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3" r:id="rId1"/>
  </p:sldMasterIdLst>
  <p:notesMasterIdLst>
    <p:notesMasterId r:id="rId31"/>
  </p:notesMasterIdLst>
  <p:handoutMasterIdLst>
    <p:handoutMasterId r:id="rId32"/>
  </p:handoutMasterIdLst>
  <p:sldIdLst>
    <p:sldId id="1948" r:id="rId2"/>
    <p:sldId id="300" r:id="rId3"/>
    <p:sldId id="2201" r:id="rId4"/>
    <p:sldId id="2070" r:id="rId5"/>
    <p:sldId id="2091" r:id="rId6"/>
    <p:sldId id="2082" r:id="rId7"/>
    <p:sldId id="2129" r:id="rId8"/>
    <p:sldId id="2175" r:id="rId9"/>
    <p:sldId id="2083" r:id="rId10"/>
    <p:sldId id="2128" r:id="rId11"/>
    <p:sldId id="1918" r:id="rId12"/>
    <p:sldId id="2117" r:id="rId13"/>
    <p:sldId id="2072" r:id="rId14"/>
    <p:sldId id="2076" r:id="rId15"/>
    <p:sldId id="2067" r:id="rId16"/>
    <p:sldId id="2124" r:id="rId17"/>
    <p:sldId id="650" r:id="rId18"/>
    <p:sldId id="2120" r:id="rId19"/>
    <p:sldId id="2118" r:id="rId20"/>
    <p:sldId id="2121" r:id="rId21"/>
    <p:sldId id="2122" r:id="rId22"/>
    <p:sldId id="2130" r:id="rId23"/>
    <p:sldId id="2204" r:id="rId24"/>
    <p:sldId id="2194" r:id="rId25"/>
    <p:sldId id="2167" r:id="rId26"/>
    <p:sldId id="2206" r:id="rId27"/>
    <p:sldId id="2208" r:id="rId28"/>
    <p:sldId id="2200" r:id="rId29"/>
    <p:sldId id="220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7A7D14-6941-4C2E-A204-FA62FC2D2A15}">
          <p14:sldIdLst>
            <p14:sldId id="1948"/>
            <p14:sldId id="300"/>
            <p14:sldId id="2201"/>
            <p14:sldId id="2070"/>
            <p14:sldId id="2091"/>
            <p14:sldId id="2082"/>
            <p14:sldId id="2129"/>
            <p14:sldId id="2175"/>
            <p14:sldId id="2083"/>
            <p14:sldId id="2128"/>
            <p14:sldId id="1918"/>
            <p14:sldId id="2117"/>
            <p14:sldId id="2072"/>
            <p14:sldId id="2076"/>
            <p14:sldId id="2067"/>
            <p14:sldId id="2124"/>
            <p14:sldId id="650"/>
            <p14:sldId id="2120"/>
            <p14:sldId id="2118"/>
            <p14:sldId id="2121"/>
            <p14:sldId id="2122"/>
            <p14:sldId id="2130"/>
            <p14:sldId id="2204"/>
            <p14:sldId id="2194"/>
            <p14:sldId id="2167"/>
            <p14:sldId id="2206"/>
            <p14:sldId id="2208"/>
            <p14:sldId id="2200"/>
            <p14:sldId id="2205"/>
          </p14:sldIdLst>
        </p14:section>
      </p14:sectionLst>
    </p:ext>
    <p:ext uri="{EFAFB233-063F-42B5-8137-9DF3F51BA10A}">
      <p15:sldGuideLst xmlns:p15="http://schemas.microsoft.com/office/powerpoint/2012/main">
        <p15:guide id="2" pos="236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2"/>
    <a:srgbClr val="00456B"/>
    <a:srgbClr val="00121E"/>
    <a:srgbClr val="00152B"/>
    <a:srgbClr val="052C4F"/>
    <a:srgbClr val="023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2" autoAdjust="0"/>
    <p:restoredTop sz="94660"/>
  </p:normalViewPr>
  <p:slideViewPr>
    <p:cSldViewPr snapToGrid="0">
      <p:cViewPr>
        <p:scale>
          <a:sx n="80" d="100"/>
          <a:sy n="80" d="100"/>
        </p:scale>
        <p:origin x="279" y="441"/>
      </p:cViewPr>
      <p:guideLst>
        <p:guide pos="236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E287-AF22-B24F-A686-69D992297AD5}" type="datetimeFigureOut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04706-0B96-C34E-89CC-CBE708F37B42}" type="slidenum">
              <a:rPr lang="ja-JP" altLang="en-US" smtClean="0"/>
              <a:t>‹Nr.›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6984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59450-672F-BD48-823F-7F89C98AA8F1}" type="datetimeFigureOut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E76C3-518C-7C46-BF4F-3A082AF0FF15}" type="slidenum">
              <a:rPr lang="ja-JP" altLang="en-US" smtClean="0"/>
              <a:t>‹Nr.›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360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3447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160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90800" y="573088"/>
            <a:ext cx="5087938" cy="28622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8E76C3-518C-7C46-BF4F-3A082AF0FF15}" type="slidenum">
              <a:rPr kumimoji="0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8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226919D-8176-FBB4-6937-0B133C8EA1D5}"/>
              </a:ext>
            </a:extLst>
          </p:cNvPr>
          <p:cNvSpPr/>
          <p:nvPr userDrawn="1"/>
        </p:nvSpPr>
        <p:spPr>
          <a:xfrm>
            <a:off x="1" y="1418746"/>
            <a:ext cx="12192000" cy="2499315"/>
          </a:xfrm>
          <a:prstGeom prst="rect">
            <a:avLst/>
          </a:prstGeom>
          <a:gradFill flip="none" rotWithShape="1">
            <a:gsLst>
              <a:gs pos="0">
                <a:srgbClr val="003D66"/>
              </a:gs>
              <a:gs pos="100000">
                <a:srgbClr val="00486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257" y="1748692"/>
            <a:ext cx="10954563" cy="18394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3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258" y="4217494"/>
            <a:ext cx="10967591" cy="18296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42793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74BE1E7-2CDC-33B8-08E2-DFC7512668AD}"/>
              </a:ext>
            </a:extLst>
          </p:cNvPr>
          <p:cNvSpPr/>
          <p:nvPr userDrawn="1"/>
        </p:nvSpPr>
        <p:spPr>
          <a:xfrm>
            <a:off x="0" y="-1"/>
            <a:ext cx="12192000" cy="943617"/>
          </a:xfrm>
          <a:prstGeom prst="rect">
            <a:avLst/>
          </a:prstGeom>
          <a:gradFill flip="none" rotWithShape="1">
            <a:gsLst>
              <a:gs pos="0">
                <a:srgbClr val="003D66"/>
              </a:gs>
              <a:gs pos="100000">
                <a:srgbClr val="00486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229" y="215602"/>
            <a:ext cx="10993643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233" y="1082842"/>
            <a:ext cx="10993641" cy="52366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35237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gradFill flip="none" rotWithShape="1">
          <a:gsLst>
            <a:gs pos="0">
              <a:srgbClr val="052C4F"/>
            </a:gs>
            <a:gs pos="100000">
              <a:srgbClr val="00121E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コネクタ 10"/>
          <p:cNvCxnSpPr/>
          <p:nvPr/>
        </p:nvCxnSpPr>
        <p:spPr>
          <a:xfrm>
            <a:off x="2" y="6568548"/>
            <a:ext cx="10638367" cy="0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1209868" y="6566354"/>
            <a:ext cx="982133" cy="2194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625229" y="215602"/>
            <a:ext cx="10993643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5233" y="1082842"/>
            <a:ext cx="10993641" cy="52366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28654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20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gradFill flip="none" rotWithShape="1">
          <a:gsLst>
            <a:gs pos="0">
              <a:srgbClr val="052C4F"/>
            </a:gs>
            <a:gs pos="100000">
              <a:srgbClr val="00121E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コネクタ 10"/>
          <p:cNvCxnSpPr/>
          <p:nvPr userDrawn="1"/>
        </p:nvCxnSpPr>
        <p:spPr>
          <a:xfrm>
            <a:off x="1" y="6568548"/>
            <a:ext cx="10638367" cy="0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11209867" y="6566354"/>
            <a:ext cx="982133" cy="2194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6" y="6559295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625229" y="215600"/>
            <a:ext cx="10993643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9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0" y="908050"/>
            <a:ext cx="12192000" cy="5949950"/>
          </a:xfrm>
          <a:prstGeom prst="rect">
            <a:avLst/>
          </a:prstGeom>
        </p:spPr>
        <p:txBody>
          <a:bodyPr lIns="360000" tIns="72000" rIns="360000" bIns="36000"/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US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r>
              <a:rPr lang="en-US"/>
              <a:t>Edit Master text styles</a:t>
            </a:r>
          </a:p>
          <a:p>
            <a:pPr lvl="1">
              <a:lnSpc>
                <a:spcPct val="10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53" y="6288091"/>
            <a:ext cx="12188547" cy="55403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6042" y="6575427"/>
            <a:ext cx="605959" cy="2825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4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68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0299F38-DB34-04B3-FB5A-E9DA5168F2FB}"/>
              </a:ext>
            </a:extLst>
          </p:cNvPr>
          <p:cNvSpPr/>
          <p:nvPr userDrawn="1"/>
        </p:nvSpPr>
        <p:spPr>
          <a:xfrm>
            <a:off x="-80363" y="-18909"/>
            <a:ext cx="12325835" cy="962526"/>
          </a:xfrm>
          <a:prstGeom prst="rect">
            <a:avLst/>
          </a:prstGeom>
          <a:gradFill flip="none" rotWithShape="1">
            <a:gsLst>
              <a:gs pos="0">
                <a:srgbClr val="003D66"/>
              </a:gs>
              <a:gs pos="100000">
                <a:srgbClr val="00486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6" y="6559295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9179" y="215600"/>
            <a:ext cx="10993643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599181" y="989902"/>
            <a:ext cx="10993640" cy="487819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98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6584951"/>
            <a:ext cx="12192000" cy="273050"/>
          </a:xfrm>
          <a:prstGeom prst="rect">
            <a:avLst/>
          </a:prstGeom>
          <a:solidFill>
            <a:srgbClr val="052C4F"/>
          </a:solidFill>
          <a:ln>
            <a:solidFill>
              <a:srgbClr val="052C4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図 24" descr="Logo_FAU_DinA4_RGB_Negativ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908" b="-1"/>
          <a:stretch/>
        </p:blipFill>
        <p:spPr>
          <a:xfrm>
            <a:off x="633718" y="6616274"/>
            <a:ext cx="670039" cy="200425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7" name="Footer Placeholder 4"/>
          <p:cNvSpPr txBox="1">
            <a:spLocks/>
          </p:cNvSpPr>
          <p:nvPr/>
        </p:nvSpPr>
        <p:spPr>
          <a:xfrm>
            <a:off x="3098670" y="6530228"/>
            <a:ext cx="725485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/>
              <a:t>Group Seminar, January</a:t>
            </a:r>
            <a:r>
              <a:rPr lang="en-GB" sz="900" baseline="0" dirty="0"/>
              <a:t> 21</a:t>
            </a:r>
            <a:r>
              <a:rPr lang="en-GB" sz="900" baseline="30000" dirty="0"/>
              <a:t>st</a:t>
            </a:r>
            <a:r>
              <a:rPr lang="en-GB" sz="900" baseline="0" dirty="0"/>
              <a:t> 2021</a:t>
            </a:r>
            <a:endParaRPr lang="en-GB" sz="900" dirty="0"/>
          </a:p>
        </p:txBody>
      </p:sp>
      <p:sp>
        <p:nvSpPr>
          <p:cNvPr id="28" name="Footer Placeholder 4"/>
          <p:cNvSpPr txBox="1">
            <a:spLocks/>
          </p:cNvSpPr>
          <p:nvPr/>
        </p:nvSpPr>
        <p:spPr>
          <a:xfrm>
            <a:off x="1455303" y="6530228"/>
            <a:ext cx="416912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900" dirty="0"/>
              <a:t>M.</a:t>
            </a:r>
            <a:r>
              <a:rPr lang="en-GB" sz="900" baseline="0" dirty="0"/>
              <a:t> Seidling</a:t>
            </a:r>
            <a:endParaRPr lang="en-GB" sz="900" dirty="0"/>
          </a:p>
        </p:txBody>
      </p:sp>
      <p:sp>
        <p:nvSpPr>
          <p:cNvPr id="8" name="正方形/長方形 22"/>
          <p:cNvSpPr/>
          <p:nvPr userDrawn="1"/>
        </p:nvSpPr>
        <p:spPr>
          <a:xfrm>
            <a:off x="0" y="6590797"/>
            <a:ext cx="12192000" cy="273050"/>
          </a:xfrm>
          <a:prstGeom prst="rect">
            <a:avLst/>
          </a:prstGeom>
          <a:solidFill>
            <a:srgbClr val="052C4F"/>
          </a:solidFill>
          <a:ln>
            <a:solidFill>
              <a:srgbClr val="052C4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図 23" descr="Logo-English-DarkBackGround-Transparent.pd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13" y="6188934"/>
            <a:ext cx="762682" cy="640491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098669" y="6544761"/>
            <a:ext cx="7254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/>
              <a:t>EAAC Elba 25.09.2025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455304" y="6544761"/>
            <a:ext cx="18955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dirty="0"/>
              <a:t>Manuel Konrad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" y="6559294"/>
            <a:ext cx="661177" cy="31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9.svg"/><Relationship Id="rId15" Type="http://schemas.openxmlformats.org/officeDocument/2006/relationships/image" Target="../media/image23.sv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3.wdp"/><Relationship Id="rId7" Type="http://schemas.openxmlformats.org/officeDocument/2006/relationships/image" Target="../media/image46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0.png"/><Relationship Id="rId5" Type="http://schemas.openxmlformats.org/officeDocument/2006/relationships/image" Target="../media/image44.png"/><Relationship Id="rId4" Type="http://schemas.openxmlformats.org/officeDocument/2006/relationships/image" Target="../media/image431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microsoft.com/office/2007/relationships/hdphoto" Target="../media/hdphoto3.wdp"/><Relationship Id="rId7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1.png"/><Relationship Id="rId5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4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jpe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00.png"/><Relationship Id="rId9" Type="http://schemas.openxmlformats.org/officeDocument/2006/relationships/image" Target="../media/image1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0.png"/><Relationship Id="rId4" Type="http://schemas.openxmlformats.org/officeDocument/2006/relationships/image" Target="../media/image471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5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40.png"/><Relationship Id="rId4" Type="http://schemas.openxmlformats.org/officeDocument/2006/relationships/image" Target="../media/image5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2.png"/><Relationship Id="rId7" Type="http://schemas.openxmlformats.org/officeDocument/2006/relationships/image" Target="../media/image5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tiff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24.PNG"/><Relationship Id="rId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20.pn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6.png"/><Relationship Id="rId5" Type="http://schemas.openxmlformats.org/officeDocument/2006/relationships/image" Target="../media/image20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62.png"/><Relationship Id="rId26" Type="http://schemas.openxmlformats.org/officeDocument/2006/relationships/image" Target="../media/image24.PNG"/><Relationship Id="rId3" Type="http://schemas.openxmlformats.org/officeDocument/2006/relationships/image" Target="../media/image19.png"/><Relationship Id="rId21" Type="http://schemas.openxmlformats.org/officeDocument/2006/relationships/image" Target="../media/image391.png"/><Relationship Id="rId7" Type="http://schemas.openxmlformats.org/officeDocument/2006/relationships/image" Target="../media/image21.png"/><Relationship Id="rId25" Type="http://schemas.openxmlformats.org/officeDocument/2006/relationships/image" Target="../media/image23.svg"/><Relationship Id="rId2" Type="http://schemas.openxmlformats.org/officeDocument/2006/relationships/image" Target="../media/image17.png"/><Relationship Id="rId20" Type="http://schemas.openxmlformats.org/officeDocument/2006/relationships/image" Target="../media/image3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24" Type="http://schemas.openxmlformats.org/officeDocument/2006/relationships/image" Target="../media/image22.png"/><Relationship Id="rId5" Type="http://schemas.openxmlformats.org/officeDocument/2006/relationships/image" Target="../media/image19.svg"/><Relationship Id="rId23" Type="http://schemas.openxmlformats.org/officeDocument/2006/relationships/image" Target="../media/image43.png"/><Relationship Id="rId19" Type="http://schemas.openxmlformats.org/officeDocument/2006/relationships/image" Target="../media/image372.png"/><Relationship Id="rId4" Type="http://schemas.openxmlformats.org/officeDocument/2006/relationships/image" Target="../media/image18.pn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27.jpeg"/><Relationship Id="rId4" Type="http://schemas.openxmlformats.org/officeDocument/2006/relationships/image" Target="../media/image2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9BD7E6EA-C383-7379-928F-B6D0106F4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97" y="575035"/>
            <a:ext cx="8867999" cy="5574703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1B228C-A20F-457F-FEA7-C7950ECF8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6042" y="6575427"/>
            <a:ext cx="605959" cy="28257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F09A733-2CF0-49AA-9281-D333DC9D2330}" type="slidenum">
              <a:rPr lang="en-GB" sz="1300" smtClean="0"/>
              <a:pPr>
                <a:lnSpc>
                  <a:spcPct val="90000"/>
                </a:lnSpc>
                <a:spcAft>
                  <a:spcPts val="600"/>
                </a:spcAft>
              </a:pPr>
              <a:t>0</a:t>
            </a:fld>
            <a:endParaRPr lang="en-GB" sz="1300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DFF7E16-4E26-A99B-F710-D51EA9BB86F6}"/>
              </a:ext>
            </a:extLst>
          </p:cNvPr>
          <p:cNvSpPr txBox="1">
            <a:spLocks/>
          </p:cNvSpPr>
          <p:nvPr/>
        </p:nvSpPr>
        <p:spPr>
          <a:xfrm>
            <a:off x="1173934" y="404665"/>
            <a:ext cx="9904373" cy="1265873"/>
          </a:xfrm>
        </p:spPr>
        <p:txBody>
          <a:bodyPr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Towards three-dimensional confinement of the electron beam inside dielectric laser accelerators 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8A59674-6189-4202-9CB3-B7886E208CBF}"/>
              </a:ext>
            </a:extLst>
          </p:cNvPr>
          <p:cNvSpPr txBox="1">
            <a:spLocks/>
          </p:cNvSpPr>
          <p:nvPr/>
        </p:nvSpPr>
        <p:spPr>
          <a:xfrm>
            <a:off x="4740564" y="4717912"/>
            <a:ext cx="7772400" cy="320439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Manuel Konrad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Stefanie Kraus, Julian Litzel, Leon Brückner,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Zhexin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Zhao,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Roy Shiloh*, Tomas Chlouba**, Peter Hommelhoff***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Friedrich-Alexander-Universität Erlangen-Nürnberg (FAU), Erlangen, Germany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Now with Hebrew University, Jerusalem, Israel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Now with AMOLF,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Amsterdan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Netherlands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 Now with Ludwig-Maximilian University München (LMU) and FAU</a:t>
            </a:r>
          </a:p>
        </p:txBody>
      </p:sp>
    </p:spTree>
    <p:extLst>
      <p:ext uri="{BB962C8B-B14F-4D97-AF65-F5344CB8AC3E}">
        <p14:creationId xmlns:p14="http://schemas.microsoft.com/office/powerpoint/2010/main" val="42118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2C61A0-6F80-444E-9F42-31CFA6439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5A3491-5202-4111-A11D-7576F6F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29" y="2492640"/>
            <a:ext cx="10993643" cy="10304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Acceleration + Guiding in 2D </a:t>
            </a:r>
            <a:br>
              <a:rPr lang="en-US" sz="6000" dirty="0"/>
            </a:br>
            <a:r>
              <a:rPr lang="en-US" sz="3100" dirty="0"/>
              <a:t>(guiding in plane parallel to substrate)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6436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Coherent laser </a:t>
            </a:r>
            <a:r>
              <a:rPr lang="en-US" sz="3600" b="1" dirty="0"/>
              <a:t>acceleration</a:t>
            </a:r>
            <a:r>
              <a:rPr lang="en-US" sz="3600" dirty="0"/>
              <a:t> of electrons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DCF4A8-AAF5-3599-375A-B2DEFFADE1AA}"/>
              </a:ext>
            </a:extLst>
          </p:cNvPr>
          <p:cNvSpPr txBox="1"/>
          <p:nvPr/>
        </p:nvSpPr>
        <p:spPr>
          <a:xfrm>
            <a:off x="5868" y="6574862"/>
            <a:ext cx="8603332" cy="307777"/>
          </a:xfrm>
          <a:prstGeom prst="rect">
            <a:avLst/>
          </a:prstGeom>
          <a:solidFill>
            <a:srgbClr val="052C4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T. Chlouba*, R. Shiloh*, S. Kraus*, L. Brückner*, J. </a:t>
            </a:r>
            <a:r>
              <a:rPr lang="de-DE" sz="1400" dirty="0" err="1">
                <a:solidFill>
                  <a:schemeClr val="bg1"/>
                </a:solidFill>
              </a:rPr>
              <a:t>Litzel</a:t>
            </a:r>
            <a:r>
              <a:rPr lang="de-DE" sz="1400" dirty="0">
                <a:solidFill>
                  <a:schemeClr val="bg1"/>
                </a:solidFill>
              </a:rPr>
              <a:t>, P. Hommelhoff, Nature, 622, 476 (2023)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047159F-5B5A-39A1-9537-13B7040F34A2}"/>
              </a:ext>
            </a:extLst>
          </p:cNvPr>
          <p:cNvSpPr txBox="1"/>
          <p:nvPr/>
        </p:nvSpPr>
        <p:spPr>
          <a:xfrm>
            <a:off x="8674627" y="1658917"/>
            <a:ext cx="2660793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Phase jumps + Tapering</a:t>
            </a:r>
          </a:p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</a:p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Guiding + Acceleration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471236" y="4596412"/>
            <a:ext cx="11249527" cy="1827276"/>
            <a:chOff x="181894" y="5018086"/>
            <a:chExt cx="7981248" cy="129640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08"/>
            <a:stretch/>
          </p:blipFill>
          <p:spPr>
            <a:xfrm>
              <a:off x="225189" y="5018086"/>
              <a:ext cx="7937953" cy="1296405"/>
            </a:xfrm>
            <a:prstGeom prst="rect">
              <a:avLst/>
            </a:prstGeom>
          </p:spPr>
        </p:pic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FF125425-D052-D7DC-3090-47C319086051}"/>
                </a:ext>
              </a:extLst>
            </p:cNvPr>
            <p:cNvSpPr/>
            <p:nvPr/>
          </p:nvSpPr>
          <p:spPr>
            <a:xfrm>
              <a:off x="181894" y="5082479"/>
              <a:ext cx="394765" cy="247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116458" y="968713"/>
            <a:ext cx="598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So far only guiding, now: acceleration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9">
                <a:extLst>
                  <a:ext uri="{FF2B5EF4-FFF2-40B4-BE49-F238E27FC236}">
                    <a16:creationId xmlns:a16="http://schemas.microsoft.com/office/drawing/2014/main" id="{3C2AB140-BDC0-44B2-87E9-74C68A4831BE}"/>
                  </a:ext>
                </a:extLst>
              </p:cNvPr>
              <p:cNvSpPr txBox="1"/>
              <p:nvPr/>
            </p:nvSpPr>
            <p:spPr>
              <a:xfrm>
                <a:off x="6995203" y="1797826"/>
                <a:ext cx="1367821" cy="66774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Reminder: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de-DE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de-DE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de-DE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feld 9">
                <a:extLst>
                  <a:ext uri="{FF2B5EF4-FFF2-40B4-BE49-F238E27FC236}">
                    <a16:creationId xmlns:a16="http://schemas.microsoft.com/office/drawing/2014/main" id="{3C2AB140-BDC0-44B2-87E9-74C68A483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203" y="1797826"/>
                <a:ext cx="1367821" cy="667747"/>
              </a:xfrm>
              <a:prstGeom prst="rect">
                <a:avLst/>
              </a:prstGeom>
              <a:blipFill>
                <a:blip r:embed="rId3"/>
                <a:stretch>
                  <a:fillRect l="-4018" t="-5505" b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uppieren 10">
            <a:extLst>
              <a:ext uri="{FF2B5EF4-FFF2-40B4-BE49-F238E27FC236}">
                <a16:creationId xmlns:a16="http://schemas.microsoft.com/office/drawing/2014/main" id="{6166CD9D-3152-2F30-B63A-8FC88F0951E5}"/>
              </a:ext>
            </a:extLst>
          </p:cNvPr>
          <p:cNvGrpSpPr>
            <a:grpSpLocks noChangeAspect="1"/>
          </p:cNvGrpSpPr>
          <p:nvPr/>
        </p:nvGrpSpPr>
        <p:grpSpPr>
          <a:xfrm>
            <a:off x="6838592" y="3184597"/>
            <a:ext cx="1958855" cy="1446923"/>
            <a:chOff x="5907718" y="2893865"/>
            <a:chExt cx="2361458" cy="1744309"/>
          </a:xfrm>
        </p:grpSpPr>
        <p:grpSp>
          <p:nvGrpSpPr>
            <p:cNvPr id="67" name="Gruppieren 7">
              <a:extLst>
                <a:ext uri="{FF2B5EF4-FFF2-40B4-BE49-F238E27FC236}">
                  <a16:creationId xmlns:a16="http://schemas.microsoft.com/office/drawing/2014/main" id="{1D99640C-F2B8-5A0E-6745-5A8FD7A3E54C}"/>
                </a:ext>
              </a:extLst>
            </p:cNvPr>
            <p:cNvGrpSpPr/>
            <p:nvPr/>
          </p:nvGrpSpPr>
          <p:grpSpPr>
            <a:xfrm>
              <a:off x="5907718" y="2893865"/>
              <a:ext cx="1993495" cy="1744309"/>
              <a:chOff x="5907718" y="2893865"/>
              <a:chExt cx="1993495" cy="1744309"/>
            </a:xfrm>
          </p:grpSpPr>
          <p:cxnSp>
            <p:nvCxnSpPr>
              <p:cNvPr id="69" name="Gerade Verbindung mit Pfeil 263">
                <a:extLst>
                  <a:ext uri="{FF2B5EF4-FFF2-40B4-BE49-F238E27FC236}">
                    <a16:creationId xmlns:a16="http://schemas.microsoft.com/office/drawing/2014/main" id="{2E1690E5-C9B8-39AE-0A17-1175DFCCA5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31703" y="4130132"/>
                <a:ext cx="10697" cy="508042"/>
              </a:xfrm>
              <a:prstGeom prst="straightConnector1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uppieren 308">
                <a:extLst>
                  <a:ext uri="{FF2B5EF4-FFF2-40B4-BE49-F238E27FC236}">
                    <a16:creationId xmlns:a16="http://schemas.microsoft.com/office/drawing/2014/main" id="{1DE6A0D4-3D5D-B5C1-A3B0-9C8963AE076C}"/>
                  </a:ext>
                </a:extLst>
              </p:cNvPr>
              <p:cNvGrpSpPr/>
              <p:nvPr/>
            </p:nvGrpSpPr>
            <p:grpSpPr>
              <a:xfrm>
                <a:off x="5907718" y="2893865"/>
                <a:ext cx="1993495" cy="1244813"/>
                <a:chOff x="6872558" y="2875575"/>
                <a:chExt cx="1993495" cy="1244813"/>
              </a:xfrm>
            </p:grpSpPr>
            <p:sp>
              <p:nvSpPr>
                <p:cNvPr id="71" name="Rechteck 267">
                  <a:extLst>
                    <a:ext uri="{FF2B5EF4-FFF2-40B4-BE49-F238E27FC236}">
                      <a16:creationId xmlns:a16="http://schemas.microsoft.com/office/drawing/2014/main" id="{73EAEB1E-3990-8A83-C8FE-430F9970F361}"/>
                    </a:ext>
                  </a:extLst>
                </p:cNvPr>
                <p:cNvSpPr/>
                <p:nvPr/>
              </p:nvSpPr>
              <p:spPr>
                <a:xfrm>
                  <a:off x="6872558" y="2875575"/>
                  <a:ext cx="1993495" cy="12448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38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grpSp>
              <p:nvGrpSpPr>
                <p:cNvPr id="72" name="Gruppieren 269">
                  <a:extLst>
                    <a:ext uri="{FF2B5EF4-FFF2-40B4-BE49-F238E27FC236}">
                      <a16:creationId xmlns:a16="http://schemas.microsoft.com/office/drawing/2014/main" id="{1B5BBC6D-3617-48BC-C365-1F61EF50C407}"/>
                    </a:ext>
                  </a:extLst>
                </p:cNvPr>
                <p:cNvGrpSpPr/>
                <p:nvPr/>
              </p:nvGrpSpPr>
              <p:grpSpPr>
                <a:xfrm>
                  <a:off x="6969769" y="3000909"/>
                  <a:ext cx="1799774" cy="1041094"/>
                  <a:chOff x="3901601" y="4396251"/>
                  <a:chExt cx="1799774" cy="1041094"/>
                </a:xfrm>
              </p:grpSpPr>
              <p:sp>
                <p:nvSpPr>
                  <p:cNvPr id="73" name="Ellipse 270">
                    <a:extLst>
                      <a:ext uri="{FF2B5EF4-FFF2-40B4-BE49-F238E27FC236}">
                        <a16:creationId xmlns:a16="http://schemas.microsoft.com/office/drawing/2014/main" id="{9D95B5D3-5F5C-FDB8-1C80-9C706C308422}"/>
                      </a:ext>
                    </a:extLst>
                  </p:cNvPr>
                  <p:cNvSpPr/>
                  <p:nvPr/>
                </p:nvSpPr>
                <p:spPr>
                  <a:xfrm>
                    <a:off x="4370178" y="4396251"/>
                    <a:ext cx="391576" cy="391576"/>
                  </a:xfrm>
                  <a:prstGeom prst="ellipse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74" name="Pfeil nach rechts 85">
                    <a:extLst>
                      <a:ext uri="{FF2B5EF4-FFF2-40B4-BE49-F238E27FC236}">
                        <a16:creationId xmlns:a16="http://schemas.microsoft.com/office/drawing/2014/main" id="{653927A3-0A40-A991-25C0-EA319BBADC3E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4266126" y="4664446"/>
                    <a:ext cx="143988" cy="193960"/>
                  </a:xfrm>
                  <a:prstGeom prst="righ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5" name="Pfeil nach rechts 86">
                    <a:extLst>
                      <a:ext uri="{FF2B5EF4-FFF2-40B4-BE49-F238E27FC236}">
                        <a16:creationId xmlns:a16="http://schemas.microsoft.com/office/drawing/2014/main" id="{951B56CB-9F67-C4D6-83FE-ED1BA813A484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4739505" y="4673460"/>
                    <a:ext cx="143988" cy="193960"/>
                  </a:xfrm>
                  <a:prstGeom prst="righ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6" name="Pfeil nach rechts 87">
                    <a:extLst>
                      <a:ext uri="{FF2B5EF4-FFF2-40B4-BE49-F238E27FC236}">
                        <a16:creationId xmlns:a16="http://schemas.microsoft.com/office/drawing/2014/main" id="{29C505E1-6A14-4D08-02C0-E43E204306BF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83176" y="4664445"/>
                    <a:ext cx="143988" cy="193960"/>
                  </a:xfrm>
                  <a:prstGeom prst="righ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7" name="Pfeil nach rechts 89">
                    <a:extLst>
                      <a:ext uri="{FF2B5EF4-FFF2-40B4-BE49-F238E27FC236}">
                        <a16:creationId xmlns:a16="http://schemas.microsoft.com/office/drawing/2014/main" id="{1FDC1153-9906-EB69-40E4-280915F6D73D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4246584" y="4913532"/>
                    <a:ext cx="128308" cy="222930"/>
                  </a:xfrm>
                  <a:prstGeom prst="righ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8" name="Pfeil nach rechts 90">
                    <a:extLst>
                      <a:ext uri="{FF2B5EF4-FFF2-40B4-BE49-F238E27FC236}">
                        <a16:creationId xmlns:a16="http://schemas.microsoft.com/office/drawing/2014/main" id="{514F797C-8445-BA6A-C92D-1FA663E334FF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4732460" y="4921916"/>
                    <a:ext cx="128308" cy="222930"/>
                  </a:xfrm>
                  <a:prstGeom prst="righ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9" name="Pfeil nach rechts 91">
                    <a:extLst>
                      <a:ext uri="{FF2B5EF4-FFF2-40B4-BE49-F238E27FC236}">
                        <a16:creationId xmlns:a16="http://schemas.microsoft.com/office/drawing/2014/main" id="{A3670CFB-5C68-C72D-12E5-3933FBCAA693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63641" y="4900466"/>
                    <a:ext cx="128308" cy="222930"/>
                  </a:xfrm>
                  <a:prstGeom prst="righ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80" name="Ellipse 277">
                    <a:extLst>
                      <a:ext uri="{FF2B5EF4-FFF2-40B4-BE49-F238E27FC236}">
                        <a16:creationId xmlns:a16="http://schemas.microsoft.com/office/drawing/2014/main" id="{F82E8B58-CF99-6EAA-E4AB-D75FABC43EC1}"/>
                      </a:ext>
                    </a:extLst>
                  </p:cNvPr>
                  <p:cNvSpPr/>
                  <p:nvPr/>
                </p:nvSpPr>
                <p:spPr>
                  <a:xfrm>
                    <a:off x="3901601" y="4396251"/>
                    <a:ext cx="391576" cy="391576"/>
                  </a:xfrm>
                  <a:prstGeom prst="ellipse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81" name="Ellipse 278">
                    <a:extLst>
                      <a:ext uri="{FF2B5EF4-FFF2-40B4-BE49-F238E27FC236}">
                        <a16:creationId xmlns:a16="http://schemas.microsoft.com/office/drawing/2014/main" id="{BDECEFFE-0FB7-F9B3-5CFE-DA401D363FDE}"/>
                      </a:ext>
                    </a:extLst>
                  </p:cNvPr>
                  <p:cNvSpPr/>
                  <p:nvPr/>
                </p:nvSpPr>
                <p:spPr>
                  <a:xfrm>
                    <a:off x="3904068" y="5045769"/>
                    <a:ext cx="391576" cy="391576"/>
                  </a:xfrm>
                  <a:prstGeom prst="ellipse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dirty="0"/>
                  </a:p>
                </p:txBody>
              </p:sp>
              <p:sp>
                <p:nvSpPr>
                  <p:cNvPr id="82" name="Ellipse 279">
                    <a:extLst>
                      <a:ext uri="{FF2B5EF4-FFF2-40B4-BE49-F238E27FC236}">
                        <a16:creationId xmlns:a16="http://schemas.microsoft.com/office/drawing/2014/main" id="{38E5DD39-71B9-76CD-2775-BECE655213BC}"/>
                      </a:ext>
                    </a:extLst>
                  </p:cNvPr>
                  <p:cNvSpPr/>
                  <p:nvPr/>
                </p:nvSpPr>
                <p:spPr>
                  <a:xfrm>
                    <a:off x="4372645" y="5045769"/>
                    <a:ext cx="391576" cy="391576"/>
                  </a:xfrm>
                  <a:prstGeom prst="ellipse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dirty="0"/>
                  </a:p>
                </p:txBody>
              </p:sp>
              <p:sp>
                <p:nvSpPr>
                  <p:cNvPr id="83" name="Ellipse 280">
                    <a:extLst>
                      <a:ext uri="{FF2B5EF4-FFF2-40B4-BE49-F238E27FC236}">
                        <a16:creationId xmlns:a16="http://schemas.microsoft.com/office/drawing/2014/main" id="{F802DC89-81ED-25BE-87C1-63D43FAF67DA}"/>
                      </a:ext>
                    </a:extLst>
                  </p:cNvPr>
                  <p:cNvSpPr/>
                  <p:nvPr/>
                </p:nvSpPr>
                <p:spPr>
                  <a:xfrm>
                    <a:off x="4838755" y="4396251"/>
                    <a:ext cx="391576" cy="391576"/>
                  </a:xfrm>
                  <a:prstGeom prst="ellipse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84" name="Ellipse 281">
                    <a:extLst>
                      <a:ext uri="{FF2B5EF4-FFF2-40B4-BE49-F238E27FC236}">
                        <a16:creationId xmlns:a16="http://schemas.microsoft.com/office/drawing/2014/main" id="{9C25D5D7-5132-CEB4-34EA-BEF0C425EFAF}"/>
                      </a:ext>
                    </a:extLst>
                  </p:cNvPr>
                  <p:cNvSpPr/>
                  <p:nvPr/>
                </p:nvSpPr>
                <p:spPr>
                  <a:xfrm>
                    <a:off x="4841222" y="5045769"/>
                    <a:ext cx="391576" cy="391576"/>
                  </a:xfrm>
                  <a:prstGeom prst="ellipse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dirty="0"/>
                  </a:p>
                </p:txBody>
              </p:sp>
              <p:sp>
                <p:nvSpPr>
                  <p:cNvPr id="85" name="Ellipse 282">
                    <a:extLst>
                      <a:ext uri="{FF2B5EF4-FFF2-40B4-BE49-F238E27FC236}">
                        <a16:creationId xmlns:a16="http://schemas.microsoft.com/office/drawing/2014/main" id="{610E2B34-A8F3-DFED-F25A-9A389A2ECE06}"/>
                      </a:ext>
                    </a:extLst>
                  </p:cNvPr>
                  <p:cNvSpPr/>
                  <p:nvPr/>
                </p:nvSpPr>
                <p:spPr>
                  <a:xfrm>
                    <a:off x="5307332" y="4396251"/>
                    <a:ext cx="391576" cy="391576"/>
                  </a:xfrm>
                  <a:prstGeom prst="ellipse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86" name="Ellipse 283">
                    <a:extLst>
                      <a:ext uri="{FF2B5EF4-FFF2-40B4-BE49-F238E27FC236}">
                        <a16:creationId xmlns:a16="http://schemas.microsoft.com/office/drawing/2014/main" id="{CB26C6A6-F7B3-BF73-9CEA-030FBC5D3239}"/>
                      </a:ext>
                    </a:extLst>
                  </p:cNvPr>
                  <p:cNvSpPr/>
                  <p:nvPr/>
                </p:nvSpPr>
                <p:spPr>
                  <a:xfrm>
                    <a:off x="5309799" y="5043171"/>
                    <a:ext cx="391576" cy="391576"/>
                  </a:xfrm>
                  <a:prstGeom prst="ellipse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dirty="0"/>
                  </a:p>
                </p:txBody>
              </p:sp>
            </p:grpSp>
          </p:grpSp>
        </p:grpSp>
        <p:sp>
          <p:nvSpPr>
            <p:cNvPr id="68" name="Textfeld 19">
              <a:extLst>
                <a:ext uri="{FF2B5EF4-FFF2-40B4-BE49-F238E27FC236}">
                  <a16:creationId xmlns:a16="http://schemas.microsoft.com/office/drawing/2014/main" id="{3A65EFF9-96F8-668A-49E3-F8220F1A378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051628" y="4104452"/>
              <a:ext cx="2217548" cy="445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D: Defocusing</a:t>
              </a:r>
            </a:p>
          </p:txBody>
        </p:sp>
      </p:grpSp>
      <p:grpSp>
        <p:nvGrpSpPr>
          <p:cNvPr id="87" name="Gruppieren 6">
            <a:extLst>
              <a:ext uri="{FF2B5EF4-FFF2-40B4-BE49-F238E27FC236}">
                <a16:creationId xmlns:a16="http://schemas.microsoft.com/office/drawing/2014/main" id="{ABBDC955-4027-D118-353F-47034B173D97}"/>
              </a:ext>
            </a:extLst>
          </p:cNvPr>
          <p:cNvGrpSpPr>
            <a:grpSpLocks noChangeAspect="1"/>
          </p:cNvGrpSpPr>
          <p:nvPr/>
        </p:nvGrpSpPr>
        <p:grpSpPr>
          <a:xfrm>
            <a:off x="9311914" y="3194414"/>
            <a:ext cx="1768850" cy="1455103"/>
            <a:chOff x="9332832" y="2860464"/>
            <a:chExt cx="2136813" cy="1757799"/>
          </a:xfrm>
        </p:grpSpPr>
        <p:cxnSp>
          <p:nvCxnSpPr>
            <p:cNvPr id="88" name="Gerade Verbindung mit Pfeil 264">
              <a:extLst>
                <a:ext uri="{FF2B5EF4-FFF2-40B4-BE49-F238E27FC236}">
                  <a16:creationId xmlns:a16="http://schemas.microsoft.com/office/drawing/2014/main" id="{DE350270-2D8B-96D6-6FA5-C925EB531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49334" y="4101819"/>
              <a:ext cx="2595" cy="516444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hteck 266">
              <a:extLst>
                <a:ext uri="{FF2B5EF4-FFF2-40B4-BE49-F238E27FC236}">
                  <a16:creationId xmlns:a16="http://schemas.microsoft.com/office/drawing/2014/main" id="{4D88155E-1816-15F0-7F4E-C243EDD7C1CB}"/>
                </a:ext>
              </a:extLst>
            </p:cNvPr>
            <p:cNvSpPr/>
            <p:nvPr/>
          </p:nvSpPr>
          <p:spPr>
            <a:xfrm>
              <a:off x="9332832" y="2860464"/>
              <a:ext cx="2136813" cy="1244813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8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grpSp>
          <p:nvGrpSpPr>
            <p:cNvPr id="90" name="Gruppieren 268">
              <a:extLst>
                <a:ext uri="{FF2B5EF4-FFF2-40B4-BE49-F238E27FC236}">
                  <a16:creationId xmlns:a16="http://schemas.microsoft.com/office/drawing/2014/main" id="{E5D95BE9-E460-E16C-7B39-918038FFFF9A}"/>
                </a:ext>
              </a:extLst>
            </p:cNvPr>
            <p:cNvGrpSpPr/>
            <p:nvPr/>
          </p:nvGrpSpPr>
          <p:grpSpPr>
            <a:xfrm>
              <a:off x="9469972" y="2974935"/>
              <a:ext cx="1898190" cy="1041094"/>
              <a:chOff x="1806511" y="4396251"/>
              <a:chExt cx="1898190" cy="1041094"/>
            </a:xfrm>
          </p:grpSpPr>
          <p:sp>
            <p:nvSpPr>
              <p:cNvPr id="99" name="Ellipse 284">
                <a:extLst>
                  <a:ext uri="{FF2B5EF4-FFF2-40B4-BE49-F238E27FC236}">
                    <a16:creationId xmlns:a16="http://schemas.microsoft.com/office/drawing/2014/main" id="{AFF40DE6-C064-6566-6912-D3F206B1EAC4}"/>
                  </a:ext>
                </a:extLst>
              </p:cNvPr>
              <p:cNvSpPr/>
              <p:nvPr/>
            </p:nvSpPr>
            <p:spPr>
              <a:xfrm>
                <a:off x="1806511" y="4396251"/>
                <a:ext cx="391576" cy="3915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00" name="Ellipse 285">
                <a:extLst>
                  <a:ext uri="{FF2B5EF4-FFF2-40B4-BE49-F238E27FC236}">
                    <a16:creationId xmlns:a16="http://schemas.microsoft.com/office/drawing/2014/main" id="{009C38F5-F383-1E2E-558C-31EE85614995}"/>
                  </a:ext>
                </a:extLst>
              </p:cNvPr>
              <p:cNvSpPr/>
              <p:nvPr/>
            </p:nvSpPr>
            <p:spPr>
              <a:xfrm>
                <a:off x="1808978" y="5045769"/>
                <a:ext cx="391576" cy="3915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dirty="0"/>
              </a:p>
            </p:txBody>
          </p:sp>
          <p:sp>
            <p:nvSpPr>
              <p:cNvPr id="101" name="Ellipse 286">
                <a:extLst>
                  <a:ext uri="{FF2B5EF4-FFF2-40B4-BE49-F238E27FC236}">
                    <a16:creationId xmlns:a16="http://schemas.microsoft.com/office/drawing/2014/main" id="{8BB7DA59-A73F-F9E7-DC86-D58AD009B081}"/>
                  </a:ext>
                </a:extLst>
              </p:cNvPr>
              <p:cNvSpPr/>
              <p:nvPr/>
            </p:nvSpPr>
            <p:spPr>
              <a:xfrm>
                <a:off x="2298896" y="4396251"/>
                <a:ext cx="391576" cy="3915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02" name="Ellipse 287">
                <a:extLst>
                  <a:ext uri="{FF2B5EF4-FFF2-40B4-BE49-F238E27FC236}">
                    <a16:creationId xmlns:a16="http://schemas.microsoft.com/office/drawing/2014/main" id="{3EF523FB-6BFF-4BB2-9420-D8741B0ECA80}"/>
                  </a:ext>
                </a:extLst>
              </p:cNvPr>
              <p:cNvSpPr/>
              <p:nvPr/>
            </p:nvSpPr>
            <p:spPr>
              <a:xfrm>
                <a:off x="2301363" y="5045769"/>
                <a:ext cx="391576" cy="3915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dirty="0"/>
              </a:p>
            </p:txBody>
          </p:sp>
          <p:sp>
            <p:nvSpPr>
              <p:cNvPr id="103" name="Ellipse 288">
                <a:extLst>
                  <a:ext uri="{FF2B5EF4-FFF2-40B4-BE49-F238E27FC236}">
                    <a16:creationId xmlns:a16="http://schemas.microsoft.com/office/drawing/2014/main" id="{73227D36-6DC2-D6CE-75C5-127B5415FFEC}"/>
                  </a:ext>
                </a:extLst>
              </p:cNvPr>
              <p:cNvSpPr/>
              <p:nvPr/>
            </p:nvSpPr>
            <p:spPr>
              <a:xfrm>
                <a:off x="2791288" y="4396251"/>
                <a:ext cx="391576" cy="3915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04" name="Ellipse 289">
                <a:extLst>
                  <a:ext uri="{FF2B5EF4-FFF2-40B4-BE49-F238E27FC236}">
                    <a16:creationId xmlns:a16="http://schemas.microsoft.com/office/drawing/2014/main" id="{B2225671-30A0-284C-01D9-EF227EE4D6F2}"/>
                  </a:ext>
                </a:extLst>
              </p:cNvPr>
              <p:cNvSpPr/>
              <p:nvPr/>
            </p:nvSpPr>
            <p:spPr>
              <a:xfrm>
                <a:off x="2793755" y="5045769"/>
                <a:ext cx="391576" cy="3915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dirty="0"/>
              </a:p>
            </p:txBody>
          </p:sp>
          <p:sp>
            <p:nvSpPr>
              <p:cNvPr id="105" name="Ellipse 290">
                <a:extLst>
                  <a:ext uri="{FF2B5EF4-FFF2-40B4-BE49-F238E27FC236}">
                    <a16:creationId xmlns:a16="http://schemas.microsoft.com/office/drawing/2014/main" id="{27764E6E-D636-B5F8-BA2B-7760B6220844}"/>
                  </a:ext>
                </a:extLst>
              </p:cNvPr>
              <p:cNvSpPr/>
              <p:nvPr/>
            </p:nvSpPr>
            <p:spPr>
              <a:xfrm>
                <a:off x="3310658" y="4396251"/>
                <a:ext cx="391576" cy="3915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06" name="Ellipse 291">
                <a:extLst>
                  <a:ext uri="{FF2B5EF4-FFF2-40B4-BE49-F238E27FC236}">
                    <a16:creationId xmlns:a16="http://schemas.microsoft.com/office/drawing/2014/main" id="{CF94CD17-AFC5-54C7-21BE-065D9A63F1E9}"/>
                  </a:ext>
                </a:extLst>
              </p:cNvPr>
              <p:cNvSpPr/>
              <p:nvPr/>
            </p:nvSpPr>
            <p:spPr>
              <a:xfrm>
                <a:off x="3313125" y="5043171"/>
                <a:ext cx="391576" cy="3915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dirty="0"/>
              </a:p>
            </p:txBody>
          </p:sp>
        </p:grpSp>
        <p:grpSp>
          <p:nvGrpSpPr>
            <p:cNvPr id="91" name="Gruppieren 296">
              <a:extLst>
                <a:ext uri="{FF2B5EF4-FFF2-40B4-BE49-F238E27FC236}">
                  <a16:creationId xmlns:a16="http://schemas.microsoft.com/office/drawing/2014/main" id="{F25E800B-2427-32C2-D823-819B2C79641F}"/>
                </a:ext>
              </a:extLst>
            </p:cNvPr>
            <p:cNvGrpSpPr/>
            <p:nvPr/>
          </p:nvGrpSpPr>
          <p:grpSpPr>
            <a:xfrm>
              <a:off x="9807086" y="3262737"/>
              <a:ext cx="1117315" cy="454236"/>
              <a:chOff x="5353370" y="4542071"/>
              <a:chExt cx="1117315" cy="454236"/>
            </a:xfrm>
            <a:solidFill>
              <a:srgbClr val="FFC000"/>
            </a:solidFill>
          </p:grpSpPr>
          <p:sp>
            <p:nvSpPr>
              <p:cNvPr id="93" name="Pfeil nach rechts 85">
                <a:extLst>
                  <a:ext uri="{FF2B5EF4-FFF2-40B4-BE49-F238E27FC236}">
                    <a16:creationId xmlns:a16="http://schemas.microsoft.com/office/drawing/2014/main" id="{FB3E45D1-8B86-F178-BF6C-91B53B410E65}"/>
                  </a:ext>
                </a:extLst>
              </p:cNvPr>
              <p:cNvSpPr/>
              <p:nvPr/>
            </p:nvSpPr>
            <p:spPr>
              <a:xfrm rot="1800000">
                <a:off x="5360707" y="4542072"/>
                <a:ext cx="123078" cy="195435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4" name="Pfeil nach rechts 86">
                <a:extLst>
                  <a:ext uri="{FF2B5EF4-FFF2-40B4-BE49-F238E27FC236}">
                    <a16:creationId xmlns:a16="http://schemas.microsoft.com/office/drawing/2014/main" id="{865DC06F-F4BF-8439-9359-785CB1B84943}"/>
                  </a:ext>
                </a:extLst>
              </p:cNvPr>
              <p:cNvSpPr/>
              <p:nvPr/>
            </p:nvSpPr>
            <p:spPr>
              <a:xfrm rot="1800000">
                <a:off x="5865836" y="4551086"/>
                <a:ext cx="123078" cy="195435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5" name="Pfeil nach rechts 87">
                <a:extLst>
                  <a:ext uri="{FF2B5EF4-FFF2-40B4-BE49-F238E27FC236}">
                    <a16:creationId xmlns:a16="http://schemas.microsoft.com/office/drawing/2014/main" id="{AE901065-41E2-0186-4966-27F76B2055B3}"/>
                  </a:ext>
                </a:extLst>
              </p:cNvPr>
              <p:cNvSpPr/>
              <p:nvPr/>
            </p:nvSpPr>
            <p:spPr>
              <a:xfrm rot="1800000">
                <a:off x="6347607" y="4542071"/>
                <a:ext cx="123078" cy="195435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6" name="Pfeil nach rechts 89">
                <a:extLst>
                  <a:ext uri="{FF2B5EF4-FFF2-40B4-BE49-F238E27FC236}">
                    <a16:creationId xmlns:a16="http://schemas.microsoft.com/office/drawing/2014/main" id="{C757379C-737C-1D71-9F2B-E49FED37F00C}"/>
                  </a:ext>
                </a:extLst>
              </p:cNvPr>
              <p:cNvSpPr/>
              <p:nvPr/>
            </p:nvSpPr>
            <p:spPr>
              <a:xfrm rot="18900000">
                <a:off x="5353370" y="4792655"/>
                <a:ext cx="127566" cy="19526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7" name="Pfeil nach rechts 90">
                <a:extLst>
                  <a:ext uri="{FF2B5EF4-FFF2-40B4-BE49-F238E27FC236}">
                    <a16:creationId xmlns:a16="http://schemas.microsoft.com/office/drawing/2014/main" id="{5554DAEB-E7C7-74B9-9BF5-70B66A5EE3F0}"/>
                  </a:ext>
                </a:extLst>
              </p:cNvPr>
              <p:cNvSpPr/>
              <p:nvPr/>
            </p:nvSpPr>
            <p:spPr>
              <a:xfrm rot="18900000">
                <a:off x="5870996" y="4801039"/>
                <a:ext cx="127566" cy="19526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8" name="Pfeil nach rechts 91">
                <a:extLst>
                  <a:ext uri="{FF2B5EF4-FFF2-40B4-BE49-F238E27FC236}">
                    <a16:creationId xmlns:a16="http://schemas.microsoft.com/office/drawing/2014/main" id="{3035BA6C-0596-1E71-B768-EA269E206435}"/>
                  </a:ext>
                </a:extLst>
              </p:cNvPr>
              <p:cNvSpPr/>
              <p:nvPr/>
            </p:nvSpPr>
            <p:spPr>
              <a:xfrm rot="18900000">
                <a:off x="6340277" y="4779589"/>
                <a:ext cx="127566" cy="19526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92" name="Textfeld 19">
              <a:extLst>
                <a:ext uri="{FF2B5EF4-FFF2-40B4-BE49-F238E27FC236}">
                  <a16:creationId xmlns:a16="http://schemas.microsoft.com/office/drawing/2014/main" id="{B27C1426-DAE8-633F-07B5-BF895323562D}"/>
                </a:ext>
              </a:extLst>
            </p:cNvPr>
            <p:cNvSpPr txBox="1"/>
            <p:nvPr/>
          </p:nvSpPr>
          <p:spPr>
            <a:xfrm>
              <a:off x="9356856" y="4076569"/>
              <a:ext cx="1626540" cy="483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F: Focusing </a:t>
              </a:r>
            </a:p>
          </p:txBody>
        </p:sp>
      </p:grpSp>
      <p:sp>
        <p:nvSpPr>
          <p:cNvPr id="140" name="Rechteck: abgerundete Ecken 361">
            <a:extLst>
              <a:ext uri="{FF2B5EF4-FFF2-40B4-BE49-F238E27FC236}">
                <a16:creationId xmlns:a16="http://schemas.microsoft.com/office/drawing/2014/main" id="{06263DDE-42DE-4237-9569-EE5CDC89AA94}"/>
              </a:ext>
            </a:extLst>
          </p:cNvPr>
          <p:cNvSpPr/>
          <p:nvPr/>
        </p:nvSpPr>
        <p:spPr>
          <a:xfrm>
            <a:off x="721058" y="1479265"/>
            <a:ext cx="4943232" cy="2965973"/>
          </a:xfrm>
          <a:prstGeom prst="roundRect">
            <a:avLst>
              <a:gd name="adj" fmla="val 8317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1" name="Grafik 362">
            <a:extLst>
              <a:ext uri="{FF2B5EF4-FFF2-40B4-BE49-F238E27FC236}">
                <a16:creationId xmlns:a16="http://schemas.microsoft.com/office/drawing/2014/main" id="{B96D7570-B149-4B02-814D-9BCD0DDA2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84" r="10087"/>
          <a:stretch/>
        </p:blipFill>
        <p:spPr>
          <a:xfrm flipH="1" flipV="1">
            <a:off x="1323118" y="2312888"/>
            <a:ext cx="3746138" cy="1627833"/>
          </a:xfrm>
          <a:prstGeom prst="rect">
            <a:avLst/>
          </a:prstGeom>
        </p:spPr>
      </p:pic>
      <p:cxnSp>
        <p:nvCxnSpPr>
          <p:cNvPr id="142" name="Gerade Verbindung mit Pfeil 363">
            <a:extLst>
              <a:ext uri="{FF2B5EF4-FFF2-40B4-BE49-F238E27FC236}">
                <a16:creationId xmlns:a16="http://schemas.microsoft.com/office/drawing/2014/main" id="{5E45CAF2-1FF7-453F-82C0-91B679D7BD5C}"/>
              </a:ext>
            </a:extLst>
          </p:cNvPr>
          <p:cNvCxnSpPr>
            <a:cxnSpLocks/>
          </p:cNvCxnSpPr>
          <p:nvPr/>
        </p:nvCxnSpPr>
        <p:spPr>
          <a:xfrm flipV="1">
            <a:off x="1307319" y="1840313"/>
            <a:ext cx="0" cy="23354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Gerade Verbindung mit Pfeil 365">
            <a:extLst>
              <a:ext uri="{FF2B5EF4-FFF2-40B4-BE49-F238E27FC236}">
                <a16:creationId xmlns:a16="http://schemas.microsoft.com/office/drawing/2014/main" id="{DF2EAA37-9085-4848-A5EF-72391A0CBECB}"/>
              </a:ext>
            </a:extLst>
          </p:cNvPr>
          <p:cNvCxnSpPr>
            <a:cxnSpLocks/>
          </p:cNvCxnSpPr>
          <p:nvPr/>
        </p:nvCxnSpPr>
        <p:spPr>
          <a:xfrm>
            <a:off x="1154919" y="3123013"/>
            <a:ext cx="416712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5" name="Textfeld 366">
                <a:extLst>
                  <a:ext uri="{FF2B5EF4-FFF2-40B4-BE49-F238E27FC236}">
                    <a16:creationId xmlns:a16="http://schemas.microsoft.com/office/drawing/2014/main" id="{80FD5987-BBAA-4372-AEA1-F080AA773DFE}"/>
                  </a:ext>
                </a:extLst>
              </p:cNvPr>
              <p:cNvSpPr txBox="1"/>
              <p:nvPr/>
            </p:nvSpPr>
            <p:spPr>
              <a:xfrm>
                <a:off x="2543590" y="1957415"/>
                <a:ext cx="6881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smtClean="0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de-DE" sz="1800" b="1" i="0" smtClean="0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45" name="Textfeld 366">
                <a:extLst>
                  <a:ext uri="{FF2B5EF4-FFF2-40B4-BE49-F238E27FC236}">
                    <a16:creationId xmlns:a16="http://schemas.microsoft.com/office/drawing/2014/main" id="{80FD5987-BBAA-4372-AEA1-F080AA773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590" y="1957415"/>
                <a:ext cx="68818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6" name="Textfeld 367">
                <a:extLst>
                  <a:ext uri="{FF2B5EF4-FFF2-40B4-BE49-F238E27FC236}">
                    <a16:creationId xmlns:a16="http://schemas.microsoft.com/office/drawing/2014/main" id="{26F55665-BBA4-4C0E-A255-FB1B6858B0D1}"/>
                  </a:ext>
                </a:extLst>
              </p:cNvPr>
              <p:cNvSpPr txBox="1"/>
              <p:nvPr/>
            </p:nvSpPr>
            <p:spPr>
              <a:xfrm>
                <a:off x="2540828" y="3831897"/>
                <a:ext cx="3813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de-DE" sz="18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46" name="Textfeld 367">
                <a:extLst>
                  <a:ext uri="{FF2B5EF4-FFF2-40B4-BE49-F238E27FC236}">
                    <a16:creationId xmlns:a16="http://schemas.microsoft.com/office/drawing/2014/main" id="{26F55665-BBA4-4C0E-A255-FB1B6858B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828" y="3831897"/>
                <a:ext cx="38134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feld 368">
                <a:extLst>
                  <a:ext uri="{FF2B5EF4-FFF2-40B4-BE49-F238E27FC236}">
                    <a16:creationId xmlns:a16="http://schemas.microsoft.com/office/drawing/2014/main" id="{5D96FF9B-0A90-426A-AC38-10D72378B9F2}"/>
                  </a:ext>
                </a:extLst>
              </p:cNvPr>
              <p:cNvSpPr txBox="1"/>
              <p:nvPr/>
            </p:nvSpPr>
            <p:spPr>
              <a:xfrm>
                <a:off x="5164854" y="3178953"/>
                <a:ext cx="2976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7" name="Textfeld 368">
                <a:extLst>
                  <a:ext uri="{FF2B5EF4-FFF2-40B4-BE49-F238E27FC236}">
                    <a16:creationId xmlns:a16="http://schemas.microsoft.com/office/drawing/2014/main" id="{5D96FF9B-0A90-426A-AC38-10D72378B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854" y="3178953"/>
                <a:ext cx="297655" cy="369332"/>
              </a:xfrm>
              <a:prstGeom prst="rect">
                <a:avLst/>
              </a:prstGeom>
              <a:blipFill>
                <a:blip r:embed="rId8"/>
                <a:stretch>
                  <a:fillRect r="-38776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feld 369">
                <a:extLst>
                  <a:ext uri="{FF2B5EF4-FFF2-40B4-BE49-F238E27FC236}">
                    <a16:creationId xmlns:a16="http://schemas.microsoft.com/office/drawing/2014/main" id="{846E29BA-1DD2-4ECB-9E9D-F7220EE0502C}"/>
                  </a:ext>
                </a:extLst>
              </p:cNvPr>
              <p:cNvSpPr txBox="1"/>
              <p:nvPr/>
            </p:nvSpPr>
            <p:spPr>
              <a:xfrm>
                <a:off x="4848622" y="1561379"/>
                <a:ext cx="2976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8" name="Textfeld 369">
                <a:extLst>
                  <a:ext uri="{FF2B5EF4-FFF2-40B4-BE49-F238E27FC236}">
                    <a16:creationId xmlns:a16="http://schemas.microsoft.com/office/drawing/2014/main" id="{846E29BA-1DD2-4ECB-9E9D-F7220EE05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622" y="1561379"/>
                <a:ext cx="297655" cy="369332"/>
              </a:xfrm>
              <a:prstGeom prst="rect">
                <a:avLst/>
              </a:prstGeom>
              <a:blipFill>
                <a:blip r:embed="rId9"/>
                <a:stretch>
                  <a:fillRect r="-59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feld 370">
                <a:extLst>
                  <a:ext uri="{FF2B5EF4-FFF2-40B4-BE49-F238E27FC236}">
                    <a16:creationId xmlns:a16="http://schemas.microsoft.com/office/drawing/2014/main" id="{E914444F-0CBD-4D2F-896A-2993A5E984DC}"/>
                  </a:ext>
                </a:extLst>
              </p:cNvPr>
              <p:cNvSpPr txBox="1"/>
              <p:nvPr/>
            </p:nvSpPr>
            <p:spPr>
              <a:xfrm>
                <a:off x="3030346" y="1561379"/>
                <a:ext cx="2976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9" name="Textfeld 370">
                <a:extLst>
                  <a:ext uri="{FF2B5EF4-FFF2-40B4-BE49-F238E27FC236}">
                    <a16:creationId xmlns:a16="http://schemas.microsoft.com/office/drawing/2014/main" id="{E914444F-0CBD-4D2F-896A-2993A5E98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346" y="1561379"/>
                <a:ext cx="297655" cy="369332"/>
              </a:xfrm>
              <a:prstGeom prst="rect">
                <a:avLst/>
              </a:prstGeom>
              <a:blipFill>
                <a:blip r:embed="rId10"/>
                <a:stretch>
                  <a:fillRect r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Gerader Verbinder 371">
            <a:extLst>
              <a:ext uri="{FF2B5EF4-FFF2-40B4-BE49-F238E27FC236}">
                <a16:creationId xmlns:a16="http://schemas.microsoft.com/office/drawing/2014/main" id="{0F17104A-8C47-4169-A1D9-A2E7AA9B48AB}"/>
              </a:ext>
            </a:extLst>
          </p:cNvPr>
          <p:cNvCxnSpPr>
            <a:cxnSpLocks/>
          </p:cNvCxnSpPr>
          <p:nvPr/>
        </p:nvCxnSpPr>
        <p:spPr>
          <a:xfrm flipV="1">
            <a:off x="3179174" y="1921186"/>
            <a:ext cx="0" cy="211467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Gerader Verbinder 372">
            <a:extLst>
              <a:ext uri="{FF2B5EF4-FFF2-40B4-BE49-F238E27FC236}">
                <a16:creationId xmlns:a16="http://schemas.microsoft.com/office/drawing/2014/main" id="{69B5B627-D715-4144-B7A4-FBE9D4B2BAA9}"/>
              </a:ext>
            </a:extLst>
          </p:cNvPr>
          <p:cNvCxnSpPr>
            <a:cxnSpLocks/>
          </p:cNvCxnSpPr>
          <p:nvPr/>
        </p:nvCxnSpPr>
        <p:spPr>
          <a:xfrm flipV="1">
            <a:off x="5053464" y="1921186"/>
            <a:ext cx="0" cy="211467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r Verbinder 373">
            <a:extLst>
              <a:ext uri="{FF2B5EF4-FFF2-40B4-BE49-F238E27FC236}">
                <a16:creationId xmlns:a16="http://schemas.microsoft.com/office/drawing/2014/main" id="{7FD9F2FC-DB4E-4D1F-8FBE-4DF0071BBB34}"/>
              </a:ext>
            </a:extLst>
          </p:cNvPr>
          <p:cNvCxnSpPr>
            <a:cxnSpLocks/>
          </p:cNvCxnSpPr>
          <p:nvPr/>
        </p:nvCxnSpPr>
        <p:spPr>
          <a:xfrm flipV="1">
            <a:off x="2258424" y="1921186"/>
            <a:ext cx="0" cy="211467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feld 374">
                <a:extLst>
                  <a:ext uri="{FF2B5EF4-FFF2-40B4-BE49-F238E27FC236}">
                    <a16:creationId xmlns:a16="http://schemas.microsoft.com/office/drawing/2014/main" id="{9C6639EB-217D-4B93-B66A-829F0C592D98}"/>
                  </a:ext>
                </a:extLst>
              </p:cNvPr>
              <p:cNvSpPr txBox="1"/>
              <p:nvPr/>
            </p:nvSpPr>
            <p:spPr>
              <a:xfrm>
                <a:off x="2005216" y="1561379"/>
                <a:ext cx="6908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3" name="Textfeld 374">
                <a:extLst>
                  <a:ext uri="{FF2B5EF4-FFF2-40B4-BE49-F238E27FC236}">
                    <a16:creationId xmlns:a16="http://schemas.microsoft.com/office/drawing/2014/main" id="{9C6639EB-217D-4B93-B66A-829F0C592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216" y="1561379"/>
                <a:ext cx="690872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feld 375">
                <a:extLst>
                  <a:ext uri="{FF2B5EF4-FFF2-40B4-BE49-F238E27FC236}">
                    <a16:creationId xmlns:a16="http://schemas.microsoft.com/office/drawing/2014/main" id="{CEA5BFAB-D537-418B-8020-34B8A476119A}"/>
                  </a:ext>
                </a:extLst>
              </p:cNvPr>
              <p:cNvSpPr txBox="1"/>
              <p:nvPr/>
            </p:nvSpPr>
            <p:spPr>
              <a:xfrm>
                <a:off x="3668027" y="1561379"/>
                <a:ext cx="911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4" name="Textfeld 375">
                <a:extLst>
                  <a:ext uri="{FF2B5EF4-FFF2-40B4-BE49-F238E27FC236}">
                    <a16:creationId xmlns:a16="http://schemas.microsoft.com/office/drawing/2014/main" id="{CEA5BFAB-D537-418B-8020-34B8A4761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027" y="1561379"/>
                <a:ext cx="911117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Gerader Verbinder 376">
            <a:extLst>
              <a:ext uri="{FF2B5EF4-FFF2-40B4-BE49-F238E27FC236}">
                <a16:creationId xmlns:a16="http://schemas.microsoft.com/office/drawing/2014/main" id="{0CA99AB8-8467-4621-931A-EFCDBDDB6438}"/>
              </a:ext>
            </a:extLst>
          </p:cNvPr>
          <p:cNvCxnSpPr>
            <a:cxnSpLocks/>
          </p:cNvCxnSpPr>
          <p:nvPr/>
        </p:nvCxnSpPr>
        <p:spPr>
          <a:xfrm flipV="1">
            <a:off x="4074524" y="1921186"/>
            <a:ext cx="0" cy="211467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Pfeil: nach unten 377">
            <a:extLst>
              <a:ext uri="{FF2B5EF4-FFF2-40B4-BE49-F238E27FC236}">
                <a16:creationId xmlns:a16="http://schemas.microsoft.com/office/drawing/2014/main" id="{3C6D2BB4-63D1-497A-A29B-249373E76F8E}"/>
              </a:ext>
            </a:extLst>
          </p:cNvPr>
          <p:cNvSpPr/>
          <p:nvPr/>
        </p:nvSpPr>
        <p:spPr>
          <a:xfrm rot="10800000">
            <a:off x="2089180" y="3973303"/>
            <a:ext cx="345660" cy="37812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Pfeil: nach unten 378">
            <a:extLst>
              <a:ext uri="{FF2B5EF4-FFF2-40B4-BE49-F238E27FC236}">
                <a16:creationId xmlns:a16="http://schemas.microsoft.com/office/drawing/2014/main" id="{A2A705A9-AA25-4D51-ADFD-230755EED4F4}"/>
              </a:ext>
            </a:extLst>
          </p:cNvPr>
          <p:cNvSpPr/>
          <p:nvPr/>
        </p:nvSpPr>
        <p:spPr>
          <a:xfrm>
            <a:off x="3908649" y="1929337"/>
            <a:ext cx="345660" cy="37812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feld 379">
                <a:extLst>
                  <a:ext uri="{FF2B5EF4-FFF2-40B4-BE49-F238E27FC236}">
                    <a16:creationId xmlns:a16="http://schemas.microsoft.com/office/drawing/2014/main" id="{DCABDFDF-C102-4521-8448-CC74F7C97FAA}"/>
                  </a:ext>
                </a:extLst>
              </p:cNvPr>
              <p:cNvSpPr txBox="1"/>
              <p:nvPr/>
            </p:nvSpPr>
            <p:spPr>
              <a:xfrm>
                <a:off x="2868296" y="4092110"/>
                <a:ext cx="12062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=180°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8" name="Textfeld 379">
                <a:extLst>
                  <a:ext uri="{FF2B5EF4-FFF2-40B4-BE49-F238E27FC236}">
                    <a16:creationId xmlns:a16="http://schemas.microsoft.com/office/drawing/2014/main" id="{DCABDFDF-C102-4521-8448-CC74F7C97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96" y="4092110"/>
                <a:ext cx="1206228" cy="276999"/>
              </a:xfrm>
              <a:prstGeom prst="rect">
                <a:avLst/>
              </a:prstGeom>
              <a:blipFill>
                <a:blip r:embed="rId13"/>
                <a:stretch>
                  <a:fillRect l="-4569" r="-456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9" name="Grafik 380">
            <a:extLst>
              <a:ext uri="{FF2B5EF4-FFF2-40B4-BE49-F238E27FC236}">
                <a16:creationId xmlns:a16="http://schemas.microsoft.com/office/drawing/2014/main" id="{786A3B7B-BB1A-4F6F-9584-EAA90487D2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59387"/>
          <a:stretch/>
        </p:blipFill>
        <p:spPr>
          <a:xfrm flipV="1">
            <a:off x="1330286" y="2312887"/>
            <a:ext cx="3744007" cy="1627833"/>
          </a:xfrm>
          <a:prstGeom prst="rect">
            <a:avLst/>
          </a:prstGeom>
        </p:spPr>
      </p:pic>
      <p:grpSp>
        <p:nvGrpSpPr>
          <p:cNvPr id="160" name="Gruppieren 381">
            <a:extLst>
              <a:ext uri="{FF2B5EF4-FFF2-40B4-BE49-F238E27FC236}">
                <a16:creationId xmlns:a16="http://schemas.microsoft.com/office/drawing/2014/main" id="{B4708C05-5597-4F42-BF02-E6811CB4BEDE}"/>
              </a:ext>
            </a:extLst>
          </p:cNvPr>
          <p:cNvGrpSpPr/>
          <p:nvPr/>
        </p:nvGrpSpPr>
        <p:grpSpPr>
          <a:xfrm>
            <a:off x="1732059" y="2825243"/>
            <a:ext cx="1066518" cy="621365"/>
            <a:chOff x="6296498" y="2285658"/>
            <a:chExt cx="1066518" cy="621365"/>
          </a:xfrm>
        </p:grpSpPr>
        <p:sp>
          <p:nvSpPr>
            <p:cNvPr id="161" name="Ellipse 382">
              <a:extLst>
                <a:ext uri="{FF2B5EF4-FFF2-40B4-BE49-F238E27FC236}">
                  <a16:creationId xmlns:a16="http://schemas.microsoft.com/office/drawing/2014/main" id="{C8D73290-76F1-4840-89AE-353352D0F0CC}"/>
                </a:ext>
              </a:extLst>
            </p:cNvPr>
            <p:cNvSpPr/>
            <p:nvPr/>
          </p:nvSpPr>
          <p:spPr>
            <a:xfrm rot="16200000">
              <a:off x="6724392" y="2296524"/>
              <a:ext cx="208272" cy="592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62" name="Gerade Verbindung mit Pfeil 383">
              <a:extLst>
                <a:ext uri="{FF2B5EF4-FFF2-40B4-BE49-F238E27FC236}">
                  <a16:creationId xmlns:a16="http://schemas.microsoft.com/office/drawing/2014/main" id="{FB53C97D-BFC1-44F0-8056-259DD2294F7D}"/>
                </a:ext>
              </a:extLst>
            </p:cNvPr>
            <p:cNvCxnSpPr/>
            <p:nvPr/>
          </p:nvCxnSpPr>
          <p:spPr>
            <a:xfrm flipV="1">
              <a:off x="6822863" y="2285658"/>
              <a:ext cx="0" cy="20288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3" name="Gerade Verbindung mit Pfeil 384">
              <a:extLst>
                <a:ext uri="{FF2B5EF4-FFF2-40B4-BE49-F238E27FC236}">
                  <a16:creationId xmlns:a16="http://schemas.microsoft.com/office/drawing/2014/main" id="{0468ACA6-39EE-4169-BBE6-C8C6E046AB0A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63" y="2696811"/>
              <a:ext cx="0" cy="2102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4" name="Gerade Verbindung mit Pfeil 385">
              <a:extLst>
                <a:ext uri="{FF2B5EF4-FFF2-40B4-BE49-F238E27FC236}">
                  <a16:creationId xmlns:a16="http://schemas.microsoft.com/office/drawing/2014/main" id="{2DD6D687-7B6C-4D23-85C6-AD7574180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679" y="2582198"/>
              <a:ext cx="238337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mit Pfeil 386">
              <a:extLst>
                <a:ext uri="{FF2B5EF4-FFF2-40B4-BE49-F238E27FC236}">
                  <a16:creationId xmlns:a16="http://schemas.microsoft.com/office/drawing/2014/main" id="{6D80254E-4B5D-4E6C-B0D3-C3F458B8FDE6}"/>
                </a:ext>
              </a:extLst>
            </p:cNvPr>
            <p:cNvCxnSpPr>
              <a:cxnSpLocks/>
            </p:cNvCxnSpPr>
            <p:nvPr/>
          </p:nvCxnSpPr>
          <p:spPr>
            <a:xfrm>
              <a:off x="6296498" y="2582198"/>
              <a:ext cx="235879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uppieren 387">
            <a:extLst>
              <a:ext uri="{FF2B5EF4-FFF2-40B4-BE49-F238E27FC236}">
                <a16:creationId xmlns:a16="http://schemas.microsoft.com/office/drawing/2014/main" id="{418A479F-1ACE-40C2-A486-99260DF60C1C}"/>
              </a:ext>
            </a:extLst>
          </p:cNvPr>
          <p:cNvGrpSpPr/>
          <p:nvPr/>
        </p:nvGrpSpPr>
        <p:grpSpPr>
          <a:xfrm>
            <a:off x="3714600" y="2636318"/>
            <a:ext cx="712625" cy="1015692"/>
            <a:chOff x="8279039" y="2096733"/>
            <a:chExt cx="712625" cy="1015692"/>
          </a:xfrm>
        </p:grpSpPr>
        <p:sp>
          <p:nvSpPr>
            <p:cNvPr id="167" name="Ellipse 388">
              <a:extLst>
                <a:ext uri="{FF2B5EF4-FFF2-40B4-BE49-F238E27FC236}">
                  <a16:creationId xmlns:a16="http://schemas.microsoft.com/office/drawing/2014/main" id="{4FF6B9C6-DBB9-45AD-8F7B-0319F460959E}"/>
                </a:ext>
              </a:extLst>
            </p:cNvPr>
            <p:cNvSpPr/>
            <p:nvPr/>
          </p:nvSpPr>
          <p:spPr>
            <a:xfrm>
              <a:off x="8535977" y="2296523"/>
              <a:ext cx="208272" cy="592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68" name="Gerade Verbindung mit Pfeil 389">
              <a:extLst>
                <a:ext uri="{FF2B5EF4-FFF2-40B4-BE49-F238E27FC236}">
                  <a16:creationId xmlns:a16="http://schemas.microsoft.com/office/drawing/2014/main" id="{53785E5F-33C2-44F6-8BB4-4FFED3C9F614}"/>
                </a:ext>
              </a:extLst>
            </p:cNvPr>
            <p:cNvCxnSpPr/>
            <p:nvPr/>
          </p:nvCxnSpPr>
          <p:spPr>
            <a:xfrm flipV="1">
              <a:off x="8634448" y="2909545"/>
              <a:ext cx="0" cy="20288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9" name="Gerade Verbindung mit Pfeil 390">
              <a:extLst>
                <a:ext uri="{FF2B5EF4-FFF2-40B4-BE49-F238E27FC236}">
                  <a16:creationId xmlns:a16="http://schemas.microsoft.com/office/drawing/2014/main" id="{87958A31-1B80-4CF9-BE7F-536C5FAE3DB6}"/>
                </a:ext>
              </a:extLst>
            </p:cNvPr>
            <p:cNvCxnSpPr>
              <a:cxnSpLocks/>
            </p:cNvCxnSpPr>
            <p:nvPr/>
          </p:nvCxnSpPr>
          <p:spPr>
            <a:xfrm>
              <a:off x="8634448" y="2096733"/>
              <a:ext cx="0" cy="2102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0" name="Gerade Verbindung mit Pfeil 391">
              <a:extLst>
                <a:ext uri="{FF2B5EF4-FFF2-40B4-BE49-F238E27FC236}">
                  <a16:creationId xmlns:a16="http://schemas.microsoft.com/office/drawing/2014/main" id="{A0AE57E9-225E-45BC-A98C-83F46B2195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9039" y="2582197"/>
              <a:ext cx="238337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mit Pfeil 392">
              <a:extLst>
                <a:ext uri="{FF2B5EF4-FFF2-40B4-BE49-F238E27FC236}">
                  <a16:creationId xmlns:a16="http://schemas.microsoft.com/office/drawing/2014/main" id="{3D6DC1CD-8089-4797-82C3-ABDC888D7006}"/>
                </a:ext>
              </a:extLst>
            </p:cNvPr>
            <p:cNvCxnSpPr>
              <a:cxnSpLocks/>
            </p:cNvCxnSpPr>
            <p:nvPr/>
          </p:nvCxnSpPr>
          <p:spPr>
            <a:xfrm>
              <a:off x="8755785" y="2582197"/>
              <a:ext cx="235879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feld 393">
                <a:extLst>
                  <a:ext uri="{FF2B5EF4-FFF2-40B4-BE49-F238E27FC236}">
                    <a16:creationId xmlns:a16="http://schemas.microsoft.com/office/drawing/2014/main" id="{23664584-C0FB-4784-A025-76C57D1BD1CD}"/>
                  </a:ext>
                </a:extLst>
              </p:cNvPr>
              <p:cNvSpPr txBox="1"/>
              <p:nvPr/>
            </p:nvSpPr>
            <p:spPr>
              <a:xfrm>
                <a:off x="2872490" y="4096775"/>
                <a:ext cx="12062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=120°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2" name="Textfeld 393">
                <a:extLst>
                  <a:ext uri="{FF2B5EF4-FFF2-40B4-BE49-F238E27FC236}">
                    <a16:creationId xmlns:a16="http://schemas.microsoft.com/office/drawing/2014/main" id="{23664584-C0FB-4784-A025-76C57D1BD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490" y="4096775"/>
                <a:ext cx="1206228" cy="276999"/>
              </a:xfrm>
              <a:prstGeom prst="rect">
                <a:avLst/>
              </a:prstGeom>
              <a:blipFill>
                <a:blip r:embed="rId16"/>
                <a:stretch>
                  <a:fillRect l="-4040" r="-454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C 0.00989 -4.44444E-6 0.02018 -0.00185 0.02916 -0.00694 C 0.04192 -0.01412 0.04388 -0.01805 0.04922 -0.0324 C 0.05586 -0.04629 0.06041 -0.05555 0.06041 -0.0666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-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46 C -0.00977 0.00046 -0.0198 0.00463 -0.02969 0.01018 C -0.0375 0.01597 -0.04063 0.01689 -0.0448 0.025 C -0.04935 0.03287 -0.05118 0.03634 -0.05612 0.04814 C -0.05912 0.06597 -0.06107 0.06782 -0.06107 0.08171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9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156" grpId="0" animBg="1"/>
      <p:bldP spid="157" grpId="0" animBg="1"/>
      <p:bldP spid="158" grpId="0"/>
      <p:bldP spid="1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1B228C-A20F-457F-FEA7-C7950ECF8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6042" y="6575427"/>
            <a:ext cx="605959" cy="28257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F09A733-2CF0-49AA-9281-D333DC9D2330}" type="slidenum">
              <a:rPr lang="en-GB" sz="13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GB" sz="130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8BD89F72-7E06-BC58-DE90-49DE9F1CE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99"/>
          <a:stretch/>
        </p:blipFill>
        <p:spPr>
          <a:xfrm>
            <a:off x="1329186" y="104282"/>
            <a:ext cx="9134613" cy="6364575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35C1C50-BD64-379C-12B1-FDDE6C4B76F2}"/>
              </a:ext>
            </a:extLst>
          </p:cNvPr>
          <p:cNvGrpSpPr/>
          <p:nvPr/>
        </p:nvGrpSpPr>
        <p:grpSpPr>
          <a:xfrm>
            <a:off x="1766602" y="5501402"/>
            <a:ext cx="2189163" cy="577304"/>
            <a:chOff x="1766602" y="5501402"/>
            <a:chExt cx="2189163" cy="577304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38E8FE30-92DF-4769-AB7C-C061E288E764}"/>
                </a:ext>
              </a:extLst>
            </p:cNvPr>
            <p:cNvCxnSpPr>
              <a:cxnSpLocks/>
            </p:cNvCxnSpPr>
            <p:nvPr/>
          </p:nvCxnSpPr>
          <p:spPr>
            <a:xfrm>
              <a:off x="1766602" y="6029721"/>
              <a:ext cx="218627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763B28F-1C38-A5DF-5FB1-98A61DD96B8C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65" y="5980736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6F5F129F-222D-2BFC-6F8A-5A2E4B1E18CF}"/>
                </a:ext>
              </a:extLst>
            </p:cNvPr>
            <p:cNvCxnSpPr>
              <a:cxnSpLocks/>
            </p:cNvCxnSpPr>
            <p:nvPr/>
          </p:nvCxnSpPr>
          <p:spPr>
            <a:xfrm>
              <a:off x="1766602" y="5975637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FA7E7271-1B1B-3A43-49A1-801D2CC35A31}"/>
                </a:ext>
              </a:extLst>
            </p:cNvPr>
            <p:cNvSpPr txBox="1"/>
            <p:nvPr/>
          </p:nvSpPr>
          <p:spPr>
            <a:xfrm>
              <a:off x="2389097" y="5501402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</a:rPr>
                <a:t>1mm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75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640752" y="6576882"/>
            <a:ext cx="582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09A733-2CF0-49AA-9281-D333DC9D2330}" type="slidenum">
              <a:rPr lang="en-GB"/>
              <a:pPr/>
              <a:t>12</a:t>
            </a:fld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99"/>
          <a:stretch/>
        </p:blipFill>
        <p:spPr>
          <a:xfrm>
            <a:off x="1329186" y="104282"/>
            <a:ext cx="9134613" cy="6364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171825" y="2254866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200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825" y="2254866"/>
                <a:ext cx="1438275" cy="400110"/>
              </a:xfrm>
              <a:prstGeom prst="rect">
                <a:avLst/>
              </a:prstGeom>
              <a:blipFill>
                <a:blip r:embed="rId4"/>
                <a:stretch>
                  <a:fillRect l="-4237" t="-909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767137" y="3239232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300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137" y="3239232"/>
                <a:ext cx="1438275" cy="400110"/>
              </a:xfrm>
              <a:prstGeom prst="rect">
                <a:avLst/>
              </a:prstGeom>
              <a:blipFill>
                <a:blip r:embed="rId5"/>
                <a:stretch>
                  <a:fillRect l="-4661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314823" y="4188152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400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823" y="4188152"/>
                <a:ext cx="1438275" cy="400110"/>
              </a:xfrm>
              <a:prstGeom prst="rect">
                <a:avLst/>
              </a:prstGeom>
              <a:blipFill>
                <a:blip r:embed="rId6"/>
                <a:stretch>
                  <a:fillRect l="-4661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033961" y="5214258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500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1" y="5214258"/>
                <a:ext cx="1438275" cy="400110"/>
              </a:xfrm>
              <a:prstGeom prst="rect">
                <a:avLst/>
              </a:prstGeom>
              <a:blipFill>
                <a:blip r:embed="rId7"/>
                <a:stretch>
                  <a:fillRect l="-4661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ieren 23" hidden="1">
            <a:extLst>
              <a:ext uri="{FF2B5EF4-FFF2-40B4-BE49-F238E27FC236}">
                <a16:creationId xmlns:a16="http://schemas.microsoft.com/office/drawing/2014/main" id="{297965A3-06B4-0854-82B8-98075F2EB1CC}"/>
              </a:ext>
            </a:extLst>
          </p:cNvPr>
          <p:cNvGrpSpPr/>
          <p:nvPr/>
        </p:nvGrpSpPr>
        <p:grpSpPr>
          <a:xfrm>
            <a:off x="1792654" y="300219"/>
            <a:ext cx="1362075" cy="1937602"/>
            <a:chOff x="1792654" y="300219"/>
            <a:chExt cx="1362075" cy="1937602"/>
          </a:xfrm>
        </p:grpSpPr>
        <p:sp>
          <p:nvSpPr>
            <p:cNvPr id="9" name="Ellipse 8"/>
            <p:cNvSpPr/>
            <p:nvPr/>
          </p:nvSpPr>
          <p:spPr>
            <a:xfrm>
              <a:off x="2806699" y="300219"/>
              <a:ext cx="95251" cy="688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V="1">
              <a:off x="2495550" y="369033"/>
              <a:ext cx="311149" cy="6508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1792654" y="1037492"/>
              <a:ext cx="13620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Previous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generation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accelerating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structure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C9F8BCD-C579-C836-95B9-803549559D03}"/>
              </a:ext>
            </a:extLst>
          </p:cNvPr>
          <p:cNvSpPr txBox="1"/>
          <p:nvPr/>
        </p:nvSpPr>
        <p:spPr>
          <a:xfrm>
            <a:off x="1559614" y="4687221"/>
            <a:ext cx="58533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E</a:t>
            </a:r>
            <a:r>
              <a:rPr lang="de-DE" sz="2000" baseline="-25000" dirty="0" err="1">
                <a:solidFill>
                  <a:schemeClr val="bg1"/>
                </a:solidFill>
              </a:rPr>
              <a:t>Peak</a:t>
            </a:r>
            <a:r>
              <a:rPr lang="de-DE" sz="2000" dirty="0">
                <a:solidFill>
                  <a:schemeClr val="bg1"/>
                </a:solidFill>
              </a:rPr>
              <a:t> = 600MV/m - 700MV/m</a:t>
            </a:r>
          </a:p>
          <a:p>
            <a:r>
              <a:rPr lang="de-DE" sz="2000" dirty="0">
                <a:solidFill>
                  <a:schemeClr val="bg1"/>
                </a:solidFill>
              </a:rPr>
              <a:t>Design </a:t>
            </a:r>
            <a:r>
              <a:rPr lang="de-DE" sz="2000" dirty="0" err="1">
                <a:solidFill>
                  <a:schemeClr val="bg1"/>
                </a:solidFill>
              </a:rPr>
              <a:t>gradient</a:t>
            </a:r>
            <a:r>
              <a:rPr lang="de-DE" sz="2000" dirty="0">
                <a:solidFill>
                  <a:schemeClr val="bg1"/>
                </a:solidFill>
              </a:rPr>
              <a:t>: 22.7MeV/m 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2DFBCB7-BA68-67E7-A2D9-7706C9933561}"/>
              </a:ext>
            </a:extLst>
          </p:cNvPr>
          <p:cNvGrpSpPr/>
          <p:nvPr/>
        </p:nvGrpSpPr>
        <p:grpSpPr>
          <a:xfrm>
            <a:off x="3767137" y="104282"/>
            <a:ext cx="7786226" cy="2047065"/>
            <a:chOff x="3767137" y="104282"/>
            <a:chExt cx="7786226" cy="2047065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4BDC7185-8744-5687-A883-B948F31674EC}"/>
                </a:ext>
              </a:extLst>
            </p:cNvPr>
            <p:cNvGrpSpPr/>
            <p:nvPr/>
          </p:nvGrpSpPr>
          <p:grpSpPr>
            <a:xfrm>
              <a:off x="3767137" y="104282"/>
              <a:ext cx="7786226" cy="2047065"/>
              <a:chOff x="3767137" y="104282"/>
              <a:chExt cx="7786226" cy="2047065"/>
            </a:xfrm>
          </p:grpSpPr>
          <p:pic>
            <p:nvPicPr>
              <p:cNvPr id="16" name="Grafik 15" descr="Ein Bild, das Screenshot, Text, Rechteck, monochrom enthält.&#10;&#10;Automatisch generierte Beschreibung">
                <a:extLst>
                  <a:ext uri="{FF2B5EF4-FFF2-40B4-BE49-F238E27FC236}">
                    <a16:creationId xmlns:a16="http://schemas.microsoft.com/office/drawing/2014/main" id="{925CDEBA-1AEE-DE10-0599-32FBFBD162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9000" contrast="5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7" t="20118" b="27976"/>
              <a:stretch/>
            </p:blipFill>
            <p:spPr>
              <a:xfrm>
                <a:off x="6386279" y="104282"/>
                <a:ext cx="5167084" cy="2047065"/>
              </a:xfrm>
              <a:prstGeom prst="rect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</a:ln>
            </p:spPr>
          </p:pic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0A2EBE9A-20E9-297C-F677-272781AA87F7}"/>
                  </a:ext>
                </a:extLst>
              </p:cNvPr>
              <p:cNvSpPr/>
              <p:nvPr/>
            </p:nvSpPr>
            <p:spPr>
              <a:xfrm>
                <a:off x="3767137" y="1700975"/>
                <a:ext cx="185738" cy="176182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A294C98E-A2D2-E19C-8BD6-3CA2129971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7137" y="104282"/>
                <a:ext cx="2619142" cy="1596693"/>
              </a:xfrm>
              <a:prstGeom prst="line">
                <a:avLst/>
              </a:prstGeom>
              <a:ln w="28575">
                <a:solidFill>
                  <a:srgbClr val="F2F2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1E76C108-FEEC-3740-F1A6-641F1D2891A9}"/>
                  </a:ext>
                </a:extLst>
              </p:cNvPr>
              <p:cNvCxnSpPr>
                <a:cxnSpLocks/>
                <a:stCxn id="29" idx="2"/>
              </p:cNvCxnSpPr>
              <p:nvPr/>
            </p:nvCxnSpPr>
            <p:spPr>
              <a:xfrm>
                <a:off x="3860006" y="1877157"/>
                <a:ext cx="2526273" cy="274190"/>
              </a:xfrm>
              <a:prstGeom prst="line">
                <a:avLst/>
              </a:prstGeom>
              <a:ln w="28575">
                <a:solidFill>
                  <a:srgbClr val="F2F2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5AB89095-174E-FA05-14A8-F180EE946858}"/>
                </a:ext>
              </a:extLst>
            </p:cNvPr>
            <p:cNvGrpSpPr/>
            <p:nvPr/>
          </p:nvGrpSpPr>
          <p:grpSpPr>
            <a:xfrm>
              <a:off x="10363200" y="1439365"/>
              <a:ext cx="1128133" cy="523220"/>
              <a:chOff x="8969821" y="1191617"/>
              <a:chExt cx="1128133" cy="523220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D63D49FA-4EE2-2228-336A-84B6C69AF5D5}"/>
                  </a:ext>
                </a:extLst>
              </p:cNvPr>
              <p:cNvCxnSpPr/>
              <p:nvPr/>
            </p:nvCxnSpPr>
            <p:spPr>
              <a:xfrm>
                <a:off x="8972833" y="1453227"/>
                <a:ext cx="211016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155B3A9-2895-4E5F-40AE-69E0DF12B709}"/>
                  </a:ext>
                </a:extLst>
              </p:cNvPr>
              <p:cNvSpPr txBox="1"/>
              <p:nvPr/>
            </p:nvSpPr>
            <p:spPr>
              <a:xfrm>
                <a:off x="9246439" y="1191617"/>
                <a:ext cx="8515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 dirty="0">
                    <a:solidFill>
                      <a:schemeClr val="bg1"/>
                    </a:solidFill>
                  </a:rPr>
                  <a:t>2µm</a:t>
                </a:r>
              </a:p>
            </p:txBody>
          </p: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E33EAA9A-25F9-5551-1F8D-1CC9064028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3849" y="1407982"/>
                <a:ext cx="0" cy="979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10B852E7-3C77-A19B-BF44-6B3C81889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69821" y="1407982"/>
                <a:ext cx="0" cy="979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uppieren 24"/>
          <p:cNvGrpSpPr/>
          <p:nvPr/>
        </p:nvGrpSpPr>
        <p:grpSpPr>
          <a:xfrm>
            <a:off x="1766602" y="5501402"/>
            <a:ext cx="2189163" cy="577304"/>
            <a:chOff x="1766602" y="5501402"/>
            <a:chExt cx="2189163" cy="577304"/>
          </a:xfrm>
        </p:grpSpPr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181E312D-B8A9-9E95-E569-06558452A739}"/>
                </a:ext>
              </a:extLst>
            </p:cNvPr>
            <p:cNvCxnSpPr>
              <a:cxnSpLocks/>
            </p:cNvCxnSpPr>
            <p:nvPr/>
          </p:nvCxnSpPr>
          <p:spPr>
            <a:xfrm>
              <a:off x="1766602" y="6029721"/>
              <a:ext cx="218627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1957698E-F2EB-A36F-4BB0-4166E3A0FC19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65" y="5980736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3A70F069-3278-96E4-DD6C-CB93A1C59EBC}"/>
                </a:ext>
              </a:extLst>
            </p:cNvPr>
            <p:cNvCxnSpPr>
              <a:cxnSpLocks/>
            </p:cNvCxnSpPr>
            <p:nvPr/>
          </p:nvCxnSpPr>
          <p:spPr>
            <a:xfrm>
              <a:off x="1766602" y="5975637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0C513FE-9749-44CB-B73D-049852302FFF}"/>
                </a:ext>
              </a:extLst>
            </p:cNvPr>
            <p:cNvSpPr txBox="1"/>
            <p:nvPr/>
          </p:nvSpPr>
          <p:spPr>
            <a:xfrm>
              <a:off x="2389097" y="5501402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</a:rPr>
                <a:t>1mm</a:t>
              </a:r>
            </a:p>
          </p:txBody>
        </p:sp>
      </p:grpSp>
      <p:sp>
        <p:nvSpPr>
          <p:cNvPr id="14" name="Pfeil nach rechts 13"/>
          <p:cNvSpPr/>
          <p:nvPr/>
        </p:nvSpPr>
        <p:spPr>
          <a:xfrm>
            <a:off x="6413471" y="1127814"/>
            <a:ext cx="585216" cy="18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6564679" y="789074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e-</a:t>
            </a:r>
          </a:p>
        </p:txBody>
      </p:sp>
      <p:sp>
        <p:nvSpPr>
          <p:cNvPr id="17" name="Ellipse 16"/>
          <p:cNvSpPr/>
          <p:nvPr/>
        </p:nvSpPr>
        <p:spPr>
          <a:xfrm rot="21078455">
            <a:off x="6380176" y="444263"/>
            <a:ext cx="6934991" cy="32303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 rot="21185029">
            <a:off x="8576000" y="231346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Laser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1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4" grpId="0" animBg="1"/>
      <p:bldP spid="15" grpId="0"/>
      <p:bldP spid="17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254D298-8F58-A8A2-98CA-AF0816C18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99"/>
          <a:stretch/>
        </p:blipFill>
        <p:spPr>
          <a:xfrm>
            <a:off x="1329186" y="104282"/>
            <a:ext cx="9134613" cy="6364575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40752" y="6576882"/>
            <a:ext cx="582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09A733-2CF0-49AA-9281-D333DC9D2330}" type="slidenum">
              <a:rPr lang="en-GB"/>
              <a:pPr/>
              <a:t>13</a:t>
            </a:fld>
            <a:endParaRPr lang="en-GB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BDC7185-8744-5687-A883-B948F31674EC}"/>
              </a:ext>
            </a:extLst>
          </p:cNvPr>
          <p:cNvGrpSpPr/>
          <p:nvPr/>
        </p:nvGrpSpPr>
        <p:grpSpPr>
          <a:xfrm>
            <a:off x="3767137" y="104282"/>
            <a:ext cx="7786226" cy="2047065"/>
            <a:chOff x="3767137" y="104282"/>
            <a:chExt cx="7786226" cy="2047065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0A2EBE9A-20E9-297C-F677-272781AA87F7}"/>
                </a:ext>
              </a:extLst>
            </p:cNvPr>
            <p:cNvSpPr/>
            <p:nvPr/>
          </p:nvSpPr>
          <p:spPr>
            <a:xfrm>
              <a:off x="3767137" y="1700975"/>
              <a:ext cx="185738" cy="176182"/>
            </a:xfrm>
            <a:prstGeom prst="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 descr="Ein Bild, das Screenshot, Text, Rechteck, monochrom enthält.&#10;&#10;Automatisch generierte Beschreibung">
              <a:extLst>
                <a:ext uri="{FF2B5EF4-FFF2-40B4-BE49-F238E27FC236}">
                  <a16:creationId xmlns:a16="http://schemas.microsoft.com/office/drawing/2014/main" id="{925CDEBA-1AEE-DE10-0599-32FBFBD16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 contras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20118" b="27976"/>
            <a:stretch/>
          </p:blipFill>
          <p:spPr>
            <a:xfrm>
              <a:off x="6386279" y="104282"/>
              <a:ext cx="5167084" cy="2047065"/>
            </a:xfrm>
            <a:prstGeom prst="rect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</p:pic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A294C98E-A2D2-E19C-8BD6-3CA2129971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7137" y="104282"/>
              <a:ext cx="2619142" cy="1596693"/>
            </a:xfrm>
            <a:prstGeom prst="line">
              <a:avLst/>
            </a:prstGeom>
            <a:ln w="28575">
              <a:solidFill>
                <a:srgbClr val="F2F2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1E76C108-FEEC-3740-F1A6-641F1D2891A9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>
              <a:off x="3860006" y="1877157"/>
              <a:ext cx="2526273" cy="274190"/>
            </a:xfrm>
            <a:prstGeom prst="line">
              <a:avLst/>
            </a:prstGeom>
            <a:ln w="28575">
              <a:solidFill>
                <a:srgbClr val="F2F2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171825" y="2254866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200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825" y="2254866"/>
                <a:ext cx="1438275" cy="400110"/>
              </a:xfrm>
              <a:prstGeom prst="rect">
                <a:avLst/>
              </a:prstGeom>
              <a:blipFill>
                <a:blip r:embed="rId6"/>
                <a:stretch>
                  <a:fillRect l="-4237" t="-9091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767137" y="3239232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300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137" y="3239232"/>
                <a:ext cx="1438275" cy="400110"/>
              </a:xfrm>
              <a:prstGeom prst="rect">
                <a:avLst/>
              </a:prstGeom>
              <a:blipFill>
                <a:blip r:embed="rId7"/>
                <a:stretch>
                  <a:fillRect l="-4661" t="-7576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314823" y="4188152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400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823" y="4188152"/>
                <a:ext cx="1438275" cy="400110"/>
              </a:xfrm>
              <a:prstGeom prst="rect">
                <a:avLst/>
              </a:prstGeom>
              <a:blipFill>
                <a:blip r:embed="rId8"/>
                <a:stretch>
                  <a:fillRect l="-4661" t="-7576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033961" y="5214258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500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1" y="5214258"/>
                <a:ext cx="1438275" cy="400110"/>
              </a:xfrm>
              <a:prstGeom prst="rect">
                <a:avLst/>
              </a:prstGeom>
              <a:blipFill>
                <a:blip r:embed="rId9"/>
                <a:stretch>
                  <a:fillRect l="-4661" t="-7576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6F77895E-7C0F-459E-8C20-B949E4779E47}"/>
              </a:ext>
            </a:extLst>
          </p:cNvPr>
          <p:cNvGrpSpPr/>
          <p:nvPr/>
        </p:nvGrpSpPr>
        <p:grpSpPr>
          <a:xfrm>
            <a:off x="1792654" y="300219"/>
            <a:ext cx="1362075" cy="1937602"/>
            <a:chOff x="1792654" y="300219"/>
            <a:chExt cx="1362075" cy="1937602"/>
          </a:xfrm>
        </p:grpSpPr>
        <p:sp>
          <p:nvSpPr>
            <p:cNvPr id="9" name="Ellipse 8"/>
            <p:cNvSpPr/>
            <p:nvPr/>
          </p:nvSpPr>
          <p:spPr>
            <a:xfrm>
              <a:off x="2806699" y="300219"/>
              <a:ext cx="95251" cy="688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V="1">
              <a:off x="2495550" y="369033"/>
              <a:ext cx="311149" cy="6508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1792654" y="1037492"/>
              <a:ext cx="13620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Previous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generation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accelerating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structure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181E312D-B8A9-9E95-E569-06558452A739}"/>
              </a:ext>
            </a:extLst>
          </p:cNvPr>
          <p:cNvCxnSpPr>
            <a:cxnSpLocks/>
          </p:cNvCxnSpPr>
          <p:nvPr/>
        </p:nvCxnSpPr>
        <p:spPr>
          <a:xfrm>
            <a:off x="1766602" y="6029721"/>
            <a:ext cx="218627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1957698E-F2EB-A36F-4BB0-4166E3A0FC19}"/>
              </a:ext>
            </a:extLst>
          </p:cNvPr>
          <p:cNvCxnSpPr>
            <a:cxnSpLocks/>
          </p:cNvCxnSpPr>
          <p:nvPr/>
        </p:nvCxnSpPr>
        <p:spPr>
          <a:xfrm>
            <a:off x="3955765" y="5980736"/>
            <a:ext cx="0" cy="979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3A70F069-3278-96E4-DD6C-CB93A1C59EBC}"/>
              </a:ext>
            </a:extLst>
          </p:cNvPr>
          <p:cNvCxnSpPr>
            <a:cxnSpLocks/>
          </p:cNvCxnSpPr>
          <p:nvPr/>
        </p:nvCxnSpPr>
        <p:spPr>
          <a:xfrm>
            <a:off x="1766602" y="5975637"/>
            <a:ext cx="0" cy="979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E0C513FE-9749-44CB-B73D-049852302FFF}"/>
              </a:ext>
            </a:extLst>
          </p:cNvPr>
          <p:cNvSpPr txBox="1"/>
          <p:nvPr/>
        </p:nvSpPr>
        <p:spPr>
          <a:xfrm>
            <a:off x="2389097" y="550140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1mm</a:t>
            </a:r>
          </a:p>
        </p:txBody>
      </p:sp>
      <p:sp>
        <p:nvSpPr>
          <p:cNvPr id="14" name="Pfeil nach rechts 13"/>
          <p:cNvSpPr/>
          <p:nvPr/>
        </p:nvSpPr>
        <p:spPr>
          <a:xfrm>
            <a:off x="6413471" y="1127814"/>
            <a:ext cx="585216" cy="18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6564679" y="789074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e-</a:t>
            </a:r>
          </a:p>
        </p:txBody>
      </p:sp>
      <p:sp>
        <p:nvSpPr>
          <p:cNvPr id="17" name="Ellipse 16"/>
          <p:cNvSpPr/>
          <p:nvPr/>
        </p:nvSpPr>
        <p:spPr>
          <a:xfrm rot="21078455">
            <a:off x="6380176" y="444263"/>
            <a:ext cx="6934991" cy="32303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 rot="21185029">
            <a:off x="8576000" y="231346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Laser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AB89095-174E-FA05-14A8-F180EE946858}"/>
              </a:ext>
            </a:extLst>
          </p:cNvPr>
          <p:cNvGrpSpPr/>
          <p:nvPr/>
        </p:nvGrpSpPr>
        <p:grpSpPr>
          <a:xfrm>
            <a:off x="10363200" y="1439365"/>
            <a:ext cx="1128133" cy="523220"/>
            <a:chOff x="8969821" y="1191617"/>
            <a:chExt cx="1128133" cy="523220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D63D49FA-4EE2-2228-336A-84B6C69AF5D5}"/>
                </a:ext>
              </a:extLst>
            </p:cNvPr>
            <p:cNvCxnSpPr/>
            <p:nvPr/>
          </p:nvCxnSpPr>
          <p:spPr>
            <a:xfrm>
              <a:off x="8972833" y="1453227"/>
              <a:ext cx="21101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1155B3A9-2895-4E5F-40AE-69E0DF12B709}"/>
                </a:ext>
              </a:extLst>
            </p:cNvPr>
            <p:cNvSpPr txBox="1"/>
            <p:nvPr/>
          </p:nvSpPr>
          <p:spPr>
            <a:xfrm>
              <a:off x="9246439" y="1191617"/>
              <a:ext cx="851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</a:rPr>
                <a:t>2µm</a:t>
              </a:r>
            </a:p>
          </p:txBody>
        </p: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E33EAA9A-25F9-5551-1F8D-1CC906402865}"/>
                </a:ext>
              </a:extLst>
            </p:cNvPr>
            <p:cNvCxnSpPr>
              <a:cxnSpLocks/>
            </p:cNvCxnSpPr>
            <p:nvPr/>
          </p:nvCxnSpPr>
          <p:spPr>
            <a:xfrm>
              <a:off x="9183849" y="1407982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10B852E7-3C77-A19B-BF44-6B3C81889F55}"/>
                </a:ext>
              </a:extLst>
            </p:cNvPr>
            <p:cNvCxnSpPr>
              <a:cxnSpLocks/>
            </p:cNvCxnSpPr>
            <p:nvPr/>
          </p:nvCxnSpPr>
          <p:spPr>
            <a:xfrm>
              <a:off x="8969821" y="1407982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971C1880-58D6-8F01-CC76-EF0210670EA5}"/>
              </a:ext>
            </a:extLst>
          </p:cNvPr>
          <p:cNvSpPr txBox="1"/>
          <p:nvPr/>
        </p:nvSpPr>
        <p:spPr>
          <a:xfrm>
            <a:off x="1559614" y="4687221"/>
            <a:ext cx="58533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E</a:t>
            </a:r>
            <a:r>
              <a:rPr lang="de-DE" sz="2000" baseline="-25000" dirty="0" err="1">
                <a:solidFill>
                  <a:schemeClr val="bg1"/>
                </a:solidFill>
              </a:rPr>
              <a:t>Peak</a:t>
            </a:r>
            <a:r>
              <a:rPr lang="de-DE" sz="2000" dirty="0">
                <a:solidFill>
                  <a:schemeClr val="bg1"/>
                </a:solidFill>
              </a:rPr>
              <a:t> = 600MV/m - 700MV/m</a:t>
            </a:r>
          </a:p>
          <a:p>
            <a:r>
              <a:rPr lang="de-DE" sz="2000" dirty="0">
                <a:solidFill>
                  <a:schemeClr val="bg1"/>
                </a:solidFill>
              </a:rPr>
              <a:t>Design </a:t>
            </a:r>
            <a:r>
              <a:rPr lang="de-DE" sz="2000" dirty="0" err="1">
                <a:solidFill>
                  <a:schemeClr val="bg1"/>
                </a:solidFill>
              </a:rPr>
              <a:t>gradient</a:t>
            </a:r>
            <a:r>
              <a:rPr lang="de-DE" sz="2000" dirty="0">
                <a:solidFill>
                  <a:schemeClr val="bg1"/>
                </a:solidFill>
              </a:rPr>
              <a:t>: 22.7MeV/m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74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41003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5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01289 0.103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Acceleration structures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524001" y="3904728"/>
            <a:ext cx="9075951" cy="2500267"/>
            <a:chOff x="0" y="3418166"/>
            <a:chExt cx="9075951" cy="2500267"/>
          </a:xfrm>
        </p:grpSpPr>
        <p:sp>
          <p:nvSpPr>
            <p:cNvPr id="21" name="Rechteck 40"/>
            <p:cNvSpPr/>
            <p:nvPr/>
          </p:nvSpPr>
          <p:spPr>
            <a:xfrm>
              <a:off x="0" y="3418166"/>
              <a:ext cx="9075951" cy="2500267"/>
            </a:xfrm>
            <a:prstGeom prst="rect">
              <a:avLst/>
            </a:prstGeom>
            <a:solidFill>
              <a:srgbClr val="DEE7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Grafi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3"/>
            <a:stretch/>
          </p:blipFill>
          <p:spPr>
            <a:xfrm>
              <a:off x="49175" y="3607266"/>
              <a:ext cx="8977600" cy="7556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8003498" y="4113639"/>
                  <a:ext cx="874800" cy="45720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72000" rIns="0" bIns="0"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50 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200" dirty="0">
                    <a:solidFill>
                      <a:schemeClr val="bg1"/>
                    </a:solidFill>
                    <a:effectLst>
                      <a:glow rad="38100">
                        <a:schemeClr val="tx1">
                          <a:alpha val="40000"/>
                        </a:schemeClr>
                      </a:glow>
                    </a:effectLst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3498" y="4113639"/>
                  <a:ext cx="874800" cy="45720"/>
                </a:xfrm>
                <a:prstGeom prst="rect">
                  <a:avLst/>
                </a:prstGeom>
                <a:blipFill>
                  <a:blip r:embed="rId4"/>
                  <a:stretch>
                    <a:fillRect l="-7639" b="-487500"/>
                  </a:stretch>
                </a:blipFill>
                <a:ln w="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Grafik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16" t="9065" r="35816" b="46290"/>
            <a:stretch/>
          </p:blipFill>
          <p:spPr>
            <a:xfrm>
              <a:off x="395696" y="4552055"/>
              <a:ext cx="8284558" cy="1187042"/>
            </a:xfrm>
            <a:prstGeom prst="rect">
              <a:avLst/>
            </a:prstGeom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1839825" y="1175089"/>
            <a:ext cx="8562474" cy="2550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500 µm long, made of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733 pillar pairs</a:t>
            </a:r>
          </a:p>
          <a:p>
            <a:r>
              <a:rPr lang="en-US" sz="1800" dirty="0"/>
              <a:t>Tapered periodicity: from 619 nm to 717 nm</a:t>
            </a:r>
          </a:p>
          <a:p>
            <a:r>
              <a:rPr lang="en-US" sz="1800" dirty="0"/>
              <a:t>Pillar radii: 240nm x 225nm, 225nm wide channel</a:t>
            </a:r>
          </a:p>
          <a:p>
            <a:r>
              <a:rPr lang="en-US" sz="1800" dirty="0"/>
              <a:t>Macro-cells: from 5 µm to 22.5 µm (total of 26 segments)</a:t>
            </a:r>
          </a:p>
          <a:p>
            <a:r>
              <a:rPr lang="en-US" sz="1800" dirty="0"/>
              <a:t>Average design gradient: 22.7 MeV/m</a:t>
            </a:r>
          </a:p>
          <a:p>
            <a:r>
              <a:rPr lang="en-US" sz="1800" dirty="0"/>
              <a:t>Peak electric optical field: 600 MV/m (2.2 µJ pulse energy and 360 </a:t>
            </a:r>
            <a:r>
              <a:rPr lang="en-US" sz="1800" dirty="0" err="1"/>
              <a:t>mW</a:t>
            </a:r>
            <a:r>
              <a:rPr lang="en-US" sz="1800" dirty="0"/>
              <a:t> average power) </a:t>
            </a:r>
          </a:p>
          <a:p>
            <a:r>
              <a:rPr lang="en-US" sz="1800" dirty="0"/>
              <a:t>Laser pulse front tilting required in experiment 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5DEEF28-4C1D-5304-518B-C8F0DD1CEC63}"/>
              </a:ext>
            </a:extLst>
          </p:cNvPr>
          <p:cNvGrpSpPr/>
          <p:nvPr/>
        </p:nvGrpSpPr>
        <p:grpSpPr>
          <a:xfrm>
            <a:off x="7906154" y="534771"/>
            <a:ext cx="2496144" cy="1814478"/>
            <a:chOff x="9105900" y="164185"/>
            <a:chExt cx="3177052" cy="2309439"/>
          </a:xfrm>
        </p:grpSpPr>
        <p:pic>
          <p:nvPicPr>
            <p:cNvPr id="13" name="Grafik 12" descr="Ein Bild, das Screenshot, Kreis, Schwarz, Schwarzweiß enthält.&#10;&#10;Automatisch generierte Beschreibung">
              <a:extLst>
                <a:ext uri="{FF2B5EF4-FFF2-40B4-BE49-F238E27FC236}">
                  <a16:creationId xmlns:a16="http://schemas.microsoft.com/office/drawing/2014/main" id="{A2CE2C36-893F-E78D-DCB7-9E37C178C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  <a14:imgEffect>
                        <a14:brightnessContrast bright="21000"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2" b="14521"/>
            <a:stretch/>
          </p:blipFill>
          <p:spPr>
            <a:xfrm>
              <a:off x="9105900" y="164185"/>
              <a:ext cx="3086100" cy="230943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6C67D689-96C6-3207-68AA-7862D9F3D5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54884" y="2370580"/>
              <a:ext cx="35722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01091564-778F-219B-3E6B-E76914188231}"/>
                    </a:ext>
                  </a:extLst>
                </p:cNvPr>
                <p:cNvSpPr txBox="1"/>
                <p:nvPr/>
              </p:nvSpPr>
              <p:spPr>
                <a:xfrm>
                  <a:off x="11383673" y="2001248"/>
                  <a:ext cx="899279" cy="3917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de-DE" sz="140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de-DE" sz="140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  <a:effectLst>
                      <a:glow rad="38100">
                        <a:schemeClr val="tx1">
                          <a:alpha val="40000"/>
                        </a:schemeClr>
                      </a:glow>
                    </a:effectLst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01091564-778F-219B-3E6B-E76914188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3673" y="2001248"/>
                  <a:ext cx="899279" cy="3917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9AAD02A9-0141-4BA8-1E82-09D6FCFAA0C0}"/>
                </a:ext>
              </a:extLst>
            </p:cNvPr>
            <p:cNvCxnSpPr/>
            <p:nvPr/>
          </p:nvCxnSpPr>
          <p:spPr>
            <a:xfrm>
              <a:off x="10157552" y="537209"/>
              <a:ext cx="410171" cy="0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0C6EE1E-3E5B-D7E2-4939-46EBCF3EE718}"/>
                </a:ext>
              </a:extLst>
            </p:cNvPr>
            <p:cNvSpPr txBox="1"/>
            <p:nvPr/>
          </p:nvSpPr>
          <p:spPr>
            <a:xfrm>
              <a:off x="9912996" y="167877"/>
              <a:ext cx="899279" cy="391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effectLst>
                    <a:glow rad="38100">
                      <a:schemeClr val="tx1">
                        <a:alpha val="40000"/>
                      </a:schemeClr>
                    </a:glow>
                  </a:effectLst>
                  <a:latin typeface="+mj-lt"/>
                  <a:cs typeface="Times New Roman" panose="02020603050405020304" pitchFamily="18" charset="0"/>
                </a:rPr>
                <a:t>225nm</a:t>
              </a:r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8C92AAE7-3D37-2D6D-053D-74A810BC1092}"/>
                </a:ext>
              </a:extLst>
            </p:cNvPr>
            <p:cNvCxnSpPr>
              <a:cxnSpLocks/>
            </p:cNvCxnSpPr>
            <p:nvPr/>
          </p:nvCxnSpPr>
          <p:spPr>
            <a:xfrm>
              <a:off x="9471672" y="1619461"/>
              <a:ext cx="723900" cy="0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22F6BAE-E447-88C5-E83F-178410FAC66E}"/>
                </a:ext>
              </a:extLst>
            </p:cNvPr>
            <p:cNvSpPr txBox="1"/>
            <p:nvPr/>
          </p:nvSpPr>
          <p:spPr>
            <a:xfrm>
              <a:off x="9406311" y="1649769"/>
              <a:ext cx="899279" cy="391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effectLst>
                    <a:glow rad="38100">
                      <a:schemeClr val="tx1">
                        <a:alpha val="40000"/>
                      </a:schemeClr>
                    </a:glow>
                  </a:effectLst>
                  <a:latin typeface="+mj-lt"/>
                  <a:cs typeface="Times New Roman" panose="02020603050405020304" pitchFamily="18" charset="0"/>
                </a:rPr>
                <a:t>450nm</a:t>
              </a: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365F5573-DEB6-0AEE-AC6F-67BF3DE75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28799" y="1182169"/>
              <a:ext cx="1967" cy="820148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F88B2232-CF4E-8500-D0A7-EF47E0EE797C}"/>
                </a:ext>
              </a:extLst>
            </p:cNvPr>
            <p:cNvSpPr txBox="1"/>
            <p:nvPr/>
          </p:nvSpPr>
          <p:spPr>
            <a:xfrm>
              <a:off x="10888557" y="1390292"/>
              <a:ext cx="899279" cy="391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effectLst>
                    <a:glow rad="38100">
                      <a:schemeClr val="tx1">
                        <a:alpha val="40000"/>
                      </a:schemeClr>
                    </a:glow>
                  </a:effectLst>
                  <a:latin typeface="+mj-lt"/>
                  <a:cs typeface="Times New Roman" panose="02020603050405020304" pitchFamily="18" charset="0"/>
                </a:rPr>
                <a:t>480nm</a:t>
              </a:r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94D90045-4115-F984-B5BE-5FB79EB233EF}"/>
              </a:ext>
            </a:extLst>
          </p:cNvPr>
          <p:cNvSpPr txBox="1"/>
          <p:nvPr/>
        </p:nvSpPr>
        <p:spPr>
          <a:xfrm>
            <a:off x="8214402" y="210832"/>
            <a:ext cx="90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+mj-lt"/>
              </a:rPr>
              <a:t>Top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view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C1AB452C-482B-399D-1CA1-197431EC6D99}"/>
                  </a:ext>
                </a:extLst>
              </p:cNvPr>
              <p:cNvSpPr txBox="1"/>
              <p:nvPr/>
            </p:nvSpPr>
            <p:spPr>
              <a:xfrm>
                <a:off x="8169180" y="2491860"/>
                <a:ext cx="17243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de-DE" sz="1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1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pillar height </a:t>
                </a:r>
              </a:p>
            </p:txBody>
          </p:sp>
        </mc:Choice>
        <mc:Fallback xmlns="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C1AB452C-482B-399D-1CA1-197431EC6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180" y="2491860"/>
                <a:ext cx="1724343" cy="276999"/>
              </a:xfrm>
              <a:prstGeom prst="rect">
                <a:avLst/>
              </a:prstGeom>
              <a:blipFill>
                <a:blip r:embed="rId9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C59C5F15-6868-85C9-41B9-66429EA0C3C0}"/>
              </a:ext>
            </a:extLst>
          </p:cNvPr>
          <p:cNvCxnSpPr>
            <a:cxnSpLocks/>
          </p:cNvCxnSpPr>
          <p:nvPr/>
        </p:nvCxnSpPr>
        <p:spPr>
          <a:xfrm flipV="1">
            <a:off x="9338368" y="1106322"/>
            <a:ext cx="9242" cy="26051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EB1E2ED4-4B0B-0CBD-4E9A-8FA57AB708D8}"/>
              </a:ext>
            </a:extLst>
          </p:cNvPr>
          <p:cNvSpPr txBox="1"/>
          <p:nvPr/>
        </p:nvSpPr>
        <p:spPr>
          <a:xfrm>
            <a:off x="9289970" y="959024"/>
            <a:ext cx="1117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38100">
                    <a:schemeClr val="tx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139 – 237nm</a:t>
            </a:r>
          </a:p>
        </p:txBody>
      </p:sp>
    </p:spTree>
    <p:extLst>
      <p:ext uri="{BB962C8B-B14F-4D97-AF65-F5344CB8AC3E}">
        <p14:creationId xmlns:p14="http://schemas.microsoft.com/office/powerpoint/2010/main" val="106126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E430F-6B99-5D07-102C-09DDAA09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942" y="230410"/>
            <a:ext cx="10993643" cy="643215"/>
          </a:xfrm>
        </p:spPr>
        <p:txBody>
          <a:bodyPr/>
          <a:lstStyle/>
          <a:p>
            <a:r>
              <a:rPr lang="de-DE" dirty="0"/>
              <a:t>Experimental </a:t>
            </a:r>
            <a:r>
              <a:rPr lang="de-DE" dirty="0" err="1"/>
              <a:t>setup</a:t>
            </a:r>
            <a:r>
              <a:rPr lang="de-DE" dirty="0"/>
              <a:t> at FAU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1A8D53-69B1-1F8B-E5F1-273D74A51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89938F3D-B6CA-C406-5C57-68F06CD755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95" y="416176"/>
            <a:ext cx="5432241" cy="6157928"/>
          </a:xfrm>
          <a:prstGeom prst="rect">
            <a:avLst/>
          </a:prstGeom>
          <a:ln>
            <a:solidFill>
              <a:schemeClr val="tx1">
                <a:alpha val="50000"/>
              </a:schemeClr>
            </a:solidFill>
          </a:ln>
          <a:effectLst>
            <a:softEdge rad="50800"/>
          </a:effectLst>
        </p:spPr>
      </p:pic>
      <p:grpSp>
        <p:nvGrpSpPr>
          <p:cNvPr id="9" name="Group 36">
            <a:extLst>
              <a:ext uri="{FF2B5EF4-FFF2-40B4-BE49-F238E27FC236}">
                <a16:creationId xmlns:a16="http://schemas.microsoft.com/office/drawing/2014/main" id="{7D377B2F-5B5C-5295-C6AA-C132D1CED5B7}"/>
              </a:ext>
            </a:extLst>
          </p:cNvPr>
          <p:cNvGrpSpPr/>
          <p:nvPr/>
        </p:nvGrpSpPr>
        <p:grpSpPr>
          <a:xfrm>
            <a:off x="3869139" y="121969"/>
            <a:ext cx="2047654" cy="1221240"/>
            <a:chOff x="34849" y="1083568"/>
            <a:chExt cx="2047654" cy="1221240"/>
          </a:xfrm>
        </p:grpSpPr>
        <p:pic>
          <p:nvPicPr>
            <p:cNvPr id="10" name="Picture 28">
              <a:extLst>
                <a:ext uri="{FF2B5EF4-FFF2-40B4-BE49-F238E27FC236}">
                  <a16:creationId xmlns:a16="http://schemas.microsoft.com/office/drawing/2014/main" id="{9BFCBF39-DE28-0FE2-163F-9A4FB7FB2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77" b="7202"/>
            <a:stretch/>
          </p:blipFill>
          <p:spPr>
            <a:xfrm flipH="1">
              <a:off x="34849" y="1083568"/>
              <a:ext cx="2047654" cy="1221240"/>
            </a:xfrm>
            <a:prstGeom prst="ellipse">
              <a:avLst/>
            </a:prstGeom>
            <a:ln>
              <a:noFill/>
            </a:ln>
            <a:effectLst>
              <a:softEdge rad="76200"/>
            </a:effectLst>
          </p:spPr>
        </p:pic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9C85B25F-14C5-15FB-EA64-9B801DF79CD0}"/>
                </a:ext>
              </a:extLst>
            </p:cNvPr>
            <p:cNvSpPr/>
            <p:nvPr/>
          </p:nvSpPr>
          <p:spPr>
            <a:xfrm>
              <a:off x="195651" y="1509522"/>
              <a:ext cx="17260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Electron sources</a:t>
              </a:r>
              <a:endPara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242695" y="732589"/>
            <a:ext cx="886781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XL30</a:t>
            </a:r>
          </a:p>
        </p:txBody>
      </p:sp>
      <p:pic>
        <p:nvPicPr>
          <p:cNvPr id="3" name="Grafik 2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B2357B74-0733-D543-5786-84B47FEAD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23" y="2193146"/>
            <a:ext cx="8139296" cy="353102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72152C-D463-4AE0-B849-154181852258}"/>
              </a:ext>
            </a:extLst>
          </p:cNvPr>
          <p:cNvCxnSpPr/>
          <p:nvPr/>
        </p:nvCxnSpPr>
        <p:spPr>
          <a:xfrm>
            <a:off x="5674936" y="873625"/>
            <a:ext cx="600736" cy="4695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DCFF00-ABF5-42A9-B030-2EA9F7A70330}"/>
              </a:ext>
            </a:extLst>
          </p:cNvPr>
          <p:cNvSpPr/>
          <p:nvPr/>
        </p:nvSpPr>
        <p:spPr>
          <a:xfrm>
            <a:off x="6275209" y="1153930"/>
            <a:ext cx="3677696" cy="64321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More about electron sources for DLA in </a:t>
            </a:r>
            <a:r>
              <a:rPr lang="en-US" dirty="0" err="1">
                <a:solidFill>
                  <a:schemeClr val="tx1"/>
                </a:solidFill>
              </a:rPr>
              <a:t>Ameya</a:t>
            </a:r>
            <a:r>
              <a:rPr lang="en-US" dirty="0">
                <a:solidFill>
                  <a:schemeClr val="tx1"/>
                </a:solidFill>
              </a:rPr>
              <a:t> Patwardhan’s talk</a:t>
            </a:r>
          </a:p>
        </p:txBody>
      </p:sp>
    </p:spTree>
    <p:extLst>
      <p:ext uri="{BB962C8B-B14F-4D97-AF65-F5344CB8AC3E}">
        <p14:creationId xmlns:p14="http://schemas.microsoft.com/office/powerpoint/2010/main" val="338220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EE7D6800-A0EC-4AD4-8F8C-68AFB8F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6CD69B5-3AE4-79A4-2D60-9D91B232E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/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300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blipFill>
                <a:blip r:embed="rId4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AAD5BEF-8952-E3C9-3322-81759C1CA7FD}"/>
                  </a:ext>
                </a:extLst>
              </p:cNvPr>
              <p:cNvSpPr txBox="1"/>
              <p:nvPr/>
            </p:nvSpPr>
            <p:spPr>
              <a:xfrm>
                <a:off x="1062546" y="3784548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400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AAD5BEF-8952-E3C9-3322-81759C1C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6" y="3784548"/>
                <a:ext cx="2321510" cy="369332"/>
              </a:xfrm>
              <a:prstGeom prst="rect">
                <a:avLst/>
              </a:prstGeom>
              <a:blipFill>
                <a:blip r:embed="rId5"/>
                <a:stretch>
                  <a:fillRect l="-2100"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67CBF536-7E5D-E165-33C5-020C09C1DF0C}"/>
              </a:ext>
            </a:extLst>
          </p:cNvPr>
          <p:cNvSpPr txBox="1"/>
          <p:nvPr/>
        </p:nvSpPr>
        <p:spPr>
          <a:xfrm>
            <a:off x="5868" y="6574862"/>
            <a:ext cx="8603332" cy="307777"/>
          </a:xfrm>
          <a:prstGeom prst="rect">
            <a:avLst/>
          </a:prstGeom>
          <a:solidFill>
            <a:srgbClr val="052C4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T. Chlouba*, R. Shiloh*, S. Kraus*, L. Brückner*, J. </a:t>
            </a:r>
            <a:r>
              <a:rPr lang="de-DE" sz="1400" dirty="0" err="1">
                <a:solidFill>
                  <a:schemeClr val="bg1"/>
                </a:solidFill>
              </a:rPr>
              <a:t>Litzel</a:t>
            </a:r>
            <a:r>
              <a:rPr lang="de-DE" sz="1400" dirty="0">
                <a:solidFill>
                  <a:schemeClr val="bg1"/>
                </a:solidFill>
              </a:rPr>
              <a:t>, P. Hommelhoff, Nature, 622, 476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9FCD038-60FF-4757-45D3-B9006D3446F0}"/>
                  </a:ext>
                </a:extLst>
              </p:cNvPr>
              <p:cNvSpPr txBox="1"/>
              <p:nvPr/>
            </p:nvSpPr>
            <p:spPr>
              <a:xfrm>
                <a:off x="1038145" y="5374090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500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9FCD038-60FF-4757-45D3-B9006D344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5374090"/>
                <a:ext cx="2321510" cy="369332"/>
              </a:xfrm>
              <a:prstGeom prst="rect">
                <a:avLst/>
              </a:prstGeom>
              <a:blipFill>
                <a:blip r:embed="rId7"/>
                <a:stretch>
                  <a:fillRect l="-2100"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hteck 20">
            <a:extLst>
              <a:ext uri="{FF2B5EF4-FFF2-40B4-BE49-F238E27FC236}">
                <a16:creationId xmlns:a16="http://schemas.microsoft.com/office/drawing/2014/main" id="{56B17F29-5836-AAB6-C251-F9E209CCCB1B}"/>
              </a:ext>
            </a:extLst>
          </p:cNvPr>
          <p:cNvSpPr/>
          <p:nvPr/>
        </p:nvSpPr>
        <p:spPr>
          <a:xfrm>
            <a:off x="578604" y="1838281"/>
            <a:ext cx="5088771" cy="1217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19868CF-CC3E-E4BE-C510-12B85FF58915}"/>
              </a:ext>
            </a:extLst>
          </p:cNvPr>
          <p:cNvSpPr/>
          <p:nvPr/>
        </p:nvSpPr>
        <p:spPr>
          <a:xfrm>
            <a:off x="371475" y="3049533"/>
            <a:ext cx="6187857" cy="15429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527281F-C5E1-2AF9-F601-17AB5BFE0B6E}"/>
              </a:ext>
            </a:extLst>
          </p:cNvPr>
          <p:cNvSpPr/>
          <p:nvPr/>
        </p:nvSpPr>
        <p:spPr>
          <a:xfrm>
            <a:off x="729502" y="3605165"/>
            <a:ext cx="8098670" cy="1995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C4A1D01-85B0-BEC6-1822-237B41BFABA4}"/>
              </a:ext>
            </a:extLst>
          </p:cNvPr>
          <p:cNvSpPr/>
          <p:nvPr/>
        </p:nvSpPr>
        <p:spPr>
          <a:xfrm>
            <a:off x="812248" y="4582773"/>
            <a:ext cx="8098670" cy="1995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2550515-1AAF-D7CE-6301-DD3EC51A2E21}"/>
              </a:ext>
            </a:extLst>
          </p:cNvPr>
          <p:cNvSpPr/>
          <p:nvPr/>
        </p:nvSpPr>
        <p:spPr>
          <a:xfrm>
            <a:off x="5629275" y="-112136"/>
            <a:ext cx="3281643" cy="40835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C4917DCD-41F4-0091-4554-B6F96903FAE0}"/>
              </a:ext>
            </a:extLst>
          </p:cNvPr>
          <p:cNvSpPr/>
          <p:nvPr/>
        </p:nvSpPr>
        <p:spPr>
          <a:xfrm>
            <a:off x="6776114" y="-105851"/>
            <a:ext cx="5377785" cy="4081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4C7BB10-D4C9-A836-A1B5-62F0243EE4A8}"/>
              </a:ext>
            </a:extLst>
          </p:cNvPr>
          <p:cNvSpPr txBox="1"/>
          <p:nvPr/>
        </p:nvSpPr>
        <p:spPr>
          <a:xfrm>
            <a:off x="6715125" y="2815707"/>
            <a:ext cx="1163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on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off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Simulation  </a:t>
            </a:r>
          </a:p>
        </p:txBody>
      </p:sp>
      <p:grpSp>
        <p:nvGrpSpPr>
          <p:cNvPr id="45" name="Group 2">
            <a:extLst>
              <a:ext uri="{FF2B5EF4-FFF2-40B4-BE49-F238E27FC236}">
                <a16:creationId xmlns:a16="http://schemas.microsoft.com/office/drawing/2014/main" id="{619FB387-91B7-603A-11E4-CD822E314963}"/>
              </a:ext>
            </a:extLst>
          </p:cNvPr>
          <p:cNvGrpSpPr/>
          <p:nvPr/>
        </p:nvGrpSpPr>
        <p:grpSpPr>
          <a:xfrm>
            <a:off x="6931096" y="-9189"/>
            <a:ext cx="4604158" cy="3978358"/>
            <a:chOff x="4812487" y="908050"/>
            <a:chExt cx="4223563" cy="3649494"/>
          </a:xfrm>
        </p:grpSpPr>
        <p:pic>
          <p:nvPicPr>
            <p:cNvPr id="46" name="Picture 37">
              <a:extLst>
                <a:ext uri="{FF2B5EF4-FFF2-40B4-BE49-F238E27FC236}">
                  <a16:creationId xmlns:a16="http://schemas.microsoft.com/office/drawing/2014/main" id="{B9C6F865-FACF-A246-5280-09B175899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r="18980"/>
            <a:stretch/>
          </p:blipFill>
          <p:spPr>
            <a:xfrm>
              <a:off x="4812487" y="908050"/>
              <a:ext cx="4136409" cy="3649494"/>
            </a:xfrm>
            <a:prstGeom prst="rect">
              <a:avLst/>
            </a:prstGeom>
          </p:spPr>
        </p:pic>
        <p:pic>
          <p:nvPicPr>
            <p:cNvPr id="47" name="Picture 23">
              <a:extLst>
                <a:ext uri="{FF2B5EF4-FFF2-40B4-BE49-F238E27FC236}">
                  <a16:creationId xmlns:a16="http://schemas.microsoft.com/office/drawing/2014/main" id="{8DBBF2F5-57B7-D8A9-2D02-6E1EBCEF5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5" t="91656" r="17387" b="4691"/>
            <a:stretch/>
          </p:blipFill>
          <p:spPr>
            <a:xfrm>
              <a:off x="8802423" y="4253008"/>
              <a:ext cx="233627" cy="133350"/>
            </a:xfrm>
            <a:prstGeom prst="rect">
              <a:avLst/>
            </a:prstGeom>
          </p:spPr>
        </p:pic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2B53522B-B55A-AE52-62FD-32AAE5C616D9}"/>
              </a:ext>
            </a:extLst>
          </p:cNvPr>
          <p:cNvSpPr txBox="1"/>
          <p:nvPr/>
        </p:nvSpPr>
        <p:spPr>
          <a:xfrm>
            <a:off x="7015941" y="-28258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7CE6DE82-4D8F-BB30-F1E4-B1FF59E146C8}"/>
              </a:ext>
            </a:extLst>
          </p:cNvPr>
          <p:cNvSpPr txBox="1"/>
          <p:nvPr/>
        </p:nvSpPr>
        <p:spPr>
          <a:xfrm>
            <a:off x="10333643" y="100685"/>
            <a:ext cx="1201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Pillar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distance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50101E9C-BCD2-BA47-6F3E-39500DE368F8}"/>
              </a:ext>
            </a:extLst>
          </p:cNvPr>
          <p:cNvSpPr txBox="1"/>
          <p:nvPr/>
        </p:nvSpPr>
        <p:spPr>
          <a:xfrm rot="16200000">
            <a:off x="4901596" y="1762381"/>
            <a:ext cx="40875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Energy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gain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(keV)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18B68ADE-B783-DA52-141C-00ABC92AFB45}"/>
              </a:ext>
            </a:extLst>
          </p:cNvPr>
          <p:cNvSpPr txBox="1"/>
          <p:nvPr/>
        </p:nvSpPr>
        <p:spPr>
          <a:xfrm rot="16200000">
            <a:off x="10778173" y="1677181"/>
            <a:ext cx="20537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dirty="0"/>
              <a:t>%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survived</a:t>
            </a:r>
            <a:r>
              <a:rPr lang="de-DE" sz="1600" dirty="0"/>
              <a:t> </a:t>
            </a:r>
            <a:r>
              <a:rPr lang="de-DE" sz="1600" dirty="0" err="1"/>
              <a:t>particles</a:t>
            </a:r>
            <a:endParaRPr lang="de-DE" sz="1600" dirty="0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61AA13BC-7B64-6A4A-7924-916A37117196}"/>
              </a:ext>
            </a:extLst>
          </p:cNvPr>
          <p:cNvSpPr txBox="1"/>
          <p:nvPr/>
        </p:nvSpPr>
        <p:spPr>
          <a:xfrm>
            <a:off x="7332911" y="3093311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719EB350-7049-22EC-67F8-40105A2E155B}"/>
              </a:ext>
            </a:extLst>
          </p:cNvPr>
          <p:cNvSpPr txBox="1"/>
          <p:nvPr/>
        </p:nvSpPr>
        <p:spPr>
          <a:xfrm>
            <a:off x="11393100" y="48235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24129A7C-BB3D-2574-E8A6-3383840016A4}"/>
              </a:ext>
            </a:extLst>
          </p:cNvPr>
          <p:cNvSpPr txBox="1"/>
          <p:nvPr/>
        </p:nvSpPr>
        <p:spPr>
          <a:xfrm>
            <a:off x="11375226" y="196494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0.5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4626D929-0590-84DF-9237-6E56DB7FAF4E}"/>
              </a:ext>
            </a:extLst>
          </p:cNvPr>
          <p:cNvSpPr txBox="1"/>
          <p:nvPr/>
        </p:nvSpPr>
        <p:spPr>
          <a:xfrm>
            <a:off x="11419712" y="34105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7C70FA-9347-CBFE-9335-833D20887422}"/>
              </a:ext>
            </a:extLst>
          </p:cNvPr>
          <p:cNvSpPr txBox="1"/>
          <p:nvPr/>
        </p:nvSpPr>
        <p:spPr>
          <a:xfrm>
            <a:off x="2407217" y="1536657"/>
            <a:ext cx="4052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The design </a:t>
            </a:r>
            <a:r>
              <a:rPr lang="de-DE" sz="4400" dirty="0" err="1">
                <a:solidFill>
                  <a:schemeClr val="bg1"/>
                </a:solidFill>
              </a:rPr>
              <a:t>curve</a:t>
            </a:r>
            <a:endParaRPr lang="de-D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46939" b="77238"/>
          <a:stretch/>
        </p:blipFill>
        <p:spPr>
          <a:xfrm>
            <a:off x="1947878" y="128839"/>
            <a:ext cx="3382871" cy="1459239"/>
          </a:xfrm>
          <a:prstGeom prst="rect">
            <a:avLst/>
          </a:prstGeom>
          <a:effectLst>
            <a:softEdge rad="0"/>
          </a:effectLst>
        </p:spPr>
      </p:pic>
      <p:sp>
        <p:nvSpPr>
          <p:cNvPr id="17" name="Titel 16">
            <a:extLst>
              <a:ext uri="{FF2B5EF4-FFF2-40B4-BE49-F238E27FC236}">
                <a16:creationId xmlns:a16="http://schemas.microsoft.com/office/drawing/2014/main" id="{EE7D6800-A0EC-4AD4-8F8C-68AFB8F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6CD69B5-3AE4-79A4-2D60-9D91B232E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17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/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200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blipFill>
                <a:blip r:embed="rId3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67CBF536-7E5D-E165-33C5-020C09C1DF0C}"/>
              </a:ext>
            </a:extLst>
          </p:cNvPr>
          <p:cNvSpPr txBox="1"/>
          <p:nvPr/>
        </p:nvSpPr>
        <p:spPr>
          <a:xfrm>
            <a:off x="5868" y="6574862"/>
            <a:ext cx="8757132" cy="307777"/>
          </a:xfrm>
          <a:prstGeom prst="rect">
            <a:avLst/>
          </a:prstGeom>
          <a:solidFill>
            <a:srgbClr val="052C4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T. Chlouba*, R. Shiloh*, S. Kraus*, L. Brückner*, J. </a:t>
            </a:r>
            <a:r>
              <a:rPr lang="de-DE" sz="1400" dirty="0" err="1">
                <a:solidFill>
                  <a:schemeClr val="bg1"/>
                </a:solidFill>
              </a:rPr>
              <a:t>Litzel</a:t>
            </a:r>
            <a:r>
              <a:rPr lang="de-DE" sz="1400" dirty="0">
                <a:solidFill>
                  <a:schemeClr val="bg1"/>
                </a:solidFill>
              </a:rPr>
              <a:t>, P. Hommelhoff, Nature, 622, 476 (2023)</a:t>
            </a:r>
          </a:p>
        </p:txBody>
      </p:sp>
      <p:cxnSp>
        <p:nvCxnSpPr>
          <p:cNvPr id="8" name="Gerader Verbinder 7"/>
          <p:cNvCxnSpPr/>
          <p:nvPr/>
        </p:nvCxnSpPr>
        <p:spPr>
          <a:xfrm>
            <a:off x="6677891" y="2992583"/>
            <a:ext cx="332509" cy="648"/>
          </a:xfrm>
          <a:prstGeom prst="line">
            <a:avLst/>
          </a:prstGeom>
          <a:ln w="34925">
            <a:solidFill>
              <a:srgbClr val="D48C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6677891" y="3236899"/>
            <a:ext cx="332509" cy="648"/>
          </a:xfrm>
          <a:prstGeom prst="line">
            <a:avLst/>
          </a:prstGeom>
          <a:ln w="34925">
            <a:solidFill>
              <a:srgbClr val="E5E5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6677891" y="3480567"/>
            <a:ext cx="332509" cy="648"/>
          </a:xfrm>
          <a:prstGeom prst="line">
            <a:avLst/>
          </a:prstGeom>
          <a:ln w="34925">
            <a:solidFill>
              <a:srgbClr val="33C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5A30B8B8-465B-5015-E60E-2579031636B7}"/>
              </a:ext>
            </a:extLst>
          </p:cNvPr>
          <p:cNvSpPr/>
          <p:nvPr/>
        </p:nvSpPr>
        <p:spPr>
          <a:xfrm>
            <a:off x="6461920" y="1401999"/>
            <a:ext cx="2147279" cy="3190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643D5581-558E-8EAA-0A50-183C73C81A71}"/>
              </a:ext>
            </a:extLst>
          </p:cNvPr>
          <p:cNvSpPr txBox="1"/>
          <p:nvPr/>
        </p:nvSpPr>
        <p:spPr>
          <a:xfrm>
            <a:off x="8649240" y="5665463"/>
            <a:ext cx="3788743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Similar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results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from</a:t>
            </a:r>
            <a:r>
              <a:rPr lang="de-DE" sz="1400" dirty="0">
                <a:solidFill>
                  <a:schemeClr val="bg1"/>
                </a:solidFill>
              </a:rPr>
              <a:t> Stanford/Darmstadt </a:t>
            </a:r>
            <a:r>
              <a:rPr lang="de-DE" sz="1400" dirty="0" err="1">
                <a:solidFill>
                  <a:schemeClr val="bg1"/>
                </a:solidFill>
              </a:rPr>
              <a:t>team</a:t>
            </a:r>
            <a:r>
              <a:rPr lang="de-DE" sz="1400" dirty="0">
                <a:solidFill>
                  <a:schemeClr val="bg1"/>
                </a:solidFill>
              </a:rPr>
              <a:t>:</a:t>
            </a:r>
          </a:p>
          <a:p>
            <a:r>
              <a:rPr lang="de-DE" sz="1400" dirty="0" err="1">
                <a:solidFill>
                  <a:schemeClr val="bg1"/>
                </a:solidFill>
              </a:rPr>
              <a:t>Broaddus</a:t>
            </a:r>
            <a:r>
              <a:rPr lang="de-DE" sz="1400" dirty="0">
                <a:solidFill>
                  <a:schemeClr val="bg1"/>
                </a:solidFill>
              </a:rPr>
              <a:t>, Egenolf, …, </a:t>
            </a:r>
            <a:r>
              <a:rPr lang="de-DE" sz="1400" dirty="0" err="1">
                <a:solidFill>
                  <a:schemeClr val="bg1"/>
                </a:solidFill>
              </a:rPr>
              <a:t>Byer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Leedle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Solgaard</a:t>
            </a:r>
            <a:r>
              <a:rPr lang="de-DE" sz="1400" dirty="0">
                <a:solidFill>
                  <a:schemeClr val="bg1"/>
                </a:solidFill>
              </a:rPr>
              <a:t>, Phys. Rev. Lett. 132, 085001 (2024)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95F9548A-DE4E-F86B-DC26-C6DC3A1F97DF}"/>
              </a:ext>
            </a:extLst>
          </p:cNvPr>
          <p:cNvSpPr/>
          <p:nvPr/>
        </p:nvSpPr>
        <p:spPr>
          <a:xfrm>
            <a:off x="6776114" y="-105851"/>
            <a:ext cx="5377785" cy="4081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F643C036-6837-444F-3BA7-621A11B4ADE7}"/>
              </a:ext>
            </a:extLst>
          </p:cNvPr>
          <p:cNvSpPr txBox="1"/>
          <p:nvPr/>
        </p:nvSpPr>
        <p:spPr>
          <a:xfrm>
            <a:off x="6715125" y="2815707"/>
            <a:ext cx="1163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on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off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Simulation  </a:t>
            </a:r>
          </a:p>
        </p:txBody>
      </p:sp>
      <p:grpSp>
        <p:nvGrpSpPr>
          <p:cNvPr id="71" name="Group 2">
            <a:extLst>
              <a:ext uri="{FF2B5EF4-FFF2-40B4-BE49-F238E27FC236}">
                <a16:creationId xmlns:a16="http://schemas.microsoft.com/office/drawing/2014/main" id="{B201DA28-A1B4-1937-AF13-6E786489ECA6}"/>
              </a:ext>
            </a:extLst>
          </p:cNvPr>
          <p:cNvGrpSpPr/>
          <p:nvPr/>
        </p:nvGrpSpPr>
        <p:grpSpPr>
          <a:xfrm>
            <a:off x="6931096" y="-9189"/>
            <a:ext cx="4604158" cy="3978358"/>
            <a:chOff x="4812487" y="908050"/>
            <a:chExt cx="4223563" cy="3649494"/>
          </a:xfrm>
        </p:grpSpPr>
        <p:pic>
          <p:nvPicPr>
            <p:cNvPr id="72" name="Picture 37">
              <a:extLst>
                <a:ext uri="{FF2B5EF4-FFF2-40B4-BE49-F238E27FC236}">
                  <a16:creationId xmlns:a16="http://schemas.microsoft.com/office/drawing/2014/main" id="{14DBF183-E48B-68E1-584A-0298BBF5A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r="18980"/>
            <a:stretch/>
          </p:blipFill>
          <p:spPr>
            <a:xfrm>
              <a:off x="4812487" y="908050"/>
              <a:ext cx="4136409" cy="3649494"/>
            </a:xfrm>
            <a:prstGeom prst="rect">
              <a:avLst/>
            </a:prstGeom>
          </p:spPr>
        </p:pic>
        <p:pic>
          <p:nvPicPr>
            <p:cNvPr id="73" name="Picture 23">
              <a:extLst>
                <a:ext uri="{FF2B5EF4-FFF2-40B4-BE49-F238E27FC236}">
                  <a16:creationId xmlns:a16="http://schemas.microsoft.com/office/drawing/2014/main" id="{4A2EB3C4-2932-08A7-8BE4-82E989961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5" t="91656" r="17387" b="4691"/>
            <a:stretch/>
          </p:blipFill>
          <p:spPr>
            <a:xfrm>
              <a:off x="8802423" y="4253008"/>
              <a:ext cx="233627" cy="133350"/>
            </a:xfrm>
            <a:prstGeom prst="rect">
              <a:avLst/>
            </a:prstGeom>
          </p:spPr>
        </p:pic>
      </p:grpSp>
      <p:grpSp>
        <p:nvGrpSpPr>
          <p:cNvPr id="74" name="Group 9">
            <a:extLst>
              <a:ext uri="{FF2B5EF4-FFF2-40B4-BE49-F238E27FC236}">
                <a16:creationId xmlns:a16="http://schemas.microsoft.com/office/drawing/2014/main" id="{B8E4A1B8-6FCB-CE71-7398-29DB6C4F7FE9}"/>
              </a:ext>
            </a:extLst>
          </p:cNvPr>
          <p:cNvGrpSpPr/>
          <p:nvPr/>
        </p:nvGrpSpPr>
        <p:grpSpPr>
          <a:xfrm>
            <a:off x="8245840" y="2185645"/>
            <a:ext cx="739605" cy="314112"/>
            <a:chOff x="6017989" y="2870783"/>
            <a:chExt cx="678467" cy="288147"/>
          </a:xfrm>
        </p:grpSpPr>
        <p:sp>
          <p:nvSpPr>
            <p:cNvPr id="75" name="Oval 6">
              <a:extLst>
                <a:ext uri="{FF2B5EF4-FFF2-40B4-BE49-F238E27FC236}">
                  <a16:creationId xmlns:a16="http://schemas.microsoft.com/office/drawing/2014/main" id="{F409579D-7537-16F1-A371-3B2E4675312D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29">
              <a:extLst>
                <a:ext uri="{FF2B5EF4-FFF2-40B4-BE49-F238E27FC236}">
                  <a16:creationId xmlns:a16="http://schemas.microsoft.com/office/drawing/2014/main" id="{289B696A-4FE5-E5B1-9310-94765700B722}"/>
                </a:ext>
              </a:extLst>
            </p:cNvPr>
            <p:cNvSpPr txBox="1"/>
            <p:nvPr/>
          </p:nvSpPr>
          <p:spPr>
            <a:xfrm>
              <a:off x="6017989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4.5 keV</a:t>
              </a:r>
            </a:p>
          </p:txBody>
        </p:sp>
      </p:grpSp>
      <p:sp>
        <p:nvSpPr>
          <p:cNvPr id="77" name="Textfeld 76">
            <a:extLst>
              <a:ext uri="{FF2B5EF4-FFF2-40B4-BE49-F238E27FC236}">
                <a16:creationId xmlns:a16="http://schemas.microsoft.com/office/drawing/2014/main" id="{FF81D701-DCD2-33D0-C835-E5125D647F90}"/>
              </a:ext>
            </a:extLst>
          </p:cNvPr>
          <p:cNvSpPr txBox="1"/>
          <p:nvPr/>
        </p:nvSpPr>
        <p:spPr>
          <a:xfrm>
            <a:off x="7015941" y="-28258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5C74E809-0835-D288-AAF9-8DAB7A5F4E67}"/>
              </a:ext>
            </a:extLst>
          </p:cNvPr>
          <p:cNvSpPr txBox="1"/>
          <p:nvPr/>
        </p:nvSpPr>
        <p:spPr>
          <a:xfrm>
            <a:off x="10333643" y="100685"/>
            <a:ext cx="1201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Pillar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distance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CBC359C1-C90A-1D19-F30E-3C9D16894ADD}"/>
              </a:ext>
            </a:extLst>
          </p:cNvPr>
          <p:cNvSpPr txBox="1"/>
          <p:nvPr/>
        </p:nvSpPr>
        <p:spPr>
          <a:xfrm rot="16200000">
            <a:off x="4901596" y="1755755"/>
            <a:ext cx="40875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Energy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gain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(keV)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643A41C-1750-834E-9F1A-77BF2A3660ED}"/>
              </a:ext>
            </a:extLst>
          </p:cNvPr>
          <p:cNvSpPr txBox="1"/>
          <p:nvPr/>
        </p:nvSpPr>
        <p:spPr>
          <a:xfrm rot="16200000">
            <a:off x="10778173" y="1677181"/>
            <a:ext cx="20537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dirty="0"/>
              <a:t>%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survived</a:t>
            </a:r>
            <a:r>
              <a:rPr lang="de-DE" sz="1600" dirty="0"/>
              <a:t> </a:t>
            </a:r>
            <a:r>
              <a:rPr lang="de-DE" sz="1600" dirty="0" err="1"/>
              <a:t>particles</a:t>
            </a:r>
            <a:endParaRPr lang="de-DE" sz="1600" dirty="0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B5089536-7497-DCB1-6415-D55800FA17EF}"/>
              </a:ext>
            </a:extLst>
          </p:cNvPr>
          <p:cNvSpPr txBox="1"/>
          <p:nvPr/>
        </p:nvSpPr>
        <p:spPr>
          <a:xfrm>
            <a:off x="7332911" y="3093311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2C2F54B6-28AB-1DD2-5E5B-ED3F4F1A75A2}"/>
              </a:ext>
            </a:extLst>
          </p:cNvPr>
          <p:cNvSpPr txBox="1"/>
          <p:nvPr/>
        </p:nvSpPr>
        <p:spPr>
          <a:xfrm>
            <a:off x="11393100" y="48235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670ED74B-6C15-15D3-C214-4C76E0729C13}"/>
              </a:ext>
            </a:extLst>
          </p:cNvPr>
          <p:cNvSpPr txBox="1"/>
          <p:nvPr/>
        </p:nvSpPr>
        <p:spPr>
          <a:xfrm>
            <a:off x="11375226" y="196494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0.5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4463DD0A-E21C-0C39-F753-4726C0AA36CE}"/>
              </a:ext>
            </a:extLst>
          </p:cNvPr>
          <p:cNvSpPr txBox="1"/>
          <p:nvPr/>
        </p:nvSpPr>
        <p:spPr>
          <a:xfrm>
            <a:off x="11419712" y="34105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746FA45-9E47-73B9-7455-3284D681A115}"/>
              </a:ext>
            </a:extLst>
          </p:cNvPr>
          <p:cNvSpPr/>
          <p:nvPr/>
        </p:nvSpPr>
        <p:spPr>
          <a:xfrm>
            <a:off x="1946416" y="1586440"/>
            <a:ext cx="3382871" cy="384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FABC3A-D347-713B-24D6-6D52A2495F96}"/>
              </a:ext>
            </a:extLst>
          </p:cNvPr>
          <p:cNvSpPr txBox="1"/>
          <p:nvPr/>
        </p:nvSpPr>
        <p:spPr>
          <a:xfrm>
            <a:off x="3372820" y="149728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39A64E-FBF1-2F27-F24B-D624802FCF44}"/>
              </a:ext>
            </a:extLst>
          </p:cNvPr>
          <p:cNvSpPr txBox="1"/>
          <p:nvPr/>
        </p:nvSpPr>
        <p:spPr>
          <a:xfrm>
            <a:off x="4079464" y="149728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7F8E9CB-C676-1ED3-65BD-327EB5637729}"/>
              </a:ext>
            </a:extLst>
          </p:cNvPr>
          <p:cNvSpPr txBox="1"/>
          <p:nvPr/>
        </p:nvSpPr>
        <p:spPr>
          <a:xfrm>
            <a:off x="3123087" y="1645240"/>
            <a:ext cx="14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Energy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gain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(keV)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9A9571C-5D91-9BBD-87C6-4461843EFABB}"/>
              </a:ext>
            </a:extLst>
          </p:cNvPr>
          <p:cNvSpPr/>
          <p:nvPr/>
        </p:nvSpPr>
        <p:spPr>
          <a:xfrm>
            <a:off x="5119209" y="127166"/>
            <a:ext cx="1343542" cy="1837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82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43551" b="52896"/>
          <a:stretch/>
        </p:blipFill>
        <p:spPr>
          <a:xfrm>
            <a:off x="1947879" y="128839"/>
            <a:ext cx="3598842" cy="3019738"/>
          </a:xfrm>
          <a:prstGeom prst="rect">
            <a:avLst/>
          </a:prstGeom>
          <a:effectLst>
            <a:softEdge rad="0"/>
          </a:effectLst>
        </p:spPr>
      </p:pic>
      <p:sp>
        <p:nvSpPr>
          <p:cNvPr id="17" name="Titel 16">
            <a:extLst>
              <a:ext uri="{FF2B5EF4-FFF2-40B4-BE49-F238E27FC236}">
                <a16:creationId xmlns:a16="http://schemas.microsoft.com/office/drawing/2014/main" id="{EE7D6800-A0EC-4AD4-8F8C-68AFB8F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6CD69B5-3AE4-79A4-2D60-9D91B232E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/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200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blipFill>
                <a:blip r:embed="rId3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/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300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blipFill>
                <a:blip r:embed="rId4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67CBF536-7E5D-E165-33C5-020C09C1DF0C}"/>
              </a:ext>
            </a:extLst>
          </p:cNvPr>
          <p:cNvSpPr txBox="1"/>
          <p:nvPr/>
        </p:nvSpPr>
        <p:spPr>
          <a:xfrm>
            <a:off x="5868" y="6574862"/>
            <a:ext cx="8757132" cy="307777"/>
          </a:xfrm>
          <a:prstGeom prst="rect">
            <a:avLst/>
          </a:prstGeom>
          <a:solidFill>
            <a:srgbClr val="052C4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T. Chlouba*, R. Shiloh*, S. Kraus*, L. Brückner*, J. </a:t>
            </a:r>
            <a:r>
              <a:rPr lang="de-DE" sz="1400" dirty="0" err="1">
                <a:solidFill>
                  <a:schemeClr val="bg1"/>
                </a:solidFill>
              </a:rPr>
              <a:t>Litzel</a:t>
            </a:r>
            <a:r>
              <a:rPr lang="de-DE" sz="1400" dirty="0">
                <a:solidFill>
                  <a:schemeClr val="bg1"/>
                </a:solidFill>
              </a:rPr>
              <a:t>, P. Hommelhoff, Nature, 622, 476 (2023)</a:t>
            </a:r>
          </a:p>
        </p:txBody>
      </p:sp>
      <p:cxnSp>
        <p:nvCxnSpPr>
          <p:cNvPr id="8" name="Gerader Verbinder 7"/>
          <p:cNvCxnSpPr/>
          <p:nvPr/>
        </p:nvCxnSpPr>
        <p:spPr>
          <a:xfrm>
            <a:off x="6677891" y="2992583"/>
            <a:ext cx="332509" cy="648"/>
          </a:xfrm>
          <a:prstGeom prst="line">
            <a:avLst/>
          </a:prstGeom>
          <a:ln w="34925">
            <a:solidFill>
              <a:srgbClr val="D48C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6677891" y="3236899"/>
            <a:ext cx="332509" cy="648"/>
          </a:xfrm>
          <a:prstGeom prst="line">
            <a:avLst/>
          </a:prstGeom>
          <a:ln w="34925">
            <a:solidFill>
              <a:srgbClr val="E5E5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6677891" y="3480567"/>
            <a:ext cx="332509" cy="648"/>
          </a:xfrm>
          <a:prstGeom prst="line">
            <a:avLst/>
          </a:prstGeom>
          <a:ln w="34925">
            <a:solidFill>
              <a:srgbClr val="33C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5A30B8B8-465B-5015-E60E-2579031636B7}"/>
              </a:ext>
            </a:extLst>
          </p:cNvPr>
          <p:cNvSpPr/>
          <p:nvPr/>
        </p:nvSpPr>
        <p:spPr>
          <a:xfrm>
            <a:off x="6461920" y="-609599"/>
            <a:ext cx="2147279" cy="52020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C88FF91-A8B1-B02E-9B2B-49F582E5396B}"/>
              </a:ext>
            </a:extLst>
          </p:cNvPr>
          <p:cNvSpPr/>
          <p:nvPr/>
        </p:nvSpPr>
        <p:spPr>
          <a:xfrm>
            <a:off x="5282650" y="133026"/>
            <a:ext cx="180974" cy="21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643D5581-558E-8EAA-0A50-183C73C81A71}"/>
              </a:ext>
            </a:extLst>
          </p:cNvPr>
          <p:cNvSpPr txBox="1"/>
          <p:nvPr/>
        </p:nvSpPr>
        <p:spPr>
          <a:xfrm>
            <a:off x="8649240" y="5665463"/>
            <a:ext cx="3788743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Similar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results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from</a:t>
            </a:r>
            <a:r>
              <a:rPr lang="de-DE" sz="1400" dirty="0">
                <a:solidFill>
                  <a:schemeClr val="bg1"/>
                </a:solidFill>
              </a:rPr>
              <a:t> Stanford/Darmstadt </a:t>
            </a:r>
            <a:r>
              <a:rPr lang="de-DE" sz="1400" dirty="0" err="1">
                <a:solidFill>
                  <a:schemeClr val="bg1"/>
                </a:solidFill>
              </a:rPr>
              <a:t>team</a:t>
            </a:r>
            <a:r>
              <a:rPr lang="de-DE" sz="1400" dirty="0">
                <a:solidFill>
                  <a:schemeClr val="bg1"/>
                </a:solidFill>
              </a:rPr>
              <a:t>:</a:t>
            </a:r>
          </a:p>
          <a:p>
            <a:r>
              <a:rPr lang="de-DE" sz="1400" dirty="0" err="1">
                <a:solidFill>
                  <a:schemeClr val="bg1"/>
                </a:solidFill>
              </a:rPr>
              <a:t>Broaddus</a:t>
            </a:r>
            <a:r>
              <a:rPr lang="de-DE" sz="1400" dirty="0">
                <a:solidFill>
                  <a:schemeClr val="bg1"/>
                </a:solidFill>
              </a:rPr>
              <a:t>, Egenolf, …, </a:t>
            </a:r>
            <a:r>
              <a:rPr lang="de-DE" sz="1400" dirty="0" err="1">
                <a:solidFill>
                  <a:schemeClr val="bg1"/>
                </a:solidFill>
              </a:rPr>
              <a:t>Byer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Leedle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Solgaard</a:t>
            </a:r>
            <a:r>
              <a:rPr lang="de-DE" sz="1400" dirty="0">
                <a:solidFill>
                  <a:schemeClr val="bg1"/>
                </a:solidFill>
              </a:rPr>
              <a:t>, Phys. Rev. Lett. 132, 085001 (2024)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95F9548A-DE4E-F86B-DC26-C6DC3A1F97DF}"/>
              </a:ext>
            </a:extLst>
          </p:cNvPr>
          <p:cNvSpPr/>
          <p:nvPr/>
        </p:nvSpPr>
        <p:spPr>
          <a:xfrm>
            <a:off x="6776114" y="-105851"/>
            <a:ext cx="5377785" cy="4081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F643C036-6837-444F-3BA7-621A11B4ADE7}"/>
              </a:ext>
            </a:extLst>
          </p:cNvPr>
          <p:cNvSpPr txBox="1"/>
          <p:nvPr/>
        </p:nvSpPr>
        <p:spPr>
          <a:xfrm>
            <a:off x="6715125" y="2815707"/>
            <a:ext cx="1163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on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off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Simulation  </a:t>
            </a:r>
          </a:p>
        </p:txBody>
      </p:sp>
      <p:grpSp>
        <p:nvGrpSpPr>
          <p:cNvPr id="71" name="Group 2">
            <a:extLst>
              <a:ext uri="{FF2B5EF4-FFF2-40B4-BE49-F238E27FC236}">
                <a16:creationId xmlns:a16="http://schemas.microsoft.com/office/drawing/2014/main" id="{B201DA28-A1B4-1937-AF13-6E786489ECA6}"/>
              </a:ext>
            </a:extLst>
          </p:cNvPr>
          <p:cNvGrpSpPr/>
          <p:nvPr/>
        </p:nvGrpSpPr>
        <p:grpSpPr>
          <a:xfrm>
            <a:off x="6931096" y="-9189"/>
            <a:ext cx="4604158" cy="3978358"/>
            <a:chOff x="4812487" y="908050"/>
            <a:chExt cx="4223563" cy="3649494"/>
          </a:xfrm>
        </p:grpSpPr>
        <p:pic>
          <p:nvPicPr>
            <p:cNvPr id="72" name="Picture 37">
              <a:extLst>
                <a:ext uri="{FF2B5EF4-FFF2-40B4-BE49-F238E27FC236}">
                  <a16:creationId xmlns:a16="http://schemas.microsoft.com/office/drawing/2014/main" id="{14DBF183-E48B-68E1-584A-0298BBF5A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r="18980"/>
            <a:stretch/>
          </p:blipFill>
          <p:spPr>
            <a:xfrm>
              <a:off x="4812487" y="908050"/>
              <a:ext cx="4136409" cy="3649494"/>
            </a:xfrm>
            <a:prstGeom prst="rect">
              <a:avLst/>
            </a:prstGeom>
          </p:spPr>
        </p:pic>
        <p:pic>
          <p:nvPicPr>
            <p:cNvPr id="73" name="Picture 23">
              <a:extLst>
                <a:ext uri="{FF2B5EF4-FFF2-40B4-BE49-F238E27FC236}">
                  <a16:creationId xmlns:a16="http://schemas.microsoft.com/office/drawing/2014/main" id="{4A2EB3C4-2932-08A7-8BE4-82E989961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5" t="91656" r="17387" b="4691"/>
            <a:stretch/>
          </p:blipFill>
          <p:spPr>
            <a:xfrm>
              <a:off x="8802423" y="4253008"/>
              <a:ext cx="233627" cy="133350"/>
            </a:xfrm>
            <a:prstGeom prst="rect">
              <a:avLst/>
            </a:prstGeom>
          </p:spPr>
        </p:pic>
      </p:grpSp>
      <p:grpSp>
        <p:nvGrpSpPr>
          <p:cNvPr id="74" name="Group 9">
            <a:extLst>
              <a:ext uri="{FF2B5EF4-FFF2-40B4-BE49-F238E27FC236}">
                <a16:creationId xmlns:a16="http://schemas.microsoft.com/office/drawing/2014/main" id="{B8E4A1B8-6FCB-CE71-7398-29DB6C4F7FE9}"/>
              </a:ext>
            </a:extLst>
          </p:cNvPr>
          <p:cNvGrpSpPr/>
          <p:nvPr/>
        </p:nvGrpSpPr>
        <p:grpSpPr>
          <a:xfrm>
            <a:off x="8245840" y="2185645"/>
            <a:ext cx="739605" cy="314112"/>
            <a:chOff x="6017989" y="2870783"/>
            <a:chExt cx="678467" cy="288147"/>
          </a:xfrm>
        </p:grpSpPr>
        <p:sp>
          <p:nvSpPr>
            <p:cNvPr id="75" name="Oval 6">
              <a:extLst>
                <a:ext uri="{FF2B5EF4-FFF2-40B4-BE49-F238E27FC236}">
                  <a16:creationId xmlns:a16="http://schemas.microsoft.com/office/drawing/2014/main" id="{F409579D-7537-16F1-A371-3B2E4675312D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29">
              <a:extLst>
                <a:ext uri="{FF2B5EF4-FFF2-40B4-BE49-F238E27FC236}">
                  <a16:creationId xmlns:a16="http://schemas.microsoft.com/office/drawing/2014/main" id="{289B696A-4FE5-E5B1-9310-94765700B722}"/>
                </a:ext>
              </a:extLst>
            </p:cNvPr>
            <p:cNvSpPr txBox="1"/>
            <p:nvPr/>
          </p:nvSpPr>
          <p:spPr>
            <a:xfrm>
              <a:off x="6017989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4.5 keV</a:t>
              </a:r>
            </a:p>
          </p:txBody>
        </p:sp>
      </p:grpSp>
      <p:sp>
        <p:nvSpPr>
          <p:cNvPr id="77" name="Textfeld 76">
            <a:extLst>
              <a:ext uri="{FF2B5EF4-FFF2-40B4-BE49-F238E27FC236}">
                <a16:creationId xmlns:a16="http://schemas.microsoft.com/office/drawing/2014/main" id="{FF81D701-DCD2-33D0-C835-E5125D647F90}"/>
              </a:ext>
            </a:extLst>
          </p:cNvPr>
          <p:cNvSpPr txBox="1"/>
          <p:nvPr/>
        </p:nvSpPr>
        <p:spPr>
          <a:xfrm>
            <a:off x="7015941" y="-28258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5C74E809-0835-D288-AAF9-8DAB7A5F4E67}"/>
              </a:ext>
            </a:extLst>
          </p:cNvPr>
          <p:cNvSpPr txBox="1"/>
          <p:nvPr/>
        </p:nvSpPr>
        <p:spPr>
          <a:xfrm>
            <a:off x="10333643" y="100685"/>
            <a:ext cx="1201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Pillar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distance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CBC359C1-C90A-1D19-F30E-3C9D16894ADD}"/>
              </a:ext>
            </a:extLst>
          </p:cNvPr>
          <p:cNvSpPr txBox="1"/>
          <p:nvPr/>
        </p:nvSpPr>
        <p:spPr>
          <a:xfrm rot="16200000">
            <a:off x="4901596" y="1755755"/>
            <a:ext cx="40875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Energy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gain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(keV)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643A41C-1750-834E-9F1A-77BF2A3660ED}"/>
              </a:ext>
            </a:extLst>
          </p:cNvPr>
          <p:cNvSpPr txBox="1"/>
          <p:nvPr/>
        </p:nvSpPr>
        <p:spPr>
          <a:xfrm rot="16200000">
            <a:off x="10778173" y="1677181"/>
            <a:ext cx="20537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dirty="0"/>
              <a:t>%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survived</a:t>
            </a:r>
            <a:r>
              <a:rPr lang="de-DE" sz="1600" dirty="0"/>
              <a:t> </a:t>
            </a:r>
            <a:r>
              <a:rPr lang="de-DE" sz="1600" dirty="0" err="1"/>
              <a:t>particles</a:t>
            </a:r>
            <a:endParaRPr lang="de-DE" sz="1600" dirty="0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B5089536-7497-DCB1-6415-D55800FA17EF}"/>
              </a:ext>
            </a:extLst>
          </p:cNvPr>
          <p:cNvSpPr txBox="1"/>
          <p:nvPr/>
        </p:nvSpPr>
        <p:spPr>
          <a:xfrm>
            <a:off x="7332911" y="3093311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2C2F54B6-28AB-1DD2-5E5B-ED3F4F1A75A2}"/>
              </a:ext>
            </a:extLst>
          </p:cNvPr>
          <p:cNvSpPr txBox="1"/>
          <p:nvPr/>
        </p:nvSpPr>
        <p:spPr>
          <a:xfrm>
            <a:off x="11393100" y="48235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670ED74B-6C15-15D3-C214-4C76E0729C13}"/>
              </a:ext>
            </a:extLst>
          </p:cNvPr>
          <p:cNvSpPr txBox="1"/>
          <p:nvPr/>
        </p:nvSpPr>
        <p:spPr>
          <a:xfrm>
            <a:off x="11375226" y="196494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0.5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4463DD0A-E21C-0C39-F753-4726C0AA36CE}"/>
              </a:ext>
            </a:extLst>
          </p:cNvPr>
          <p:cNvSpPr txBox="1"/>
          <p:nvPr/>
        </p:nvSpPr>
        <p:spPr>
          <a:xfrm>
            <a:off x="11419712" y="34105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grpSp>
        <p:nvGrpSpPr>
          <p:cNvPr id="85" name="Group 30">
            <a:extLst>
              <a:ext uri="{FF2B5EF4-FFF2-40B4-BE49-F238E27FC236}">
                <a16:creationId xmlns:a16="http://schemas.microsoft.com/office/drawing/2014/main" id="{C9E8BBD4-F784-3382-70FF-1A992C8FD6DD}"/>
              </a:ext>
            </a:extLst>
          </p:cNvPr>
          <p:cNvGrpSpPr/>
          <p:nvPr/>
        </p:nvGrpSpPr>
        <p:grpSpPr>
          <a:xfrm>
            <a:off x="9054717" y="1766333"/>
            <a:ext cx="755741" cy="314113"/>
            <a:chOff x="6003187" y="2870783"/>
            <a:chExt cx="693269" cy="288147"/>
          </a:xfrm>
        </p:grpSpPr>
        <p:sp>
          <p:nvSpPr>
            <p:cNvPr id="86" name="Oval 35">
              <a:extLst>
                <a:ext uri="{FF2B5EF4-FFF2-40B4-BE49-F238E27FC236}">
                  <a16:creationId xmlns:a16="http://schemas.microsoft.com/office/drawing/2014/main" id="{48B011C6-93CF-216E-D181-D3ABD89D6349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36">
              <a:extLst>
                <a:ext uri="{FF2B5EF4-FFF2-40B4-BE49-F238E27FC236}">
                  <a16:creationId xmlns:a16="http://schemas.microsoft.com/office/drawing/2014/main" id="{F44C6B59-A024-A2A6-64F2-4A02B69624F6}"/>
                </a:ext>
              </a:extLst>
            </p:cNvPr>
            <p:cNvSpPr txBox="1"/>
            <p:nvPr/>
          </p:nvSpPr>
          <p:spPr>
            <a:xfrm>
              <a:off x="6003187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6.6 keV</a:t>
              </a:r>
            </a:p>
          </p:txBody>
        </p:sp>
      </p:grpSp>
      <p:sp>
        <p:nvSpPr>
          <p:cNvPr id="92" name="Oval 39">
            <a:extLst>
              <a:ext uri="{FF2B5EF4-FFF2-40B4-BE49-F238E27FC236}">
                <a16:creationId xmlns:a16="http://schemas.microsoft.com/office/drawing/2014/main" id="{293BF908-4CE1-E81C-2D9F-1615613B7A2E}"/>
              </a:ext>
            </a:extLst>
          </p:cNvPr>
          <p:cNvSpPr/>
          <p:nvPr/>
        </p:nvSpPr>
        <p:spPr>
          <a:xfrm>
            <a:off x="11352411" y="954581"/>
            <a:ext cx="59254" cy="59254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A37015-2C38-B65B-3CE8-9C6208E2CF04}"/>
              </a:ext>
            </a:extLst>
          </p:cNvPr>
          <p:cNvSpPr/>
          <p:nvPr/>
        </p:nvSpPr>
        <p:spPr>
          <a:xfrm>
            <a:off x="5461939" y="127543"/>
            <a:ext cx="1000811" cy="301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7C591BA-E03F-5FE6-C7C6-31A9DA2E44C6}"/>
              </a:ext>
            </a:extLst>
          </p:cNvPr>
          <p:cNvSpPr/>
          <p:nvPr/>
        </p:nvSpPr>
        <p:spPr>
          <a:xfrm>
            <a:off x="1938581" y="3125014"/>
            <a:ext cx="4521040" cy="38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EB39202-E890-F71E-1A6A-15E810B0DAA9}"/>
              </a:ext>
            </a:extLst>
          </p:cNvPr>
          <p:cNvSpPr txBox="1"/>
          <p:nvPr/>
        </p:nvSpPr>
        <p:spPr>
          <a:xfrm>
            <a:off x="3500375" y="3222064"/>
            <a:ext cx="14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Energy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gain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(keV)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6F5A69C-9CB2-3E32-07A1-226CECA31C8E}"/>
              </a:ext>
            </a:extLst>
          </p:cNvPr>
          <p:cNvSpPr txBox="1"/>
          <p:nvPr/>
        </p:nvSpPr>
        <p:spPr>
          <a:xfrm>
            <a:off x="3370747" y="305182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ED929AF-08C3-E6FE-3ECB-387D1BB11266}"/>
              </a:ext>
            </a:extLst>
          </p:cNvPr>
          <p:cNvSpPr txBox="1"/>
          <p:nvPr/>
        </p:nvSpPr>
        <p:spPr>
          <a:xfrm>
            <a:off x="4070765" y="305182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97B8BFD-D1D0-953D-1D0A-2935859FEFAF}"/>
              </a:ext>
            </a:extLst>
          </p:cNvPr>
          <p:cNvSpPr txBox="1"/>
          <p:nvPr/>
        </p:nvSpPr>
        <p:spPr>
          <a:xfrm>
            <a:off x="4764413" y="304853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488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Allgemeine Versorgung, Etikett enthält.&#10;&#10;Automatisch generierte Beschreibung">
            <a:extLst>
              <a:ext uri="{FF2B5EF4-FFF2-40B4-BE49-F238E27FC236}">
                <a16:creationId xmlns:a16="http://schemas.microsoft.com/office/drawing/2014/main" id="{66583EB0-F9FA-A930-A320-3A81246B6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9" r="307" b="25907"/>
          <a:stretch>
            <a:fillRect/>
          </a:stretch>
        </p:blipFill>
        <p:spPr>
          <a:xfrm>
            <a:off x="6424306" y="1056175"/>
            <a:ext cx="3550631" cy="224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 dielectric-based laser accelerators?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2423423" y="1048275"/>
            <a:ext cx="3368429" cy="2274052"/>
            <a:chOff x="899422" y="1142298"/>
            <a:chExt cx="3368429" cy="2274052"/>
          </a:xfrm>
        </p:grpSpPr>
        <p:pic>
          <p:nvPicPr>
            <p:cNvPr id="57" name="Picture 4" descr="http://td.fnal.gov/wp-content/uploads/2016/01/highgrad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7" t="20267"/>
            <a:stretch/>
          </p:blipFill>
          <p:spPr bwMode="auto">
            <a:xfrm>
              <a:off x="899422" y="1142298"/>
              <a:ext cx="3368429" cy="22456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99422" y="3154740"/>
              <a:ext cx="6864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alibri" pitchFamily="34" charset="0"/>
                </a:rPr>
                <a:t>Fermilab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99621" y="441530"/>
            <a:ext cx="3496732" cy="1770114"/>
            <a:chOff x="5595827" y="751122"/>
            <a:chExt cx="3496732" cy="1770114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732407" y="751122"/>
              <a:ext cx="2360152" cy="1770114"/>
              <a:chOff x="6732407" y="751122"/>
              <a:chExt cx="2360152" cy="1770114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90" t="36831" r="36189" b="11547"/>
              <a:stretch/>
            </p:blipFill>
            <p:spPr>
              <a:xfrm>
                <a:off x="6732407" y="751122"/>
                <a:ext cx="2360152" cy="1770114"/>
              </a:xfrm>
              <a:prstGeom prst="rect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Rectangle 58"/>
                  <p:cNvSpPr/>
                  <p:nvPr/>
                </p:nvSpPr>
                <p:spPr>
                  <a:xfrm>
                    <a:off x="6794723" y="2242247"/>
                    <a:ext cx="28800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72000" rIns="0" bIns="0" rtlCol="0" anchor="t" anchorCtr="0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100">
                              <a:solidFill>
                                <a:schemeClr val="bg1"/>
                              </a:solidFill>
                              <a:latin typeface="+mj-lt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1100">
                              <a:solidFill>
                                <a:schemeClr val="bg1"/>
                              </a:solidFill>
                              <a:latin typeface="+mj-lt"/>
                              <a:cs typeface="Times New Roman" panose="02020603050405020304" pitchFamily="18" charset="0"/>
                            </a:rPr>
                            <m:t>μm</m:t>
                          </m:r>
                        </m:oMath>
                      </m:oMathPara>
                    </a14:m>
                    <a:endParaRPr lang="en-US" sz="11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9" name="Rectangle 5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4723" y="2242247"/>
                    <a:ext cx="288000" cy="4571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667" r="-14583" b="-437500"/>
                    </a:stretch>
                  </a:blipFill>
                  <a:ln w="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5595827" y="2380292"/>
              <a:ext cx="187926" cy="14094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783753" y="2182641"/>
              <a:ext cx="948654" cy="268123"/>
            </a:xfrm>
            <a:custGeom>
              <a:avLst/>
              <a:gdLst>
                <a:gd name="connsiteX0" fmla="*/ 0 w 469900"/>
                <a:gd name="connsiteY0" fmla="*/ 323850 h 323850"/>
                <a:gd name="connsiteX1" fmla="*/ 146050 w 469900"/>
                <a:gd name="connsiteY1" fmla="*/ 323850 h 323850"/>
                <a:gd name="connsiteX2" fmla="*/ 469900 w 469900"/>
                <a:gd name="connsiteY2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9900" h="323850">
                  <a:moveTo>
                    <a:pt x="0" y="323850"/>
                  </a:moveTo>
                  <a:lnTo>
                    <a:pt x="146050" y="323850"/>
                  </a:lnTo>
                  <a:lnTo>
                    <a:pt x="46990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Freeform 74"/>
          <p:cNvSpPr/>
          <p:nvPr/>
        </p:nvSpPr>
        <p:spPr>
          <a:xfrm>
            <a:off x="288397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Dielectric materials and optical frequencies</a:t>
            </a:r>
          </a:p>
        </p:txBody>
      </p:sp>
      <p:sp>
        <p:nvSpPr>
          <p:cNvPr id="76" name="Freeform 75"/>
          <p:cNvSpPr/>
          <p:nvPr/>
        </p:nvSpPr>
        <p:spPr>
          <a:xfrm>
            <a:off x="1747453" y="4333893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2145375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/>
              <a:t>Higher damage threshold than metallic cavities</a:t>
            </a:r>
            <a:endParaRPr lang="en-US" sz="1600" dirty="0"/>
          </a:p>
        </p:txBody>
      </p:sp>
      <p:sp>
        <p:nvSpPr>
          <p:cNvPr id="78" name="Freeform 77"/>
          <p:cNvSpPr/>
          <p:nvPr/>
        </p:nvSpPr>
        <p:spPr>
          <a:xfrm>
            <a:off x="3604431" y="4333893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4002354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/>
              <a:t>Higher gradients and smaller, minituarized structures</a:t>
            </a:r>
            <a:endParaRPr lang="en-US" sz="1600" dirty="0"/>
          </a:p>
        </p:txBody>
      </p:sp>
      <p:sp>
        <p:nvSpPr>
          <p:cNvPr id="80" name="Freeform 79"/>
          <p:cNvSpPr/>
          <p:nvPr/>
        </p:nvSpPr>
        <p:spPr>
          <a:xfrm>
            <a:off x="5461409" y="4333893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5859332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Much stricter requirements on beam properties</a:t>
            </a:r>
          </a:p>
        </p:txBody>
      </p:sp>
      <p:sp>
        <p:nvSpPr>
          <p:cNvPr id="82" name="Freeform 81"/>
          <p:cNvSpPr/>
          <p:nvPr/>
        </p:nvSpPr>
        <p:spPr>
          <a:xfrm>
            <a:off x="7318387" y="4333893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7716310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Lower current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per channel</a:t>
            </a:r>
          </a:p>
        </p:txBody>
      </p:sp>
      <p:sp>
        <p:nvSpPr>
          <p:cNvPr id="15" name="Freeform 14"/>
          <p:cNvSpPr/>
          <p:nvPr/>
        </p:nvSpPr>
        <p:spPr>
          <a:xfrm>
            <a:off x="328278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cs typeface="Times New Roman" panose="02020603050405020304" pitchFamily="18" charset="0"/>
              </a:rPr>
              <a:t>f=150 THz (</a:t>
            </a:r>
            <a:r>
              <a:rPr lang="el-GR" sz="1200" dirty="0">
                <a:cs typeface="Times New Roman" panose="02020603050405020304" pitchFamily="18" charset="0"/>
              </a:rPr>
              <a:t>λ</a:t>
            </a:r>
            <a:r>
              <a:rPr lang="en-US" sz="1200" dirty="0">
                <a:cs typeface="Times New Roman" panose="02020603050405020304" pitchFamily="18" charset="0"/>
              </a:rPr>
              <a:t>=2 </a:t>
            </a:r>
            <a:r>
              <a:rPr lang="el-GR" sz="1200" dirty="0">
                <a:cs typeface="Times New Roman" panose="02020603050405020304" pitchFamily="18" charset="0"/>
              </a:rPr>
              <a:t>μ</a:t>
            </a:r>
            <a:r>
              <a:rPr lang="en-US" sz="1200" dirty="0">
                <a:cs typeface="Times New Roman" panose="02020603050405020304" pitchFamily="18" charset="0"/>
              </a:rPr>
              <a:t>m)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l-GR" sz="1200" dirty="0">
                <a:cs typeface="Times New Roman" panose="02020603050405020304" pitchFamily="18" charset="0"/>
              </a:rPr>
              <a:t>τ</a:t>
            </a:r>
            <a:r>
              <a:rPr lang="en-US" sz="1200" dirty="0">
                <a:cs typeface="Times New Roman" panose="02020603050405020304" pitchFamily="18" charset="0"/>
              </a:rPr>
              <a:t>=6.6 fs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cs typeface="Times New Roman" panose="02020603050405020304" pitchFamily="18" charset="0"/>
              </a:rPr>
              <a:t>RR ~ kHz-MHz</a:t>
            </a:r>
          </a:p>
        </p:txBody>
      </p:sp>
      <p:sp>
        <p:nvSpPr>
          <p:cNvPr id="17" name="Freeform 16"/>
          <p:cNvSpPr/>
          <p:nvPr/>
        </p:nvSpPr>
        <p:spPr>
          <a:xfrm>
            <a:off x="2183495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&gt;3 GV/m fields</a:t>
            </a:r>
          </a:p>
        </p:txBody>
      </p:sp>
      <p:sp>
        <p:nvSpPr>
          <p:cNvPr id="19" name="Freeform 18"/>
          <p:cNvSpPr/>
          <p:nvPr/>
        </p:nvSpPr>
        <p:spPr>
          <a:xfrm>
            <a:off x="4038712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/>
              <a:t>Gradient &gt;1 GeV/m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/>
              <a:t>Physical aperture: ~200 nm</a:t>
            </a:r>
          </a:p>
        </p:txBody>
      </p:sp>
      <p:sp>
        <p:nvSpPr>
          <p:cNvPr id="21" name="Freeform 20"/>
          <p:cNvSpPr/>
          <p:nvPr/>
        </p:nvSpPr>
        <p:spPr>
          <a:xfrm>
            <a:off x="5893929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Emittance &lt;100 pm rad (norm)</a:t>
            </a:r>
          </a:p>
        </p:txBody>
      </p:sp>
      <p:sp>
        <p:nvSpPr>
          <p:cNvPr id="24" name="Freeform 23"/>
          <p:cNvSpPr/>
          <p:nvPr/>
        </p:nvSpPr>
        <p:spPr>
          <a:xfrm>
            <a:off x="7749146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/>
              <a:t>fA</a:t>
            </a:r>
            <a:r>
              <a:rPr lang="en-US" sz="1200" dirty="0"/>
              <a:t>-pA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/>
              <a:t>(in single channel, many are possible soon)</a:t>
            </a:r>
          </a:p>
        </p:txBody>
      </p:sp>
      <p:sp>
        <p:nvSpPr>
          <p:cNvPr id="26" name="Freeform 25"/>
          <p:cNvSpPr/>
          <p:nvPr/>
        </p:nvSpPr>
        <p:spPr>
          <a:xfrm>
            <a:off x="326731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cs typeface="Times New Roman" panose="02020603050405020304" pitchFamily="18" charset="0"/>
              </a:rPr>
              <a:t>f=3 GHz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l-GR" sz="1200" dirty="0">
                <a:cs typeface="Times New Roman" panose="02020603050405020304" pitchFamily="18" charset="0"/>
              </a:rPr>
              <a:t>τ</a:t>
            </a:r>
            <a:r>
              <a:rPr lang="en-US" sz="1200" dirty="0">
                <a:cs typeface="Times New Roman" panose="02020603050405020304" pitchFamily="18" charset="0"/>
              </a:rPr>
              <a:t>=333 </a:t>
            </a:r>
            <a:r>
              <a:rPr lang="en-US" sz="1200" dirty="0" err="1">
                <a:cs typeface="Times New Roman" panose="02020603050405020304" pitchFamily="18" charset="0"/>
              </a:rPr>
              <a:t>ps</a:t>
            </a:r>
            <a:endParaRPr lang="en-US" sz="1200" dirty="0">
              <a:cs typeface="Times New Roman" panose="02020603050405020304" pitchFamily="18" charset="0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cs typeface="Times New Roman" panose="02020603050405020304" pitchFamily="18" charset="0"/>
              </a:rPr>
              <a:t>RR ~ Hz-kHz</a:t>
            </a:r>
          </a:p>
        </p:txBody>
      </p:sp>
      <p:sp>
        <p:nvSpPr>
          <p:cNvPr id="28" name="Freeform 27"/>
          <p:cNvSpPr/>
          <p:nvPr/>
        </p:nvSpPr>
        <p:spPr>
          <a:xfrm>
            <a:off x="2183709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&lt;200 MV/m</a:t>
            </a:r>
          </a:p>
        </p:txBody>
      </p:sp>
      <p:sp>
        <p:nvSpPr>
          <p:cNvPr id="30" name="Freeform 29"/>
          <p:cNvSpPr/>
          <p:nvPr/>
        </p:nvSpPr>
        <p:spPr>
          <a:xfrm>
            <a:off x="4040687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/>
              <a:t>25-50 MeV/m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/>
              <a:t>~1cm</a:t>
            </a:r>
          </a:p>
        </p:txBody>
      </p:sp>
      <p:sp>
        <p:nvSpPr>
          <p:cNvPr id="68" name="Freeform 67"/>
          <p:cNvSpPr/>
          <p:nvPr/>
        </p:nvSpPr>
        <p:spPr>
          <a:xfrm>
            <a:off x="5897665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1 </a:t>
            </a:r>
            <a:r>
              <a:rPr lang="el-GR" sz="1200" dirty="0">
                <a:cs typeface="Times New Roman" panose="02020603050405020304" pitchFamily="18" charset="0"/>
              </a:rPr>
              <a:t>μ</a:t>
            </a:r>
            <a:r>
              <a:rPr lang="en-US" sz="1200" dirty="0"/>
              <a:t>m ~ 1 mm rad</a:t>
            </a:r>
          </a:p>
        </p:txBody>
      </p:sp>
      <p:sp>
        <p:nvSpPr>
          <p:cNvPr id="70" name="Freeform 69"/>
          <p:cNvSpPr/>
          <p:nvPr/>
        </p:nvSpPr>
        <p:spPr>
          <a:xfrm>
            <a:off x="7754643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/>
              <a:t>nA</a:t>
            </a:r>
            <a:r>
              <a:rPr lang="en-US" sz="1200" dirty="0"/>
              <a:t>-</a:t>
            </a:r>
            <a:r>
              <a:rPr lang="el-GR" sz="1200" dirty="0">
                <a:cs typeface="Times New Roman" panose="02020603050405020304" pitchFamily="18" charset="0"/>
              </a:rPr>
              <a:t>μ</a:t>
            </a:r>
            <a:r>
              <a:rPr lang="en-US" sz="1200" dirty="0"/>
              <a:t>A and larger</a:t>
            </a:r>
          </a:p>
        </p:txBody>
      </p:sp>
      <p:sp>
        <p:nvSpPr>
          <p:cNvPr id="71" name="TextBox 70"/>
          <p:cNvSpPr txBox="1"/>
          <p:nvPr/>
        </p:nvSpPr>
        <p:spPr>
          <a:xfrm rot="16200000">
            <a:off x="-18773" y="5322387"/>
            <a:ext cx="414143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DLA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56439" y="5878904"/>
            <a:ext cx="282697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RF</a:t>
            </a: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</a:t>
            </a:fld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9131563" y="3807943"/>
            <a:ext cx="2862566" cy="2601190"/>
            <a:chOff x="9131563" y="4041210"/>
            <a:chExt cx="2862566" cy="2601190"/>
          </a:xfrm>
        </p:grpSpPr>
        <p:pic>
          <p:nvPicPr>
            <p:cNvPr id="7" name="Grafik 6" descr="Ein Bild, das Werkzeug enthält.&#10;&#10;Automatisch generierte Beschreibung">
              <a:extLst>
                <a:ext uri="{FF2B5EF4-FFF2-40B4-BE49-F238E27FC236}">
                  <a16:creationId xmlns:a16="http://schemas.microsoft.com/office/drawing/2014/main" id="{AB7DFDBB-6F9D-668E-5708-E721D8F7C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1"/>
            <a:stretch/>
          </p:blipFill>
          <p:spPr>
            <a:xfrm>
              <a:off x="9178245" y="4041210"/>
              <a:ext cx="2741487" cy="1926999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9131563" y="4054933"/>
              <a:ext cx="2862566" cy="2587467"/>
              <a:chOff x="9131563" y="4054933"/>
              <a:chExt cx="2862566" cy="2587467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0DAA4D9-D21D-31BA-69B1-CF3EC179BD76}"/>
                  </a:ext>
                </a:extLst>
              </p:cNvPr>
              <p:cNvSpPr txBox="1"/>
              <p:nvPr/>
            </p:nvSpPr>
            <p:spPr>
              <a:xfrm>
                <a:off x="9131563" y="5996069"/>
                <a:ext cx="2788169" cy="646331"/>
              </a:xfrm>
              <a:prstGeom prst="rect">
                <a:avLst/>
              </a:prstGeom>
              <a:solidFill>
                <a:srgbClr val="E9EDF2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</a:rPr>
                  <a:t>Multi-channel DLA: </a:t>
                </a:r>
              </a:p>
              <a:p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</a:rPr>
                  <a:t>Zhao et al., Photonics Research </a:t>
                </a:r>
                <a:r>
                  <a:rPr lang="en-US" sz="1200" b="1" i="1" dirty="0">
                    <a:solidFill>
                      <a:schemeClr val="bg1">
                        <a:lumMod val="50000"/>
                      </a:schemeClr>
                    </a:solidFill>
                  </a:rPr>
                  <a:t>8</a:t>
                </a:r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</a:rPr>
                  <a:t> 10,</a:t>
                </a:r>
              </a:p>
              <a:p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</a:rPr>
                  <a:t> 1586-1598 (2020)</a:t>
                </a:r>
                <a:endParaRPr lang="de-DE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E25C5190-7DAE-F5E0-E2C1-D7949412EE2A}"/>
                  </a:ext>
                </a:extLst>
              </p:cNvPr>
              <p:cNvSpPr/>
              <p:nvPr/>
            </p:nvSpPr>
            <p:spPr>
              <a:xfrm>
                <a:off x="9252642" y="4054933"/>
                <a:ext cx="244443" cy="1911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85E91D00-EB04-EBB6-4809-53EF84D9CABA}"/>
                  </a:ext>
                </a:extLst>
              </p:cNvPr>
              <p:cNvSpPr txBox="1"/>
              <p:nvPr/>
            </p:nvSpPr>
            <p:spPr>
              <a:xfrm>
                <a:off x="11315738" y="4217895"/>
                <a:ext cx="67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Laser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3ACB57A-BF50-0598-B598-FF237C1A87E8}"/>
                  </a:ext>
                </a:extLst>
              </p:cNvPr>
              <p:cNvSpPr txBox="1"/>
              <p:nvPr/>
            </p:nvSpPr>
            <p:spPr>
              <a:xfrm>
                <a:off x="9131563" y="5199816"/>
                <a:ext cx="67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Laser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50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6" grpId="0" animBg="1"/>
      <p:bldP spid="28" grpId="0" animBg="1"/>
      <p:bldP spid="30" grpId="0" animBg="1"/>
      <p:bldP spid="68" grpId="0" animBg="1"/>
      <p:bldP spid="70" grpId="0" animBg="1"/>
      <p:bldP spid="71" grpId="0"/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b="30077"/>
          <a:stretch/>
        </p:blipFill>
        <p:spPr>
          <a:xfrm>
            <a:off x="1947878" y="128839"/>
            <a:ext cx="6375432" cy="4482709"/>
          </a:xfrm>
          <a:prstGeom prst="rect">
            <a:avLst/>
          </a:prstGeom>
          <a:effectLst>
            <a:softEdge rad="0"/>
          </a:effectLst>
        </p:spPr>
      </p:pic>
      <p:sp>
        <p:nvSpPr>
          <p:cNvPr id="17" name="Titel 16">
            <a:extLst>
              <a:ext uri="{FF2B5EF4-FFF2-40B4-BE49-F238E27FC236}">
                <a16:creationId xmlns:a16="http://schemas.microsoft.com/office/drawing/2014/main" id="{EE7D6800-A0EC-4AD4-8F8C-68AFB8F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6CD69B5-3AE4-79A4-2D60-9D91B232E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/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200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blipFill>
                <a:blip r:embed="rId3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/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300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blipFill>
                <a:blip r:embed="rId4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AAD5BEF-8952-E3C9-3322-81759C1CA7FD}"/>
                  </a:ext>
                </a:extLst>
              </p:cNvPr>
              <p:cNvSpPr txBox="1"/>
              <p:nvPr/>
            </p:nvSpPr>
            <p:spPr>
              <a:xfrm>
                <a:off x="1062546" y="3784548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400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AAD5BEF-8952-E3C9-3322-81759C1C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6" y="3784548"/>
                <a:ext cx="2321510" cy="369332"/>
              </a:xfrm>
              <a:prstGeom prst="rect">
                <a:avLst/>
              </a:prstGeom>
              <a:blipFill>
                <a:blip r:embed="rId5"/>
                <a:stretch>
                  <a:fillRect l="-210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67CBF536-7E5D-E165-33C5-020C09C1DF0C}"/>
              </a:ext>
            </a:extLst>
          </p:cNvPr>
          <p:cNvSpPr txBox="1"/>
          <p:nvPr/>
        </p:nvSpPr>
        <p:spPr>
          <a:xfrm>
            <a:off x="5868" y="6574862"/>
            <a:ext cx="8757132" cy="307777"/>
          </a:xfrm>
          <a:prstGeom prst="rect">
            <a:avLst/>
          </a:prstGeom>
          <a:solidFill>
            <a:srgbClr val="052C4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T. Chlouba*, R. Shiloh*, S. Kraus*, L. Brückner*, J. </a:t>
            </a:r>
            <a:r>
              <a:rPr lang="de-DE" sz="1400" dirty="0" err="1">
                <a:solidFill>
                  <a:schemeClr val="bg1"/>
                </a:solidFill>
              </a:rPr>
              <a:t>Litzel</a:t>
            </a:r>
            <a:r>
              <a:rPr lang="de-DE" sz="1400" dirty="0">
                <a:solidFill>
                  <a:schemeClr val="bg1"/>
                </a:solidFill>
              </a:rPr>
              <a:t>, P. Hommelhoff, Nature, 622, 476 (2023)</a:t>
            </a:r>
          </a:p>
        </p:txBody>
      </p:sp>
      <p:cxnSp>
        <p:nvCxnSpPr>
          <p:cNvPr id="8" name="Gerader Verbinder 7"/>
          <p:cNvCxnSpPr/>
          <p:nvPr/>
        </p:nvCxnSpPr>
        <p:spPr>
          <a:xfrm>
            <a:off x="6677891" y="2992583"/>
            <a:ext cx="332509" cy="648"/>
          </a:xfrm>
          <a:prstGeom prst="line">
            <a:avLst/>
          </a:prstGeom>
          <a:ln w="34925">
            <a:solidFill>
              <a:srgbClr val="D48C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6677891" y="3236899"/>
            <a:ext cx="332509" cy="648"/>
          </a:xfrm>
          <a:prstGeom prst="line">
            <a:avLst/>
          </a:prstGeom>
          <a:ln w="34925">
            <a:solidFill>
              <a:srgbClr val="E5E5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6677891" y="3480567"/>
            <a:ext cx="332509" cy="648"/>
          </a:xfrm>
          <a:prstGeom prst="line">
            <a:avLst/>
          </a:prstGeom>
          <a:ln w="34925">
            <a:solidFill>
              <a:srgbClr val="33C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5A30B8B8-465B-5015-E60E-2579031636B7}"/>
              </a:ext>
            </a:extLst>
          </p:cNvPr>
          <p:cNvSpPr/>
          <p:nvPr/>
        </p:nvSpPr>
        <p:spPr>
          <a:xfrm>
            <a:off x="6461920" y="-609600"/>
            <a:ext cx="2147279" cy="5221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C88FF91-A8B1-B02E-9B2B-49F582E5396B}"/>
              </a:ext>
            </a:extLst>
          </p:cNvPr>
          <p:cNvSpPr/>
          <p:nvPr/>
        </p:nvSpPr>
        <p:spPr>
          <a:xfrm>
            <a:off x="5282650" y="133026"/>
            <a:ext cx="180974" cy="21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643D5581-558E-8EAA-0A50-183C73C81A71}"/>
              </a:ext>
            </a:extLst>
          </p:cNvPr>
          <p:cNvSpPr txBox="1"/>
          <p:nvPr/>
        </p:nvSpPr>
        <p:spPr>
          <a:xfrm>
            <a:off x="8649240" y="5665463"/>
            <a:ext cx="3788743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Similar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results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from</a:t>
            </a:r>
            <a:r>
              <a:rPr lang="de-DE" sz="1400" dirty="0">
                <a:solidFill>
                  <a:schemeClr val="bg1"/>
                </a:solidFill>
              </a:rPr>
              <a:t> Stanford/Darmstadt </a:t>
            </a:r>
            <a:r>
              <a:rPr lang="de-DE" sz="1400" dirty="0" err="1">
                <a:solidFill>
                  <a:schemeClr val="bg1"/>
                </a:solidFill>
              </a:rPr>
              <a:t>team</a:t>
            </a:r>
            <a:r>
              <a:rPr lang="de-DE" sz="1400" dirty="0">
                <a:solidFill>
                  <a:schemeClr val="bg1"/>
                </a:solidFill>
              </a:rPr>
              <a:t>:</a:t>
            </a:r>
          </a:p>
          <a:p>
            <a:r>
              <a:rPr lang="de-DE" sz="1400" dirty="0" err="1">
                <a:solidFill>
                  <a:schemeClr val="bg1"/>
                </a:solidFill>
              </a:rPr>
              <a:t>Broaddus</a:t>
            </a:r>
            <a:r>
              <a:rPr lang="de-DE" sz="1400" dirty="0">
                <a:solidFill>
                  <a:schemeClr val="bg1"/>
                </a:solidFill>
              </a:rPr>
              <a:t>, Egenolf, …, </a:t>
            </a:r>
            <a:r>
              <a:rPr lang="de-DE" sz="1400" dirty="0" err="1">
                <a:solidFill>
                  <a:schemeClr val="bg1"/>
                </a:solidFill>
              </a:rPr>
              <a:t>Byer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Leedle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Solgaard</a:t>
            </a:r>
            <a:r>
              <a:rPr lang="de-DE" sz="1400" dirty="0">
                <a:solidFill>
                  <a:schemeClr val="bg1"/>
                </a:solidFill>
              </a:rPr>
              <a:t>, Phys. Rev. Lett. 132, 085001 (2024)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95F9548A-DE4E-F86B-DC26-C6DC3A1F97DF}"/>
              </a:ext>
            </a:extLst>
          </p:cNvPr>
          <p:cNvSpPr/>
          <p:nvPr/>
        </p:nvSpPr>
        <p:spPr>
          <a:xfrm>
            <a:off x="6776114" y="-105851"/>
            <a:ext cx="5377785" cy="4081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F643C036-6837-444F-3BA7-621A11B4ADE7}"/>
              </a:ext>
            </a:extLst>
          </p:cNvPr>
          <p:cNvSpPr txBox="1"/>
          <p:nvPr/>
        </p:nvSpPr>
        <p:spPr>
          <a:xfrm>
            <a:off x="6715125" y="2815707"/>
            <a:ext cx="1163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on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off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Simulation  </a:t>
            </a:r>
          </a:p>
        </p:txBody>
      </p:sp>
      <p:grpSp>
        <p:nvGrpSpPr>
          <p:cNvPr id="71" name="Group 2">
            <a:extLst>
              <a:ext uri="{FF2B5EF4-FFF2-40B4-BE49-F238E27FC236}">
                <a16:creationId xmlns:a16="http://schemas.microsoft.com/office/drawing/2014/main" id="{B201DA28-A1B4-1937-AF13-6E786489ECA6}"/>
              </a:ext>
            </a:extLst>
          </p:cNvPr>
          <p:cNvGrpSpPr/>
          <p:nvPr/>
        </p:nvGrpSpPr>
        <p:grpSpPr>
          <a:xfrm>
            <a:off x="6931096" y="-9189"/>
            <a:ext cx="4604158" cy="3978358"/>
            <a:chOff x="4812487" y="908050"/>
            <a:chExt cx="4223563" cy="3649494"/>
          </a:xfrm>
        </p:grpSpPr>
        <p:pic>
          <p:nvPicPr>
            <p:cNvPr id="72" name="Picture 37">
              <a:extLst>
                <a:ext uri="{FF2B5EF4-FFF2-40B4-BE49-F238E27FC236}">
                  <a16:creationId xmlns:a16="http://schemas.microsoft.com/office/drawing/2014/main" id="{14DBF183-E48B-68E1-584A-0298BBF5A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r="18980"/>
            <a:stretch/>
          </p:blipFill>
          <p:spPr>
            <a:xfrm>
              <a:off x="4812487" y="908050"/>
              <a:ext cx="4136409" cy="3649494"/>
            </a:xfrm>
            <a:prstGeom prst="rect">
              <a:avLst/>
            </a:prstGeom>
          </p:spPr>
        </p:pic>
        <p:pic>
          <p:nvPicPr>
            <p:cNvPr id="73" name="Picture 23">
              <a:extLst>
                <a:ext uri="{FF2B5EF4-FFF2-40B4-BE49-F238E27FC236}">
                  <a16:creationId xmlns:a16="http://schemas.microsoft.com/office/drawing/2014/main" id="{4A2EB3C4-2932-08A7-8BE4-82E989961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5" t="91656" r="17387" b="4691"/>
            <a:stretch/>
          </p:blipFill>
          <p:spPr>
            <a:xfrm>
              <a:off x="8802423" y="4253008"/>
              <a:ext cx="233627" cy="133350"/>
            </a:xfrm>
            <a:prstGeom prst="rect">
              <a:avLst/>
            </a:prstGeom>
          </p:spPr>
        </p:pic>
      </p:grpSp>
      <p:grpSp>
        <p:nvGrpSpPr>
          <p:cNvPr id="74" name="Group 9">
            <a:extLst>
              <a:ext uri="{FF2B5EF4-FFF2-40B4-BE49-F238E27FC236}">
                <a16:creationId xmlns:a16="http://schemas.microsoft.com/office/drawing/2014/main" id="{B8E4A1B8-6FCB-CE71-7398-29DB6C4F7FE9}"/>
              </a:ext>
            </a:extLst>
          </p:cNvPr>
          <p:cNvGrpSpPr/>
          <p:nvPr/>
        </p:nvGrpSpPr>
        <p:grpSpPr>
          <a:xfrm>
            <a:off x="8245840" y="2185645"/>
            <a:ext cx="739605" cy="314112"/>
            <a:chOff x="6017989" y="2870783"/>
            <a:chExt cx="678467" cy="288147"/>
          </a:xfrm>
        </p:grpSpPr>
        <p:sp>
          <p:nvSpPr>
            <p:cNvPr id="75" name="Oval 6">
              <a:extLst>
                <a:ext uri="{FF2B5EF4-FFF2-40B4-BE49-F238E27FC236}">
                  <a16:creationId xmlns:a16="http://schemas.microsoft.com/office/drawing/2014/main" id="{F409579D-7537-16F1-A371-3B2E4675312D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29">
              <a:extLst>
                <a:ext uri="{FF2B5EF4-FFF2-40B4-BE49-F238E27FC236}">
                  <a16:creationId xmlns:a16="http://schemas.microsoft.com/office/drawing/2014/main" id="{289B696A-4FE5-E5B1-9310-94765700B722}"/>
                </a:ext>
              </a:extLst>
            </p:cNvPr>
            <p:cNvSpPr txBox="1"/>
            <p:nvPr/>
          </p:nvSpPr>
          <p:spPr>
            <a:xfrm>
              <a:off x="6017989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4.5 keV</a:t>
              </a:r>
            </a:p>
          </p:txBody>
        </p:sp>
      </p:grpSp>
      <p:sp>
        <p:nvSpPr>
          <p:cNvPr id="77" name="Textfeld 76">
            <a:extLst>
              <a:ext uri="{FF2B5EF4-FFF2-40B4-BE49-F238E27FC236}">
                <a16:creationId xmlns:a16="http://schemas.microsoft.com/office/drawing/2014/main" id="{FF81D701-DCD2-33D0-C835-E5125D647F90}"/>
              </a:ext>
            </a:extLst>
          </p:cNvPr>
          <p:cNvSpPr txBox="1"/>
          <p:nvPr/>
        </p:nvSpPr>
        <p:spPr>
          <a:xfrm>
            <a:off x="7015941" y="-28258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5C74E809-0835-D288-AAF9-8DAB7A5F4E67}"/>
              </a:ext>
            </a:extLst>
          </p:cNvPr>
          <p:cNvSpPr txBox="1"/>
          <p:nvPr/>
        </p:nvSpPr>
        <p:spPr>
          <a:xfrm>
            <a:off x="10333643" y="100685"/>
            <a:ext cx="1201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Pillar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distance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CBC359C1-C90A-1D19-F30E-3C9D16894ADD}"/>
              </a:ext>
            </a:extLst>
          </p:cNvPr>
          <p:cNvSpPr txBox="1"/>
          <p:nvPr/>
        </p:nvSpPr>
        <p:spPr>
          <a:xfrm rot="16200000">
            <a:off x="4901596" y="1755755"/>
            <a:ext cx="40875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Energy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gain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(keV)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643A41C-1750-834E-9F1A-77BF2A3660ED}"/>
              </a:ext>
            </a:extLst>
          </p:cNvPr>
          <p:cNvSpPr txBox="1"/>
          <p:nvPr/>
        </p:nvSpPr>
        <p:spPr>
          <a:xfrm rot="16200000">
            <a:off x="10778173" y="1677181"/>
            <a:ext cx="20537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dirty="0"/>
              <a:t>%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survived</a:t>
            </a:r>
            <a:r>
              <a:rPr lang="de-DE" sz="1600" dirty="0"/>
              <a:t> </a:t>
            </a:r>
            <a:r>
              <a:rPr lang="de-DE" sz="1600" dirty="0" err="1"/>
              <a:t>particles</a:t>
            </a:r>
            <a:endParaRPr lang="de-DE" sz="1600" dirty="0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B5089536-7497-DCB1-6415-D55800FA17EF}"/>
              </a:ext>
            </a:extLst>
          </p:cNvPr>
          <p:cNvSpPr txBox="1"/>
          <p:nvPr/>
        </p:nvSpPr>
        <p:spPr>
          <a:xfrm>
            <a:off x="7332911" y="3093311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2C2F54B6-28AB-1DD2-5E5B-ED3F4F1A75A2}"/>
              </a:ext>
            </a:extLst>
          </p:cNvPr>
          <p:cNvSpPr txBox="1"/>
          <p:nvPr/>
        </p:nvSpPr>
        <p:spPr>
          <a:xfrm>
            <a:off x="11393100" y="48235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670ED74B-6C15-15D3-C214-4C76E0729C13}"/>
              </a:ext>
            </a:extLst>
          </p:cNvPr>
          <p:cNvSpPr txBox="1"/>
          <p:nvPr/>
        </p:nvSpPr>
        <p:spPr>
          <a:xfrm>
            <a:off x="11375226" y="196494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0.5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4463DD0A-E21C-0C39-F753-4726C0AA36CE}"/>
              </a:ext>
            </a:extLst>
          </p:cNvPr>
          <p:cNvSpPr txBox="1"/>
          <p:nvPr/>
        </p:nvSpPr>
        <p:spPr>
          <a:xfrm>
            <a:off x="11419712" y="34105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grpSp>
        <p:nvGrpSpPr>
          <p:cNvPr id="85" name="Group 30">
            <a:extLst>
              <a:ext uri="{FF2B5EF4-FFF2-40B4-BE49-F238E27FC236}">
                <a16:creationId xmlns:a16="http://schemas.microsoft.com/office/drawing/2014/main" id="{C9E8BBD4-F784-3382-70FF-1A992C8FD6DD}"/>
              </a:ext>
            </a:extLst>
          </p:cNvPr>
          <p:cNvGrpSpPr/>
          <p:nvPr/>
        </p:nvGrpSpPr>
        <p:grpSpPr>
          <a:xfrm>
            <a:off x="9054717" y="1766333"/>
            <a:ext cx="755741" cy="314113"/>
            <a:chOff x="6003187" y="2870783"/>
            <a:chExt cx="693269" cy="288147"/>
          </a:xfrm>
        </p:grpSpPr>
        <p:sp>
          <p:nvSpPr>
            <p:cNvPr id="86" name="Oval 35">
              <a:extLst>
                <a:ext uri="{FF2B5EF4-FFF2-40B4-BE49-F238E27FC236}">
                  <a16:creationId xmlns:a16="http://schemas.microsoft.com/office/drawing/2014/main" id="{48B011C6-93CF-216E-D181-D3ABD89D6349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36">
              <a:extLst>
                <a:ext uri="{FF2B5EF4-FFF2-40B4-BE49-F238E27FC236}">
                  <a16:creationId xmlns:a16="http://schemas.microsoft.com/office/drawing/2014/main" id="{F44C6B59-A024-A2A6-64F2-4A02B69624F6}"/>
                </a:ext>
              </a:extLst>
            </p:cNvPr>
            <p:cNvSpPr txBox="1"/>
            <p:nvPr/>
          </p:nvSpPr>
          <p:spPr>
            <a:xfrm>
              <a:off x="6003187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6.6 keV</a:t>
              </a:r>
            </a:p>
          </p:txBody>
        </p:sp>
      </p:grpSp>
      <p:grpSp>
        <p:nvGrpSpPr>
          <p:cNvPr id="88" name="Group 38">
            <a:extLst>
              <a:ext uri="{FF2B5EF4-FFF2-40B4-BE49-F238E27FC236}">
                <a16:creationId xmlns:a16="http://schemas.microsoft.com/office/drawing/2014/main" id="{5CF801DE-491C-C24B-2C32-2AE9111876FA}"/>
              </a:ext>
            </a:extLst>
          </p:cNvPr>
          <p:cNvGrpSpPr/>
          <p:nvPr/>
        </p:nvGrpSpPr>
        <p:grpSpPr>
          <a:xfrm>
            <a:off x="9879991" y="1273965"/>
            <a:ext cx="755741" cy="314113"/>
            <a:chOff x="6003187" y="2870783"/>
            <a:chExt cx="693269" cy="288147"/>
          </a:xfrm>
        </p:grpSpPr>
        <p:sp>
          <p:nvSpPr>
            <p:cNvPr id="89" name="Oval 39">
              <a:extLst>
                <a:ext uri="{FF2B5EF4-FFF2-40B4-BE49-F238E27FC236}">
                  <a16:creationId xmlns:a16="http://schemas.microsoft.com/office/drawing/2014/main" id="{CBC3B592-9A77-E585-A72B-E94592025379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40">
              <a:extLst>
                <a:ext uri="{FF2B5EF4-FFF2-40B4-BE49-F238E27FC236}">
                  <a16:creationId xmlns:a16="http://schemas.microsoft.com/office/drawing/2014/main" id="{58B85DE3-0B02-9139-C5F4-55B06F4CF947}"/>
                </a:ext>
              </a:extLst>
            </p:cNvPr>
            <p:cNvSpPr txBox="1"/>
            <p:nvPr/>
          </p:nvSpPr>
          <p:spPr>
            <a:xfrm>
              <a:off x="6003187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8.8 keV</a:t>
              </a: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47A37015-2C38-B65B-3CE8-9C6208E2CF04}"/>
              </a:ext>
            </a:extLst>
          </p:cNvPr>
          <p:cNvSpPr/>
          <p:nvPr/>
        </p:nvSpPr>
        <p:spPr>
          <a:xfrm>
            <a:off x="5379373" y="133792"/>
            <a:ext cx="1083377" cy="2431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CCA18FE-B4D0-9B11-5FBA-07025DFBB7BE}"/>
              </a:ext>
            </a:extLst>
          </p:cNvPr>
          <p:cNvSpPr/>
          <p:nvPr/>
        </p:nvSpPr>
        <p:spPr>
          <a:xfrm>
            <a:off x="1949061" y="4572615"/>
            <a:ext cx="4512858" cy="384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DFC874-001A-663B-D6B2-C6D48E16CE73}"/>
              </a:ext>
            </a:extLst>
          </p:cNvPr>
          <p:cNvSpPr txBox="1"/>
          <p:nvPr/>
        </p:nvSpPr>
        <p:spPr>
          <a:xfrm>
            <a:off x="3672460" y="4651047"/>
            <a:ext cx="14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Energy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gain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(keV)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86E527-6ACC-0812-8C14-C8DF7CB0B36F}"/>
              </a:ext>
            </a:extLst>
          </p:cNvPr>
          <p:cNvSpPr txBox="1"/>
          <p:nvPr/>
        </p:nvSpPr>
        <p:spPr>
          <a:xfrm>
            <a:off x="3367975" y="449942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B69053C-FD6D-C84A-CA72-154B70D1A31F}"/>
              </a:ext>
            </a:extLst>
          </p:cNvPr>
          <p:cNvSpPr txBox="1"/>
          <p:nvPr/>
        </p:nvSpPr>
        <p:spPr>
          <a:xfrm>
            <a:off x="4087871" y="449942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32E483C-07C0-9605-2E68-5A74F4A93F0C}"/>
              </a:ext>
            </a:extLst>
          </p:cNvPr>
          <p:cNvSpPr txBox="1"/>
          <p:nvPr/>
        </p:nvSpPr>
        <p:spPr>
          <a:xfrm>
            <a:off x="4781519" y="448950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BFC9489-B469-5955-648C-BA82A04BFD28}"/>
              </a:ext>
            </a:extLst>
          </p:cNvPr>
          <p:cNvSpPr txBox="1"/>
          <p:nvPr/>
        </p:nvSpPr>
        <p:spPr>
          <a:xfrm>
            <a:off x="5513056" y="4527868"/>
            <a:ext cx="41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195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>
            <a:extLst>
              <a:ext uri="{FF2B5EF4-FFF2-40B4-BE49-F238E27FC236}">
                <a16:creationId xmlns:a16="http://schemas.microsoft.com/office/drawing/2014/main" id="{9F2E2C77-2454-13B9-DE2F-D475885D4293}"/>
              </a:ext>
            </a:extLst>
          </p:cNvPr>
          <p:cNvSpPr/>
          <p:nvPr/>
        </p:nvSpPr>
        <p:spPr>
          <a:xfrm>
            <a:off x="9449792" y="4236573"/>
            <a:ext cx="2566251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Maximum energy gain </a:t>
            </a:r>
            <a:r>
              <a:rPr lang="en-US" b="1" u="sng" dirty="0">
                <a:solidFill>
                  <a:schemeClr val="bg1"/>
                </a:solidFill>
                <a:latin typeface="+mj-lt"/>
              </a:rPr>
              <a:t>12.3 keV</a:t>
            </a:r>
            <a:endParaRPr lang="en-US" b="1" u="sng" dirty="0">
              <a:solidFill>
                <a:schemeClr val="bg1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Total energy of </a:t>
            </a:r>
            <a:r>
              <a:rPr lang="en-US" b="1" u="sng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40.7 keV</a:t>
            </a:r>
          </a:p>
          <a:p>
            <a:pPr algn="ctr"/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43%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energy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gain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b="1805"/>
          <a:stretch/>
        </p:blipFill>
        <p:spPr>
          <a:xfrm>
            <a:off x="1947878" y="128839"/>
            <a:ext cx="6375432" cy="6295166"/>
          </a:xfrm>
          <a:prstGeom prst="rect">
            <a:avLst/>
          </a:prstGeom>
          <a:effectLst>
            <a:softEdge rad="0"/>
          </a:effectLst>
        </p:spPr>
      </p:pic>
      <p:sp>
        <p:nvSpPr>
          <p:cNvPr id="17" name="Titel 16">
            <a:extLst>
              <a:ext uri="{FF2B5EF4-FFF2-40B4-BE49-F238E27FC236}">
                <a16:creationId xmlns:a16="http://schemas.microsoft.com/office/drawing/2014/main" id="{EE7D6800-A0EC-4AD4-8F8C-68AFB8F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6CD69B5-3AE4-79A4-2D60-9D91B232E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/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200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blipFill>
                <a:blip r:embed="rId3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/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300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blipFill>
                <a:blip r:embed="rId4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AAD5BEF-8952-E3C9-3322-81759C1CA7FD}"/>
                  </a:ext>
                </a:extLst>
              </p:cNvPr>
              <p:cNvSpPr txBox="1"/>
              <p:nvPr/>
            </p:nvSpPr>
            <p:spPr>
              <a:xfrm>
                <a:off x="1062546" y="3784548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400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AAD5BEF-8952-E3C9-3322-81759C1C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6" y="3784548"/>
                <a:ext cx="2321510" cy="369332"/>
              </a:xfrm>
              <a:prstGeom prst="rect">
                <a:avLst/>
              </a:prstGeom>
              <a:blipFill>
                <a:blip r:embed="rId5"/>
                <a:stretch>
                  <a:fillRect l="-210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67CBF536-7E5D-E165-33C5-020C09C1DF0C}"/>
              </a:ext>
            </a:extLst>
          </p:cNvPr>
          <p:cNvSpPr txBox="1"/>
          <p:nvPr/>
        </p:nvSpPr>
        <p:spPr>
          <a:xfrm>
            <a:off x="5868" y="6574862"/>
            <a:ext cx="8757132" cy="307777"/>
          </a:xfrm>
          <a:prstGeom prst="rect">
            <a:avLst/>
          </a:prstGeom>
          <a:solidFill>
            <a:srgbClr val="052C4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T. Chlouba*, R. Shiloh*, S. Kraus*, L. Brückner*, J. </a:t>
            </a:r>
            <a:r>
              <a:rPr lang="de-DE" sz="1400" dirty="0" err="1">
                <a:solidFill>
                  <a:schemeClr val="bg1"/>
                </a:solidFill>
              </a:rPr>
              <a:t>Litzel</a:t>
            </a:r>
            <a:r>
              <a:rPr lang="de-DE" sz="1400" dirty="0">
                <a:solidFill>
                  <a:schemeClr val="bg1"/>
                </a:solidFill>
              </a:rPr>
              <a:t>, P. Hommelhoff, Nature, 622, 476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9FCD038-60FF-4757-45D3-B9006D3446F0}"/>
                  </a:ext>
                </a:extLst>
              </p:cNvPr>
              <p:cNvSpPr txBox="1"/>
              <p:nvPr/>
            </p:nvSpPr>
            <p:spPr>
              <a:xfrm>
                <a:off x="1038145" y="5374090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500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9FCD038-60FF-4757-45D3-B9006D344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5374090"/>
                <a:ext cx="2321510" cy="369332"/>
              </a:xfrm>
              <a:prstGeom prst="rect">
                <a:avLst/>
              </a:prstGeom>
              <a:blipFill>
                <a:blip r:embed="rId6"/>
                <a:stretch>
                  <a:fillRect l="-210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Gerader Verbinder 7"/>
          <p:cNvCxnSpPr/>
          <p:nvPr/>
        </p:nvCxnSpPr>
        <p:spPr>
          <a:xfrm>
            <a:off x="6677891" y="2992583"/>
            <a:ext cx="332509" cy="648"/>
          </a:xfrm>
          <a:prstGeom prst="line">
            <a:avLst/>
          </a:prstGeom>
          <a:ln w="34925">
            <a:solidFill>
              <a:srgbClr val="D48C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6677891" y="3236899"/>
            <a:ext cx="332509" cy="648"/>
          </a:xfrm>
          <a:prstGeom prst="line">
            <a:avLst/>
          </a:prstGeom>
          <a:ln w="34925">
            <a:solidFill>
              <a:srgbClr val="E5E5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6677891" y="3480567"/>
            <a:ext cx="332509" cy="648"/>
          </a:xfrm>
          <a:prstGeom prst="line">
            <a:avLst/>
          </a:prstGeom>
          <a:ln w="34925">
            <a:solidFill>
              <a:srgbClr val="33C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5A30B8B8-465B-5015-E60E-2579031636B7}"/>
              </a:ext>
            </a:extLst>
          </p:cNvPr>
          <p:cNvSpPr/>
          <p:nvPr/>
        </p:nvSpPr>
        <p:spPr>
          <a:xfrm>
            <a:off x="6450598" y="128839"/>
            <a:ext cx="2119357" cy="4025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C88FF91-A8B1-B02E-9B2B-49F582E5396B}"/>
              </a:ext>
            </a:extLst>
          </p:cNvPr>
          <p:cNvSpPr/>
          <p:nvPr/>
        </p:nvSpPr>
        <p:spPr>
          <a:xfrm>
            <a:off x="5282650" y="133026"/>
            <a:ext cx="180974" cy="21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643D5581-558E-8EAA-0A50-183C73C81A71}"/>
              </a:ext>
            </a:extLst>
          </p:cNvPr>
          <p:cNvSpPr txBox="1"/>
          <p:nvPr/>
        </p:nvSpPr>
        <p:spPr>
          <a:xfrm>
            <a:off x="8649240" y="5665463"/>
            <a:ext cx="3788743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Similar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results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from</a:t>
            </a:r>
            <a:r>
              <a:rPr lang="de-DE" sz="1400" dirty="0">
                <a:solidFill>
                  <a:schemeClr val="bg1"/>
                </a:solidFill>
              </a:rPr>
              <a:t> Stanford/Darmstadt </a:t>
            </a:r>
            <a:r>
              <a:rPr lang="de-DE" sz="1400" dirty="0" err="1">
                <a:solidFill>
                  <a:schemeClr val="bg1"/>
                </a:solidFill>
              </a:rPr>
              <a:t>team</a:t>
            </a:r>
            <a:r>
              <a:rPr lang="de-DE" sz="1400" dirty="0">
                <a:solidFill>
                  <a:schemeClr val="bg1"/>
                </a:solidFill>
              </a:rPr>
              <a:t>:</a:t>
            </a:r>
          </a:p>
          <a:p>
            <a:r>
              <a:rPr lang="de-DE" sz="1400" dirty="0" err="1">
                <a:solidFill>
                  <a:schemeClr val="bg1"/>
                </a:solidFill>
              </a:rPr>
              <a:t>Broaddus</a:t>
            </a:r>
            <a:r>
              <a:rPr lang="de-DE" sz="1400" dirty="0">
                <a:solidFill>
                  <a:schemeClr val="bg1"/>
                </a:solidFill>
              </a:rPr>
              <a:t>, Egenolf, …, </a:t>
            </a:r>
            <a:r>
              <a:rPr lang="de-DE" sz="1400" dirty="0" err="1">
                <a:solidFill>
                  <a:schemeClr val="bg1"/>
                </a:solidFill>
              </a:rPr>
              <a:t>Byer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Leedle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Solgaard</a:t>
            </a:r>
            <a:r>
              <a:rPr lang="de-DE" sz="1400" dirty="0">
                <a:solidFill>
                  <a:schemeClr val="bg1"/>
                </a:solidFill>
              </a:rPr>
              <a:t>, Phys. Rev. Lett. 132, 085001 (2024)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95F9548A-DE4E-F86B-DC26-C6DC3A1F97DF}"/>
              </a:ext>
            </a:extLst>
          </p:cNvPr>
          <p:cNvSpPr/>
          <p:nvPr/>
        </p:nvSpPr>
        <p:spPr>
          <a:xfrm>
            <a:off x="6776114" y="-105851"/>
            <a:ext cx="5377785" cy="408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F643C036-6837-444F-3BA7-621A11B4ADE7}"/>
              </a:ext>
            </a:extLst>
          </p:cNvPr>
          <p:cNvSpPr txBox="1"/>
          <p:nvPr/>
        </p:nvSpPr>
        <p:spPr>
          <a:xfrm>
            <a:off x="6715125" y="2815707"/>
            <a:ext cx="1163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on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off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Simulation  </a:t>
            </a:r>
          </a:p>
        </p:txBody>
      </p:sp>
      <p:grpSp>
        <p:nvGrpSpPr>
          <p:cNvPr id="71" name="Group 2">
            <a:extLst>
              <a:ext uri="{FF2B5EF4-FFF2-40B4-BE49-F238E27FC236}">
                <a16:creationId xmlns:a16="http://schemas.microsoft.com/office/drawing/2014/main" id="{B201DA28-A1B4-1937-AF13-6E786489ECA6}"/>
              </a:ext>
            </a:extLst>
          </p:cNvPr>
          <p:cNvGrpSpPr/>
          <p:nvPr/>
        </p:nvGrpSpPr>
        <p:grpSpPr>
          <a:xfrm>
            <a:off x="6931095" y="-9189"/>
            <a:ext cx="4604159" cy="3978358"/>
            <a:chOff x="4812486" y="908050"/>
            <a:chExt cx="4223564" cy="3649494"/>
          </a:xfrm>
        </p:grpSpPr>
        <p:pic>
          <p:nvPicPr>
            <p:cNvPr id="72" name="Picture 37">
              <a:extLst>
                <a:ext uri="{FF2B5EF4-FFF2-40B4-BE49-F238E27FC236}">
                  <a16:creationId xmlns:a16="http://schemas.microsoft.com/office/drawing/2014/main" id="{14DBF183-E48B-68E1-584A-0298BBF5A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r="18980"/>
            <a:stretch/>
          </p:blipFill>
          <p:spPr>
            <a:xfrm>
              <a:off x="4812486" y="908050"/>
              <a:ext cx="4136409" cy="3649494"/>
            </a:xfrm>
            <a:prstGeom prst="rect">
              <a:avLst/>
            </a:prstGeom>
          </p:spPr>
        </p:pic>
        <p:pic>
          <p:nvPicPr>
            <p:cNvPr id="73" name="Picture 23">
              <a:extLst>
                <a:ext uri="{FF2B5EF4-FFF2-40B4-BE49-F238E27FC236}">
                  <a16:creationId xmlns:a16="http://schemas.microsoft.com/office/drawing/2014/main" id="{4A2EB3C4-2932-08A7-8BE4-82E989961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5" t="91656" r="17387" b="4691"/>
            <a:stretch/>
          </p:blipFill>
          <p:spPr>
            <a:xfrm>
              <a:off x="8802423" y="4253008"/>
              <a:ext cx="233627" cy="133350"/>
            </a:xfrm>
            <a:prstGeom prst="rect">
              <a:avLst/>
            </a:prstGeom>
          </p:spPr>
        </p:pic>
      </p:grpSp>
      <p:grpSp>
        <p:nvGrpSpPr>
          <p:cNvPr id="74" name="Group 9">
            <a:extLst>
              <a:ext uri="{FF2B5EF4-FFF2-40B4-BE49-F238E27FC236}">
                <a16:creationId xmlns:a16="http://schemas.microsoft.com/office/drawing/2014/main" id="{B8E4A1B8-6FCB-CE71-7398-29DB6C4F7FE9}"/>
              </a:ext>
            </a:extLst>
          </p:cNvPr>
          <p:cNvGrpSpPr/>
          <p:nvPr/>
        </p:nvGrpSpPr>
        <p:grpSpPr>
          <a:xfrm>
            <a:off x="8245840" y="2185645"/>
            <a:ext cx="739605" cy="314112"/>
            <a:chOff x="6017989" y="2870783"/>
            <a:chExt cx="678467" cy="288147"/>
          </a:xfrm>
        </p:grpSpPr>
        <p:sp>
          <p:nvSpPr>
            <p:cNvPr id="75" name="Oval 6">
              <a:extLst>
                <a:ext uri="{FF2B5EF4-FFF2-40B4-BE49-F238E27FC236}">
                  <a16:creationId xmlns:a16="http://schemas.microsoft.com/office/drawing/2014/main" id="{F409579D-7537-16F1-A371-3B2E4675312D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29">
              <a:extLst>
                <a:ext uri="{FF2B5EF4-FFF2-40B4-BE49-F238E27FC236}">
                  <a16:creationId xmlns:a16="http://schemas.microsoft.com/office/drawing/2014/main" id="{289B696A-4FE5-E5B1-9310-94765700B722}"/>
                </a:ext>
              </a:extLst>
            </p:cNvPr>
            <p:cNvSpPr txBox="1"/>
            <p:nvPr/>
          </p:nvSpPr>
          <p:spPr>
            <a:xfrm>
              <a:off x="6017989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4.5 keV</a:t>
              </a:r>
            </a:p>
          </p:txBody>
        </p:sp>
      </p:grpSp>
      <p:sp>
        <p:nvSpPr>
          <p:cNvPr id="77" name="Textfeld 76">
            <a:extLst>
              <a:ext uri="{FF2B5EF4-FFF2-40B4-BE49-F238E27FC236}">
                <a16:creationId xmlns:a16="http://schemas.microsoft.com/office/drawing/2014/main" id="{FF81D701-DCD2-33D0-C835-E5125D647F90}"/>
              </a:ext>
            </a:extLst>
          </p:cNvPr>
          <p:cNvSpPr txBox="1"/>
          <p:nvPr/>
        </p:nvSpPr>
        <p:spPr>
          <a:xfrm>
            <a:off x="7015941" y="-28258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5C74E809-0835-D288-AAF9-8DAB7A5F4E67}"/>
              </a:ext>
            </a:extLst>
          </p:cNvPr>
          <p:cNvSpPr txBox="1"/>
          <p:nvPr/>
        </p:nvSpPr>
        <p:spPr>
          <a:xfrm>
            <a:off x="10333643" y="100685"/>
            <a:ext cx="1201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Pillar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distance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CBC359C1-C90A-1D19-F30E-3C9D16894ADD}"/>
              </a:ext>
            </a:extLst>
          </p:cNvPr>
          <p:cNvSpPr txBox="1"/>
          <p:nvPr/>
        </p:nvSpPr>
        <p:spPr>
          <a:xfrm rot="16200000">
            <a:off x="4901596" y="1755755"/>
            <a:ext cx="40875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Energy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gain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(keV)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643A41C-1750-834E-9F1A-77BF2A3660ED}"/>
              </a:ext>
            </a:extLst>
          </p:cNvPr>
          <p:cNvSpPr txBox="1"/>
          <p:nvPr/>
        </p:nvSpPr>
        <p:spPr>
          <a:xfrm rot="16200000">
            <a:off x="10778173" y="1677181"/>
            <a:ext cx="20537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dirty="0"/>
              <a:t>%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survived</a:t>
            </a:r>
            <a:r>
              <a:rPr lang="de-DE" sz="1600" dirty="0"/>
              <a:t> </a:t>
            </a:r>
            <a:r>
              <a:rPr lang="de-DE" sz="1600" dirty="0" err="1"/>
              <a:t>particles</a:t>
            </a:r>
            <a:endParaRPr lang="de-DE" sz="1600" dirty="0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B5089536-7497-DCB1-6415-D55800FA17EF}"/>
              </a:ext>
            </a:extLst>
          </p:cNvPr>
          <p:cNvSpPr txBox="1"/>
          <p:nvPr/>
        </p:nvSpPr>
        <p:spPr>
          <a:xfrm>
            <a:off x="7332911" y="3093311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2C2F54B6-28AB-1DD2-5E5B-ED3F4F1A75A2}"/>
              </a:ext>
            </a:extLst>
          </p:cNvPr>
          <p:cNvSpPr txBox="1"/>
          <p:nvPr/>
        </p:nvSpPr>
        <p:spPr>
          <a:xfrm>
            <a:off x="11393100" y="48235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670ED74B-6C15-15D3-C214-4C76E0729C13}"/>
              </a:ext>
            </a:extLst>
          </p:cNvPr>
          <p:cNvSpPr txBox="1"/>
          <p:nvPr/>
        </p:nvSpPr>
        <p:spPr>
          <a:xfrm>
            <a:off x="11375226" y="196494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0.5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4463DD0A-E21C-0C39-F753-4726C0AA36CE}"/>
              </a:ext>
            </a:extLst>
          </p:cNvPr>
          <p:cNvSpPr txBox="1"/>
          <p:nvPr/>
        </p:nvSpPr>
        <p:spPr>
          <a:xfrm>
            <a:off x="11419712" y="34105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grpSp>
        <p:nvGrpSpPr>
          <p:cNvPr id="85" name="Group 30">
            <a:extLst>
              <a:ext uri="{FF2B5EF4-FFF2-40B4-BE49-F238E27FC236}">
                <a16:creationId xmlns:a16="http://schemas.microsoft.com/office/drawing/2014/main" id="{C9E8BBD4-F784-3382-70FF-1A992C8FD6DD}"/>
              </a:ext>
            </a:extLst>
          </p:cNvPr>
          <p:cNvGrpSpPr/>
          <p:nvPr/>
        </p:nvGrpSpPr>
        <p:grpSpPr>
          <a:xfrm>
            <a:off x="9054717" y="1766333"/>
            <a:ext cx="755741" cy="314113"/>
            <a:chOff x="6003187" y="2870783"/>
            <a:chExt cx="693269" cy="288147"/>
          </a:xfrm>
        </p:grpSpPr>
        <p:sp>
          <p:nvSpPr>
            <p:cNvPr id="86" name="Oval 35">
              <a:extLst>
                <a:ext uri="{FF2B5EF4-FFF2-40B4-BE49-F238E27FC236}">
                  <a16:creationId xmlns:a16="http://schemas.microsoft.com/office/drawing/2014/main" id="{48B011C6-93CF-216E-D181-D3ABD89D6349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36">
              <a:extLst>
                <a:ext uri="{FF2B5EF4-FFF2-40B4-BE49-F238E27FC236}">
                  <a16:creationId xmlns:a16="http://schemas.microsoft.com/office/drawing/2014/main" id="{F44C6B59-A024-A2A6-64F2-4A02B69624F6}"/>
                </a:ext>
              </a:extLst>
            </p:cNvPr>
            <p:cNvSpPr txBox="1"/>
            <p:nvPr/>
          </p:nvSpPr>
          <p:spPr>
            <a:xfrm>
              <a:off x="6003187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6.6 keV</a:t>
              </a:r>
            </a:p>
          </p:txBody>
        </p:sp>
      </p:grpSp>
      <p:grpSp>
        <p:nvGrpSpPr>
          <p:cNvPr id="88" name="Group 38">
            <a:extLst>
              <a:ext uri="{FF2B5EF4-FFF2-40B4-BE49-F238E27FC236}">
                <a16:creationId xmlns:a16="http://schemas.microsoft.com/office/drawing/2014/main" id="{5CF801DE-491C-C24B-2C32-2AE9111876FA}"/>
              </a:ext>
            </a:extLst>
          </p:cNvPr>
          <p:cNvGrpSpPr/>
          <p:nvPr/>
        </p:nvGrpSpPr>
        <p:grpSpPr>
          <a:xfrm>
            <a:off x="9879991" y="1273965"/>
            <a:ext cx="755741" cy="314113"/>
            <a:chOff x="6003187" y="2870783"/>
            <a:chExt cx="693269" cy="288147"/>
          </a:xfrm>
        </p:grpSpPr>
        <p:sp>
          <p:nvSpPr>
            <p:cNvPr id="89" name="Oval 39">
              <a:extLst>
                <a:ext uri="{FF2B5EF4-FFF2-40B4-BE49-F238E27FC236}">
                  <a16:creationId xmlns:a16="http://schemas.microsoft.com/office/drawing/2014/main" id="{CBC3B592-9A77-E585-A72B-E94592025379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40">
              <a:extLst>
                <a:ext uri="{FF2B5EF4-FFF2-40B4-BE49-F238E27FC236}">
                  <a16:creationId xmlns:a16="http://schemas.microsoft.com/office/drawing/2014/main" id="{58B85DE3-0B02-9139-C5F4-55B06F4CF947}"/>
                </a:ext>
              </a:extLst>
            </p:cNvPr>
            <p:cNvSpPr txBox="1"/>
            <p:nvPr/>
          </p:nvSpPr>
          <p:spPr>
            <a:xfrm>
              <a:off x="6003187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8.8 keV</a:t>
              </a:r>
            </a:p>
          </p:txBody>
        </p:sp>
      </p:grpSp>
      <p:grpSp>
        <p:nvGrpSpPr>
          <p:cNvPr id="91" name="Group 38">
            <a:extLst>
              <a:ext uri="{FF2B5EF4-FFF2-40B4-BE49-F238E27FC236}">
                <a16:creationId xmlns:a16="http://schemas.microsoft.com/office/drawing/2014/main" id="{75E3AF55-FBE7-7B88-626E-187483493788}"/>
              </a:ext>
            </a:extLst>
          </p:cNvPr>
          <p:cNvGrpSpPr/>
          <p:nvPr/>
        </p:nvGrpSpPr>
        <p:grpSpPr>
          <a:xfrm>
            <a:off x="10619408" y="827151"/>
            <a:ext cx="792257" cy="288147"/>
            <a:chOff x="5969689" y="2870783"/>
            <a:chExt cx="726767" cy="264328"/>
          </a:xfrm>
        </p:grpSpPr>
        <p:sp>
          <p:nvSpPr>
            <p:cNvPr id="92" name="Oval 39">
              <a:extLst>
                <a:ext uri="{FF2B5EF4-FFF2-40B4-BE49-F238E27FC236}">
                  <a16:creationId xmlns:a16="http://schemas.microsoft.com/office/drawing/2014/main" id="{293BF908-4CE1-E81C-2D9F-1615613B7A2E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40">
              <a:extLst>
                <a:ext uri="{FF2B5EF4-FFF2-40B4-BE49-F238E27FC236}">
                  <a16:creationId xmlns:a16="http://schemas.microsoft.com/office/drawing/2014/main" id="{0C4EE012-CF92-881E-D7D5-9899706FBD64}"/>
                </a:ext>
              </a:extLst>
            </p:cNvPr>
            <p:cNvSpPr txBox="1"/>
            <p:nvPr/>
          </p:nvSpPr>
          <p:spPr>
            <a:xfrm>
              <a:off x="5969689" y="2870783"/>
              <a:ext cx="642245" cy="26432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11.9 keV</a:t>
              </a: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47A37015-2C38-B65B-3CE8-9C6208E2CF04}"/>
              </a:ext>
            </a:extLst>
          </p:cNvPr>
          <p:cNvSpPr/>
          <p:nvPr/>
        </p:nvSpPr>
        <p:spPr>
          <a:xfrm>
            <a:off x="5359035" y="150652"/>
            <a:ext cx="1083377" cy="2431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70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2C61A0-6F80-444E-9F42-31CFA6439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5A3491-5202-4111-A11D-7576F6F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29" y="2492640"/>
            <a:ext cx="10993643" cy="10304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Guiding in 3D?</a:t>
            </a:r>
            <a:br>
              <a:rPr lang="en-US" sz="6000" dirty="0"/>
            </a:br>
            <a:r>
              <a:rPr lang="en-US" sz="3100" dirty="0"/>
              <a:t>(including out of plane direction)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10001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BB41C1-5B45-49B1-9D10-D957583B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Guiding</a:t>
            </a:r>
            <a:r>
              <a:rPr lang="en-US" sz="3200" dirty="0"/>
              <a:t> in 3D - The concept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93163-5A48-444D-A5B3-CA222030D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structures etched from silicon</a:t>
            </a:r>
            <a:br>
              <a:rPr lang="en-US" dirty="0"/>
            </a:br>
            <a:r>
              <a:rPr lang="en-US" dirty="0"/>
              <a:t>-&gt; field roughly invariant perpendicular </a:t>
            </a:r>
            <a:br>
              <a:rPr lang="en-US" dirty="0"/>
            </a:br>
            <a:r>
              <a:rPr lang="en-US" dirty="0"/>
              <a:t>     to substrate</a:t>
            </a:r>
            <a:br>
              <a:rPr lang="en-US" dirty="0"/>
            </a:br>
            <a:r>
              <a:rPr lang="en-US" dirty="0"/>
              <a:t>-&gt; No field component in that direction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Possible Solution proposed by Uwe </a:t>
            </a:r>
            <a:r>
              <a:rPr lang="en-US" dirty="0" err="1"/>
              <a:t>Niedermayer</a:t>
            </a:r>
            <a:r>
              <a:rPr lang="en-US" dirty="0"/>
              <a:t> et al.: </a:t>
            </a:r>
            <a:br>
              <a:rPr lang="en-US" dirty="0"/>
            </a:br>
            <a:r>
              <a:rPr lang="en-US" dirty="0"/>
              <a:t>Stacked layers of different dielectrics</a:t>
            </a:r>
            <a:br>
              <a:rPr lang="en-US" dirty="0"/>
            </a:br>
            <a:r>
              <a:rPr lang="en-US" dirty="0"/>
              <a:t>-&gt; Contrast of refractive index breaks invariance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ECEA8-9B71-4244-9CFA-341FFB913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Grafik 15" descr="Ein Bild, das Screenshot, Text, Rechteck, monochrom enthält.&#10;&#10;Automatisch generierte Beschreibung">
            <a:extLst>
              <a:ext uri="{FF2B5EF4-FFF2-40B4-BE49-F238E27FC236}">
                <a16:creationId xmlns:a16="http://schemas.microsoft.com/office/drawing/2014/main" id="{BE7E4A42-07F1-478F-BBCF-D1A69F667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" t="20118" b="27976"/>
          <a:stretch/>
        </p:blipFill>
        <p:spPr>
          <a:xfrm>
            <a:off x="7729143" y="326463"/>
            <a:ext cx="4169603" cy="1651889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8" name="Grafik 16">
            <a:extLst>
              <a:ext uri="{FF2B5EF4-FFF2-40B4-BE49-F238E27FC236}">
                <a16:creationId xmlns:a16="http://schemas.microsoft.com/office/drawing/2014/main" id="{2C3F96EC-D37C-40FC-A060-EE0694535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72" y="2404758"/>
            <a:ext cx="4525543" cy="3914762"/>
          </a:xfrm>
          <a:prstGeom prst="rect">
            <a:avLst/>
          </a:prstGeom>
        </p:spPr>
      </p:pic>
      <p:sp>
        <p:nvSpPr>
          <p:cNvPr id="9" name="Textfeld 20">
            <a:extLst>
              <a:ext uri="{FF2B5EF4-FFF2-40B4-BE49-F238E27FC236}">
                <a16:creationId xmlns:a16="http://schemas.microsoft.com/office/drawing/2014/main" id="{4C8DA957-2BC3-4C53-A1A3-331C8EF945F5}"/>
              </a:ext>
            </a:extLst>
          </p:cNvPr>
          <p:cNvSpPr txBox="1"/>
          <p:nvPr/>
        </p:nvSpPr>
        <p:spPr>
          <a:xfrm>
            <a:off x="3381569" y="5530686"/>
            <a:ext cx="4169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Niedermayer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et al., Phys. Rev. Lett. 125, 164801 (2020)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03EFE-2770-4B92-8F79-2618CD839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835" y="137602"/>
            <a:ext cx="1484671" cy="2790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97DC31-A5CB-4560-A88B-0B6A462C4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32" y="4573050"/>
            <a:ext cx="6766868" cy="991636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ED155A8D-73CD-4587-8008-93D34FA02B76}"/>
              </a:ext>
            </a:extLst>
          </p:cNvPr>
          <p:cNvSpPr/>
          <p:nvPr/>
        </p:nvSpPr>
        <p:spPr>
          <a:xfrm flipH="1">
            <a:off x="7102629" y="433913"/>
            <a:ext cx="245807" cy="12978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6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4BCE0B-316E-4784-A179-4E639CCAB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C91DB7-1471-4412-9625-7E4C5A10D74E}"/>
              </a:ext>
            </a:extLst>
          </p:cNvPr>
          <p:cNvSpPr txBox="1">
            <a:spLocks/>
          </p:cNvSpPr>
          <p:nvPr/>
        </p:nvSpPr>
        <p:spPr>
          <a:xfrm>
            <a:off x="846298" y="6924422"/>
            <a:ext cx="10993641" cy="523667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For top-illumination:</a:t>
            </a:r>
          </a:p>
          <a:p>
            <a:pPr lvl="1"/>
            <a:r>
              <a:rPr lang="en-US" sz="1700" dirty="0"/>
              <a:t>Field invariance is broken -&gt; field nodes form along channel</a:t>
            </a:r>
          </a:p>
          <a:p>
            <a:pPr lvl="1"/>
            <a:r>
              <a:rPr lang="en-US" sz="1700" dirty="0"/>
              <a:t>Transversal forces now in both directions</a:t>
            </a:r>
          </a:p>
          <a:p>
            <a:pPr marL="342900" lvl="1" indent="0">
              <a:buNone/>
            </a:pPr>
            <a:endParaRPr lang="en-US" sz="17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7F746F-A03D-4FED-A95F-15A942E27591}"/>
              </a:ext>
            </a:extLst>
          </p:cNvPr>
          <p:cNvGrpSpPr/>
          <p:nvPr/>
        </p:nvGrpSpPr>
        <p:grpSpPr>
          <a:xfrm>
            <a:off x="7351456" y="2356860"/>
            <a:ext cx="4166931" cy="3311633"/>
            <a:chOff x="7673008" y="848385"/>
            <a:chExt cx="4166931" cy="33116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61D5954-75F6-4A48-A59E-2BC535C48B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73008" y="858817"/>
              <a:ext cx="4166931" cy="3301201"/>
              <a:chOff x="5982980" y="677764"/>
              <a:chExt cx="4775711" cy="37835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EAE1FC5-EF46-4198-8D12-D2C198583D0C}"/>
                  </a:ext>
                </a:extLst>
              </p:cNvPr>
              <p:cNvSpPr/>
              <p:nvPr/>
            </p:nvSpPr>
            <p:spPr>
              <a:xfrm>
                <a:off x="5982980" y="677764"/>
                <a:ext cx="4775711" cy="3783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E95F01A-6D06-4BDA-96B4-35B35E7DC0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39018"/>
              <a:stretch/>
            </p:blipFill>
            <p:spPr>
              <a:xfrm>
                <a:off x="5982981" y="1170039"/>
                <a:ext cx="4448388" cy="3176060"/>
              </a:xfrm>
              <a:prstGeom prst="rect">
                <a:avLst/>
              </a:prstGeom>
            </p:spPr>
          </p:pic>
        </p:grp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3F3E0447-5BB7-4AF9-B7C1-0DBB38EAF9A0}"/>
                </a:ext>
              </a:extLst>
            </p:cNvPr>
            <p:cNvSpPr/>
            <p:nvPr/>
          </p:nvSpPr>
          <p:spPr>
            <a:xfrm>
              <a:off x="8521867" y="848385"/>
              <a:ext cx="855406" cy="353962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45A7BE12-6B86-452D-98EF-2C6EAD0F29E1}"/>
                </a:ext>
              </a:extLst>
            </p:cNvPr>
            <p:cNvSpPr/>
            <p:nvPr/>
          </p:nvSpPr>
          <p:spPr>
            <a:xfrm rot="5400000">
              <a:off x="10741742" y="2219542"/>
              <a:ext cx="855406" cy="353962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Grafik 16">
            <a:extLst>
              <a:ext uri="{FF2B5EF4-FFF2-40B4-BE49-F238E27FC236}">
                <a16:creationId xmlns:a16="http://schemas.microsoft.com/office/drawing/2014/main" id="{50FD6A97-5247-4AA6-B367-E916A2E452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48796"/>
          <a:stretch/>
        </p:blipFill>
        <p:spPr>
          <a:xfrm>
            <a:off x="3519121" y="2678316"/>
            <a:ext cx="3380656" cy="2975209"/>
          </a:xfrm>
          <a:prstGeom prst="rect">
            <a:avLst/>
          </a:prstGeom>
        </p:spPr>
      </p:pic>
      <p:sp>
        <p:nvSpPr>
          <p:cNvPr id="19" name="Textfeld 20">
            <a:extLst>
              <a:ext uri="{FF2B5EF4-FFF2-40B4-BE49-F238E27FC236}">
                <a16:creationId xmlns:a16="http://schemas.microsoft.com/office/drawing/2014/main" id="{4D545680-2CF0-4E69-B7F0-A768B59C460E}"/>
              </a:ext>
            </a:extLst>
          </p:cNvPr>
          <p:cNvSpPr txBox="1"/>
          <p:nvPr/>
        </p:nvSpPr>
        <p:spPr>
          <a:xfrm>
            <a:off x="1742954" y="5675361"/>
            <a:ext cx="4169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Niedermayer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et al., Phys. Rev. Lett. 125, 164801 (2020)</a:t>
            </a:r>
          </a:p>
        </p:txBody>
      </p:sp>
      <p:sp>
        <p:nvSpPr>
          <p:cNvPr id="20" name="Textfeld 20">
            <a:extLst>
              <a:ext uri="{FF2B5EF4-FFF2-40B4-BE49-F238E27FC236}">
                <a16:creationId xmlns:a16="http://schemas.microsoft.com/office/drawing/2014/main" id="{4614413C-CFAA-4AB1-9868-705EECC80D36}"/>
              </a:ext>
            </a:extLst>
          </p:cNvPr>
          <p:cNvSpPr txBox="1"/>
          <p:nvPr/>
        </p:nvSpPr>
        <p:spPr>
          <a:xfrm>
            <a:off x="7451939" y="5675361"/>
            <a:ext cx="3867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Shiloh, et al., Opt. Express 29, 14403-14411 (2021)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ADB315A0-16C2-4A33-8091-EA932106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29" y="215602"/>
            <a:ext cx="10993643" cy="643215"/>
          </a:xfrm>
        </p:spPr>
        <p:txBody>
          <a:bodyPr/>
          <a:lstStyle/>
          <a:p>
            <a:r>
              <a:rPr lang="en-US" sz="3600" dirty="0"/>
              <a:t>Guiding</a:t>
            </a:r>
            <a:r>
              <a:rPr lang="en-US" sz="3200" dirty="0"/>
              <a:t> in 3D - The concept</a:t>
            </a:r>
            <a:endParaRPr lang="en-US" dirty="0"/>
          </a:p>
        </p:txBody>
      </p:sp>
      <p:pic>
        <p:nvPicPr>
          <p:cNvPr id="29" name="Grafik 16">
            <a:extLst>
              <a:ext uri="{FF2B5EF4-FFF2-40B4-BE49-F238E27FC236}">
                <a16:creationId xmlns:a16="http://schemas.microsoft.com/office/drawing/2014/main" id="{F0D79D6F-8190-43F1-AC17-3F3A98D50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-1" b="50355"/>
          <a:stretch/>
        </p:blipFill>
        <p:spPr>
          <a:xfrm>
            <a:off x="625229" y="2971374"/>
            <a:ext cx="2893892" cy="2469254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C847FE6-D968-4BE2-83BE-4369767A8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33" y="1243615"/>
            <a:ext cx="10993641" cy="5236678"/>
          </a:xfrm>
        </p:spPr>
        <p:txBody>
          <a:bodyPr/>
          <a:lstStyle/>
          <a:p>
            <a:r>
              <a:rPr lang="en-US" dirty="0"/>
              <a:t>Another way to break invariance: Top illumination!</a:t>
            </a:r>
            <a:br>
              <a:rPr lang="en-US" dirty="0"/>
            </a:br>
            <a:r>
              <a:rPr lang="en-US" dirty="0"/>
              <a:t>-&gt; Reflection from substrate breaks invariance</a:t>
            </a:r>
            <a:br>
              <a:rPr lang="en-US" dirty="0"/>
            </a:br>
            <a:r>
              <a:rPr lang="en-US" dirty="0"/>
              <a:t>-&gt; Similar field profiles to stacked structure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9066BB-CF9C-446F-BE60-0DF0592D5034}"/>
              </a:ext>
            </a:extLst>
          </p:cNvPr>
          <p:cNvSpPr/>
          <p:nvPr/>
        </p:nvSpPr>
        <p:spPr>
          <a:xfrm>
            <a:off x="7244269" y="274187"/>
            <a:ext cx="4675464" cy="182421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56B"/>
                </a:solidFill>
              </a:rPr>
              <a:t>Two questions arise:</a:t>
            </a:r>
          </a:p>
          <a:p>
            <a:pPr marL="342900" indent="-342900" algn="ctr">
              <a:buAutoNum type="arabicPeriod"/>
            </a:pPr>
            <a:r>
              <a:rPr lang="en-US" dirty="0">
                <a:solidFill>
                  <a:srgbClr val="00456B"/>
                </a:solidFill>
              </a:rPr>
              <a:t>Do we need the stacked structure or is top-illumination sufficient</a:t>
            </a:r>
          </a:p>
          <a:p>
            <a:pPr marL="342900" indent="-342900" algn="ctr">
              <a:buAutoNum type="arabicPeriod"/>
            </a:pPr>
            <a:r>
              <a:rPr lang="en-US" dirty="0">
                <a:solidFill>
                  <a:srgbClr val="00456B"/>
                </a:solidFill>
              </a:rPr>
              <a:t>If so, did we already have 3D confinement in previous measurements?</a:t>
            </a:r>
          </a:p>
        </p:txBody>
      </p:sp>
    </p:spTree>
    <p:extLst>
      <p:ext uri="{BB962C8B-B14F-4D97-AF65-F5344CB8AC3E}">
        <p14:creationId xmlns:p14="http://schemas.microsoft.com/office/powerpoint/2010/main" val="10646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77AEA-7951-489A-BF9A-42B5DC7F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Guiding</a:t>
            </a:r>
            <a:r>
              <a:rPr lang="en-US" sz="2800" dirty="0"/>
              <a:t> in 3D – Material combinations</a:t>
            </a:r>
            <a:endParaRPr lang="en-US" dirty="0"/>
          </a:p>
        </p:txBody>
      </p:sp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28580E7B-E8C7-48BC-A0FD-9B5E607D4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33" y="1011402"/>
            <a:ext cx="10993641" cy="5236678"/>
          </a:xfrm>
        </p:spPr>
        <p:txBody>
          <a:bodyPr/>
          <a:lstStyle/>
          <a:p>
            <a:r>
              <a:rPr lang="en-US" dirty="0"/>
              <a:t>How does the material influence 3D APF?</a:t>
            </a:r>
            <a:br>
              <a:rPr lang="en-US" dirty="0"/>
            </a:br>
            <a:r>
              <a:rPr lang="en-US" dirty="0"/>
              <a:t>-&gt; Nodes less pronounced for lower contrast</a:t>
            </a:r>
          </a:p>
          <a:p>
            <a:r>
              <a:rPr lang="en-US" dirty="0"/>
              <a:t>Only Silicon: Nodes forming as well</a:t>
            </a:r>
            <a:br>
              <a:rPr lang="en-US" dirty="0"/>
            </a:br>
            <a:r>
              <a:rPr lang="en-US" dirty="0"/>
              <a:t>-&gt; due to top-illumination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9E43BD-00A4-4EA1-85BE-82176F1AC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47" y="6531017"/>
            <a:ext cx="776973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0B71D48-59B5-3DC1-1052-5A2B73697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0" t="50002"/>
          <a:stretch/>
        </p:blipFill>
        <p:spPr>
          <a:xfrm>
            <a:off x="-18510" y="3478500"/>
            <a:ext cx="2430995" cy="2095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9928B-F15E-42D5-9AE5-B16D1EECA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1"/>
          <a:stretch/>
        </p:blipFill>
        <p:spPr>
          <a:xfrm>
            <a:off x="2610463" y="2361251"/>
            <a:ext cx="9064001" cy="381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81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0CB4-EBF2-4823-916B-8F589EE91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Guiding</a:t>
            </a:r>
            <a:r>
              <a:rPr lang="en-US" sz="2800" dirty="0"/>
              <a:t> in 3D – First </a:t>
            </a:r>
            <a:r>
              <a:rPr lang="en-US" sz="2800" i="1" dirty="0"/>
              <a:t>preliminary</a:t>
            </a:r>
            <a:r>
              <a:rPr lang="en-US" sz="2800" dirty="0"/>
              <a:t> simulation 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AE2B5-C210-402F-B31C-4045A8653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33" y="4110459"/>
            <a:ext cx="10993641" cy="5236678"/>
          </a:xfrm>
        </p:spPr>
        <p:txBody>
          <a:bodyPr/>
          <a:lstStyle/>
          <a:p>
            <a:r>
              <a:rPr lang="en-US" dirty="0"/>
              <a:t>All structures show guiding, but is it 3D APF?</a:t>
            </a:r>
            <a:br>
              <a:rPr lang="en-US" dirty="0"/>
            </a:br>
            <a:r>
              <a:rPr lang="en-US" dirty="0"/>
              <a:t>-&gt; Need to find a way to distinguish between </a:t>
            </a:r>
            <a:br>
              <a:rPr lang="en-US" dirty="0"/>
            </a:br>
            <a:r>
              <a:rPr lang="en-US" dirty="0"/>
              <a:t>    2D and 3D guiding</a:t>
            </a:r>
          </a:p>
          <a:p>
            <a:r>
              <a:rPr lang="en-US" dirty="0"/>
              <a:t>Note: Pure silicon shows strongest guiding</a:t>
            </a:r>
            <a:br>
              <a:rPr lang="en-US" dirty="0"/>
            </a:br>
            <a:r>
              <a:rPr lang="en-US" dirty="0"/>
              <a:t>-&gt; Structures not yet optimized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9A707-52C4-4A10-9E66-0A6DC7EFA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4A1DCA09-1185-43F9-B7D6-85A5E0C80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3" b="39168"/>
          <a:stretch/>
        </p:blipFill>
        <p:spPr>
          <a:xfrm>
            <a:off x="7312661" y="3778737"/>
            <a:ext cx="3283728" cy="2453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2D4686-DCF3-4C80-B134-983501EE1FA8}"/>
              </a:ext>
            </a:extLst>
          </p:cNvPr>
          <p:cNvSpPr txBox="1"/>
          <p:nvPr/>
        </p:nvSpPr>
        <p:spPr>
          <a:xfrm>
            <a:off x="1596571" y="5776688"/>
            <a:ext cx="463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First measurements incoming!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FE485A-A461-4A60-8EE9-98A36E66E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3" y="1002992"/>
            <a:ext cx="5994644" cy="291616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9FEBD35-F272-43BC-A65C-6F32FE0509D7}"/>
              </a:ext>
            </a:extLst>
          </p:cNvPr>
          <p:cNvGrpSpPr>
            <a:grpSpLocks noChangeAspect="1"/>
          </p:cNvGrpSpPr>
          <p:nvPr/>
        </p:nvGrpSpPr>
        <p:grpSpPr>
          <a:xfrm>
            <a:off x="6877513" y="537209"/>
            <a:ext cx="4154025" cy="3175621"/>
            <a:chOff x="7042613" y="844123"/>
            <a:chExt cx="3705225" cy="28325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F218A8-A9F9-4003-B1C6-5E4E66C2583D}"/>
                </a:ext>
              </a:extLst>
            </p:cNvPr>
            <p:cNvSpPr/>
            <p:nvPr/>
          </p:nvSpPr>
          <p:spPr>
            <a:xfrm>
              <a:off x="7042613" y="1002993"/>
              <a:ext cx="3532524" cy="2673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AB5115F-FEA5-40F7-AF1C-61690CD6F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42613" y="844123"/>
              <a:ext cx="3705225" cy="27813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AE58956-E44D-441D-92E2-1130028ECECD}"/>
              </a:ext>
            </a:extLst>
          </p:cNvPr>
          <p:cNvSpPr txBox="1"/>
          <p:nvPr/>
        </p:nvSpPr>
        <p:spPr>
          <a:xfrm>
            <a:off x="7575550" y="226102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Preliminary!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790B7E-5CA8-4E15-999B-BF1F6BE54FDF}"/>
              </a:ext>
            </a:extLst>
          </p:cNvPr>
          <p:cNvSpPr txBox="1"/>
          <p:nvPr/>
        </p:nvSpPr>
        <p:spPr>
          <a:xfrm>
            <a:off x="9362392" y="3918321"/>
            <a:ext cx="181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2D APF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40FD48-0394-4B27-AD5F-6B1D2BFF06A8}"/>
              </a:ext>
            </a:extLst>
          </p:cNvPr>
          <p:cNvSpPr txBox="1"/>
          <p:nvPr/>
        </p:nvSpPr>
        <p:spPr>
          <a:xfrm>
            <a:off x="7669162" y="6276630"/>
            <a:ext cx="6194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Shiloh, R., et al., </a:t>
            </a:r>
            <a:r>
              <a:rPr lang="de-DE" sz="1400" i="1" dirty="0"/>
              <a:t>Nature</a:t>
            </a:r>
            <a:r>
              <a:rPr lang="de-DE" sz="1400" dirty="0"/>
              <a:t> 597, 498 (2021)</a:t>
            </a:r>
          </a:p>
        </p:txBody>
      </p:sp>
    </p:spTree>
    <p:extLst>
      <p:ext uri="{BB962C8B-B14F-4D97-AF65-F5344CB8AC3E}">
        <p14:creationId xmlns:p14="http://schemas.microsoft.com/office/powerpoint/2010/main" val="385172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73BA0-42E1-41D4-840E-D20EDCBCC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DLA @ 10 µm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BE991-25BE-4CD7-A440-6036FC961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Advantage of longer wavelengths:</a:t>
            </a:r>
          </a:p>
          <a:p>
            <a:r>
              <a:rPr lang="en-US" dirty="0"/>
              <a:t>Higher damage threshold</a:t>
            </a:r>
            <a:br>
              <a:rPr lang="en-US" dirty="0"/>
            </a:br>
            <a:r>
              <a:rPr lang="en-US" dirty="0"/>
              <a:t>→ Higher accelerating fields</a:t>
            </a:r>
          </a:p>
          <a:p>
            <a:r>
              <a:rPr lang="en-US" dirty="0"/>
              <a:t>Much wider channel (factor 5 for 10 µm vs. 2 µm)</a:t>
            </a:r>
            <a:br>
              <a:rPr lang="en-US" dirty="0"/>
            </a:br>
            <a:r>
              <a:rPr lang="en-US" dirty="0"/>
              <a:t>→ Larger acceptance / less strict requirements </a:t>
            </a:r>
            <a:br>
              <a:rPr lang="en-US" dirty="0"/>
            </a:br>
            <a:r>
              <a:rPr lang="en-US" dirty="0"/>
              <a:t>     on input beam</a:t>
            </a:r>
            <a:br>
              <a:rPr lang="en-US" dirty="0"/>
            </a:br>
            <a:r>
              <a:rPr lang="en-US" dirty="0"/>
              <a:t>→ Larger currents possible</a:t>
            </a:r>
          </a:p>
          <a:p>
            <a:r>
              <a:rPr lang="en-US" dirty="0"/>
              <a:t>Easier fabrication</a:t>
            </a:r>
            <a:br>
              <a:rPr lang="en-US" dirty="0"/>
            </a:br>
            <a:r>
              <a:rPr lang="en-US" sz="2000" dirty="0"/>
              <a:t>→ Additive fabrication? → More possibilities for 3D structures</a:t>
            </a:r>
            <a:br>
              <a:rPr lang="en-US" sz="2000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90AED-6E45-4210-AA4B-8578E3E3D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7FF779-2FDF-4DDA-8039-BAE4A9544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806" y="3272300"/>
            <a:ext cx="3970686" cy="2892177"/>
          </a:xfrm>
          <a:prstGeom prst="rect">
            <a:avLst/>
          </a:prstGeom>
        </p:spPr>
      </p:pic>
      <p:sp>
        <p:nvSpPr>
          <p:cNvPr id="6" name="Textfeld 8">
            <a:extLst>
              <a:ext uri="{FF2B5EF4-FFF2-40B4-BE49-F238E27FC236}">
                <a16:creationId xmlns:a16="http://schemas.microsoft.com/office/drawing/2014/main" id="{803C9B6A-8159-4C7E-A497-7BAD2F854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836" y="6211265"/>
            <a:ext cx="5731726" cy="30777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L. Brückner, et al., Opt. Express 32, 28348 (2024)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1CAAA-4E38-4297-93CD-A23DD4C10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4264452"/>
            <a:ext cx="6538458" cy="2032482"/>
          </a:xfrm>
          <a:prstGeom prst="rect">
            <a:avLst/>
          </a:prstGeom>
        </p:spPr>
      </p:pic>
      <p:sp>
        <p:nvSpPr>
          <p:cNvPr id="8" name="Textfeld 8">
            <a:extLst>
              <a:ext uri="{FF2B5EF4-FFF2-40B4-BE49-F238E27FC236}">
                <a16:creationId xmlns:a16="http://schemas.microsoft.com/office/drawing/2014/main" id="{BABBD962-72EA-4CB9-BE40-E20484A9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932" y="6254205"/>
            <a:ext cx="5731726" cy="30777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L. Brückner, dissertation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A5E31D-0968-4AC6-BA91-8AE6DCBBC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795" y="211126"/>
            <a:ext cx="3970686" cy="3095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EFBC0D-1D23-480A-8251-0DFA201F9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9" t="6098" r="2733" b="3787"/>
          <a:stretch/>
        </p:blipFill>
        <p:spPr>
          <a:xfrm>
            <a:off x="4717095" y="9196"/>
            <a:ext cx="3375700" cy="21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91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899073" y="163169"/>
            <a:ext cx="23772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Partners: </a:t>
            </a:r>
          </a:p>
          <a:p>
            <a:pPr>
              <a:defRPr/>
            </a:pPr>
            <a:r>
              <a:rPr lang="en-US" sz="12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iQCE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collaboration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ACHIP collaboration</a:t>
            </a:r>
          </a:p>
          <a:p>
            <a:pPr>
              <a:defRPr/>
            </a:pPr>
            <a:r>
              <a:rPr lang="en-US" sz="1200" dirty="0">
                <a:latin typeface="Calibri" pitchFamily="34" charset="0"/>
                <a:cs typeface="Calibri" pitchFamily="34" charset="0"/>
              </a:rPr>
              <a:t>M.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Chekhova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 MPL</a:t>
            </a:r>
            <a:endParaRPr lang="en-US" sz="1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200" dirty="0">
                <a:latin typeface="Calibri" pitchFamily="34" charset="0"/>
                <a:cs typeface="Calibri" pitchFamily="34" charset="0"/>
              </a:rPr>
              <a:t>Y. Morimoto, RIKEN</a:t>
            </a:r>
          </a:p>
          <a:p>
            <a:pPr>
              <a:defRPr/>
            </a:pPr>
            <a:r>
              <a:rPr lang="en-US" sz="1200" dirty="0">
                <a:latin typeface="Calibri" pitchFamily="34" charset="0"/>
                <a:cs typeface="Calibri" pitchFamily="34" charset="0"/>
              </a:rPr>
              <a:t>I.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Kaminer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 Technion</a:t>
            </a:r>
          </a:p>
          <a:p>
            <a:pPr>
              <a:defRPr/>
            </a:pPr>
            <a:r>
              <a:rPr lang="en-US" sz="1200" dirty="0">
                <a:latin typeface="Calibri" pitchFamily="34" charset="0"/>
                <a:cs typeface="Calibri" pitchFamily="34" charset="0"/>
              </a:rPr>
              <a:t>O. Neufeld, Technion</a:t>
            </a:r>
          </a:p>
          <a:p>
            <a:pPr>
              <a:defRPr/>
            </a:pPr>
            <a:r>
              <a:rPr lang="en-US" sz="1200" dirty="0">
                <a:latin typeface="Calibri" pitchFamily="34" charset="0"/>
                <a:cs typeface="Calibri" pitchFamily="34" charset="0"/>
              </a:rPr>
              <a:t>J. Rosenzweig, UCLA</a:t>
            </a:r>
          </a:p>
          <a:p>
            <a:pPr>
              <a:defRPr/>
            </a:pPr>
            <a:r>
              <a:rPr lang="en-US" sz="1200" dirty="0">
                <a:latin typeface="Calibri" pitchFamily="34" charset="0"/>
                <a:cs typeface="Calibri" pitchFamily="34" charset="0"/>
              </a:rPr>
              <a:t>I. Franco, Rochester</a:t>
            </a:r>
          </a:p>
          <a:p>
            <a:pPr>
              <a:defRPr/>
            </a:pPr>
            <a:r>
              <a:rPr lang="en-US" sz="1200" dirty="0">
                <a:latin typeface="Calibri" pitchFamily="34" charset="0"/>
                <a:cs typeface="Calibri" pitchFamily="34" charset="0"/>
              </a:rPr>
              <a:t>F.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Tani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 Ph. Russell, MPL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Th. Fennel, Rostock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C. Lemell, J. Burgdörfer, TU Vienna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A. Leitensdorfer, Konstanz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FAU Applied Physics: H. Weber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M. Kling, LMU/MPQ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R. L. Byer + coll., Stanford / SLAC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M. Stockman</a:t>
            </a:r>
            <a:r>
              <a:rPr lang="en-US" sz="1200" baseline="30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Ϯ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Georgia State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G. G. Paulus, Jena</a:t>
            </a:r>
          </a:p>
        </p:txBody>
      </p:sp>
      <p:pic>
        <p:nvPicPr>
          <p:cNvPr id="16390" name="Picture 6" descr="C:\Users\PHommelhoff\Präsentationen\Vorlagen\Bayern_Wappe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3237" y="5577660"/>
            <a:ext cx="513745" cy="6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PHommelhoff\Präsentationen\Vorlagen\european_fl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2871" y="5636660"/>
            <a:ext cx="590176" cy="3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Hommelhoff\Präsentationen\erc_logo_lo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5724" y="4157487"/>
            <a:ext cx="1214432" cy="113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PHommelhoff\Präsentationen\Vorlagen\MPG\LOGO_328_gw_s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84" y="5677625"/>
            <a:ext cx="607799" cy="48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feld 15"/>
          <p:cNvSpPr txBox="1">
            <a:spLocks noChangeArrowheads="1"/>
          </p:cNvSpPr>
          <p:nvPr/>
        </p:nvSpPr>
        <p:spPr bwMode="auto">
          <a:xfrm>
            <a:off x="-279785" y="34577"/>
            <a:ext cx="2266951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Fabian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Bammes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Nils Bode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Leon Brückner</a:t>
            </a:r>
          </a:p>
          <a:p>
            <a:pPr algn="r">
              <a:defRPr/>
            </a:pP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Yiqi</a:t>
            </a: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Fang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Julian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Freier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Jonas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Heimerl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Celina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Hüttner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Johannes Illmer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Patrick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Käferlein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Manuel Konrad</a:t>
            </a:r>
          </a:p>
          <a:p>
            <a:pPr algn="r">
              <a:defRPr/>
            </a:pP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Viacheslav</a:t>
            </a: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Korolev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Stefanie Kraus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Daniel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Lesko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Weizhe</a:t>
            </a: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Li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Julian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Litzel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Felix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López</a:t>
            </a: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Hoffmann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Matthias Meier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Stefan Meier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Selina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Nöcker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Jonathan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Pölloth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Tamara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Pröbster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Martin Reh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Franz Schmidt-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Kaler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Fabian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Sochor</a:t>
            </a:r>
            <a:endParaRPr lang="en-US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Frederic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Voggel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Tobias Volk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Timo Wirth</a:t>
            </a:r>
          </a:p>
          <a:p>
            <a:pPr algn="r">
              <a:defRPr/>
            </a:pP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Maria </a:t>
            </a: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Würth</a:t>
            </a:r>
            <a:endParaRPr lang="en-US" sz="1400" b="1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400" b="1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Zhexin</a:t>
            </a:r>
            <a:r>
              <a:rPr lang="en-US" sz="1400" b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Zhao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038547" y="4084626"/>
            <a:ext cx="51221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Recent alumni:</a:t>
            </a:r>
          </a:p>
          <a:p>
            <a:pPr>
              <a:defRPr/>
            </a:pPr>
            <a:r>
              <a:rPr lang="en-US" sz="1400" i="1" dirty="0">
                <a:solidFill>
                  <a:srgbClr val="054472"/>
                </a:solidFill>
                <a:latin typeface="Calibri" pitchFamily="34" charset="0"/>
                <a:cs typeface="Calibri" pitchFamily="34" charset="0"/>
              </a:rPr>
              <a:t>PhD</a:t>
            </a:r>
            <a:r>
              <a:rPr lang="en-US" sz="1400" i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15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T. </a:t>
            </a:r>
            <a:r>
              <a:rPr lang="en-US" sz="15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Weitz</a:t>
            </a:r>
            <a:r>
              <a:rPr lang="en-US" sz="15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(né </a:t>
            </a:r>
            <a:r>
              <a:rPr lang="en-US" sz="15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Boolakee</a:t>
            </a:r>
            <a:r>
              <a:rPr lang="en-US" sz="15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Ph.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Dienstbier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C.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Gerner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5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C. </a:t>
            </a:r>
            <a:r>
              <a:rPr lang="en-US" sz="15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Heide</a:t>
            </a:r>
            <a:r>
              <a:rPr lang="en-US" sz="15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Ang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Li   M.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Seidling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T.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Paschen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A.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Tafel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N. Schönenberger  R. Zimmermann  (M.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Sirotin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defRPr/>
            </a:pPr>
            <a:r>
              <a:rPr lang="en-US" sz="1400" i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Postdocs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: T.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Chlouba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M.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Knipfer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F. Mooshammer   Y. Morimoto  R. Shiloh  T. Shibuya</a:t>
            </a:r>
          </a:p>
          <a:p>
            <a:pPr>
              <a:defRPr/>
            </a:pPr>
            <a:r>
              <a:rPr lang="en-US" sz="1400" i="1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Master students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: S.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Hillmann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M.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Knauft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B. </a:t>
            </a:r>
            <a:r>
              <a:rPr lang="en-US" sz="14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Löhrl</a:t>
            </a: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  A. Michalak  </a:t>
            </a:r>
          </a:p>
          <a:p>
            <a:pPr>
              <a:defRPr/>
            </a:pPr>
            <a:r>
              <a:rPr lang="en-US" sz="14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I. Probst  </a:t>
            </a:r>
            <a:r>
              <a:rPr lang="en-US" sz="1500" dirty="0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S. </a:t>
            </a:r>
            <a:r>
              <a:rPr lang="en-US" sz="1500" dirty="0" err="1">
                <a:solidFill>
                  <a:srgbClr val="1E5781"/>
                </a:solidFill>
                <a:latin typeface="Calibri" pitchFamily="34" charset="0"/>
                <a:cs typeface="Calibri" pitchFamily="34" charset="0"/>
              </a:rPr>
              <a:t>Wittigschlager</a:t>
            </a:r>
            <a:endParaRPr lang="en-US" sz="1500" dirty="0">
              <a:solidFill>
                <a:srgbClr val="1E578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652" name="Picture 4" descr="https://encrypted-tbn2.gstatic.com/images?q=tbn:ANd9GcTT6liVKryzVbeFeTeizeKPj9JAVCxtldcGcf2MNFThG4xAQlVH8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9" b="23694"/>
          <a:stretch/>
        </p:blipFill>
        <p:spPr bwMode="auto">
          <a:xfrm>
            <a:off x="8151252" y="5036860"/>
            <a:ext cx="1371298" cy="55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22197" y="4302838"/>
            <a:ext cx="898159" cy="3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27" y="4286112"/>
            <a:ext cx="1819948" cy="7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0"/>
          <a:srcRect l="59286" t="13694" r="34855" b="82263"/>
          <a:stretch/>
        </p:blipFill>
        <p:spPr>
          <a:xfrm>
            <a:off x="12714599" y="6169499"/>
            <a:ext cx="926621" cy="3596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9" b="33640"/>
          <a:stretch/>
        </p:blipFill>
        <p:spPr>
          <a:xfrm>
            <a:off x="9481634" y="5208096"/>
            <a:ext cx="819491" cy="2747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24" y="5429523"/>
            <a:ext cx="660084" cy="6662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7" y="5190746"/>
            <a:ext cx="1246725" cy="311681"/>
          </a:xfrm>
          <a:prstGeom prst="rect">
            <a:avLst/>
          </a:prstGeom>
        </p:spPr>
      </p:pic>
      <p:pic>
        <p:nvPicPr>
          <p:cNvPr id="1026" name="Picture 2" descr="QuCoLiMa - Quantum Cooperativity of Light and Matter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160" y="4737937"/>
            <a:ext cx="1511961" cy="40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esign Grundsätz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27800" r="50681" b="30600"/>
          <a:stretch/>
        </p:blipFill>
        <p:spPr bwMode="auto">
          <a:xfrm>
            <a:off x="12905880" y="5352921"/>
            <a:ext cx="735340" cy="7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C9DB8-A52A-4C41-9D38-86BB078C9E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3" b="14687"/>
          <a:stretch/>
        </p:blipFill>
        <p:spPr>
          <a:xfrm>
            <a:off x="2233109" y="141993"/>
            <a:ext cx="7332082" cy="37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D5504-530B-4DAB-95B0-367C00B4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DA0B6-CE54-4D03-B673-A0661FEA9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9FBBA0DE-694A-4AEC-8702-0144266A8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703" r="8470" b="1805"/>
          <a:stretch/>
        </p:blipFill>
        <p:spPr>
          <a:xfrm>
            <a:off x="587105" y="4439933"/>
            <a:ext cx="5835439" cy="1826605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536A5B-DC3F-4AA0-800D-388431BDB8E8}"/>
              </a:ext>
            </a:extLst>
          </p:cNvPr>
          <p:cNvGrpSpPr>
            <a:grpSpLocks noChangeAspect="1"/>
          </p:cNvGrpSpPr>
          <p:nvPr/>
        </p:nvGrpSpPr>
        <p:grpSpPr>
          <a:xfrm>
            <a:off x="8337507" y="411492"/>
            <a:ext cx="3883660" cy="2968935"/>
            <a:chOff x="7042613" y="844123"/>
            <a:chExt cx="3705225" cy="2832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7564C2-DC4E-4175-B525-054C0B6F7A3C}"/>
                </a:ext>
              </a:extLst>
            </p:cNvPr>
            <p:cNvSpPr/>
            <p:nvPr/>
          </p:nvSpPr>
          <p:spPr>
            <a:xfrm>
              <a:off x="7042613" y="1002993"/>
              <a:ext cx="3532524" cy="2673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262BE0E-3FA2-400A-AB4A-4FD13019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42613" y="844123"/>
              <a:ext cx="3705225" cy="27813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3672BD-3B74-4C44-85E5-FBD14BA3DC69}"/>
              </a:ext>
            </a:extLst>
          </p:cNvPr>
          <p:cNvSpPr txBox="1"/>
          <p:nvPr/>
        </p:nvSpPr>
        <p:spPr>
          <a:xfrm>
            <a:off x="9106967" y="2078903"/>
            <a:ext cx="174863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Preliminary!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A5F744-C5E9-42CD-A1C0-379124DA2CF8}"/>
              </a:ext>
            </a:extLst>
          </p:cNvPr>
          <p:cNvSpPr txBox="1"/>
          <p:nvPr/>
        </p:nvSpPr>
        <p:spPr>
          <a:xfrm>
            <a:off x="-64501" y="6253944"/>
            <a:ext cx="7190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T. Chlouba*, R. Shiloh*, S. Kraus*, L. Brückner*, J. Litzel, P. Hommelhoff, Nature, 622, 476 (2023)</a:t>
            </a:r>
          </a:p>
        </p:txBody>
      </p:sp>
      <p:pic>
        <p:nvPicPr>
          <p:cNvPr id="19" name="Grafik 25">
            <a:extLst>
              <a:ext uri="{FF2B5EF4-FFF2-40B4-BE49-F238E27FC236}">
                <a16:creationId xmlns:a16="http://schemas.microsoft.com/office/drawing/2014/main" id="{BC2FCB55-6162-49B7-B47E-EE2773C9F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4" y="2206413"/>
            <a:ext cx="5591364" cy="11148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C418FB-5EB6-4AAC-80C1-B667141B24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928"/>
          <a:stretch/>
        </p:blipFill>
        <p:spPr>
          <a:xfrm>
            <a:off x="3255862" y="96561"/>
            <a:ext cx="2857876" cy="21403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63A487-7694-47C2-B99F-0D62AEF57ECC}"/>
              </a:ext>
            </a:extLst>
          </p:cNvPr>
          <p:cNvSpPr txBox="1"/>
          <p:nvPr/>
        </p:nvSpPr>
        <p:spPr>
          <a:xfrm>
            <a:off x="1216741" y="1137988"/>
            <a:ext cx="3141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2D APF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(guiding in plane)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E028DB50-7B17-4D1C-8DCD-B85BCDAF7302}"/>
              </a:ext>
            </a:extLst>
          </p:cNvPr>
          <p:cNvSpPr/>
          <p:nvPr/>
        </p:nvSpPr>
        <p:spPr>
          <a:xfrm>
            <a:off x="3241113" y="3539979"/>
            <a:ext cx="412955" cy="78140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4710A1-06CD-45BD-902A-EE24A9B90218}"/>
              </a:ext>
            </a:extLst>
          </p:cNvPr>
          <p:cNvSpPr txBox="1"/>
          <p:nvPr/>
        </p:nvSpPr>
        <p:spPr>
          <a:xfrm>
            <a:off x="1111044" y="3473724"/>
            <a:ext cx="2067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2D APF +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Acceleration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5F958903-CD6D-49A3-B6A7-F369290F25B6}"/>
              </a:ext>
            </a:extLst>
          </p:cNvPr>
          <p:cNvSpPr/>
          <p:nvPr/>
        </p:nvSpPr>
        <p:spPr>
          <a:xfrm rot="16200000">
            <a:off x="7086601" y="1529867"/>
            <a:ext cx="412955" cy="191728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615735-BF09-4043-8169-844A2FF88803}"/>
              </a:ext>
            </a:extLst>
          </p:cNvPr>
          <p:cNvSpPr txBox="1"/>
          <p:nvPr/>
        </p:nvSpPr>
        <p:spPr>
          <a:xfrm>
            <a:off x="6501216" y="1348971"/>
            <a:ext cx="3141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3D APF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(full guiding)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C20C14-8E79-4BBF-87B3-2C0C39848FE5}"/>
              </a:ext>
            </a:extLst>
          </p:cNvPr>
          <p:cNvSpPr txBox="1"/>
          <p:nvPr/>
        </p:nvSpPr>
        <p:spPr>
          <a:xfrm>
            <a:off x="3016045" y="3243867"/>
            <a:ext cx="6194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Shiloh, R., et al., </a:t>
            </a:r>
            <a:r>
              <a:rPr lang="de-DE" sz="1400" i="1" dirty="0"/>
              <a:t>Nature</a:t>
            </a:r>
            <a:r>
              <a:rPr lang="de-DE" sz="1400" dirty="0"/>
              <a:t> 597, 498 (2021)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3CF99D25-9951-41BD-A556-204F64A1A52D}"/>
              </a:ext>
            </a:extLst>
          </p:cNvPr>
          <p:cNvSpPr/>
          <p:nvPr/>
        </p:nvSpPr>
        <p:spPr>
          <a:xfrm rot="16200000">
            <a:off x="7476206" y="3672894"/>
            <a:ext cx="412955" cy="2229463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EB2BEB5A-8974-4274-81FE-ED80B6A90546}"/>
              </a:ext>
            </a:extLst>
          </p:cNvPr>
          <p:cNvSpPr/>
          <p:nvPr/>
        </p:nvSpPr>
        <p:spPr>
          <a:xfrm>
            <a:off x="9266540" y="3446665"/>
            <a:ext cx="412955" cy="70574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ross 30">
            <a:extLst>
              <a:ext uri="{FF2B5EF4-FFF2-40B4-BE49-F238E27FC236}">
                <a16:creationId xmlns:a16="http://schemas.microsoft.com/office/drawing/2014/main" id="{5FB92FCC-6203-4C20-BDE7-6B5905DEF7F2}"/>
              </a:ext>
            </a:extLst>
          </p:cNvPr>
          <p:cNvSpPr>
            <a:spLocks noChangeAspect="1"/>
          </p:cNvSpPr>
          <p:nvPr/>
        </p:nvSpPr>
        <p:spPr>
          <a:xfrm>
            <a:off x="9023017" y="4337626"/>
            <a:ext cx="900000" cy="900000"/>
          </a:xfrm>
          <a:prstGeom prst="plus">
            <a:avLst>
              <a:gd name="adj" fmla="val 350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F2D833-D073-4112-89E5-460FA0066941}"/>
              </a:ext>
            </a:extLst>
          </p:cNvPr>
          <p:cNvSpPr txBox="1"/>
          <p:nvPr/>
        </p:nvSpPr>
        <p:spPr>
          <a:xfrm>
            <a:off x="8217091" y="5234728"/>
            <a:ext cx="3702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Long term goal: 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3D APF + Acceleration</a:t>
            </a:r>
          </a:p>
        </p:txBody>
      </p:sp>
    </p:spTree>
    <p:extLst>
      <p:ext uri="{BB962C8B-B14F-4D97-AF65-F5344CB8AC3E}">
        <p14:creationId xmlns:p14="http://schemas.microsoft.com/office/powerpoint/2010/main" val="11442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7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7" b="14839"/>
          <a:stretch/>
        </p:blipFill>
        <p:spPr>
          <a:xfrm>
            <a:off x="8359674" y="2918594"/>
            <a:ext cx="3470604" cy="2458270"/>
          </a:xfrm>
          <a:prstGeom prst="rect">
            <a:avLst/>
          </a:prstGeom>
        </p:spPr>
      </p:pic>
      <p:grpSp>
        <p:nvGrpSpPr>
          <p:cNvPr id="486" name="Group 72"/>
          <p:cNvGrpSpPr/>
          <p:nvPr/>
        </p:nvGrpSpPr>
        <p:grpSpPr>
          <a:xfrm>
            <a:off x="9990470" y="2917040"/>
            <a:ext cx="1067343" cy="1089918"/>
            <a:chOff x="818092" y="1017686"/>
            <a:chExt cx="1073115" cy="1095811"/>
          </a:xfrm>
        </p:grpSpPr>
        <p:cxnSp>
          <p:nvCxnSpPr>
            <p:cNvPr id="509" name="Straight Arrow Connector 95"/>
            <p:cNvCxnSpPr/>
            <p:nvPr/>
          </p:nvCxnSpPr>
          <p:spPr>
            <a:xfrm>
              <a:off x="1165037" y="1570747"/>
              <a:ext cx="425591" cy="1196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Arrow Connector 96"/>
            <p:cNvCxnSpPr/>
            <p:nvPr/>
          </p:nvCxnSpPr>
          <p:spPr>
            <a:xfrm flipH="1">
              <a:off x="1111916" y="1460340"/>
              <a:ext cx="288193" cy="4656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Arrow Connector 97"/>
            <p:cNvCxnSpPr/>
            <p:nvPr/>
          </p:nvCxnSpPr>
          <p:spPr>
            <a:xfrm flipV="1">
              <a:off x="1305249" y="1244852"/>
              <a:ext cx="0" cy="491029"/>
            </a:xfrm>
            <a:prstGeom prst="straightConnector1">
              <a:avLst/>
            </a:prstGeom>
            <a:ln w="25400">
              <a:gradFill flip="none" rotWithShape="1">
                <a:gsLst>
                  <a:gs pos="29000">
                    <a:srgbClr val="090909"/>
                  </a:gs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2" name="Rectangle 98"/>
                <p:cNvSpPr/>
                <p:nvPr/>
              </p:nvSpPr>
              <p:spPr>
                <a:xfrm>
                  <a:off x="1465108" y="1301189"/>
                  <a:ext cx="426099" cy="427659"/>
                </a:xfrm>
                <a:prstGeom prst="rect">
                  <a:avLst/>
                </a:prstGeom>
                <a:ln>
                  <a:noFill/>
                </a:ln>
                <a:effectLst>
                  <a:glow rad="139700">
                    <a:schemeClr val="accent3">
                      <a:alpha val="40000"/>
                    </a:schemeClr>
                  </a:glo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effectLst>
                                  <a:glow rad="228600">
                                    <a:schemeClr val="accent4">
                                      <a:satMod val="175000"/>
                                      <a:alpha val="4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effectLst>
                                  <a:glow rad="228600">
                                    <a:schemeClr val="accent4">
                                      <a:satMod val="175000"/>
                                      <a:alpha val="4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de-DE" dirty="0">
                    <a:effectLst>
                      <a:glow rad="228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512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5108" y="1301189"/>
                  <a:ext cx="426099" cy="427659"/>
                </a:xfrm>
                <a:prstGeom prst="rect">
                  <a:avLst/>
                </a:prstGeom>
                <a:blipFill>
                  <a:blip r:embed="rId4"/>
                  <a:stretch>
                    <a:fillRect r="-3448"/>
                  </a:stretch>
                </a:blipFill>
                <a:ln>
                  <a:noFill/>
                </a:ln>
                <a:effectLst>
                  <a:glow rad="139700">
                    <a:schemeClr val="accent3">
                      <a:alpha val="4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3" name="Rectangle 99"/>
                <p:cNvSpPr/>
                <p:nvPr/>
              </p:nvSpPr>
              <p:spPr>
                <a:xfrm>
                  <a:off x="818092" y="1685838"/>
                  <a:ext cx="409618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13" name="Rectangle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092" y="1685838"/>
                  <a:ext cx="409618" cy="427659"/>
                </a:xfrm>
                <a:prstGeom prst="rect">
                  <a:avLst/>
                </a:prstGeom>
                <a:blipFill>
                  <a:blip r:embed="rId5"/>
                  <a:stretch>
                    <a:fillRect t="-5714" r="-3731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4" name="Rectangle 100"/>
                <p:cNvSpPr/>
                <p:nvPr/>
              </p:nvSpPr>
              <p:spPr>
                <a:xfrm>
                  <a:off x="981043" y="1017686"/>
                  <a:ext cx="430035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effectLst>
                                  <a:glow rad="228600">
                                    <a:schemeClr val="accent3">
                                      <a:satMod val="175000"/>
                                      <a:alpha val="4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effectLst>
                                  <a:glow rad="228600">
                                    <a:schemeClr val="accent3">
                                      <a:satMod val="175000"/>
                                      <a:alpha val="4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de-DE" dirty="0">
                    <a:effectLst>
                      <a:glow rad="228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514" name="Rectangle 1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043" y="1017686"/>
                  <a:ext cx="430035" cy="427659"/>
                </a:xfrm>
                <a:prstGeom prst="rect">
                  <a:avLst/>
                </a:prstGeom>
                <a:blipFill>
                  <a:blip r:embed="rId6"/>
                  <a:stretch>
                    <a:fillRect l="-5714" t="-25714" r="-41429" b="-1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87" name="Straight Arrow Connector 73"/>
          <p:cNvCxnSpPr/>
          <p:nvPr/>
        </p:nvCxnSpPr>
        <p:spPr>
          <a:xfrm>
            <a:off x="9093631" y="3128826"/>
            <a:ext cx="2028518" cy="570519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8" name="Group 74"/>
          <p:cNvGrpSpPr/>
          <p:nvPr/>
        </p:nvGrpSpPr>
        <p:grpSpPr>
          <a:xfrm>
            <a:off x="8642963" y="2550234"/>
            <a:ext cx="1075749" cy="1089918"/>
            <a:chOff x="818092" y="1017686"/>
            <a:chExt cx="1081566" cy="1095811"/>
          </a:xfrm>
        </p:grpSpPr>
        <p:cxnSp>
          <p:nvCxnSpPr>
            <p:cNvPr id="503" name="Straight Arrow Connector 89"/>
            <p:cNvCxnSpPr/>
            <p:nvPr/>
          </p:nvCxnSpPr>
          <p:spPr>
            <a:xfrm>
              <a:off x="1165037" y="1570747"/>
              <a:ext cx="425591" cy="1196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Arrow Connector 90"/>
            <p:cNvCxnSpPr/>
            <p:nvPr/>
          </p:nvCxnSpPr>
          <p:spPr>
            <a:xfrm flipH="1">
              <a:off x="1111916" y="1460340"/>
              <a:ext cx="288193" cy="4656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Arrow Connector 91"/>
            <p:cNvCxnSpPr/>
            <p:nvPr/>
          </p:nvCxnSpPr>
          <p:spPr>
            <a:xfrm flipV="1">
              <a:off x="1305249" y="1244852"/>
              <a:ext cx="0" cy="491029"/>
            </a:xfrm>
            <a:prstGeom prst="straightConnector1">
              <a:avLst/>
            </a:prstGeom>
            <a:ln w="25400">
              <a:gradFill flip="none" rotWithShape="1">
                <a:gsLst>
                  <a:gs pos="29000">
                    <a:srgbClr val="090909"/>
                  </a:gs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6" name="Rectangle 92"/>
                <p:cNvSpPr/>
                <p:nvPr/>
              </p:nvSpPr>
              <p:spPr>
                <a:xfrm>
                  <a:off x="1473558" y="1356989"/>
                  <a:ext cx="426100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06" name="Rectangle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3558" y="1356989"/>
                  <a:ext cx="426100" cy="427659"/>
                </a:xfrm>
                <a:prstGeom prst="rect">
                  <a:avLst/>
                </a:prstGeom>
                <a:blipFill>
                  <a:blip r:embed="rId7"/>
                  <a:stretch>
                    <a:fillRect t="-5714" r="-1884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7" name="Rectangle 93"/>
                <p:cNvSpPr/>
                <p:nvPr/>
              </p:nvSpPr>
              <p:spPr>
                <a:xfrm>
                  <a:off x="818092" y="1685838"/>
                  <a:ext cx="409618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07" name="Rectangle 9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092" y="1685838"/>
                  <a:ext cx="409618" cy="427659"/>
                </a:xfrm>
                <a:prstGeom prst="rect">
                  <a:avLst/>
                </a:prstGeom>
                <a:blipFill>
                  <a:blip r:embed="rId8"/>
                  <a:stretch>
                    <a:fillRect t="-5714" r="-3939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8" name="Rectangle 94"/>
                <p:cNvSpPr/>
                <p:nvPr/>
              </p:nvSpPr>
              <p:spPr>
                <a:xfrm>
                  <a:off x="981044" y="1017686"/>
                  <a:ext cx="430035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08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044" y="1017686"/>
                  <a:ext cx="430035" cy="427659"/>
                </a:xfrm>
                <a:prstGeom prst="rect">
                  <a:avLst/>
                </a:prstGeom>
                <a:blipFill>
                  <a:blip r:embed="rId9"/>
                  <a:stretch>
                    <a:fillRect t="-5714" r="-2142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9" name="Group 75"/>
          <p:cNvGrpSpPr/>
          <p:nvPr/>
        </p:nvGrpSpPr>
        <p:grpSpPr>
          <a:xfrm rot="840000">
            <a:off x="8723342" y="3464459"/>
            <a:ext cx="1102537" cy="425359"/>
            <a:chOff x="3922818" y="5594749"/>
            <a:chExt cx="1108499" cy="427659"/>
          </a:xfrm>
        </p:grpSpPr>
        <p:grpSp>
          <p:nvGrpSpPr>
            <p:cNvPr id="499" name="Group 85"/>
            <p:cNvGrpSpPr/>
            <p:nvPr/>
          </p:nvGrpSpPr>
          <p:grpSpPr>
            <a:xfrm>
              <a:off x="4243876" y="5645943"/>
              <a:ext cx="492918" cy="0"/>
              <a:chOff x="3812382" y="5805487"/>
              <a:chExt cx="492918" cy="0"/>
            </a:xfrm>
          </p:grpSpPr>
          <p:cxnSp>
            <p:nvCxnSpPr>
              <p:cNvPr id="501" name="Straight Arrow Connector 87"/>
              <p:cNvCxnSpPr/>
              <p:nvPr/>
            </p:nvCxnSpPr>
            <p:spPr>
              <a:xfrm>
                <a:off x="3812382" y="5805487"/>
                <a:ext cx="211931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Arrow Connector 88"/>
              <p:cNvCxnSpPr/>
              <p:nvPr/>
            </p:nvCxnSpPr>
            <p:spPr>
              <a:xfrm flipH="1">
                <a:off x="4093369" y="5805487"/>
                <a:ext cx="211931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0" name="Rectangle 86"/>
            <p:cNvSpPr/>
            <p:nvPr/>
          </p:nvSpPr>
          <p:spPr>
            <a:xfrm>
              <a:off x="3922818" y="5594749"/>
              <a:ext cx="1108499" cy="427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~620nm</a:t>
              </a:r>
              <a:endPara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5ADCF25-1D26-816E-BCB6-EAD5489CFBEA}"/>
              </a:ext>
            </a:extLst>
          </p:cNvPr>
          <p:cNvGrpSpPr/>
          <p:nvPr/>
        </p:nvGrpSpPr>
        <p:grpSpPr>
          <a:xfrm>
            <a:off x="10168835" y="1917091"/>
            <a:ext cx="590016" cy="865647"/>
            <a:chOff x="9776767" y="2449783"/>
            <a:chExt cx="590016" cy="865647"/>
          </a:xfrm>
        </p:grpSpPr>
        <p:cxnSp>
          <p:nvCxnSpPr>
            <p:cNvPr id="490" name="Straight Arrow Connector 76"/>
            <p:cNvCxnSpPr/>
            <p:nvPr/>
          </p:nvCxnSpPr>
          <p:spPr>
            <a:xfrm>
              <a:off x="10075462" y="2449783"/>
              <a:ext cx="0" cy="865647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tailEnd type="arrow" w="sm" len="sm"/>
            </a:ln>
            <a:effectLst>
              <a:glow rad="127000">
                <a:srgbClr val="FF0000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Arrow Connector 77"/>
            <p:cNvCxnSpPr/>
            <p:nvPr/>
          </p:nvCxnSpPr>
          <p:spPr>
            <a:xfrm>
              <a:off x="9776767" y="2682788"/>
              <a:ext cx="590016" cy="165942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headEnd type="triangle" w="sm" len="sm"/>
              <a:tailEnd type="triangl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2" name="Rectangle 78"/>
          <p:cNvSpPr/>
          <p:nvPr/>
        </p:nvSpPr>
        <p:spPr>
          <a:xfrm>
            <a:off x="10607047" y="2460413"/>
            <a:ext cx="1483071" cy="389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TM-polarized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principle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2</a:t>
            </a:fld>
            <a:endParaRPr lang="en-GB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C450679-D383-091D-1603-CAA8D1B7A98E}"/>
              </a:ext>
            </a:extLst>
          </p:cNvPr>
          <p:cNvGrpSpPr/>
          <p:nvPr/>
        </p:nvGrpSpPr>
        <p:grpSpPr>
          <a:xfrm>
            <a:off x="4042663" y="1262063"/>
            <a:ext cx="3634487" cy="1354361"/>
            <a:chOff x="3876287" y="965915"/>
            <a:chExt cx="3641488" cy="1323439"/>
          </a:xfrm>
        </p:grpSpPr>
        <p:sp>
          <p:nvSpPr>
            <p:cNvPr id="396" name="Textfeld 395"/>
            <p:cNvSpPr txBox="1"/>
            <p:nvPr/>
          </p:nvSpPr>
          <p:spPr>
            <a:xfrm>
              <a:off x="3876287" y="965915"/>
              <a:ext cx="36414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Depending on particles position:</a:t>
              </a:r>
            </a:p>
            <a:p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	Acceleration</a:t>
              </a:r>
            </a:p>
            <a:p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	Deceleration</a:t>
              </a:r>
            </a:p>
            <a:p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	Deflection</a:t>
              </a:r>
            </a:p>
          </p:txBody>
        </p:sp>
        <p:sp>
          <p:nvSpPr>
            <p:cNvPr id="516" name="Ellipse 515"/>
            <p:cNvSpPr/>
            <p:nvPr/>
          </p:nvSpPr>
          <p:spPr>
            <a:xfrm>
              <a:off x="4562910" y="1650905"/>
              <a:ext cx="244681" cy="24468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15" name="Ellipse 514"/>
            <p:cNvSpPr/>
            <p:nvPr/>
          </p:nvSpPr>
          <p:spPr>
            <a:xfrm>
              <a:off x="4556345" y="1352908"/>
              <a:ext cx="244681" cy="244682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17" name="Ellipse 516"/>
            <p:cNvSpPr/>
            <p:nvPr/>
          </p:nvSpPr>
          <p:spPr>
            <a:xfrm>
              <a:off x="4261063" y="1972851"/>
              <a:ext cx="244681" cy="24468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18" name="Ellipse 517"/>
            <p:cNvSpPr/>
            <p:nvPr/>
          </p:nvSpPr>
          <p:spPr>
            <a:xfrm>
              <a:off x="4563919" y="1971025"/>
              <a:ext cx="244681" cy="24468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076215E-32FC-97BE-6835-4DC53919E146}"/>
              </a:ext>
            </a:extLst>
          </p:cNvPr>
          <p:cNvGrpSpPr/>
          <p:nvPr/>
        </p:nvGrpSpPr>
        <p:grpSpPr>
          <a:xfrm>
            <a:off x="8656976" y="2891989"/>
            <a:ext cx="1104800" cy="606355"/>
            <a:chOff x="9751890" y="3219505"/>
            <a:chExt cx="1104800" cy="606355"/>
          </a:xfrm>
        </p:grpSpPr>
        <p:cxnSp>
          <p:nvCxnSpPr>
            <p:cNvPr id="266" name="Straight Arrow Connector 64"/>
            <p:cNvCxnSpPr/>
            <p:nvPr/>
          </p:nvCxnSpPr>
          <p:spPr>
            <a:xfrm rot="3429538" flipV="1">
              <a:off x="10308341" y="3277512"/>
              <a:ext cx="606355" cy="490342"/>
            </a:xfrm>
            <a:prstGeom prst="straightConnector1">
              <a:avLst/>
            </a:prstGeom>
            <a:noFill/>
            <a:ln w="95250">
              <a:gradFill flip="none" rotWithShape="1">
                <a:gsLst>
                  <a:gs pos="69000">
                    <a:srgbClr val="00B0F0">
                      <a:alpha val="20000"/>
                    </a:srgbClr>
                  </a:gs>
                  <a:gs pos="0">
                    <a:srgbClr val="00B0F0"/>
                  </a:gs>
                  <a:gs pos="100000">
                    <a:srgbClr val="00B0F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headEnd type="none"/>
              <a:tailEnd type="triangle" w="med" len="med"/>
            </a:ln>
            <a:effectLst>
              <a:glow rad="50800">
                <a:srgbClr val="4A7EBB">
                  <a:alpha val="1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>
                <a:rot lat="298833" lon="1501130" rev="26166"/>
              </a:camera>
              <a:lightRig rig="balanced" dir="t"/>
            </a:scene3d>
            <a:sp3d extrusionH="25400" prstMaterial="powder">
              <a:bevelT/>
              <a:bevelB w="698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Gruppieren 6"/>
            <p:cNvGrpSpPr/>
            <p:nvPr/>
          </p:nvGrpSpPr>
          <p:grpSpPr>
            <a:xfrm>
              <a:off x="9751890" y="3282649"/>
              <a:ext cx="526501" cy="217960"/>
              <a:chOff x="8694721" y="3659639"/>
              <a:chExt cx="526501" cy="217960"/>
            </a:xfrm>
          </p:grpSpPr>
          <p:sp>
            <p:nvSpPr>
              <p:cNvPr id="272" name="Oval 65"/>
              <p:cNvSpPr/>
              <p:nvPr/>
            </p:nvSpPr>
            <p:spPr>
              <a:xfrm rot="3429538">
                <a:off x="9100514" y="3827107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3" name="Oval 66"/>
              <p:cNvSpPr/>
              <p:nvPr/>
            </p:nvSpPr>
            <p:spPr>
              <a:xfrm rot="3429538">
                <a:off x="9043969" y="3757085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6" name="Oval 67"/>
              <p:cNvSpPr/>
              <p:nvPr/>
            </p:nvSpPr>
            <p:spPr>
              <a:xfrm rot="3429538">
                <a:off x="8973856" y="3788386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7" name="Oval 68"/>
              <p:cNvSpPr/>
              <p:nvPr/>
            </p:nvSpPr>
            <p:spPr>
              <a:xfrm rot="3429538">
                <a:off x="8930647" y="3723825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8" name="Oval 69"/>
              <p:cNvSpPr/>
              <p:nvPr/>
            </p:nvSpPr>
            <p:spPr>
              <a:xfrm rot="3429538">
                <a:off x="9170731" y="3800596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9" name="Oval 101"/>
              <p:cNvSpPr/>
              <p:nvPr/>
            </p:nvSpPr>
            <p:spPr>
              <a:xfrm rot="3429538">
                <a:off x="8859826" y="3758159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82" name="Oval 102"/>
              <p:cNvSpPr/>
              <p:nvPr/>
            </p:nvSpPr>
            <p:spPr>
              <a:xfrm rot="3429538">
                <a:off x="8808043" y="3690518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296" name="Oval 103"/>
              <p:cNvSpPr/>
              <p:nvPr/>
            </p:nvSpPr>
            <p:spPr>
              <a:xfrm rot="3429538">
                <a:off x="8737930" y="3726581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97" name="Oval 104"/>
              <p:cNvSpPr/>
              <p:nvPr/>
            </p:nvSpPr>
            <p:spPr>
              <a:xfrm rot="3429538">
                <a:off x="8694721" y="3659639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3" name="Rechteck 2"/>
          <p:cNvSpPr/>
          <p:nvPr/>
        </p:nvSpPr>
        <p:spPr>
          <a:xfrm>
            <a:off x="6179471" y="5102023"/>
            <a:ext cx="20162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of concept:</a:t>
            </a:r>
          </a:p>
          <a:p>
            <a:endParaRPr lang="en-GB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6669625" y="5565350"/>
                <a:ext cx="5693957" cy="954107"/>
              </a:xfrm>
              <a:prstGeom prst="rect">
                <a:avLst/>
              </a:prstGeom>
              <a:solidFill>
                <a:srgbClr val="632523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𝜷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de-DE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</m:t>
                    </m:r>
                  </m:oMath>
                </a14:m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25 MeV/m: </a:t>
                </a:r>
                <a:r>
                  <a:rPr lang="en-US" sz="1400" dirty="0">
                    <a:solidFill>
                      <a:schemeClr val="bg1"/>
                    </a:solidFill>
                    <a:latin typeface="Calibri" pitchFamily="34" charset="0"/>
                  </a:rPr>
                  <a:t>J. Breuer, P. </a:t>
                </a:r>
                <a:r>
                  <a:rPr lang="en-US" sz="1400" dirty="0" err="1">
                    <a:solidFill>
                      <a:schemeClr val="bg1"/>
                    </a:solidFill>
                    <a:latin typeface="Calibri" pitchFamily="34" charset="0"/>
                  </a:rPr>
                  <a:t>Hommelhoff</a:t>
                </a:r>
                <a:r>
                  <a:rPr lang="en-US" sz="1400" dirty="0">
                    <a:solidFill>
                      <a:schemeClr val="bg1"/>
                    </a:solidFill>
                    <a:latin typeface="Calibri" pitchFamily="34" charset="0"/>
                  </a:rPr>
                  <a:t>, PRL 111, 134803 (2013)</a:t>
                </a:r>
              </a:p>
              <a:p>
                <a:endParaRPr lang="en-U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GB" sz="1400" b="1" dirty="0">
                    <a:solidFill>
                      <a:schemeClr val="bg1"/>
                    </a:solidFill>
                  </a:rPr>
                  <a:t>:  250MeV/m: </a:t>
                </a:r>
                <a:r>
                  <a:rPr lang="de-DE" sz="1400" dirty="0">
                    <a:solidFill>
                      <a:schemeClr val="bg1"/>
                    </a:solidFill>
                  </a:rPr>
                  <a:t>Peralta, E. A., Soong, K., England, R. J., Colby, E. R., Wu, Z., </a:t>
                </a:r>
                <a:r>
                  <a:rPr lang="de-DE" sz="1400" dirty="0" err="1">
                    <a:solidFill>
                      <a:schemeClr val="bg1"/>
                    </a:solidFill>
                  </a:rPr>
                  <a:t>Montazeri</a:t>
                </a:r>
                <a:r>
                  <a:rPr lang="de-DE" sz="1400" dirty="0">
                    <a:solidFill>
                      <a:schemeClr val="bg1"/>
                    </a:solidFill>
                  </a:rPr>
                  <a:t>, B., ... &amp; </a:t>
                </a:r>
                <a:r>
                  <a:rPr lang="de-DE" sz="1400" dirty="0" err="1">
                    <a:solidFill>
                      <a:schemeClr val="bg1"/>
                    </a:solidFill>
                  </a:rPr>
                  <a:t>Byer</a:t>
                </a:r>
                <a:r>
                  <a:rPr lang="de-DE" sz="1400" dirty="0">
                    <a:solidFill>
                      <a:schemeClr val="bg1"/>
                    </a:solidFill>
                  </a:rPr>
                  <a:t>, R. L. (2013). </a:t>
                </a:r>
                <a:r>
                  <a:rPr lang="de-DE" sz="1400" i="1" dirty="0">
                    <a:solidFill>
                      <a:schemeClr val="bg1"/>
                    </a:solidFill>
                  </a:rPr>
                  <a:t>Nature</a:t>
                </a:r>
                <a:r>
                  <a:rPr lang="de-DE" sz="1400" dirty="0">
                    <a:solidFill>
                      <a:schemeClr val="bg1"/>
                    </a:solidFill>
                  </a:rPr>
                  <a:t>, </a:t>
                </a:r>
                <a:r>
                  <a:rPr lang="de-DE" sz="1400" i="1" dirty="0">
                    <a:solidFill>
                      <a:schemeClr val="bg1"/>
                    </a:solidFill>
                  </a:rPr>
                  <a:t>503</a:t>
                </a:r>
                <a:r>
                  <a:rPr lang="de-DE" sz="1400" dirty="0">
                    <a:solidFill>
                      <a:schemeClr val="bg1"/>
                    </a:solidFill>
                  </a:rPr>
                  <a:t>(7474), 91-94.</a:t>
                </a:r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625" y="5565350"/>
                <a:ext cx="5693957" cy="954107"/>
              </a:xfrm>
              <a:prstGeom prst="rect">
                <a:avLst/>
              </a:prstGeom>
              <a:blipFill>
                <a:blip r:embed="rId10"/>
                <a:stretch>
                  <a:fillRect l="-321" t="-1282" b="-57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D9C6285-A5B2-E113-A008-CD97B0C6D876}"/>
              </a:ext>
            </a:extLst>
          </p:cNvPr>
          <p:cNvGrpSpPr/>
          <p:nvPr/>
        </p:nvGrpSpPr>
        <p:grpSpPr>
          <a:xfrm>
            <a:off x="333949" y="1120691"/>
            <a:ext cx="3336679" cy="4295351"/>
            <a:chOff x="435979" y="914998"/>
            <a:chExt cx="3801124" cy="4893239"/>
          </a:xfrm>
        </p:grpSpPr>
        <p:sp>
          <p:nvSpPr>
            <p:cNvPr id="299" name="Textfeld 298"/>
            <p:cNvSpPr txBox="1"/>
            <p:nvPr/>
          </p:nvSpPr>
          <p:spPr>
            <a:xfrm>
              <a:off x="656068" y="4895640"/>
              <a:ext cx="2038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itchFamily="34" charset="0"/>
                </a:rPr>
                <a:t>First spatial harmonic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08B5445A-65AD-6BD9-02A8-885836AF2575}"/>
                    </a:ext>
                  </a:extLst>
                </p:cNvPr>
                <p:cNvSpPr txBox="1"/>
                <p:nvPr/>
              </p:nvSpPr>
              <p:spPr>
                <a:xfrm>
                  <a:off x="1682508" y="4645887"/>
                  <a:ext cx="1073556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08B5445A-65AD-6BD9-02A8-885836AF2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2508" y="4645887"/>
                  <a:ext cx="1073556" cy="390748"/>
                </a:xfrm>
                <a:prstGeom prst="rect">
                  <a:avLst/>
                </a:prstGeom>
                <a:blipFill>
                  <a:blip r:embed="rId11"/>
                  <a:stretch>
                    <a:fillRect b="-196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EB83032-33D7-04DD-939B-37B4B6B53F31}"/>
                </a:ext>
              </a:extLst>
            </p:cNvPr>
            <p:cNvCxnSpPr>
              <a:cxnSpLocks/>
            </p:cNvCxnSpPr>
            <p:nvPr/>
          </p:nvCxnSpPr>
          <p:spPr>
            <a:xfrm>
              <a:off x="1713371" y="4677792"/>
              <a:ext cx="998698" cy="6294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hteck 102"/>
            <p:cNvSpPr/>
            <p:nvPr/>
          </p:nvSpPr>
          <p:spPr>
            <a:xfrm>
              <a:off x="616119" y="1066782"/>
              <a:ext cx="3517003" cy="1127070"/>
            </a:xfrm>
            <a:prstGeom prst="rect">
              <a:avLst/>
            </a:prstGeom>
            <a:solidFill>
              <a:srgbClr val="F1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600737" y="1114803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1627709" y="1062273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2625812" y="1056956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3629135" y="1086585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1085589" y="1053557"/>
              <a:ext cx="572924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2100243" y="1060019"/>
              <a:ext cx="564885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3102636" y="1060019"/>
              <a:ext cx="547131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6" name="Gruppieren 125"/>
            <p:cNvGrpSpPr/>
            <p:nvPr/>
          </p:nvGrpSpPr>
          <p:grpSpPr>
            <a:xfrm>
              <a:off x="435979" y="914998"/>
              <a:ext cx="727519" cy="1619068"/>
              <a:chOff x="468923" y="4100514"/>
              <a:chExt cx="670168" cy="1491436"/>
            </a:xfrm>
          </p:grpSpPr>
          <p:sp>
            <p:nvSpPr>
              <p:cNvPr id="122" name="Bogen 121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4" name="Gruppieren 123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18" name="Bogen 117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9" name="Bogen 118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Bogen 119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1" name="Bogen 120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3" name="Bogen 122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35" name="Gruppieren 134"/>
            <p:cNvGrpSpPr/>
            <p:nvPr/>
          </p:nvGrpSpPr>
          <p:grpSpPr>
            <a:xfrm>
              <a:off x="1458638" y="917346"/>
              <a:ext cx="727519" cy="1619068"/>
              <a:chOff x="468923" y="4100514"/>
              <a:chExt cx="670168" cy="1491436"/>
            </a:xfrm>
          </p:grpSpPr>
          <p:sp>
            <p:nvSpPr>
              <p:cNvPr id="136" name="Bogen 135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37" name="Gruppieren 136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38" name="Bogen 137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9" name="Bogen 138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Bogen 139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1" name="Bogen 140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Bogen 141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43" name="Gruppieren 142"/>
            <p:cNvGrpSpPr/>
            <p:nvPr/>
          </p:nvGrpSpPr>
          <p:grpSpPr>
            <a:xfrm>
              <a:off x="2455967" y="934702"/>
              <a:ext cx="727519" cy="1619068"/>
              <a:chOff x="468923" y="4100514"/>
              <a:chExt cx="670168" cy="1491436"/>
            </a:xfrm>
          </p:grpSpPr>
          <p:sp>
            <p:nvSpPr>
              <p:cNvPr id="144" name="Bogen 143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45" name="Gruppieren 144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46" name="Bogen 145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7" name="Bogen 146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8" name="Bogen 147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9" name="Bogen 148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0" name="Bogen 149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51" name="Gruppieren 150"/>
            <p:cNvGrpSpPr/>
            <p:nvPr/>
          </p:nvGrpSpPr>
          <p:grpSpPr>
            <a:xfrm>
              <a:off x="3456051" y="914998"/>
              <a:ext cx="727519" cy="1619068"/>
              <a:chOff x="468923" y="4100514"/>
              <a:chExt cx="670168" cy="1491436"/>
            </a:xfrm>
          </p:grpSpPr>
          <p:sp>
            <p:nvSpPr>
              <p:cNvPr id="152" name="Bogen 151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3" name="Gruppieren 152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54" name="Bogen 153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5" name="Bogen 154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6" name="Bogen 155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Bogen 156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8" name="Bogen 157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59" name="Gruppieren 158"/>
            <p:cNvGrpSpPr/>
            <p:nvPr/>
          </p:nvGrpSpPr>
          <p:grpSpPr>
            <a:xfrm>
              <a:off x="1959306" y="922110"/>
              <a:ext cx="727519" cy="1619068"/>
              <a:chOff x="468923" y="4100514"/>
              <a:chExt cx="670168" cy="1491436"/>
            </a:xfrm>
          </p:grpSpPr>
          <p:sp>
            <p:nvSpPr>
              <p:cNvPr id="160" name="Bogen 159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1" name="Gruppieren 160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62" name="Bogen 161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Bogen 162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4" name="Bogen 163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Bogen 164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6" name="Bogen 165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67" name="Gruppieren 166"/>
            <p:cNvGrpSpPr/>
            <p:nvPr/>
          </p:nvGrpSpPr>
          <p:grpSpPr>
            <a:xfrm>
              <a:off x="2958798" y="923259"/>
              <a:ext cx="727519" cy="1619068"/>
              <a:chOff x="468923" y="4100514"/>
              <a:chExt cx="670168" cy="1491436"/>
            </a:xfrm>
          </p:grpSpPr>
          <p:sp>
            <p:nvSpPr>
              <p:cNvPr id="168" name="Bogen 167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9" name="Gruppieren 168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70" name="Bogen 169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1" name="Bogen 170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Bogen 171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3" name="Bogen 172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4" name="Bogen 173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62" name="Freihandform 261"/>
            <p:cNvSpPr/>
            <p:nvPr/>
          </p:nvSpPr>
          <p:spPr>
            <a:xfrm>
              <a:off x="1088263" y="1867029"/>
              <a:ext cx="595741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5" name="Gruppieren 174"/>
            <p:cNvGrpSpPr/>
            <p:nvPr/>
          </p:nvGrpSpPr>
          <p:grpSpPr>
            <a:xfrm>
              <a:off x="939370" y="922110"/>
              <a:ext cx="727519" cy="1619068"/>
              <a:chOff x="468923" y="4100514"/>
              <a:chExt cx="670168" cy="1491436"/>
            </a:xfrm>
          </p:grpSpPr>
          <p:sp>
            <p:nvSpPr>
              <p:cNvPr id="176" name="Bogen 175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7" name="Gruppieren 176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78" name="Bogen 177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Bogen 178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0" name="Bogen 179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Bogen 180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2" name="Bogen 181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63" name="Freihandform 262"/>
            <p:cNvSpPr/>
            <p:nvPr/>
          </p:nvSpPr>
          <p:spPr>
            <a:xfrm>
              <a:off x="2089893" y="1881192"/>
              <a:ext cx="564800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Freihandform 263"/>
            <p:cNvSpPr/>
            <p:nvPr/>
          </p:nvSpPr>
          <p:spPr>
            <a:xfrm>
              <a:off x="3104799" y="1865102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620003" y="1392400"/>
              <a:ext cx="265620" cy="26562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67" name="Gerade Verbindung mit Pfeil 266"/>
            <p:cNvCxnSpPr>
              <a:stCxn id="265" idx="6"/>
            </p:cNvCxnSpPr>
            <p:nvPr/>
          </p:nvCxnSpPr>
          <p:spPr>
            <a:xfrm>
              <a:off x="885622" y="1525210"/>
              <a:ext cx="234747" cy="73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Ellipse 267"/>
            <p:cNvSpPr/>
            <p:nvPr/>
          </p:nvSpPr>
          <p:spPr>
            <a:xfrm>
              <a:off x="1254918" y="1405457"/>
              <a:ext cx="265620" cy="2656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69" name="Gerade Verbindung mit Pfeil 268"/>
            <p:cNvCxnSpPr>
              <a:stCxn id="268" idx="6"/>
            </p:cNvCxnSpPr>
            <p:nvPr/>
          </p:nvCxnSpPr>
          <p:spPr>
            <a:xfrm>
              <a:off x="1520538" y="1538268"/>
              <a:ext cx="1767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Ellipse 269"/>
            <p:cNvSpPr/>
            <p:nvPr/>
          </p:nvSpPr>
          <p:spPr>
            <a:xfrm>
              <a:off x="1937305" y="1409790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71" name="Gerade Verbindung mit Pfeil 270"/>
            <p:cNvCxnSpPr>
              <a:stCxn id="270" idx="6"/>
            </p:cNvCxnSpPr>
            <p:nvPr/>
          </p:nvCxnSpPr>
          <p:spPr>
            <a:xfrm>
              <a:off x="2202925" y="1542600"/>
              <a:ext cx="187320" cy="1326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Ellipse 273"/>
            <p:cNvSpPr/>
            <p:nvPr/>
          </p:nvSpPr>
          <p:spPr>
            <a:xfrm>
              <a:off x="2508581" y="1435785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4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75" name="Gerade Verbindung mit Pfeil 274"/>
            <p:cNvCxnSpPr>
              <a:stCxn id="274" idx="6"/>
            </p:cNvCxnSpPr>
            <p:nvPr/>
          </p:nvCxnSpPr>
          <p:spPr>
            <a:xfrm flipV="1">
              <a:off x="2774201" y="1409791"/>
              <a:ext cx="170111" cy="1588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hteck 111"/>
            <p:cNvSpPr/>
            <p:nvPr/>
          </p:nvSpPr>
          <p:spPr>
            <a:xfrm>
              <a:off x="600738" y="2190804"/>
              <a:ext cx="3521445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597080" y="1867031"/>
              <a:ext cx="51589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echteck 108"/>
            <p:cNvSpPr/>
            <p:nvPr/>
          </p:nvSpPr>
          <p:spPr>
            <a:xfrm>
              <a:off x="1639603" y="1856395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echteck 110"/>
            <p:cNvSpPr/>
            <p:nvPr/>
          </p:nvSpPr>
          <p:spPr>
            <a:xfrm>
              <a:off x="3633271" y="1856395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hteck 109"/>
            <p:cNvSpPr/>
            <p:nvPr/>
          </p:nvSpPr>
          <p:spPr>
            <a:xfrm>
              <a:off x="2639412" y="1876858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2" name="Pfeil nach rechts 381"/>
            <p:cNvSpPr/>
            <p:nvPr/>
          </p:nvSpPr>
          <p:spPr>
            <a:xfrm rot="16200000">
              <a:off x="1164901" y="5208147"/>
              <a:ext cx="388788" cy="55650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3" name="Pfeil nach rechts 382"/>
            <p:cNvSpPr/>
            <p:nvPr/>
          </p:nvSpPr>
          <p:spPr>
            <a:xfrm rot="16200000">
              <a:off x="1876301" y="5208147"/>
              <a:ext cx="388788" cy="55650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4" name="Pfeil nach rechts 383"/>
            <p:cNvSpPr/>
            <p:nvPr/>
          </p:nvSpPr>
          <p:spPr>
            <a:xfrm rot="16200000">
              <a:off x="2588838" y="5218943"/>
              <a:ext cx="388788" cy="55650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5" name="Pfeil nach rechts 384"/>
            <p:cNvSpPr/>
            <p:nvPr/>
          </p:nvSpPr>
          <p:spPr>
            <a:xfrm rot="16200000">
              <a:off x="3300238" y="5218943"/>
              <a:ext cx="388788" cy="55650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6" name="Rechteck 385"/>
                <p:cNvSpPr/>
                <p:nvPr/>
              </p:nvSpPr>
              <p:spPr>
                <a:xfrm>
                  <a:off x="3733130" y="5307064"/>
                  <a:ext cx="453283" cy="5011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86" name="Rechteck 3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3130" y="5307064"/>
                  <a:ext cx="453283" cy="501173"/>
                </a:xfrm>
                <a:prstGeom prst="rect">
                  <a:avLst/>
                </a:prstGeom>
                <a:blipFill>
                  <a:blip r:embed="rId12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2" name="Gruppieren 441"/>
            <p:cNvGrpSpPr/>
            <p:nvPr/>
          </p:nvGrpSpPr>
          <p:grpSpPr>
            <a:xfrm rot="10800000">
              <a:off x="2153927" y="1630102"/>
              <a:ext cx="396585" cy="801738"/>
              <a:chOff x="4151473" y="1785097"/>
              <a:chExt cx="365322" cy="738537"/>
            </a:xfrm>
          </p:grpSpPr>
          <p:sp>
            <p:nvSpPr>
              <p:cNvPr id="445" name="Bogen 444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6" name="Bogen 445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49" name="Gruppieren 448"/>
            <p:cNvGrpSpPr/>
            <p:nvPr/>
          </p:nvGrpSpPr>
          <p:grpSpPr>
            <a:xfrm rot="10800000">
              <a:off x="3110482" y="1172784"/>
              <a:ext cx="655054" cy="1619068"/>
              <a:chOff x="3946593" y="1461054"/>
              <a:chExt cx="603416" cy="1491436"/>
            </a:xfrm>
          </p:grpSpPr>
          <p:sp>
            <p:nvSpPr>
              <p:cNvPr id="452" name="Bogen 451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3" name="Bogen 452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4" name="Bogen 453"/>
              <p:cNvSpPr/>
              <p:nvPr/>
            </p:nvSpPr>
            <p:spPr>
              <a:xfrm>
                <a:off x="3946593" y="1461054"/>
                <a:ext cx="603416" cy="1491436"/>
              </a:xfrm>
              <a:prstGeom prst="arc">
                <a:avLst>
                  <a:gd name="adj1" fmla="val 17221405"/>
                  <a:gd name="adj2" fmla="val 916460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0" name="Rechteck 279"/>
            <p:cNvSpPr/>
            <p:nvPr/>
          </p:nvSpPr>
          <p:spPr>
            <a:xfrm>
              <a:off x="634849" y="3443771"/>
              <a:ext cx="3517003" cy="1127070"/>
            </a:xfrm>
            <a:prstGeom prst="rect">
              <a:avLst/>
            </a:prstGeom>
            <a:solidFill>
              <a:srgbClr val="F1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Ellipse 280"/>
            <p:cNvSpPr/>
            <p:nvPr/>
          </p:nvSpPr>
          <p:spPr>
            <a:xfrm>
              <a:off x="1185887" y="3427609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Ellipse 282"/>
            <p:cNvSpPr/>
            <p:nvPr/>
          </p:nvSpPr>
          <p:spPr>
            <a:xfrm>
              <a:off x="2187043" y="3435950"/>
              <a:ext cx="51256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Ellipse 283"/>
            <p:cNvSpPr/>
            <p:nvPr/>
          </p:nvSpPr>
          <p:spPr>
            <a:xfrm>
              <a:off x="3172775" y="3442847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5" name="Ellipse 284"/>
            <p:cNvSpPr/>
            <p:nvPr/>
          </p:nvSpPr>
          <p:spPr>
            <a:xfrm>
              <a:off x="2702515" y="3411220"/>
              <a:ext cx="481151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6" name="Ellipse 285"/>
            <p:cNvSpPr/>
            <p:nvPr/>
          </p:nvSpPr>
          <p:spPr>
            <a:xfrm>
              <a:off x="1698130" y="3427609"/>
              <a:ext cx="474263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7" name="Ellipse 286"/>
            <p:cNvSpPr/>
            <p:nvPr/>
          </p:nvSpPr>
          <p:spPr>
            <a:xfrm>
              <a:off x="680131" y="3449240"/>
              <a:ext cx="493006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4" name="Gruppieren 303"/>
            <p:cNvGrpSpPr/>
            <p:nvPr/>
          </p:nvGrpSpPr>
          <p:grpSpPr>
            <a:xfrm>
              <a:off x="2998686" y="3264451"/>
              <a:ext cx="727519" cy="1619068"/>
              <a:chOff x="468923" y="4100514"/>
              <a:chExt cx="670168" cy="1491436"/>
            </a:xfrm>
          </p:grpSpPr>
          <p:sp>
            <p:nvSpPr>
              <p:cNvPr id="305" name="Bogen 304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06" name="Gruppieren 305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07" name="Bogen 306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8" name="Bogen 307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9" name="Bogen 308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0" name="Bogen 309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1" name="Bogen 310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12" name="Gruppieren 311"/>
            <p:cNvGrpSpPr/>
            <p:nvPr/>
          </p:nvGrpSpPr>
          <p:grpSpPr>
            <a:xfrm>
              <a:off x="2007032" y="3285871"/>
              <a:ext cx="727519" cy="1619068"/>
              <a:chOff x="468923" y="4100514"/>
              <a:chExt cx="670168" cy="1491436"/>
            </a:xfrm>
          </p:grpSpPr>
          <p:sp>
            <p:nvSpPr>
              <p:cNvPr id="313" name="Bogen 312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14" name="Gruppieren 313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15" name="Bogen 314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6" name="Bogen 315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7" name="Bogen 316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8" name="Bogen 317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9" name="Bogen 318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20" name="Gruppieren 319"/>
            <p:cNvGrpSpPr/>
            <p:nvPr/>
          </p:nvGrpSpPr>
          <p:grpSpPr>
            <a:xfrm>
              <a:off x="1503607" y="3279910"/>
              <a:ext cx="727519" cy="1619068"/>
              <a:chOff x="468923" y="4100514"/>
              <a:chExt cx="670168" cy="1491436"/>
            </a:xfrm>
          </p:grpSpPr>
          <p:sp>
            <p:nvSpPr>
              <p:cNvPr id="321" name="Bogen 320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22" name="Gruppieren 321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23" name="Bogen 322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4" name="Bogen 323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5" name="Bogen 324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6" name="Bogen 325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7" name="Bogen 326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28" name="Gruppieren 327"/>
            <p:cNvGrpSpPr/>
            <p:nvPr/>
          </p:nvGrpSpPr>
          <p:grpSpPr>
            <a:xfrm>
              <a:off x="2529091" y="3281166"/>
              <a:ext cx="727519" cy="1619068"/>
              <a:chOff x="468923" y="4100514"/>
              <a:chExt cx="670168" cy="1491436"/>
            </a:xfrm>
          </p:grpSpPr>
          <p:sp>
            <p:nvSpPr>
              <p:cNvPr id="329" name="Bogen 328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30" name="Gruppieren 329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31" name="Bogen 330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2" name="Bogen 331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3" name="Bogen 332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4" name="Bogen 333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5" name="Bogen 334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36" name="Freihandform 335"/>
            <p:cNvSpPr/>
            <p:nvPr/>
          </p:nvSpPr>
          <p:spPr>
            <a:xfrm>
              <a:off x="1132347" y="4223657"/>
              <a:ext cx="595741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37000">
                  <a:srgbClr val="00B0F0"/>
                </a:gs>
                <a:gs pos="69040">
                  <a:srgbClr val="D6E8C8"/>
                </a:gs>
                <a:gs pos="73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Freihandform 344"/>
            <p:cNvSpPr/>
            <p:nvPr/>
          </p:nvSpPr>
          <p:spPr>
            <a:xfrm>
              <a:off x="2152527" y="4228295"/>
              <a:ext cx="564800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6" name="Freihandform 345"/>
            <p:cNvSpPr/>
            <p:nvPr/>
          </p:nvSpPr>
          <p:spPr>
            <a:xfrm>
              <a:off x="3157907" y="4221730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0" name="Ellipse 359"/>
            <p:cNvSpPr/>
            <p:nvPr/>
          </p:nvSpPr>
          <p:spPr>
            <a:xfrm>
              <a:off x="3682513" y="3437061"/>
              <a:ext cx="481151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37" name="Gruppieren 336"/>
            <p:cNvGrpSpPr/>
            <p:nvPr/>
          </p:nvGrpSpPr>
          <p:grpSpPr>
            <a:xfrm>
              <a:off x="3501683" y="3274700"/>
              <a:ext cx="727519" cy="1619068"/>
              <a:chOff x="468923" y="4100514"/>
              <a:chExt cx="670168" cy="1491436"/>
            </a:xfrm>
          </p:grpSpPr>
          <p:sp>
            <p:nvSpPr>
              <p:cNvPr id="338" name="Bogen 337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39" name="Gruppieren 338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40" name="Bogen 339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1" name="Bogen 340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2" name="Bogen 341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3" name="Bogen 342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4" name="Bogen 343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61" name="Gruppieren 360"/>
            <p:cNvGrpSpPr/>
            <p:nvPr/>
          </p:nvGrpSpPr>
          <p:grpSpPr>
            <a:xfrm>
              <a:off x="496489" y="3274700"/>
              <a:ext cx="727519" cy="1619068"/>
              <a:chOff x="468923" y="4100514"/>
              <a:chExt cx="670168" cy="1491436"/>
            </a:xfrm>
          </p:grpSpPr>
          <p:sp>
            <p:nvSpPr>
              <p:cNvPr id="362" name="Bogen 361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63" name="Gruppieren 362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64" name="Bogen 363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5" name="Bogen 364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6" name="Bogen 365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7" name="Bogen 366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8" name="Bogen 367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88" name="Gruppieren 287"/>
            <p:cNvGrpSpPr/>
            <p:nvPr/>
          </p:nvGrpSpPr>
          <p:grpSpPr>
            <a:xfrm>
              <a:off x="998661" y="3280240"/>
              <a:ext cx="727519" cy="1619068"/>
              <a:chOff x="468923" y="4100514"/>
              <a:chExt cx="670168" cy="1491436"/>
            </a:xfrm>
          </p:grpSpPr>
          <p:sp>
            <p:nvSpPr>
              <p:cNvPr id="289" name="Bogen 288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90" name="Gruppieren 289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291" name="Bogen 290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2" name="Bogen 291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3" name="Bogen 292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4" name="Bogen 293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5" name="Bogen 294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56" name="Gruppieren 455"/>
            <p:cNvGrpSpPr/>
            <p:nvPr/>
          </p:nvGrpSpPr>
          <p:grpSpPr>
            <a:xfrm rot="10800000">
              <a:off x="1119739" y="3535596"/>
              <a:ext cx="546520" cy="1480795"/>
              <a:chOff x="4097049" y="1597868"/>
              <a:chExt cx="503437" cy="1364063"/>
            </a:xfrm>
          </p:grpSpPr>
          <p:sp>
            <p:nvSpPr>
              <p:cNvPr id="457" name="Bogen 456"/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8" name="Bogen 457"/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9" name="Bogen 458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0" name="Bogen 459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2" name="Bogen 461"/>
              <p:cNvSpPr/>
              <p:nvPr/>
            </p:nvSpPr>
            <p:spPr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0" name="Gruppieren 469"/>
            <p:cNvGrpSpPr/>
            <p:nvPr/>
          </p:nvGrpSpPr>
          <p:grpSpPr>
            <a:xfrm rot="10800000">
              <a:off x="2143674" y="3552934"/>
              <a:ext cx="546520" cy="1480795"/>
              <a:chOff x="4097049" y="1597868"/>
              <a:chExt cx="503437" cy="1364063"/>
            </a:xfrm>
          </p:grpSpPr>
          <p:sp>
            <p:nvSpPr>
              <p:cNvPr id="471" name="Bogen 470"/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2" name="Bogen 471"/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3" name="Bogen 472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4" name="Bogen 473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6" name="Bogen 475"/>
              <p:cNvSpPr/>
              <p:nvPr/>
            </p:nvSpPr>
            <p:spPr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7" name="Gruppieren 476"/>
            <p:cNvGrpSpPr/>
            <p:nvPr/>
          </p:nvGrpSpPr>
          <p:grpSpPr>
            <a:xfrm rot="10800000">
              <a:off x="3110701" y="3518765"/>
              <a:ext cx="546520" cy="1480795"/>
              <a:chOff x="4097049" y="1597868"/>
              <a:chExt cx="503437" cy="1364063"/>
            </a:xfrm>
          </p:grpSpPr>
          <p:sp>
            <p:nvSpPr>
              <p:cNvPr id="478" name="Bogen 477"/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9" name="Bogen 478"/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0" name="Bogen 479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1" name="Bogen 480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3" name="Bogen 482"/>
              <p:cNvSpPr/>
              <p:nvPr/>
            </p:nvSpPr>
            <p:spPr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9" name="Rechteck 258"/>
            <p:cNvSpPr/>
            <p:nvPr/>
          </p:nvSpPr>
          <p:spPr>
            <a:xfrm>
              <a:off x="594543" y="4559876"/>
              <a:ext cx="3574553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1" name="Rechteck 260"/>
            <p:cNvSpPr/>
            <p:nvPr/>
          </p:nvSpPr>
          <p:spPr>
            <a:xfrm>
              <a:off x="621974" y="2188765"/>
              <a:ext cx="3501835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4" name="Gerader Verbinder 373"/>
            <p:cNvCxnSpPr/>
            <p:nvPr/>
          </p:nvCxnSpPr>
          <p:spPr>
            <a:xfrm>
              <a:off x="804168" y="1709842"/>
              <a:ext cx="526303" cy="2025105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Gerader Verbinder 375"/>
            <p:cNvCxnSpPr/>
            <p:nvPr/>
          </p:nvCxnSpPr>
          <p:spPr>
            <a:xfrm>
              <a:off x="1826079" y="1566741"/>
              <a:ext cx="559517" cy="2344442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0090620-4CEB-EE64-C5D0-3701BB2EBF98}"/>
                </a:ext>
              </a:extLst>
            </p:cNvPr>
            <p:cNvSpPr/>
            <p:nvPr/>
          </p:nvSpPr>
          <p:spPr>
            <a:xfrm>
              <a:off x="584373" y="3441234"/>
              <a:ext cx="3652730" cy="1157572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9918622-C2AB-A95E-96CD-3FACE96E367D}"/>
                </a:ext>
              </a:extLst>
            </p:cNvPr>
            <p:cNvSpPr/>
            <p:nvPr/>
          </p:nvSpPr>
          <p:spPr>
            <a:xfrm>
              <a:off x="3173647" y="4231491"/>
              <a:ext cx="503061" cy="312164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EA8B0C7-D915-C84C-49CD-B8696853FD8C}"/>
                </a:ext>
              </a:extLst>
            </p:cNvPr>
            <p:cNvSpPr/>
            <p:nvPr/>
          </p:nvSpPr>
          <p:spPr>
            <a:xfrm>
              <a:off x="2182599" y="4233379"/>
              <a:ext cx="511899" cy="312164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D43B0BD-2EB5-2401-9C36-2B9F3036C6C0}"/>
                </a:ext>
              </a:extLst>
            </p:cNvPr>
            <p:cNvSpPr/>
            <p:nvPr/>
          </p:nvSpPr>
          <p:spPr>
            <a:xfrm>
              <a:off x="1154172" y="4231789"/>
              <a:ext cx="533038" cy="312164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53" name="Gerade Verbindung mit Pfeil 352"/>
            <p:cNvCxnSpPr>
              <a:stCxn id="352" idx="6"/>
            </p:cNvCxnSpPr>
            <p:nvPr/>
          </p:nvCxnSpPr>
          <p:spPr>
            <a:xfrm>
              <a:off x="1480141" y="3928391"/>
              <a:ext cx="234747" cy="73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Ellipse 353"/>
            <p:cNvSpPr/>
            <p:nvPr/>
          </p:nvSpPr>
          <p:spPr>
            <a:xfrm>
              <a:off x="1849436" y="3808638"/>
              <a:ext cx="265620" cy="2656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355" name="Gerade Verbindung mit Pfeil 354"/>
            <p:cNvCxnSpPr>
              <a:stCxn id="354" idx="6"/>
            </p:cNvCxnSpPr>
            <p:nvPr/>
          </p:nvCxnSpPr>
          <p:spPr>
            <a:xfrm>
              <a:off x="2115056" y="3941448"/>
              <a:ext cx="10441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Ellipse 355"/>
            <p:cNvSpPr/>
            <p:nvPr/>
          </p:nvSpPr>
          <p:spPr>
            <a:xfrm>
              <a:off x="2540708" y="3895444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357" name="Gerade Verbindung mit Pfeil 356"/>
            <p:cNvCxnSpPr>
              <a:stCxn id="356" idx="6"/>
            </p:cNvCxnSpPr>
            <p:nvPr/>
          </p:nvCxnSpPr>
          <p:spPr>
            <a:xfrm>
              <a:off x="2806328" y="4028254"/>
              <a:ext cx="187320" cy="1326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Ellipse 357"/>
            <p:cNvSpPr/>
            <p:nvPr/>
          </p:nvSpPr>
          <p:spPr>
            <a:xfrm>
              <a:off x="3070035" y="3632212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4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359" name="Gerade Verbindung mit Pfeil 358"/>
            <p:cNvCxnSpPr>
              <a:stCxn id="358" idx="6"/>
            </p:cNvCxnSpPr>
            <p:nvPr/>
          </p:nvCxnSpPr>
          <p:spPr>
            <a:xfrm flipV="1">
              <a:off x="3335655" y="3606218"/>
              <a:ext cx="170111" cy="1588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Ellipse 351"/>
            <p:cNvSpPr/>
            <p:nvPr/>
          </p:nvSpPr>
          <p:spPr>
            <a:xfrm>
              <a:off x="1214521" y="3795580"/>
              <a:ext cx="265620" cy="26562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" name="Freihandform 263">
              <a:extLst>
                <a:ext uri="{FF2B5EF4-FFF2-40B4-BE49-F238E27FC236}">
                  <a16:creationId xmlns:a16="http://schemas.microsoft.com/office/drawing/2014/main" id="{68040EB7-5493-18BE-0C50-77A9F24339C1}"/>
                </a:ext>
              </a:extLst>
            </p:cNvPr>
            <p:cNvSpPr/>
            <p:nvPr/>
          </p:nvSpPr>
          <p:spPr>
            <a:xfrm>
              <a:off x="3143397" y="4227057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ihandform 263">
              <a:extLst>
                <a:ext uri="{FF2B5EF4-FFF2-40B4-BE49-F238E27FC236}">
                  <a16:creationId xmlns:a16="http://schemas.microsoft.com/office/drawing/2014/main" id="{F91AD989-7E00-8853-4623-BA629C80E39A}"/>
                </a:ext>
              </a:extLst>
            </p:cNvPr>
            <p:cNvSpPr/>
            <p:nvPr/>
          </p:nvSpPr>
          <p:spPr>
            <a:xfrm>
              <a:off x="2161514" y="4226902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ihandform 263">
              <a:extLst>
                <a:ext uri="{FF2B5EF4-FFF2-40B4-BE49-F238E27FC236}">
                  <a16:creationId xmlns:a16="http://schemas.microsoft.com/office/drawing/2014/main" id="{53ED6A9B-68A3-0D5D-DEDB-007915FDB7C8}"/>
                </a:ext>
              </a:extLst>
            </p:cNvPr>
            <p:cNvSpPr/>
            <p:nvPr/>
          </p:nvSpPr>
          <p:spPr>
            <a:xfrm>
              <a:off x="1151327" y="4217437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8" name="Rechteck 347"/>
            <p:cNvSpPr/>
            <p:nvPr/>
          </p:nvSpPr>
          <p:spPr>
            <a:xfrm>
              <a:off x="591430" y="4223659"/>
              <a:ext cx="574649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Rechteck 349"/>
            <p:cNvSpPr/>
            <p:nvPr/>
          </p:nvSpPr>
          <p:spPr>
            <a:xfrm>
              <a:off x="2692520" y="4233486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1" name="Rechteck 350"/>
            <p:cNvSpPr/>
            <p:nvPr/>
          </p:nvSpPr>
          <p:spPr>
            <a:xfrm>
              <a:off x="3686379" y="4213023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9" name="Rechteck 348"/>
            <p:cNvSpPr/>
            <p:nvPr/>
          </p:nvSpPr>
          <p:spPr>
            <a:xfrm>
              <a:off x="1692710" y="4213023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7" name="Rechteck 346"/>
            <p:cNvSpPr/>
            <p:nvPr/>
          </p:nvSpPr>
          <p:spPr>
            <a:xfrm>
              <a:off x="600738" y="4547431"/>
              <a:ext cx="3574553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E090ACE6-AB75-0292-EAA4-A40861BB3D13}"/>
              </a:ext>
            </a:extLst>
          </p:cNvPr>
          <p:cNvSpPr txBox="1"/>
          <p:nvPr/>
        </p:nvSpPr>
        <p:spPr>
          <a:xfrm>
            <a:off x="3993545" y="3203845"/>
            <a:ext cx="4194657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486C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Goal: generate a mode that allows momentum transfer from laser field to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Use first order effect, so m=1 (efficient!)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Second order effects too already too inefficient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DAD7D97-9E7F-414E-B734-8EB5BC589221}"/>
              </a:ext>
            </a:extLst>
          </p:cNvPr>
          <p:cNvGrpSpPr/>
          <p:nvPr/>
        </p:nvGrpSpPr>
        <p:grpSpPr>
          <a:xfrm>
            <a:off x="9469157" y="360302"/>
            <a:ext cx="2441629" cy="915785"/>
            <a:chOff x="7591419" y="1158203"/>
            <a:chExt cx="2441629" cy="915785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42A07CE-9FE1-D94D-69CD-F92CBC27A6D2}"/>
                </a:ext>
              </a:extLst>
            </p:cNvPr>
            <p:cNvSpPr/>
            <p:nvPr/>
          </p:nvSpPr>
          <p:spPr>
            <a:xfrm>
              <a:off x="7591419" y="1158203"/>
              <a:ext cx="2413360" cy="915785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44DE9581-7C68-D309-B6D6-16B851DA1A77}"/>
                    </a:ext>
                  </a:extLst>
                </p:cNvPr>
                <p:cNvSpPr txBox="1"/>
                <p:nvPr/>
              </p:nvSpPr>
              <p:spPr>
                <a:xfrm>
                  <a:off x="7980526" y="1533518"/>
                  <a:ext cx="1742054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de-DE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44DE9581-7C68-D309-B6D6-16B851DA1A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0526" y="1533518"/>
                  <a:ext cx="1742054" cy="490199"/>
                </a:xfrm>
                <a:prstGeom prst="rect">
                  <a:avLst/>
                </a:prstGeom>
                <a:blipFill>
                  <a:blip r:embed="rId13"/>
                  <a:stretch>
                    <a:fillRect l="-1399" b="-125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F3E64884-F7BD-5D7D-3FA4-8CE4169BD67C}"/>
                </a:ext>
              </a:extLst>
            </p:cNvPr>
            <p:cNvSpPr txBox="1"/>
            <p:nvPr/>
          </p:nvSpPr>
          <p:spPr>
            <a:xfrm>
              <a:off x="7591802" y="1204229"/>
              <a:ext cx="2441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Synchronicity condition: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4F4164FA-B982-C9EE-2266-EEAE89DC6214}"/>
                  </a:ext>
                </a:extLst>
              </p:cNvPr>
              <p:cNvSpPr txBox="1"/>
              <p:nvPr/>
            </p:nvSpPr>
            <p:spPr>
              <a:xfrm>
                <a:off x="2409687" y="2329820"/>
                <a:ext cx="704207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4F4164FA-B982-C9EE-2266-EEAE89DC6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87" y="2329820"/>
                <a:ext cx="704207" cy="390748"/>
              </a:xfrm>
              <a:prstGeom prst="rect">
                <a:avLst/>
              </a:prstGeom>
              <a:blipFill>
                <a:blip r:embed="rId1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6CAB9DB6-F2D0-CFB4-49F8-F4A6C75FEEF8}"/>
              </a:ext>
            </a:extLst>
          </p:cNvPr>
          <p:cNvCxnSpPr/>
          <p:nvPr/>
        </p:nvCxnSpPr>
        <p:spPr>
          <a:xfrm>
            <a:off x="2246162" y="2356763"/>
            <a:ext cx="89078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28D2FD47-9E7F-4E62-9C12-A2A3808EC5BF}"/>
              </a:ext>
            </a:extLst>
          </p:cNvPr>
          <p:cNvSpPr/>
          <p:nvPr/>
        </p:nvSpPr>
        <p:spPr>
          <a:xfrm>
            <a:off x="-3169942" y="655480"/>
            <a:ext cx="3138245" cy="894021"/>
          </a:xfrm>
          <a:prstGeom prst="rect">
            <a:avLst/>
          </a:prstGeom>
          <a:solidFill>
            <a:srgbClr val="E9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7CAE67-601B-4D69-BE85-7395BEA261AC}"/>
              </a:ext>
            </a:extLst>
          </p:cNvPr>
          <p:cNvGrpSpPr>
            <a:grpSpLocks noChangeAspect="1"/>
          </p:cNvGrpSpPr>
          <p:nvPr/>
        </p:nvGrpSpPr>
        <p:grpSpPr>
          <a:xfrm>
            <a:off x="364739" y="1494244"/>
            <a:ext cx="3476277" cy="3242941"/>
            <a:chOff x="682613" y="1809536"/>
            <a:chExt cx="2634290" cy="2457470"/>
          </a:xfrm>
        </p:grpSpPr>
        <p:grpSp>
          <p:nvGrpSpPr>
            <p:cNvPr id="600" name="Gruppieren 103">
              <a:extLst>
                <a:ext uri="{FF2B5EF4-FFF2-40B4-BE49-F238E27FC236}">
                  <a16:creationId xmlns:a16="http://schemas.microsoft.com/office/drawing/2014/main" id="{2D01E0CB-DA61-4516-AC3C-A5DC2E45EAE6}"/>
                </a:ext>
              </a:extLst>
            </p:cNvPr>
            <p:cNvGrpSpPr/>
            <p:nvPr/>
          </p:nvGrpSpPr>
          <p:grpSpPr>
            <a:xfrm rot="10800000" flipH="1">
              <a:off x="683683" y="1882998"/>
              <a:ext cx="2629802" cy="1247765"/>
              <a:chOff x="652114" y="3207585"/>
              <a:chExt cx="3261346" cy="1815288"/>
            </a:xfrm>
          </p:grpSpPr>
          <p:sp>
            <p:nvSpPr>
              <p:cNvPr id="601" name="Rechteck 203">
                <a:extLst>
                  <a:ext uri="{FF2B5EF4-FFF2-40B4-BE49-F238E27FC236}">
                    <a16:creationId xmlns:a16="http://schemas.microsoft.com/office/drawing/2014/main" id="{636125A8-2126-436E-B903-E4432E2D216F}"/>
                  </a:ext>
                </a:extLst>
              </p:cNvPr>
              <p:cNvSpPr/>
              <p:nvPr/>
            </p:nvSpPr>
            <p:spPr>
              <a:xfrm>
                <a:off x="652114" y="3207585"/>
                <a:ext cx="3250636" cy="1220474"/>
              </a:xfrm>
              <a:prstGeom prst="rect">
                <a:avLst/>
              </a:prstGeom>
              <a:solidFill>
                <a:srgbClr val="F1EF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2" name="Ellipse 204">
                <a:extLst>
                  <a:ext uri="{FF2B5EF4-FFF2-40B4-BE49-F238E27FC236}">
                    <a16:creationId xmlns:a16="http://schemas.microsoft.com/office/drawing/2014/main" id="{E8CC1F6B-251E-4644-AEE4-23FDA728A346}"/>
                  </a:ext>
                </a:extLst>
              </p:cNvPr>
              <p:cNvSpPr/>
              <p:nvPr/>
            </p:nvSpPr>
            <p:spPr>
              <a:xfrm>
                <a:off x="1159712" y="3374947"/>
                <a:ext cx="461260" cy="14630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lumMod val="73000"/>
                      <a:lumOff val="27000"/>
                    </a:srgbClr>
                  </a:gs>
                  <a:gs pos="50000">
                    <a:srgbClr val="FFC000">
                      <a:alpha val="66000"/>
                      <a:lumMod val="72000"/>
                      <a:lumOff val="28000"/>
                    </a:srgbClr>
                  </a:gs>
                  <a:gs pos="78000">
                    <a:srgbClr val="F1EFC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3" name="Ellipse 205">
                <a:extLst>
                  <a:ext uri="{FF2B5EF4-FFF2-40B4-BE49-F238E27FC236}">
                    <a16:creationId xmlns:a16="http://schemas.microsoft.com/office/drawing/2014/main" id="{1A3B0EC9-897D-448A-931C-4123E4D44D1D}"/>
                  </a:ext>
                </a:extLst>
              </p:cNvPr>
              <p:cNvSpPr/>
              <p:nvPr/>
            </p:nvSpPr>
            <p:spPr>
              <a:xfrm>
                <a:off x="2081947" y="3382631"/>
                <a:ext cx="472157" cy="14630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lumMod val="73000"/>
                      <a:lumOff val="27000"/>
                    </a:srgbClr>
                  </a:gs>
                  <a:gs pos="50000">
                    <a:srgbClr val="FFC000">
                      <a:alpha val="66000"/>
                      <a:lumMod val="72000"/>
                      <a:lumOff val="28000"/>
                    </a:srgbClr>
                  </a:gs>
                  <a:gs pos="78000">
                    <a:srgbClr val="F1EFC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4" name="Ellipse 206">
                <a:extLst>
                  <a:ext uri="{FF2B5EF4-FFF2-40B4-BE49-F238E27FC236}">
                    <a16:creationId xmlns:a16="http://schemas.microsoft.com/office/drawing/2014/main" id="{D482D994-BC06-40FE-B655-99E041381D2B}"/>
                  </a:ext>
                </a:extLst>
              </p:cNvPr>
              <p:cNvSpPr/>
              <p:nvPr/>
            </p:nvSpPr>
            <p:spPr>
              <a:xfrm>
                <a:off x="2989973" y="3388984"/>
                <a:ext cx="461260" cy="14630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lumMod val="73000"/>
                      <a:lumOff val="27000"/>
                    </a:srgbClr>
                  </a:gs>
                  <a:gs pos="50000">
                    <a:srgbClr val="FFC000">
                      <a:alpha val="66000"/>
                      <a:lumMod val="72000"/>
                      <a:lumOff val="28000"/>
                    </a:srgbClr>
                  </a:gs>
                  <a:gs pos="78000">
                    <a:srgbClr val="F1EFC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5" name="Ellipse 207">
                <a:extLst>
                  <a:ext uri="{FF2B5EF4-FFF2-40B4-BE49-F238E27FC236}">
                    <a16:creationId xmlns:a16="http://schemas.microsoft.com/office/drawing/2014/main" id="{BCFC98D7-078F-413D-BF3B-B3EF9DBE5A29}"/>
                  </a:ext>
                </a:extLst>
              </p:cNvPr>
              <p:cNvSpPr/>
              <p:nvPr/>
            </p:nvSpPr>
            <p:spPr>
              <a:xfrm>
                <a:off x="2556784" y="3359850"/>
                <a:ext cx="443221" cy="146303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50000">
                    <a:srgbClr val="00B0F0">
                      <a:lumMod val="40000"/>
                      <a:lumOff val="60000"/>
                    </a:srgbClr>
                  </a:gs>
                  <a:gs pos="78000">
                    <a:srgbClr val="F1EFC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6" name="Ellipse 208">
                <a:extLst>
                  <a:ext uri="{FF2B5EF4-FFF2-40B4-BE49-F238E27FC236}">
                    <a16:creationId xmlns:a16="http://schemas.microsoft.com/office/drawing/2014/main" id="{E09C3798-2CA4-40EE-86B0-52225F149ACA}"/>
                  </a:ext>
                </a:extLst>
              </p:cNvPr>
              <p:cNvSpPr/>
              <p:nvPr/>
            </p:nvSpPr>
            <p:spPr>
              <a:xfrm>
                <a:off x="1631576" y="3374947"/>
                <a:ext cx="436877" cy="14630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50000">
                    <a:srgbClr val="00B0F0">
                      <a:lumMod val="40000"/>
                      <a:lumOff val="60000"/>
                    </a:srgbClr>
                  </a:gs>
                  <a:gs pos="78000">
                    <a:srgbClr val="F1EFC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7" name="Ellipse 209">
                <a:extLst>
                  <a:ext uri="{FF2B5EF4-FFF2-40B4-BE49-F238E27FC236}">
                    <a16:creationId xmlns:a16="http://schemas.microsoft.com/office/drawing/2014/main" id="{9F42589F-630E-4BA4-9B10-C0936A9030E6}"/>
                  </a:ext>
                </a:extLst>
              </p:cNvPr>
              <p:cNvSpPr/>
              <p:nvPr/>
            </p:nvSpPr>
            <p:spPr>
              <a:xfrm>
                <a:off x="693825" y="3394872"/>
                <a:ext cx="454142" cy="14630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50000">
                    <a:srgbClr val="00B0F0">
                      <a:lumMod val="40000"/>
                      <a:lumOff val="60000"/>
                    </a:srgbClr>
                  </a:gs>
                  <a:gs pos="78000">
                    <a:srgbClr val="F1EFC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08" name="Gruppieren 210">
                <a:extLst>
                  <a:ext uri="{FF2B5EF4-FFF2-40B4-BE49-F238E27FC236}">
                    <a16:creationId xmlns:a16="http://schemas.microsoft.com/office/drawing/2014/main" id="{A1A9AC2B-FA3D-47AC-B580-5CB857C54853}"/>
                  </a:ext>
                </a:extLst>
              </p:cNvPr>
              <p:cNvGrpSpPr/>
              <p:nvPr/>
            </p:nvGrpSpPr>
            <p:grpSpPr>
              <a:xfrm>
                <a:off x="3022837" y="3548693"/>
                <a:ext cx="376975" cy="867619"/>
                <a:chOff x="662151" y="4424557"/>
                <a:chExt cx="376974" cy="867620"/>
              </a:xfrm>
            </p:grpSpPr>
            <p:sp>
              <p:nvSpPr>
                <p:cNvPr id="664" name="Bogen 267">
                  <a:extLst>
                    <a:ext uri="{FF2B5EF4-FFF2-40B4-BE49-F238E27FC236}">
                      <a16:creationId xmlns:a16="http://schemas.microsoft.com/office/drawing/2014/main" id="{D490E11B-A6A8-427C-BCC3-46995B57B02B}"/>
                    </a:ext>
                  </a:extLst>
                </p:cNvPr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5" name="Bogen 268">
                  <a:extLst>
                    <a:ext uri="{FF2B5EF4-FFF2-40B4-BE49-F238E27FC236}">
                      <a16:creationId xmlns:a16="http://schemas.microsoft.com/office/drawing/2014/main" id="{06E17881-A0CB-4C71-93FD-0B70BBCDA25E}"/>
                    </a:ext>
                  </a:extLst>
                </p:cNvPr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6" name="Bogen 269">
                  <a:extLst>
                    <a:ext uri="{FF2B5EF4-FFF2-40B4-BE49-F238E27FC236}">
                      <a16:creationId xmlns:a16="http://schemas.microsoft.com/office/drawing/2014/main" id="{F084D817-C228-4669-84D1-CF9DA66E94FB}"/>
                    </a:ext>
                  </a:extLst>
                </p:cNvPr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7" name="Bogen 270">
                  <a:extLst>
                    <a:ext uri="{FF2B5EF4-FFF2-40B4-BE49-F238E27FC236}">
                      <a16:creationId xmlns:a16="http://schemas.microsoft.com/office/drawing/2014/main" id="{C466AD65-4083-484E-B3F5-EAC5EE6DF9BE}"/>
                    </a:ext>
                  </a:extLst>
                </p:cNvPr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09" name="Gruppieren 211">
                <a:extLst>
                  <a:ext uri="{FF2B5EF4-FFF2-40B4-BE49-F238E27FC236}">
                    <a16:creationId xmlns:a16="http://schemas.microsoft.com/office/drawing/2014/main" id="{9298EB2F-1BAC-4B0B-8F9C-2E8633682484}"/>
                  </a:ext>
                </a:extLst>
              </p:cNvPr>
              <p:cNvGrpSpPr/>
              <p:nvPr/>
            </p:nvGrpSpPr>
            <p:grpSpPr>
              <a:xfrm>
                <a:off x="2109355" y="3568423"/>
                <a:ext cx="376975" cy="867619"/>
                <a:chOff x="662151" y="4424557"/>
                <a:chExt cx="376974" cy="867620"/>
              </a:xfrm>
            </p:grpSpPr>
            <p:sp>
              <p:nvSpPr>
                <p:cNvPr id="660" name="Bogen 263">
                  <a:extLst>
                    <a:ext uri="{FF2B5EF4-FFF2-40B4-BE49-F238E27FC236}">
                      <a16:creationId xmlns:a16="http://schemas.microsoft.com/office/drawing/2014/main" id="{45BDC18B-F219-4395-A4FF-F5EE4EE8C740}"/>
                    </a:ext>
                  </a:extLst>
                </p:cNvPr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1" name="Bogen 264">
                  <a:extLst>
                    <a:ext uri="{FF2B5EF4-FFF2-40B4-BE49-F238E27FC236}">
                      <a16:creationId xmlns:a16="http://schemas.microsoft.com/office/drawing/2014/main" id="{8D387F76-2585-42AA-9011-5609E973A032}"/>
                    </a:ext>
                  </a:extLst>
                </p:cNvPr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2" name="Bogen 265">
                  <a:extLst>
                    <a:ext uri="{FF2B5EF4-FFF2-40B4-BE49-F238E27FC236}">
                      <a16:creationId xmlns:a16="http://schemas.microsoft.com/office/drawing/2014/main" id="{133C307B-CABE-461B-A35B-9F3B3D56A32D}"/>
                    </a:ext>
                  </a:extLst>
                </p:cNvPr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3" name="Bogen 266">
                  <a:extLst>
                    <a:ext uri="{FF2B5EF4-FFF2-40B4-BE49-F238E27FC236}">
                      <a16:creationId xmlns:a16="http://schemas.microsoft.com/office/drawing/2014/main" id="{BC213FE4-86F2-4853-80C7-18920D11339A}"/>
                    </a:ext>
                  </a:extLst>
                </p:cNvPr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10" name="Gruppieren 212">
                <a:extLst>
                  <a:ext uri="{FF2B5EF4-FFF2-40B4-BE49-F238E27FC236}">
                    <a16:creationId xmlns:a16="http://schemas.microsoft.com/office/drawing/2014/main" id="{8D88EF52-3C85-4C9C-BAC6-7BA1A483E397}"/>
                  </a:ext>
                </a:extLst>
              </p:cNvPr>
              <p:cNvGrpSpPr/>
              <p:nvPr/>
            </p:nvGrpSpPr>
            <p:grpSpPr>
              <a:xfrm>
                <a:off x="1645615" y="3562933"/>
                <a:ext cx="376975" cy="867619"/>
                <a:chOff x="662151" y="4424557"/>
                <a:chExt cx="376974" cy="867620"/>
              </a:xfrm>
            </p:grpSpPr>
            <p:sp>
              <p:nvSpPr>
                <p:cNvPr id="656" name="Bogen 259">
                  <a:extLst>
                    <a:ext uri="{FF2B5EF4-FFF2-40B4-BE49-F238E27FC236}">
                      <a16:creationId xmlns:a16="http://schemas.microsoft.com/office/drawing/2014/main" id="{1DADD262-EFA5-40DC-9590-439FEC014A0D}"/>
                    </a:ext>
                  </a:extLst>
                </p:cNvPr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7" name="Bogen 260">
                  <a:extLst>
                    <a:ext uri="{FF2B5EF4-FFF2-40B4-BE49-F238E27FC236}">
                      <a16:creationId xmlns:a16="http://schemas.microsoft.com/office/drawing/2014/main" id="{4C0A01C0-1400-45F0-8587-5C040E43AA06}"/>
                    </a:ext>
                  </a:extLst>
                </p:cNvPr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8" name="Bogen 261">
                  <a:extLst>
                    <a:ext uri="{FF2B5EF4-FFF2-40B4-BE49-F238E27FC236}">
                      <a16:creationId xmlns:a16="http://schemas.microsoft.com/office/drawing/2014/main" id="{AC7975B5-04E7-4E3C-AAEE-607D5061E8F5}"/>
                    </a:ext>
                  </a:extLst>
                </p:cNvPr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9" name="Bogen 262">
                  <a:extLst>
                    <a:ext uri="{FF2B5EF4-FFF2-40B4-BE49-F238E27FC236}">
                      <a16:creationId xmlns:a16="http://schemas.microsoft.com/office/drawing/2014/main" id="{389CE391-6D31-4B36-9FA3-F4FD8B457172}"/>
                    </a:ext>
                  </a:extLst>
                </p:cNvPr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11" name="Gruppieren 213">
                <a:extLst>
                  <a:ext uri="{FF2B5EF4-FFF2-40B4-BE49-F238E27FC236}">
                    <a16:creationId xmlns:a16="http://schemas.microsoft.com/office/drawing/2014/main" id="{F8613140-D9C7-45A6-B19A-8E06B4B725FD}"/>
                  </a:ext>
                </a:extLst>
              </p:cNvPr>
              <p:cNvGrpSpPr/>
              <p:nvPr/>
            </p:nvGrpSpPr>
            <p:grpSpPr>
              <a:xfrm>
                <a:off x="2590259" y="3564089"/>
                <a:ext cx="376975" cy="867619"/>
                <a:chOff x="662151" y="4424557"/>
                <a:chExt cx="376974" cy="867620"/>
              </a:xfrm>
            </p:grpSpPr>
            <p:sp>
              <p:nvSpPr>
                <p:cNvPr id="652" name="Bogen 255">
                  <a:extLst>
                    <a:ext uri="{FF2B5EF4-FFF2-40B4-BE49-F238E27FC236}">
                      <a16:creationId xmlns:a16="http://schemas.microsoft.com/office/drawing/2014/main" id="{CF6DC132-4275-48A9-BC18-898AF70148D7}"/>
                    </a:ext>
                  </a:extLst>
                </p:cNvPr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3" name="Bogen 256">
                  <a:extLst>
                    <a:ext uri="{FF2B5EF4-FFF2-40B4-BE49-F238E27FC236}">
                      <a16:creationId xmlns:a16="http://schemas.microsoft.com/office/drawing/2014/main" id="{87E86B56-B362-4580-8704-2DB478406EBE}"/>
                    </a:ext>
                  </a:extLst>
                </p:cNvPr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4" name="Bogen 257">
                  <a:extLst>
                    <a:ext uri="{FF2B5EF4-FFF2-40B4-BE49-F238E27FC236}">
                      <a16:creationId xmlns:a16="http://schemas.microsoft.com/office/drawing/2014/main" id="{22538B2C-3034-48E8-8AD6-13C7F8C5A873}"/>
                    </a:ext>
                  </a:extLst>
                </p:cNvPr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5" name="Bogen 258">
                  <a:extLst>
                    <a:ext uri="{FF2B5EF4-FFF2-40B4-BE49-F238E27FC236}">
                      <a16:creationId xmlns:a16="http://schemas.microsoft.com/office/drawing/2014/main" id="{1E65D8A6-7557-46EC-82C9-6859D5069061}"/>
                    </a:ext>
                  </a:extLst>
                </p:cNvPr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12" name="Freihandform 566">
                <a:extLst>
                  <a:ext uri="{FF2B5EF4-FFF2-40B4-BE49-F238E27FC236}">
                    <a16:creationId xmlns:a16="http://schemas.microsoft.com/office/drawing/2014/main" id="{6D849DAD-3956-41A0-BDDC-5B3EF3E0DC7C}"/>
                  </a:ext>
                </a:extLst>
              </p:cNvPr>
              <p:cNvSpPr/>
              <p:nvPr/>
            </p:nvSpPr>
            <p:spPr>
              <a:xfrm>
                <a:off x="1103466" y="4108240"/>
                <a:ext cx="548778" cy="691728"/>
              </a:xfrm>
              <a:custGeom>
                <a:avLst/>
                <a:gdLst>
                  <a:gd name="connsiteX0" fmla="*/ 0 w 458731"/>
                  <a:gd name="connsiteY0" fmla="*/ 0 h 691729"/>
                  <a:gd name="connsiteX1" fmla="*/ 458731 w 458731"/>
                  <a:gd name="connsiteY1" fmla="*/ 0 h 691729"/>
                  <a:gd name="connsiteX2" fmla="*/ 455310 w 458731"/>
                  <a:gd name="connsiteY2" fmla="*/ 107636 h 691729"/>
                  <a:gd name="connsiteX3" fmla="*/ 229365 w 458731"/>
                  <a:gd name="connsiteY3" fmla="*/ 691729 h 691729"/>
                  <a:gd name="connsiteX4" fmla="*/ 3421 w 458731"/>
                  <a:gd name="connsiteY4" fmla="*/ 107636 h 69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731" h="691729">
                    <a:moveTo>
                      <a:pt x="0" y="0"/>
                    </a:moveTo>
                    <a:lnTo>
                      <a:pt x="458731" y="0"/>
                    </a:lnTo>
                    <a:lnTo>
                      <a:pt x="455310" y="107636"/>
                    </a:lnTo>
                    <a:cubicBezTo>
                      <a:pt x="433804" y="440977"/>
                      <a:pt x="340817" y="691729"/>
                      <a:pt x="229365" y="691729"/>
                    </a:cubicBezTo>
                    <a:cubicBezTo>
                      <a:pt x="117914" y="691729"/>
                      <a:pt x="24926" y="440977"/>
                      <a:pt x="3421" y="1076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70C0"/>
                  </a:gs>
                  <a:gs pos="37000">
                    <a:srgbClr val="00B0F0"/>
                  </a:gs>
                  <a:gs pos="69040">
                    <a:srgbClr val="D6E8C8"/>
                  </a:gs>
                  <a:gs pos="73000">
                    <a:srgbClr val="F1EFC3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3" name="Freihandform 567">
                <a:extLst>
                  <a:ext uri="{FF2B5EF4-FFF2-40B4-BE49-F238E27FC236}">
                    <a16:creationId xmlns:a16="http://schemas.microsoft.com/office/drawing/2014/main" id="{03A59B4B-5CB9-4081-A3B9-7CA5C9973294}"/>
                  </a:ext>
                </a:extLst>
              </p:cNvPr>
              <p:cNvSpPr/>
              <p:nvPr/>
            </p:nvSpPr>
            <p:spPr>
              <a:xfrm>
                <a:off x="2050152" y="4112513"/>
                <a:ext cx="520277" cy="691728"/>
              </a:xfrm>
              <a:custGeom>
                <a:avLst/>
                <a:gdLst>
                  <a:gd name="connsiteX0" fmla="*/ 0 w 458731"/>
                  <a:gd name="connsiteY0" fmla="*/ 0 h 691729"/>
                  <a:gd name="connsiteX1" fmla="*/ 458731 w 458731"/>
                  <a:gd name="connsiteY1" fmla="*/ 0 h 691729"/>
                  <a:gd name="connsiteX2" fmla="*/ 455310 w 458731"/>
                  <a:gd name="connsiteY2" fmla="*/ 107636 h 691729"/>
                  <a:gd name="connsiteX3" fmla="*/ 229365 w 458731"/>
                  <a:gd name="connsiteY3" fmla="*/ 691729 h 691729"/>
                  <a:gd name="connsiteX4" fmla="*/ 3421 w 458731"/>
                  <a:gd name="connsiteY4" fmla="*/ 107636 h 69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731" h="691729">
                    <a:moveTo>
                      <a:pt x="0" y="0"/>
                    </a:moveTo>
                    <a:lnTo>
                      <a:pt x="458731" y="0"/>
                    </a:lnTo>
                    <a:lnTo>
                      <a:pt x="455310" y="107636"/>
                    </a:lnTo>
                    <a:cubicBezTo>
                      <a:pt x="433804" y="440977"/>
                      <a:pt x="340817" y="691729"/>
                      <a:pt x="229365" y="691729"/>
                    </a:cubicBezTo>
                    <a:cubicBezTo>
                      <a:pt x="117914" y="691729"/>
                      <a:pt x="24926" y="440977"/>
                      <a:pt x="3421" y="1076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78000">
                    <a:srgbClr val="F1EFC3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4" name="Freihandform 568">
                <a:extLst>
                  <a:ext uri="{FF2B5EF4-FFF2-40B4-BE49-F238E27FC236}">
                    <a16:creationId xmlns:a16="http://schemas.microsoft.com/office/drawing/2014/main" id="{C7D3CED5-391E-41DE-A244-39113DCD2172}"/>
                  </a:ext>
                </a:extLst>
              </p:cNvPr>
              <p:cNvSpPr/>
              <p:nvPr/>
            </p:nvSpPr>
            <p:spPr>
              <a:xfrm>
                <a:off x="2976277" y="4106465"/>
                <a:ext cx="526826" cy="691728"/>
              </a:xfrm>
              <a:custGeom>
                <a:avLst/>
                <a:gdLst>
                  <a:gd name="connsiteX0" fmla="*/ 0 w 458731"/>
                  <a:gd name="connsiteY0" fmla="*/ 0 h 691729"/>
                  <a:gd name="connsiteX1" fmla="*/ 458731 w 458731"/>
                  <a:gd name="connsiteY1" fmla="*/ 0 h 691729"/>
                  <a:gd name="connsiteX2" fmla="*/ 455310 w 458731"/>
                  <a:gd name="connsiteY2" fmla="*/ 107636 h 691729"/>
                  <a:gd name="connsiteX3" fmla="*/ 229365 w 458731"/>
                  <a:gd name="connsiteY3" fmla="*/ 691729 h 691729"/>
                  <a:gd name="connsiteX4" fmla="*/ 3421 w 458731"/>
                  <a:gd name="connsiteY4" fmla="*/ 107636 h 69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731" h="691729">
                    <a:moveTo>
                      <a:pt x="0" y="0"/>
                    </a:moveTo>
                    <a:lnTo>
                      <a:pt x="458731" y="0"/>
                    </a:lnTo>
                    <a:lnTo>
                      <a:pt x="455310" y="107636"/>
                    </a:lnTo>
                    <a:cubicBezTo>
                      <a:pt x="433804" y="440977"/>
                      <a:pt x="340817" y="691729"/>
                      <a:pt x="229365" y="691729"/>
                    </a:cubicBezTo>
                    <a:cubicBezTo>
                      <a:pt x="117914" y="691729"/>
                      <a:pt x="24926" y="440977"/>
                      <a:pt x="3421" y="1076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78000">
                    <a:srgbClr val="F1EFC3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5" name="Ellipse 219">
                <a:extLst>
                  <a:ext uri="{FF2B5EF4-FFF2-40B4-BE49-F238E27FC236}">
                    <a16:creationId xmlns:a16="http://schemas.microsoft.com/office/drawing/2014/main" id="{91E42630-BF55-4603-ABA3-CB1DC2AAB728}"/>
                  </a:ext>
                </a:extLst>
              </p:cNvPr>
              <p:cNvSpPr/>
              <p:nvPr/>
            </p:nvSpPr>
            <p:spPr>
              <a:xfrm>
                <a:off x="3465830" y="3383653"/>
                <a:ext cx="443221" cy="14630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50000">
                    <a:srgbClr val="00B0F0">
                      <a:lumMod val="40000"/>
                      <a:lumOff val="60000"/>
                    </a:srgbClr>
                  </a:gs>
                  <a:gs pos="78000">
                    <a:srgbClr val="F1EFC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616" name="Gruppieren 221">
                <a:extLst>
                  <a:ext uri="{FF2B5EF4-FFF2-40B4-BE49-F238E27FC236}">
                    <a16:creationId xmlns:a16="http://schemas.microsoft.com/office/drawing/2014/main" id="{D65DEFAB-6E08-4C25-8535-2CE6BB5122FC}"/>
                  </a:ext>
                </a:extLst>
              </p:cNvPr>
              <p:cNvGrpSpPr/>
              <p:nvPr/>
            </p:nvGrpSpPr>
            <p:grpSpPr>
              <a:xfrm>
                <a:off x="3486182" y="3558133"/>
                <a:ext cx="376975" cy="867619"/>
                <a:chOff x="662151" y="4424557"/>
                <a:chExt cx="376974" cy="867620"/>
              </a:xfrm>
            </p:grpSpPr>
            <p:sp>
              <p:nvSpPr>
                <p:cNvPr id="648" name="Bogen 251">
                  <a:extLst>
                    <a:ext uri="{FF2B5EF4-FFF2-40B4-BE49-F238E27FC236}">
                      <a16:creationId xmlns:a16="http://schemas.microsoft.com/office/drawing/2014/main" id="{57FB15F3-C350-4A19-BC79-28FDD4E2CB1D}"/>
                    </a:ext>
                  </a:extLst>
                </p:cNvPr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9" name="Bogen 252">
                  <a:extLst>
                    <a:ext uri="{FF2B5EF4-FFF2-40B4-BE49-F238E27FC236}">
                      <a16:creationId xmlns:a16="http://schemas.microsoft.com/office/drawing/2014/main" id="{11A3E438-3435-4603-B028-352AA1E532E5}"/>
                    </a:ext>
                  </a:extLst>
                </p:cNvPr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0" name="Bogen 253">
                  <a:extLst>
                    <a:ext uri="{FF2B5EF4-FFF2-40B4-BE49-F238E27FC236}">
                      <a16:creationId xmlns:a16="http://schemas.microsoft.com/office/drawing/2014/main" id="{A46B88B1-1DA0-4528-B4FD-E2A962EA45C5}"/>
                    </a:ext>
                  </a:extLst>
                </p:cNvPr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1" name="Bogen 254">
                  <a:extLst>
                    <a:ext uri="{FF2B5EF4-FFF2-40B4-BE49-F238E27FC236}">
                      <a16:creationId xmlns:a16="http://schemas.microsoft.com/office/drawing/2014/main" id="{BD19A751-A70E-4E42-BEA9-A853000B9A5E}"/>
                    </a:ext>
                  </a:extLst>
                </p:cNvPr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17" name="Gruppieren 222">
                <a:extLst>
                  <a:ext uri="{FF2B5EF4-FFF2-40B4-BE49-F238E27FC236}">
                    <a16:creationId xmlns:a16="http://schemas.microsoft.com/office/drawing/2014/main" id="{AE278CFD-AB8E-4669-B1F7-38AF8B094992}"/>
                  </a:ext>
                </a:extLst>
              </p:cNvPr>
              <p:cNvGrpSpPr/>
              <p:nvPr/>
            </p:nvGrpSpPr>
            <p:grpSpPr>
              <a:xfrm>
                <a:off x="717888" y="3558133"/>
                <a:ext cx="376975" cy="867619"/>
                <a:chOff x="662151" y="4424557"/>
                <a:chExt cx="376974" cy="867620"/>
              </a:xfrm>
            </p:grpSpPr>
            <p:sp>
              <p:nvSpPr>
                <p:cNvPr id="644" name="Bogen 247">
                  <a:extLst>
                    <a:ext uri="{FF2B5EF4-FFF2-40B4-BE49-F238E27FC236}">
                      <a16:creationId xmlns:a16="http://schemas.microsoft.com/office/drawing/2014/main" id="{833214C7-3745-40D8-95C5-9B2D4CBC4BE1}"/>
                    </a:ext>
                  </a:extLst>
                </p:cNvPr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5" name="Bogen 248">
                  <a:extLst>
                    <a:ext uri="{FF2B5EF4-FFF2-40B4-BE49-F238E27FC236}">
                      <a16:creationId xmlns:a16="http://schemas.microsoft.com/office/drawing/2014/main" id="{C2109F5F-7D40-4B3B-AFB9-D45105F84B26}"/>
                    </a:ext>
                  </a:extLst>
                </p:cNvPr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6" name="Bogen 249">
                  <a:extLst>
                    <a:ext uri="{FF2B5EF4-FFF2-40B4-BE49-F238E27FC236}">
                      <a16:creationId xmlns:a16="http://schemas.microsoft.com/office/drawing/2014/main" id="{0D48DE48-3113-4C34-ACE8-368F7E2C0D31}"/>
                    </a:ext>
                  </a:extLst>
                </p:cNvPr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7" name="Bogen 250">
                  <a:extLst>
                    <a:ext uri="{FF2B5EF4-FFF2-40B4-BE49-F238E27FC236}">
                      <a16:creationId xmlns:a16="http://schemas.microsoft.com/office/drawing/2014/main" id="{66711564-3D1F-4E6A-BC53-A47073FFF581}"/>
                    </a:ext>
                  </a:extLst>
                </p:cNvPr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18" name="Gruppieren 223">
                <a:extLst>
                  <a:ext uri="{FF2B5EF4-FFF2-40B4-BE49-F238E27FC236}">
                    <a16:creationId xmlns:a16="http://schemas.microsoft.com/office/drawing/2014/main" id="{2C6DAA13-18B9-478D-BDCD-1046A62EA707}"/>
                  </a:ext>
                </a:extLst>
              </p:cNvPr>
              <p:cNvGrpSpPr/>
              <p:nvPr/>
            </p:nvGrpSpPr>
            <p:grpSpPr>
              <a:xfrm>
                <a:off x="1180473" y="3563237"/>
                <a:ext cx="376975" cy="867619"/>
                <a:chOff x="662151" y="4424557"/>
                <a:chExt cx="376974" cy="867620"/>
              </a:xfrm>
            </p:grpSpPr>
            <p:sp>
              <p:nvSpPr>
                <p:cNvPr id="640" name="Bogen 243">
                  <a:extLst>
                    <a:ext uri="{FF2B5EF4-FFF2-40B4-BE49-F238E27FC236}">
                      <a16:creationId xmlns:a16="http://schemas.microsoft.com/office/drawing/2014/main" id="{A0B21793-F763-4744-B33B-1127F9AC62FE}"/>
                    </a:ext>
                  </a:extLst>
                </p:cNvPr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1" name="Bogen 244">
                  <a:extLst>
                    <a:ext uri="{FF2B5EF4-FFF2-40B4-BE49-F238E27FC236}">
                      <a16:creationId xmlns:a16="http://schemas.microsoft.com/office/drawing/2014/main" id="{2720CCBA-62F8-40A5-BF58-30FC6BEADA57}"/>
                    </a:ext>
                  </a:extLst>
                </p:cNvPr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2" name="Bogen 245">
                  <a:extLst>
                    <a:ext uri="{FF2B5EF4-FFF2-40B4-BE49-F238E27FC236}">
                      <a16:creationId xmlns:a16="http://schemas.microsoft.com/office/drawing/2014/main" id="{3484832B-6105-4B28-8655-328C079EEB93}"/>
                    </a:ext>
                  </a:extLst>
                </p:cNvPr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3" name="Bogen 246">
                  <a:extLst>
                    <a:ext uri="{FF2B5EF4-FFF2-40B4-BE49-F238E27FC236}">
                      <a16:creationId xmlns:a16="http://schemas.microsoft.com/office/drawing/2014/main" id="{5089E08D-CA1F-428D-A24A-87AB752C1229}"/>
                    </a:ext>
                  </a:extLst>
                </p:cNvPr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19" name="Gruppieren 226">
                <a:extLst>
                  <a:ext uri="{FF2B5EF4-FFF2-40B4-BE49-F238E27FC236}">
                    <a16:creationId xmlns:a16="http://schemas.microsoft.com/office/drawing/2014/main" id="{83AE7875-5772-4D81-9891-BF6E3E5956B4}"/>
                  </a:ext>
                </a:extLst>
              </p:cNvPr>
              <p:cNvGrpSpPr/>
              <p:nvPr/>
            </p:nvGrpSpPr>
            <p:grpSpPr>
              <a:xfrm rot="10800000">
                <a:off x="1182470" y="3783634"/>
                <a:ext cx="376975" cy="867619"/>
                <a:chOff x="4139821" y="1785097"/>
                <a:chExt cx="376974" cy="867620"/>
              </a:xfrm>
            </p:grpSpPr>
            <p:sp>
              <p:nvSpPr>
                <p:cNvPr id="636" name="Bogen 239">
                  <a:extLst>
                    <a:ext uri="{FF2B5EF4-FFF2-40B4-BE49-F238E27FC236}">
                      <a16:creationId xmlns:a16="http://schemas.microsoft.com/office/drawing/2014/main" id="{3D65E341-13BF-4D3E-B11B-724F292A6DFA}"/>
                    </a:ext>
                  </a:extLst>
                </p:cNvPr>
                <p:cNvSpPr/>
                <p:nvPr/>
              </p:nvSpPr>
              <p:spPr>
                <a:xfrm>
                  <a:off x="4238450" y="218018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7" name="Bogen 240">
                  <a:extLst>
                    <a:ext uri="{FF2B5EF4-FFF2-40B4-BE49-F238E27FC236}">
                      <a16:creationId xmlns:a16="http://schemas.microsoft.com/office/drawing/2014/main" id="{A4B537D8-A99D-4215-BEC8-CB4A4AE803C3}"/>
                    </a:ext>
                  </a:extLst>
                </p:cNvPr>
                <p:cNvSpPr/>
                <p:nvPr/>
              </p:nvSpPr>
              <p:spPr>
                <a:xfrm>
                  <a:off x="4139821" y="202335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8" name="Bogen 241">
                  <a:extLst>
                    <a:ext uri="{FF2B5EF4-FFF2-40B4-BE49-F238E27FC236}">
                      <a16:creationId xmlns:a16="http://schemas.microsoft.com/office/drawing/2014/main" id="{FB053AAB-B81C-4091-B521-EF94A43284EF}"/>
                    </a:ext>
                  </a:extLst>
                </p:cNvPr>
                <p:cNvSpPr/>
                <p:nvPr/>
              </p:nvSpPr>
              <p:spPr>
                <a:xfrm>
                  <a:off x="4151473" y="189427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9" name="Bogen 242">
                  <a:extLst>
                    <a:ext uri="{FF2B5EF4-FFF2-40B4-BE49-F238E27FC236}">
                      <a16:creationId xmlns:a16="http://schemas.microsoft.com/office/drawing/2014/main" id="{DD139A6C-EA98-4164-A22E-55C81DB5C8BE}"/>
                    </a:ext>
                  </a:extLst>
                </p:cNvPr>
                <p:cNvSpPr/>
                <p:nvPr/>
              </p:nvSpPr>
              <p:spPr>
                <a:xfrm>
                  <a:off x="4159796" y="178509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20" name="Gruppieren 227">
                <a:extLst>
                  <a:ext uri="{FF2B5EF4-FFF2-40B4-BE49-F238E27FC236}">
                    <a16:creationId xmlns:a16="http://schemas.microsoft.com/office/drawing/2014/main" id="{19AABF4E-F2B8-4D6D-88B6-8F8DAD11565F}"/>
                  </a:ext>
                </a:extLst>
              </p:cNvPr>
              <p:cNvGrpSpPr/>
              <p:nvPr/>
            </p:nvGrpSpPr>
            <p:grpSpPr>
              <a:xfrm rot="10800000">
                <a:off x="2041997" y="3490392"/>
                <a:ext cx="503438" cy="1364061"/>
                <a:chOff x="4097049" y="1597868"/>
                <a:chExt cx="503437" cy="1364063"/>
              </a:xfrm>
            </p:grpSpPr>
            <p:sp>
              <p:nvSpPr>
                <p:cNvPr id="631" name="Bogen 234">
                  <a:extLst>
                    <a:ext uri="{FF2B5EF4-FFF2-40B4-BE49-F238E27FC236}">
                      <a16:creationId xmlns:a16="http://schemas.microsoft.com/office/drawing/2014/main" id="{8BFF4409-5762-40FA-9FB7-5E3BC4E5A77F}"/>
                    </a:ext>
                  </a:extLst>
                </p:cNvPr>
                <p:cNvSpPr/>
                <p:nvPr/>
              </p:nvSpPr>
              <p:spPr>
                <a:xfrm>
                  <a:off x="4238450" y="218018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2" name="Bogen 235">
                  <a:extLst>
                    <a:ext uri="{FF2B5EF4-FFF2-40B4-BE49-F238E27FC236}">
                      <a16:creationId xmlns:a16="http://schemas.microsoft.com/office/drawing/2014/main" id="{B93E1E7F-EE14-4E64-AA85-AC0F42F0B12E}"/>
                    </a:ext>
                  </a:extLst>
                </p:cNvPr>
                <p:cNvSpPr/>
                <p:nvPr/>
              </p:nvSpPr>
              <p:spPr>
                <a:xfrm>
                  <a:off x="4139821" y="202335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3" name="Bogen 236">
                  <a:extLst>
                    <a:ext uri="{FF2B5EF4-FFF2-40B4-BE49-F238E27FC236}">
                      <a16:creationId xmlns:a16="http://schemas.microsoft.com/office/drawing/2014/main" id="{3C023AAA-E405-456C-8C82-D7D99DE17554}"/>
                    </a:ext>
                  </a:extLst>
                </p:cNvPr>
                <p:cNvSpPr/>
                <p:nvPr/>
              </p:nvSpPr>
              <p:spPr>
                <a:xfrm>
                  <a:off x="4151473" y="189427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4" name="Bogen 237">
                  <a:extLst>
                    <a:ext uri="{FF2B5EF4-FFF2-40B4-BE49-F238E27FC236}">
                      <a16:creationId xmlns:a16="http://schemas.microsoft.com/office/drawing/2014/main" id="{538060E1-3ABF-470E-91CB-65808ACBAB7E}"/>
                    </a:ext>
                  </a:extLst>
                </p:cNvPr>
                <p:cNvSpPr/>
                <p:nvPr/>
              </p:nvSpPr>
              <p:spPr>
                <a:xfrm>
                  <a:off x="4159796" y="178509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5" name="Bogen 238">
                  <a:extLst>
                    <a:ext uri="{FF2B5EF4-FFF2-40B4-BE49-F238E27FC236}">
                      <a16:creationId xmlns:a16="http://schemas.microsoft.com/office/drawing/2014/main" id="{351A7D62-FA7A-4DDC-AD34-D25128F268C6}"/>
                    </a:ext>
                  </a:extLst>
                </p:cNvPr>
                <p:cNvSpPr/>
                <p:nvPr/>
              </p:nvSpPr>
              <p:spPr>
                <a:xfrm>
                  <a:off x="4097049" y="1597868"/>
                  <a:ext cx="503437" cy="1364063"/>
                </a:xfrm>
                <a:prstGeom prst="arc">
                  <a:avLst>
                    <a:gd name="adj1" fmla="val 10384431"/>
                    <a:gd name="adj2" fmla="val 15756839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21" name="Gruppieren 228">
                <a:extLst>
                  <a:ext uri="{FF2B5EF4-FFF2-40B4-BE49-F238E27FC236}">
                    <a16:creationId xmlns:a16="http://schemas.microsoft.com/office/drawing/2014/main" id="{97D05003-C663-4326-AE75-E5711C5297F1}"/>
                  </a:ext>
                </a:extLst>
              </p:cNvPr>
              <p:cNvGrpSpPr/>
              <p:nvPr/>
            </p:nvGrpSpPr>
            <p:grpSpPr>
              <a:xfrm rot="10800000">
                <a:off x="3016484" y="3768131"/>
                <a:ext cx="376975" cy="867619"/>
                <a:chOff x="4139821" y="1785097"/>
                <a:chExt cx="376974" cy="867620"/>
              </a:xfrm>
            </p:grpSpPr>
            <p:sp>
              <p:nvSpPr>
                <p:cNvPr id="627" name="Bogen 230">
                  <a:extLst>
                    <a:ext uri="{FF2B5EF4-FFF2-40B4-BE49-F238E27FC236}">
                      <a16:creationId xmlns:a16="http://schemas.microsoft.com/office/drawing/2014/main" id="{E506AFFB-567F-4426-BD9E-DC4700FF8FE8}"/>
                    </a:ext>
                  </a:extLst>
                </p:cNvPr>
                <p:cNvSpPr/>
                <p:nvPr/>
              </p:nvSpPr>
              <p:spPr>
                <a:xfrm>
                  <a:off x="4238450" y="218018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8" name="Bogen 231">
                  <a:extLst>
                    <a:ext uri="{FF2B5EF4-FFF2-40B4-BE49-F238E27FC236}">
                      <a16:creationId xmlns:a16="http://schemas.microsoft.com/office/drawing/2014/main" id="{75293888-8BBC-4338-A3EF-499776434D8E}"/>
                    </a:ext>
                  </a:extLst>
                </p:cNvPr>
                <p:cNvSpPr/>
                <p:nvPr/>
              </p:nvSpPr>
              <p:spPr>
                <a:xfrm>
                  <a:off x="4139821" y="202335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9" name="Bogen 232">
                  <a:extLst>
                    <a:ext uri="{FF2B5EF4-FFF2-40B4-BE49-F238E27FC236}">
                      <a16:creationId xmlns:a16="http://schemas.microsoft.com/office/drawing/2014/main" id="{ACF89CEC-9939-4724-BFE0-A2C6303329F9}"/>
                    </a:ext>
                  </a:extLst>
                </p:cNvPr>
                <p:cNvSpPr/>
                <p:nvPr/>
              </p:nvSpPr>
              <p:spPr>
                <a:xfrm>
                  <a:off x="4151473" y="189427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0" name="Bogen 233">
                  <a:extLst>
                    <a:ext uri="{FF2B5EF4-FFF2-40B4-BE49-F238E27FC236}">
                      <a16:creationId xmlns:a16="http://schemas.microsoft.com/office/drawing/2014/main" id="{E577DAEC-9FF8-4F53-88F1-1F4595420A8E}"/>
                    </a:ext>
                  </a:extLst>
                </p:cNvPr>
                <p:cNvSpPr/>
                <p:nvPr/>
              </p:nvSpPr>
              <p:spPr>
                <a:xfrm>
                  <a:off x="4159796" y="178509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 w="sm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22" name="Rechteck 229">
                <a:extLst>
                  <a:ext uri="{FF2B5EF4-FFF2-40B4-BE49-F238E27FC236}">
                    <a16:creationId xmlns:a16="http://schemas.microsoft.com/office/drawing/2014/main" id="{2AD9262E-A953-4771-85F6-BC8817E69E94}"/>
                  </a:ext>
                </a:extLst>
              </p:cNvPr>
              <p:cNvSpPr/>
              <p:nvPr/>
            </p:nvSpPr>
            <p:spPr>
              <a:xfrm>
                <a:off x="664163" y="4417960"/>
                <a:ext cx="3243592" cy="60491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3" name="Rechteck 217">
                <a:extLst>
                  <a:ext uri="{FF2B5EF4-FFF2-40B4-BE49-F238E27FC236}">
                    <a16:creationId xmlns:a16="http://schemas.microsoft.com/office/drawing/2014/main" id="{55089A49-6371-415B-9ED1-E4EA5B89229C}"/>
                  </a:ext>
                </a:extLst>
              </p:cNvPr>
              <p:cNvSpPr/>
              <p:nvPr/>
            </p:nvSpPr>
            <p:spPr>
              <a:xfrm>
                <a:off x="652573" y="4108245"/>
                <a:ext cx="479448" cy="8909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4" name="Rechteck 218">
                <a:extLst>
                  <a:ext uri="{FF2B5EF4-FFF2-40B4-BE49-F238E27FC236}">
                    <a16:creationId xmlns:a16="http://schemas.microsoft.com/office/drawing/2014/main" id="{E6F1DA65-B9ED-42E0-AE91-84BA2323B49B}"/>
                  </a:ext>
                </a:extLst>
              </p:cNvPr>
              <p:cNvSpPr/>
              <p:nvPr/>
            </p:nvSpPr>
            <p:spPr>
              <a:xfrm>
                <a:off x="2547577" y="4117297"/>
                <a:ext cx="450371" cy="8909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5" name="Rechteck 220">
                <a:extLst>
                  <a:ext uri="{FF2B5EF4-FFF2-40B4-BE49-F238E27FC236}">
                    <a16:creationId xmlns:a16="http://schemas.microsoft.com/office/drawing/2014/main" id="{831F2DA1-FD51-4015-81D4-184A48A5D4A5}"/>
                  </a:ext>
                </a:extLst>
              </p:cNvPr>
              <p:cNvSpPr/>
              <p:nvPr/>
            </p:nvSpPr>
            <p:spPr>
              <a:xfrm>
                <a:off x="3463089" y="4098450"/>
                <a:ext cx="450371" cy="8909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6" name="Rechteck 224">
                <a:extLst>
                  <a:ext uri="{FF2B5EF4-FFF2-40B4-BE49-F238E27FC236}">
                    <a16:creationId xmlns:a16="http://schemas.microsoft.com/office/drawing/2014/main" id="{2F539EFA-0437-47B6-9F3A-C95B98D590C6}"/>
                  </a:ext>
                </a:extLst>
              </p:cNvPr>
              <p:cNvSpPr/>
              <p:nvPr/>
            </p:nvSpPr>
            <p:spPr>
              <a:xfrm>
                <a:off x="1626583" y="4098451"/>
                <a:ext cx="450371" cy="8909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8" name="Rechteck 134">
              <a:extLst>
                <a:ext uri="{FF2B5EF4-FFF2-40B4-BE49-F238E27FC236}">
                  <a16:creationId xmlns:a16="http://schemas.microsoft.com/office/drawing/2014/main" id="{F8C719C2-0321-4A59-BA55-0EE7B5944A09}"/>
                </a:ext>
              </a:extLst>
            </p:cNvPr>
            <p:cNvSpPr/>
            <p:nvPr/>
          </p:nvSpPr>
          <p:spPr>
            <a:xfrm>
              <a:off x="682613" y="3075832"/>
              <a:ext cx="2623362" cy="713637"/>
            </a:xfrm>
            <a:prstGeom prst="rect">
              <a:avLst/>
            </a:prstGeom>
            <a:solidFill>
              <a:srgbClr val="F1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9" name="Ellipse 135">
              <a:extLst>
                <a:ext uri="{FF2B5EF4-FFF2-40B4-BE49-F238E27FC236}">
                  <a16:creationId xmlns:a16="http://schemas.microsoft.com/office/drawing/2014/main" id="{673C556E-76FC-42D9-BFC3-A0161E8F661A}"/>
                </a:ext>
              </a:extLst>
            </p:cNvPr>
            <p:cNvSpPr/>
            <p:nvPr/>
          </p:nvSpPr>
          <p:spPr>
            <a:xfrm>
              <a:off x="1069234" y="3065599"/>
              <a:ext cx="372099" cy="10056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0" name="Ellipse 136">
              <a:extLst>
                <a:ext uri="{FF2B5EF4-FFF2-40B4-BE49-F238E27FC236}">
                  <a16:creationId xmlns:a16="http://schemas.microsoft.com/office/drawing/2014/main" id="{D76FC83E-360D-437A-A921-F2B8FD35842B}"/>
                </a:ext>
              </a:extLst>
            </p:cNvPr>
            <p:cNvSpPr/>
            <p:nvPr/>
          </p:nvSpPr>
          <p:spPr>
            <a:xfrm>
              <a:off x="1813202" y="3070881"/>
              <a:ext cx="380890" cy="10056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1" name="Ellipse 137">
              <a:extLst>
                <a:ext uri="{FF2B5EF4-FFF2-40B4-BE49-F238E27FC236}">
                  <a16:creationId xmlns:a16="http://schemas.microsoft.com/office/drawing/2014/main" id="{F3E61CCB-6FD4-4EF0-A387-5449036981B5}"/>
                </a:ext>
              </a:extLst>
            </p:cNvPr>
            <p:cNvSpPr/>
            <p:nvPr/>
          </p:nvSpPr>
          <p:spPr>
            <a:xfrm>
              <a:off x="2545708" y="3075247"/>
              <a:ext cx="372099" cy="10056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2" name="Ellipse 138">
              <a:extLst>
                <a:ext uri="{FF2B5EF4-FFF2-40B4-BE49-F238E27FC236}">
                  <a16:creationId xmlns:a16="http://schemas.microsoft.com/office/drawing/2014/main" id="{BFD9534C-1BFA-4BED-AE0B-5714D8A9733B}"/>
                </a:ext>
              </a:extLst>
            </p:cNvPr>
            <p:cNvSpPr/>
            <p:nvPr/>
          </p:nvSpPr>
          <p:spPr>
            <a:xfrm>
              <a:off x="2196254" y="3055222"/>
              <a:ext cx="357547" cy="10056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3" name="Ellipse 139">
              <a:extLst>
                <a:ext uri="{FF2B5EF4-FFF2-40B4-BE49-F238E27FC236}">
                  <a16:creationId xmlns:a16="http://schemas.microsoft.com/office/drawing/2014/main" id="{7FC65C3A-10B7-4725-BAA8-42A74C561ED4}"/>
                </a:ext>
              </a:extLst>
            </p:cNvPr>
            <p:cNvSpPr/>
            <p:nvPr/>
          </p:nvSpPr>
          <p:spPr>
            <a:xfrm>
              <a:off x="1449887" y="3065599"/>
              <a:ext cx="352429" cy="10056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4" name="Ellipse 140">
              <a:extLst>
                <a:ext uri="{FF2B5EF4-FFF2-40B4-BE49-F238E27FC236}">
                  <a16:creationId xmlns:a16="http://schemas.microsoft.com/office/drawing/2014/main" id="{AC87E487-8840-45CA-9F39-E5A14741F5F0}"/>
                </a:ext>
              </a:extLst>
            </p:cNvPr>
            <p:cNvSpPr/>
            <p:nvPr/>
          </p:nvSpPr>
          <p:spPr>
            <a:xfrm>
              <a:off x="693402" y="3079295"/>
              <a:ext cx="366357" cy="10056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75" name="Gruppieren 141">
              <a:extLst>
                <a:ext uri="{FF2B5EF4-FFF2-40B4-BE49-F238E27FC236}">
                  <a16:creationId xmlns:a16="http://schemas.microsoft.com/office/drawing/2014/main" id="{32753E82-690D-4679-81E3-74A07341D732}"/>
                </a:ext>
              </a:extLst>
            </p:cNvPr>
            <p:cNvGrpSpPr/>
            <p:nvPr/>
          </p:nvGrpSpPr>
          <p:grpSpPr>
            <a:xfrm>
              <a:off x="2572219" y="3185026"/>
              <a:ext cx="304106" cy="596371"/>
              <a:chOff x="662151" y="4424557"/>
              <a:chExt cx="376974" cy="867620"/>
            </a:xfrm>
          </p:grpSpPr>
          <p:sp>
            <p:nvSpPr>
              <p:cNvPr id="676" name="Bogen 199">
                <a:extLst>
                  <a:ext uri="{FF2B5EF4-FFF2-40B4-BE49-F238E27FC236}">
                    <a16:creationId xmlns:a16="http://schemas.microsoft.com/office/drawing/2014/main" id="{71500CFD-05ED-4CD3-A5BD-9BE84F373C96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7" name="Bogen 200">
                <a:extLst>
                  <a:ext uri="{FF2B5EF4-FFF2-40B4-BE49-F238E27FC236}">
                    <a16:creationId xmlns:a16="http://schemas.microsoft.com/office/drawing/2014/main" id="{04454E23-BCB9-478F-99D5-16F242289ADC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8" name="Bogen 201">
                <a:extLst>
                  <a:ext uri="{FF2B5EF4-FFF2-40B4-BE49-F238E27FC236}">
                    <a16:creationId xmlns:a16="http://schemas.microsoft.com/office/drawing/2014/main" id="{01CAA3B8-7685-44CF-9032-823FA9C75CCD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9" name="Bogen 202">
                <a:extLst>
                  <a:ext uri="{FF2B5EF4-FFF2-40B4-BE49-F238E27FC236}">
                    <a16:creationId xmlns:a16="http://schemas.microsoft.com/office/drawing/2014/main" id="{EEB84AEA-5B31-4988-971D-D4383F53BD72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80" name="Gruppieren 142">
              <a:extLst>
                <a:ext uri="{FF2B5EF4-FFF2-40B4-BE49-F238E27FC236}">
                  <a16:creationId xmlns:a16="http://schemas.microsoft.com/office/drawing/2014/main" id="{64995EBD-0AD8-4D67-9C2E-D3EA4549F204}"/>
                </a:ext>
              </a:extLst>
            </p:cNvPr>
            <p:cNvGrpSpPr/>
            <p:nvPr/>
          </p:nvGrpSpPr>
          <p:grpSpPr>
            <a:xfrm>
              <a:off x="1835312" y="3198589"/>
              <a:ext cx="304106" cy="596371"/>
              <a:chOff x="662151" y="4424557"/>
              <a:chExt cx="376974" cy="867620"/>
            </a:xfrm>
          </p:grpSpPr>
          <p:sp>
            <p:nvSpPr>
              <p:cNvPr id="681" name="Bogen 195">
                <a:extLst>
                  <a:ext uri="{FF2B5EF4-FFF2-40B4-BE49-F238E27FC236}">
                    <a16:creationId xmlns:a16="http://schemas.microsoft.com/office/drawing/2014/main" id="{D7D06BF7-9C31-4E15-B67B-4FD4ED952362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2" name="Bogen 196">
                <a:extLst>
                  <a:ext uri="{FF2B5EF4-FFF2-40B4-BE49-F238E27FC236}">
                    <a16:creationId xmlns:a16="http://schemas.microsoft.com/office/drawing/2014/main" id="{1AB4070D-FF8C-4C22-9781-43B1DC2B9926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3" name="Bogen 197">
                <a:extLst>
                  <a:ext uri="{FF2B5EF4-FFF2-40B4-BE49-F238E27FC236}">
                    <a16:creationId xmlns:a16="http://schemas.microsoft.com/office/drawing/2014/main" id="{4A498F17-D1C2-4F83-B3B1-18475072593C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4" name="Bogen 198">
                <a:extLst>
                  <a:ext uri="{FF2B5EF4-FFF2-40B4-BE49-F238E27FC236}">
                    <a16:creationId xmlns:a16="http://schemas.microsoft.com/office/drawing/2014/main" id="{51AD8D8C-6ABE-481F-8889-D5E9009D159F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85" name="Gruppieren 143">
              <a:extLst>
                <a:ext uri="{FF2B5EF4-FFF2-40B4-BE49-F238E27FC236}">
                  <a16:creationId xmlns:a16="http://schemas.microsoft.com/office/drawing/2014/main" id="{33A6310A-E465-4134-ABF0-9CFCF28CDF8E}"/>
                </a:ext>
              </a:extLst>
            </p:cNvPr>
            <p:cNvGrpSpPr/>
            <p:nvPr/>
          </p:nvGrpSpPr>
          <p:grpSpPr>
            <a:xfrm>
              <a:off x="1461212" y="3194814"/>
              <a:ext cx="304106" cy="596371"/>
              <a:chOff x="662151" y="4424557"/>
              <a:chExt cx="376974" cy="867620"/>
            </a:xfrm>
          </p:grpSpPr>
          <p:sp>
            <p:nvSpPr>
              <p:cNvPr id="686" name="Bogen 191">
                <a:extLst>
                  <a:ext uri="{FF2B5EF4-FFF2-40B4-BE49-F238E27FC236}">
                    <a16:creationId xmlns:a16="http://schemas.microsoft.com/office/drawing/2014/main" id="{366F66AE-4F02-4B0F-8C62-8C89B02969DC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7" name="Bogen 192">
                <a:extLst>
                  <a:ext uri="{FF2B5EF4-FFF2-40B4-BE49-F238E27FC236}">
                    <a16:creationId xmlns:a16="http://schemas.microsoft.com/office/drawing/2014/main" id="{9E359156-69EE-4724-A4C8-B06C53CE44CD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8" name="Bogen 193">
                <a:extLst>
                  <a:ext uri="{FF2B5EF4-FFF2-40B4-BE49-F238E27FC236}">
                    <a16:creationId xmlns:a16="http://schemas.microsoft.com/office/drawing/2014/main" id="{0F809932-FE0F-411C-AEE8-2F32E0DECF19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9" name="Bogen 194">
                <a:extLst>
                  <a:ext uri="{FF2B5EF4-FFF2-40B4-BE49-F238E27FC236}">
                    <a16:creationId xmlns:a16="http://schemas.microsoft.com/office/drawing/2014/main" id="{B5A35EB0-590A-4984-90CA-CC3E9FAB3EF8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90" name="Gruppieren 144">
              <a:extLst>
                <a:ext uri="{FF2B5EF4-FFF2-40B4-BE49-F238E27FC236}">
                  <a16:creationId xmlns:a16="http://schemas.microsoft.com/office/drawing/2014/main" id="{EE862E51-9FDA-4996-ABE5-4794450191E7}"/>
                </a:ext>
              </a:extLst>
            </p:cNvPr>
            <p:cNvGrpSpPr/>
            <p:nvPr/>
          </p:nvGrpSpPr>
          <p:grpSpPr>
            <a:xfrm>
              <a:off x="2223258" y="3195610"/>
              <a:ext cx="304106" cy="596371"/>
              <a:chOff x="662151" y="4424557"/>
              <a:chExt cx="376974" cy="867620"/>
            </a:xfrm>
          </p:grpSpPr>
          <p:sp>
            <p:nvSpPr>
              <p:cNvPr id="691" name="Bogen 187">
                <a:extLst>
                  <a:ext uri="{FF2B5EF4-FFF2-40B4-BE49-F238E27FC236}">
                    <a16:creationId xmlns:a16="http://schemas.microsoft.com/office/drawing/2014/main" id="{EC1B698D-4CAF-488C-8AF4-D5FA8DC0BEDD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2" name="Bogen 188">
                <a:extLst>
                  <a:ext uri="{FF2B5EF4-FFF2-40B4-BE49-F238E27FC236}">
                    <a16:creationId xmlns:a16="http://schemas.microsoft.com/office/drawing/2014/main" id="{7BE937D1-82E8-47A1-B69E-05BE7C8BB8B3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3" name="Bogen 189">
                <a:extLst>
                  <a:ext uri="{FF2B5EF4-FFF2-40B4-BE49-F238E27FC236}">
                    <a16:creationId xmlns:a16="http://schemas.microsoft.com/office/drawing/2014/main" id="{357B11D5-2A07-4194-8916-4A14D9B48F09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4" name="Bogen 190">
                <a:extLst>
                  <a:ext uri="{FF2B5EF4-FFF2-40B4-BE49-F238E27FC236}">
                    <a16:creationId xmlns:a16="http://schemas.microsoft.com/office/drawing/2014/main" id="{7BBE3E8F-E206-4A88-A1E0-BD31F92B982E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95" name="Freihandform 335">
              <a:extLst>
                <a:ext uri="{FF2B5EF4-FFF2-40B4-BE49-F238E27FC236}">
                  <a16:creationId xmlns:a16="http://schemas.microsoft.com/office/drawing/2014/main" id="{A0806BDC-5A95-4B4F-BBB7-3ABA5B0DF058}"/>
                </a:ext>
              </a:extLst>
            </p:cNvPr>
            <p:cNvSpPr/>
            <p:nvPr/>
          </p:nvSpPr>
          <p:spPr>
            <a:xfrm>
              <a:off x="1023860" y="3569640"/>
              <a:ext cx="442700" cy="475470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C0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6" name="Freihandform 344">
              <a:extLst>
                <a:ext uri="{FF2B5EF4-FFF2-40B4-BE49-F238E27FC236}">
                  <a16:creationId xmlns:a16="http://schemas.microsoft.com/office/drawing/2014/main" id="{63C52B0F-B9FF-401B-9184-EB7FE352AF94}"/>
                </a:ext>
              </a:extLst>
            </p:cNvPr>
            <p:cNvSpPr/>
            <p:nvPr/>
          </p:nvSpPr>
          <p:spPr>
            <a:xfrm>
              <a:off x="1787553" y="3572576"/>
              <a:ext cx="419708" cy="475470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7" name="Freihandform 345">
              <a:extLst>
                <a:ext uri="{FF2B5EF4-FFF2-40B4-BE49-F238E27FC236}">
                  <a16:creationId xmlns:a16="http://schemas.microsoft.com/office/drawing/2014/main" id="{A78F4E30-095A-492B-8731-B92FE708BCEE}"/>
                </a:ext>
              </a:extLst>
            </p:cNvPr>
            <p:cNvSpPr/>
            <p:nvPr/>
          </p:nvSpPr>
          <p:spPr>
            <a:xfrm>
              <a:off x="2534660" y="3568420"/>
              <a:ext cx="424991" cy="475470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8" name="Rechteck 148">
              <a:extLst>
                <a:ext uri="{FF2B5EF4-FFF2-40B4-BE49-F238E27FC236}">
                  <a16:creationId xmlns:a16="http://schemas.microsoft.com/office/drawing/2014/main" id="{010C86F7-B3BF-439A-AF20-88B34301D690}"/>
                </a:ext>
              </a:extLst>
            </p:cNvPr>
            <p:cNvSpPr/>
            <p:nvPr/>
          </p:nvSpPr>
          <p:spPr>
            <a:xfrm>
              <a:off x="684423" y="3569641"/>
              <a:ext cx="362472" cy="612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9" name="Ellipse 150">
              <a:extLst>
                <a:ext uri="{FF2B5EF4-FFF2-40B4-BE49-F238E27FC236}">
                  <a16:creationId xmlns:a16="http://schemas.microsoft.com/office/drawing/2014/main" id="{3F8AF585-4544-4BB8-AAAE-FBD82C0B56C6}"/>
                </a:ext>
              </a:extLst>
            </p:cNvPr>
            <p:cNvSpPr/>
            <p:nvPr/>
          </p:nvSpPr>
          <p:spPr>
            <a:xfrm>
              <a:off x="2937199" y="3071584"/>
              <a:ext cx="357547" cy="10056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700" name="Gruppieren 152">
              <a:extLst>
                <a:ext uri="{FF2B5EF4-FFF2-40B4-BE49-F238E27FC236}">
                  <a16:creationId xmlns:a16="http://schemas.microsoft.com/office/drawing/2014/main" id="{D46D4FE6-12F9-48F3-BEE0-2ED6EA28F057}"/>
                </a:ext>
              </a:extLst>
            </p:cNvPr>
            <p:cNvGrpSpPr/>
            <p:nvPr/>
          </p:nvGrpSpPr>
          <p:grpSpPr>
            <a:xfrm>
              <a:off x="2946000" y="3191516"/>
              <a:ext cx="304106" cy="596371"/>
              <a:chOff x="662151" y="4424557"/>
              <a:chExt cx="376974" cy="867620"/>
            </a:xfrm>
          </p:grpSpPr>
          <p:sp>
            <p:nvSpPr>
              <p:cNvPr id="701" name="Bogen 183">
                <a:extLst>
                  <a:ext uri="{FF2B5EF4-FFF2-40B4-BE49-F238E27FC236}">
                    <a16:creationId xmlns:a16="http://schemas.microsoft.com/office/drawing/2014/main" id="{E97C517A-46E9-4CEE-AD2D-1A75BDC0FCEA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2" name="Bogen 184">
                <a:extLst>
                  <a:ext uri="{FF2B5EF4-FFF2-40B4-BE49-F238E27FC236}">
                    <a16:creationId xmlns:a16="http://schemas.microsoft.com/office/drawing/2014/main" id="{1218EBF4-5472-4C01-AE81-FB7B7F5F3595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3" name="Bogen 185">
                <a:extLst>
                  <a:ext uri="{FF2B5EF4-FFF2-40B4-BE49-F238E27FC236}">
                    <a16:creationId xmlns:a16="http://schemas.microsoft.com/office/drawing/2014/main" id="{60F3BA68-EBF0-4B14-B1C3-4590A7CDCB22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4" name="Bogen 186">
                <a:extLst>
                  <a:ext uri="{FF2B5EF4-FFF2-40B4-BE49-F238E27FC236}">
                    <a16:creationId xmlns:a16="http://schemas.microsoft.com/office/drawing/2014/main" id="{8B752FA6-6F37-436A-AF94-25177182F9F5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05" name="Gruppieren 153">
              <a:extLst>
                <a:ext uri="{FF2B5EF4-FFF2-40B4-BE49-F238E27FC236}">
                  <a16:creationId xmlns:a16="http://schemas.microsoft.com/office/drawing/2014/main" id="{0F3375AD-2832-4CE7-AC24-FC4911F62E32}"/>
                </a:ext>
              </a:extLst>
            </p:cNvPr>
            <p:cNvGrpSpPr/>
            <p:nvPr/>
          </p:nvGrpSpPr>
          <p:grpSpPr>
            <a:xfrm>
              <a:off x="712814" y="3191516"/>
              <a:ext cx="304106" cy="596371"/>
              <a:chOff x="662151" y="4424557"/>
              <a:chExt cx="376974" cy="867620"/>
            </a:xfrm>
          </p:grpSpPr>
          <p:sp>
            <p:nvSpPr>
              <p:cNvPr id="706" name="Bogen 179">
                <a:extLst>
                  <a:ext uri="{FF2B5EF4-FFF2-40B4-BE49-F238E27FC236}">
                    <a16:creationId xmlns:a16="http://schemas.microsoft.com/office/drawing/2014/main" id="{1A34F075-81A0-4F36-B7D0-53EF63FB6232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7" name="Bogen 180">
                <a:extLst>
                  <a:ext uri="{FF2B5EF4-FFF2-40B4-BE49-F238E27FC236}">
                    <a16:creationId xmlns:a16="http://schemas.microsoft.com/office/drawing/2014/main" id="{AED3082C-0C2B-44AB-9D97-C8E6DDBC394F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8" name="Bogen 181">
                <a:extLst>
                  <a:ext uri="{FF2B5EF4-FFF2-40B4-BE49-F238E27FC236}">
                    <a16:creationId xmlns:a16="http://schemas.microsoft.com/office/drawing/2014/main" id="{25FA56EA-F6FC-45F6-8F03-DDFEFCBB60D5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9" name="Bogen 182">
                <a:extLst>
                  <a:ext uri="{FF2B5EF4-FFF2-40B4-BE49-F238E27FC236}">
                    <a16:creationId xmlns:a16="http://schemas.microsoft.com/office/drawing/2014/main" id="{B7F0E839-1D85-45A5-AA60-A95B005BE4FB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10" name="Gruppieren 154">
              <a:extLst>
                <a:ext uri="{FF2B5EF4-FFF2-40B4-BE49-F238E27FC236}">
                  <a16:creationId xmlns:a16="http://schemas.microsoft.com/office/drawing/2014/main" id="{67E8CEC0-D8C3-4E1A-83E7-B794F4665D1F}"/>
                </a:ext>
              </a:extLst>
            </p:cNvPr>
            <p:cNvGrpSpPr/>
            <p:nvPr/>
          </p:nvGrpSpPr>
          <p:grpSpPr>
            <a:xfrm>
              <a:off x="1085982" y="3195023"/>
              <a:ext cx="304106" cy="596371"/>
              <a:chOff x="662151" y="4424557"/>
              <a:chExt cx="376974" cy="867620"/>
            </a:xfrm>
          </p:grpSpPr>
          <p:sp>
            <p:nvSpPr>
              <p:cNvPr id="711" name="Bogen 175">
                <a:extLst>
                  <a:ext uri="{FF2B5EF4-FFF2-40B4-BE49-F238E27FC236}">
                    <a16:creationId xmlns:a16="http://schemas.microsoft.com/office/drawing/2014/main" id="{4A8FD4F8-B6F3-4178-B775-578A11655D20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2" name="Bogen 176">
                <a:extLst>
                  <a:ext uri="{FF2B5EF4-FFF2-40B4-BE49-F238E27FC236}">
                    <a16:creationId xmlns:a16="http://schemas.microsoft.com/office/drawing/2014/main" id="{8C2E4085-FD48-4D55-8CFA-9C0EF25F3409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3" name="Bogen 177">
                <a:extLst>
                  <a:ext uri="{FF2B5EF4-FFF2-40B4-BE49-F238E27FC236}">
                    <a16:creationId xmlns:a16="http://schemas.microsoft.com/office/drawing/2014/main" id="{08001959-2D5B-4DB6-8982-761F49A64803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4" name="Bogen 178">
                <a:extLst>
                  <a:ext uri="{FF2B5EF4-FFF2-40B4-BE49-F238E27FC236}">
                    <a16:creationId xmlns:a16="http://schemas.microsoft.com/office/drawing/2014/main" id="{FB8569DC-9F8B-471A-AD07-D6497857B69B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5" name="Rechteck 156">
              <a:extLst>
                <a:ext uri="{FF2B5EF4-FFF2-40B4-BE49-F238E27FC236}">
                  <a16:creationId xmlns:a16="http://schemas.microsoft.com/office/drawing/2014/main" id="{75E472BE-6749-40BB-8E9F-E73BD1575DE2}"/>
                </a:ext>
              </a:extLst>
            </p:cNvPr>
            <p:cNvSpPr/>
            <p:nvPr/>
          </p:nvSpPr>
          <p:spPr>
            <a:xfrm>
              <a:off x="712805" y="3774647"/>
              <a:ext cx="2577882" cy="41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16" name="Gruppieren 157">
              <a:extLst>
                <a:ext uri="{FF2B5EF4-FFF2-40B4-BE49-F238E27FC236}">
                  <a16:creationId xmlns:a16="http://schemas.microsoft.com/office/drawing/2014/main" id="{C53137B3-62A7-4170-91D7-19B5D913B7CE}"/>
                </a:ext>
              </a:extLst>
            </p:cNvPr>
            <p:cNvGrpSpPr/>
            <p:nvPr/>
          </p:nvGrpSpPr>
          <p:grpSpPr>
            <a:xfrm rot="10800000">
              <a:off x="1087593" y="3435244"/>
              <a:ext cx="294706" cy="507644"/>
              <a:chOff x="4151473" y="1785097"/>
              <a:chExt cx="365322" cy="738537"/>
            </a:xfrm>
          </p:grpSpPr>
          <p:sp>
            <p:nvSpPr>
              <p:cNvPr id="717" name="Bogen 173">
                <a:extLst>
                  <a:ext uri="{FF2B5EF4-FFF2-40B4-BE49-F238E27FC236}">
                    <a16:creationId xmlns:a16="http://schemas.microsoft.com/office/drawing/2014/main" id="{01D354CD-D279-4764-9709-98BCAD9F4C60}"/>
                  </a:ext>
                </a:extLst>
              </p:cNvPr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8" name="Bogen 174">
                <a:extLst>
                  <a:ext uri="{FF2B5EF4-FFF2-40B4-BE49-F238E27FC236}">
                    <a16:creationId xmlns:a16="http://schemas.microsoft.com/office/drawing/2014/main" id="{FB8793E8-868B-4088-94D2-622D3C96D856}"/>
                  </a:ext>
                </a:extLst>
              </p:cNvPr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19" name="Gruppieren 158">
              <a:extLst>
                <a:ext uri="{FF2B5EF4-FFF2-40B4-BE49-F238E27FC236}">
                  <a16:creationId xmlns:a16="http://schemas.microsoft.com/office/drawing/2014/main" id="{1068C0A9-6A2C-4F65-ADBD-8A0696464FA0}"/>
                </a:ext>
              </a:extLst>
            </p:cNvPr>
            <p:cNvGrpSpPr/>
            <p:nvPr/>
          </p:nvGrpSpPr>
          <p:grpSpPr>
            <a:xfrm rot="10800000">
              <a:off x="1780974" y="3144952"/>
              <a:ext cx="406124" cy="937609"/>
              <a:chOff x="4097049" y="1597868"/>
              <a:chExt cx="503437" cy="1364063"/>
            </a:xfrm>
          </p:grpSpPr>
          <p:sp>
            <p:nvSpPr>
              <p:cNvPr id="720" name="Bogen 166">
                <a:extLst>
                  <a:ext uri="{FF2B5EF4-FFF2-40B4-BE49-F238E27FC236}">
                    <a16:creationId xmlns:a16="http://schemas.microsoft.com/office/drawing/2014/main" id="{2BCBBF31-2F99-4DBB-A7D0-4A6CED866EF4}"/>
                  </a:ext>
                </a:extLst>
              </p:cNvPr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1" name="Bogen 167">
                <a:extLst>
                  <a:ext uri="{FF2B5EF4-FFF2-40B4-BE49-F238E27FC236}">
                    <a16:creationId xmlns:a16="http://schemas.microsoft.com/office/drawing/2014/main" id="{02231AB0-508A-42AF-A7C7-B0D633DE27DB}"/>
                  </a:ext>
                </a:extLst>
              </p:cNvPr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2" name="Bogen 168">
                <a:extLst>
                  <a:ext uri="{FF2B5EF4-FFF2-40B4-BE49-F238E27FC236}">
                    <a16:creationId xmlns:a16="http://schemas.microsoft.com/office/drawing/2014/main" id="{86ED4E24-42F9-4CF5-AC13-C0ADE66048B8}"/>
                  </a:ext>
                </a:extLst>
              </p:cNvPr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3" name="Bogen 169">
                <a:extLst>
                  <a:ext uri="{FF2B5EF4-FFF2-40B4-BE49-F238E27FC236}">
                    <a16:creationId xmlns:a16="http://schemas.microsoft.com/office/drawing/2014/main" id="{C828DC83-B625-4DFB-923B-4CD0A7BB151C}"/>
                  </a:ext>
                </a:extLst>
              </p:cNvPr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4" name="Bogen 170">
                <a:extLst>
                  <a:ext uri="{FF2B5EF4-FFF2-40B4-BE49-F238E27FC236}">
                    <a16:creationId xmlns:a16="http://schemas.microsoft.com/office/drawing/2014/main" id="{EEB12FC5-D749-499C-827B-491104AF49B4}"/>
                  </a:ext>
                </a:extLst>
              </p:cNvPr>
              <p:cNvSpPr/>
              <p:nvPr/>
            </p:nvSpPr>
            <p:spPr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5" name="Gruppieren 159">
              <a:extLst>
                <a:ext uri="{FF2B5EF4-FFF2-40B4-BE49-F238E27FC236}">
                  <a16:creationId xmlns:a16="http://schemas.microsoft.com/office/drawing/2014/main" id="{4867B492-23F2-47DE-9FB7-0738CF5FC0F4}"/>
                </a:ext>
              </a:extLst>
            </p:cNvPr>
            <p:cNvGrpSpPr/>
            <p:nvPr/>
          </p:nvGrpSpPr>
          <p:grpSpPr>
            <a:xfrm rot="10800000">
              <a:off x="2567094" y="3335860"/>
              <a:ext cx="304106" cy="596371"/>
              <a:chOff x="4139821" y="1785097"/>
              <a:chExt cx="376974" cy="867620"/>
            </a:xfrm>
          </p:grpSpPr>
          <p:sp>
            <p:nvSpPr>
              <p:cNvPr id="726" name="Bogen 162">
                <a:extLst>
                  <a:ext uri="{FF2B5EF4-FFF2-40B4-BE49-F238E27FC236}">
                    <a16:creationId xmlns:a16="http://schemas.microsoft.com/office/drawing/2014/main" id="{2036B598-7315-472D-903A-A184E7951E8C}"/>
                  </a:ext>
                </a:extLst>
              </p:cNvPr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7" name="Bogen 163">
                <a:extLst>
                  <a:ext uri="{FF2B5EF4-FFF2-40B4-BE49-F238E27FC236}">
                    <a16:creationId xmlns:a16="http://schemas.microsoft.com/office/drawing/2014/main" id="{507A4EAE-7B46-4109-B909-DA2DA67C614F}"/>
                  </a:ext>
                </a:extLst>
              </p:cNvPr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8" name="Bogen 164">
                <a:extLst>
                  <a:ext uri="{FF2B5EF4-FFF2-40B4-BE49-F238E27FC236}">
                    <a16:creationId xmlns:a16="http://schemas.microsoft.com/office/drawing/2014/main" id="{76175D30-6F2B-4E92-BFF2-A87B98BB0CAE}"/>
                  </a:ext>
                </a:extLst>
              </p:cNvPr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9" name="Bogen 165">
                <a:extLst>
                  <a:ext uri="{FF2B5EF4-FFF2-40B4-BE49-F238E27FC236}">
                    <a16:creationId xmlns:a16="http://schemas.microsoft.com/office/drawing/2014/main" id="{048D4A95-0014-4739-859B-DA67645B768D}"/>
                  </a:ext>
                </a:extLst>
              </p:cNvPr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30" name="Bogen 115">
              <a:extLst>
                <a:ext uri="{FF2B5EF4-FFF2-40B4-BE49-F238E27FC236}">
                  <a16:creationId xmlns:a16="http://schemas.microsoft.com/office/drawing/2014/main" id="{508F81BB-BE50-4A71-8BC9-749C08FD433F}"/>
                </a:ext>
              </a:extLst>
            </p:cNvPr>
            <p:cNvSpPr/>
            <p:nvPr/>
          </p:nvSpPr>
          <p:spPr>
            <a:xfrm rot="10800000">
              <a:off x="1429981" y="2605062"/>
              <a:ext cx="388524" cy="370188"/>
            </a:xfrm>
            <a:prstGeom prst="arc">
              <a:avLst>
                <a:gd name="adj1" fmla="val 12139890"/>
                <a:gd name="adj2" fmla="val 19030341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1" name="Bogen 116">
              <a:extLst>
                <a:ext uri="{FF2B5EF4-FFF2-40B4-BE49-F238E27FC236}">
                  <a16:creationId xmlns:a16="http://schemas.microsoft.com/office/drawing/2014/main" id="{79103720-AB5A-4B3D-BAB3-52B903577B00}"/>
                </a:ext>
              </a:extLst>
            </p:cNvPr>
            <p:cNvSpPr/>
            <p:nvPr/>
          </p:nvSpPr>
          <p:spPr>
            <a:xfrm>
              <a:off x="1462233" y="3112863"/>
              <a:ext cx="328098" cy="432602"/>
            </a:xfrm>
            <a:prstGeom prst="arc">
              <a:avLst>
                <a:gd name="adj1" fmla="val 12139890"/>
                <a:gd name="adj2" fmla="val 18948992"/>
              </a:avLst>
            </a:prstGeom>
            <a:ln w="9525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2" name="Bogen 117">
              <a:extLst>
                <a:ext uri="{FF2B5EF4-FFF2-40B4-BE49-F238E27FC236}">
                  <a16:creationId xmlns:a16="http://schemas.microsoft.com/office/drawing/2014/main" id="{87840416-99E7-4C54-AB45-F5E7109D37B3}"/>
                </a:ext>
              </a:extLst>
            </p:cNvPr>
            <p:cNvSpPr/>
            <p:nvPr/>
          </p:nvSpPr>
          <p:spPr>
            <a:xfrm>
              <a:off x="2211563" y="3106858"/>
              <a:ext cx="328098" cy="432602"/>
            </a:xfrm>
            <a:prstGeom prst="arc">
              <a:avLst>
                <a:gd name="adj1" fmla="val 12139890"/>
                <a:gd name="adj2" fmla="val 18948992"/>
              </a:avLst>
            </a:prstGeom>
            <a:ln w="9525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3" name="Bogen 118">
              <a:extLst>
                <a:ext uri="{FF2B5EF4-FFF2-40B4-BE49-F238E27FC236}">
                  <a16:creationId xmlns:a16="http://schemas.microsoft.com/office/drawing/2014/main" id="{E6513286-F09F-4ABB-A9A1-058273533465}"/>
                </a:ext>
              </a:extLst>
            </p:cNvPr>
            <p:cNvSpPr/>
            <p:nvPr/>
          </p:nvSpPr>
          <p:spPr>
            <a:xfrm>
              <a:off x="2931097" y="3117668"/>
              <a:ext cx="328098" cy="432602"/>
            </a:xfrm>
            <a:prstGeom prst="arc">
              <a:avLst>
                <a:gd name="adj1" fmla="val 12139890"/>
                <a:gd name="adj2" fmla="val 18948992"/>
              </a:avLst>
            </a:prstGeom>
            <a:ln w="9525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4" name="Bogen 119">
              <a:extLst>
                <a:ext uri="{FF2B5EF4-FFF2-40B4-BE49-F238E27FC236}">
                  <a16:creationId xmlns:a16="http://schemas.microsoft.com/office/drawing/2014/main" id="{D9D39EEF-06BD-42F9-B286-5C0B80A97693}"/>
                </a:ext>
              </a:extLst>
            </p:cNvPr>
            <p:cNvSpPr/>
            <p:nvPr/>
          </p:nvSpPr>
          <p:spPr>
            <a:xfrm rot="10800000">
              <a:off x="2186381" y="2615705"/>
              <a:ext cx="388524" cy="370188"/>
            </a:xfrm>
            <a:prstGeom prst="arc">
              <a:avLst>
                <a:gd name="adj1" fmla="val 12139890"/>
                <a:gd name="adj2" fmla="val 19030341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5" name="Bogen 120">
              <a:extLst>
                <a:ext uri="{FF2B5EF4-FFF2-40B4-BE49-F238E27FC236}">
                  <a16:creationId xmlns:a16="http://schemas.microsoft.com/office/drawing/2014/main" id="{5FD52CDB-4080-462B-9A63-41C127B92A2D}"/>
                </a:ext>
              </a:extLst>
            </p:cNvPr>
            <p:cNvSpPr/>
            <p:nvPr/>
          </p:nvSpPr>
          <p:spPr>
            <a:xfrm rot="10800000">
              <a:off x="2899279" y="2605643"/>
              <a:ext cx="388524" cy="370188"/>
            </a:xfrm>
            <a:prstGeom prst="arc">
              <a:avLst>
                <a:gd name="adj1" fmla="val 12139890"/>
                <a:gd name="adj2" fmla="val 19030341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6" name="Bogen 121">
              <a:extLst>
                <a:ext uri="{FF2B5EF4-FFF2-40B4-BE49-F238E27FC236}">
                  <a16:creationId xmlns:a16="http://schemas.microsoft.com/office/drawing/2014/main" id="{22B4CDF4-2252-4034-8517-53FFF7D62E99}"/>
                </a:ext>
              </a:extLst>
            </p:cNvPr>
            <p:cNvSpPr/>
            <p:nvPr/>
          </p:nvSpPr>
          <p:spPr>
            <a:xfrm rot="10800000" flipH="1">
              <a:off x="2565473" y="2626288"/>
              <a:ext cx="388524" cy="370188"/>
            </a:xfrm>
            <a:prstGeom prst="arc">
              <a:avLst>
                <a:gd name="adj1" fmla="val 12939053"/>
                <a:gd name="adj2" fmla="val 19568363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7" name="Bogen 122">
              <a:extLst>
                <a:ext uri="{FF2B5EF4-FFF2-40B4-BE49-F238E27FC236}">
                  <a16:creationId xmlns:a16="http://schemas.microsoft.com/office/drawing/2014/main" id="{9B4E2B16-AA84-4675-8587-4258A04337D5}"/>
                </a:ext>
              </a:extLst>
            </p:cNvPr>
            <p:cNvSpPr/>
            <p:nvPr/>
          </p:nvSpPr>
          <p:spPr>
            <a:xfrm rot="10800000" flipH="1">
              <a:off x="1798593" y="2618270"/>
              <a:ext cx="388524" cy="370188"/>
            </a:xfrm>
            <a:prstGeom prst="arc">
              <a:avLst>
                <a:gd name="adj1" fmla="val 12939053"/>
                <a:gd name="adj2" fmla="val 19568363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8" name="Bogen 123">
              <a:extLst>
                <a:ext uri="{FF2B5EF4-FFF2-40B4-BE49-F238E27FC236}">
                  <a16:creationId xmlns:a16="http://schemas.microsoft.com/office/drawing/2014/main" id="{C0D0E711-5964-44B0-8671-548A6832EE28}"/>
                </a:ext>
              </a:extLst>
            </p:cNvPr>
            <p:cNvSpPr/>
            <p:nvPr/>
          </p:nvSpPr>
          <p:spPr>
            <a:xfrm flipH="1">
              <a:off x="1029710" y="3102161"/>
              <a:ext cx="388524" cy="370188"/>
            </a:xfrm>
            <a:prstGeom prst="arc">
              <a:avLst>
                <a:gd name="adj1" fmla="val 12939053"/>
                <a:gd name="adj2" fmla="val 19568363"/>
              </a:avLst>
            </a:prstGeom>
            <a:ln w="9525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9" name="Bogen 124">
              <a:extLst>
                <a:ext uri="{FF2B5EF4-FFF2-40B4-BE49-F238E27FC236}">
                  <a16:creationId xmlns:a16="http://schemas.microsoft.com/office/drawing/2014/main" id="{76033191-2512-4B93-BDFF-482B6E90D7CA}"/>
                </a:ext>
              </a:extLst>
            </p:cNvPr>
            <p:cNvSpPr/>
            <p:nvPr/>
          </p:nvSpPr>
          <p:spPr>
            <a:xfrm flipH="1">
              <a:off x="1813641" y="3116507"/>
              <a:ext cx="388524" cy="370188"/>
            </a:xfrm>
            <a:prstGeom prst="arc">
              <a:avLst>
                <a:gd name="adj1" fmla="val 12939053"/>
                <a:gd name="adj2" fmla="val 19568363"/>
              </a:avLst>
            </a:prstGeom>
            <a:ln w="9525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0" name="Bogen 125">
              <a:extLst>
                <a:ext uri="{FF2B5EF4-FFF2-40B4-BE49-F238E27FC236}">
                  <a16:creationId xmlns:a16="http://schemas.microsoft.com/office/drawing/2014/main" id="{535070AA-545A-44BF-AAC1-73615C26720B}"/>
                </a:ext>
              </a:extLst>
            </p:cNvPr>
            <p:cNvSpPr/>
            <p:nvPr/>
          </p:nvSpPr>
          <p:spPr>
            <a:xfrm flipH="1">
              <a:off x="2551669" y="3103190"/>
              <a:ext cx="388524" cy="370188"/>
            </a:xfrm>
            <a:prstGeom prst="arc">
              <a:avLst>
                <a:gd name="adj1" fmla="val 12939053"/>
                <a:gd name="adj2" fmla="val 19568363"/>
              </a:avLst>
            </a:prstGeom>
            <a:ln w="9525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1" name="Bogen 126">
              <a:extLst>
                <a:ext uri="{FF2B5EF4-FFF2-40B4-BE49-F238E27FC236}">
                  <a16:creationId xmlns:a16="http://schemas.microsoft.com/office/drawing/2014/main" id="{6A59BF12-0E12-4EAA-8FE9-2F4EFA833F94}"/>
                </a:ext>
              </a:extLst>
            </p:cNvPr>
            <p:cNvSpPr/>
            <p:nvPr/>
          </p:nvSpPr>
          <p:spPr>
            <a:xfrm rot="10800000" flipH="1">
              <a:off x="1076250" y="2603867"/>
              <a:ext cx="388524" cy="370188"/>
            </a:xfrm>
            <a:prstGeom prst="arc">
              <a:avLst>
                <a:gd name="adj1" fmla="val 12939053"/>
                <a:gd name="adj2" fmla="val 19568363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2" name="Freihandform 335">
              <a:extLst>
                <a:ext uri="{FF2B5EF4-FFF2-40B4-BE49-F238E27FC236}">
                  <a16:creationId xmlns:a16="http://schemas.microsoft.com/office/drawing/2014/main" id="{27779C1F-A4CF-45BA-B23E-12860D8941C7}"/>
                </a:ext>
              </a:extLst>
            </p:cNvPr>
            <p:cNvSpPr/>
            <p:nvPr/>
          </p:nvSpPr>
          <p:spPr>
            <a:xfrm>
              <a:off x="1778738" y="3577171"/>
              <a:ext cx="442700" cy="475470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C0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3" name="Freihandform 335">
              <a:extLst>
                <a:ext uri="{FF2B5EF4-FFF2-40B4-BE49-F238E27FC236}">
                  <a16:creationId xmlns:a16="http://schemas.microsoft.com/office/drawing/2014/main" id="{45ED7247-55DC-4F96-901D-E7EE95CAE75F}"/>
                </a:ext>
              </a:extLst>
            </p:cNvPr>
            <p:cNvSpPr/>
            <p:nvPr/>
          </p:nvSpPr>
          <p:spPr>
            <a:xfrm>
              <a:off x="2526015" y="3563083"/>
              <a:ext cx="442700" cy="475470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C0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4" name="Freihandform 335">
              <a:extLst>
                <a:ext uri="{FF2B5EF4-FFF2-40B4-BE49-F238E27FC236}">
                  <a16:creationId xmlns:a16="http://schemas.microsoft.com/office/drawing/2014/main" id="{A5A77A78-B1EB-4BCE-8663-8037CF9B7D7F}"/>
                </a:ext>
              </a:extLst>
            </p:cNvPr>
            <p:cNvSpPr/>
            <p:nvPr/>
          </p:nvSpPr>
          <p:spPr>
            <a:xfrm rot="10800000">
              <a:off x="2533848" y="2031238"/>
              <a:ext cx="442700" cy="475470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C0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5" name="Freihandform 335">
              <a:extLst>
                <a:ext uri="{FF2B5EF4-FFF2-40B4-BE49-F238E27FC236}">
                  <a16:creationId xmlns:a16="http://schemas.microsoft.com/office/drawing/2014/main" id="{701CDC93-152F-4319-B962-D26B902AD428}"/>
                </a:ext>
              </a:extLst>
            </p:cNvPr>
            <p:cNvSpPr/>
            <p:nvPr/>
          </p:nvSpPr>
          <p:spPr>
            <a:xfrm rot="10800000">
              <a:off x="1809940" y="2039046"/>
              <a:ext cx="442700" cy="475470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C0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6" name="Freihandform 335">
              <a:extLst>
                <a:ext uri="{FF2B5EF4-FFF2-40B4-BE49-F238E27FC236}">
                  <a16:creationId xmlns:a16="http://schemas.microsoft.com/office/drawing/2014/main" id="{51B42B52-6C98-4C26-A3C2-B7A723F906EC}"/>
                </a:ext>
              </a:extLst>
            </p:cNvPr>
            <p:cNvSpPr/>
            <p:nvPr/>
          </p:nvSpPr>
          <p:spPr>
            <a:xfrm rot="10800000">
              <a:off x="1054739" y="2039052"/>
              <a:ext cx="442700" cy="475470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C0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7" name="Rechteck 284">
              <a:extLst>
                <a:ext uri="{FF2B5EF4-FFF2-40B4-BE49-F238E27FC236}">
                  <a16:creationId xmlns:a16="http://schemas.microsoft.com/office/drawing/2014/main" id="{81A7EBB5-9A76-44BE-9F31-ECC04033B4B7}"/>
                </a:ext>
              </a:extLst>
            </p:cNvPr>
            <p:cNvSpPr/>
            <p:nvPr/>
          </p:nvSpPr>
          <p:spPr>
            <a:xfrm rot="10800000" flipH="1">
              <a:off x="700293" y="1889658"/>
              <a:ext cx="2616610" cy="41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8" name="Rechteck 285">
              <a:extLst>
                <a:ext uri="{FF2B5EF4-FFF2-40B4-BE49-F238E27FC236}">
                  <a16:creationId xmlns:a16="http://schemas.microsoft.com/office/drawing/2014/main" id="{4030425B-50F9-4A34-92A3-49E6564D27CA}"/>
                </a:ext>
              </a:extLst>
            </p:cNvPr>
            <p:cNvSpPr/>
            <p:nvPr/>
          </p:nvSpPr>
          <p:spPr>
            <a:xfrm rot="10800000" flipH="1">
              <a:off x="684423" y="1899119"/>
              <a:ext cx="386771" cy="612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9" name="Rechteck 286">
              <a:extLst>
                <a:ext uri="{FF2B5EF4-FFF2-40B4-BE49-F238E27FC236}">
                  <a16:creationId xmlns:a16="http://schemas.microsoft.com/office/drawing/2014/main" id="{A8FC216F-70C7-4135-96F7-3EFBE92055A7}"/>
                </a:ext>
              </a:extLst>
            </p:cNvPr>
            <p:cNvSpPr/>
            <p:nvPr/>
          </p:nvSpPr>
          <p:spPr>
            <a:xfrm rot="10800000" flipH="1">
              <a:off x="1476361" y="1893567"/>
              <a:ext cx="386771" cy="612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0" name="Rechteck 287">
              <a:extLst>
                <a:ext uri="{FF2B5EF4-FFF2-40B4-BE49-F238E27FC236}">
                  <a16:creationId xmlns:a16="http://schemas.microsoft.com/office/drawing/2014/main" id="{A2E95FE3-8F5D-4791-AC30-FB3BB8721BF9}"/>
                </a:ext>
              </a:extLst>
            </p:cNvPr>
            <p:cNvSpPr/>
            <p:nvPr/>
          </p:nvSpPr>
          <p:spPr>
            <a:xfrm rot="10800000" flipH="1">
              <a:off x="2207787" y="1898926"/>
              <a:ext cx="386771" cy="612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1" name="Rechteck 288">
              <a:extLst>
                <a:ext uri="{FF2B5EF4-FFF2-40B4-BE49-F238E27FC236}">
                  <a16:creationId xmlns:a16="http://schemas.microsoft.com/office/drawing/2014/main" id="{FC524E28-CBB2-412E-B22C-8A905BF1400E}"/>
                </a:ext>
              </a:extLst>
            </p:cNvPr>
            <p:cNvSpPr/>
            <p:nvPr/>
          </p:nvSpPr>
          <p:spPr>
            <a:xfrm rot="10800000" flipH="1">
              <a:off x="2924373" y="1899313"/>
              <a:ext cx="386771" cy="612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2" name="Rechteck 160">
              <a:extLst>
                <a:ext uri="{FF2B5EF4-FFF2-40B4-BE49-F238E27FC236}">
                  <a16:creationId xmlns:a16="http://schemas.microsoft.com/office/drawing/2014/main" id="{15B5F661-418D-4A44-BE0D-BB81301C053F}"/>
                </a:ext>
              </a:extLst>
            </p:cNvPr>
            <p:cNvSpPr/>
            <p:nvPr/>
          </p:nvSpPr>
          <p:spPr>
            <a:xfrm>
              <a:off x="684423" y="3781403"/>
              <a:ext cx="2629062" cy="41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3" name="Rechteck 149">
              <a:extLst>
                <a:ext uri="{FF2B5EF4-FFF2-40B4-BE49-F238E27FC236}">
                  <a16:creationId xmlns:a16="http://schemas.microsoft.com/office/drawing/2014/main" id="{BB4F8640-0F7B-4637-8B3E-04952810388C}"/>
                </a:ext>
              </a:extLst>
            </p:cNvPr>
            <p:cNvSpPr/>
            <p:nvPr/>
          </p:nvSpPr>
          <p:spPr>
            <a:xfrm>
              <a:off x="2188826" y="3575863"/>
              <a:ext cx="363315" cy="612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4" name="Rechteck 151">
              <a:extLst>
                <a:ext uri="{FF2B5EF4-FFF2-40B4-BE49-F238E27FC236}">
                  <a16:creationId xmlns:a16="http://schemas.microsoft.com/office/drawing/2014/main" id="{54363495-FAE9-4E23-9E54-8BCBAFDDD6C7}"/>
                </a:ext>
              </a:extLst>
            </p:cNvPr>
            <p:cNvSpPr/>
            <p:nvPr/>
          </p:nvSpPr>
          <p:spPr>
            <a:xfrm>
              <a:off x="2927372" y="3562907"/>
              <a:ext cx="389392" cy="6232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5" name="Rechteck 155">
              <a:extLst>
                <a:ext uri="{FF2B5EF4-FFF2-40B4-BE49-F238E27FC236}">
                  <a16:creationId xmlns:a16="http://schemas.microsoft.com/office/drawing/2014/main" id="{D2A7FCC2-A899-47C5-9271-73A7C7F89EE8}"/>
                </a:ext>
              </a:extLst>
            </p:cNvPr>
            <p:cNvSpPr/>
            <p:nvPr/>
          </p:nvSpPr>
          <p:spPr>
            <a:xfrm>
              <a:off x="1445859" y="3562907"/>
              <a:ext cx="363315" cy="612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56" name="Gruppieren 272">
              <a:extLst>
                <a:ext uri="{FF2B5EF4-FFF2-40B4-BE49-F238E27FC236}">
                  <a16:creationId xmlns:a16="http://schemas.microsoft.com/office/drawing/2014/main" id="{671C446A-F927-4A43-86D6-68BF2B11C92C}"/>
                </a:ext>
              </a:extLst>
            </p:cNvPr>
            <p:cNvGrpSpPr/>
            <p:nvPr/>
          </p:nvGrpSpPr>
          <p:grpSpPr>
            <a:xfrm>
              <a:off x="905039" y="4013997"/>
              <a:ext cx="2000330" cy="253009"/>
              <a:chOff x="1193807" y="4246865"/>
              <a:chExt cx="1641438" cy="243660"/>
            </a:xfrm>
          </p:grpSpPr>
          <p:sp>
            <p:nvSpPr>
              <p:cNvPr id="757" name="Pfeil nach rechts 381">
                <a:extLst>
                  <a:ext uri="{FF2B5EF4-FFF2-40B4-BE49-F238E27FC236}">
                    <a16:creationId xmlns:a16="http://schemas.microsoft.com/office/drawing/2014/main" id="{B3E97663-ACD9-4D46-8F60-DCB657A7C7DF}"/>
                  </a:ext>
                </a:extLst>
              </p:cNvPr>
              <p:cNvSpPr/>
              <p:nvPr/>
            </p:nvSpPr>
            <p:spPr>
              <a:xfrm rot="16200000">
                <a:off x="1244941" y="4195731"/>
                <a:ext cx="237077" cy="339346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8" name="Pfeil nach rechts 382">
                <a:extLst>
                  <a:ext uri="{FF2B5EF4-FFF2-40B4-BE49-F238E27FC236}">
                    <a16:creationId xmlns:a16="http://schemas.microsoft.com/office/drawing/2014/main" id="{D8D7BFF7-3C94-4177-8F61-98079610510A}"/>
                  </a:ext>
                </a:extLst>
              </p:cNvPr>
              <p:cNvSpPr/>
              <p:nvPr/>
            </p:nvSpPr>
            <p:spPr>
              <a:xfrm rot="16200000">
                <a:off x="1678741" y="4195731"/>
                <a:ext cx="237077" cy="339346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9" name="Pfeil nach rechts 383">
                <a:extLst>
                  <a:ext uri="{FF2B5EF4-FFF2-40B4-BE49-F238E27FC236}">
                    <a16:creationId xmlns:a16="http://schemas.microsoft.com/office/drawing/2014/main" id="{F8EBEC93-B1B3-4948-94B1-CFAC8EE06B0C}"/>
                  </a:ext>
                </a:extLst>
              </p:cNvPr>
              <p:cNvSpPr/>
              <p:nvPr/>
            </p:nvSpPr>
            <p:spPr>
              <a:xfrm rot="16200000">
                <a:off x="2113234" y="4202314"/>
                <a:ext cx="237077" cy="339346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0" name="Pfeil nach rechts 384">
                <a:extLst>
                  <a:ext uri="{FF2B5EF4-FFF2-40B4-BE49-F238E27FC236}">
                    <a16:creationId xmlns:a16="http://schemas.microsoft.com/office/drawing/2014/main" id="{65A3223B-C285-4932-902F-366D954DEC65}"/>
                  </a:ext>
                </a:extLst>
              </p:cNvPr>
              <p:cNvSpPr/>
              <p:nvPr/>
            </p:nvSpPr>
            <p:spPr>
              <a:xfrm rot="16200000">
                <a:off x="2547033" y="4202314"/>
                <a:ext cx="237077" cy="339346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61" name="Gruppieren 273">
              <a:extLst>
                <a:ext uri="{FF2B5EF4-FFF2-40B4-BE49-F238E27FC236}">
                  <a16:creationId xmlns:a16="http://schemas.microsoft.com/office/drawing/2014/main" id="{CF48E403-6809-4762-949D-B00995B681DD}"/>
                </a:ext>
              </a:extLst>
            </p:cNvPr>
            <p:cNvGrpSpPr/>
            <p:nvPr/>
          </p:nvGrpSpPr>
          <p:grpSpPr>
            <a:xfrm>
              <a:off x="981012" y="1809536"/>
              <a:ext cx="2000332" cy="253010"/>
              <a:chOff x="1113606" y="1674854"/>
              <a:chExt cx="1641439" cy="243661"/>
            </a:xfrm>
          </p:grpSpPr>
          <p:sp>
            <p:nvSpPr>
              <p:cNvPr id="762" name="Pfeil nach rechts 670">
                <a:extLst>
                  <a:ext uri="{FF2B5EF4-FFF2-40B4-BE49-F238E27FC236}">
                    <a16:creationId xmlns:a16="http://schemas.microsoft.com/office/drawing/2014/main" id="{21C71BAE-14A8-40C5-A6BA-6776736CFE25}"/>
                  </a:ext>
                </a:extLst>
              </p:cNvPr>
              <p:cNvSpPr/>
              <p:nvPr/>
            </p:nvSpPr>
            <p:spPr>
              <a:xfrm rot="5400000">
                <a:off x="1164740" y="1623720"/>
                <a:ext cx="237077" cy="339346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3" name="Pfeil nach rechts 671">
                <a:extLst>
                  <a:ext uri="{FF2B5EF4-FFF2-40B4-BE49-F238E27FC236}">
                    <a16:creationId xmlns:a16="http://schemas.microsoft.com/office/drawing/2014/main" id="{6FA7CBCC-7EDB-4CF2-A556-C8A899CABBD3}"/>
                  </a:ext>
                </a:extLst>
              </p:cNvPr>
              <p:cNvSpPr/>
              <p:nvPr/>
            </p:nvSpPr>
            <p:spPr>
              <a:xfrm rot="5400000">
                <a:off x="1598540" y="1623720"/>
                <a:ext cx="237077" cy="339346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4" name="Pfeil nach rechts 672">
                <a:extLst>
                  <a:ext uri="{FF2B5EF4-FFF2-40B4-BE49-F238E27FC236}">
                    <a16:creationId xmlns:a16="http://schemas.microsoft.com/office/drawing/2014/main" id="{82672666-1903-43AE-8BE4-998ABAEC9BD4}"/>
                  </a:ext>
                </a:extLst>
              </p:cNvPr>
              <p:cNvSpPr/>
              <p:nvPr/>
            </p:nvSpPr>
            <p:spPr>
              <a:xfrm rot="5400000">
                <a:off x="2033033" y="1630304"/>
                <a:ext cx="237077" cy="339346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5" name="Pfeil nach rechts 673">
                <a:extLst>
                  <a:ext uri="{FF2B5EF4-FFF2-40B4-BE49-F238E27FC236}">
                    <a16:creationId xmlns:a16="http://schemas.microsoft.com/office/drawing/2014/main" id="{8A6F229F-B62F-4ED6-A041-225699A82667}"/>
                  </a:ext>
                </a:extLst>
              </p:cNvPr>
              <p:cNvSpPr/>
              <p:nvPr/>
            </p:nvSpPr>
            <p:spPr>
              <a:xfrm rot="5400000">
                <a:off x="2466833" y="1630304"/>
                <a:ext cx="237077" cy="339346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66" name="Gerade Verbindung mit Pfeil 294">
              <a:extLst>
                <a:ext uri="{FF2B5EF4-FFF2-40B4-BE49-F238E27FC236}">
                  <a16:creationId xmlns:a16="http://schemas.microsoft.com/office/drawing/2014/main" id="{6A0E5FAD-574E-48A0-826B-E6DB8EF5AFD4}"/>
                </a:ext>
              </a:extLst>
            </p:cNvPr>
            <p:cNvCxnSpPr>
              <a:cxnSpLocks/>
            </p:cNvCxnSpPr>
            <p:nvPr/>
          </p:nvCxnSpPr>
          <p:spPr>
            <a:xfrm>
              <a:off x="731739" y="3039008"/>
              <a:ext cx="68150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Gerade Verbindung mit Pfeil 295">
              <a:extLst>
                <a:ext uri="{FF2B5EF4-FFF2-40B4-BE49-F238E27FC236}">
                  <a16:creationId xmlns:a16="http://schemas.microsoft.com/office/drawing/2014/main" id="{1A78173F-781A-4289-9D4E-5FD819C39748}"/>
                </a:ext>
              </a:extLst>
            </p:cNvPr>
            <p:cNvCxnSpPr>
              <a:cxnSpLocks/>
            </p:cNvCxnSpPr>
            <p:nvPr/>
          </p:nvCxnSpPr>
          <p:spPr>
            <a:xfrm>
              <a:off x="1521466" y="3048533"/>
              <a:ext cx="68150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Gerade Verbindung mit Pfeil 296">
              <a:extLst>
                <a:ext uri="{FF2B5EF4-FFF2-40B4-BE49-F238E27FC236}">
                  <a16:creationId xmlns:a16="http://schemas.microsoft.com/office/drawing/2014/main" id="{16D2B5D5-67EE-4C7A-92E3-949DCFBD1C47}"/>
                </a:ext>
              </a:extLst>
            </p:cNvPr>
            <p:cNvCxnSpPr>
              <a:cxnSpLocks/>
            </p:cNvCxnSpPr>
            <p:nvPr/>
          </p:nvCxnSpPr>
          <p:spPr>
            <a:xfrm>
              <a:off x="2273892" y="3048533"/>
              <a:ext cx="68150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C1BD1A-00DB-4B69-88B7-3628F57E8DE1}"/>
              </a:ext>
            </a:extLst>
          </p:cNvPr>
          <p:cNvGrpSpPr/>
          <p:nvPr/>
        </p:nvGrpSpPr>
        <p:grpSpPr>
          <a:xfrm>
            <a:off x="-45391" y="5432911"/>
            <a:ext cx="4276097" cy="697677"/>
            <a:chOff x="-45391" y="5432911"/>
            <a:chExt cx="4276097" cy="697677"/>
          </a:xfrm>
        </p:grpSpPr>
        <p:sp>
          <p:nvSpPr>
            <p:cNvPr id="769" name="Rechteck 387">
              <a:extLst>
                <a:ext uri="{FF2B5EF4-FFF2-40B4-BE49-F238E27FC236}">
                  <a16:creationId xmlns:a16="http://schemas.microsoft.com/office/drawing/2014/main" id="{CF26BA45-EB49-4609-BF0A-A3D40A789B51}"/>
                </a:ext>
              </a:extLst>
            </p:cNvPr>
            <p:cNvSpPr/>
            <p:nvPr/>
          </p:nvSpPr>
          <p:spPr>
            <a:xfrm>
              <a:off x="582302" y="5432911"/>
              <a:ext cx="3023858" cy="297568"/>
            </a:xfrm>
            <a:prstGeom prst="rect">
              <a:avLst/>
            </a:prstGeom>
            <a:gradFill>
              <a:gsLst>
                <a:gs pos="50000">
                  <a:schemeClr val="bg1"/>
                </a:gs>
                <a:gs pos="0">
                  <a:srgbClr val="1A84CA"/>
                </a:gs>
                <a:gs pos="100000">
                  <a:srgbClr val="FE6F4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0" name="Textfeld 389">
              <a:extLst>
                <a:ext uri="{FF2B5EF4-FFF2-40B4-BE49-F238E27FC236}">
                  <a16:creationId xmlns:a16="http://schemas.microsoft.com/office/drawing/2014/main" id="{131A289D-FE7E-42A8-B4F7-7A6F5BD5AF23}"/>
                </a:ext>
              </a:extLst>
            </p:cNvPr>
            <p:cNvSpPr txBox="1"/>
            <p:nvPr/>
          </p:nvSpPr>
          <p:spPr>
            <a:xfrm>
              <a:off x="2742413" y="5719648"/>
              <a:ext cx="1488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Acceleration</a:t>
              </a:r>
            </a:p>
          </p:txBody>
        </p:sp>
        <p:sp>
          <p:nvSpPr>
            <p:cNvPr id="771" name="Textfeld 390">
              <a:extLst>
                <a:ext uri="{FF2B5EF4-FFF2-40B4-BE49-F238E27FC236}">
                  <a16:creationId xmlns:a16="http://schemas.microsoft.com/office/drawing/2014/main" id="{D7BD2E59-C9DE-4B51-9E8C-E7C874C80F1F}"/>
                </a:ext>
              </a:extLst>
            </p:cNvPr>
            <p:cNvSpPr txBox="1"/>
            <p:nvPr/>
          </p:nvSpPr>
          <p:spPr>
            <a:xfrm>
              <a:off x="-45391" y="5730478"/>
              <a:ext cx="1515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Deceleration</a:t>
              </a:r>
            </a:p>
          </p:txBody>
        </p:sp>
        <p:sp>
          <p:nvSpPr>
            <p:cNvPr id="772" name="Textfeld 388">
              <a:extLst>
                <a:ext uri="{FF2B5EF4-FFF2-40B4-BE49-F238E27FC236}">
                  <a16:creationId xmlns:a16="http://schemas.microsoft.com/office/drawing/2014/main" id="{A1322E7F-AE18-47B3-8574-1F17235BF797}"/>
                </a:ext>
              </a:extLst>
            </p:cNvPr>
            <p:cNvSpPr txBox="1"/>
            <p:nvPr/>
          </p:nvSpPr>
          <p:spPr>
            <a:xfrm>
              <a:off x="1949267" y="5691804"/>
              <a:ext cx="299708" cy="381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</a:t>
              </a:r>
              <a:endPara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9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7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id="{5CAE9907-BA57-1220-8BC9-469C33C19FB9}"/>
              </a:ext>
            </a:extLst>
          </p:cNvPr>
          <p:cNvSpPr/>
          <p:nvPr/>
        </p:nvSpPr>
        <p:spPr>
          <a:xfrm rot="16389372" flipH="1">
            <a:off x="5819191" y="-581955"/>
            <a:ext cx="119088" cy="12639146"/>
          </a:xfrm>
          <a:prstGeom prst="triangle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591BB58-9FDF-5ED3-2639-FE8A8A932028}"/>
              </a:ext>
            </a:extLst>
          </p:cNvPr>
          <p:cNvGrpSpPr/>
          <p:nvPr/>
        </p:nvGrpSpPr>
        <p:grpSpPr>
          <a:xfrm>
            <a:off x="110599" y="1278391"/>
            <a:ext cx="3994585" cy="4173364"/>
            <a:chOff x="110599" y="1278391"/>
            <a:chExt cx="3994585" cy="417336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56155D6-1FCD-97B2-925C-AFB987F6E586}"/>
                </a:ext>
              </a:extLst>
            </p:cNvPr>
            <p:cNvSpPr/>
            <p:nvPr/>
          </p:nvSpPr>
          <p:spPr>
            <a:xfrm rot="4927928" flipH="1">
              <a:off x="2178976" y="3211514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2FA01E88-173B-DCF9-6B90-0C684D8E1A1B}"/>
                </a:ext>
              </a:extLst>
            </p:cNvPr>
            <p:cNvGrpSpPr/>
            <p:nvPr/>
          </p:nvGrpSpPr>
          <p:grpSpPr>
            <a:xfrm>
              <a:off x="110599" y="1278391"/>
              <a:ext cx="471169" cy="4173364"/>
              <a:chOff x="2122674" y="-2353129"/>
              <a:chExt cx="499620" cy="7070882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10BC5922-4A9A-57CB-5324-A0363883D0B4}"/>
                  </a:ext>
                </a:extLst>
              </p:cNvPr>
              <p:cNvSpPr/>
              <p:nvPr/>
            </p:nvSpPr>
            <p:spPr>
              <a:xfrm>
                <a:off x="2325351" y="-2353129"/>
                <a:ext cx="126946" cy="7047317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01313D02-B948-5BD4-B5CC-80A03421DAB1}"/>
                  </a:ext>
                </a:extLst>
              </p:cNvPr>
              <p:cNvSpPr/>
              <p:nvPr/>
            </p:nvSpPr>
            <p:spPr>
              <a:xfrm>
                <a:off x="2122674" y="4557497"/>
                <a:ext cx="499620" cy="160256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565369" y="1665322"/>
            <a:ext cx="3511575" cy="2934091"/>
            <a:chOff x="8565369" y="1665322"/>
            <a:chExt cx="3511575" cy="2934091"/>
          </a:xfrm>
        </p:grpSpPr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6B574458-2D45-9444-0144-23798BB7038D}"/>
                </a:ext>
              </a:extLst>
            </p:cNvPr>
            <p:cNvSpPr/>
            <p:nvPr/>
          </p:nvSpPr>
          <p:spPr>
            <a:xfrm>
              <a:off x="8565369" y="1665322"/>
              <a:ext cx="3511575" cy="2934091"/>
            </a:xfrm>
            <a:prstGeom prst="roundRect">
              <a:avLst>
                <a:gd name="adj" fmla="val 6844"/>
              </a:avLst>
            </a:prstGeom>
            <a:solidFill>
              <a:srgbClr val="31859C">
                <a:alpha val="20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06AE2CB1-027A-9DC6-4048-E5A0D272DC50}"/>
                </a:ext>
              </a:extLst>
            </p:cNvPr>
            <p:cNvSpPr txBox="1"/>
            <p:nvPr/>
          </p:nvSpPr>
          <p:spPr>
            <a:xfrm>
              <a:off x="8636791" y="4160070"/>
              <a:ext cx="331915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222222"/>
                  </a:solidFill>
                </a:rPr>
                <a:t>Chen et al., Proposal (1989)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Shiloh, et al., Opt. Express 29, 14403-14411 (2021)</a:t>
              </a:r>
              <a:endParaRPr lang="en-GB" sz="1100" dirty="0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7840B795-F48C-48E3-4B63-54B9C3B9A1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2171"/>
            <a:stretch/>
          </p:blipFill>
          <p:spPr bwMode="auto">
            <a:xfrm>
              <a:off x="8649155" y="1830421"/>
              <a:ext cx="3319152" cy="2317775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7ECF401-AE1E-B5EE-4979-C1B29D319712}"/>
              </a:ext>
            </a:extLst>
          </p:cNvPr>
          <p:cNvGrpSpPr/>
          <p:nvPr/>
        </p:nvGrpSpPr>
        <p:grpSpPr>
          <a:xfrm>
            <a:off x="3465204" y="725683"/>
            <a:ext cx="3911046" cy="4934693"/>
            <a:chOff x="6044250" y="341470"/>
            <a:chExt cx="3911046" cy="5255145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A7EC205-3BB8-7D1F-9E60-59DEC7AAFFC2}"/>
                </a:ext>
              </a:extLst>
            </p:cNvPr>
            <p:cNvSpPr/>
            <p:nvPr/>
          </p:nvSpPr>
          <p:spPr>
            <a:xfrm rot="4915444" flipH="1">
              <a:off x="8027604" y="3351740"/>
              <a:ext cx="48688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655E3AC-A9EF-528A-622E-2305D6E94C14}"/>
                </a:ext>
              </a:extLst>
            </p:cNvPr>
            <p:cNvSpPr/>
            <p:nvPr/>
          </p:nvSpPr>
          <p:spPr>
            <a:xfrm flipV="1">
              <a:off x="6248309" y="341470"/>
              <a:ext cx="116460" cy="5251394"/>
            </a:xfrm>
            <a:prstGeom prst="rect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F8AA12C-7D66-CE76-5AE0-4C6A06153374}"/>
                </a:ext>
              </a:extLst>
            </p:cNvPr>
            <p:cNvSpPr/>
            <p:nvPr/>
          </p:nvSpPr>
          <p:spPr>
            <a:xfrm>
              <a:off x="6044250" y="5504701"/>
              <a:ext cx="499620" cy="91914"/>
            </a:xfrm>
            <a:prstGeom prst="ellipse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76F8DF-016C-9129-AD89-08B86A0A6E76}"/>
              </a:ext>
            </a:extLst>
          </p:cNvPr>
          <p:cNvGrpSpPr/>
          <p:nvPr/>
        </p:nvGrpSpPr>
        <p:grpSpPr>
          <a:xfrm>
            <a:off x="8198865" y="1092200"/>
            <a:ext cx="4000241" cy="4812763"/>
            <a:chOff x="8198865" y="1092200"/>
            <a:chExt cx="4000241" cy="481276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F6376C-3F07-2151-3D94-421F9F7FC850}"/>
                </a:ext>
              </a:extLst>
            </p:cNvPr>
            <p:cNvSpPr/>
            <p:nvPr/>
          </p:nvSpPr>
          <p:spPr>
            <a:xfrm rot="4950306" flipH="1">
              <a:off x="10272898" y="3691631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04D4B881-5CF1-C865-BFC8-9DD40EF16D50}"/>
                </a:ext>
              </a:extLst>
            </p:cNvPr>
            <p:cNvGrpSpPr/>
            <p:nvPr/>
          </p:nvGrpSpPr>
          <p:grpSpPr>
            <a:xfrm>
              <a:off x="8198865" y="1092200"/>
              <a:ext cx="485936" cy="4812763"/>
              <a:chOff x="9453610" y="-733817"/>
              <a:chExt cx="499620" cy="5037317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A266D4B-494E-3778-0B9F-E755458C360C}"/>
                  </a:ext>
                </a:extLst>
              </p:cNvPr>
              <p:cNvSpPr/>
              <p:nvPr/>
            </p:nvSpPr>
            <p:spPr>
              <a:xfrm>
                <a:off x="9646860" y="-733817"/>
                <a:ext cx="103347" cy="50137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7339A1E-D022-9A1C-7E77-BDAA123B212F}"/>
                  </a:ext>
                </a:extLst>
              </p:cNvPr>
              <p:cNvSpPr/>
              <p:nvPr/>
            </p:nvSpPr>
            <p:spPr>
              <a:xfrm>
                <a:off x="9453610" y="4211586"/>
                <a:ext cx="499620" cy="9191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6B6D1B-E105-965A-CC24-13D3828A0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FCB7764-8ABC-6575-7FAE-042FC2F11ED9}"/>
              </a:ext>
            </a:extLst>
          </p:cNvPr>
          <p:cNvGrpSpPr/>
          <p:nvPr/>
        </p:nvGrpSpPr>
        <p:grpSpPr>
          <a:xfrm>
            <a:off x="3869509" y="1210667"/>
            <a:ext cx="4234761" cy="3354892"/>
            <a:chOff x="3684927" y="622300"/>
            <a:chExt cx="4234761" cy="3354892"/>
          </a:xfrm>
          <a:scene3d>
            <a:camera prst="orthographicFront"/>
            <a:lightRig rig="sunset" dir="t">
              <a:rot lat="0" lon="0" rev="0"/>
            </a:lightRig>
          </a:scene3d>
        </p:grpSpPr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7D0ADC46-56A4-551F-22AD-F4C649AF43A0}"/>
                </a:ext>
              </a:extLst>
            </p:cNvPr>
            <p:cNvSpPr/>
            <p:nvPr/>
          </p:nvSpPr>
          <p:spPr>
            <a:xfrm>
              <a:off x="3684927" y="622300"/>
              <a:ext cx="4163673" cy="3220833"/>
            </a:xfrm>
            <a:prstGeom prst="roundRect">
              <a:avLst>
                <a:gd name="adj" fmla="val 6844"/>
              </a:avLst>
            </a:prstGeom>
            <a:solidFill>
              <a:srgbClr val="4B3F72">
                <a:alpha val="20000"/>
              </a:srgbClr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12000"/>
                </a:srgbClr>
              </a:outerShdw>
            </a:effectLst>
            <a:sp3d prstMaterial="flat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A131E0A9-0F28-0AD2-A6BD-3EB4DB076F3A}"/>
                </a:ext>
              </a:extLst>
            </p:cNvPr>
            <p:cNvGrpSpPr/>
            <p:nvPr/>
          </p:nvGrpSpPr>
          <p:grpSpPr>
            <a:xfrm>
              <a:off x="3696963" y="775799"/>
              <a:ext cx="4222725" cy="3201393"/>
              <a:chOff x="3710209" y="1352590"/>
              <a:chExt cx="4222725" cy="3201393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469FE285-48A9-FC05-915F-FE8A928DD908}"/>
                  </a:ext>
                </a:extLst>
              </p:cNvPr>
              <p:cNvGrpSpPr/>
              <p:nvPr/>
            </p:nvGrpSpPr>
            <p:grpSpPr>
              <a:xfrm>
                <a:off x="3710209" y="1352590"/>
                <a:ext cx="4222725" cy="3201393"/>
                <a:chOff x="3697509" y="1352590"/>
                <a:chExt cx="4222725" cy="3201393"/>
              </a:xfrm>
            </p:grpSpPr>
            <p:pic>
              <p:nvPicPr>
                <p:cNvPr id="17" name="Obrázek 20">
                  <a:extLst>
                    <a:ext uri="{FF2B5EF4-FFF2-40B4-BE49-F238E27FC236}">
                      <a16:creationId xmlns:a16="http://schemas.microsoft.com/office/drawing/2014/main" id="{E1F9FAAF-8425-BB42-5EDB-71BC94840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639" r="55079"/>
                <a:stretch/>
              </p:blipFill>
              <p:spPr>
                <a:xfrm>
                  <a:off x="3878414" y="1352590"/>
                  <a:ext cx="1695272" cy="2034223"/>
                </a:xfrm>
                <a:prstGeom prst="rect">
                  <a:avLst/>
                </a:prstGeom>
                <a:ln>
                  <a:solidFill>
                    <a:srgbClr val="685762">
                      <a:alpha val="12000"/>
                    </a:srgbClr>
                  </a:solidFill>
                </a:ln>
                <a:effectLst>
                  <a:softEdge rad="63500"/>
                </a:effectLst>
                <a:sp3d prstMaterial="flat"/>
              </p:spPr>
            </p:pic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951C1E60-679F-B98C-6F6B-5DDF01715E52}"/>
                    </a:ext>
                  </a:extLst>
                </p:cNvPr>
                <p:cNvSpPr txBox="1"/>
                <p:nvPr/>
              </p:nvSpPr>
              <p:spPr>
                <a:xfrm>
                  <a:off x="3697509" y="3445987"/>
                  <a:ext cx="4222725" cy="1107996"/>
                </a:xfrm>
                <a:prstGeom prst="rect">
                  <a:avLst/>
                </a:prstGeom>
                <a:noFill/>
                <a:ln>
                  <a:noFill/>
                </a:ln>
                <a:sp3d prstMaterial="flat"/>
              </p:spPr>
              <p:txBody>
                <a:bodyPr wrap="square">
                  <a:spAutoFit/>
                </a:bodyPr>
                <a:lstStyle/>
                <a:p>
                  <a:r>
                    <a:rPr lang="de-DE" sz="1100" dirty="0" err="1">
                      <a:solidFill>
                        <a:srgbClr val="222222"/>
                      </a:solidFill>
                    </a:rPr>
                    <a:t>Leedle</a:t>
                  </a:r>
                  <a:r>
                    <a:rPr lang="de-DE" sz="1100" dirty="0">
                      <a:solidFill>
                        <a:srgbClr val="222222"/>
                      </a:solidFill>
                    </a:rPr>
                    <a:t>, et al. CLEO, </a:t>
                  </a:r>
                  <a:r>
                    <a:rPr lang="en-US" sz="1100" dirty="0"/>
                    <a:t>pp. FM3M-7 (2018)</a:t>
                  </a:r>
                </a:p>
                <a:p>
                  <a:r>
                    <a:rPr lang="de-DE" sz="1100" dirty="0" err="1">
                      <a:solidFill>
                        <a:srgbClr val="222222"/>
                      </a:solidFill>
                    </a:rPr>
                    <a:t>Leedle</a:t>
                  </a:r>
                  <a:r>
                    <a:rPr lang="de-DE" sz="1100" dirty="0">
                      <a:solidFill>
                        <a:srgbClr val="222222"/>
                      </a:solidFill>
                    </a:rPr>
                    <a:t>, et al.</a:t>
                  </a:r>
                  <a:r>
                    <a:rPr lang="en-US" sz="1100" dirty="0">
                      <a:solidFill>
                        <a:srgbClr val="222222"/>
                      </a:solidFill>
                    </a:rPr>
                    <a:t> Opt. Lett. 40, 4344-4347 (2018)</a:t>
                  </a:r>
                </a:p>
                <a:p>
                  <a:r>
                    <a:rPr lang="en-US" sz="110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Yousefi</a:t>
                  </a:r>
                  <a:r>
                    <a:rPr lang="en-US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et al., Opt. Lett. 44, </a:t>
                  </a:r>
                  <a:r>
                    <a:rPr lang="de-DE" sz="1100" dirty="0"/>
                    <a:t>1520-1523 (2019)</a:t>
                  </a:r>
                </a:p>
                <a:p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Fishman et al., Nature </a:t>
                  </a:r>
                  <a:r>
                    <a:rPr lang="de-DE" sz="110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Comm</a:t>
                  </a:r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</a:t>
                  </a:r>
                  <a:r>
                    <a:rPr lang="de-DE" sz="1100" dirty="0"/>
                    <a:t>14, 3687 (2023)</a:t>
                  </a:r>
                </a:p>
                <a:p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Black et al., PRAB 23, 114001 (2020) </a:t>
                  </a:r>
                  <a:endPara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  <a:p>
                  <a:endParaRPr lang="en-GB" sz="1100" dirty="0"/>
                </a:p>
              </p:txBody>
            </p:sp>
          </p:grpSp>
          <p:pic>
            <p:nvPicPr>
              <p:cNvPr id="42" name="Obrázek 20">
                <a:extLst>
                  <a:ext uri="{FF2B5EF4-FFF2-40B4-BE49-F238E27FC236}">
                    <a16:creationId xmlns:a16="http://schemas.microsoft.com/office/drawing/2014/main" id="{DCBD6DBC-3214-3CF0-9884-26FD209B0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740" r="1861"/>
              <a:stretch/>
            </p:blipFill>
            <p:spPr>
              <a:xfrm>
                <a:off x="5967473" y="1355712"/>
                <a:ext cx="1699841" cy="2034223"/>
              </a:xfrm>
              <a:prstGeom prst="rect">
                <a:avLst/>
              </a:prstGeom>
              <a:ln>
                <a:solidFill>
                  <a:srgbClr val="685762">
                    <a:alpha val="12000"/>
                  </a:srgbClr>
                </a:solidFill>
              </a:ln>
              <a:effectLst>
                <a:softEdge rad="63500"/>
              </a:effectLst>
              <a:sp3d prstMaterial="flat"/>
            </p:spPr>
          </p:pic>
        </p:grp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771BA4D2-2D78-5233-84A5-92B611DEA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127" y="755690"/>
              <a:ext cx="1206346" cy="1263610"/>
            </a:xfrm>
            <a:prstGeom prst="line">
              <a:avLst/>
            </a:prstGeom>
            <a:ln w="12700">
              <a:solidFill>
                <a:srgbClr val="685762">
                  <a:alpha val="12000"/>
                </a:srgbClr>
              </a:solidFill>
            </a:ln>
            <a:sp3d prstMaterial="flat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C130B788-0E42-C64B-87FD-AC6EE51C3663}"/>
                </a:ext>
              </a:extLst>
            </p:cNvPr>
            <p:cNvCxnSpPr>
              <a:cxnSpLocks/>
            </p:cNvCxnSpPr>
            <p:nvPr/>
          </p:nvCxnSpPr>
          <p:spPr>
            <a:xfrm>
              <a:off x="4760264" y="2219325"/>
              <a:ext cx="1200859" cy="556628"/>
            </a:xfrm>
            <a:prstGeom prst="line">
              <a:avLst/>
            </a:prstGeom>
            <a:ln w="12700">
              <a:solidFill>
                <a:srgbClr val="685762">
                  <a:alpha val="12000"/>
                </a:srgbClr>
              </a:solidFill>
            </a:ln>
            <a:sp3d prstMaterial="flat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33359D72-4FB7-585F-E72B-6197748F241C}"/>
              </a:ext>
            </a:extLst>
          </p:cNvPr>
          <p:cNvSpPr txBox="1"/>
          <p:nvPr/>
        </p:nvSpPr>
        <p:spPr>
          <a:xfrm>
            <a:off x="61662" y="1327692"/>
            <a:ext cx="293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1F2041"/>
                </a:solidFill>
              </a:rPr>
              <a:t>Bonded silica gratings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CC9870-8CDB-EF57-C47D-A8E9A4D01722}"/>
              </a:ext>
            </a:extLst>
          </p:cNvPr>
          <p:cNvSpPr txBox="1"/>
          <p:nvPr/>
        </p:nvSpPr>
        <p:spPr>
          <a:xfrm>
            <a:off x="3712990" y="718559"/>
            <a:ext cx="2528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 Silicon p</a:t>
            </a:r>
            <a:r>
              <a:rPr lang="cs-CZ" sz="1800" dirty="0"/>
              <a:t>illar structures</a:t>
            </a:r>
            <a:endParaRPr lang="cs-CZ" sz="2400" dirty="0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BCE539AB-1BE3-DFFE-23EF-A6136AC098B7}"/>
              </a:ext>
            </a:extLst>
          </p:cNvPr>
          <p:cNvGrpSpPr/>
          <p:nvPr/>
        </p:nvGrpSpPr>
        <p:grpSpPr>
          <a:xfrm>
            <a:off x="581768" y="1809536"/>
            <a:ext cx="3434671" cy="4077614"/>
            <a:chOff x="581768" y="1809536"/>
            <a:chExt cx="3434671" cy="4077614"/>
          </a:xfrm>
        </p:grpSpPr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3A5B3F65-CC7B-63DE-828B-5D3F92B872A8}"/>
                </a:ext>
              </a:extLst>
            </p:cNvPr>
            <p:cNvGrpSpPr/>
            <p:nvPr/>
          </p:nvGrpSpPr>
          <p:grpSpPr>
            <a:xfrm>
              <a:off x="581768" y="1809536"/>
              <a:ext cx="2676483" cy="3847317"/>
              <a:chOff x="790768" y="101599"/>
              <a:chExt cx="2676483" cy="3847317"/>
            </a:xfrm>
          </p:grpSpPr>
          <p:sp>
            <p:nvSpPr>
              <p:cNvPr id="39" name="Rechteck: abgerundete Ecken 38">
                <a:extLst>
                  <a:ext uri="{FF2B5EF4-FFF2-40B4-BE49-F238E27FC236}">
                    <a16:creationId xmlns:a16="http://schemas.microsoft.com/office/drawing/2014/main" id="{88D05D2B-3AE5-F1C6-6698-2A8ACE62B0A7}"/>
                  </a:ext>
                </a:extLst>
              </p:cNvPr>
              <p:cNvSpPr/>
              <p:nvPr/>
            </p:nvSpPr>
            <p:spPr>
              <a:xfrm>
                <a:off x="790768" y="101599"/>
                <a:ext cx="2676483" cy="3847317"/>
              </a:xfrm>
              <a:prstGeom prst="roundRect">
                <a:avLst>
                  <a:gd name="adj" fmla="val 6844"/>
                </a:avLst>
              </a:prstGeom>
              <a:solidFill>
                <a:srgbClr val="C0C4C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Humanst521 BT" panose="020B0602020204020204" pitchFamily="34" charset="0"/>
                </a:endParaRPr>
              </a:p>
            </p:txBody>
          </p:sp>
          <p:pic>
            <p:nvPicPr>
              <p:cNvPr id="16" name="Obrázek 15">
                <a:extLst>
                  <a:ext uri="{FF2B5EF4-FFF2-40B4-BE49-F238E27FC236}">
                    <a16:creationId xmlns:a16="http://schemas.microsoft.com/office/drawing/2014/main" id="{2C2AED00-D12D-C2C7-6157-01DB2B6C0F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41" t="8844" r="64400" b="6302"/>
              <a:stretch/>
            </p:blipFill>
            <p:spPr>
              <a:xfrm>
                <a:off x="1017959" y="203200"/>
                <a:ext cx="2263637" cy="23601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0259DC15-5ED0-5475-A83B-63CB3F715B21}"/>
                </a:ext>
              </a:extLst>
            </p:cNvPr>
            <p:cNvSpPr txBox="1"/>
            <p:nvPr/>
          </p:nvSpPr>
          <p:spPr>
            <a:xfrm>
              <a:off x="672225" y="4271323"/>
              <a:ext cx="3344214" cy="1615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222222"/>
                  </a:solidFill>
                </a:rPr>
                <a:t>Peralta et</a:t>
              </a:r>
              <a:r>
                <a:rPr lang="cs-CZ" sz="1100" dirty="0">
                  <a:solidFill>
                    <a:srgbClr val="222222"/>
                  </a:solidFill>
                </a:rPr>
                <a:t> </a:t>
              </a:r>
              <a:r>
                <a:rPr lang="en-US" sz="1100" dirty="0">
                  <a:solidFill>
                    <a:srgbClr val="222222"/>
                  </a:solidFill>
                </a:rPr>
                <a:t>al. Nature 503, 91–94 (2013)</a:t>
              </a:r>
            </a:p>
            <a:p>
              <a:r>
                <a:rPr lang="en-US" sz="1100" dirty="0"/>
                <a:t>Koyama, K., et al. IPAC (2014)</a:t>
              </a:r>
              <a:endParaRPr lang="en-US" sz="1100" dirty="0">
                <a:solidFill>
                  <a:srgbClr val="222222"/>
                </a:solidFill>
              </a:endParaRPr>
            </a:p>
            <a:p>
              <a:r>
                <a:rPr lang="en-US" sz="1100" dirty="0">
                  <a:solidFill>
                    <a:srgbClr val="222222"/>
                  </a:solidFill>
                </a:rPr>
                <a:t>Wei et al., Appl. Optics 56(29) </a:t>
              </a:r>
              <a:r>
                <a:rPr lang="de-DE" sz="1100" dirty="0"/>
                <a:t>(2017)</a:t>
              </a:r>
            </a:p>
            <a:p>
              <a:r>
                <a:rPr lang="de-DE" sz="1100" dirty="0"/>
                <a:t>Wie et al., Physics </a:t>
              </a:r>
              <a:r>
                <a:rPr lang="de-DE" sz="1100" dirty="0" err="1"/>
                <a:t>of</a:t>
              </a:r>
              <a:r>
                <a:rPr lang="de-DE" sz="1100" dirty="0"/>
                <a:t> Plasmas 24.7 (2017)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Cesar et al., NIMA 909, 252-256 (2018)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Cesar et al., Optics Expr., </a:t>
              </a:r>
              <a:r>
                <a:rPr lang="de-DE" sz="1100" dirty="0"/>
                <a:t>26(22), (2018)</a:t>
              </a:r>
              <a:endParaRPr lang="en-US" sz="1100" dirty="0">
                <a:solidFill>
                  <a:srgbClr val="222222"/>
                </a:solidFill>
              </a:endParaRPr>
            </a:p>
            <a:p>
              <a:r>
                <a:rPr lang="de-DE" sz="1100" dirty="0"/>
                <a:t>Crisp  et al., arXiv:2310.12384</a:t>
              </a:r>
              <a:r>
                <a:rPr lang="en-US" sz="1100" dirty="0">
                  <a:solidFill>
                    <a:srgbClr val="222222"/>
                  </a:solidFill>
                </a:rPr>
                <a:t> (2023)</a:t>
              </a:r>
            </a:p>
            <a:p>
              <a:endParaRPr lang="en-US" sz="1100" dirty="0">
                <a:solidFill>
                  <a:srgbClr val="222222"/>
                </a:solidFill>
              </a:endParaRPr>
            </a:p>
            <a:p>
              <a:endParaRPr lang="en-GB" sz="1100" dirty="0"/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A148AE2A-521A-6D10-2403-65A5D6FF7D88}"/>
              </a:ext>
            </a:extLst>
          </p:cNvPr>
          <p:cNvSpPr txBox="1"/>
          <p:nvPr/>
        </p:nvSpPr>
        <p:spPr>
          <a:xfrm>
            <a:off x="8105103" y="1164531"/>
            <a:ext cx="2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222222"/>
                </a:solidFill>
              </a:rPr>
              <a:t>Top </a:t>
            </a:r>
            <a:r>
              <a:rPr lang="de-DE" sz="1800" dirty="0" err="1">
                <a:solidFill>
                  <a:srgbClr val="222222"/>
                </a:solidFill>
              </a:rPr>
              <a:t>illumination</a:t>
            </a:r>
            <a:endParaRPr lang="cs-CZ" sz="1800" dirty="0">
              <a:solidFill>
                <a:srgbClr val="222222"/>
              </a:solidFill>
            </a:endParaRPr>
          </a:p>
        </p:txBody>
      </p:sp>
      <p:sp>
        <p:nvSpPr>
          <p:cNvPr id="43" name="Textfeld 19">
            <a:extLst>
              <a:ext uri="{FF2B5EF4-FFF2-40B4-BE49-F238E27FC236}">
                <a16:creationId xmlns:a16="http://schemas.microsoft.com/office/drawing/2014/main" id="{DC794D82-863A-BB63-A900-DF6FCD1B0C73}"/>
              </a:ext>
            </a:extLst>
          </p:cNvPr>
          <p:cNvSpPr txBox="1"/>
          <p:nvPr/>
        </p:nvSpPr>
        <p:spPr>
          <a:xfrm>
            <a:off x="-784881" y="730791"/>
            <a:ext cx="3049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Textfeld 35">
            <a:extLst>
              <a:ext uri="{FF2B5EF4-FFF2-40B4-BE49-F238E27FC236}">
                <a16:creationId xmlns:a16="http://schemas.microsoft.com/office/drawing/2014/main" id="{A5B09914-0982-D421-C3B6-E3743201D15E}"/>
              </a:ext>
            </a:extLst>
          </p:cNvPr>
          <p:cNvSpPr txBox="1"/>
          <p:nvPr/>
        </p:nvSpPr>
        <p:spPr>
          <a:xfrm>
            <a:off x="7506355" y="58470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31859C"/>
                </a:solidFill>
              </a:rPr>
              <a:t>2021</a:t>
            </a:r>
            <a:endParaRPr lang="de-DE" sz="3600" b="1" dirty="0">
              <a:solidFill>
                <a:srgbClr val="31859C"/>
              </a:solidFill>
            </a:endParaRPr>
          </a:p>
        </p:txBody>
      </p:sp>
      <p:sp>
        <p:nvSpPr>
          <p:cNvPr id="47" name="Textfeld 12">
            <a:extLst>
              <a:ext uri="{FF2B5EF4-FFF2-40B4-BE49-F238E27FC236}">
                <a16:creationId xmlns:a16="http://schemas.microsoft.com/office/drawing/2014/main" id="{D68BC3D8-BC32-8F01-7877-CFF52A3FE02F}"/>
              </a:ext>
            </a:extLst>
          </p:cNvPr>
          <p:cNvSpPr txBox="1"/>
          <p:nvPr/>
        </p:nvSpPr>
        <p:spPr>
          <a:xfrm>
            <a:off x="2761249" y="17633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6F5EA6"/>
                </a:solidFill>
              </a:rPr>
              <a:t>2015</a:t>
            </a:r>
            <a:endParaRPr lang="de-DE" sz="3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42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3" grpId="0"/>
      <p:bldP spid="27" grpId="0"/>
      <p:bldP spid="43" grpId="0"/>
      <p:bldP spid="45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id="{5CAE9907-BA57-1220-8BC9-469C33C19FB9}"/>
              </a:ext>
            </a:extLst>
          </p:cNvPr>
          <p:cNvSpPr/>
          <p:nvPr/>
        </p:nvSpPr>
        <p:spPr>
          <a:xfrm rot="16389372" flipH="1">
            <a:off x="5819191" y="-581955"/>
            <a:ext cx="119088" cy="12639146"/>
          </a:xfrm>
          <a:prstGeom prst="triangle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591BB58-9FDF-5ED3-2639-FE8A8A932028}"/>
              </a:ext>
            </a:extLst>
          </p:cNvPr>
          <p:cNvGrpSpPr/>
          <p:nvPr/>
        </p:nvGrpSpPr>
        <p:grpSpPr>
          <a:xfrm>
            <a:off x="110599" y="1278391"/>
            <a:ext cx="3994585" cy="4173364"/>
            <a:chOff x="110599" y="1278391"/>
            <a:chExt cx="3994585" cy="417336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56155D6-1FCD-97B2-925C-AFB987F6E586}"/>
                </a:ext>
              </a:extLst>
            </p:cNvPr>
            <p:cNvSpPr/>
            <p:nvPr/>
          </p:nvSpPr>
          <p:spPr>
            <a:xfrm rot="4927928" flipH="1">
              <a:off x="2178976" y="3211514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2FA01E88-173B-DCF9-6B90-0C684D8E1A1B}"/>
                </a:ext>
              </a:extLst>
            </p:cNvPr>
            <p:cNvGrpSpPr/>
            <p:nvPr/>
          </p:nvGrpSpPr>
          <p:grpSpPr>
            <a:xfrm>
              <a:off x="110599" y="1278391"/>
              <a:ext cx="471169" cy="4173364"/>
              <a:chOff x="2122674" y="-2353129"/>
              <a:chExt cx="499620" cy="7070882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10BC5922-4A9A-57CB-5324-A0363883D0B4}"/>
                  </a:ext>
                </a:extLst>
              </p:cNvPr>
              <p:cNvSpPr/>
              <p:nvPr/>
            </p:nvSpPr>
            <p:spPr>
              <a:xfrm>
                <a:off x="2325351" y="-2353129"/>
                <a:ext cx="126946" cy="7047317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01313D02-B948-5BD4-B5CC-80A03421DAB1}"/>
                  </a:ext>
                </a:extLst>
              </p:cNvPr>
              <p:cNvSpPr/>
              <p:nvPr/>
            </p:nvSpPr>
            <p:spPr>
              <a:xfrm>
                <a:off x="2122674" y="4557497"/>
                <a:ext cx="499620" cy="160256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4AC5318-A202-D0C5-6677-9C85EFD04BCA}"/>
              </a:ext>
            </a:extLst>
          </p:cNvPr>
          <p:cNvGrpSpPr/>
          <p:nvPr/>
        </p:nvGrpSpPr>
        <p:grpSpPr>
          <a:xfrm>
            <a:off x="8565369" y="1665322"/>
            <a:ext cx="3511575" cy="2934091"/>
            <a:chOff x="8401025" y="1257301"/>
            <a:chExt cx="3511575" cy="2934091"/>
          </a:xfrm>
        </p:grpSpPr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7EED8081-95AB-F5B2-523B-578577DC09C9}"/>
                </a:ext>
              </a:extLst>
            </p:cNvPr>
            <p:cNvSpPr/>
            <p:nvPr/>
          </p:nvSpPr>
          <p:spPr>
            <a:xfrm>
              <a:off x="8401025" y="1257301"/>
              <a:ext cx="3511575" cy="2934091"/>
            </a:xfrm>
            <a:prstGeom prst="roundRect">
              <a:avLst>
                <a:gd name="adj" fmla="val 6844"/>
              </a:avLst>
            </a:prstGeom>
            <a:solidFill>
              <a:srgbClr val="31859C">
                <a:alpha val="20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A4851ED-1BD1-94D8-666F-2B4160F0CA97}"/>
                </a:ext>
              </a:extLst>
            </p:cNvPr>
            <p:cNvSpPr txBox="1"/>
            <p:nvPr/>
          </p:nvSpPr>
          <p:spPr>
            <a:xfrm>
              <a:off x="8471836" y="3752201"/>
              <a:ext cx="331915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222222"/>
                  </a:solidFill>
                </a:rPr>
                <a:t>Chen et al., Proposal (1989)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Shiloh, et al., Opt. Express 29, 14403-14411 (2021)</a:t>
              </a:r>
              <a:endParaRPr lang="en-GB" sz="1100" dirty="0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7ECF401-AE1E-B5EE-4979-C1B29D319712}"/>
              </a:ext>
            </a:extLst>
          </p:cNvPr>
          <p:cNvGrpSpPr/>
          <p:nvPr/>
        </p:nvGrpSpPr>
        <p:grpSpPr>
          <a:xfrm>
            <a:off x="3465204" y="725683"/>
            <a:ext cx="3911046" cy="4934693"/>
            <a:chOff x="6044250" y="341470"/>
            <a:chExt cx="3911046" cy="5255145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A7EC205-3BB8-7D1F-9E60-59DEC7AAFFC2}"/>
                </a:ext>
              </a:extLst>
            </p:cNvPr>
            <p:cNvSpPr/>
            <p:nvPr/>
          </p:nvSpPr>
          <p:spPr>
            <a:xfrm rot="4915444" flipH="1">
              <a:off x="8027604" y="3351740"/>
              <a:ext cx="48688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655E3AC-A9EF-528A-622E-2305D6E94C14}"/>
                </a:ext>
              </a:extLst>
            </p:cNvPr>
            <p:cNvSpPr/>
            <p:nvPr/>
          </p:nvSpPr>
          <p:spPr>
            <a:xfrm flipV="1">
              <a:off x="6248309" y="341470"/>
              <a:ext cx="116460" cy="5251394"/>
            </a:xfrm>
            <a:prstGeom prst="rect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F8AA12C-7D66-CE76-5AE0-4C6A06153374}"/>
                </a:ext>
              </a:extLst>
            </p:cNvPr>
            <p:cNvSpPr/>
            <p:nvPr/>
          </p:nvSpPr>
          <p:spPr>
            <a:xfrm>
              <a:off x="6044250" y="5504701"/>
              <a:ext cx="499620" cy="91914"/>
            </a:xfrm>
            <a:prstGeom prst="ellipse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76F8DF-016C-9129-AD89-08B86A0A6E76}"/>
              </a:ext>
            </a:extLst>
          </p:cNvPr>
          <p:cNvGrpSpPr/>
          <p:nvPr/>
        </p:nvGrpSpPr>
        <p:grpSpPr>
          <a:xfrm>
            <a:off x="8198865" y="1092200"/>
            <a:ext cx="4000241" cy="4812763"/>
            <a:chOff x="8198865" y="1092200"/>
            <a:chExt cx="4000241" cy="481276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F6376C-3F07-2151-3D94-421F9F7FC850}"/>
                </a:ext>
              </a:extLst>
            </p:cNvPr>
            <p:cNvSpPr/>
            <p:nvPr/>
          </p:nvSpPr>
          <p:spPr>
            <a:xfrm rot="4950306" flipH="1">
              <a:off x="10272898" y="3691631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04D4B881-5CF1-C865-BFC8-9DD40EF16D50}"/>
                </a:ext>
              </a:extLst>
            </p:cNvPr>
            <p:cNvGrpSpPr/>
            <p:nvPr/>
          </p:nvGrpSpPr>
          <p:grpSpPr>
            <a:xfrm>
              <a:off x="8198865" y="1092200"/>
              <a:ext cx="485936" cy="4812763"/>
              <a:chOff x="9453610" y="-733817"/>
              <a:chExt cx="499620" cy="5037317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A266D4B-494E-3778-0B9F-E755458C360C}"/>
                  </a:ext>
                </a:extLst>
              </p:cNvPr>
              <p:cNvSpPr/>
              <p:nvPr/>
            </p:nvSpPr>
            <p:spPr>
              <a:xfrm>
                <a:off x="9646860" y="-733817"/>
                <a:ext cx="103347" cy="50137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7339A1E-D022-9A1C-7E77-BDAA123B212F}"/>
                  </a:ext>
                </a:extLst>
              </p:cNvPr>
              <p:cNvSpPr/>
              <p:nvPr/>
            </p:nvSpPr>
            <p:spPr>
              <a:xfrm>
                <a:off x="9453610" y="4211586"/>
                <a:ext cx="499620" cy="9191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6B6D1B-E105-965A-CC24-13D3828A0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FCB7764-8ABC-6575-7FAE-042FC2F11ED9}"/>
              </a:ext>
            </a:extLst>
          </p:cNvPr>
          <p:cNvGrpSpPr/>
          <p:nvPr/>
        </p:nvGrpSpPr>
        <p:grpSpPr>
          <a:xfrm>
            <a:off x="3869509" y="1210667"/>
            <a:ext cx="4234761" cy="3354892"/>
            <a:chOff x="3684927" y="622300"/>
            <a:chExt cx="4234761" cy="3354892"/>
          </a:xfrm>
          <a:scene3d>
            <a:camera prst="orthographicFront"/>
            <a:lightRig rig="sunset" dir="t">
              <a:rot lat="0" lon="0" rev="0"/>
            </a:lightRig>
          </a:scene3d>
        </p:grpSpPr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7D0ADC46-56A4-551F-22AD-F4C649AF43A0}"/>
                </a:ext>
              </a:extLst>
            </p:cNvPr>
            <p:cNvSpPr/>
            <p:nvPr/>
          </p:nvSpPr>
          <p:spPr>
            <a:xfrm>
              <a:off x="3684927" y="622300"/>
              <a:ext cx="4163673" cy="3220833"/>
            </a:xfrm>
            <a:prstGeom prst="roundRect">
              <a:avLst>
                <a:gd name="adj" fmla="val 6844"/>
              </a:avLst>
            </a:prstGeom>
            <a:solidFill>
              <a:srgbClr val="4B3F72">
                <a:alpha val="20000"/>
              </a:srgbClr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12000"/>
                </a:srgbClr>
              </a:outerShdw>
            </a:effectLst>
            <a:sp3d prstMaterial="flat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A131E0A9-0F28-0AD2-A6BD-3EB4DB076F3A}"/>
                </a:ext>
              </a:extLst>
            </p:cNvPr>
            <p:cNvGrpSpPr/>
            <p:nvPr/>
          </p:nvGrpSpPr>
          <p:grpSpPr>
            <a:xfrm>
              <a:off x="3696963" y="775799"/>
              <a:ext cx="4222725" cy="3201393"/>
              <a:chOff x="3710209" y="1352590"/>
              <a:chExt cx="4222725" cy="3201393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469FE285-48A9-FC05-915F-FE8A928DD908}"/>
                  </a:ext>
                </a:extLst>
              </p:cNvPr>
              <p:cNvGrpSpPr/>
              <p:nvPr/>
            </p:nvGrpSpPr>
            <p:grpSpPr>
              <a:xfrm>
                <a:off x="3710209" y="1352590"/>
                <a:ext cx="4222725" cy="3201393"/>
                <a:chOff x="3697509" y="1352590"/>
                <a:chExt cx="4222725" cy="3201393"/>
              </a:xfrm>
            </p:grpSpPr>
            <p:pic>
              <p:nvPicPr>
                <p:cNvPr id="17" name="Obrázek 20">
                  <a:extLst>
                    <a:ext uri="{FF2B5EF4-FFF2-40B4-BE49-F238E27FC236}">
                      <a16:creationId xmlns:a16="http://schemas.microsoft.com/office/drawing/2014/main" id="{E1F9FAAF-8425-BB42-5EDB-71BC94840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639" r="55079"/>
                <a:stretch/>
              </p:blipFill>
              <p:spPr>
                <a:xfrm>
                  <a:off x="3878414" y="1352590"/>
                  <a:ext cx="1695272" cy="2034223"/>
                </a:xfrm>
                <a:prstGeom prst="rect">
                  <a:avLst/>
                </a:prstGeom>
                <a:ln>
                  <a:solidFill>
                    <a:srgbClr val="685762">
                      <a:alpha val="12000"/>
                    </a:srgbClr>
                  </a:solidFill>
                </a:ln>
                <a:effectLst>
                  <a:softEdge rad="63500"/>
                </a:effectLst>
                <a:sp3d prstMaterial="flat"/>
              </p:spPr>
            </p:pic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951C1E60-679F-B98C-6F6B-5DDF01715E52}"/>
                    </a:ext>
                  </a:extLst>
                </p:cNvPr>
                <p:cNvSpPr txBox="1"/>
                <p:nvPr/>
              </p:nvSpPr>
              <p:spPr>
                <a:xfrm>
                  <a:off x="3697509" y="3445987"/>
                  <a:ext cx="4222725" cy="1107996"/>
                </a:xfrm>
                <a:prstGeom prst="rect">
                  <a:avLst/>
                </a:prstGeom>
                <a:noFill/>
                <a:ln>
                  <a:noFill/>
                </a:ln>
                <a:sp3d prstMaterial="flat"/>
              </p:spPr>
              <p:txBody>
                <a:bodyPr wrap="square">
                  <a:spAutoFit/>
                </a:bodyPr>
                <a:lstStyle/>
                <a:p>
                  <a:r>
                    <a:rPr lang="de-DE" sz="1100" dirty="0" err="1">
                      <a:solidFill>
                        <a:srgbClr val="222222"/>
                      </a:solidFill>
                    </a:rPr>
                    <a:t>Leedle</a:t>
                  </a:r>
                  <a:r>
                    <a:rPr lang="de-DE" sz="1100" dirty="0">
                      <a:solidFill>
                        <a:srgbClr val="222222"/>
                      </a:solidFill>
                    </a:rPr>
                    <a:t>, et al. CLEO, </a:t>
                  </a:r>
                  <a:r>
                    <a:rPr lang="en-US" sz="1100" dirty="0"/>
                    <a:t>pp. FM3M-7 (2018)</a:t>
                  </a:r>
                </a:p>
                <a:p>
                  <a:r>
                    <a:rPr lang="de-DE" sz="1100" dirty="0" err="1">
                      <a:solidFill>
                        <a:srgbClr val="222222"/>
                      </a:solidFill>
                    </a:rPr>
                    <a:t>Leedle</a:t>
                  </a:r>
                  <a:r>
                    <a:rPr lang="de-DE" sz="1100" dirty="0">
                      <a:solidFill>
                        <a:srgbClr val="222222"/>
                      </a:solidFill>
                    </a:rPr>
                    <a:t>, et al.</a:t>
                  </a:r>
                  <a:r>
                    <a:rPr lang="en-US" sz="1100" dirty="0">
                      <a:solidFill>
                        <a:srgbClr val="222222"/>
                      </a:solidFill>
                    </a:rPr>
                    <a:t> Opt. Lett. 40, 4344-4347 (2018)</a:t>
                  </a:r>
                </a:p>
                <a:p>
                  <a:r>
                    <a:rPr lang="en-US" sz="110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Yousefi</a:t>
                  </a:r>
                  <a:r>
                    <a:rPr lang="en-US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et al., Opt. Lett. 44, </a:t>
                  </a:r>
                  <a:r>
                    <a:rPr lang="de-DE" sz="1100" dirty="0"/>
                    <a:t>1520-1523 (2019)</a:t>
                  </a:r>
                </a:p>
                <a:p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Fishman et al., Nature </a:t>
                  </a:r>
                  <a:r>
                    <a:rPr lang="de-DE" sz="110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Comm</a:t>
                  </a:r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</a:t>
                  </a:r>
                  <a:r>
                    <a:rPr lang="de-DE" sz="1100" dirty="0"/>
                    <a:t>14, 3687 (2023)</a:t>
                  </a:r>
                </a:p>
                <a:p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Black et al., PRAB 23, 114001 (2020) </a:t>
                  </a:r>
                  <a:endPara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  <a:p>
                  <a:endParaRPr lang="en-GB" sz="1100" dirty="0"/>
                </a:p>
              </p:txBody>
            </p:sp>
          </p:grpSp>
          <p:pic>
            <p:nvPicPr>
              <p:cNvPr id="42" name="Obrázek 20">
                <a:extLst>
                  <a:ext uri="{FF2B5EF4-FFF2-40B4-BE49-F238E27FC236}">
                    <a16:creationId xmlns:a16="http://schemas.microsoft.com/office/drawing/2014/main" id="{DCBD6DBC-3214-3CF0-9884-26FD209B0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4740" r="1861"/>
              <a:stretch/>
            </p:blipFill>
            <p:spPr>
              <a:xfrm>
                <a:off x="5967473" y="1355712"/>
                <a:ext cx="1699841" cy="2034223"/>
              </a:xfrm>
              <a:prstGeom prst="rect">
                <a:avLst/>
              </a:prstGeom>
              <a:ln>
                <a:solidFill>
                  <a:srgbClr val="685762">
                    <a:alpha val="12000"/>
                  </a:srgbClr>
                </a:solidFill>
              </a:ln>
              <a:effectLst>
                <a:softEdge rad="63500"/>
              </a:effectLst>
              <a:sp3d prstMaterial="flat"/>
            </p:spPr>
          </p:pic>
        </p:grp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771BA4D2-2D78-5233-84A5-92B611DEA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127" y="755690"/>
              <a:ext cx="1206346" cy="1263610"/>
            </a:xfrm>
            <a:prstGeom prst="line">
              <a:avLst/>
            </a:prstGeom>
            <a:ln w="12700">
              <a:solidFill>
                <a:srgbClr val="685762">
                  <a:alpha val="12000"/>
                </a:srgbClr>
              </a:solidFill>
            </a:ln>
            <a:sp3d prstMaterial="flat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C130B788-0E42-C64B-87FD-AC6EE51C3663}"/>
                </a:ext>
              </a:extLst>
            </p:cNvPr>
            <p:cNvCxnSpPr>
              <a:cxnSpLocks/>
            </p:cNvCxnSpPr>
            <p:nvPr/>
          </p:nvCxnSpPr>
          <p:spPr>
            <a:xfrm>
              <a:off x="4760264" y="2219325"/>
              <a:ext cx="1200859" cy="556628"/>
            </a:xfrm>
            <a:prstGeom prst="line">
              <a:avLst/>
            </a:prstGeom>
            <a:ln w="12700">
              <a:solidFill>
                <a:srgbClr val="685762">
                  <a:alpha val="12000"/>
                </a:srgbClr>
              </a:solidFill>
            </a:ln>
            <a:sp3d prstMaterial="flat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33359D72-4FB7-585F-E72B-6197748F241C}"/>
              </a:ext>
            </a:extLst>
          </p:cNvPr>
          <p:cNvSpPr txBox="1"/>
          <p:nvPr/>
        </p:nvSpPr>
        <p:spPr>
          <a:xfrm>
            <a:off x="61662" y="1327692"/>
            <a:ext cx="293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1F2041"/>
                </a:solidFill>
              </a:rPr>
              <a:t>Bonded silica gratings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CC9870-8CDB-EF57-C47D-A8E9A4D01722}"/>
              </a:ext>
            </a:extLst>
          </p:cNvPr>
          <p:cNvSpPr txBox="1"/>
          <p:nvPr/>
        </p:nvSpPr>
        <p:spPr>
          <a:xfrm>
            <a:off x="3712990" y="718559"/>
            <a:ext cx="2528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 Silicon p</a:t>
            </a:r>
            <a:r>
              <a:rPr lang="cs-CZ" sz="1800" dirty="0"/>
              <a:t>illar structures</a:t>
            </a:r>
            <a:endParaRPr lang="cs-CZ" sz="2400" dirty="0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BCE539AB-1BE3-DFFE-23EF-A6136AC098B7}"/>
              </a:ext>
            </a:extLst>
          </p:cNvPr>
          <p:cNvGrpSpPr/>
          <p:nvPr/>
        </p:nvGrpSpPr>
        <p:grpSpPr>
          <a:xfrm>
            <a:off x="581768" y="1809536"/>
            <a:ext cx="3434671" cy="4077614"/>
            <a:chOff x="581768" y="1809536"/>
            <a:chExt cx="3434671" cy="4077614"/>
          </a:xfrm>
        </p:grpSpPr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3A5B3F65-CC7B-63DE-828B-5D3F92B872A8}"/>
                </a:ext>
              </a:extLst>
            </p:cNvPr>
            <p:cNvGrpSpPr/>
            <p:nvPr/>
          </p:nvGrpSpPr>
          <p:grpSpPr>
            <a:xfrm>
              <a:off x="581768" y="1809536"/>
              <a:ext cx="2676483" cy="3847317"/>
              <a:chOff x="790768" y="101599"/>
              <a:chExt cx="2676483" cy="3847317"/>
            </a:xfrm>
          </p:grpSpPr>
          <p:sp>
            <p:nvSpPr>
              <p:cNvPr id="39" name="Rechteck: abgerundete Ecken 38">
                <a:extLst>
                  <a:ext uri="{FF2B5EF4-FFF2-40B4-BE49-F238E27FC236}">
                    <a16:creationId xmlns:a16="http://schemas.microsoft.com/office/drawing/2014/main" id="{88D05D2B-3AE5-F1C6-6698-2A8ACE62B0A7}"/>
                  </a:ext>
                </a:extLst>
              </p:cNvPr>
              <p:cNvSpPr/>
              <p:nvPr/>
            </p:nvSpPr>
            <p:spPr>
              <a:xfrm>
                <a:off x="790768" y="101599"/>
                <a:ext cx="2676483" cy="3847317"/>
              </a:xfrm>
              <a:prstGeom prst="roundRect">
                <a:avLst>
                  <a:gd name="adj" fmla="val 6844"/>
                </a:avLst>
              </a:prstGeom>
              <a:solidFill>
                <a:srgbClr val="C0C4C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Humanst521 BT" panose="020B0602020204020204" pitchFamily="34" charset="0"/>
                </a:endParaRPr>
              </a:p>
            </p:txBody>
          </p:sp>
          <p:pic>
            <p:nvPicPr>
              <p:cNvPr id="16" name="Obrázek 15">
                <a:extLst>
                  <a:ext uri="{FF2B5EF4-FFF2-40B4-BE49-F238E27FC236}">
                    <a16:creationId xmlns:a16="http://schemas.microsoft.com/office/drawing/2014/main" id="{2C2AED00-D12D-C2C7-6157-01DB2B6C0F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41" t="8844" r="64400" b="6302"/>
              <a:stretch/>
            </p:blipFill>
            <p:spPr>
              <a:xfrm>
                <a:off x="1017959" y="203200"/>
                <a:ext cx="2263637" cy="23601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0259DC15-5ED0-5475-A83B-63CB3F715B21}"/>
                </a:ext>
              </a:extLst>
            </p:cNvPr>
            <p:cNvSpPr txBox="1"/>
            <p:nvPr/>
          </p:nvSpPr>
          <p:spPr>
            <a:xfrm>
              <a:off x="672225" y="4271323"/>
              <a:ext cx="3344214" cy="1615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222222"/>
                  </a:solidFill>
                </a:rPr>
                <a:t>Peralta et</a:t>
              </a:r>
              <a:r>
                <a:rPr lang="cs-CZ" sz="1100" dirty="0">
                  <a:solidFill>
                    <a:srgbClr val="222222"/>
                  </a:solidFill>
                </a:rPr>
                <a:t> </a:t>
              </a:r>
              <a:r>
                <a:rPr lang="en-US" sz="1100" dirty="0">
                  <a:solidFill>
                    <a:srgbClr val="222222"/>
                  </a:solidFill>
                </a:rPr>
                <a:t>al. Nature 503, 91–94 (2013)</a:t>
              </a:r>
            </a:p>
            <a:p>
              <a:r>
                <a:rPr lang="en-US" sz="1100" dirty="0"/>
                <a:t>Koyama, K., et al. IPAC (2014)</a:t>
              </a:r>
              <a:endParaRPr lang="en-US" sz="1100" dirty="0">
                <a:solidFill>
                  <a:srgbClr val="222222"/>
                </a:solidFill>
              </a:endParaRPr>
            </a:p>
            <a:p>
              <a:r>
                <a:rPr lang="en-US" sz="1100" dirty="0">
                  <a:solidFill>
                    <a:srgbClr val="222222"/>
                  </a:solidFill>
                </a:rPr>
                <a:t>Wei et al., Appl. Optics 56(29) </a:t>
              </a:r>
              <a:r>
                <a:rPr lang="de-DE" sz="1100" dirty="0"/>
                <a:t>(2017)</a:t>
              </a:r>
            </a:p>
            <a:p>
              <a:r>
                <a:rPr lang="de-DE" sz="1100" dirty="0"/>
                <a:t>Wie et al., Physics </a:t>
              </a:r>
              <a:r>
                <a:rPr lang="de-DE" sz="1100" dirty="0" err="1"/>
                <a:t>of</a:t>
              </a:r>
              <a:r>
                <a:rPr lang="de-DE" sz="1100" dirty="0"/>
                <a:t> Plasmas 24.7 (2017)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Cesar et al., NIMA 909, 252-256 (2018)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Cesar et al., Optics Expr., </a:t>
              </a:r>
              <a:r>
                <a:rPr lang="de-DE" sz="1100" dirty="0"/>
                <a:t>26(22), (2018)</a:t>
              </a:r>
              <a:endParaRPr lang="en-US" sz="1100" dirty="0">
                <a:solidFill>
                  <a:srgbClr val="222222"/>
                </a:solidFill>
              </a:endParaRPr>
            </a:p>
            <a:p>
              <a:r>
                <a:rPr lang="de-DE" sz="1100" dirty="0"/>
                <a:t>Crisp  et al., arXiv:2310.12384</a:t>
              </a:r>
              <a:r>
                <a:rPr lang="en-US" sz="1100" dirty="0">
                  <a:solidFill>
                    <a:srgbClr val="222222"/>
                  </a:solidFill>
                </a:rPr>
                <a:t> (2023)</a:t>
              </a:r>
            </a:p>
            <a:p>
              <a:endParaRPr lang="en-US" sz="1100" dirty="0">
                <a:solidFill>
                  <a:srgbClr val="222222"/>
                </a:solidFill>
              </a:endParaRPr>
            </a:p>
            <a:p>
              <a:endParaRPr lang="en-GB" sz="1100" dirty="0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D8E87D87-914B-925B-02E8-2E7772C87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7" r="13544"/>
          <a:stretch/>
        </p:blipFill>
        <p:spPr>
          <a:xfrm>
            <a:off x="8920479" y="1730629"/>
            <a:ext cx="2856051" cy="245450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C4582DEC-AF31-1E56-2BC8-B95BD52D601F}"/>
              </a:ext>
            </a:extLst>
          </p:cNvPr>
          <p:cNvSpPr txBox="1"/>
          <p:nvPr/>
        </p:nvSpPr>
        <p:spPr>
          <a:xfrm>
            <a:off x="8105103" y="1164531"/>
            <a:ext cx="2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222222"/>
                </a:solidFill>
              </a:rPr>
              <a:t>Top </a:t>
            </a:r>
            <a:r>
              <a:rPr lang="de-DE" sz="1800" dirty="0" err="1">
                <a:solidFill>
                  <a:srgbClr val="222222"/>
                </a:solidFill>
              </a:rPr>
              <a:t>illumination</a:t>
            </a:r>
            <a:endParaRPr lang="cs-CZ" sz="1800" dirty="0">
              <a:solidFill>
                <a:srgbClr val="222222"/>
              </a:solidFill>
            </a:endParaRPr>
          </a:p>
        </p:txBody>
      </p:sp>
      <p:sp>
        <p:nvSpPr>
          <p:cNvPr id="43" name="Textfeld 19">
            <a:extLst>
              <a:ext uri="{FF2B5EF4-FFF2-40B4-BE49-F238E27FC236}">
                <a16:creationId xmlns:a16="http://schemas.microsoft.com/office/drawing/2014/main" id="{DC794D82-863A-BB63-A900-DF6FCD1B0C73}"/>
              </a:ext>
            </a:extLst>
          </p:cNvPr>
          <p:cNvSpPr txBox="1"/>
          <p:nvPr/>
        </p:nvSpPr>
        <p:spPr>
          <a:xfrm>
            <a:off x="-784881" y="730791"/>
            <a:ext cx="3049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Textfeld 35">
            <a:extLst>
              <a:ext uri="{FF2B5EF4-FFF2-40B4-BE49-F238E27FC236}">
                <a16:creationId xmlns:a16="http://schemas.microsoft.com/office/drawing/2014/main" id="{A5B09914-0982-D421-C3B6-E3743201D15E}"/>
              </a:ext>
            </a:extLst>
          </p:cNvPr>
          <p:cNvSpPr txBox="1"/>
          <p:nvPr/>
        </p:nvSpPr>
        <p:spPr>
          <a:xfrm>
            <a:off x="7506355" y="58470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31859C"/>
                </a:solidFill>
              </a:rPr>
              <a:t>2021</a:t>
            </a:r>
            <a:endParaRPr lang="de-DE" sz="3600" b="1" dirty="0">
              <a:solidFill>
                <a:srgbClr val="31859C"/>
              </a:solidFill>
            </a:endParaRPr>
          </a:p>
        </p:txBody>
      </p:sp>
      <p:sp>
        <p:nvSpPr>
          <p:cNvPr id="47" name="Textfeld 12">
            <a:extLst>
              <a:ext uri="{FF2B5EF4-FFF2-40B4-BE49-F238E27FC236}">
                <a16:creationId xmlns:a16="http://schemas.microsoft.com/office/drawing/2014/main" id="{D68BC3D8-BC32-8F01-7877-CFF52A3FE02F}"/>
              </a:ext>
            </a:extLst>
          </p:cNvPr>
          <p:cNvSpPr txBox="1"/>
          <p:nvPr/>
        </p:nvSpPr>
        <p:spPr>
          <a:xfrm>
            <a:off x="2761249" y="17633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6F5EA6"/>
                </a:solidFill>
              </a:rPr>
              <a:t>2015</a:t>
            </a:r>
            <a:endParaRPr lang="de-DE" sz="3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0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76F8DF-016C-9129-AD89-08B86A0A6E76}"/>
              </a:ext>
            </a:extLst>
          </p:cNvPr>
          <p:cNvGrpSpPr/>
          <p:nvPr/>
        </p:nvGrpSpPr>
        <p:grpSpPr>
          <a:xfrm>
            <a:off x="8198865" y="1092200"/>
            <a:ext cx="4000241" cy="4812763"/>
            <a:chOff x="8198865" y="1092200"/>
            <a:chExt cx="4000241" cy="481276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F6376C-3F07-2151-3D94-421F9F7FC850}"/>
                </a:ext>
              </a:extLst>
            </p:cNvPr>
            <p:cNvSpPr/>
            <p:nvPr/>
          </p:nvSpPr>
          <p:spPr>
            <a:xfrm rot="4950306" flipH="1">
              <a:off x="10272898" y="3691631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04D4B881-5CF1-C865-BFC8-9DD40EF16D50}"/>
                </a:ext>
              </a:extLst>
            </p:cNvPr>
            <p:cNvGrpSpPr/>
            <p:nvPr/>
          </p:nvGrpSpPr>
          <p:grpSpPr>
            <a:xfrm>
              <a:off x="8198865" y="1092200"/>
              <a:ext cx="485936" cy="4812763"/>
              <a:chOff x="9453610" y="-733817"/>
              <a:chExt cx="499620" cy="5037317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A266D4B-494E-3778-0B9F-E755458C360C}"/>
                  </a:ext>
                </a:extLst>
              </p:cNvPr>
              <p:cNvSpPr/>
              <p:nvPr/>
            </p:nvSpPr>
            <p:spPr>
              <a:xfrm>
                <a:off x="9646860" y="-733817"/>
                <a:ext cx="103347" cy="50137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7339A1E-D022-9A1C-7E77-BDAA123B212F}"/>
                  </a:ext>
                </a:extLst>
              </p:cNvPr>
              <p:cNvSpPr/>
              <p:nvPr/>
            </p:nvSpPr>
            <p:spPr>
              <a:xfrm>
                <a:off x="9453610" y="4211586"/>
                <a:ext cx="499620" cy="9191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id="{5CAE9907-BA57-1220-8BC9-469C33C19FB9}"/>
              </a:ext>
            </a:extLst>
          </p:cNvPr>
          <p:cNvSpPr/>
          <p:nvPr/>
        </p:nvSpPr>
        <p:spPr>
          <a:xfrm rot="16389372" flipH="1">
            <a:off x="5819191" y="-581955"/>
            <a:ext cx="119088" cy="12639146"/>
          </a:xfrm>
          <a:prstGeom prst="triangle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591BB58-9FDF-5ED3-2639-FE8A8A932028}"/>
              </a:ext>
            </a:extLst>
          </p:cNvPr>
          <p:cNvGrpSpPr/>
          <p:nvPr/>
        </p:nvGrpSpPr>
        <p:grpSpPr>
          <a:xfrm>
            <a:off x="110599" y="1278391"/>
            <a:ext cx="3994585" cy="4173364"/>
            <a:chOff x="110599" y="1278391"/>
            <a:chExt cx="3994585" cy="417336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56155D6-1FCD-97B2-925C-AFB987F6E586}"/>
                </a:ext>
              </a:extLst>
            </p:cNvPr>
            <p:cNvSpPr/>
            <p:nvPr/>
          </p:nvSpPr>
          <p:spPr>
            <a:xfrm rot="4927928" flipH="1">
              <a:off x="2178976" y="3211514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2FA01E88-173B-DCF9-6B90-0C684D8E1A1B}"/>
                </a:ext>
              </a:extLst>
            </p:cNvPr>
            <p:cNvGrpSpPr/>
            <p:nvPr/>
          </p:nvGrpSpPr>
          <p:grpSpPr>
            <a:xfrm>
              <a:off x="110599" y="1278391"/>
              <a:ext cx="471169" cy="4173364"/>
              <a:chOff x="2122674" y="-2353129"/>
              <a:chExt cx="499620" cy="7070882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10BC5922-4A9A-57CB-5324-A0363883D0B4}"/>
                  </a:ext>
                </a:extLst>
              </p:cNvPr>
              <p:cNvSpPr/>
              <p:nvPr/>
            </p:nvSpPr>
            <p:spPr>
              <a:xfrm>
                <a:off x="2325351" y="-2353129"/>
                <a:ext cx="126946" cy="7047317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01313D02-B948-5BD4-B5CC-80A03421DAB1}"/>
                  </a:ext>
                </a:extLst>
              </p:cNvPr>
              <p:cNvSpPr/>
              <p:nvPr/>
            </p:nvSpPr>
            <p:spPr>
              <a:xfrm>
                <a:off x="2122674" y="4557497"/>
                <a:ext cx="499620" cy="160256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7D0ADC46-56A4-551F-22AD-F4C649AF43A0}"/>
              </a:ext>
            </a:extLst>
          </p:cNvPr>
          <p:cNvSpPr/>
          <p:nvPr/>
        </p:nvSpPr>
        <p:spPr>
          <a:xfrm>
            <a:off x="3920772" y="1252299"/>
            <a:ext cx="2779950" cy="3766675"/>
          </a:xfrm>
          <a:prstGeom prst="roundRect">
            <a:avLst>
              <a:gd name="adj" fmla="val 6844"/>
            </a:avLst>
          </a:prstGeom>
          <a:solidFill>
            <a:srgbClr val="4B3F72">
              <a:alpha val="20000"/>
            </a:srgbClr>
          </a:solidFill>
          <a:ln>
            <a:noFill/>
          </a:ln>
          <a:effectLst>
            <a:outerShdw blurRad="50800" dist="25400" dir="5400000" algn="ctr" rotWithShape="0">
              <a:srgbClr val="000000">
                <a:alpha val="12000"/>
              </a:srgbClr>
            </a:outerShdw>
          </a:effectLst>
          <a:scene3d>
            <a:camera prst="orthographicFront"/>
            <a:lightRig rig="sunset" dir="t">
              <a:rot lat="0" lon="0" rev="0"/>
            </a:lightRig>
          </a:scene3d>
          <a:sp3d prstMaterial="flat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C794D82-863A-BB63-A900-DF6FCD1B0C73}"/>
              </a:ext>
            </a:extLst>
          </p:cNvPr>
          <p:cNvSpPr txBox="1"/>
          <p:nvPr/>
        </p:nvSpPr>
        <p:spPr>
          <a:xfrm>
            <a:off x="-784881" y="730791"/>
            <a:ext cx="3049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88D05D2B-3AE5-F1C6-6698-2A8ACE62B0A7}"/>
              </a:ext>
            </a:extLst>
          </p:cNvPr>
          <p:cNvSpPr/>
          <p:nvPr/>
        </p:nvSpPr>
        <p:spPr>
          <a:xfrm>
            <a:off x="555884" y="1748576"/>
            <a:ext cx="2915916" cy="3847317"/>
          </a:xfrm>
          <a:prstGeom prst="roundRect">
            <a:avLst>
              <a:gd name="adj" fmla="val 6844"/>
            </a:avLst>
          </a:prstGeom>
          <a:solidFill>
            <a:srgbClr val="C0C4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Humanst521 BT" panose="020B0602020204020204" pitchFamily="34" charset="0"/>
            </a:endParaRP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7EED8081-95AB-F5B2-523B-578577DC09C9}"/>
              </a:ext>
            </a:extLst>
          </p:cNvPr>
          <p:cNvSpPr/>
          <p:nvPr/>
        </p:nvSpPr>
        <p:spPr>
          <a:xfrm>
            <a:off x="8601063" y="1746529"/>
            <a:ext cx="3298727" cy="4158433"/>
          </a:xfrm>
          <a:prstGeom prst="roundRect">
            <a:avLst>
              <a:gd name="adj" fmla="val 6844"/>
            </a:avLst>
          </a:prstGeom>
          <a:solidFill>
            <a:srgbClr val="C0D4DC"/>
          </a:solidFill>
          <a:ln>
            <a:noFill/>
          </a:ln>
          <a:effectLst>
            <a:outerShdw blurRad="50800" dist="508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7ECF401-AE1E-B5EE-4979-C1B29D319712}"/>
              </a:ext>
            </a:extLst>
          </p:cNvPr>
          <p:cNvGrpSpPr/>
          <p:nvPr/>
        </p:nvGrpSpPr>
        <p:grpSpPr>
          <a:xfrm>
            <a:off x="3465204" y="725682"/>
            <a:ext cx="3911046" cy="4934694"/>
            <a:chOff x="6044250" y="341469"/>
            <a:chExt cx="3911046" cy="5255146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A7EC205-3BB8-7D1F-9E60-59DEC7AAFFC2}"/>
                </a:ext>
              </a:extLst>
            </p:cNvPr>
            <p:cNvSpPr/>
            <p:nvPr/>
          </p:nvSpPr>
          <p:spPr>
            <a:xfrm rot="4915444" flipH="1">
              <a:off x="8027604" y="3351740"/>
              <a:ext cx="48688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655E3AC-A9EF-528A-622E-2305D6E94C14}"/>
                </a:ext>
              </a:extLst>
            </p:cNvPr>
            <p:cNvSpPr/>
            <p:nvPr/>
          </p:nvSpPr>
          <p:spPr>
            <a:xfrm flipV="1">
              <a:off x="6261009" y="341469"/>
              <a:ext cx="91993" cy="5251394"/>
            </a:xfrm>
            <a:prstGeom prst="rect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F8AA12C-7D66-CE76-5AE0-4C6A06153374}"/>
                </a:ext>
              </a:extLst>
            </p:cNvPr>
            <p:cNvSpPr/>
            <p:nvPr/>
          </p:nvSpPr>
          <p:spPr>
            <a:xfrm>
              <a:off x="6044250" y="5504701"/>
              <a:ext cx="499620" cy="91914"/>
            </a:xfrm>
            <a:prstGeom prst="ellipse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6B6D1B-E105-965A-CC24-13D3828A0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5B09914-0982-D421-C3B6-E3743201D15E}"/>
              </a:ext>
            </a:extLst>
          </p:cNvPr>
          <p:cNvSpPr txBox="1"/>
          <p:nvPr/>
        </p:nvSpPr>
        <p:spPr>
          <a:xfrm>
            <a:off x="7506355" y="58470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31859C"/>
                </a:solidFill>
              </a:rPr>
              <a:t>2021</a:t>
            </a:r>
            <a:endParaRPr lang="de-DE" sz="3600" b="1" dirty="0">
              <a:solidFill>
                <a:srgbClr val="31859C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68BC3D8-BC32-8F01-7877-CFF52A3FE02F}"/>
              </a:ext>
            </a:extLst>
          </p:cNvPr>
          <p:cNvSpPr txBox="1"/>
          <p:nvPr/>
        </p:nvSpPr>
        <p:spPr>
          <a:xfrm>
            <a:off x="2761249" y="17633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6F5EA6"/>
                </a:solidFill>
              </a:rPr>
              <a:t>2015</a:t>
            </a:r>
            <a:endParaRPr lang="de-DE" sz="3600" b="1" dirty="0">
              <a:solidFill>
                <a:srgbClr val="31859C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3359D72-4FB7-585F-E72B-6197748F241C}"/>
              </a:ext>
            </a:extLst>
          </p:cNvPr>
          <p:cNvSpPr txBox="1"/>
          <p:nvPr/>
        </p:nvSpPr>
        <p:spPr>
          <a:xfrm>
            <a:off x="61662" y="1327692"/>
            <a:ext cx="293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1F2041"/>
                </a:solidFill>
              </a:rPr>
              <a:t>Bonded silica gratings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CC9870-8CDB-EF57-C47D-A8E9A4D01722}"/>
              </a:ext>
            </a:extLst>
          </p:cNvPr>
          <p:cNvSpPr txBox="1"/>
          <p:nvPr/>
        </p:nvSpPr>
        <p:spPr>
          <a:xfrm>
            <a:off x="3712990" y="718559"/>
            <a:ext cx="2528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 Silicon p</a:t>
            </a:r>
            <a:r>
              <a:rPr lang="cs-CZ" sz="1800" dirty="0"/>
              <a:t>illar structures</a:t>
            </a:r>
            <a:endParaRPr lang="cs-CZ" sz="2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86F4BDF-44D0-10B6-9434-752FD83E9AD7}"/>
              </a:ext>
            </a:extLst>
          </p:cNvPr>
          <p:cNvSpPr txBox="1"/>
          <p:nvPr/>
        </p:nvSpPr>
        <p:spPr>
          <a:xfrm>
            <a:off x="8105103" y="1164531"/>
            <a:ext cx="2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222222"/>
                </a:solidFill>
              </a:rPr>
              <a:t>Top </a:t>
            </a:r>
            <a:r>
              <a:rPr lang="de-DE" sz="1800" dirty="0" err="1">
                <a:solidFill>
                  <a:srgbClr val="222222"/>
                </a:solidFill>
              </a:rPr>
              <a:t>illumination</a:t>
            </a:r>
            <a:endParaRPr lang="cs-CZ" sz="1800" dirty="0">
              <a:solidFill>
                <a:srgbClr val="222222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D53174A-5C83-6CAE-87ED-DB05692830E5}"/>
              </a:ext>
            </a:extLst>
          </p:cNvPr>
          <p:cNvSpPr txBox="1"/>
          <p:nvPr/>
        </p:nvSpPr>
        <p:spPr>
          <a:xfrm rot="16200000">
            <a:off x="11463073" y="265163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Laser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EBA730B6-665A-DF3D-F7E9-D01196264405}"/>
              </a:ext>
            </a:extLst>
          </p:cNvPr>
          <p:cNvCxnSpPr>
            <a:cxnSpLocks/>
          </p:cNvCxnSpPr>
          <p:nvPr/>
        </p:nvCxnSpPr>
        <p:spPr>
          <a:xfrm>
            <a:off x="11213638" y="1252299"/>
            <a:ext cx="6618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91826DA4-1D93-335E-A4AE-D9EA27380CF8}"/>
              </a:ext>
            </a:extLst>
          </p:cNvPr>
          <p:cNvSpPr txBox="1"/>
          <p:nvPr/>
        </p:nvSpPr>
        <p:spPr>
          <a:xfrm>
            <a:off x="11531877" y="1106604"/>
            <a:ext cx="32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195F0845-5F01-E4BC-D6B4-4524204DBA2C}"/>
              </a:ext>
            </a:extLst>
          </p:cNvPr>
          <p:cNvSpPr txBox="1"/>
          <p:nvPr/>
        </p:nvSpPr>
        <p:spPr>
          <a:xfrm>
            <a:off x="11809799" y="311610"/>
            <a:ext cx="48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de-DE" sz="28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1BE7A29-75F4-AEE7-7D1E-AF47FB330FCE}"/>
              </a:ext>
            </a:extLst>
          </p:cNvPr>
          <p:cNvSpPr/>
          <p:nvPr/>
        </p:nvSpPr>
        <p:spPr>
          <a:xfrm>
            <a:off x="11450077" y="147763"/>
            <a:ext cx="391576" cy="39157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8F989C95-DB94-2183-1ECA-C32F1DDB7268}"/>
              </a:ext>
            </a:extLst>
          </p:cNvPr>
          <p:cNvSpPr/>
          <p:nvPr/>
        </p:nvSpPr>
        <p:spPr>
          <a:xfrm>
            <a:off x="11463572" y="694446"/>
            <a:ext cx="391576" cy="39157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Pfeil: nach rechts 68">
            <a:extLst>
              <a:ext uri="{FF2B5EF4-FFF2-40B4-BE49-F238E27FC236}">
                <a16:creationId xmlns:a16="http://schemas.microsoft.com/office/drawing/2014/main" id="{AE860C49-FB29-F4C1-CBAF-48B87E1210E6}"/>
              </a:ext>
            </a:extLst>
          </p:cNvPr>
          <p:cNvSpPr/>
          <p:nvPr/>
        </p:nvSpPr>
        <p:spPr>
          <a:xfrm>
            <a:off x="11384328" y="539339"/>
            <a:ext cx="500803" cy="15298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FBAE9AE-D336-2C61-50B3-9CD225697EEC}"/>
              </a:ext>
            </a:extLst>
          </p:cNvPr>
          <p:cNvSpPr txBox="1"/>
          <p:nvPr/>
        </p:nvSpPr>
        <p:spPr>
          <a:xfrm>
            <a:off x="3923587" y="4058484"/>
            <a:ext cx="2801088" cy="93871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sunset" dir="t">
              <a:rot lat="0" lon="0" rev="0"/>
            </a:lightRig>
          </a:scene3d>
          <a:sp3d prstMaterial="flat"/>
        </p:spPr>
        <p:txBody>
          <a:bodyPr wrap="square">
            <a:spAutoFit/>
          </a:bodyPr>
          <a:lstStyle/>
          <a:p>
            <a:r>
              <a:rPr lang="de-DE" sz="1100" dirty="0" err="1">
                <a:solidFill>
                  <a:srgbClr val="222222"/>
                </a:solidFill>
              </a:rPr>
              <a:t>Leedle</a:t>
            </a:r>
            <a:r>
              <a:rPr lang="de-DE" sz="1100" dirty="0">
                <a:solidFill>
                  <a:srgbClr val="222222"/>
                </a:solidFill>
              </a:rPr>
              <a:t>, et al. CLEO, </a:t>
            </a:r>
            <a:r>
              <a:rPr lang="en-US" sz="1100" dirty="0"/>
              <a:t>pp. FM3M-7 (2018)</a:t>
            </a:r>
          </a:p>
          <a:p>
            <a:r>
              <a:rPr lang="de-DE" sz="1100" dirty="0" err="1">
                <a:solidFill>
                  <a:srgbClr val="222222"/>
                </a:solidFill>
              </a:rPr>
              <a:t>Leedle</a:t>
            </a:r>
            <a:r>
              <a:rPr lang="de-DE" sz="1100" dirty="0">
                <a:solidFill>
                  <a:srgbClr val="222222"/>
                </a:solidFill>
              </a:rPr>
              <a:t>, et al.</a:t>
            </a:r>
            <a:r>
              <a:rPr lang="en-US" sz="1100" dirty="0">
                <a:solidFill>
                  <a:srgbClr val="222222"/>
                </a:solidFill>
              </a:rPr>
              <a:t> Opt. Lett. 40, 4344-4347 (2018)</a:t>
            </a:r>
          </a:p>
          <a:p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Yousefi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al., Opt. Lett. 44, </a:t>
            </a:r>
            <a:r>
              <a:rPr lang="de-DE" sz="1100" dirty="0"/>
              <a:t>1520-1523 (2019)</a:t>
            </a:r>
          </a:p>
          <a:p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Fishman et al., Nature </a:t>
            </a:r>
            <a:r>
              <a:rPr lang="de-DE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</a:t>
            </a:r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100" dirty="0"/>
              <a:t>14, 3687 (2023)</a:t>
            </a:r>
          </a:p>
          <a:p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Black et al., PRAB 23, 114001 (2020) 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2916CAC0-B2F2-5501-6665-383C710BD9C5}"/>
              </a:ext>
            </a:extLst>
          </p:cNvPr>
          <p:cNvSpPr txBox="1"/>
          <p:nvPr/>
        </p:nvSpPr>
        <p:spPr>
          <a:xfrm>
            <a:off x="672225" y="4271323"/>
            <a:ext cx="257788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</a:rPr>
              <a:t>Peralta et</a:t>
            </a:r>
            <a:r>
              <a:rPr lang="cs-CZ" sz="1100" dirty="0">
                <a:solidFill>
                  <a:srgbClr val="222222"/>
                </a:solidFill>
              </a:rPr>
              <a:t> </a:t>
            </a:r>
            <a:r>
              <a:rPr lang="en-US" sz="1100" dirty="0">
                <a:solidFill>
                  <a:srgbClr val="222222"/>
                </a:solidFill>
              </a:rPr>
              <a:t>al. Nature 503, 91–94 (2013)</a:t>
            </a:r>
          </a:p>
          <a:p>
            <a:r>
              <a:rPr lang="en-US" sz="1100" dirty="0"/>
              <a:t>Koyama, K., et al. IPAC (2014)</a:t>
            </a:r>
            <a:endParaRPr lang="en-US" sz="1100" dirty="0">
              <a:solidFill>
                <a:srgbClr val="222222"/>
              </a:solidFill>
            </a:endParaRPr>
          </a:p>
          <a:p>
            <a:r>
              <a:rPr lang="en-US" sz="1100" dirty="0">
                <a:solidFill>
                  <a:srgbClr val="222222"/>
                </a:solidFill>
              </a:rPr>
              <a:t>Wei et al., Appl. Optics 56(29) </a:t>
            </a:r>
            <a:r>
              <a:rPr lang="de-DE" sz="1100" dirty="0"/>
              <a:t>(2017)</a:t>
            </a:r>
          </a:p>
          <a:p>
            <a:r>
              <a:rPr lang="de-DE" sz="1100" dirty="0"/>
              <a:t>Wie et al., Physics </a:t>
            </a:r>
            <a:r>
              <a:rPr lang="de-DE" sz="1100" dirty="0" err="1"/>
              <a:t>of</a:t>
            </a:r>
            <a:r>
              <a:rPr lang="de-DE" sz="1100" dirty="0"/>
              <a:t> Plasmas 24.7 (2017)</a:t>
            </a:r>
          </a:p>
          <a:p>
            <a:r>
              <a:rPr lang="en-US" sz="1100" dirty="0">
                <a:solidFill>
                  <a:srgbClr val="222222"/>
                </a:solidFill>
              </a:rPr>
              <a:t>Cesar et al., NIMA 909, 252-256 (2018)</a:t>
            </a:r>
          </a:p>
          <a:p>
            <a:r>
              <a:rPr lang="en-US" sz="1100" dirty="0">
                <a:solidFill>
                  <a:srgbClr val="222222"/>
                </a:solidFill>
              </a:rPr>
              <a:t>Cesar et al., Optics Expr., </a:t>
            </a:r>
            <a:r>
              <a:rPr lang="de-DE" sz="1100" dirty="0"/>
              <a:t>26(22), (2018)</a:t>
            </a:r>
            <a:endParaRPr lang="en-US" sz="1100" dirty="0">
              <a:solidFill>
                <a:srgbClr val="222222"/>
              </a:solidFill>
            </a:endParaRPr>
          </a:p>
          <a:p>
            <a:r>
              <a:rPr lang="de-DE" sz="1100" dirty="0"/>
              <a:t>Crisp  et al., arXiv:2310.12384</a:t>
            </a:r>
            <a:r>
              <a:rPr lang="en-US" sz="1100" dirty="0">
                <a:solidFill>
                  <a:srgbClr val="222222"/>
                </a:solidFill>
              </a:rPr>
              <a:t> (2023)</a:t>
            </a:r>
          </a:p>
          <a:p>
            <a:endParaRPr lang="en-US" sz="1100" dirty="0">
              <a:solidFill>
                <a:srgbClr val="222222"/>
              </a:solidFill>
            </a:endParaRPr>
          </a:p>
          <a:p>
            <a:endParaRPr lang="en-GB" sz="1100" dirty="0"/>
          </a:p>
        </p:txBody>
      </p: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126D7ACE-17A7-9DD8-DCFF-440AA46C08E5}"/>
              </a:ext>
            </a:extLst>
          </p:cNvPr>
          <p:cNvGrpSpPr/>
          <p:nvPr/>
        </p:nvGrpSpPr>
        <p:grpSpPr>
          <a:xfrm rot="5400000">
            <a:off x="3807989" y="1756965"/>
            <a:ext cx="2835920" cy="1905934"/>
            <a:chOff x="4001330" y="1614912"/>
            <a:chExt cx="2835920" cy="1905934"/>
          </a:xfrm>
        </p:grpSpPr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6C877526-85B9-40AB-0AFE-852EE866D4CD}"/>
                </a:ext>
              </a:extLst>
            </p:cNvPr>
            <p:cNvSpPr/>
            <p:nvPr/>
          </p:nvSpPr>
          <p:spPr>
            <a:xfrm>
              <a:off x="6643629" y="3053022"/>
              <a:ext cx="86834" cy="439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E397E64F-4E8D-865D-04DC-E4FA5CC37A79}"/>
                </a:ext>
              </a:extLst>
            </p:cNvPr>
            <p:cNvGrpSpPr/>
            <p:nvPr/>
          </p:nvGrpSpPr>
          <p:grpSpPr>
            <a:xfrm>
              <a:off x="4073215" y="1614912"/>
              <a:ext cx="2666190" cy="1905934"/>
              <a:chOff x="4148856" y="1642428"/>
              <a:chExt cx="2666190" cy="1905934"/>
            </a:xfrm>
          </p:grpSpPr>
          <p:pic>
            <p:nvPicPr>
              <p:cNvPr id="88" name="Grafik 87">
                <a:extLst>
                  <a:ext uri="{FF2B5EF4-FFF2-40B4-BE49-F238E27FC236}">
                    <a16:creationId xmlns:a16="http://schemas.microsoft.com/office/drawing/2014/main" id="{8B3278C5-F2DD-A918-B8C6-2AF53B853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043" t="12012"/>
              <a:stretch/>
            </p:blipFill>
            <p:spPr>
              <a:xfrm>
                <a:off x="4148856" y="1646759"/>
                <a:ext cx="2666190" cy="1901603"/>
              </a:xfrm>
              <a:prstGeom prst="rect">
                <a:avLst/>
              </a:prstGeom>
            </p:spPr>
          </p:pic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794CD1A0-E200-49C4-DB53-E77F554B4B57}"/>
                  </a:ext>
                </a:extLst>
              </p:cNvPr>
              <p:cNvSpPr/>
              <p:nvPr/>
            </p:nvSpPr>
            <p:spPr>
              <a:xfrm>
                <a:off x="4155329" y="1642428"/>
                <a:ext cx="250468" cy="82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7" name="Rechteck 96">
              <a:extLst>
                <a:ext uri="{FF2B5EF4-FFF2-40B4-BE49-F238E27FC236}">
                  <a16:creationId xmlns:a16="http://schemas.microsoft.com/office/drawing/2014/main" id="{86C1E134-7505-46AD-9E68-E6A8CAB8FD34}"/>
                </a:ext>
              </a:extLst>
            </p:cNvPr>
            <p:cNvSpPr/>
            <p:nvPr/>
          </p:nvSpPr>
          <p:spPr>
            <a:xfrm>
              <a:off x="6225419" y="2228192"/>
              <a:ext cx="505044" cy="73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Rechteck 97">
              <a:extLst>
                <a:ext uri="{FF2B5EF4-FFF2-40B4-BE49-F238E27FC236}">
                  <a16:creationId xmlns:a16="http://schemas.microsoft.com/office/drawing/2014/main" id="{EF8F755F-FDAA-C919-0CF1-CFB3FD82DC9F}"/>
                </a:ext>
              </a:extLst>
            </p:cNvPr>
            <p:cNvSpPr/>
            <p:nvPr/>
          </p:nvSpPr>
          <p:spPr>
            <a:xfrm>
              <a:off x="4120968" y="2218667"/>
              <a:ext cx="505044" cy="73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Pfeil: nach rechts 94">
              <a:extLst>
                <a:ext uri="{FF2B5EF4-FFF2-40B4-BE49-F238E27FC236}">
                  <a16:creationId xmlns:a16="http://schemas.microsoft.com/office/drawing/2014/main" id="{1CBEB7D9-D710-1736-2149-6D8F45AE42E6}"/>
                </a:ext>
              </a:extLst>
            </p:cNvPr>
            <p:cNvSpPr/>
            <p:nvPr/>
          </p:nvSpPr>
          <p:spPr>
            <a:xfrm rot="10800000">
              <a:off x="6221702" y="2051618"/>
              <a:ext cx="321547" cy="114693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D105677A-6258-CD17-96E0-449EBD3934C3}"/>
                </a:ext>
              </a:extLst>
            </p:cNvPr>
            <p:cNvSpPr txBox="1"/>
            <p:nvPr/>
          </p:nvSpPr>
          <p:spPr>
            <a:xfrm rot="16200000">
              <a:off x="6313388" y="2426733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Laser</a:t>
              </a:r>
            </a:p>
          </p:txBody>
        </p:sp>
        <p:sp>
          <p:nvSpPr>
            <p:cNvPr id="99" name="Pfeil: nach rechts 98">
              <a:extLst>
                <a:ext uri="{FF2B5EF4-FFF2-40B4-BE49-F238E27FC236}">
                  <a16:creationId xmlns:a16="http://schemas.microsoft.com/office/drawing/2014/main" id="{C78A0FEE-82D2-F968-7CAB-485B3BEBE43E}"/>
                </a:ext>
              </a:extLst>
            </p:cNvPr>
            <p:cNvSpPr/>
            <p:nvPr/>
          </p:nvSpPr>
          <p:spPr>
            <a:xfrm>
              <a:off x="4317043" y="2023482"/>
              <a:ext cx="321547" cy="114693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54619309-D154-2FC7-A4B9-83628D2C303E}"/>
                </a:ext>
              </a:extLst>
            </p:cNvPr>
            <p:cNvSpPr txBox="1"/>
            <p:nvPr/>
          </p:nvSpPr>
          <p:spPr>
            <a:xfrm rot="16200000">
              <a:off x="3846800" y="243548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Laser</a:t>
              </a:r>
            </a:p>
          </p:txBody>
        </p:sp>
      </p:grpSp>
      <p:sp>
        <p:nvSpPr>
          <p:cNvPr id="102" name="Textfeld 101">
            <a:extLst>
              <a:ext uri="{FF2B5EF4-FFF2-40B4-BE49-F238E27FC236}">
                <a16:creationId xmlns:a16="http://schemas.microsoft.com/office/drawing/2014/main" id="{E164E87D-21DB-79D2-3703-65AE02AA7C26}"/>
              </a:ext>
            </a:extLst>
          </p:cNvPr>
          <p:cNvSpPr txBox="1"/>
          <p:nvPr/>
        </p:nvSpPr>
        <p:spPr>
          <a:xfrm>
            <a:off x="501809" y="-6907"/>
            <a:ext cx="326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Red (accelerating) and blue (decelerating)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2" name="Rechteck 271">
            <a:extLst>
              <a:ext uri="{FF2B5EF4-FFF2-40B4-BE49-F238E27FC236}">
                <a16:creationId xmlns:a16="http://schemas.microsoft.com/office/drawing/2014/main" id="{638BF864-7B21-6FDD-FCEC-8DD797F065AA}"/>
              </a:ext>
            </a:extLst>
          </p:cNvPr>
          <p:cNvSpPr/>
          <p:nvPr/>
        </p:nvSpPr>
        <p:spPr>
          <a:xfrm rot="10800000">
            <a:off x="1003857" y="303709"/>
            <a:ext cx="2100557" cy="206709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rgbClr val="0037FF"/>
              </a:gs>
              <a:gs pos="100000">
                <a:srgbClr val="DB43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2DCA54DD-B9BA-27E3-7C70-5068DC82FB49}"/>
              </a:ext>
            </a:extLst>
          </p:cNvPr>
          <p:cNvGrpSpPr/>
          <p:nvPr/>
        </p:nvGrpSpPr>
        <p:grpSpPr>
          <a:xfrm rot="10800000" flipH="1">
            <a:off x="683683" y="1882998"/>
            <a:ext cx="2629802" cy="1247765"/>
            <a:chOff x="652114" y="3207585"/>
            <a:chExt cx="3261346" cy="1815288"/>
          </a:xfrm>
        </p:grpSpPr>
        <p:sp>
          <p:nvSpPr>
            <p:cNvPr id="204" name="Rechteck 203">
              <a:extLst>
                <a:ext uri="{FF2B5EF4-FFF2-40B4-BE49-F238E27FC236}">
                  <a16:creationId xmlns:a16="http://schemas.microsoft.com/office/drawing/2014/main" id="{ED18EFFC-A0B0-F60B-470B-1F5CD326DB5C}"/>
                </a:ext>
              </a:extLst>
            </p:cNvPr>
            <p:cNvSpPr/>
            <p:nvPr/>
          </p:nvSpPr>
          <p:spPr>
            <a:xfrm>
              <a:off x="652114" y="3207585"/>
              <a:ext cx="3250636" cy="1220474"/>
            </a:xfrm>
            <a:prstGeom prst="rect">
              <a:avLst/>
            </a:prstGeom>
            <a:solidFill>
              <a:srgbClr val="F1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054E9AE5-5AE0-336D-044A-6C83B687D140}"/>
                </a:ext>
              </a:extLst>
            </p:cNvPr>
            <p:cNvSpPr/>
            <p:nvPr/>
          </p:nvSpPr>
          <p:spPr>
            <a:xfrm>
              <a:off x="1159712" y="3374947"/>
              <a:ext cx="461260" cy="14630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B2404357-095A-9F24-329D-C87225698388}"/>
                </a:ext>
              </a:extLst>
            </p:cNvPr>
            <p:cNvSpPr/>
            <p:nvPr/>
          </p:nvSpPr>
          <p:spPr>
            <a:xfrm>
              <a:off x="2081947" y="3382631"/>
              <a:ext cx="472157" cy="14630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4D020CA5-8586-7D2F-17DF-E6569C98360B}"/>
                </a:ext>
              </a:extLst>
            </p:cNvPr>
            <p:cNvSpPr/>
            <p:nvPr/>
          </p:nvSpPr>
          <p:spPr>
            <a:xfrm>
              <a:off x="2989973" y="3388984"/>
              <a:ext cx="461260" cy="14630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9A36A59C-34E1-F95F-2BBF-92CC25B14D55}"/>
                </a:ext>
              </a:extLst>
            </p:cNvPr>
            <p:cNvSpPr/>
            <p:nvPr/>
          </p:nvSpPr>
          <p:spPr>
            <a:xfrm>
              <a:off x="2556784" y="3359850"/>
              <a:ext cx="443221" cy="1463037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63F551C0-56C5-E579-3E9F-87687F4C246A}"/>
                </a:ext>
              </a:extLst>
            </p:cNvPr>
            <p:cNvSpPr/>
            <p:nvPr/>
          </p:nvSpPr>
          <p:spPr>
            <a:xfrm>
              <a:off x="1631576" y="3374947"/>
              <a:ext cx="436877" cy="1463038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E8360FB1-07DC-B20E-5CAB-F02F4B20A708}"/>
                </a:ext>
              </a:extLst>
            </p:cNvPr>
            <p:cNvSpPr/>
            <p:nvPr/>
          </p:nvSpPr>
          <p:spPr>
            <a:xfrm>
              <a:off x="693825" y="3394872"/>
              <a:ext cx="454142" cy="1463038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1" name="Gruppieren 210">
              <a:extLst>
                <a:ext uri="{FF2B5EF4-FFF2-40B4-BE49-F238E27FC236}">
                  <a16:creationId xmlns:a16="http://schemas.microsoft.com/office/drawing/2014/main" id="{F01F61EA-5C56-FAB0-B861-D3D4138F4265}"/>
                </a:ext>
              </a:extLst>
            </p:cNvPr>
            <p:cNvGrpSpPr/>
            <p:nvPr/>
          </p:nvGrpSpPr>
          <p:grpSpPr>
            <a:xfrm>
              <a:off x="3022837" y="3548693"/>
              <a:ext cx="376975" cy="867619"/>
              <a:chOff x="662151" y="4424557"/>
              <a:chExt cx="376974" cy="867620"/>
            </a:xfrm>
          </p:grpSpPr>
          <p:sp>
            <p:nvSpPr>
              <p:cNvPr id="268" name="Bogen 267">
                <a:extLst>
                  <a:ext uri="{FF2B5EF4-FFF2-40B4-BE49-F238E27FC236}">
                    <a16:creationId xmlns:a16="http://schemas.microsoft.com/office/drawing/2014/main" id="{A872C8B2-E154-F6B3-E97A-F2C2508DD95D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9" name="Bogen 268">
                <a:extLst>
                  <a:ext uri="{FF2B5EF4-FFF2-40B4-BE49-F238E27FC236}">
                    <a16:creationId xmlns:a16="http://schemas.microsoft.com/office/drawing/2014/main" id="{422DE767-B1D4-031F-2987-99DA09B11ECD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0" name="Bogen 269">
                <a:extLst>
                  <a:ext uri="{FF2B5EF4-FFF2-40B4-BE49-F238E27FC236}">
                    <a16:creationId xmlns:a16="http://schemas.microsoft.com/office/drawing/2014/main" id="{0A003761-7711-E7BC-42B4-205805F66A2D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Bogen 270">
                <a:extLst>
                  <a:ext uri="{FF2B5EF4-FFF2-40B4-BE49-F238E27FC236}">
                    <a16:creationId xmlns:a16="http://schemas.microsoft.com/office/drawing/2014/main" id="{9963DC25-E3DD-E46E-DE7B-3864268A62F7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uppieren 211">
              <a:extLst>
                <a:ext uri="{FF2B5EF4-FFF2-40B4-BE49-F238E27FC236}">
                  <a16:creationId xmlns:a16="http://schemas.microsoft.com/office/drawing/2014/main" id="{470B52F2-7292-BFC6-DE60-A702B2119FA0}"/>
                </a:ext>
              </a:extLst>
            </p:cNvPr>
            <p:cNvGrpSpPr/>
            <p:nvPr/>
          </p:nvGrpSpPr>
          <p:grpSpPr>
            <a:xfrm>
              <a:off x="2109355" y="3568423"/>
              <a:ext cx="376975" cy="867619"/>
              <a:chOff x="662151" y="4424557"/>
              <a:chExt cx="376974" cy="867620"/>
            </a:xfrm>
          </p:grpSpPr>
          <p:sp>
            <p:nvSpPr>
              <p:cNvPr id="264" name="Bogen 263">
                <a:extLst>
                  <a:ext uri="{FF2B5EF4-FFF2-40B4-BE49-F238E27FC236}">
                    <a16:creationId xmlns:a16="http://schemas.microsoft.com/office/drawing/2014/main" id="{28E4A4D5-DEE1-6A0E-B627-A44C0606B745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5" name="Bogen 264">
                <a:extLst>
                  <a:ext uri="{FF2B5EF4-FFF2-40B4-BE49-F238E27FC236}">
                    <a16:creationId xmlns:a16="http://schemas.microsoft.com/office/drawing/2014/main" id="{368569D3-9097-6280-F9D2-6E1DB5D4AE67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6" name="Bogen 265">
                <a:extLst>
                  <a:ext uri="{FF2B5EF4-FFF2-40B4-BE49-F238E27FC236}">
                    <a16:creationId xmlns:a16="http://schemas.microsoft.com/office/drawing/2014/main" id="{3CBCD26C-8176-B0E1-7996-26D960A23B62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7" name="Bogen 266">
                <a:extLst>
                  <a:ext uri="{FF2B5EF4-FFF2-40B4-BE49-F238E27FC236}">
                    <a16:creationId xmlns:a16="http://schemas.microsoft.com/office/drawing/2014/main" id="{087F2961-2E1E-07D1-DCB4-CEBD8F29EDE9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3" name="Gruppieren 212">
              <a:extLst>
                <a:ext uri="{FF2B5EF4-FFF2-40B4-BE49-F238E27FC236}">
                  <a16:creationId xmlns:a16="http://schemas.microsoft.com/office/drawing/2014/main" id="{41ED748B-9592-34D7-0B8B-50427BE3F0EE}"/>
                </a:ext>
              </a:extLst>
            </p:cNvPr>
            <p:cNvGrpSpPr/>
            <p:nvPr/>
          </p:nvGrpSpPr>
          <p:grpSpPr>
            <a:xfrm>
              <a:off x="1645615" y="3562933"/>
              <a:ext cx="376975" cy="867619"/>
              <a:chOff x="662151" y="4424557"/>
              <a:chExt cx="376974" cy="867620"/>
            </a:xfrm>
          </p:grpSpPr>
          <p:sp>
            <p:nvSpPr>
              <p:cNvPr id="260" name="Bogen 259">
                <a:extLst>
                  <a:ext uri="{FF2B5EF4-FFF2-40B4-BE49-F238E27FC236}">
                    <a16:creationId xmlns:a16="http://schemas.microsoft.com/office/drawing/2014/main" id="{B5261860-A7B0-C9F8-D1EB-A23521E8EBFF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1" name="Bogen 260">
                <a:extLst>
                  <a:ext uri="{FF2B5EF4-FFF2-40B4-BE49-F238E27FC236}">
                    <a16:creationId xmlns:a16="http://schemas.microsoft.com/office/drawing/2014/main" id="{1EA202EC-A0A4-45BC-EA19-D74F2E500C08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2" name="Bogen 261">
                <a:extLst>
                  <a:ext uri="{FF2B5EF4-FFF2-40B4-BE49-F238E27FC236}">
                    <a16:creationId xmlns:a16="http://schemas.microsoft.com/office/drawing/2014/main" id="{D29296C7-C3C0-ED95-03C5-B0FF5B523137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Bogen 262">
                <a:extLst>
                  <a:ext uri="{FF2B5EF4-FFF2-40B4-BE49-F238E27FC236}">
                    <a16:creationId xmlns:a16="http://schemas.microsoft.com/office/drawing/2014/main" id="{F3DF923A-0B89-E2B8-7AC1-E1C6330E65BF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3BBD8B3F-A1AE-A12E-DD6E-77B8975A60A5}"/>
                </a:ext>
              </a:extLst>
            </p:cNvPr>
            <p:cNvGrpSpPr/>
            <p:nvPr/>
          </p:nvGrpSpPr>
          <p:grpSpPr>
            <a:xfrm>
              <a:off x="2590259" y="3564089"/>
              <a:ext cx="376975" cy="867619"/>
              <a:chOff x="662151" y="4424557"/>
              <a:chExt cx="376974" cy="867620"/>
            </a:xfrm>
          </p:grpSpPr>
          <p:sp>
            <p:nvSpPr>
              <p:cNvPr id="256" name="Bogen 255">
                <a:extLst>
                  <a:ext uri="{FF2B5EF4-FFF2-40B4-BE49-F238E27FC236}">
                    <a16:creationId xmlns:a16="http://schemas.microsoft.com/office/drawing/2014/main" id="{5ADB6EBA-4D78-473D-A9F4-6E6D8B42053B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7" name="Bogen 256">
                <a:extLst>
                  <a:ext uri="{FF2B5EF4-FFF2-40B4-BE49-F238E27FC236}">
                    <a16:creationId xmlns:a16="http://schemas.microsoft.com/office/drawing/2014/main" id="{A2F4C29E-F859-DF71-8606-728EC53F52B8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Bogen 257">
                <a:extLst>
                  <a:ext uri="{FF2B5EF4-FFF2-40B4-BE49-F238E27FC236}">
                    <a16:creationId xmlns:a16="http://schemas.microsoft.com/office/drawing/2014/main" id="{AB157D26-F70A-C52B-AA47-C07ABF651C69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9" name="Bogen 258">
                <a:extLst>
                  <a:ext uri="{FF2B5EF4-FFF2-40B4-BE49-F238E27FC236}">
                    <a16:creationId xmlns:a16="http://schemas.microsoft.com/office/drawing/2014/main" id="{DA7596DB-B4F8-B7EB-B32F-506A8E70754B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5" name="Freihandform 566">
              <a:extLst>
                <a:ext uri="{FF2B5EF4-FFF2-40B4-BE49-F238E27FC236}">
                  <a16:creationId xmlns:a16="http://schemas.microsoft.com/office/drawing/2014/main" id="{4FCF81C4-1E00-AE55-6179-146D8466563B}"/>
                </a:ext>
              </a:extLst>
            </p:cNvPr>
            <p:cNvSpPr/>
            <p:nvPr/>
          </p:nvSpPr>
          <p:spPr>
            <a:xfrm>
              <a:off x="1103466" y="4108240"/>
              <a:ext cx="548778" cy="691728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37000">
                  <a:srgbClr val="00B0F0"/>
                </a:gs>
                <a:gs pos="69040">
                  <a:srgbClr val="D6E8C8"/>
                </a:gs>
                <a:gs pos="73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Freihandform 567">
              <a:extLst>
                <a:ext uri="{FF2B5EF4-FFF2-40B4-BE49-F238E27FC236}">
                  <a16:creationId xmlns:a16="http://schemas.microsoft.com/office/drawing/2014/main" id="{55EBFCE7-FCED-C6EA-8BE6-8DFD9DF338B9}"/>
                </a:ext>
              </a:extLst>
            </p:cNvPr>
            <p:cNvSpPr/>
            <p:nvPr/>
          </p:nvSpPr>
          <p:spPr>
            <a:xfrm>
              <a:off x="2050152" y="4112513"/>
              <a:ext cx="520277" cy="691728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Freihandform 568">
              <a:extLst>
                <a:ext uri="{FF2B5EF4-FFF2-40B4-BE49-F238E27FC236}">
                  <a16:creationId xmlns:a16="http://schemas.microsoft.com/office/drawing/2014/main" id="{925ADB46-37D9-07BF-6E29-AC570137CC45}"/>
                </a:ext>
              </a:extLst>
            </p:cNvPr>
            <p:cNvSpPr/>
            <p:nvPr/>
          </p:nvSpPr>
          <p:spPr>
            <a:xfrm>
              <a:off x="2976277" y="4106465"/>
              <a:ext cx="526826" cy="691728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Ellipse 219">
              <a:extLst>
                <a:ext uri="{FF2B5EF4-FFF2-40B4-BE49-F238E27FC236}">
                  <a16:creationId xmlns:a16="http://schemas.microsoft.com/office/drawing/2014/main" id="{8A1189D3-CD9C-53FD-058E-3410F2A244D5}"/>
                </a:ext>
              </a:extLst>
            </p:cNvPr>
            <p:cNvSpPr/>
            <p:nvPr/>
          </p:nvSpPr>
          <p:spPr>
            <a:xfrm>
              <a:off x="3465830" y="3383653"/>
              <a:ext cx="443221" cy="1463038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22" name="Gruppieren 221">
              <a:extLst>
                <a:ext uri="{FF2B5EF4-FFF2-40B4-BE49-F238E27FC236}">
                  <a16:creationId xmlns:a16="http://schemas.microsoft.com/office/drawing/2014/main" id="{8B101650-E6ED-7768-77E7-59D7BFEC2D32}"/>
                </a:ext>
              </a:extLst>
            </p:cNvPr>
            <p:cNvGrpSpPr/>
            <p:nvPr/>
          </p:nvGrpSpPr>
          <p:grpSpPr>
            <a:xfrm>
              <a:off x="3486182" y="3558133"/>
              <a:ext cx="376975" cy="867619"/>
              <a:chOff x="662151" y="4424557"/>
              <a:chExt cx="376974" cy="867620"/>
            </a:xfrm>
          </p:grpSpPr>
          <p:sp>
            <p:nvSpPr>
              <p:cNvPr id="252" name="Bogen 251">
                <a:extLst>
                  <a:ext uri="{FF2B5EF4-FFF2-40B4-BE49-F238E27FC236}">
                    <a16:creationId xmlns:a16="http://schemas.microsoft.com/office/drawing/2014/main" id="{7300A85C-0F55-1784-8847-7BE192FD00E0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Bogen 252">
                <a:extLst>
                  <a:ext uri="{FF2B5EF4-FFF2-40B4-BE49-F238E27FC236}">
                    <a16:creationId xmlns:a16="http://schemas.microsoft.com/office/drawing/2014/main" id="{1D33EDA8-00B8-3BD1-A619-FBF6E2C1E656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Bogen 253">
                <a:extLst>
                  <a:ext uri="{FF2B5EF4-FFF2-40B4-BE49-F238E27FC236}">
                    <a16:creationId xmlns:a16="http://schemas.microsoft.com/office/drawing/2014/main" id="{957A0780-8FB4-120C-85FF-677A328AB8BD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5" name="Bogen 254">
                <a:extLst>
                  <a:ext uri="{FF2B5EF4-FFF2-40B4-BE49-F238E27FC236}">
                    <a16:creationId xmlns:a16="http://schemas.microsoft.com/office/drawing/2014/main" id="{12D5567A-A0E7-F781-4EF8-BD6EED3FA3D7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3" name="Gruppieren 222">
              <a:extLst>
                <a:ext uri="{FF2B5EF4-FFF2-40B4-BE49-F238E27FC236}">
                  <a16:creationId xmlns:a16="http://schemas.microsoft.com/office/drawing/2014/main" id="{9487CAFE-4A59-EB37-3977-4CB523F7C325}"/>
                </a:ext>
              </a:extLst>
            </p:cNvPr>
            <p:cNvGrpSpPr/>
            <p:nvPr/>
          </p:nvGrpSpPr>
          <p:grpSpPr>
            <a:xfrm>
              <a:off x="717888" y="3558133"/>
              <a:ext cx="376975" cy="867619"/>
              <a:chOff x="662151" y="4424557"/>
              <a:chExt cx="376974" cy="867620"/>
            </a:xfrm>
          </p:grpSpPr>
          <p:sp>
            <p:nvSpPr>
              <p:cNvPr id="248" name="Bogen 247">
                <a:extLst>
                  <a:ext uri="{FF2B5EF4-FFF2-40B4-BE49-F238E27FC236}">
                    <a16:creationId xmlns:a16="http://schemas.microsoft.com/office/drawing/2014/main" id="{3FE4053E-07CD-FE8B-5E20-51984686BA91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Bogen 248">
                <a:extLst>
                  <a:ext uri="{FF2B5EF4-FFF2-40B4-BE49-F238E27FC236}">
                    <a16:creationId xmlns:a16="http://schemas.microsoft.com/office/drawing/2014/main" id="{0E05BA2F-9774-26E9-977D-7569E5B1B7B7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Bogen 249">
                <a:extLst>
                  <a:ext uri="{FF2B5EF4-FFF2-40B4-BE49-F238E27FC236}">
                    <a16:creationId xmlns:a16="http://schemas.microsoft.com/office/drawing/2014/main" id="{490D5F3A-EE79-5A79-7560-26B2B774FED7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1" name="Bogen 250">
                <a:extLst>
                  <a:ext uri="{FF2B5EF4-FFF2-40B4-BE49-F238E27FC236}">
                    <a16:creationId xmlns:a16="http://schemas.microsoft.com/office/drawing/2014/main" id="{4B3FD52D-2184-3D36-1312-95DF0DA53232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4" name="Gruppieren 223">
              <a:extLst>
                <a:ext uri="{FF2B5EF4-FFF2-40B4-BE49-F238E27FC236}">
                  <a16:creationId xmlns:a16="http://schemas.microsoft.com/office/drawing/2014/main" id="{8A15CE40-0D5B-AF7B-93CB-18C0C63CD055}"/>
                </a:ext>
              </a:extLst>
            </p:cNvPr>
            <p:cNvGrpSpPr/>
            <p:nvPr/>
          </p:nvGrpSpPr>
          <p:grpSpPr>
            <a:xfrm>
              <a:off x="1180473" y="3563237"/>
              <a:ext cx="376975" cy="867619"/>
              <a:chOff x="662151" y="4424557"/>
              <a:chExt cx="376974" cy="867620"/>
            </a:xfrm>
          </p:grpSpPr>
          <p:sp>
            <p:nvSpPr>
              <p:cNvPr id="244" name="Bogen 243">
                <a:extLst>
                  <a:ext uri="{FF2B5EF4-FFF2-40B4-BE49-F238E27FC236}">
                    <a16:creationId xmlns:a16="http://schemas.microsoft.com/office/drawing/2014/main" id="{E93EF836-74E4-0201-3D7B-50648180D44A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Bogen 244">
                <a:extLst>
                  <a:ext uri="{FF2B5EF4-FFF2-40B4-BE49-F238E27FC236}">
                    <a16:creationId xmlns:a16="http://schemas.microsoft.com/office/drawing/2014/main" id="{8D40988A-DABD-31FC-D144-66B9881F8B94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Bogen 245">
                <a:extLst>
                  <a:ext uri="{FF2B5EF4-FFF2-40B4-BE49-F238E27FC236}">
                    <a16:creationId xmlns:a16="http://schemas.microsoft.com/office/drawing/2014/main" id="{FD01ED7F-31DD-3C6A-A080-45C4A134AB13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Bogen 246">
                <a:extLst>
                  <a:ext uri="{FF2B5EF4-FFF2-40B4-BE49-F238E27FC236}">
                    <a16:creationId xmlns:a16="http://schemas.microsoft.com/office/drawing/2014/main" id="{C3D0637F-97B8-5216-388A-AB2CCCE2554B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7" name="Gruppieren 226">
              <a:extLst>
                <a:ext uri="{FF2B5EF4-FFF2-40B4-BE49-F238E27FC236}">
                  <a16:creationId xmlns:a16="http://schemas.microsoft.com/office/drawing/2014/main" id="{FC7FBD2E-6F35-E44B-64BC-05994281A375}"/>
                </a:ext>
              </a:extLst>
            </p:cNvPr>
            <p:cNvGrpSpPr/>
            <p:nvPr/>
          </p:nvGrpSpPr>
          <p:grpSpPr>
            <a:xfrm rot="10800000">
              <a:off x="1182470" y="3783634"/>
              <a:ext cx="376975" cy="867619"/>
              <a:chOff x="4139821" y="1785097"/>
              <a:chExt cx="376974" cy="867620"/>
            </a:xfrm>
          </p:grpSpPr>
          <p:sp>
            <p:nvSpPr>
              <p:cNvPr id="240" name="Bogen 239">
                <a:extLst>
                  <a:ext uri="{FF2B5EF4-FFF2-40B4-BE49-F238E27FC236}">
                    <a16:creationId xmlns:a16="http://schemas.microsoft.com/office/drawing/2014/main" id="{B193FE20-8C06-2817-D83A-1422F6D9C7F5}"/>
                  </a:ext>
                </a:extLst>
              </p:cNvPr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Bogen 240">
                <a:extLst>
                  <a:ext uri="{FF2B5EF4-FFF2-40B4-BE49-F238E27FC236}">
                    <a16:creationId xmlns:a16="http://schemas.microsoft.com/office/drawing/2014/main" id="{5F37FA43-057B-995A-A13A-6911277F61B7}"/>
                  </a:ext>
                </a:extLst>
              </p:cNvPr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Bogen 241">
                <a:extLst>
                  <a:ext uri="{FF2B5EF4-FFF2-40B4-BE49-F238E27FC236}">
                    <a16:creationId xmlns:a16="http://schemas.microsoft.com/office/drawing/2014/main" id="{8B4F0F51-A848-B1D5-9E41-33EC040CAD8B}"/>
                  </a:ext>
                </a:extLst>
              </p:cNvPr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Bogen 242">
                <a:extLst>
                  <a:ext uri="{FF2B5EF4-FFF2-40B4-BE49-F238E27FC236}">
                    <a16:creationId xmlns:a16="http://schemas.microsoft.com/office/drawing/2014/main" id="{F86C570F-64B9-0FD5-03EB-DA49C9FBEAA0}"/>
                  </a:ext>
                </a:extLst>
              </p:cNvPr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BFF40F9C-C7CF-827E-3EBF-B9DC8A5AEE55}"/>
                </a:ext>
              </a:extLst>
            </p:cNvPr>
            <p:cNvGrpSpPr/>
            <p:nvPr/>
          </p:nvGrpSpPr>
          <p:grpSpPr>
            <a:xfrm rot="10800000">
              <a:off x="2041997" y="3490392"/>
              <a:ext cx="503438" cy="1364061"/>
              <a:chOff x="4097049" y="1597868"/>
              <a:chExt cx="503437" cy="1364063"/>
            </a:xfrm>
          </p:grpSpPr>
          <p:sp>
            <p:nvSpPr>
              <p:cNvPr id="235" name="Bogen 234">
                <a:extLst>
                  <a:ext uri="{FF2B5EF4-FFF2-40B4-BE49-F238E27FC236}">
                    <a16:creationId xmlns:a16="http://schemas.microsoft.com/office/drawing/2014/main" id="{69655A57-FAD2-3E9D-E6E4-99C8855E045E}"/>
                  </a:ext>
                </a:extLst>
              </p:cNvPr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6" name="Bogen 235">
                <a:extLst>
                  <a:ext uri="{FF2B5EF4-FFF2-40B4-BE49-F238E27FC236}">
                    <a16:creationId xmlns:a16="http://schemas.microsoft.com/office/drawing/2014/main" id="{F6C4E888-A9D0-7660-4FC6-3A76C627EE77}"/>
                  </a:ext>
                </a:extLst>
              </p:cNvPr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7" name="Bogen 236">
                <a:extLst>
                  <a:ext uri="{FF2B5EF4-FFF2-40B4-BE49-F238E27FC236}">
                    <a16:creationId xmlns:a16="http://schemas.microsoft.com/office/drawing/2014/main" id="{45F7DD5A-3ECB-EA9C-BA82-2ADA484B75D2}"/>
                  </a:ext>
                </a:extLst>
              </p:cNvPr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Bogen 237">
                <a:extLst>
                  <a:ext uri="{FF2B5EF4-FFF2-40B4-BE49-F238E27FC236}">
                    <a16:creationId xmlns:a16="http://schemas.microsoft.com/office/drawing/2014/main" id="{09CF0320-6FCB-AEE5-5FE5-E039B356DBFA}"/>
                  </a:ext>
                </a:extLst>
              </p:cNvPr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Bogen 238">
                <a:extLst>
                  <a:ext uri="{FF2B5EF4-FFF2-40B4-BE49-F238E27FC236}">
                    <a16:creationId xmlns:a16="http://schemas.microsoft.com/office/drawing/2014/main" id="{5291D4E9-28BD-8268-21E2-E292E05C957D}"/>
                  </a:ext>
                </a:extLst>
              </p:cNvPr>
              <p:cNvSpPr/>
              <p:nvPr/>
            </p:nvSpPr>
            <p:spPr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9" name="Gruppieren 228">
              <a:extLst>
                <a:ext uri="{FF2B5EF4-FFF2-40B4-BE49-F238E27FC236}">
                  <a16:creationId xmlns:a16="http://schemas.microsoft.com/office/drawing/2014/main" id="{2ED2F1F1-4ACD-CD6E-33E3-F886A0F29B92}"/>
                </a:ext>
              </a:extLst>
            </p:cNvPr>
            <p:cNvGrpSpPr/>
            <p:nvPr/>
          </p:nvGrpSpPr>
          <p:grpSpPr>
            <a:xfrm rot="10800000">
              <a:off x="3016484" y="3768131"/>
              <a:ext cx="376975" cy="867619"/>
              <a:chOff x="4139821" y="1785097"/>
              <a:chExt cx="376974" cy="867620"/>
            </a:xfrm>
          </p:grpSpPr>
          <p:sp>
            <p:nvSpPr>
              <p:cNvPr id="231" name="Bogen 230">
                <a:extLst>
                  <a:ext uri="{FF2B5EF4-FFF2-40B4-BE49-F238E27FC236}">
                    <a16:creationId xmlns:a16="http://schemas.microsoft.com/office/drawing/2014/main" id="{2DCC3249-6D54-86E3-0E5F-83668086E1C7}"/>
                  </a:ext>
                </a:extLst>
              </p:cNvPr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Bogen 231">
                <a:extLst>
                  <a:ext uri="{FF2B5EF4-FFF2-40B4-BE49-F238E27FC236}">
                    <a16:creationId xmlns:a16="http://schemas.microsoft.com/office/drawing/2014/main" id="{79671AA8-3B50-5E45-A42B-98D7E5E45972}"/>
                  </a:ext>
                </a:extLst>
              </p:cNvPr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Bogen 232">
                <a:extLst>
                  <a:ext uri="{FF2B5EF4-FFF2-40B4-BE49-F238E27FC236}">
                    <a16:creationId xmlns:a16="http://schemas.microsoft.com/office/drawing/2014/main" id="{18A884F9-C109-E71A-8431-4B417EB86467}"/>
                  </a:ext>
                </a:extLst>
              </p:cNvPr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4" name="Bogen 233">
                <a:extLst>
                  <a:ext uri="{FF2B5EF4-FFF2-40B4-BE49-F238E27FC236}">
                    <a16:creationId xmlns:a16="http://schemas.microsoft.com/office/drawing/2014/main" id="{8E34DC38-3A44-05BB-FE22-6550CE9D83A1}"/>
                  </a:ext>
                </a:extLst>
              </p:cNvPr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0" name="Rechteck 229">
              <a:extLst>
                <a:ext uri="{FF2B5EF4-FFF2-40B4-BE49-F238E27FC236}">
                  <a16:creationId xmlns:a16="http://schemas.microsoft.com/office/drawing/2014/main" id="{FFA2C0E5-9DAC-7068-780A-1BA8CED3EAD9}"/>
                </a:ext>
              </a:extLst>
            </p:cNvPr>
            <p:cNvSpPr/>
            <p:nvPr/>
          </p:nvSpPr>
          <p:spPr>
            <a:xfrm>
              <a:off x="664163" y="4417960"/>
              <a:ext cx="3243592" cy="6049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8" name="Rechteck 217">
              <a:extLst>
                <a:ext uri="{FF2B5EF4-FFF2-40B4-BE49-F238E27FC236}">
                  <a16:creationId xmlns:a16="http://schemas.microsoft.com/office/drawing/2014/main" id="{A01B59E8-C68F-668E-2DA2-F5172A8B9423}"/>
                </a:ext>
              </a:extLst>
            </p:cNvPr>
            <p:cNvSpPr/>
            <p:nvPr/>
          </p:nvSpPr>
          <p:spPr>
            <a:xfrm>
              <a:off x="652573" y="4108245"/>
              <a:ext cx="479448" cy="8909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Rechteck 218">
              <a:extLst>
                <a:ext uri="{FF2B5EF4-FFF2-40B4-BE49-F238E27FC236}">
                  <a16:creationId xmlns:a16="http://schemas.microsoft.com/office/drawing/2014/main" id="{C6936C16-4007-9B13-8995-AFE77679863A}"/>
                </a:ext>
              </a:extLst>
            </p:cNvPr>
            <p:cNvSpPr/>
            <p:nvPr/>
          </p:nvSpPr>
          <p:spPr>
            <a:xfrm>
              <a:off x="2547577" y="4117297"/>
              <a:ext cx="450371" cy="8909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Rechteck 220">
              <a:extLst>
                <a:ext uri="{FF2B5EF4-FFF2-40B4-BE49-F238E27FC236}">
                  <a16:creationId xmlns:a16="http://schemas.microsoft.com/office/drawing/2014/main" id="{5D82BA6E-2572-0EAF-3CAD-76FE93E6DAEC}"/>
                </a:ext>
              </a:extLst>
            </p:cNvPr>
            <p:cNvSpPr/>
            <p:nvPr/>
          </p:nvSpPr>
          <p:spPr>
            <a:xfrm>
              <a:off x="3463089" y="4098450"/>
              <a:ext cx="450371" cy="8909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echteck 224">
              <a:extLst>
                <a:ext uri="{FF2B5EF4-FFF2-40B4-BE49-F238E27FC236}">
                  <a16:creationId xmlns:a16="http://schemas.microsoft.com/office/drawing/2014/main" id="{245E1C5C-EB60-4D25-081F-32EB88852941}"/>
                </a:ext>
              </a:extLst>
            </p:cNvPr>
            <p:cNvSpPr/>
            <p:nvPr/>
          </p:nvSpPr>
          <p:spPr>
            <a:xfrm>
              <a:off x="1626583" y="4098451"/>
              <a:ext cx="450371" cy="8909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5" name="Rechteck 134">
            <a:extLst>
              <a:ext uri="{FF2B5EF4-FFF2-40B4-BE49-F238E27FC236}">
                <a16:creationId xmlns:a16="http://schemas.microsoft.com/office/drawing/2014/main" id="{C4366E71-3EC3-C538-6BFE-850F0D9B4880}"/>
              </a:ext>
            </a:extLst>
          </p:cNvPr>
          <p:cNvSpPr/>
          <p:nvPr/>
        </p:nvSpPr>
        <p:spPr>
          <a:xfrm>
            <a:off x="682613" y="3075832"/>
            <a:ext cx="2623362" cy="713637"/>
          </a:xfrm>
          <a:prstGeom prst="rect">
            <a:avLst/>
          </a:prstGeom>
          <a:solidFill>
            <a:srgbClr val="F1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3D92012B-A586-BBF4-80AC-B54002965651}"/>
              </a:ext>
            </a:extLst>
          </p:cNvPr>
          <p:cNvSpPr/>
          <p:nvPr/>
        </p:nvSpPr>
        <p:spPr>
          <a:xfrm>
            <a:off x="1069234" y="3065599"/>
            <a:ext cx="372099" cy="1005642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73000"/>
                  <a:lumOff val="27000"/>
                </a:srgbClr>
              </a:gs>
              <a:gs pos="50000">
                <a:srgbClr val="FFC000">
                  <a:alpha val="66000"/>
                  <a:lumMod val="72000"/>
                  <a:lumOff val="28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399F4810-A130-BFE0-CDFB-AF84AA5C5A83}"/>
              </a:ext>
            </a:extLst>
          </p:cNvPr>
          <p:cNvSpPr/>
          <p:nvPr/>
        </p:nvSpPr>
        <p:spPr>
          <a:xfrm>
            <a:off x="1813202" y="3070881"/>
            <a:ext cx="380890" cy="1005642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73000"/>
                  <a:lumOff val="27000"/>
                </a:srgbClr>
              </a:gs>
              <a:gs pos="50000">
                <a:srgbClr val="FFC000">
                  <a:alpha val="66000"/>
                  <a:lumMod val="72000"/>
                  <a:lumOff val="28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3BC7C6FC-D45B-81A2-7816-6358A56BE3B3}"/>
              </a:ext>
            </a:extLst>
          </p:cNvPr>
          <p:cNvSpPr/>
          <p:nvPr/>
        </p:nvSpPr>
        <p:spPr>
          <a:xfrm>
            <a:off x="2545708" y="3075247"/>
            <a:ext cx="372099" cy="1005642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73000"/>
                  <a:lumOff val="27000"/>
                </a:srgbClr>
              </a:gs>
              <a:gs pos="50000">
                <a:srgbClr val="FFC000">
                  <a:alpha val="66000"/>
                  <a:lumMod val="72000"/>
                  <a:lumOff val="28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A4CC846A-786A-2DD9-DE70-09159D981423}"/>
              </a:ext>
            </a:extLst>
          </p:cNvPr>
          <p:cNvSpPr/>
          <p:nvPr/>
        </p:nvSpPr>
        <p:spPr>
          <a:xfrm>
            <a:off x="2196254" y="3055222"/>
            <a:ext cx="357547" cy="100564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>
                  <a:lumMod val="40000"/>
                  <a:lumOff val="60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723B1182-FC2B-1E72-2D66-5548FE4AEAE1}"/>
              </a:ext>
            </a:extLst>
          </p:cNvPr>
          <p:cNvSpPr/>
          <p:nvPr/>
        </p:nvSpPr>
        <p:spPr>
          <a:xfrm>
            <a:off x="1449887" y="3065599"/>
            <a:ext cx="352429" cy="100564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>
                  <a:lumMod val="40000"/>
                  <a:lumOff val="60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E1DAE78B-00F1-1746-9CAD-96F9DFBC8862}"/>
              </a:ext>
            </a:extLst>
          </p:cNvPr>
          <p:cNvSpPr/>
          <p:nvPr/>
        </p:nvSpPr>
        <p:spPr>
          <a:xfrm>
            <a:off x="693402" y="3079295"/>
            <a:ext cx="366357" cy="100564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>
                  <a:lumMod val="40000"/>
                  <a:lumOff val="60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E66A58AD-0F55-058A-61FC-B17B61674390}"/>
              </a:ext>
            </a:extLst>
          </p:cNvPr>
          <p:cNvGrpSpPr/>
          <p:nvPr/>
        </p:nvGrpSpPr>
        <p:grpSpPr>
          <a:xfrm>
            <a:off x="2572219" y="3185026"/>
            <a:ext cx="304106" cy="596371"/>
            <a:chOff x="662151" y="4424557"/>
            <a:chExt cx="376974" cy="867620"/>
          </a:xfrm>
        </p:grpSpPr>
        <p:sp>
          <p:nvSpPr>
            <p:cNvPr id="200" name="Bogen 199">
              <a:extLst>
                <a:ext uri="{FF2B5EF4-FFF2-40B4-BE49-F238E27FC236}">
                  <a16:creationId xmlns:a16="http://schemas.microsoft.com/office/drawing/2014/main" id="{6E369BEF-D53D-0F1D-2A33-BB6F19CC6E2B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Bogen 200">
              <a:extLst>
                <a:ext uri="{FF2B5EF4-FFF2-40B4-BE49-F238E27FC236}">
                  <a16:creationId xmlns:a16="http://schemas.microsoft.com/office/drawing/2014/main" id="{62990CDE-8391-DDF0-AA61-1B58E79E94E2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Bogen 201">
              <a:extLst>
                <a:ext uri="{FF2B5EF4-FFF2-40B4-BE49-F238E27FC236}">
                  <a16:creationId xmlns:a16="http://schemas.microsoft.com/office/drawing/2014/main" id="{E32FB02F-E704-5CBB-DD3D-DCAA486BE89A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3" name="Bogen 202">
              <a:extLst>
                <a:ext uri="{FF2B5EF4-FFF2-40B4-BE49-F238E27FC236}">
                  <a16:creationId xmlns:a16="http://schemas.microsoft.com/office/drawing/2014/main" id="{38900862-C24C-2DEB-3046-8D8F2B637892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6F4B431A-0434-4AB7-FEB7-F4D2CCF46483}"/>
              </a:ext>
            </a:extLst>
          </p:cNvPr>
          <p:cNvGrpSpPr/>
          <p:nvPr/>
        </p:nvGrpSpPr>
        <p:grpSpPr>
          <a:xfrm>
            <a:off x="1835312" y="3198589"/>
            <a:ext cx="304106" cy="596371"/>
            <a:chOff x="662151" y="4424557"/>
            <a:chExt cx="376974" cy="867620"/>
          </a:xfrm>
        </p:grpSpPr>
        <p:sp>
          <p:nvSpPr>
            <p:cNvPr id="196" name="Bogen 195">
              <a:extLst>
                <a:ext uri="{FF2B5EF4-FFF2-40B4-BE49-F238E27FC236}">
                  <a16:creationId xmlns:a16="http://schemas.microsoft.com/office/drawing/2014/main" id="{99176D97-FD85-1F15-580E-89AD8710F44D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Bogen 196">
              <a:extLst>
                <a:ext uri="{FF2B5EF4-FFF2-40B4-BE49-F238E27FC236}">
                  <a16:creationId xmlns:a16="http://schemas.microsoft.com/office/drawing/2014/main" id="{7D8EC7D6-E3E3-174F-B1BE-CCC43061B416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Bogen 197">
              <a:extLst>
                <a:ext uri="{FF2B5EF4-FFF2-40B4-BE49-F238E27FC236}">
                  <a16:creationId xmlns:a16="http://schemas.microsoft.com/office/drawing/2014/main" id="{F985B63D-E204-BA14-D0AE-1A75B916B05E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Bogen 198">
              <a:extLst>
                <a:ext uri="{FF2B5EF4-FFF2-40B4-BE49-F238E27FC236}">
                  <a16:creationId xmlns:a16="http://schemas.microsoft.com/office/drawing/2014/main" id="{7D7226F8-F496-C768-9AB3-C98BC6327284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189E101B-095D-DDBB-8CA3-8026A006243B}"/>
              </a:ext>
            </a:extLst>
          </p:cNvPr>
          <p:cNvGrpSpPr/>
          <p:nvPr/>
        </p:nvGrpSpPr>
        <p:grpSpPr>
          <a:xfrm>
            <a:off x="1461212" y="3194814"/>
            <a:ext cx="304106" cy="596371"/>
            <a:chOff x="662151" y="4424557"/>
            <a:chExt cx="376974" cy="867620"/>
          </a:xfrm>
        </p:grpSpPr>
        <p:sp>
          <p:nvSpPr>
            <p:cNvPr id="192" name="Bogen 191">
              <a:extLst>
                <a:ext uri="{FF2B5EF4-FFF2-40B4-BE49-F238E27FC236}">
                  <a16:creationId xmlns:a16="http://schemas.microsoft.com/office/drawing/2014/main" id="{115738AA-F721-0D48-D453-C9FD731BAE82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Bogen 192">
              <a:extLst>
                <a:ext uri="{FF2B5EF4-FFF2-40B4-BE49-F238E27FC236}">
                  <a16:creationId xmlns:a16="http://schemas.microsoft.com/office/drawing/2014/main" id="{159CA4B7-8BA2-98A7-7496-835EA90ADB79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Bogen 193">
              <a:extLst>
                <a:ext uri="{FF2B5EF4-FFF2-40B4-BE49-F238E27FC236}">
                  <a16:creationId xmlns:a16="http://schemas.microsoft.com/office/drawing/2014/main" id="{304787F4-336E-EB24-3704-72D44CCD0674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Bogen 194">
              <a:extLst>
                <a:ext uri="{FF2B5EF4-FFF2-40B4-BE49-F238E27FC236}">
                  <a16:creationId xmlns:a16="http://schemas.microsoft.com/office/drawing/2014/main" id="{6D5244BC-8645-32AC-7568-6D44A42EB506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21F31EE7-BD9C-4712-8C8E-341E858EC2D5}"/>
              </a:ext>
            </a:extLst>
          </p:cNvPr>
          <p:cNvGrpSpPr/>
          <p:nvPr/>
        </p:nvGrpSpPr>
        <p:grpSpPr>
          <a:xfrm>
            <a:off x="2223258" y="3195610"/>
            <a:ext cx="304106" cy="596371"/>
            <a:chOff x="662151" y="4424557"/>
            <a:chExt cx="376974" cy="867620"/>
          </a:xfrm>
        </p:grpSpPr>
        <p:sp>
          <p:nvSpPr>
            <p:cNvPr id="188" name="Bogen 187">
              <a:extLst>
                <a:ext uri="{FF2B5EF4-FFF2-40B4-BE49-F238E27FC236}">
                  <a16:creationId xmlns:a16="http://schemas.microsoft.com/office/drawing/2014/main" id="{ACB0A5D9-1E81-A9C9-0AA4-CE1C2ED653E4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Bogen 188">
              <a:extLst>
                <a:ext uri="{FF2B5EF4-FFF2-40B4-BE49-F238E27FC236}">
                  <a16:creationId xmlns:a16="http://schemas.microsoft.com/office/drawing/2014/main" id="{B58A2ABE-6916-D83A-82B0-B0F8BF84C675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Bogen 189">
              <a:extLst>
                <a:ext uri="{FF2B5EF4-FFF2-40B4-BE49-F238E27FC236}">
                  <a16:creationId xmlns:a16="http://schemas.microsoft.com/office/drawing/2014/main" id="{773E9EB9-B173-25A2-8A3F-0134AB21C4ED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Bogen 190">
              <a:extLst>
                <a:ext uri="{FF2B5EF4-FFF2-40B4-BE49-F238E27FC236}">
                  <a16:creationId xmlns:a16="http://schemas.microsoft.com/office/drawing/2014/main" id="{6C8B9053-723A-9BA8-8F64-0F5F9DE3BA63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6" name="Freihandform 335">
            <a:extLst>
              <a:ext uri="{FF2B5EF4-FFF2-40B4-BE49-F238E27FC236}">
                <a16:creationId xmlns:a16="http://schemas.microsoft.com/office/drawing/2014/main" id="{9B4F0851-1FE7-3158-8AD1-FC1989762F30}"/>
              </a:ext>
            </a:extLst>
          </p:cNvPr>
          <p:cNvSpPr/>
          <p:nvPr/>
        </p:nvSpPr>
        <p:spPr>
          <a:xfrm>
            <a:off x="1023860" y="3569640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7" name="Freihandform 344">
            <a:extLst>
              <a:ext uri="{FF2B5EF4-FFF2-40B4-BE49-F238E27FC236}">
                <a16:creationId xmlns:a16="http://schemas.microsoft.com/office/drawing/2014/main" id="{9F7AC811-64F8-CDB7-25CB-61FF2230965C}"/>
              </a:ext>
            </a:extLst>
          </p:cNvPr>
          <p:cNvSpPr/>
          <p:nvPr/>
        </p:nvSpPr>
        <p:spPr>
          <a:xfrm>
            <a:off x="1787553" y="3572576"/>
            <a:ext cx="419708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50000">
                <a:srgbClr val="00B0F0"/>
              </a:gs>
              <a:gs pos="78000">
                <a:srgbClr val="F1EFC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ihandform 345">
            <a:extLst>
              <a:ext uri="{FF2B5EF4-FFF2-40B4-BE49-F238E27FC236}">
                <a16:creationId xmlns:a16="http://schemas.microsoft.com/office/drawing/2014/main" id="{2B7A4ABD-C32D-19DE-49CF-D76FA525DA00}"/>
              </a:ext>
            </a:extLst>
          </p:cNvPr>
          <p:cNvSpPr/>
          <p:nvPr/>
        </p:nvSpPr>
        <p:spPr>
          <a:xfrm>
            <a:off x="2534660" y="3568420"/>
            <a:ext cx="424991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50000">
                <a:srgbClr val="00B0F0"/>
              </a:gs>
              <a:gs pos="78000">
                <a:srgbClr val="F1EFC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id="{A2111B16-9D08-66BA-28C6-AF242408BE84}"/>
              </a:ext>
            </a:extLst>
          </p:cNvPr>
          <p:cNvSpPr/>
          <p:nvPr/>
        </p:nvSpPr>
        <p:spPr>
          <a:xfrm>
            <a:off x="684423" y="3569641"/>
            <a:ext cx="362472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3ED31F04-BAC2-0945-13CD-74A1DEFA863E}"/>
              </a:ext>
            </a:extLst>
          </p:cNvPr>
          <p:cNvSpPr/>
          <p:nvPr/>
        </p:nvSpPr>
        <p:spPr>
          <a:xfrm>
            <a:off x="2937199" y="3071584"/>
            <a:ext cx="357547" cy="100564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>
                  <a:lumMod val="40000"/>
                  <a:lumOff val="60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418867BF-B9DC-1A3F-B923-C93B4BA3D0B2}"/>
              </a:ext>
            </a:extLst>
          </p:cNvPr>
          <p:cNvGrpSpPr/>
          <p:nvPr/>
        </p:nvGrpSpPr>
        <p:grpSpPr>
          <a:xfrm>
            <a:off x="2946000" y="3191516"/>
            <a:ext cx="304106" cy="596371"/>
            <a:chOff x="662151" y="4424557"/>
            <a:chExt cx="376974" cy="867620"/>
          </a:xfrm>
        </p:grpSpPr>
        <p:sp>
          <p:nvSpPr>
            <p:cNvPr id="184" name="Bogen 183">
              <a:extLst>
                <a:ext uri="{FF2B5EF4-FFF2-40B4-BE49-F238E27FC236}">
                  <a16:creationId xmlns:a16="http://schemas.microsoft.com/office/drawing/2014/main" id="{FFD35C32-5F98-1E30-0152-7C38CEB75D89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Bogen 184">
              <a:extLst>
                <a:ext uri="{FF2B5EF4-FFF2-40B4-BE49-F238E27FC236}">
                  <a16:creationId xmlns:a16="http://schemas.microsoft.com/office/drawing/2014/main" id="{6E1DE1B9-2B00-7EE2-6707-9109C5B9ED84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Bogen 185">
              <a:extLst>
                <a:ext uri="{FF2B5EF4-FFF2-40B4-BE49-F238E27FC236}">
                  <a16:creationId xmlns:a16="http://schemas.microsoft.com/office/drawing/2014/main" id="{E1700676-5D87-38EC-37E1-77CF8D59BD1A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Bogen 186">
              <a:extLst>
                <a:ext uri="{FF2B5EF4-FFF2-40B4-BE49-F238E27FC236}">
                  <a16:creationId xmlns:a16="http://schemas.microsoft.com/office/drawing/2014/main" id="{8BD2E9BD-C9BB-1709-8C0F-EE5B9D6559A8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4" name="Gruppieren 153">
            <a:extLst>
              <a:ext uri="{FF2B5EF4-FFF2-40B4-BE49-F238E27FC236}">
                <a16:creationId xmlns:a16="http://schemas.microsoft.com/office/drawing/2014/main" id="{22C50149-8C7A-83E0-B595-AB2E101EB909}"/>
              </a:ext>
            </a:extLst>
          </p:cNvPr>
          <p:cNvGrpSpPr/>
          <p:nvPr/>
        </p:nvGrpSpPr>
        <p:grpSpPr>
          <a:xfrm>
            <a:off x="712814" y="3191516"/>
            <a:ext cx="304106" cy="596371"/>
            <a:chOff x="662151" y="4424557"/>
            <a:chExt cx="376974" cy="867620"/>
          </a:xfrm>
        </p:grpSpPr>
        <p:sp>
          <p:nvSpPr>
            <p:cNvPr id="180" name="Bogen 179">
              <a:extLst>
                <a:ext uri="{FF2B5EF4-FFF2-40B4-BE49-F238E27FC236}">
                  <a16:creationId xmlns:a16="http://schemas.microsoft.com/office/drawing/2014/main" id="{A7DC2CB0-C564-EBA7-E4C8-DB7C21500DEB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Bogen 180">
              <a:extLst>
                <a:ext uri="{FF2B5EF4-FFF2-40B4-BE49-F238E27FC236}">
                  <a16:creationId xmlns:a16="http://schemas.microsoft.com/office/drawing/2014/main" id="{84484E45-D88B-14C9-858F-52C761B1100B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Bogen 181">
              <a:extLst>
                <a:ext uri="{FF2B5EF4-FFF2-40B4-BE49-F238E27FC236}">
                  <a16:creationId xmlns:a16="http://schemas.microsoft.com/office/drawing/2014/main" id="{153AB561-C2A3-76A8-E8CD-30CB0D7367A5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Bogen 182">
              <a:extLst>
                <a:ext uri="{FF2B5EF4-FFF2-40B4-BE49-F238E27FC236}">
                  <a16:creationId xmlns:a16="http://schemas.microsoft.com/office/drawing/2014/main" id="{E0F499D2-EE4C-2130-B4F2-DE38B91C7A13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5" name="Gruppieren 154">
            <a:extLst>
              <a:ext uri="{FF2B5EF4-FFF2-40B4-BE49-F238E27FC236}">
                <a16:creationId xmlns:a16="http://schemas.microsoft.com/office/drawing/2014/main" id="{B8C48E86-EDDC-243A-C6DD-0D735118E503}"/>
              </a:ext>
            </a:extLst>
          </p:cNvPr>
          <p:cNvGrpSpPr/>
          <p:nvPr/>
        </p:nvGrpSpPr>
        <p:grpSpPr>
          <a:xfrm>
            <a:off x="1085982" y="3195023"/>
            <a:ext cx="304106" cy="596371"/>
            <a:chOff x="662151" y="4424557"/>
            <a:chExt cx="376974" cy="867620"/>
          </a:xfrm>
        </p:grpSpPr>
        <p:sp>
          <p:nvSpPr>
            <p:cNvPr id="176" name="Bogen 175">
              <a:extLst>
                <a:ext uri="{FF2B5EF4-FFF2-40B4-BE49-F238E27FC236}">
                  <a16:creationId xmlns:a16="http://schemas.microsoft.com/office/drawing/2014/main" id="{AE9F0D10-422F-C3E8-A26D-59063B2E957E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Bogen 176">
              <a:extLst>
                <a:ext uri="{FF2B5EF4-FFF2-40B4-BE49-F238E27FC236}">
                  <a16:creationId xmlns:a16="http://schemas.microsoft.com/office/drawing/2014/main" id="{1A70C567-E455-6BC0-9AEA-EBC8033B8F05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Bogen 177">
              <a:extLst>
                <a:ext uri="{FF2B5EF4-FFF2-40B4-BE49-F238E27FC236}">
                  <a16:creationId xmlns:a16="http://schemas.microsoft.com/office/drawing/2014/main" id="{598DA263-D2A5-C5D1-F42F-6A6AE3011DA9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Bogen 178">
              <a:extLst>
                <a:ext uri="{FF2B5EF4-FFF2-40B4-BE49-F238E27FC236}">
                  <a16:creationId xmlns:a16="http://schemas.microsoft.com/office/drawing/2014/main" id="{F5841998-A864-3882-F8F3-14A1BF3DF920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7" name="Rechteck 156">
            <a:extLst>
              <a:ext uri="{FF2B5EF4-FFF2-40B4-BE49-F238E27FC236}">
                <a16:creationId xmlns:a16="http://schemas.microsoft.com/office/drawing/2014/main" id="{1294E941-F6DC-E092-6C2B-78A9A5FD59BA}"/>
              </a:ext>
            </a:extLst>
          </p:cNvPr>
          <p:cNvSpPr/>
          <p:nvPr/>
        </p:nvSpPr>
        <p:spPr>
          <a:xfrm>
            <a:off x="712805" y="3774647"/>
            <a:ext cx="2577882" cy="4157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FF1DCADB-6226-702E-7482-C87FD9CBBC44}"/>
              </a:ext>
            </a:extLst>
          </p:cNvPr>
          <p:cNvGrpSpPr/>
          <p:nvPr/>
        </p:nvGrpSpPr>
        <p:grpSpPr>
          <a:xfrm rot="10800000">
            <a:off x="1087593" y="3435244"/>
            <a:ext cx="294706" cy="507644"/>
            <a:chOff x="4151473" y="1785097"/>
            <a:chExt cx="365322" cy="738537"/>
          </a:xfrm>
        </p:grpSpPr>
        <p:sp>
          <p:nvSpPr>
            <p:cNvPr id="174" name="Bogen 173">
              <a:extLst>
                <a:ext uri="{FF2B5EF4-FFF2-40B4-BE49-F238E27FC236}">
                  <a16:creationId xmlns:a16="http://schemas.microsoft.com/office/drawing/2014/main" id="{62D9A38F-A511-8BFC-23D0-EB91230C075F}"/>
                </a:ext>
              </a:extLst>
            </p:cNvPr>
            <p:cNvSpPr/>
            <p:nvPr/>
          </p:nvSpPr>
          <p:spPr>
            <a:xfrm>
              <a:off x="4151473" y="189427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Bogen 174">
              <a:extLst>
                <a:ext uri="{FF2B5EF4-FFF2-40B4-BE49-F238E27FC236}">
                  <a16:creationId xmlns:a16="http://schemas.microsoft.com/office/drawing/2014/main" id="{0EC0EA33-1F02-3A87-DF96-5276FC3670E5}"/>
                </a:ext>
              </a:extLst>
            </p:cNvPr>
            <p:cNvSpPr/>
            <p:nvPr/>
          </p:nvSpPr>
          <p:spPr>
            <a:xfrm>
              <a:off x="4159796" y="178509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E1C1FFF3-4D9B-184D-E556-25EDC99E4879}"/>
              </a:ext>
            </a:extLst>
          </p:cNvPr>
          <p:cNvGrpSpPr/>
          <p:nvPr/>
        </p:nvGrpSpPr>
        <p:grpSpPr>
          <a:xfrm rot="10800000">
            <a:off x="1780974" y="3144952"/>
            <a:ext cx="406124" cy="937609"/>
            <a:chOff x="4097049" y="1597868"/>
            <a:chExt cx="503437" cy="1364063"/>
          </a:xfrm>
        </p:grpSpPr>
        <p:sp>
          <p:nvSpPr>
            <p:cNvPr id="167" name="Bogen 166">
              <a:extLst>
                <a:ext uri="{FF2B5EF4-FFF2-40B4-BE49-F238E27FC236}">
                  <a16:creationId xmlns:a16="http://schemas.microsoft.com/office/drawing/2014/main" id="{0D7D1CFB-4FA1-D8F4-6A8A-71D21B265D2B}"/>
                </a:ext>
              </a:extLst>
            </p:cNvPr>
            <p:cNvSpPr/>
            <p:nvPr/>
          </p:nvSpPr>
          <p:spPr>
            <a:xfrm>
              <a:off x="4238450" y="218018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Bogen 167">
              <a:extLst>
                <a:ext uri="{FF2B5EF4-FFF2-40B4-BE49-F238E27FC236}">
                  <a16:creationId xmlns:a16="http://schemas.microsoft.com/office/drawing/2014/main" id="{A005145F-BCD6-45E0-6B67-2BB384245722}"/>
                </a:ext>
              </a:extLst>
            </p:cNvPr>
            <p:cNvSpPr/>
            <p:nvPr/>
          </p:nvSpPr>
          <p:spPr>
            <a:xfrm>
              <a:off x="4139821" y="202335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Bogen 168">
              <a:extLst>
                <a:ext uri="{FF2B5EF4-FFF2-40B4-BE49-F238E27FC236}">
                  <a16:creationId xmlns:a16="http://schemas.microsoft.com/office/drawing/2014/main" id="{54801D8C-C79C-7565-5568-7454E771BE6A}"/>
                </a:ext>
              </a:extLst>
            </p:cNvPr>
            <p:cNvSpPr/>
            <p:nvPr/>
          </p:nvSpPr>
          <p:spPr>
            <a:xfrm>
              <a:off x="4151473" y="189427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Bogen 169">
              <a:extLst>
                <a:ext uri="{FF2B5EF4-FFF2-40B4-BE49-F238E27FC236}">
                  <a16:creationId xmlns:a16="http://schemas.microsoft.com/office/drawing/2014/main" id="{5FD82716-1F99-3A0F-F295-2B1BEEAE5CD1}"/>
                </a:ext>
              </a:extLst>
            </p:cNvPr>
            <p:cNvSpPr/>
            <p:nvPr/>
          </p:nvSpPr>
          <p:spPr>
            <a:xfrm>
              <a:off x="4159796" y="178509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Bogen 170">
              <a:extLst>
                <a:ext uri="{FF2B5EF4-FFF2-40B4-BE49-F238E27FC236}">
                  <a16:creationId xmlns:a16="http://schemas.microsoft.com/office/drawing/2014/main" id="{0BF060A0-D4E8-4870-3A0E-6D430EA2A67A}"/>
                </a:ext>
              </a:extLst>
            </p:cNvPr>
            <p:cNvSpPr/>
            <p:nvPr/>
          </p:nvSpPr>
          <p:spPr>
            <a:xfrm>
              <a:off x="4097049" y="1597868"/>
              <a:ext cx="503437" cy="1364063"/>
            </a:xfrm>
            <a:prstGeom prst="arc">
              <a:avLst>
                <a:gd name="adj1" fmla="val 10384431"/>
                <a:gd name="adj2" fmla="val 15756839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Gruppieren 159">
            <a:extLst>
              <a:ext uri="{FF2B5EF4-FFF2-40B4-BE49-F238E27FC236}">
                <a16:creationId xmlns:a16="http://schemas.microsoft.com/office/drawing/2014/main" id="{59EE95BF-33D4-B13E-67F3-F5848C1EFF04}"/>
              </a:ext>
            </a:extLst>
          </p:cNvPr>
          <p:cNvGrpSpPr/>
          <p:nvPr/>
        </p:nvGrpSpPr>
        <p:grpSpPr>
          <a:xfrm rot="10800000">
            <a:off x="2567094" y="3335860"/>
            <a:ext cx="304106" cy="596371"/>
            <a:chOff x="4139821" y="1785097"/>
            <a:chExt cx="376974" cy="867620"/>
          </a:xfrm>
        </p:grpSpPr>
        <p:sp>
          <p:nvSpPr>
            <p:cNvPr id="163" name="Bogen 162">
              <a:extLst>
                <a:ext uri="{FF2B5EF4-FFF2-40B4-BE49-F238E27FC236}">
                  <a16:creationId xmlns:a16="http://schemas.microsoft.com/office/drawing/2014/main" id="{7AE31BDF-5A95-3486-A4B1-DD332D1D0AF2}"/>
                </a:ext>
              </a:extLst>
            </p:cNvPr>
            <p:cNvSpPr/>
            <p:nvPr/>
          </p:nvSpPr>
          <p:spPr>
            <a:xfrm>
              <a:off x="4238450" y="218018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Bogen 163">
              <a:extLst>
                <a:ext uri="{FF2B5EF4-FFF2-40B4-BE49-F238E27FC236}">
                  <a16:creationId xmlns:a16="http://schemas.microsoft.com/office/drawing/2014/main" id="{65D1DFBF-120E-73DD-DDB2-59EB1E85B97D}"/>
                </a:ext>
              </a:extLst>
            </p:cNvPr>
            <p:cNvSpPr/>
            <p:nvPr/>
          </p:nvSpPr>
          <p:spPr>
            <a:xfrm>
              <a:off x="4139821" y="202335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Bogen 164">
              <a:extLst>
                <a:ext uri="{FF2B5EF4-FFF2-40B4-BE49-F238E27FC236}">
                  <a16:creationId xmlns:a16="http://schemas.microsoft.com/office/drawing/2014/main" id="{34502059-7DF0-845E-64D1-61F1A8AD42FE}"/>
                </a:ext>
              </a:extLst>
            </p:cNvPr>
            <p:cNvSpPr/>
            <p:nvPr/>
          </p:nvSpPr>
          <p:spPr>
            <a:xfrm>
              <a:off x="4151473" y="189427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Bogen 165">
              <a:extLst>
                <a:ext uri="{FF2B5EF4-FFF2-40B4-BE49-F238E27FC236}">
                  <a16:creationId xmlns:a16="http://schemas.microsoft.com/office/drawing/2014/main" id="{8B547EE8-668A-EDC6-94DB-E1078C905319}"/>
                </a:ext>
              </a:extLst>
            </p:cNvPr>
            <p:cNvSpPr/>
            <p:nvPr/>
          </p:nvSpPr>
          <p:spPr>
            <a:xfrm>
              <a:off x="4159796" y="178509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6" name="Bogen 115">
            <a:extLst>
              <a:ext uri="{FF2B5EF4-FFF2-40B4-BE49-F238E27FC236}">
                <a16:creationId xmlns:a16="http://schemas.microsoft.com/office/drawing/2014/main" id="{C47E415B-E16C-648C-AE93-07324848D1A4}"/>
              </a:ext>
            </a:extLst>
          </p:cNvPr>
          <p:cNvSpPr/>
          <p:nvPr/>
        </p:nvSpPr>
        <p:spPr>
          <a:xfrm rot="10800000">
            <a:off x="1429981" y="2605062"/>
            <a:ext cx="388524" cy="370188"/>
          </a:xfrm>
          <a:prstGeom prst="arc">
            <a:avLst>
              <a:gd name="adj1" fmla="val 12139890"/>
              <a:gd name="adj2" fmla="val 19030341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Bogen 116">
            <a:extLst>
              <a:ext uri="{FF2B5EF4-FFF2-40B4-BE49-F238E27FC236}">
                <a16:creationId xmlns:a16="http://schemas.microsoft.com/office/drawing/2014/main" id="{48985D46-DB22-B428-DA39-6B20F0FC7A66}"/>
              </a:ext>
            </a:extLst>
          </p:cNvPr>
          <p:cNvSpPr/>
          <p:nvPr/>
        </p:nvSpPr>
        <p:spPr>
          <a:xfrm>
            <a:off x="1462233" y="3112863"/>
            <a:ext cx="328098" cy="432602"/>
          </a:xfrm>
          <a:prstGeom prst="arc">
            <a:avLst>
              <a:gd name="adj1" fmla="val 12139890"/>
              <a:gd name="adj2" fmla="val 18948992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Bogen 117">
            <a:extLst>
              <a:ext uri="{FF2B5EF4-FFF2-40B4-BE49-F238E27FC236}">
                <a16:creationId xmlns:a16="http://schemas.microsoft.com/office/drawing/2014/main" id="{F9A05FF4-D246-E006-0B32-CEAABA17311A}"/>
              </a:ext>
            </a:extLst>
          </p:cNvPr>
          <p:cNvSpPr/>
          <p:nvPr/>
        </p:nvSpPr>
        <p:spPr>
          <a:xfrm>
            <a:off x="2211563" y="3106858"/>
            <a:ext cx="328098" cy="432602"/>
          </a:xfrm>
          <a:prstGeom prst="arc">
            <a:avLst>
              <a:gd name="adj1" fmla="val 12139890"/>
              <a:gd name="adj2" fmla="val 18948992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Bogen 118">
            <a:extLst>
              <a:ext uri="{FF2B5EF4-FFF2-40B4-BE49-F238E27FC236}">
                <a16:creationId xmlns:a16="http://schemas.microsoft.com/office/drawing/2014/main" id="{FB0C146F-042B-74E6-A07C-19F9A1CB73F5}"/>
              </a:ext>
            </a:extLst>
          </p:cNvPr>
          <p:cNvSpPr/>
          <p:nvPr/>
        </p:nvSpPr>
        <p:spPr>
          <a:xfrm>
            <a:off x="2931097" y="3117668"/>
            <a:ext cx="328098" cy="432602"/>
          </a:xfrm>
          <a:prstGeom prst="arc">
            <a:avLst>
              <a:gd name="adj1" fmla="val 12139890"/>
              <a:gd name="adj2" fmla="val 18948992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Bogen 119">
            <a:extLst>
              <a:ext uri="{FF2B5EF4-FFF2-40B4-BE49-F238E27FC236}">
                <a16:creationId xmlns:a16="http://schemas.microsoft.com/office/drawing/2014/main" id="{3BC6E70E-F7EB-C40A-FF84-48094488B17D}"/>
              </a:ext>
            </a:extLst>
          </p:cNvPr>
          <p:cNvSpPr/>
          <p:nvPr/>
        </p:nvSpPr>
        <p:spPr>
          <a:xfrm rot="10800000">
            <a:off x="2186381" y="2615705"/>
            <a:ext cx="388524" cy="370188"/>
          </a:xfrm>
          <a:prstGeom prst="arc">
            <a:avLst>
              <a:gd name="adj1" fmla="val 12139890"/>
              <a:gd name="adj2" fmla="val 19030341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Bogen 120">
            <a:extLst>
              <a:ext uri="{FF2B5EF4-FFF2-40B4-BE49-F238E27FC236}">
                <a16:creationId xmlns:a16="http://schemas.microsoft.com/office/drawing/2014/main" id="{8618871A-E994-60F8-2F49-7B31996740D3}"/>
              </a:ext>
            </a:extLst>
          </p:cNvPr>
          <p:cNvSpPr/>
          <p:nvPr/>
        </p:nvSpPr>
        <p:spPr>
          <a:xfrm rot="10800000">
            <a:off x="2899279" y="2605643"/>
            <a:ext cx="388524" cy="370188"/>
          </a:xfrm>
          <a:prstGeom prst="arc">
            <a:avLst>
              <a:gd name="adj1" fmla="val 12139890"/>
              <a:gd name="adj2" fmla="val 19030341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Bogen 121">
            <a:extLst>
              <a:ext uri="{FF2B5EF4-FFF2-40B4-BE49-F238E27FC236}">
                <a16:creationId xmlns:a16="http://schemas.microsoft.com/office/drawing/2014/main" id="{8436581C-F054-F184-60BF-62B7471F4B01}"/>
              </a:ext>
            </a:extLst>
          </p:cNvPr>
          <p:cNvSpPr/>
          <p:nvPr/>
        </p:nvSpPr>
        <p:spPr>
          <a:xfrm rot="10800000" flipH="1">
            <a:off x="2565473" y="2626288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Bogen 122">
            <a:extLst>
              <a:ext uri="{FF2B5EF4-FFF2-40B4-BE49-F238E27FC236}">
                <a16:creationId xmlns:a16="http://schemas.microsoft.com/office/drawing/2014/main" id="{4AA0B28A-FA31-9B28-20D9-88CDEA8F9371}"/>
              </a:ext>
            </a:extLst>
          </p:cNvPr>
          <p:cNvSpPr/>
          <p:nvPr/>
        </p:nvSpPr>
        <p:spPr>
          <a:xfrm rot="10800000" flipH="1">
            <a:off x="1798593" y="2618270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Bogen 123">
            <a:extLst>
              <a:ext uri="{FF2B5EF4-FFF2-40B4-BE49-F238E27FC236}">
                <a16:creationId xmlns:a16="http://schemas.microsoft.com/office/drawing/2014/main" id="{1D923054-3634-0459-8103-2753C97B29EA}"/>
              </a:ext>
            </a:extLst>
          </p:cNvPr>
          <p:cNvSpPr/>
          <p:nvPr/>
        </p:nvSpPr>
        <p:spPr>
          <a:xfrm flipH="1">
            <a:off x="1029710" y="3102161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Bogen 124">
            <a:extLst>
              <a:ext uri="{FF2B5EF4-FFF2-40B4-BE49-F238E27FC236}">
                <a16:creationId xmlns:a16="http://schemas.microsoft.com/office/drawing/2014/main" id="{98A8BB2E-39C2-DD37-37EA-014086552422}"/>
              </a:ext>
            </a:extLst>
          </p:cNvPr>
          <p:cNvSpPr/>
          <p:nvPr/>
        </p:nvSpPr>
        <p:spPr>
          <a:xfrm flipH="1">
            <a:off x="1813641" y="3116507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Bogen 125">
            <a:extLst>
              <a:ext uri="{FF2B5EF4-FFF2-40B4-BE49-F238E27FC236}">
                <a16:creationId xmlns:a16="http://schemas.microsoft.com/office/drawing/2014/main" id="{9455B5E4-8A15-0DF8-A726-774A9C980C9B}"/>
              </a:ext>
            </a:extLst>
          </p:cNvPr>
          <p:cNvSpPr/>
          <p:nvPr/>
        </p:nvSpPr>
        <p:spPr>
          <a:xfrm flipH="1">
            <a:off x="2551669" y="3103190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Bogen 126">
            <a:extLst>
              <a:ext uri="{FF2B5EF4-FFF2-40B4-BE49-F238E27FC236}">
                <a16:creationId xmlns:a16="http://schemas.microsoft.com/office/drawing/2014/main" id="{BC58366E-5EF8-8DCA-A00C-579CC34A9F29}"/>
              </a:ext>
            </a:extLst>
          </p:cNvPr>
          <p:cNvSpPr/>
          <p:nvPr/>
        </p:nvSpPr>
        <p:spPr>
          <a:xfrm rot="10800000" flipH="1">
            <a:off x="1076250" y="2603867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Freihandform 335">
            <a:extLst>
              <a:ext uri="{FF2B5EF4-FFF2-40B4-BE49-F238E27FC236}">
                <a16:creationId xmlns:a16="http://schemas.microsoft.com/office/drawing/2014/main" id="{1B62BF08-9501-0747-2873-949F69A4E7BD}"/>
              </a:ext>
            </a:extLst>
          </p:cNvPr>
          <p:cNvSpPr/>
          <p:nvPr/>
        </p:nvSpPr>
        <p:spPr>
          <a:xfrm>
            <a:off x="1778738" y="3577171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0" name="Freihandform 335">
            <a:extLst>
              <a:ext uri="{FF2B5EF4-FFF2-40B4-BE49-F238E27FC236}">
                <a16:creationId xmlns:a16="http://schemas.microsoft.com/office/drawing/2014/main" id="{486F582B-F432-16C9-DBB9-290789187D03}"/>
              </a:ext>
            </a:extLst>
          </p:cNvPr>
          <p:cNvSpPr/>
          <p:nvPr/>
        </p:nvSpPr>
        <p:spPr>
          <a:xfrm>
            <a:off x="2526015" y="3563083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1" name="Freihandform 335">
            <a:extLst>
              <a:ext uri="{FF2B5EF4-FFF2-40B4-BE49-F238E27FC236}">
                <a16:creationId xmlns:a16="http://schemas.microsoft.com/office/drawing/2014/main" id="{A9A9E192-09AD-BBEF-9F02-223146A37301}"/>
              </a:ext>
            </a:extLst>
          </p:cNvPr>
          <p:cNvSpPr/>
          <p:nvPr/>
        </p:nvSpPr>
        <p:spPr>
          <a:xfrm rot="10800000">
            <a:off x="2533848" y="2031238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2" name="Freihandform 335">
            <a:extLst>
              <a:ext uri="{FF2B5EF4-FFF2-40B4-BE49-F238E27FC236}">
                <a16:creationId xmlns:a16="http://schemas.microsoft.com/office/drawing/2014/main" id="{59A1A51E-5DB5-4FEF-0030-733274DAB91E}"/>
              </a:ext>
            </a:extLst>
          </p:cNvPr>
          <p:cNvSpPr/>
          <p:nvPr/>
        </p:nvSpPr>
        <p:spPr>
          <a:xfrm rot="10800000">
            <a:off x="1809940" y="2039046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3" name="Freihandform 335">
            <a:extLst>
              <a:ext uri="{FF2B5EF4-FFF2-40B4-BE49-F238E27FC236}">
                <a16:creationId xmlns:a16="http://schemas.microsoft.com/office/drawing/2014/main" id="{EA36DCB4-F477-E603-461C-7C012F59D769}"/>
              </a:ext>
            </a:extLst>
          </p:cNvPr>
          <p:cNvSpPr/>
          <p:nvPr/>
        </p:nvSpPr>
        <p:spPr>
          <a:xfrm rot="10800000">
            <a:off x="1054739" y="2039052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5" name="Rechteck 284">
            <a:extLst>
              <a:ext uri="{FF2B5EF4-FFF2-40B4-BE49-F238E27FC236}">
                <a16:creationId xmlns:a16="http://schemas.microsoft.com/office/drawing/2014/main" id="{BB052080-4885-42F7-5AF3-0BE8F4485521}"/>
              </a:ext>
            </a:extLst>
          </p:cNvPr>
          <p:cNvSpPr/>
          <p:nvPr/>
        </p:nvSpPr>
        <p:spPr>
          <a:xfrm rot="10800000" flipH="1">
            <a:off x="700293" y="1889658"/>
            <a:ext cx="2616610" cy="4157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6" name="Rechteck 285">
            <a:extLst>
              <a:ext uri="{FF2B5EF4-FFF2-40B4-BE49-F238E27FC236}">
                <a16:creationId xmlns:a16="http://schemas.microsoft.com/office/drawing/2014/main" id="{E3CE9ADE-B8FE-4D72-1F79-10545ADE3C77}"/>
              </a:ext>
            </a:extLst>
          </p:cNvPr>
          <p:cNvSpPr/>
          <p:nvPr/>
        </p:nvSpPr>
        <p:spPr>
          <a:xfrm rot="10800000" flipH="1">
            <a:off x="684423" y="1899119"/>
            <a:ext cx="386771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hteck 286">
            <a:extLst>
              <a:ext uri="{FF2B5EF4-FFF2-40B4-BE49-F238E27FC236}">
                <a16:creationId xmlns:a16="http://schemas.microsoft.com/office/drawing/2014/main" id="{81874332-B2DF-9A24-2695-660D8189481F}"/>
              </a:ext>
            </a:extLst>
          </p:cNvPr>
          <p:cNvSpPr/>
          <p:nvPr/>
        </p:nvSpPr>
        <p:spPr>
          <a:xfrm rot="10800000" flipH="1">
            <a:off x="1476361" y="1893567"/>
            <a:ext cx="386771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hteck 287">
            <a:extLst>
              <a:ext uri="{FF2B5EF4-FFF2-40B4-BE49-F238E27FC236}">
                <a16:creationId xmlns:a16="http://schemas.microsoft.com/office/drawing/2014/main" id="{4AA84485-9BC9-63E8-88A0-FF82DBC3833D}"/>
              </a:ext>
            </a:extLst>
          </p:cNvPr>
          <p:cNvSpPr/>
          <p:nvPr/>
        </p:nvSpPr>
        <p:spPr>
          <a:xfrm rot="10800000" flipH="1">
            <a:off x="2207787" y="1898926"/>
            <a:ext cx="386771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hteck 288">
            <a:extLst>
              <a:ext uri="{FF2B5EF4-FFF2-40B4-BE49-F238E27FC236}">
                <a16:creationId xmlns:a16="http://schemas.microsoft.com/office/drawing/2014/main" id="{4F1EAE01-F5E0-D2ED-4434-5AD50763CD39}"/>
              </a:ext>
            </a:extLst>
          </p:cNvPr>
          <p:cNvSpPr/>
          <p:nvPr/>
        </p:nvSpPr>
        <p:spPr>
          <a:xfrm rot="10800000" flipH="1">
            <a:off x="2924373" y="1899313"/>
            <a:ext cx="386771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hteck 160">
            <a:extLst>
              <a:ext uri="{FF2B5EF4-FFF2-40B4-BE49-F238E27FC236}">
                <a16:creationId xmlns:a16="http://schemas.microsoft.com/office/drawing/2014/main" id="{8A021669-381B-8883-7BCE-577EBC5B6489}"/>
              </a:ext>
            </a:extLst>
          </p:cNvPr>
          <p:cNvSpPr/>
          <p:nvPr/>
        </p:nvSpPr>
        <p:spPr>
          <a:xfrm>
            <a:off x="684423" y="3781403"/>
            <a:ext cx="2493705" cy="4157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hteck 149">
            <a:extLst>
              <a:ext uri="{FF2B5EF4-FFF2-40B4-BE49-F238E27FC236}">
                <a16:creationId xmlns:a16="http://schemas.microsoft.com/office/drawing/2014/main" id="{76D7D8F0-77C4-2547-0D63-25D6F8290CD4}"/>
              </a:ext>
            </a:extLst>
          </p:cNvPr>
          <p:cNvSpPr/>
          <p:nvPr/>
        </p:nvSpPr>
        <p:spPr>
          <a:xfrm>
            <a:off x="2188826" y="3575863"/>
            <a:ext cx="363315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hteck 151">
            <a:extLst>
              <a:ext uri="{FF2B5EF4-FFF2-40B4-BE49-F238E27FC236}">
                <a16:creationId xmlns:a16="http://schemas.microsoft.com/office/drawing/2014/main" id="{84A48D43-5446-17CC-3A0E-A755BD415380}"/>
              </a:ext>
            </a:extLst>
          </p:cNvPr>
          <p:cNvSpPr/>
          <p:nvPr/>
        </p:nvSpPr>
        <p:spPr>
          <a:xfrm>
            <a:off x="2927372" y="3562907"/>
            <a:ext cx="389392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hteck 155">
            <a:extLst>
              <a:ext uri="{FF2B5EF4-FFF2-40B4-BE49-F238E27FC236}">
                <a16:creationId xmlns:a16="http://schemas.microsoft.com/office/drawing/2014/main" id="{3523C84F-4D8B-6F37-1CD5-658A93694EBD}"/>
              </a:ext>
            </a:extLst>
          </p:cNvPr>
          <p:cNvSpPr/>
          <p:nvPr/>
        </p:nvSpPr>
        <p:spPr>
          <a:xfrm>
            <a:off x="1445859" y="3562907"/>
            <a:ext cx="363315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3" name="Gruppieren 272">
            <a:extLst>
              <a:ext uri="{FF2B5EF4-FFF2-40B4-BE49-F238E27FC236}">
                <a16:creationId xmlns:a16="http://schemas.microsoft.com/office/drawing/2014/main" id="{F850210C-8043-45CA-B3C0-763517C0C97A}"/>
              </a:ext>
            </a:extLst>
          </p:cNvPr>
          <p:cNvGrpSpPr/>
          <p:nvPr/>
        </p:nvGrpSpPr>
        <p:grpSpPr>
          <a:xfrm>
            <a:off x="905039" y="4013997"/>
            <a:ext cx="2000330" cy="253009"/>
            <a:chOff x="1193807" y="4246865"/>
            <a:chExt cx="1641438" cy="243660"/>
          </a:xfrm>
        </p:grpSpPr>
        <p:sp>
          <p:nvSpPr>
            <p:cNvPr id="105" name="Pfeil nach rechts 381">
              <a:extLst>
                <a:ext uri="{FF2B5EF4-FFF2-40B4-BE49-F238E27FC236}">
                  <a16:creationId xmlns:a16="http://schemas.microsoft.com/office/drawing/2014/main" id="{60CB25EA-81C4-4D12-512B-0879B8C7793F}"/>
                </a:ext>
              </a:extLst>
            </p:cNvPr>
            <p:cNvSpPr/>
            <p:nvPr/>
          </p:nvSpPr>
          <p:spPr>
            <a:xfrm rot="16200000">
              <a:off x="1244941" y="4195731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Pfeil nach rechts 382">
              <a:extLst>
                <a:ext uri="{FF2B5EF4-FFF2-40B4-BE49-F238E27FC236}">
                  <a16:creationId xmlns:a16="http://schemas.microsoft.com/office/drawing/2014/main" id="{B9A9CB42-026C-D414-1132-7FCBF379D35D}"/>
                </a:ext>
              </a:extLst>
            </p:cNvPr>
            <p:cNvSpPr/>
            <p:nvPr/>
          </p:nvSpPr>
          <p:spPr>
            <a:xfrm rot="16200000">
              <a:off x="1678741" y="4195731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Pfeil nach rechts 383">
              <a:extLst>
                <a:ext uri="{FF2B5EF4-FFF2-40B4-BE49-F238E27FC236}">
                  <a16:creationId xmlns:a16="http://schemas.microsoft.com/office/drawing/2014/main" id="{747D3651-DD3E-FA66-48DF-CE77EB5649F6}"/>
                </a:ext>
              </a:extLst>
            </p:cNvPr>
            <p:cNvSpPr/>
            <p:nvPr/>
          </p:nvSpPr>
          <p:spPr>
            <a:xfrm rot="16200000">
              <a:off x="2113234" y="4202314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Pfeil nach rechts 384">
              <a:extLst>
                <a:ext uri="{FF2B5EF4-FFF2-40B4-BE49-F238E27FC236}">
                  <a16:creationId xmlns:a16="http://schemas.microsoft.com/office/drawing/2014/main" id="{6735E0E4-FC66-4DA2-5D8D-3009F22D9067}"/>
                </a:ext>
              </a:extLst>
            </p:cNvPr>
            <p:cNvSpPr/>
            <p:nvPr/>
          </p:nvSpPr>
          <p:spPr>
            <a:xfrm rot="16200000">
              <a:off x="2547033" y="4202314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4" name="Gruppieren 273">
            <a:extLst>
              <a:ext uri="{FF2B5EF4-FFF2-40B4-BE49-F238E27FC236}">
                <a16:creationId xmlns:a16="http://schemas.microsoft.com/office/drawing/2014/main" id="{B01A6B7E-65EF-74E7-59A1-792A56AA57B7}"/>
              </a:ext>
            </a:extLst>
          </p:cNvPr>
          <p:cNvGrpSpPr/>
          <p:nvPr/>
        </p:nvGrpSpPr>
        <p:grpSpPr>
          <a:xfrm>
            <a:off x="981012" y="1809536"/>
            <a:ext cx="2000332" cy="253010"/>
            <a:chOff x="1113606" y="1674854"/>
            <a:chExt cx="1641439" cy="243661"/>
          </a:xfrm>
        </p:grpSpPr>
        <p:sp>
          <p:nvSpPr>
            <p:cNvPr id="128" name="Pfeil nach rechts 670">
              <a:extLst>
                <a:ext uri="{FF2B5EF4-FFF2-40B4-BE49-F238E27FC236}">
                  <a16:creationId xmlns:a16="http://schemas.microsoft.com/office/drawing/2014/main" id="{E17E1DB8-E77B-6394-3960-C46280277895}"/>
                </a:ext>
              </a:extLst>
            </p:cNvPr>
            <p:cNvSpPr/>
            <p:nvPr/>
          </p:nvSpPr>
          <p:spPr>
            <a:xfrm rot="5400000">
              <a:off x="1164740" y="1623720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Pfeil nach rechts 671">
              <a:extLst>
                <a:ext uri="{FF2B5EF4-FFF2-40B4-BE49-F238E27FC236}">
                  <a16:creationId xmlns:a16="http://schemas.microsoft.com/office/drawing/2014/main" id="{58ADB7F5-6638-7A74-5378-E94773DF07A5}"/>
                </a:ext>
              </a:extLst>
            </p:cNvPr>
            <p:cNvSpPr/>
            <p:nvPr/>
          </p:nvSpPr>
          <p:spPr>
            <a:xfrm rot="5400000">
              <a:off x="1598540" y="1623720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Pfeil nach rechts 672">
              <a:extLst>
                <a:ext uri="{FF2B5EF4-FFF2-40B4-BE49-F238E27FC236}">
                  <a16:creationId xmlns:a16="http://schemas.microsoft.com/office/drawing/2014/main" id="{F56ABCCA-D84F-006E-68FA-D990F5B0C409}"/>
                </a:ext>
              </a:extLst>
            </p:cNvPr>
            <p:cNvSpPr/>
            <p:nvPr/>
          </p:nvSpPr>
          <p:spPr>
            <a:xfrm rot="5400000">
              <a:off x="2033033" y="1630304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feil nach rechts 673">
              <a:extLst>
                <a:ext uri="{FF2B5EF4-FFF2-40B4-BE49-F238E27FC236}">
                  <a16:creationId xmlns:a16="http://schemas.microsoft.com/office/drawing/2014/main" id="{46AE9A37-9911-7C49-7913-326C8D215C62}"/>
                </a:ext>
              </a:extLst>
            </p:cNvPr>
            <p:cNvSpPr/>
            <p:nvPr/>
          </p:nvSpPr>
          <p:spPr>
            <a:xfrm rot="5400000">
              <a:off x="2466833" y="1630304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95" name="Gerade Verbindung mit Pfeil 294">
            <a:extLst>
              <a:ext uri="{FF2B5EF4-FFF2-40B4-BE49-F238E27FC236}">
                <a16:creationId xmlns:a16="http://schemas.microsoft.com/office/drawing/2014/main" id="{A66B179A-8037-4107-51B6-7422D83DA684}"/>
              </a:ext>
            </a:extLst>
          </p:cNvPr>
          <p:cNvCxnSpPr>
            <a:cxnSpLocks/>
          </p:cNvCxnSpPr>
          <p:nvPr/>
        </p:nvCxnSpPr>
        <p:spPr>
          <a:xfrm>
            <a:off x="731739" y="3039008"/>
            <a:ext cx="68150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Gerade Verbindung mit Pfeil 295">
            <a:extLst>
              <a:ext uri="{FF2B5EF4-FFF2-40B4-BE49-F238E27FC236}">
                <a16:creationId xmlns:a16="http://schemas.microsoft.com/office/drawing/2014/main" id="{7035EC93-FFA6-84BF-E2D4-8C8F03B682EA}"/>
              </a:ext>
            </a:extLst>
          </p:cNvPr>
          <p:cNvCxnSpPr>
            <a:cxnSpLocks/>
          </p:cNvCxnSpPr>
          <p:nvPr/>
        </p:nvCxnSpPr>
        <p:spPr>
          <a:xfrm>
            <a:off x="1521466" y="3048533"/>
            <a:ext cx="68150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Gerade Verbindung mit Pfeil 296">
            <a:extLst>
              <a:ext uri="{FF2B5EF4-FFF2-40B4-BE49-F238E27FC236}">
                <a16:creationId xmlns:a16="http://schemas.microsoft.com/office/drawing/2014/main" id="{188388CF-F183-1605-5342-2833EF0B719B}"/>
              </a:ext>
            </a:extLst>
          </p:cNvPr>
          <p:cNvCxnSpPr>
            <a:cxnSpLocks/>
          </p:cNvCxnSpPr>
          <p:nvPr/>
        </p:nvCxnSpPr>
        <p:spPr>
          <a:xfrm>
            <a:off x="2273892" y="3048533"/>
            <a:ext cx="68150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feld 299">
            <a:extLst>
              <a:ext uri="{FF2B5EF4-FFF2-40B4-BE49-F238E27FC236}">
                <a16:creationId xmlns:a16="http://schemas.microsoft.com/office/drawing/2014/main" id="{F98D760D-1AF1-84B3-A10E-74B2A0305340}"/>
              </a:ext>
            </a:extLst>
          </p:cNvPr>
          <p:cNvSpPr txBox="1"/>
          <p:nvPr/>
        </p:nvSpPr>
        <p:spPr>
          <a:xfrm>
            <a:off x="1874842" y="463505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de-DE" sz="2000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</a:t>
            </a:r>
            <a:endParaRPr lang="de-DE" sz="20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9" name="Gruppieren 308">
            <a:extLst>
              <a:ext uri="{FF2B5EF4-FFF2-40B4-BE49-F238E27FC236}">
                <a16:creationId xmlns:a16="http://schemas.microsoft.com/office/drawing/2014/main" id="{EBE3E149-D738-AF55-4C0D-D67095E9C2D7}"/>
              </a:ext>
            </a:extLst>
          </p:cNvPr>
          <p:cNvGrpSpPr/>
          <p:nvPr/>
        </p:nvGrpSpPr>
        <p:grpSpPr>
          <a:xfrm>
            <a:off x="8602035" y="1846861"/>
            <a:ext cx="3063887" cy="3595840"/>
            <a:chOff x="8630855" y="1771205"/>
            <a:chExt cx="3063887" cy="3595840"/>
          </a:xfrm>
        </p:grpSpPr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7F53FD38-E6B9-1519-CED4-1A8C22A19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51716" r="72594" b="8633"/>
            <a:stretch/>
          </p:blipFill>
          <p:spPr>
            <a:xfrm>
              <a:off x="8644907" y="1772546"/>
              <a:ext cx="1719132" cy="2187889"/>
            </a:xfrm>
            <a:prstGeom prst="rect">
              <a:avLst/>
            </a:prstGeom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0EB76708-794A-906A-9E9F-D2DEB0B8A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62" t="51832" r="31056" b="8494"/>
            <a:stretch/>
          </p:blipFill>
          <p:spPr>
            <a:xfrm>
              <a:off x="10292931" y="1771205"/>
              <a:ext cx="1370206" cy="2189230"/>
            </a:xfrm>
            <a:prstGeom prst="rect">
              <a:avLst/>
            </a:prstGeom>
          </p:spPr>
        </p:pic>
        <p:pic>
          <p:nvPicPr>
            <p:cNvPr id="301" name="Picture 3">
              <a:extLst>
                <a:ext uri="{FF2B5EF4-FFF2-40B4-BE49-F238E27FC236}">
                  <a16:creationId xmlns:a16="http://schemas.microsoft.com/office/drawing/2014/main" id="{B567894C-5825-1401-ABF1-E48104462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6" t="29819" r="73671" b="48226"/>
            <a:stretch/>
          </p:blipFill>
          <p:spPr>
            <a:xfrm>
              <a:off x="9016033" y="3889602"/>
              <a:ext cx="1269120" cy="1211460"/>
            </a:xfrm>
            <a:prstGeom prst="rect">
              <a:avLst/>
            </a:prstGeom>
          </p:spPr>
        </p:pic>
        <p:pic>
          <p:nvPicPr>
            <p:cNvPr id="306" name="Picture 3">
              <a:extLst>
                <a:ext uri="{FF2B5EF4-FFF2-40B4-BE49-F238E27FC236}">
                  <a16:creationId xmlns:a16="http://schemas.microsoft.com/office/drawing/2014/main" id="{2CD6586B-99E4-794B-15E2-20712922D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42" t="31227" r="31427" b="48075"/>
            <a:stretch/>
          </p:blipFill>
          <p:spPr>
            <a:xfrm>
              <a:off x="10330132" y="3960435"/>
              <a:ext cx="1297325" cy="1142118"/>
            </a:xfrm>
            <a:prstGeom prst="rect">
              <a:avLst/>
            </a:prstGeom>
          </p:spPr>
        </p:pic>
        <p:pic>
          <p:nvPicPr>
            <p:cNvPr id="307" name="Picture 3">
              <a:extLst>
                <a:ext uri="{FF2B5EF4-FFF2-40B4-BE49-F238E27FC236}">
                  <a16:creationId xmlns:a16="http://schemas.microsoft.com/office/drawing/2014/main" id="{0176629C-9227-2B7B-DFA9-9CAA3890C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91432" r="72594" b="3575"/>
            <a:stretch/>
          </p:blipFill>
          <p:spPr>
            <a:xfrm>
              <a:off x="8630855" y="5091141"/>
              <a:ext cx="1719132" cy="275508"/>
            </a:xfrm>
            <a:prstGeom prst="rect">
              <a:avLst/>
            </a:prstGeom>
          </p:spPr>
        </p:pic>
        <p:pic>
          <p:nvPicPr>
            <p:cNvPr id="308" name="Picture 3">
              <a:extLst>
                <a:ext uri="{FF2B5EF4-FFF2-40B4-BE49-F238E27FC236}">
                  <a16:creationId xmlns:a16="http://schemas.microsoft.com/office/drawing/2014/main" id="{5C88C982-779F-6FF9-B289-E0A420F31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91432" r="72594" b="3575"/>
            <a:stretch/>
          </p:blipFill>
          <p:spPr>
            <a:xfrm>
              <a:off x="9975610" y="5091537"/>
              <a:ext cx="1719132" cy="275508"/>
            </a:xfrm>
            <a:prstGeom prst="rect">
              <a:avLst/>
            </a:prstGeom>
          </p:spPr>
        </p:pic>
      </p:grp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F6BA24D5-B013-9EF5-3F0C-72AC22A71845}"/>
              </a:ext>
            </a:extLst>
          </p:cNvPr>
          <p:cNvSpPr/>
          <p:nvPr/>
        </p:nvSpPr>
        <p:spPr>
          <a:xfrm rot="10800000">
            <a:off x="11359794" y="1697024"/>
            <a:ext cx="346357" cy="21932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0" name="Gruppieren 309">
            <a:extLst>
              <a:ext uri="{FF2B5EF4-FFF2-40B4-BE49-F238E27FC236}">
                <a16:creationId xmlns:a16="http://schemas.microsoft.com/office/drawing/2014/main" id="{3ED0F9A4-F8BC-72CF-556B-43CB65535201}"/>
              </a:ext>
            </a:extLst>
          </p:cNvPr>
          <p:cNvGrpSpPr/>
          <p:nvPr/>
        </p:nvGrpSpPr>
        <p:grpSpPr>
          <a:xfrm>
            <a:off x="9030655" y="1424823"/>
            <a:ext cx="1146938" cy="597214"/>
            <a:chOff x="9049705" y="1453398"/>
            <a:chExt cx="1146938" cy="597214"/>
          </a:xfrm>
        </p:grpSpPr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A4057213-0655-3F01-C4FC-2ABBCB2BBA19}"/>
                </a:ext>
              </a:extLst>
            </p:cNvPr>
            <p:cNvSpPr/>
            <p:nvPr/>
          </p:nvSpPr>
          <p:spPr>
            <a:xfrm rot="5400000">
              <a:off x="9462400" y="1316370"/>
              <a:ext cx="321547" cy="114693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9DAC15B-5668-DEFD-54E7-DC3C0C7634DE}"/>
                </a:ext>
              </a:extLst>
            </p:cNvPr>
            <p:cNvSpPr txBox="1"/>
            <p:nvPr/>
          </p:nvSpPr>
          <p:spPr>
            <a:xfrm>
              <a:off x="9284362" y="1453398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Laser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9B03FFDB-0FEA-6B19-8BE9-F10D317F305A}"/>
              </a:ext>
            </a:extLst>
          </p:cNvPr>
          <p:cNvSpPr txBox="1"/>
          <p:nvPr/>
        </p:nvSpPr>
        <p:spPr>
          <a:xfrm rot="16200000">
            <a:off x="10865558" y="2712974"/>
            <a:ext cx="2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222222"/>
                </a:solidFill>
              </a:rPr>
              <a:t>Side </a:t>
            </a:r>
            <a:r>
              <a:rPr lang="de-DE" sz="1800" dirty="0" err="1">
                <a:solidFill>
                  <a:srgbClr val="222222"/>
                </a:solidFill>
              </a:rPr>
              <a:t>illumination</a:t>
            </a:r>
            <a:endParaRPr lang="cs-CZ" sz="1800" dirty="0">
              <a:solidFill>
                <a:srgbClr val="22222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551" y="5429433"/>
            <a:ext cx="3316511" cy="475529"/>
          </a:xfrm>
          <a:prstGeom prst="rect">
            <a:avLst/>
          </a:prstGeom>
        </p:spPr>
      </p:pic>
      <p:sp>
        <p:nvSpPr>
          <p:cNvPr id="302" name="Textfeld 47">
            <a:extLst>
              <a:ext uri="{FF2B5EF4-FFF2-40B4-BE49-F238E27FC236}">
                <a16:creationId xmlns:a16="http://schemas.microsoft.com/office/drawing/2014/main" id="{91826DA4-1D93-335E-A4AE-D9EA27380CF8}"/>
              </a:ext>
            </a:extLst>
          </p:cNvPr>
          <p:cNvSpPr txBox="1"/>
          <p:nvPr/>
        </p:nvSpPr>
        <p:spPr>
          <a:xfrm>
            <a:off x="10829257" y="1138084"/>
            <a:ext cx="32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117148" y="1153679"/>
            <a:ext cx="193213" cy="1932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Straight Connector 29"/>
          <p:cNvCxnSpPr>
            <a:stCxn id="18" idx="1"/>
            <a:endCxn id="18" idx="5"/>
          </p:cNvCxnSpPr>
          <p:nvPr/>
        </p:nvCxnSpPr>
        <p:spPr>
          <a:xfrm>
            <a:off x="11145443" y="1181974"/>
            <a:ext cx="136623" cy="136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8" idx="7"/>
            <a:endCxn id="18" idx="3"/>
          </p:cNvCxnSpPr>
          <p:nvPr/>
        </p:nvCxnSpPr>
        <p:spPr>
          <a:xfrm flipH="1">
            <a:off x="11145443" y="1181974"/>
            <a:ext cx="136623" cy="136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Gerade Verbindung mit Pfeil 44">
            <a:extLst>
              <a:ext uri="{FF2B5EF4-FFF2-40B4-BE49-F238E27FC236}">
                <a16:creationId xmlns:a16="http://schemas.microsoft.com/office/drawing/2014/main" id="{EBA730B6-665A-DF3D-F7E9-D01196264405}"/>
              </a:ext>
            </a:extLst>
          </p:cNvPr>
          <p:cNvCxnSpPr>
            <a:cxnSpLocks/>
          </p:cNvCxnSpPr>
          <p:nvPr/>
        </p:nvCxnSpPr>
        <p:spPr>
          <a:xfrm flipV="1">
            <a:off x="11213884" y="667206"/>
            <a:ext cx="13562" cy="584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Textfeld 47">
            <a:extLst>
              <a:ext uri="{FF2B5EF4-FFF2-40B4-BE49-F238E27FC236}">
                <a16:creationId xmlns:a16="http://schemas.microsoft.com/office/drawing/2014/main" id="{91826DA4-1D93-335E-A4AE-D9EA27380CF8}"/>
              </a:ext>
            </a:extLst>
          </p:cNvPr>
          <p:cNvSpPr txBox="1"/>
          <p:nvPr/>
        </p:nvSpPr>
        <p:spPr>
          <a:xfrm>
            <a:off x="10900065" y="378954"/>
            <a:ext cx="32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94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2C61A0-6F80-444E-9F42-31CFA6439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5A3491-5202-4111-A11D-7576F6F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29" y="2492640"/>
            <a:ext cx="10993643" cy="10304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Guiding in 2D </a:t>
            </a:r>
            <a:br>
              <a:rPr lang="en-US" sz="6000" dirty="0"/>
            </a:br>
            <a:r>
              <a:rPr lang="en-US" sz="3100" dirty="0"/>
              <a:t>(plane parallel to substrate)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63566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hteck: abgerundete Ecken 96">
            <a:extLst>
              <a:ext uri="{FF2B5EF4-FFF2-40B4-BE49-F238E27FC236}">
                <a16:creationId xmlns:a16="http://schemas.microsoft.com/office/drawing/2014/main" id="{15FDCB47-9B69-0B22-4F87-2CF70223253C}"/>
              </a:ext>
            </a:extLst>
          </p:cNvPr>
          <p:cNvSpPr/>
          <p:nvPr/>
        </p:nvSpPr>
        <p:spPr>
          <a:xfrm>
            <a:off x="5285497" y="939680"/>
            <a:ext cx="4943232" cy="2965973"/>
          </a:xfrm>
          <a:prstGeom prst="roundRect">
            <a:avLst>
              <a:gd name="adj" fmla="val 8317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11" name="Rechteck 210">
            <a:extLst>
              <a:ext uri="{FF2B5EF4-FFF2-40B4-BE49-F238E27FC236}">
                <a16:creationId xmlns:a16="http://schemas.microsoft.com/office/drawing/2014/main" id="{1651BA3B-63FA-CEE8-8084-D8AFA6D14ECF}"/>
              </a:ext>
            </a:extLst>
          </p:cNvPr>
          <p:cNvSpPr/>
          <p:nvPr/>
        </p:nvSpPr>
        <p:spPr>
          <a:xfrm>
            <a:off x="4893238" y="4136153"/>
            <a:ext cx="1993495" cy="1244813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hteck 208">
            <a:extLst>
              <a:ext uri="{FF2B5EF4-FFF2-40B4-BE49-F238E27FC236}">
                <a16:creationId xmlns:a16="http://schemas.microsoft.com/office/drawing/2014/main" id="{0E495D9F-973B-A76E-EAAA-DA0E3B0FF5EE}"/>
              </a:ext>
            </a:extLst>
          </p:cNvPr>
          <p:cNvSpPr/>
          <p:nvPr/>
        </p:nvSpPr>
        <p:spPr>
          <a:xfrm>
            <a:off x="2295822" y="4129444"/>
            <a:ext cx="1993495" cy="1244813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158">
                <a:extLst>
                  <a:ext uri="{FF2B5EF4-FFF2-40B4-BE49-F238E27FC236}">
                    <a16:creationId xmlns:a16="http://schemas.microsoft.com/office/drawing/2014/main" id="{C363D3D3-DCE6-E635-C378-A767DC8E0E35}"/>
                  </a:ext>
                </a:extLst>
              </p:cNvPr>
              <p:cNvSpPr/>
              <p:nvPr/>
            </p:nvSpPr>
            <p:spPr>
              <a:xfrm>
                <a:off x="465612" y="1199415"/>
                <a:ext cx="3551907" cy="2126590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</p:spPr>
            <p:txBody>
              <a:bodyPr wrap="square" lIns="36000" tIns="72000" rIns="36000" bIns="72000" anchor="ctr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de-DE" sz="2000" dirty="0">
                    <a:solidFill>
                      <a:schemeClr val="bg1"/>
                    </a:solidFill>
                  </a:rPr>
                  <a:t>Force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acting</a:t>
                </a:r>
                <a:r>
                  <a:rPr lang="de-DE" sz="2000" dirty="0">
                    <a:solidFill>
                      <a:schemeClr val="bg1"/>
                    </a:solidFill>
                  </a:rPr>
                  <a:t> on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electrons</a:t>
                </a:r>
                <a:r>
                  <a:rPr lang="de-DE" sz="2000" dirty="0">
                    <a:solidFill>
                      <a:schemeClr val="bg1"/>
                    </a:solidFill>
                  </a:rPr>
                  <a:t>:  </a:t>
                </a:r>
                <a:endParaRPr lang="en-US" sz="2000" b="1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de-DE" sz="2000" b="1" i="0" smtClean="0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 b="1">
                          <a:solidFill>
                            <a:srgbClr val="73DED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sz="2000" b="1" i="1" smtClean="0">
                          <a:solidFill>
                            <a:srgbClr val="73DED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de-DE" sz="2000" b="1" i="0" smtClean="0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βγ</m:t>
                          </m:r>
                        </m:den>
                      </m:f>
                      <m:sSub>
                        <m:sSubPr>
                          <m:ctrlPr>
                            <a:rPr lang="en-US" sz="2000" b="1" i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func>
                        <m:funcPr>
                          <m:ctrlPr>
                            <a:rPr lang="en-US" sz="2000" b="1" i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cosh</m:t>
                          </m:r>
                        </m:fName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73DED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73DED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 b="1">
                                      <a:solidFill>
                                        <a:srgbClr val="73DEDE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de-DE" sz="2000" b="1" i="0" smtClean="0">
                                      <a:solidFill>
                                        <a:srgbClr val="73DEDE"/>
                                      </a:solidFill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de-DE" sz="2000" b="1" i="0" smtClean="0">
                                  <a:solidFill>
                                    <a:srgbClr val="73DEDE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2000" b="1" i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73DED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73DED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 b="1">
                                      <a:solidFill>
                                        <a:srgbClr val="73DEDE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000" b="1">
                                      <a:solidFill>
                                        <a:srgbClr val="73DEDE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de-DE" sz="2000" b="1" i="1" dirty="0">
                  <a:solidFill>
                    <a:srgbClr val="73DEDE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de-DE" sz="2000" b="1" i="1" dirty="0">
                  <a:solidFill>
                    <a:srgbClr val="73DEDE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de-DE" sz="20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de-DE" sz="20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sz="2000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de-DE" sz="20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βγ</m:t>
                          </m:r>
                        </m:den>
                      </m:f>
                      <m:sSub>
                        <m:sSubPr>
                          <m:ctrlPr>
                            <a:rPr lang="en-US" sz="20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f>
                        <m:fPr>
                          <m:ctrlPr>
                            <a:rPr lang="en-US" sz="20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func>
                        <m:funcPr>
                          <m:ctrlPr>
                            <a:rPr lang="en-US" sz="20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 b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de-DE" sz="2000" b="1" i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</m:sSub>
                              <m:r>
                                <a:rPr lang="de-DE" sz="2000" b="1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20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 b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000" b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000" b="1" dirty="0">
                  <a:solidFill>
                    <a:srgbClr val="73DED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 158">
                <a:extLst>
                  <a:ext uri="{FF2B5EF4-FFF2-40B4-BE49-F238E27FC236}">
                    <a16:creationId xmlns:a16="http://schemas.microsoft.com/office/drawing/2014/main" id="{C363D3D3-DCE6-E635-C378-A767DC8E0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2" y="1199415"/>
                <a:ext cx="3551907" cy="212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3027B718-B470-951A-B6E1-A4AB240E46CE}"/>
              </a:ext>
            </a:extLst>
          </p:cNvPr>
          <p:cNvSpPr txBox="1">
            <a:spLocks/>
          </p:cNvSpPr>
          <p:nvPr/>
        </p:nvSpPr>
        <p:spPr>
          <a:xfrm>
            <a:off x="625229" y="215602"/>
            <a:ext cx="10993643" cy="643215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/>
              <a:t>Guiding</a:t>
            </a:r>
            <a:r>
              <a:rPr lang="en-US" altLang="ja-JP" sz="3600" dirty="0"/>
              <a:t> with Alternating Phase Focusing</a:t>
            </a:r>
          </a:p>
          <a:p>
            <a:r>
              <a:rPr lang="en-US" sz="2000" dirty="0"/>
              <a:t>  (without acceleration)</a:t>
            </a:r>
            <a:endParaRPr lang="en-US" sz="18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5D4A8FB-235F-D813-879D-2247BAC16E7E}"/>
              </a:ext>
            </a:extLst>
          </p:cNvPr>
          <p:cNvSpPr/>
          <p:nvPr/>
        </p:nvSpPr>
        <p:spPr>
          <a:xfrm>
            <a:off x="1074057" y="1698171"/>
            <a:ext cx="2002520" cy="690466"/>
          </a:xfrm>
          <a:prstGeom prst="rect">
            <a:avLst/>
          </a:prstGeom>
          <a:solidFill>
            <a:srgbClr val="42586A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1752B26-4753-A560-6985-98A51BA92185}"/>
              </a:ext>
            </a:extLst>
          </p:cNvPr>
          <p:cNvSpPr/>
          <p:nvPr/>
        </p:nvSpPr>
        <p:spPr>
          <a:xfrm>
            <a:off x="1100414" y="2635539"/>
            <a:ext cx="2009371" cy="690466"/>
          </a:xfrm>
          <a:prstGeom prst="rect">
            <a:avLst/>
          </a:prstGeom>
          <a:solidFill>
            <a:srgbClr val="42586A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830339D-EDCA-C141-517C-DEECAF8DA8DE}"/>
              </a:ext>
            </a:extLst>
          </p:cNvPr>
          <p:cNvSpPr txBox="1"/>
          <p:nvPr/>
        </p:nvSpPr>
        <p:spPr>
          <a:xfrm>
            <a:off x="11809799" y="311610"/>
            <a:ext cx="48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de-DE" sz="28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5D75372-F64A-E118-3AAA-5584260ECE6E}"/>
              </a:ext>
            </a:extLst>
          </p:cNvPr>
          <p:cNvGrpSpPr/>
          <p:nvPr/>
        </p:nvGrpSpPr>
        <p:grpSpPr>
          <a:xfrm>
            <a:off x="10762988" y="147763"/>
            <a:ext cx="1122143" cy="1577025"/>
            <a:chOff x="10762988" y="147763"/>
            <a:chExt cx="1122143" cy="1577025"/>
          </a:xfrm>
        </p:grpSpPr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46932D01-7F1C-2128-C49D-31E81A97AF21}"/>
                </a:ext>
              </a:extLst>
            </p:cNvPr>
            <p:cNvCxnSpPr>
              <a:cxnSpLocks/>
            </p:cNvCxnSpPr>
            <p:nvPr/>
          </p:nvCxnSpPr>
          <p:spPr>
            <a:xfrm>
              <a:off x="11213638" y="1252299"/>
              <a:ext cx="6618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C6F3927-5840-4AE0-801D-9E8D914FAB17}"/>
                </a:ext>
              </a:extLst>
            </p:cNvPr>
            <p:cNvSpPr txBox="1"/>
            <p:nvPr/>
          </p:nvSpPr>
          <p:spPr>
            <a:xfrm>
              <a:off x="11531877" y="1106604"/>
              <a:ext cx="325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</a:t>
              </a: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5C9E8E49-4FD5-68D2-3FC4-A6B5BB6153D4}"/>
                </a:ext>
              </a:extLst>
            </p:cNvPr>
            <p:cNvSpPr/>
            <p:nvPr/>
          </p:nvSpPr>
          <p:spPr>
            <a:xfrm>
              <a:off x="11450077" y="147763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37F7D1A2-5947-1318-B3F1-A23907DF4941}"/>
                </a:ext>
              </a:extLst>
            </p:cNvPr>
            <p:cNvSpPr/>
            <p:nvPr/>
          </p:nvSpPr>
          <p:spPr>
            <a:xfrm>
              <a:off x="11463572" y="694446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Pfeil: nach rechts 30">
              <a:extLst>
                <a:ext uri="{FF2B5EF4-FFF2-40B4-BE49-F238E27FC236}">
                  <a16:creationId xmlns:a16="http://schemas.microsoft.com/office/drawing/2014/main" id="{6C40207C-50AF-C50D-E70F-58DEB8534946}"/>
                </a:ext>
              </a:extLst>
            </p:cNvPr>
            <p:cNvSpPr/>
            <p:nvPr/>
          </p:nvSpPr>
          <p:spPr>
            <a:xfrm>
              <a:off x="11384328" y="539339"/>
              <a:ext cx="500803" cy="152987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47">
              <a:extLst>
                <a:ext uri="{FF2B5EF4-FFF2-40B4-BE49-F238E27FC236}">
                  <a16:creationId xmlns:a16="http://schemas.microsoft.com/office/drawing/2014/main" id="{53D290A9-0189-ACDB-39B0-3B2376F07888}"/>
                </a:ext>
              </a:extLst>
            </p:cNvPr>
            <p:cNvSpPr txBox="1"/>
            <p:nvPr/>
          </p:nvSpPr>
          <p:spPr>
            <a:xfrm>
              <a:off x="10762988" y="1201568"/>
              <a:ext cx="475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y</a:t>
              </a:r>
              <a:endPara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3" name="Oval 17">
              <a:extLst>
                <a:ext uri="{FF2B5EF4-FFF2-40B4-BE49-F238E27FC236}">
                  <a16:creationId xmlns:a16="http://schemas.microsoft.com/office/drawing/2014/main" id="{3629A2EC-ED33-177A-2742-E3B7AFB17AF6}"/>
                </a:ext>
              </a:extLst>
            </p:cNvPr>
            <p:cNvSpPr/>
            <p:nvPr/>
          </p:nvSpPr>
          <p:spPr>
            <a:xfrm>
              <a:off x="11117148" y="1153679"/>
              <a:ext cx="193213" cy="1932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6" name="Gerade Verbindung mit Pfeil 44">
              <a:extLst>
                <a:ext uri="{FF2B5EF4-FFF2-40B4-BE49-F238E27FC236}">
                  <a16:creationId xmlns:a16="http://schemas.microsoft.com/office/drawing/2014/main" id="{1677275E-21A4-3299-4307-0C805BF153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13884" y="667206"/>
              <a:ext cx="13562" cy="5849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47">
              <a:extLst>
                <a:ext uri="{FF2B5EF4-FFF2-40B4-BE49-F238E27FC236}">
                  <a16:creationId xmlns:a16="http://schemas.microsoft.com/office/drawing/2014/main" id="{EE9CA845-AA77-C517-067D-493B08A786E1}"/>
                </a:ext>
              </a:extLst>
            </p:cNvPr>
            <p:cNvSpPr txBox="1"/>
            <p:nvPr/>
          </p:nvSpPr>
          <p:spPr>
            <a:xfrm>
              <a:off x="10900065" y="378954"/>
              <a:ext cx="325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</a:t>
              </a:r>
              <a:endPara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795AC358-E708-30F9-CB00-B064DBC34DF1}"/>
                  </a:ext>
                </a:extLst>
              </p:cNvPr>
              <p:cNvSpPr txBox="1"/>
              <p:nvPr/>
            </p:nvSpPr>
            <p:spPr>
              <a:xfrm>
                <a:off x="315119" y="3383866"/>
                <a:ext cx="40408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: Phase between laser and electron</a:t>
                </a:r>
              </a:p>
            </p:txBody>
          </p:sp>
        </mc:Choice>
        <mc:Fallback xmlns="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795AC358-E708-30F9-CB00-B064DBC3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19" y="3383866"/>
                <a:ext cx="4040844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AE24098E-B1AC-6400-55BC-38B33A61053D}"/>
              </a:ext>
            </a:extLst>
          </p:cNvPr>
          <p:cNvGrpSpPr/>
          <p:nvPr/>
        </p:nvGrpSpPr>
        <p:grpSpPr>
          <a:xfrm>
            <a:off x="5004978" y="4254778"/>
            <a:ext cx="1799774" cy="1041094"/>
            <a:chOff x="1806511" y="4396251"/>
            <a:chExt cx="1799774" cy="1041094"/>
          </a:xfrm>
        </p:grpSpPr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FF5ED1E7-9000-D709-A7F5-45E7B36A5F02}"/>
                </a:ext>
              </a:extLst>
            </p:cNvPr>
            <p:cNvSpPr/>
            <p:nvPr/>
          </p:nvSpPr>
          <p:spPr>
            <a:xfrm>
              <a:off x="1806511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6BA04B21-2D0D-5A72-EDF4-1D3C9E4773B0}"/>
                </a:ext>
              </a:extLst>
            </p:cNvPr>
            <p:cNvSpPr/>
            <p:nvPr/>
          </p:nvSpPr>
          <p:spPr>
            <a:xfrm>
              <a:off x="1808978" y="5045769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C99EB96C-D2E6-5CBA-4980-98CBC541D791}"/>
                </a:ext>
              </a:extLst>
            </p:cNvPr>
            <p:cNvSpPr/>
            <p:nvPr/>
          </p:nvSpPr>
          <p:spPr>
            <a:xfrm>
              <a:off x="2275088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28EF3166-2D02-E300-FBB9-587F5DE2BAAB}"/>
                </a:ext>
              </a:extLst>
            </p:cNvPr>
            <p:cNvSpPr/>
            <p:nvPr/>
          </p:nvSpPr>
          <p:spPr>
            <a:xfrm>
              <a:off x="2277555" y="5045769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D3D77D0E-8E15-CB9C-A4A8-362DDADC2C2F}"/>
                </a:ext>
              </a:extLst>
            </p:cNvPr>
            <p:cNvSpPr/>
            <p:nvPr/>
          </p:nvSpPr>
          <p:spPr>
            <a:xfrm>
              <a:off x="2743665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194569B7-F41E-826E-25EE-6E5E78C10C8F}"/>
                </a:ext>
              </a:extLst>
            </p:cNvPr>
            <p:cNvSpPr/>
            <p:nvPr/>
          </p:nvSpPr>
          <p:spPr>
            <a:xfrm>
              <a:off x="2746132" y="5045769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63E8A2BB-5244-BDF5-24D2-EF6B7280211F}"/>
                </a:ext>
              </a:extLst>
            </p:cNvPr>
            <p:cNvSpPr/>
            <p:nvPr/>
          </p:nvSpPr>
          <p:spPr>
            <a:xfrm>
              <a:off x="3212242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FB367AC9-C869-5DA2-BD0A-ACBBFA3210F0}"/>
                </a:ext>
              </a:extLst>
            </p:cNvPr>
            <p:cNvSpPr/>
            <p:nvPr/>
          </p:nvSpPr>
          <p:spPr>
            <a:xfrm>
              <a:off x="3214709" y="504317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07" name="Gruppieren 206">
            <a:extLst>
              <a:ext uri="{FF2B5EF4-FFF2-40B4-BE49-F238E27FC236}">
                <a16:creationId xmlns:a16="http://schemas.microsoft.com/office/drawing/2014/main" id="{9A48301D-4C85-EF68-830E-E06FD781AA27}"/>
              </a:ext>
            </a:extLst>
          </p:cNvPr>
          <p:cNvGrpSpPr/>
          <p:nvPr/>
        </p:nvGrpSpPr>
        <p:grpSpPr>
          <a:xfrm>
            <a:off x="2427217" y="4254778"/>
            <a:ext cx="1799774" cy="1041094"/>
            <a:chOff x="3901601" y="4396251"/>
            <a:chExt cx="1799774" cy="1041094"/>
          </a:xfrm>
        </p:grpSpPr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7D3838EE-7552-28FC-60B8-6D97E0DC8F7F}"/>
                </a:ext>
              </a:extLst>
            </p:cNvPr>
            <p:cNvSpPr/>
            <p:nvPr/>
          </p:nvSpPr>
          <p:spPr>
            <a:xfrm>
              <a:off x="4370178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Pfeil nach rechts 85">
              <a:extLst>
                <a:ext uri="{FF2B5EF4-FFF2-40B4-BE49-F238E27FC236}">
                  <a16:creationId xmlns:a16="http://schemas.microsoft.com/office/drawing/2014/main" id="{85234A09-2569-C659-67C5-D703C311B89A}"/>
                </a:ext>
              </a:extLst>
            </p:cNvPr>
            <p:cNvSpPr/>
            <p:nvPr/>
          </p:nvSpPr>
          <p:spPr>
            <a:xfrm rot="19800000">
              <a:off x="4247232" y="4685449"/>
              <a:ext cx="166889" cy="232489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Pfeil nach rechts 86">
              <a:extLst>
                <a:ext uri="{FF2B5EF4-FFF2-40B4-BE49-F238E27FC236}">
                  <a16:creationId xmlns:a16="http://schemas.microsoft.com/office/drawing/2014/main" id="{B8EE78E2-7629-36F9-1554-73C7E970D943}"/>
                </a:ext>
              </a:extLst>
            </p:cNvPr>
            <p:cNvSpPr/>
            <p:nvPr/>
          </p:nvSpPr>
          <p:spPr>
            <a:xfrm rot="19800000">
              <a:off x="4720611" y="4694463"/>
              <a:ext cx="166889" cy="232489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Pfeil nach rechts 87">
              <a:extLst>
                <a:ext uri="{FF2B5EF4-FFF2-40B4-BE49-F238E27FC236}">
                  <a16:creationId xmlns:a16="http://schemas.microsoft.com/office/drawing/2014/main" id="{DB66423A-A842-071F-31AD-F5D2F167A7A9}"/>
                </a:ext>
              </a:extLst>
            </p:cNvPr>
            <p:cNvSpPr/>
            <p:nvPr/>
          </p:nvSpPr>
          <p:spPr>
            <a:xfrm rot="19800000">
              <a:off x="5164282" y="4685448"/>
              <a:ext cx="166889" cy="232489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Pfeil nach rechts 89">
              <a:extLst>
                <a:ext uri="{FF2B5EF4-FFF2-40B4-BE49-F238E27FC236}">
                  <a16:creationId xmlns:a16="http://schemas.microsoft.com/office/drawing/2014/main" id="{4A991A3E-064D-359C-3AED-9503049E9E4E}"/>
                </a:ext>
              </a:extLst>
            </p:cNvPr>
            <p:cNvSpPr/>
            <p:nvPr/>
          </p:nvSpPr>
          <p:spPr>
            <a:xfrm rot="1800000">
              <a:off x="4282452" y="4919945"/>
              <a:ext cx="159435" cy="2070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Pfeil nach rechts 90">
              <a:extLst>
                <a:ext uri="{FF2B5EF4-FFF2-40B4-BE49-F238E27FC236}">
                  <a16:creationId xmlns:a16="http://schemas.microsoft.com/office/drawing/2014/main" id="{8356C82F-6484-3CB7-AEF3-6ECADCC3DE10}"/>
                </a:ext>
              </a:extLst>
            </p:cNvPr>
            <p:cNvSpPr/>
            <p:nvPr/>
          </p:nvSpPr>
          <p:spPr>
            <a:xfrm rot="1800000">
              <a:off x="4768328" y="4928329"/>
              <a:ext cx="159435" cy="2070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Pfeil nach rechts 91">
              <a:extLst>
                <a:ext uri="{FF2B5EF4-FFF2-40B4-BE49-F238E27FC236}">
                  <a16:creationId xmlns:a16="http://schemas.microsoft.com/office/drawing/2014/main" id="{56B724E8-F66E-34A2-2C75-C590C4F360BC}"/>
                </a:ext>
              </a:extLst>
            </p:cNvPr>
            <p:cNvSpPr/>
            <p:nvPr/>
          </p:nvSpPr>
          <p:spPr>
            <a:xfrm rot="1800000">
              <a:off x="5199509" y="4906879"/>
              <a:ext cx="159435" cy="2070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35047F7F-893F-D735-36EA-A75585497A4E}"/>
                </a:ext>
              </a:extLst>
            </p:cNvPr>
            <p:cNvSpPr/>
            <p:nvPr/>
          </p:nvSpPr>
          <p:spPr>
            <a:xfrm>
              <a:off x="3901601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D9333D8B-A959-234F-6783-C59BD87BF152}"/>
                </a:ext>
              </a:extLst>
            </p:cNvPr>
            <p:cNvSpPr/>
            <p:nvPr/>
          </p:nvSpPr>
          <p:spPr>
            <a:xfrm>
              <a:off x="3904068" y="5045769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5B3ED637-AD9C-8CA8-89DC-30312F28A25E}"/>
                </a:ext>
              </a:extLst>
            </p:cNvPr>
            <p:cNvSpPr/>
            <p:nvPr/>
          </p:nvSpPr>
          <p:spPr>
            <a:xfrm>
              <a:off x="4372645" y="5045769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0759296D-4F26-D4C5-2993-CFA8CF0A8AD6}"/>
                </a:ext>
              </a:extLst>
            </p:cNvPr>
            <p:cNvSpPr/>
            <p:nvPr/>
          </p:nvSpPr>
          <p:spPr>
            <a:xfrm>
              <a:off x="4838755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9" name="Ellipse 178">
              <a:extLst>
                <a:ext uri="{FF2B5EF4-FFF2-40B4-BE49-F238E27FC236}">
                  <a16:creationId xmlns:a16="http://schemas.microsoft.com/office/drawing/2014/main" id="{8B2DCBED-74DB-5ACB-4B62-EE0582FB94B2}"/>
                </a:ext>
              </a:extLst>
            </p:cNvPr>
            <p:cNvSpPr/>
            <p:nvPr/>
          </p:nvSpPr>
          <p:spPr>
            <a:xfrm>
              <a:off x="4841222" y="5045769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587B204A-7975-A1C3-32FE-42DEFB4AE248}"/>
                </a:ext>
              </a:extLst>
            </p:cNvPr>
            <p:cNvSpPr/>
            <p:nvPr/>
          </p:nvSpPr>
          <p:spPr>
            <a:xfrm>
              <a:off x="5307332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16AC2B21-E107-AA6A-0B08-B35434434BDF}"/>
                </a:ext>
              </a:extLst>
            </p:cNvPr>
            <p:cNvSpPr/>
            <p:nvPr/>
          </p:nvSpPr>
          <p:spPr>
            <a:xfrm>
              <a:off x="5309799" y="504317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88" name="Freihandform 98">
            <a:extLst>
              <a:ext uri="{FF2B5EF4-FFF2-40B4-BE49-F238E27FC236}">
                <a16:creationId xmlns:a16="http://schemas.microsoft.com/office/drawing/2014/main" id="{BCED594D-0786-8073-6584-6D5F699C33F2}"/>
              </a:ext>
            </a:extLst>
          </p:cNvPr>
          <p:cNvSpPr/>
          <p:nvPr/>
        </p:nvSpPr>
        <p:spPr>
          <a:xfrm flipV="1">
            <a:off x="1882741" y="4607030"/>
            <a:ext cx="8827515" cy="114719"/>
          </a:xfrm>
          <a:custGeom>
            <a:avLst/>
            <a:gdLst>
              <a:gd name="connsiteX0" fmla="*/ 0 w 7590621"/>
              <a:gd name="connsiteY0" fmla="*/ 73776 h 95810"/>
              <a:gd name="connsiteX1" fmla="*/ 1142082 w 7590621"/>
              <a:gd name="connsiteY1" fmla="*/ 18692 h 95810"/>
              <a:gd name="connsiteX2" fmla="*/ 3187547 w 7590621"/>
              <a:gd name="connsiteY2" fmla="*/ 62760 h 95810"/>
              <a:gd name="connsiteX3" fmla="*/ 5747132 w 7590621"/>
              <a:gd name="connsiteY3" fmla="*/ 331 h 95810"/>
              <a:gd name="connsiteX4" fmla="*/ 7590621 w 7590621"/>
              <a:gd name="connsiteY4" fmla="*/ 95810 h 95810"/>
              <a:gd name="connsiteX5" fmla="*/ 7590621 w 7590621"/>
              <a:gd name="connsiteY5" fmla="*/ 95810 h 9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0621" h="95810">
                <a:moveTo>
                  <a:pt x="0" y="73776"/>
                </a:moveTo>
                <a:cubicBezTo>
                  <a:pt x="305412" y="47152"/>
                  <a:pt x="610824" y="20528"/>
                  <a:pt x="1142082" y="18692"/>
                </a:cubicBezTo>
                <a:cubicBezTo>
                  <a:pt x="1673340" y="16856"/>
                  <a:pt x="2420039" y="65820"/>
                  <a:pt x="3187547" y="62760"/>
                </a:cubicBezTo>
                <a:cubicBezTo>
                  <a:pt x="3955055" y="59700"/>
                  <a:pt x="5013286" y="-5177"/>
                  <a:pt x="5747132" y="331"/>
                </a:cubicBezTo>
                <a:cubicBezTo>
                  <a:pt x="6480978" y="5839"/>
                  <a:pt x="7590621" y="95810"/>
                  <a:pt x="7590621" y="95810"/>
                </a:cubicBezTo>
                <a:lnTo>
                  <a:pt x="7590621" y="9581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9" name="Freihandform 98">
            <a:extLst>
              <a:ext uri="{FF2B5EF4-FFF2-40B4-BE49-F238E27FC236}">
                <a16:creationId xmlns:a16="http://schemas.microsoft.com/office/drawing/2014/main" id="{E7832453-809A-9C2B-043A-8A298129DC34}"/>
              </a:ext>
            </a:extLst>
          </p:cNvPr>
          <p:cNvSpPr/>
          <p:nvPr/>
        </p:nvSpPr>
        <p:spPr>
          <a:xfrm>
            <a:off x="1874520" y="4802612"/>
            <a:ext cx="8912671" cy="134554"/>
          </a:xfrm>
          <a:custGeom>
            <a:avLst/>
            <a:gdLst>
              <a:gd name="connsiteX0" fmla="*/ 0 w 7590621"/>
              <a:gd name="connsiteY0" fmla="*/ 73776 h 95810"/>
              <a:gd name="connsiteX1" fmla="*/ 1142082 w 7590621"/>
              <a:gd name="connsiteY1" fmla="*/ 18692 h 95810"/>
              <a:gd name="connsiteX2" fmla="*/ 3187547 w 7590621"/>
              <a:gd name="connsiteY2" fmla="*/ 62760 h 95810"/>
              <a:gd name="connsiteX3" fmla="*/ 5747132 w 7590621"/>
              <a:gd name="connsiteY3" fmla="*/ 331 h 95810"/>
              <a:gd name="connsiteX4" fmla="*/ 7590621 w 7590621"/>
              <a:gd name="connsiteY4" fmla="*/ 95810 h 95810"/>
              <a:gd name="connsiteX5" fmla="*/ 7590621 w 7590621"/>
              <a:gd name="connsiteY5" fmla="*/ 95810 h 9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0621" h="95810">
                <a:moveTo>
                  <a:pt x="0" y="73776"/>
                </a:moveTo>
                <a:cubicBezTo>
                  <a:pt x="305412" y="47152"/>
                  <a:pt x="610824" y="20528"/>
                  <a:pt x="1142082" y="18692"/>
                </a:cubicBezTo>
                <a:cubicBezTo>
                  <a:pt x="1673340" y="16856"/>
                  <a:pt x="2420039" y="65820"/>
                  <a:pt x="3187547" y="62760"/>
                </a:cubicBezTo>
                <a:cubicBezTo>
                  <a:pt x="3955055" y="59700"/>
                  <a:pt x="5013286" y="-5177"/>
                  <a:pt x="5747132" y="331"/>
                </a:cubicBezTo>
                <a:cubicBezTo>
                  <a:pt x="6480978" y="5839"/>
                  <a:pt x="7590621" y="95810"/>
                  <a:pt x="7590621" y="95810"/>
                </a:cubicBezTo>
                <a:lnTo>
                  <a:pt x="7590621" y="9581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50453F9-11E7-B9C9-30F1-FFFC215BBE7A}"/>
              </a:ext>
            </a:extLst>
          </p:cNvPr>
          <p:cNvGrpSpPr/>
          <p:nvPr/>
        </p:nvGrpSpPr>
        <p:grpSpPr>
          <a:xfrm>
            <a:off x="7477038" y="4238012"/>
            <a:ext cx="1799774" cy="1041094"/>
            <a:chOff x="3901601" y="4396251"/>
            <a:chExt cx="1799774" cy="1041094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84A199C4-7543-BEF7-3868-42D5E3C3CD35}"/>
                </a:ext>
              </a:extLst>
            </p:cNvPr>
            <p:cNvSpPr/>
            <p:nvPr/>
          </p:nvSpPr>
          <p:spPr>
            <a:xfrm>
              <a:off x="4370178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Pfeil nach rechts 85">
              <a:extLst>
                <a:ext uri="{FF2B5EF4-FFF2-40B4-BE49-F238E27FC236}">
                  <a16:creationId xmlns:a16="http://schemas.microsoft.com/office/drawing/2014/main" id="{6104F7EC-BB4A-92DA-E4AF-95BEEB60502E}"/>
                </a:ext>
              </a:extLst>
            </p:cNvPr>
            <p:cNvSpPr/>
            <p:nvPr/>
          </p:nvSpPr>
          <p:spPr>
            <a:xfrm rot="19800000">
              <a:off x="4268697" y="4679151"/>
              <a:ext cx="154203" cy="21994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feil nach rechts 86">
              <a:extLst>
                <a:ext uri="{FF2B5EF4-FFF2-40B4-BE49-F238E27FC236}">
                  <a16:creationId xmlns:a16="http://schemas.microsoft.com/office/drawing/2014/main" id="{FE4F7F4B-1BE3-0255-17BB-08DD042CD9CE}"/>
                </a:ext>
              </a:extLst>
            </p:cNvPr>
            <p:cNvSpPr/>
            <p:nvPr/>
          </p:nvSpPr>
          <p:spPr>
            <a:xfrm rot="19800000">
              <a:off x="4742076" y="4688165"/>
              <a:ext cx="154203" cy="21994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feil nach rechts 87">
              <a:extLst>
                <a:ext uri="{FF2B5EF4-FFF2-40B4-BE49-F238E27FC236}">
                  <a16:creationId xmlns:a16="http://schemas.microsoft.com/office/drawing/2014/main" id="{71F906A4-B4E1-8277-9A5B-FDDAC86CCAB9}"/>
                </a:ext>
              </a:extLst>
            </p:cNvPr>
            <p:cNvSpPr/>
            <p:nvPr/>
          </p:nvSpPr>
          <p:spPr>
            <a:xfrm rot="19800000">
              <a:off x="5185747" y="4679150"/>
              <a:ext cx="154203" cy="21994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feil nach rechts 89">
              <a:extLst>
                <a:ext uri="{FF2B5EF4-FFF2-40B4-BE49-F238E27FC236}">
                  <a16:creationId xmlns:a16="http://schemas.microsoft.com/office/drawing/2014/main" id="{E5CC41C5-A9BA-5046-D8EA-1F0C561E8E4A}"/>
                </a:ext>
              </a:extLst>
            </p:cNvPr>
            <p:cNvSpPr/>
            <p:nvPr/>
          </p:nvSpPr>
          <p:spPr>
            <a:xfrm rot="1800000">
              <a:off x="4263504" y="4905541"/>
              <a:ext cx="178414" cy="18340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feil nach rechts 90">
              <a:extLst>
                <a:ext uri="{FF2B5EF4-FFF2-40B4-BE49-F238E27FC236}">
                  <a16:creationId xmlns:a16="http://schemas.microsoft.com/office/drawing/2014/main" id="{41B67332-C4BC-1C41-FE1C-909AAE771E98}"/>
                </a:ext>
              </a:extLst>
            </p:cNvPr>
            <p:cNvSpPr/>
            <p:nvPr/>
          </p:nvSpPr>
          <p:spPr>
            <a:xfrm rot="1800000">
              <a:off x="4749380" y="4913925"/>
              <a:ext cx="178414" cy="18340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feil nach rechts 91">
              <a:extLst>
                <a:ext uri="{FF2B5EF4-FFF2-40B4-BE49-F238E27FC236}">
                  <a16:creationId xmlns:a16="http://schemas.microsoft.com/office/drawing/2014/main" id="{E8B9B97D-424A-9FA1-4440-90519C66E1FD}"/>
                </a:ext>
              </a:extLst>
            </p:cNvPr>
            <p:cNvSpPr/>
            <p:nvPr/>
          </p:nvSpPr>
          <p:spPr>
            <a:xfrm rot="1800000">
              <a:off x="5180561" y="4892475"/>
              <a:ext cx="178414" cy="18340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E9DFB06-E279-F398-9420-AE8262BE9E95}"/>
                </a:ext>
              </a:extLst>
            </p:cNvPr>
            <p:cNvSpPr/>
            <p:nvPr/>
          </p:nvSpPr>
          <p:spPr>
            <a:xfrm>
              <a:off x="3901601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68B0A5D-9C47-E8B0-B7E1-E9B1E3DF6DA9}"/>
                </a:ext>
              </a:extLst>
            </p:cNvPr>
            <p:cNvSpPr/>
            <p:nvPr/>
          </p:nvSpPr>
          <p:spPr>
            <a:xfrm>
              <a:off x="3904068" y="5045769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0386874-4E8A-2971-1808-C6F11660E3FA}"/>
                </a:ext>
              </a:extLst>
            </p:cNvPr>
            <p:cNvSpPr/>
            <p:nvPr/>
          </p:nvSpPr>
          <p:spPr>
            <a:xfrm>
              <a:off x="4372645" y="5045769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5A5FD42-A3AC-A334-11A2-934AE33C67D7}"/>
                </a:ext>
              </a:extLst>
            </p:cNvPr>
            <p:cNvSpPr/>
            <p:nvPr/>
          </p:nvSpPr>
          <p:spPr>
            <a:xfrm>
              <a:off x="4838755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5D03A2E-2C8D-5523-0434-F954237B4165}"/>
                </a:ext>
              </a:extLst>
            </p:cNvPr>
            <p:cNvSpPr/>
            <p:nvPr/>
          </p:nvSpPr>
          <p:spPr>
            <a:xfrm>
              <a:off x="4841222" y="5045769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1A648B1-C54D-63C7-0800-CE95B96A1CAB}"/>
                </a:ext>
              </a:extLst>
            </p:cNvPr>
            <p:cNvSpPr/>
            <p:nvPr/>
          </p:nvSpPr>
          <p:spPr>
            <a:xfrm>
              <a:off x="5307332" y="439625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8A30EF2F-C568-11A8-6976-6F53D522D067}"/>
                </a:ext>
              </a:extLst>
            </p:cNvPr>
            <p:cNvSpPr/>
            <p:nvPr/>
          </p:nvSpPr>
          <p:spPr>
            <a:xfrm>
              <a:off x="5309799" y="5043171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D12D99CA-6CE0-6D0C-F93D-BC40C3830E91}"/>
              </a:ext>
            </a:extLst>
          </p:cNvPr>
          <p:cNvGrpSpPr/>
          <p:nvPr/>
        </p:nvGrpSpPr>
        <p:grpSpPr>
          <a:xfrm>
            <a:off x="5360378" y="4552489"/>
            <a:ext cx="1082697" cy="473494"/>
            <a:chOff x="5360378" y="4552489"/>
            <a:chExt cx="1082697" cy="473494"/>
          </a:xfrm>
          <a:solidFill>
            <a:srgbClr val="FFC000"/>
          </a:solidFill>
        </p:grpSpPr>
        <p:sp>
          <p:nvSpPr>
            <p:cNvPr id="2" name="Pfeil nach rechts 85">
              <a:extLst>
                <a:ext uri="{FF2B5EF4-FFF2-40B4-BE49-F238E27FC236}">
                  <a16:creationId xmlns:a16="http://schemas.microsoft.com/office/drawing/2014/main" id="{CFC4C0C5-5397-B907-D378-666C82847DF0}"/>
                </a:ext>
              </a:extLst>
            </p:cNvPr>
            <p:cNvSpPr/>
            <p:nvPr/>
          </p:nvSpPr>
          <p:spPr>
            <a:xfrm rot="1800000">
              <a:off x="5363900" y="4552490"/>
              <a:ext cx="162125" cy="232756"/>
            </a:xfrm>
            <a:prstGeom prst="right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Pfeil nach rechts 86">
              <a:extLst>
                <a:ext uri="{FF2B5EF4-FFF2-40B4-BE49-F238E27FC236}">
                  <a16:creationId xmlns:a16="http://schemas.microsoft.com/office/drawing/2014/main" id="{3D797AC9-8A74-719C-74AB-9E825BE7B4F0}"/>
                </a:ext>
              </a:extLst>
            </p:cNvPr>
            <p:cNvSpPr/>
            <p:nvPr/>
          </p:nvSpPr>
          <p:spPr>
            <a:xfrm rot="1800000">
              <a:off x="5837279" y="4561504"/>
              <a:ext cx="162125" cy="232756"/>
            </a:xfrm>
            <a:prstGeom prst="right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feil nach rechts 87">
              <a:extLst>
                <a:ext uri="{FF2B5EF4-FFF2-40B4-BE49-F238E27FC236}">
                  <a16:creationId xmlns:a16="http://schemas.microsoft.com/office/drawing/2014/main" id="{EFDC9707-E92D-57BE-2E0B-7BCE48027312}"/>
                </a:ext>
              </a:extLst>
            </p:cNvPr>
            <p:cNvSpPr/>
            <p:nvPr/>
          </p:nvSpPr>
          <p:spPr>
            <a:xfrm rot="1800000">
              <a:off x="6280950" y="4552489"/>
              <a:ext cx="162125" cy="232756"/>
            </a:xfrm>
            <a:prstGeom prst="right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Pfeil nach rechts 89">
              <a:extLst>
                <a:ext uri="{FF2B5EF4-FFF2-40B4-BE49-F238E27FC236}">
                  <a16:creationId xmlns:a16="http://schemas.microsoft.com/office/drawing/2014/main" id="{CFE3FD89-6593-3C4B-AFFC-8FE0046999A2}"/>
                </a:ext>
              </a:extLst>
            </p:cNvPr>
            <p:cNvSpPr/>
            <p:nvPr/>
          </p:nvSpPr>
          <p:spPr>
            <a:xfrm rot="18900000">
              <a:off x="5360378" y="4787060"/>
              <a:ext cx="155737" cy="230539"/>
            </a:xfrm>
            <a:prstGeom prst="right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Pfeil nach rechts 90">
              <a:extLst>
                <a:ext uri="{FF2B5EF4-FFF2-40B4-BE49-F238E27FC236}">
                  <a16:creationId xmlns:a16="http://schemas.microsoft.com/office/drawing/2014/main" id="{73C86475-6A12-98F2-625E-63F7A67BECC8}"/>
                </a:ext>
              </a:extLst>
            </p:cNvPr>
            <p:cNvSpPr/>
            <p:nvPr/>
          </p:nvSpPr>
          <p:spPr>
            <a:xfrm rot="18900000">
              <a:off x="5846254" y="4795444"/>
              <a:ext cx="155737" cy="230539"/>
            </a:xfrm>
            <a:prstGeom prst="right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Pfeil nach rechts 91">
              <a:extLst>
                <a:ext uri="{FF2B5EF4-FFF2-40B4-BE49-F238E27FC236}">
                  <a16:creationId xmlns:a16="http://schemas.microsoft.com/office/drawing/2014/main" id="{CD168284-8246-3584-F91E-C5AD43474821}"/>
                </a:ext>
              </a:extLst>
            </p:cNvPr>
            <p:cNvSpPr/>
            <p:nvPr/>
          </p:nvSpPr>
          <p:spPr>
            <a:xfrm rot="18900000">
              <a:off x="6277435" y="4773994"/>
              <a:ext cx="155737" cy="230539"/>
            </a:xfrm>
            <a:prstGeom prst="right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16491558-0C86-4B15-0AF6-FA35C722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84" r="10087"/>
          <a:stretch/>
        </p:blipFill>
        <p:spPr>
          <a:xfrm flipH="1" flipV="1">
            <a:off x="5887557" y="1773303"/>
            <a:ext cx="3746138" cy="1627833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583EB1F-5B74-A762-3D62-9264CBC12474}"/>
              </a:ext>
            </a:extLst>
          </p:cNvPr>
          <p:cNvCxnSpPr>
            <a:cxnSpLocks/>
          </p:cNvCxnSpPr>
          <p:nvPr/>
        </p:nvCxnSpPr>
        <p:spPr>
          <a:xfrm flipV="1">
            <a:off x="5871758" y="1300728"/>
            <a:ext cx="0" cy="23354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7D6DC8A1-156B-6482-1318-68015A66907F}"/>
              </a:ext>
            </a:extLst>
          </p:cNvPr>
          <p:cNvSpPr txBox="1"/>
          <p:nvPr/>
        </p:nvSpPr>
        <p:spPr>
          <a:xfrm>
            <a:off x="5318704" y="3028766"/>
            <a:ext cx="697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z&lt;0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486FDBB-243B-5B02-5EF0-7DCB696D88C8}"/>
              </a:ext>
            </a:extLst>
          </p:cNvPr>
          <p:cNvCxnSpPr>
            <a:cxnSpLocks/>
          </p:cNvCxnSpPr>
          <p:nvPr/>
        </p:nvCxnSpPr>
        <p:spPr>
          <a:xfrm>
            <a:off x="5719358" y="2583428"/>
            <a:ext cx="416712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FE3DBA4D-8BB3-905F-51D7-01BE02506877}"/>
                  </a:ext>
                </a:extLst>
              </p:cNvPr>
              <p:cNvSpPr txBox="1"/>
              <p:nvPr/>
            </p:nvSpPr>
            <p:spPr>
              <a:xfrm>
                <a:off x="7108029" y="1417830"/>
                <a:ext cx="6881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de-DE" sz="1800" b="1" i="0" smtClean="0">
                              <a:solidFill>
                                <a:srgbClr val="73DEDE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FE3DBA4D-8BB3-905F-51D7-01BE02506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029" y="1417830"/>
                <a:ext cx="68818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9936600F-3E5B-4422-9D14-50B2FADC720B}"/>
                  </a:ext>
                </a:extLst>
              </p:cNvPr>
              <p:cNvSpPr txBox="1"/>
              <p:nvPr/>
            </p:nvSpPr>
            <p:spPr>
              <a:xfrm>
                <a:off x="7105267" y="3292312"/>
                <a:ext cx="3813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de-DE" sz="18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9936600F-3E5B-4422-9D14-50B2FADC7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267" y="3292312"/>
                <a:ext cx="38134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22782CE9-8EE6-51E8-EAC2-AC6F01C36494}"/>
                  </a:ext>
                </a:extLst>
              </p:cNvPr>
              <p:cNvSpPr txBox="1"/>
              <p:nvPr/>
            </p:nvSpPr>
            <p:spPr>
              <a:xfrm>
                <a:off x="9729293" y="2639368"/>
                <a:ext cx="2976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22782CE9-8EE6-51E8-EAC2-AC6F01C36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293" y="2639368"/>
                <a:ext cx="297655" cy="369332"/>
              </a:xfrm>
              <a:prstGeom prst="rect">
                <a:avLst/>
              </a:prstGeom>
              <a:blipFill>
                <a:blip r:embed="rId18"/>
                <a:stretch>
                  <a:fillRect r="-38776" b="-4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31591A2C-8813-2647-DF0E-E3D46B1231E5}"/>
                  </a:ext>
                </a:extLst>
              </p:cNvPr>
              <p:cNvSpPr txBox="1"/>
              <p:nvPr/>
            </p:nvSpPr>
            <p:spPr>
              <a:xfrm>
                <a:off x="9413061" y="1021794"/>
                <a:ext cx="2976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31591A2C-8813-2647-DF0E-E3D46B123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061" y="1021794"/>
                <a:ext cx="297655" cy="369332"/>
              </a:xfrm>
              <a:prstGeom prst="rect">
                <a:avLst/>
              </a:prstGeom>
              <a:blipFill>
                <a:blip r:embed="rId19"/>
                <a:stretch>
                  <a:fillRect r="-591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D9F97A64-2FC3-6EFA-00CC-89035ADDBAD2}"/>
                  </a:ext>
                </a:extLst>
              </p:cNvPr>
              <p:cNvSpPr txBox="1"/>
              <p:nvPr/>
            </p:nvSpPr>
            <p:spPr>
              <a:xfrm>
                <a:off x="7594785" y="1021794"/>
                <a:ext cx="2976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D9F97A64-2FC3-6EFA-00CC-89035ADDB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785" y="1021794"/>
                <a:ext cx="297655" cy="369332"/>
              </a:xfrm>
              <a:prstGeom prst="rect">
                <a:avLst/>
              </a:prstGeom>
              <a:blipFill>
                <a:blip r:embed="rId20"/>
                <a:stretch>
                  <a:fillRect r="-40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4A0DB71A-CCB7-E031-FC5B-1996A8EC1287}"/>
              </a:ext>
            </a:extLst>
          </p:cNvPr>
          <p:cNvCxnSpPr>
            <a:cxnSpLocks/>
          </p:cNvCxnSpPr>
          <p:nvPr/>
        </p:nvCxnSpPr>
        <p:spPr>
          <a:xfrm flipV="1">
            <a:off x="7743613" y="1381601"/>
            <a:ext cx="0" cy="211467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0248D7A1-4E26-B498-400D-77E62B91116A}"/>
              </a:ext>
            </a:extLst>
          </p:cNvPr>
          <p:cNvCxnSpPr>
            <a:cxnSpLocks/>
          </p:cNvCxnSpPr>
          <p:nvPr/>
        </p:nvCxnSpPr>
        <p:spPr>
          <a:xfrm flipV="1">
            <a:off x="9617903" y="1381601"/>
            <a:ext cx="0" cy="211467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BFB3ED19-ED17-3A98-39D0-D29F95193772}"/>
              </a:ext>
            </a:extLst>
          </p:cNvPr>
          <p:cNvCxnSpPr>
            <a:cxnSpLocks/>
          </p:cNvCxnSpPr>
          <p:nvPr/>
        </p:nvCxnSpPr>
        <p:spPr>
          <a:xfrm flipV="1">
            <a:off x="6822863" y="1381601"/>
            <a:ext cx="0" cy="211467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9B315F5E-4156-1ACF-13EF-2BD09E7F2517}"/>
                  </a:ext>
                </a:extLst>
              </p:cNvPr>
              <p:cNvSpPr txBox="1"/>
              <p:nvPr/>
            </p:nvSpPr>
            <p:spPr>
              <a:xfrm>
                <a:off x="6569655" y="1021794"/>
                <a:ext cx="6908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9B315F5E-4156-1ACF-13EF-2BD09E7F2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655" y="1021794"/>
                <a:ext cx="690872" cy="369332"/>
              </a:xfrm>
              <a:prstGeom prst="rect">
                <a:avLst/>
              </a:prstGeom>
              <a:blipFill>
                <a:blip r:embed="rId2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0CF167B1-C97F-C1A8-DB9B-3A8003C545DC}"/>
                  </a:ext>
                </a:extLst>
              </p:cNvPr>
              <p:cNvSpPr txBox="1"/>
              <p:nvPr/>
            </p:nvSpPr>
            <p:spPr>
              <a:xfrm>
                <a:off x="8232466" y="1021794"/>
                <a:ext cx="911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0CF167B1-C97F-C1A8-DB9B-3A8003C54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466" y="1021794"/>
                <a:ext cx="911117" cy="369332"/>
              </a:xfrm>
              <a:prstGeom prst="rect">
                <a:avLst/>
              </a:prstGeom>
              <a:blipFill>
                <a:blip r:embed="rId2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B2556D90-EA06-16FA-B67A-55523230AF59}"/>
              </a:ext>
            </a:extLst>
          </p:cNvPr>
          <p:cNvCxnSpPr>
            <a:cxnSpLocks/>
          </p:cNvCxnSpPr>
          <p:nvPr/>
        </p:nvCxnSpPr>
        <p:spPr>
          <a:xfrm flipV="1">
            <a:off x="8638963" y="1381601"/>
            <a:ext cx="0" cy="211467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feil: nach unten 44">
            <a:extLst>
              <a:ext uri="{FF2B5EF4-FFF2-40B4-BE49-F238E27FC236}">
                <a16:creationId xmlns:a16="http://schemas.microsoft.com/office/drawing/2014/main" id="{DA4B9305-8BFD-B3CF-3269-8AB918C6D25D}"/>
              </a:ext>
            </a:extLst>
          </p:cNvPr>
          <p:cNvSpPr/>
          <p:nvPr/>
        </p:nvSpPr>
        <p:spPr>
          <a:xfrm rot="10800000">
            <a:off x="6653619" y="3433718"/>
            <a:ext cx="345660" cy="37812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Pfeil: nach unten 45">
            <a:extLst>
              <a:ext uri="{FF2B5EF4-FFF2-40B4-BE49-F238E27FC236}">
                <a16:creationId xmlns:a16="http://schemas.microsoft.com/office/drawing/2014/main" id="{69E73CCF-0C66-00C8-807F-9B98375E3BFB}"/>
              </a:ext>
            </a:extLst>
          </p:cNvPr>
          <p:cNvSpPr/>
          <p:nvPr/>
        </p:nvSpPr>
        <p:spPr>
          <a:xfrm>
            <a:off x="8473088" y="1389752"/>
            <a:ext cx="345660" cy="37812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DAEF7CA2-DBE7-1E30-99CC-17A55D77110A}"/>
                  </a:ext>
                </a:extLst>
              </p:cNvPr>
              <p:cNvSpPr txBox="1"/>
              <p:nvPr/>
            </p:nvSpPr>
            <p:spPr>
              <a:xfrm>
                <a:off x="7432735" y="3552525"/>
                <a:ext cx="12062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=180°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DAEF7CA2-DBE7-1E30-99CC-17A55D771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735" y="3552525"/>
                <a:ext cx="1206228" cy="276999"/>
              </a:xfrm>
              <a:prstGeom prst="rect">
                <a:avLst/>
              </a:prstGeom>
              <a:blipFill>
                <a:blip r:embed="rId23"/>
                <a:stretch>
                  <a:fillRect l="-4040" r="-4545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Grafik 50">
            <a:extLst>
              <a:ext uri="{FF2B5EF4-FFF2-40B4-BE49-F238E27FC236}">
                <a16:creationId xmlns:a16="http://schemas.microsoft.com/office/drawing/2014/main" id="{EE8969D1-0D18-074F-5BF9-F5ECDD8BF0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r="59387"/>
          <a:stretch/>
        </p:blipFill>
        <p:spPr>
          <a:xfrm flipV="1">
            <a:off x="5894725" y="1773302"/>
            <a:ext cx="3744007" cy="1627833"/>
          </a:xfrm>
          <a:prstGeom prst="rect">
            <a:avLst/>
          </a:prstGeom>
        </p:spPr>
      </p:pic>
      <p:sp>
        <p:nvSpPr>
          <p:cNvPr id="57" name="Foliennummernplatzhalter 3">
            <a:extLst>
              <a:ext uri="{FF2B5EF4-FFF2-40B4-BE49-F238E27FC236}">
                <a16:creationId xmlns:a16="http://schemas.microsoft.com/office/drawing/2014/main" id="{3F7E22FB-6EAD-C9C9-ED6A-B7F78013C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46" y="6559295"/>
            <a:ext cx="776973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7</a:t>
            </a:fld>
            <a:endParaRPr lang="en-GB" dirty="0"/>
          </a:p>
        </p:txBody>
      </p: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954EAC6E-7C47-BD4E-EF78-51AC9F157ECD}"/>
              </a:ext>
            </a:extLst>
          </p:cNvPr>
          <p:cNvGrpSpPr/>
          <p:nvPr/>
        </p:nvGrpSpPr>
        <p:grpSpPr>
          <a:xfrm>
            <a:off x="6296498" y="2285658"/>
            <a:ext cx="1066518" cy="621365"/>
            <a:chOff x="6296498" y="2285658"/>
            <a:chExt cx="1066518" cy="621365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EA7AE4BA-7F50-BA8D-2774-B751C9E26293}"/>
                </a:ext>
              </a:extLst>
            </p:cNvPr>
            <p:cNvSpPr/>
            <p:nvPr/>
          </p:nvSpPr>
          <p:spPr>
            <a:xfrm rot="16200000">
              <a:off x="6724392" y="2296524"/>
              <a:ext cx="208272" cy="592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2" name="Gerade Verbindung mit Pfeil 101">
              <a:extLst>
                <a:ext uri="{FF2B5EF4-FFF2-40B4-BE49-F238E27FC236}">
                  <a16:creationId xmlns:a16="http://schemas.microsoft.com/office/drawing/2014/main" id="{44023A34-9409-21D2-0A12-D829A5353840}"/>
                </a:ext>
              </a:extLst>
            </p:cNvPr>
            <p:cNvCxnSpPr/>
            <p:nvPr/>
          </p:nvCxnSpPr>
          <p:spPr>
            <a:xfrm flipV="1">
              <a:off x="6822863" y="2285658"/>
              <a:ext cx="0" cy="20288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16526E87-7EE3-F7FB-6186-783CBF58207A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63" y="2696811"/>
              <a:ext cx="0" cy="2102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1" name="Gerade Verbindung mit Pfeil 110">
              <a:extLst>
                <a:ext uri="{FF2B5EF4-FFF2-40B4-BE49-F238E27FC236}">
                  <a16:creationId xmlns:a16="http://schemas.microsoft.com/office/drawing/2014/main" id="{D70A2947-6BEA-7C57-B9BB-CE912E3431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679" y="2582198"/>
              <a:ext cx="238337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mit Pfeil 112">
              <a:extLst>
                <a:ext uri="{FF2B5EF4-FFF2-40B4-BE49-F238E27FC236}">
                  <a16:creationId xmlns:a16="http://schemas.microsoft.com/office/drawing/2014/main" id="{8B483E27-76AE-2760-1A68-90BB0D3C9497}"/>
                </a:ext>
              </a:extLst>
            </p:cNvPr>
            <p:cNvCxnSpPr>
              <a:cxnSpLocks/>
            </p:cNvCxnSpPr>
            <p:nvPr/>
          </p:nvCxnSpPr>
          <p:spPr>
            <a:xfrm>
              <a:off x="6296498" y="2582198"/>
              <a:ext cx="235879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F9D530D6-0D89-0F5E-F94D-9702AD9846D4}"/>
              </a:ext>
            </a:extLst>
          </p:cNvPr>
          <p:cNvGrpSpPr/>
          <p:nvPr/>
        </p:nvGrpSpPr>
        <p:grpSpPr>
          <a:xfrm>
            <a:off x="8279039" y="2096733"/>
            <a:ext cx="712625" cy="1015692"/>
            <a:chOff x="8279039" y="2096733"/>
            <a:chExt cx="712625" cy="1015692"/>
          </a:xfrm>
        </p:grpSpPr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11D433F7-57A1-B637-0A20-FD61ABAA6586}"/>
                </a:ext>
              </a:extLst>
            </p:cNvPr>
            <p:cNvSpPr/>
            <p:nvPr/>
          </p:nvSpPr>
          <p:spPr>
            <a:xfrm>
              <a:off x="8535977" y="2296523"/>
              <a:ext cx="208272" cy="592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9" name="Gerade Verbindung mit Pfeil 118">
              <a:extLst>
                <a:ext uri="{FF2B5EF4-FFF2-40B4-BE49-F238E27FC236}">
                  <a16:creationId xmlns:a16="http://schemas.microsoft.com/office/drawing/2014/main" id="{55FB12C0-BC9B-45E7-0A42-F5F9F2747C12}"/>
                </a:ext>
              </a:extLst>
            </p:cNvPr>
            <p:cNvCxnSpPr/>
            <p:nvPr/>
          </p:nvCxnSpPr>
          <p:spPr>
            <a:xfrm flipV="1">
              <a:off x="8634448" y="2909545"/>
              <a:ext cx="0" cy="20288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0" name="Gerade Verbindung mit Pfeil 119">
              <a:extLst>
                <a:ext uri="{FF2B5EF4-FFF2-40B4-BE49-F238E27FC236}">
                  <a16:creationId xmlns:a16="http://schemas.microsoft.com/office/drawing/2014/main" id="{1FE5D33F-F8D3-2016-9D79-E69A1A9F07F4}"/>
                </a:ext>
              </a:extLst>
            </p:cNvPr>
            <p:cNvCxnSpPr>
              <a:cxnSpLocks/>
            </p:cNvCxnSpPr>
            <p:nvPr/>
          </p:nvCxnSpPr>
          <p:spPr>
            <a:xfrm>
              <a:off x="8634448" y="2096733"/>
              <a:ext cx="0" cy="2102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1" name="Gerade Verbindung mit Pfeil 120">
              <a:extLst>
                <a:ext uri="{FF2B5EF4-FFF2-40B4-BE49-F238E27FC236}">
                  <a16:creationId xmlns:a16="http://schemas.microsoft.com/office/drawing/2014/main" id="{A7D5ACB0-7852-F963-D67D-63AE6F69C9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9039" y="2582197"/>
              <a:ext cx="238337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mit Pfeil 124">
              <a:extLst>
                <a:ext uri="{FF2B5EF4-FFF2-40B4-BE49-F238E27FC236}">
                  <a16:creationId xmlns:a16="http://schemas.microsoft.com/office/drawing/2014/main" id="{D2B58992-3675-D7EF-5686-FAAAEA20D2B9}"/>
                </a:ext>
              </a:extLst>
            </p:cNvPr>
            <p:cNvCxnSpPr>
              <a:cxnSpLocks/>
            </p:cNvCxnSpPr>
            <p:nvPr/>
          </p:nvCxnSpPr>
          <p:spPr>
            <a:xfrm>
              <a:off x="8755785" y="2582197"/>
              <a:ext cx="235879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uppieren 95">
            <a:extLst>
              <a:ext uri="{FF2B5EF4-FFF2-40B4-BE49-F238E27FC236}">
                <a16:creationId xmlns:a16="http://schemas.microsoft.com/office/drawing/2014/main" id="{843B2170-B983-47AD-9A57-DC3DA967CBF3}"/>
              </a:ext>
            </a:extLst>
          </p:cNvPr>
          <p:cNvGrpSpPr/>
          <p:nvPr/>
        </p:nvGrpSpPr>
        <p:grpSpPr>
          <a:xfrm>
            <a:off x="891876" y="5961205"/>
            <a:ext cx="10272663" cy="503625"/>
            <a:chOff x="154809" y="6023966"/>
            <a:chExt cx="8994922" cy="503625"/>
          </a:xfrm>
        </p:grpSpPr>
        <p:sp>
          <p:nvSpPr>
            <p:cNvPr id="112" name="Abgerundetes Rechteck 155">
              <a:extLst>
                <a:ext uri="{FF2B5EF4-FFF2-40B4-BE49-F238E27FC236}">
                  <a16:creationId xmlns:a16="http://schemas.microsoft.com/office/drawing/2014/main" id="{DE224211-4E29-4925-956C-748692E0BEA9}"/>
                </a:ext>
              </a:extLst>
            </p:cNvPr>
            <p:cNvSpPr/>
            <p:nvPr/>
          </p:nvSpPr>
          <p:spPr>
            <a:xfrm>
              <a:off x="154809" y="6023966"/>
              <a:ext cx="8543977" cy="503625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eck 156">
              <a:extLst>
                <a:ext uri="{FF2B5EF4-FFF2-40B4-BE49-F238E27FC236}">
                  <a16:creationId xmlns:a16="http://schemas.microsoft.com/office/drawing/2014/main" id="{ECD6F0E4-BFD0-4608-AA03-CB360DBA839F}"/>
                </a:ext>
              </a:extLst>
            </p:cNvPr>
            <p:cNvSpPr/>
            <p:nvPr/>
          </p:nvSpPr>
          <p:spPr>
            <a:xfrm>
              <a:off x="154809" y="6250592"/>
              <a:ext cx="899492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dirty="0"/>
                <a:t>Shiloh, R., Illmer, J., Chlouba, T., Yousefi, P., Schönenberger, N., Niedermayer, U., Mittelbach, A., &amp; Hommelhoff, P. </a:t>
              </a:r>
              <a:r>
                <a:rPr lang="de-DE" sz="1200" i="1" dirty="0"/>
                <a:t>Nature</a:t>
              </a:r>
              <a:r>
                <a:rPr lang="de-DE" sz="1200" dirty="0"/>
                <a:t> 597, 498 (2021)</a:t>
              </a:r>
            </a:p>
          </p:txBody>
        </p:sp>
        <p:sp>
          <p:nvSpPr>
            <p:cNvPr id="115" name="Rechteck 157">
              <a:extLst>
                <a:ext uri="{FF2B5EF4-FFF2-40B4-BE49-F238E27FC236}">
                  <a16:creationId xmlns:a16="http://schemas.microsoft.com/office/drawing/2014/main" id="{804E0871-EB94-4DDB-9FDC-0D0D59E6267E}"/>
                </a:ext>
              </a:extLst>
            </p:cNvPr>
            <p:cNvSpPr/>
            <p:nvPr/>
          </p:nvSpPr>
          <p:spPr>
            <a:xfrm>
              <a:off x="155781" y="6023966"/>
              <a:ext cx="87782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/>
                <a:t>Niedermayer, U., </a:t>
              </a:r>
              <a:r>
                <a:rPr lang="de-DE" sz="1200" dirty="0" err="1"/>
                <a:t>Egenolf</a:t>
              </a:r>
              <a:r>
                <a:rPr lang="de-DE" sz="1200" dirty="0"/>
                <a:t>, T., </a:t>
              </a:r>
              <a:r>
                <a:rPr lang="de-DE" sz="1200" dirty="0" err="1"/>
                <a:t>Boine</a:t>
              </a:r>
              <a:r>
                <a:rPr lang="de-DE" sz="1200" dirty="0"/>
                <a:t>-Frankenheim, O., Hommelhoff P.</a:t>
              </a:r>
              <a:r>
                <a:rPr lang="en-GB" sz="1200" dirty="0"/>
                <a:t>, </a:t>
              </a:r>
              <a:r>
                <a:rPr lang="en-GB" sz="1200" i="1" dirty="0"/>
                <a:t>Phys. Rev. Lett. </a:t>
              </a:r>
              <a:r>
                <a:rPr lang="en-GB" sz="1200" dirty="0"/>
                <a:t>121, 214801 (2018)</a:t>
              </a:r>
            </a:p>
          </p:txBody>
        </p:sp>
      </p:grpSp>
      <p:pic>
        <p:nvPicPr>
          <p:cNvPr id="116" name="Grafik 25">
            <a:extLst>
              <a:ext uri="{FF2B5EF4-FFF2-40B4-BE49-F238E27FC236}">
                <a16:creationId xmlns:a16="http://schemas.microsoft.com/office/drawing/2014/main" id="{79CD8F53-4C77-42B3-A549-0345C3D56F3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79" y="3912801"/>
            <a:ext cx="10036029" cy="2001142"/>
          </a:xfrm>
          <a:prstGeom prst="rect">
            <a:avLst/>
          </a:prstGeom>
        </p:spPr>
      </p:pic>
      <p:pic>
        <p:nvPicPr>
          <p:cNvPr id="117" name="Grafik 25">
            <a:extLst>
              <a:ext uri="{FF2B5EF4-FFF2-40B4-BE49-F238E27FC236}">
                <a16:creationId xmlns:a16="http://schemas.microsoft.com/office/drawing/2014/main" id="{5368BFA7-6FC2-412A-A2CB-B0E52E50569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8" y="3917178"/>
            <a:ext cx="10036029" cy="20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211" grpId="0" animBg="1"/>
      <p:bldP spid="211" grpId="1" animBg="1"/>
      <p:bldP spid="209" grpId="0" animBg="1"/>
      <p:bldP spid="209" grpId="1" animBg="1"/>
      <p:bldP spid="11" grpId="0" animBg="1"/>
      <p:bldP spid="12" grpId="0" animBg="1"/>
      <p:bldP spid="188" grpId="0" animBg="1"/>
      <p:bldP spid="189" grpId="0" animBg="1"/>
      <p:bldP spid="24" grpId="0"/>
      <p:bldP spid="48" grpId="0"/>
      <p:bldP spid="50" grpId="0"/>
      <p:bldP spid="52" grpId="0"/>
      <p:bldP spid="54" grpId="0"/>
      <p:bldP spid="55" grpId="0"/>
      <p:bldP spid="62" grpId="0"/>
      <p:bldP spid="63" grpId="0"/>
      <p:bldP spid="45" grpId="0" animBg="1"/>
      <p:bldP spid="46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Bildschirmausschnitt">
            <a:extLst>
              <a:ext uri="{FF2B5EF4-FFF2-40B4-BE49-F238E27FC236}">
                <a16:creationId xmlns:a16="http://schemas.microsoft.com/office/drawing/2014/main" id="{E8775B46-2231-73BD-4417-6626CB53F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4534"/>
            <a:ext cx="5722563" cy="591772"/>
          </a:xfrm>
          <a:prstGeom prst="rect">
            <a:avLst/>
          </a:prstGeom>
        </p:spPr>
      </p:pic>
      <p:pic>
        <p:nvPicPr>
          <p:cNvPr id="7" name="Grafik 6" descr="Bildschirmausschnitt">
            <a:extLst>
              <a:ext uri="{FF2B5EF4-FFF2-40B4-BE49-F238E27FC236}">
                <a16:creationId xmlns:a16="http://schemas.microsoft.com/office/drawing/2014/main" id="{34D55887-C8FC-E8CE-9EE8-E9D53EB7D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" y="4737553"/>
            <a:ext cx="5716609" cy="57102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0668000" y="6559295"/>
            <a:ext cx="582730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1" name="Textfeld 8"/>
          <p:cNvSpPr txBox="1">
            <a:spLocks noChangeArrowheads="1"/>
          </p:cNvSpPr>
          <p:nvPr/>
        </p:nvSpPr>
        <p:spPr bwMode="auto">
          <a:xfrm>
            <a:off x="100828" y="5933081"/>
            <a:ext cx="8050547" cy="261610"/>
          </a:xfrm>
          <a:prstGeom prst="rect">
            <a:avLst/>
          </a:prstGeom>
          <a:solidFill>
            <a:srgbClr val="052C4F"/>
          </a:solidFill>
          <a:ln w="28575">
            <a:solidFill>
              <a:schemeClr val="accent1"/>
            </a:solidFill>
            <a:headEnd/>
            <a:tailEnd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" pitchFamily="34" charset="0"/>
              </a:rPr>
              <a:t>R. Shiloh, J. Illmer, T. Chlouba, P. Yousefi, N. Schönenberger, U. Niedermayer, A. Mittelbach, P. Hommelhoff, Nature 597, 498 (2021)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6537440" y="804738"/>
            <a:ext cx="4316437" cy="3733041"/>
            <a:chOff x="6537440" y="804738"/>
            <a:chExt cx="4316437" cy="3733041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3" b="39168"/>
            <a:stretch/>
          </p:blipFill>
          <p:spPr>
            <a:xfrm>
              <a:off x="6537440" y="804738"/>
              <a:ext cx="4298498" cy="3212277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6891256" y="3983781"/>
              <a:ext cx="39626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Overfocusing</a:t>
              </a:r>
              <a:r>
                <a:rPr lang="en-US" dirty="0">
                  <a:solidFill>
                    <a:schemeClr val="bg1"/>
                  </a:solidFill>
                </a:rPr>
                <a:t> effect (&gt;400 MV/m)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Different structure geometry with larger </a:t>
              </a:r>
              <a:r>
                <a:rPr lang="en-US" sz="1200" dirty="0" err="1">
                  <a:solidFill>
                    <a:schemeClr val="bg1"/>
                  </a:solidFill>
                </a:rPr>
                <a:t>macrocells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9014079" y="973406"/>
              <a:ext cx="1552156" cy="400110"/>
            </a:xfrm>
            <a:prstGeom prst="rect">
              <a:avLst/>
            </a:prstGeom>
            <a:solidFill>
              <a:srgbClr val="D42C2A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 err="1"/>
                <a:t>Overfocusing</a:t>
              </a:r>
              <a:endParaRPr lang="en-GB" sz="20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2520173" y="130721"/>
            <a:ext cx="7671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Alternating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phase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focusing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effect</a:t>
            </a:r>
            <a:r>
              <a:rPr lang="de-DE" sz="2800" dirty="0">
                <a:solidFill>
                  <a:schemeClr val="bg1"/>
                </a:solidFill>
              </a:rPr>
              <a:t>: </a:t>
            </a:r>
            <a:r>
              <a:rPr lang="de-DE" sz="2800" dirty="0" err="1">
                <a:solidFill>
                  <a:schemeClr val="bg1"/>
                </a:solidFill>
              </a:rPr>
              <a:t>proof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of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principle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5151884" y="1972757"/>
            <a:ext cx="1309017" cy="717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/>
          <p:cNvGrpSpPr/>
          <p:nvPr/>
        </p:nvGrpSpPr>
        <p:grpSpPr>
          <a:xfrm>
            <a:off x="731613" y="811161"/>
            <a:ext cx="4343733" cy="3840147"/>
            <a:chOff x="731613" y="811161"/>
            <a:chExt cx="4343733" cy="3840147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0902" b="39291"/>
            <a:stretch/>
          </p:blipFill>
          <p:spPr>
            <a:xfrm>
              <a:off x="731613" y="811161"/>
              <a:ext cx="4343733" cy="3205854"/>
            </a:xfrm>
            <a:prstGeom prst="rect">
              <a:avLst/>
            </a:prstGeom>
          </p:spPr>
        </p:pic>
        <p:sp>
          <p:nvSpPr>
            <p:cNvPr id="26" name="Textfeld 25"/>
            <p:cNvSpPr txBox="1"/>
            <p:nvPr/>
          </p:nvSpPr>
          <p:spPr>
            <a:xfrm>
              <a:off x="798876" y="4004977"/>
              <a:ext cx="4209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2.7 times larger electron current at optimal transport field strength (~700 MV/m)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600256" y="3028897"/>
              <a:ext cx="989373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 err="1"/>
                <a:t>Guiding</a:t>
              </a:r>
              <a:endParaRPr lang="en-GB" sz="2000" dirty="0"/>
            </a:p>
          </p:txBody>
        </p:sp>
      </p:grpSp>
      <p:sp>
        <p:nvSpPr>
          <p:cNvPr id="8" name="Textfeld 8">
            <a:extLst>
              <a:ext uri="{FF2B5EF4-FFF2-40B4-BE49-F238E27FC236}">
                <a16:creationId xmlns:a16="http://schemas.microsoft.com/office/drawing/2014/main" id="{80D0949D-4A0C-6D2F-A66C-DBAA99440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28" y="6234751"/>
            <a:ext cx="8913251" cy="261610"/>
          </a:xfrm>
          <a:prstGeom prst="rect">
            <a:avLst/>
          </a:prstGeom>
          <a:solidFill>
            <a:srgbClr val="052C4F"/>
          </a:solidFill>
          <a:ln w="28575">
            <a:solidFill>
              <a:schemeClr val="accent1"/>
            </a:solidFill>
            <a:headEnd/>
            <a:tailEnd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" pitchFamily="34" charset="0"/>
              </a:rPr>
              <a:t>For </a:t>
            </a:r>
            <a:r>
              <a:rPr lang="en-US" sz="1100" dirty="0" err="1">
                <a:solidFill>
                  <a:schemeClr val="bg1"/>
                </a:solidFill>
                <a:latin typeface="Calibri" pitchFamily="34" charset="0"/>
              </a:rPr>
              <a:t>Linacs</a:t>
            </a:r>
            <a:r>
              <a:rPr lang="en-US" sz="1100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GB" sz="1100" dirty="0"/>
              <a:t>Lauber, S., Barth, W., </a:t>
            </a:r>
            <a:r>
              <a:rPr lang="en-GB" sz="1100" dirty="0" err="1"/>
              <a:t>Basten</a:t>
            </a:r>
            <a:r>
              <a:rPr lang="en-GB" sz="1100" dirty="0"/>
              <a:t>, M., </a:t>
            </a:r>
            <a:r>
              <a:rPr lang="en-GB" sz="1100" dirty="0" err="1"/>
              <a:t>Dziuba</a:t>
            </a:r>
            <a:r>
              <a:rPr lang="en-GB" sz="1100" dirty="0"/>
              <a:t>, F. D., List, J., Miski-</a:t>
            </a:r>
            <a:r>
              <a:rPr lang="en-GB" sz="1100" dirty="0" err="1"/>
              <a:t>Oglu</a:t>
            </a:r>
            <a:r>
              <a:rPr lang="en-GB" sz="1100" dirty="0"/>
              <a:t>, M., ... &amp; </a:t>
            </a:r>
            <a:r>
              <a:rPr lang="en-GB" sz="1100" dirty="0" err="1"/>
              <a:t>Yaramyshev</a:t>
            </a:r>
            <a:r>
              <a:rPr lang="en-GB" sz="1100" dirty="0"/>
              <a:t>, S., </a:t>
            </a:r>
            <a:r>
              <a:rPr lang="en-GB" sz="1100" i="1" dirty="0"/>
              <a:t>EPJ Techniques &amp; Instrumentation</a:t>
            </a:r>
            <a:r>
              <a:rPr lang="en-GB" sz="1100" dirty="0"/>
              <a:t>, </a:t>
            </a:r>
            <a:r>
              <a:rPr lang="en-GB" sz="1100" i="1" dirty="0"/>
              <a:t>11</a:t>
            </a:r>
            <a:r>
              <a:rPr lang="en-GB" sz="1100" dirty="0"/>
              <a:t>(1), 5 (2024)</a:t>
            </a:r>
            <a:endParaRPr lang="en-US" sz="11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092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"/>
</p:tagLst>
</file>

<file path=ppt/theme/theme1.xml><?xml version="1.0" encoding="utf-8"?>
<a:theme xmlns:a="http://schemas.openxmlformats.org/drawingml/2006/main" name="Lehrtuhl_FAU 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ehrtuhl_FAU 16-9" id="{66CFE6CE-A45C-4DCE-A401-A9E6BF8BC732}" vid="{22C1DCB4-8850-477D-A140-23351F052863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Lehrtuhl_FAU 16-9</Template>
  <TotalTime>0</TotalTime>
  <Words>2693</Words>
  <Application>Microsoft Office PowerPoint</Application>
  <PresentationFormat>Breitbild</PresentationFormat>
  <Paragraphs>487</Paragraphs>
  <Slides>29</Slides>
  <Notes>3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Century Gothic</vt:lpstr>
      <vt:lpstr>Humanst521 BT</vt:lpstr>
      <vt:lpstr>Times New Roman</vt:lpstr>
      <vt:lpstr>Lehrtuhl_FAU 16-9</vt:lpstr>
      <vt:lpstr>PowerPoint-Präsentation</vt:lpstr>
      <vt:lpstr>Why dielectric-based laser accelerators?</vt:lpstr>
      <vt:lpstr>Operation principle </vt:lpstr>
      <vt:lpstr>PowerPoint-Präsentation</vt:lpstr>
      <vt:lpstr>PowerPoint-Präsentation</vt:lpstr>
      <vt:lpstr>PowerPoint-Präsentation</vt:lpstr>
      <vt:lpstr>Guiding in 2D  (plane parallel to substrate)</vt:lpstr>
      <vt:lpstr>PowerPoint-Präsentation</vt:lpstr>
      <vt:lpstr>PowerPoint-Präsentation</vt:lpstr>
      <vt:lpstr>Acceleration + Guiding in 2D  (guiding in plane parallel to substrate)</vt:lpstr>
      <vt:lpstr>Coherent laser acceleration of electrons</vt:lpstr>
      <vt:lpstr>PowerPoint-Präsentation</vt:lpstr>
      <vt:lpstr>PowerPoint-Präsentation</vt:lpstr>
      <vt:lpstr>PowerPoint-Präsentation</vt:lpstr>
      <vt:lpstr>Acceleration structures</vt:lpstr>
      <vt:lpstr>Experimental setup at FAU </vt:lpstr>
      <vt:lpstr>              </vt:lpstr>
      <vt:lpstr>              </vt:lpstr>
      <vt:lpstr>              </vt:lpstr>
      <vt:lpstr>              </vt:lpstr>
      <vt:lpstr>              </vt:lpstr>
      <vt:lpstr>Guiding in 3D? (including out of plane direction)</vt:lpstr>
      <vt:lpstr>Guiding in 3D - The concept</vt:lpstr>
      <vt:lpstr>Guiding in 3D - The concept</vt:lpstr>
      <vt:lpstr>Guiding in 3D – Material combinations</vt:lpstr>
      <vt:lpstr>Guiding in 3D – First preliminary simulation results</vt:lpstr>
      <vt:lpstr>DLA @ 10 µm</vt:lpstr>
      <vt:lpstr>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SimPC</dc:creator>
  <cp:lastModifiedBy>Konrad, Manuel</cp:lastModifiedBy>
  <cp:revision>112</cp:revision>
  <dcterms:created xsi:type="dcterms:W3CDTF">2018-02-22T14:31:40Z</dcterms:created>
  <dcterms:modified xsi:type="dcterms:W3CDTF">2025-09-25T08:12:01Z</dcterms:modified>
</cp:coreProperties>
</file>