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37" r:id="rId3"/>
    <p:sldId id="502" r:id="rId4"/>
    <p:sldId id="531" r:id="rId5"/>
    <p:sldId id="530" r:id="rId6"/>
    <p:sldId id="533" r:id="rId7"/>
    <p:sldId id="532" r:id="rId8"/>
    <p:sldId id="543" r:id="rId9"/>
    <p:sldId id="535" r:id="rId10"/>
    <p:sldId id="537" r:id="rId11"/>
    <p:sldId id="538" r:id="rId12"/>
    <p:sldId id="548" r:id="rId13"/>
    <p:sldId id="549" r:id="rId14"/>
    <p:sldId id="553" r:id="rId15"/>
    <p:sldId id="552" r:id="rId16"/>
    <p:sldId id="545" r:id="rId17"/>
    <p:sldId id="551" r:id="rId18"/>
    <p:sldId id="554" r:id="rId19"/>
    <p:sldId id="550" r:id="rId20"/>
    <p:sldId id="539" r:id="rId21"/>
    <p:sldId id="442" r:id="rId22"/>
    <p:sldId id="5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Bergamaschi" initials="MB" lastIdx="2" clrIdx="0">
    <p:extLst>
      <p:ext uri="{19B8F6BF-5375-455C-9EA6-DF929625EA0E}">
        <p15:presenceInfo xmlns:p15="http://schemas.microsoft.com/office/powerpoint/2012/main" userId="S-1-5-21-1526224874-1540688658-1361462980-24458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6D"/>
    <a:srgbClr val="1F77B4"/>
    <a:srgbClr val="EE5612"/>
    <a:srgbClr val="00B050"/>
    <a:srgbClr val="1F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2" autoAdjust="0"/>
    <p:restoredTop sz="91176" autoAdjust="0"/>
  </p:normalViewPr>
  <p:slideViewPr>
    <p:cSldViewPr snapToGrid="0">
      <p:cViewPr>
        <p:scale>
          <a:sx n="85" d="100"/>
          <a:sy n="85" d="100"/>
        </p:scale>
        <p:origin x="641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60D-69EE-4962-B7C9-00848BA675D2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87788-8968-46D0-A987-94092E7F66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37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2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193D-AE1C-A1B6-E76E-010E1597D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AAF68-F980-AAE3-FC6B-E555344F8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9F1AE-EF46-0196-4438-C6F60A9DA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FB3AF-B3DB-3C21-6BB4-EC72BAF4E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3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60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52A82C-E2B9-A600-C7BF-BA32CBC3E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70" y="5881767"/>
            <a:ext cx="818804" cy="818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9CDE00-2AA0-4B86-8173-EDF29C731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5FD56-BAE4-4B09-B8D1-250A74DAB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Shape 10">
            <a:extLst>
              <a:ext uri="{FF2B5EF4-FFF2-40B4-BE49-F238E27FC236}">
                <a16:creationId xmlns:a16="http://schemas.microsoft.com/office/drawing/2014/main" id="{C1E841F7-0A60-455B-9D53-12344D613038}"/>
              </a:ext>
            </a:extLst>
          </p:cNvPr>
          <p:cNvPicPr preferRelativeResize="0"/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65" y="5804459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38032AB-C5EA-478A-8AD2-C6BF59B768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5" y="5699421"/>
            <a:ext cx="2161310" cy="11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DB43-9B25-4E5C-8E4A-73090A15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D29E8-76D8-4CF6-B01F-0723CD5F5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F2FBD-C006-4299-A9F4-774A663E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EEF9E-C313-4871-9D8D-E79FC3F3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950D4-26E6-4E40-BD6C-841A0146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93D1C-E9F4-470B-8351-49D9F613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D524-25C5-4455-AAD4-B1649A8E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AC4A1-5E7D-4CB1-86C9-048672DA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579B-9823-4F24-BA7C-36EC5ABB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34540-4EE0-4FD7-BC3D-DCD313E5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2E6A8-C0E7-4778-A122-A17DDE43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1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79614-16E4-4A53-BE1A-EF591B0F0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BE7EA-5327-40B0-B4B0-E09077C7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6653-0425-4887-A17E-DCDFC3D6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F61E3-E4FD-4C5A-97E0-E755771C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C7EC4-B897-4151-A1B5-B7A3E262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4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80-CEAE-4DBA-993B-EDFF65C2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CB3C-2C6D-478C-9341-8D371418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10">
            <a:extLst>
              <a:ext uri="{FF2B5EF4-FFF2-40B4-BE49-F238E27FC236}">
                <a16:creationId xmlns:a16="http://schemas.microsoft.com/office/drawing/2014/main" id="{D0F0B171-7B63-45B7-9ECC-4DE9B8151E3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4" y="5814872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3C4A0E-89C3-49CF-BA71-82D654790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0" y="5695676"/>
            <a:ext cx="2161310" cy="111667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D0C04B-F2BA-4038-8DC7-9527E9FD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639" y="6358890"/>
            <a:ext cx="1131916" cy="365125"/>
          </a:xfrm>
        </p:spPr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6BDA978-AEC3-4895-A19F-2839262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Michele Bergamaschi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5677E4-F353-4AA3-9579-2C279BF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5520" y="6356350"/>
            <a:ext cx="973050" cy="365125"/>
          </a:xfrm>
        </p:spPr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AA1D9-4AAE-E27D-23D8-421D72FBC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0" y="5881767"/>
            <a:ext cx="818804" cy="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80-CEAE-4DBA-993B-EDFF65C2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CB3C-2C6D-478C-9341-8D371418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10">
            <a:extLst>
              <a:ext uri="{FF2B5EF4-FFF2-40B4-BE49-F238E27FC236}">
                <a16:creationId xmlns:a16="http://schemas.microsoft.com/office/drawing/2014/main" id="{D0F0B171-7B63-45B7-9ECC-4DE9B8151E3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4" y="5814872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3C4A0E-89C3-49CF-BA71-82D654790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0" y="5695676"/>
            <a:ext cx="2161310" cy="111667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D0C04B-F2BA-4038-8DC7-9527E9FD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639" y="6358890"/>
            <a:ext cx="1131916" cy="365125"/>
          </a:xfrm>
        </p:spPr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6BDA978-AEC3-4895-A19F-2839262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Michele Bergamaschi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5677E4-F353-4AA3-9579-2C279BF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5520" y="6356350"/>
            <a:ext cx="1672244" cy="365125"/>
          </a:xfrm>
        </p:spPr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57AE4135-8C79-E58B-B5DA-90FA4350F8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40" y="6056184"/>
            <a:ext cx="1908985" cy="511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08039-04EE-7C83-7982-E693157834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0" y="5881767"/>
            <a:ext cx="818804" cy="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FCC2-E41C-4784-9F4F-87DFD655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0C352-D581-4DCB-BE36-D53EEBE8D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E810-D6FC-4EB1-9441-30361E18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0FB55-4F6F-4258-A093-04582184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CA08-EF04-436C-A960-CD9AE0CC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5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D2C4-8AE9-49C3-841A-DA42D3D0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277E3-74F0-4D4E-B0A0-859FD8B6D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D952-7CEF-4409-8C42-85FFAF1D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6F4ED-62ED-4275-8078-9B0D6AC6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57227-EE3A-44B3-8A51-76CC37A5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46C12-E946-40D5-99F3-F695F007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3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45AA-11A7-49BD-9503-D0E437F8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19D3C-AC49-4107-A3F9-8519AD5F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6BA23-B272-4A69-8123-3CAF50B35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DF5E0-3EB0-4B1E-B5E4-802CEA90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03F84-640F-4FAF-A16C-1C905E84D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BF986F-EB9C-4580-9DE6-8B601AED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43BE8-06DE-4FE9-922F-40D5184D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EFAD5-8015-4F2E-818A-A8CCF6B5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4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25FC-F360-4B7E-A731-EABA4630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808C3-FA36-4AE0-BA67-B18F13D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E7B0E-98D3-49AE-B302-0DD65714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7C2EA-A5DB-4CB1-AF6D-5EE27F8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7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CC4DA-F888-401D-B007-2D7A6061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F8D99-F0B1-4DB2-AD6A-2414495ED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6DBED-3151-48F9-9197-77D361AA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23A-4AF8-4E1A-A2F7-2703F33B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D619-8C96-4FF7-A076-852D2D6AD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EF8E5-1B98-478B-88C5-2B568259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3ED36-66B8-40F0-9D0D-13601A02A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C761-2160-4830-A278-B2518456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2B644-8D1A-43BB-9E14-4B362F0D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591E2-C970-4EB4-AAF9-82CDC6D2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5264-8CFF-4250-82CE-D754CC594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68749-0159-40C7-86B8-12D722AA4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46D"/>
                </a:solidFill>
              </a:defRPr>
            </a:lvl1pPr>
          </a:lstStyle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4066-5137-4207-882F-5A82FB486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46D"/>
                </a:solidFill>
              </a:defRPr>
            </a:lvl1pPr>
          </a:lstStyle>
          <a:p>
            <a:r>
              <a:rPr lang="en-US" dirty="0"/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5B7-F03A-4F3A-A5DF-A66A4A03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46D"/>
                </a:solidFill>
              </a:defRPr>
            </a:lvl1pPr>
          </a:lstStyle>
          <a:p>
            <a:fld id="{DF802728-9BAD-43E3-93B1-0CAA475321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6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3E0D-94C4-4397-8D58-A8D0781A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633" y="1639180"/>
            <a:ext cx="10033294" cy="84368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46D"/>
                </a:solidFill>
              </a:rPr>
              <a:t>Experimental study of the growth of hosing instability: preliminary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CD0CC-2885-4F26-A74A-112AFB5B1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270" y="3656527"/>
            <a:ext cx="9241459" cy="2760663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00746D"/>
                </a:solidFill>
              </a:rPr>
              <a:t>7</a:t>
            </a:r>
            <a:r>
              <a:rPr lang="en-US" sz="1400" baseline="30000" dirty="0">
                <a:solidFill>
                  <a:srgbClr val="00746D"/>
                </a:solidFill>
              </a:rPr>
              <a:t>th</a:t>
            </a:r>
            <a:r>
              <a:rPr lang="en-US" sz="1400" dirty="0">
                <a:solidFill>
                  <a:srgbClr val="00746D"/>
                </a:solidFill>
              </a:rPr>
              <a:t>  European Advanced Accelerator </a:t>
            </a:r>
            <a:r>
              <a:rPr lang="en-US" sz="1400" dirty="0" err="1">
                <a:solidFill>
                  <a:srgbClr val="00746D"/>
                </a:solidFill>
              </a:rPr>
              <a:t>Coference</a:t>
            </a:r>
            <a:endParaRPr lang="en-US" sz="1400" dirty="0">
              <a:solidFill>
                <a:srgbClr val="00746D"/>
              </a:solidFill>
            </a:endParaRPr>
          </a:p>
          <a:p>
            <a:r>
              <a:rPr lang="it-IT" sz="1400" dirty="0">
                <a:solidFill>
                  <a:srgbClr val="00746D"/>
                </a:solidFill>
              </a:rPr>
              <a:t>Hotel Hermitage, La Biodola </a:t>
            </a:r>
            <a:r>
              <a:rPr lang="it-IT" sz="1400" dirty="0" err="1">
                <a:solidFill>
                  <a:srgbClr val="00746D"/>
                </a:solidFill>
              </a:rPr>
              <a:t>Bay</a:t>
            </a:r>
            <a:r>
              <a:rPr lang="it-IT" sz="1400" dirty="0">
                <a:solidFill>
                  <a:srgbClr val="00746D"/>
                </a:solidFill>
              </a:rPr>
              <a:t>, Isola d'Elba, </a:t>
            </a:r>
            <a:r>
              <a:rPr lang="it-IT" sz="1400" dirty="0" err="1">
                <a:solidFill>
                  <a:srgbClr val="00746D"/>
                </a:solidFill>
              </a:rPr>
              <a:t>Italy</a:t>
            </a:r>
            <a:r>
              <a:rPr lang="it-IT" sz="1400" dirty="0">
                <a:solidFill>
                  <a:srgbClr val="00746D"/>
                </a:solidFill>
              </a:rPr>
              <a:t> </a:t>
            </a:r>
          </a:p>
          <a:p>
            <a:r>
              <a:rPr lang="en-US" sz="1400" dirty="0">
                <a:solidFill>
                  <a:srgbClr val="00746D"/>
                </a:solidFill>
              </a:rPr>
              <a:t>25/09/2025</a:t>
            </a:r>
          </a:p>
          <a:p>
            <a:r>
              <a:rPr lang="en-US" sz="1800" u="sng" dirty="0">
                <a:solidFill>
                  <a:srgbClr val="00746D"/>
                </a:solidFill>
              </a:rPr>
              <a:t>Michele Bergamaschi</a:t>
            </a:r>
            <a:r>
              <a:rPr lang="en-US" sz="1800" dirty="0">
                <a:solidFill>
                  <a:srgbClr val="00746D"/>
                </a:solidFill>
              </a:rPr>
              <a:t>, </a:t>
            </a:r>
            <a:r>
              <a:rPr lang="en-GB" sz="1800" dirty="0">
                <a:solidFill>
                  <a:srgbClr val="00746D"/>
                </a:solidFill>
              </a:rPr>
              <a:t>A. Clairembaud, C. Badiali, E. Gschwendtner, F. Pannell, J. Mezger , J. Page, J. Vieira, L. Ranc, M. Turner, N. Z. van Gils, </a:t>
            </a:r>
            <a:r>
              <a:rPr lang="en-US" sz="1800" dirty="0">
                <a:solidFill>
                  <a:srgbClr val="00746D"/>
                </a:solidFill>
              </a:rPr>
              <a:t>P. Muggli</a:t>
            </a:r>
          </a:p>
          <a:p>
            <a:r>
              <a:rPr lang="en-US" sz="1800" dirty="0">
                <a:solidFill>
                  <a:srgbClr val="00746D"/>
                </a:solidFill>
              </a:rPr>
              <a:t>And the AWAKE Collaboration</a:t>
            </a:r>
            <a:endParaRPr lang="en-001" sz="1800" dirty="0">
              <a:solidFill>
                <a:srgbClr val="007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9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FB31028-6ED6-EB17-DB23-5D0C837A45DC}"/>
              </a:ext>
            </a:extLst>
          </p:cNvPr>
          <p:cNvSpPr txBox="1"/>
          <p:nvPr/>
        </p:nvSpPr>
        <p:spPr>
          <a:xfrm>
            <a:off x="1046583" y="2099124"/>
            <a:ext cx="1161797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en-US" dirty="0">
                <a:solidFill>
                  <a:srgbClr val="00746D"/>
                </a:solidFill>
              </a:rPr>
              <a:t>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= 2.5m	 	           	4.5m	        	    6.5m	              	          7.5m	     	 9.5m	 </a:t>
            </a:r>
            <a:r>
              <a:rPr lang="en-US" dirty="0">
                <a:solidFill>
                  <a:srgbClr val="00746D"/>
                </a:solidFill>
              </a:rPr>
              <a:t>	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234C26F-FF17-4D56-1A77-B77ADE3A3B5B}"/>
              </a:ext>
            </a:extLst>
          </p:cNvPr>
          <p:cNvSpPr txBox="1"/>
          <p:nvPr/>
        </p:nvSpPr>
        <p:spPr>
          <a:xfrm>
            <a:off x="742114" y="1267325"/>
            <a:ext cx="10783822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position overlapped on the image, </a:t>
            </a:r>
            <a:r>
              <a:rPr lang="en-US" sz="2000" b="1" u="sng" spc="-10" dirty="0">
                <a:solidFill>
                  <a:srgbClr val="00746D"/>
                </a:solidFill>
                <a:cs typeface="Carlito"/>
              </a:rPr>
              <a:t>shows growth along the bunch and along the plasma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pic>
        <p:nvPicPr>
          <p:cNvPr id="11" name="Picture 10" descr="A rainbow colored line on a blue background&#10;&#10;Description automatically generated">
            <a:extLst>
              <a:ext uri="{FF2B5EF4-FFF2-40B4-BE49-F238E27FC236}">
                <a16:creationId xmlns:a16="http://schemas.microsoft.com/office/drawing/2014/main" id="{1441B928-DD54-D767-78B4-67A9E02D0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 t="8208" r="26989"/>
          <a:stretch>
            <a:fillRect/>
          </a:stretch>
        </p:blipFill>
        <p:spPr>
          <a:xfrm>
            <a:off x="979255" y="2476840"/>
            <a:ext cx="1972234" cy="3134199"/>
          </a:xfrm>
          <a:prstGeom prst="rect">
            <a:avLst/>
          </a:prstGeom>
        </p:spPr>
      </p:pic>
      <p:pic>
        <p:nvPicPr>
          <p:cNvPr id="13" name="Picture 12" descr="A rainbow colored line on a blue background&#10;&#10;Description automatically generated">
            <a:extLst>
              <a:ext uri="{FF2B5EF4-FFF2-40B4-BE49-F238E27FC236}">
                <a16:creationId xmlns:a16="http://schemas.microsoft.com/office/drawing/2014/main" id="{13D0D6FD-2593-0833-CC3E-0911F5BD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8254" r="23790" b="466"/>
          <a:stretch>
            <a:fillRect/>
          </a:stretch>
        </p:blipFill>
        <p:spPr>
          <a:xfrm>
            <a:off x="3027778" y="2491741"/>
            <a:ext cx="2171751" cy="3150726"/>
          </a:xfrm>
          <a:prstGeom prst="rect">
            <a:avLst/>
          </a:prstGeom>
        </p:spPr>
      </p:pic>
      <p:pic>
        <p:nvPicPr>
          <p:cNvPr id="15" name="Picture 14" descr="A blue screen with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0A0DAB1F-D65C-0080-F642-8D865F769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8190" r="26501"/>
          <a:stretch>
            <a:fillRect/>
          </a:stretch>
        </p:blipFill>
        <p:spPr>
          <a:xfrm>
            <a:off x="7193602" y="2489302"/>
            <a:ext cx="2050670" cy="3134199"/>
          </a:xfrm>
          <a:prstGeom prst="rect">
            <a:avLst/>
          </a:prstGeom>
        </p:spPr>
      </p:pic>
      <p:pic>
        <p:nvPicPr>
          <p:cNvPr id="17" name="Picture 16" descr="A close-up of a blue screen&#10;&#10;Description automatically generated">
            <a:extLst>
              <a:ext uri="{FF2B5EF4-FFF2-40B4-BE49-F238E27FC236}">
                <a16:creationId xmlns:a16="http://schemas.microsoft.com/office/drawing/2014/main" id="{3BC459A2-A89F-A56C-09D0-04C68CB75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t="8058" r="25979" b="-4788"/>
          <a:stretch>
            <a:fillRect/>
          </a:stretch>
        </p:blipFill>
        <p:spPr>
          <a:xfrm>
            <a:off x="9499794" y="2466340"/>
            <a:ext cx="2026142" cy="3309216"/>
          </a:xfrm>
          <a:prstGeom prst="rect">
            <a:avLst/>
          </a:prstGeom>
        </p:spPr>
      </p:pic>
      <p:pic>
        <p:nvPicPr>
          <p:cNvPr id="19" name="Picture 18" descr="A white line on a blue background&#10;&#10;Description automatically generated">
            <a:extLst>
              <a:ext uri="{FF2B5EF4-FFF2-40B4-BE49-F238E27FC236}">
                <a16:creationId xmlns:a16="http://schemas.microsoft.com/office/drawing/2014/main" id="{ADE6A122-530C-4A76-16A5-5734A7E61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8179" r="27197"/>
          <a:stretch>
            <a:fillRect/>
          </a:stretch>
        </p:blipFill>
        <p:spPr>
          <a:xfrm>
            <a:off x="5076126" y="2489303"/>
            <a:ext cx="1972234" cy="31159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589028-0543-ED62-E406-936271C04B30}"/>
              </a:ext>
            </a:extLst>
          </p:cNvPr>
          <p:cNvSpPr txBox="1"/>
          <p:nvPr/>
        </p:nvSpPr>
        <p:spPr>
          <a:xfrm>
            <a:off x="2951489" y="5823634"/>
            <a:ext cx="59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0" dirty="0">
                <a:solidFill>
                  <a:srgbClr val="00746D"/>
                </a:solidFill>
              </a:rPr>
              <a:t>Increasing plunger number, decrease the charge in the back of the bunch more difficult to extract data</a:t>
            </a:r>
            <a:endParaRPr lang="en-CH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6C12C6-0CD0-261C-48B0-BBD35375D026}"/>
              </a:ext>
            </a:extLst>
          </p:cNvPr>
          <p:cNvCxnSpPr>
            <a:cxnSpLocks/>
          </p:cNvCxnSpPr>
          <p:nvPr/>
        </p:nvCxnSpPr>
        <p:spPr>
          <a:xfrm flipV="1">
            <a:off x="6826624" y="4981677"/>
            <a:ext cx="981690" cy="839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17A463-A6B3-49DA-362E-AE70CE5EDEC7}"/>
              </a:ext>
            </a:extLst>
          </p:cNvPr>
          <p:cNvCxnSpPr>
            <a:cxnSpLocks/>
          </p:cNvCxnSpPr>
          <p:nvPr/>
        </p:nvCxnSpPr>
        <p:spPr>
          <a:xfrm flipH="1" flipV="1">
            <a:off x="4255958" y="5003013"/>
            <a:ext cx="879186" cy="849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C5AAA03-478B-F2A3-2E2B-B46E85D46CA3}"/>
              </a:ext>
            </a:extLst>
          </p:cNvPr>
          <p:cNvSpPr txBox="1"/>
          <p:nvPr/>
        </p:nvSpPr>
        <p:spPr>
          <a:xfrm rot="19486164">
            <a:off x="10602410" y="4616740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AF6F5-C2AC-AD5D-01B5-0CBC5458EB20}"/>
              </a:ext>
            </a:extLst>
          </p:cNvPr>
          <p:cNvSpPr txBox="1"/>
          <p:nvPr/>
        </p:nvSpPr>
        <p:spPr>
          <a:xfrm rot="19486164">
            <a:off x="8406498" y="4590104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32C845-77F3-8AFA-8068-432367A13632}"/>
              </a:ext>
            </a:extLst>
          </p:cNvPr>
          <p:cNvSpPr txBox="1"/>
          <p:nvPr/>
        </p:nvSpPr>
        <p:spPr>
          <a:xfrm rot="19486164">
            <a:off x="6219638" y="4582487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40E051-A7A4-BCFA-C2DE-1A16697A6049}"/>
              </a:ext>
            </a:extLst>
          </p:cNvPr>
          <p:cNvSpPr txBox="1"/>
          <p:nvPr/>
        </p:nvSpPr>
        <p:spPr>
          <a:xfrm rot="19486164">
            <a:off x="4234090" y="4590103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D7071-0EE9-3CBD-4D25-5A274A53A6B7}"/>
              </a:ext>
            </a:extLst>
          </p:cNvPr>
          <p:cNvSpPr txBox="1"/>
          <p:nvPr/>
        </p:nvSpPr>
        <p:spPr>
          <a:xfrm rot="19486164">
            <a:off x="2100624" y="4600423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pic>
        <p:nvPicPr>
          <p:cNvPr id="3" name="Picture 2" descr="A rainbow colored line on a blue background&#10;&#10;Description automatically generated">
            <a:extLst>
              <a:ext uri="{FF2B5EF4-FFF2-40B4-BE49-F238E27FC236}">
                <a16:creationId xmlns:a16="http://schemas.microsoft.com/office/drawing/2014/main" id="{AF2CA1C9-5718-0F39-0BCA-4A0ED75D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32"/>
          <a:stretch>
            <a:fillRect/>
          </a:stretch>
        </p:blipFill>
        <p:spPr>
          <a:xfrm>
            <a:off x="60424" y="2194558"/>
            <a:ext cx="944345" cy="3414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E651ED-E724-3907-EF31-166AD53F6D33}"/>
              </a:ext>
            </a:extLst>
          </p:cNvPr>
          <p:cNvSpPr txBox="1"/>
          <p:nvPr/>
        </p:nvSpPr>
        <p:spPr>
          <a:xfrm>
            <a:off x="2569248" y="1756259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solidFill>
                  <a:srgbClr val="FF0000"/>
                </a:solidFill>
                <a:cs typeface="Carlito"/>
              </a:rPr>
              <a:t>growth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92C0C-07A7-D81D-F3ED-509B745C979F}"/>
              </a:ext>
            </a:extLst>
          </p:cNvPr>
          <p:cNvSpPr txBox="1"/>
          <p:nvPr/>
        </p:nvSpPr>
        <p:spPr>
          <a:xfrm>
            <a:off x="4632679" y="1756259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solidFill>
                  <a:srgbClr val="FF0000"/>
                </a:solidFill>
                <a:cs typeface="Carlito"/>
              </a:rPr>
              <a:t>growth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ECA24A-0AD3-1B4F-19CD-F198839B1EBF}"/>
              </a:ext>
            </a:extLst>
          </p:cNvPr>
          <p:cNvSpPr txBox="1"/>
          <p:nvPr/>
        </p:nvSpPr>
        <p:spPr>
          <a:xfrm>
            <a:off x="6585189" y="1751340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solidFill>
                  <a:srgbClr val="FF0000"/>
                </a:solidFill>
                <a:cs typeface="Carlito"/>
              </a:rPr>
              <a:t>s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aturation ?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FB46A-CFE9-5D0E-400E-0E0FAFF4546E}"/>
              </a:ext>
            </a:extLst>
          </p:cNvPr>
          <p:cNvSpPr txBox="1"/>
          <p:nvPr/>
        </p:nvSpPr>
        <p:spPr>
          <a:xfrm>
            <a:off x="8784569" y="1751340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solidFill>
                  <a:srgbClr val="FF0000"/>
                </a:solidFill>
                <a:cs typeface="Carlito"/>
              </a:rPr>
              <a:t>s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aturation ?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9766D0BF-6A9E-727F-BD9B-3A286E46DD63}"/>
              </a:ext>
            </a:extLst>
          </p:cNvPr>
          <p:cNvSpPr/>
          <p:nvPr/>
        </p:nvSpPr>
        <p:spPr>
          <a:xfrm>
            <a:off x="2569248" y="2075441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A46A25BC-08CD-AC10-F4E9-144B319F9E6C}"/>
              </a:ext>
            </a:extLst>
          </p:cNvPr>
          <p:cNvSpPr/>
          <p:nvPr/>
        </p:nvSpPr>
        <p:spPr>
          <a:xfrm>
            <a:off x="4682408" y="2074342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E8BF4308-5F44-A88F-42F0-2CF5CDF54EE9}"/>
              </a:ext>
            </a:extLst>
          </p:cNvPr>
          <p:cNvSpPr/>
          <p:nvPr/>
        </p:nvSpPr>
        <p:spPr>
          <a:xfrm>
            <a:off x="6765363" y="2091377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03137484-6988-CB0C-E3B7-ECE628CA88CF}"/>
              </a:ext>
            </a:extLst>
          </p:cNvPr>
          <p:cNvSpPr/>
          <p:nvPr/>
        </p:nvSpPr>
        <p:spPr>
          <a:xfrm>
            <a:off x="8970247" y="2083531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screen shot of a graph&#10;&#10;AI-generated content may be incorrect.">
            <a:extLst>
              <a:ext uri="{FF2B5EF4-FFF2-40B4-BE49-F238E27FC236}">
                <a16:creationId xmlns:a16="http://schemas.microsoft.com/office/drawing/2014/main" id="{4EF65710-86B5-81B0-B0C6-1E3AFB36F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9" y="2469514"/>
            <a:ext cx="5498351" cy="27466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D97698C2-0C4D-01BC-B4F1-2D1024378390}"/>
              </a:ext>
            </a:extLst>
          </p:cNvPr>
          <p:cNvSpPr txBox="1"/>
          <p:nvPr/>
        </p:nvSpPr>
        <p:spPr>
          <a:xfrm>
            <a:off x="10267431" y="6197600"/>
            <a:ext cx="9334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95"/>
              </a:lnSpc>
            </a:pPr>
            <a:r>
              <a:rPr sz="1050" spc="-50" dirty="0">
                <a:latin typeface="Carlito"/>
                <a:cs typeface="Carlito"/>
              </a:rPr>
              <a:t>1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7D127C05-E4A4-5F31-33C2-8042DBD359F0}"/>
              </a:ext>
            </a:extLst>
          </p:cNvPr>
          <p:cNvSpPr txBox="1"/>
          <p:nvPr/>
        </p:nvSpPr>
        <p:spPr>
          <a:xfrm>
            <a:off x="987960" y="1772879"/>
            <a:ext cx="40757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position along the bunch and for different plasma length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A7853-2252-127C-B8DF-BDD54C91BEF5}"/>
              </a:ext>
            </a:extLst>
          </p:cNvPr>
          <p:cNvSpPr txBox="1"/>
          <p:nvPr/>
        </p:nvSpPr>
        <p:spPr>
          <a:xfrm>
            <a:off x="2182013" y="5525350"/>
            <a:ext cx="3587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0" dirty="0">
                <a:solidFill>
                  <a:srgbClr val="00746D"/>
                </a:solidFill>
              </a:rPr>
              <a:t>Does amplitude still vary after 6.5m of plasma ?</a:t>
            </a:r>
            <a:endParaRPr lang="en-CH" dirty="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E0D1BE7C-4CC2-F2EB-AFDF-C1368580F600}"/>
              </a:ext>
            </a:extLst>
          </p:cNvPr>
          <p:cNvSpPr txBox="1"/>
          <p:nvPr/>
        </p:nvSpPr>
        <p:spPr>
          <a:xfrm>
            <a:off x="7048101" y="1797003"/>
            <a:ext cx="40757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position along the bunch and for different plasma length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BF9267-9472-F23A-7A1E-7486D5810A96}"/>
              </a:ext>
            </a:extLst>
          </p:cNvPr>
          <p:cNvCxnSpPr>
            <a:cxnSpLocks/>
          </p:cNvCxnSpPr>
          <p:nvPr/>
        </p:nvCxnSpPr>
        <p:spPr>
          <a:xfrm flipH="1" flipV="1">
            <a:off x="2196639" y="3783192"/>
            <a:ext cx="1263737" cy="1671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35C339-CB4B-EBE8-7DA5-EA6B11A98CC5}"/>
              </a:ext>
            </a:extLst>
          </p:cNvPr>
          <p:cNvCxnSpPr>
            <a:cxnSpLocks/>
          </p:cNvCxnSpPr>
          <p:nvPr/>
        </p:nvCxnSpPr>
        <p:spPr>
          <a:xfrm flipH="1" flipV="1">
            <a:off x="2196639" y="4007224"/>
            <a:ext cx="1263737" cy="1498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E7B03F-8051-1E65-EF4E-F6735BB6F6E8}"/>
              </a:ext>
            </a:extLst>
          </p:cNvPr>
          <p:cNvSpPr txBox="1"/>
          <p:nvPr/>
        </p:nvSpPr>
        <p:spPr>
          <a:xfrm rot="19486164">
            <a:off x="4590022" y="4126084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D7AB2-8E55-00BD-1EC2-887B54C4FD7C}"/>
              </a:ext>
            </a:extLst>
          </p:cNvPr>
          <p:cNvSpPr txBox="1"/>
          <p:nvPr/>
        </p:nvSpPr>
        <p:spPr>
          <a:xfrm>
            <a:off x="5518965" y="5240297"/>
            <a:ext cx="3058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0" dirty="0">
                <a:solidFill>
                  <a:srgbClr val="00746D"/>
                </a:solidFill>
              </a:rPr>
              <a:t>Are oscillation in phase, is it a hint of strong coupling?</a:t>
            </a:r>
            <a:endParaRPr lang="en-CH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14D9D9-D32B-D306-3E3C-2CA05BC05EC7}"/>
              </a:ext>
            </a:extLst>
          </p:cNvPr>
          <p:cNvCxnSpPr>
            <a:cxnSpLocks/>
          </p:cNvCxnSpPr>
          <p:nvPr/>
        </p:nvCxnSpPr>
        <p:spPr>
          <a:xfrm flipH="1" flipV="1">
            <a:off x="2860413" y="3804141"/>
            <a:ext cx="2658552" cy="1595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46EFD0-2A39-E2B9-6DD6-1BD760FEAA67}"/>
              </a:ext>
            </a:extLst>
          </p:cNvPr>
          <p:cNvCxnSpPr>
            <a:cxnSpLocks/>
          </p:cNvCxnSpPr>
          <p:nvPr/>
        </p:nvCxnSpPr>
        <p:spPr>
          <a:xfrm flipH="1" flipV="1">
            <a:off x="3889513" y="2886225"/>
            <a:ext cx="2841487" cy="23733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screenshot of a graph&#10;&#10;AI-generated content may be incorrect.">
            <a:extLst>
              <a:ext uri="{FF2B5EF4-FFF2-40B4-BE49-F238E27FC236}">
                <a16:creationId xmlns:a16="http://schemas.microsoft.com/office/drawing/2014/main" id="{D002BB23-864A-2EF4-FA31-84F974501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71" y="2432102"/>
            <a:ext cx="4616694" cy="29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7D7CE-A34F-B7A9-6253-31115573B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6CF278D6-E671-DCAA-C357-EC6937B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55" y="1917558"/>
            <a:ext cx="5120650" cy="34290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2370E-DC83-1989-D2A4-32A1D715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96E97-1A4C-35A3-4B4D-F95C237F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B9C07-6E45-04D0-A8D5-81BDED39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90D906-FA33-DE6F-F25F-757FA66C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716C4573-97FF-2F0C-24E7-E39D2E27CBB6}"/>
              </a:ext>
            </a:extLst>
          </p:cNvPr>
          <p:cNvSpPr txBox="1"/>
          <p:nvPr/>
        </p:nvSpPr>
        <p:spPr>
          <a:xfrm>
            <a:off x="10267431" y="6197600"/>
            <a:ext cx="9334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95"/>
              </a:lnSpc>
            </a:pPr>
            <a:r>
              <a:rPr sz="1050" spc="-50" dirty="0">
                <a:latin typeface="Carlito"/>
                <a:cs typeface="Carlito"/>
              </a:rPr>
              <a:t>1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61FB483-E8D0-252F-A6E2-8A5041952B7C}"/>
              </a:ext>
            </a:extLst>
          </p:cNvPr>
          <p:cNvSpPr txBox="1"/>
          <p:nvPr/>
        </p:nvSpPr>
        <p:spPr>
          <a:xfrm>
            <a:off x="2714255" y="1438246"/>
            <a:ext cx="7124226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position along the bunch and for different plasma length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321AD-3650-7C45-3F35-76C3807D16FF}"/>
              </a:ext>
            </a:extLst>
          </p:cNvPr>
          <p:cNvSpPr txBox="1"/>
          <p:nvPr/>
        </p:nvSpPr>
        <p:spPr>
          <a:xfrm>
            <a:off x="4038601" y="5786782"/>
            <a:ext cx="4084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spc="-10" dirty="0">
                <a:solidFill>
                  <a:srgbClr val="00746D"/>
                </a:solidFill>
                <a:cs typeface="Carlito"/>
              </a:rPr>
              <a:t>Fix a position along the bunch and find closest </a:t>
            </a:r>
            <a:r>
              <a:rPr lang="en-US" sz="1800" spc="-10" dirty="0" err="1">
                <a:solidFill>
                  <a:srgbClr val="00746D"/>
                </a:solidFill>
                <a:cs typeface="Carlito"/>
              </a:rPr>
              <a:t>minumum</a:t>
            </a:r>
            <a:endParaRPr lang="en-CH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FBAD7A-E0E2-4FC1-CFEC-AED96B65FFA5}"/>
              </a:ext>
            </a:extLst>
          </p:cNvPr>
          <p:cNvCxnSpPr>
            <a:cxnSpLocks/>
          </p:cNvCxnSpPr>
          <p:nvPr/>
        </p:nvCxnSpPr>
        <p:spPr>
          <a:xfrm flipV="1">
            <a:off x="6111196" y="4714434"/>
            <a:ext cx="4202907" cy="1087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3DDD5132-ECC3-6CE9-CC21-EDBC986AC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6" y="1897022"/>
            <a:ext cx="5394971" cy="34290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684BFF-6CFE-D56D-B2F4-E22CC501606B}"/>
              </a:ext>
            </a:extLst>
          </p:cNvPr>
          <p:cNvCxnSpPr>
            <a:cxnSpLocks/>
          </p:cNvCxnSpPr>
          <p:nvPr/>
        </p:nvCxnSpPr>
        <p:spPr>
          <a:xfrm flipH="1" flipV="1">
            <a:off x="4648200" y="4667250"/>
            <a:ext cx="1243314" cy="1160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2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D79F4FD-BD97-E585-A011-0343B2CF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53" y="1448007"/>
            <a:ext cx="5349251" cy="34838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C2C42-5060-6EC4-C707-82125AF4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1B17-D9B0-F7AB-8613-CFBC74D9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94292-8940-095C-9E7A-C81AC3C8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DD7E9-324F-D29B-30E5-74D718FAEE45}"/>
              </a:ext>
            </a:extLst>
          </p:cNvPr>
          <p:cNvSpPr txBox="1">
            <a:spLocks/>
          </p:cNvSpPr>
          <p:nvPr/>
        </p:nvSpPr>
        <p:spPr>
          <a:xfrm>
            <a:off x="207135" y="267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last run 1e11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8A2A815-1227-C27D-C8F4-29C75E255EB4}"/>
              </a:ext>
            </a:extLst>
          </p:cNvPr>
          <p:cNvSpPr txBox="1"/>
          <p:nvPr/>
        </p:nvSpPr>
        <p:spPr>
          <a:xfrm>
            <a:off x="8500287" y="2922451"/>
            <a:ext cx="3398488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Is there a saturation after 6.5 m? Not clear yet from these data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10B344-C081-A8AD-F324-A5261DB129F0}"/>
              </a:ext>
            </a:extLst>
          </p:cNvPr>
          <p:cNvCxnSpPr>
            <a:cxnSpLocks/>
          </p:cNvCxnSpPr>
          <p:nvPr/>
        </p:nvCxnSpPr>
        <p:spPr>
          <a:xfrm flipH="1">
            <a:off x="5515336" y="3128983"/>
            <a:ext cx="2638063" cy="72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DB90E3-643B-D08E-208F-C3676B6C2622}"/>
              </a:ext>
            </a:extLst>
          </p:cNvPr>
          <p:cNvSpPr/>
          <p:nvPr/>
        </p:nvSpPr>
        <p:spPr>
          <a:xfrm>
            <a:off x="2827020" y="1695450"/>
            <a:ext cx="4007348" cy="1875464"/>
          </a:xfrm>
          <a:custGeom>
            <a:avLst/>
            <a:gdLst>
              <a:gd name="connsiteX0" fmla="*/ 0 w 3880260"/>
              <a:gd name="connsiteY0" fmla="*/ 0 h 1780214"/>
              <a:gd name="connsiteX1" fmla="*/ 2183130 w 3880260"/>
              <a:gd name="connsiteY1" fmla="*/ 1329690 h 1780214"/>
              <a:gd name="connsiteX2" fmla="*/ 3863340 w 3880260"/>
              <a:gd name="connsiteY2" fmla="*/ 1760220 h 17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0260" h="1780214">
                <a:moveTo>
                  <a:pt x="0" y="0"/>
                </a:moveTo>
                <a:cubicBezTo>
                  <a:pt x="769620" y="518160"/>
                  <a:pt x="1539240" y="1036320"/>
                  <a:pt x="2183130" y="1329690"/>
                </a:cubicBezTo>
                <a:cubicBezTo>
                  <a:pt x="2827020" y="1623060"/>
                  <a:pt x="4037330" y="1850390"/>
                  <a:pt x="3863340" y="1760220"/>
                </a:cubicBezTo>
              </a:path>
            </a:pathLst>
          </a:custGeom>
          <a:ln w="28575" cap="flat" cmpd="sng" algn="ctr">
            <a:solidFill>
              <a:srgbClr val="1F77B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09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91BC-B94D-DC0F-C869-CE320AE7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6">
            <a:extLst>
              <a:ext uri="{FF2B5EF4-FFF2-40B4-BE49-F238E27FC236}">
                <a16:creationId xmlns:a16="http://schemas.microsoft.com/office/drawing/2014/main" id="{D8F30286-7347-15BB-A9C2-96315E034763}"/>
              </a:ext>
            </a:extLst>
          </p:cNvPr>
          <p:cNvSpPr txBox="1"/>
          <p:nvPr/>
        </p:nvSpPr>
        <p:spPr>
          <a:xfrm>
            <a:off x="3673873" y="2093797"/>
            <a:ext cx="10725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cs typeface="Carlito"/>
              </a:rPr>
              <a:t>Plunger dump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9E93AC-5C91-4C44-5B81-A8216290A233}"/>
              </a:ext>
            </a:extLst>
          </p:cNvPr>
          <p:cNvSpPr/>
          <p:nvPr/>
        </p:nvSpPr>
        <p:spPr>
          <a:xfrm>
            <a:off x="730023" y="2673752"/>
            <a:ext cx="5040774" cy="503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BA6-D159-CE64-7FAD-F1BF33D5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F7DD3-8482-0F7A-4760-4F93C7DE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7BD37-CEFC-F2D4-5EBA-E9B9DDB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7844B6-530B-A2A6-4989-7114A7E7A27F}"/>
              </a:ext>
            </a:extLst>
          </p:cNvPr>
          <p:cNvSpPr txBox="1">
            <a:spLocks/>
          </p:cNvSpPr>
          <p:nvPr/>
        </p:nvSpPr>
        <p:spPr>
          <a:xfrm>
            <a:off x="189773" y="2467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last run 1e11 p/bunch</a:t>
            </a:r>
            <a:endParaRPr lang="en-001" dirty="0">
              <a:solidFill>
                <a:srgbClr val="00746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0C8E51E1-7F3D-05C8-5A57-5E4CAF6BA04D}"/>
                  </a:ext>
                </a:extLst>
              </p:cNvPr>
              <p:cNvSpPr txBox="1"/>
              <p:nvPr/>
            </p:nvSpPr>
            <p:spPr>
              <a:xfrm>
                <a:off x="568305" y="1262339"/>
                <a:ext cx="6211136" cy="7053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Try to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 to disentangle propagation effect</a:t>
                </a:r>
              </a:p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 </a:t>
                </a:r>
                <a:endParaRPr lang="en-US" sz="2000" dirty="0">
                  <a:solidFill>
                    <a:srgbClr val="00746D"/>
                  </a:solidFill>
                  <a:cs typeface="Carlito"/>
                </a:endParaRPr>
              </a:p>
            </p:txBody>
          </p:sp>
        </mc:Choice>
        <mc:Fallback xmlns="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0C8E51E1-7F3D-05C8-5A57-5E4CAF6BA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05" y="1262339"/>
                <a:ext cx="6211136" cy="705321"/>
              </a:xfrm>
              <a:prstGeom prst="rect">
                <a:avLst/>
              </a:prstGeom>
              <a:blipFill>
                <a:blip r:embed="rId2"/>
                <a:stretch>
                  <a:fillRect l="-2257" t="-948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E8060B-6C46-AC98-7BEF-1EF24822E8CF}"/>
              </a:ext>
            </a:extLst>
          </p:cNvPr>
          <p:cNvCxnSpPr>
            <a:cxnSpLocks/>
          </p:cNvCxnSpPr>
          <p:nvPr/>
        </p:nvCxnSpPr>
        <p:spPr>
          <a:xfrm flipV="1">
            <a:off x="4392593" y="2830010"/>
            <a:ext cx="0" cy="184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6">
            <a:extLst>
              <a:ext uri="{FF2B5EF4-FFF2-40B4-BE49-F238E27FC236}">
                <a16:creationId xmlns:a16="http://schemas.microsoft.com/office/drawing/2014/main" id="{77D17558-CF7E-2040-C195-4E1A8ED9DE19}"/>
              </a:ext>
            </a:extLst>
          </p:cNvPr>
          <p:cNvSpPr txBox="1"/>
          <p:nvPr/>
        </p:nvSpPr>
        <p:spPr>
          <a:xfrm>
            <a:off x="1959082" y="1883422"/>
            <a:ext cx="2379381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400" spc="-10" dirty="0">
                <a:cs typeface="Carlito"/>
              </a:rPr>
              <a:t>Plasma source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1E2B972-FE99-7819-7075-2BB298303154}"/>
              </a:ext>
            </a:extLst>
          </p:cNvPr>
          <p:cNvSpPr txBox="1"/>
          <p:nvPr/>
        </p:nvSpPr>
        <p:spPr>
          <a:xfrm>
            <a:off x="6508833" y="1929568"/>
            <a:ext cx="19386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cs typeface="Carlito"/>
              </a:rPr>
              <a:t>Transition radiation screen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13346-868E-660E-FBC4-E4809F949681}"/>
              </a:ext>
            </a:extLst>
          </p:cNvPr>
          <p:cNvSpPr/>
          <p:nvPr/>
        </p:nvSpPr>
        <p:spPr>
          <a:xfrm>
            <a:off x="7360830" y="2663407"/>
            <a:ext cx="234660" cy="5034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45B257-F0EB-9D76-5A14-F2E859B6F591}"/>
              </a:ext>
            </a:extLst>
          </p:cNvPr>
          <p:cNvCxnSpPr>
            <a:cxnSpLocks/>
          </p:cNvCxnSpPr>
          <p:nvPr/>
        </p:nvCxnSpPr>
        <p:spPr>
          <a:xfrm>
            <a:off x="706056" y="4010115"/>
            <a:ext cx="677210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6">
            <a:extLst>
              <a:ext uri="{FF2B5EF4-FFF2-40B4-BE49-F238E27FC236}">
                <a16:creationId xmlns:a16="http://schemas.microsoft.com/office/drawing/2014/main" id="{5010E02B-12BA-83CC-C3D4-C8A19C225C3F}"/>
              </a:ext>
            </a:extLst>
          </p:cNvPr>
          <p:cNvSpPr txBox="1"/>
          <p:nvPr/>
        </p:nvSpPr>
        <p:spPr>
          <a:xfrm>
            <a:off x="4135294" y="3663387"/>
            <a:ext cx="3209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cs typeface="Carlito"/>
              </a:rPr>
              <a:t>L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25E981-C0AF-4CA6-0FB2-E920E4760A9C}"/>
              </a:ext>
            </a:extLst>
          </p:cNvPr>
          <p:cNvSpPr/>
          <p:nvPr/>
        </p:nvSpPr>
        <p:spPr>
          <a:xfrm>
            <a:off x="4059882" y="2673751"/>
            <a:ext cx="234660" cy="5034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57F8B1-69B9-CD91-73CB-B82C6163AEE3}"/>
              </a:ext>
            </a:extLst>
          </p:cNvPr>
          <p:cNvCxnSpPr>
            <a:cxnSpLocks/>
          </p:cNvCxnSpPr>
          <p:nvPr/>
        </p:nvCxnSpPr>
        <p:spPr>
          <a:xfrm>
            <a:off x="730023" y="3367323"/>
            <a:ext cx="328407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6">
            <a:extLst>
              <a:ext uri="{FF2B5EF4-FFF2-40B4-BE49-F238E27FC236}">
                <a16:creationId xmlns:a16="http://schemas.microsoft.com/office/drawing/2014/main" id="{ED9877D5-8B74-861B-A820-C656D64D03C0}"/>
              </a:ext>
            </a:extLst>
          </p:cNvPr>
          <p:cNvSpPr txBox="1"/>
          <p:nvPr/>
        </p:nvSpPr>
        <p:spPr>
          <a:xfrm>
            <a:off x="2529885" y="3376384"/>
            <a:ext cx="3209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cs typeface="Carlito"/>
              </a:rPr>
              <a:t>D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ED6EC-A0F0-83A6-5E32-E70E65DC5C25}"/>
              </a:ext>
            </a:extLst>
          </p:cNvPr>
          <p:cNvCxnSpPr>
            <a:cxnSpLocks/>
          </p:cNvCxnSpPr>
          <p:nvPr/>
        </p:nvCxnSpPr>
        <p:spPr>
          <a:xfrm flipV="1">
            <a:off x="7722244" y="2557945"/>
            <a:ext cx="0" cy="729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6">
            <a:extLst>
              <a:ext uri="{FF2B5EF4-FFF2-40B4-BE49-F238E27FC236}">
                <a16:creationId xmlns:a16="http://schemas.microsoft.com/office/drawing/2014/main" id="{A1144F81-967E-D77A-B001-C775346B0C21}"/>
              </a:ext>
            </a:extLst>
          </p:cNvPr>
          <p:cNvSpPr txBox="1"/>
          <p:nvPr/>
        </p:nvSpPr>
        <p:spPr>
          <a:xfrm>
            <a:off x="4468712" y="2766763"/>
            <a:ext cx="320960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0</a:t>
            </a:r>
            <a:endParaRPr lang="en-CH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BD56ED9F-0A33-5624-52E1-071C74718ADB}"/>
              </a:ext>
            </a:extLst>
          </p:cNvPr>
          <p:cNvSpPr txBox="1"/>
          <p:nvPr/>
        </p:nvSpPr>
        <p:spPr>
          <a:xfrm>
            <a:off x="7789608" y="2777636"/>
            <a:ext cx="320960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/>
              <a:t>r</a:t>
            </a:r>
            <a:endParaRPr lang="en-CH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956F71-8671-B997-BE4D-428CB666E5FD}"/>
                  </a:ext>
                </a:extLst>
              </p:cNvPr>
              <p:cNvSpPr txBox="1"/>
              <p:nvPr/>
            </p:nvSpPr>
            <p:spPr>
              <a:xfrm>
                <a:off x="1403431" y="4922714"/>
                <a:ext cx="1977273" cy="521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pc="-1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pc="-1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spc="-1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pc="-1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pc="-1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pc="-1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956F71-8671-B997-BE4D-428CB666E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31" y="4922714"/>
                <a:ext cx="1977273" cy="521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A059F0B-65AD-7D00-3C02-96F5C919E055}"/>
              </a:ext>
            </a:extLst>
          </p:cNvPr>
          <p:cNvSpPr txBox="1"/>
          <p:nvPr/>
        </p:nvSpPr>
        <p:spPr>
          <a:xfrm>
            <a:off x="8389022" y="2093797"/>
            <a:ext cx="612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spc="-10" dirty="0">
                <a:cs typeface="Carlito"/>
              </a:rPr>
              <a:t>L distance plasma start to screen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CAD081-5833-AEFE-4408-6A5C5BE87562}"/>
                  </a:ext>
                </a:extLst>
              </p:cNvPr>
              <p:cNvSpPr txBox="1"/>
              <p:nvPr/>
            </p:nvSpPr>
            <p:spPr>
              <a:xfrm>
                <a:off x="3151380" y="4946817"/>
                <a:ext cx="1638292" cy="366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≪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groupChr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9CAD081-5833-AEFE-4408-6A5C5BE87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80" y="4946817"/>
                <a:ext cx="1638292" cy="366639"/>
              </a:xfrm>
              <a:prstGeom prst="rect">
                <a:avLst/>
              </a:prstGeom>
              <a:blipFill>
                <a:blip r:embed="rId4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F557FF-4474-E5EB-8278-20E419C1E6D2}"/>
                  </a:ext>
                </a:extLst>
              </p:cNvPr>
              <p:cNvSpPr txBox="1"/>
              <p:nvPr/>
            </p:nvSpPr>
            <p:spPr>
              <a:xfrm>
                <a:off x="4279936" y="4894885"/>
                <a:ext cx="1816064" cy="613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pc="-1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pc="-1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 spc="-1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pc="-1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pc="-1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pc="-1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b="0" i="1" spc="-1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pc="-1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pc="-1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b="0" i="1" spc="-1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pc="-1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pc="-1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F557FF-4474-E5EB-8278-20E419C1E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936" y="4894885"/>
                <a:ext cx="1816064" cy="613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2EAF88-EAF6-DD2C-2DE2-365A3390AF1E}"/>
                  </a:ext>
                </a:extLst>
              </p:cNvPr>
              <p:cNvSpPr txBox="1"/>
              <p:nvPr/>
            </p:nvSpPr>
            <p:spPr>
              <a:xfrm>
                <a:off x="6412436" y="4883519"/>
                <a:ext cx="6772104" cy="461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pc="-1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pc="-1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 spc="-1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pc="-1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pc="-1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pc="-1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b="0" spc="-1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-1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pc="-1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CH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2EAF88-EAF6-DD2C-2DE2-365A3390A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436" y="4883519"/>
                <a:ext cx="6772104" cy="461473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E5681A5B-4F01-7A2F-B3A5-DB6CD0CECD4A}"/>
              </a:ext>
            </a:extLst>
          </p:cNvPr>
          <p:cNvSpPr txBox="1"/>
          <p:nvPr/>
        </p:nvSpPr>
        <p:spPr>
          <a:xfrm>
            <a:off x="8389022" y="2452067"/>
            <a:ext cx="7355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pc="-10" dirty="0">
                <a:cs typeface="Carlito"/>
              </a:rPr>
              <a:t>D plasma length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ADE9A7-F149-3764-8602-F821F0E7D606}"/>
              </a:ext>
            </a:extLst>
          </p:cNvPr>
          <p:cNvSpPr txBox="1"/>
          <p:nvPr/>
        </p:nvSpPr>
        <p:spPr>
          <a:xfrm>
            <a:off x="8389022" y="2815612"/>
            <a:ext cx="797206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r</a:t>
            </a:r>
            <a:r>
              <a:rPr lang="en-US" baseline="-25000" dirty="0"/>
              <a:t>0 </a:t>
            </a:r>
            <a:r>
              <a:rPr lang="en-US" dirty="0"/>
              <a:t>position of centroid at plasma exit</a:t>
            </a:r>
          </a:p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r position of centroid at screen</a:t>
            </a:r>
            <a:endParaRPr lang="en-CH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023B57-8BE3-ABD3-53AD-5FFFC0C5F4B2}"/>
              </a:ext>
            </a:extLst>
          </p:cNvPr>
          <p:cNvCxnSpPr>
            <a:cxnSpLocks/>
          </p:cNvCxnSpPr>
          <p:nvPr/>
        </p:nvCxnSpPr>
        <p:spPr>
          <a:xfrm flipV="1">
            <a:off x="4392593" y="2538731"/>
            <a:ext cx="3329651" cy="303455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3D43BB-196C-159B-3E4C-7CEC145BDCAF}"/>
              </a:ext>
            </a:extLst>
          </p:cNvPr>
          <p:cNvCxnSpPr>
            <a:cxnSpLocks/>
          </p:cNvCxnSpPr>
          <p:nvPr/>
        </p:nvCxnSpPr>
        <p:spPr>
          <a:xfrm>
            <a:off x="4392593" y="3038766"/>
            <a:ext cx="3329651" cy="29273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9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nimBg="1"/>
      <p:bldP spid="24" grpId="0"/>
      <p:bldP spid="30" grpId="0"/>
      <p:bldP spid="31" grpId="0"/>
      <p:bldP spid="32" grpId="0"/>
      <p:bldP spid="35" grpId="0"/>
      <p:bldP spid="37" grpId="0"/>
      <p:bldP spid="38" grpId="0"/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C3D5C-F818-79AF-2C9A-E7984E49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graph&#10;&#10;AI-generated content may be incorrect.">
            <a:extLst>
              <a:ext uri="{FF2B5EF4-FFF2-40B4-BE49-F238E27FC236}">
                <a16:creationId xmlns:a16="http://schemas.microsoft.com/office/drawing/2014/main" id="{E18FC75C-8FE3-3BDA-BC6C-B56633A6C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39" y="1893599"/>
            <a:ext cx="5148082" cy="3429007"/>
          </a:xfrm>
          <a:prstGeom prst="rect">
            <a:avLst/>
          </a:prstGeom>
        </p:spPr>
      </p:pic>
      <p:pic>
        <p:nvPicPr>
          <p:cNvPr id="12" name="Picture 1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05A0AF17-B2C6-E4D9-F796-48A45AF54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6" y="1753521"/>
            <a:ext cx="5349251" cy="34838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9958D-0915-192E-5C7A-433B2FC6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52973-449D-88CF-6271-77199515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51461-2E5E-5198-E444-5F3FD042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FB9B13-8EB8-7679-1501-1B6BB495E010}"/>
              </a:ext>
            </a:extLst>
          </p:cNvPr>
          <p:cNvSpPr txBox="1">
            <a:spLocks/>
          </p:cNvSpPr>
          <p:nvPr/>
        </p:nvSpPr>
        <p:spPr>
          <a:xfrm>
            <a:off x="189773" y="2467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Run 2b </a:t>
            </a:r>
            <a:r>
              <a:rPr lang="en-US">
                <a:solidFill>
                  <a:srgbClr val="00746D"/>
                </a:solidFill>
              </a:rPr>
              <a:t>1e11 p/bunch</a:t>
            </a:r>
            <a:endParaRPr lang="en-001" dirty="0">
              <a:solidFill>
                <a:srgbClr val="00746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7549EE2C-D36B-5986-CF92-4BBCAFFE4447}"/>
                  </a:ext>
                </a:extLst>
              </p:cNvPr>
              <p:cNvSpPr txBox="1"/>
              <p:nvPr/>
            </p:nvSpPr>
            <p:spPr>
              <a:xfrm>
                <a:off x="2762597" y="1441586"/>
                <a:ext cx="6211136" cy="7053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Try to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spc="-10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 to disentangle propagation effect</a:t>
                </a:r>
              </a:p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 </a:t>
                </a:r>
                <a:endParaRPr lang="en-US" sz="2000" dirty="0">
                  <a:solidFill>
                    <a:srgbClr val="00746D"/>
                  </a:solidFill>
                  <a:cs typeface="Carlito"/>
                </a:endParaRPr>
              </a:p>
            </p:txBody>
          </p:sp>
        </mc:Choice>
        <mc:Fallback xmlns="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7549EE2C-D36B-5986-CF92-4BBCAFFE4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7" y="1441586"/>
                <a:ext cx="6211136" cy="705321"/>
              </a:xfrm>
              <a:prstGeom prst="rect">
                <a:avLst/>
              </a:prstGeom>
              <a:blipFill>
                <a:blip r:embed="rId4"/>
                <a:stretch>
                  <a:fillRect l="-2257" t="-86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8086F7-847D-9786-4B82-400BC4F0F61C}"/>
              </a:ext>
            </a:extLst>
          </p:cNvPr>
          <p:cNvCxnSpPr>
            <a:cxnSpLocks/>
          </p:cNvCxnSpPr>
          <p:nvPr/>
        </p:nvCxnSpPr>
        <p:spPr>
          <a:xfrm>
            <a:off x="5818094" y="3621706"/>
            <a:ext cx="6751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6">
            <a:extLst>
              <a:ext uri="{FF2B5EF4-FFF2-40B4-BE49-F238E27FC236}">
                <a16:creationId xmlns:a16="http://schemas.microsoft.com/office/drawing/2014/main" id="{EF05227C-7BC9-5A76-B272-09633B9B8D41}"/>
              </a:ext>
            </a:extLst>
          </p:cNvPr>
          <p:cNvSpPr txBox="1"/>
          <p:nvPr/>
        </p:nvSpPr>
        <p:spPr>
          <a:xfrm>
            <a:off x="3007249" y="5882532"/>
            <a:ext cx="634177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Similar trend, not affected by propagation distance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B75B1-0DAD-39C6-2A4D-B4347BCC5021}"/>
              </a:ext>
            </a:extLst>
          </p:cNvPr>
          <p:cNvCxnSpPr>
            <a:cxnSpLocks/>
          </p:cNvCxnSpPr>
          <p:nvPr/>
        </p:nvCxnSpPr>
        <p:spPr>
          <a:xfrm flipV="1">
            <a:off x="7002259" y="5024323"/>
            <a:ext cx="763929" cy="722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125BA9-C4D9-80F2-07C3-BAA6139B2D80}"/>
              </a:ext>
            </a:extLst>
          </p:cNvPr>
          <p:cNvCxnSpPr>
            <a:cxnSpLocks/>
          </p:cNvCxnSpPr>
          <p:nvPr/>
        </p:nvCxnSpPr>
        <p:spPr>
          <a:xfrm flipH="1" flipV="1">
            <a:off x="4473935" y="4946805"/>
            <a:ext cx="661523" cy="9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36631AA-F6D6-118E-EA92-978C69E4F519}"/>
              </a:ext>
            </a:extLst>
          </p:cNvPr>
          <p:cNvSpPr/>
          <p:nvPr/>
        </p:nvSpPr>
        <p:spPr>
          <a:xfrm>
            <a:off x="1577153" y="2000964"/>
            <a:ext cx="4007348" cy="1875464"/>
          </a:xfrm>
          <a:custGeom>
            <a:avLst/>
            <a:gdLst>
              <a:gd name="connsiteX0" fmla="*/ 0 w 3880260"/>
              <a:gd name="connsiteY0" fmla="*/ 0 h 1780214"/>
              <a:gd name="connsiteX1" fmla="*/ 2183130 w 3880260"/>
              <a:gd name="connsiteY1" fmla="*/ 1329690 h 1780214"/>
              <a:gd name="connsiteX2" fmla="*/ 3863340 w 3880260"/>
              <a:gd name="connsiteY2" fmla="*/ 1760220 h 17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0260" h="1780214">
                <a:moveTo>
                  <a:pt x="0" y="0"/>
                </a:moveTo>
                <a:cubicBezTo>
                  <a:pt x="769620" y="518160"/>
                  <a:pt x="1539240" y="1036320"/>
                  <a:pt x="2183130" y="1329690"/>
                </a:cubicBezTo>
                <a:cubicBezTo>
                  <a:pt x="2827020" y="1623060"/>
                  <a:pt x="4037330" y="1850390"/>
                  <a:pt x="3863340" y="1760220"/>
                </a:cubicBezTo>
              </a:path>
            </a:pathLst>
          </a:custGeom>
          <a:ln w="28575" cap="flat" cmpd="sng" algn="ctr">
            <a:solidFill>
              <a:srgbClr val="1F77B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6B661C-034D-9AAF-AFE0-9B7E3C00D5DC}"/>
              </a:ext>
            </a:extLst>
          </p:cNvPr>
          <p:cNvSpPr/>
          <p:nvPr/>
        </p:nvSpPr>
        <p:spPr>
          <a:xfrm>
            <a:off x="7551420" y="2045970"/>
            <a:ext cx="3893820" cy="2659380"/>
          </a:xfrm>
          <a:custGeom>
            <a:avLst/>
            <a:gdLst>
              <a:gd name="connsiteX0" fmla="*/ 0 w 3893820"/>
              <a:gd name="connsiteY0" fmla="*/ 2659380 h 2659380"/>
              <a:gd name="connsiteX1" fmla="*/ 2331720 w 3893820"/>
              <a:gd name="connsiteY1" fmla="*/ 1524000 h 2659380"/>
              <a:gd name="connsiteX2" fmla="*/ 3893820 w 3893820"/>
              <a:gd name="connsiteY2" fmla="*/ 0 h 265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3820" h="2659380">
                <a:moveTo>
                  <a:pt x="0" y="2659380"/>
                </a:moveTo>
                <a:cubicBezTo>
                  <a:pt x="841375" y="2313305"/>
                  <a:pt x="1682750" y="1967230"/>
                  <a:pt x="2331720" y="1524000"/>
                </a:cubicBezTo>
                <a:cubicBezTo>
                  <a:pt x="2980690" y="1080770"/>
                  <a:pt x="3770630" y="55880"/>
                  <a:pt x="3893820" y="0"/>
                </a:cubicBezTo>
              </a:path>
            </a:pathLst>
          </a:custGeom>
          <a:noFill/>
          <a:ln w="28575">
            <a:solidFill>
              <a:srgbClr val="1F77B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8477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410D-9DBC-D8A9-11F8-F5D2C6433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9907B-47AC-B9CA-4D38-FC92B44F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8E473-C93A-36E3-C294-EA62F6A9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75D3F-1518-3565-E608-022CCCEB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3FC28E-B3EB-ACEB-39E0-8308A190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 3e11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5BDC2A6-9777-CC42-21DF-83AA9038831A}"/>
              </a:ext>
            </a:extLst>
          </p:cNvPr>
          <p:cNvSpPr txBox="1"/>
          <p:nvPr/>
        </p:nvSpPr>
        <p:spPr>
          <a:xfrm>
            <a:off x="240486" y="1258361"/>
            <a:ext cx="634177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Streak Images aligned with marker laser pulse 3e11 p/bunch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pic>
        <p:nvPicPr>
          <p:cNvPr id="9" name="Picture 8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E8ECF7BC-3645-F21F-7379-AB7083A88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5"/>
          <a:stretch>
            <a:fillRect/>
          </a:stretch>
        </p:blipFill>
        <p:spPr>
          <a:xfrm>
            <a:off x="0" y="1969457"/>
            <a:ext cx="12192000" cy="2706146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8B640F92-FD97-7F92-6FC8-17BF7DE07368}"/>
              </a:ext>
            </a:extLst>
          </p:cNvPr>
          <p:cNvSpPr txBox="1"/>
          <p:nvPr/>
        </p:nvSpPr>
        <p:spPr>
          <a:xfrm>
            <a:off x="515757" y="1648131"/>
            <a:ext cx="1161797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= 0.5m	          1.5m              2.5m              3.5m	         4.5m             5.5m	 6.5m	      7.5m	           8.5m              9.5m	 	</a:t>
            </a:r>
            <a:endParaRPr lang="en-US" sz="2000" dirty="0"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73822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17A99-7555-1D30-1BB3-874D54E2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light line&#10;&#10;AI-generated content may be incorrect.">
            <a:extLst>
              <a:ext uri="{FF2B5EF4-FFF2-40B4-BE49-F238E27FC236}">
                <a16:creationId xmlns:a16="http://schemas.microsoft.com/office/drawing/2014/main" id="{C9F464D3-6008-B922-A149-49DDFE34C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8" t="8251" r="26677"/>
          <a:stretch>
            <a:fillRect/>
          </a:stretch>
        </p:blipFill>
        <p:spPr>
          <a:xfrm>
            <a:off x="1198004" y="2807970"/>
            <a:ext cx="1756619" cy="2824409"/>
          </a:xfrm>
          <a:prstGeom prst="rect">
            <a:avLst/>
          </a:prstGeom>
        </p:spPr>
      </p:pic>
      <p:pic>
        <p:nvPicPr>
          <p:cNvPr id="10" name="Picture 9" descr="A rainbow colored lines on a blue background&#10;&#10;AI-generated content may be incorrect.">
            <a:extLst>
              <a:ext uri="{FF2B5EF4-FFF2-40B4-BE49-F238E27FC236}">
                <a16:creationId xmlns:a16="http://schemas.microsoft.com/office/drawing/2014/main" id="{E0FCA35B-9EEF-F1E7-9B45-0A9ECD2D6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t="8252" r="26300" b="1027"/>
          <a:stretch>
            <a:fillRect/>
          </a:stretch>
        </p:blipFill>
        <p:spPr>
          <a:xfrm>
            <a:off x="3307235" y="2797472"/>
            <a:ext cx="1792230" cy="2834907"/>
          </a:xfrm>
          <a:prstGeom prst="rect">
            <a:avLst/>
          </a:prstGeom>
        </p:spPr>
      </p:pic>
      <p:pic>
        <p:nvPicPr>
          <p:cNvPr id="14" name="Picture 13" descr="A rainbow colored lines on a blue background&#10;&#10;AI-generated content may be incorrect.">
            <a:extLst>
              <a:ext uri="{FF2B5EF4-FFF2-40B4-BE49-F238E27FC236}">
                <a16:creationId xmlns:a16="http://schemas.microsoft.com/office/drawing/2014/main" id="{309A64D0-922F-9CF3-D33F-5976028BA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8327" r="27009"/>
          <a:stretch>
            <a:fillRect/>
          </a:stretch>
        </p:blipFill>
        <p:spPr>
          <a:xfrm>
            <a:off x="5255449" y="2797472"/>
            <a:ext cx="1775357" cy="2865100"/>
          </a:xfrm>
          <a:prstGeom prst="rect">
            <a:avLst/>
          </a:prstGeom>
        </p:spPr>
      </p:pic>
      <p:pic>
        <p:nvPicPr>
          <p:cNvPr id="18" name="Picture 17" descr="A rainbow colored light on a blue background&#10;&#10;AI-generated content may be incorrect.">
            <a:extLst>
              <a:ext uri="{FF2B5EF4-FFF2-40B4-BE49-F238E27FC236}">
                <a16:creationId xmlns:a16="http://schemas.microsoft.com/office/drawing/2014/main" id="{28F4E602-13EE-F8C0-B04E-8C7E5B489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8407" r="27171" b="1"/>
          <a:stretch>
            <a:fillRect/>
          </a:stretch>
        </p:blipFill>
        <p:spPr>
          <a:xfrm>
            <a:off x="7316505" y="2794347"/>
            <a:ext cx="1770321" cy="2868225"/>
          </a:xfrm>
          <a:prstGeom prst="rect">
            <a:avLst/>
          </a:prstGeom>
        </p:spPr>
      </p:pic>
      <p:pic>
        <p:nvPicPr>
          <p:cNvPr id="24" name="Picture 23" descr="A christmas tree with a rainbow colored stripe&#10;&#10;AI-generated content may be incorrect.">
            <a:extLst>
              <a:ext uri="{FF2B5EF4-FFF2-40B4-BE49-F238E27FC236}">
                <a16:creationId xmlns:a16="http://schemas.microsoft.com/office/drawing/2014/main" id="{9BFA8FA6-E24A-396D-B1CB-85896333F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8114" r="26890"/>
          <a:stretch>
            <a:fillRect/>
          </a:stretch>
        </p:blipFill>
        <p:spPr>
          <a:xfrm>
            <a:off x="9330453" y="2764155"/>
            <a:ext cx="1767796" cy="28682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D3185-455B-FEF4-CB40-2F61FED8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59AA4-23D1-26B2-B1A0-87BE3E8F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0004-6CD4-7C66-1C1E-F7248976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97490D-C23B-65DE-911B-08246F8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 3e11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362E8A0D-9DC5-3E4D-DB16-154B0251F93D}"/>
              </a:ext>
            </a:extLst>
          </p:cNvPr>
          <p:cNvSpPr txBox="1"/>
          <p:nvPr/>
        </p:nvSpPr>
        <p:spPr>
          <a:xfrm>
            <a:off x="2840182" y="1421288"/>
            <a:ext cx="5667379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position overlapped on the image, shows growth along the bunch and along the plasma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EAB2A-8FDD-015D-C804-E92B9A68FE07}"/>
              </a:ext>
            </a:extLst>
          </p:cNvPr>
          <p:cNvSpPr txBox="1"/>
          <p:nvPr/>
        </p:nvSpPr>
        <p:spPr>
          <a:xfrm>
            <a:off x="2951489" y="5905377"/>
            <a:ext cx="596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0" dirty="0">
                <a:solidFill>
                  <a:srgbClr val="00746D"/>
                </a:solidFill>
              </a:rPr>
              <a:t>Stronger asymmetry compared to 1e11 p/bunch</a:t>
            </a:r>
            <a:endParaRPr lang="en-CH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B3E051-1A9C-A524-33BD-4F3197BE9F81}"/>
              </a:ext>
            </a:extLst>
          </p:cNvPr>
          <p:cNvCxnSpPr>
            <a:cxnSpLocks/>
          </p:cNvCxnSpPr>
          <p:nvPr/>
        </p:nvCxnSpPr>
        <p:spPr>
          <a:xfrm flipV="1">
            <a:off x="6826624" y="4988689"/>
            <a:ext cx="974713" cy="832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9A2194-2483-D68D-AA0B-232D350DCD70}"/>
              </a:ext>
            </a:extLst>
          </p:cNvPr>
          <p:cNvCxnSpPr>
            <a:cxnSpLocks/>
          </p:cNvCxnSpPr>
          <p:nvPr/>
        </p:nvCxnSpPr>
        <p:spPr>
          <a:xfrm flipV="1">
            <a:off x="5741043" y="5183597"/>
            <a:ext cx="0" cy="721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F2426A-46BD-B6AC-80F0-2AF07DF5957E}"/>
              </a:ext>
            </a:extLst>
          </p:cNvPr>
          <p:cNvSpPr txBox="1"/>
          <p:nvPr/>
        </p:nvSpPr>
        <p:spPr>
          <a:xfrm rot="19486164">
            <a:off x="10309114" y="4600424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B192DB-7FC0-354D-BB41-82389D2ADD10}"/>
              </a:ext>
            </a:extLst>
          </p:cNvPr>
          <p:cNvSpPr txBox="1"/>
          <p:nvPr/>
        </p:nvSpPr>
        <p:spPr>
          <a:xfrm rot="19486164">
            <a:off x="8284584" y="4590103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35D051-DFF3-0E44-B2FB-03B8F9F997D1}"/>
              </a:ext>
            </a:extLst>
          </p:cNvPr>
          <p:cNvSpPr txBox="1"/>
          <p:nvPr/>
        </p:nvSpPr>
        <p:spPr>
          <a:xfrm rot="19486164">
            <a:off x="6219638" y="4582487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00A32F-7BA8-B6F2-FC83-86F6BE955C4B}"/>
              </a:ext>
            </a:extLst>
          </p:cNvPr>
          <p:cNvSpPr txBox="1"/>
          <p:nvPr/>
        </p:nvSpPr>
        <p:spPr>
          <a:xfrm rot="19486164">
            <a:off x="4234090" y="4590103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9BF556-A704-FCDD-DDE5-B33E28E68606}"/>
              </a:ext>
            </a:extLst>
          </p:cNvPr>
          <p:cNvSpPr txBox="1"/>
          <p:nvPr/>
        </p:nvSpPr>
        <p:spPr>
          <a:xfrm rot="19486164">
            <a:off x="2100624" y="4600423"/>
            <a:ext cx="1271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050" dirty="0">
                <a:solidFill>
                  <a:srgbClr val="FF0000"/>
                </a:solidFill>
              </a:rPr>
              <a:t>Preliminary</a:t>
            </a:r>
            <a:endParaRPr lang="en-CH" sz="105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931C1DD-853E-BCC2-23AE-BB868A98B85F}"/>
              </a:ext>
            </a:extLst>
          </p:cNvPr>
          <p:cNvCxnSpPr>
            <a:cxnSpLocks/>
          </p:cNvCxnSpPr>
          <p:nvPr/>
        </p:nvCxnSpPr>
        <p:spPr>
          <a:xfrm flipV="1">
            <a:off x="8455695" y="5088890"/>
            <a:ext cx="1273491" cy="815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ainbow colored light line&#10;&#10;AI-generated content may be incorrect.">
            <a:extLst>
              <a:ext uri="{FF2B5EF4-FFF2-40B4-BE49-F238E27FC236}">
                <a16:creationId xmlns:a16="http://schemas.microsoft.com/office/drawing/2014/main" id="{465A8F21-536F-C006-F804-0FB716AFA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6147" r="76205" b="12725"/>
          <a:stretch>
            <a:fillRect/>
          </a:stretch>
        </p:blipFill>
        <p:spPr>
          <a:xfrm>
            <a:off x="415291" y="2743201"/>
            <a:ext cx="794143" cy="249745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F269562D-32D6-402D-7838-5F03F7E183AA}"/>
              </a:ext>
            </a:extLst>
          </p:cNvPr>
          <p:cNvSpPr txBox="1"/>
          <p:nvPr/>
        </p:nvSpPr>
        <p:spPr>
          <a:xfrm>
            <a:off x="1596755" y="2455327"/>
            <a:ext cx="1161797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en-US" dirty="0">
                <a:solidFill>
                  <a:srgbClr val="00746D"/>
                </a:solidFill>
              </a:rPr>
              <a:t>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= 2.5m	                            4.5m	              6.5m	              	 7.5m	     	    8.5m	 </a:t>
            </a:r>
            <a:r>
              <a:rPr lang="en-US" dirty="0">
                <a:solidFill>
                  <a:srgbClr val="00746D"/>
                </a:solidFill>
              </a:rPr>
              <a:t>	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00D3A-D3EF-93ED-95FB-E4B483C3BF4E}"/>
              </a:ext>
            </a:extLst>
          </p:cNvPr>
          <p:cNvSpPr txBox="1"/>
          <p:nvPr/>
        </p:nvSpPr>
        <p:spPr>
          <a:xfrm>
            <a:off x="2540300" y="2041171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solidFill>
                  <a:srgbClr val="FF0000"/>
                </a:solidFill>
                <a:cs typeface="Carlito"/>
              </a:rPr>
              <a:t>growth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FD739-F667-C487-387A-C7F89D1CDBE2}"/>
              </a:ext>
            </a:extLst>
          </p:cNvPr>
          <p:cNvSpPr txBox="1"/>
          <p:nvPr/>
        </p:nvSpPr>
        <p:spPr>
          <a:xfrm>
            <a:off x="4603731" y="2041171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0" dirty="0">
                <a:solidFill>
                  <a:srgbClr val="FF0000"/>
                </a:solidFill>
                <a:cs typeface="Carlito"/>
              </a:rPr>
              <a:t>growth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05485-423E-2CCF-B53C-F1A320D2183B}"/>
              </a:ext>
            </a:extLst>
          </p:cNvPr>
          <p:cNvSpPr txBox="1"/>
          <p:nvPr/>
        </p:nvSpPr>
        <p:spPr>
          <a:xfrm>
            <a:off x="6556241" y="2036252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solidFill>
                  <a:srgbClr val="FF0000"/>
                </a:solidFill>
                <a:cs typeface="Carlito"/>
              </a:rPr>
              <a:t>s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aturation ?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18A4A-2A17-124B-1051-31DB9DAA4D7B}"/>
              </a:ext>
            </a:extLst>
          </p:cNvPr>
          <p:cNvSpPr txBox="1"/>
          <p:nvPr/>
        </p:nvSpPr>
        <p:spPr>
          <a:xfrm>
            <a:off x="8755621" y="2036252"/>
            <a:ext cx="6351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solidFill>
                  <a:srgbClr val="FF0000"/>
                </a:solidFill>
                <a:cs typeface="Carlito"/>
              </a:rPr>
              <a:t>s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aturation ?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9DC42411-B94E-16EC-27A3-83B80A480E64}"/>
              </a:ext>
            </a:extLst>
          </p:cNvPr>
          <p:cNvSpPr/>
          <p:nvPr/>
        </p:nvSpPr>
        <p:spPr>
          <a:xfrm>
            <a:off x="2540300" y="2360353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3E352C8D-5A1C-4ED2-571B-7C6AB101EBD4}"/>
              </a:ext>
            </a:extLst>
          </p:cNvPr>
          <p:cNvSpPr/>
          <p:nvPr/>
        </p:nvSpPr>
        <p:spPr>
          <a:xfrm>
            <a:off x="4653460" y="2359254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AE9362F6-C91E-6940-E522-9A57A99709A9}"/>
              </a:ext>
            </a:extLst>
          </p:cNvPr>
          <p:cNvSpPr/>
          <p:nvPr/>
        </p:nvSpPr>
        <p:spPr>
          <a:xfrm>
            <a:off x="6736415" y="2376289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0705C0B1-6FFE-3BE7-4594-5B212B4BF031}"/>
              </a:ext>
            </a:extLst>
          </p:cNvPr>
          <p:cNvSpPr/>
          <p:nvPr/>
        </p:nvSpPr>
        <p:spPr>
          <a:xfrm>
            <a:off x="8941299" y="2368443"/>
            <a:ext cx="905472" cy="35902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A2598-3E24-7C6F-AAC9-357D6E93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ECAB927A-995D-8C44-6AFB-4428C86C9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23" y="1755007"/>
            <a:ext cx="5349251" cy="3429007"/>
          </a:xfrm>
          <a:prstGeom prst="rect">
            <a:avLst/>
          </a:prstGeom>
        </p:spPr>
      </p:pic>
      <p:pic>
        <p:nvPicPr>
          <p:cNvPr id="7" name="Picture 6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F4E16D56-FAB3-4E9A-F278-3FA9F7993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9" y="1641018"/>
            <a:ext cx="5349251" cy="34290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BFDD-D6DC-6B7D-E591-9590AC68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4C8E-E4A7-E624-A4A8-58C8769E9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0040F-F6E1-3B53-14DF-8287C6D7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96808D-E7EB-1663-997C-2EFB1FAB420D}"/>
              </a:ext>
            </a:extLst>
          </p:cNvPr>
          <p:cNvSpPr txBox="1">
            <a:spLocks/>
          </p:cNvSpPr>
          <p:nvPr/>
        </p:nvSpPr>
        <p:spPr>
          <a:xfrm>
            <a:off x="207135" y="267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Run 2b 3e11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12F6F8DA-2375-7742-5963-36D71F8812DF}"/>
              </a:ext>
            </a:extLst>
          </p:cNvPr>
          <p:cNvSpPr txBox="1"/>
          <p:nvPr/>
        </p:nvSpPr>
        <p:spPr>
          <a:xfrm>
            <a:off x="3546322" y="5573035"/>
            <a:ext cx="634177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Amplitude grows to higher value for 3e11 p/bunch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4C4728-F9F7-163E-DA6C-9B1702F60EAD}"/>
              </a:ext>
            </a:extLst>
          </p:cNvPr>
          <p:cNvCxnSpPr>
            <a:cxnSpLocks/>
          </p:cNvCxnSpPr>
          <p:nvPr/>
        </p:nvCxnSpPr>
        <p:spPr>
          <a:xfrm flipV="1">
            <a:off x="6096000" y="3842953"/>
            <a:ext cx="3690362" cy="16955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4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14A18-F383-FFC1-0C2B-486E21CCF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0362FF2-E960-7F1E-3BE4-F818778D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5" y="1772369"/>
            <a:ext cx="5349251" cy="3429007"/>
          </a:xfrm>
          <a:prstGeom prst="rect">
            <a:avLst/>
          </a:prstGeom>
        </p:spPr>
      </p:pic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BF762837-031B-8CD0-41EF-C20550914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40" y="1627256"/>
            <a:ext cx="5257810" cy="34290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E4FC-B24C-695B-D05A-0A868ADA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3DF8-EF7C-82D2-A678-C86A1CA5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7640-FB34-2C2C-5A29-07F14C4C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578CFA-9B9F-C58F-2823-DF39483A0B6F}"/>
              </a:ext>
            </a:extLst>
          </p:cNvPr>
          <p:cNvSpPr txBox="1">
            <a:spLocks/>
          </p:cNvSpPr>
          <p:nvPr/>
        </p:nvSpPr>
        <p:spPr>
          <a:xfrm>
            <a:off x="207135" y="267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Run 2b 3e11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134AEFD-228F-5795-18C8-ECF425D3C48B}"/>
              </a:ext>
            </a:extLst>
          </p:cNvPr>
          <p:cNvSpPr txBox="1"/>
          <p:nvPr/>
        </p:nvSpPr>
        <p:spPr>
          <a:xfrm>
            <a:off x="3546322" y="5573035"/>
            <a:ext cx="634177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Amplitude grows to higher value for 3e11 p/bunch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AD6460-C9AD-A1E6-33CA-E5C657C63412}"/>
              </a:ext>
            </a:extLst>
          </p:cNvPr>
          <p:cNvCxnSpPr>
            <a:cxnSpLocks/>
          </p:cNvCxnSpPr>
          <p:nvPr/>
        </p:nvCxnSpPr>
        <p:spPr>
          <a:xfrm flipV="1">
            <a:off x="6846425" y="3593939"/>
            <a:ext cx="3876310" cy="19011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6CFDF8-3510-58B6-120D-0DBE4BA4AFC6}"/>
              </a:ext>
            </a:extLst>
          </p:cNvPr>
          <p:cNvCxnSpPr>
            <a:cxnSpLocks/>
          </p:cNvCxnSpPr>
          <p:nvPr/>
        </p:nvCxnSpPr>
        <p:spPr>
          <a:xfrm flipH="1" flipV="1">
            <a:off x="4815068" y="3802284"/>
            <a:ext cx="1325302" cy="1692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5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Contents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1FDECD-834B-4FC1-B6AB-7422EE335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39"/>
            <a:ext cx="11658600" cy="3829141"/>
          </a:xfrm>
        </p:spPr>
        <p:txBody>
          <a:bodyPr>
            <a:normAutofit/>
          </a:bodyPr>
          <a:lstStyle/>
          <a:p>
            <a:pPr marL="447675" indent="-447675">
              <a:buSzPct val="80000"/>
            </a:pPr>
            <a:r>
              <a:rPr lang="en-US" dirty="0">
                <a:solidFill>
                  <a:srgbClr val="00746D"/>
                </a:solidFill>
              </a:rPr>
              <a:t>Hosing reminder</a:t>
            </a:r>
          </a:p>
          <a:p>
            <a:pPr marL="447675" indent="-447675">
              <a:buSzPct val="80000"/>
            </a:pPr>
            <a:r>
              <a:rPr lang="en-US" dirty="0">
                <a:solidFill>
                  <a:srgbClr val="00746D"/>
                </a:solidFill>
              </a:rPr>
              <a:t>Previous results in AWAKE</a:t>
            </a:r>
          </a:p>
          <a:p>
            <a:pPr marL="447675" indent="-447675">
              <a:buSzPct val="80000"/>
            </a:pPr>
            <a:r>
              <a:rPr lang="en-US" dirty="0">
                <a:solidFill>
                  <a:srgbClr val="00746D"/>
                </a:solidFill>
              </a:rPr>
              <a:t>Measurements during Run 2b</a:t>
            </a:r>
          </a:p>
          <a:p>
            <a:pPr marL="447675" indent="-447675">
              <a:buSzPct val="80000"/>
            </a:pPr>
            <a:r>
              <a:rPr lang="en-US" dirty="0">
                <a:solidFill>
                  <a:srgbClr val="00746D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40531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Conclusions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CD5C8629-C83D-7959-0ADD-79A9ED9B180E}"/>
              </a:ext>
            </a:extLst>
          </p:cNvPr>
          <p:cNvSpPr txBox="1"/>
          <p:nvPr/>
        </p:nvSpPr>
        <p:spPr>
          <a:xfrm>
            <a:off x="477582" y="1289835"/>
            <a:ext cx="9966898" cy="393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spc="-10" dirty="0">
                <a:cs typeface="Carlito"/>
              </a:rPr>
              <a:t>Preliminary analysis</a:t>
            </a:r>
          </a:p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spc="-10" dirty="0">
                <a:solidFill>
                  <a:srgbClr val="FF0000"/>
                </a:solidFill>
                <a:cs typeface="Carlito"/>
              </a:rPr>
              <a:t>Growth along the bunch depends on proton bunch charge</a:t>
            </a:r>
            <a:r>
              <a:rPr lang="en-US" sz="2000" spc="-10" dirty="0">
                <a:cs typeface="Carlito"/>
              </a:rPr>
              <a:t>, i.e. </a:t>
            </a:r>
            <a:r>
              <a:rPr lang="en-US" sz="2000" spc="-10" dirty="0" err="1">
                <a:cs typeface="Carlito"/>
              </a:rPr>
              <a:t>wakefields</a:t>
            </a:r>
            <a:r>
              <a:rPr lang="en-US" sz="2000" spc="-10" dirty="0">
                <a:cs typeface="Carlito"/>
              </a:rPr>
              <a:t> amplitude. Dependency to be studied</a:t>
            </a:r>
          </a:p>
          <a:p>
            <a:pPr marL="3556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spc="-10" dirty="0">
                <a:solidFill>
                  <a:srgbClr val="FF0000"/>
                </a:solidFill>
                <a:cs typeface="Carlito"/>
              </a:rPr>
              <a:t>Clear growth along the bunch and along the plasma</a:t>
            </a:r>
            <a:r>
              <a:rPr lang="en-US" sz="2000" dirty="0"/>
              <a:t>:</a:t>
            </a:r>
            <a:r>
              <a:rPr lang="en-US" sz="2000" spc="-10" dirty="0">
                <a:cs typeface="Carlito"/>
              </a:rPr>
              <a:t> To be studied both experimentally then with numerical simulations to understand effect of propagation in vacuum to the screen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spc="-10" dirty="0">
                <a:cs typeface="Carlito"/>
              </a:rPr>
              <a:t>Continue with deeper analysis to better characterize and quantify the growth along the plasma -&gt; possible measurements, results on:	</a:t>
            </a:r>
          </a:p>
          <a:p>
            <a:pPr marL="8128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Growth along Z</a:t>
            </a:r>
          </a:p>
          <a:p>
            <a:pPr marL="8128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Saturation length</a:t>
            </a:r>
          </a:p>
          <a:p>
            <a:pPr marL="8128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Phase shift as a function of growth</a:t>
            </a:r>
          </a:p>
          <a:p>
            <a:pPr marL="8128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Asymmetry -&gt; SM-H coupling </a:t>
            </a:r>
          </a:p>
        </p:txBody>
      </p:sp>
    </p:spTree>
    <p:extLst>
      <p:ext uri="{BB962C8B-B14F-4D97-AF65-F5344CB8AC3E}">
        <p14:creationId xmlns:p14="http://schemas.microsoft.com/office/powerpoint/2010/main" val="42371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3E0D-94C4-4397-8D58-A8D0781A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680" y="2377440"/>
            <a:ext cx="10980494" cy="708573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746D"/>
                </a:solidFill>
              </a:rPr>
              <a:t>Thank you for your attention</a:t>
            </a:r>
            <a:endParaRPr lang="en-US" sz="4800" dirty="0">
              <a:solidFill>
                <a:srgbClr val="007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75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 shot of a graph&#10;&#10;AI-generated content may be incorrect.">
            <a:extLst>
              <a:ext uri="{FF2B5EF4-FFF2-40B4-BE49-F238E27FC236}">
                <a16:creationId xmlns:a16="http://schemas.microsoft.com/office/drawing/2014/main" id="{E7BE780C-51A6-50FE-F50F-F57F3DC44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73" y="1338610"/>
            <a:ext cx="3121648" cy="20903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1F7F-AE61-8AB5-E14C-7B079D4C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B305-1A84-DA87-0737-EB06D038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71A9A-C6E8-9ACA-CB73-AC3E7AEF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22</a:t>
            </a:fld>
            <a:endParaRPr lang="en-US" dirty="0"/>
          </a:p>
        </p:txBody>
      </p:sp>
      <p:pic>
        <p:nvPicPr>
          <p:cNvPr id="13" name="Picture 12" descr="A graph of a line graph&#10;&#10;AI-generated content may be incorrect.">
            <a:extLst>
              <a:ext uri="{FF2B5EF4-FFF2-40B4-BE49-F238E27FC236}">
                <a16:creationId xmlns:a16="http://schemas.microsoft.com/office/drawing/2014/main" id="{1836DEF9-8C0B-D881-601D-E37556322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26" y="3429000"/>
            <a:ext cx="3204559" cy="2145910"/>
          </a:xfrm>
          <a:prstGeom prst="rect">
            <a:avLst/>
          </a:prstGeom>
        </p:spPr>
      </p:pic>
      <p:pic>
        <p:nvPicPr>
          <p:cNvPr id="19" name="Picture 18" descr="A graph of a graph&#10;&#10;AI-generated content may be incorrect.">
            <a:extLst>
              <a:ext uri="{FF2B5EF4-FFF2-40B4-BE49-F238E27FC236}">
                <a16:creationId xmlns:a16="http://schemas.microsoft.com/office/drawing/2014/main" id="{BA3FA2FE-EBF6-6583-C4BF-6704EB1B1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2" y="3429000"/>
            <a:ext cx="3162394" cy="2145910"/>
          </a:xfrm>
          <a:prstGeom prst="rect">
            <a:avLst/>
          </a:prstGeom>
        </p:spPr>
      </p:pic>
      <p:pic>
        <p:nvPicPr>
          <p:cNvPr id="21" name="Picture 20" descr="A graph of a line graph&#10;&#10;AI-generated content may be incorrect.">
            <a:extLst>
              <a:ext uri="{FF2B5EF4-FFF2-40B4-BE49-F238E27FC236}">
                <a16:creationId xmlns:a16="http://schemas.microsoft.com/office/drawing/2014/main" id="{EE2A1DC7-4CAE-CCFF-B0F8-81CA789A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59" y="1300728"/>
            <a:ext cx="3347390" cy="2241556"/>
          </a:xfrm>
          <a:prstGeom prst="rect">
            <a:avLst/>
          </a:prstGeom>
        </p:spPr>
      </p:pic>
      <p:pic>
        <p:nvPicPr>
          <p:cNvPr id="10" name="Picture 9" descr="A screen shot of a graph&#10;&#10;AI-generated content may be incorrect.">
            <a:extLst>
              <a:ext uri="{FF2B5EF4-FFF2-40B4-BE49-F238E27FC236}">
                <a16:creationId xmlns:a16="http://schemas.microsoft.com/office/drawing/2014/main" id="{5CF4EC6F-16C8-F722-51F1-FA5C7AEAD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02" y="3456760"/>
            <a:ext cx="3163103" cy="2118150"/>
          </a:xfrm>
          <a:prstGeom prst="rect">
            <a:avLst/>
          </a:prstGeom>
        </p:spPr>
      </p:pic>
      <p:pic>
        <p:nvPicPr>
          <p:cNvPr id="11" name="Picture 10" descr="A graph of a line graph&#10;&#10;AI-generated content may be incorrect.">
            <a:extLst>
              <a:ext uri="{FF2B5EF4-FFF2-40B4-BE49-F238E27FC236}">
                <a16:creationId xmlns:a16="http://schemas.microsoft.com/office/drawing/2014/main" id="{B75A1DF1-E756-A0D8-E163-16B3C3772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9" y="1300728"/>
            <a:ext cx="3178219" cy="21282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75E3BAB-D22E-3F3D-17F1-94D3E506A8D0}"/>
              </a:ext>
            </a:extLst>
          </p:cNvPr>
          <p:cNvSpPr txBox="1">
            <a:spLocks/>
          </p:cNvSpPr>
          <p:nvPr/>
        </p:nvSpPr>
        <p:spPr>
          <a:xfrm>
            <a:off x="207135" y="267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last run 1e11 p/bunch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CC030-E52A-1772-F478-A10259737C6F}"/>
              </a:ext>
            </a:extLst>
          </p:cNvPr>
          <p:cNvSpPr txBox="1"/>
          <p:nvPr/>
        </p:nvSpPr>
        <p:spPr>
          <a:xfrm>
            <a:off x="2976877" y="5851003"/>
            <a:ext cx="5929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spc="-10" dirty="0">
                <a:solidFill>
                  <a:srgbClr val="00746D"/>
                </a:solidFill>
                <a:cs typeface="Carlito"/>
              </a:rPr>
              <a:t>Peak oscillation shifts later along the bunch, is it a hint of phase shift or it is due to propagation to the screen?</a:t>
            </a:r>
            <a:endParaRPr lang="en-CH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C55C84-A06A-2B14-1119-F9BD8F73BA20}"/>
              </a:ext>
            </a:extLst>
          </p:cNvPr>
          <p:cNvCxnSpPr>
            <a:cxnSpLocks/>
          </p:cNvCxnSpPr>
          <p:nvPr/>
        </p:nvCxnSpPr>
        <p:spPr>
          <a:xfrm flipH="1" flipV="1">
            <a:off x="2095018" y="2784632"/>
            <a:ext cx="2662177" cy="3066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B0FC42-03F8-B433-F6EE-65B40F086D18}"/>
              </a:ext>
            </a:extLst>
          </p:cNvPr>
          <p:cNvCxnSpPr>
            <a:cxnSpLocks/>
          </p:cNvCxnSpPr>
          <p:nvPr/>
        </p:nvCxnSpPr>
        <p:spPr>
          <a:xfrm flipV="1">
            <a:off x="6250329" y="5040775"/>
            <a:ext cx="2760562" cy="855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8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Hosing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D197D54-8046-2353-83A3-018BF2F85AB9}"/>
              </a:ext>
            </a:extLst>
          </p:cNvPr>
          <p:cNvSpPr txBox="1"/>
          <p:nvPr/>
        </p:nvSpPr>
        <p:spPr>
          <a:xfrm>
            <a:off x="240287" y="1746646"/>
            <a:ext cx="813847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4732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Hosing occurs when the centroid position of a particle bunch couples to that of the focusing force exerted by plasma or to that of the wakefields.</a:t>
            </a:r>
            <a:endParaRPr lang="en-US" sz="2000" spc="-10" dirty="0">
              <a:solidFill>
                <a:srgbClr val="00746D"/>
              </a:solidFill>
              <a:cs typeface="Carlito"/>
            </a:endParaRPr>
          </a:p>
          <a:p>
            <a:pPr marL="355600" marR="14732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In AWAKE (long p-bunch), the axisymmetric wakefields force leads to self-modulation (SM) while the non-axisymmetric coupling results in transverse oscillation of the two centroid positions -&gt; hosing (H).</a:t>
            </a:r>
            <a:endParaRPr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539A7792-51FD-DFC5-1F0B-8BC74B0FDDD0}"/>
              </a:ext>
            </a:extLst>
          </p:cNvPr>
          <p:cNvSpPr txBox="1"/>
          <p:nvPr/>
        </p:nvSpPr>
        <p:spPr>
          <a:xfrm>
            <a:off x="5880838" y="1470266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DB210233-61E3-F7B5-6D98-520E9A31EBAD}"/>
              </a:ext>
            </a:extLst>
          </p:cNvPr>
          <p:cNvSpPr txBox="1"/>
          <p:nvPr/>
        </p:nvSpPr>
        <p:spPr>
          <a:xfrm>
            <a:off x="5880838" y="184717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A239781-C632-19C1-3201-0D78091569B1}"/>
              </a:ext>
            </a:extLst>
          </p:cNvPr>
          <p:cNvSpPr txBox="1"/>
          <p:nvPr/>
        </p:nvSpPr>
        <p:spPr>
          <a:xfrm>
            <a:off x="5880838" y="203654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23825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Hosing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539A7792-51FD-DFC5-1F0B-8BC74B0FDDD0}"/>
              </a:ext>
            </a:extLst>
          </p:cNvPr>
          <p:cNvSpPr txBox="1"/>
          <p:nvPr/>
        </p:nvSpPr>
        <p:spPr>
          <a:xfrm>
            <a:off x="5880838" y="1470266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DB210233-61E3-F7B5-6D98-520E9A31EBAD}"/>
              </a:ext>
            </a:extLst>
          </p:cNvPr>
          <p:cNvSpPr txBox="1"/>
          <p:nvPr/>
        </p:nvSpPr>
        <p:spPr>
          <a:xfrm>
            <a:off x="5891171" y="1657128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A239781-C632-19C1-3201-0D78091569B1}"/>
              </a:ext>
            </a:extLst>
          </p:cNvPr>
          <p:cNvSpPr txBox="1"/>
          <p:nvPr/>
        </p:nvSpPr>
        <p:spPr>
          <a:xfrm>
            <a:off x="6591592" y="1630268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pic>
        <p:nvPicPr>
          <p:cNvPr id="10" name="object 14">
            <a:extLst>
              <a:ext uri="{FF2B5EF4-FFF2-40B4-BE49-F238E27FC236}">
                <a16:creationId xmlns:a16="http://schemas.microsoft.com/office/drawing/2014/main" id="{0DBF41AA-E5C6-2C6E-F7CE-3FD0138F18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480" y="1922570"/>
            <a:ext cx="3160445" cy="1461604"/>
          </a:xfrm>
          <a:prstGeom prst="rect">
            <a:avLst/>
          </a:prstGeom>
        </p:spPr>
      </p:pic>
      <p:pic>
        <p:nvPicPr>
          <p:cNvPr id="16" name="object 15">
            <a:extLst>
              <a:ext uri="{FF2B5EF4-FFF2-40B4-BE49-F238E27FC236}">
                <a16:creationId xmlns:a16="http://schemas.microsoft.com/office/drawing/2014/main" id="{1C994883-B625-C8F6-D48D-55E3D5AFAB2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5799" y="1889817"/>
            <a:ext cx="3152520" cy="1643944"/>
          </a:xfrm>
          <a:prstGeom prst="rect">
            <a:avLst/>
          </a:prstGeom>
        </p:spPr>
      </p:pic>
      <p:pic>
        <p:nvPicPr>
          <p:cNvPr id="17" name="object 16">
            <a:extLst>
              <a:ext uri="{FF2B5EF4-FFF2-40B4-BE49-F238E27FC236}">
                <a16:creationId xmlns:a16="http://schemas.microsoft.com/office/drawing/2014/main" id="{2709B0B3-8882-EEE6-D99B-20D8A53704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1514" y="2649048"/>
            <a:ext cx="3200755" cy="888123"/>
          </a:xfrm>
          <a:prstGeom prst="rect">
            <a:avLst/>
          </a:prstGeom>
        </p:spPr>
      </p:pic>
      <p:sp>
        <p:nvSpPr>
          <p:cNvPr id="36" name="object 18">
            <a:extLst>
              <a:ext uri="{FF2B5EF4-FFF2-40B4-BE49-F238E27FC236}">
                <a16:creationId xmlns:a16="http://schemas.microsoft.com/office/drawing/2014/main" id="{8AF4AA1A-16FE-80C9-A0D8-BBCD87AFE257}"/>
              </a:ext>
            </a:extLst>
          </p:cNvPr>
          <p:cNvSpPr txBox="1"/>
          <p:nvPr/>
        </p:nvSpPr>
        <p:spPr>
          <a:xfrm>
            <a:off x="1359412" y="4287699"/>
            <a:ext cx="37317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-20" dirty="0">
                <a:solidFill>
                  <a:srgbClr val="FF0000"/>
                </a:solidFill>
                <a:cs typeface="Carlito"/>
              </a:rPr>
              <a:t>Electron-Seeded </a:t>
            </a:r>
            <a:r>
              <a:rPr sz="1600" b="1" spc="-20" dirty="0">
                <a:solidFill>
                  <a:srgbClr val="FF0000"/>
                </a:solidFill>
                <a:cs typeface="Carlito"/>
              </a:rPr>
              <a:t>S</a:t>
            </a:r>
            <a:r>
              <a:rPr lang="en-US" sz="1600" b="1" spc="-20" dirty="0">
                <a:solidFill>
                  <a:srgbClr val="FF0000"/>
                </a:solidFill>
                <a:cs typeface="Carlito"/>
              </a:rPr>
              <a:t>elf Modulation (eSSM)</a:t>
            </a:r>
            <a:endParaRPr sz="1600" dirty="0">
              <a:cs typeface="Carlito"/>
            </a:endParaRPr>
          </a:p>
        </p:txBody>
      </p:sp>
      <p:pic>
        <p:nvPicPr>
          <p:cNvPr id="37" name="object 19">
            <a:extLst>
              <a:ext uri="{FF2B5EF4-FFF2-40B4-BE49-F238E27FC236}">
                <a16:creationId xmlns:a16="http://schemas.microsoft.com/office/drawing/2014/main" id="{977705EE-92AF-D1D8-CCA9-718B58095B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4936" y="3980837"/>
            <a:ext cx="252717" cy="206273"/>
          </a:xfrm>
          <a:prstGeom prst="rect">
            <a:avLst/>
          </a:prstGeom>
        </p:spPr>
      </p:pic>
      <p:sp>
        <p:nvSpPr>
          <p:cNvPr id="39" name="object 21">
            <a:extLst>
              <a:ext uri="{FF2B5EF4-FFF2-40B4-BE49-F238E27FC236}">
                <a16:creationId xmlns:a16="http://schemas.microsoft.com/office/drawing/2014/main" id="{A14BAB53-D46F-69CB-4D34-8F9B30472034}"/>
              </a:ext>
            </a:extLst>
          </p:cNvPr>
          <p:cNvSpPr txBox="1"/>
          <p:nvPr/>
        </p:nvSpPr>
        <p:spPr>
          <a:xfrm>
            <a:off x="7231814" y="4247483"/>
            <a:ext cx="693693" cy="742511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86360" algn="ctr">
              <a:lnSpc>
                <a:spcPct val="100000"/>
              </a:lnSpc>
              <a:spcBef>
                <a:spcPts val="610"/>
              </a:spcBef>
            </a:pPr>
            <a:r>
              <a:rPr sz="1600" b="1" spc="-10" dirty="0">
                <a:solidFill>
                  <a:srgbClr val="FF0000"/>
                </a:solidFill>
                <a:cs typeface="Carlito"/>
              </a:rPr>
              <a:t>Hosing</a:t>
            </a:r>
            <a:endParaRPr sz="1600" dirty="0">
              <a:cs typeface="Carlito"/>
            </a:endParaRPr>
          </a:p>
          <a:p>
            <a:pPr marL="136525" algn="ctr">
              <a:lnSpc>
                <a:spcPct val="100000"/>
              </a:lnSpc>
              <a:spcBef>
                <a:spcPts val="400"/>
              </a:spcBef>
            </a:pPr>
            <a:r>
              <a:rPr sz="1200" spc="-50" dirty="0">
                <a:cs typeface="Carlito"/>
              </a:rPr>
              <a:t>↓</a:t>
            </a:r>
            <a:endParaRPr sz="1200" dirty="0"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20" dirty="0">
                <a:cs typeface="Carlito"/>
              </a:rPr>
              <a:t>one</a:t>
            </a:r>
            <a:r>
              <a:rPr sz="1100" spc="-25" dirty="0">
                <a:cs typeface="Carlito"/>
              </a:rPr>
              <a:t> </a:t>
            </a:r>
            <a:r>
              <a:rPr sz="1100" spc="-10" dirty="0">
                <a:cs typeface="Carlito"/>
              </a:rPr>
              <a:t>plane</a:t>
            </a:r>
            <a:endParaRPr sz="1100" dirty="0">
              <a:cs typeface="Carlito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EFD36E7C-8FE3-50C5-C6DD-207103598BC7}"/>
              </a:ext>
            </a:extLst>
          </p:cNvPr>
          <p:cNvSpPr txBox="1"/>
          <p:nvPr/>
        </p:nvSpPr>
        <p:spPr>
          <a:xfrm>
            <a:off x="7925508" y="4259538"/>
            <a:ext cx="1005427" cy="742511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R="126364" algn="ctr">
              <a:lnSpc>
                <a:spcPct val="100000"/>
              </a:lnSpc>
              <a:spcBef>
                <a:spcPts val="610"/>
              </a:spcBef>
            </a:pPr>
            <a:r>
              <a:rPr sz="1600" b="1" dirty="0">
                <a:solidFill>
                  <a:srgbClr val="FF0000"/>
                </a:solidFill>
                <a:cs typeface="Carlito"/>
              </a:rPr>
              <a:t>+</a:t>
            </a:r>
            <a:r>
              <a:rPr sz="1600" b="1" spc="110" dirty="0">
                <a:solidFill>
                  <a:srgbClr val="FF0000"/>
                </a:solidFill>
                <a:cs typeface="Carlito"/>
              </a:rPr>
              <a:t>  </a:t>
            </a:r>
            <a:r>
              <a:rPr sz="1600" b="1" spc="-20" dirty="0">
                <a:solidFill>
                  <a:srgbClr val="FF0000"/>
                </a:solidFill>
                <a:cs typeface="Carlito"/>
              </a:rPr>
              <a:t>eSSM</a:t>
            </a:r>
            <a:endParaRPr sz="1600" dirty="0">
              <a:cs typeface="Carlito"/>
            </a:endParaRPr>
          </a:p>
          <a:p>
            <a:pPr marR="146685" algn="ctr">
              <a:lnSpc>
                <a:spcPct val="100000"/>
              </a:lnSpc>
              <a:spcBef>
                <a:spcPts val="400"/>
              </a:spcBef>
            </a:pPr>
            <a:r>
              <a:rPr sz="1200" spc="-50" dirty="0">
                <a:cs typeface="Carlito"/>
              </a:rPr>
              <a:t>↓</a:t>
            </a:r>
            <a:endParaRPr sz="1200" dirty="0"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cs typeface="Carlito"/>
              </a:rPr>
              <a:t>plane</a:t>
            </a:r>
            <a:r>
              <a:rPr sz="1100" spc="-25" dirty="0">
                <a:cs typeface="Carlito"/>
              </a:rPr>
              <a:t> </a:t>
            </a:r>
            <a:r>
              <a:rPr sz="1100" dirty="0">
                <a:cs typeface="FreeSerif"/>
              </a:rPr>
              <a:t>⟂</a:t>
            </a:r>
            <a:r>
              <a:rPr sz="1100" spc="-45" dirty="0">
                <a:cs typeface="FreeSerif"/>
              </a:rPr>
              <a:t> </a:t>
            </a:r>
            <a:r>
              <a:rPr sz="1100" spc="-10" dirty="0">
                <a:cs typeface="Carlito"/>
              </a:rPr>
              <a:t>hosing</a:t>
            </a:r>
            <a:endParaRPr sz="1100" dirty="0">
              <a:cs typeface="Carlito"/>
            </a:endParaRPr>
          </a:p>
        </p:txBody>
      </p:sp>
      <p:pic>
        <p:nvPicPr>
          <p:cNvPr id="41" name="object 23">
            <a:extLst>
              <a:ext uri="{FF2B5EF4-FFF2-40B4-BE49-F238E27FC236}">
                <a16:creationId xmlns:a16="http://schemas.microsoft.com/office/drawing/2014/main" id="{4666FE4B-D094-AED0-6520-7F44798F1FE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5509" y="4035139"/>
            <a:ext cx="252729" cy="206273"/>
          </a:xfrm>
          <a:prstGeom prst="rect">
            <a:avLst/>
          </a:prstGeom>
        </p:spPr>
      </p:pic>
      <p:sp>
        <p:nvSpPr>
          <p:cNvPr id="46" name="object 28">
            <a:extLst>
              <a:ext uri="{FF2B5EF4-FFF2-40B4-BE49-F238E27FC236}">
                <a16:creationId xmlns:a16="http://schemas.microsoft.com/office/drawing/2014/main" id="{4FA6B442-866D-E1BA-C460-A125AFEA5193}"/>
              </a:ext>
            </a:extLst>
          </p:cNvPr>
          <p:cNvSpPr txBox="1"/>
          <p:nvPr/>
        </p:nvSpPr>
        <p:spPr>
          <a:xfrm>
            <a:off x="4243842" y="1226738"/>
            <a:ext cx="337530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00746D"/>
                </a:solidFill>
                <a:cs typeface="Carlito"/>
              </a:rPr>
              <a:t>Hosing</a:t>
            </a:r>
            <a:r>
              <a:rPr lang="en-US" sz="2000" b="1" spc="-1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2000" b="1" dirty="0">
                <a:solidFill>
                  <a:srgbClr val="00746D"/>
                </a:solidFill>
                <a:cs typeface="Carlito"/>
              </a:rPr>
              <a:t>induced</a:t>
            </a:r>
            <a:r>
              <a:rPr lang="en-US" sz="2000" b="1" spc="-2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2000" b="1" dirty="0">
                <a:solidFill>
                  <a:srgbClr val="00746D"/>
                </a:solidFill>
                <a:cs typeface="Carlito"/>
              </a:rPr>
              <a:t>by</a:t>
            </a:r>
            <a:r>
              <a:rPr lang="en-US" sz="2000" b="1" spc="-1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2000" b="1" dirty="0">
                <a:solidFill>
                  <a:srgbClr val="00746D"/>
                </a:solidFill>
                <a:cs typeface="Carlito"/>
              </a:rPr>
              <a:t>e</a:t>
            </a:r>
            <a:r>
              <a:rPr lang="en-US" sz="1600" b="1" baseline="31746" dirty="0">
                <a:solidFill>
                  <a:srgbClr val="00746D"/>
                </a:solidFill>
                <a:cs typeface="Carlito"/>
              </a:rPr>
              <a:t>- </a:t>
            </a:r>
            <a:r>
              <a:rPr lang="en-US" sz="2000" b="1" spc="-10" dirty="0">
                <a:solidFill>
                  <a:srgbClr val="00746D"/>
                </a:solidFill>
                <a:cs typeface="Carlito"/>
              </a:rPr>
              <a:t>bunch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DF6246-85A1-5802-9EEF-AF34582B1BDB}"/>
              </a:ext>
            </a:extLst>
          </p:cNvPr>
          <p:cNvSpPr txBox="1"/>
          <p:nvPr/>
        </p:nvSpPr>
        <p:spPr>
          <a:xfrm rot="20217686">
            <a:off x="9468863" y="2343188"/>
            <a:ext cx="2707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</a:rPr>
              <a:t>Cartoon by T. Nechaeva</a:t>
            </a:r>
            <a:endParaRPr lang="en-CH" sz="20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A630E-AF71-339A-6BF0-41FE24EAED31}"/>
              </a:ext>
            </a:extLst>
          </p:cNvPr>
          <p:cNvSpPr txBox="1"/>
          <p:nvPr/>
        </p:nvSpPr>
        <p:spPr>
          <a:xfrm>
            <a:off x="824234" y="3362194"/>
            <a:ext cx="611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848994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00746D"/>
                </a:solidFill>
                <a:cs typeface="Carlito"/>
              </a:rPr>
              <a:t>e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-</a:t>
            </a:r>
            <a:r>
              <a:rPr lang="en-US" sz="1400" spc="157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and p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+</a:t>
            </a:r>
            <a:r>
              <a:rPr lang="en-US" sz="1400" spc="135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bunches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aligned</a:t>
            </a:r>
            <a:r>
              <a:rPr lang="en-US" sz="1800" spc="50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-&gt; no force acting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on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p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+</a:t>
            </a:r>
            <a:r>
              <a:rPr lang="en-US" sz="1400" spc="195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bunch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centroid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,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only focusing/defocusing </a:t>
            </a:r>
            <a:endParaRPr lang="en-US" sz="18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7CF7E6-4557-CB06-0E5A-A8D8A7CCC156}"/>
              </a:ext>
            </a:extLst>
          </p:cNvPr>
          <p:cNvSpPr txBox="1"/>
          <p:nvPr/>
        </p:nvSpPr>
        <p:spPr>
          <a:xfrm>
            <a:off x="2415717" y="4985024"/>
            <a:ext cx="7940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46D"/>
                </a:solidFill>
                <a:cs typeface="Carlito"/>
              </a:rPr>
              <a:t>Hosing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-&gt; plane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of misalignment</a:t>
            </a:r>
          </a:p>
          <a:p>
            <a:r>
              <a:rPr lang="en-US" sz="1800" dirty="0">
                <a:solidFill>
                  <a:srgbClr val="00746D"/>
                </a:solidFill>
                <a:cs typeface="Carlito"/>
              </a:rPr>
              <a:t>eSSM  -&gt; plane </a:t>
            </a:r>
            <a:r>
              <a:rPr lang="en-US" sz="1800" dirty="0">
                <a:solidFill>
                  <a:srgbClr val="00746D"/>
                </a:solidFill>
                <a:cs typeface="FreeSerif"/>
              </a:rPr>
              <a:t>⟂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 </a:t>
            </a:r>
          </a:p>
          <a:p>
            <a:r>
              <a:rPr lang="en-US" sz="1800" dirty="0">
                <a:solidFill>
                  <a:srgbClr val="00746D"/>
                </a:solidFill>
                <a:cs typeface="Carlito"/>
              </a:rPr>
              <a:t>Hosing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and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eSSM</a:t>
            </a:r>
            <a:r>
              <a:rPr lang="en-US" sz="1800" spc="-2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caused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by</a:t>
            </a:r>
            <a:r>
              <a:rPr lang="en-US" sz="1800" spc="-1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same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wakefields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→</a:t>
            </a:r>
            <a:r>
              <a:rPr lang="en-US" sz="1800" spc="50" dirty="0">
                <a:cs typeface="Carlito"/>
              </a:rPr>
              <a:t> </a:t>
            </a:r>
            <a:r>
              <a:rPr lang="en-US" sz="1800" dirty="0">
                <a:solidFill>
                  <a:srgbClr val="FF0000"/>
                </a:solidFill>
                <a:cs typeface="Carlito"/>
              </a:rPr>
              <a:t>both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 processes</a:t>
            </a:r>
            <a:r>
              <a:rPr lang="en-US" sz="1800" spc="-20" dirty="0">
                <a:solidFill>
                  <a:srgbClr val="FF0000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FF0000"/>
                </a:solidFill>
                <a:cs typeface="Carlito"/>
              </a:rPr>
              <a:t>are</a:t>
            </a:r>
            <a:r>
              <a:rPr lang="en-US" sz="1800" spc="-15" dirty="0">
                <a:solidFill>
                  <a:srgbClr val="FF0000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FF0000"/>
                </a:solidFill>
                <a:cs typeface="Carlito"/>
              </a:rPr>
              <a:t>reproducible</a:t>
            </a:r>
            <a:endParaRPr lang="en-US" sz="1800" dirty="0">
              <a:cs typeface="Carlito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F9CF80-99BB-C667-7882-B0738AD8E017}"/>
              </a:ext>
            </a:extLst>
          </p:cNvPr>
          <p:cNvSpPr txBox="1"/>
          <p:nvPr/>
        </p:nvSpPr>
        <p:spPr>
          <a:xfrm>
            <a:off x="5850487" y="3418073"/>
            <a:ext cx="6724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848994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00746D"/>
                </a:solidFill>
                <a:cs typeface="Carlito"/>
              </a:rPr>
              <a:t>e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-</a:t>
            </a:r>
            <a:r>
              <a:rPr lang="en-US" sz="1400" spc="157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and p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+</a:t>
            </a:r>
            <a:r>
              <a:rPr lang="en-US" sz="1400" spc="135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bunches</a:t>
            </a:r>
            <a:r>
              <a:rPr lang="en-US" sz="1800" spc="-20" dirty="0">
                <a:solidFill>
                  <a:srgbClr val="00746D"/>
                </a:solidFill>
                <a:cs typeface="Carlito"/>
              </a:rPr>
              <a:t> mis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aligned</a:t>
            </a:r>
            <a:r>
              <a:rPr lang="en-US" sz="1800" spc="500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-&gt; </a:t>
            </a:r>
            <a:r>
              <a:rPr lang="en-US" spc="-10" dirty="0">
                <a:solidFill>
                  <a:srgbClr val="00746D"/>
                </a:solidFill>
                <a:cs typeface="Carlito"/>
              </a:rPr>
              <a:t> there is a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force acting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on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p</a:t>
            </a:r>
            <a:r>
              <a:rPr lang="en-US" sz="1400" baseline="35353" dirty="0">
                <a:solidFill>
                  <a:srgbClr val="00746D"/>
                </a:solidFill>
                <a:cs typeface="Carlito"/>
              </a:rPr>
              <a:t>+</a:t>
            </a:r>
            <a:r>
              <a:rPr lang="en-US" sz="1400" spc="195" baseline="35353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dirty="0">
                <a:solidFill>
                  <a:srgbClr val="00746D"/>
                </a:solidFill>
                <a:cs typeface="Carlito"/>
              </a:rPr>
              <a:t>bunch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centroid</a:t>
            </a:r>
            <a:r>
              <a:rPr lang="en-US" sz="1800" spc="5" dirty="0">
                <a:solidFill>
                  <a:srgbClr val="00746D"/>
                </a:solidFill>
                <a:cs typeface="Carlito"/>
              </a:rPr>
              <a:t>, </a:t>
            </a:r>
            <a:r>
              <a:rPr lang="en-US" sz="1800" spc="-10" dirty="0">
                <a:solidFill>
                  <a:srgbClr val="00746D"/>
                </a:solidFill>
                <a:cs typeface="Carlito"/>
              </a:rPr>
              <a:t>plus there is focusing/defocusing effect</a:t>
            </a:r>
            <a:endParaRPr lang="en-US" sz="18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EDBE4-25DE-A7C4-1A85-A8280D8E3961}"/>
              </a:ext>
            </a:extLst>
          </p:cNvPr>
          <p:cNvSpPr txBox="1"/>
          <p:nvPr/>
        </p:nvSpPr>
        <p:spPr>
          <a:xfrm>
            <a:off x="2076177" y="6053558"/>
            <a:ext cx="8857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T. Nechaeva et al. (AWAKE Collaboration), </a:t>
            </a:r>
            <a:r>
              <a:rPr lang="en-US" sz="1400" b="1" dirty="0"/>
              <a:t>Phys. Rev. Lett. 132, 075001,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7DC01-2DCE-C3C6-E85B-0E62B41ED960}"/>
              </a:ext>
            </a:extLst>
          </p:cNvPr>
          <p:cNvSpPr txBox="1"/>
          <p:nvPr/>
        </p:nvSpPr>
        <p:spPr>
          <a:xfrm>
            <a:off x="729208" y="4561576"/>
            <a:ext cx="6306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L. Verra et al. (AWAKE Collaboration), </a:t>
            </a:r>
            <a:r>
              <a:rPr lang="en-GB" sz="1400" dirty="0"/>
              <a:t>Phys. Rev. Lett. </a:t>
            </a:r>
            <a:r>
              <a:rPr lang="en-GB" sz="1400" b="1" dirty="0"/>
              <a:t>129</a:t>
            </a:r>
            <a:r>
              <a:rPr lang="en-GB" sz="1400" dirty="0"/>
              <a:t>, 024802, 2022 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8408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0" grpId="0"/>
      <p:bldP spid="49" grpId="0"/>
      <p:bldP spid="51" grpId="0"/>
      <p:bldP spid="55" grpId="0"/>
      <p:bldP spid="5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Previous results on AWAKE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D197D54-8046-2353-83A3-018BF2F85AB9}"/>
              </a:ext>
            </a:extLst>
          </p:cNvPr>
          <p:cNvSpPr txBox="1"/>
          <p:nvPr/>
        </p:nvSpPr>
        <p:spPr>
          <a:xfrm>
            <a:off x="6031478" y="2522734"/>
            <a:ext cx="602270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What did we learn?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Hosing and self-modulation are reproducible and show the same frequency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93379-651B-FEBD-B40E-8052B277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39" y="1249002"/>
            <a:ext cx="4854909" cy="1196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8F95F-1123-AF74-B27B-2B206E91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87" y="2107211"/>
            <a:ext cx="2598252" cy="2445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98DA8F-8E3E-C929-7F16-D65A8C964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161" y="4635654"/>
            <a:ext cx="2599814" cy="20824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01ABC2-88C2-10FD-90A6-F9C18A877022}"/>
              </a:ext>
            </a:extLst>
          </p:cNvPr>
          <p:cNvSpPr txBox="1"/>
          <p:nvPr/>
        </p:nvSpPr>
        <p:spPr>
          <a:xfrm>
            <a:off x="317092" y="1386380"/>
            <a:ext cx="670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T. Nechaeva et al. (AWAKE Collaboration), </a:t>
            </a:r>
            <a:r>
              <a:rPr lang="en-US" sz="1400" b="1" dirty="0"/>
              <a:t>Phys. Rev. Lett. 132, 075001 – Published 13 February 2024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30468D-97A9-4201-6238-0FBA26CF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853" y="2144498"/>
            <a:ext cx="2388303" cy="22407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E5DF943-5FC0-D0B6-A493-2B6F6117950E}"/>
              </a:ext>
            </a:extLst>
          </p:cNvPr>
          <p:cNvSpPr txBox="1"/>
          <p:nvPr/>
        </p:nvSpPr>
        <p:spPr>
          <a:xfrm>
            <a:off x="5961483" y="3543513"/>
            <a:ext cx="6291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Hosing is (almost) symmetric when moving the e-beam along the same axis but in opposite directions. The oscillation is reflected with respect to the bunch propagation axis.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D6476E-8267-D878-723C-9C2CD67148C3}"/>
                  </a:ext>
                </a:extLst>
              </p:cNvPr>
              <p:cNvSpPr txBox="1"/>
              <p:nvPr/>
            </p:nvSpPr>
            <p:spPr>
              <a:xfrm>
                <a:off x="5961483" y="4766158"/>
                <a:ext cx="6439922" cy="731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marR="147320" indent="-34290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Hosing amplitude depends on misalignment distance between beams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Δ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𝑥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≈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0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.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5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 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𝑐</m:t>
                    </m:r>
                    <m: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/</m:t>
                    </m:r>
                    <m:sSub>
                      <m:sSubPr>
                        <m:ctrlPr>
                          <a:rPr lang="ar-AE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ar-AE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ar-AE" sz="2000" dirty="0">
                    <a:solidFill>
                      <a:srgbClr val="00746D"/>
                    </a:solidFill>
                    <a:cs typeface="Carlito"/>
                  </a:rPr>
                  <a:t> - 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Δ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𝑥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≈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1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.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5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 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𝑐</m:t>
                    </m:r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/</m:t>
                    </m:r>
                    <m:sSub>
                      <m:sSubPr>
                        <m:ctrlPr>
                          <a:rPr lang="ar-AE" sz="2000" i="1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)</a:t>
                </a:r>
                <a:endParaRPr lang="ar-AE" sz="2000" dirty="0">
                  <a:solidFill>
                    <a:srgbClr val="00746D"/>
                  </a:solidFill>
                  <a:cs typeface="Carlito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D6476E-8267-D878-723C-9C2CD6714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483" y="4766158"/>
                <a:ext cx="6439922" cy="731547"/>
              </a:xfrm>
              <a:prstGeom prst="rect">
                <a:avLst/>
              </a:prstGeom>
              <a:blipFill>
                <a:blip r:embed="rId6"/>
                <a:stretch>
                  <a:fillRect l="-663" t="-5000" b="-11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7914922-95D2-8856-F927-D8D83F2F741E}"/>
              </a:ext>
            </a:extLst>
          </p:cNvPr>
          <p:cNvSpPr txBox="1"/>
          <p:nvPr/>
        </p:nvSpPr>
        <p:spPr>
          <a:xfrm>
            <a:off x="5961483" y="5410215"/>
            <a:ext cx="6439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14732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Hosing must have growth along the plasma</a:t>
            </a:r>
            <a:endParaRPr lang="ar-AE" sz="2000" dirty="0">
              <a:solidFill>
                <a:srgbClr val="00746D"/>
              </a:solidFill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91389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0" grpId="0"/>
      <p:bldP spid="4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D197D54-8046-2353-83A3-018BF2F85AB9}"/>
              </a:ext>
            </a:extLst>
          </p:cNvPr>
          <p:cNvSpPr txBox="1"/>
          <p:nvPr/>
        </p:nvSpPr>
        <p:spPr>
          <a:xfrm>
            <a:off x="267309" y="1305267"/>
            <a:ext cx="6341771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Now we have the 10 plungers: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We can dump the ionizing laser pulse at different longitudinal position along the source =&gt; change the length of the plasma</a:t>
            </a:r>
            <a:endParaRPr sz="2000" dirty="0">
              <a:solidFill>
                <a:srgbClr val="00746D"/>
              </a:solidFill>
              <a:cs typeface="Carlito"/>
            </a:endParaRPr>
          </a:p>
          <a:p>
            <a:pPr marL="355600" marR="14732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We can align the e-beam and p-beam inside the source </a:t>
            </a:r>
          </a:p>
          <a:p>
            <a:pPr marL="355600" marR="14732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46D"/>
                </a:solidFill>
                <a:cs typeface="Carlito"/>
              </a:rPr>
              <a:t>Can we study the growth of hosing along the plasma?</a:t>
            </a:r>
            <a:endParaRPr sz="2000" dirty="0">
              <a:solidFill>
                <a:srgbClr val="00746D"/>
              </a:solidFill>
              <a:cs typeface="Carlito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539A7792-51FD-DFC5-1F0B-8BC74B0FDDD0}"/>
              </a:ext>
            </a:extLst>
          </p:cNvPr>
          <p:cNvSpPr txBox="1"/>
          <p:nvPr/>
        </p:nvSpPr>
        <p:spPr>
          <a:xfrm>
            <a:off x="5880838" y="1470266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DB210233-61E3-F7B5-6D98-520E9A31EBAD}"/>
              </a:ext>
            </a:extLst>
          </p:cNvPr>
          <p:cNvSpPr txBox="1"/>
          <p:nvPr/>
        </p:nvSpPr>
        <p:spPr>
          <a:xfrm>
            <a:off x="5880838" y="184717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A239781-C632-19C1-3201-0D78091569B1}"/>
              </a:ext>
            </a:extLst>
          </p:cNvPr>
          <p:cNvSpPr txBox="1"/>
          <p:nvPr/>
        </p:nvSpPr>
        <p:spPr>
          <a:xfrm>
            <a:off x="5880838" y="203654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pic>
        <p:nvPicPr>
          <p:cNvPr id="87" name="Picture 86" descr="A screenshot of a computer&#10;&#10;Description automatically generated">
            <a:extLst>
              <a:ext uri="{FF2B5EF4-FFF2-40B4-BE49-F238E27FC236}">
                <a16:creationId xmlns:a16="http://schemas.microsoft.com/office/drawing/2014/main" id="{9788364D-BA35-4582-43B1-F37133500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06" y="1995692"/>
            <a:ext cx="5974919" cy="3044715"/>
          </a:xfrm>
          <a:prstGeom prst="rect">
            <a:avLst/>
          </a:prstGeom>
        </p:spPr>
      </p:pic>
      <p:pic>
        <p:nvPicPr>
          <p:cNvPr id="99" name="Picture 98" descr="A machine with red strings&#10;&#10;Description automatically generated">
            <a:extLst>
              <a:ext uri="{FF2B5EF4-FFF2-40B4-BE49-F238E27FC236}">
                <a16:creationId xmlns:a16="http://schemas.microsoft.com/office/drawing/2014/main" id="{E50B32A7-0A0E-D24F-42E9-7D4A204B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2" y="3847139"/>
            <a:ext cx="6586268" cy="21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5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539A7792-51FD-DFC5-1F0B-8BC74B0FDDD0}"/>
              </a:ext>
            </a:extLst>
          </p:cNvPr>
          <p:cNvSpPr txBox="1"/>
          <p:nvPr/>
        </p:nvSpPr>
        <p:spPr>
          <a:xfrm>
            <a:off x="5880838" y="1470266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DB210233-61E3-F7B5-6D98-520E9A31EBAD}"/>
              </a:ext>
            </a:extLst>
          </p:cNvPr>
          <p:cNvSpPr txBox="1"/>
          <p:nvPr/>
        </p:nvSpPr>
        <p:spPr>
          <a:xfrm>
            <a:off x="5880838" y="184717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A239781-C632-19C1-3201-0D78091569B1}"/>
              </a:ext>
            </a:extLst>
          </p:cNvPr>
          <p:cNvSpPr txBox="1"/>
          <p:nvPr/>
        </p:nvSpPr>
        <p:spPr>
          <a:xfrm>
            <a:off x="5880838" y="2036547"/>
            <a:ext cx="8064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0" dirty="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20AF55FC-9847-7225-D6C8-CFB12910C9C5}"/>
                  </a:ext>
                </a:extLst>
              </p:cNvPr>
              <p:cNvSpPr txBox="1"/>
              <p:nvPr/>
            </p:nvSpPr>
            <p:spPr>
              <a:xfrm>
                <a:off x="370078" y="1760583"/>
                <a:ext cx="10457145" cy="280153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Preliminary qualitative analysis of 2 data sets:</a:t>
                </a:r>
              </a:p>
              <a:p>
                <a:pPr marL="355600" marR="14732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Plasma density 1e14 1/cc</a:t>
                </a:r>
              </a:p>
              <a:p>
                <a:pPr marL="355600" marR="14732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Displacement of the bunch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000" i="1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rlito"/>
                          </a:rPr>
                        </m:ctrlPr>
                      </m:fPr>
                      <m:num>
                        <m:r>
                          <a:rPr lang="el-GR" sz="2000" i="1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rlito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ar-AE" sz="2000" i="1">
                                <a:solidFill>
                                  <a:srgbClr val="00746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000" i="1">
                                <a:solidFill>
                                  <a:srgbClr val="00746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ar-AE" sz="2000" i="1">
                                <a:solidFill>
                                  <a:srgbClr val="00746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380</m:t>
                    </m:r>
                    <m:r>
                      <m:rPr>
                        <m:sty m:val="p"/>
                      </m:rPr>
                      <a:rPr lang="el-GR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 </a:t>
                </a:r>
              </a:p>
              <a:p>
                <a:pPr marL="355600" marR="14732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Proton bunch population 1e11 </a:t>
                </a:r>
              </a:p>
              <a:p>
                <a:pPr marL="812800" marR="14732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5 for most plunger dumps (3-10), for plunger 2 only 2 events</a:t>
                </a:r>
              </a:p>
              <a:p>
                <a:pPr marL="355600" marR="147320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Proton bunch population 3e11 </a:t>
                </a:r>
              </a:p>
              <a:p>
                <a:pPr marL="812800" marR="14732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746D"/>
                    </a:solidFill>
                    <a:cs typeface="Carlito"/>
                  </a:rPr>
                  <a:t>10 events for all 10 plungers</a:t>
                </a:r>
              </a:p>
            </p:txBody>
          </p:sp>
        </mc:Choice>
        <mc:Fallback xmlns="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20AF55FC-9847-7225-D6C8-CFB12910C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78" y="1760583"/>
                <a:ext cx="10457145" cy="2801536"/>
              </a:xfrm>
              <a:prstGeom prst="rect">
                <a:avLst/>
              </a:prstGeom>
              <a:blipFill>
                <a:blip r:embed="rId2"/>
                <a:stretch>
                  <a:fillRect l="-1399" t="-2397" b="-457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2955004-3105-820E-29FF-25BEAAB48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9235"/>
              </p:ext>
            </p:extLst>
          </p:nvPr>
        </p:nvGraphicFramePr>
        <p:xfrm>
          <a:off x="8917474" y="571224"/>
          <a:ext cx="2307422" cy="31465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47886">
                  <a:extLst>
                    <a:ext uri="{9D8B030D-6E8A-4147-A177-3AD203B41FA5}">
                      <a16:colId xmlns:a16="http://schemas.microsoft.com/office/drawing/2014/main" val="329273426"/>
                    </a:ext>
                  </a:extLst>
                </a:gridCol>
                <a:gridCol w="1359536">
                  <a:extLst>
                    <a:ext uri="{9D8B030D-6E8A-4147-A177-3AD203B41FA5}">
                      <a16:colId xmlns:a16="http://schemas.microsoft.com/office/drawing/2014/main" val="1671189165"/>
                    </a:ext>
                  </a:extLst>
                </a:gridCol>
              </a:tblGrid>
              <a:tr h="226206"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Plasma length from iris in 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775162"/>
                  </a:ext>
                </a:extLst>
              </a:tr>
              <a:tr h="226206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Plunger 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</a:rPr>
                        <a:t>0.5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047094"/>
                  </a:ext>
                </a:extLst>
              </a:tr>
              <a:tr h="270537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</a:rPr>
                        <a:t>1.5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025184"/>
                  </a:ext>
                </a:extLst>
              </a:tr>
              <a:tr h="262522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</a:t>
                      </a:r>
                      <a:r>
                        <a:rPr lang="en-GB" sz="1400" dirty="0">
                          <a:effectLst/>
                        </a:rPr>
                        <a:t> 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</a:rPr>
                        <a:t>2.5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218455"/>
                  </a:ext>
                </a:extLst>
              </a:tr>
              <a:tr h="202142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</a:t>
                      </a:r>
                      <a:r>
                        <a:rPr lang="en-GB" sz="1400" dirty="0">
                          <a:effectLst/>
                        </a:rPr>
                        <a:t>4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</a:rPr>
                        <a:t>3.5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83853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</a:rPr>
                        <a:t>4.5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801364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422759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678327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484352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312397"/>
                  </a:ext>
                </a:extLst>
              </a:tr>
              <a:tr h="291200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Plunger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349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4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images of a blue background&#10;&#10;AI-generated content may be incorrect.">
            <a:extLst>
              <a:ext uri="{FF2B5EF4-FFF2-40B4-BE49-F238E27FC236}">
                <a16:creationId xmlns:a16="http://schemas.microsoft.com/office/drawing/2014/main" id="{56380E59-EDD2-3A28-9470-9160D6117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6"/>
          <a:stretch>
            <a:fillRect/>
          </a:stretch>
        </p:blipFill>
        <p:spPr>
          <a:xfrm>
            <a:off x="143717" y="1976504"/>
            <a:ext cx="11888904" cy="29023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C599-D6BE-C0A0-392C-0ABA3EF7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25/09/2025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82CF-8E8E-C67E-4B27-12B73AD4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Bergamaschi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47B1-B0E0-0C5A-23A5-92CFAB47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45E652-2A13-4374-BFF7-8603BD2F8145}"/>
              </a:ext>
            </a:extLst>
          </p:cNvPr>
          <p:cNvSpPr txBox="1">
            <a:spLocks/>
          </p:cNvSpPr>
          <p:nvPr/>
        </p:nvSpPr>
        <p:spPr>
          <a:xfrm>
            <a:off x="207135" y="267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1ED6DD3-7603-C63E-6BD2-C18C2A227747}"/>
              </a:ext>
            </a:extLst>
          </p:cNvPr>
          <p:cNvSpPr txBox="1"/>
          <p:nvPr/>
        </p:nvSpPr>
        <p:spPr>
          <a:xfrm>
            <a:off x="240486" y="1258361"/>
            <a:ext cx="634177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Streak Images aligned with marker laser pulse 1e11 p/bunch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 </a:t>
            </a:r>
            <a:endParaRPr lang="en-US" sz="2000" dirty="0">
              <a:solidFill>
                <a:srgbClr val="00746D"/>
              </a:solidFill>
              <a:cs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F71F9BC0-E670-560C-41CB-9DEA72018BC0}"/>
                  </a:ext>
                </a:extLst>
              </p:cNvPr>
              <p:cNvSpPr txBox="1"/>
              <p:nvPr/>
            </p:nvSpPr>
            <p:spPr>
              <a:xfrm>
                <a:off x="2827721" y="4998517"/>
                <a:ext cx="6341771" cy="149842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Same time window along the bunch:</a:t>
                </a:r>
              </a:p>
              <a:p>
                <a:pPr marL="355600" indent="-34290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Clear growth from 0.5 to 6.5m, does it saturate after?</a:t>
                </a:r>
              </a:p>
              <a:p>
                <a:pPr marL="355600" indent="-342900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Oscillation period 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≈</m:t>
                    </m:r>
                    <m:sSub>
                      <m:sSubPr>
                        <m:ctrlPr>
                          <a:rPr lang="el-GR" sz="200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746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l-GR" sz="2000" dirty="0">
                    <a:solidFill>
                      <a:srgbClr val="00746D"/>
                    </a:solidFill>
                    <a:ea typeface="Cambria Math" panose="02040503050406030204" pitchFamily="18" charset="0"/>
                    <a:cs typeface="Carlito"/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11</m:t>
                    </m:r>
                    <m:r>
                      <a:rPr lang="en-US" sz="2000" b="0" i="1" smtClean="0">
                        <a:solidFill>
                          <a:srgbClr val="00746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rlito"/>
                      </a:rPr>
                      <m:t>𝑝𝑠</m:t>
                    </m:r>
                  </m:oMath>
                </a14:m>
                <a:endParaRPr lang="en-US" sz="2000" spc="-10" dirty="0">
                  <a:solidFill>
                    <a:srgbClr val="00746D"/>
                  </a:solidFill>
                  <a:cs typeface="Carlito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spc="-10" dirty="0">
                    <a:solidFill>
                      <a:srgbClr val="00746D"/>
                    </a:solidFill>
                    <a:cs typeface="Carlito"/>
                  </a:rPr>
                  <a:t> </a:t>
                </a:r>
                <a:endParaRPr lang="en-US" sz="2000" dirty="0">
                  <a:solidFill>
                    <a:srgbClr val="00746D"/>
                  </a:solidFill>
                  <a:cs typeface="Carlito"/>
                </a:endParaRPr>
              </a:p>
            </p:txBody>
          </p:sp>
        </mc:Choice>
        <mc:Fallback xmlns="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F71F9BC0-E670-560C-41CB-9DEA72018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21" y="4998517"/>
                <a:ext cx="6341771" cy="1498424"/>
              </a:xfrm>
              <a:prstGeom prst="rect">
                <a:avLst/>
              </a:prstGeom>
              <a:blipFill>
                <a:blip r:embed="rId3"/>
                <a:stretch>
                  <a:fillRect l="-2308" t="-447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bject 6">
            <a:extLst>
              <a:ext uri="{FF2B5EF4-FFF2-40B4-BE49-F238E27FC236}">
                <a16:creationId xmlns:a16="http://schemas.microsoft.com/office/drawing/2014/main" id="{D8CC9F2C-8D5B-049B-AD5B-DBCA256ADB47}"/>
              </a:ext>
            </a:extLst>
          </p:cNvPr>
          <p:cNvSpPr txBox="1"/>
          <p:nvPr/>
        </p:nvSpPr>
        <p:spPr>
          <a:xfrm>
            <a:off x="574023" y="1643649"/>
            <a:ext cx="1161797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600"/>
              </a:spcBef>
            </a:pP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= 1.5m	              2.5m	     3.5m	           4.5m	 5.5m	        6.5m	              7.5m	     8.5m	           9.5m	 	</a:t>
            </a:r>
            <a:endParaRPr lang="en-US" sz="2000" dirty="0"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64208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aph of a graph&#10;&#10;AI-generated content may be incorrect.">
            <a:extLst>
              <a:ext uri="{FF2B5EF4-FFF2-40B4-BE49-F238E27FC236}">
                <a16:creationId xmlns:a16="http://schemas.microsoft.com/office/drawing/2014/main" id="{D5B3A30A-5138-52BA-7CEC-28C888B76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8" y="2034042"/>
            <a:ext cx="3344622" cy="21132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25/09/2025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Michele Bergamaschi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A9630-FB74-4E07-94BE-CE29084E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35" y="26714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Measurements during Run 2b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234C26F-FF17-4D56-1A77-B77ADE3A3B5B}"/>
              </a:ext>
            </a:extLst>
          </p:cNvPr>
          <p:cNvSpPr txBox="1"/>
          <p:nvPr/>
        </p:nvSpPr>
        <p:spPr>
          <a:xfrm>
            <a:off x="348316" y="1240046"/>
            <a:ext cx="120423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Centroid evolution, first find horizontal center within the ROI to exclude marker, then gaussian fit for each pixel line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2D11809-B25C-2894-D168-2C511FAAD046}"/>
              </a:ext>
            </a:extLst>
          </p:cNvPr>
          <p:cNvSpPr txBox="1"/>
          <p:nvPr/>
        </p:nvSpPr>
        <p:spPr>
          <a:xfrm>
            <a:off x="1193799" y="1879314"/>
            <a:ext cx="120423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Example: 2D image of  </a:t>
            </a:r>
            <a:r>
              <a:rPr lang="en-US" sz="2000" dirty="0" err="1">
                <a:solidFill>
                  <a:srgbClr val="00746D"/>
                </a:solidFill>
              </a:rPr>
              <a:t>L</a:t>
            </a:r>
            <a:r>
              <a:rPr lang="en-US" sz="2000" baseline="-25000" dirty="0" err="1">
                <a:solidFill>
                  <a:srgbClr val="00746D"/>
                </a:solidFill>
              </a:rPr>
              <a:t>p</a:t>
            </a:r>
            <a:r>
              <a:rPr lang="en-US" sz="2000" spc="-10" dirty="0">
                <a:solidFill>
                  <a:srgbClr val="00746D"/>
                </a:solidFill>
                <a:cs typeface="Carlito"/>
              </a:rPr>
              <a:t>= 9.5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44BC924-6B18-3447-5C0A-7DAD06D8B11E}"/>
              </a:ext>
            </a:extLst>
          </p:cNvPr>
          <p:cNvSpPr txBox="1"/>
          <p:nvPr/>
        </p:nvSpPr>
        <p:spPr>
          <a:xfrm>
            <a:off x="7448307" y="1664616"/>
            <a:ext cx="120423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Vertical projection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D3327A15-E016-30AD-1F81-9A4AA0798962}"/>
              </a:ext>
            </a:extLst>
          </p:cNvPr>
          <p:cNvSpPr txBox="1"/>
          <p:nvPr/>
        </p:nvSpPr>
        <p:spPr>
          <a:xfrm>
            <a:off x="7666748" y="4067909"/>
            <a:ext cx="120423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sz="2000" spc="-10" dirty="0">
                <a:solidFill>
                  <a:srgbClr val="00746D"/>
                </a:solidFill>
                <a:cs typeface="Carlito"/>
              </a:rPr>
              <a:t>Pixel line 10</a:t>
            </a:r>
          </a:p>
        </p:txBody>
      </p:sp>
      <p:pic>
        <p:nvPicPr>
          <p:cNvPr id="25" name="Picture 24" descr="A graph of a graph&#10;&#10;AI-generated content may be incorrect.">
            <a:extLst>
              <a:ext uri="{FF2B5EF4-FFF2-40B4-BE49-F238E27FC236}">
                <a16:creationId xmlns:a16="http://schemas.microsoft.com/office/drawing/2014/main" id="{39ECDD58-5FCE-E354-4C87-77B83189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6" y="4421436"/>
            <a:ext cx="2888747" cy="19055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EC39-B0AE-B3C9-0E8D-3D0432CC4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" y="2342584"/>
            <a:ext cx="4457709" cy="3493015"/>
          </a:xfrm>
          <a:prstGeom prst="rect">
            <a:avLst/>
          </a:prstGeom>
        </p:spPr>
      </p:pic>
      <p:pic>
        <p:nvPicPr>
          <p:cNvPr id="29" name="Picture 28" descr="A blue screen with a blue background&#10;&#10;AI-generated content may be incorrect.">
            <a:extLst>
              <a:ext uri="{FF2B5EF4-FFF2-40B4-BE49-F238E27FC236}">
                <a16:creationId xmlns:a16="http://schemas.microsoft.com/office/drawing/2014/main" id="{7FCA9579-D3A6-8157-03F1-EB2BC3110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" y="2342584"/>
            <a:ext cx="4457709" cy="3493015"/>
          </a:xfrm>
          <a:prstGeom prst="rect">
            <a:avLst/>
          </a:prstGeom>
        </p:spPr>
      </p:pic>
      <p:pic>
        <p:nvPicPr>
          <p:cNvPr id="31" name="Picture 30" descr="A screen shot of a blue screen&#10;&#10;AI-generated content may be incorrect.">
            <a:extLst>
              <a:ext uri="{FF2B5EF4-FFF2-40B4-BE49-F238E27FC236}">
                <a16:creationId xmlns:a16="http://schemas.microsoft.com/office/drawing/2014/main" id="{10E50F31-141A-4E34-4120-3A59BD348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" y="2342583"/>
            <a:ext cx="4457709" cy="3493015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4DCA320-A092-515A-9331-BFD8BB52BBD1}"/>
              </a:ext>
            </a:extLst>
          </p:cNvPr>
          <p:cNvCxnSpPr>
            <a:cxnSpLocks/>
          </p:cNvCxnSpPr>
          <p:nvPr/>
        </p:nvCxnSpPr>
        <p:spPr>
          <a:xfrm flipH="1">
            <a:off x="4860558" y="2552267"/>
            <a:ext cx="6043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Widescreen</PresentationFormat>
  <Paragraphs>256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Carlito</vt:lpstr>
      <vt:lpstr>FreeSerif</vt:lpstr>
      <vt:lpstr>OpenSymbol</vt:lpstr>
      <vt:lpstr>Wingdings</vt:lpstr>
      <vt:lpstr>Office Theme</vt:lpstr>
      <vt:lpstr>Experimental study of the growth of hosing instability: preliminary results</vt:lpstr>
      <vt:lpstr>Contents</vt:lpstr>
      <vt:lpstr>Hosing</vt:lpstr>
      <vt:lpstr>Hosing</vt:lpstr>
      <vt:lpstr>Previous results on AWAKE</vt:lpstr>
      <vt:lpstr>Measurements during Run 2b</vt:lpstr>
      <vt:lpstr>Measurements during Run 2b</vt:lpstr>
      <vt:lpstr>PowerPoint Presentation</vt:lpstr>
      <vt:lpstr>Measurements during Run 2b</vt:lpstr>
      <vt:lpstr>Measurements during Run 2b</vt:lpstr>
      <vt:lpstr>Measurements during Run 2b</vt:lpstr>
      <vt:lpstr>Measurements during Run 2b</vt:lpstr>
      <vt:lpstr>PowerPoint Presentation</vt:lpstr>
      <vt:lpstr>PowerPoint Presentation</vt:lpstr>
      <vt:lpstr>PowerPoint Presentation</vt:lpstr>
      <vt:lpstr>Measurements during Run 2b 3e11 p/bunch</vt:lpstr>
      <vt:lpstr>Measurements during Run 2b 3e11 p/bunch</vt:lpstr>
      <vt:lpstr>PowerPoint Presentation</vt:lpstr>
      <vt:lpstr>PowerPoint Presentation</vt:lpstr>
      <vt:lpstr>Conclusions</vt:lpstr>
      <vt:lpstr>Thank you for your attention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Bergamaschi</dc:creator>
  <cp:lastModifiedBy>Michele Bergamaschi</cp:lastModifiedBy>
  <cp:revision>377</cp:revision>
  <dcterms:created xsi:type="dcterms:W3CDTF">2020-12-09T08:52:47Z</dcterms:created>
  <dcterms:modified xsi:type="dcterms:W3CDTF">2025-09-25T13:23:53Z</dcterms:modified>
</cp:coreProperties>
</file>