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
  </p:notesMasterIdLst>
  <p:sldIdLst>
    <p:sldId id="1181" r:id="rId3"/>
    <p:sldId id="1204" r:id="rId5"/>
    <p:sldId id="1192" r:id="rId6"/>
    <p:sldId id="1182" r:id="rId7"/>
    <p:sldId id="1194" r:id="rId8"/>
    <p:sldId id="1198" r:id="rId9"/>
    <p:sldId id="1199" r:id="rId10"/>
    <p:sldId id="1200" r:id="rId11"/>
    <p:sldId id="1168" r:id="rId12"/>
    <p:sldId id="1178" r:id="rId13"/>
    <p:sldId id="1195" r:id="rId14"/>
    <p:sldId id="1162" r:id="rId15"/>
    <p:sldId id="1197" r:id="rId16"/>
    <p:sldId id="1090" r:id="rId17"/>
    <p:sldId id="1179" r:id="rId18"/>
    <p:sldId id="1201" r:id="rId19"/>
    <p:sldId id="1202" r:id="rId20"/>
    <p:sldId id="1203" r:id="rId21"/>
    <p:sldId id="1196" r:id="rId22"/>
    <p:sldId id="1088" r:id="rId23"/>
    <p:sldId id="1180" r:id="rId24"/>
    <p:sldId id="120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7" autoAdjust="0"/>
    <p:restoredTop sz="85012" autoAdjust="0"/>
  </p:normalViewPr>
  <p:slideViewPr>
    <p:cSldViewPr snapToGrid="0">
      <p:cViewPr varScale="1">
        <p:scale>
          <a:sx n="95" d="100"/>
          <a:sy n="95" d="100"/>
        </p:scale>
        <p:origin x="1284" y="66"/>
      </p:cViewPr>
      <p:guideLst/>
    </p:cSldViewPr>
  </p:slideViewPr>
  <p:notesTextViewPr>
    <p:cViewPr>
      <p:scale>
        <a:sx n="1" d="1"/>
        <a:sy n="1" d="1"/>
      </p:scale>
      <p:origin x="0" y="0"/>
    </p:cViewPr>
  </p:notesTextViewPr>
  <p:notesViewPr>
    <p:cSldViewPr snapToGrid="0">
      <p:cViewPr varScale="1">
        <p:scale>
          <a:sx n="85" d="100"/>
          <a:sy n="85" d="100"/>
        </p:scale>
        <p:origin x="3648"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ABBE7-9A09-48E9-BEF8-485FBD3DC334}" type="datetimeFigureOut">
              <a:rPr lang="zh-CN" altLang="en-US" smtClean="0"/>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93C50-7091-4DE4-9598-2BEBDF99D06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 everyone. It’s my pleasure to show our recent results on behalf of Nanostructured Acceleration Collaboration. I am Jackie, a PhD student based on the University of Manchester and Cockcroft Institute at the Daresbury Lab in the UK. My topic is laser wakefield acceleration in carbon nanotube-based plasmas.</a:t>
            </a:r>
            <a:endParaRPr lang="zh-CN" altLang="en-US" dirty="0"/>
          </a:p>
        </p:txBody>
      </p:sp>
      <p:sp>
        <p:nvSpPr>
          <p:cNvPr id="4" name="Slide Number Placeholder 3"/>
          <p:cNvSpPr>
            <a:spLocks noGrp="1"/>
          </p:cNvSpPr>
          <p:nvPr>
            <p:ph type="sldNum" sz="quarter" idx="5"/>
          </p:nvPr>
        </p:nvSpPr>
        <p:spPr/>
        <p:txBody>
          <a:bodyPr/>
          <a:lstStyle/>
          <a:p>
            <a:fld id="{D2D93C50-7091-4DE4-9598-2BEBDF99D06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PIC code, I used WarpX which was developped by Berkeley Group. ADK model was employed as the field ionisation.</a:t>
            </a:r>
            <a:endParaRPr lang="zh-CN"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CNT is shaped like a cylindrical thing with a hole in the middle. The uniform bulk is just used for effective density determination. Parameter scanning on plasma density, Inner radius, and laser waist has beed done</a:t>
            </a:r>
            <a:r>
              <a:rPr lang="en-GB" altLang="en-US" dirty="0"/>
              <a:t>, and I’m gonna show you some preliminary results.</a:t>
            </a:r>
            <a:endParaRPr lang="en-GB"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We found that the energy spread and emittance become worse and worse, in terms of the plasma density of 10^20 /cm3 scale. </a:t>
            </a:r>
            <a:r>
              <a:rPr lang="en-GB" altLang="en-US" dirty="0"/>
              <a:t>To give a standard optimising the parameter, we defined the beam quality factor, which is charge divided by energy spread and emittance, quite similar as the 5D brightness. So the plasma density of 10^19 looks better.</a:t>
            </a:r>
            <a:endParaRPr lang="en-GB"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As the plasma density grows, the wakefield fluctuates much more, and eventually quite strongly at 10^20. Besides, with such a powerful laser, Carbon atoms can be fully ionised with the radius of 7.5um, which is double than laser waist approximately.</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As soon as we get the ionisation level, we can check the laser propagation condition, plasma frequency is lower than the laser frequency. Eventually we’ve got the best result so far. Mean energy? 142MeV, Charge? 3.6 pC, energy spread? 5.0%, emittance 6.5 mm.</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Then we moved the work to CNT bundles. Here the geometry of CNT bundles it is! One thing is the filling factor, which represent a fraction of the total volume that is physically occupied by the CNTs. 90% of it means a densely packed the CNT bundles are. So the energy spread? 14%, emittance? 8.7.</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Then we reduced the filling factor down to 10%, describing that most of the volume is empty space, as shown in the figure on bottom right. The wakefield shows a good flatten effect at the rear of the bubble. So the energy spread? 3.9%. Emittance? 8.7, which satisfies our research objectives.</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One more case is ready for a larger gap of 400 nm. The difference seems to be more empty space, but the bundle density is still higher all the same. So the energy spread? 4.6. emiitance? more than 10.</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The last case is ready for a smaller bundle diameter of 100 nm. Unfortunately, the laser cannot give a sufficient accleration before it is depleted significantly. As such, the energy reached 89 MeV only.</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Before the question session, I guess some of you are interested in the target damage, as every time when we delivered a presentation or submitted a manuscript, we would receive this concerns. Basically the target can be damaged by two pathways, but all the mechanisms, such as Coulomb explosive, electron-phonon energy transfer, and thermal-mechanical responses happen in a slower period, compared with our electron acceleration. </a:t>
            </a:r>
            <a:r>
              <a:rPr lang="en-US" altLang="zh-CN" dirty="0">
                <a:latin typeface="Arial" panose="020B0604020202020204" pitchFamily="34" charset="0"/>
                <a:cs typeface="Arial" panose="020B0604020202020204" pitchFamily="34" charset="0"/>
                <a:sym typeface="+mn-ea"/>
              </a:rPr>
              <a:t>Our simulations indicate that ion displacement is negligible.</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dirty="0"/>
              <a:t>Which mainly includes simulation study of LWFA using a uniform CNT bulk and non-uniform bundles. Just kindly remember that the CNT bulk is an ideal material.</a:t>
            </a:r>
            <a:endParaRPr lang="zh-CN" altLang="en-US" b="0" dirty="0"/>
          </a:p>
        </p:txBody>
      </p:sp>
      <p:sp>
        <p:nvSpPr>
          <p:cNvPr id="4" name="Slide Number Placeholder 3"/>
          <p:cNvSpPr>
            <a:spLocks noGrp="1"/>
          </p:cNvSpPr>
          <p:nvPr>
            <p:ph type="sldNum" sz="quarter" idx="5"/>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For a quick summary, we numerically proved the TV/m scale acceleration is achievable using graphene and CNTs. In my recent work,  we obtained a highly improved beam quality, by performing the parameter scanning of plasma, laser and CNT geometry.</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685800" y="1143000"/>
            <a:ext cx="5486400" cy="3086100"/>
          </a:xfrm>
        </p:spPr>
      </p:sp>
      <p:sp>
        <p:nvSpPr>
          <p:cNvPr id="307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ndParaRPr>
          </a:p>
        </p:txBody>
      </p:sp>
      <p:sp>
        <p:nvSpPr>
          <p:cNvPr id="307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9C7316D0-D562-4728-AF80-FCFFD6020386}" type="slidenum">
              <a:rPr lang="zh-CN" altLang="en-US" b="0"/>
            </a:fld>
            <a:endParaRPr lang="en-US" altLang="zh-CN" b="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685800" y="1143000"/>
            <a:ext cx="5486400" cy="3086100"/>
          </a:xfrm>
        </p:spPr>
      </p:sp>
      <p:sp>
        <p:nvSpPr>
          <p:cNvPr id="307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ndParaRPr>
          </a:p>
        </p:txBody>
      </p:sp>
      <p:sp>
        <p:nvSpPr>
          <p:cNvPr id="307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9C7316D0-D562-4728-AF80-FCFFD6020386}" type="slidenum">
              <a:rPr lang="zh-CN" altLang="en-US" b="0"/>
            </a:fld>
            <a:endParaRPr lang="en-US" altLang="zh-CN"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We know LWFA with gaseous plasma has achieved GV/m-scale acceleration, both in simulations and experiments, since Toshi Tajima proposed the concept in 1979. According to the wave-breaking theory, the maximum achievable wakefield is proportional to the square root of plasma electron density, so gradients of TV/m-scale can be achieved if we have a density of 10^20 cm-3, which means a solid target. Typically, 2D carbon-based materials, like Graphene, CNTs, were selected as the plasma media due to their good thermo-mechanical properties. It’s less complicated to tailor the plasma density of CNT bundles, </a:t>
            </a:r>
            <a:r>
              <a:rPr lang="en-US" altLang="zh-CN" dirty="0">
                <a:sym typeface="+mn-ea"/>
              </a:rPr>
              <a:t>which have a bunch of CNTs packed together. </a:t>
            </a:r>
            <a:r>
              <a:rPr lang="en-US" altLang="zh-CN" dirty="0">
                <a:sym typeface="+mn-ea"/>
              </a:rPr>
              <a:t>Typically for an 800nm laser, the critical density is 1.7*10^21. But the intrinsic density of CNTs is from 10^22 to 10^23 /cm3. But CNT bundles have empty spaces to allow the laser to penetrate the target. </a:t>
            </a:r>
            <a:r>
              <a:rPr lang="en-US" altLang="zh-CN" dirty="0"/>
              <a:t>The condition depends on the plasma frequency and laser frequency. If the plasma one is less than laser one, then problem resolved. That’s why we are using the CNT bundles.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There’s an issue that previous studies were focusing on gradients, like tens of TV/m or even 100s of TV/m. With a low beam quality, it really limits the applications in this field.</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As such, we tried to do parameter scans to achieve TV/m-scale acceleration for CNT bundles, with energy over 100 MeV, </a:t>
            </a:r>
            <a:r>
              <a:rPr lang="en-US" altLang="zh-CN" dirty="0" err="1"/>
              <a:t>nC</a:t>
            </a:r>
            <a:r>
              <a:rPr lang="en-US" altLang="zh-CN" dirty="0"/>
              <a:t>-scale charge, energy spread below 5%, and emittance below 10 mm.</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This work can facilitate applications in compact radiation sources and beam radiotherapy. Particularly for FELs, we need further optimization.</a:t>
            </a:r>
            <a:endParaRPr lang="en-US"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This is main members in our collaborative team. Javier is from University of Valencia. </a:t>
            </a:r>
            <a:r>
              <a:rPr lang="en-US" altLang="zh-CN" dirty="0" err="1"/>
              <a:t>Guoxing</a:t>
            </a:r>
            <a:r>
              <a:rPr lang="en-US" altLang="zh-CN" dirty="0"/>
              <a:t> is from UoM and CI. Alex comes from University of Health Sciences in Brazil. Cristian graduated from the University of Liverpool, and </a:t>
            </a:r>
            <a:r>
              <a:rPr lang="en-US" altLang="zh-CN" dirty="0" err="1"/>
              <a:t>Bifeng</a:t>
            </a:r>
            <a:r>
              <a:rPr lang="en-US" altLang="zh-CN" dirty="0"/>
              <a:t> is a postdoc in Liverpool. For proof-of-principle experiments, we also have close connections with INFN, Greek institutions</a:t>
            </a:r>
            <a:r>
              <a:rPr lang="en-GB" altLang="en-US" dirty="0"/>
              <a:t>, </a:t>
            </a:r>
            <a:r>
              <a:rPr lang="en-US" altLang="zh-CN" dirty="0"/>
              <a:t>a industria</a:t>
            </a:r>
            <a:r>
              <a:rPr lang="en-GB" altLang="en-US" dirty="0"/>
              <a:t>l laser equipment supplier, and </a:t>
            </a:r>
            <a:r>
              <a:rPr lang="en-US" altLang="zh-CN" dirty="0"/>
              <a:t>Salamanca’s laser facility in Spain. We held an Nano Acceleration workshop last September.</a:t>
            </a:r>
            <a:r>
              <a:rPr lang="en-GB" altLang="en-US" dirty="0"/>
              <a:t> Besides, W</a:t>
            </a:r>
            <a:r>
              <a:rPr lang="en-US" altLang="zh-CN" dirty="0"/>
              <a:t>e have recently applied for European funding through the PATHFINDER-OPEN scheme</a:t>
            </a:r>
            <a:r>
              <a:rPr lang="en-GB" altLang="en-US" dirty="0"/>
              <a:t>.</a:t>
            </a:r>
            <a:endParaRPr lang="en-GB"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Some recent publications from our team are listed here. In 2023, Cristian simulated LWFA with a graphene plasma. We achieved a gradient of 4.79 TeV/m in the blowout regime. With a quite short distance, we gained a self-injected bunch with a total charge 2.5 </a:t>
            </a:r>
            <a:r>
              <a:rPr lang="en-US" altLang="zh-CN" dirty="0" err="1"/>
              <a:t>pC</a:t>
            </a:r>
            <a:r>
              <a:rPr lang="en-US" altLang="zh-CN" dirty="0"/>
              <a:t> and average energy of 6.94 MeV.</a:t>
            </a:r>
            <a:endParaRPr lang="zh-CN"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Also 2 years ago, Alex published a paper that we proposed the effective density method. Effective density means that replace the actual non-uniform plasma density with an average one. But we need to notice that the plasma should be periodic. Periodic size should be much less than laser waist or beam radius. No3, the acceleration shouldn’t happen in the bubble regime. The last one, the gap shouldn’t be too high, compared with the wall thickness.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Anyway, what’s the benefits of the effective density? We can use existing analytical expressions to estimate wakefield, rather than using the particle-in-cell code. And we can simplify complex periodic plasmas by capturing the wakefield with just two key parameters: density and geometry.</a:t>
            </a:r>
            <a:endParaRPr lang="zh-CN"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This year </a:t>
            </a:r>
            <a:r>
              <a:rPr lang="en-GB" altLang="en-US" dirty="0" err="1"/>
              <a:t>we </a:t>
            </a:r>
            <a:r>
              <a:rPr lang="en-US" altLang="zh-CN" dirty="0"/>
              <a:t>achieved 100s of TeV/m </a:t>
            </a:r>
            <a:r>
              <a:rPr lang="en-GB" altLang="en-US" dirty="0"/>
              <a:t>driven by high-density electron beams </a:t>
            </a:r>
            <a:r>
              <a:rPr lang="en-US" altLang="zh-CN" dirty="0"/>
              <a:t>w</a:t>
            </a:r>
            <a:r>
              <a:rPr lang="en-GB" altLang="en-US" dirty="0"/>
              <a:t>ith the</a:t>
            </a:r>
            <a:r>
              <a:rPr lang="en-US" altLang="zh-CN" dirty="0"/>
              <a:t> plasma density is 10^24. </a:t>
            </a:r>
            <a:r>
              <a:rPr lang="en-GB" altLang="en-US" dirty="0"/>
              <a:t>W</a:t>
            </a:r>
            <a:r>
              <a:rPr lang="en-US" altLang="zh-CN" dirty="0"/>
              <a:t>e discovered the surface plasmon leakage fields, which can provide sub-TV/m</a:t>
            </a:r>
            <a:r>
              <a:rPr lang="en-GB" altLang="en-US" dirty="0"/>
              <a:t> and </a:t>
            </a:r>
            <a:r>
              <a:rPr lang="en-US" altLang="zh-CN" dirty="0"/>
              <a:t>proper</a:t>
            </a:r>
            <a:r>
              <a:rPr lang="en-GB" altLang="en-US" dirty="0"/>
              <a:t> plasma</a:t>
            </a:r>
            <a:r>
              <a:rPr lang="en-US" altLang="zh-CN" dirty="0"/>
              <a:t> phase match for both electrons and positrons</a:t>
            </a:r>
            <a:r>
              <a:rPr lang="en-GB" altLang="en-US" dirty="0"/>
              <a:t> as shown in the middle figure. Besides, the bubble wakefield is exactly what we want to accelerate the electrons with the gradient of 400 TV/m at most. It is possible to achieve quasi-monoenergetic GeV beams with high efficiency and nC-scale charge in 100s of um, even though the energy spread is basically around 30%.</a:t>
            </a:r>
            <a:endParaRPr lang="zh-CN"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A couple of months ago, we numerically reported that the 800 nm lasers can propagate through the structured CNT bundles and drive wakefield bubbles. With a 15-um-long solid-state plasma channel, self-injected electron bunches with a TeV/m scale gradient, tens of MeV, 0.9 nC charge were achieved. But the limitation would be the impressive energy spread. Related work has been submitted to Scientific Report and is under review for now.</a:t>
            </a:r>
            <a:endParaRPr lang="en-GB" altLang="zh-CN"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my recent work, I used the ELI-ALPS 2PW High field laser. The peak intensity reaches 10^22 W/cm2, with the duration of 17 fs and repetition rate of 10HZ.</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94B4D449-18EA-4B06-926F-F01974CBECE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zh-CN"/>
              <a:t>Click to edit Master subtitle style</a:t>
            </a:r>
            <a:endParaRPr lang="zh-CN" altLang="en-US"/>
          </a:p>
        </p:txBody>
      </p:sp>
      <p:sp>
        <p:nvSpPr>
          <p:cNvPr id="4" name="Date Placeholder 3"/>
          <p:cNvSpPr>
            <a:spLocks noGrp="1"/>
          </p:cNvSpPr>
          <p:nvPr>
            <p:ph type="dt" sz="half" idx="10"/>
          </p:nvPr>
        </p:nvSpPr>
        <p:spPr/>
        <p:txBody>
          <a:bodyPr/>
          <a:lstStyle/>
          <a:p>
            <a:fld id="{A9E4E813-44DF-4B3B-8BA0-525AE264472F}" type="datetime1">
              <a:rPr lang="zh-CN" altLang="en-US" smtClean="0"/>
            </a:fld>
            <a:endParaRPr lang="zh-CN" altLang="en-US"/>
          </a:p>
        </p:txBody>
      </p:sp>
      <p:sp>
        <p:nvSpPr>
          <p:cNvPr id="5" name="Footer Placeholder 4"/>
          <p:cNvSpPr>
            <a:spLocks noGrp="1"/>
          </p:cNvSpPr>
          <p:nvPr>
            <p:ph type="ftr" sz="quarter" idx="11"/>
          </p:nvPr>
        </p:nvSpPr>
        <p:spPr/>
        <p:txBody>
          <a:bodyPr/>
          <a:lstStyle/>
          <a:p>
            <a:r>
              <a:rPr lang="en-GB" altLang="zh-CN"/>
              <a:t>‹#› of 10</a:t>
            </a:r>
            <a:endParaRPr lang="zh-CN" altLang="en-US" dirty="0"/>
          </a:p>
        </p:txBody>
      </p:sp>
      <p:sp>
        <p:nvSpPr>
          <p:cNvPr id="6" name="Slide Number Placeholder 5"/>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4" name="Date Placeholder 3"/>
          <p:cNvSpPr>
            <a:spLocks noGrp="1"/>
          </p:cNvSpPr>
          <p:nvPr>
            <p:ph type="dt" sz="half" idx="10"/>
          </p:nvPr>
        </p:nvSpPr>
        <p:spPr/>
        <p:txBody>
          <a:bodyPr/>
          <a:lstStyle/>
          <a:p>
            <a:fld id="{5279C81C-EE31-4091-AA34-EA5A025F1EEB}" type="datetime1">
              <a:rPr lang="zh-CN" altLang="en-US" smtClean="0"/>
            </a:fld>
            <a:endParaRPr lang="zh-CN" altLang="en-US"/>
          </a:p>
        </p:txBody>
      </p:sp>
      <p:sp>
        <p:nvSpPr>
          <p:cNvPr id="5" name="Footer Placeholder 4"/>
          <p:cNvSpPr>
            <a:spLocks noGrp="1"/>
          </p:cNvSpPr>
          <p:nvPr>
            <p:ph type="ftr" sz="quarter" idx="11"/>
          </p:nvPr>
        </p:nvSpPr>
        <p:spPr/>
        <p:txBody>
          <a:bodyPr/>
          <a:lstStyle/>
          <a:p>
            <a:r>
              <a:rPr lang="en-GB" altLang="zh-CN"/>
              <a:t>‹#› of 10</a:t>
            </a:r>
            <a:endParaRPr lang="zh-CN" altLang="en-US"/>
          </a:p>
        </p:txBody>
      </p:sp>
      <p:sp>
        <p:nvSpPr>
          <p:cNvPr id="6" name="Slide Number Placeholder 5"/>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4" name="Date Placeholder 3"/>
          <p:cNvSpPr>
            <a:spLocks noGrp="1"/>
          </p:cNvSpPr>
          <p:nvPr>
            <p:ph type="dt" sz="half" idx="10"/>
          </p:nvPr>
        </p:nvSpPr>
        <p:spPr/>
        <p:txBody>
          <a:bodyPr/>
          <a:lstStyle/>
          <a:p>
            <a:fld id="{F821E8F3-D927-4FB1-BE68-656BE0579BC3}" type="datetime1">
              <a:rPr lang="zh-CN" altLang="en-US" smtClean="0"/>
            </a:fld>
            <a:endParaRPr lang="zh-CN" altLang="en-US"/>
          </a:p>
        </p:txBody>
      </p:sp>
      <p:sp>
        <p:nvSpPr>
          <p:cNvPr id="5" name="Footer Placeholder 4"/>
          <p:cNvSpPr>
            <a:spLocks noGrp="1"/>
          </p:cNvSpPr>
          <p:nvPr>
            <p:ph type="ftr" sz="quarter" idx="11"/>
          </p:nvPr>
        </p:nvSpPr>
        <p:spPr/>
        <p:txBody>
          <a:bodyPr/>
          <a:lstStyle/>
          <a:p>
            <a:r>
              <a:rPr lang="en-GB" altLang="zh-CN"/>
              <a:t>‹#› of 10</a:t>
            </a:r>
            <a:endParaRPr lang="zh-CN" altLang="en-US"/>
          </a:p>
        </p:txBody>
      </p:sp>
      <p:sp>
        <p:nvSpPr>
          <p:cNvPr id="6" name="Slide Number Placeholder 5"/>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75262" y="10189"/>
            <a:ext cx="9725716" cy="673005"/>
          </a:xfrm>
        </p:spPr>
        <p:txBody>
          <a:bodyPr wrap="square">
            <a:spAutoFit/>
          </a:bodyPr>
          <a:lstStyle>
            <a:lvl1pPr>
              <a:lnSpc>
                <a:spcPct val="150000"/>
              </a:lnSpc>
              <a:defRPr sz="2800" b="1">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p>
            <a:fld id="{5DAA92A2-E562-424C-9535-23CAFD6962A7}" type="datetime1">
              <a:rPr lang="zh-CN" altLang="en-US" smtClean="0"/>
            </a:fld>
            <a:endParaRPr lang="zh-CN" altLang="en-US"/>
          </a:p>
        </p:txBody>
      </p:sp>
      <p:sp>
        <p:nvSpPr>
          <p:cNvPr id="5" name="页脚占位符 4"/>
          <p:cNvSpPr>
            <a:spLocks noGrp="1"/>
          </p:cNvSpPr>
          <p:nvPr>
            <p:ph type="ftr" sz="quarter" idx="11"/>
          </p:nvPr>
        </p:nvSpPr>
        <p:spPr>
          <a:xfrm>
            <a:off x="7843578" y="6464491"/>
            <a:ext cx="4114800" cy="365125"/>
          </a:xfrm>
        </p:spPr>
        <p:txBody>
          <a:bodyPr/>
          <a:lstStyle>
            <a:lvl1pPr>
              <a:defRPr>
                <a:latin typeface="Arial" panose="020B0604020202020204" pitchFamily="34" charset="0"/>
                <a:cs typeface="Arial" panose="020B0604020202020204" pitchFamily="34" charset="0"/>
              </a:defRPr>
            </a:lvl1pPr>
          </a:lstStyle>
          <a:p>
            <a:fld id="{EB63A93B-35AD-4BA9-A04F-C3707C321E12}" type="slidenum">
              <a:rPr lang="zh-CN" altLang="en-US" smtClean="0"/>
            </a:fld>
            <a:r>
              <a:rPr lang="zh-CN" altLang="en-US"/>
              <a:t> </a:t>
            </a:r>
            <a:r>
              <a:rPr lang="en-US" altLang="zh-CN"/>
              <a:t>of 10</a:t>
            </a:r>
            <a:endParaRPr lang="zh-CN" altLang="en-US" dirty="0"/>
          </a:p>
        </p:txBody>
      </p:sp>
      <p:sp>
        <p:nvSpPr>
          <p:cNvPr id="6" name="灯片编号占位符 5"/>
          <p:cNvSpPr>
            <a:spLocks noGrp="1"/>
          </p:cNvSpPr>
          <p:nvPr>
            <p:ph type="sldNum" sz="quarter" idx="12"/>
          </p:nvPr>
        </p:nvSpPr>
        <p:spPr>
          <a:xfrm>
            <a:off x="4724400" y="6555856"/>
            <a:ext cx="2743200" cy="365125"/>
          </a:xfrm>
        </p:spPr>
        <p:txBody>
          <a:bodyPr/>
          <a:lstStyle>
            <a:lvl1pPr algn="ctr">
              <a:defRPr>
                <a:latin typeface="Arial" panose="020B0604020202020204" pitchFamily="34" charset="0"/>
                <a:cs typeface="Arial" panose="020B0604020202020204" pitchFamily="34" charset="0"/>
              </a:defRPr>
            </a:lvl1pPr>
          </a:lstStyle>
          <a:p>
            <a:fld id="{E6350EEE-4483-407B-8551-3FC53CD5B199}" type="slidenum">
              <a:rPr lang="zh-CN" altLang="en-US" smtClean="0"/>
            </a:fld>
            <a:r>
              <a:rPr lang="zh-CN" altLang="en-US" dirty="0"/>
              <a:t> </a:t>
            </a:r>
            <a:r>
              <a:rPr lang="en-US" altLang="zh-CN" dirty="0"/>
              <a:t>of 20</a:t>
            </a:r>
            <a:endParaRPr lang="zh-CN" altLang="en-US" dirty="0"/>
          </a:p>
        </p:txBody>
      </p:sp>
      <p:cxnSp>
        <p:nvCxnSpPr>
          <p:cNvPr id="9" name="直接连接符 8"/>
          <p:cNvCxnSpPr/>
          <p:nvPr userDrawn="1"/>
        </p:nvCxnSpPr>
        <p:spPr>
          <a:xfrm flipH="1">
            <a:off x="0" y="712946"/>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zh-CN"/>
              <a:t>Click to edit Master title style</a:t>
            </a:r>
            <a:endParaRPr lang="zh-CN" altLang="en-US"/>
          </a:p>
        </p:txBody>
      </p:sp>
      <p:sp>
        <p:nvSpPr>
          <p:cNvPr id="3" name="Content Placeholder 2"/>
          <p:cNvSpPr>
            <a:spLocks noGrp="1"/>
          </p:cNvSpPr>
          <p:nvPr>
            <p:ph idx="1"/>
          </p:nvPr>
        </p:nvSpPr>
        <p:spPr/>
        <p:txBody>
          <a:body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4" name="Date Placeholder 3"/>
          <p:cNvSpPr>
            <a:spLocks noGrp="1"/>
          </p:cNvSpPr>
          <p:nvPr>
            <p:ph type="dt" sz="half" idx="10"/>
          </p:nvPr>
        </p:nvSpPr>
        <p:spPr/>
        <p:txBody>
          <a:bodyPr/>
          <a:lstStyle/>
          <a:p>
            <a:fld id="{45BB9EDD-021E-4674-938D-E425BE299B68}" type="datetime1">
              <a:rPr lang="zh-CN" altLang="en-US" smtClean="0"/>
            </a:fld>
            <a:endParaRPr lang="zh-CN" altLang="en-US"/>
          </a:p>
        </p:txBody>
      </p:sp>
      <p:sp>
        <p:nvSpPr>
          <p:cNvPr id="5" name="Footer Placeholder 4"/>
          <p:cNvSpPr>
            <a:spLocks noGrp="1"/>
          </p:cNvSpPr>
          <p:nvPr>
            <p:ph type="ftr" sz="quarter" idx="11"/>
          </p:nvPr>
        </p:nvSpPr>
        <p:spPr/>
        <p:txBody>
          <a:bodyPr/>
          <a:lstStyle/>
          <a:p>
            <a:r>
              <a:rPr lang="en-US" altLang="zh-CN"/>
              <a:t>‹#› of 10</a:t>
            </a:r>
            <a:endParaRPr lang="zh-CN" altLang="en-US" dirty="0"/>
          </a:p>
        </p:txBody>
      </p:sp>
      <p:sp>
        <p:nvSpPr>
          <p:cNvPr id="6" name="Slide Number Placeholder 5"/>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ltLang="zh-CN"/>
              <a:t>Click to edit Master text styles</a:t>
            </a:r>
            <a:endParaRPr lang="en-GB" altLang="zh-CN"/>
          </a:p>
        </p:txBody>
      </p:sp>
      <p:sp>
        <p:nvSpPr>
          <p:cNvPr id="4" name="Date Placeholder 3"/>
          <p:cNvSpPr>
            <a:spLocks noGrp="1"/>
          </p:cNvSpPr>
          <p:nvPr>
            <p:ph type="dt" sz="half" idx="10"/>
          </p:nvPr>
        </p:nvSpPr>
        <p:spPr/>
        <p:txBody>
          <a:bodyPr/>
          <a:lstStyle/>
          <a:p>
            <a:fld id="{D1716B2C-71C1-4B89-981A-84A255A4955C}" type="datetime1">
              <a:rPr lang="zh-CN" altLang="en-US" smtClean="0"/>
            </a:fld>
            <a:endParaRPr lang="zh-CN" altLang="en-US"/>
          </a:p>
        </p:txBody>
      </p:sp>
      <p:sp>
        <p:nvSpPr>
          <p:cNvPr id="5" name="Footer Placeholder 4"/>
          <p:cNvSpPr>
            <a:spLocks noGrp="1"/>
          </p:cNvSpPr>
          <p:nvPr>
            <p:ph type="ftr" sz="quarter" idx="11"/>
          </p:nvPr>
        </p:nvSpPr>
        <p:spPr/>
        <p:txBody>
          <a:bodyPr/>
          <a:lstStyle/>
          <a:p>
            <a:r>
              <a:rPr lang="en-GB" altLang="zh-CN"/>
              <a:t>‹#› of 10</a:t>
            </a:r>
            <a:endParaRPr lang="zh-CN" altLang="en-US"/>
          </a:p>
        </p:txBody>
      </p:sp>
      <p:sp>
        <p:nvSpPr>
          <p:cNvPr id="6" name="Slide Number Placeholder 5"/>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5" name="Date Placeholder 4"/>
          <p:cNvSpPr>
            <a:spLocks noGrp="1"/>
          </p:cNvSpPr>
          <p:nvPr>
            <p:ph type="dt" sz="half" idx="10"/>
          </p:nvPr>
        </p:nvSpPr>
        <p:spPr/>
        <p:txBody>
          <a:bodyPr/>
          <a:lstStyle/>
          <a:p>
            <a:fld id="{05E20FDB-5107-440A-B0E1-0C6709BAEB40}" type="datetime1">
              <a:rPr lang="zh-CN" altLang="en-US" smtClean="0"/>
            </a:fld>
            <a:endParaRPr lang="zh-CN" altLang="en-US"/>
          </a:p>
        </p:txBody>
      </p:sp>
      <p:sp>
        <p:nvSpPr>
          <p:cNvPr id="6" name="Footer Placeholder 5"/>
          <p:cNvSpPr>
            <a:spLocks noGrp="1"/>
          </p:cNvSpPr>
          <p:nvPr>
            <p:ph type="ftr" sz="quarter" idx="11"/>
          </p:nvPr>
        </p:nvSpPr>
        <p:spPr/>
        <p:txBody>
          <a:bodyPr/>
          <a:lstStyle/>
          <a:p>
            <a:r>
              <a:rPr lang="en-GB" altLang="zh-CN"/>
              <a:t>‹#› of 10</a:t>
            </a:r>
            <a:endParaRPr lang="zh-CN" altLang="en-US"/>
          </a:p>
        </p:txBody>
      </p:sp>
      <p:sp>
        <p:nvSpPr>
          <p:cNvPr id="7" name="Slide Number Placeholder 6"/>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zh-CN"/>
              <a:t>Click to edit Master text styles</a:t>
            </a:r>
            <a:endParaRPr lang="en-GB" altLang="zh-CN"/>
          </a:p>
        </p:txBody>
      </p:sp>
      <p:sp>
        <p:nvSpPr>
          <p:cNvPr id="4" name="Content Placeholder 3"/>
          <p:cNvSpPr>
            <a:spLocks noGrp="1"/>
          </p:cNvSpPr>
          <p:nvPr>
            <p:ph sz="half" idx="2"/>
          </p:nvPr>
        </p:nvSpPr>
        <p:spPr>
          <a:xfrm>
            <a:off x="839788" y="2505075"/>
            <a:ext cx="5157787" cy="3684588"/>
          </a:xfrm>
        </p:spPr>
        <p:txBody>
          <a:body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zh-CN"/>
              <a:t>Click to edit Master text styles</a:t>
            </a:r>
            <a:endParaRPr lang="en-GB" altLang="zh-CN"/>
          </a:p>
        </p:txBody>
      </p:sp>
      <p:sp>
        <p:nvSpPr>
          <p:cNvPr id="6" name="Content Placeholder 5"/>
          <p:cNvSpPr>
            <a:spLocks noGrp="1"/>
          </p:cNvSpPr>
          <p:nvPr>
            <p:ph sz="quarter" idx="4"/>
          </p:nvPr>
        </p:nvSpPr>
        <p:spPr>
          <a:xfrm>
            <a:off x="6172200" y="2505075"/>
            <a:ext cx="5183188" cy="3684588"/>
          </a:xfrm>
        </p:spPr>
        <p:txBody>
          <a:body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7" name="Date Placeholder 6"/>
          <p:cNvSpPr>
            <a:spLocks noGrp="1"/>
          </p:cNvSpPr>
          <p:nvPr>
            <p:ph type="dt" sz="half" idx="10"/>
          </p:nvPr>
        </p:nvSpPr>
        <p:spPr/>
        <p:txBody>
          <a:bodyPr/>
          <a:lstStyle/>
          <a:p>
            <a:fld id="{DD3B11AC-3E75-42A2-B017-ADD8B03D8618}" type="datetime1">
              <a:rPr lang="zh-CN" altLang="en-US" smtClean="0"/>
            </a:fld>
            <a:endParaRPr lang="zh-CN" altLang="en-US"/>
          </a:p>
        </p:txBody>
      </p:sp>
      <p:sp>
        <p:nvSpPr>
          <p:cNvPr id="8" name="Footer Placeholder 7"/>
          <p:cNvSpPr>
            <a:spLocks noGrp="1"/>
          </p:cNvSpPr>
          <p:nvPr>
            <p:ph type="ftr" sz="quarter" idx="11"/>
          </p:nvPr>
        </p:nvSpPr>
        <p:spPr/>
        <p:txBody>
          <a:bodyPr/>
          <a:lstStyle/>
          <a:p>
            <a:r>
              <a:rPr lang="en-GB" altLang="zh-CN"/>
              <a:t>‹#› of 10</a:t>
            </a:r>
            <a:endParaRPr lang="zh-CN" altLang="en-US"/>
          </a:p>
        </p:txBody>
      </p:sp>
      <p:sp>
        <p:nvSpPr>
          <p:cNvPr id="9" name="Slide Number Placeholder 8"/>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zh-CN"/>
              <a:t>Click to edit Master title style</a:t>
            </a:r>
            <a:endParaRPr lang="zh-CN" altLang="en-US"/>
          </a:p>
        </p:txBody>
      </p:sp>
      <p:sp>
        <p:nvSpPr>
          <p:cNvPr id="3" name="Date Placeholder 2"/>
          <p:cNvSpPr>
            <a:spLocks noGrp="1"/>
          </p:cNvSpPr>
          <p:nvPr>
            <p:ph type="dt" sz="half" idx="10"/>
          </p:nvPr>
        </p:nvSpPr>
        <p:spPr/>
        <p:txBody>
          <a:bodyPr/>
          <a:lstStyle/>
          <a:p>
            <a:fld id="{4FA3B064-7D9D-4066-ACD5-955001FBD3D4}" type="datetime1">
              <a:rPr lang="zh-CN" altLang="en-US" smtClean="0"/>
            </a:fld>
            <a:endParaRPr lang="zh-CN" altLang="en-US"/>
          </a:p>
        </p:txBody>
      </p:sp>
      <p:sp>
        <p:nvSpPr>
          <p:cNvPr id="4" name="Footer Placeholder 3"/>
          <p:cNvSpPr>
            <a:spLocks noGrp="1"/>
          </p:cNvSpPr>
          <p:nvPr>
            <p:ph type="ftr" sz="quarter" idx="11"/>
          </p:nvPr>
        </p:nvSpPr>
        <p:spPr/>
        <p:txBody>
          <a:bodyPr/>
          <a:lstStyle/>
          <a:p>
            <a:r>
              <a:rPr lang="en-GB" altLang="zh-CN"/>
              <a:t>‹#› of 10</a:t>
            </a:r>
            <a:endParaRPr lang="zh-CN" altLang="en-US"/>
          </a:p>
        </p:txBody>
      </p:sp>
      <p:sp>
        <p:nvSpPr>
          <p:cNvPr id="5" name="Slide Number Placeholder 4"/>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0D27E-A7C8-4DD1-9F19-FA65D7F1C55B}" type="datetime1">
              <a:rPr lang="zh-CN" altLang="en-US" smtClean="0"/>
            </a:fld>
            <a:endParaRPr lang="zh-CN" altLang="en-US"/>
          </a:p>
        </p:txBody>
      </p:sp>
      <p:sp>
        <p:nvSpPr>
          <p:cNvPr id="3" name="Footer Placeholder 2"/>
          <p:cNvSpPr>
            <a:spLocks noGrp="1"/>
          </p:cNvSpPr>
          <p:nvPr>
            <p:ph type="ftr" sz="quarter" idx="11"/>
          </p:nvPr>
        </p:nvSpPr>
        <p:spPr/>
        <p:txBody>
          <a:bodyPr/>
          <a:lstStyle/>
          <a:p>
            <a:r>
              <a:rPr lang="en-GB" altLang="zh-CN"/>
              <a:t>‹#› of 10</a:t>
            </a:r>
            <a:endParaRPr lang="zh-CN" altLang="en-US"/>
          </a:p>
        </p:txBody>
      </p:sp>
      <p:sp>
        <p:nvSpPr>
          <p:cNvPr id="4" name="Slide Number Placeholder 3"/>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ltLang="zh-CN"/>
              <a:t>Click to edit Master text styles</a:t>
            </a:r>
            <a:endParaRPr lang="en-GB" altLang="zh-CN"/>
          </a:p>
        </p:txBody>
      </p:sp>
      <p:sp>
        <p:nvSpPr>
          <p:cNvPr id="5" name="Date Placeholder 4"/>
          <p:cNvSpPr>
            <a:spLocks noGrp="1"/>
          </p:cNvSpPr>
          <p:nvPr>
            <p:ph type="dt" sz="half" idx="10"/>
          </p:nvPr>
        </p:nvSpPr>
        <p:spPr/>
        <p:txBody>
          <a:bodyPr/>
          <a:lstStyle/>
          <a:p>
            <a:fld id="{8B78EA60-DE91-4E43-AFAC-13E08100F02A}" type="datetime1">
              <a:rPr lang="zh-CN" altLang="en-US" smtClean="0"/>
            </a:fld>
            <a:endParaRPr lang="zh-CN" altLang="en-US"/>
          </a:p>
        </p:txBody>
      </p:sp>
      <p:sp>
        <p:nvSpPr>
          <p:cNvPr id="6" name="Footer Placeholder 5"/>
          <p:cNvSpPr>
            <a:spLocks noGrp="1"/>
          </p:cNvSpPr>
          <p:nvPr>
            <p:ph type="ftr" sz="quarter" idx="11"/>
          </p:nvPr>
        </p:nvSpPr>
        <p:spPr/>
        <p:txBody>
          <a:bodyPr/>
          <a:lstStyle/>
          <a:p>
            <a:r>
              <a:rPr lang="en-GB" altLang="zh-CN"/>
              <a:t>‹#› of 10</a:t>
            </a:r>
            <a:endParaRPr lang="zh-CN" altLang="en-US"/>
          </a:p>
        </p:txBody>
      </p:sp>
      <p:sp>
        <p:nvSpPr>
          <p:cNvPr id="7" name="Slide Number Placeholder 6"/>
          <p:cNvSpPr>
            <a:spLocks noGrp="1"/>
          </p:cNvSpPr>
          <p:nvPr>
            <p:ph type="sldNum" sz="quarter" idx="12"/>
          </p:nvPr>
        </p:nvSpPr>
        <p:spPr/>
        <p:txBody>
          <a:bodyPr/>
          <a:lstStyle/>
          <a:p>
            <a:fld id="{DDE034EA-D218-45E8-A2E7-6E8908F9A33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ltLang="zh-CN"/>
              <a:t>Click to edit Master text styles</a:t>
            </a:r>
            <a:endParaRPr lang="en-GB" altLang="zh-CN"/>
          </a:p>
        </p:txBody>
      </p:sp>
      <p:sp>
        <p:nvSpPr>
          <p:cNvPr id="5" name="Date Placeholder 4"/>
          <p:cNvSpPr>
            <a:spLocks noGrp="1"/>
          </p:cNvSpPr>
          <p:nvPr>
            <p:ph type="dt" sz="half" idx="10"/>
          </p:nvPr>
        </p:nvSpPr>
        <p:spPr/>
        <p:txBody>
          <a:bodyPr/>
          <a:lstStyle/>
          <a:p>
            <a:fld id="{68B450AA-9C26-4ED3-BF55-4B4FB3061A28}" type="datetime1">
              <a:rPr lang="zh-CN" altLang="en-US" smtClean="0"/>
            </a:fld>
            <a:endParaRPr lang="zh-CN" altLang="en-US"/>
          </a:p>
        </p:txBody>
      </p:sp>
      <p:sp>
        <p:nvSpPr>
          <p:cNvPr id="6" name="Footer Placeholder 5"/>
          <p:cNvSpPr>
            <a:spLocks noGrp="1"/>
          </p:cNvSpPr>
          <p:nvPr>
            <p:ph type="ftr" sz="quarter" idx="11"/>
          </p:nvPr>
        </p:nvSpPr>
        <p:spPr/>
        <p:txBody>
          <a:bodyPr/>
          <a:lstStyle/>
          <a:p>
            <a:r>
              <a:rPr lang="en-GB" altLang="zh-CN"/>
              <a:t>‹#› of 10</a:t>
            </a:r>
            <a:endParaRPr lang="zh-CN" altLang="en-US"/>
          </a:p>
        </p:txBody>
      </p:sp>
      <p:sp>
        <p:nvSpPr>
          <p:cNvPr id="7" name="Slide Number Placeholder 6"/>
          <p:cNvSpPr>
            <a:spLocks noGrp="1"/>
          </p:cNvSpPr>
          <p:nvPr>
            <p:ph type="sldNum" sz="quarter" idx="12"/>
          </p:nvPr>
        </p:nvSpPr>
        <p:spPr/>
        <p:txBody>
          <a:bodyPr/>
          <a:lstStyle/>
          <a:p>
            <a:fld id="{DDE034EA-D218-45E8-A2E7-6E8908F9A335}"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ltLang="zh-CN" dirty="0"/>
              <a:t>Click to edit Master text styles</a:t>
            </a:r>
            <a:endParaRPr lang="en-GB" altLang="zh-CN" dirty="0"/>
          </a:p>
          <a:p>
            <a:pPr lvl="1"/>
            <a:r>
              <a:rPr lang="en-GB" altLang="zh-CN" dirty="0"/>
              <a:t>Second level</a:t>
            </a:r>
            <a:endParaRPr lang="en-GB" altLang="zh-CN" dirty="0"/>
          </a:p>
          <a:p>
            <a:pPr lvl="2"/>
            <a:r>
              <a:rPr lang="en-GB" altLang="zh-CN" dirty="0"/>
              <a:t>Third level</a:t>
            </a:r>
            <a:endParaRPr lang="en-GB" altLang="zh-CN" dirty="0"/>
          </a:p>
          <a:p>
            <a:pPr lvl="3"/>
            <a:r>
              <a:rPr lang="en-GB" altLang="zh-CN" dirty="0"/>
              <a:t>Fourth level</a:t>
            </a:r>
            <a:endParaRPr lang="en-GB" altLang="zh-CN" dirty="0"/>
          </a:p>
          <a:p>
            <a:pPr lvl="4"/>
            <a:r>
              <a:rPr lang="en-GB" altLang="zh-CN" dirty="0"/>
              <a:t>Fifth level</a:t>
            </a:r>
            <a:endParaRPr lang="zh-C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3F7F0-671C-4931-BB93-6EDA7B560A8D}" type="datetime1">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ltLang="zh-CN"/>
              <a:t>‹#› of 10</a:t>
            </a:r>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034EA-D218-45E8-A2E7-6E8908F9A33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vmlDrawing" Target="../drawings/vmlDrawing2.vml"/><Relationship Id="rId3" Type="http://schemas.openxmlformats.org/officeDocument/2006/relationships/slideLayout" Target="../slideLayouts/slideLayout12.xml"/><Relationship Id="rId2" Type="http://schemas.openxmlformats.org/officeDocument/2006/relationships/image" Target="../media/image24.emf"/><Relationship Id="rId1"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vmlDrawing" Target="../drawings/vmlDrawing3.vml"/><Relationship Id="rId3" Type="http://schemas.openxmlformats.org/officeDocument/2006/relationships/slideLayout" Target="../slideLayouts/slideLayout12.xml"/><Relationship Id="rId2" Type="http://schemas.openxmlformats.org/officeDocument/2006/relationships/image" Target="../media/image29.emf"/><Relationship Id="rId1"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34.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vmlDrawing" Target="../drawings/vmlDrawing1.vml"/><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wmf"/><Relationship Id="rId3" Type="http://schemas.openxmlformats.org/officeDocument/2006/relationships/oleObject" Target="../embeddings/oleObject2.bin"/><Relationship Id="rId2" Type="http://schemas.openxmlformats.org/officeDocument/2006/relationships/image" Target="../media/image6.emf"/><Relationship Id="rId1"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p:nvPr/>
        </p:nvSpPr>
        <p:spPr>
          <a:xfrm>
            <a:off x="0" y="3355124"/>
            <a:ext cx="12192000" cy="350352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kern="100" dirty="0">
                <a:effectLst/>
                <a:latin typeface="Arial" panose="020B0604020202020204" pitchFamily="34" charset="0"/>
                <a:ea typeface="等线" panose="02010600030101010101" pitchFamily="2" charset="-122"/>
                <a:cs typeface="Arial" panose="020B0604020202020204" pitchFamily="34" charset="0"/>
              </a:rPr>
              <a:t>	</a:t>
            </a:r>
            <a:r>
              <a:rPr lang="en-US" sz="1600" b="1" kern="100" dirty="0">
                <a:effectLst/>
                <a:latin typeface="Arial" panose="020B0604020202020204" pitchFamily="34" charset="0"/>
                <a:ea typeface="等线" panose="02010600030101010101" pitchFamily="2" charset="-122"/>
                <a:cs typeface="Arial" panose="020B0604020202020204" pitchFamily="34" charset="0"/>
              </a:rPr>
              <a:t>Jiaqi Zhang</a:t>
            </a:r>
            <a:r>
              <a:rPr lang="en-US" sz="1600" kern="100" baseline="30000" dirty="0">
                <a:effectLst/>
                <a:latin typeface="Arial" panose="020B0604020202020204" pitchFamily="34" charset="0"/>
                <a:ea typeface="等线" panose="02010600030101010101" pitchFamily="2" charset="-122"/>
                <a:cs typeface="Arial" panose="020B0604020202020204" pitchFamily="34" charset="0"/>
              </a:rPr>
              <a:t>1,2,*</a:t>
            </a:r>
            <a:r>
              <a:rPr lang="en-US" sz="1600" kern="100" dirty="0">
                <a:effectLst/>
                <a:latin typeface="Arial" panose="020B0604020202020204" pitchFamily="34" charset="0"/>
                <a:ea typeface="等线" panose="02010600030101010101" pitchFamily="2" charset="-122"/>
                <a:cs typeface="Arial" panose="020B0604020202020204" pitchFamily="34" charset="0"/>
              </a:rPr>
              <a:t>, </a:t>
            </a:r>
            <a:r>
              <a:rPr lang="en-US" sz="1600" kern="100" dirty="0">
                <a:latin typeface="Arial" panose="020B0604020202020204" pitchFamily="34" charset="0"/>
                <a:ea typeface="等线" panose="02010600030101010101" pitchFamily="2" charset="-122"/>
                <a:cs typeface="Arial" panose="020B0604020202020204" pitchFamily="34" charset="0"/>
              </a:rPr>
              <a:t>Alexandre Bonatto</a:t>
            </a:r>
            <a:r>
              <a:rPr lang="en-US" sz="1600" kern="100" baseline="30000" dirty="0">
                <a:latin typeface="Arial" panose="020B0604020202020204" pitchFamily="34" charset="0"/>
                <a:ea typeface="等线" panose="02010600030101010101" pitchFamily="2" charset="-122"/>
                <a:cs typeface="Arial" panose="020B0604020202020204" pitchFamily="34" charset="0"/>
              </a:rPr>
              <a:t>3</a:t>
            </a:r>
            <a:r>
              <a:rPr lang="en-US" sz="1600" kern="100" dirty="0">
                <a:latin typeface="Arial" panose="020B0604020202020204" pitchFamily="34" charset="0"/>
                <a:ea typeface="等线" panose="02010600030101010101" pitchFamily="2" charset="-122"/>
                <a:cs typeface="Arial" panose="020B0604020202020204" pitchFamily="34" charset="0"/>
              </a:rPr>
              <a:t>, Cristian </a:t>
            </a:r>
            <a:r>
              <a:rPr lang="en-US" sz="1600" kern="100" dirty="0">
                <a:effectLst/>
                <a:latin typeface="Arial" panose="020B0604020202020204" pitchFamily="34" charset="0"/>
                <a:ea typeface="等线" panose="02010600030101010101" pitchFamily="2" charset="-122"/>
                <a:cs typeface="Arial" panose="020B0604020202020204" pitchFamily="34" charset="0"/>
              </a:rPr>
              <a:t>Bontoiu</a:t>
            </a:r>
            <a:r>
              <a:rPr lang="en-US" sz="1600" kern="100" baseline="30000" dirty="0">
                <a:effectLst/>
                <a:latin typeface="Arial" panose="020B0604020202020204" pitchFamily="34" charset="0"/>
                <a:ea typeface="等线" panose="02010600030101010101" pitchFamily="2" charset="-122"/>
                <a:cs typeface="Arial" panose="020B0604020202020204" pitchFamily="34" charset="0"/>
              </a:rPr>
              <a:t>4</a:t>
            </a:r>
            <a:r>
              <a:rPr lang="en-US" sz="1600" kern="100" dirty="0">
                <a:latin typeface="Arial" panose="020B0604020202020204" pitchFamily="34" charset="0"/>
                <a:ea typeface="等线" panose="02010600030101010101" pitchFamily="2" charset="-122"/>
                <a:cs typeface="Arial" panose="020B0604020202020204" pitchFamily="34" charset="0"/>
              </a:rPr>
              <a:t>, </a:t>
            </a:r>
            <a:r>
              <a:rPr lang="en-US" sz="1600" kern="100" dirty="0" err="1">
                <a:latin typeface="Arial" panose="020B0604020202020204" pitchFamily="34" charset="0"/>
                <a:ea typeface="等线" panose="02010600030101010101" pitchFamily="2" charset="-122"/>
                <a:cs typeface="Arial" panose="020B0604020202020204" pitchFamily="34" charset="0"/>
              </a:rPr>
              <a:t>Bifeng</a:t>
            </a:r>
            <a:r>
              <a:rPr lang="en-US" sz="1600" kern="100" dirty="0">
                <a:latin typeface="Arial" panose="020B0604020202020204" pitchFamily="34" charset="0"/>
                <a:ea typeface="等线" panose="02010600030101010101" pitchFamily="2" charset="-122"/>
                <a:cs typeface="Arial" panose="020B0604020202020204" pitchFamily="34" charset="0"/>
              </a:rPr>
              <a:t> Lei</a:t>
            </a:r>
            <a:r>
              <a:rPr lang="en-US" sz="1600" kern="100" baseline="30000" dirty="0">
                <a:latin typeface="Arial" panose="020B0604020202020204" pitchFamily="34" charset="0"/>
                <a:ea typeface="等线" panose="02010600030101010101" pitchFamily="2" charset="-122"/>
                <a:cs typeface="Arial" panose="020B0604020202020204" pitchFamily="34" charset="0"/>
              </a:rPr>
              <a:t>4,2</a:t>
            </a:r>
            <a:r>
              <a:rPr lang="en-US" sz="1600" kern="100" dirty="0">
                <a:latin typeface="Arial" panose="020B0604020202020204" pitchFamily="34" charset="0"/>
                <a:ea typeface="等线" panose="02010600030101010101" pitchFamily="2" charset="-122"/>
                <a:cs typeface="Arial" panose="020B0604020202020204" pitchFamily="34" charset="0"/>
              </a:rPr>
              <a:t>, Javier Resta-López</a:t>
            </a:r>
            <a:r>
              <a:rPr lang="en-US" sz="1600" kern="100" baseline="30000" dirty="0">
                <a:latin typeface="Arial" panose="020B0604020202020204" pitchFamily="34" charset="0"/>
                <a:ea typeface="等线" panose="02010600030101010101" pitchFamily="2" charset="-122"/>
                <a:cs typeface="Arial" panose="020B0604020202020204" pitchFamily="34" charset="0"/>
              </a:rPr>
              <a:t>5,6</a:t>
            </a:r>
            <a:r>
              <a:rPr lang="en-US" sz="1600" kern="100" dirty="0">
                <a:latin typeface="Arial" panose="020B0604020202020204" pitchFamily="34" charset="0"/>
                <a:ea typeface="等线" panose="02010600030101010101" pitchFamily="2" charset="-122"/>
                <a:cs typeface="Arial" panose="020B0604020202020204" pitchFamily="34" charset="0"/>
              </a:rPr>
              <a:t>, Hossein Saberi</a:t>
            </a:r>
            <a:r>
              <a:rPr lang="en-US" sz="1600" kern="100" baseline="30000" dirty="0">
                <a:latin typeface="Arial" panose="020B0604020202020204" pitchFamily="34" charset="0"/>
                <a:ea typeface="等线" panose="02010600030101010101" pitchFamily="2" charset="-122"/>
                <a:cs typeface="Arial" panose="020B0604020202020204" pitchFamily="34" charset="0"/>
              </a:rPr>
              <a:t>1,2</a:t>
            </a:r>
            <a:r>
              <a:rPr lang="en-US" sz="1600" kern="100" dirty="0">
                <a:latin typeface="Arial" panose="020B0604020202020204" pitchFamily="34" charset="0"/>
                <a:ea typeface="等线" panose="02010600030101010101" pitchFamily="2" charset="-122"/>
                <a:cs typeface="Arial" panose="020B0604020202020204" pitchFamily="34" charset="0"/>
              </a:rPr>
              <a:t>, and </a:t>
            </a:r>
            <a:r>
              <a:rPr lang="en-US" sz="1600" kern="100" dirty="0" err="1">
                <a:latin typeface="Arial" panose="020B0604020202020204" pitchFamily="34" charset="0"/>
                <a:ea typeface="等线" panose="02010600030101010101" pitchFamily="2" charset="-122"/>
                <a:cs typeface="Arial" panose="020B0604020202020204" pitchFamily="34" charset="0"/>
              </a:rPr>
              <a:t>G</a:t>
            </a:r>
            <a:r>
              <a:rPr lang="en-US" sz="1600" kern="100" dirty="0" err="1">
                <a:effectLst/>
                <a:latin typeface="Arial" panose="020B0604020202020204" pitchFamily="34" charset="0"/>
                <a:ea typeface="等线" panose="02010600030101010101" pitchFamily="2" charset="-122"/>
                <a:cs typeface="Arial" panose="020B0604020202020204" pitchFamily="34" charset="0"/>
              </a:rPr>
              <a:t>uoxing</a:t>
            </a:r>
            <a:r>
              <a:rPr lang="en-US" sz="1600" kern="100" dirty="0">
                <a:effectLst/>
                <a:latin typeface="Arial" panose="020B0604020202020204" pitchFamily="34" charset="0"/>
                <a:ea typeface="等线" panose="02010600030101010101" pitchFamily="2" charset="-122"/>
                <a:cs typeface="Arial" panose="020B0604020202020204" pitchFamily="34" charset="0"/>
              </a:rPr>
              <a:t> Xia</a:t>
            </a:r>
            <a:r>
              <a:rPr lang="en-US" sz="1600" kern="100" baseline="30000" dirty="0">
                <a:effectLst/>
                <a:latin typeface="Arial" panose="020B0604020202020204" pitchFamily="34" charset="0"/>
                <a:ea typeface="等线" panose="02010600030101010101" pitchFamily="2" charset="-122"/>
                <a:cs typeface="Arial" panose="020B0604020202020204" pitchFamily="34" charset="0"/>
              </a:rPr>
              <a:t>1,2</a:t>
            </a:r>
            <a:endParaRPr lang="en-US" sz="1200" kern="100" dirty="0">
              <a:effectLst/>
              <a:latin typeface="Arial" panose="020B0604020202020204" pitchFamily="34" charset="0"/>
              <a:ea typeface="等线" panose="02010600030101010101" pitchFamily="2"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1</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Department of Physics and Astronomy, University of Manchester, UK</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2</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Cockcroft Institute, UK</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3</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Graduate Program in Information Technology and Healthcare Management, and the Beam Physics Group, Federal University of Health Sciences of Porto Alegre, Brazil</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4</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Department of Physics, University of Liverpool, UK</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5</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Departamento de </a:t>
            </a:r>
            <a:r>
              <a:rPr lang="en-US" altLang="zh-CN" sz="1400" i="1" dirty="0" err="1">
                <a:solidFill>
                  <a:prstClr val="black"/>
                </a:solidFill>
                <a:latin typeface="Arial" panose="020B0604020202020204" pitchFamily="34" charset="0"/>
                <a:ea typeface="Microsoft YaHei" panose="020B0503020204020204" charset="-122"/>
                <a:cs typeface="Arial" panose="020B0604020202020204" pitchFamily="34" charset="0"/>
              </a:rPr>
              <a:t>Física</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 </a:t>
            </a:r>
            <a:r>
              <a:rPr lang="en-US" altLang="zh-CN" sz="1400" i="1" dirty="0" err="1">
                <a:solidFill>
                  <a:prstClr val="black"/>
                </a:solidFill>
                <a:latin typeface="Arial" panose="020B0604020202020204" pitchFamily="34" charset="0"/>
                <a:ea typeface="Microsoft YaHei" panose="020B0503020204020204" charset="-122"/>
                <a:cs typeface="Arial" panose="020B0604020202020204" pitchFamily="34" charset="0"/>
              </a:rPr>
              <a:t>Aplicada</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 y </a:t>
            </a:r>
            <a:r>
              <a:rPr lang="en-US" altLang="zh-CN" sz="1400" i="1" dirty="0" err="1">
                <a:solidFill>
                  <a:prstClr val="black"/>
                </a:solidFill>
                <a:latin typeface="Arial" panose="020B0604020202020204" pitchFamily="34" charset="0"/>
                <a:ea typeface="Microsoft YaHei" panose="020B0503020204020204" charset="-122"/>
                <a:cs typeface="Arial" panose="020B0604020202020204" pitchFamily="34" charset="0"/>
              </a:rPr>
              <a:t>Electromagnetismo</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 Universidad de Valencia, Spain</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r>
              <a:rPr lang="en-US" altLang="zh-CN" sz="1400" i="1" baseline="30000" dirty="0">
                <a:solidFill>
                  <a:prstClr val="black"/>
                </a:solidFill>
                <a:latin typeface="Arial" panose="020B0604020202020204" pitchFamily="34" charset="0"/>
                <a:ea typeface="Microsoft YaHei" panose="020B0503020204020204" charset="-122"/>
                <a:cs typeface="Arial" panose="020B0604020202020204" pitchFamily="34" charset="0"/>
              </a:rPr>
              <a:t>6</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Instituto de Ciencia de </a:t>
            </a:r>
            <a:r>
              <a:rPr lang="en-US" altLang="zh-CN" sz="1400" i="1" dirty="0" err="1">
                <a:solidFill>
                  <a:prstClr val="black"/>
                </a:solidFill>
                <a:latin typeface="Arial" panose="020B0604020202020204" pitchFamily="34" charset="0"/>
                <a:ea typeface="Microsoft YaHei" panose="020B0503020204020204" charset="-122"/>
                <a:cs typeface="Arial" panose="020B0604020202020204" pitchFamily="34" charset="0"/>
              </a:rPr>
              <a:t>los</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 </a:t>
            </a:r>
            <a:r>
              <a:rPr lang="en-US" altLang="zh-CN" sz="1400" i="1" dirty="0" err="1">
                <a:solidFill>
                  <a:prstClr val="black"/>
                </a:solidFill>
                <a:latin typeface="Arial" panose="020B0604020202020204" pitchFamily="34" charset="0"/>
                <a:ea typeface="Microsoft YaHei" panose="020B0503020204020204" charset="-122"/>
                <a:cs typeface="Arial" panose="020B0604020202020204" pitchFamily="34" charset="0"/>
              </a:rPr>
              <a:t>Materiales</a:t>
            </a:r>
            <a:r>
              <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rPr>
              <a:t> (ICMUV), Universidad de Valencia, Spain</a:t>
            </a:r>
            <a:endParaRPr lang="en-US" altLang="zh-CN" sz="14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endParaRPr lang="en-US" altLang="zh-CN" sz="800" b="1" dirty="0">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endParaRPr lang="en-US" altLang="zh-CN" sz="800" b="1" dirty="0">
              <a:latin typeface="Arial" panose="020B0604020202020204" pitchFamily="34" charset="0"/>
              <a:ea typeface="Microsoft YaHei" panose="020B0503020204020204" charset="-122"/>
              <a:cs typeface="Arial" panose="020B0604020202020204" pitchFamily="34" charset="0"/>
            </a:endParaRPr>
          </a:p>
          <a:p>
            <a:pPr marL="179705" indent="0">
              <a:lnSpc>
                <a:spcPct val="130000"/>
              </a:lnSpc>
              <a:spcBef>
                <a:spcPts val="0"/>
              </a:spcBef>
              <a:buNone/>
            </a:pPr>
            <a:endParaRPr lang="en-US" altLang="zh-CN" sz="800" b="1" dirty="0">
              <a:latin typeface="Arial" panose="020B0604020202020204" pitchFamily="34" charset="0"/>
              <a:ea typeface="Microsoft YaHei" panose="020B0503020204020204" charset="-122"/>
              <a:cs typeface="Arial" panose="020B0604020202020204" pitchFamily="34" charset="0"/>
            </a:endParaRPr>
          </a:p>
          <a:p>
            <a:pPr marL="0" indent="0" algn="ctr">
              <a:lnSpc>
                <a:spcPct val="100000"/>
              </a:lnSpc>
              <a:buNone/>
            </a:pPr>
            <a:r>
              <a:rPr lang="en-US" altLang="zh-CN" sz="1600" b="1" dirty="0">
                <a:latin typeface="Arial" panose="020B0604020202020204" pitchFamily="34" charset="0"/>
                <a:ea typeface="Microsoft YaHei" panose="020B0503020204020204" charset="-122"/>
                <a:cs typeface="Arial" panose="020B0604020202020204" pitchFamily="34" charset="0"/>
              </a:rPr>
              <a:t>European Advanced Accelerator Conference</a:t>
            </a:r>
            <a:endParaRPr lang="en-US" altLang="zh-CN" sz="1600" b="1" dirty="0">
              <a:latin typeface="Arial" panose="020B0604020202020204" pitchFamily="34" charset="0"/>
              <a:ea typeface="Microsoft YaHei" panose="020B0503020204020204" charset="-122"/>
              <a:cs typeface="Arial" panose="020B0604020202020204" pitchFamily="34" charset="0"/>
            </a:endParaRPr>
          </a:p>
          <a:p>
            <a:pPr marL="0" indent="0" algn="ctr">
              <a:lnSpc>
                <a:spcPct val="100000"/>
              </a:lnSpc>
              <a:buNone/>
            </a:pPr>
            <a:r>
              <a:rPr lang="en-US" altLang="zh-CN" sz="1600" b="1" dirty="0">
                <a:latin typeface="Arial" panose="020B0604020202020204" pitchFamily="34" charset="0"/>
                <a:ea typeface="Microsoft YaHei" panose="020B0503020204020204" charset="-122"/>
                <a:cs typeface="Arial" panose="020B0604020202020204" pitchFamily="34" charset="0"/>
              </a:rPr>
              <a:t>21–27 Sept. 2025, Isola </a:t>
            </a:r>
            <a:r>
              <a:rPr lang="en-US" altLang="zh-CN" sz="1600" b="1" dirty="0" err="1">
                <a:latin typeface="Arial" panose="020B0604020202020204" pitchFamily="34" charset="0"/>
                <a:ea typeface="Microsoft YaHei" panose="020B0503020204020204" charset="-122"/>
                <a:cs typeface="Arial" panose="020B0604020202020204" pitchFamily="34" charset="0"/>
              </a:rPr>
              <a:t>d'Elba</a:t>
            </a:r>
            <a:r>
              <a:rPr lang="en-US" altLang="zh-CN" sz="1600" b="1" dirty="0">
                <a:latin typeface="Arial" panose="020B0604020202020204" pitchFamily="34" charset="0"/>
                <a:ea typeface="Microsoft YaHei" panose="020B0503020204020204" charset="-122"/>
                <a:cs typeface="Arial" panose="020B0604020202020204" pitchFamily="34" charset="0"/>
              </a:rPr>
              <a:t>, Italy</a:t>
            </a:r>
            <a:endParaRPr lang="zh-CN" altLang="en-US" sz="1600" b="1" dirty="0">
              <a:latin typeface="Arial" panose="020B0604020202020204" pitchFamily="34" charset="0"/>
              <a:ea typeface="Microsoft YaHei" panose="020B0503020204020204" charset="-122"/>
              <a:cs typeface="Arial" panose="020B0604020202020204" pitchFamily="34" charset="0"/>
            </a:endParaRPr>
          </a:p>
        </p:txBody>
      </p:sp>
      <p:pic>
        <p:nvPicPr>
          <p:cNvPr id="2" name="Picture 1"/>
          <p:cNvPicPr>
            <a:picLocks noChangeAspect="1"/>
          </p:cNvPicPr>
          <p:nvPr/>
        </p:nvPicPr>
        <p:blipFill>
          <a:blip r:embed="rId1"/>
          <a:stretch>
            <a:fillRect/>
          </a:stretch>
        </p:blipFill>
        <p:spPr>
          <a:xfrm>
            <a:off x="2628516" y="179994"/>
            <a:ext cx="1800000" cy="1018800"/>
          </a:xfrm>
          <a:prstGeom prst="rect">
            <a:avLst/>
          </a:prstGeom>
        </p:spPr>
      </p:pic>
      <p:pic>
        <p:nvPicPr>
          <p:cNvPr id="4" name="Picture 3"/>
          <p:cNvPicPr>
            <a:picLocks noChangeAspect="1"/>
          </p:cNvPicPr>
          <p:nvPr/>
        </p:nvPicPr>
        <p:blipFill rotWithShape="1">
          <a:blip r:embed="rId2"/>
          <a:srcRect l="10215" t="24351" r="9473" b="22544"/>
          <a:stretch>
            <a:fillRect/>
          </a:stretch>
        </p:blipFill>
        <p:spPr>
          <a:xfrm>
            <a:off x="192642" y="246619"/>
            <a:ext cx="2160000" cy="952175"/>
          </a:xfrm>
          <a:prstGeom prst="rect">
            <a:avLst/>
          </a:prstGeom>
        </p:spPr>
      </p:pic>
      <p:sp>
        <p:nvSpPr>
          <p:cNvPr id="5" name="副标题 2"/>
          <p:cNvSpPr txBox="1"/>
          <p:nvPr/>
        </p:nvSpPr>
        <p:spPr>
          <a:xfrm>
            <a:off x="0" y="1987794"/>
            <a:ext cx="12191999" cy="114300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zh-CN" sz="3000" b="1" dirty="0">
                <a:latin typeface="Arial" panose="020B0604020202020204" pitchFamily="34" charset="0"/>
                <a:ea typeface="Microsoft YaHei" panose="020B0503020204020204" charset="-122"/>
                <a:cs typeface="Arial" panose="020B0604020202020204" pitchFamily="34" charset="0"/>
              </a:rPr>
              <a:t>Laser wakefield acceleration in carbon nanotube-based plasmas</a:t>
            </a:r>
            <a:endParaRPr lang="en-US" altLang="zh-CN" sz="3000" b="1" dirty="0">
              <a:latin typeface="Arial" panose="020B0604020202020204" pitchFamily="34" charset="0"/>
              <a:ea typeface="Microsoft YaHei" panose="020B0503020204020204" charset="-122"/>
              <a:cs typeface="Arial" panose="020B0604020202020204" pitchFamily="34" charset="0"/>
            </a:endParaRPr>
          </a:p>
          <a:p>
            <a:pPr marL="0" indent="0" algn="ctr">
              <a:lnSpc>
                <a:spcPct val="100000"/>
              </a:lnSpc>
              <a:buNone/>
            </a:pPr>
            <a:r>
              <a:rPr lang="en-US" altLang="en-GB" sz="3000" b="1" dirty="0">
                <a:latin typeface="Arial" panose="020B0604020202020204" pitchFamily="34" charset="0"/>
                <a:ea typeface="Microsoft YaHei" panose="020B0503020204020204" charset="-122"/>
                <a:cs typeface="Arial" panose="020B0604020202020204" pitchFamily="34" charset="0"/>
                <a:sym typeface="+mn-ea"/>
              </a:rPr>
              <a:t>— </a:t>
            </a:r>
            <a:r>
              <a:rPr lang="en-GB" altLang="en-US" sz="3000" b="1" dirty="0">
                <a:latin typeface="Arial" panose="020B0604020202020204" pitchFamily="34" charset="0"/>
                <a:ea typeface="Microsoft YaHei" panose="020B0503020204020204" charset="-122"/>
                <a:cs typeface="Arial" panose="020B0604020202020204" pitchFamily="34" charset="0"/>
              </a:rPr>
              <a:t>on behalf of </a:t>
            </a:r>
            <a:r>
              <a:rPr lang="en-US" altLang="en-GB" sz="3000" b="1" dirty="0">
                <a:latin typeface="Arial" panose="020B0604020202020204" pitchFamily="34" charset="0"/>
                <a:ea typeface="Microsoft YaHei" panose="020B0503020204020204" charset="-122"/>
                <a:cs typeface="Arial" panose="020B0604020202020204" pitchFamily="34" charset="0"/>
              </a:rPr>
              <a:t>NanoAc Collaboration</a:t>
            </a:r>
            <a:endParaRPr lang="en-US" altLang="en-GB" sz="3000" b="1" dirty="0">
              <a:latin typeface="Arial" panose="020B0604020202020204" pitchFamily="34" charset="0"/>
              <a:ea typeface="Microsoft YaHei" panose="020B0503020204020204" charset="-122"/>
              <a:cs typeface="Arial" panose="020B0604020202020204" pitchFamily="34" charset="0"/>
            </a:endParaRPr>
          </a:p>
        </p:txBody>
      </p:sp>
      <p:pic>
        <p:nvPicPr>
          <p:cNvPr id="13" name="Picture 12" descr="A blue and green letter c&#10;&#10;AI-generated content may be incorrect."/>
          <p:cNvPicPr>
            <a:picLocks noChangeAspect="1"/>
          </p:cNvPicPr>
          <p:nvPr/>
        </p:nvPicPr>
        <p:blipFill>
          <a:blip r:embed="rId3"/>
          <a:stretch>
            <a:fillRect/>
          </a:stretch>
        </p:blipFill>
        <p:spPr>
          <a:xfrm>
            <a:off x="4704390" y="571569"/>
            <a:ext cx="2520000" cy="449863"/>
          </a:xfrm>
          <a:prstGeom prst="rect">
            <a:avLst/>
          </a:prstGeom>
        </p:spPr>
      </p:pic>
      <p:pic>
        <p:nvPicPr>
          <p:cNvPr id="14" name="Picture 13" descr="A logo with black text&#10;&#10;AI-generated content may be incorrect."/>
          <p:cNvPicPr>
            <a:picLocks noChangeAspect="1"/>
          </p:cNvPicPr>
          <p:nvPr/>
        </p:nvPicPr>
        <p:blipFill>
          <a:blip r:embed="rId4"/>
          <a:stretch>
            <a:fillRect/>
          </a:stretch>
        </p:blipFill>
        <p:spPr>
          <a:xfrm>
            <a:off x="7500264" y="206715"/>
            <a:ext cx="1692772" cy="1044000"/>
          </a:xfrm>
          <a:prstGeom prst="rect">
            <a:avLst/>
          </a:prstGeom>
        </p:spPr>
      </p:pic>
      <p:pic>
        <p:nvPicPr>
          <p:cNvPr id="15" name="Picture 14" descr="A black text on a white background"/>
          <p:cNvPicPr>
            <a:picLocks noChangeAspect="1"/>
          </p:cNvPicPr>
          <p:nvPr/>
        </p:nvPicPr>
        <p:blipFill>
          <a:blip r:embed="rId5"/>
          <a:stretch>
            <a:fillRect/>
          </a:stretch>
        </p:blipFill>
        <p:spPr>
          <a:xfrm>
            <a:off x="9193036" y="398020"/>
            <a:ext cx="2880000" cy="6493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TextBox 3"/>
          <p:cNvSpPr txBox="1"/>
          <p:nvPr/>
        </p:nvSpPr>
        <p:spPr>
          <a:xfrm>
            <a:off x="66225" y="733554"/>
            <a:ext cx="5881647" cy="2005677"/>
          </a:xfrm>
          <a:prstGeom prst="rect">
            <a:avLst/>
          </a:prstGeom>
          <a:noFill/>
        </p:spPr>
        <p:txBody>
          <a:bodyPr wrap="square">
            <a:spAutoFit/>
          </a:bodyPr>
          <a:lstStyle/>
          <a:p>
            <a:pPr>
              <a:lnSpc>
                <a:spcPct val="120000"/>
              </a:lnSpc>
              <a:spcBef>
                <a:spcPts val="600"/>
              </a:spcBef>
              <a:spcAft>
                <a:spcPts val="600"/>
              </a:spcAft>
            </a:pPr>
            <a:r>
              <a:rPr lang="en-US" altLang="zh-CN" sz="2000" b="1" dirty="0">
                <a:latin typeface="Arial" panose="020B0604020202020204" pitchFamily="34" charset="0"/>
                <a:ea typeface="Microsoft YaHei" panose="020B0503020204020204" charset="-122"/>
                <a:cs typeface="Arial" panose="020B0604020202020204" pitchFamily="34" charset="0"/>
              </a:rPr>
              <a:t>Particle-in-cell Simulation Code: </a:t>
            </a:r>
            <a:r>
              <a:rPr lang="en-US" altLang="zh-CN" sz="2000" b="1" dirty="0" err="1">
                <a:latin typeface="Arial" panose="020B0604020202020204" pitchFamily="34" charset="0"/>
                <a:ea typeface="Microsoft YaHei" panose="020B0503020204020204" charset="-122"/>
                <a:cs typeface="Arial" panose="020B0604020202020204" pitchFamily="34" charset="0"/>
              </a:rPr>
              <a:t>WarpX</a:t>
            </a:r>
            <a:r>
              <a:rPr lang="en-US" altLang="zh-CN" sz="2000" b="1" baseline="30000" dirty="0">
                <a:latin typeface="Arial" panose="020B0604020202020204" pitchFamily="34" charset="0"/>
                <a:ea typeface="Microsoft YaHei" panose="020B0503020204020204" charset="-122"/>
                <a:cs typeface="Arial" panose="020B0604020202020204" pitchFamily="34" charset="0"/>
              </a:rPr>
              <a:t>[1]</a:t>
            </a:r>
            <a:endParaRPr lang="en-US" altLang="zh-CN" sz="2000" b="1" baseline="30000" dirty="0">
              <a:latin typeface="Arial" panose="020B0604020202020204" pitchFamily="34" charset="0"/>
              <a:ea typeface="Microsoft YaHei" panose="020B0503020204020204" charset="-122"/>
              <a:cs typeface="Arial" panose="020B0604020202020204" pitchFamily="34" charset="0"/>
            </a:endParaRPr>
          </a:p>
          <a:p>
            <a:pPr marL="285750" indent="-285750">
              <a:spcBef>
                <a:spcPts val="400"/>
              </a:spcBef>
              <a:spcAft>
                <a:spcPts val="400"/>
              </a:spcAft>
              <a:buFont typeface="Wingdings" panose="05000000000000000000" pitchFamily="2" charset="2"/>
              <a:buChar char="Ø"/>
            </a:pPr>
            <a:r>
              <a:rPr lang="en-GB" altLang="zh-CN" dirty="0">
                <a:latin typeface="Arial" panose="020B0604020202020204" pitchFamily="34" charset="0"/>
                <a:ea typeface="Microsoft YaHei" panose="020B0503020204020204" charset="-122"/>
                <a:cs typeface="Arial" panose="020B0604020202020204" pitchFamily="34" charset="0"/>
              </a:rPr>
              <a:t>LBNL, open-source, developed in 2018</a:t>
            </a:r>
            <a:endParaRPr lang="en-GB" altLang="zh-CN" dirty="0">
              <a:latin typeface="Arial" panose="020B0604020202020204" pitchFamily="34" charset="0"/>
              <a:ea typeface="Microsoft YaHei" panose="020B0503020204020204" charset="-122"/>
              <a:cs typeface="Arial" panose="020B0604020202020204" pitchFamily="34" charset="0"/>
            </a:endParaRPr>
          </a:p>
          <a:p>
            <a:pPr marL="285750" indent="-285750">
              <a:spcBef>
                <a:spcPts val="400"/>
              </a:spcBef>
              <a:spcAft>
                <a:spcPts val="400"/>
              </a:spcAft>
              <a:buFont typeface="Wingdings" panose="05000000000000000000" pitchFamily="2" charset="2"/>
              <a:buChar char="Ø"/>
            </a:pPr>
            <a:r>
              <a:rPr lang="en-GB" altLang="zh-CN" dirty="0">
                <a:latin typeface="Arial" panose="020B0604020202020204" pitchFamily="34" charset="0"/>
                <a:ea typeface="Microsoft YaHei" panose="020B0503020204020204" charset="-122"/>
                <a:cs typeface="Arial" panose="020B0604020202020204" pitchFamily="34" charset="0"/>
              </a:rPr>
              <a:t>Full 3D Cartesian coordinate</a:t>
            </a:r>
            <a:endParaRPr lang="en-GB" altLang="zh-CN" dirty="0">
              <a:latin typeface="Arial" panose="020B0604020202020204" pitchFamily="34" charset="0"/>
              <a:ea typeface="Microsoft YaHei" panose="020B0503020204020204" charset="-122"/>
              <a:cs typeface="Arial" panose="020B0604020202020204" pitchFamily="34" charset="0"/>
            </a:endParaRPr>
          </a:p>
          <a:p>
            <a:pPr marL="285750" indent="-285750">
              <a:spcBef>
                <a:spcPts val="400"/>
              </a:spcBef>
              <a:spcAft>
                <a:spcPts val="400"/>
              </a:spcAft>
              <a:buFont typeface="Wingdings" panose="05000000000000000000" pitchFamily="2" charset="2"/>
              <a:buChar char="Ø"/>
            </a:pPr>
            <a:r>
              <a:rPr lang="en-GB" altLang="zh-CN" dirty="0">
                <a:latin typeface="Arial" panose="020B0604020202020204" pitchFamily="34" charset="0"/>
                <a:ea typeface="Microsoft YaHei" panose="020B0503020204020204" charset="-122"/>
                <a:cs typeface="Arial" panose="020B0604020202020204" pitchFamily="34" charset="0"/>
              </a:rPr>
              <a:t>GPU support</a:t>
            </a:r>
            <a:endParaRPr lang="en-GB" altLang="zh-CN" dirty="0">
              <a:latin typeface="Arial" panose="020B0604020202020204" pitchFamily="34" charset="0"/>
              <a:ea typeface="Microsoft YaHei" panose="020B0503020204020204" charset="-122"/>
              <a:cs typeface="Arial" panose="020B0604020202020204" pitchFamily="34" charset="0"/>
            </a:endParaRPr>
          </a:p>
          <a:p>
            <a:pPr marL="285750" indent="-285750">
              <a:spcBef>
                <a:spcPts val="400"/>
              </a:spcBef>
              <a:spcAft>
                <a:spcPts val="400"/>
              </a:spcAft>
              <a:buFont typeface="Wingdings" panose="05000000000000000000" pitchFamily="2" charset="2"/>
              <a:buChar char="Ø"/>
            </a:pPr>
            <a:r>
              <a:rPr lang="en-GB" altLang="zh-CN" dirty="0">
                <a:latin typeface="Arial" panose="020B0604020202020204" pitchFamily="34" charset="0"/>
                <a:ea typeface="Microsoft YaHei" panose="020B0503020204020204" charset="-122"/>
                <a:cs typeface="Arial" panose="020B0604020202020204" pitchFamily="34" charset="0"/>
              </a:rPr>
              <a:t>Running on STFC SCARF and CSF3</a:t>
            </a:r>
            <a:endParaRPr lang="en-GB" altLang="zh-CN" dirty="0">
              <a:latin typeface="Arial" panose="020B0604020202020204" pitchFamily="34" charset="0"/>
              <a:ea typeface="Microsoft YaHei" panose="020B0503020204020204" charset="-122"/>
              <a:cs typeface="Arial" panose="020B0604020202020204" pitchFamily="34" charset="0"/>
            </a:endParaRPr>
          </a:p>
        </p:txBody>
      </p:sp>
      <p:graphicFrame>
        <p:nvGraphicFramePr>
          <p:cNvPr id="2" name="Table 1"/>
          <p:cNvGraphicFramePr>
            <a:graphicFrameLocks noGrp="1"/>
          </p:cNvGraphicFramePr>
          <p:nvPr/>
        </p:nvGraphicFramePr>
        <p:xfrm>
          <a:off x="6478151" y="980630"/>
          <a:ext cx="4788000" cy="4693920"/>
        </p:xfrm>
        <a:graphic>
          <a:graphicData uri="http://schemas.openxmlformats.org/drawingml/2006/table">
            <a:tbl>
              <a:tblPr firstRow="1" bandRow="1">
                <a:tableStyleId>{5C22544A-7EE6-4342-B048-85BDC9FD1C3A}</a:tableStyleId>
              </a:tblPr>
              <a:tblGrid>
                <a:gridCol w="2808000"/>
                <a:gridCol w="1980000"/>
              </a:tblGrid>
              <a:tr h="288000">
                <a:tc>
                  <a:txBody>
                    <a:bodyPr/>
                    <a:lstStyle/>
                    <a:p>
                      <a:pPr marL="0" algn="ctr" defTabSz="914400" rtl="0" eaLnBrk="1" latinLnBrk="0" hangingPunct="1"/>
                      <a:r>
                        <a:rPr lang="en-GB" sz="1600" b="1" kern="1200" noProof="0" dirty="0">
                          <a:solidFill>
                            <a:schemeClr val="tx1"/>
                          </a:solidFill>
                          <a:latin typeface="Arial" panose="020B0604020202020204" pitchFamily="34" charset="0"/>
                          <a:ea typeface="Microsoft YaHei" panose="020B0503020204020204" charset="-122"/>
                          <a:cs typeface="Arial" panose="020B0604020202020204" pitchFamily="34" charset="0"/>
                        </a:rPr>
                        <a:t>Simulation settings</a:t>
                      </a:r>
                      <a:endParaRPr lang="en-GB" sz="1600" b="1"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d</a:t>
                      </a:r>
                      <a:r>
                        <a:rPr lang="en-GB" sz="1600" i="1" noProof="0" dirty="0">
                          <a:latin typeface="Arial" panose="020B0604020202020204" pitchFamily="34" charset="0"/>
                          <a:ea typeface="Microsoft YaHei" panose="020B0503020204020204" charset="-122"/>
                          <a:cs typeface="Arial" panose="020B0604020202020204" pitchFamily="34" charset="0"/>
                        </a:rPr>
                        <a:t>x</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9086">
                <a:tc>
                  <a:txBody>
                    <a:bodyPr/>
                    <a:lstStyle/>
                    <a:p>
                      <a:pPr algn="ctr"/>
                      <a:r>
                        <a:rPr lang="en-GB" sz="1600" noProof="0" dirty="0" err="1">
                          <a:latin typeface="Arial" panose="020B0604020202020204" pitchFamily="34" charset="0"/>
                          <a:ea typeface="Microsoft YaHei" panose="020B0503020204020204" charset="-122"/>
                          <a:cs typeface="Arial" panose="020B0604020202020204" pitchFamily="34" charset="0"/>
                        </a:rPr>
                        <a:t>d</a:t>
                      </a:r>
                      <a:r>
                        <a:rPr lang="en-GB" sz="1600" i="1" noProof="0" dirty="0" err="1">
                          <a:latin typeface="Arial" panose="020B0604020202020204" pitchFamily="34" charset="0"/>
                          <a:ea typeface="Microsoft YaHei" panose="020B0503020204020204" charset="-122"/>
                          <a:cs typeface="Arial" panose="020B0604020202020204" pitchFamily="34" charset="0"/>
                        </a:rPr>
                        <a:t>y</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err="1">
                          <a:latin typeface="Arial" panose="020B0604020202020204" pitchFamily="34" charset="0"/>
                          <a:ea typeface="Microsoft YaHei" panose="020B0503020204020204" charset="-122"/>
                          <a:cs typeface="Arial" panose="020B0604020202020204" pitchFamily="34" charset="0"/>
                        </a:rPr>
                        <a:t>d</a:t>
                      </a:r>
                      <a:r>
                        <a:rPr lang="en-GB" sz="1600" i="1" noProof="0" dirty="0" err="1">
                          <a:latin typeface="Arial" panose="020B0604020202020204" pitchFamily="34" charset="0"/>
                          <a:ea typeface="Microsoft YaHei" panose="020B0503020204020204" charset="-122"/>
                          <a:cs typeface="Arial" panose="020B0604020202020204" pitchFamily="34" charset="0"/>
                        </a:rPr>
                        <a:t>z</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97 nm</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i="0" noProof="0" dirty="0">
                          <a:latin typeface="Arial" panose="020B0604020202020204" pitchFamily="34" charset="0"/>
                          <a:ea typeface="Microsoft YaHei" panose="020B0503020204020204" charset="-122"/>
                          <a:cs typeface="Arial" panose="020B0604020202020204" pitchFamily="34" charset="0"/>
                        </a:rPr>
                        <a:t>Ion macroparticles per </a:t>
                      </a:r>
                      <a:r>
                        <a:rPr lang="en-GB" sz="1600" i="1" noProof="0" dirty="0">
                          <a:latin typeface="Arial" panose="020B0604020202020204" pitchFamily="34" charset="0"/>
                          <a:ea typeface="Microsoft YaHei" panose="020B0503020204020204" charset="-122"/>
                          <a:cs typeface="Arial" panose="020B0604020202020204" pitchFamily="34" charset="0"/>
                        </a:rPr>
                        <a:t>x</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4</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600" i="0" noProof="0" dirty="0">
                          <a:latin typeface="Arial" panose="020B0604020202020204" pitchFamily="34" charset="0"/>
                          <a:ea typeface="Microsoft YaHei" panose="020B0503020204020204" charset="-122"/>
                          <a:cs typeface="Arial" panose="020B0604020202020204" pitchFamily="34" charset="0"/>
                        </a:rPr>
                        <a:t>Ion macroparticles per </a:t>
                      </a:r>
                      <a:r>
                        <a:rPr lang="en-GB" sz="1600" i="1" noProof="0" dirty="0">
                          <a:latin typeface="Arial" panose="020B0604020202020204" pitchFamily="34" charset="0"/>
                          <a:ea typeface="Microsoft YaHei" panose="020B0503020204020204" charset="-122"/>
                          <a:cs typeface="Arial" panose="020B0604020202020204" pitchFamily="34" charset="0"/>
                        </a:rPr>
                        <a:t>y</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4</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600" i="0" noProof="0" dirty="0">
                          <a:latin typeface="Arial" panose="020B0604020202020204" pitchFamily="34" charset="0"/>
                          <a:ea typeface="Microsoft YaHei" panose="020B0503020204020204" charset="-122"/>
                          <a:cs typeface="Arial" panose="020B0604020202020204" pitchFamily="34" charset="0"/>
                        </a:rPr>
                        <a:t>Ion macroparticles per </a:t>
                      </a:r>
                      <a:r>
                        <a:rPr lang="en-GB" sz="1600" i="1" noProof="0" dirty="0">
                          <a:latin typeface="Arial" panose="020B0604020202020204" pitchFamily="34" charset="0"/>
                          <a:ea typeface="Microsoft YaHei" panose="020B0503020204020204" charset="-122"/>
                          <a:cs typeface="Arial" panose="020B0604020202020204" pitchFamily="34" charset="0"/>
                        </a:rPr>
                        <a:t>z</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4</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d</a:t>
                      </a:r>
                      <a:r>
                        <a:rPr lang="en-GB" sz="1600" i="1" noProof="0" dirty="0">
                          <a:latin typeface="Arial" panose="020B0604020202020204" pitchFamily="34" charset="0"/>
                          <a:ea typeface="Microsoft YaHei" panose="020B0503020204020204" charset="-122"/>
                          <a:cs typeface="Arial" panose="020B0604020202020204" pitchFamily="34" charset="0"/>
                        </a:rPr>
                        <a:t>t</a:t>
                      </a:r>
                      <a:endParaRPr lang="en-GB" sz="16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0.27 fs</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Field ionisation</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ADK</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Initialised particle</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Carbon atoms</a:t>
                      </a:r>
                      <a:endParaRPr lang="en-GB" sz="16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Particle pusher</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rPr>
                        <a:t>Boris</a:t>
                      </a:r>
                      <a:endParaRPr lang="en-GB" sz="1600" baseline="300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Field solver</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rPr>
                        <a:t>Yee (FDTD)</a:t>
                      </a:r>
                      <a:endPar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GB" sz="1600" noProof="0" dirty="0">
                          <a:latin typeface="Arial" panose="020B0604020202020204" pitchFamily="34" charset="0"/>
                          <a:ea typeface="Microsoft YaHei" panose="020B0503020204020204" charset="-122"/>
                          <a:cs typeface="Arial" panose="020B0604020202020204" pitchFamily="34" charset="0"/>
                        </a:rPr>
                        <a:t>Field boundary conditions</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rPr>
                        <a:t>Absorbing</a:t>
                      </a:r>
                      <a:endPar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600" noProof="0" dirty="0">
                          <a:latin typeface="Arial" panose="020B0604020202020204" pitchFamily="34" charset="0"/>
                          <a:ea typeface="Microsoft YaHei" panose="020B0503020204020204" charset="-122"/>
                          <a:cs typeface="Arial" panose="020B0604020202020204" pitchFamily="34" charset="0"/>
                        </a:rPr>
                        <a:t>Particle boundary conditions</a:t>
                      </a:r>
                      <a:endParaRPr lang="en-GB" sz="1600"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rPr>
                        <a:t>Absorbing</a:t>
                      </a:r>
                      <a:endParaRPr lang="en-GB" sz="16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6403" y="6587579"/>
            <a:ext cx="5206529" cy="276999"/>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 </a:t>
            </a:r>
            <a:r>
              <a:rPr lang="en-US" sz="1200" i="1" dirty="0">
                <a:latin typeface="Arial" panose="020B0604020202020204" pitchFamily="34" charset="0"/>
                <a:ea typeface="Microsoft YaHei" panose="020B0503020204020204" charset="-122"/>
                <a:cs typeface="Arial" panose="020B0604020202020204" pitchFamily="34" charset="0"/>
              </a:rPr>
              <a:t>J. Vay et al., </a:t>
            </a:r>
            <a:r>
              <a:rPr lang="en-US" sz="1200" i="1" dirty="0" err="1">
                <a:latin typeface="Arial" panose="020B0604020202020204" pitchFamily="34" charset="0"/>
                <a:ea typeface="Microsoft YaHei" panose="020B0503020204020204" charset="-122"/>
                <a:cs typeface="Arial" panose="020B0604020202020204" pitchFamily="34" charset="0"/>
              </a:rPr>
              <a:t>Nucl</a:t>
            </a:r>
            <a:r>
              <a:rPr lang="en-US" sz="1200" i="1" dirty="0">
                <a:latin typeface="Arial" panose="020B0604020202020204" pitchFamily="34" charset="0"/>
                <a:ea typeface="Microsoft YaHei" panose="020B0503020204020204" charset="-122"/>
                <a:cs typeface="Arial" panose="020B0604020202020204" pitchFamily="34" charset="0"/>
              </a:rPr>
              <a:t>. Inst . Methods Phys. Res. A 909, 476 (2018).</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8"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9" name="Slide Number Placeholder 8"/>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6293608" y="1411428"/>
          <a:ext cx="5580000" cy="3931920"/>
        </p:xfrm>
        <a:graphic>
          <a:graphicData uri="http://schemas.openxmlformats.org/drawingml/2006/table">
            <a:tbl>
              <a:tblPr firstRow="1" bandRow="1"/>
              <a:tblGrid>
                <a:gridCol w="900000"/>
                <a:gridCol w="2520000"/>
                <a:gridCol w="2160000"/>
              </a:tblGrid>
              <a:tr h="0">
                <a:tc gridSpan="2">
                  <a:txBody>
                    <a:bodyPr/>
                    <a:lstStyle/>
                    <a:p>
                      <a:pPr algn="l">
                        <a:lnSpc>
                          <a:spcPct val="100000"/>
                        </a:lnSpc>
                        <a:buNone/>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Parameters</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Ranges / 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lnSpc>
                          <a:spcPct val="100000"/>
                        </a:lnSpc>
                        <a:buNone/>
                      </a:pPr>
                      <a:r>
                        <a:rPr lang="en-US" altLang="zh-CN" sz="1600" b="1" dirty="0">
                          <a:latin typeface="Arial" panose="020B0604020202020204" pitchFamily="34" charset="0"/>
                          <a:ea typeface="Microsoft YaHei" panose="020B0503020204020204" charset="-122"/>
                          <a:cs typeface="Arial" panose="020B0604020202020204" pitchFamily="34" charset="0"/>
                        </a:rPr>
                        <a:t>Plasma</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txBody>
                  <a:tcPr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Density (</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cm</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Inner radius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Outer radius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Initial atoms</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1.0×10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 2.0×10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20</a:t>
                      </a:r>
                      <a:endPar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0.5 </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5.0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Carbon</a:t>
                      </a:r>
                      <a:endParaRPr lang="en-US" altLang="zh-CN" sz="16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Arial" panose="020B0604020202020204" pitchFamily="34" charset="0"/>
                          <a:ea typeface="Microsoft YaHei" panose="020B0503020204020204" charset="-122"/>
                          <a:cs typeface="Arial" panose="020B0604020202020204" pitchFamily="34" charset="0"/>
                        </a:rPr>
                        <a:t>Laser </a:t>
                      </a:r>
                      <a:endParaRPr lang="en-US" altLang="zh-CN" sz="1600" b="1"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Arial" panose="020B0604020202020204" pitchFamily="34" charset="0"/>
                          <a:ea typeface="Microsoft YaHei" panose="020B0503020204020204" charset="-122"/>
                          <a:cs typeface="Arial" panose="020B0604020202020204" pitchFamily="34" charset="0"/>
                        </a:rPr>
                        <a:t>pulse</a:t>
                      </a:r>
                      <a:endParaRPr lang="en-US" altLang="zh-CN" sz="1600" b="1" dirty="0">
                        <a:latin typeface="Arial" panose="020B0604020202020204" pitchFamily="34" charset="0"/>
                        <a:ea typeface="Microsoft YaHei" panose="020B0503020204020204" charset="-122"/>
                        <a:cs typeface="Arial" panose="020B0604020202020204" pitchFamily="34" charset="0"/>
                      </a:endParaRPr>
                    </a:p>
                  </a:txBody>
                  <a:tcPr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Peak power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(PW)</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Peak intensity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W/cm</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Vector potential</a:t>
                      </a:r>
                      <a:endParaRPr lang="zh-CN" altLang="en-US" sz="1600" baseline="-250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Peak electric field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(TV/m)</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Wavelength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(nm)</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Waist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Duration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(fs)</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Focal position</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Rayleigh length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Polarisation</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8.82 </a:t>
                      </a:r>
                      <a:r>
                        <a:rPr lang="en-GB" altLang="zh-CN" sz="1600" dirty="0">
                          <a:latin typeface="Arial" panose="020B0604020202020204" pitchFamily="34" charset="0"/>
                          <a:ea typeface="Microsoft YaHei" panose="020B0503020204020204" charset="-122"/>
                          <a:cs typeface="Arial" panose="020B0604020202020204" pitchFamily="34" charset="0"/>
                          <a:sym typeface="+mn-ea"/>
                        </a:rPr>
                        <a:t>–</a:t>
                      </a:r>
                      <a:r>
                        <a:rPr lang="en-US" altLang="en-GB" sz="1600" dirty="0">
                          <a:latin typeface="Arial" panose="020B0604020202020204" pitchFamily="34" charset="0"/>
                          <a:ea typeface="Microsoft YaHei" panose="020B0503020204020204" charset="-122"/>
                          <a:cs typeface="Arial" panose="020B0604020202020204" pitchFamily="34" charset="0"/>
                          <a:sym typeface="+mn-ea"/>
                        </a:rPr>
                        <a:t> 16.2</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21</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63.9 </a:t>
                      </a:r>
                      <a:r>
                        <a:rPr lang="en-GB" altLang="zh-CN" sz="1600" dirty="0">
                          <a:latin typeface="Arial" panose="020B0604020202020204" pitchFamily="34" charset="0"/>
                          <a:ea typeface="Microsoft YaHei" panose="020B0503020204020204" charset="-122"/>
                          <a:cs typeface="Arial" panose="020B0604020202020204" pitchFamily="34" charset="0"/>
                          <a:sym typeface="+mn-ea"/>
                        </a:rPr>
                        <a:t>–</a:t>
                      </a:r>
                      <a:r>
                        <a:rPr lang="en-US" altLang="en-GB" sz="1600" dirty="0">
                          <a:latin typeface="Arial" panose="020B0604020202020204" pitchFamily="34" charset="0"/>
                          <a:ea typeface="Microsoft YaHei" panose="020B0503020204020204" charset="-122"/>
                          <a:cs typeface="Arial" panose="020B0604020202020204" pitchFamily="34" charset="0"/>
                          <a:sym typeface="+mn-ea"/>
                        </a:rPr>
                        <a:t> 86.7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258 </a:t>
                      </a:r>
                      <a:r>
                        <a:rPr lang="en-GB" altLang="zh-CN" sz="1600" dirty="0">
                          <a:latin typeface="Arial" panose="020B0604020202020204" pitchFamily="34" charset="0"/>
                          <a:ea typeface="Microsoft YaHei" panose="020B0503020204020204" charset="-122"/>
                          <a:cs typeface="Arial" panose="020B0604020202020204" pitchFamily="34" charset="0"/>
                          <a:sym typeface="+mn-ea"/>
                        </a:rPr>
                        <a:t>–</a:t>
                      </a:r>
                      <a:r>
                        <a:rPr lang="en-US" altLang="en-GB" sz="1600" dirty="0">
                          <a:latin typeface="Arial" panose="020B0604020202020204" pitchFamily="34" charset="0"/>
                          <a:ea typeface="Microsoft YaHei" panose="020B0503020204020204" charset="-122"/>
                          <a:cs typeface="Arial" panose="020B0604020202020204" pitchFamily="34" charset="0"/>
                          <a:sym typeface="+mn-ea"/>
                        </a:rPr>
                        <a:t> 349</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800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2.8 </a:t>
                      </a:r>
                      <a:r>
                        <a:rPr lang="en-GB"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 3.8</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i="1" kern="1200" dirty="0">
                          <a:solidFill>
                            <a:schemeClr val="tx1"/>
                          </a:solidFill>
                          <a:latin typeface="Arial" panose="020B0604020202020204" pitchFamily="34" charset="0"/>
                          <a:ea typeface="Microsoft YaHei" panose="020B0503020204020204" charset="-122"/>
                          <a:cs typeface="Arial" panose="020B0604020202020204" pitchFamily="34" charset="0"/>
                        </a:rPr>
                        <a:t>z</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 = 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30.8</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 </a:t>
                      </a:r>
                      <a:r>
                        <a:rPr lang="en-GB"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 </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56.7</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Linear</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8" name="Group 7"/>
          <p:cNvGrpSpPr>
            <a:grpSpLocks noChangeAspect="1"/>
          </p:cNvGrpSpPr>
          <p:nvPr/>
        </p:nvGrpSpPr>
        <p:grpSpPr>
          <a:xfrm>
            <a:off x="0" y="1659935"/>
            <a:ext cx="5921466" cy="2527020"/>
            <a:chOff x="3641021" y="2434602"/>
            <a:chExt cx="5008480" cy="2137398"/>
          </a:xfrm>
        </p:grpSpPr>
        <p:pic>
          <p:nvPicPr>
            <p:cNvPr id="10" name="Picture 9"/>
            <p:cNvPicPr>
              <a:picLocks noChangeAspect="1"/>
            </p:cNvPicPr>
            <p:nvPr/>
          </p:nvPicPr>
          <p:blipFill>
            <a:blip r:embed="rId1"/>
            <a:stretch>
              <a:fillRect/>
            </a:stretch>
          </p:blipFill>
          <p:spPr>
            <a:xfrm>
              <a:off x="3641021" y="2907529"/>
              <a:ext cx="2160001" cy="1664471"/>
            </a:xfrm>
            <a:prstGeom prst="rect">
              <a:avLst/>
            </a:prstGeom>
          </p:spPr>
        </p:pic>
        <p:sp>
          <p:nvSpPr>
            <p:cNvPr id="11" name="TextBox 10"/>
            <p:cNvSpPr txBox="1"/>
            <p:nvPr/>
          </p:nvSpPr>
          <p:spPr>
            <a:xfrm>
              <a:off x="4161305" y="2531308"/>
              <a:ext cx="1665838" cy="312388"/>
            </a:xfrm>
            <a:prstGeom prst="rect">
              <a:avLst/>
            </a:prstGeom>
            <a:noFill/>
          </p:spPr>
          <p:txBody>
            <a:bodyPr wrap="square">
              <a:spAutoFit/>
            </a:bodyPr>
            <a:lstStyle/>
            <a:p>
              <a:r>
                <a:rPr lang="en-US" altLang="zh-CN" dirty="0">
                  <a:latin typeface="Arial" panose="020B0604020202020204" pitchFamily="34" charset="0"/>
                  <a:ea typeface="Microsoft YaHei" panose="020B0503020204020204" charset="-122"/>
                  <a:cs typeface="Arial" panose="020B0604020202020204" pitchFamily="34" charset="0"/>
                </a:rPr>
                <a:t>Laser pulse</a:t>
              </a:r>
              <a:endParaRPr lang="zh-CN" altLang="en-US" dirty="0">
                <a:latin typeface="Arial" panose="020B0604020202020204" pitchFamily="34" charset="0"/>
                <a:ea typeface="Microsoft YaHei" panose="020B0503020204020204" charset="-122"/>
                <a:cs typeface="Arial" panose="020B0604020202020204" pitchFamily="34" charset="0"/>
              </a:endParaRPr>
            </a:p>
          </p:txBody>
        </p:sp>
        <p:sp>
          <p:nvSpPr>
            <p:cNvPr id="12" name="Cylinder 11"/>
            <p:cNvSpPr/>
            <p:nvPr/>
          </p:nvSpPr>
          <p:spPr>
            <a:xfrm rot="16200000">
              <a:off x="6486395" y="2659763"/>
              <a:ext cx="1090262" cy="2160002"/>
            </a:xfrm>
            <a:prstGeom prst="can">
              <a:avLst>
                <a:gd name="adj" fmla="val 61264"/>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132597" y="3527821"/>
              <a:ext cx="259152" cy="42388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88287" y="3527821"/>
              <a:ext cx="259152" cy="423884"/>
            </a:xfrm>
            <a:prstGeom prst="ellipse">
              <a:avLst/>
            </a:prstGeom>
            <a:solidFill>
              <a:schemeClr val="bg2">
                <a:lumMod val="5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0"/>
              <a:endCxn id="14" idx="0"/>
            </p:cNvCxnSpPr>
            <p:nvPr/>
          </p:nvCxnSpPr>
          <p:spPr>
            <a:xfrm>
              <a:off x="6262173" y="3527821"/>
              <a:ext cx="155569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3" idx="4"/>
              <a:endCxn id="14" idx="4"/>
            </p:cNvCxnSpPr>
            <p:nvPr/>
          </p:nvCxnSpPr>
          <p:spPr>
            <a:xfrm>
              <a:off x="6262173" y="3951705"/>
              <a:ext cx="155569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13" idx="3"/>
            </p:cNvCxnSpPr>
            <p:nvPr/>
          </p:nvCxnSpPr>
          <p:spPr>
            <a:xfrm flipH="1">
              <a:off x="6170549" y="3746500"/>
              <a:ext cx="91624" cy="143129"/>
            </a:xfrm>
            <a:prstGeom prst="straightConnector1">
              <a:avLst/>
            </a:prstGeom>
            <a:ln w="12700">
              <a:solidFill>
                <a:srgbClr val="FF0000"/>
              </a:solidFill>
              <a:round/>
              <a:headEnd type="none" w="med" len="sm"/>
              <a:tailEnd type="stealth"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49973" y="3761935"/>
              <a:ext cx="494825" cy="338420"/>
            </a:xfrm>
            <a:prstGeom prst="rect">
              <a:avLst/>
            </a:prstGeom>
            <a:noFill/>
          </p:spPr>
          <p:txBody>
            <a:bodyPr wrap="square">
              <a:spAutoFit/>
            </a:bodyPr>
            <a:lstStyle/>
            <a:p>
              <a:r>
                <a:rPr lang="en-US" altLang="zh-CN" sz="2000" i="1" dirty="0" err="1">
                  <a:latin typeface="Times New Roman" panose="02020603050405020304" pitchFamily="18" charset="0"/>
                  <a:ea typeface="Microsoft YaHei" panose="020B0503020204020204" charset="-122"/>
                  <a:cs typeface="Times New Roman" panose="02020603050405020304" pitchFamily="18" charset="0"/>
                </a:rPr>
                <a:t>r</a:t>
              </a:r>
              <a:r>
                <a:rPr lang="en-US" altLang="zh-CN" sz="2000" baseline="-25000" dirty="0" err="1">
                  <a:latin typeface="Times New Roman" panose="02020603050405020304" pitchFamily="18" charset="0"/>
                  <a:ea typeface="Microsoft YaHei" panose="020B0503020204020204" charset="-122"/>
                  <a:cs typeface="Times New Roman" panose="02020603050405020304" pitchFamily="18" charset="0"/>
                </a:rPr>
                <a:t>in</a:t>
              </a:r>
              <a:endParaRPr lang="zh-CN" altLang="en-US" sz="2000" baseline="-25000" dirty="0">
                <a:latin typeface="Times New Roman" panose="02020603050405020304" pitchFamily="18" charset="0"/>
                <a:ea typeface="Microsoft YaHei" panose="020B0503020204020204" charset="-122"/>
                <a:cs typeface="Times New Roman" panose="02020603050405020304" pitchFamily="18" charset="0"/>
              </a:endParaRPr>
            </a:p>
          </p:txBody>
        </p:sp>
        <p:sp>
          <p:nvSpPr>
            <p:cNvPr id="19" name="TextBox 18"/>
            <p:cNvSpPr txBox="1"/>
            <p:nvPr/>
          </p:nvSpPr>
          <p:spPr>
            <a:xfrm>
              <a:off x="5621998" y="3081929"/>
              <a:ext cx="657503" cy="338420"/>
            </a:xfrm>
            <a:prstGeom prst="rect">
              <a:avLst/>
            </a:prstGeom>
            <a:noFill/>
          </p:spPr>
          <p:txBody>
            <a:bodyPr wrap="square">
              <a:spAutoFit/>
            </a:bodyPr>
            <a:lstStyle/>
            <a:p>
              <a:r>
                <a:rPr lang="en-US" altLang="zh-CN" sz="2000" i="1" dirty="0">
                  <a:latin typeface="Times New Roman" panose="02020603050405020304" pitchFamily="18" charset="0"/>
                  <a:ea typeface="Microsoft YaHei" panose="020B0503020204020204" charset="-122"/>
                  <a:cs typeface="Times New Roman" panose="02020603050405020304" pitchFamily="18" charset="0"/>
                </a:rPr>
                <a:t>r</a:t>
              </a:r>
              <a:r>
                <a:rPr lang="en-US" altLang="zh-CN" sz="2000" baseline="-25000" dirty="0">
                  <a:latin typeface="Times New Roman" panose="02020603050405020304" pitchFamily="18" charset="0"/>
                  <a:ea typeface="Microsoft YaHei" panose="020B0503020204020204" charset="-122"/>
                  <a:cs typeface="Times New Roman" panose="02020603050405020304" pitchFamily="18" charset="0"/>
                </a:rPr>
                <a:t>out</a:t>
              </a:r>
              <a:endParaRPr lang="zh-CN" altLang="en-US" sz="2000" baseline="-25000" dirty="0">
                <a:latin typeface="Times New Roman" panose="02020603050405020304" pitchFamily="18" charset="0"/>
                <a:ea typeface="Microsoft YaHei" panose="020B0503020204020204" charset="-122"/>
                <a:cs typeface="Times New Roman" panose="02020603050405020304" pitchFamily="18" charset="0"/>
              </a:endParaRPr>
            </a:p>
          </p:txBody>
        </p:sp>
        <p:cxnSp>
          <p:nvCxnSpPr>
            <p:cNvPr id="20" name="Straight Arrow Connector 19"/>
            <p:cNvCxnSpPr/>
            <p:nvPr/>
          </p:nvCxnSpPr>
          <p:spPr>
            <a:xfrm flipH="1" flipV="1">
              <a:off x="6010635" y="3451261"/>
              <a:ext cx="251538" cy="295239"/>
            </a:xfrm>
            <a:prstGeom prst="straightConnector1">
              <a:avLst/>
            </a:prstGeom>
            <a:ln w="12700">
              <a:solidFill>
                <a:srgbClr val="FF0000"/>
              </a:solidFill>
              <a:round/>
              <a:headEnd type="none" w="med" len="sm"/>
              <a:tailEnd type="stealth" w="med" len="med"/>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170550" y="3288022"/>
              <a:ext cx="139764" cy="140723"/>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5910263" y="3741012"/>
              <a:ext cx="2262187" cy="12631"/>
            </a:xfrm>
            <a:prstGeom prst="straightConnector1">
              <a:avLst/>
            </a:prstGeom>
            <a:ln w="12700">
              <a:solidFill>
                <a:srgbClr val="FF0000"/>
              </a:solidFill>
              <a:prstDash val="lgDashDot"/>
              <a:round/>
              <a:headEnd type="none" w="med" len="sm"/>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28761" y="3953937"/>
              <a:ext cx="314501" cy="0"/>
            </a:xfrm>
            <a:prstGeom prst="straightConnector1">
              <a:avLst/>
            </a:prstGeom>
            <a:ln w="12700">
              <a:solidFill>
                <a:schemeClr val="tx1"/>
              </a:solidFill>
              <a:round/>
              <a:headEnd type="none" w="med" len="sm"/>
              <a:tailEnd type="stealth"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33405" y="3881277"/>
              <a:ext cx="245649" cy="338420"/>
            </a:xfrm>
            <a:prstGeom prst="rect">
              <a:avLst/>
            </a:prstGeom>
            <a:noFill/>
          </p:spPr>
          <p:txBody>
            <a:bodyPr wrap="square">
              <a:spAutoFit/>
            </a:bodyPr>
            <a:lstStyle/>
            <a:p>
              <a:r>
                <a:rPr lang="en-US" altLang="zh-CN" sz="2000" i="1" dirty="0">
                  <a:latin typeface="Times New Roman" panose="02020603050405020304" pitchFamily="18" charset="0"/>
                  <a:ea typeface="Microsoft YaHei" panose="020B0503020204020204" charset="-122"/>
                  <a:cs typeface="Times New Roman" panose="02020603050405020304" pitchFamily="18" charset="0"/>
                </a:rPr>
                <a:t>c</a:t>
              </a:r>
              <a:endParaRPr lang="zh-CN" altLang="en-US" sz="2000" baseline="-25000" dirty="0">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25" name="Group 24"/>
            <p:cNvGrpSpPr/>
            <p:nvPr/>
          </p:nvGrpSpPr>
          <p:grpSpPr>
            <a:xfrm>
              <a:off x="5861132" y="2459953"/>
              <a:ext cx="623803" cy="628083"/>
              <a:chOff x="6132597" y="2459953"/>
              <a:chExt cx="623803" cy="628083"/>
            </a:xfrm>
          </p:grpSpPr>
          <p:sp>
            <p:nvSpPr>
              <p:cNvPr id="48" name="Rectangle 47"/>
              <p:cNvSpPr/>
              <p:nvPr/>
            </p:nvSpPr>
            <p:spPr>
              <a:xfrm>
                <a:off x="6132597" y="2459953"/>
                <a:ext cx="623803" cy="628083"/>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170549" y="2942928"/>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256539" y="2823103"/>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251021" y="2702863"/>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538114" y="2820175"/>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543946" y="2988750"/>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639348" y="2518269"/>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639348" y="2641286"/>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192964" y="2522880"/>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305962" y="2502501"/>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78214" y="2634777"/>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18729" y="2522880"/>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588511" y="2728633"/>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279501" y="2969101"/>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164755" y="2774536"/>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37459" y="2626282"/>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Oval 1151"/>
              <p:cNvSpPr/>
              <p:nvPr/>
            </p:nvSpPr>
            <p:spPr>
              <a:xfrm>
                <a:off x="6273232" y="2602569"/>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Oval 1152"/>
              <p:cNvSpPr/>
              <p:nvPr/>
            </p:nvSpPr>
            <p:spPr>
              <a:xfrm>
                <a:off x="6432216" y="2813668"/>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Oval 1153"/>
              <p:cNvSpPr/>
              <p:nvPr/>
            </p:nvSpPr>
            <p:spPr>
              <a:xfrm>
                <a:off x="6656988" y="2811393"/>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Oval 1154"/>
              <p:cNvSpPr/>
              <p:nvPr/>
            </p:nvSpPr>
            <p:spPr>
              <a:xfrm>
                <a:off x="6412455" y="2531329"/>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Oval 1155"/>
              <p:cNvSpPr/>
              <p:nvPr/>
            </p:nvSpPr>
            <p:spPr>
              <a:xfrm>
                <a:off x="6380624" y="2977443"/>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Oval 1156"/>
              <p:cNvSpPr/>
              <p:nvPr/>
            </p:nvSpPr>
            <p:spPr>
              <a:xfrm>
                <a:off x="6349021" y="2751138"/>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Oval 1157"/>
              <p:cNvSpPr/>
              <p:nvPr/>
            </p:nvSpPr>
            <p:spPr>
              <a:xfrm>
                <a:off x="6165550" y="2633446"/>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Oval 1158"/>
              <p:cNvSpPr/>
              <p:nvPr/>
            </p:nvSpPr>
            <p:spPr>
              <a:xfrm>
                <a:off x="6459428" y="2912190"/>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Oval 1159"/>
              <p:cNvSpPr/>
              <p:nvPr/>
            </p:nvSpPr>
            <p:spPr>
              <a:xfrm>
                <a:off x="6596081" y="2902465"/>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Oval 1160"/>
              <p:cNvSpPr/>
              <p:nvPr/>
            </p:nvSpPr>
            <p:spPr>
              <a:xfrm>
                <a:off x="6655854" y="2988750"/>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1161"/>
              <p:cNvSpPr/>
              <p:nvPr/>
            </p:nvSpPr>
            <p:spPr>
              <a:xfrm>
                <a:off x="6459428" y="2708745"/>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Oval 1162"/>
              <p:cNvSpPr/>
              <p:nvPr/>
            </p:nvSpPr>
            <p:spPr>
              <a:xfrm>
                <a:off x="6344729" y="2875092"/>
                <a:ext cx="78804" cy="78804"/>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flipH="1" flipV="1">
              <a:off x="5849826" y="3088921"/>
              <a:ext cx="314929" cy="1991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290423" y="3086980"/>
              <a:ext cx="208103" cy="21424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334297" y="2492566"/>
              <a:ext cx="1315204" cy="546678"/>
            </a:xfrm>
            <a:prstGeom prst="rect">
              <a:avLst/>
            </a:prstGeom>
            <a:noFill/>
          </p:spPr>
          <p:txBody>
            <a:bodyPr wrap="square">
              <a:spAutoFit/>
            </a:bodyPr>
            <a:lstStyle/>
            <a:p>
              <a:r>
                <a:rPr lang="en-US" altLang="zh-CN" dirty="0">
                  <a:latin typeface="Arial" panose="020B0604020202020204" pitchFamily="34" charset="0"/>
                  <a:ea typeface="Microsoft YaHei" panose="020B0503020204020204" charset="-122"/>
                  <a:cs typeface="Arial" panose="020B0604020202020204" pitchFamily="34" charset="0"/>
                </a:rPr>
                <a:t>Single/Multi-walled CNTs</a:t>
              </a:r>
              <a:endParaRPr lang="zh-CN" altLang="en-US" dirty="0">
                <a:latin typeface="Arial" panose="020B0604020202020204" pitchFamily="34" charset="0"/>
                <a:ea typeface="Microsoft YaHei" panose="020B0503020204020204" charset="-122"/>
                <a:cs typeface="Arial" panose="020B0604020202020204" pitchFamily="34" charset="0"/>
              </a:endParaRPr>
            </a:p>
          </p:txBody>
        </p:sp>
        <p:cxnSp>
          <p:nvCxnSpPr>
            <p:cNvPr id="29" name="Straight Arrow Connector 28"/>
            <p:cNvCxnSpPr>
              <a:stCxn id="54" idx="6"/>
            </p:cNvCxnSpPr>
            <p:nvPr/>
          </p:nvCxnSpPr>
          <p:spPr>
            <a:xfrm>
              <a:off x="6446687" y="2557671"/>
              <a:ext cx="292830" cy="55660"/>
            </a:xfrm>
            <a:prstGeom prst="straightConnector1">
              <a:avLst/>
            </a:prstGeom>
            <a:ln w="12700">
              <a:solidFill>
                <a:schemeClr val="tx1"/>
              </a:solidFill>
              <a:round/>
              <a:headEnd type="none" w="med" len="sm"/>
              <a:tailEnd type="stealth" w="med" len="med"/>
            </a:ln>
          </p:spPr>
          <p:style>
            <a:lnRef idx="2">
              <a:schemeClr val="accent1"/>
            </a:lnRef>
            <a:fillRef idx="0">
              <a:schemeClr val="accent1"/>
            </a:fillRef>
            <a:effectRef idx="1">
              <a:schemeClr val="accent1"/>
            </a:effectRef>
            <a:fontRef idx="minor">
              <a:schemeClr val="tx1"/>
            </a:fontRef>
          </p:style>
        </p:cxnSp>
        <p:grpSp>
          <p:nvGrpSpPr>
            <p:cNvPr id="30" name="Group 29"/>
            <p:cNvGrpSpPr>
              <a:grpSpLocks noChangeAspect="1"/>
            </p:cNvGrpSpPr>
            <p:nvPr/>
          </p:nvGrpSpPr>
          <p:grpSpPr>
            <a:xfrm>
              <a:off x="6739517" y="2434602"/>
              <a:ext cx="648000" cy="721750"/>
              <a:chOff x="8670313" y="4344355"/>
              <a:chExt cx="881100" cy="981379"/>
            </a:xfrm>
          </p:grpSpPr>
          <p:pic>
            <p:nvPicPr>
              <p:cNvPr id="31" name="Picture 30"/>
              <p:cNvPicPr>
                <a:picLocks noChangeAspect="1"/>
              </p:cNvPicPr>
              <p:nvPr/>
            </p:nvPicPr>
            <p:blipFill>
              <a:blip r:embed="rId2"/>
              <a:stretch>
                <a:fillRect/>
              </a:stretch>
            </p:blipFill>
            <p:spPr>
              <a:xfrm>
                <a:off x="8670313" y="4344355"/>
                <a:ext cx="881100" cy="828979"/>
              </a:xfrm>
              <a:prstGeom prst="rect">
                <a:avLst/>
              </a:prstGeom>
            </p:spPr>
          </p:pic>
          <p:sp>
            <p:nvSpPr>
              <p:cNvPr id="32" name="Rectangle 31"/>
              <p:cNvSpPr/>
              <p:nvPr/>
            </p:nvSpPr>
            <p:spPr>
              <a:xfrm>
                <a:off x="8670313" y="5095875"/>
                <a:ext cx="162538"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388875" y="5095875"/>
                <a:ext cx="162538"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822713" y="5248275"/>
                <a:ext cx="162538"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842377" y="5128582"/>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874307" y="5136984"/>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073431" y="5144129"/>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327270" y="5128581"/>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121001" y="5147633"/>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039119" y="5144129"/>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018843" y="5158732"/>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950220" y="5167310"/>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79700" y="5150958"/>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149271" y="5150958"/>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163407" y="5166033"/>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232129" y="5173334"/>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892044" y="5149207"/>
                <a:ext cx="54587" cy="77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5" name="Rectangle: Rounded Corners 1164"/>
          <p:cNvSpPr/>
          <p:nvPr/>
        </p:nvSpPr>
        <p:spPr>
          <a:xfrm>
            <a:off x="1814741" y="4696610"/>
            <a:ext cx="2708465" cy="42486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Microsoft YaHei" panose="020B0503020204020204" charset="-122"/>
                <a:cs typeface="Arial" panose="020B0604020202020204" pitchFamily="34" charset="0"/>
              </a:rPr>
              <a:t>LWFA with a CNT bulk</a:t>
            </a:r>
            <a:endParaRPr lang="en-US" altLang="zh-CN" b="1" dirty="0">
              <a:latin typeface="Arial" panose="020B0604020202020204" pitchFamily="34" charset="0"/>
              <a:ea typeface="Microsoft YaHei" panose="020B0503020204020204" charset="-122"/>
              <a:cs typeface="Arial" panose="020B0604020202020204" pitchFamily="34" charset="0"/>
            </a:endParaRPr>
          </a:p>
        </p:txBody>
      </p:sp>
      <p:sp>
        <p:nvSpPr>
          <p:cNvPr id="4" name="TextBox 3"/>
          <p:cNvSpPr txBox="1"/>
          <p:nvPr/>
        </p:nvSpPr>
        <p:spPr>
          <a:xfrm>
            <a:off x="49300" y="745359"/>
            <a:ext cx="6368591"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Simulation Settings &amp; Parameters</a:t>
            </a:r>
            <a:endParaRPr lang="en-US" altLang="zh-CN" b="1" dirty="0">
              <a:latin typeface="Arial" panose="020B0604020202020204" pitchFamily="34" charset="0"/>
              <a:ea typeface="Microsoft YaHei" panose="020B0503020204020204" charset="-122"/>
              <a:cs typeface="Arial" panose="020B0604020202020204" pitchFamily="34" charset="0"/>
            </a:endParaRPr>
          </a:p>
        </p:txBody>
      </p:sp>
      <p:sp>
        <p:nvSpPr>
          <p:cNvPr id="5"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6" name="Slide Number Placeholder 5"/>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12790" y="1333763"/>
          <a:ext cx="11808000" cy="4389120"/>
        </p:xfrm>
        <a:graphic>
          <a:graphicData uri="http://schemas.openxmlformats.org/drawingml/2006/table">
            <a:tbl>
              <a:tblPr firstRow="1" bandRow="1">
                <a:tableStyleId>{5C22544A-7EE6-4342-B048-85BDC9FD1C3A}</a:tableStyleId>
              </a:tblPr>
              <a:tblGrid>
                <a:gridCol w="3168000"/>
                <a:gridCol w="1440000"/>
                <a:gridCol w="1440000"/>
                <a:gridCol w="1440000"/>
                <a:gridCol w="1440000"/>
                <a:gridCol w="1440000"/>
                <a:gridCol w="1440000"/>
              </a:tblGrid>
              <a:tr h="288000">
                <a:tc>
                  <a:txBody>
                    <a:bodyPr/>
                    <a:lstStyle/>
                    <a:p>
                      <a:pPr marL="0" algn="ctr" defTabSz="914400" rtl="0" eaLnBrk="1" latinLnBrk="0" hangingPunct="1"/>
                      <a:r>
                        <a:rPr lang="en-US" sz="1800" b="1" kern="1200" dirty="0">
                          <a:solidFill>
                            <a:schemeClr val="tx1"/>
                          </a:solidFill>
                          <a:latin typeface="Arial" panose="020B0604020202020204" pitchFamily="34" charset="0"/>
                          <a:ea typeface="Microsoft YaHei" panose="020B0503020204020204" charset="-122"/>
                          <a:cs typeface="Arial" panose="020B0604020202020204" pitchFamily="34" charset="0"/>
                        </a:rPr>
                        <a:t>Parameters &amp; results</a:t>
                      </a:r>
                      <a:endParaRPr sz="1800" b="1"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8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Microsoft YaHei" panose="020B0503020204020204" charset="-122"/>
                          <a:cs typeface="Arial" panose="020B0604020202020204" pitchFamily="34" charset="0"/>
                        </a:rPr>
                        <a:t>Inner radius (</a:t>
                      </a:r>
                      <a:r>
                        <a:rPr lang="en-US" altLang="zh-CN" sz="1800" kern="1200" dirty="0" err="1">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800" dirty="0" err="1">
                          <a:latin typeface="Arial" panose="020B0604020202020204" pitchFamily="34" charset="0"/>
                          <a:ea typeface="Microsoft YaHei" panose="020B0503020204020204" charset="-122"/>
                          <a:cs typeface="Arial" panose="020B0604020202020204" pitchFamily="34" charset="0"/>
                        </a:rPr>
                        <a:t>m</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rPr>
                        <a:t>0.5</a:t>
                      </a:r>
                      <a:endPar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Microsoft YaHei" panose="020B0503020204020204" charset="-122"/>
                          <a:cs typeface="Arial" panose="020B0604020202020204" pitchFamily="34" charset="0"/>
                        </a:rPr>
                        <a:t>Laser waist (</a:t>
                      </a:r>
                      <a:r>
                        <a:rPr lang="en-US" altLang="zh-CN" sz="1800" kern="1200" dirty="0" err="1">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800" dirty="0" err="1">
                          <a:latin typeface="Arial" panose="020B0604020202020204" pitchFamily="34" charset="0"/>
                          <a:ea typeface="Microsoft YaHei" panose="020B0503020204020204" charset="-122"/>
                          <a:cs typeface="Arial" panose="020B0604020202020204" pitchFamily="34" charset="0"/>
                        </a:rPr>
                        <a:t>m</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rPr>
                        <a:t>3.5</a:t>
                      </a:r>
                      <a:endPar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hMerge="1">
                  <a:tcPr/>
                </a:tc>
                <a:tc hMerge="1">
                  <a:tcPr/>
                </a:tc>
                <a:tc hMerge="1">
                  <a:tcPr/>
                </a:tc>
                <a:tc hMerge="1">
                  <a:tcPr/>
                </a:tc>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Plasma density </a:t>
                      </a:r>
                      <a:r>
                        <a:rPr lang="en-US" altLang="zh-CN" sz="1800" dirty="0">
                          <a:latin typeface="Arial" panose="020B0604020202020204" pitchFamily="34" charset="0"/>
                          <a:ea typeface="Microsoft YaHei" panose="020B0503020204020204" charset="-122"/>
                          <a:cs typeface="Arial" panose="020B0604020202020204" pitchFamily="34" charset="0"/>
                        </a:rPr>
                        <a:t>(</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cm</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1×10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3×10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5×10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7×10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1×10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20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2×10</a:t>
                      </a:r>
                      <a:r>
                        <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rPr>
                        <a:t>20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Particle cut </a:t>
                      </a:r>
                      <a:r>
                        <a:rPr lang="en-US" altLang="zh-CN" sz="1800" baseline="30000" dirty="0">
                          <a:latin typeface="Arial" panose="020B0604020202020204" pitchFamily="34" charset="0"/>
                          <a:ea typeface="Microsoft YaHei" panose="020B0503020204020204" charset="-122"/>
                          <a:cs typeface="Arial" panose="020B0604020202020204" pitchFamily="34" charset="0"/>
                        </a:rPr>
                        <a:t>[1]</a:t>
                      </a:r>
                      <a:r>
                        <a:rPr lang="en-US" altLang="zh-CN" sz="1800" dirty="0">
                          <a:latin typeface="Arial" panose="020B0604020202020204" pitchFamily="34" charset="0"/>
                          <a:ea typeface="Microsoft YaHei" panose="020B0503020204020204" charset="-122"/>
                          <a:cs typeface="Arial" panose="020B0604020202020204" pitchFamily="34" charset="0"/>
                        </a:rPr>
                        <a:t> (</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MeV</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190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220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210 </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180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120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i="1" dirty="0">
                          <a:solidFill>
                            <a:schemeClr val="tx1"/>
                          </a:solidFill>
                          <a:latin typeface="Arial" panose="020B0604020202020204" pitchFamily="34" charset="0"/>
                          <a:ea typeface="Microsoft YaHei" panose="020B0503020204020204" charset="-122"/>
                          <a:cs typeface="Arial" panose="020B0604020202020204" pitchFamily="34" charset="0"/>
                        </a:rPr>
                        <a:t>E</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 &gt; 100</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Mean energy (</a:t>
                      </a: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MeV)</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rPr>
                        <a:t>204</a:t>
                      </a:r>
                      <a:endParaRPr lang="en-US" altLang="zh-CN" sz="18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248</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276</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256</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234.6 </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Microsoft YaHei" panose="020B0503020204020204" charset="-122"/>
                          <a:cs typeface="Arial" panose="020B0604020202020204" pitchFamily="34" charset="0"/>
                        </a:rPr>
                        <a:t>184</a:t>
                      </a:r>
                      <a:endParaRPr lang="en-US" altLang="zh-CN" sz="18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Charge (</a:t>
                      </a:r>
                      <a:r>
                        <a:rPr lang="en-US" altLang="zh-CN" sz="1800" kern="1200" dirty="0" err="1">
                          <a:solidFill>
                            <a:schemeClr val="tx1"/>
                          </a:solidFill>
                          <a:latin typeface="Arial" panose="020B0604020202020204" pitchFamily="34" charset="0"/>
                          <a:ea typeface="Microsoft YaHei" panose="020B0503020204020204" charset="-122"/>
                          <a:cs typeface="Arial" panose="020B0604020202020204" pitchFamily="34" charset="0"/>
                        </a:rPr>
                        <a:t>nC</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1.3</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6.7</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7.6 </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a:solidFill>
                            <a:schemeClr val="tx1"/>
                          </a:solidFill>
                          <a:latin typeface="Arial" panose="020B0604020202020204" pitchFamily="34" charset="0"/>
                          <a:ea typeface="Microsoft YaHei" panose="020B0503020204020204" charset="-122"/>
                          <a:cs typeface="Arial" panose="020B0604020202020204" pitchFamily="34" charset="0"/>
                        </a:rPr>
                        <a:t>9.3</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9.9</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Energy spread (</a:t>
                      </a: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3.9</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6.2</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13.4</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20.9</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45.3</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35.7</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Emittance (</a:t>
                      </a: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8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8.7</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19.3</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25.5</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30.3</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59.9</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75.3</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Accelerating length (</a:t>
                      </a:r>
                      <a:r>
                        <a:rPr lang="en-US" altLang="zh-CN" sz="18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169</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85</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Gradient (</a:t>
                      </a: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800" dirty="0">
                          <a:latin typeface="Arial" panose="020B0604020202020204" pitchFamily="34" charset="0"/>
                          <a:ea typeface="Microsoft YaHei" panose="020B0503020204020204" charset="-122"/>
                          <a:cs typeface="Arial" panose="020B0604020202020204" pitchFamily="34" charset="0"/>
                        </a:rPr>
                        <a:t>)</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rPr>
                        <a:t>1.2</a:t>
                      </a:r>
                      <a:endPar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rPr>
                        <a:t>2.9</a:t>
                      </a:r>
                      <a:endParaRPr lang="en-US" sz="1800" kern="1200" baseline="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3.3</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3.0</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2.8</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2.2</a:t>
                      </a:r>
                      <a:endParaRPr lang="en-US"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a:txBody>
                    <a:bodyPr/>
                    <a:lstStyle/>
                    <a:p>
                      <a:pPr algn="ctr"/>
                      <a:r>
                        <a:rPr lang="en-US" altLang="zh-CN" sz="1800" dirty="0">
                          <a:latin typeface="Arial" panose="020B0604020202020204" pitchFamily="34" charset="0"/>
                          <a:ea typeface="Microsoft YaHei" panose="020B0503020204020204" charset="-122"/>
                          <a:cs typeface="Arial" panose="020B0604020202020204" pitchFamily="34" charset="0"/>
                        </a:rPr>
                        <a:t>Beam quality factor</a:t>
                      </a:r>
                      <a:endParaRPr lang="zh-CN" altLang="en-US" sz="18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0.03801</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0.05587</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0.02229</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rPr>
                        <a:t>0.01349</a:t>
                      </a:r>
                      <a:endParaRPr lang="en-US" altLang="zh-CN" sz="18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0.00342</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rPr>
                        <a:t>0.00368</a:t>
                      </a:r>
                      <a:endParaRPr lang="en-US" altLang="zh-CN" sz="1800" kern="1200" baseline="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49301" y="745359"/>
            <a:ext cx="5042816" cy="400110"/>
          </a:xfrm>
          <a:prstGeom prst="rect">
            <a:avLst/>
          </a:prstGeom>
          <a:noFill/>
        </p:spPr>
        <p:txBody>
          <a:bodyPr wrap="square">
            <a:spAutoFit/>
          </a:bodyPr>
          <a:lstStyle/>
          <a:p>
            <a:r>
              <a:rPr lang="en-US" altLang="zh-CN" sz="2000" b="1" dirty="0">
                <a:latin typeface="Arial" panose="020B0604020202020204" pitchFamily="34" charset="0"/>
                <a:ea typeface="Microsoft YaHei" panose="020B0503020204020204" charset="-122"/>
                <a:cs typeface="Arial" panose="020B0604020202020204" pitchFamily="34" charset="0"/>
              </a:rPr>
              <a:t>Parameter Scanning on Plasma Density</a:t>
            </a:r>
            <a:endParaRPr lang="zh-CN" altLang="en-US" sz="2000" b="1"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nvGraphicFramePr>
        <p:xfrm>
          <a:off x="6225613" y="5941955"/>
          <a:ext cx="2303814" cy="700504"/>
        </p:xfrm>
        <a:graphic>
          <a:graphicData uri="http://schemas.openxmlformats.org/presentationml/2006/ole">
            <mc:AlternateContent xmlns:mc="http://schemas.openxmlformats.org/markup-compatibility/2006">
              <mc:Choice xmlns:v="urn:schemas-microsoft-com:vml" Requires="v">
                <p:oleObj spid="_x0000_s3" name="Equation" r:id="rId1" imgW="1258570" imgH="393065" progId="Equation.DSMT4">
                  <p:embed/>
                </p:oleObj>
              </mc:Choice>
              <mc:Fallback>
                <p:oleObj name="Equation" r:id="rId1" imgW="1258570" imgH="393065" progId="Equation.DSMT4">
                  <p:embed/>
                  <p:pic>
                    <p:nvPicPr>
                      <p:cNvPr id="0" name="Object 1"/>
                      <p:cNvPicPr/>
                      <p:nvPr/>
                    </p:nvPicPr>
                    <p:blipFill>
                      <a:blip r:embed="rId2"/>
                      <a:stretch>
                        <a:fillRect/>
                      </a:stretch>
                    </p:blipFill>
                    <p:spPr>
                      <a:xfrm>
                        <a:off x="6225613" y="5941955"/>
                        <a:ext cx="2303814" cy="700504"/>
                      </a:xfrm>
                      <a:prstGeom prst="rect">
                        <a:avLst/>
                      </a:prstGeom>
                    </p:spPr>
                  </p:pic>
                </p:oleObj>
              </mc:Fallback>
            </mc:AlternateContent>
          </a:graphicData>
        </a:graphic>
      </p:graphicFrame>
      <p:sp>
        <p:nvSpPr>
          <p:cNvPr id="8" name="TextBox 7"/>
          <p:cNvSpPr txBox="1"/>
          <p:nvPr/>
        </p:nvSpPr>
        <p:spPr>
          <a:xfrm>
            <a:off x="6403" y="6399566"/>
            <a:ext cx="5804737" cy="461665"/>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 S. Romeo et al., </a:t>
            </a:r>
            <a:r>
              <a:rPr lang="en-US" sz="1200" dirty="0" err="1">
                <a:latin typeface="Arial" panose="020B0604020202020204" pitchFamily="34" charset="0"/>
                <a:ea typeface="Microsoft YaHei" panose="020B0503020204020204" charset="-122"/>
                <a:cs typeface="Arial" panose="020B0604020202020204" pitchFamily="34" charset="0"/>
              </a:rPr>
              <a:t>Nucl</a:t>
            </a:r>
            <a:r>
              <a:rPr lang="en-US" sz="1200" dirty="0">
                <a:latin typeface="Arial" panose="020B0604020202020204" pitchFamily="34" charset="0"/>
                <a:ea typeface="Microsoft YaHei" panose="020B0503020204020204" charset="-122"/>
                <a:cs typeface="Arial" panose="020B0604020202020204" pitchFamily="34" charset="0"/>
              </a:rPr>
              <a:t>. Instruments Methods Phys. Res. Sect. A 909, 71 (2018).</a:t>
            </a:r>
            <a:endParaRPr lang="en-US" sz="1200" dirty="0">
              <a:latin typeface="Arial" panose="020B0604020202020204" pitchFamily="34" charset="0"/>
              <a:ea typeface="Microsoft YaHei" panose="020B0503020204020204" charset="-122"/>
              <a:cs typeface="Arial" panose="020B0604020202020204" pitchFamily="34" charset="0"/>
            </a:endParaRPr>
          </a:p>
          <a:p>
            <a:r>
              <a:rPr lang="en-US" sz="1200" dirty="0">
                <a:latin typeface="Arial" panose="020B0604020202020204" pitchFamily="34" charset="0"/>
                <a:ea typeface="Microsoft YaHei" panose="020B0503020204020204" charset="-122"/>
                <a:cs typeface="Arial" panose="020B0604020202020204" pitchFamily="34" charset="0"/>
              </a:rPr>
              <a:t>[2] </a:t>
            </a:r>
            <a:r>
              <a:rPr lang="en-GB" sz="1200" i="1" dirty="0">
                <a:latin typeface="Arial" panose="020B0604020202020204" pitchFamily="34" charset="0"/>
                <a:cs typeface="Arial" panose="020B0604020202020204" pitchFamily="34" charset="0"/>
              </a:rPr>
              <a:t>A. </a:t>
            </a:r>
            <a:r>
              <a:rPr lang="en-GB" sz="1200" i="1" dirty="0" err="1">
                <a:latin typeface="Arial" panose="020B0604020202020204" pitchFamily="34" charset="0"/>
                <a:cs typeface="Arial" panose="020B0604020202020204" pitchFamily="34" charset="0"/>
              </a:rPr>
              <a:t>Giribono</a:t>
            </a:r>
            <a:r>
              <a:rPr lang="en-GB" sz="1200" i="1" dirty="0">
                <a:latin typeface="Arial" panose="020B0604020202020204" pitchFamily="34" charset="0"/>
                <a:cs typeface="Arial" panose="020B0604020202020204" pitchFamily="34" charset="0"/>
              </a:rPr>
              <a:t> et al., Phys. Rev. Accel. Beams 26, 83402 (2023).</a:t>
            </a:r>
            <a:r>
              <a:rPr lang="fr-FR" sz="1200" dirty="0">
                <a:latin typeface="Arial" panose="020B0604020202020204" pitchFamily="34" charset="0"/>
                <a:ea typeface="Microsoft YaHei" panose="020B0503020204020204" charset="-122"/>
                <a:cs typeface="Arial" panose="020B0604020202020204" pitchFamily="34" charset="0"/>
              </a:rPr>
              <a:t> </a:t>
            </a:r>
            <a:r>
              <a:rPr lang="fr-FR" sz="1200" i="1" dirty="0">
                <a:latin typeface="Arial" panose="020B0604020202020204" pitchFamily="34" charset="0"/>
                <a:ea typeface="Microsoft YaHei" panose="020B0503020204020204" charset="-122"/>
                <a:cs typeface="Arial" panose="020B0604020202020204" pitchFamily="34" charset="0"/>
              </a:rPr>
              <a:t> </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9" name="TextBox 8"/>
          <p:cNvSpPr txBox="1"/>
          <p:nvPr/>
        </p:nvSpPr>
        <p:spPr>
          <a:xfrm>
            <a:off x="3563596" y="6052988"/>
            <a:ext cx="2662017" cy="369332"/>
          </a:xfrm>
          <a:prstGeom prst="rect">
            <a:avLst/>
          </a:prstGeom>
          <a:noFill/>
        </p:spPr>
        <p:txBody>
          <a:bodyPr wrap="square">
            <a:spAutoFit/>
          </a:bodyPr>
          <a:lstStyle/>
          <a:p>
            <a:pPr algn="ctr"/>
            <a:r>
              <a:rPr lang="en-US" altLang="zh-CN" b="1" dirty="0">
                <a:latin typeface="Arial" panose="020B0604020202020204" pitchFamily="34" charset="0"/>
                <a:ea typeface="Microsoft YaHei" panose="020B0503020204020204" charset="-122"/>
                <a:cs typeface="Arial" panose="020B0604020202020204" pitchFamily="34" charset="0"/>
              </a:rPr>
              <a:t>Beam quality factor </a:t>
            </a:r>
            <a:r>
              <a:rPr lang="en-US" altLang="zh-CN" b="1" baseline="30000" dirty="0">
                <a:latin typeface="Arial" panose="020B0604020202020204" pitchFamily="34" charset="0"/>
                <a:ea typeface="Microsoft YaHei" panose="020B0503020204020204" charset="-122"/>
                <a:cs typeface="Arial" panose="020B0604020202020204" pitchFamily="34" charset="0"/>
              </a:rPr>
              <a:t>[2]</a:t>
            </a:r>
            <a:r>
              <a:rPr lang="en-US" altLang="zh-CN" b="1" dirty="0">
                <a:latin typeface="Arial" panose="020B0604020202020204" pitchFamily="34" charset="0"/>
                <a:ea typeface="Microsoft YaHei" panose="020B0503020204020204" charset="-122"/>
                <a:cs typeface="Arial" panose="020B0604020202020204" pitchFamily="34" charset="0"/>
              </a:rPr>
              <a:t>:</a:t>
            </a:r>
            <a:endParaRPr lang="zh-CN" altLang="en-US" b="1" dirty="0">
              <a:latin typeface="Arial" panose="020B0604020202020204" pitchFamily="34" charset="0"/>
              <a:ea typeface="Microsoft YaHei" panose="020B0503020204020204" charset="-122"/>
              <a:cs typeface="Arial" panose="020B0604020202020204" pitchFamily="34" charset="0"/>
            </a:endParaRPr>
          </a:p>
        </p:txBody>
      </p:sp>
      <p:sp>
        <p:nvSpPr>
          <p:cNvPr id="10"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11" name="Slide Number Placeholder 10"/>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AutoShape 3507"/>
          <p:cNvSpPr>
            <a:spLocks noChangeArrowheads="1"/>
          </p:cNvSpPr>
          <p:nvPr/>
        </p:nvSpPr>
        <p:spPr bwMode="auto">
          <a:xfrm>
            <a:off x="69339" y="3154359"/>
            <a:ext cx="2423515" cy="1151491"/>
          </a:xfrm>
          <a:prstGeom prst="roundRect">
            <a:avLst>
              <a:gd name="adj" fmla="val 16667"/>
            </a:avLst>
          </a:prstGeom>
          <a:solidFill>
            <a:srgbClr val="7030A0"/>
          </a:solidFill>
          <a:ln w="9525">
            <a:solidFill>
              <a:schemeClr val="tx1"/>
            </a:solidFill>
            <a:round/>
          </a:ln>
        </p:spPr>
        <p:txBody>
          <a:bodyPr wrap="none" anchor="ctr"/>
          <a:lstStyle>
            <a:lvl1pPr defTabSz="4177030">
              <a:defRPr sz="800">
                <a:solidFill>
                  <a:schemeClr val="tx1"/>
                </a:solidFill>
                <a:latin typeface="Arial" panose="020B0604020202020204" pitchFamily="34" charset="0"/>
                <a:ea typeface="MS PGothic" panose="020B0600070205080204" charset="-128"/>
              </a:defRPr>
            </a:lvl1pPr>
            <a:lvl2pPr marL="742950" indent="-285750" defTabSz="4177030">
              <a:defRPr sz="800">
                <a:solidFill>
                  <a:schemeClr val="tx1"/>
                </a:solidFill>
                <a:latin typeface="Arial" panose="020B0604020202020204" pitchFamily="34" charset="0"/>
                <a:ea typeface="MS PGothic" panose="020B0600070205080204" charset="-128"/>
              </a:defRPr>
            </a:lvl2pPr>
            <a:lvl3pPr marL="1143000" indent="-228600" defTabSz="4177030">
              <a:defRPr sz="800">
                <a:solidFill>
                  <a:schemeClr val="tx1"/>
                </a:solidFill>
                <a:latin typeface="Arial" panose="020B0604020202020204" pitchFamily="34" charset="0"/>
                <a:ea typeface="MS PGothic" panose="020B0600070205080204" charset="-128"/>
              </a:defRPr>
            </a:lvl3pPr>
            <a:lvl4pPr marL="1600200" indent="-228600" defTabSz="4177030">
              <a:defRPr sz="800">
                <a:solidFill>
                  <a:schemeClr val="tx1"/>
                </a:solidFill>
                <a:latin typeface="Arial" panose="020B0604020202020204" pitchFamily="34" charset="0"/>
                <a:ea typeface="MS PGothic" panose="020B0600070205080204" charset="-128"/>
              </a:defRPr>
            </a:lvl4pPr>
            <a:lvl5pPr marL="2057400" indent="-228600" defTabSz="4177030">
              <a:defRPr sz="800">
                <a:solidFill>
                  <a:schemeClr val="tx1"/>
                </a:solidFill>
                <a:latin typeface="Arial" panose="020B0604020202020204" pitchFamily="34" charset="0"/>
                <a:ea typeface="MS PGothic" panose="020B0600070205080204" charset="-128"/>
              </a:defRPr>
            </a:lvl5pPr>
            <a:lvl6pPr marL="2514600" indent="-228600" defTabSz="4177030" eaLnBrk="0" fontAlgn="base" hangingPunct="0">
              <a:spcBef>
                <a:spcPct val="0"/>
              </a:spcBef>
              <a:spcAft>
                <a:spcPct val="0"/>
              </a:spcAft>
              <a:defRPr sz="800">
                <a:solidFill>
                  <a:schemeClr val="tx1"/>
                </a:solidFill>
                <a:latin typeface="Arial" panose="020B0604020202020204" pitchFamily="34" charset="0"/>
                <a:ea typeface="MS PGothic" panose="020B0600070205080204" charset="-128"/>
              </a:defRPr>
            </a:lvl6pPr>
            <a:lvl7pPr marL="2971800" indent="-228600" defTabSz="4177030" eaLnBrk="0" fontAlgn="base" hangingPunct="0">
              <a:spcBef>
                <a:spcPct val="0"/>
              </a:spcBef>
              <a:spcAft>
                <a:spcPct val="0"/>
              </a:spcAft>
              <a:defRPr sz="800">
                <a:solidFill>
                  <a:schemeClr val="tx1"/>
                </a:solidFill>
                <a:latin typeface="Arial" panose="020B0604020202020204" pitchFamily="34" charset="0"/>
                <a:ea typeface="MS PGothic" panose="020B0600070205080204" charset="-128"/>
              </a:defRPr>
            </a:lvl7pPr>
            <a:lvl8pPr marL="3429000" indent="-228600" defTabSz="4177030" eaLnBrk="0" fontAlgn="base" hangingPunct="0">
              <a:spcBef>
                <a:spcPct val="0"/>
              </a:spcBef>
              <a:spcAft>
                <a:spcPct val="0"/>
              </a:spcAft>
              <a:defRPr sz="800">
                <a:solidFill>
                  <a:schemeClr val="tx1"/>
                </a:solidFill>
                <a:latin typeface="Arial" panose="020B0604020202020204" pitchFamily="34" charset="0"/>
                <a:ea typeface="MS PGothic" panose="020B0600070205080204" charset="-128"/>
              </a:defRPr>
            </a:lvl8pPr>
            <a:lvl9pPr marL="3886200" indent="-228600" defTabSz="4177030" eaLnBrk="0" fontAlgn="base" hangingPunct="0">
              <a:spcBef>
                <a:spcPct val="0"/>
              </a:spcBef>
              <a:spcAft>
                <a:spcPct val="0"/>
              </a:spcAft>
              <a:defRPr sz="800">
                <a:solidFill>
                  <a:schemeClr val="tx1"/>
                </a:solidFill>
                <a:latin typeface="Arial" panose="020B0604020202020204" pitchFamily="34" charset="0"/>
                <a:ea typeface="MS PGothic" panose="020B0600070205080204" charset="-128"/>
              </a:defRPr>
            </a:lvl9pPr>
          </a:lstStyle>
          <a:p>
            <a:pPr algn="ctr"/>
            <a:r>
              <a:rPr lang="en-GB" sz="1800" b="1" dirty="0">
                <a:solidFill>
                  <a:schemeClr val="bg1"/>
                </a:solidFill>
              </a:rPr>
              <a:t>        1.8×10</a:t>
            </a:r>
            <a:r>
              <a:rPr lang="en-GB" sz="1800" b="1" baseline="30000" dirty="0">
                <a:solidFill>
                  <a:schemeClr val="bg1"/>
                </a:solidFill>
              </a:rPr>
              <a:t>19</a:t>
            </a:r>
            <a:r>
              <a:rPr lang="en-GB" sz="1800" b="1" dirty="0">
                <a:solidFill>
                  <a:schemeClr val="bg1"/>
                </a:solidFill>
              </a:rPr>
              <a:t> cm</a:t>
            </a:r>
            <a:r>
              <a:rPr lang="en-GB" sz="1800" b="1" baseline="30000" dirty="0">
                <a:solidFill>
                  <a:schemeClr val="bg1"/>
                </a:solidFill>
              </a:rPr>
              <a:t>-3</a:t>
            </a:r>
            <a:endParaRPr lang="en-GB" sz="1800" b="1" i="1" noProof="0" dirty="0">
              <a:solidFill>
                <a:schemeClr val="bg1"/>
              </a:solidFill>
            </a:endParaRPr>
          </a:p>
          <a:p>
            <a:pPr algn="ctr" eaLnBrk="1" hangingPunct="1"/>
            <a:r>
              <a:rPr lang="en-GB" sz="1800" b="1" i="1" noProof="0" dirty="0">
                <a:solidFill>
                  <a:schemeClr val="bg1"/>
                </a:solidFill>
              </a:rPr>
              <a:t>n</a:t>
            </a:r>
            <a:r>
              <a:rPr lang="en-GB" sz="1800" b="1" baseline="-25000" noProof="0" dirty="0">
                <a:solidFill>
                  <a:schemeClr val="bg1"/>
                </a:solidFill>
              </a:rPr>
              <a:t>p</a:t>
            </a:r>
            <a:r>
              <a:rPr lang="en-GB" sz="1800" b="1" noProof="0" dirty="0">
                <a:solidFill>
                  <a:schemeClr val="bg1"/>
                </a:solidFill>
              </a:rPr>
              <a:t> = 1.0×10</a:t>
            </a:r>
            <a:r>
              <a:rPr lang="en-GB" sz="1800" b="1" baseline="30000" noProof="0" dirty="0">
                <a:solidFill>
                  <a:schemeClr val="bg1"/>
                </a:solidFill>
              </a:rPr>
              <a:t>20</a:t>
            </a:r>
            <a:r>
              <a:rPr lang="en-GB" sz="1800" b="1" noProof="0" dirty="0">
                <a:solidFill>
                  <a:schemeClr val="bg1"/>
                </a:solidFill>
              </a:rPr>
              <a:t> cm</a:t>
            </a:r>
            <a:r>
              <a:rPr lang="en-GB" sz="1800" b="1" baseline="30000" noProof="0" dirty="0">
                <a:solidFill>
                  <a:schemeClr val="bg1"/>
                </a:solidFill>
              </a:rPr>
              <a:t>-3</a:t>
            </a:r>
            <a:endParaRPr lang="en-GB" sz="1800" b="1" baseline="30000" noProof="0" dirty="0">
              <a:solidFill>
                <a:schemeClr val="bg1"/>
              </a:solidFill>
            </a:endParaRPr>
          </a:p>
          <a:p>
            <a:pPr algn="ctr"/>
            <a:r>
              <a:rPr lang="en-GB" sz="1800" b="1" dirty="0">
                <a:solidFill>
                  <a:schemeClr val="bg1"/>
                </a:solidFill>
              </a:rPr>
              <a:t>	2.0×10</a:t>
            </a:r>
            <a:r>
              <a:rPr lang="en-GB" sz="1800" b="1" baseline="30000" dirty="0">
                <a:solidFill>
                  <a:schemeClr val="bg1"/>
                </a:solidFill>
              </a:rPr>
              <a:t>20</a:t>
            </a:r>
            <a:r>
              <a:rPr lang="en-GB" sz="1800" b="1" dirty="0">
                <a:solidFill>
                  <a:schemeClr val="bg1"/>
                </a:solidFill>
              </a:rPr>
              <a:t> cm</a:t>
            </a:r>
            <a:r>
              <a:rPr lang="en-GB" sz="1800" b="1" baseline="30000" dirty="0">
                <a:solidFill>
                  <a:schemeClr val="bg1"/>
                </a:solidFill>
              </a:rPr>
              <a:t>-3</a:t>
            </a:r>
            <a:r>
              <a:rPr lang="en-GB" sz="1800" b="1" noProof="0" dirty="0">
                <a:solidFill>
                  <a:schemeClr val="bg1"/>
                </a:solidFill>
              </a:rPr>
              <a:t> </a:t>
            </a:r>
            <a:endParaRPr lang="en-GB" sz="1800" b="1" noProof="0" dirty="0">
              <a:solidFill>
                <a:schemeClr val="bg1"/>
              </a:solidFill>
            </a:endParaRPr>
          </a:p>
        </p:txBody>
      </p:sp>
      <p:pic>
        <p:nvPicPr>
          <p:cNvPr id="16" name="Picture 15"/>
          <p:cNvPicPr>
            <a:picLocks noChangeAspect="1"/>
          </p:cNvPicPr>
          <p:nvPr/>
        </p:nvPicPr>
        <p:blipFill>
          <a:blip r:embed="rId1"/>
          <a:stretch>
            <a:fillRect/>
          </a:stretch>
        </p:blipFill>
        <p:spPr>
          <a:xfrm>
            <a:off x="7242518" y="1322218"/>
            <a:ext cx="4680000" cy="3524330"/>
          </a:xfrm>
          <a:prstGeom prst="rect">
            <a:avLst/>
          </a:prstGeom>
        </p:spPr>
      </p:pic>
      <p:sp>
        <p:nvSpPr>
          <p:cNvPr id="17" name="TextBox 16"/>
          <p:cNvSpPr txBox="1"/>
          <p:nvPr/>
        </p:nvSpPr>
        <p:spPr>
          <a:xfrm>
            <a:off x="8387063" y="4966741"/>
            <a:ext cx="2851820" cy="798424"/>
          </a:xfrm>
          <a:prstGeom prst="rect">
            <a:avLst/>
          </a:prstGeom>
          <a:noFill/>
        </p:spPr>
        <p:txBody>
          <a:bodyPr wrap="square">
            <a:spAutoFit/>
          </a:bodyPr>
          <a:lstStyle/>
          <a:p>
            <a:pPr>
              <a:lnSpc>
                <a:spcPct val="120000"/>
              </a:lnSpc>
              <a:spcBef>
                <a:spcPts val="600"/>
              </a:spcBef>
              <a:spcAft>
                <a:spcPts val="600"/>
              </a:spcAft>
            </a:pPr>
            <a:r>
              <a:rPr lang="en-US" altLang="zh-CN" sz="2000" b="1" dirty="0">
                <a:latin typeface="Arial" panose="020B0604020202020204" pitchFamily="34" charset="0"/>
                <a:ea typeface="Microsoft YaHei" panose="020B0503020204020204" charset="-122"/>
                <a:cs typeface="Arial" panose="020B0604020202020204" pitchFamily="34" charset="0"/>
              </a:rPr>
              <a:t>Full </a:t>
            </a:r>
            <a:r>
              <a:rPr lang="en-US" altLang="zh-CN" sz="2000" b="1" dirty="0" err="1">
                <a:latin typeface="Arial" panose="020B0604020202020204" pitchFamily="34" charset="0"/>
                <a:ea typeface="Microsoft YaHei" panose="020B0503020204020204" charset="-122"/>
                <a:cs typeface="Arial" panose="020B0604020202020204" pitchFamily="34" charset="0"/>
              </a:rPr>
              <a:t>ionisation</a:t>
            </a:r>
            <a:r>
              <a:rPr lang="en-US" altLang="zh-CN" sz="2000" b="1" dirty="0">
                <a:latin typeface="Arial" panose="020B0604020202020204" pitchFamily="34" charset="0"/>
                <a:ea typeface="Microsoft YaHei" panose="020B0503020204020204" charset="-122"/>
                <a:cs typeface="Arial" panose="020B0604020202020204" pitchFamily="34" charset="0"/>
              </a:rPr>
              <a:t> radius: ~7.5 </a:t>
            </a:r>
            <a:r>
              <a:rPr lang="en-US" altLang="zh-CN" sz="2000" b="1" dirty="0" err="1">
                <a:latin typeface="Arial" panose="020B0604020202020204" pitchFamily="34" charset="0"/>
                <a:ea typeface="Microsoft YaHei" panose="020B0503020204020204" charset="-122"/>
                <a:cs typeface="Arial" panose="020B0604020202020204" pitchFamily="34" charset="0"/>
              </a:rPr>
              <a:t>μm</a:t>
            </a:r>
            <a:r>
              <a:rPr lang="en-US" altLang="zh-CN" sz="2000" b="1" dirty="0">
                <a:latin typeface="Arial" panose="020B0604020202020204" pitchFamily="34" charset="0"/>
                <a:ea typeface="Microsoft YaHei" panose="020B0503020204020204" charset="-122"/>
                <a:cs typeface="Arial" panose="020B0604020202020204" pitchFamily="34" charset="0"/>
              </a:rPr>
              <a:t> ≈ 2 </a:t>
            </a:r>
            <a:r>
              <a:rPr lang="en-US" altLang="zh-CN" sz="2000" b="1" i="1" dirty="0">
                <a:latin typeface="Times New Roman" panose="02020603050405020304" pitchFamily="18" charset="0"/>
                <a:ea typeface="Microsoft YaHei" panose="020B0503020204020204" charset="-122"/>
                <a:cs typeface="Times New Roman" panose="02020603050405020304" pitchFamily="18" charset="0"/>
              </a:rPr>
              <a:t>w</a:t>
            </a:r>
            <a:r>
              <a:rPr lang="en-US" altLang="zh-CN" sz="2000" b="1" baseline="-25000" dirty="0">
                <a:latin typeface="Arial" panose="020B0604020202020204" pitchFamily="34" charset="0"/>
                <a:ea typeface="Microsoft YaHei" panose="020B0503020204020204" charset="-122"/>
                <a:cs typeface="Arial" panose="020B0604020202020204" pitchFamily="34" charset="0"/>
              </a:rPr>
              <a:t>0</a:t>
            </a:r>
            <a:endParaRPr lang="en-US" altLang="zh-CN" sz="1800" b="1" baseline="-25000" dirty="0">
              <a:latin typeface="Arial" panose="020B0604020202020204" pitchFamily="34" charset="0"/>
              <a:ea typeface="Microsoft YaHei" panose="020B0503020204020204" charset="-122"/>
              <a:cs typeface="Arial" panose="020B0604020202020204" pitchFamily="34" charset="0"/>
            </a:endParaRPr>
          </a:p>
        </p:txBody>
      </p:sp>
      <p:sp>
        <p:nvSpPr>
          <p:cNvPr id="2" name="TextBox 1"/>
          <p:cNvSpPr txBox="1"/>
          <p:nvPr/>
        </p:nvSpPr>
        <p:spPr>
          <a:xfrm>
            <a:off x="147754" y="5559320"/>
            <a:ext cx="2851820" cy="797078"/>
          </a:xfrm>
          <a:prstGeom prst="rect">
            <a:avLst/>
          </a:prstGeom>
          <a:noFill/>
        </p:spPr>
        <p:txBody>
          <a:bodyPr wrap="square">
            <a:spAutoFit/>
          </a:bodyPr>
          <a:lstStyle/>
          <a:p>
            <a:pPr>
              <a:lnSpc>
                <a:spcPct val="120000"/>
              </a:lnSpc>
              <a:spcBef>
                <a:spcPts val="600"/>
              </a:spcBef>
              <a:spcAft>
                <a:spcPts val="600"/>
              </a:spcAft>
            </a:pPr>
            <a:r>
              <a:rPr lang="en-US" altLang="zh-CN" sz="2000" b="1" dirty="0">
                <a:latin typeface="Arial" panose="020B0604020202020204" pitchFamily="34" charset="0"/>
                <a:ea typeface="Microsoft YaHei" panose="020B0503020204020204" charset="-122"/>
                <a:cs typeface="Arial" panose="020B0604020202020204" pitchFamily="34" charset="0"/>
              </a:rPr>
              <a:t>Wakefield Fluctuates at 10</a:t>
            </a:r>
            <a:r>
              <a:rPr lang="en-US" altLang="zh-CN" sz="2000" b="1" baseline="30000" dirty="0">
                <a:latin typeface="Arial" panose="020B0604020202020204" pitchFamily="34" charset="0"/>
                <a:ea typeface="Microsoft YaHei" panose="020B0503020204020204" charset="-122"/>
                <a:cs typeface="Arial" panose="020B0604020202020204" pitchFamily="34" charset="0"/>
              </a:rPr>
              <a:t>20</a:t>
            </a:r>
            <a:r>
              <a:rPr lang="en-US" altLang="zh-CN" sz="2000" b="1" dirty="0">
                <a:latin typeface="Arial" panose="020B0604020202020204" pitchFamily="34" charset="0"/>
                <a:ea typeface="Microsoft YaHei" panose="020B0503020204020204" charset="-122"/>
                <a:cs typeface="Arial" panose="020B0604020202020204" pitchFamily="34" charset="0"/>
              </a:rPr>
              <a:t> cm</a:t>
            </a:r>
            <a:r>
              <a:rPr lang="en-US" altLang="zh-CN" sz="2000" b="1" baseline="30000" dirty="0">
                <a:latin typeface="Arial" panose="020B0604020202020204" pitchFamily="34" charset="0"/>
                <a:ea typeface="Microsoft YaHei" panose="020B0503020204020204" charset="-122"/>
                <a:cs typeface="Arial" panose="020B0604020202020204" pitchFamily="34" charset="0"/>
              </a:rPr>
              <a:t>-3</a:t>
            </a:r>
            <a:r>
              <a:rPr lang="en-US" altLang="zh-CN" sz="2000" b="1" dirty="0">
                <a:latin typeface="Arial" panose="020B0604020202020204" pitchFamily="34" charset="0"/>
                <a:ea typeface="Microsoft YaHei" panose="020B0503020204020204" charset="-122"/>
                <a:cs typeface="Arial" panose="020B0604020202020204" pitchFamily="34" charset="0"/>
              </a:rPr>
              <a:t> scale</a:t>
            </a:r>
            <a:endParaRPr lang="en-US" altLang="zh-CN" sz="1800" b="1" baseline="-25000" dirty="0">
              <a:latin typeface="Arial" panose="020B0604020202020204" pitchFamily="34" charset="0"/>
              <a:ea typeface="Microsoft YaHei" panose="020B0503020204020204" charset="-122"/>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068384" y="783230"/>
            <a:ext cx="3240000" cy="2110379"/>
          </a:xfrm>
          <a:prstGeom prst="rect">
            <a:avLst/>
          </a:prstGeom>
        </p:spPr>
      </p:pic>
      <p:pic>
        <p:nvPicPr>
          <p:cNvPr id="8" name="Picture 7"/>
          <p:cNvPicPr>
            <a:picLocks noChangeAspect="1"/>
          </p:cNvPicPr>
          <p:nvPr/>
        </p:nvPicPr>
        <p:blipFill>
          <a:blip r:embed="rId3"/>
          <a:stretch>
            <a:fillRect/>
          </a:stretch>
        </p:blipFill>
        <p:spPr>
          <a:xfrm>
            <a:off x="3069300" y="2733314"/>
            <a:ext cx="3240000" cy="2113234"/>
          </a:xfrm>
          <a:prstGeom prst="rect">
            <a:avLst/>
          </a:prstGeom>
        </p:spPr>
      </p:pic>
      <p:pic>
        <p:nvPicPr>
          <p:cNvPr id="9" name="Picture 8"/>
          <p:cNvPicPr>
            <a:picLocks noChangeAspect="1"/>
          </p:cNvPicPr>
          <p:nvPr/>
        </p:nvPicPr>
        <p:blipFill>
          <a:blip r:embed="rId4"/>
          <a:stretch>
            <a:fillRect/>
          </a:stretch>
        </p:blipFill>
        <p:spPr>
          <a:xfrm>
            <a:off x="3077846" y="4699086"/>
            <a:ext cx="3240000" cy="2132158"/>
          </a:xfrm>
          <a:prstGeom prst="rect">
            <a:avLst/>
          </a:prstGeom>
        </p:spPr>
      </p:pic>
      <p:sp>
        <p:nvSpPr>
          <p:cNvPr id="15" name="Arrow: Right 14"/>
          <p:cNvSpPr/>
          <p:nvPr/>
        </p:nvSpPr>
        <p:spPr>
          <a:xfrm rot="18280712">
            <a:off x="1961096" y="2610818"/>
            <a:ext cx="1308888" cy="264920"/>
          </a:xfrm>
          <a:prstGeom prst="rightArrow">
            <a:avLst>
              <a:gd name="adj1" fmla="val 50000"/>
              <a:gd name="adj2" fmla="val 11235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a:off x="2344734" y="3566420"/>
            <a:ext cx="654840" cy="26492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p:cNvSpPr/>
          <p:nvPr/>
        </p:nvSpPr>
        <p:spPr>
          <a:xfrm rot="2890996">
            <a:off x="2053728" y="4489760"/>
            <a:ext cx="1368342" cy="264920"/>
          </a:xfrm>
          <a:prstGeom prst="rightArrow">
            <a:avLst>
              <a:gd name="adj1" fmla="val 50000"/>
              <a:gd name="adj2" fmla="val 11235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301" y="745359"/>
            <a:ext cx="5042816" cy="400110"/>
          </a:xfrm>
          <a:prstGeom prst="rect">
            <a:avLst/>
          </a:prstGeom>
          <a:noFill/>
        </p:spPr>
        <p:txBody>
          <a:bodyPr wrap="square">
            <a:spAutoFit/>
          </a:bodyPr>
          <a:lstStyle/>
          <a:p>
            <a:r>
              <a:rPr lang="en-US" altLang="zh-CN" sz="2000" b="1" dirty="0">
                <a:latin typeface="Arial" panose="020B0604020202020204" pitchFamily="34" charset="0"/>
                <a:ea typeface="Microsoft YaHei" panose="020B0503020204020204" charset="-122"/>
                <a:cs typeface="Arial" panose="020B0604020202020204" pitchFamily="34" charset="0"/>
              </a:rPr>
              <a:t>Wakefield &amp; </a:t>
            </a:r>
            <a:r>
              <a:rPr lang="en-US" altLang="zh-CN" sz="2000" b="1" dirty="0" err="1">
                <a:latin typeface="Arial" panose="020B0604020202020204" pitchFamily="34" charset="0"/>
                <a:ea typeface="Microsoft YaHei" panose="020B0503020204020204" charset="-122"/>
                <a:cs typeface="Arial" panose="020B0604020202020204" pitchFamily="34" charset="0"/>
              </a:rPr>
              <a:t>Ionisation</a:t>
            </a:r>
            <a:endParaRPr lang="zh-CN" altLang="en-US" sz="2000" b="1" dirty="0">
              <a:latin typeface="Arial" panose="020B0604020202020204" pitchFamily="34" charset="0"/>
              <a:cs typeface="Arial" panose="020B0604020202020204" pitchFamily="34" charset="0"/>
            </a:endParaRPr>
          </a:p>
        </p:txBody>
      </p:sp>
      <p:sp>
        <p:nvSpPr>
          <p:cNvPr id="11"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12" name="Slide Number Placeholder 11"/>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7064669" y="1316306"/>
          <a:ext cx="3996000" cy="2377440"/>
        </p:xfrm>
        <a:graphic>
          <a:graphicData uri="http://schemas.openxmlformats.org/drawingml/2006/table">
            <a:tbl>
              <a:tblPr firstRow="1" bandRow="1"/>
              <a:tblGrid>
                <a:gridCol w="2376000"/>
                <a:gridCol w="1620000"/>
              </a:tblGrid>
              <a:tr h="0">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Quantity</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Particle cut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Mean energy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Charge (</a:t>
                      </a:r>
                      <a:r>
                        <a:rPr lang="en-US" altLang="zh-CN" sz="1600" dirty="0" err="1">
                          <a:latin typeface="Arial" panose="020B0604020202020204" pitchFamily="34" charset="0"/>
                          <a:ea typeface="Microsoft YaHei" panose="020B0503020204020204" charset="-122"/>
                          <a:cs typeface="Arial" panose="020B0604020202020204" pitchFamily="34" charset="0"/>
                        </a:rPr>
                        <a:t>nC</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Energy spread (%)</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Emittance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Accelerating length (</a:t>
                      </a:r>
                      <a:r>
                        <a:rPr lang="el-GR"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Gradient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Beam quality factor</a:t>
                      </a:r>
                      <a:endParaRPr lang="en-US" altLang="zh-CN"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&gt; 130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142</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3.6</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5.0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6.5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74.0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0.111</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nvGraphicFramePr>
        <p:xfrm>
          <a:off x="296561" y="1316306"/>
          <a:ext cx="5040000" cy="3931920"/>
        </p:xfrm>
        <a:graphic>
          <a:graphicData uri="http://schemas.openxmlformats.org/drawingml/2006/table">
            <a:tbl>
              <a:tblPr firstRow="1" bandRow="1"/>
              <a:tblGrid>
                <a:gridCol w="900000"/>
                <a:gridCol w="2520000"/>
                <a:gridCol w="1620000"/>
              </a:tblGrid>
              <a:tr h="0">
                <a:tc gridSpan="2">
                  <a:txBody>
                    <a:bodyPr/>
                    <a:lstStyle/>
                    <a:p>
                      <a:pPr algn="l">
                        <a:lnSpc>
                          <a:spcPct val="100000"/>
                        </a:lnSpc>
                        <a:buNone/>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Parameters</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lnSpc>
                          <a:spcPct val="100000"/>
                        </a:lnSpc>
                        <a:buNone/>
                      </a:pPr>
                      <a:r>
                        <a:rPr lang="en-US" altLang="zh-CN" sz="1600" b="1" dirty="0">
                          <a:latin typeface="Arial" panose="020B0604020202020204" pitchFamily="34" charset="0"/>
                          <a:ea typeface="Microsoft YaHei" panose="020B0503020204020204" charset="-122"/>
                          <a:cs typeface="Arial" panose="020B0604020202020204" pitchFamily="34" charset="0"/>
                        </a:rPr>
                        <a:t>Plasma</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txBody>
                  <a:tcPr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Density (</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cm</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Inner radius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Outer radius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Initial atoms</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1.8×10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endPar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Carbon</a:t>
                      </a:r>
                      <a:endParaRPr lang="en-US" altLang="zh-CN" sz="16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Arial" panose="020B0604020202020204" pitchFamily="34" charset="0"/>
                          <a:ea typeface="Microsoft YaHei" panose="020B0503020204020204" charset="-122"/>
                          <a:cs typeface="Arial" panose="020B0604020202020204" pitchFamily="34" charset="0"/>
                        </a:rPr>
                        <a:t>Laser </a:t>
                      </a:r>
                      <a:endParaRPr lang="en-US" altLang="zh-CN" sz="1600" b="1"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Arial" panose="020B0604020202020204" pitchFamily="34" charset="0"/>
                          <a:ea typeface="Microsoft YaHei" panose="020B0503020204020204" charset="-122"/>
                          <a:cs typeface="Arial" panose="020B0604020202020204" pitchFamily="34" charset="0"/>
                        </a:rPr>
                        <a:t>pulse</a:t>
                      </a:r>
                      <a:endParaRPr lang="en-US" altLang="zh-CN" sz="1600" b="1" dirty="0">
                        <a:latin typeface="Arial" panose="020B0604020202020204" pitchFamily="34" charset="0"/>
                        <a:ea typeface="Microsoft YaHei" panose="020B0503020204020204" charset="-122"/>
                        <a:cs typeface="Arial" panose="020B0604020202020204" pitchFamily="34" charset="0"/>
                      </a:endParaRPr>
                    </a:p>
                  </a:txBody>
                  <a:tcPr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Peak power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(PW)</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Peak intensity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W/cm</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Vector potential</a:t>
                      </a:r>
                      <a:endParaRPr lang="zh-CN" altLang="en-US" sz="1600" baseline="-250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Peak electric field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(TV/m)</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Wavelength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(nm)</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Waist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Duration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(fs)</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Focal position</a:t>
                      </a:r>
                      <a:endParaRPr lang="zh-CN" altLang="en-US"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Rayleigh length </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a:t>
                      </a:r>
                      <a:endParaRPr lang="en-GB"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600"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Polarisation</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9.34 ×10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21</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65.6</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266 </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800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3.7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i="1" kern="1200" dirty="0">
                          <a:solidFill>
                            <a:schemeClr val="tx1"/>
                          </a:solidFill>
                          <a:latin typeface="Arial" panose="020B0604020202020204" pitchFamily="34" charset="0"/>
                          <a:ea typeface="Microsoft YaHei" panose="020B0503020204020204" charset="-122"/>
                          <a:cs typeface="Arial" panose="020B0604020202020204" pitchFamily="34" charset="0"/>
                        </a:rPr>
                        <a:t>z</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 = 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53.8</a:t>
                      </a:r>
                      <a:endPar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Linear</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81186" y="762089"/>
            <a:ext cx="6499076" cy="427746"/>
          </a:xfrm>
          <a:prstGeom prst="rect">
            <a:avLst/>
          </a:prstGeom>
          <a:noFill/>
        </p:spPr>
        <p:txBody>
          <a:bodyPr wrap="square">
            <a:spAutoFit/>
          </a:bodyPr>
          <a:lstStyle/>
          <a:p>
            <a:pPr>
              <a:lnSpc>
                <a:spcPct val="120000"/>
              </a:lnSpc>
              <a:spcBef>
                <a:spcPts val="600"/>
              </a:spcBef>
              <a:spcAft>
                <a:spcPts val="600"/>
              </a:spcAft>
            </a:pPr>
            <a:r>
              <a:rPr lang="en-US" altLang="zh-CN" sz="2000" b="1" dirty="0">
                <a:latin typeface="Arial" panose="020B0604020202020204" pitchFamily="34" charset="0"/>
                <a:ea typeface="Microsoft YaHei" panose="020B0503020204020204" charset="-122"/>
                <a:cs typeface="Arial" panose="020B0604020202020204" pitchFamily="34" charset="0"/>
              </a:rPr>
              <a:t>Parameter Scanning on Inner Radius &amp; Laser Pulse</a:t>
            </a:r>
            <a:endParaRPr lang="en-US" altLang="zh-CN" sz="1800" b="1" dirty="0">
              <a:latin typeface="Arial" panose="020B0604020202020204" pitchFamily="34" charset="0"/>
              <a:ea typeface="Microsoft YaHei" panose="020B0503020204020204" charset="-122"/>
              <a:cs typeface="Arial" panose="020B0604020202020204" pitchFamily="34" charset="0"/>
            </a:endParaRPr>
          </a:p>
        </p:txBody>
      </p:sp>
      <p:sp>
        <p:nvSpPr>
          <p:cNvPr id="2" name="TextBox 1"/>
          <p:cNvSpPr txBox="1"/>
          <p:nvPr/>
        </p:nvSpPr>
        <p:spPr>
          <a:xfrm>
            <a:off x="717048" y="5882038"/>
            <a:ext cx="3769494" cy="427746"/>
          </a:xfrm>
          <a:prstGeom prst="rect">
            <a:avLst/>
          </a:prstGeom>
          <a:noFill/>
        </p:spPr>
        <p:txBody>
          <a:bodyPr wrap="square">
            <a:spAutoFit/>
          </a:bodyPr>
          <a:lstStyle/>
          <a:p>
            <a:pPr>
              <a:lnSpc>
                <a:spcPct val="120000"/>
              </a:lnSpc>
              <a:spcBef>
                <a:spcPts val="600"/>
              </a:spcBef>
              <a:spcAft>
                <a:spcPts val="600"/>
              </a:spcAft>
            </a:pPr>
            <a:r>
              <a:rPr lang="pt-BR" altLang="zh-CN" sz="2000" b="1" dirty="0">
                <a:latin typeface="Arial" panose="020B0604020202020204" pitchFamily="34" charset="0"/>
                <a:ea typeface="Microsoft YaHei" panose="020B0503020204020204" charset="-122"/>
                <a:cs typeface="Arial" panose="020B0604020202020204" pitchFamily="34" charset="0"/>
              </a:rPr>
              <a:t>Laser propagation condition:</a:t>
            </a:r>
            <a:endParaRPr lang="en-US" altLang="zh-CN" sz="1800" b="1" dirty="0">
              <a:latin typeface="Arial" panose="020B0604020202020204" pitchFamily="34" charset="0"/>
              <a:ea typeface="Microsoft YaHei" panose="020B0503020204020204" charset="-122"/>
              <a:cs typeface="Arial" panose="020B0604020202020204" pitchFamily="34" charset="0"/>
            </a:endParaRPr>
          </a:p>
        </p:txBody>
      </p:sp>
      <p:graphicFrame>
        <p:nvGraphicFramePr>
          <p:cNvPr id="4" name="Object 3"/>
          <p:cNvGraphicFramePr>
            <a:graphicFrameLocks noChangeAspect="1"/>
          </p:cNvGraphicFramePr>
          <p:nvPr/>
        </p:nvGraphicFramePr>
        <p:xfrm>
          <a:off x="4605292" y="5704249"/>
          <a:ext cx="5400000" cy="854138"/>
        </p:xfrm>
        <a:graphic>
          <a:graphicData uri="http://schemas.openxmlformats.org/presentationml/2006/ole">
            <mc:AlternateContent xmlns:mc="http://schemas.openxmlformats.org/markup-compatibility/2006">
              <mc:Choice xmlns:v="urn:schemas-microsoft-com:vml" Requires="v">
                <p:oleObj spid="_x0000_s5" name="Equation" r:id="rId1" imgW="2487295" imgH="403225" progId="Equation.DSMT4">
                  <p:embed/>
                </p:oleObj>
              </mc:Choice>
              <mc:Fallback>
                <p:oleObj name="Equation" r:id="rId1" imgW="2487295" imgH="403225" progId="Equation.DSMT4">
                  <p:embed/>
                  <p:pic>
                    <p:nvPicPr>
                      <p:cNvPr id="0" name="Object 3"/>
                      <p:cNvPicPr/>
                      <p:nvPr/>
                    </p:nvPicPr>
                    <p:blipFill>
                      <a:blip r:embed="rId2"/>
                      <a:stretch>
                        <a:fillRect/>
                      </a:stretch>
                    </p:blipFill>
                    <p:spPr>
                      <a:xfrm>
                        <a:off x="4605292" y="5704249"/>
                        <a:ext cx="5400000" cy="854138"/>
                      </a:xfrm>
                      <a:prstGeom prst="rect">
                        <a:avLst/>
                      </a:prstGeom>
                    </p:spPr>
                  </p:pic>
                </p:oleObj>
              </mc:Fallback>
            </mc:AlternateContent>
          </a:graphicData>
        </a:graphic>
      </p:graphicFrame>
      <p:sp>
        <p:nvSpPr>
          <p:cNvPr id="12"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13" name="Slide Number Placeholder 12"/>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65244" y="1144453"/>
          <a:ext cx="5096937" cy="5486400"/>
        </p:xfrm>
        <a:graphic>
          <a:graphicData uri="http://schemas.openxmlformats.org/drawingml/2006/table">
            <a:tbl>
              <a:tblPr firstRow="1" bandRow="1">
                <a:tableStyleId>{5C22544A-7EE6-4342-B048-85BDC9FD1C3A}</a:tableStyleId>
              </a:tblPr>
              <a:tblGrid>
                <a:gridCol w="1044000"/>
                <a:gridCol w="1966909"/>
                <a:gridCol w="2086028"/>
              </a:tblGrid>
              <a:tr h="288000">
                <a:tc gridSpan="2">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Parameters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3">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Grids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a:latin typeface="Arial" panose="020B0604020202020204" pitchFamily="34" charset="0"/>
                          <a:ea typeface="Microsoft YaHei" panose="020B0503020204020204" charset="-122"/>
                          <a:cs typeface="Arial" panose="020B0604020202020204" pitchFamily="34" charset="0"/>
                        </a:rPr>
                        <a:t>d</a:t>
                      </a:r>
                      <a:r>
                        <a:rPr lang="en-GB" sz="1400" i="1" noProof="0" dirty="0">
                          <a:latin typeface="Arial" panose="020B0604020202020204" pitchFamily="34" charset="0"/>
                          <a:ea typeface="Microsoft YaHei" panose="020B0503020204020204" charset="-122"/>
                          <a:cs typeface="Arial" panose="020B0604020202020204" pitchFamily="34" charset="0"/>
                        </a:rPr>
                        <a:t>x</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y</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z</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97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8">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Plasma</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Effective density</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1.8×10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Bundle density</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3.9×10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Bundle diameter</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Gap</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Inner radius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1.7 </a:t>
                      </a:r>
                      <a:r>
                        <a:rPr lang="en-US" altLang="zh-CN" sz="14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Outer radius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9.9 </a:t>
                      </a:r>
                      <a:r>
                        <a:rPr lang="en-US" altLang="zh-CN" sz="14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Initial atoms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Carbon</a:t>
                      </a:r>
                      <a:endParaRPr lang="en-US" altLang="zh-CN" sz="14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Filling factor</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90%</a:t>
                      </a:r>
                      <a:endParaRPr lang="en-US" altLang="zh-CN" sz="14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6">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Number of bundles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Shell 1</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53</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Shell 2</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65</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Shell 3</a:t>
                      </a:r>
                      <a:endParaRPr lang="zh-CN" altLang="en-US" sz="1400" baseline="-250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76</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Shell 20</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268</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Shell 21</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280</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49301" y="745359"/>
            <a:ext cx="5042816"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Simulation Parameters</a:t>
            </a:r>
            <a:endParaRPr lang="zh-CN" altLang="en-US" b="1" dirty="0">
              <a:latin typeface="Arial" panose="020B0604020202020204" pitchFamily="34" charset="0"/>
              <a:cs typeface="Arial" panose="020B0604020202020204" pitchFamily="34" charset="0"/>
            </a:endParaRPr>
          </a:p>
        </p:txBody>
      </p:sp>
      <p:sp>
        <p:nvSpPr>
          <p:cNvPr id="5" name="标题 1"/>
          <p:cNvSpPr>
            <a:spLocks noGrp="1"/>
          </p:cNvSpPr>
          <p:nvPr>
            <p:ph type="title"/>
          </p:nvPr>
        </p:nvSpPr>
        <p:spPr>
          <a:xfrm>
            <a:off x="0" y="56164"/>
            <a:ext cx="12192000" cy="581057"/>
          </a:xfrm>
        </p:spPr>
        <p:txBody>
          <a:body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CNT Bundles</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graphicFrame>
        <p:nvGraphicFramePr>
          <p:cNvPr id="2" name="Table 1"/>
          <p:cNvGraphicFramePr>
            <a:graphicFrameLocks noGrp="1"/>
          </p:cNvGraphicFramePr>
          <p:nvPr/>
        </p:nvGraphicFramePr>
        <p:xfrm>
          <a:off x="7467600" y="938500"/>
          <a:ext cx="3996000" cy="2377440"/>
        </p:xfrm>
        <a:graphic>
          <a:graphicData uri="http://schemas.openxmlformats.org/drawingml/2006/table">
            <a:tbl>
              <a:tblPr firstRow="1" bandRow="1"/>
              <a:tblGrid>
                <a:gridCol w="2376000"/>
                <a:gridCol w="1620000"/>
              </a:tblGrid>
              <a:tr h="0">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Quantity</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Particle cut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Mean energy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Charge (</a:t>
                      </a:r>
                      <a:r>
                        <a:rPr lang="en-US" altLang="zh-CN" sz="1600" dirty="0" err="1">
                          <a:latin typeface="Arial" panose="020B0604020202020204" pitchFamily="34" charset="0"/>
                          <a:ea typeface="Microsoft YaHei" panose="020B0503020204020204" charset="-122"/>
                          <a:cs typeface="Arial" panose="020B0604020202020204" pitchFamily="34" charset="0"/>
                        </a:rPr>
                        <a:t>nC</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Energy spread (%)</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Emittance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Accelerating length (</a:t>
                      </a:r>
                      <a:r>
                        <a:rPr lang="el-GR"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Gradient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Beam quality factor</a:t>
                      </a:r>
                      <a:endParaRPr lang="en-US" altLang="zh-CN"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&gt; 80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104</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3.3</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14.4</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99.4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0.027</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9" name="Picture 8"/>
          <p:cNvPicPr>
            <a:picLocks noChangeAspect="1"/>
          </p:cNvPicPr>
          <p:nvPr/>
        </p:nvPicPr>
        <p:blipFill>
          <a:blip r:embed="rId1"/>
          <a:stretch>
            <a:fillRect/>
          </a:stretch>
        </p:blipFill>
        <p:spPr>
          <a:xfrm>
            <a:off x="7665600" y="3519452"/>
            <a:ext cx="3600000" cy="3111401"/>
          </a:xfrm>
          <a:prstGeom prst="rect">
            <a:avLst/>
          </a:prstGeom>
        </p:spPr>
      </p:pic>
      <p:sp>
        <p:nvSpPr>
          <p:cNvPr id="3" name="Slide Number Placeholder 2"/>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
        <p:nvSpPr>
          <p:cNvPr id="4" name="Rectangle: Rounded Corners 3"/>
          <p:cNvSpPr/>
          <p:nvPr/>
        </p:nvSpPr>
        <p:spPr>
          <a:xfrm>
            <a:off x="5908199" y="5399007"/>
            <a:ext cx="1757401" cy="42486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ea typeface="Microsoft YaHei" panose="020B0503020204020204" charset="-122"/>
                <a:cs typeface="Arial" panose="020B0604020202020204" pitchFamily="34" charset="0"/>
              </a:rPr>
              <a:t>CNT bundles</a:t>
            </a:r>
            <a:endParaRPr lang="en-US" altLang="zh-CN" b="1" dirty="0">
              <a:latin typeface="Arial" panose="020B0604020202020204" pitchFamily="34" charset="0"/>
              <a:ea typeface="Microsoft YaHei" panose="020B0503020204020204" charset="-122"/>
              <a:cs typeface="Arial" panose="020B0604020202020204" pitchFamily="34" charset="0"/>
            </a:endParaRPr>
          </a:p>
        </p:txBody>
      </p:sp>
      <p:cxnSp>
        <p:nvCxnSpPr>
          <p:cNvPr id="8" name="Straight Connector 7"/>
          <p:cNvCxnSpPr>
            <a:endCxn id="4" idx="3"/>
          </p:cNvCxnSpPr>
          <p:nvPr/>
        </p:nvCxnSpPr>
        <p:spPr>
          <a:xfrm flipH="1">
            <a:off x="7665600" y="5238572"/>
            <a:ext cx="1316030" cy="372868"/>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a:endCxn id="4" idx="3"/>
          </p:cNvCxnSpPr>
          <p:nvPr/>
        </p:nvCxnSpPr>
        <p:spPr>
          <a:xfrm flipH="1" flipV="1">
            <a:off x="7665600" y="5611440"/>
            <a:ext cx="1349813" cy="160435"/>
          </a:xfrm>
          <a:prstGeom prst="line">
            <a:avLst/>
          </a:prstGeom>
          <a:ln w="12700"/>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65244" y="1144453"/>
          <a:ext cx="5096937" cy="2743200"/>
        </p:xfrm>
        <a:graphic>
          <a:graphicData uri="http://schemas.openxmlformats.org/drawingml/2006/table">
            <a:tbl>
              <a:tblPr firstRow="1" bandRow="1">
                <a:tableStyleId>{5C22544A-7EE6-4342-B048-85BDC9FD1C3A}</a:tableStyleId>
              </a:tblPr>
              <a:tblGrid>
                <a:gridCol w="1044000"/>
                <a:gridCol w="1966909"/>
                <a:gridCol w="2086028"/>
              </a:tblGrid>
              <a:tr h="288000">
                <a:tc gridSpan="2">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Parameters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3">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Grids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a:latin typeface="Arial" panose="020B0604020202020204" pitchFamily="34" charset="0"/>
                          <a:ea typeface="Microsoft YaHei" panose="020B0503020204020204" charset="-122"/>
                          <a:cs typeface="Arial" panose="020B0604020202020204" pitchFamily="34" charset="0"/>
                        </a:rPr>
                        <a:t>d</a:t>
                      </a:r>
                      <a:r>
                        <a:rPr lang="en-GB" sz="1400" i="1" noProof="0" dirty="0">
                          <a:latin typeface="Arial" panose="020B0604020202020204" pitchFamily="34" charset="0"/>
                          <a:ea typeface="Microsoft YaHei" panose="020B0503020204020204" charset="-122"/>
                          <a:cs typeface="Arial" panose="020B0604020202020204" pitchFamily="34" charset="0"/>
                        </a:rPr>
                        <a:t>x</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y</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z</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97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5">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Plasma</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Effective density</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1.8×10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algn="ct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Bundle density</a:t>
                      </a:r>
                      <a:endParaRPr lang="zh-CN" altLang="en-US" sz="14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3.5×10</a:t>
                      </a:r>
                      <a:r>
                        <a:rPr lang="en-US" altLang="zh-CN" sz="1400" baseline="30000" dirty="0">
                          <a:solidFill>
                            <a:srgbClr val="FF0000"/>
                          </a:solidFill>
                          <a:latin typeface="Arial" panose="020B0604020202020204" pitchFamily="34" charset="0"/>
                          <a:ea typeface="Microsoft YaHei" panose="020B0503020204020204" charset="-122"/>
                          <a:cs typeface="Arial" panose="020B0604020202020204" pitchFamily="34" charset="0"/>
                        </a:rPr>
                        <a:t>20</a:t>
                      </a: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rgbClr val="FF0000"/>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Bundle diameter</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Gap</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Filling factor</a:t>
                      </a:r>
                      <a:endParaRPr lang="zh-CN" altLang="en-US" sz="14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rgbClr val="FF0000"/>
                          </a:solidFill>
                          <a:latin typeface="Arial" panose="020B0604020202020204" pitchFamily="34" charset="0"/>
                          <a:ea typeface="Microsoft YaHei" panose="020B0503020204020204" charset="-122"/>
                          <a:cs typeface="Arial" panose="020B0604020202020204" pitchFamily="34" charset="0"/>
                        </a:rPr>
                        <a:t>10%</a:t>
                      </a:r>
                      <a:endParaRPr lang="en-US" altLang="zh-CN" sz="1400" kern="1200" baseline="300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49301" y="745359"/>
            <a:ext cx="5042816"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Case 2—Low Filling Factor</a:t>
            </a:r>
            <a:endParaRPr lang="zh-CN" altLang="en-US"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7253720" y="1147408"/>
          <a:ext cx="3996000" cy="2377440"/>
        </p:xfrm>
        <a:graphic>
          <a:graphicData uri="http://schemas.openxmlformats.org/drawingml/2006/table">
            <a:tbl>
              <a:tblPr firstRow="1" bandRow="1"/>
              <a:tblGrid>
                <a:gridCol w="2376000"/>
                <a:gridCol w="1620000"/>
              </a:tblGrid>
              <a:tr h="0">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Quantity</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Particle cut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Mean energy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Charge (</a:t>
                      </a:r>
                      <a:r>
                        <a:rPr lang="en-US" altLang="zh-CN" sz="1600" dirty="0" err="1">
                          <a:latin typeface="Arial" panose="020B0604020202020204" pitchFamily="34" charset="0"/>
                          <a:ea typeface="Microsoft YaHei" panose="020B0503020204020204" charset="-122"/>
                          <a:cs typeface="Arial" panose="020B0604020202020204" pitchFamily="34" charset="0"/>
                        </a:rPr>
                        <a:t>nC</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Energy spread (%)</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Emittance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Accelerating length (</a:t>
                      </a:r>
                      <a:r>
                        <a:rPr lang="el-GR"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Gradient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Beam quality factor</a:t>
                      </a:r>
                      <a:endParaRPr lang="en-US" altLang="zh-CN"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&gt; 130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138</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2.1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3.9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8.7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105.0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1.3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0.062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1"/>
          <a:stretch>
            <a:fillRect/>
          </a:stretch>
        </p:blipFill>
        <p:spPr>
          <a:xfrm>
            <a:off x="7189279" y="3717323"/>
            <a:ext cx="3600000" cy="3140677"/>
          </a:xfrm>
          <a:prstGeom prst="rect">
            <a:avLst/>
          </a:prstGeom>
        </p:spPr>
      </p:pic>
      <p:pic>
        <p:nvPicPr>
          <p:cNvPr id="4" name="Picture 3"/>
          <p:cNvPicPr>
            <a:picLocks noChangeAspect="1"/>
          </p:cNvPicPr>
          <p:nvPr/>
        </p:nvPicPr>
        <p:blipFill>
          <a:blip r:embed="rId2"/>
          <a:stretch>
            <a:fillRect/>
          </a:stretch>
        </p:blipFill>
        <p:spPr>
          <a:xfrm>
            <a:off x="1402721" y="3992928"/>
            <a:ext cx="4320000" cy="2789422"/>
          </a:xfrm>
          <a:prstGeom prst="rect">
            <a:avLst/>
          </a:prstGeom>
        </p:spPr>
      </p:pic>
      <p:sp>
        <p:nvSpPr>
          <p:cNvPr id="10" name="标题 1"/>
          <p:cNvSpPr>
            <a:spLocks noGrp="1"/>
          </p:cNvSpPr>
          <p:nvPr>
            <p:ph type="title"/>
          </p:nvPr>
        </p:nvSpPr>
        <p:spPr>
          <a:xfrm>
            <a:off x="0" y="56164"/>
            <a:ext cx="12192000" cy="581057"/>
          </a:xfrm>
        </p:spPr>
        <p:txBody>
          <a:body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CNT Bundles</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11" name="Slide Number Placeholder 10"/>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65244" y="1144453"/>
          <a:ext cx="5096937" cy="2743200"/>
        </p:xfrm>
        <a:graphic>
          <a:graphicData uri="http://schemas.openxmlformats.org/drawingml/2006/table">
            <a:tbl>
              <a:tblPr firstRow="1" bandRow="1">
                <a:tableStyleId>{5C22544A-7EE6-4342-B048-85BDC9FD1C3A}</a:tableStyleId>
              </a:tblPr>
              <a:tblGrid>
                <a:gridCol w="1044000"/>
                <a:gridCol w="1966909"/>
                <a:gridCol w="2086028"/>
              </a:tblGrid>
              <a:tr h="288000">
                <a:tc gridSpan="2">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Parameters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3">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Grids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a:latin typeface="Arial" panose="020B0604020202020204" pitchFamily="34" charset="0"/>
                          <a:ea typeface="Microsoft YaHei" panose="020B0503020204020204" charset="-122"/>
                          <a:cs typeface="Arial" panose="020B0604020202020204" pitchFamily="34" charset="0"/>
                        </a:rPr>
                        <a:t>d</a:t>
                      </a:r>
                      <a:r>
                        <a:rPr lang="en-GB" sz="1400" i="1" noProof="0" dirty="0">
                          <a:latin typeface="Arial" panose="020B0604020202020204" pitchFamily="34" charset="0"/>
                          <a:ea typeface="Microsoft YaHei" panose="020B0503020204020204" charset="-122"/>
                          <a:cs typeface="Arial" panose="020B0604020202020204" pitchFamily="34" charset="0"/>
                        </a:rPr>
                        <a:t>x</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y</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96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z</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97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5">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Plasma</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Effective density</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1.8×10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Bundle density</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5.14×10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20</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ea typeface="Microsoft YaHei" panose="020B0503020204020204" charset="-122"/>
                          <a:cs typeface="Arial" panose="020B0604020202020204" pitchFamily="34" charset="0"/>
                        </a:rPr>
                        <a:t>Bundle diameter</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Gap</a:t>
                      </a:r>
                      <a:endParaRPr lang="zh-CN" altLang="en-US" sz="14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rgbClr val="FF0000"/>
                          </a:solidFill>
                          <a:latin typeface="Arial" panose="020B0604020202020204" pitchFamily="34" charset="0"/>
                          <a:ea typeface="Microsoft YaHei" panose="020B0503020204020204" charset="-122"/>
                          <a:cs typeface="Arial" panose="020B0604020202020204" pitchFamily="34" charset="0"/>
                        </a:rPr>
                        <a:t>400 nm</a:t>
                      </a:r>
                      <a:endParaRPr lang="en-US" altLang="zh-CN" sz="1400" kern="12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Filling factor</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10%</a:t>
                      </a:r>
                      <a:endParaRPr lang="en-US" altLang="zh-CN" sz="14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49301" y="745359"/>
            <a:ext cx="5042816"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Case 3—Larger Gap</a:t>
            </a:r>
            <a:endParaRPr lang="zh-CN" altLang="en-US"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7467600" y="1049597"/>
          <a:ext cx="3996000" cy="2377440"/>
        </p:xfrm>
        <a:graphic>
          <a:graphicData uri="http://schemas.openxmlformats.org/drawingml/2006/table">
            <a:tbl>
              <a:tblPr firstRow="1" bandRow="1"/>
              <a:tblGrid>
                <a:gridCol w="2376000"/>
                <a:gridCol w="1620000"/>
              </a:tblGrid>
              <a:tr h="0">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Quantity</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Particle cut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Mean energy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Charge (</a:t>
                      </a:r>
                      <a:r>
                        <a:rPr lang="en-US" altLang="zh-CN" sz="1600" dirty="0" err="1">
                          <a:latin typeface="Arial" panose="020B0604020202020204" pitchFamily="34" charset="0"/>
                          <a:ea typeface="Microsoft YaHei" panose="020B0503020204020204" charset="-122"/>
                          <a:cs typeface="Arial" panose="020B0604020202020204" pitchFamily="34" charset="0"/>
                        </a:rPr>
                        <a:t>nC</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Energy spread (%)</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Emittance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Accelerating length (</a:t>
                      </a:r>
                      <a:r>
                        <a:rPr lang="el-GR"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Gradient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Beam quality factor</a:t>
                      </a:r>
                      <a:endParaRPr lang="en-US" altLang="zh-CN"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&gt; 120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129</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2.1</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4.6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10.2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105.0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1.2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0.045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 name="Picture 3"/>
          <p:cNvPicPr>
            <a:picLocks noChangeAspect="1"/>
          </p:cNvPicPr>
          <p:nvPr/>
        </p:nvPicPr>
        <p:blipFill>
          <a:blip r:embed="rId1"/>
          <a:stretch>
            <a:fillRect/>
          </a:stretch>
        </p:blipFill>
        <p:spPr>
          <a:xfrm>
            <a:off x="1237556" y="3978727"/>
            <a:ext cx="4320000" cy="2759691"/>
          </a:xfrm>
          <a:prstGeom prst="rect">
            <a:avLst/>
          </a:prstGeom>
        </p:spPr>
      </p:pic>
      <p:pic>
        <p:nvPicPr>
          <p:cNvPr id="6" name="Picture 5"/>
          <p:cNvPicPr>
            <a:picLocks noChangeAspect="1"/>
          </p:cNvPicPr>
          <p:nvPr/>
        </p:nvPicPr>
        <p:blipFill>
          <a:blip r:embed="rId2"/>
          <a:stretch>
            <a:fillRect/>
          </a:stretch>
        </p:blipFill>
        <p:spPr>
          <a:xfrm>
            <a:off x="7568747" y="3618958"/>
            <a:ext cx="3600000" cy="3128899"/>
          </a:xfrm>
          <a:prstGeom prst="rect">
            <a:avLst/>
          </a:prstGeom>
        </p:spPr>
      </p:pic>
      <p:sp>
        <p:nvSpPr>
          <p:cNvPr id="10" name="标题 1"/>
          <p:cNvSpPr>
            <a:spLocks noGrp="1"/>
          </p:cNvSpPr>
          <p:nvPr>
            <p:ph type="title"/>
          </p:nvPr>
        </p:nvSpPr>
        <p:spPr>
          <a:xfrm>
            <a:off x="0" y="56164"/>
            <a:ext cx="12192000" cy="581057"/>
          </a:xfrm>
        </p:spPr>
        <p:txBody>
          <a:body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CNT Bundles</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11" name="Slide Number Placeholder 10"/>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65244" y="1144453"/>
          <a:ext cx="5096937" cy="2743200"/>
        </p:xfrm>
        <a:graphic>
          <a:graphicData uri="http://schemas.openxmlformats.org/drawingml/2006/table">
            <a:tbl>
              <a:tblPr firstRow="1" bandRow="1">
                <a:tableStyleId>{5C22544A-7EE6-4342-B048-85BDC9FD1C3A}</a:tableStyleId>
              </a:tblPr>
              <a:tblGrid>
                <a:gridCol w="1044000"/>
                <a:gridCol w="1966909"/>
                <a:gridCol w="2086028"/>
              </a:tblGrid>
              <a:tr h="288000">
                <a:tc gridSpan="2">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Parameters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3">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Grids</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a:latin typeface="Arial" panose="020B0604020202020204" pitchFamily="34" charset="0"/>
                          <a:ea typeface="Microsoft YaHei" panose="020B0503020204020204" charset="-122"/>
                          <a:cs typeface="Arial" panose="020B0604020202020204" pitchFamily="34" charset="0"/>
                        </a:rPr>
                        <a:t>d</a:t>
                      </a:r>
                      <a:r>
                        <a:rPr lang="en-GB" sz="1400" i="1" noProof="0" dirty="0">
                          <a:latin typeface="Arial" panose="020B0604020202020204" pitchFamily="34" charset="0"/>
                          <a:ea typeface="Microsoft YaHei" panose="020B0503020204020204" charset="-122"/>
                          <a:cs typeface="Arial" panose="020B0604020202020204" pitchFamily="34" charset="0"/>
                        </a:rPr>
                        <a:t>x</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48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y</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48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noProof="0" dirty="0" err="1">
                          <a:latin typeface="Arial" panose="020B0604020202020204" pitchFamily="34" charset="0"/>
                          <a:ea typeface="Microsoft YaHei" panose="020B0503020204020204" charset="-122"/>
                          <a:cs typeface="Arial" panose="020B0604020202020204" pitchFamily="34" charset="0"/>
                        </a:rPr>
                        <a:t>d</a:t>
                      </a:r>
                      <a:r>
                        <a:rPr lang="en-GB" sz="1400" i="1" noProof="0" dirty="0" err="1">
                          <a:latin typeface="Arial" panose="020B0604020202020204" pitchFamily="34" charset="0"/>
                          <a:ea typeface="Microsoft YaHei" panose="020B0503020204020204" charset="-122"/>
                          <a:cs typeface="Arial" panose="020B0604020202020204" pitchFamily="34" charset="0"/>
                        </a:rPr>
                        <a:t>z</a:t>
                      </a:r>
                      <a:endParaRPr lang="en-GB" sz="1400" i="1" noProof="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rPr>
                        <a:t>97 nm</a:t>
                      </a:r>
                      <a:endParaRPr lang="en-GB" sz="1400" kern="1200" noProof="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5">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Plasma</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latin typeface="Arial" panose="020B0604020202020204" pitchFamily="34" charset="0"/>
                          <a:ea typeface="Microsoft YaHei" panose="020B0503020204020204" charset="-122"/>
                          <a:cs typeface="Arial" panose="020B0604020202020204" pitchFamily="34" charset="0"/>
                        </a:rPr>
                        <a:t>Effective density</a:t>
                      </a:r>
                      <a:endParaRPr lang="zh-CN" altLang="en-US" sz="14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1.8×10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19</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Bundle density</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5.27×10</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20</a:t>
                      </a: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 cm</a:t>
                      </a:r>
                      <a:r>
                        <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rPr>
                        <a:t>-3</a:t>
                      </a:r>
                      <a:endParaRPr lang="en-US" altLang="zh-CN" sz="14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rgbClr val="FF0000"/>
                          </a:solidFill>
                          <a:latin typeface="Arial" panose="020B0604020202020204" pitchFamily="34" charset="0"/>
                          <a:ea typeface="Microsoft YaHei" panose="020B0503020204020204" charset="-122"/>
                          <a:cs typeface="Arial" panose="020B0604020202020204" pitchFamily="34" charset="0"/>
                        </a:rPr>
                        <a:t>Bundle diameter</a:t>
                      </a:r>
                      <a:endParaRPr lang="zh-CN" altLang="en-US" sz="14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rgbClr val="FF0000"/>
                          </a:solidFill>
                          <a:latin typeface="Arial" panose="020B0604020202020204" pitchFamily="34" charset="0"/>
                          <a:ea typeface="Microsoft YaHei" panose="020B0503020204020204" charset="-122"/>
                          <a:cs typeface="Arial" panose="020B0604020202020204" pitchFamily="34" charset="0"/>
                        </a:rPr>
                        <a:t>100 nm</a:t>
                      </a:r>
                      <a:endParaRPr lang="en-US" altLang="zh-CN" sz="1400" kern="1200" dirty="0">
                        <a:solidFill>
                          <a:srgbClr val="FF0000"/>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Gap</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200 nm</a:t>
                      </a:r>
                      <a:endPar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Arial" panose="020B0604020202020204" pitchFamily="34" charset="0"/>
                          <a:ea typeface="Microsoft YaHei" panose="020B0503020204020204" charset="-122"/>
                          <a:cs typeface="Arial" panose="020B0604020202020204" pitchFamily="34" charset="0"/>
                        </a:rPr>
                        <a:t>Filling factor</a:t>
                      </a:r>
                      <a:endParaRPr lang="zh-CN" altLang="en-US" sz="14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a:solidFill>
                            <a:schemeClr val="tx1"/>
                          </a:solidFill>
                          <a:latin typeface="Arial" panose="020B0604020202020204" pitchFamily="34" charset="0"/>
                          <a:ea typeface="Microsoft YaHei" panose="020B0503020204020204" charset="-122"/>
                          <a:cs typeface="Arial" panose="020B0604020202020204" pitchFamily="34" charset="0"/>
                        </a:rPr>
                        <a:t>10%</a:t>
                      </a:r>
                      <a:endParaRPr lang="en-US" altLang="zh-CN" sz="1400" kern="12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49301" y="745359"/>
            <a:ext cx="5042816"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Case 4—Smaller Bundle Diameter</a:t>
            </a:r>
            <a:endParaRPr lang="zh-CN" altLang="en-US"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7467600" y="1049597"/>
          <a:ext cx="3996000" cy="2377440"/>
        </p:xfrm>
        <a:graphic>
          <a:graphicData uri="http://schemas.openxmlformats.org/drawingml/2006/table">
            <a:tbl>
              <a:tblPr firstRow="1" bandRow="1"/>
              <a:tblGrid>
                <a:gridCol w="2376000"/>
                <a:gridCol w="1620000"/>
              </a:tblGrid>
              <a:tr h="0">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b="1" kern="1200" noProof="0" dirty="0">
                          <a:solidFill>
                            <a:schemeClr val="tx1"/>
                          </a:solidFill>
                          <a:effectLst/>
                          <a:latin typeface="Arial" panose="020B0604020202020204" pitchFamily="34" charset="0"/>
                          <a:ea typeface="Microsoft YaHei" panose="020B0503020204020204" charset="-122"/>
                          <a:cs typeface="Arial" panose="020B0604020202020204" pitchFamily="34" charset="0"/>
                        </a:rPr>
                        <a:t>Quantity</a:t>
                      </a:r>
                      <a:endParaRPr lang="en-GB" sz="1600"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MS PGothic" panose="020B0600070205080204" charset="-128"/>
                        </a:defRPr>
                      </a:lvl1pPr>
                      <a:lvl2pPr marL="457200" algn="l" defTabSz="914400" rtl="0" eaLnBrk="1" latinLnBrk="0" hangingPunct="1">
                        <a:defRPr sz="1800" kern="1200">
                          <a:solidFill>
                            <a:schemeClr val="tx1"/>
                          </a:solidFill>
                          <a:latin typeface="Arial" panose="020B0604020202020204"/>
                          <a:ea typeface="MS PGothic" panose="020B0600070205080204" charset="-128"/>
                        </a:defRPr>
                      </a:lvl2pPr>
                      <a:lvl3pPr marL="914400" algn="l" defTabSz="914400" rtl="0" eaLnBrk="1" latinLnBrk="0" hangingPunct="1">
                        <a:defRPr sz="1800" kern="1200">
                          <a:solidFill>
                            <a:schemeClr val="tx1"/>
                          </a:solidFill>
                          <a:latin typeface="Arial" panose="020B0604020202020204"/>
                          <a:ea typeface="MS PGothic" panose="020B0600070205080204" charset="-128"/>
                        </a:defRPr>
                      </a:lvl3pPr>
                      <a:lvl4pPr marL="1371600" algn="l" defTabSz="914400" rtl="0" eaLnBrk="1" latinLnBrk="0" hangingPunct="1">
                        <a:defRPr sz="1800" kern="1200">
                          <a:solidFill>
                            <a:schemeClr val="tx1"/>
                          </a:solidFill>
                          <a:latin typeface="Arial" panose="020B0604020202020204"/>
                          <a:ea typeface="MS PGothic" panose="020B0600070205080204" charset="-128"/>
                        </a:defRPr>
                      </a:lvl4pPr>
                      <a:lvl5pPr marL="1828800" algn="l" defTabSz="914400" rtl="0" eaLnBrk="1" latinLnBrk="0" hangingPunct="1">
                        <a:defRPr sz="1800" kern="1200">
                          <a:solidFill>
                            <a:schemeClr val="tx1"/>
                          </a:solidFill>
                          <a:latin typeface="Arial" panose="020B0604020202020204"/>
                          <a:ea typeface="MS PGothic" panose="020B0600070205080204" charset="-128"/>
                        </a:defRPr>
                      </a:lvl5pPr>
                      <a:lvl6pPr marL="2286000" algn="l" defTabSz="914400" rtl="0" eaLnBrk="1" latinLnBrk="0" hangingPunct="1">
                        <a:defRPr sz="1800" kern="1200">
                          <a:solidFill>
                            <a:schemeClr val="tx1"/>
                          </a:solidFill>
                          <a:latin typeface="Arial" panose="020B0604020202020204"/>
                          <a:ea typeface="MS PGothic" panose="020B0600070205080204" charset="-128"/>
                        </a:defRPr>
                      </a:lvl6pPr>
                      <a:lvl7pPr marL="2743200" algn="l" defTabSz="914400" rtl="0" eaLnBrk="1" latinLnBrk="0" hangingPunct="1">
                        <a:defRPr sz="1800" kern="1200">
                          <a:solidFill>
                            <a:schemeClr val="tx1"/>
                          </a:solidFill>
                          <a:latin typeface="Arial" panose="020B0604020202020204"/>
                          <a:ea typeface="MS PGothic" panose="020B0600070205080204" charset="-128"/>
                        </a:defRPr>
                      </a:lvl7pPr>
                      <a:lvl8pPr marL="3200400" algn="l" defTabSz="914400" rtl="0" eaLnBrk="1" latinLnBrk="0" hangingPunct="1">
                        <a:defRPr sz="1800" kern="1200">
                          <a:solidFill>
                            <a:schemeClr val="tx1"/>
                          </a:solidFill>
                          <a:latin typeface="Arial" panose="020B0604020202020204"/>
                          <a:ea typeface="MS PGothic" panose="020B0600070205080204" charset="-128"/>
                        </a:defRPr>
                      </a:lvl8pPr>
                      <a:lvl9pPr marL="3657600" algn="l" defTabSz="914400" rtl="0" eaLnBrk="1" latinLnBrk="0" hangingPunct="1">
                        <a:defRPr sz="1800" kern="1200">
                          <a:solidFill>
                            <a:schemeClr val="tx1"/>
                          </a:solidFill>
                          <a:latin typeface="Arial" panose="020B0604020202020204"/>
                          <a:ea typeface="MS PGothic" panose="020B0600070205080204" charset="-128"/>
                        </a:defRPr>
                      </a:lvl9pPr>
                    </a:lstStyle>
                    <a:p>
                      <a:pPr algn="ctr">
                        <a:lnSpc>
                          <a:spcPct val="100000"/>
                        </a:lnSpc>
                        <a:buNone/>
                      </a:pPr>
                      <a:r>
                        <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rPr>
                        <a:t>Values</a:t>
                      </a:r>
                      <a:endParaRPr lang="en-GB" sz="1600" b="1" kern="100" noProof="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0" marR="0" marT="0"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a:r>
                        <a:rPr lang="en-US" altLang="zh-CN" sz="1600" dirty="0">
                          <a:latin typeface="Arial" panose="020B0604020202020204" pitchFamily="34" charset="0"/>
                          <a:ea typeface="Microsoft YaHei" panose="020B0503020204020204" charset="-122"/>
                          <a:cs typeface="Arial" panose="020B0604020202020204" pitchFamily="34" charset="0"/>
                        </a:rPr>
                        <a:t>Particle cut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Mean energy (MeV)</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Charge (</a:t>
                      </a:r>
                      <a:r>
                        <a:rPr lang="en-US" altLang="zh-CN" sz="1600" dirty="0" err="1">
                          <a:latin typeface="Arial" panose="020B0604020202020204" pitchFamily="34" charset="0"/>
                          <a:ea typeface="Microsoft YaHei" panose="020B0503020204020204" charset="-122"/>
                          <a:cs typeface="Arial" panose="020B0604020202020204" pitchFamily="34" charset="0"/>
                        </a:rPr>
                        <a:t>nC</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Energy spread (%)</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Emittance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mm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mrad</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Accelerating length (</a:t>
                      </a:r>
                      <a:r>
                        <a:rPr lang="el-GR"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μ</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Gradient (</a:t>
                      </a: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TeV/m</a:t>
                      </a:r>
                      <a:r>
                        <a:rPr lang="en-US" altLang="zh-CN" sz="1600" dirty="0">
                          <a:latin typeface="Arial" panose="020B0604020202020204" pitchFamily="34" charset="0"/>
                          <a:ea typeface="Microsoft YaHei" panose="020B0503020204020204" charset="-122"/>
                          <a:cs typeface="Arial" panose="020B0604020202020204" pitchFamily="34" charset="0"/>
                        </a:rPr>
                        <a:t>)</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latin typeface="Arial" panose="020B0604020202020204" pitchFamily="34" charset="0"/>
                          <a:ea typeface="Microsoft YaHei" panose="020B0503020204020204" charset="-122"/>
                          <a:cs typeface="Arial" panose="020B0604020202020204" pitchFamily="34" charset="0"/>
                        </a:rPr>
                        <a:t>Beam quality factor</a:t>
                      </a:r>
                      <a:endParaRPr lang="en-US" altLang="zh-CN" sz="1600" dirty="0">
                        <a:latin typeface="Arial" panose="020B0604020202020204" pitchFamily="34" charset="0"/>
                        <a:ea typeface="Microsoft YaHei" panose="020B0503020204020204" charset="-122"/>
                        <a:cs typeface="Arial" panose="020B0604020202020204" pitchFamily="34" charset="0"/>
                      </a:endParaRPr>
                    </a:p>
                  </a:txBody>
                  <a:tcP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&gt; 80</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89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2.1</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7.2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6.5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69.7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0.9 </a:t>
                      </a:r>
                      <a:r>
                        <a:rPr lang="zh-CN" altLang="en-US" sz="1600" kern="12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0.045</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marL="0" marR="0" marT="0" marB="0" anchor="ctr">
                    <a:lnL>
                      <a:noFill/>
                    </a:lnL>
                    <a:lnR>
                      <a:noFill/>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1"/>
          <a:stretch>
            <a:fillRect/>
          </a:stretch>
        </p:blipFill>
        <p:spPr>
          <a:xfrm>
            <a:off x="1198555" y="4024693"/>
            <a:ext cx="4320000" cy="2777143"/>
          </a:xfrm>
          <a:prstGeom prst="rect">
            <a:avLst/>
          </a:prstGeom>
        </p:spPr>
      </p:pic>
      <p:pic>
        <p:nvPicPr>
          <p:cNvPr id="4" name="Picture 3"/>
          <p:cNvPicPr>
            <a:picLocks noChangeAspect="1"/>
          </p:cNvPicPr>
          <p:nvPr/>
        </p:nvPicPr>
        <p:blipFill>
          <a:blip r:embed="rId2"/>
          <a:stretch>
            <a:fillRect/>
          </a:stretch>
        </p:blipFill>
        <p:spPr>
          <a:xfrm>
            <a:off x="7665600" y="3600660"/>
            <a:ext cx="3600000" cy="3137758"/>
          </a:xfrm>
          <a:prstGeom prst="rect">
            <a:avLst/>
          </a:prstGeom>
        </p:spPr>
      </p:pic>
      <p:sp>
        <p:nvSpPr>
          <p:cNvPr id="10" name="标题 1"/>
          <p:cNvSpPr>
            <a:spLocks noGrp="1"/>
          </p:cNvSpPr>
          <p:nvPr>
            <p:ph type="title"/>
          </p:nvPr>
        </p:nvSpPr>
        <p:spPr>
          <a:xfrm>
            <a:off x="0" y="56164"/>
            <a:ext cx="12192000" cy="581057"/>
          </a:xfrm>
        </p:spPr>
        <p:txBody>
          <a:body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CNT Bundles</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22" name="Slide Number Placeholder 21"/>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TextBox 6"/>
          <p:cNvSpPr txBox="1"/>
          <p:nvPr/>
        </p:nvSpPr>
        <p:spPr>
          <a:xfrm>
            <a:off x="49301" y="745359"/>
            <a:ext cx="12034452" cy="4600747"/>
          </a:xfrm>
          <a:prstGeom prst="rect">
            <a:avLst/>
          </a:prstGeom>
          <a:noFill/>
        </p:spPr>
        <p:txBody>
          <a:bodyPr wrap="square">
            <a:spAutoFit/>
          </a:bodyPr>
          <a:lstStyle/>
          <a:p>
            <a:r>
              <a:rPr lang="en-US" altLang="zh-CN" sz="2000" b="1" dirty="0">
                <a:latin typeface="Arial" panose="020B0604020202020204" pitchFamily="34" charset="0"/>
                <a:ea typeface="Microsoft YaHei" panose="020B0503020204020204" charset="-122"/>
                <a:cs typeface="Arial" panose="020B0604020202020204" pitchFamily="34" charset="0"/>
              </a:rPr>
              <a:t>Two potential damage pathways: </a:t>
            </a:r>
            <a:endParaRPr lang="en-US" altLang="zh-CN" sz="2000" b="1" dirty="0">
              <a:latin typeface="Arial" panose="020B0604020202020204" pitchFamily="34" charset="0"/>
              <a:ea typeface="Microsoft YaHei" panose="020B0503020204020204" charset="-122"/>
              <a:cs typeface="Arial" panose="020B0604020202020204" pitchFamily="34" charset="0"/>
            </a:endParaRPr>
          </a:p>
          <a:p>
            <a:endParaRPr lang="en-US" altLang="zh-CN" b="1" dirty="0">
              <a:latin typeface="Arial" panose="020B0604020202020204" pitchFamily="34" charset="0"/>
              <a:ea typeface="Microsoft YaHei" panose="020B0503020204020204" charset="-122"/>
              <a:cs typeface="Arial" panose="020B0604020202020204" pitchFamily="34" charset="0"/>
            </a:endParaRPr>
          </a:p>
          <a:p>
            <a:pPr>
              <a:lnSpc>
                <a:spcPct val="130000"/>
              </a:lnSpc>
            </a:pPr>
            <a:r>
              <a:rPr lang="en-US" altLang="zh-CN" b="1" dirty="0">
                <a:solidFill>
                  <a:srgbClr val="FF0000"/>
                </a:solidFill>
                <a:latin typeface="Arial" panose="020B0604020202020204" pitchFamily="34" charset="0"/>
                <a:ea typeface="Microsoft YaHei" panose="020B0503020204020204" charset="-122"/>
                <a:cs typeface="Arial" panose="020B0604020202020204" pitchFamily="34" charset="0"/>
              </a:rPr>
              <a:t>Cold ablation: </a:t>
            </a:r>
            <a:endParaRPr lang="en-US" altLang="zh-CN" b="1" dirty="0">
              <a:solidFill>
                <a:srgbClr val="FF0000"/>
              </a:solidFill>
              <a:latin typeface="Arial" panose="020B0604020202020204" pitchFamily="34" charset="0"/>
              <a:ea typeface="Microsoft YaHei"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The ionic response develops on slower timescales, typically ≥100 fs, due to ion inertia </a:t>
            </a:r>
            <a:r>
              <a:rPr lang="en-US" altLang="zh-CN" baseline="30000" dirty="0">
                <a:latin typeface="Arial" panose="020B0604020202020204" pitchFamily="34" charset="0"/>
                <a:ea typeface="Microsoft YaHei" panose="020B0503020204020204" charset="-122"/>
                <a:cs typeface="Arial" panose="020B0604020202020204" pitchFamily="34" charset="0"/>
              </a:rPr>
              <a:t>[1]</a:t>
            </a:r>
            <a:r>
              <a:rPr lang="en-US" altLang="zh-CN" dirty="0">
                <a:latin typeface="Arial" panose="020B0604020202020204" pitchFamily="34" charset="0"/>
                <a:ea typeface="Microsoft YaHei" panose="020B0503020204020204" charset="-122"/>
                <a:cs typeface="Arial" panose="020B0604020202020204" pitchFamily="34" charset="0"/>
              </a:rPr>
              <a:t>. </a:t>
            </a:r>
            <a:endParaRPr lang="en-US" altLang="zh-CN" dirty="0">
              <a:latin typeface="Arial" panose="020B0604020202020204" pitchFamily="34" charset="0"/>
              <a:ea typeface="Microsoft YaHei"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A quenching-revival of the Coulomb explosive process was observed in the graphite during 100 – 200 fs </a:t>
            </a:r>
            <a:r>
              <a:rPr lang="en-US" altLang="zh-CN" baseline="30000" dirty="0">
                <a:latin typeface="Arial" panose="020B0604020202020204" pitchFamily="34" charset="0"/>
                <a:ea typeface="Microsoft YaHei" panose="020B0503020204020204" charset="-122"/>
                <a:cs typeface="Arial" panose="020B0604020202020204" pitchFamily="34" charset="0"/>
              </a:rPr>
              <a:t>[2]</a:t>
            </a:r>
            <a:r>
              <a:rPr lang="en-US" altLang="zh-CN" dirty="0">
                <a:latin typeface="Arial" panose="020B0604020202020204" pitchFamily="34" charset="0"/>
                <a:ea typeface="Microsoft YaHei" panose="020B0503020204020204" charset="-122"/>
                <a:cs typeface="Arial" panose="020B0604020202020204" pitchFamily="34" charset="0"/>
              </a:rPr>
              <a:t>.</a:t>
            </a:r>
            <a:endParaRPr lang="en-US" altLang="zh-CN" dirty="0">
              <a:latin typeface="Arial" panose="020B0604020202020204" pitchFamily="34" charset="0"/>
              <a:ea typeface="Microsoft YaHei" panose="020B0503020204020204" charset="-122"/>
              <a:cs typeface="Arial" panose="020B0604020202020204" pitchFamily="34" charset="0"/>
            </a:endParaRPr>
          </a:p>
          <a:p>
            <a:pPr>
              <a:lnSpc>
                <a:spcPct val="130000"/>
              </a:lnSpc>
            </a:pPr>
            <a:r>
              <a:rPr lang="en-US" altLang="zh-CN" b="1" dirty="0">
                <a:solidFill>
                  <a:srgbClr val="FF0000"/>
                </a:solidFill>
                <a:latin typeface="Arial" panose="020B0604020202020204" pitchFamily="34" charset="0"/>
                <a:ea typeface="Microsoft YaHei" panose="020B0503020204020204" charset="-122"/>
                <a:cs typeface="Arial" panose="020B0604020202020204" pitchFamily="34" charset="0"/>
              </a:rPr>
              <a:t>Hot ablation: </a:t>
            </a:r>
            <a:endParaRPr lang="en-US" altLang="zh-CN" b="1" dirty="0">
              <a:solidFill>
                <a:srgbClr val="FF0000"/>
              </a:solidFill>
              <a:latin typeface="Arial" panose="020B0604020202020204" pitchFamily="34" charset="0"/>
              <a:ea typeface="Microsoft YaHei"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Ultrafast electron diffraction on graphite finds electron → phonon energy transfer at ~259 fs </a:t>
            </a:r>
            <a:r>
              <a:rPr lang="en-US" altLang="zh-CN" baseline="30000" dirty="0">
                <a:latin typeface="Arial" panose="020B0604020202020204" pitchFamily="34" charset="0"/>
                <a:ea typeface="Microsoft YaHei" panose="020B0503020204020204" charset="-122"/>
                <a:cs typeface="Arial" panose="020B0604020202020204" pitchFamily="34" charset="0"/>
              </a:rPr>
              <a:t>[3]</a:t>
            </a:r>
            <a:r>
              <a:rPr lang="en-US" altLang="zh-CN" dirty="0">
                <a:latin typeface="Arial" panose="020B0604020202020204" pitchFamily="34" charset="0"/>
                <a:ea typeface="Microsoft YaHei" panose="020B0503020204020204" charset="-122"/>
                <a:cs typeface="Arial" panose="020B0604020202020204" pitchFamily="34" charset="0"/>
              </a:rPr>
              <a:t>. </a:t>
            </a:r>
            <a:endParaRPr lang="en-US" altLang="zh-CN" dirty="0">
              <a:latin typeface="Arial" panose="020B0604020202020204" pitchFamily="34" charset="0"/>
              <a:ea typeface="Microsoft YaHei"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Phonon-phonon/lattice thermalization at ~6.5 </a:t>
            </a:r>
            <a:r>
              <a:rPr lang="en-US" altLang="zh-CN" dirty="0" err="1">
                <a:latin typeface="Arial" panose="020B0604020202020204" pitchFamily="34" charset="0"/>
                <a:ea typeface="Microsoft YaHei" panose="020B0503020204020204" charset="-122"/>
                <a:cs typeface="Arial" panose="020B0604020202020204" pitchFamily="34" charset="0"/>
              </a:rPr>
              <a:t>ps</a:t>
            </a:r>
            <a:r>
              <a:rPr lang="en-US" altLang="zh-CN" dirty="0">
                <a:latin typeface="Arial" panose="020B0604020202020204" pitchFamily="34" charset="0"/>
                <a:ea typeface="Microsoft YaHei" panose="020B0503020204020204" charset="-122"/>
                <a:cs typeface="Arial" panose="020B0604020202020204" pitchFamily="34" charset="0"/>
              </a:rPr>
              <a:t> </a:t>
            </a:r>
            <a:r>
              <a:rPr lang="en-US" altLang="zh-CN" baseline="30000" dirty="0">
                <a:latin typeface="Arial" panose="020B0604020202020204" pitchFamily="34" charset="0"/>
                <a:ea typeface="Microsoft YaHei" panose="020B0503020204020204" charset="-122"/>
                <a:cs typeface="Arial" panose="020B0604020202020204" pitchFamily="34" charset="0"/>
              </a:rPr>
              <a:t>[3]</a:t>
            </a:r>
            <a:r>
              <a:rPr lang="en-US" altLang="zh-CN" dirty="0">
                <a:latin typeface="Arial" panose="020B0604020202020204" pitchFamily="34" charset="0"/>
                <a:ea typeface="Microsoft YaHei" panose="020B0503020204020204" charset="-122"/>
                <a:cs typeface="Arial" panose="020B0604020202020204" pitchFamily="34" charset="0"/>
              </a:rPr>
              <a:t>. </a:t>
            </a:r>
            <a:endParaRPr lang="en-US" altLang="zh-CN" dirty="0">
              <a:latin typeface="Arial" panose="020B0604020202020204" pitchFamily="34" charset="0"/>
              <a:ea typeface="Microsoft YaHei"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Diffusive thermal-mechanical responses driven by heat conduction evolve even more slowly (≳ns) </a:t>
            </a:r>
            <a:r>
              <a:rPr lang="en-US" altLang="zh-CN" baseline="30000" dirty="0">
                <a:latin typeface="Arial" panose="020B0604020202020204" pitchFamily="34" charset="0"/>
                <a:ea typeface="Microsoft YaHei" panose="020B0503020204020204" charset="-122"/>
                <a:cs typeface="Arial" panose="020B0604020202020204" pitchFamily="34" charset="0"/>
              </a:rPr>
              <a:t>[1]</a:t>
            </a:r>
            <a:r>
              <a:rPr lang="en-US" altLang="zh-CN" dirty="0">
                <a:latin typeface="Arial" panose="020B0604020202020204" pitchFamily="34" charset="0"/>
                <a:ea typeface="Microsoft YaHei" panose="020B0503020204020204" charset="-122"/>
                <a:cs typeface="Arial" panose="020B0604020202020204" pitchFamily="34" charset="0"/>
              </a:rPr>
              <a:t>.</a:t>
            </a:r>
            <a:endParaRPr lang="en-US" altLang="zh-CN" dirty="0">
              <a:latin typeface="Arial" panose="020B0604020202020204" pitchFamily="34" charset="0"/>
              <a:ea typeface="Microsoft YaHei" panose="020B0503020204020204" charset="-122"/>
              <a:cs typeface="Arial" panose="020B0604020202020204" pitchFamily="34" charset="0"/>
            </a:endParaRPr>
          </a:p>
          <a:p>
            <a:pPr>
              <a:lnSpc>
                <a:spcPct val="130000"/>
              </a:lnSpc>
            </a:pPr>
            <a:endParaRPr lang="en-US" altLang="zh-CN" dirty="0">
              <a:latin typeface="Arial" panose="020B0604020202020204" pitchFamily="34" charset="0"/>
              <a:ea typeface="Microsoft YaHei" panose="020B0503020204020204" charset="-122"/>
              <a:cs typeface="Arial" panose="020B0604020202020204" pitchFamily="34" charset="0"/>
            </a:endParaRPr>
          </a:p>
          <a:p>
            <a:pPr>
              <a:lnSpc>
                <a:spcPct val="130000"/>
              </a:lnSpc>
            </a:pPr>
            <a:r>
              <a:rPr lang="en-US" altLang="zh-CN" dirty="0">
                <a:latin typeface="Arial" panose="020B0604020202020204" pitchFamily="34" charset="0"/>
                <a:cs typeface="Arial" panose="020B0604020202020204" pitchFamily="34" charset="0"/>
              </a:rPr>
              <a:t>Literature </a:t>
            </a:r>
            <a:r>
              <a:rPr lang="en-US" altLang="zh-CN" baseline="30000" dirty="0">
                <a:latin typeface="Arial" panose="020B0604020202020204" pitchFamily="34" charset="0"/>
                <a:cs typeface="Arial" panose="020B0604020202020204" pitchFamily="34" charset="0"/>
              </a:rPr>
              <a:t>[4]</a:t>
            </a:r>
            <a:r>
              <a:rPr lang="en-US" altLang="zh-CN" dirty="0">
                <a:latin typeface="Arial" panose="020B0604020202020204" pitchFamily="34" charset="0"/>
                <a:cs typeface="Arial" panose="020B0604020202020204" pitchFamily="34" charset="0"/>
              </a:rPr>
              <a:t> shows that </a:t>
            </a:r>
            <a:r>
              <a:rPr lang="en-US" altLang="zh-CN" dirty="0" err="1">
                <a:latin typeface="Arial" panose="020B0604020202020204" pitchFamily="34" charset="0"/>
                <a:cs typeface="Arial" panose="020B0604020202020204" pitchFamily="34" charset="0"/>
              </a:rPr>
              <a:t>wakefields</a:t>
            </a:r>
            <a:r>
              <a:rPr lang="en-US" altLang="zh-CN" dirty="0">
                <a:latin typeface="Arial" panose="020B0604020202020204" pitchFamily="34" charset="0"/>
                <a:cs typeface="Arial" panose="020B0604020202020204" pitchFamily="34" charset="0"/>
              </a:rPr>
              <a:t> in solid-state nanomaterials remain virtually unaffected by the ion dynamics.</a:t>
            </a:r>
            <a:endParaRPr lang="en-US" altLang="zh-CN" dirty="0">
              <a:latin typeface="Arial" panose="020B0604020202020204" pitchFamily="34" charset="0"/>
              <a:cs typeface="Arial" panose="020B0604020202020204" pitchFamily="34" charset="0"/>
            </a:endParaRPr>
          </a:p>
          <a:p>
            <a:pPr>
              <a:lnSpc>
                <a:spcPct val="130000"/>
              </a:lnSpc>
            </a:pPr>
            <a:endParaRPr lang="en-US" altLang="zh-CN" dirty="0">
              <a:latin typeface="Arial" panose="020B0604020202020204" pitchFamily="34" charset="0"/>
              <a:cs typeface="Arial" panose="020B0604020202020204" pitchFamily="34" charset="0"/>
            </a:endParaRPr>
          </a:p>
          <a:p>
            <a:pPr>
              <a:lnSpc>
                <a:spcPct val="130000"/>
              </a:lnSpc>
            </a:pPr>
            <a:r>
              <a:rPr lang="en-US" altLang="zh-CN" dirty="0">
                <a:latin typeface="Arial" panose="020B0604020202020204" pitchFamily="34" charset="0"/>
                <a:cs typeface="Arial" panose="020B0604020202020204" pitchFamily="34" charset="0"/>
              </a:rPr>
              <a:t>Our simulations indicate that ion displacement is negligible.</a:t>
            </a:r>
            <a:endParaRPr lang="zh-CN" altLang="en-US" dirty="0">
              <a:latin typeface="Arial" panose="020B0604020202020204" pitchFamily="34" charset="0"/>
              <a:cs typeface="Arial" panose="020B0604020202020204" pitchFamily="34" charset="0"/>
            </a:endParaRPr>
          </a:p>
        </p:txBody>
      </p:sp>
      <p:sp>
        <p:nvSpPr>
          <p:cNvPr id="5" name="标题 1"/>
          <p:cNvSpPr>
            <a:spLocks noGrp="1"/>
          </p:cNvSpPr>
          <p:nvPr>
            <p:ph type="title"/>
          </p:nvPr>
        </p:nvSpPr>
        <p:spPr>
          <a:xfrm>
            <a:off x="0" y="56164"/>
            <a:ext cx="12192000" cy="581057"/>
          </a:xfrm>
        </p:spPr>
        <p:txBody>
          <a:bodyPr/>
          <a:lstStyle/>
          <a:p>
            <a:r>
              <a:rPr lang="en-US" altLang="zh-CN" sz="2400" dirty="0">
                <a:latin typeface="Arial" panose="020B0604020202020204" pitchFamily="34" charset="0"/>
                <a:ea typeface="Microsoft YaHei" panose="020B0503020204020204" charset="-122"/>
                <a:cs typeface="Arial" panose="020B0604020202020204" pitchFamily="34" charset="0"/>
              </a:rPr>
              <a:t>An Answer to Target Damage </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sp>
        <p:nvSpPr>
          <p:cNvPr id="9" name="TextBox 8"/>
          <p:cNvSpPr txBox="1"/>
          <p:nvPr/>
        </p:nvSpPr>
        <p:spPr>
          <a:xfrm>
            <a:off x="6404" y="6040647"/>
            <a:ext cx="3950300" cy="830997"/>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a:t>
            </a:r>
            <a:r>
              <a:rPr lang="fr-FR" sz="1200" dirty="0">
                <a:latin typeface="Arial" panose="020B0604020202020204" pitchFamily="34" charset="0"/>
                <a:ea typeface="Microsoft YaHei" panose="020B0503020204020204" charset="-122"/>
                <a:cs typeface="Arial" panose="020B0604020202020204" pitchFamily="34" charset="0"/>
              </a:rPr>
              <a:t> </a:t>
            </a:r>
            <a:r>
              <a:rPr lang="da-DK" sz="1200" i="1" dirty="0">
                <a:latin typeface="Arial" panose="020B0604020202020204" pitchFamily="34" charset="0"/>
                <a:ea typeface="Microsoft YaHei" panose="020B0503020204020204" charset="-122"/>
                <a:cs typeface="Arial" panose="020B0604020202020204" pitchFamily="34" charset="0"/>
              </a:rPr>
              <a:t>T. Fennel et al., Rev. Mod. Phys. 82, 1793 (2010).</a:t>
            </a:r>
            <a:endParaRPr lang="da-DK" sz="1200" i="1" dirty="0">
              <a:latin typeface="Arial" panose="020B0604020202020204" pitchFamily="34" charset="0"/>
              <a:ea typeface="Microsoft YaHei" panose="020B0503020204020204" charset="-122"/>
              <a:cs typeface="Arial" panose="020B0604020202020204" pitchFamily="34" charset="0"/>
            </a:endParaRPr>
          </a:p>
          <a:p>
            <a:r>
              <a:rPr lang="fr-FR" sz="1200" dirty="0">
                <a:latin typeface="Arial" panose="020B0604020202020204" pitchFamily="34" charset="0"/>
                <a:ea typeface="Microsoft YaHei" panose="020B0503020204020204" charset="-122"/>
                <a:cs typeface="Arial" panose="020B0604020202020204" pitchFamily="34" charset="0"/>
              </a:rPr>
              <a:t>[2] </a:t>
            </a:r>
            <a:r>
              <a:rPr lang="fr-FR" sz="1200" i="1" dirty="0">
                <a:latin typeface="Arial" panose="020B0604020202020204" pitchFamily="34" charset="0"/>
                <a:ea typeface="Microsoft YaHei" panose="020B0503020204020204" charset="-122"/>
                <a:cs typeface="Arial" panose="020B0604020202020204" pitchFamily="34" charset="0"/>
              </a:rPr>
              <a:t>M. Lenner et al., Phys. Rev. B 79, 1 (2009).</a:t>
            </a:r>
            <a:endParaRPr lang="fr-FR" sz="1200" i="1" dirty="0">
              <a:latin typeface="Arial" panose="020B0604020202020204" pitchFamily="34" charset="0"/>
              <a:ea typeface="Microsoft YaHei" panose="020B0503020204020204" charset="-122"/>
              <a:cs typeface="Arial" panose="020B0604020202020204" pitchFamily="34" charset="0"/>
            </a:endParaRPr>
          </a:p>
          <a:p>
            <a:r>
              <a:rPr lang="fr-FR" sz="1200" dirty="0">
                <a:latin typeface="Arial" panose="020B0604020202020204" pitchFamily="34" charset="0"/>
                <a:ea typeface="Microsoft YaHei" panose="020B0503020204020204" charset="-122"/>
                <a:cs typeface="Arial" panose="020B0604020202020204" pitchFamily="34" charset="0"/>
              </a:rPr>
              <a:t>[3] </a:t>
            </a:r>
            <a:r>
              <a:rPr lang="fr-FR" sz="1200" i="1" dirty="0">
                <a:latin typeface="Arial" panose="020B0604020202020204" pitchFamily="34" charset="0"/>
                <a:ea typeface="Microsoft YaHei" panose="020B0503020204020204" charset="-122"/>
                <a:cs typeface="Arial" panose="020B0604020202020204" pitchFamily="34" charset="0"/>
              </a:rPr>
              <a:t>R. P. Chatelain et al., Phys. Rev. Lett. 113, 1 (2014).</a:t>
            </a:r>
            <a:endParaRPr lang="fr-FR" sz="1200" i="1" dirty="0">
              <a:latin typeface="Arial" panose="020B0604020202020204" pitchFamily="34" charset="0"/>
              <a:ea typeface="Microsoft YaHei" panose="020B0503020204020204" charset="-122"/>
              <a:cs typeface="Arial" panose="020B0604020202020204" pitchFamily="34" charset="0"/>
            </a:endParaRPr>
          </a:p>
          <a:p>
            <a:r>
              <a:rPr lang="it-IT" sz="1200" dirty="0">
                <a:latin typeface="Arial" panose="020B0604020202020204" pitchFamily="34" charset="0"/>
                <a:ea typeface="Microsoft YaHei" panose="020B0503020204020204" charset="-122"/>
                <a:cs typeface="Arial" panose="020B0604020202020204" pitchFamily="34" charset="0"/>
              </a:rPr>
              <a:t>[4]</a:t>
            </a:r>
            <a:r>
              <a:rPr lang="en-US" sz="1200" dirty="0">
                <a:latin typeface="Arial" panose="020B0604020202020204" pitchFamily="34" charset="0"/>
                <a:ea typeface="Microsoft YaHei" panose="020B0503020204020204" charset="-122"/>
                <a:cs typeface="Arial" panose="020B0604020202020204" pitchFamily="34" charset="0"/>
              </a:rPr>
              <a:t> </a:t>
            </a:r>
            <a:r>
              <a:rPr lang="fr-FR" sz="1200" i="1" dirty="0">
                <a:latin typeface="Arial" panose="020B0604020202020204" pitchFamily="34" charset="0"/>
                <a:ea typeface="Microsoft YaHei" panose="020B0503020204020204" charset="-122"/>
                <a:cs typeface="Arial" panose="020B0604020202020204" pitchFamily="34" charset="0"/>
              </a:rPr>
              <a:t>S. Hakimi et al., Phys. Plasmas 25, (2018).</a:t>
            </a:r>
            <a:endParaRPr lang="en-US" sz="1200" i="1" dirty="0"/>
          </a:p>
        </p:txBody>
      </p:sp>
      <p:sp>
        <p:nvSpPr>
          <p:cNvPr id="3" name="Slide Number Placeholder 2"/>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416"/>
            <a:ext cx="9900979" cy="662554"/>
          </a:xfrm>
        </p:spPr>
        <p:txBody>
          <a:bodyPr/>
          <a:lstStyle/>
          <a:p>
            <a:r>
              <a:rPr lang="en-US" altLang="zh-CN" dirty="0">
                <a:latin typeface="Arial" panose="020B0604020202020204" pitchFamily="34" charset="0"/>
                <a:ea typeface="Microsoft YaHei" panose="020B0503020204020204" charset="-122"/>
                <a:cs typeface="Arial" panose="020B0604020202020204" pitchFamily="34" charset="0"/>
              </a:rPr>
              <a:t>Contents</a:t>
            </a:r>
            <a:endParaRPr lang="zh-CN" altLang="en-US" dirty="0">
              <a:latin typeface="Arial" panose="020B0604020202020204" pitchFamily="34" charset="0"/>
              <a:ea typeface="Microsoft YaHei" panose="020B0503020204020204" charset="-122"/>
              <a:cs typeface="Arial" panose="020B0604020202020204" pitchFamily="34" charset="0"/>
            </a:endParaRPr>
          </a:p>
        </p:txBody>
      </p:sp>
      <p:sp>
        <p:nvSpPr>
          <p:cNvPr id="5" name="TextBox 4"/>
          <p:cNvSpPr txBox="1">
            <a:spLocks noChangeArrowheads="1"/>
          </p:cNvSpPr>
          <p:nvPr/>
        </p:nvSpPr>
        <p:spPr bwMode="auto">
          <a:xfrm>
            <a:off x="311711" y="1000918"/>
            <a:ext cx="11729313" cy="33478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342900" indent="-342900" eaLnBrk="1" hangingPunct="1">
              <a:lnSpc>
                <a:spcPct val="150000"/>
              </a:lnSpc>
              <a:buFont typeface="Wingdings" panose="05000000000000000000" pitchFamily="2" charset="2"/>
              <a:buChar char="Ø"/>
            </a:pPr>
            <a:r>
              <a:rPr lang="en-US" altLang="zh-CN" sz="2400" b="1" i="0" dirty="0">
                <a:solidFill>
                  <a:srgbClr val="FF0000"/>
                </a:solidFill>
                <a:effectLst/>
                <a:latin typeface="Arial" panose="020B0604020202020204" pitchFamily="34" charset="0"/>
              </a:rPr>
              <a:t>Background &amp; Motivation</a:t>
            </a:r>
            <a:endParaRPr lang="en-US" altLang="zh-CN" sz="2400" b="1" i="0" dirty="0">
              <a:solidFill>
                <a:srgbClr val="FF0000"/>
              </a:solidFill>
              <a:effectLst/>
              <a:latin typeface="Arial" panose="020B0604020202020204" pitchFamily="34" charset="0"/>
            </a:endParaRPr>
          </a:p>
          <a:p>
            <a:pPr marL="342900" indent="-342900" eaLnBrk="1" hangingPunct="1">
              <a:lnSpc>
                <a:spcPct val="150000"/>
              </a:lnSpc>
              <a:buFont typeface="Wingdings" panose="05000000000000000000" pitchFamily="2" charset="2"/>
              <a:buChar char="Ø"/>
            </a:pPr>
            <a:r>
              <a:rPr lang="en-US" altLang="zh-CN" sz="2400" b="1" dirty="0">
                <a:latin typeface="Arial" panose="020B0604020202020204" pitchFamily="34" charset="0"/>
              </a:rPr>
              <a:t>Our Collaborative Team</a:t>
            </a:r>
            <a:endParaRPr lang="en-US" altLang="zh-CN" sz="2400" b="1" dirty="0">
              <a:latin typeface="Arial" panose="020B0604020202020204" pitchFamily="34" charset="0"/>
            </a:endParaRPr>
          </a:p>
          <a:p>
            <a:pPr marL="342900" indent="-342900" eaLnBrk="1" hangingPunct="1">
              <a:lnSpc>
                <a:spcPct val="150000"/>
              </a:lnSpc>
              <a:buFont typeface="Wingdings" panose="05000000000000000000" pitchFamily="2" charset="2"/>
              <a:buChar char="Ø"/>
            </a:pPr>
            <a:r>
              <a:rPr lang="en-US" altLang="zh-CN" sz="2400" b="1" i="0" dirty="0">
                <a:effectLst/>
                <a:latin typeface="Arial" panose="020B0604020202020204" pitchFamily="34" charset="0"/>
              </a:rPr>
              <a:t>Recent Developments</a:t>
            </a:r>
            <a:endParaRPr lang="en-US" altLang="zh-CN" sz="2400" b="1" i="0" dirty="0">
              <a:effectLst/>
              <a:latin typeface="Arial" panose="020B0604020202020204" pitchFamily="34" charset="0"/>
            </a:endParaRPr>
          </a:p>
          <a:p>
            <a:pPr marL="342900" indent="-342900" eaLnBrk="1" hangingPunct="1">
              <a:lnSpc>
                <a:spcPct val="150000"/>
              </a:lnSpc>
              <a:buFont typeface="Wingdings" panose="05000000000000000000" pitchFamily="2" charset="2"/>
              <a:buChar char="Ø"/>
            </a:pPr>
            <a:r>
              <a:rPr lang="en-US" altLang="zh-CN" sz="2400" b="1" i="0" dirty="0">
                <a:effectLst/>
                <a:latin typeface="Arial" panose="020B0604020202020204" pitchFamily="34" charset="0"/>
              </a:rPr>
              <a:t>LWFA with a CNT Bulk</a:t>
            </a:r>
            <a:endParaRPr lang="en-US" altLang="zh-CN" sz="2400" b="1" i="0" dirty="0">
              <a:effectLst/>
              <a:latin typeface="Arial" panose="020B0604020202020204" pitchFamily="34" charset="0"/>
            </a:endParaRPr>
          </a:p>
          <a:p>
            <a:pPr marL="342900" indent="-342900" eaLnBrk="1" hangingPunct="1">
              <a:lnSpc>
                <a:spcPct val="150000"/>
              </a:lnSpc>
              <a:buFont typeface="Wingdings" panose="05000000000000000000" pitchFamily="2" charset="2"/>
              <a:buChar char="Ø"/>
            </a:pPr>
            <a:r>
              <a:rPr lang="en-US" altLang="zh-CN" sz="2400" b="1" i="0" dirty="0">
                <a:effectLst/>
                <a:latin typeface="Arial" panose="020B0604020202020204" pitchFamily="34" charset="0"/>
              </a:rPr>
              <a:t>LWFA with CNT Bundles</a:t>
            </a:r>
            <a:endParaRPr lang="en-US" altLang="zh-CN" sz="2400" b="1" i="0" dirty="0">
              <a:effectLst/>
              <a:latin typeface="Arial" panose="020B0604020202020204" pitchFamily="34" charset="0"/>
            </a:endParaRPr>
          </a:p>
          <a:p>
            <a:pPr marL="342900" indent="-342900" eaLnBrk="1" hangingPunct="1">
              <a:lnSpc>
                <a:spcPct val="150000"/>
              </a:lnSpc>
              <a:buFont typeface="Wingdings" panose="05000000000000000000" pitchFamily="2" charset="2"/>
              <a:buChar char="Ø"/>
            </a:pPr>
            <a:r>
              <a:rPr lang="en-US" altLang="zh-CN" sz="2400" b="1" i="0" dirty="0">
                <a:effectLst/>
                <a:latin typeface="Arial" panose="020B0604020202020204" pitchFamily="34" charset="0"/>
              </a:rPr>
              <a:t>Conclusions</a:t>
            </a:r>
            <a:endParaRPr lang="en-US" altLang="zh-CN" sz="2400" b="1" i="0" dirty="0">
              <a:effectLst/>
              <a:latin typeface="Arial" panose="020B0604020202020204" pitchFamily="34" charset="0"/>
            </a:endParaRPr>
          </a:p>
        </p:txBody>
      </p:sp>
      <p:sp>
        <p:nvSpPr>
          <p:cNvPr id="11" name="Rectangle 10"/>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57768"/>
            <a:ext cx="12192000" cy="577850"/>
          </a:xfrm>
        </p:spPr>
        <p:txBody>
          <a:bodyPr/>
          <a:lstStyle/>
          <a:p>
            <a:r>
              <a:rPr lang="en-US" altLang="zh-CN" sz="2400" dirty="0">
                <a:latin typeface="Arial" panose="020B0604020202020204" pitchFamily="34" charset="0"/>
              </a:rPr>
              <a:t>Conclusions &amp; Outlook</a:t>
            </a:r>
            <a:endParaRPr lang="en-US" altLang="zh-CN" sz="2400" dirty="0">
              <a:latin typeface="Arial" panose="020B0604020202020204" pitchFamily="34" charset="0"/>
            </a:endParaRPr>
          </a:p>
        </p:txBody>
      </p:sp>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TextBox 5"/>
          <p:cNvSpPr txBox="1"/>
          <p:nvPr/>
        </p:nvSpPr>
        <p:spPr>
          <a:xfrm>
            <a:off x="-1" y="763757"/>
            <a:ext cx="12192001" cy="170303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Laser-induced full </a:t>
            </a:r>
            <a:r>
              <a:rPr lang="en-US" altLang="zh-CN" dirty="0" err="1">
                <a:latin typeface="Arial" panose="020B0604020202020204" pitchFamily="34" charset="0"/>
                <a:cs typeface="Arial" panose="020B0604020202020204" pitchFamily="34" charset="0"/>
              </a:rPr>
              <a:t>ionisation</a:t>
            </a:r>
            <a:r>
              <a:rPr lang="en-US" altLang="zh-CN" dirty="0">
                <a:latin typeface="Arial" panose="020B0604020202020204" pitchFamily="34" charset="0"/>
                <a:cs typeface="Arial" panose="020B0604020202020204" pitchFamily="34" charset="0"/>
              </a:rPr>
              <a:t> covers 2 times laser waist, which can be estimated as C</a:t>
            </a:r>
            <a:r>
              <a:rPr lang="en-US" altLang="zh-CN" baseline="30000" dirty="0">
                <a:latin typeface="Arial" panose="020B0604020202020204" pitchFamily="34" charset="0"/>
                <a:cs typeface="Arial" panose="020B0604020202020204" pitchFamily="34" charset="0"/>
              </a:rPr>
              <a:t>6+ </a:t>
            </a:r>
            <a:r>
              <a:rPr lang="en-US" altLang="zh-CN" dirty="0">
                <a:latin typeface="Arial" panose="020B0604020202020204" pitchFamily="34" charset="0"/>
                <a:cs typeface="Arial" panose="020B0604020202020204" pitchFamily="34" charset="0"/>
              </a:rPr>
              <a:t>for </a:t>
            </a:r>
            <a:r>
              <a:rPr lang="en-US" altLang="zh-CN" dirty="0" err="1">
                <a:latin typeface="Arial" panose="020B0604020202020204" pitchFamily="34" charset="0"/>
                <a:cs typeface="Arial" panose="020B0604020202020204" pitchFamily="34" charset="0"/>
              </a:rPr>
              <a:t>initialisation</a:t>
            </a:r>
            <a:r>
              <a:rPr lang="en-US" altLang="zh-CN"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We achieved </a:t>
            </a:r>
            <a:r>
              <a:rPr lang="it-IT" altLang="zh-CN" dirty="0">
                <a:latin typeface="Arial" panose="020B0604020202020204" pitchFamily="34" charset="0"/>
                <a:cs typeface="Arial" panose="020B0604020202020204" pitchFamily="34" charset="0"/>
              </a:rPr>
              <a:t>TV/m-scale acceleration, </a:t>
            </a:r>
            <a:r>
              <a:rPr lang="it-IT" altLang="zh-CN" i="1" dirty="0">
                <a:latin typeface="Arial" panose="020B0604020202020204" pitchFamily="34" charset="0"/>
                <a:cs typeface="Arial" panose="020B0604020202020204" pitchFamily="34" charset="0"/>
              </a:rPr>
              <a:t>E</a:t>
            </a:r>
            <a:r>
              <a:rPr lang="it-IT" altLang="zh-CN" dirty="0">
                <a:latin typeface="Arial" panose="020B0604020202020204" pitchFamily="34" charset="0"/>
                <a:cs typeface="Arial" panose="020B0604020202020204" pitchFamily="34" charset="0"/>
              </a:rPr>
              <a:t> &gt; 100 MeV, nC-scale charge, σ</a:t>
            </a:r>
            <a:r>
              <a:rPr lang="it-IT" altLang="zh-CN" i="1" baseline="-25000" dirty="0">
                <a:latin typeface="Arial" panose="020B0604020202020204" pitchFamily="34" charset="0"/>
                <a:cs typeface="Arial" panose="020B0604020202020204" pitchFamily="34" charset="0"/>
              </a:rPr>
              <a:t>E</a:t>
            </a:r>
            <a:r>
              <a:rPr lang="it-IT" altLang="zh-CN" dirty="0">
                <a:latin typeface="Arial" panose="020B0604020202020204" pitchFamily="34" charset="0"/>
                <a:cs typeface="Arial" panose="020B0604020202020204" pitchFamily="34" charset="0"/>
              </a:rPr>
              <a:t> &lt; 5 %, ε</a:t>
            </a:r>
            <a:r>
              <a:rPr lang="it-IT" altLang="zh-CN" baseline="-25000" dirty="0">
                <a:latin typeface="Arial" panose="020B0604020202020204" pitchFamily="34" charset="0"/>
                <a:cs typeface="Arial" panose="020B0604020202020204" pitchFamily="34" charset="0"/>
              </a:rPr>
              <a:t>N</a:t>
            </a:r>
            <a:r>
              <a:rPr lang="it-IT" altLang="zh-CN" dirty="0">
                <a:latin typeface="Arial" panose="020B0604020202020204" pitchFamily="34" charset="0"/>
                <a:cs typeface="Arial" panose="020B0604020202020204" pitchFamily="34" charset="0"/>
              </a:rPr>
              <a:t> &lt; 10 mm mrad, using </a:t>
            </a:r>
            <a:r>
              <a:rPr lang="en-US" altLang="zh-CN">
                <a:latin typeface="Arial" panose="020B0604020202020204" pitchFamily="34" charset="0"/>
                <a:cs typeface="Arial" panose="020B0604020202020204" pitchFamily="34" charset="0"/>
              </a:rPr>
              <a:t>CNT bundles</a:t>
            </a:r>
            <a:r>
              <a:rPr lang="en-US" altLang="zh-CN"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Bundle diameter, gap, and filling factor significantly affect the beam quality.</a:t>
            </a:r>
            <a:endParaRPr lang="en-US" altLang="zh-CN" dirty="0">
              <a:latin typeface="Arial" panose="020B0604020202020204" pitchFamily="34" charset="0"/>
              <a:ea typeface="Microsoft YaHei" panose="020B0503020204020204" charset="-122"/>
              <a:cs typeface="Arial" panose="020B0604020202020204" pitchFamily="34" charset="0"/>
            </a:endParaRPr>
          </a:p>
        </p:txBody>
      </p:sp>
      <p:sp>
        <p:nvSpPr>
          <p:cNvPr id="3" name="TextBox 2"/>
          <p:cNvSpPr txBox="1"/>
          <p:nvPr/>
        </p:nvSpPr>
        <p:spPr>
          <a:xfrm>
            <a:off x="0" y="2692814"/>
            <a:ext cx="12192001" cy="1333698"/>
          </a:xfrm>
          <a:prstGeom prst="rect">
            <a:avLst/>
          </a:prstGeom>
          <a:noFill/>
        </p:spPr>
        <p:txBody>
          <a:bodyPr wrap="square">
            <a:spAutoFit/>
          </a:bodyPr>
          <a:lstStyle/>
          <a:p>
            <a:pPr>
              <a:lnSpc>
                <a:spcPct val="150000"/>
              </a:lnSpc>
            </a:pPr>
            <a:r>
              <a:rPr lang="en-GB" sz="2000" b="1" noProof="0" dirty="0">
                <a:latin typeface="Arial" panose="020B0604020202020204" pitchFamily="34" charset="0"/>
                <a:ea typeface="Microsoft YaHei" panose="020B0503020204020204" charset="-122"/>
                <a:cs typeface="Arial" panose="020B0604020202020204" pitchFamily="34" charset="0"/>
              </a:rPr>
              <a:t>Further work:</a:t>
            </a:r>
            <a:endParaRPr lang="en-GB" sz="2000" b="1" noProof="0" dirty="0">
              <a:latin typeface="Arial" panose="020B0604020202020204" pitchFamily="34" charset="0"/>
              <a:ea typeface="Microsoft YaHei" panose="020B0503020204020204" charset="-122"/>
              <a:cs typeface="Arial" panose="020B0604020202020204" pitchFamily="34" charset="0"/>
            </a:endParaRPr>
          </a:p>
          <a:p>
            <a:pPr marL="342900" indent="-342900">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Machine-learning based beam quality </a:t>
            </a:r>
            <a:r>
              <a:rPr lang="en-US" altLang="zh-CN" dirty="0" err="1">
                <a:latin typeface="Arial" panose="020B0604020202020204" pitchFamily="34" charset="0"/>
                <a:cs typeface="Arial" panose="020B0604020202020204" pitchFamily="34" charset="0"/>
              </a:rPr>
              <a:t>optimisation</a:t>
            </a:r>
            <a:r>
              <a:rPr lang="en-US" altLang="zh-CN" dirty="0">
                <a:latin typeface="Arial" panose="020B0604020202020204" pitchFamily="34" charset="0"/>
                <a:cs typeface="Arial" panose="020B0604020202020204" pitchFamily="34" charset="0"/>
              </a:rPr>
              <a:t> for CNT bundles</a:t>
            </a:r>
            <a:endParaRPr lang="en-US" altLang="zh-CN"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altLang="zh-CN" dirty="0">
                <a:latin typeface="Arial" panose="020B0604020202020204" pitchFamily="34" charset="0"/>
                <a:cs typeface="Arial" panose="020B0604020202020204" pitchFamily="34" charset="0"/>
              </a:rPr>
              <a:t>Proof-of-principle experiments based on ELI-UoM Collaboration Scheme</a:t>
            </a:r>
            <a:endParaRPr lang="en-US" altLang="zh-CN" dirty="0">
              <a:latin typeface="Arial" panose="020B0604020202020204" pitchFamily="34" charset="0"/>
              <a:cs typeface="Arial" panose="020B0604020202020204" pitchFamily="34" charset="0"/>
            </a:endParaRPr>
          </a:p>
        </p:txBody>
      </p:sp>
      <p:sp>
        <p:nvSpPr>
          <p:cNvPr id="4" name="TextBox 3"/>
          <p:cNvSpPr txBox="1"/>
          <p:nvPr/>
        </p:nvSpPr>
        <p:spPr>
          <a:xfrm>
            <a:off x="-2" y="4313877"/>
            <a:ext cx="12191999" cy="2296270"/>
          </a:xfrm>
          <a:prstGeom prst="rect">
            <a:avLst/>
          </a:prstGeom>
          <a:noFill/>
        </p:spPr>
        <p:txBody>
          <a:bodyPr wrap="square">
            <a:spAutoFit/>
          </a:bodyPr>
          <a:lstStyle/>
          <a:p>
            <a:pPr algn="just">
              <a:lnSpc>
                <a:spcPct val="120000"/>
              </a:lnSpc>
              <a:spcBef>
                <a:spcPts val="600"/>
              </a:spcBef>
              <a:spcAft>
                <a:spcPts val="600"/>
              </a:spcAft>
            </a:pPr>
            <a:r>
              <a:rPr lang="en-US" altLang="zh-CN" sz="2000" b="1" dirty="0">
                <a:latin typeface="Arial" panose="020B0604020202020204" pitchFamily="34" charset="0"/>
              </a:rPr>
              <a:t>Acknowledgements:</a:t>
            </a:r>
            <a:endParaRPr lang="en-US" altLang="zh-CN" sz="2000" b="1" dirty="0">
              <a:latin typeface="Arial" panose="020B0604020202020204" pitchFamily="34" charset="0"/>
              <a:ea typeface="Microsoft YaHei" panose="020B0503020204020204" charset="-122"/>
              <a:cs typeface="Arial" panose="020B0604020202020204" pitchFamily="34" charset="0"/>
            </a:endParaRPr>
          </a:p>
          <a:p>
            <a:pPr marL="285750" indent="-285750" algn="just">
              <a:lnSpc>
                <a:spcPct val="120000"/>
              </a:lnSpc>
              <a:spcBef>
                <a:spcPts val="600"/>
              </a:spcBef>
              <a:spcAft>
                <a:spcPts val="600"/>
              </a:spcAft>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This project has received funding from the European Union’s Horizon 2020 Research and Innovation </a:t>
            </a:r>
            <a:r>
              <a:rPr lang="en-US" altLang="zh-CN" dirty="0" err="1">
                <a:latin typeface="Arial" panose="020B0604020202020204" pitchFamily="34" charset="0"/>
                <a:ea typeface="Microsoft YaHei" panose="020B0503020204020204" charset="-122"/>
                <a:cs typeface="Arial" panose="020B0604020202020204" pitchFamily="34" charset="0"/>
              </a:rPr>
              <a:t>programme</a:t>
            </a:r>
            <a:r>
              <a:rPr lang="en-US" altLang="zh-CN" dirty="0">
                <a:latin typeface="Arial" panose="020B0604020202020204" pitchFamily="34" charset="0"/>
                <a:ea typeface="Microsoft YaHei" panose="020B0503020204020204" charset="-122"/>
                <a:cs typeface="Arial" panose="020B0604020202020204" pitchFamily="34" charset="0"/>
              </a:rPr>
              <a:t> under Grant Agreement No 101004730 'I.FAST’.</a:t>
            </a:r>
            <a:endParaRPr lang="en-US" altLang="zh-CN" dirty="0">
              <a:latin typeface="Arial" panose="020B0604020202020204" pitchFamily="34" charset="0"/>
              <a:ea typeface="Microsoft YaHei" panose="020B0503020204020204" charset="-122"/>
              <a:cs typeface="Arial" panose="020B0604020202020204" pitchFamily="34" charset="0"/>
            </a:endParaRPr>
          </a:p>
          <a:p>
            <a:pPr marL="285750" indent="-285750" algn="just">
              <a:lnSpc>
                <a:spcPct val="120000"/>
              </a:lnSpc>
              <a:spcBef>
                <a:spcPts val="600"/>
              </a:spcBef>
              <a:spcAft>
                <a:spcPts val="600"/>
              </a:spcAft>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We acknowledge the support from the Cockcroft Institute Core Grant No. ST/V001612/1.</a:t>
            </a:r>
            <a:endParaRPr lang="en-US" altLang="zh-CN" dirty="0">
              <a:latin typeface="Arial" panose="020B0604020202020204" pitchFamily="34" charset="0"/>
              <a:ea typeface="Microsoft YaHei" panose="020B0503020204020204" charset="-122"/>
              <a:cs typeface="Arial" panose="020B0604020202020204" pitchFamily="34" charset="0"/>
            </a:endParaRPr>
          </a:p>
          <a:p>
            <a:pPr marL="285750" indent="-285750" algn="just">
              <a:lnSpc>
                <a:spcPct val="120000"/>
              </a:lnSpc>
              <a:spcBef>
                <a:spcPts val="600"/>
              </a:spcBef>
              <a:spcAft>
                <a:spcPts val="600"/>
              </a:spcAft>
              <a:buFont typeface="Wingdings" panose="05000000000000000000" pitchFamily="2" charset="2"/>
              <a:buChar char="Ø"/>
            </a:pPr>
            <a:r>
              <a:rPr lang="en-US" altLang="zh-CN" dirty="0">
                <a:latin typeface="Arial" panose="020B0604020202020204" pitchFamily="34" charset="0"/>
                <a:ea typeface="Microsoft YaHei" panose="020B0503020204020204" charset="-122"/>
                <a:cs typeface="Arial" panose="020B0604020202020204" pitchFamily="34" charset="0"/>
              </a:rPr>
              <a:t>Computing resources are provided by STFC Scientific Computing Department’s SCARF cluster.</a:t>
            </a:r>
            <a:endParaRPr lang="en-US" altLang="zh-CN" dirty="0">
              <a:latin typeface="Arial" panose="020B0604020202020204" pitchFamily="34" charset="0"/>
              <a:ea typeface="Microsoft YaHei" panose="020B0503020204020204" charset="-122"/>
              <a:cs typeface="Arial" panose="020B0604020202020204" pitchFamily="34" charset="0"/>
            </a:endParaRPr>
          </a:p>
        </p:txBody>
      </p:sp>
      <p:sp>
        <p:nvSpPr>
          <p:cNvPr id="5" name="Slide Number Placeholder 4"/>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5" hidden="1"/>
          <p:cNvSpPr txBox="1">
            <a:spLocks noChangeArrowheads="1"/>
          </p:cNvSpPr>
          <p:nvPr/>
        </p:nvSpPr>
        <p:spPr bwMode="auto">
          <a:xfrm>
            <a:off x="3463925" y="1954214"/>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0" name="矩形 6" hidden="1"/>
          <p:cNvSpPr>
            <a:spLocks noChangeArrowheads="1"/>
          </p:cNvSpPr>
          <p:nvPr/>
        </p:nvSpPr>
        <p:spPr bwMode="auto">
          <a:xfrm>
            <a:off x="3463926" y="3025776"/>
            <a:ext cx="1471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1" name="矩形 7" hidden="1"/>
          <p:cNvSpPr>
            <a:spLocks noChangeArrowheads="1"/>
          </p:cNvSpPr>
          <p:nvPr/>
        </p:nvSpPr>
        <p:spPr bwMode="auto">
          <a:xfrm>
            <a:off x="3535363" y="4240213"/>
            <a:ext cx="1471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2" name="矩形 8" hidden="1"/>
          <p:cNvSpPr>
            <a:spLocks noChangeArrowheads="1"/>
          </p:cNvSpPr>
          <p:nvPr/>
        </p:nvSpPr>
        <p:spPr bwMode="auto">
          <a:xfrm>
            <a:off x="3535363" y="5526088"/>
            <a:ext cx="1471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 name="矩形 28"/>
          <p:cNvSpPr/>
          <p:nvPr/>
        </p:nvSpPr>
        <p:spPr>
          <a:xfrm>
            <a:off x="1384507" y="2728085"/>
            <a:ext cx="9113386" cy="769441"/>
          </a:xfrm>
          <a:prstGeom prst="rect">
            <a:avLst/>
          </a:prstGeom>
        </p:spPr>
        <p:txBody>
          <a:bodyPr wrap="square">
            <a:spAutoFit/>
          </a:bodyPr>
          <a:lstStyle/>
          <a:p>
            <a:pPr algn="ctr"/>
            <a:r>
              <a:rPr lang="en-US" altLang="zh-CN" sz="4400" b="1" dirty="0">
                <a:solidFill>
                  <a:schemeClr val="bg1"/>
                </a:solidFill>
                <a:latin typeface="Microsoft YaHei" panose="020B0503020204020204" charset="-122"/>
                <a:ea typeface="Microsoft YaHei" panose="020B0503020204020204" charset="-122"/>
              </a:rPr>
              <a:t>Thanks for your attention!</a:t>
            </a:r>
            <a:endParaRPr lang="zh-CN" altLang="en-US" sz="4400" b="1" dirty="0">
              <a:solidFill>
                <a:schemeClr val="bg1"/>
              </a:solidFill>
              <a:latin typeface="Microsoft YaHei" panose="020B0503020204020204" charset="-122"/>
              <a:ea typeface="Microsoft YaHei" panose="020B0503020204020204" charset="-122"/>
            </a:endParaRPr>
          </a:p>
        </p:txBody>
      </p:sp>
      <p:sp>
        <p:nvSpPr>
          <p:cNvPr id="4"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5"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6"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7"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8"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9"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0"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2" name="矩形 28"/>
          <p:cNvSpPr/>
          <p:nvPr/>
        </p:nvSpPr>
        <p:spPr>
          <a:xfrm>
            <a:off x="1536907" y="2880485"/>
            <a:ext cx="9113386" cy="769441"/>
          </a:xfrm>
          <a:prstGeom prst="rect">
            <a:avLst/>
          </a:prstGeom>
        </p:spPr>
        <p:txBody>
          <a:bodyPr wrap="square">
            <a:spAutoFit/>
          </a:bodyPr>
          <a:lstStyle/>
          <a:p>
            <a:pPr algn="ctr"/>
            <a:r>
              <a:rPr lang="en-US" altLang="zh-CN" sz="4400" b="1" dirty="0">
                <a:solidFill>
                  <a:schemeClr val="bg1"/>
                </a:solidFill>
                <a:latin typeface="Microsoft YaHei" panose="020B0503020204020204" charset="-122"/>
                <a:ea typeface="Microsoft YaHei" panose="020B0503020204020204" charset="-122"/>
              </a:rPr>
              <a:t>Thanks for your attention!</a:t>
            </a:r>
            <a:endParaRPr lang="zh-CN" altLang="en-US" sz="4400" b="1" dirty="0">
              <a:solidFill>
                <a:schemeClr val="bg1"/>
              </a:solidFill>
              <a:latin typeface="Microsoft YaHei" panose="020B0503020204020204" charset="-122"/>
              <a:ea typeface="Microsoft YaHei" panose="020B0503020204020204" charset="-122"/>
            </a:endParaRPr>
          </a:p>
        </p:txBody>
      </p:sp>
      <p:sp>
        <p:nvSpPr>
          <p:cNvPr id="3" name="矩形 28"/>
          <p:cNvSpPr/>
          <p:nvPr/>
        </p:nvSpPr>
        <p:spPr>
          <a:xfrm>
            <a:off x="1536907" y="2736631"/>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4" name="矩形 28"/>
          <p:cNvSpPr/>
          <p:nvPr/>
        </p:nvSpPr>
        <p:spPr>
          <a:xfrm>
            <a:off x="1536907" y="285410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5" name="矩形 28"/>
          <p:cNvSpPr/>
          <p:nvPr/>
        </p:nvSpPr>
        <p:spPr>
          <a:xfrm>
            <a:off x="1689307" y="2889031"/>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8" name="矩形 28"/>
          <p:cNvSpPr/>
          <p:nvPr/>
        </p:nvSpPr>
        <p:spPr>
          <a:xfrm>
            <a:off x="0" y="3006502"/>
            <a:ext cx="12192000" cy="1015663"/>
          </a:xfrm>
          <a:prstGeom prst="rect">
            <a:avLst/>
          </a:prstGeom>
        </p:spPr>
        <p:txBody>
          <a:bodyPr wrap="square">
            <a:spAutoFit/>
          </a:bodyPr>
          <a:lstStyle/>
          <a:p>
            <a:pPr algn="ctr"/>
            <a:r>
              <a:rPr lang="en-US" altLang="zh-CN" sz="60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6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pic>
        <p:nvPicPr>
          <p:cNvPr id="2" name="图片 1"/>
          <p:cNvPicPr>
            <a:picLocks noChangeAspect="1"/>
          </p:cNvPicPr>
          <p:nvPr/>
        </p:nvPicPr>
        <p:blipFill>
          <a:blip r:embed="rId1"/>
          <a:srcRect b="28936"/>
          <a:stretch>
            <a:fillRect/>
          </a:stretch>
        </p:blipFill>
        <p:spPr>
          <a:xfrm>
            <a:off x="680085" y="0"/>
            <a:ext cx="7179310" cy="6858635"/>
          </a:xfrm>
          <a:prstGeom prst="rect">
            <a:avLst/>
          </a:prstGeom>
        </p:spPr>
      </p:pic>
      <p:pic>
        <p:nvPicPr>
          <p:cNvPr id="11" name="图片 10"/>
          <p:cNvPicPr>
            <a:picLocks noChangeAspect="1"/>
          </p:cNvPicPr>
          <p:nvPr/>
        </p:nvPicPr>
        <p:blipFill>
          <a:blip r:embed="rId1"/>
          <a:srcRect t="73045"/>
          <a:stretch>
            <a:fillRect/>
          </a:stretch>
        </p:blipFill>
        <p:spPr>
          <a:xfrm>
            <a:off x="7983855" y="2880360"/>
            <a:ext cx="4068000" cy="14742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5" hidden="1"/>
          <p:cNvSpPr txBox="1">
            <a:spLocks noChangeArrowheads="1"/>
          </p:cNvSpPr>
          <p:nvPr/>
        </p:nvSpPr>
        <p:spPr bwMode="auto">
          <a:xfrm>
            <a:off x="3463925" y="1954214"/>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0" name="矩形 6" hidden="1"/>
          <p:cNvSpPr>
            <a:spLocks noChangeArrowheads="1"/>
          </p:cNvSpPr>
          <p:nvPr/>
        </p:nvSpPr>
        <p:spPr bwMode="auto">
          <a:xfrm>
            <a:off x="3463926" y="3025776"/>
            <a:ext cx="1471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1" name="矩形 7" hidden="1"/>
          <p:cNvSpPr>
            <a:spLocks noChangeArrowheads="1"/>
          </p:cNvSpPr>
          <p:nvPr/>
        </p:nvSpPr>
        <p:spPr bwMode="auto">
          <a:xfrm>
            <a:off x="3535363" y="4240213"/>
            <a:ext cx="1471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702" name="矩形 8" hidden="1"/>
          <p:cNvSpPr>
            <a:spLocks noChangeArrowheads="1"/>
          </p:cNvSpPr>
          <p:nvPr/>
        </p:nvSpPr>
        <p:spPr bwMode="auto">
          <a:xfrm>
            <a:off x="3535363" y="5526088"/>
            <a:ext cx="1471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800">
                <a:solidFill>
                  <a:srgbClr val="000000"/>
                </a:solidFill>
                <a:latin typeface="Microsoft YaHei" panose="020B0503020204020204" charset="-122"/>
                <a:ea typeface="Microsoft YaHei" panose="020B0503020204020204" charset="-122"/>
              </a:rPr>
              <a:t>点击添加文本</a:t>
            </a:r>
            <a:endParaRPr lang="zh-CN" altLang="en-US" sz="1800">
              <a:solidFill>
                <a:srgbClr val="000000"/>
              </a:solidFill>
              <a:latin typeface="Microsoft YaHei" panose="020B0503020204020204" charset="-122"/>
              <a:ea typeface="Microsoft YaHei" panose="020B0503020204020204" charset="-122"/>
            </a:endParaRPr>
          </a:p>
        </p:txBody>
      </p:sp>
      <p:sp>
        <p:nvSpPr>
          <p:cNvPr id="29" name="矩形 28"/>
          <p:cNvSpPr/>
          <p:nvPr/>
        </p:nvSpPr>
        <p:spPr>
          <a:xfrm>
            <a:off x="1384507" y="2728085"/>
            <a:ext cx="9113386" cy="769441"/>
          </a:xfrm>
          <a:prstGeom prst="rect">
            <a:avLst/>
          </a:prstGeom>
        </p:spPr>
        <p:txBody>
          <a:bodyPr wrap="square">
            <a:spAutoFit/>
          </a:bodyPr>
          <a:lstStyle/>
          <a:p>
            <a:pPr algn="ctr"/>
            <a:r>
              <a:rPr lang="en-US" altLang="zh-CN" sz="4400" b="1" dirty="0">
                <a:solidFill>
                  <a:schemeClr val="bg1"/>
                </a:solidFill>
                <a:latin typeface="Microsoft YaHei" panose="020B0503020204020204" charset="-122"/>
                <a:ea typeface="Microsoft YaHei" panose="020B0503020204020204" charset="-122"/>
              </a:rPr>
              <a:t>Thanks for your attention!</a:t>
            </a:r>
            <a:endParaRPr lang="zh-CN" altLang="en-US" sz="4400" b="1" dirty="0">
              <a:solidFill>
                <a:schemeClr val="bg1"/>
              </a:solidFill>
              <a:latin typeface="Microsoft YaHei" panose="020B0503020204020204" charset="-122"/>
              <a:ea typeface="Microsoft YaHei" panose="020B0503020204020204" charset="-122"/>
            </a:endParaRPr>
          </a:p>
        </p:txBody>
      </p:sp>
      <p:sp>
        <p:nvSpPr>
          <p:cNvPr id="4"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5"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6"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7"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8"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9" name="矩形 28"/>
          <p:cNvSpPr/>
          <p:nvPr/>
        </p:nvSpPr>
        <p:spPr>
          <a:xfrm>
            <a:off x="1536908" y="261945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0" name="矩形 28"/>
          <p:cNvSpPr/>
          <p:nvPr/>
        </p:nvSpPr>
        <p:spPr>
          <a:xfrm>
            <a:off x="1536908" y="2696397"/>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2" name="矩形 28"/>
          <p:cNvSpPr/>
          <p:nvPr/>
        </p:nvSpPr>
        <p:spPr>
          <a:xfrm>
            <a:off x="1536907" y="2880485"/>
            <a:ext cx="9113386" cy="769441"/>
          </a:xfrm>
          <a:prstGeom prst="rect">
            <a:avLst/>
          </a:prstGeom>
        </p:spPr>
        <p:txBody>
          <a:bodyPr wrap="square">
            <a:spAutoFit/>
          </a:bodyPr>
          <a:lstStyle/>
          <a:p>
            <a:pPr algn="ctr"/>
            <a:r>
              <a:rPr lang="en-US" altLang="zh-CN" sz="4400" b="1" dirty="0">
                <a:solidFill>
                  <a:schemeClr val="bg1"/>
                </a:solidFill>
                <a:latin typeface="Microsoft YaHei" panose="020B0503020204020204" charset="-122"/>
                <a:ea typeface="Microsoft YaHei" panose="020B0503020204020204" charset="-122"/>
              </a:rPr>
              <a:t>Thanks for your attention!</a:t>
            </a:r>
            <a:endParaRPr lang="zh-CN" altLang="en-US" sz="4400" b="1" dirty="0">
              <a:solidFill>
                <a:schemeClr val="bg1"/>
              </a:solidFill>
              <a:latin typeface="Microsoft YaHei" panose="020B0503020204020204" charset="-122"/>
              <a:ea typeface="Microsoft YaHei" panose="020B0503020204020204" charset="-122"/>
            </a:endParaRPr>
          </a:p>
        </p:txBody>
      </p:sp>
      <p:sp>
        <p:nvSpPr>
          <p:cNvPr id="3" name="矩形 28"/>
          <p:cNvSpPr/>
          <p:nvPr/>
        </p:nvSpPr>
        <p:spPr>
          <a:xfrm>
            <a:off x="1536907" y="2736631"/>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3" name="矩形 28"/>
          <p:cNvSpPr/>
          <p:nvPr/>
        </p:nvSpPr>
        <p:spPr>
          <a:xfrm>
            <a:off x="1689307" y="2752297"/>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4" name="矩形 28"/>
          <p:cNvSpPr/>
          <p:nvPr/>
        </p:nvSpPr>
        <p:spPr>
          <a:xfrm>
            <a:off x="1536907" y="2854102"/>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5" name="矩形 28"/>
          <p:cNvSpPr/>
          <p:nvPr/>
        </p:nvSpPr>
        <p:spPr>
          <a:xfrm>
            <a:off x="1689307" y="2889031"/>
            <a:ext cx="9113386" cy="769441"/>
          </a:xfrm>
          <a:prstGeom prst="rect">
            <a:avLst/>
          </a:prstGeom>
        </p:spPr>
        <p:txBody>
          <a:bodyPr wrap="square">
            <a:spAutoFit/>
          </a:bodyPr>
          <a:lstStyle/>
          <a:p>
            <a:pPr algn="ctr"/>
            <a:r>
              <a:rPr lang="en-US" altLang="zh-CN" sz="4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4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6" name="矩形 28"/>
          <p:cNvSpPr/>
          <p:nvPr/>
        </p:nvSpPr>
        <p:spPr>
          <a:xfrm>
            <a:off x="1841707" y="2904697"/>
            <a:ext cx="9113386" cy="923330"/>
          </a:xfrm>
          <a:prstGeom prst="rect">
            <a:avLst/>
          </a:prstGeom>
        </p:spPr>
        <p:txBody>
          <a:bodyPr wrap="square">
            <a:spAutoFit/>
          </a:bodyPr>
          <a:lstStyle/>
          <a:p>
            <a:pPr algn="ctr"/>
            <a:r>
              <a:rPr lang="en-US" altLang="zh-CN" sz="54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5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17" name="日期占位符 12"/>
          <p:cNvSpPr>
            <a:spLocks noGrp="1"/>
          </p:cNvSpPr>
          <p:nvPr>
            <p:ph type="dt" sz="half" idx="10"/>
          </p:nvPr>
        </p:nvSpPr>
        <p:spPr bwMode="auto">
          <a:xfrm>
            <a:off x="0" y="2331577"/>
            <a:ext cx="12192000" cy="2273181"/>
          </a:xfrm>
          <a:solidFill>
            <a:schemeClr val="accent1"/>
          </a:solidFill>
        </p:spPr>
        <p:txBody>
          <a:bodyPr wrap="square" numCol="1" anchorCtr="0" compatLnSpc="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zh-CN" sz="2800" dirty="0">
              <a:solidFill>
                <a:srgbClr val="FFFFFF"/>
              </a:solidFill>
              <a:latin typeface="SimSun" panose="02010600030101010101" pitchFamily="2" charset="-122"/>
            </a:endParaRPr>
          </a:p>
          <a:p>
            <a:pPr algn="ctr" fontAlgn="base">
              <a:spcBef>
                <a:spcPct val="0"/>
              </a:spcBef>
              <a:spcAft>
                <a:spcPct val="0"/>
              </a:spcAft>
              <a:buNone/>
            </a:pPr>
            <a:endParaRPr lang="en-US" altLang="zh-CN" sz="2800" dirty="0">
              <a:solidFill>
                <a:srgbClr val="FFFFFF"/>
              </a:solidFill>
              <a:latin typeface="SimSun" panose="02010600030101010101" pitchFamily="2" charset="-122"/>
            </a:endParaRPr>
          </a:p>
          <a:p>
            <a:pPr algn="ctr" fontAlgn="base">
              <a:spcBef>
                <a:spcPct val="0"/>
              </a:spcBef>
              <a:spcAft>
                <a:spcPct val="0"/>
              </a:spcAft>
              <a:buNone/>
            </a:pPr>
            <a:endParaRPr lang="en-US" altLang="zh-CN" sz="2800" dirty="0">
              <a:solidFill>
                <a:srgbClr val="FFFFFF"/>
              </a:solidFill>
              <a:latin typeface="SimSun" panose="02010600030101010101" pitchFamily="2" charset="-122"/>
            </a:endParaRPr>
          </a:p>
        </p:txBody>
      </p:sp>
      <p:sp>
        <p:nvSpPr>
          <p:cNvPr id="18" name="矩形 28"/>
          <p:cNvSpPr/>
          <p:nvPr/>
        </p:nvSpPr>
        <p:spPr>
          <a:xfrm>
            <a:off x="0" y="3006502"/>
            <a:ext cx="12192000" cy="1015663"/>
          </a:xfrm>
          <a:prstGeom prst="rect">
            <a:avLst/>
          </a:prstGeom>
        </p:spPr>
        <p:txBody>
          <a:bodyPr wrap="square">
            <a:spAutoFit/>
          </a:bodyPr>
          <a:lstStyle/>
          <a:p>
            <a:pPr algn="ctr"/>
            <a:r>
              <a:rPr lang="en-US" altLang="zh-CN" sz="6000" b="1" dirty="0">
                <a:solidFill>
                  <a:schemeClr val="bg1"/>
                </a:solidFill>
                <a:latin typeface="Arial" panose="020B0604020202020204" pitchFamily="34" charset="0"/>
                <a:ea typeface="Microsoft YaHei" panose="020B0503020204020204" charset="-122"/>
                <a:cs typeface="Arial" panose="020B0604020202020204" pitchFamily="34" charset="0"/>
              </a:rPr>
              <a:t>Thanks for your attention!</a:t>
            </a:r>
            <a:endParaRPr lang="zh-CN" altLang="en-US" sz="6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26" y="733554"/>
            <a:ext cx="12045092" cy="5140325"/>
          </a:xfrm>
          <a:prstGeom prst="rect">
            <a:avLst/>
          </a:prstGeom>
          <a:noFill/>
        </p:spPr>
        <p:txBody>
          <a:bodyPr wrap="square">
            <a:spAutoFit/>
          </a:bodyPr>
          <a:lstStyle/>
          <a:p>
            <a:pPr marL="285750" indent="-285750">
              <a:lnSpc>
                <a:spcPct val="120000"/>
              </a:lnSpc>
              <a:spcBef>
                <a:spcPts val="400"/>
              </a:spcBef>
              <a:spcAft>
                <a:spcPts val="400"/>
              </a:spcAft>
              <a:buFont typeface="Wingdings" panose="05000000000000000000" pitchFamily="2" charset="2"/>
              <a:buChar char="Ø"/>
            </a:pPr>
            <a:r>
              <a:rPr lang="en-GB" b="1" noProof="0" dirty="0">
                <a:latin typeface="Arial" panose="020B0604020202020204" pitchFamily="34" charset="0"/>
                <a:ea typeface="Microsoft YaHei" panose="020B0503020204020204" charset="-122"/>
                <a:cs typeface="Arial" panose="020B0604020202020204" pitchFamily="34" charset="0"/>
              </a:rPr>
              <a:t>Background: </a:t>
            </a:r>
            <a:endParaRPr lang="en-GB" b="1" noProof="0"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noProof="0" dirty="0">
                <a:latin typeface="Arial" panose="020B0604020202020204" pitchFamily="34" charset="0"/>
                <a:ea typeface="Microsoft YaHei" panose="020B0503020204020204" charset="-122"/>
                <a:cs typeface="Arial" panose="020B0604020202020204" pitchFamily="34" charset="0"/>
              </a:rPr>
              <a:t>Since in LWFA the wakefield amplitude scales with the plasma density,               </a:t>
            </a:r>
            <a:r>
              <a:rPr lang="en-GB" baseline="30000" dirty="0">
                <a:latin typeface="Arial" panose="020B0604020202020204" pitchFamily="34" charset="0"/>
                <a:ea typeface="Microsoft YaHei" panose="020B0503020204020204" charset="-122"/>
                <a:cs typeface="Arial" panose="020B0604020202020204" pitchFamily="34" charset="0"/>
              </a:rPr>
              <a:t>[1]</a:t>
            </a:r>
            <a:r>
              <a:rPr lang="en-US" noProof="0" dirty="0">
                <a:latin typeface="Arial" panose="020B0604020202020204" pitchFamily="34" charset="0"/>
                <a:ea typeface="Microsoft YaHei" panose="020B0503020204020204" charset="-122"/>
                <a:cs typeface="Arial" panose="020B0604020202020204" pitchFamily="34" charset="0"/>
              </a:rPr>
              <a:t>, fields of TV/m may be achievable if solid targets are adopted </a:t>
            </a:r>
            <a:r>
              <a:rPr lang="en-GB" baseline="30000" noProof="0" dirty="0">
                <a:latin typeface="Arial" panose="020B0604020202020204" pitchFamily="34" charset="0"/>
                <a:ea typeface="Microsoft YaHei" panose="020B0503020204020204" charset="-122"/>
                <a:cs typeface="Arial" panose="020B0604020202020204" pitchFamily="34" charset="0"/>
              </a:rPr>
              <a:t>[2]</a:t>
            </a:r>
            <a:r>
              <a:rPr lang="en-GB" noProof="0" dirty="0">
                <a:latin typeface="Arial" panose="020B0604020202020204" pitchFamily="34" charset="0"/>
                <a:ea typeface="Microsoft YaHei" panose="020B0503020204020204" charset="-122"/>
                <a:cs typeface="Arial" panose="020B0604020202020204" pitchFamily="34" charset="0"/>
              </a:rPr>
              <a:t>.</a:t>
            </a:r>
            <a:endParaRPr lang="en-GB" noProof="0" dirty="0">
              <a:latin typeface="Arial" panose="020B0604020202020204" pitchFamily="34" charset="0"/>
              <a:ea typeface="Microsoft YaHei" panose="020B0503020204020204" charset="-122"/>
              <a:cs typeface="Arial" panose="020B0604020202020204" pitchFamily="34" charset="0"/>
            </a:endParaRPr>
          </a:p>
          <a:p>
            <a:pPr marL="0" lvl="1" indent="-285750">
              <a:lnSpc>
                <a:spcPct val="120000"/>
              </a:lnSpc>
              <a:spcBef>
                <a:spcPts val="400"/>
              </a:spcBef>
              <a:spcAft>
                <a:spcPts val="400"/>
              </a:spcAft>
              <a:buFont typeface="Arial" panose="020B0604020202020204" pitchFamily="34" charset="0"/>
              <a:buChar char="•"/>
            </a:pPr>
            <a:r>
              <a:rPr lang="en-GB" altLang="en-US" noProof="0" dirty="0">
                <a:latin typeface="Arial" panose="020B0604020202020204" pitchFamily="34" charset="0"/>
                <a:ea typeface="Microsoft YaHei" panose="020B0503020204020204" charset="-122"/>
                <a:cs typeface="Arial" panose="020B0604020202020204" pitchFamily="34" charset="0"/>
              </a:rPr>
              <a:t>C</a:t>
            </a:r>
            <a:r>
              <a:rPr lang="en-US" altLang="en-GB" noProof="0" dirty="0">
                <a:latin typeface="Arial" panose="020B0604020202020204" pitchFamily="34" charset="0"/>
                <a:ea typeface="Microsoft YaHei" panose="020B0503020204020204" charset="-122"/>
                <a:cs typeface="Arial" panose="020B0604020202020204" pitchFamily="34" charset="0"/>
              </a:rPr>
              <a:t>NT bundles</a:t>
            </a:r>
            <a:r>
              <a:rPr lang="en-GB" altLang="en-US" noProof="0" dirty="0">
                <a:latin typeface="Arial" panose="020B0604020202020204" pitchFamily="34" charset="0"/>
                <a:ea typeface="Microsoft YaHei" panose="020B0503020204020204" charset="-122"/>
                <a:cs typeface="Arial" panose="020B0604020202020204" pitchFamily="34" charset="0"/>
              </a:rPr>
              <a:t>:</a:t>
            </a:r>
            <a:r>
              <a:rPr lang="en-US" noProof="0" dirty="0">
                <a:latin typeface="Arial" panose="020B0604020202020204" pitchFamily="34" charset="0"/>
                <a:ea typeface="Microsoft YaHei" panose="020B0503020204020204" charset="-122"/>
                <a:cs typeface="Arial" panose="020B0604020202020204" pitchFamily="34" charset="0"/>
              </a:rPr>
              <a:t> </a:t>
            </a:r>
            <a:r>
              <a:rPr lang="en-GB" altLang="en-US" noProof="0" dirty="0">
                <a:latin typeface="Arial" panose="020B0604020202020204" pitchFamily="34" charset="0"/>
                <a:ea typeface="Microsoft YaHei" panose="020B0503020204020204" charset="-122"/>
                <a:cs typeface="Arial" panose="020B0604020202020204" pitchFamily="34" charset="0"/>
              </a:rPr>
              <a:t>density tailoring and laser</a:t>
            </a:r>
            <a:r>
              <a:rPr lang="en-GB" dirty="0">
                <a:latin typeface="Arial" panose="020B0604020202020204" pitchFamily="34" charset="0"/>
                <a:ea typeface="Microsoft YaHei" panose="020B0503020204020204" charset="-122"/>
                <a:cs typeface="Arial" panose="020B0604020202020204" pitchFamily="34" charset="0"/>
                <a:sym typeface="+mn-ea"/>
              </a:rPr>
              <a:t> propagation</a:t>
            </a:r>
            <a:r>
              <a:rPr lang="en-US" dirty="0">
                <a:latin typeface="Arial" panose="020B0604020202020204" pitchFamily="34" charset="0"/>
                <a:ea typeface="Microsoft YaHei" panose="020B0503020204020204" charset="-122"/>
                <a:cs typeface="Arial" panose="020B0604020202020204" pitchFamily="34" charset="0"/>
              </a:rPr>
              <a:t> </a:t>
            </a:r>
            <a:r>
              <a:rPr lang="en-US" baseline="30000" dirty="0">
                <a:latin typeface="Arial" panose="020B0604020202020204" pitchFamily="34" charset="0"/>
                <a:ea typeface="Microsoft YaHei" panose="020B0503020204020204" charset="-122"/>
                <a:cs typeface="Arial" panose="020B0604020202020204" pitchFamily="34" charset="0"/>
              </a:rPr>
              <a:t>[3]</a:t>
            </a:r>
            <a:r>
              <a:rPr lang="en-US" dirty="0">
                <a:latin typeface="Arial" panose="020B0604020202020204" pitchFamily="34" charset="0"/>
                <a:ea typeface="Microsoft YaHei" panose="020B0503020204020204" charset="-122"/>
                <a:cs typeface="Arial" panose="020B0604020202020204" pitchFamily="34" charset="0"/>
              </a:rPr>
              <a:t>.</a:t>
            </a:r>
            <a:endParaRPr lang="en-GB" noProof="0" dirty="0">
              <a:latin typeface="Arial" panose="020B0604020202020204" pitchFamily="34" charset="0"/>
              <a:ea typeface="Microsoft YaHei" panose="020B0503020204020204" charset="-122"/>
              <a:cs typeface="Arial" panose="020B0604020202020204" pitchFamily="34" charset="0"/>
            </a:endParaRPr>
          </a:p>
          <a:p>
            <a:pPr marL="285750" indent="-285750">
              <a:lnSpc>
                <a:spcPct val="120000"/>
              </a:lnSpc>
              <a:spcBef>
                <a:spcPts val="400"/>
              </a:spcBef>
              <a:spcAft>
                <a:spcPts val="400"/>
              </a:spcAft>
              <a:buFont typeface="Wingdings" panose="05000000000000000000" pitchFamily="2" charset="2"/>
              <a:buChar char="Ø"/>
            </a:pPr>
            <a:r>
              <a:rPr lang="en-GB" b="1" noProof="0" dirty="0">
                <a:latin typeface="Arial" panose="020B0604020202020204" pitchFamily="34" charset="0"/>
                <a:ea typeface="Microsoft YaHei" panose="020B0503020204020204" charset="-122"/>
                <a:cs typeface="Arial" panose="020B0604020202020204" pitchFamily="34" charset="0"/>
              </a:rPr>
              <a:t>I</a:t>
            </a:r>
            <a:r>
              <a:rPr lang="en-US" altLang="zh-CN" b="1" noProof="0" dirty="0" err="1">
                <a:latin typeface="Arial" panose="020B0604020202020204" pitchFamily="34" charset="0"/>
                <a:ea typeface="Microsoft YaHei" panose="020B0503020204020204" charset="-122"/>
                <a:cs typeface="Arial" panose="020B0604020202020204" pitchFamily="34" charset="0"/>
              </a:rPr>
              <a:t>ssues</a:t>
            </a:r>
            <a:r>
              <a:rPr lang="en-GB" b="1" noProof="0" dirty="0">
                <a:latin typeface="Arial" panose="020B0604020202020204" pitchFamily="34" charset="0"/>
                <a:ea typeface="Microsoft YaHei" panose="020B0503020204020204" charset="-122"/>
                <a:cs typeface="Arial" panose="020B0604020202020204" pitchFamily="34" charset="0"/>
              </a:rPr>
              <a:t>: </a:t>
            </a:r>
            <a:endParaRPr lang="en-GB" b="1" noProof="0"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GB" noProof="0" dirty="0">
                <a:latin typeface="Arial" panose="020B0604020202020204" pitchFamily="34" charset="0"/>
                <a:ea typeface="Microsoft YaHei" panose="020B0503020204020204" charset="-122"/>
                <a:cs typeface="Arial" panose="020B0604020202020204" pitchFamily="34" charset="0"/>
              </a:rPr>
              <a:t>Optimum parameters for beam quality.</a:t>
            </a:r>
            <a:endParaRPr lang="en-GB" noProof="0" dirty="0">
              <a:latin typeface="Arial" panose="020B0604020202020204" pitchFamily="34" charset="0"/>
              <a:ea typeface="Microsoft YaHei" panose="020B0503020204020204" charset="-122"/>
              <a:cs typeface="Arial" panose="020B0604020202020204" pitchFamily="34" charset="0"/>
            </a:endParaRPr>
          </a:p>
          <a:p>
            <a:pPr marL="285750" indent="-285750">
              <a:lnSpc>
                <a:spcPct val="120000"/>
              </a:lnSpc>
              <a:spcBef>
                <a:spcPts val="400"/>
              </a:spcBef>
              <a:spcAft>
                <a:spcPts val="400"/>
              </a:spcAft>
              <a:buFont typeface="Wingdings" panose="05000000000000000000" pitchFamily="2" charset="2"/>
              <a:buChar char="Ø"/>
            </a:pPr>
            <a:r>
              <a:rPr lang="en-US" altLang="zh-CN" b="1" dirty="0">
                <a:latin typeface="Arial" panose="020B0604020202020204" pitchFamily="34" charset="0"/>
                <a:ea typeface="Microsoft YaHei" panose="020B0503020204020204" charset="-122"/>
                <a:cs typeface="Arial" panose="020B0604020202020204" pitchFamily="34" charset="0"/>
              </a:rPr>
              <a:t>Research objectives:</a:t>
            </a:r>
            <a:endParaRPr lang="en-US" altLang="zh-CN" b="1"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GB" dirty="0">
                <a:latin typeface="Arial" panose="020B0604020202020204" pitchFamily="34" charset="0"/>
                <a:ea typeface="Microsoft YaHei" panose="020B0503020204020204" charset="-122"/>
                <a:cs typeface="Arial" panose="020B0604020202020204" pitchFamily="34" charset="0"/>
              </a:rPr>
              <a:t>TV/m-scale acceleration for CNT bundles, </a:t>
            </a:r>
            <a:r>
              <a:rPr lang="en-GB" i="1" dirty="0">
                <a:latin typeface="Arial" panose="020B0604020202020204" pitchFamily="34" charset="0"/>
                <a:ea typeface="Microsoft YaHei" panose="020B0503020204020204" charset="-122"/>
                <a:cs typeface="Arial" panose="020B0604020202020204" pitchFamily="34" charset="0"/>
              </a:rPr>
              <a:t>E</a:t>
            </a:r>
            <a:r>
              <a:rPr lang="en-GB" dirty="0">
                <a:latin typeface="Arial" panose="020B0604020202020204" pitchFamily="34" charset="0"/>
                <a:ea typeface="Microsoft YaHei" panose="020B0503020204020204" charset="-122"/>
                <a:cs typeface="Arial" panose="020B0604020202020204" pitchFamily="34" charset="0"/>
              </a:rPr>
              <a:t> &gt; 100 MeV, </a:t>
            </a:r>
            <a:r>
              <a:rPr lang="en-GB" dirty="0" err="1">
                <a:latin typeface="Arial" panose="020B0604020202020204" pitchFamily="34" charset="0"/>
                <a:ea typeface="Microsoft YaHei" panose="020B0503020204020204" charset="-122"/>
                <a:cs typeface="Arial" panose="020B0604020202020204" pitchFamily="34" charset="0"/>
              </a:rPr>
              <a:t>nC</a:t>
            </a:r>
            <a:r>
              <a:rPr lang="en-GB" dirty="0">
                <a:latin typeface="Arial" panose="020B0604020202020204" pitchFamily="34" charset="0"/>
                <a:ea typeface="Microsoft YaHei" panose="020B0503020204020204" charset="-122"/>
                <a:cs typeface="Arial" panose="020B0604020202020204" pitchFamily="34" charset="0"/>
              </a:rPr>
              <a:t> scale, </a:t>
            </a:r>
            <a:r>
              <a:rPr lang="el-GR" i="1" dirty="0">
                <a:latin typeface="Arial" panose="020B0604020202020204" pitchFamily="34" charset="0"/>
                <a:ea typeface="Microsoft YaHei" panose="020B0503020204020204" charset="-122"/>
                <a:cs typeface="Arial" panose="020B0604020202020204" pitchFamily="34" charset="0"/>
              </a:rPr>
              <a:t>σ</a:t>
            </a:r>
            <a:r>
              <a:rPr lang="en-GB" i="1" baseline="-25000" dirty="0">
                <a:latin typeface="Arial" panose="020B0604020202020204" pitchFamily="34" charset="0"/>
                <a:ea typeface="Microsoft YaHei" panose="020B0503020204020204" charset="-122"/>
                <a:cs typeface="Arial" panose="020B0604020202020204" pitchFamily="34" charset="0"/>
              </a:rPr>
              <a:t>E</a:t>
            </a:r>
            <a:r>
              <a:rPr lang="en-GB" dirty="0">
                <a:latin typeface="Arial" panose="020B0604020202020204" pitchFamily="34" charset="0"/>
                <a:ea typeface="Microsoft YaHei" panose="020B0503020204020204" charset="-122"/>
                <a:cs typeface="Arial" panose="020B0604020202020204" pitchFamily="34" charset="0"/>
              </a:rPr>
              <a:t> &lt; 5 %, and </a:t>
            </a:r>
            <a:r>
              <a:rPr lang="el-GR" i="1" dirty="0">
                <a:latin typeface="Arial" panose="020B0604020202020204" pitchFamily="34" charset="0"/>
                <a:ea typeface="Microsoft YaHei" panose="020B0503020204020204" charset="-122"/>
                <a:cs typeface="Arial" panose="020B0604020202020204" pitchFamily="34" charset="0"/>
              </a:rPr>
              <a:t>ε</a:t>
            </a:r>
            <a:r>
              <a:rPr lang="en-US" baseline="-25000" dirty="0">
                <a:latin typeface="Arial" panose="020B0604020202020204" pitchFamily="34" charset="0"/>
                <a:ea typeface="Microsoft YaHei" panose="020B0503020204020204" charset="-122"/>
                <a:cs typeface="Arial" panose="020B0604020202020204" pitchFamily="34" charset="0"/>
              </a:rPr>
              <a:t>N</a:t>
            </a:r>
            <a:r>
              <a:rPr lang="en-GB" dirty="0">
                <a:latin typeface="Arial" panose="020B0604020202020204" pitchFamily="34" charset="0"/>
                <a:ea typeface="Microsoft YaHei" panose="020B0503020204020204" charset="-122"/>
                <a:cs typeface="Arial" panose="020B0604020202020204" pitchFamily="34" charset="0"/>
              </a:rPr>
              <a:t> &lt; 10 mm </a:t>
            </a:r>
            <a:r>
              <a:rPr lang="en-GB" dirty="0" err="1">
                <a:latin typeface="Arial" panose="020B0604020202020204" pitchFamily="34" charset="0"/>
                <a:ea typeface="Microsoft YaHei" panose="020B0503020204020204" charset="-122"/>
                <a:cs typeface="Arial" panose="020B0604020202020204" pitchFamily="34" charset="0"/>
              </a:rPr>
              <a:t>mrad</a:t>
            </a:r>
            <a:r>
              <a:rPr lang="en-GB" dirty="0">
                <a:latin typeface="Arial" panose="020B0604020202020204" pitchFamily="34" charset="0"/>
                <a:ea typeface="Microsoft YaHei" panose="020B0503020204020204" charset="-122"/>
                <a:cs typeface="Arial" panose="020B0604020202020204" pitchFamily="34" charset="0"/>
              </a:rPr>
              <a:t>.</a:t>
            </a:r>
            <a:endParaRPr lang="en-GB" dirty="0">
              <a:latin typeface="Arial" panose="020B0604020202020204" pitchFamily="34" charset="0"/>
              <a:ea typeface="Microsoft YaHei" panose="020B0503020204020204" charset="-122"/>
              <a:cs typeface="Arial" panose="020B0604020202020204" pitchFamily="34" charset="0"/>
            </a:endParaRPr>
          </a:p>
          <a:p>
            <a:pPr marL="285750" indent="-285750">
              <a:lnSpc>
                <a:spcPct val="120000"/>
              </a:lnSpc>
              <a:spcBef>
                <a:spcPts val="400"/>
              </a:spcBef>
              <a:spcAft>
                <a:spcPts val="400"/>
              </a:spcAft>
              <a:buFont typeface="Wingdings" panose="05000000000000000000" pitchFamily="2" charset="2"/>
              <a:buChar char="Ø"/>
            </a:pPr>
            <a:r>
              <a:rPr lang="en-US" altLang="zh-CN" b="1" dirty="0">
                <a:latin typeface="Arial" panose="020B0604020202020204" pitchFamily="34" charset="0"/>
                <a:ea typeface="Microsoft YaHei" panose="020B0503020204020204" charset="-122"/>
                <a:cs typeface="Arial" panose="020B0604020202020204" pitchFamily="34" charset="0"/>
              </a:rPr>
              <a:t>Applications</a:t>
            </a:r>
            <a:r>
              <a:rPr lang="en-US" altLang="zh-CN" sz="2000" b="1" dirty="0">
                <a:latin typeface="Arial" panose="020B0604020202020204" pitchFamily="34" charset="0"/>
                <a:ea typeface="Microsoft YaHei" panose="020B0503020204020204" charset="-122"/>
                <a:cs typeface="Arial" panose="020B0604020202020204" pitchFamily="34" charset="0"/>
              </a:rPr>
              <a:t>:</a:t>
            </a:r>
            <a:endParaRPr lang="en-US" altLang="zh-CN" sz="2000" b="1"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altLang="zh-CN" dirty="0">
                <a:latin typeface="Arial" panose="020B0604020202020204" pitchFamily="34" charset="0"/>
                <a:ea typeface="Microsoft YaHei" panose="020B0503020204020204" charset="-122"/>
                <a:cs typeface="Arial" panose="020B0604020202020204" pitchFamily="34" charset="0"/>
              </a:rPr>
              <a:t>Compact radiation sources</a:t>
            </a:r>
            <a:endParaRPr lang="en-US" altLang="zh-CN"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altLang="zh-CN" dirty="0">
                <a:latin typeface="Arial" panose="020B0604020202020204" pitchFamily="34" charset="0"/>
                <a:ea typeface="Microsoft YaHei" panose="020B0503020204020204" charset="-122"/>
                <a:cs typeface="Arial" panose="020B0604020202020204" pitchFamily="34" charset="0"/>
              </a:rPr>
              <a:t>Beam radiotherapy</a:t>
            </a:r>
            <a:endParaRPr lang="en-US" altLang="zh-CN"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altLang="zh-CN" dirty="0">
                <a:latin typeface="Arial" panose="020B0604020202020204" pitchFamily="34" charset="0"/>
                <a:ea typeface="Microsoft YaHei" panose="020B0503020204020204" charset="-122"/>
                <a:cs typeface="Arial" panose="020B0604020202020204" pitchFamily="34" charset="0"/>
              </a:rPr>
              <a:t>Free electron lasers (FELs) with further </a:t>
            </a:r>
            <a:r>
              <a:rPr lang="en-US" altLang="zh-CN" dirty="0" err="1">
                <a:latin typeface="Arial" panose="020B0604020202020204" pitchFamily="34" charset="0"/>
                <a:ea typeface="Microsoft YaHei" panose="020B0503020204020204" charset="-122"/>
                <a:cs typeface="Arial" panose="020B0604020202020204" pitchFamily="34" charset="0"/>
              </a:rPr>
              <a:t>optimisation</a:t>
            </a:r>
            <a:endParaRPr lang="en-US" altLang="zh-CN" dirty="0">
              <a:latin typeface="Arial" panose="020B0604020202020204" pitchFamily="34" charset="0"/>
              <a:ea typeface="Microsoft YaHei" panose="020B0503020204020204" charset="-122"/>
              <a:cs typeface="Arial" panose="020B0604020202020204" pitchFamily="34" charset="0"/>
            </a:endParaRPr>
          </a:p>
        </p:txBody>
      </p:sp>
      <p:sp>
        <p:nvSpPr>
          <p:cNvPr id="7" name="标题 1"/>
          <p:cNvSpPr txBox="1"/>
          <p:nvPr/>
        </p:nvSpPr>
        <p:spPr>
          <a:xfrm>
            <a:off x="15665" y="71830"/>
            <a:ext cx="12192000" cy="581057"/>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Background &amp; Motivation</a:t>
            </a:r>
            <a:endParaRPr lang="en-US" altLang="zh-CN" sz="2400" dirty="0">
              <a:latin typeface="Arial" panose="020B0604020202020204" pitchFamily="34" charset="0"/>
            </a:endParaRPr>
          </a:p>
        </p:txBody>
      </p:sp>
      <p:sp>
        <p:nvSpPr>
          <p:cNvPr id="10" name="TextBox 9"/>
          <p:cNvSpPr txBox="1"/>
          <p:nvPr/>
        </p:nvSpPr>
        <p:spPr>
          <a:xfrm>
            <a:off x="6403" y="6220104"/>
            <a:ext cx="5206529" cy="646331"/>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a:t>
            </a:r>
            <a:r>
              <a:rPr lang="fr-FR" sz="1200" dirty="0">
                <a:latin typeface="Arial" panose="020B0604020202020204" pitchFamily="34" charset="0"/>
                <a:ea typeface="Microsoft YaHei" panose="020B0503020204020204" charset="-122"/>
                <a:cs typeface="Arial" panose="020B0604020202020204" pitchFamily="34" charset="0"/>
              </a:rPr>
              <a:t> </a:t>
            </a:r>
            <a:r>
              <a:rPr lang="da-DK" sz="1200" i="1" dirty="0">
                <a:latin typeface="Arial" panose="020B0604020202020204" pitchFamily="34" charset="0"/>
                <a:ea typeface="Microsoft YaHei" panose="020B0503020204020204" charset="-122"/>
                <a:cs typeface="Arial" panose="020B0604020202020204" pitchFamily="34" charset="0"/>
              </a:rPr>
              <a:t>E. Esarey et al., Rev. Mod. Phys. 81, 1229 (2009).</a:t>
            </a:r>
            <a:endParaRPr lang="fr-FR" sz="1200" i="1" dirty="0">
              <a:latin typeface="Arial" panose="020B0604020202020204" pitchFamily="34" charset="0"/>
              <a:ea typeface="Microsoft YaHei" panose="020B0503020204020204" charset="-122"/>
              <a:cs typeface="Arial" panose="020B0604020202020204" pitchFamily="34" charset="0"/>
            </a:endParaRPr>
          </a:p>
          <a:p>
            <a:r>
              <a:rPr lang="fr-FR" sz="1200" dirty="0">
                <a:latin typeface="Arial" panose="020B0604020202020204" pitchFamily="34" charset="0"/>
                <a:ea typeface="Microsoft YaHei" panose="020B0503020204020204" charset="-122"/>
                <a:cs typeface="Arial" panose="020B0604020202020204" pitchFamily="34" charset="0"/>
              </a:rPr>
              <a:t>[2] </a:t>
            </a:r>
            <a:r>
              <a:rPr lang="fr-FR" sz="1200" i="1" dirty="0">
                <a:latin typeface="Arial" panose="020B0604020202020204" pitchFamily="34" charset="0"/>
                <a:ea typeface="Microsoft YaHei" panose="020B0503020204020204" charset="-122"/>
                <a:cs typeface="Arial" panose="020B0604020202020204" pitchFamily="34" charset="0"/>
              </a:rPr>
              <a:t>C. Bontoiu et al., Sci. Rep. 1 (2023).</a:t>
            </a:r>
            <a:endParaRPr lang="fr-FR" sz="1200" i="1" dirty="0">
              <a:latin typeface="Arial" panose="020B0604020202020204" pitchFamily="34" charset="0"/>
              <a:ea typeface="Microsoft YaHei" panose="020B0503020204020204" charset="-122"/>
              <a:cs typeface="Arial" panose="020B0604020202020204" pitchFamily="34" charset="0"/>
            </a:endParaRPr>
          </a:p>
          <a:p>
            <a:r>
              <a:rPr lang="en-US" sz="1200" dirty="0">
                <a:latin typeface="Arial" panose="020B0604020202020204" pitchFamily="34" charset="0"/>
                <a:ea typeface="Microsoft YaHei" panose="020B0503020204020204" charset="-122"/>
                <a:cs typeface="Arial" panose="020B0604020202020204" pitchFamily="34" charset="0"/>
              </a:rPr>
              <a:t>[3] </a:t>
            </a:r>
            <a:r>
              <a:rPr lang="fr-FR" sz="1200" i="1" dirty="0">
                <a:latin typeface="Arial" panose="020B0604020202020204" pitchFamily="34" charset="0"/>
                <a:ea typeface="Microsoft YaHei" panose="020B0503020204020204" charset="-122"/>
                <a:cs typeface="Arial" panose="020B0604020202020204" pitchFamily="34" charset="0"/>
              </a:rPr>
              <a:t>A. Bonatto et al., Phys. Plasmas 033105, (2023).</a:t>
            </a:r>
            <a:endParaRPr lang="en-US" sz="1200" i="1" dirty="0"/>
          </a:p>
        </p:txBody>
      </p:sp>
      <p:sp>
        <p:nvSpPr>
          <p:cNvPr id="3" name="Slide Number Placeholder 2"/>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graphicFrame>
        <p:nvGraphicFramePr>
          <p:cNvPr id="6" name="Object 5"/>
          <p:cNvGraphicFramePr>
            <a:graphicFrameLocks noChangeAspect="1"/>
          </p:cNvGraphicFramePr>
          <p:nvPr/>
        </p:nvGraphicFramePr>
        <p:xfrm>
          <a:off x="8050360" y="1179228"/>
          <a:ext cx="900000" cy="402390"/>
        </p:xfrm>
        <a:graphic>
          <a:graphicData uri="http://schemas.openxmlformats.org/presentationml/2006/ole">
            <mc:AlternateContent xmlns:mc="http://schemas.openxmlformats.org/markup-compatibility/2006">
              <mc:Choice xmlns:v="urn:schemas-microsoft-com:vml" Requires="v">
                <p:oleObj spid="_x0000_s2" name="Equation" r:id="rId1" imgW="491490" imgH="226060" progId="Equation.DSMT4">
                  <p:embed/>
                </p:oleObj>
              </mc:Choice>
              <mc:Fallback>
                <p:oleObj name="Equation" r:id="rId1" imgW="491490" imgH="226060" progId="Equation.DSMT4">
                  <p:embed/>
                  <p:pic>
                    <p:nvPicPr>
                      <p:cNvPr id="0" name="Object 5"/>
                      <p:cNvPicPr/>
                      <p:nvPr/>
                    </p:nvPicPr>
                    <p:blipFill>
                      <a:blip r:embed="rId2"/>
                      <a:stretch>
                        <a:fillRect/>
                      </a:stretch>
                    </p:blipFill>
                    <p:spPr>
                      <a:xfrm>
                        <a:off x="8050360" y="1179228"/>
                        <a:ext cx="900000" cy="40239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364067" y="1927401"/>
          <a:ext cx="2601913" cy="887412"/>
        </p:xfrm>
        <a:graphic>
          <a:graphicData uri="http://schemas.openxmlformats.org/presentationml/2006/ole">
            <mc:AlternateContent xmlns:mc="http://schemas.openxmlformats.org/markup-compatibility/2006">
              <mc:Choice xmlns:v="urn:schemas-microsoft-com:vml" Requires="v">
                <p:oleObj spid="_x0000_s5" name="Equation" r:id="rId3" imgW="27736800" imgH="9448800" progId="Equation.DSMT4">
                  <p:embed/>
                </p:oleObj>
              </mc:Choice>
              <mc:Fallback>
                <p:oleObj name="Equation" r:id="rId3" imgW="27736800" imgH="9448800" progId="Equation.DSMT4">
                  <p:embed/>
                  <p:pic>
                    <p:nvPicPr>
                      <p:cNvPr id="0" name="Object 10"/>
                      <p:cNvPicPr/>
                      <p:nvPr/>
                    </p:nvPicPr>
                    <p:blipFill>
                      <a:blip r:embed="rId4"/>
                      <a:stretch>
                        <a:fillRect/>
                      </a:stretch>
                    </p:blipFill>
                    <p:spPr>
                      <a:xfrm>
                        <a:off x="7364067" y="1927401"/>
                        <a:ext cx="2601913" cy="887412"/>
                      </a:xfrm>
                      <a:prstGeom prst="rect">
                        <a:avLst/>
                      </a:prstGeom>
                    </p:spPr>
                  </p:pic>
                </p:oleObj>
              </mc:Fallback>
            </mc:AlternateContent>
          </a:graphicData>
        </a:graphic>
      </p:graphicFrame>
      <p:pic>
        <p:nvPicPr>
          <p:cNvPr id="12" name="Picture 11"/>
          <p:cNvPicPr>
            <a:picLocks noChangeAspect="1"/>
          </p:cNvPicPr>
          <p:nvPr/>
        </p:nvPicPr>
        <p:blipFill>
          <a:blip r:embed="rId5"/>
          <a:srcRect l="54565"/>
          <a:stretch>
            <a:fillRect/>
          </a:stretch>
        </p:blipFill>
        <p:spPr>
          <a:xfrm>
            <a:off x="10360275" y="1733198"/>
            <a:ext cx="1440000" cy="16666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标题 1"/>
          <p:cNvSpPr txBox="1"/>
          <p:nvPr/>
        </p:nvSpPr>
        <p:spPr>
          <a:xfrm>
            <a:off x="15665" y="71830"/>
            <a:ext cx="12192000" cy="581057"/>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Our Collaborative Team</a:t>
            </a:r>
            <a:endParaRPr lang="en-US" altLang="zh-CN" sz="2400" dirty="0">
              <a:latin typeface="Arial" panose="020B0604020202020204" pitchFamily="34" charset="0"/>
            </a:endParaRPr>
          </a:p>
        </p:txBody>
      </p:sp>
      <p:pic>
        <p:nvPicPr>
          <p:cNvPr id="2" name="Picture 1" descr="A collage of several people&#10;&#10;AI-generated content may be incorrect."/>
          <p:cNvPicPr>
            <a:picLocks noChangeAspect="1"/>
          </p:cNvPicPr>
          <p:nvPr/>
        </p:nvPicPr>
        <p:blipFill>
          <a:blip r:embed="rId1"/>
          <a:srcRect l="-79" t="48324" r="71155" b="5937"/>
          <a:stretch>
            <a:fillRect/>
          </a:stretch>
        </p:blipFill>
        <p:spPr>
          <a:xfrm>
            <a:off x="7679184" y="1115062"/>
            <a:ext cx="4320000" cy="3219029"/>
          </a:xfrm>
          <a:prstGeom prst="rect">
            <a:avLst/>
          </a:prstGeom>
        </p:spPr>
      </p:pic>
      <p:sp>
        <p:nvSpPr>
          <p:cNvPr id="3" name="Rectangle: Rounded Corners 2"/>
          <p:cNvSpPr/>
          <p:nvPr/>
        </p:nvSpPr>
        <p:spPr>
          <a:xfrm>
            <a:off x="7467600" y="4435062"/>
            <a:ext cx="4692368" cy="612758"/>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ea typeface="Microsoft YaHei" panose="020B0503020204020204" charset="-122"/>
                <a:cs typeface="Arial" panose="020B0604020202020204" pitchFamily="34" charset="0"/>
              </a:rPr>
              <a:t>@ </a:t>
            </a:r>
            <a:r>
              <a:rPr lang="en-US" sz="1600" dirty="0">
                <a:latin typeface="Arial" panose="020B0604020202020204" pitchFamily="34" charset="0"/>
                <a:ea typeface="Microsoft YaHei" panose="020B0503020204020204" charset="-122"/>
                <a:cs typeface="Arial" panose="020B0604020202020204" pitchFamily="34" charset="0"/>
              </a:rPr>
              <a:t>Workshop on Applications of Nanostructures in the field of Accelerator Physics (</a:t>
            </a:r>
            <a:r>
              <a:rPr lang="en-GB" sz="1600" dirty="0" err="1">
                <a:latin typeface="Arial" panose="020B0604020202020204" pitchFamily="34" charset="0"/>
                <a:ea typeface="Microsoft YaHei" panose="020B0503020204020204" charset="-122"/>
                <a:cs typeface="Arial" panose="020B0604020202020204" pitchFamily="34" charset="0"/>
              </a:rPr>
              <a:t>NanoAc</a:t>
            </a:r>
            <a:r>
              <a:rPr lang="en-GB" sz="1600" dirty="0">
                <a:latin typeface="Arial" panose="020B0604020202020204" pitchFamily="34" charset="0"/>
                <a:ea typeface="Microsoft YaHei" panose="020B0503020204020204" charset="-122"/>
                <a:cs typeface="Arial" panose="020B0604020202020204" pitchFamily="34" charset="0"/>
              </a:rPr>
              <a:t> 2024) </a:t>
            </a:r>
            <a:endParaRPr lang="en-US" sz="1600" dirty="0"/>
          </a:p>
        </p:txBody>
      </p:sp>
      <p:sp>
        <p:nvSpPr>
          <p:cNvPr id="4" name="副标题 2"/>
          <p:cNvSpPr txBox="1"/>
          <p:nvPr/>
        </p:nvSpPr>
        <p:spPr>
          <a:xfrm>
            <a:off x="0" y="728345"/>
            <a:ext cx="7863840" cy="60210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None/>
            </a:pPr>
            <a:r>
              <a:rPr lang="en-GB" altLang="en-US" sz="1600" kern="100" dirty="0">
                <a:latin typeface="Arial" panose="020B0604020202020204" pitchFamily="34" charset="0"/>
                <a:ea typeface="等线" panose="02010600030101010101" pitchFamily="2" charset="-122"/>
                <a:cs typeface="Arial" panose="020B0604020202020204" pitchFamily="34" charset="0"/>
              </a:rPr>
              <a:t>Javi</a:t>
            </a:r>
            <a:r>
              <a:rPr lang="en-US" sz="1600" kern="100" dirty="0">
                <a:latin typeface="Arial" panose="020B0604020202020204" pitchFamily="34" charset="0"/>
                <a:ea typeface="等线" panose="02010600030101010101" pitchFamily="2" charset="-122"/>
                <a:cs typeface="Arial" panose="020B0604020202020204" pitchFamily="34" charset="0"/>
              </a:rPr>
              <a:t>er Resta-López</a:t>
            </a:r>
            <a:r>
              <a:rPr lang="en-GB" altLang="en-US" sz="1600" kern="100" dirty="0">
                <a:latin typeface="Arial" panose="020B0604020202020204" pitchFamily="34" charset="0"/>
                <a:ea typeface="等线" panose="02010600030101010101" pitchFamily="2" charset="-122"/>
                <a:cs typeface="Arial" panose="020B0604020202020204" pitchFamily="34" charset="0"/>
              </a:rPr>
              <a:t>, </a:t>
            </a:r>
            <a:endParaRPr lang="en-GB" altLang="en-US" sz="1600" kern="100" dirty="0">
              <a:latin typeface="Arial" panose="020B0604020202020204" pitchFamily="34" charset="0"/>
              <a:ea typeface="等线" panose="02010600030101010101" pitchFamily="2" charset="-122"/>
              <a:cs typeface="Arial" panose="020B0604020202020204" pitchFamily="34" charset="0"/>
            </a:endParaRPr>
          </a:p>
          <a:p>
            <a:pPr>
              <a:lnSpc>
                <a:spcPct val="130000"/>
              </a:lnSpc>
              <a:buNone/>
            </a:pPr>
            <a:r>
              <a:rPr lang="en-US" sz="1600" kern="100" dirty="0" err="1">
                <a:effectLst/>
                <a:latin typeface="Arial" panose="020B0604020202020204" pitchFamily="34" charset="0"/>
                <a:ea typeface="等线" panose="02010600030101010101" pitchFamily="2" charset="-122"/>
                <a:cs typeface="Arial" panose="020B0604020202020204" pitchFamily="34" charset="0"/>
              </a:rPr>
              <a:t>Guoxing</a:t>
            </a:r>
            <a:r>
              <a:rPr lang="en-US" sz="1600" kern="100" dirty="0">
                <a:effectLst/>
                <a:latin typeface="Arial" panose="020B0604020202020204" pitchFamily="34" charset="0"/>
                <a:ea typeface="等线" panose="02010600030101010101" pitchFamily="2" charset="-122"/>
                <a:cs typeface="Arial" panose="020B0604020202020204" pitchFamily="34" charset="0"/>
              </a:rPr>
              <a:t> Xia</a:t>
            </a:r>
            <a:r>
              <a:rPr lang="en-GB" altLang="en-US" sz="1600" kern="100" dirty="0">
                <a:effectLst/>
                <a:latin typeface="Arial" panose="020B0604020202020204" pitchFamily="34" charset="0"/>
                <a:ea typeface="等线" panose="02010600030101010101" pitchFamily="2" charset="-122"/>
                <a:cs typeface="Arial" panose="020B0604020202020204" pitchFamily="34" charset="0"/>
              </a:rPr>
              <a:t>, </a:t>
            </a:r>
            <a:endParaRPr lang="en-GB" altLang="en-US" sz="1600" kern="100" dirty="0">
              <a:effectLst/>
              <a:latin typeface="Arial" panose="020B0604020202020204" pitchFamily="34" charset="0"/>
              <a:ea typeface="等线" panose="02010600030101010101" pitchFamily="2" charset="-122"/>
              <a:cs typeface="Arial" panose="020B0604020202020204" pitchFamily="34" charset="0"/>
            </a:endParaRPr>
          </a:p>
          <a:p>
            <a:pPr>
              <a:lnSpc>
                <a:spcPct val="130000"/>
              </a:lnSpc>
              <a:buNone/>
            </a:pPr>
            <a:r>
              <a:rPr lang="en-US" sz="1600" kern="100" dirty="0">
                <a:latin typeface="Arial" panose="020B0604020202020204" pitchFamily="34" charset="0"/>
                <a:ea typeface="等线" panose="02010600030101010101" pitchFamily="2" charset="-122"/>
                <a:cs typeface="Arial" panose="020B0604020202020204" pitchFamily="34" charset="0"/>
              </a:rPr>
              <a:t>Alexandre </a:t>
            </a:r>
            <a:r>
              <a:rPr lang="en-US" sz="1600" kern="100" dirty="0" err="1">
                <a:latin typeface="Arial" panose="020B0604020202020204" pitchFamily="34" charset="0"/>
                <a:ea typeface="等线" panose="02010600030101010101" pitchFamily="2" charset="-122"/>
                <a:cs typeface="Arial" panose="020B0604020202020204" pitchFamily="34" charset="0"/>
              </a:rPr>
              <a:t>Bonatto</a:t>
            </a:r>
            <a:r>
              <a:rPr lang="en-GB" altLang="en-US" sz="1600" kern="100" dirty="0" err="1">
                <a:latin typeface="Arial" panose="020B0604020202020204" pitchFamily="34" charset="0"/>
                <a:ea typeface="等线" panose="02010600030101010101" pitchFamily="2" charset="-122"/>
                <a:cs typeface="Arial" panose="020B0604020202020204" pitchFamily="34" charset="0"/>
              </a:rPr>
              <a:t>,</a:t>
            </a:r>
            <a:r>
              <a:rPr lang="en-US" sz="1600" kern="100" dirty="0">
                <a:latin typeface="Arial" panose="020B0604020202020204" pitchFamily="34" charset="0"/>
                <a:ea typeface="等线" panose="02010600030101010101" pitchFamily="2" charset="-122"/>
                <a:cs typeface="Arial" panose="020B0604020202020204" pitchFamily="34" charset="0"/>
              </a:rPr>
              <a:t> </a:t>
            </a:r>
            <a:endParaRPr lang="en-US" sz="1600" kern="100" dirty="0">
              <a:latin typeface="Arial" panose="020B0604020202020204" pitchFamily="34" charset="0"/>
              <a:ea typeface="等线" panose="02010600030101010101" pitchFamily="2" charset="-122"/>
              <a:cs typeface="Arial" panose="020B0604020202020204" pitchFamily="34" charset="0"/>
            </a:endParaRPr>
          </a:p>
          <a:p>
            <a:pPr>
              <a:lnSpc>
                <a:spcPct val="130000"/>
              </a:lnSpc>
              <a:buNone/>
            </a:pPr>
            <a:r>
              <a:rPr lang="en-US" sz="1600" kern="100" dirty="0">
                <a:latin typeface="Arial" panose="020B0604020202020204" pitchFamily="34" charset="0"/>
                <a:ea typeface="等线" panose="02010600030101010101" pitchFamily="2" charset="-122"/>
                <a:cs typeface="Arial" panose="020B0604020202020204" pitchFamily="34" charset="0"/>
              </a:rPr>
              <a:t>Cristian </a:t>
            </a:r>
            <a:r>
              <a:rPr lang="en-US" sz="1600" kern="100" dirty="0" err="1">
                <a:latin typeface="Arial" panose="020B0604020202020204" pitchFamily="34" charset="0"/>
                <a:ea typeface="等线" panose="02010600030101010101" pitchFamily="2" charset="-122"/>
                <a:cs typeface="Arial" panose="020B0604020202020204" pitchFamily="34" charset="0"/>
              </a:rPr>
              <a:t>Bontoiu</a:t>
            </a:r>
            <a:r>
              <a:rPr lang="en-GB" altLang="en-US" sz="1600" kern="100" dirty="0" err="1">
                <a:latin typeface="Arial" panose="020B0604020202020204" pitchFamily="34" charset="0"/>
                <a:ea typeface="等线" panose="02010600030101010101" pitchFamily="2" charset="-122"/>
                <a:cs typeface="Arial" panose="020B0604020202020204" pitchFamily="34" charset="0"/>
              </a:rPr>
              <a:t>, </a:t>
            </a:r>
            <a:endParaRPr lang="en-GB" altLang="en-US" sz="1600" kern="100" dirty="0" err="1">
              <a:latin typeface="Arial" panose="020B0604020202020204" pitchFamily="34" charset="0"/>
              <a:ea typeface="等线" panose="02010600030101010101" pitchFamily="2" charset="-122"/>
              <a:cs typeface="Arial" panose="020B0604020202020204" pitchFamily="34" charset="0"/>
            </a:endParaRPr>
          </a:p>
          <a:p>
            <a:pPr>
              <a:lnSpc>
                <a:spcPct val="130000"/>
              </a:lnSpc>
              <a:buNone/>
            </a:pPr>
            <a:r>
              <a:rPr lang="en-US" sz="1600" kern="100" dirty="0" err="1">
                <a:effectLst/>
                <a:latin typeface="Arial" panose="020B0604020202020204" pitchFamily="34" charset="0"/>
                <a:ea typeface="等线" panose="02010600030101010101" pitchFamily="2" charset="-122"/>
                <a:cs typeface="Arial" panose="020B0604020202020204" pitchFamily="34" charset="0"/>
              </a:rPr>
              <a:t>Bifeng</a:t>
            </a:r>
            <a:r>
              <a:rPr lang="en-US" sz="1600" kern="100" dirty="0">
                <a:effectLst/>
                <a:latin typeface="Arial" panose="020B0604020202020204" pitchFamily="34" charset="0"/>
                <a:ea typeface="等线" panose="02010600030101010101" pitchFamily="2" charset="-122"/>
                <a:cs typeface="Arial" panose="020B0604020202020204" pitchFamily="34" charset="0"/>
              </a:rPr>
              <a:t> Lei</a:t>
            </a:r>
            <a:endParaRPr lang="en-US" sz="1600" kern="100" dirty="0">
              <a:effectLst/>
              <a:latin typeface="Arial" panose="020B0604020202020204" pitchFamily="34" charset="0"/>
              <a:ea typeface="等线" panose="02010600030101010101" pitchFamily="2" charset="-122"/>
              <a:cs typeface="Arial" panose="020B0604020202020204" pitchFamily="34" charset="0"/>
            </a:endParaRPr>
          </a:p>
          <a:p>
            <a:pPr>
              <a:lnSpc>
                <a:spcPct val="130000"/>
              </a:lnSpc>
              <a:buNone/>
            </a:pP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INFN: </a:t>
            </a:r>
            <a:r>
              <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rPr>
              <a:t>L. Bandiera, A. Sytov, G. Cavoto (UNIROMA1), I. Rago, I. Drebot, P. Cirrone, G. Petringa</a:t>
            </a: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The Institute for Plasma Physics and Lasers at Hellenic Mediterranean University (IPPL/HMU), </a:t>
            </a:r>
            <a:r>
              <a:rPr lang="en-GB" altLang="en-US" sz="1600" b="1" i="1" dirty="0">
                <a:solidFill>
                  <a:prstClr val="black"/>
                </a:solidFill>
                <a:latin typeface="Arial" panose="020B0604020202020204" pitchFamily="34" charset="0"/>
                <a:ea typeface="Microsoft YaHei" panose="020B0503020204020204" charset="-122"/>
                <a:cs typeface="Arial" panose="020B0604020202020204" pitchFamily="34" charset="0"/>
              </a:rPr>
              <a:t>G</a:t>
            </a: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reece: </a:t>
            </a:r>
            <a:r>
              <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rPr>
              <a:t>N. Papadogiannis, M. Tatariakis, G. Andrianaki</a:t>
            </a: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The National Technical University of Athens (NTUA): </a:t>
            </a:r>
            <a:r>
              <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rPr>
              <a:t>C. Valagiannopoulos</a:t>
            </a: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Sphere Ultrafast Photonics, S.A. (SPH), Portugal:</a:t>
            </a:r>
            <a:r>
              <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rPr>
              <a:t> R. Romero</a:t>
            </a: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r>
              <a:rPr lang="en-US" altLang="zh-CN" sz="1600" b="1" i="1" dirty="0">
                <a:solidFill>
                  <a:prstClr val="black"/>
                </a:solidFill>
                <a:latin typeface="Arial" panose="020B0604020202020204" pitchFamily="34" charset="0"/>
                <a:ea typeface="Microsoft YaHei" panose="020B0503020204020204" charset="-122"/>
                <a:cs typeface="Arial" panose="020B0604020202020204" pitchFamily="34" charset="0"/>
              </a:rPr>
              <a:t>The Pulsed Lasers Centre (CLPU):</a:t>
            </a:r>
            <a:r>
              <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rPr>
              <a:t> G. Gatti</a:t>
            </a: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endParaRPr lang="en-US" altLang="zh-CN" sz="1600" i="1" dirty="0">
              <a:solidFill>
                <a:prstClr val="black"/>
              </a:solidFill>
              <a:latin typeface="Arial" panose="020B0604020202020204" pitchFamily="34" charset="0"/>
              <a:ea typeface="Microsoft YaHei" panose="020B0503020204020204" charset="-122"/>
              <a:cs typeface="Arial" panose="020B0604020202020204" pitchFamily="34" charset="0"/>
            </a:endParaRPr>
          </a:p>
          <a:p>
            <a:pPr>
              <a:lnSpc>
                <a:spcPct val="130000"/>
              </a:lnSpc>
              <a:buNone/>
            </a:pPr>
            <a:r>
              <a:rPr lang="en-US" altLang="zh-CN" sz="1800" b="1" dirty="0">
                <a:solidFill>
                  <a:prstClr val="black"/>
                </a:solidFill>
                <a:latin typeface="Arial" panose="020B0604020202020204" pitchFamily="34" charset="0"/>
                <a:ea typeface="Microsoft YaHei" panose="020B0503020204020204" charset="-122"/>
                <a:cs typeface="Arial" panose="020B0604020202020204" pitchFamily="34" charset="0"/>
              </a:rPr>
              <a:t>European funding through the PATHFINDER-OPEN scheme</a:t>
            </a:r>
            <a:endParaRPr lang="en-US" altLang="zh-CN" sz="1800" b="1" dirty="0">
              <a:solidFill>
                <a:prstClr val="black"/>
              </a:solidFill>
              <a:latin typeface="Arial" panose="020B0604020202020204" pitchFamily="34" charset="0"/>
              <a:ea typeface="Microsoft YaHei" panose="020B0503020204020204" charset="-122"/>
              <a:cs typeface="Arial" panose="020B0604020202020204" pitchFamily="34" charset="0"/>
            </a:endParaRPr>
          </a:p>
        </p:txBody>
      </p:sp>
      <p:sp>
        <p:nvSpPr>
          <p:cNvPr id="5" name="Slide Number Placeholder 4"/>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pic>
        <p:nvPicPr>
          <p:cNvPr id="6" name="图片 5" descr="NanoAc_logo3"/>
          <p:cNvPicPr>
            <a:picLocks noChangeAspect="1"/>
          </p:cNvPicPr>
          <p:nvPr/>
        </p:nvPicPr>
        <p:blipFill>
          <a:blip r:embed="rId2"/>
          <a:stretch>
            <a:fillRect/>
          </a:stretch>
        </p:blipFill>
        <p:spPr>
          <a:xfrm>
            <a:off x="8482965" y="5148580"/>
            <a:ext cx="3490595" cy="14420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标题 1"/>
          <p:cNvSpPr txBox="1"/>
          <p:nvPr/>
        </p:nvSpPr>
        <p:spPr>
          <a:xfrm>
            <a:off x="15665" y="73434"/>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Recent Developments</a:t>
            </a:r>
            <a:endParaRPr lang="en-US" altLang="zh-CN" sz="2400" dirty="0">
              <a:latin typeface="Arial" panose="020B0604020202020204" pitchFamily="34" charset="0"/>
            </a:endParaRPr>
          </a:p>
        </p:txBody>
      </p:sp>
      <p:sp>
        <p:nvSpPr>
          <p:cNvPr id="2" name="TextBox 1"/>
          <p:cNvSpPr txBox="1"/>
          <p:nvPr/>
        </p:nvSpPr>
        <p:spPr>
          <a:xfrm>
            <a:off x="66226" y="733554"/>
            <a:ext cx="12045092" cy="2134174"/>
          </a:xfrm>
          <a:prstGeom prst="rect">
            <a:avLst/>
          </a:prstGeom>
          <a:noFill/>
        </p:spPr>
        <p:txBody>
          <a:bodyPr wrap="square">
            <a:spAutoFit/>
          </a:bodyPr>
          <a:lstStyle/>
          <a:p>
            <a:pPr>
              <a:lnSpc>
                <a:spcPct val="120000"/>
              </a:lnSpc>
              <a:spcBef>
                <a:spcPts val="400"/>
              </a:spcBef>
              <a:spcAft>
                <a:spcPts val="400"/>
              </a:spcAft>
            </a:pPr>
            <a:r>
              <a:rPr lang="en-US" b="1" noProof="0" dirty="0">
                <a:latin typeface="Arial" panose="020B0604020202020204" pitchFamily="34" charset="0"/>
                <a:ea typeface="Microsoft YaHei" panose="020B0503020204020204" charset="-122"/>
                <a:cs typeface="Arial" panose="020B0604020202020204" pitchFamily="34" charset="0"/>
              </a:rPr>
              <a:t>TeV/m catapult acceleration of electrons in graphene layers</a:t>
            </a:r>
            <a:endParaRPr lang="en-US" b="1"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noProof="0" dirty="0">
                <a:latin typeface="Arial" panose="020B0604020202020204" pitchFamily="34" charset="0"/>
                <a:ea typeface="Microsoft YaHei" panose="020B0503020204020204" charset="-122"/>
                <a:cs typeface="Arial" panose="020B0604020202020204" pitchFamily="34" charset="0"/>
              </a:rPr>
              <a:t>Numerical work based on the </a:t>
            </a:r>
            <a:r>
              <a:rPr lang="en-US" noProof="0" dirty="0" err="1">
                <a:latin typeface="Arial" panose="020B0604020202020204" pitchFamily="34" charset="0"/>
                <a:ea typeface="Microsoft YaHei" panose="020B0503020204020204" charset="-122"/>
                <a:cs typeface="Arial" panose="020B0604020202020204" pitchFamily="34" charset="0"/>
              </a:rPr>
              <a:t>PIConGPU</a:t>
            </a:r>
            <a:r>
              <a:rPr lang="en-US" noProof="0" dirty="0">
                <a:latin typeface="Arial" panose="020B0604020202020204" pitchFamily="34" charset="0"/>
                <a:ea typeface="Microsoft YaHei" panose="020B0503020204020204" charset="-122"/>
                <a:cs typeface="Arial" panose="020B0604020202020204" pitchFamily="34" charset="0"/>
              </a:rPr>
              <a:t> code</a:t>
            </a:r>
            <a:endParaRPr lang="en-US" noProof="0"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dirty="0">
                <a:latin typeface="Arial" panose="020B0604020202020204" pitchFamily="34" charset="0"/>
                <a:ea typeface="Microsoft YaHei" panose="020B0503020204020204" charset="-122"/>
                <a:cs typeface="Arial" panose="020B0604020202020204" pitchFamily="34" charset="0"/>
              </a:rPr>
              <a:t>C</a:t>
            </a:r>
            <a:r>
              <a:rPr lang="en-US" altLang="zh-CN" dirty="0">
                <a:latin typeface="Arial" panose="020B0604020202020204" pitchFamily="34" charset="0"/>
                <a:ea typeface="Microsoft YaHei" panose="020B0503020204020204" charset="-122"/>
                <a:cs typeface="Arial" panose="020B0604020202020204" pitchFamily="34" charset="0"/>
              </a:rPr>
              <a:t>atapult self-injection driven by the edge plasma oscillations</a:t>
            </a:r>
            <a:endParaRPr lang="en-US" noProof="0"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noProof="0" dirty="0">
                <a:latin typeface="Arial" panose="020B0604020202020204" pitchFamily="34" charset="0"/>
                <a:ea typeface="Microsoft YaHei" panose="020B0503020204020204" charset="-122"/>
                <a:cs typeface="Arial" panose="020B0604020202020204" pitchFamily="34" charset="0"/>
              </a:rPr>
              <a:t>Acceleration then proceeds in the blowout regime at a gradient of 4.79 TeV/m </a:t>
            </a:r>
            <a:endParaRPr lang="en-US" noProof="0" dirty="0">
              <a:latin typeface="Arial" panose="020B0604020202020204" pitchFamily="34" charset="0"/>
              <a:ea typeface="Microsoft YaHei" panose="020B0503020204020204" charset="-122"/>
              <a:cs typeface="Arial" panose="020B0604020202020204" pitchFamily="34" charset="0"/>
            </a:endParaRPr>
          </a:p>
          <a:p>
            <a:pPr marL="742950" lvl="1" indent="-285750">
              <a:lnSpc>
                <a:spcPct val="120000"/>
              </a:lnSpc>
              <a:spcBef>
                <a:spcPts val="400"/>
              </a:spcBef>
              <a:spcAft>
                <a:spcPts val="400"/>
              </a:spcAft>
              <a:buFont typeface="Arial" panose="020B0604020202020204" pitchFamily="34" charset="0"/>
              <a:buChar char="•"/>
            </a:pPr>
            <a:r>
              <a:rPr lang="en-US" noProof="0" dirty="0">
                <a:latin typeface="Arial" panose="020B0604020202020204" pitchFamily="34" charset="0"/>
                <a:ea typeface="Microsoft YaHei" panose="020B0503020204020204" charset="-122"/>
                <a:cs typeface="Arial" panose="020B0604020202020204" pitchFamily="34" charset="0"/>
              </a:rPr>
              <a:t>0.4 fs‑long self-injected bunch with a total charge &gt; 2.5 </a:t>
            </a:r>
            <a:r>
              <a:rPr lang="en-US" noProof="0" dirty="0" err="1">
                <a:latin typeface="Arial" panose="020B0604020202020204" pitchFamily="34" charset="0"/>
                <a:ea typeface="Microsoft YaHei" panose="020B0503020204020204" charset="-122"/>
                <a:cs typeface="Arial" panose="020B0604020202020204" pitchFamily="34" charset="0"/>
              </a:rPr>
              <a:t>pC</a:t>
            </a:r>
            <a:r>
              <a:rPr lang="en-US" noProof="0" dirty="0">
                <a:latin typeface="Arial" panose="020B0604020202020204" pitchFamily="34" charset="0"/>
                <a:ea typeface="Microsoft YaHei" panose="020B0503020204020204" charset="-122"/>
                <a:cs typeface="Arial" panose="020B0604020202020204" pitchFamily="34" charset="0"/>
              </a:rPr>
              <a:t> </a:t>
            </a:r>
            <a:r>
              <a:rPr lang="en-US" dirty="0">
                <a:latin typeface="Arial" panose="020B0604020202020204" pitchFamily="34" charset="0"/>
                <a:ea typeface="Microsoft YaHei" panose="020B0503020204020204" charset="-122"/>
                <a:cs typeface="Arial" panose="020B0604020202020204" pitchFamily="34" charset="0"/>
              </a:rPr>
              <a:t>and average energy of 6.94 MeV</a:t>
            </a:r>
            <a:endParaRPr lang="en-US" noProof="0" dirty="0">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1"/>
          <a:stretch>
            <a:fillRect/>
          </a:stretch>
        </p:blipFill>
        <p:spPr>
          <a:xfrm>
            <a:off x="5298390" y="3231731"/>
            <a:ext cx="5760000" cy="2892715"/>
          </a:xfrm>
          <a:prstGeom prst="rect">
            <a:avLst/>
          </a:prstGeom>
        </p:spPr>
      </p:pic>
      <p:pic>
        <p:nvPicPr>
          <p:cNvPr id="4" name="Picture 3"/>
          <p:cNvPicPr>
            <a:picLocks noChangeAspect="1"/>
          </p:cNvPicPr>
          <p:nvPr/>
        </p:nvPicPr>
        <p:blipFill>
          <a:blip r:embed="rId2"/>
          <a:stretch>
            <a:fillRect/>
          </a:stretch>
        </p:blipFill>
        <p:spPr>
          <a:xfrm>
            <a:off x="849858" y="3139794"/>
            <a:ext cx="3960000" cy="2984652"/>
          </a:xfrm>
          <a:prstGeom prst="rect">
            <a:avLst/>
          </a:prstGeom>
        </p:spPr>
      </p:pic>
      <p:sp>
        <p:nvSpPr>
          <p:cNvPr id="6" name="TextBox 5"/>
          <p:cNvSpPr txBox="1"/>
          <p:nvPr/>
        </p:nvSpPr>
        <p:spPr>
          <a:xfrm>
            <a:off x="6403" y="6579035"/>
            <a:ext cx="5206529" cy="276999"/>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a:t>
            </a:r>
            <a:r>
              <a:rPr lang="fr-FR" sz="1200" dirty="0">
                <a:latin typeface="Arial" panose="020B0604020202020204" pitchFamily="34" charset="0"/>
                <a:ea typeface="Microsoft YaHei" panose="020B0503020204020204" charset="-122"/>
                <a:cs typeface="Arial" panose="020B0604020202020204" pitchFamily="34" charset="0"/>
              </a:rPr>
              <a:t> </a:t>
            </a:r>
            <a:r>
              <a:rPr lang="fr-FR" sz="1200" i="1" dirty="0">
                <a:latin typeface="Arial" panose="020B0604020202020204" pitchFamily="34" charset="0"/>
                <a:ea typeface="Microsoft YaHei" panose="020B0503020204020204" charset="-122"/>
                <a:cs typeface="Arial" panose="020B0604020202020204" pitchFamily="34" charset="0"/>
              </a:rPr>
              <a:t>C. Bontoiu et al., Sci. Rep. 1 (2023).</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5" name="Slide Number Placeholder 4"/>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TextBox 1"/>
          <p:cNvSpPr txBox="1"/>
          <p:nvPr/>
        </p:nvSpPr>
        <p:spPr>
          <a:xfrm>
            <a:off x="0" y="682278"/>
            <a:ext cx="12192000" cy="2599173"/>
          </a:xfrm>
          <a:prstGeom prst="rect">
            <a:avLst/>
          </a:prstGeom>
          <a:noFill/>
        </p:spPr>
        <p:txBody>
          <a:bodyPr wrap="square">
            <a:spAutoFit/>
          </a:bodyPr>
          <a:lstStyle/>
          <a:p>
            <a:pPr>
              <a:lnSpc>
                <a:spcPct val="120000"/>
              </a:lnSpc>
              <a:spcBef>
                <a:spcPts val="400"/>
              </a:spcBef>
              <a:spcAft>
                <a:spcPts val="400"/>
              </a:spcAft>
            </a:pPr>
            <a:r>
              <a:rPr lang="en-US" b="1" noProof="0" dirty="0">
                <a:latin typeface="Arial" panose="020B0604020202020204" pitchFamily="34" charset="0"/>
                <a:ea typeface="Microsoft YaHei" panose="020B0503020204020204" charset="-122"/>
                <a:cs typeface="Arial" panose="020B0604020202020204" pitchFamily="34" charset="0"/>
              </a:rPr>
              <a:t>Exploring ultra-high-intensity </a:t>
            </a:r>
            <a:r>
              <a:rPr lang="en-US" b="1" noProof="0" dirty="0" err="1">
                <a:latin typeface="Arial" panose="020B0604020202020204" pitchFamily="34" charset="0"/>
                <a:ea typeface="Microsoft YaHei" panose="020B0503020204020204" charset="-122"/>
                <a:cs typeface="Arial" panose="020B0604020202020204" pitchFamily="34" charset="0"/>
              </a:rPr>
              <a:t>wakefields</a:t>
            </a:r>
            <a:r>
              <a:rPr lang="en-US" b="1" noProof="0" dirty="0">
                <a:latin typeface="Arial" panose="020B0604020202020204" pitchFamily="34" charset="0"/>
                <a:ea typeface="Microsoft YaHei" panose="020B0503020204020204" charset="-122"/>
                <a:cs typeface="Arial" panose="020B0604020202020204" pitchFamily="34" charset="0"/>
              </a:rPr>
              <a:t> in carbon nanotube arrays: An effective plasma-density approach</a:t>
            </a:r>
            <a:r>
              <a:rPr lang="en-US" b="1" dirty="0">
                <a:latin typeface="Arial" panose="020B0604020202020204" pitchFamily="34" charset="0"/>
                <a:ea typeface="Microsoft YaHei" panose="020B0503020204020204" charset="-122"/>
                <a:cs typeface="Arial" panose="020B0604020202020204" pitchFamily="34" charset="0"/>
              </a:rPr>
              <a:t>.</a:t>
            </a:r>
            <a:endParaRPr lang="en-US" b="1" noProof="0"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Effective density method: </a:t>
            </a:r>
            <a:r>
              <a:rPr lang="en-US" dirty="0">
                <a:latin typeface="Arial" panose="020B0604020202020204" pitchFamily="34" charset="0"/>
                <a:ea typeface="Microsoft YaHei" panose="020B0503020204020204" charset="-122"/>
                <a:cs typeface="Arial" panose="020B0604020202020204" pitchFamily="34" charset="0"/>
              </a:rPr>
              <a:t>Replaces the actual non-uniform density with an effective average density and allows analytically describe </a:t>
            </a:r>
            <a:r>
              <a:rPr lang="en-US" dirty="0" err="1">
                <a:latin typeface="Arial" panose="020B0604020202020204" pitchFamily="34" charset="0"/>
                <a:ea typeface="Microsoft YaHei" panose="020B0503020204020204" charset="-122"/>
                <a:cs typeface="Arial" panose="020B0604020202020204" pitchFamily="34" charset="0"/>
              </a:rPr>
              <a:t>wakefields</a:t>
            </a:r>
            <a:r>
              <a:rPr lang="en-US" dirty="0">
                <a:latin typeface="Arial" panose="020B0604020202020204" pitchFamily="34" charset="0"/>
                <a:ea typeface="Microsoft YaHei" panose="020B0503020204020204" charset="-122"/>
                <a:cs typeface="Arial" panose="020B0604020202020204" pitchFamily="34" charset="0"/>
              </a:rPr>
              <a:t> in inhomogeneous targets.</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Conditions for Validity﻿: </a:t>
            </a:r>
            <a:r>
              <a:rPr lang="en-US" dirty="0">
                <a:latin typeface="Arial" panose="020B0604020202020204" pitchFamily="34" charset="0"/>
                <a:ea typeface="Microsoft YaHei" panose="020B0503020204020204" charset="-122"/>
                <a:cs typeface="Arial" panose="020B0604020202020204" pitchFamily="34" charset="0"/>
              </a:rPr>
              <a:t>1) Periodic plasma (e.g., wall + gap); 2) Periodic unit &lt;&lt; laser waist / beam radius; </a:t>
            </a:r>
            <a:endParaRPr lang="en-US" dirty="0">
              <a:latin typeface="Arial" panose="020B0604020202020204" pitchFamily="34" charset="0"/>
              <a:ea typeface="Microsoft YaHei" panose="020B0503020204020204" charset="-122"/>
              <a:cs typeface="Arial" panose="020B0604020202020204" pitchFamily="34" charset="0"/>
            </a:endParaRPr>
          </a:p>
          <a:p>
            <a:pPr marL="74295" lvl="1">
              <a:lnSpc>
                <a:spcPct val="130000"/>
              </a:lnSpc>
            </a:pPr>
            <a:r>
              <a:rPr lang="en-US" dirty="0">
                <a:latin typeface="Arial" panose="020B0604020202020204" pitchFamily="34" charset="0"/>
                <a:ea typeface="Microsoft YaHei" panose="020B0503020204020204" charset="-122"/>
                <a:cs typeface="Arial" panose="020B0604020202020204" pitchFamily="34" charset="0"/>
              </a:rPr>
              <a:t>     3) Linear to quasi-linear regime; 4) Gap ≤ wall thickness</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Benefits: </a:t>
            </a:r>
            <a:r>
              <a:rPr lang="en-US" dirty="0">
                <a:latin typeface="Arial" panose="020B0604020202020204" pitchFamily="34" charset="0"/>
                <a:ea typeface="Microsoft YaHei" panose="020B0503020204020204" charset="-122"/>
                <a:cs typeface="Arial" panose="020B0604020202020204" pitchFamily="34" charset="0"/>
              </a:rPr>
              <a:t>1) Uses existing analytical expressions; 2) Estimates wakefield amplitudes quickly and accurately; </a:t>
            </a:r>
            <a:endParaRPr lang="en-US" dirty="0">
              <a:latin typeface="Arial" panose="020B0604020202020204" pitchFamily="34" charset="0"/>
              <a:ea typeface="Microsoft YaHei" panose="020B0503020204020204" charset="-122"/>
              <a:cs typeface="Arial" panose="020B0604020202020204" pitchFamily="34" charset="0"/>
            </a:endParaRPr>
          </a:p>
          <a:p>
            <a:pPr marL="74295" lvl="1">
              <a:lnSpc>
                <a:spcPct val="130000"/>
              </a:lnSpc>
            </a:pPr>
            <a:r>
              <a:rPr lang="en-US" dirty="0">
                <a:latin typeface="Arial" panose="020B0604020202020204" pitchFamily="34" charset="0"/>
                <a:ea typeface="Microsoft YaHei" panose="020B0503020204020204" charset="-122"/>
                <a:cs typeface="Arial" panose="020B0604020202020204" pitchFamily="34" charset="0"/>
              </a:rPr>
              <a:t>     3) Scales wakefield properties with density and structure parameters for complex periodic plasmas.</a:t>
            </a:r>
            <a:endParaRPr lang="en-US" dirty="0">
              <a:latin typeface="Arial" panose="020B0604020202020204" pitchFamily="34" charset="0"/>
              <a:ea typeface="Microsoft YaHei" panose="020B0503020204020204" charset="-122"/>
              <a:cs typeface="Arial" panose="020B0604020202020204" pitchFamily="34" charset="0"/>
            </a:endParaRPr>
          </a:p>
        </p:txBody>
      </p:sp>
      <p:pic>
        <p:nvPicPr>
          <p:cNvPr id="8" name="Picture 7"/>
          <p:cNvPicPr>
            <a:picLocks noChangeAspect="1"/>
          </p:cNvPicPr>
          <p:nvPr/>
        </p:nvPicPr>
        <p:blipFill>
          <a:blip r:embed="rId1"/>
          <a:stretch>
            <a:fillRect/>
          </a:stretch>
        </p:blipFill>
        <p:spPr>
          <a:xfrm>
            <a:off x="8385252" y="4140710"/>
            <a:ext cx="3600000" cy="2349035"/>
          </a:xfrm>
          <a:prstGeom prst="rect">
            <a:avLst/>
          </a:prstGeom>
        </p:spPr>
      </p:pic>
      <p:pic>
        <p:nvPicPr>
          <p:cNvPr id="9" name="Picture 8"/>
          <p:cNvPicPr>
            <a:picLocks noChangeAspect="1"/>
          </p:cNvPicPr>
          <p:nvPr/>
        </p:nvPicPr>
        <p:blipFill>
          <a:blip r:embed="rId2"/>
          <a:stretch>
            <a:fillRect/>
          </a:stretch>
        </p:blipFill>
        <p:spPr>
          <a:xfrm>
            <a:off x="4650751" y="4201373"/>
            <a:ext cx="3600000" cy="2288372"/>
          </a:xfrm>
          <a:prstGeom prst="rect">
            <a:avLst/>
          </a:prstGeom>
        </p:spPr>
      </p:pic>
      <p:pic>
        <p:nvPicPr>
          <p:cNvPr id="10" name="Picture 9"/>
          <p:cNvPicPr>
            <a:picLocks noChangeAspect="1"/>
          </p:cNvPicPr>
          <p:nvPr/>
        </p:nvPicPr>
        <p:blipFill>
          <a:blip r:embed="rId3"/>
          <a:stretch>
            <a:fillRect/>
          </a:stretch>
        </p:blipFill>
        <p:spPr>
          <a:xfrm>
            <a:off x="281510" y="3395046"/>
            <a:ext cx="4140000" cy="3026773"/>
          </a:xfrm>
          <a:prstGeom prst="rect">
            <a:avLst/>
          </a:prstGeom>
        </p:spPr>
      </p:pic>
      <p:sp>
        <p:nvSpPr>
          <p:cNvPr id="3" name="TextBox 2"/>
          <p:cNvSpPr txBox="1"/>
          <p:nvPr/>
        </p:nvSpPr>
        <p:spPr>
          <a:xfrm>
            <a:off x="6403" y="6579035"/>
            <a:ext cx="5206529" cy="276999"/>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a:t>
            </a:r>
            <a:r>
              <a:rPr lang="fr-FR" sz="1200" dirty="0">
                <a:latin typeface="Arial" panose="020B0604020202020204" pitchFamily="34" charset="0"/>
                <a:ea typeface="Microsoft YaHei" panose="020B0503020204020204" charset="-122"/>
                <a:cs typeface="Arial" panose="020B0604020202020204" pitchFamily="34" charset="0"/>
              </a:rPr>
              <a:t> </a:t>
            </a:r>
            <a:r>
              <a:rPr lang="fr-FR" sz="1200" i="1" dirty="0">
                <a:latin typeface="Arial" panose="020B0604020202020204" pitchFamily="34" charset="0"/>
                <a:ea typeface="Microsoft YaHei" panose="020B0503020204020204" charset="-122"/>
                <a:cs typeface="Arial" panose="020B0604020202020204" pitchFamily="34" charset="0"/>
              </a:rPr>
              <a:t>A. Bonatto et al., Phys. Plasmas 033105, (2023).</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5" name="标题 1"/>
          <p:cNvSpPr txBox="1"/>
          <p:nvPr/>
        </p:nvSpPr>
        <p:spPr>
          <a:xfrm>
            <a:off x="15665" y="73434"/>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Recent Developments</a:t>
            </a:r>
            <a:endParaRPr lang="en-US" altLang="zh-CN" sz="2400"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TextBox 1"/>
          <p:cNvSpPr txBox="1"/>
          <p:nvPr/>
        </p:nvSpPr>
        <p:spPr>
          <a:xfrm>
            <a:off x="0" y="682278"/>
            <a:ext cx="12192000" cy="2245360"/>
          </a:xfrm>
          <a:prstGeom prst="rect">
            <a:avLst/>
          </a:prstGeom>
          <a:noFill/>
        </p:spPr>
        <p:txBody>
          <a:bodyPr wrap="square">
            <a:spAutoFit/>
          </a:bodyPr>
          <a:lstStyle/>
          <a:p>
            <a:pPr>
              <a:lnSpc>
                <a:spcPct val="120000"/>
              </a:lnSpc>
              <a:spcBef>
                <a:spcPts val="400"/>
              </a:spcBef>
              <a:spcAft>
                <a:spcPts val="400"/>
              </a:spcAft>
            </a:pPr>
            <a:r>
              <a:rPr lang="en-US" b="1" noProof="0" dirty="0">
                <a:latin typeface="Arial" panose="020B0604020202020204" pitchFamily="34" charset="0"/>
                <a:ea typeface="Microsoft YaHei" panose="020B0503020204020204" charset="-122"/>
                <a:cs typeface="Arial" panose="020B0604020202020204" pitchFamily="34" charset="0"/>
              </a:rPr>
              <a:t>100s T</a:t>
            </a:r>
            <a:r>
              <a:rPr lang="en-US" altLang="zh-CN" b="1" noProof="0" dirty="0">
                <a:latin typeface="Arial" panose="020B0604020202020204" pitchFamily="34" charset="0"/>
                <a:ea typeface="Microsoft YaHei" panose="020B0503020204020204" charset="-122"/>
                <a:cs typeface="Arial" panose="020B0604020202020204" pitchFamily="34" charset="0"/>
              </a:rPr>
              <a:t>eV/m</a:t>
            </a:r>
            <a:r>
              <a:rPr lang="en-US" b="1" noProof="0" dirty="0">
                <a:latin typeface="Arial" panose="020B0604020202020204" pitchFamily="34" charset="0"/>
                <a:ea typeface="Microsoft YaHei" panose="020B0503020204020204" charset="-122"/>
                <a:cs typeface="Arial" panose="020B0604020202020204" pitchFamily="34" charset="0"/>
              </a:rPr>
              <a:t>-level particle accelerators driven by high-density electron beams in micro structured carbon nanotube forest channel</a:t>
            </a:r>
            <a:endParaRPr lang="en-US" b="1" noProof="0"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Ultra-high accelerating gradients: </a:t>
            </a:r>
            <a:r>
              <a:rPr lang="en-US" dirty="0">
                <a:latin typeface="Arial" panose="020B0604020202020204" pitchFamily="34" charset="0"/>
                <a:ea typeface="Microsoft YaHei" panose="020B0503020204020204" charset="-122"/>
                <a:cs typeface="Arial" panose="020B0604020202020204" pitchFamily="34" charset="0"/>
              </a:rPr>
              <a:t>hundreds of TV/m at </a:t>
            </a:r>
            <a:r>
              <a:rPr lang="en-US" i="1" dirty="0">
                <a:latin typeface="Arial" panose="020B0604020202020204" pitchFamily="34" charset="0"/>
                <a:ea typeface="Microsoft YaHei" panose="020B0503020204020204" charset="-122"/>
                <a:cs typeface="Arial" panose="020B0604020202020204" pitchFamily="34" charset="0"/>
              </a:rPr>
              <a:t>n</a:t>
            </a:r>
            <a:r>
              <a:rPr lang="en-US" baseline="-25000" dirty="0">
                <a:latin typeface="Arial" panose="020B0604020202020204" pitchFamily="34" charset="0"/>
                <a:ea typeface="Microsoft YaHei" panose="020B0503020204020204" charset="-122"/>
                <a:cs typeface="Arial" panose="020B0604020202020204" pitchFamily="34" charset="0"/>
              </a:rPr>
              <a:t>p</a:t>
            </a:r>
            <a:r>
              <a:rPr lang="en-US" dirty="0">
                <a:latin typeface="Arial" panose="020B0604020202020204" pitchFamily="34" charset="0"/>
                <a:ea typeface="Microsoft YaHei" panose="020B0503020204020204" charset="-122"/>
                <a:cs typeface="Arial" panose="020B0604020202020204" pitchFamily="34" charset="0"/>
              </a:rPr>
              <a:t> = 10</a:t>
            </a:r>
            <a:r>
              <a:rPr lang="en-US" baseline="30000" dirty="0">
                <a:latin typeface="Arial" panose="020B0604020202020204" pitchFamily="34" charset="0"/>
                <a:ea typeface="Microsoft YaHei" panose="020B0503020204020204" charset="-122"/>
                <a:cs typeface="Arial" panose="020B0604020202020204" pitchFamily="34" charset="0"/>
              </a:rPr>
              <a:t>24</a:t>
            </a:r>
            <a:r>
              <a:rPr lang="en-US" dirty="0">
                <a:latin typeface="Arial" panose="020B0604020202020204" pitchFamily="34" charset="0"/>
                <a:ea typeface="Microsoft YaHei" panose="020B0503020204020204" charset="-122"/>
                <a:cs typeface="Arial" panose="020B0604020202020204" pitchFamily="34" charset="0"/>
              </a:rPr>
              <a:t> cm</a:t>
            </a:r>
            <a:r>
              <a:rPr lang="en-US" baseline="30000" dirty="0">
                <a:latin typeface="Arial" panose="020B0604020202020204" pitchFamily="34" charset="0"/>
                <a:ea typeface="Microsoft YaHei" panose="020B0503020204020204" charset="-122"/>
                <a:cs typeface="Arial" panose="020B0604020202020204" pitchFamily="34" charset="0"/>
              </a:rPr>
              <a:t>-3</a:t>
            </a:r>
            <a:r>
              <a:rPr lang="en-US" dirty="0">
                <a:latin typeface="Arial" panose="020B0604020202020204" pitchFamily="34" charset="0"/>
                <a:ea typeface="Microsoft YaHei" panose="020B0503020204020204" charset="-122"/>
                <a:cs typeface="Arial" panose="020B0604020202020204" pitchFamily="34" charset="0"/>
              </a:rPr>
              <a:t>.</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Surface plasmon leakage fields:</a:t>
            </a:r>
            <a:r>
              <a:rPr lang="en-US" dirty="0">
                <a:latin typeface="Arial" panose="020B0604020202020204" pitchFamily="34" charset="0"/>
                <a:ea typeface="Microsoft YaHei" panose="020B0503020204020204" charset="-122"/>
                <a:cs typeface="Arial" panose="020B0604020202020204" pitchFamily="34" charset="0"/>
              </a:rPr>
              <a:t> sub-TV/m</a:t>
            </a:r>
            <a:r>
              <a:rPr lang="en-GB" altLang="en-US" dirty="0">
                <a:latin typeface="Arial" panose="020B0604020202020204" pitchFamily="34" charset="0"/>
                <a:ea typeface="Microsoft YaHei" panose="020B0503020204020204" charset="-122"/>
                <a:cs typeface="Arial" panose="020B0604020202020204" pitchFamily="34" charset="0"/>
              </a:rPr>
              <a:t>, </a:t>
            </a:r>
            <a:r>
              <a:rPr lang="en-US" dirty="0">
                <a:latin typeface="Arial" panose="020B0604020202020204" pitchFamily="34" charset="0"/>
                <a:ea typeface="Microsoft YaHei" panose="020B0503020204020204" charset="-122"/>
                <a:cs typeface="Arial" panose="020B0604020202020204" pitchFamily="34" charset="0"/>
              </a:rPr>
              <a:t>phase-matched acceleration for electrons and positrons.</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b="1" dirty="0">
                <a:latin typeface="Arial" panose="020B0604020202020204" pitchFamily="34" charset="0"/>
                <a:ea typeface="Microsoft YaHei" panose="020B0503020204020204" charset="-122"/>
                <a:cs typeface="Arial" panose="020B0604020202020204" pitchFamily="34" charset="0"/>
              </a:rPr>
              <a:t>Bubble </a:t>
            </a:r>
            <a:r>
              <a:rPr lang="en-US" b="1" dirty="0" err="1">
                <a:latin typeface="Arial" panose="020B0604020202020204" pitchFamily="34" charset="0"/>
                <a:ea typeface="Microsoft YaHei" panose="020B0503020204020204" charset="-122"/>
                <a:cs typeface="Arial" panose="020B0604020202020204" pitchFamily="34" charset="0"/>
              </a:rPr>
              <a:t>wakefields</a:t>
            </a:r>
            <a:r>
              <a:rPr lang="en-US" b="1" dirty="0">
                <a:latin typeface="Arial" panose="020B0604020202020204" pitchFamily="34" charset="0"/>
                <a:ea typeface="Microsoft YaHei" panose="020B0503020204020204" charset="-122"/>
                <a:cs typeface="Arial" panose="020B0604020202020204" pitchFamily="34" charset="0"/>
              </a:rPr>
              <a:t>: </a:t>
            </a:r>
            <a:r>
              <a:rPr lang="en-US" dirty="0">
                <a:latin typeface="Arial" panose="020B0604020202020204" pitchFamily="34" charset="0"/>
                <a:ea typeface="Microsoft YaHei" panose="020B0503020204020204" charset="-122"/>
                <a:cs typeface="Arial" panose="020B0604020202020204" pitchFamily="34" charset="0"/>
              </a:rPr>
              <a:t>reach 50 – 400 TV/m with up to 67% efficiency and quasi-monoenergetic GeV beams with </a:t>
            </a:r>
            <a:r>
              <a:rPr lang="en-US" dirty="0" err="1">
                <a:latin typeface="Arial" panose="020B0604020202020204" pitchFamily="34" charset="0"/>
                <a:ea typeface="Microsoft YaHei" panose="020B0503020204020204" charset="-122"/>
                <a:cs typeface="Arial" panose="020B0604020202020204" pitchFamily="34" charset="0"/>
              </a:rPr>
              <a:t>nC</a:t>
            </a:r>
            <a:r>
              <a:rPr lang="en-US" dirty="0">
                <a:latin typeface="Arial" panose="020B0604020202020204" pitchFamily="34" charset="0"/>
                <a:ea typeface="Microsoft YaHei" panose="020B0503020204020204" charset="-122"/>
                <a:cs typeface="Arial" panose="020B0604020202020204" pitchFamily="34" charset="0"/>
              </a:rPr>
              <a:t>-level charge.</a:t>
            </a:r>
            <a:endParaRPr lang="en-US" dirty="0">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1"/>
          <a:stretch>
            <a:fillRect/>
          </a:stretch>
        </p:blipFill>
        <p:spPr>
          <a:xfrm>
            <a:off x="937365" y="4809935"/>
            <a:ext cx="2160000" cy="1675437"/>
          </a:xfrm>
          <a:prstGeom prst="rect">
            <a:avLst/>
          </a:prstGeom>
        </p:spPr>
      </p:pic>
      <p:pic>
        <p:nvPicPr>
          <p:cNvPr id="11" name="Picture 10"/>
          <p:cNvPicPr>
            <a:picLocks noChangeAspect="1"/>
          </p:cNvPicPr>
          <p:nvPr/>
        </p:nvPicPr>
        <p:blipFill>
          <a:blip r:embed="rId2"/>
          <a:stretch>
            <a:fillRect/>
          </a:stretch>
        </p:blipFill>
        <p:spPr>
          <a:xfrm>
            <a:off x="311021" y="2893653"/>
            <a:ext cx="3600000" cy="1893103"/>
          </a:xfrm>
          <a:prstGeom prst="rect">
            <a:avLst/>
          </a:prstGeom>
        </p:spPr>
      </p:pic>
      <p:pic>
        <p:nvPicPr>
          <p:cNvPr id="4" name="Picture 3"/>
          <p:cNvPicPr>
            <a:picLocks noChangeAspect="1"/>
          </p:cNvPicPr>
          <p:nvPr/>
        </p:nvPicPr>
        <p:blipFill>
          <a:blip r:embed="rId3"/>
          <a:stretch>
            <a:fillRect/>
          </a:stretch>
        </p:blipFill>
        <p:spPr>
          <a:xfrm>
            <a:off x="7920979" y="3293035"/>
            <a:ext cx="3960000" cy="2862103"/>
          </a:xfrm>
          <a:prstGeom prst="rect">
            <a:avLst/>
          </a:prstGeom>
        </p:spPr>
      </p:pic>
      <p:pic>
        <p:nvPicPr>
          <p:cNvPr id="6" name="Picture 5"/>
          <p:cNvPicPr>
            <a:picLocks noChangeAspect="1"/>
          </p:cNvPicPr>
          <p:nvPr/>
        </p:nvPicPr>
        <p:blipFill>
          <a:blip r:embed="rId4"/>
          <a:stretch>
            <a:fillRect/>
          </a:stretch>
        </p:blipFill>
        <p:spPr>
          <a:xfrm>
            <a:off x="3990741" y="3243679"/>
            <a:ext cx="3600000" cy="2960816"/>
          </a:xfrm>
          <a:prstGeom prst="rect">
            <a:avLst/>
          </a:prstGeom>
        </p:spPr>
      </p:pic>
      <p:sp>
        <p:nvSpPr>
          <p:cNvPr id="8" name="TextBox 7"/>
          <p:cNvSpPr txBox="1"/>
          <p:nvPr/>
        </p:nvSpPr>
        <p:spPr>
          <a:xfrm>
            <a:off x="6403" y="6579035"/>
            <a:ext cx="5206529" cy="276999"/>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a:t>
            </a:r>
            <a:r>
              <a:rPr lang="fr-FR" sz="1200" dirty="0">
                <a:latin typeface="Arial" panose="020B0604020202020204" pitchFamily="34" charset="0"/>
                <a:ea typeface="Microsoft YaHei" panose="020B0503020204020204" charset="-122"/>
                <a:cs typeface="Arial" panose="020B0604020202020204" pitchFamily="34" charset="0"/>
              </a:rPr>
              <a:t> </a:t>
            </a:r>
            <a:r>
              <a:rPr lang="fr-FR" sz="1200" i="1" dirty="0">
                <a:latin typeface="Arial" panose="020B0604020202020204" pitchFamily="34" charset="0"/>
                <a:ea typeface="Microsoft YaHei" panose="020B0503020204020204" charset="-122"/>
                <a:cs typeface="Arial" panose="020B0604020202020204" pitchFamily="34" charset="0"/>
              </a:rPr>
              <a:t>B. Lei et al., New J. Phys. 27, (2025).</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5" name="标题 1"/>
          <p:cNvSpPr txBox="1"/>
          <p:nvPr/>
        </p:nvSpPr>
        <p:spPr>
          <a:xfrm>
            <a:off x="15665" y="73434"/>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Recent Developments</a:t>
            </a:r>
            <a:endParaRPr lang="en-US" altLang="zh-CN" sz="2400" dirty="0">
              <a:latin typeface="Arial" panose="020B0604020202020204" pitchFamily="34" charset="0"/>
            </a:endParaRPr>
          </a:p>
        </p:txBody>
      </p:sp>
      <p:sp>
        <p:nvSpPr>
          <p:cNvPr id="10" name="Slide Number Placeholder 9"/>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TextBox 1"/>
          <p:cNvSpPr txBox="1"/>
          <p:nvPr/>
        </p:nvSpPr>
        <p:spPr>
          <a:xfrm>
            <a:off x="0" y="682278"/>
            <a:ext cx="12192000" cy="2931572"/>
          </a:xfrm>
          <a:prstGeom prst="rect">
            <a:avLst/>
          </a:prstGeom>
          <a:noFill/>
        </p:spPr>
        <p:txBody>
          <a:bodyPr wrap="square">
            <a:spAutoFit/>
          </a:bodyPr>
          <a:lstStyle/>
          <a:p>
            <a:pPr marL="285750" indent="-285750">
              <a:lnSpc>
                <a:spcPct val="120000"/>
              </a:lnSpc>
              <a:spcBef>
                <a:spcPts val="400"/>
              </a:spcBef>
              <a:spcAft>
                <a:spcPts val="400"/>
              </a:spcAft>
              <a:buFont typeface="Wingdings" panose="05000000000000000000" pitchFamily="2" charset="2"/>
              <a:buChar char="Ø"/>
            </a:pPr>
            <a:r>
              <a:rPr lang="en-US" b="1" noProof="0" dirty="0">
                <a:latin typeface="Arial" panose="020B0604020202020204" pitchFamily="34" charset="0"/>
                <a:ea typeface="Microsoft YaHei" panose="020B0503020204020204" charset="-122"/>
                <a:cs typeface="Arial" panose="020B0604020202020204" pitchFamily="34" charset="0"/>
              </a:rPr>
              <a:t>Numerical study of electron acceleration in structured CNT targets via self-injection in a wakefield bubble driven by an 800 nm laser, </a:t>
            </a:r>
            <a:r>
              <a:rPr lang="en-US" b="1" i="1" noProof="0" dirty="0">
                <a:latin typeface="Arial" panose="020B0604020202020204" pitchFamily="34" charset="0"/>
                <a:ea typeface="Microsoft YaHei" panose="020B0503020204020204" charset="-122"/>
                <a:cs typeface="Arial" panose="020B0604020202020204" pitchFamily="34" charset="0"/>
              </a:rPr>
              <a:t>Sci. Rep. </a:t>
            </a:r>
            <a:r>
              <a:rPr lang="en-US" b="1" noProof="0" dirty="0">
                <a:latin typeface="Arial" panose="020B0604020202020204" pitchFamily="34" charset="0"/>
                <a:ea typeface="Microsoft YaHei" panose="020B0503020204020204" charset="-122"/>
                <a:cs typeface="Arial" panose="020B0604020202020204" pitchFamily="34" charset="0"/>
              </a:rPr>
              <a:t>(Under review after revision) 2025</a:t>
            </a:r>
            <a:endParaRPr lang="en-US" b="1" noProof="0"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dirty="0">
                <a:latin typeface="Arial" panose="020B0604020202020204" pitchFamily="34" charset="0"/>
                <a:ea typeface="Microsoft YaHei" panose="020B0503020204020204" charset="-122"/>
                <a:cs typeface="Arial" panose="020B0604020202020204" pitchFamily="34" charset="0"/>
              </a:rPr>
              <a:t>Structured CNT bundles reduce effective plasma density to ~10</a:t>
            </a:r>
            <a:r>
              <a:rPr lang="en-US" baseline="30000" dirty="0">
                <a:latin typeface="Arial" panose="020B0604020202020204" pitchFamily="34" charset="0"/>
                <a:ea typeface="Microsoft YaHei" panose="020B0503020204020204" charset="-122"/>
                <a:cs typeface="Arial" panose="020B0604020202020204" pitchFamily="34" charset="0"/>
              </a:rPr>
              <a:t>20</a:t>
            </a:r>
            <a:r>
              <a:rPr lang="en-US" dirty="0">
                <a:latin typeface="Arial" panose="020B0604020202020204" pitchFamily="34" charset="0"/>
                <a:ea typeface="Microsoft YaHei" panose="020B0503020204020204" charset="-122"/>
                <a:cs typeface="Arial" panose="020B0604020202020204" pitchFamily="34" charset="0"/>
              </a:rPr>
              <a:t> cm</a:t>
            </a:r>
            <a:r>
              <a:rPr lang="en-US" baseline="30000" dirty="0">
                <a:latin typeface="Arial" panose="020B0604020202020204" pitchFamily="34" charset="0"/>
                <a:ea typeface="Microsoft YaHei" panose="020B0503020204020204" charset="-122"/>
                <a:cs typeface="Arial" panose="020B0604020202020204" pitchFamily="34" charset="0"/>
              </a:rPr>
              <a:t>-3</a:t>
            </a:r>
            <a:r>
              <a:rPr lang="en-US" dirty="0">
                <a:latin typeface="Arial" panose="020B0604020202020204" pitchFamily="34" charset="0"/>
                <a:ea typeface="Microsoft YaHei" panose="020B0503020204020204" charset="-122"/>
                <a:cs typeface="Arial" panose="020B0604020202020204" pitchFamily="34" charset="0"/>
              </a:rPr>
              <a:t>, enabling 800 nm lasers to drive wakefield bubbles.</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dirty="0">
                <a:latin typeface="Arial" panose="020B0604020202020204" pitchFamily="34" charset="0"/>
                <a:ea typeface="Microsoft YaHei" panose="020B0503020204020204" charset="-122"/>
                <a:cs typeface="Arial" panose="020B0604020202020204" pitchFamily="34" charset="0"/>
              </a:rPr>
              <a:t>Self-injected electron bunches reach tens of MeV, with ~0.9 </a:t>
            </a:r>
            <a:r>
              <a:rPr lang="en-US" dirty="0" err="1">
                <a:latin typeface="Arial" panose="020B0604020202020204" pitchFamily="34" charset="0"/>
                <a:ea typeface="Microsoft YaHei" panose="020B0503020204020204" charset="-122"/>
                <a:cs typeface="Arial" panose="020B0604020202020204" pitchFamily="34" charset="0"/>
              </a:rPr>
              <a:t>nC</a:t>
            </a:r>
            <a:r>
              <a:rPr lang="en-US" dirty="0">
                <a:latin typeface="Arial" panose="020B0604020202020204" pitchFamily="34" charset="0"/>
                <a:ea typeface="Microsoft YaHei" panose="020B0503020204020204" charset="-122"/>
                <a:cs typeface="Arial" panose="020B0604020202020204" pitchFamily="34" charset="0"/>
              </a:rPr>
              <a:t> charge, TeV/m gradients, but a broad ~100% energy spread over 15 µm.</a:t>
            </a:r>
            <a:endParaRPr lang="en-US" dirty="0">
              <a:latin typeface="Arial" panose="020B0604020202020204" pitchFamily="34" charset="0"/>
              <a:ea typeface="Microsoft YaHei" panose="020B0503020204020204" charset="-122"/>
              <a:cs typeface="Arial" panose="020B0604020202020204" pitchFamily="34" charset="0"/>
            </a:endParaRPr>
          </a:p>
          <a:p>
            <a:pPr marL="360045" lvl="1" indent="-285750">
              <a:lnSpc>
                <a:spcPct val="130000"/>
              </a:lnSpc>
              <a:buFont typeface="Arial" panose="020B0604020202020204" pitchFamily="34" charset="0"/>
              <a:buChar char="•"/>
            </a:pPr>
            <a:r>
              <a:rPr lang="en-US" dirty="0">
                <a:latin typeface="Arial" panose="020B0604020202020204" pitchFamily="34" charset="0"/>
                <a:ea typeface="Microsoft YaHei" panose="020B0503020204020204" charset="-122"/>
                <a:cs typeface="Arial" panose="020B0604020202020204" pitchFamily="34" charset="0"/>
              </a:rPr>
              <a:t>Simulations also reveal ~50 </a:t>
            </a:r>
            <a:r>
              <a:rPr lang="en-US" dirty="0" err="1">
                <a:latin typeface="Arial" panose="020B0604020202020204" pitchFamily="34" charset="0"/>
                <a:ea typeface="Microsoft YaHei" panose="020B0503020204020204" charset="-122"/>
                <a:cs typeface="Arial" panose="020B0604020202020204" pitchFamily="34" charset="0"/>
              </a:rPr>
              <a:t>kT</a:t>
            </a:r>
            <a:r>
              <a:rPr lang="en-US" dirty="0">
                <a:latin typeface="Arial" panose="020B0604020202020204" pitchFamily="34" charset="0"/>
                <a:ea typeface="Microsoft YaHei" panose="020B0503020204020204" charset="-122"/>
                <a:cs typeface="Arial" panose="020B0604020202020204" pitchFamily="34" charset="0"/>
              </a:rPr>
              <a:t> azimuthal magnetic fields, which provide a focusing effect and highlight the robustness of CNT solid targets.</a:t>
            </a:r>
            <a:endParaRPr lang="en-US" dirty="0">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1"/>
          <a:stretch>
            <a:fillRect/>
          </a:stretch>
        </p:blipFill>
        <p:spPr>
          <a:xfrm>
            <a:off x="696000" y="3746156"/>
            <a:ext cx="5400000" cy="2822299"/>
          </a:xfrm>
          <a:prstGeom prst="rect">
            <a:avLst/>
          </a:prstGeom>
        </p:spPr>
      </p:pic>
      <p:pic>
        <p:nvPicPr>
          <p:cNvPr id="4" name="Picture 3"/>
          <p:cNvPicPr>
            <a:picLocks noChangeAspect="1"/>
          </p:cNvPicPr>
          <p:nvPr/>
        </p:nvPicPr>
        <p:blipFill>
          <a:blip r:embed="rId2"/>
          <a:stretch>
            <a:fillRect/>
          </a:stretch>
        </p:blipFill>
        <p:spPr>
          <a:xfrm>
            <a:off x="7589454" y="3283142"/>
            <a:ext cx="3600000" cy="3303671"/>
          </a:xfrm>
          <a:prstGeom prst="rect">
            <a:avLst/>
          </a:prstGeom>
        </p:spPr>
      </p:pic>
      <p:sp>
        <p:nvSpPr>
          <p:cNvPr id="5" name="标题 1"/>
          <p:cNvSpPr txBox="1"/>
          <p:nvPr/>
        </p:nvSpPr>
        <p:spPr>
          <a:xfrm>
            <a:off x="15665" y="73434"/>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rPr>
              <a:t>Recent Developments</a:t>
            </a:r>
            <a:endParaRPr lang="en-US" altLang="zh-CN" sz="2400" dirty="0">
              <a:latin typeface="Arial" panose="020B0604020202020204" pitchFamily="34" charset="0"/>
            </a:endParaRPr>
          </a:p>
        </p:txBody>
      </p:sp>
      <p:sp>
        <p:nvSpPr>
          <p:cNvPr id="8" name="Slide Number Placeholder 7"/>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1167"/>
          <p:cNvSpPr/>
          <p:nvPr/>
        </p:nvSpPr>
        <p:spPr>
          <a:xfrm>
            <a:off x="9900979" y="82970"/>
            <a:ext cx="533130" cy="526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标题 1"/>
          <p:cNvSpPr txBox="1"/>
          <p:nvPr/>
        </p:nvSpPr>
        <p:spPr>
          <a:xfrm>
            <a:off x="15665" y="73433"/>
            <a:ext cx="12192000" cy="577850"/>
          </a:xfrm>
          <a:prstGeom prst="rect">
            <a:avLst/>
          </a:prstGeom>
        </p:spPr>
        <p:txBody>
          <a:bodyPr vert="horz" wrap="square" lIns="91440" tIns="45720" rIns="91440" bIns="45720" rtlCol="0" anchor="ctr">
            <a:spAutoFit/>
          </a:bodyPr>
          <a:lstStyle>
            <a:lvl1pPr algn="l" defTabSz="914400" rtl="0" eaLnBrk="1" latinLnBrk="0" hangingPunct="1">
              <a:lnSpc>
                <a:spcPct val="150000"/>
              </a:lnSpc>
              <a:spcBef>
                <a:spcPct val="0"/>
              </a:spcBef>
              <a:buNone/>
              <a:defRPr sz="2800" b="1" kern="1200">
                <a:solidFill>
                  <a:schemeClr val="tx1"/>
                </a:solidFill>
                <a:latin typeface="+mj-ea"/>
                <a:ea typeface="+mj-ea"/>
                <a:cs typeface="+mj-cs"/>
              </a:defRPr>
            </a:lvl1pPr>
          </a:lstStyle>
          <a:p>
            <a:r>
              <a:rPr lang="en-US" altLang="zh-CN" sz="2400" dirty="0">
                <a:latin typeface="Arial" panose="020B0604020202020204" pitchFamily="34" charset="0"/>
                <a:ea typeface="Microsoft YaHei" panose="020B0503020204020204" charset="-122"/>
                <a:cs typeface="Arial" panose="020B0604020202020204" pitchFamily="34" charset="0"/>
              </a:rPr>
              <a:t>LWFA with a CNT Bulk</a:t>
            </a:r>
            <a:endParaRPr lang="en-US" altLang="zh-CN" sz="2400" dirty="0">
              <a:latin typeface="Arial" panose="020B0604020202020204" pitchFamily="34" charset="0"/>
              <a:ea typeface="Microsoft YaHei" panose="020B0503020204020204" charset="-122"/>
              <a:cs typeface="Arial" panose="020B0604020202020204" pitchFamily="34" charset="0"/>
            </a:endParaRPr>
          </a:p>
        </p:txBody>
      </p:sp>
      <p:graphicFrame>
        <p:nvGraphicFramePr>
          <p:cNvPr id="2" name="Table 1"/>
          <p:cNvGraphicFramePr>
            <a:graphicFrameLocks noGrp="1"/>
          </p:cNvGraphicFramePr>
          <p:nvPr/>
        </p:nvGraphicFramePr>
        <p:xfrm>
          <a:off x="354673" y="1345421"/>
          <a:ext cx="5039999" cy="2926080"/>
        </p:xfrm>
        <a:graphic>
          <a:graphicData uri="http://schemas.openxmlformats.org/drawingml/2006/table">
            <a:tbl>
              <a:tblPr firstRow="1" bandRow="1">
                <a:tableStyleId>{5C22544A-7EE6-4342-B048-85BDC9FD1C3A}</a:tableStyleId>
              </a:tblPr>
              <a:tblGrid>
                <a:gridCol w="987062"/>
                <a:gridCol w="1966909"/>
                <a:gridCol w="2086028"/>
              </a:tblGrid>
              <a:tr h="288000">
                <a:tc gridSpan="2">
                  <a:txBody>
                    <a:bodyPr/>
                    <a:lstStyle/>
                    <a:p>
                      <a:pPr algn="ct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Parameters</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Values</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rowSpan="7">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Laser pulse</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Peak power</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2 PW</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Energy stability</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1.5 %</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Peak intensity</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21</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 10</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22</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 W/cm</a:t>
                      </a:r>
                      <a:r>
                        <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rPr>
                        <a:t>2</a:t>
                      </a:r>
                      <a:endParaRPr lang="en-US" altLang="zh-CN" sz="1600" baseline="300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6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FWHM spot size</a:t>
                      </a:r>
                      <a:endParaRPr lang="en-US" altLang="zh-CN" sz="1600" dirty="0">
                        <a:latin typeface="Arial" panose="020B0604020202020204" pitchFamily="34" charset="0"/>
                        <a:ea typeface="Microsoft YaHei" panose="020B0503020204020204" charset="-122"/>
                        <a:cs typeface="Arial" panose="020B0604020202020204" pitchFamily="34" charset="0"/>
                      </a:endParaRPr>
                    </a:p>
                    <a:p>
                      <a:pPr algn="ctr"/>
                      <a:r>
                        <a:rPr lang="en-US" altLang="zh-CN" sz="1600" dirty="0">
                          <a:latin typeface="Arial" panose="020B0604020202020204" pitchFamily="34" charset="0"/>
                          <a:ea typeface="Microsoft YaHei" panose="020B0503020204020204" charset="-122"/>
                          <a:cs typeface="Arial" panose="020B0604020202020204" pitchFamily="34" charset="0"/>
                        </a:rPr>
                        <a:t>(1/e</a:t>
                      </a:r>
                      <a:r>
                        <a:rPr lang="en-US" altLang="zh-CN" sz="1600" baseline="30000" dirty="0">
                          <a:latin typeface="Arial" panose="020B0604020202020204" pitchFamily="34" charset="0"/>
                          <a:ea typeface="Microsoft YaHei" panose="020B0503020204020204" charset="-122"/>
                          <a:cs typeface="Arial" panose="020B0604020202020204" pitchFamily="34" charset="0"/>
                        </a:rPr>
                        <a:t>2</a:t>
                      </a:r>
                      <a:r>
                        <a:rPr lang="en-US" altLang="zh-CN" sz="1600" dirty="0">
                          <a:latin typeface="Arial" panose="020B0604020202020204" pitchFamily="34" charset="0"/>
                          <a:ea typeface="Microsoft YaHei" panose="020B0503020204020204" charset="-122"/>
                          <a:cs typeface="Arial" panose="020B0604020202020204" pitchFamily="34" charset="0"/>
                        </a:rPr>
                        <a:t> waist)</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2 – 4.5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endPar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endParaRPr>
                    </a:p>
                    <a:p>
                      <a:pPr algn="ct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(1.7 – 3.8 </a:t>
                      </a:r>
                      <a:r>
                        <a:rPr lang="en-US" altLang="zh-CN" sz="1600" kern="1200" dirty="0" err="1">
                          <a:solidFill>
                            <a:schemeClr val="tx1"/>
                          </a:solidFill>
                          <a:latin typeface="Arial" panose="020B0604020202020204" pitchFamily="34" charset="0"/>
                          <a:ea typeface="Microsoft YaHei" panose="020B0503020204020204" charset="-122"/>
                          <a:cs typeface="Arial" panose="020B0604020202020204" pitchFamily="34" charset="0"/>
                        </a:rPr>
                        <a:t>μm</a:t>
                      </a:r>
                      <a:r>
                        <a:rPr lang="en-US" altLang="zh-CN" sz="1600" dirty="0">
                          <a:solidFill>
                            <a:schemeClr val="tx1"/>
                          </a:solidFill>
                          <a:latin typeface="Arial" panose="020B0604020202020204" pitchFamily="34" charset="0"/>
                          <a:ea typeface="Microsoft YaHei" panose="020B0503020204020204" charset="-122"/>
                          <a:cs typeface="Arial" panose="020B0604020202020204" pitchFamily="34" charset="0"/>
                        </a:rPr>
                        <a:t>)</a:t>
                      </a:r>
                      <a:endParaRPr lang="zh-CN" altLang="en-US" sz="16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Central wavelength</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800 nm</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Duration</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17 fs</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dirty="0">
                          <a:latin typeface="Arial" panose="020B0604020202020204" pitchFamily="34" charset="0"/>
                          <a:ea typeface="Microsoft YaHei" panose="020B0503020204020204" charset="-122"/>
                          <a:cs typeface="Arial" panose="020B0604020202020204" pitchFamily="34" charset="0"/>
                        </a:rPr>
                        <a:t>Repetition rate</a:t>
                      </a:r>
                      <a:endParaRPr lang="zh-CN" altLang="en-US" sz="1600" dirty="0">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rPr>
                        <a:t>10 Hz</a:t>
                      </a:r>
                      <a:endParaRPr lang="en-US" altLang="zh-CN" sz="1600" kern="1200" dirty="0">
                        <a:solidFill>
                          <a:schemeClr val="tx1"/>
                        </a:solidFill>
                        <a:latin typeface="Arial" panose="020B0604020202020204" pitchFamily="34" charset="0"/>
                        <a:ea typeface="Microsoft YaHei" panose="020B050302020402020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49300" y="745359"/>
            <a:ext cx="6368591" cy="369332"/>
          </a:xfrm>
          <a:prstGeom prst="rect">
            <a:avLst/>
          </a:prstGeom>
          <a:noFill/>
        </p:spPr>
        <p:txBody>
          <a:bodyPr wrap="square">
            <a:spAutoFit/>
          </a:bodyPr>
          <a:lstStyle/>
          <a:p>
            <a:r>
              <a:rPr lang="en-US" altLang="zh-CN" b="1" dirty="0">
                <a:latin typeface="Arial" panose="020B0604020202020204" pitchFamily="34" charset="0"/>
                <a:ea typeface="Microsoft YaHei" panose="020B0503020204020204" charset="-122"/>
                <a:cs typeface="Arial" panose="020B0604020202020204" pitchFamily="34" charset="0"/>
              </a:rPr>
              <a:t>Laser Facility—ELI-ALPS 2 PW High Field Laser </a:t>
            </a:r>
            <a:r>
              <a:rPr lang="en-US" altLang="zh-CN" b="1" baseline="30000" dirty="0">
                <a:latin typeface="Arial" panose="020B0604020202020204" pitchFamily="34" charset="0"/>
                <a:ea typeface="Microsoft YaHei" panose="020B0503020204020204" charset="-122"/>
                <a:cs typeface="Arial" panose="020B0604020202020204" pitchFamily="34" charset="0"/>
              </a:rPr>
              <a:t>[1,2]</a:t>
            </a:r>
            <a:endParaRPr lang="en-US" altLang="zh-CN" b="1" baseline="30000" dirty="0">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1"/>
          <a:stretch>
            <a:fillRect/>
          </a:stretch>
        </p:blipFill>
        <p:spPr>
          <a:xfrm>
            <a:off x="6188577" y="1236747"/>
            <a:ext cx="5400000" cy="2926947"/>
          </a:xfrm>
          <a:prstGeom prst="rect">
            <a:avLst/>
          </a:prstGeom>
        </p:spPr>
      </p:pic>
      <p:sp>
        <p:nvSpPr>
          <p:cNvPr id="6" name="TextBox 5"/>
          <p:cNvSpPr txBox="1"/>
          <p:nvPr/>
        </p:nvSpPr>
        <p:spPr>
          <a:xfrm>
            <a:off x="-27613" y="6234302"/>
            <a:ext cx="11812431" cy="461665"/>
          </a:xfrm>
          <a:prstGeom prst="rect">
            <a:avLst/>
          </a:prstGeom>
          <a:noFill/>
        </p:spPr>
        <p:txBody>
          <a:bodyPr wrap="square">
            <a:spAutoFit/>
          </a:bodyPr>
          <a:lstStyle/>
          <a:p>
            <a:r>
              <a:rPr lang="en-US" sz="1200" dirty="0">
                <a:latin typeface="Arial" panose="020B0604020202020204" pitchFamily="34" charset="0"/>
                <a:ea typeface="Microsoft YaHei" panose="020B0503020204020204" charset="-122"/>
                <a:cs typeface="Arial" panose="020B0604020202020204" pitchFamily="34" charset="0"/>
              </a:rPr>
              <a:t>[1] </a:t>
            </a:r>
            <a:r>
              <a:rPr lang="en-US" sz="1200" i="1" dirty="0">
                <a:latin typeface="Arial" panose="020B0604020202020204" pitchFamily="34" charset="0"/>
                <a:ea typeface="Microsoft YaHei" panose="020B0503020204020204" charset="-122"/>
                <a:cs typeface="Arial" panose="020B0604020202020204" pitchFamily="34" charset="0"/>
              </a:rPr>
              <a:t>ELI-ALPS Science &amp; Technology, ELI-ALPS, n.d., https://www.eli-alps.hu/en/Science-Technology/Secondary-Sources-Division-1. Accessed 18 Sept. 2025.</a:t>
            </a:r>
            <a:endParaRPr lang="en-US" sz="1200" i="1" dirty="0">
              <a:latin typeface="Arial" panose="020B0604020202020204" pitchFamily="34" charset="0"/>
              <a:ea typeface="Microsoft YaHei" panose="020B0503020204020204" charset="-122"/>
              <a:cs typeface="Arial" panose="020B0604020202020204" pitchFamily="34" charset="0"/>
            </a:endParaRPr>
          </a:p>
          <a:p>
            <a:r>
              <a:rPr lang="en-US" sz="1200" dirty="0">
                <a:latin typeface="Arial" panose="020B0604020202020204" pitchFamily="34" charset="0"/>
                <a:ea typeface="Microsoft YaHei" panose="020B0503020204020204" charset="-122"/>
                <a:cs typeface="Arial" panose="020B0604020202020204" pitchFamily="34" charset="0"/>
              </a:rPr>
              <a:t>[2] </a:t>
            </a:r>
            <a:r>
              <a:rPr lang="en-US" sz="1200" i="1" dirty="0">
                <a:latin typeface="Arial" panose="020B0604020202020204" pitchFamily="34" charset="0"/>
                <a:ea typeface="Microsoft YaHei" panose="020B0503020204020204" charset="-122"/>
                <a:cs typeface="Arial" panose="020B0604020202020204" pitchFamily="34" charset="0"/>
              </a:rPr>
              <a:t>R. S. </a:t>
            </a:r>
            <a:r>
              <a:rPr lang="en-US" sz="1200" i="1" dirty="0" err="1">
                <a:latin typeface="Arial" panose="020B0604020202020204" pitchFamily="34" charset="0"/>
                <a:ea typeface="Microsoft YaHei" panose="020B0503020204020204" charset="-122"/>
                <a:cs typeface="Arial" panose="020B0604020202020204" pitchFamily="34" charset="0"/>
              </a:rPr>
              <a:t>Nagymihály</a:t>
            </a:r>
            <a:r>
              <a:rPr lang="en-US" sz="1200" i="1" dirty="0">
                <a:latin typeface="Arial" panose="020B0604020202020204" pitchFamily="34" charset="0"/>
                <a:ea typeface="Microsoft YaHei" panose="020B0503020204020204" charset="-122"/>
                <a:cs typeface="Arial" panose="020B0604020202020204" pitchFamily="34" charset="0"/>
              </a:rPr>
              <a:t> et al., 2023 Conf. Lasers Electro-Optics Eur. Eur. Quantum Electron. Conf. CLEO/Europe-EQEC 2023 4599 (2023).</a:t>
            </a:r>
            <a:endParaRPr lang="fr-FR" sz="1200" i="1" dirty="0">
              <a:latin typeface="Arial" panose="020B0604020202020204" pitchFamily="34" charset="0"/>
              <a:ea typeface="Microsoft YaHei" panose="020B0503020204020204" charset="-122"/>
              <a:cs typeface="Arial" panose="020B0604020202020204" pitchFamily="34" charset="0"/>
            </a:endParaRPr>
          </a:p>
        </p:txBody>
      </p:sp>
      <p:sp>
        <p:nvSpPr>
          <p:cNvPr id="8" name="Slide Number Placeholder 7"/>
          <p:cNvSpPr>
            <a:spLocks noGrp="1"/>
          </p:cNvSpPr>
          <p:nvPr>
            <p:ph type="sldNum" sz="quarter" idx="12"/>
          </p:nvPr>
        </p:nvSpPr>
        <p:spPr/>
        <p:txBody>
          <a:bodyPr/>
          <a:lstStyle/>
          <a:p>
            <a:fld id="{E6350EEE-4483-407B-8551-3FC53CD5B199}" type="slidenum">
              <a:rPr lang="zh-CN" altLang="en-US" smtClean="0"/>
            </a:fld>
            <a:r>
              <a:rPr lang="zh-CN" altLang="en-US"/>
              <a:t> </a:t>
            </a:r>
            <a:r>
              <a:rPr lang="en-US" altLang="zh-CN"/>
              <a:t>of 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300">
        <p:pull/>
      </p:transition>
    </mc:Choice>
    <mc:Fallback>
      <p:transition>
        <p:pull/>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12211</Words>
  <Application>WPS 演示</Application>
  <PresentationFormat>Widescreen</PresentationFormat>
  <Paragraphs>1064</Paragraphs>
  <Slides>22</Slides>
  <Notes>21</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4</vt:i4>
      </vt:variant>
      <vt:variant>
        <vt:lpstr>幻灯片标题</vt:lpstr>
      </vt:variant>
      <vt:variant>
        <vt:i4>22</vt:i4>
      </vt:variant>
    </vt:vector>
  </HeadingPairs>
  <TitlesOfParts>
    <vt:vector size="39" baseType="lpstr">
      <vt:lpstr>Arial</vt:lpstr>
      <vt:lpstr>SimSun</vt:lpstr>
      <vt:lpstr>Wingdings</vt:lpstr>
      <vt:lpstr>等线</vt:lpstr>
      <vt:lpstr>Microsoft YaHei</vt:lpstr>
      <vt:lpstr>Calibri</vt:lpstr>
      <vt:lpstr>Arial Unicode MS</vt:lpstr>
      <vt:lpstr>等线 Light</vt:lpstr>
      <vt:lpstr>Arial</vt:lpstr>
      <vt:lpstr>MS PGothic</vt:lpstr>
      <vt:lpstr>Times New Roman</vt:lpstr>
      <vt:lpstr>等线</vt:lpstr>
      <vt:lpstr>Office Theme</vt:lpstr>
      <vt:lpstr>Equation.DSMT4</vt:lpstr>
      <vt:lpstr>Equation.DSMT4</vt:lpstr>
      <vt:lpstr>Equation.DSMT4</vt:lpstr>
      <vt:lpstr>Equation.DSMT4</vt:lpstr>
      <vt:lpstr>PowerPoint 演示文稿</vt:lpstr>
      <vt:lpstr>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LWFA with CNT Bundles</vt:lpstr>
      <vt:lpstr>LWFA with CNT Bundles</vt:lpstr>
      <vt:lpstr>LWFA with CNT Bundles</vt:lpstr>
      <vt:lpstr>LWFA with CNT Bundles</vt:lpstr>
      <vt:lpstr>An Answer to Target Damage </vt:lpstr>
      <vt:lpstr>Conclusions &amp; Outlook</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Jiaqi Zhang</dc:creator>
  <cp:lastModifiedBy>陌＊小土逗</cp:lastModifiedBy>
  <cp:revision>26</cp:revision>
  <dcterms:created xsi:type="dcterms:W3CDTF">2024-01-25T18:46:00Z</dcterms:created>
  <dcterms:modified xsi:type="dcterms:W3CDTF">2025-09-25T12:53:42Z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00AF39DBBFCD484B8DA672F6FE14EEAC_13</vt:lpwstr>
  </property>
  <property fmtid="{D5CDD505-2E9C-101B-9397-08002B2CF9AE}" pid="3" name="KSOProductBuildVer">
    <vt:lpwstr>2052-12.1.0.21915</vt:lpwstr>
  </property>
</Properties>
</file>