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03" r:id="rId5"/>
    <p:sldMasterId id="2147483708" r:id="rId6"/>
  </p:sldMasterIdLst>
  <p:notesMasterIdLst>
    <p:notesMasterId r:id="rId23"/>
  </p:notesMasterIdLst>
  <p:sldIdLst>
    <p:sldId id="373" r:id="rId7"/>
    <p:sldId id="429" r:id="rId8"/>
    <p:sldId id="536" r:id="rId9"/>
    <p:sldId id="526" r:id="rId10"/>
    <p:sldId id="538" r:id="rId11"/>
    <p:sldId id="449" r:id="rId12"/>
    <p:sldId id="450" r:id="rId13"/>
    <p:sldId id="530" r:id="rId14"/>
    <p:sldId id="532" r:id="rId15"/>
    <p:sldId id="539" r:id="rId16"/>
    <p:sldId id="540" r:id="rId17"/>
    <p:sldId id="527" r:id="rId18"/>
    <p:sldId id="537" r:id="rId19"/>
    <p:sldId id="531" r:id="rId20"/>
    <p:sldId id="535" r:id="rId21"/>
    <p:sldId id="534" r:id="rId22"/>
  </p:sldIdLst>
  <p:sldSz cx="12192000" cy="6858000"/>
  <p:notesSz cx="7315200" cy="9601200"/>
  <p:embeddedFontLst>
    <p:embeddedFont>
      <p:font typeface="Cambria Math" panose="02040503050406030204" pitchFamily="18" charset="0"/>
      <p:regular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Black" panose="020F0502020204030203" pitchFamily="34" charset="0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0000FF"/>
    <a:srgbClr val="AF2D24"/>
    <a:srgbClr val="E04F39"/>
    <a:srgbClr val="B83A4B"/>
    <a:srgbClr val="53565A"/>
    <a:srgbClr val="5F574F"/>
    <a:srgbClr val="B6B1A9"/>
    <a:srgbClr val="D4D1D1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2" autoAdjust="0"/>
  </p:normalViewPr>
  <p:slideViewPr>
    <p:cSldViewPr snapToGrid="0">
      <p:cViewPr>
        <p:scale>
          <a:sx n="100" d="100"/>
          <a:sy n="100" d="100"/>
        </p:scale>
        <p:origin x="912" y="348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571494-3951-FA47-A2D9-E3AB10964EC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4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3FCB-40C5-CD03-67C0-C30DE735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F347F-1734-250C-3F5D-17258B3FE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D95C5-48CD-2B48-421E-D79F41331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3473C-BE9A-873F-C447-1E67BF430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1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buffer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Long time to reach </a:t>
            </a:r>
            <a:r>
              <a:rPr lang="en-US" sz="1200" dirty="0" err="1"/>
              <a:t>eqbm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Radiation robustness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5" Type="http://schemas.openxmlformats.org/officeDocument/2006/relationships/image" Target="../media/image9.png"/><Relationship Id="rId4" Type="http://schemas.openxmlformats.org/officeDocument/2006/relationships/image" Target="../media/image2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6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6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FA8EE143-94B8-4D65-A4DC-0F4CA7369D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396" y="4799725"/>
            <a:ext cx="5947564" cy="276999"/>
          </a:xfrm>
          <a:noFill/>
        </p:spPr>
        <p:txBody>
          <a:bodyPr wrap="square" rtlCol="0">
            <a:sp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 fontAlgn="auto">
              <a:buClrTx/>
              <a:buSzTx/>
              <a:tabLst/>
            </a:pPr>
            <a:r>
              <a:rPr lang="en-US" dirty="0"/>
              <a:t>Date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039F9769-AA97-43E6-A95D-190869B3C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631" y="3102139"/>
            <a:ext cx="5947565" cy="461665"/>
          </a:xfrm>
          <a:noFill/>
        </p:spPr>
        <p:txBody>
          <a:bodyPr wrap="square" rtlCol="0">
            <a:spAutoFit/>
          </a:bodyPr>
          <a:lstStyle>
            <a:lvl1pPr>
              <a:defRPr lang="en-US" sz="2400" b="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en-US" sz="2400" kern="1200" dirty="0">
              <a:solidFill>
                <a:srgbClr val="8C15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1921039"/>
          </a:xfrm>
        </p:spPr>
        <p:txBody>
          <a:bodyPr>
            <a:spAutoFit/>
          </a:bodyPr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5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954E6F-FBAF-70E4-744F-AC0DF296D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Summer 2025                 			FACET-II Science Overview</a:t>
            </a:r>
          </a:p>
        </p:txBody>
      </p:sp>
    </p:spTree>
    <p:extLst>
      <p:ext uri="{BB962C8B-B14F-4D97-AF65-F5344CB8AC3E}">
        <p14:creationId xmlns:p14="http://schemas.microsoft.com/office/powerpoint/2010/main" val="390816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1921039"/>
          </a:xfrm>
        </p:spPr>
        <p:txBody>
          <a:bodyPr>
            <a:spAutoFit/>
          </a:bodyPr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5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0341F-2591-0F8F-D047-5D4418847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Summer 2025                 			FACET-II Science Overview</a:t>
            </a:r>
          </a:p>
        </p:txBody>
      </p:sp>
    </p:spTree>
    <p:extLst>
      <p:ext uri="{BB962C8B-B14F-4D97-AF65-F5344CB8AC3E}">
        <p14:creationId xmlns:p14="http://schemas.microsoft.com/office/powerpoint/2010/main" val="256589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12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5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1220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4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8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4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16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6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8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June 30, 2025         Doug Storey  |  LPHYS’25  |  High-Field Experiments at FACET-II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5D5C995-BBE7-4DC5-82A7-3AFCEC0F3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C4B82A9-5706-4C80-A1CB-56774C7E5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7E2317E-A3EE-43F0-BB3D-A33EDFB3C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388315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71E42E3-FBA9-4F51-9A01-A8FE1A67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52002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July 23, 2024   Doug Storey | AAC24 | Two-bunch PWFA at FACET-II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24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4;p49">
            <a:extLst>
              <a:ext uri="{FF2B5EF4-FFF2-40B4-BE49-F238E27FC236}">
                <a16:creationId xmlns:a16="http://schemas.microsoft.com/office/drawing/2014/main" id="{07187F62-0EF5-79E1-A700-6A7EBD7ABEA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" y="14"/>
            <a:ext cx="1219197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1138073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742651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Doug Storey  |  FACET-II  |  SLAC National Accelerator Laboratory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3602132"/>
            <a:ext cx="616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LPHYS’25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4" y="4805678"/>
            <a:ext cx="266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June 30, 2025  |  Szeged, Hungary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E80C45-5FA7-42BB-A8F7-CED8454959ED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</a:t>
            </a:r>
            <a:r>
              <a:rPr lang="en-US" sz="21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Experimental</a:t>
            </a:r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Tests</a:t>
            </a:r>
          </a:p>
        </p:txBody>
      </p:sp>
    </p:spTree>
    <p:extLst>
      <p:ext uri="{BB962C8B-B14F-4D97-AF65-F5344CB8AC3E}">
        <p14:creationId xmlns:p14="http://schemas.microsoft.com/office/powerpoint/2010/main" val="201663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368C866-1792-47B5-986D-1E269CD8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691" r:id="rId5"/>
    <p:sldLayoutId id="2147483692" r:id="rId6"/>
    <p:sldLayoutId id="2147483694" r:id="rId7"/>
    <p:sldLayoutId id="214748372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F4773F-9BC4-41D1-89C8-0600A4DE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Summer 2025                 			FACET-II Science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3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55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2-y1bGFEUJgvN0v_cEUzJf08U2XhFinV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tiff"/><Relationship Id="rId4" Type="http://schemas.openxmlformats.org/officeDocument/2006/relationships/image" Target="../media/image3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1" y="1451913"/>
            <a:ext cx="7563491" cy="1578159"/>
          </a:xfrm>
        </p:spPr>
        <p:txBody>
          <a:bodyPr>
            <a:normAutofit/>
          </a:bodyPr>
          <a:lstStyle/>
          <a:p>
            <a:r>
              <a:rPr lang="en-US" sz="3200" dirty="0"/>
              <a:t>Multi-GeV Witness Acceleration with High Field Uniformity at FACET-II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7305" y="3031202"/>
            <a:ext cx="8547101" cy="505405"/>
          </a:xfrm>
        </p:spPr>
        <p:txBody>
          <a:bodyPr/>
          <a:lstStyle/>
          <a:p>
            <a:r>
              <a:rPr lang="en-US" sz="2000" dirty="0"/>
              <a:t>7th European Advanced Accelerator Conference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Doug Storey | FACET-II | SLAC National Accelerator Laboratory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9" y="4306137"/>
            <a:ext cx="7563493" cy="295275"/>
          </a:xfrm>
        </p:spPr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FE35932-0660-BD53-F804-7DB0BC4B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592" y="478210"/>
            <a:ext cx="3191207" cy="733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BE5C0A-D2B2-D150-BE94-FD205C944B43}"/>
              </a:ext>
            </a:extLst>
          </p:cNvPr>
          <p:cNvSpPr txBox="1"/>
          <p:nvPr/>
        </p:nvSpPr>
        <p:spPr>
          <a:xfrm>
            <a:off x="8284915" y="1294048"/>
            <a:ext cx="370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BB14-F3A4-6A48-CEF0-E6853295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0641-C4E0-1754-F0FD-EBB273B8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field uniformity and total efficiency at the GeV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12258-D5F9-7F18-935B-5EE9F29FD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3B8DE-0CAA-A361-262B-9EF5A41CEB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247775"/>
            <a:ext cx="10820401" cy="5001864"/>
          </a:xfrm>
        </p:spPr>
        <p:txBody>
          <a:bodyPr/>
          <a:lstStyle/>
          <a:p>
            <a:r>
              <a:rPr lang="en-US" sz="1800" dirty="0"/>
              <a:t>Linac instabilities are the main driver of shot-to-shot fluctuations in PWFA performance</a:t>
            </a:r>
          </a:p>
          <a:p>
            <a:pPr lvl="3"/>
            <a:endParaRPr lang="en-US" sz="800" dirty="0"/>
          </a:p>
          <a:p>
            <a:r>
              <a:rPr lang="en-US" sz="1800" dirty="0"/>
              <a:t>Down-select to the highest performing 10% of shots</a:t>
            </a:r>
          </a:p>
          <a:p>
            <a:r>
              <a:rPr lang="en-US" sz="1800" dirty="0"/>
              <a:t>Shots have comparable linac parameters:</a:t>
            </a:r>
          </a:p>
          <a:p>
            <a:pPr lvl="1"/>
            <a:r>
              <a:rPr lang="en-US" sz="1600" dirty="0"/>
              <a:t>Bunch length measurement in linac</a:t>
            </a:r>
          </a:p>
          <a:p>
            <a:pPr lvl="1"/>
            <a:r>
              <a:rPr lang="en-US" sz="1600" dirty="0"/>
              <a:t>Energy measurements in linac (x2)</a:t>
            </a:r>
          </a:p>
          <a:p>
            <a:pPr lvl="1"/>
            <a:r>
              <a:rPr lang="en-US" sz="1600" dirty="0"/>
              <a:t>Bunch separation at plasma</a:t>
            </a:r>
          </a:p>
          <a:p>
            <a:pPr lvl="1"/>
            <a:r>
              <a:rPr lang="en-US" sz="1600" dirty="0"/>
              <a:t>BPM measurements just prior to plasma</a:t>
            </a:r>
          </a:p>
          <a:p>
            <a:pPr lvl="3"/>
            <a:endParaRPr lang="en-US" sz="800" dirty="0"/>
          </a:p>
          <a:p>
            <a:r>
              <a:rPr lang="en-US" sz="1800" dirty="0"/>
              <a:t>Performance: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1795D1A-CB8D-0293-E2AC-AA7AA122CF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7609085"/>
                  </p:ext>
                </p:extLst>
              </p:nvPr>
            </p:nvGraphicFramePr>
            <p:xfrm>
              <a:off x="1045806" y="4280472"/>
              <a:ext cx="4305300" cy="2189480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71656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58873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gain,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Gradient,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Field uniformity,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𝐄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oMath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Witness charge capture,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Instantaneous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𝑖𝑛𝑠𝑡</m:t>
                                  </m:r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Total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</m:oMath>
                          </a14:m>
                          <a:endParaRPr lang="en-US" sz="16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1795D1A-CB8D-0293-E2AC-AA7AA122CF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7609085"/>
                  </p:ext>
                </p:extLst>
              </p:nvPr>
            </p:nvGraphicFramePr>
            <p:xfrm>
              <a:off x="1045806" y="4280472"/>
              <a:ext cx="4305300" cy="2189480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71656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58873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918" r="-58744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4918" r="-58744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04918" r="-58744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04918" r="-58744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49091" r="-58744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95082" r="-58744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3111590-10DE-4B07-F973-363B0544DABA}"/>
              </a:ext>
            </a:extLst>
          </p:cNvPr>
          <p:cNvSpPr txBox="1"/>
          <p:nvPr/>
        </p:nvSpPr>
        <p:spPr>
          <a:xfrm>
            <a:off x="11082694" y="3238356"/>
            <a:ext cx="11024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14 GeV Focus</a:t>
            </a:r>
          </a:p>
        </p:txBody>
      </p:sp>
      <p:pic>
        <p:nvPicPr>
          <p:cNvPr id="8" name="Picture 7" descr="A graph showing a waveform&#10;&#10;AI-generated content may be incorrect.">
            <a:extLst>
              <a:ext uri="{FF2B5EF4-FFF2-40B4-BE49-F238E27FC236}">
                <a16:creationId xmlns:a16="http://schemas.microsoft.com/office/drawing/2014/main" id="{3B9BA5A3-F96F-411C-E4EB-8CA020E3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3" y="2396810"/>
            <a:ext cx="5313161" cy="3852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0F715-24DF-4FB1-E4E4-FB7BFAD285ED}"/>
              </a:ext>
            </a:extLst>
          </p:cNvPr>
          <p:cNvSpPr txBox="1"/>
          <p:nvPr/>
        </p:nvSpPr>
        <p:spPr>
          <a:xfrm>
            <a:off x="7622536" y="6074248"/>
            <a:ext cx="20542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Shot # (sorted)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7B98F36-BCFD-7AD0-B228-07781508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3565056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11C0-847D-DDC2-FB89-2FECDAFA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pre-ionization of Lithium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3E6CD-B556-665F-3BC1-34854CC6E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CABB3-8D0F-0156-37CC-1F837D5D1F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238865"/>
            <a:ext cx="5244281" cy="2644878"/>
          </a:xfrm>
        </p:spPr>
        <p:txBody>
          <a:bodyPr/>
          <a:lstStyle/>
          <a:p>
            <a:r>
              <a:rPr lang="en-US" sz="1800" dirty="0"/>
              <a:t>Pre-ionization increases PWFA performance over relying on beam ionization</a:t>
            </a:r>
          </a:p>
          <a:p>
            <a:pPr lvl="1"/>
            <a:r>
              <a:rPr lang="en-US" sz="1600" dirty="0"/>
              <a:t>~1 mm wide plasma channel</a:t>
            </a:r>
          </a:p>
          <a:p>
            <a:pPr lvl="1"/>
            <a:r>
              <a:rPr lang="en-US" sz="1600" dirty="0"/>
              <a:t>Increased participating drive charge</a:t>
            </a:r>
          </a:p>
          <a:p>
            <a:pPr lvl="1"/>
            <a:r>
              <a:rPr lang="en-US" sz="1600" dirty="0"/>
              <a:t>Increased witness acceleration and total efficiency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800" dirty="0"/>
          </a:p>
        </p:txBody>
      </p:sp>
      <p:pic>
        <p:nvPicPr>
          <p:cNvPr id="6" name="Group" descr="Group">
            <a:extLst>
              <a:ext uri="{FF2B5EF4-FFF2-40B4-BE49-F238E27FC236}">
                <a16:creationId xmlns:a16="http://schemas.microsoft.com/office/drawing/2014/main" id="{9C8D298E-2896-616D-B9CB-6C2B34C8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89" t="45609" r="6159" b="10692"/>
          <a:stretch>
            <a:fillRect/>
          </a:stretch>
        </p:blipFill>
        <p:spPr>
          <a:xfrm>
            <a:off x="212338" y="3392966"/>
            <a:ext cx="5641542" cy="24011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E3E23FF-9BF4-B7D1-716A-7CC5B59F2B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519615"/>
                  </p:ext>
                </p:extLst>
              </p:nvPr>
            </p:nvGraphicFramePr>
            <p:xfrm>
              <a:off x="6449921" y="4755788"/>
              <a:ext cx="5172467" cy="1587861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34467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43484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  <a:gridCol w="1392947">
                      <a:extLst>
                        <a:ext uri="{9D8B030D-6E8A-4147-A177-3AD203B41FA5}">
                          <a16:colId xmlns:a16="http://schemas.microsoft.com/office/drawing/2014/main" val="4131845770"/>
                        </a:ext>
                      </a:extLst>
                    </a:gridCol>
                  </a:tblGrid>
                  <a:tr h="306142">
                    <a:tc>
                      <a:txBody>
                        <a:bodyPr/>
                        <a:lstStyle/>
                        <a:p>
                          <a:endParaRPr lang="en-US" sz="1500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Laser Ionized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Beam Ionized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3290318357"/>
                      </a:ext>
                    </a:extLst>
                  </a:tr>
                  <a:tr h="306142">
                    <a:tc>
                      <a:txBody>
                        <a:bodyPr/>
                        <a:lstStyle/>
                        <a:p>
                          <a:r>
                            <a:rPr lang="en-US" sz="1500" dirty="0"/>
                            <a:t>Energy gain,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5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5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500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(4.0 ± 0.2) GeV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(3.7 ± 0.2) GeV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06142">
                    <a:tc>
                      <a:txBody>
                        <a:bodyPr/>
                        <a:lstStyle/>
                        <a:p>
                          <a:r>
                            <a:rPr lang="en-US" sz="1500" b="0" dirty="0"/>
                            <a:t>Field uniformity,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5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endParaRPr lang="en-US" sz="1500" b="0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(2.3 ± 0.2)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(3.4 ± 0.6)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06142">
                    <a:tc>
                      <a:txBody>
                        <a:bodyPr/>
                        <a:lstStyle/>
                        <a:p>
                          <a:r>
                            <a:rPr lang="en-US" sz="1500" b="1" dirty="0"/>
                            <a:t>Total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</m:oMath>
                          </a14:m>
                          <a:endParaRPr lang="en-US" sz="1500" b="1" i="1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(5.5 ± 0.5)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(4.6 ± 0.3)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  <a:tr h="306142">
                    <a:tc>
                      <a:txBody>
                        <a:bodyPr/>
                        <a:lstStyle/>
                        <a:p>
                          <a:r>
                            <a:rPr lang="en-US" sz="1500" b="0" dirty="0"/>
                            <a:t>Witness charge capture,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sub>
                              </m:sSub>
                            </m:oMath>
                          </a14:m>
                          <a:endParaRPr lang="en-US" sz="1500" b="0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(68 ± 6)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(64 ± 4)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21863067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E3E23FF-9BF4-B7D1-716A-7CC5B59F2B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519615"/>
                  </p:ext>
                </p:extLst>
              </p:nvPr>
            </p:nvGraphicFramePr>
            <p:xfrm>
              <a:off x="6449921" y="4755788"/>
              <a:ext cx="5172467" cy="1587861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344679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43484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  <a:gridCol w="1392947">
                      <a:extLst>
                        <a:ext uri="{9D8B030D-6E8A-4147-A177-3AD203B41FA5}">
                          <a16:colId xmlns:a16="http://schemas.microsoft.com/office/drawing/2014/main" val="4131845770"/>
                        </a:ext>
                      </a:extLst>
                    </a:gridCol>
                  </a:tblGrid>
                  <a:tr h="313470">
                    <a:tc>
                      <a:txBody>
                        <a:bodyPr/>
                        <a:lstStyle/>
                        <a:p>
                          <a:endParaRPr lang="en-US" sz="1500" dirty="0"/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Laser Ionized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Beam Ionized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3290318357"/>
                      </a:ext>
                    </a:extLst>
                  </a:tr>
                  <a:tr h="313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869" marR="84869" marT="42435" marB="42435">
                        <a:blipFill>
                          <a:blip r:embed="rId3"/>
                          <a:stretch>
                            <a:fillRect t="-107843" r="-120779" b="-331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(4.0 ± 0.2) GeV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(3.7 ± 0.2) GeV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339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869" marR="84869" marT="42435" marB="42435">
                        <a:blipFill>
                          <a:blip r:embed="rId3"/>
                          <a:stretch>
                            <a:fillRect t="-192727" r="-120779" b="-2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(2.3 ± 0.2)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(3.4 ± 0.6)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13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869" marR="84869" marT="42435" marB="42435">
                        <a:blipFill>
                          <a:blip r:embed="rId3"/>
                          <a:stretch>
                            <a:fillRect t="-315686" r="-120779" b="-12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(5.5 ± 0.5)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(4.6 ± 0.3)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  <a:tr h="313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869" marR="84869" marT="42435" marB="42435">
                        <a:blipFill>
                          <a:blip r:embed="rId3"/>
                          <a:stretch>
                            <a:fillRect t="-407692" r="-120779" b="-21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(68 ± 6) %</a:t>
                          </a:r>
                        </a:p>
                      </a:txBody>
                      <a:tcPr marL="84869" marR="84869" marT="42435" marB="4243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/>
                            <a:t>(64 ± 4) %</a:t>
                          </a:r>
                        </a:p>
                      </a:txBody>
                      <a:tcPr marL="84869" marR="84869" marT="42435" marB="42435"/>
                    </a:tc>
                    <a:extLst>
                      <a:ext uri="{0D108BD9-81ED-4DB2-BD59-A6C34878D82A}">
                        <a16:rowId xmlns:a16="http://schemas.microsoft.com/office/drawing/2014/main" val="218630672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5BEFB65-FD7C-059F-D282-719380B84E2A}"/>
              </a:ext>
            </a:extLst>
          </p:cNvPr>
          <p:cNvGrpSpPr/>
          <p:nvPr/>
        </p:nvGrpSpPr>
        <p:grpSpPr>
          <a:xfrm>
            <a:off x="6449921" y="1238865"/>
            <a:ext cx="5060645" cy="3280786"/>
            <a:chOff x="6345655" y="1088014"/>
            <a:chExt cx="5293243" cy="3431578"/>
          </a:xfrm>
        </p:grpSpPr>
        <p:pic>
          <p:nvPicPr>
            <p:cNvPr id="10" name="Picture 9" descr="A close-up of a graph&#10;&#10;AI-generated content may be incorrect.">
              <a:extLst>
                <a:ext uri="{FF2B5EF4-FFF2-40B4-BE49-F238E27FC236}">
                  <a16:creationId xmlns:a16="http://schemas.microsoft.com/office/drawing/2014/main" id="{C194F32E-31C8-A4C2-2537-BCCA6189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655" y="1088014"/>
              <a:ext cx="1833166" cy="3431578"/>
            </a:xfrm>
            <a:prstGeom prst="rect">
              <a:avLst/>
            </a:prstGeom>
          </p:spPr>
        </p:pic>
        <p:pic>
          <p:nvPicPr>
            <p:cNvPr id="12" name="Picture 11" descr="A close-up of a graph&#10;&#10;AI-generated content may be incorrect.">
              <a:extLst>
                <a:ext uri="{FF2B5EF4-FFF2-40B4-BE49-F238E27FC236}">
                  <a16:creationId xmlns:a16="http://schemas.microsoft.com/office/drawing/2014/main" id="{BFEC1B88-2A90-92CF-3C9F-0FC283DA0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2161" y="1088014"/>
              <a:ext cx="1751753" cy="3431578"/>
            </a:xfrm>
            <a:prstGeom prst="rect">
              <a:avLst/>
            </a:prstGeom>
          </p:spPr>
        </p:pic>
        <p:pic>
          <p:nvPicPr>
            <p:cNvPr id="14" name="Picture 13" descr="A graph of a energy graph&#10;&#10;AI-generated content may be incorrect.">
              <a:extLst>
                <a:ext uri="{FF2B5EF4-FFF2-40B4-BE49-F238E27FC236}">
                  <a16:creationId xmlns:a16="http://schemas.microsoft.com/office/drawing/2014/main" id="{5A6B4115-023F-31ED-EB79-533B0B009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87944" y="1184943"/>
              <a:ext cx="1450954" cy="3334649"/>
            </a:xfrm>
            <a:prstGeom prst="rect">
              <a:avLst/>
            </a:prstGeom>
          </p:spPr>
        </p:pic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AFD6552-C464-DBE2-059F-F0E7CEB57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147501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7D68F-D8DC-A7FA-0CE2-AE5D748E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Phase Space delivered to the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20E2-D53C-1FD5-1D1C-208EED1F2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60580-503B-7627-F6DD-AED5552A25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562936"/>
            <a:ext cx="4671527" cy="4686703"/>
          </a:xfrm>
        </p:spPr>
        <p:txBody>
          <a:bodyPr/>
          <a:lstStyle/>
          <a:p>
            <a:r>
              <a:rPr lang="en-US" sz="1800" dirty="0"/>
              <a:t>Control of the LPS is critical for:</a:t>
            </a:r>
          </a:p>
          <a:p>
            <a:pPr lvl="1"/>
            <a:r>
              <a:rPr lang="en-US" sz="1600" dirty="0"/>
              <a:t>Ensuring proper bunch spacing</a:t>
            </a:r>
          </a:p>
          <a:p>
            <a:pPr lvl="1"/>
            <a:r>
              <a:rPr lang="en-US" sz="1600" dirty="0"/>
              <a:t>Optimizing driver intensity for efficient energy transfer</a:t>
            </a:r>
          </a:p>
          <a:p>
            <a:pPr lvl="1"/>
            <a:r>
              <a:rPr lang="en-US" sz="1600" dirty="0"/>
              <a:t>Beam loading of the wake for minimizing witness energy spread</a:t>
            </a:r>
          </a:p>
          <a:p>
            <a:endParaRPr lang="en-US" sz="1800" dirty="0"/>
          </a:p>
          <a:p>
            <a:r>
              <a:rPr lang="en-US" sz="1800" dirty="0"/>
              <a:t>Achieved through combination of RF phases, collimators, cathode laser pulse separation</a:t>
            </a:r>
          </a:p>
          <a:p>
            <a:endParaRPr lang="en-US" sz="1800" dirty="0"/>
          </a:p>
          <a:p>
            <a:r>
              <a:rPr lang="en-US" sz="1800" dirty="0"/>
              <a:t>LPS measured via transverse deflecting cavity before the plasma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AD2A6-10BA-1271-17DC-CD71453B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620" y="1765545"/>
            <a:ext cx="5971312" cy="468670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12AF0A-8CEB-4F31-04A4-E2C842C403E5}"/>
              </a:ext>
            </a:extLst>
          </p:cNvPr>
          <p:cNvSpPr/>
          <p:nvPr/>
        </p:nvSpPr>
        <p:spPr>
          <a:xfrm>
            <a:off x="7705396" y="1615479"/>
            <a:ext cx="1985962" cy="24674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86384-9B45-A19B-B0F3-332B54B6F9F4}"/>
              </a:ext>
            </a:extLst>
          </p:cNvPr>
          <p:cNvSpPr txBox="1"/>
          <p:nvPr/>
        </p:nvSpPr>
        <p:spPr>
          <a:xfrm>
            <a:off x="6788976" y="1268401"/>
            <a:ext cx="381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Range of Longitudinal Phase Space Profiles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86AE1-1B9F-AA21-615D-7ECC660FADD7}"/>
              </a:ext>
            </a:extLst>
          </p:cNvPr>
          <p:cNvSpPr txBox="1"/>
          <p:nvPr/>
        </p:nvSpPr>
        <p:spPr>
          <a:xfrm>
            <a:off x="8672976" y="2121147"/>
            <a:ext cx="56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5AC4F-C7A7-603A-7E8F-D5391C5D52BF}"/>
              </a:ext>
            </a:extLst>
          </p:cNvPr>
          <p:cNvSpPr txBox="1"/>
          <p:nvPr/>
        </p:nvSpPr>
        <p:spPr>
          <a:xfrm>
            <a:off x="8107032" y="303353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Witness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181D79-13CF-3472-7C4A-D6D5DEB646CD}"/>
              </a:ext>
            </a:extLst>
          </p:cNvPr>
          <p:cNvGrpSpPr/>
          <p:nvPr/>
        </p:nvGrpSpPr>
        <p:grpSpPr>
          <a:xfrm>
            <a:off x="7991473" y="2738549"/>
            <a:ext cx="1667568" cy="964733"/>
            <a:chOff x="7991473" y="2738549"/>
            <a:chExt cx="1667568" cy="9647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505BB-8C2A-4E42-5551-356013C9466F}"/>
                </a:ext>
              </a:extLst>
            </p:cNvPr>
            <p:cNvSpPr/>
            <p:nvPr/>
          </p:nvSpPr>
          <p:spPr>
            <a:xfrm>
              <a:off x="7991476" y="2738549"/>
              <a:ext cx="1657350" cy="404701"/>
            </a:xfrm>
            <a:prstGeom prst="rect">
              <a:avLst/>
            </a:prstGeom>
            <a:solidFill>
              <a:srgbClr val="8C1515">
                <a:alpha val="27059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4E99D8-77BC-6393-CF72-25D297E97F29}"/>
                </a:ext>
              </a:extLst>
            </p:cNvPr>
            <p:cNvSpPr/>
            <p:nvPr/>
          </p:nvSpPr>
          <p:spPr>
            <a:xfrm>
              <a:off x="7991473" y="3222626"/>
              <a:ext cx="1657354" cy="480656"/>
            </a:xfrm>
            <a:prstGeom prst="rect">
              <a:avLst/>
            </a:prstGeom>
            <a:solidFill>
              <a:srgbClr val="8C1515">
                <a:alpha val="27059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DA42D3-1091-2D38-6C06-5FE24CA7729F}"/>
                </a:ext>
              </a:extLst>
            </p:cNvPr>
            <p:cNvSpPr txBox="1"/>
            <p:nvPr/>
          </p:nvSpPr>
          <p:spPr>
            <a:xfrm>
              <a:off x="8639275" y="3371791"/>
              <a:ext cx="1019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Collimation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6EE91B-AE6C-0FB8-36A8-1DD4CE32D1E5}"/>
              </a:ext>
            </a:extLst>
          </p:cNvPr>
          <p:cNvSpPr txBox="1"/>
          <p:nvPr/>
        </p:nvSpPr>
        <p:spPr>
          <a:xfrm>
            <a:off x="7991473" y="4223993"/>
            <a:ext cx="569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CDD37A-4045-4FBD-726C-A7D2AE049F08}"/>
              </a:ext>
            </a:extLst>
          </p:cNvPr>
          <p:cNvSpPr txBox="1"/>
          <p:nvPr/>
        </p:nvSpPr>
        <p:spPr>
          <a:xfrm>
            <a:off x="8880001" y="5427186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Witness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9116090-8128-B47E-7262-D00B2879A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17681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 descr="A graph of a function&#10;&#10;AI-generated content may be incorrect.">
            <a:extLst>
              <a:ext uri="{FF2B5EF4-FFF2-40B4-BE49-F238E27FC236}">
                <a16:creationId xmlns:a16="http://schemas.microsoft.com/office/drawing/2014/main" id="{4E7CB1C3-C6ED-8FC7-EFC6-3CB8516D5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46" y="3462836"/>
            <a:ext cx="2171823" cy="1990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EC7730-C47F-7A2F-CF02-9318D332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the transverse phase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1AD12-42BA-3A45-A839-29C93ECBD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C890527-EFC6-1B4B-166A-A688D7F9507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609600" y="3127160"/>
                <a:ext cx="5458619" cy="3283165"/>
              </a:xfrm>
            </p:spPr>
            <p:txBody>
              <a:bodyPr/>
              <a:lstStyle/>
              <a:p>
                <a:r>
                  <a:rPr lang="en-US" sz="1800" dirty="0"/>
                  <a:t>Alignment between drive and witness bunches measured using collimators and two BPMs</a:t>
                </a:r>
              </a:p>
              <a:p>
                <a:r>
                  <a:rPr lang="en-US" sz="1800" dirty="0"/>
                  <a:t>Provides energy-slice position and angles </a:t>
                </a:r>
              </a:p>
              <a:p>
                <a:pPr lvl="3"/>
                <a:endParaRPr lang="en-US" sz="1000" dirty="0"/>
              </a:p>
              <a:p>
                <a:r>
                  <a:rPr lang="en-US" sz="1800" dirty="0"/>
                  <a:t>Optimization:</a:t>
                </a:r>
              </a:p>
              <a:p>
                <a:pPr lvl="1"/>
                <a:r>
                  <a:rPr lang="en-US" sz="1600" dirty="0" err="1"/>
                  <a:t>Sextupoles</a:t>
                </a:r>
                <a:r>
                  <a:rPr lang="en-US" sz="1600" dirty="0"/>
                  <a:t> in chicane used to tune both dispersion and dispersion’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𝑑𝐸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lvl="1"/>
                <a:r>
                  <a:rPr lang="en-US" sz="1600" dirty="0"/>
                  <a:t>Requires the use of optimizers based on various “cost functions”:</a:t>
                </a:r>
              </a:p>
              <a:p>
                <a:pPr lvl="2"/>
                <a:r>
                  <a:rPr lang="en-US" sz="1400" dirty="0"/>
                  <a:t>Maximize energy transfer to plasma, or</a:t>
                </a:r>
              </a:p>
              <a:p>
                <a:pPr lvl="2"/>
                <a:r>
                  <a:rPr lang="en-US" sz="1400" dirty="0"/>
                  <a:t>Maximize energy gain of witness </a:t>
                </a:r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C890527-EFC6-1B4B-166A-A688D7F95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609600" y="3127160"/>
                <a:ext cx="5458619" cy="3283165"/>
              </a:xfrm>
              <a:blipFill>
                <a:blip r:embed="rId3"/>
                <a:stretch>
                  <a:fillRect l="-2905" t="-1855" r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C58BD9-DE01-BD03-2CF2-E4CA9C7D704C}"/>
              </a:ext>
            </a:extLst>
          </p:cNvPr>
          <p:cNvCxnSpPr>
            <a:cxnSpLocks/>
          </p:cNvCxnSpPr>
          <p:nvPr/>
        </p:nvCxnSpPr>
        <p:spPr>
          <a:xfrm>
            <a:off x="6451117" y="5929838"/>
            <a:ext cx="578754" cy="3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D9E7943-9B22-AA0E-D277-E6D46B041721}"/>
              </a:ext>
            </a:extLst>
          </p:cNvPr>
          <p:cNvSpPr/>
          <p:nvPr/>
        </p:nvSpPr>
        <p:spPr>
          <a:xfrm rot="716957">
            <a:off x="7043587" y="5944019"/>
            <a:ext cx="233983" cy="65629"/>
          </a:xfrm>
          <a:prstGeom prst="ellipse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0ED4F-C4C3-6098-B8E2-0875DC97D686}"/>
              </a:ext>
            </a:extLst>
          </p:cNvPr>
          <p:cNvSpPr txBox="1"/>
          <p:nvPr/>
        </p:nvSpPr>
        <p:spPr>
          <a:xfrm>
            <a:off x="7047674" y="5726668"/>
            <a:ext cx="408864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4CF6E6-7D1A-970D-0EC4-5C0D3B7441BA}"/>
              </a:ext>
            </a:extLst>
          </p:cNvPr>
          <p:cNvSpPr txBox="1"/>
          <p:nvPr/>
        </p:nvSpPr>
        <p:spPr>
          <a:xfrm>
            <a:off x="6779000" y="6144595"/>
            <a:ext cx="548345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Witness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FEEB45-10B4-8EE7-2B2E-84E8F25BD472}"/>
              </a:ext>
            </a:extLst>
          </p:cNvPr>
          <p:cNvSpPr/>
          <p:nvPr/>
        </p:nvSpPr>
        <p:spPr>
          <a:xfrm>
            <a:off x="7416770" y="5617038"/>
            <a:ext cx="1682524" cy="7932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8F4E3EB-E834-B202-37F9-AD8558843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1" t="12889" r="24396" b="58793"/>
          <a:stretch/>
        </p:blipFill>
        <p:spPr>
          <a:xfrm>
            <a:off x="669749" y="1027614"/>
            <a:ext cx="10162190" cy="1699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E9F216-A800-9030-54AD-5D0DEBE92FC8}"/>
              </a:ext>
            </a:extLst>
          </p:cNvPr>
          <p:cNvSpPr txBox="1"/>
          <p:nvPr/>
        </p:nvSpPr>
        <p:spPr>
          <a:xfrm>
            <a:off x="3394032" y="2757828"/>
            <a:ext cx="120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Sextupoles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1AC2AC-AEEB-330D-FAEA-8AB43A4B67D7}"/>
              </a:ext>
            </a:extLst>
          </p:cNvPr>
          <p:cNvSpPr txBox="1"/>
          <p:nvPr/>
        </p:nvSpPr>
        <p:spPr>
          <a:xfrm>
            <a:off x="8489164" y="2966566"/>
            <a:ext cx="193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Plasma Source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6D6989-C78F-3575-0E96-5AD9FB9BBEDB}"/>
              </a:ext>
            </a:extLst>
          </p:cNvPr>
          <p:cNvSpPr txBox="1"/>
          <p:nvPr/>
        </p:nvSpPr>
        <p:spPr>
          <a:xfrm>
            <a:off x="7320968" y="2350246"/>
            <a:ext cx="121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Focus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8B4DCC-9526-8F1E-AE35-D08B0AAAB160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2673835" y="2534912"/>
            <a:ext cx="1453457" cy="2229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FF37DB-E74D-9E4A-8B4D-C8DD88BB035F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3013005" y="2453277"/>
            <a:ext cx="1114287" cy="30455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B42AA3F-7ECF-32A8-32DB-E2830F61E68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4127292" y="2488514"/>
            <a:ext cx="1213479" cy="26931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FA16CF-E598-70D3-1646-EF59F2AADCFA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4127292" y="2393407"/>
            <a:ext cx="820473" cy="36442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606E98-F36C-729D-B4A7-5339E7E9F897}"/>
              </a:ext>
            </a:extLst>
          </p:cNvPr>
          <p:cNvCxnSpPr>
            <a:cxnSpLocks/>
          </p:cNvCxnSpPr>
          <p:nvPr/>
        </p:nvCxnSpPr>
        <p:spPr>
          <a:xfrm flipV="1">
            <a:off x="9445503" y="1826966"/>
            <a:ext cx="0" cy="111552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1510A5F-6474-7815-BE41-9942C0056482}"/>
              </a:ext>
            </a:extLst>
          </p:cNvPr>
          <p:cNvSpPr txBox="1"/>
          <p:nvPr/>
        </p:nvSpPr>
        <p:spPr>
          <a:xfrm>
            <a:off x="3308248" y="1301443"/>
            <a:ext cx="120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W-Chicane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6A4232-0D5B-82A8-0DF4-2F9DEE5F3A52}"/>
              </a:ext>
            </a:extLst>
          </p:cNvPr>
          <p:cNvSpPr txBox="1"/>
          <p:nvPr/>
        </p:nvSpPr>
        <p:spPr>
          <a:xfrm>
            <a:off x="8443478" y="2659723"/>
            <a:ext cx="75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BPM1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741EE3-21BD-BB04-289C-5F4BE5E4F469}"/>
              </a:ext>
            </a:extLst>
          </p:cNvPr>
          <p:cNvSpPr txBox="1"/>
          <p:nvPr/>
        </p:nvSpPr>
        <p:spPr>
          <a:xfrm>
            <a:off x="9788706" y="2661180"/>
            <a:ext cx="75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BPM2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AEDB340-094C-BDA9-4BA9-7C6C51F7973F}"/>
              </a:ext>
            </a:extLst>
          </p:cNvPr>
          <p:cNvCxnSpPr>
            <a:cxnSpLocks/>
          </p:cNvCxnSpPr>
          <p:nvPr/>
        </p:nvCxnSpPr>
        <p:spPr>
          <a:xfrm flipV="1">
            <a:off x="8810125" y="1855265"/>
            <a:ext cx="0" cy="8059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28A6FF3-3BB5-A387-F968-956A766339BC}"/>
              </a:ext>
            </a:extLst>
          </p:cNvPr>
          <p:cNvCxnSpPr>
            <a:cxnSpLocks/>
          </p:cNvCxnSpPr>
          <p:nvPr/>
        </p:nvCxnSpPr>
        <p:spPr>
          <a:xfrm flipV="1">
            <a:off x="10167175" y="1853808"/>
            <a:ext cx="0" cy="8059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A graph of a diagram&#10;&#10;AI-generated content may be incorrect.">
            <a:extLst>
              <a:ext uri="{FF2B5EF4-FFF2-40B4-BE49-F238E27FC236}">
                <a16:creationId xmlns:a16="http://schemas.microsoft.com/office/drawing/2014/main" id="{3A2D5DD7-DEDE-25F8-506C-6330EABC7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982" y="3488831"/>
            <a:ext cx="2283060" cy="197856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E3B559C5-7B66-47AD-5B4D-865ACCBB0FBF}"/>
              </a:ext>
            </a:extLst>
          </p:cNvPr>
          <p:cNvSpPr/>
          <p:nvPr/>
        </p:nvSpPr>
        <p:spPr>
          <a:xfrm>
            <a:off x="7169149" y="3539577"/>
            <a:ext cx="371475" cy="1600747"/>
          </a:xfrm>
          <a:prstGeom prst="rect">
            <a:avLst/>
          </a:prstGeom>
          <a:solidFill>
            <a:srgbClr val="8C151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E43FAC8-E768-45E9-59BA-83264E64D699}"/>
              </a:ext>
            </a:extLst>
          </p:cNvPr>
          <p:cNvSpPr/>
          <p:nvPr/>
        </p:nvSpPr>
        <p:spPr>
          <a:xfrm>
            <a:off x="9967180" y="3508334"/>
            <a:ext cx="371422" cy="1608584"/>
          </a:xfrm>
          <a:prstGeom prst="rect">
            <a:avLst/>
          </a:prstGeom>
          <a:solidFill>
            <a:srgbClr val="8C151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28BC5A-4B72-4AFD-211F-747C9004C94E}"/>
              </a:ext>
            </a:extLst>
          </p:cNvPr>
          <p:cNvSpPr txBox="1"/>
          <p:nvPr/>
        </p:nvSpPr>
        <p:spPr>
          <a:xfrm>
            <a:off x="8074969" y="3878176"/>
            <a:ext cx="368509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E84C12-79F8-0482-241B-559665D8BD9E}"/>
              </a:ext>
            </a:extLst>
          </p:cNvPr>
          <p:cNvSpPr txBox="1"/>
          <p:nvPr/>
        </p:nvSpPr>
        <p:spPr>
          <a:xfrm>
            <a:off x="7252106" y="3977063"/>
            <a:ext cx="483104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Witness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A88548-A05E-1E94-E519-F8E5014EAF0B}"/>
              </a:ext>
            </a:extLst>
          </p:cNvPr>
          <p:cNvSpPr txBox="1"/>
          <p:nvPr/>
        </p:nvSpPr>
        <p:spPr>
          <a:xfrm>
            <a:off x="10856522" y="3878176"/>
            <a:ext cx="368509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8A2D4F-C4AE-2CCE-3514-B03C39CF9060}"/>
              </a:ext>
            </a:extLst>
          </p:cNvPr>
          <p:cNvSpPr txBox="1"/>
          <p:nvPr/>
        </p:nvSpPr>
        <p:spPr>
          <a:xfrm>
            <a:off x="9967180" y="4022751"/>
            <a:ext cx="483104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Witness</a:t>
            </a:r>
          </a:p>
        </p:txBody>
      </p:sp>
      <p:sp>
        <p:nvSpPr>
          <p:cNvPr id="95" name="Trapezoid 94">
            <a:extLst>
              <a:ext uri="{FF2B5EF4-FFF2-40B4-BE49-F238E27FC236}">
                <a16:creationId xmlns:a16="http://schemas.microsoft.com/office/drawing/2014/main" id="{6C32187C-6AE8-7154-9C94-F91DD316D79F}"/>
              </a:ext>
            </a:extLst>
          </p:cNvPr>
          <p:cNvSpPr/>
          <p:nvPr/>
        </p:nvSpPr>
        <p:spPr>
          <a:xfrm rot="16353298">
            <a:off x="7870415" y="5011544"/>
            <a:ext cx="189338" cy="2004274"/>
          </a:xfrm>
          <a:prstGeom prst="trapezoid">
            <a:avLst/>
          </a:prstGeom>
          <a:solidFill>
            <a:srgbClr val="0000FF">
              <a:alpha val="37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429445D-27CA-A7A4-BB81-E57168B59322}"/>
              </a:ext>
            </a:extLst>
          </p:cNvPr>
          <p:cNvCxnSpPr>
            <a:cxnSpLocks/>
            <a:stCxn id="95" idx="2"/>
          </p:cNvCxnSpPr>
          <p:nvPr/>
        </p:nvCxnSpPr>
        <p:spPr>
          <a:xfrm flipH="1" flipV="1">
            <a:off x="7252106" y="5984784"/>
            <a:ext cx="1714119" cy="73570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045F60-E3A8-CDB7-37E0-D96C5E3DFCED}"/>
              </a:ext>
            </a:extLst>
          </p:cNvPr>
          <p:cNvGrpSpPr/>
          <p:nvPr/>
        </p:nvGrpSpPr>
        <p:grpSpPr>
          <a:xfrm>
            <a:off x="6389641" y="6068194"/>
            <a:ext cx="1259160" cy="137408"/>
            <a:chOff x="6389641" y="6068194"/>
            <a:chExt cx="1259160" cy="13740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614ABA-407D-899B-234A-07261610B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9641" y="6159927"/>
              <a:ext cx="459832" cy="23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2BDEEDF-1E61-4240-FA55-B702BA56D8D5}"/>
                </a:ext>
              </a:extLst>
            </p:cNvPr>
            <p:cNvSpPr/>
            <p:nvPr/>
          </p:nvSpPr>
          <p:spPr>
            <a:xfrm rot="20735634" flipV="1">
              <a:off x="6875469" y="6137068"/>
              <a:ext cx="106195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F046C470-F3D2-0456-AAD2-5986E878702E}"/>
                </a:ext>
              </a:extLst>
            </p:cNvPr>
            <p:cNvSpPr/>
            <p:nvPr/>
          </p:nvSpPr>
          <p:spPr>
            <a:xfrm rot="16012759">
              <a:off x="7151091" y="5707892"/>
              <a:ext cx="137408" cy="858012"/>
            </a:xfrm>
            <a:prstGeom prst="trapezoid">
              <a:avLst/>
            </a:prstGeom>
            <a:solidFill>
              <a:srgbClr val="8C1515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B7678D0-6D4B-0060-72C0-CFFE192453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682" y="6112150"/>
              <a:ext cx="605743" cy="39442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6501196C-5DA0-5423-1E70-5993AF99DD77}"/>
              </a:ext>
            </a:extLst>
          </p:cNvPr>
          <p:cNvSpPr txBox="1"/>
          <p:nvPr/>
        </p:nvSpPr>
        <p:spPr>
          <a:xfrm>
            <a:off x="9574823" y="6197716"/>
            <a:ext cx="548345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Witness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584715D-E5CC-E2E4-8720-0F72C4E1862A}"/>
              </a:ext>
            </a:extLst>
          </p:cNvPr>
          <p:cNvSpPr/>
          <p:nvPr/>
        </p:nvSpPr>
        <p:spPr>
          <a:xfrm>
            <a:off x="10200224" y="5631335"/>
            <a:ext cx="1682524" cy="79328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58C3B6A-5A7C-834A-B802-E979A90AC3DF}"/>
              </a:ext>
            </a:extLst>
          </p:cNvPr>
          <p:cNvGrpSpPr/>
          <p:nvPr/>
        </p:nvGrpSpPr>
        <p:grpSpPr>
          <a:xfrm rot="194286">
            <a:off x="9234571" y="5914259"/>
            <a:ext cx="2516104" cy="189338"/>
            <a:chOff x="9234571" y="5933309"/>
            <a:chExt cx="2516104" cy="189338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FC3841F-BD2D-A67F-3B01-E2E6C6EA0764}"/>
                </a:ext>
              </a:extLst>
            </p:cNvPr>
            <p:cNvCxnSpPr>
              <a:cxnSpLocks/>
            </p:cNvCxnSpPr>
            <p:nvPr/>
          </p:nvCxnSpPr>
          <p:spPr>
            <a:xfrm>
              <a:off x="9234571" y="5944135"/>
              <a:ext cx="578754" cy="35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8BE2FE-9A60-0DDB-7FFD-962CCBFE4947}"/>
                </a:ext>
              </a:extLst>
            </p:cNvPr>
            <p:cNvSpPr/>
            <p:nvPr/>
          </p:nvSpPr>
          <p:spPr>
            <a:xfrm rot="716957">
              <a:off x="9827041" y="5958316"/>
              <a:ext cx="233983" cy="6562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rapezoid 115">
              <a:extLst>
                <a:ext uri="{FF2B5EF4-FFF2-40B4-BE49-F238E27FC236}">
                  <a16:creationId xmlns:a16="http://schemas.microsoft.com/office/drawing/2014/main" id="{E2949E40-5442-E299-55B9-73BC6A89AA0B}"/>
                </a:ext>
              </a:extLst>
            </p:cNvPr>
            <p:cNvSpPr/>
            <p:nvPr/>
          </p:nvSpPr>
          <p:spPr>
            <a:xfrm rot="16353298">
              <a:off x="10653869" y="5025841"/>
              <a:ext cx="189338" cy="2004274"/>
            </a:xfrm>
            <a:prstGeom prst="trapezoid">
              <a:avLst/>
            </a:prstGeom>
            <a:solidFill>
              <a:srgbClr val="0000FF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3F65ED8-4D83-9123-5DF1-E26D89EBB488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 flipH="1" flipV="1">
              <a:off x="10035560" y="5999081"/>
              <a:ext cx="1714119" cy="73570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7D9C51D-DBFC-E39E-248D-56DBC2C569C5}"/>
              </a:ext>
            </a:extLst>
          </p:cNvPr>
          <p:cNvGrpSpPr/>
          <p:nvPr/>
        </p:nvGrpSpPr>
        <p:grpSpPr>
          <a:xfrm rot="21247033">
            <a:off x="9221432" y="6034632"/>
            <a:ext cx="1259160" cy="137408"/>
            <a:chOff x="9173095" y="6018991"/>
            <a:chExt cx="1259160" cy="137408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0164EAA-4480-90E7-E83F-C0B910A41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3095" y="6110724"/>
              <a:ext cx="459832" cy="232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F4FECF0-7A60-6FE4-11D2-80A3CDDA065D}"/>
                </a:ext>
              </a:extLst>
            </p:cNvPr>
            <p:cNvSpPr/>
            <p:nvPr/>
          </p:nvSpPr>
          <p:spPr>
            <a:xfrm rot="20735634" flipV="1">
              <a:off x="9658923" y="6087865"/>
              <a:ext cx="106195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rapezoid 116">
              <a:extLst>
                <a:ext uri="{FF2B5EF4-FFF2-40B4-BE49-F238E27FC236}">
                  <a16:creationId xmlns:a16="http://schemas.microsoft.com/office/drawing/2014/main" id="{DC568406-61DA-BCA5-8D54-1CE931AD7608}"/>
                </a:ext>
              </a:extLst>
            </p:cNvPr>
            <p:cNvSpPr/>
            <p:nvPr/>
          </p:nvSpPr>
          <p:spPr>
            <a:xfrm rot="16012759">
              <a:off x="9934545" y="5658689"/>
              <a:ext cx="137408" cy="858012"/>
            </a:xfrm>
            <a:prstGeom prst="trapezoid">
              <a:avLst/>
            </a:prstGeom>
            <a:solidFill>
              <a:srgbClr val="8C1515">
                <a:alpha val="37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7B4DCC3-1CFD-D19E-BBDF-661DA0F35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9136" y="6062947"/>
              <a:ext cx="605743" cy="39442"/>
            </a:xfrm>
            <a:prstGeom prst="straightConnector1">
              <a:avLst/>
            </a:prstGeom>
            <a:ln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72675D71-7FD3-D4C9-0BBC-0D9D3C04C051}"/>
              </a:ext>
            </a:extLst>
          </p:cNvPr>
          <p:cNvSpPr txBox="1"/>
          <p:nvPr/>
        </p:nvSpPr>
        <p:spPr>
          <a:xfrm>
            <a:off x="9788706" y="5667070"/>
            <a:ext cx="408864" cy="22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Drive</a:t>
            </a:r>
          </a:p>
        </p:txBody>
      </p:sp>
      <p:sp>
        <p:nvSpPr>
          <p:cNvPr id="124" name="Footer Placeholder 2">
            <a:extLst>
              <a:ext uri="{FF2B5EF4-FFF2-40B4-BE49-F238E27FC236}">
                <a16:creationId xmlns:a16="http://schemas.microsoft.com/office/drawing/2014/main" id="{6550E8F4-9ECB-8BFE-7328-A4CE71285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82897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D2A-E8C0-117B-2179-67EBF7E7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the FY26 Experimental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E6496-5B35-D219-ECAA-F29D039F2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94176-C232-5677-5000-763304D73C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229032"/>
            <a:ext cx="10304206" cy="5020607"/>
          </a:xfrm>
        </p:spPr>
        <p:txBody>
          <a:bodyPr/>
          <a:lstStyle/>
          <a:p>
            <a:r>
              <a:rPr lang="en-US" sz="1800" dirty="0"/>
              <a:t>Continue to improve both longitudinal and transverse properties of two-bunch delivery</a:t>
            </a:r>
          </a:p>
          <a:p>
            <a:pPr lvl="1"/>
            <a:r>
              <a:rPr lang="en-US" sz="1600" dirty="0"/>
              <a:t>Improve witness charge capture, total efficiency, and beam quality of accelerated witness bunches</a:t>
            </a:r>
          </a:p>
          <a:p>
            <a:r>
              <a:rPr lang="en-US" sz="1800" dirty="0"/>
              <a:t>Further implementation of Bayesian optimization of </a:t>
            </a:r>
            <a:r>
              <a:rPr lang="en-US" sz="1800" dirty="0" err="1"/>
              <a:t>sextupoles</a:t>
            </a:r>
            <a:r>
              <a:rPr lang="en-US" sz="1800" dirty="0"/>
              <a:t> for improved dispersion control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Plasma sources:</a:t>
            </a:r>
          </a:p>
          <a:p>
            <a:pPr lvl="1"/>
            <a:r>
              <a:rPr lang="en-US" sz="1600" dirty="0"/>
              <a:t>Lithium oven – continued use of 40cm oven</a:t>
            </a:r>
          </a:p>
          <a:p>
            <a:pPr lvl="2"/>
            <a:r>
              <a:rPr lang="en-US" sz="1400" dirty="0"/>
              <a:t>Can accommodate up to 60cm long plasma oven, but not planned for this year</a:t>
            </a:r>
          </a:p>
          <a:p>
            <a:pPr lvl="4"/>
            <a:endParaRPr lang="en-US" sz="1200" dirty="0"/>
          </a:p>
          <a:p>
            <a:pPr lvl="1"/>
            <a:r>
              <a:rPr lang="en-US" sz="1600" dirty="0"/>
              <a:t>Laser ionized hydrogen plasma source (see the next talk for more details) </a:t>
            </a:r>
          </a:p>
          <a:p>
            <a:pPr lvl="3"/>
            <a:endParaRPr lang="en-US" sz="1000" dirty="0"/>
          </a:p>
          <a:p>
            <a:pPr lvl="1"/>
            <a:r>
              <a:rPr lang="en-US" sz="1600" dirty="0"/>
              <a:t>Plasma discharge source – in collaboration with LBNL</a:t>
            </a:r>
          </a:p>
          <a:p>
            <a:pPr lvl="2"/>
            <a:r>
              <a:rPr lang="en-US" sz="1400" dirty="0"/>
              <a:t>Yiheng Ye (Stanford), Muhammad Saeed (San Jose State</a:t>
            </a:r>
            <a:br>
              <a:rPr lang="en-US" sz="1400" dirty="0"/>
            </a:br>
            <a:r>
              <a:rPr lang="en-US" sz="1400" dirty="0"/>
              <a:t>University), and D. Storey, S. Gessner</a:t>
            </a:r>
          </a:p>
          <a:p>
            <a:pPr lvl="2"/>
            <a:r>
              <a:rPr lang="en-US" sz="1400" dirty="0"/>
              <a:t>Discharge capillaries and pulsed power unit on loan for</a:t>
            </a:r>
            <a:br>
              <a:rPr lang="en-US" sz="1400" dirty="0"/>
            </a:br>
            <a:r>
              <a:rPr lang="en-US" sz="1400" dirty="0"/>
              <a:t>development studies</a:t>
            </a:r>
          </a:p>
          <a:p>
            <a:endParaRPr lang="en-US" sz="1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0B534B6-5C27-D276-4D6C-C15BD7A4E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17922" r="20617" b="43704"/>
          <a:stretch>
            <a:fillRect/>
          </a:stretch>
        </p:blipFill>
        <p:spPr bwMode="auto">
          <a:xfrm>
            <a:off x="6587203" y="4534519"/>
            <a:ext cx="2785530" cy="18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221FB74-2718-1A54-1382-955D5B354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1667" r="64306" b="4056"/>
          <a:stretch>
            <a:fillRect/>
          </a:stretch>
        </p:blipFill>
        <p:spPr bwMode="auto">
          <a:xfrm>
            <a:off x="9563331" y="3210351"/>
            <a:ext cx="1917371" cy="32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D70B83B-A885-55DC-1A46-92F0E7B23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3239086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348E-8AA8-205C-8CE9-5399E575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C13B7-95D1-87C3-AB84-8F57767C1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1A325-8745-86AF-927E-E3A63611B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295400"/>
            <a:ext cx="6146800" cy="495423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Multi-GeV witness acceleration with high field uniformity and total efficiency</a:t>
            </a:r>
          </a:p>
          <a:p>
            <a:r>
              <a:rPr lang="en-US" sz="1800" dirty="0"/>
              <a:t>4-6 GeV energy gain of 150-200 </a:t>
            </a:r>
            <a:r>
              <a:rPr lang="en-US" sz="1800" dirty="0" err="1"/>
              <a:t>pC</a:t>
            </a:r>
            <a:r>
              <a:rPr lang="en-US" sz="1800" dirty="0"/>
              <a:t> witness bunches</a:t>
            </a:r>
          </a:p>
          <a:p>
            <a:r>
              <a:rPr lang="en-US" sz="1800" dirty="0"/>
              <a:t>Energy spread over energy gain ~2%</a:t>
            </a:r>
          </a:p>
          <a:p>
            <a:r>
              <a:rPr lang="en-US" sz="1800" dirty="0"/>
              <a:t>Total efficiency ~5%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Many new tools developed to optimize the incoming beam:</a:t>
            </a:r>
          </a:p>
          <a:p>
            <a:r>
              <a:rPr lang="en-US" sz="1800" dirty="0"/>
              <a:t>Improved linac stability</a:t>
            </a:r>
          </a:p>
          <a:p>
            <a:r>
              <a:rPr lang="en-US" sz="1800" dirty="0"/>
              <a:t>Transverse tuning tools</a:t>
            </a:r>
          </a:p>
          <a:p>
            <a:r>
              <a:rPr lang="en-US" sz="1800" dirty="0"/>
              <a:t>Higher resolution LPS measurements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Working towards matching and emittance preservation</a:t>
            </a:r>
          </a:p>
          <a:p>
            <a:pPr lvl="2"/>
            <a:endParaRPr lang="en-US" sz="1200" dirty="0"/>
          </a:p>
          <a:p>
            <a:pPr marL="0" indent="0" algn="ctr">
              <a:buNone/>
            </a:pPr>
            <a:r>
              <a:rPr lang="en-US" sz="2800" dirty="0"/>
              <a:t>Thank you!   Questions?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63A038-3061-8C15-517A-9A3EBB4262C5}"/>
              </a:ext>
            </a:extLst>
          </p:cNvPr>
          <p:cNvGrpSpPr/>
          <p:nvPr/>
        </p:nvGrpSpPr>
        <p:grpSpPr>
          <a:xfrm>
            <a:off x="7215825" y="1081258"/>
            <a:ext cx="4557075" cy="3446583"/>
            <a:chOff x="6973716" y="1066800"/>
            <a:chExt cx="4779662" cy="3614929"/>
          </a:xfrm>
        </p:grpSpPr>
        <p:pic>
          <p:nvPicPr>
            <p:cNvPr id="6" name="Picture 5" descr="A graph showing a waveform&#10;&#10;AI-generated content may be incorrect.">
              <a:extLst>
                <a:ext uri="{FF2B5EF4-FFF2-40B4-BE49-F238E27FC236}">
                  <a16:creationId xmlns:a16="http://schemas.microsoft.com/office/drawing/2014/main" id="{24447E58-F27D-6EF9-24BB-28ABFE63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3716" y="1066800"/>
              <a:ext cx="4779662" cy="34659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84628D-FB9F-694A-406B-88CF1B121732}"/>
                </a:ext>
              </a:extLst>
            </p:cNvPr>
            <p:cNvSpPr txBox="1"/>
            <p:nvPr/>
          </p:nvSpPr>
          <p:spPr>
            <a:xfrm>
              <a:off x="8526944" y="4373952"/>
              <a:ext cx="20542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Shot # (sorted)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EED908E-9CBE-3210-C3B6-CC065F5628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8453569"/>
                  </p:ext>
                </p:extLst>
              </p:nvPr>
            </p:nvGraphicFramePr>
            <p:xfrm>
              <a:off x="7454563" y="4669871"/>
              <a:ext cx="4437706" cy="2052003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800115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63759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20886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Energy gain,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sub>
                              </m:sSub>
                            </m:oMath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20886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Gradient,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20886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Field uniformity,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𝐄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oMath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20886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Witness charge capture,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18883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Instantaneous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𝑖𝑛𝑠𝑡</m:t>
                                  </m:r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208862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Total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</m:oMath>
                          </a14:m>
                          <a:endParaRPr lang="en-US" sz="16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EED908E-9CBE-3210-C3B6-CC065F5628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8453569"/>
                  </p:ext>
                </p:extLst>
              </p:nvPr>
            </p:nvGraphicFramePr>
            <p:xfrm>
              <a:off x="7454563" y="4669871"/>
              <a:ext cx="4437706" cy="2052003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800115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637591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455" r="-58696" b="-5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(4.1 ± 0.3)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540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58696" b="-40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(10 ± 1.0) GeV/m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568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96610" r="-58696" b="-3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(2.0 ± 0.2)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18182" r="-58696" b="-2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(62 ± 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18182" r="-5869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18182" r="-5869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(4.9 ± 0.5)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998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A5BC-2C47-0EE1-C17D-B52AD9F5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Statistics: High field uniformity and total efficiency at GeV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06D10-70FF-BD06-3CD3-CCADC3CA4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F0E41-AE17-A635-B719-F405A96803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247775"/>
            <a:ext cx="10820401" cy="5001864"/>
          </a:xfrm>
        </p:spPr>
        <p:txBody>
          <a:bodyPr/>
          <a:lstStyle/>
          <a:p>
            <a:r>
              <a:rPr lang="en-US" sz="1800" dirty="0"/>
              <a:t>Linac instabilities are the main driver of shot-to-shot fluctuations in PWFA performance</a:t>
            </a:r>
          </a:p>
          <a:p>
            <a:pPr lvl="3"/>
            <a:endParaRPr lang="en-US" sz="800" dirty="0"/>
          </a:p>
          <a:p>
            <a:r>
              <a:rPr lang="en-US" sz="1800" dirty="0"/>
              <a:t>Down-select the shots to only include those</a:t>
            </a:r>
            <a:br>
              <a:rPr lang="en-US" sz="1800" dirty="0"/>
            </a:br>
            <a:r>
              <a:rPr lang="en-US" sz="1800" dirty="0"/>
              <a:t>with similar linac parameters:</a:t>
            </a:r>
          </a:p>
          <a:p>
            <a:pPr lvl="1"/>
            <a:r>
              <a:rPr lang="en-US" sz="1600" dirty="0"/>
              <a:t>Bunch length measurement in linac</a:t>
            </a:r>
          </a:p>
          <a:p>
            <a:pPr lvl="1"/>
            <a:r>
              <a:rPr lang="en-US" sz="1600" dirty="0"/>
              <a:t>Energy measurements in linac (x2)</a:t>
            </a:r>
          </a:p>
          <a:p>
            <a:pPr lvl="1"/>
            <a:r>
              <a:rPr lang="en-US" sz="1600" dirty="0"/>
              <a:t>Bunch separation at plasma</a:t>
            </a:r>
          </a:p>
          <a:p>
            <a:pPr lvl="1"/>
            <a:r>
              <a:rPr lang="en-US" sz="1600" dirty="0"/>
              <a:t>BPM measurements just prior to plasma</a:t>
            </a:r>
          </a:p>
          <a:p>
            <a:pPr lvl="3"/>
            <a:endParaRPr lang="en-US" sz="800" dirty="0"/>
          </a:p>
          <a:p>
            <a:r>
              <a:rPr lang="en-US" sz="1800" dirty="0"/>
              <a:t>Performance: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B5AF98-2F05-99FE-1437-DA7979B46B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2213862"/>
                  </p:ext>
                </p:extLst>
              </p:nvPr>
            </p:nvGraphicFramePr>
            <p:xfrm>
              <a:off x="1045806" y="4261422"/>
              <a:ext cx="4305300" cy="2189480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867523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437777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gain,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(3.7 ± 0.4)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Gradient,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(9.3 ± 1.0)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Field uniformity,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𝐄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𝐰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600" b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oMath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(3 ± 1)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Witness charge capture,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(65 ± 8)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Instantaneous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𝑖𝑛𝑠𝑡</m:t>
                                  </m:r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Total efficiency,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𝒕𝒐𝒕</m:t>
                                  </m:r>
                                </m:sub>
                              </m:sSub>
                            </m:oMath>
                          </a14:m>
                          <a:endParaRPr lang="en-US" sz="16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(4.0 ± 0.4)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B5AF98-2F05-99FE-1437-DA7979B46B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2213862"/>
                  </p:ext>
                </p:extLst>
              </p:nvPr>
            </p:nvGraphicFramePr>
            <p:xfrm>
              <a:off x="1045806" y="4261422"/>
              <a:ext cx="4305300" cy="2189480"/>
            </p:xfrm>
            <a:graphic>
              <a:graphicData uri="http://schemas.openxmlformats.org/drawingml/2006/table">
                <a:tbl>
                  <a:tblPr bandRow="1">
                    <a:tableStyleId>{3B4B98B0-60AC-42C2-AFA5-B58CD77FA1E5}</a:tableStyleId>
                  </a:tblPr>
                  <a:tblGrid>
                    <a:gridCol w="2867523">
                      <a:extLst>
                        <a:ext uri="{9D8B030D-6E8A-4147-A177-3AD203B41FA5}">
                          <a16:colId xmlns:a16="http://schemas.microsoft.com/office/drawing/2014/main" val="1067093543"/>
                        </a:ext>
                      </a:extLst>
                    </a:gridCol>
                    <a:gridCol w="1437777">
                      <a:extLst>
                        <a:ext uri="{9D8B030D-6E8A-4147-A177-3AD203B41FA5}">
                          <a16:colId xmlns:a16="http://schemas.microsoft.com/office/drawing/2014/main" val="1977180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918" r="-503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(3.7 ± 0.4)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674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4918" r="-503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(9.3 ± 1.0)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1150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04918" r="-503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(3 ± 1)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23782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04918" r="-503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(65 ± 8)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810401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49091" r="-50318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~20-30 %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69191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95082" r="-50318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(4.0 ± 0.4)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684347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 descr="A close-up of a graph&#10;&#10;AI-generated content may be incorrect.">
            <a:extLst>
              <a:ext uri="{FF2B5EF4-FFF2-40B4-BE49-F238E27FC236}">
                <a16:creationId xmlns:a16="http://schemas.microsoft.com/office/drawing/2014/main" id="{F5762DEB-A973-D27F-EBD4-F6DCA5A5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9" y="2146300"/>
            <a:ext cx="5144346" cy="3463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1A1D70-C697-7B18-D09D-1C00B16B1633}"/>
              </a:ext>
            </a:extLst>
          </p:cNvPr>
          <p:cNvSpPr txBox="1"/>
          <p:nvPr/>
        </p:nvSpPr>
        <p:spPr>
          <a:xfrm>
            <a:off x="11100474" y="2903220"/>
            <a:ext cx="11024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14 GeV Focus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26667A1-B64F-6A2D-0AF3-A60642469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25868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2200ED-1335-2D94-ADEB-D760A5C6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E300 collaboration </a:t>
            </a:r>
            <a:r>
              <a:rPr lang="en-US" sz="2700" dirty="0"/>
              <a:t>– PI’s C. Joshi (UCLA) and M. Hogan (SLAC)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DE205-1E5B-49F6-0FA0-E50C08153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27638"/>
            <a:ext cx="10651671" cy="26110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SLAC Advanced Acceleration Research Department team:</a:t>
            </a:r>
          </a:p>
          <a:p>
            <a:pPr marL="752475" lvl="1" indent="-285750"/>
            <a:r>
              <a:rPr lang="en-US" dirty="0"/>
              <a:t>R. Ariniello, S. Corde (Ecole Polytechnique), T. </a:t>
            </a:r>
            <a:r>
              <a:rPr lang="en-US" dirty="0" err="1"/>
              <a:t>Dalichaouch</a:t>
            </a:r>
            <a:r>
              <a:rPr lang="en-US" dirty="0"/>
              <a:t> (UCLA), A. Edelen, C. Emma, S. Gessner, A. Knetsch, N. Majernik, B. O’Shea, S. Perez, I. Rajkovic, D. Storey, K. Swanson, Y. Ye, M. Hogan</a:t>
            </a:r>
          </a:p>
          <a:p>
            <a:pPr marL="752475" lvl="1" indent="-285750"/>
            <a:r>
              <a:rPr lang="en-US" dirty="0"/>
              <a:t>Z. </a:t>
            </a:r>
            <a:r>
              <a:rPr lang="en-US" dirty="0" err="1"/>
              <a:t>Buschmann</a:t>
            </a:r>
            <a:r>
              <a:rPr lang="en-US" dirty="0"/>
              <a:t>, S. Kalsi, R. Loney, M. Parker, G. Yocky</a:t>
            </a:r>
          </a:p>
          <a:p>
            <a:pPr marL="1154113" lvl="2" indent="-285750"/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Joined for on-site efforts:</a:t>
            </a:r>
          </a:p>
          <a:p>
            <a:pPr marL="742950" lvl="1" indent="-285750"/>
            <a:r>
              <a:rPr lang="en-US" dirty="0"/>
              <a:t>S. Rego, V. Zakharova (Ecole Polytechnique), O. Finnerud, D. Kavli, E. Adli (University of Oslo), C. Hansel, V. Lee, M. Litos (CU Boulder)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CC878-293F-5A68-45DF-97667B83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493D0-54F9-4AFB-295E-0B46B789A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03" y="4028482"/>
            <a:ext cx="3498414" cy="127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6C51A-EC9D-164F-96F0-2CC93BFFD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53" y="4195361"/>
            <a:ext cx="2533924" cy="737672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1DBA75E-084C-719A-80FD-E845B3D5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935" y="3899697"/>
            <a:ext cx="4708270" cy="58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Buff on white - tiny.jpg">
            <a:extLst>
              <a:ext uri="{FF2B5EF4-FFF2-40B4-BE49-F238E27FC236}">
                <a16:creationId xmlns:a16="http://schemas.microsoft.com/office/drawing/2014/main" id="{CBD05802-EDF2-095A-55F3-024E2316D5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9" y="5331463"/>
            <a:ext cx="1116414" cy="816576"/>
          </a:xfrm>
          <a:prstGeom prst="rect">
            <a:avLst/>
          </a:prstGeom>
        </p:spPr>
      </p:pic>
      <p:pic>
        <p:nvPicPr>
          <p:cNvPr id="12" name="Picture 11" descr="ucla_logo.png">
            <a:extLst>
              <a:ext uri="{FF2B5EF4-FFF2-40B4-BE49-F238E27FC236}">
                <a16:creationId xmlns:a16="http://schemas.microsoft.com/office/drawing/2014/main" id="{952447AB-F2D8-8A9E-1CB6-F8B5BB5D29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79" t="21923" r="10763" b="21614"/>
          <a:stretch>
            <a:fillRect/>
          </a:stretch>
        </p:blipFill>
        <p:spPr>
          <a:xfrm>
            <a:off x="518553" y="4956610"/>
            <a:ext cx="1337724" cy="460478"/>
          </a:xfrm>
          <a:prstGeom prst="rect">
            <a:avLst/>
          </a:prstGeom>
        </p:spPr>
      </p:pic>
      <p:pic>
        <p:nvPicPr>
          <p:cNvPr id="13" name="Picture 12" descr="uio-logo-ny.png">
            <a:extLst>
              <a:ext uri="{FF2B5EF4-FFF2-40B4-BE49-F238E27FC236}">
                <a16:creationId xmlns:a16="http://schemas.microsoft.com/office/drawing/2014/main" id="{37A892F1-7C57-A029-96A6-CCB5749DE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81" y="4898084"/>
            <a:ext cx="1003430" cy="928061"/>
          </a:xfrm>
          <a:prstGeom prst="rect">
            <a:avLst/>
          </a:prstGeom>
        </p:spPr>
      </p:pic>
      <p:pic>
        <p:nvPicPr>
          <p:cNvPr id="14" name="Picture 13" descr="logo-X.jpg">
            <a:extLst>
              <a:ext uri="{FF2B5EF4-FFF2-40B4-BE49-F238E27FC236}">
                <a16:creationId xmlns:a16="http://schemas.microsoft.com/office/drawing/2014/main" id="{E584544E-88D8-448B-488A-6E6B35206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70" y="5145724"/>
            <a:ext cx="755719" cy="1033726"/>
          </a:xfrm>
          <a:prstGeom prst="rect">
            <a:avLst/>
          </a:prstGeom>
        </p:spPr>
      </p:pic>
      <p:pic>
        <p:nvPicPr>
          <p:cNvPr id="15" name="Picture 14" descr="Screen Shot 2016-10-14 at 8.41.11 AM.png">
            <a:extLst>
              <a:ext uri="{FF2B5EF4-FFF2-40B4-BE49-F238E27FC236}">
                <a16:creationId xmlns:a16="http://schemas.microsoft.com/office/drawing/2014/main" id="{16921B4B-36C8-79D7-EC89-9CAD4DCD3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72" y="4867806"/>
            <a:ext cx="1159837" cy="1098563"/>
          </a:xfrm>
          <a:prstGeom prst="rect">
            <a:avLst/>
          </a:prstGeom>
        </p:spPr>
      </p:pic>
      <p:pic>
        <p:nvPicPr>
          <p:cNvPr id="16" name="Picture 4" descr="Image result for stony brook university">
            <a:extLst>
              <a:ext uri="{FF2B5EF4-FFF2-40B4-BE49-F238E27FC236}">
                <a16:creationId xmlns:a16="http://schemas.microsoft.com/office/drawing/2014/main" id="{806A9C50-829F-3209-855E-005840C2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44" y="5023794"/>
            <a:ext cx="1813226" cy="63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creen Shot 2016-10-14 at 8.48.16 AM.png">
            <a:extLst>
              <a:ext uri="{FF2B5EF4-FFF2-40B4-BE49-F238E27FC236}">
                <a16:creationId xmlns:a16="http://schemas.microsoft.com/office/drawing/2014/main" id="{DC019E9A-37BF-94B3-9971-BB5718B28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67" y="5299676"/>
            <a:ext cx="983543" cy="928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71918-E5D6-627D-15EE-27BF83A6D869}"/>
              </a:ext>
            </a:extLst>
          </p:cNvPr>
          <p:cNvSpPr txBox="1"/>
          <p:nvPr/>
        </p:nvSpPr>
        <p:spPr>
          <a:xfrm>
            <a:off x="1137093" y="6493145"/>
            <a:ext cx="10851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4113" lvl="2" indent="-285750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FACET-II is supported in part by the U.S. Department of Energy under contract number DE-AC02-76SF00515</a:t>
            </a:r>
          </a:p>
        </p:txBody>
      </p:sp>
    </p:spTree>
    <p:extLst>
      <p:ext uri="{BB962C8B-B14F-4D97-AF65-F5344CB8AC3E}">
        <p14:creationId xmlns:p14="http://schemas.microsoft.com/office/powerpoint/2010/main" val="103744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141D9-6D14-5369-CBED-FEF0EB8C7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238529-961F-7C13-1B71-CF2E58C1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provides 10 GeV beams for PWFA studies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AE0D3-61AA-4DC6-8AD5-150A3638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E37C07-B993-4520-75E0-D3C8E7C3C513}"/>
              </a:ext>
            </a:extLst>
          </p:cNvPr>
          <p:cNvGrpSpPr/>
          <p:nvPr/>
        </p:nvGrpSpPr>
        <p:grpSpPr>
          <a:xfrm>
            <a:off x="367951" y="1038464"/>
            <a:ext cx="11456098" cy="2700884"/>
            <a:chOff x="382260" y="3555599"/>
            <a:chExt cx="11456098" cy="270088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F8676FC-E28C-D57D-7577-F9594B4779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60" y="3555599"/>
              <a:ext cx="11456098" cy="2700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0DF612-FAED-748B-C649-54322F308C6E}"/>
                </a:ext>
              </a:extLst>
            </p:cNvPr>
            <p:cNvSpPr txBox="1"/>
            <p:nvPr/>
          </p:nvSpPr>
          <p:spPr>
            <a:xfrm>
              <a:off x="382260" y="3572300"/>
              <a:ext cx="6094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FACET-II Technical Design Report SLAC-R-1072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F4D031-CE43-0BD0-6728-357F71176958}"/>
              </a:ext>
            </a:extLst>
          </p:cNvPr>
          <p:cNvSpPr txBox="1"/>
          <p:nvPr/>
        </p:nvSpPr>
        <p:spPr>
          <a:xfrm rot="20940000">
            <a:off x="1831374" y="3359876"/>
            <a:ext cx="2095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Damping Ring (not installed)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7CCC1830-6C11-B66D-97DB-9BE73A7C68ED}"/>
              </a:ext>
            </a:extLst>
          </p:cNvPr>
          <p:cNvSpPr txBox="1">
            <a:spLocks/>
          </p:cNvSpPr>
          <p:nvPr/>
        </p:nvSpPr>
        <p:spPr>
          <a:xfrm>
            <a:off x="367951" y="3955042"/>
            <a:ext cx="10553700" cy="3984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Two ways to produce 2 bunches at the experimental area for PWFA studies: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CFB6DC2-B74D-E015-19C5-7B285B58C724}"/>
              </a:ext>
            </a:extLst>
          </p:cNvPr>
          <p:cNvSpPr txBox="1">
            <a:spLocks/>
          </p:cNvSpPr>
          <p:nvPr/>
        </p:nvSpPr>
        <p:spPr>
          <a:xfrm>
            <a:off x="609600" y="4353523"/>
            <a:ext cx="8471338" cy="17043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en-US" dirty="0"/>
              <a:t>Single chirped long bunch, collimated to produce lower current drive and witness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F5A37B7-4B19-6756-4F5C-BA8573F7556D}"/>
              </a:ext>
            </a:extLst>
          </p:cNvPr>
          <p:cNvCxnSpPr/>
          <p:nvPr/>
        </p:nvCxnSpPr>
        <p:spPr>
          <a:xfrm>
            <a:off x="10461297" y="5935089"/>
            <a:ext cx="5746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828D1A0C-FEAC-49A0-A95C-0BD4E0E08D6F}"/>
              </a:ext>
            </a:extLst>
          </p:cNvPr>
          <p:cNvSpPr txBox="1"/>
          <p:nvPr/>
        </p:nvSpPr>
        <p:spPr>
          <a:xfrm>
            <a:off x="11059349" y="567347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FOCUS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F649D26-2FDA-1E64-1FC7-B68AFE099DCD}"/>
              </a:ext>
            </a:extLst>
          </p:cNvPr>
          <p:cNvGrpSpPr/>
          <p:nvPr/>
        </p:nvGrpSpPr>
        <p:grpSpPr>
          <a:xfrm>
            <a:off x="-1" y="5724656"/>
            <a:ext cx="10426255" cy="917531"/>
            <a:chOff x="-1" y="5724656"/>
            <a:chExt cx="10426255" cy="91753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085BE48-D513-3FBF-EF43-EAA982EBC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67" t="21146"/>
            <a:stretch>
              <a:fillRect/>
            </a:stretch>
          </p:blipFill>
          <p:spPr>
            <a:xfrm>
              <a:off x="1523176" y="5853467"/>
              <a:ext cx="8903078" cy="788720"/>
            </a:xfrm>
            <a:prstGeom prst="rect">
              <a:avLst/>
            </a:prstGeom>
          </p:spPr>
        </p:pic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F8A2788-2191-7D0A-B1F9-9070866D5979}"/>
                </a:ext>
              </a:extLst>
            </p:cNvPr>
            <p:cNvGrpSpPr/>
            <p:nvPr/>
          </p:nvGrpSpPr>
          <p:grpSpPr>
            <a:xfrm>
              <a:off x="-1" y="5965357"/>
              <a:ext cx="1554480" cy="15890"/>
              <a:chOff x="0" y="5965357"/>
              <a:chExt cx="1409699" cy="1589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64233C5-805B-9FFE-62A4-C338CD4DF1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5981247"/>
                <a:ext cx="14073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64AA727-3948-F977-7930-8578363F43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1" y="5965357"/>
                <a:ext cx="140731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0FFB42C2-5EC7-354B-25A7-BA8A7E2CE249}"/>
                </a:ext>
              </a:extLst>
            </p:cNvPr>
            <p:cNvSpPr/>
            <p:nvPr/>
          </p:nvSpPr>
          <p:spPr>
            <a:xfrm>
              <a:off x="1523176" y="6164580"/>
              <a:ext cx="176084" cy="123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CC2A34B-6ADB-BD39-93E3-EF6110327349}"/>
                </a:ext>
              </a:extLst>
            </p:cNvPr>
            <p:cNvSpPr/>
            <p:nvPr/>
          </p:nvSpPr>
          <p:spPr>
            <a:xfrm>
              <a:off x="8499154" y="5724656"/>
              <a:ext cx="721906" cy="210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76913F7-A972-B1EC-CABF-09AC5D3341D5}"/>
                </a:ext>
              </a:extLst>
            </p:cNvPr>
            <p:cNvSpPr/>
            <p:nvPr/>
          </p:nvSpPr>
          <p:spPr>
            <a:xfrm>
              <a:off x="7993855" y="5954147"/>
              <a:ext cx="547302" cy="210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A20ED20-A6A0-4E5E-FF8B-3107E5123F04}"/>
                </a:ext>
              </a:extLst>
            </p:cNvPr>
            <p:cNvSpPr/>
            <p:nvPr/>
          </p:nvSpPr>
          <p:spPr>
            <a:xfrm>
              <a:off x="8181387" y="6158575"/>
              <a:ext cx="112214" cy="210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A8A5E0A-6430-E873-A4B6-A85E6DFA87D0}"/>
                </a:ext>
              </a:extLst>
            </p:cNvPr>
            <p:cNvSpPr/>
            <p:nvPr/>
          </p:nvSpPr>
          <p:spPr>
            <a:xfrm rot="20460000">
              <a:off x="8177097" y="6344094"/>
              <a:ext cx="324206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905F67DB-6FC1-A8B6-7DD6-A2F03B49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955" t="69211" r="79275" b="15612"/>
            <a:stretch>
              <a:fillRect/>
            </a:stretch>
          </p:blipFill>
          <p:spPr>
            <a:xfrm flipH="1">
              <a:off x="8171043" y="6334468"/>
              <a:ext cx="347472" cy="128565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C4AF1B4-4E2E-8A27-5AE9-12C9499E03BC}"/>
              </a:ext>
            </a:extLst>
          </p:cNvPr>
          <p:cNvGrpSpPr/>
          <p:nvPr/>
        </p:nvGrpSpPr>
        <p:grpSpPr>
          <a:xfrm rot="10800000" flipH="1">
            <a:off x="3096248" y="5124707"/>
            <a:ext cx="326508" cy="705506"/>
            <a:chOff x="3770201" y="4419880"/>
            <a:chExt cx="585132" cy="1052584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4000C70-3C53-6490-9341-098BBA64C885}"/>
                </a:ext>
              </a:extLst>
            </p:cNvPr>
            <p:cNvSpPr/>
            <p:nvPr/>
          </p:nvSpPr>
          <p:spPr>
            <a:xfrm rot="2984518">
              <a:off x="3683783" y="4850947"/>
              <a:ext cx="1052584" cy="1904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D14DCC9-8DDA-FA65-9C3C-6FD45EE2F582}"/>
                </a:ext>
              </a:extLst>
            </p:cNvPr>
            <p:cNvSpPr/>
            <p:nvPr/>
          </p:nvSpPr>
          <p:spPr>
            <a:xfrm>
              <a:off x="3770201" y="4488336"/>
              <a:ext cx="361950" cy="12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08BF2E5-5EFA-9A41-6414-2FEC82B3F0F7}"/>
                </a:ext>
              </a:extLst>
            </p:cNvPr>
            <p:cNvGrpSpPr/>
            <p:nvPr/>
          </p:nvGrpSpPr>
          <p:grpSpPr>
            <a:xfrm>
              <a:off x="3864450" y="4727147"/>
              <a:ext cx="490883" cy="199490"/>
              <a:chOff x="4304977" y="4332045"/>
              <a:chExt cx="505675" cy="148122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ABEC24F-5C9E-14BF-D8C3-557D67BFE862}"/>
                  </a:ext>
                </a:extLst>
              </p:cNvPr>
              <p:cNvSpPr/>
              <p:nvPr/>
            </p:nvSpPr>
            <p:spPr>
              <a:xfrm>
                <a:off x="4304977" y="4332045"/>
                <a:ext cx="505675" cy="1481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9059255-5E07-4157-90FE-39D183E7D7C7}"/>
                  </a:ext>
                </a:extLst>
              </p:cNvPr>
              <p:cNvGrpSpPr/>
              <p:nvPr/>
            </p:nvGrpSpPr>
            <p:grpSpPr>
              <a:xfrm>
                <a:off x="4332616" y="4332941"/>
                <a:ext cx="441041" cy="147226"/>
                <a:chOff x="4332616" y="4332941"/>
                <a:chExt cx="441041" cy="147226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7ABDE022-A114-BCEE-1182-044C129AD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4513114" y="4480167"/>
                  <a:ext cx="26054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8E397FA-A515-908D-036E-8C80644586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4332616" y="4332941"/>
                  <a:ext cx="21546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9DAEAD7-D956-E127-B72C-04578374507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814924" y="4615608"/>
              <a:ext cx="1362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Oval 152">
            <a:extLst>
              <a:ext uri="{FF2B5EF4-FFF2-40B4-BE49-F238E27FC236}">
                <a16:creationId xmlns:a16="http://schemas.microsoft.com/office/drawing/2014/main" id="{29C8FEC1-1BA5-51C8-0A84-0AA2C416F993}"/>
              </a:ext>
            </a:extLst>
          </p:cNvPr>
          <p:cNvSpPr/>
          <p:nvPr/>
        </p:nvSpPr>
        <p:spPr>
          <a:xfrm rot="18666903">
            <a:off x="1789508" y="5424432"/>
            <a:ext cx="696791" cy="10605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CC48972-47F0-2415-3634-AB8149D9B4C2}"/>
              </a:ext>
            </a:extLst>
          </p:cNvPr>
          <p:cNvSpPr/>
          <p:nvPr/>
        </p:nvSpPr>
        <p:spPr>
          <a:xfrm>
            <a:off x="2753787" y="4771537"/>
            <a:ext cx="133738" cy="3230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68E1BDEB-531C-A55A-F472-DE355FF8CC30}"/>
              </a:ext>
            </a:extLst>
          </p:cNvPr>
          <p:cNvSpPr/>
          <p:nvPr/>
        </p:nvSpPr>
        <p:spPr>
          <a:xfrm>
            <a:off x="2610907" y="5702972"/>
            <a:ext cx="133738" cy="34966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A51100A-FF54-13FA-65F4-9B47C3B606ED}"/>
              </a:ext>
            </a:extLst>
          </p:cNvPr>
          <p:cNvSpPr/>
          <p:nvPr/>
        </p:nvSpPr>
        <p:spPr>
          <a:xfrm>
            <a:off x="258603" y="5403853"/>
            <a:ext cx="697872" cy="831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B42A087-6C32-3C5A-5EDA-838C17644B89}"/>
              </a:ext>
            </a:extLst>
          </p:cNvPr>
          <p:cNvCxnSpPr/>
          <p:nvPr/>
        </p:nvCxnSpPr>
        <p:spPr>
          <a:xfrm>
            <a:off x="1402877" y="5434629"/>
            <a:ext cx="574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BBDD6A7-ED96-D57C-D633-EC821CEE2D6A}"/>
              </a:ext>
            </a:extLst>
          </p:cNvPr>
          <p:cNvCxnSpPr>
            <a:cxnSpLocks/>
          </p:cNvCxnSpPr>
          <p:nvPr/>
        </p:nvCxnSpPr>
        <p:spPr>
          <a:xfrm>
            <a:off x="3070994" y="5621152"/>
            <a:ext cx="53921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247F2AB5-622E-DE90-E1F8-43EB23F9C77E}"/>
              </a:ext>
            </a:extLst>
          </p:cNvPr>
          <p:cNvCxnSpPr>
            <a:cxnSpLocks/>
          </p:cNvCxnSpPr>
          <p:nvPr/>
        </p:nvCxnSpPr>
        <p:spPr>
          <a:xfrm>
            <a:off x="2753787" y="5702972"/>
            <a:ext cx="85642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3656CA3-A4F1-7F1C-FB2D-DD82A096B9F1}"/>
              </a:ext>
            </a:extLst>
          </p:cNvPr>
          <p:cNvCxnSpPr>
            <a:cxnSpLocks/>
          </p:cNvCxnSpPr>
          <p:nvPr/>
        </p:nvCxnSpPr>
        <p:spPr>
          <a:xfrm>
            <a:off x="8550257" y="5479014"/>
            <a:ext cx="12620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7310AA1-BD61-D8EB-13AE-74616FA36861}"/>
              </a:ext>
            </a:extLst>
          </p:cNvPr>
          <p:cNvCxnSpPr>
            <a:cxnSpLocks/>
          </p:cNvCxnSpPr>
          <p:nvPr/>
        </p:nvCxnSpPr>
        <p:spPr>
          <a:xfrm>
            <a:off x="2754513" y="5094576"/>
            <a:ext cx="855699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694C4FD-3464-3449-59B0-2031BCBB34A0}"/>
              </a:ext>
            </a:extLst>
          </p:cNvPr>
          <p:cNvGrpSpPr/>
          <p:nvPr/>
        </p:nvGrpSpPr>
        <p:grpSpPr>
          <a:xfrm rot="18649668">
            <a:off x="10071554" y="5254342"/>
            <a:ext cx="332238" cy="525138"/>
            <a:chOff x="3848125" y="4419880"/>
            <a:chExt cx="560137" cy="1052584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4F94BDD-A861-6609-FDA6-F09776B6E8CB}"/>
                </a:ext>
              </a:extLst>
            </p:cNvPr>
            <p:cNvSpPr/>
            <p:nvPr/>
          </p:nvSpPr>
          <p:spPr>
            <a:xfrm rot="2984518">
              <a:off x="3683783" y="4850947"/>
              <a:ext cx="1052584" cy="190450"/>
            </a:xfrm>
            <a:prstGeom prst="ellipse">
              <a:avLst/>
            </a:prstGeom>
            <a:gradFill flip="none" rotWithShape="1">
              <a:gsLst>
                <a:gs pos="0">
                  <a:srgbClr val="FF5353"/>
                </a:gs>
                <a:gs pos="89000">
                  <a:srgbClr val="3E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B98D647-6C04-38AC-E4B4-088EBC80C31A}"/>
                </a:ext>
              </a:extLst>
            </p:cNvPr>
            <p:cNvSpPr/>
            <p:nvPr/>
          </p:nvSpPr>
          <p:spPr>
            <a:xfrm>
              <a:off x="3848125" y="4430444"/>
              <a:ext cx="361950" cy="12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7FFB0D5-CACE-D9C9-04EA-551BD6CEFCA3}"/>
                </a:ext>
              </a:extLst>
            </p:cNvPr>
            <p:cNvGrpSpPr/>
            <p:nvPr/>
          </p:nvGrpSpPr>
          <p:grpSpPr>
            <a:xfrm>
              <a:off x="3937802" y="4742898"/>
              <a:ext cx="470460" cy="283369"/>
              <a:chOff x="4380534" y="4343732"/>
              <a:chExt cx="484636" cy="210402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F9D9372-64B0-05DC-F725-374569C04B49}"/>
                  </a:ext>
                </a:extLst>
              </p:cNvPr>
              <p:cNvSpPr/>
              <p:nvPr/>
            </p:nvSpPr>
            <p:spPr>
              <a:xfrm>
                <a:off x="4380534" y="4349151"/>
                <a:ext cx="484636" cy="2049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4DFEC34-0985-0EFA-CECD-F4F8F4B16C44}"/>
                  </a:ext>
                </a:extLst>
              </p:cNvPr>
              <p:cNvGrpSpPr/>
              <p:nvPr/>
            </p:nvGrpSpPr>
            <p:grpSpPr>
              <a:xfrm>
                <a:off x="4418720" y="4343732"/>
                <a:ext cx="412196" cy="207003"/>
                <a:chOff x="4418720" y="4343732"/>
                <a:chExt cx="412196" cy="207003"/>
              </a:xfrm>
            </p:grpSpPr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A330004B-83A9-D3FF-965C-1D8AB105D6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9594" y="4550735"/>
                  <a:ext cx="2413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CD25F16C-05D3-1549-A066-8B2F5836C7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8720" y="4343732"/>
                  <a:ext cx="22607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DC8E590-72C7-8666-CB0A-4B1F301AEDD8}"/>
                </a:ext>
              </a:extLst>
            </p:cNvPr>
            <p:cNvCxnSpPr>
              <a:cxnSpLocks/>
            </p:cNvCxnSpPr>
            <p:nvPr/>
          </p:nvCxnSpPr>
          <p:spPr>
            <a:xfrm>
              <a:off x="3927574" y="4557511"/>
              <a:ext cx="640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236DC1B6-F22A-E8EA-019F-990D67D576A9}"/>
              </a:ext>
            </a:extLst>
          </p:cNvPr>
          <p:cNvCxnSpPr/>
          <p:nvPr/>
        </p:nvCxnSpPr>
        <p:spPr>
          <a:xfrm>
            <a:off x="10652107" y="5478279"/>
            <a:ext cx="574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8C90EEF3-D228-DFEC-9920-EE833269C19F}"/>
              </a:ext>
            </a:extLst>
          </p:cNvPr>
          <p:cNvSpPr txBox="1"/>
          <p:nvPr/>
        </p:nvSpPr>
        <p:spPr>
          <a:xfrm>
            <a:off x="11277600" y="531130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PWFA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CCDD464C-85C9-8AFC-F844-F6455E597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138" y="5219548"/>
            <a:ext cx="901860" cy="488218"/>
          </a:xfrm>
          <a:prstGeom prst="rect">
            <a:avLst/>
          </a:prstGeom>
          <a:ln>
            <a:solidFill>
              <a:srgbClr val="3E0000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526E40C4-93A8-8D5C-409F-3243D156DD2F}"/>
              </a:ext>
            </a:extLst>
          </p:cNvPr>
          <p:cNvSpPr/>
          <p:nvPr/>
        </p:nvSpPr>
        <p:spPr>
          <a:xfrm rot="18518697">
            <a:off x="3011898" y="5490940"/>
            <a:ext cx="45719" cy="13886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57A5BB2D-55DC-1077-1E7B-604B8D40A87E}"/>
              </a:ext>
            </a:extLst>
          </p:cNvPr>
          <p:cNvCxnSpPr>
            <a:cxnSpLocks/>
          </p:cNvCxnSpPr>
          <p:nvPr/>
        </p:nvCxnSpPr>
        <p:spPr>
          <a:xfrm>
            <a:off x="3001143" y="5494394"/>
            <a:ext cx="609069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984DF42-F450-6951-D064-AC307DEF592F}"/>
              </a:ext>
            </a:extLst>
          </p:cNvPr>
          <p:cNvCxnSpPr>
            <a:cxnSpLocks/>
          </p:cNvCxnSpPr>
          <p:nvPr/>
        </p:nvCxnSpPr>
        <p:spPr>
          <a:xfrm>
            <a:off x="3773163" y="5454092"/>
            <a:ext cx="4875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E2F6A002-6CD3-8879-3DA1-7B67DB544DE7}"/>
              </a:ext>
            </a:extLst>
          </p:cNvPr>
          <p:cNvCxnSpPr>
            <a:cxnSpLocks/>
          </p:cNvCxnSpPr>
          <p:nvPr/>
        </p:nvCxnSpPr>
        <p:spPr>
          <a:xfrm>
            <a:off x="8864868" y="5774807"/>
            <a:ext cx="0" cy="390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E141C988-3A69-0F5E-DDAB-F7B336E0C27C}"/>
              </a:ext>
            </a:extLst>
          </p:cNvPr>
          <p:cNvSpPr txBox="1"/>
          <p:nvPr/>
        </p:nvSpPr>
        <p:spPr>
          <a:xfrm>
            <a:off x="2695445" y="5813319"/>
            <a:ext cx="132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Jaw Collimators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27D6D33C-A076-5347-4F83-9466239900AB}"/>
              </a:ext>
            </a:extLst>
          </p:cNvPr>
          <p:cNvSpPr txBox="1"/>
          <p:nvPr/>
        </p:nvSpPr>
        <p:spPr>
          <a:xfrm>
            <a:off x="3181999" y="4715835"/>
            <a:ext cx="142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Notch Collimator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F16B48B-D3F1-8EAB-ECAB-3BC24D2492D2}"/>
              </a:ext>
            </a:extLst>
          </p:cNvPr>
          <p:cNvCxnSpPr>
            <a:cxnSpLocks/>
          </p:cNvCxnSpPr>
          <p:nvPr/>
        </p:nvCxnSpPr>
        <p:spPr>
          <a:xfrm flipV="1">
            <a:off x="3050476" y="4978066"/>
            <a:ext cx="368545" cy="5632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8ED41268-76A6-C177-DC9B-FE61FD9E9B39}"/>
              </a:ext>
            </a:extLst>
          </p:cNvPr>
          <p:cNvSpPr txBox="1"/>
          <p:nvPr/>
        </p:nvSpPr>
        <p:spPr>
          <a:xfrm>
            <a:off x="8694597" y="4984011"/>
            <a:ext cx="55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SYAG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6A67732-F562-B3BC-EFC7-4EC6BC011A1D}"/>
              </a:ext>
            </a:extLst>
          </p:cNvPr>
          <p:cNvSpPr txBox="1"/>
          <p:nvPr/>
        </p:nvSpPr>
        <p:spPr>
          <a:xfrm rot="19381112">
            <a:off x="10325822" y="5085403"/>
            <a:ext cx="58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Drive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3A317D3-3F3A-C355-B0D4-4CB4D4A942E2}"/>
              </a:ext>
            </a:extLst>
          </p:cNvPr>
          <p:cNvSpPr txBox="1"/>
          <p:nvPr/>
        </p:nvSpPr>
        <p:spPr>
          <a:xfrm rot="19381112">
            <a:off x="9935511" y="5001929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Witness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9009BF-42EC-29FD-36B8-142F3DD933A6}"/>
              </a:ext>
            </a:extLst>
          </p:cNvPr>
          <p:cNvCxnSpPr>
            <a:cxnSpLocks/>
          </p:cNvCxnSpPr>
          <p:nvPr/>
        </p:nvCxnSpPr>
        <p:spPr>
          <a:xfrm flipH="1">
            <a:off x="8864868" y="2174033"/>
            <a:ext cx="503067" cy="27677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17BFCD-F7ED-8098-9CFA-6E0B0318D8AE}"/>
              </a:ext>
            </a:extLst>
          </p:cNvPr>
          <p:cNvCxnSpPr>
            <a:cxnSpLocks/>
            <a:endCxn id="172" idx="0"/>
          </p:cNvCxnSpPr>
          <p:nvPr/>
        </p:nvCxnSpPr>
        <p:spPr>
          <a:xfrm>
            <a:off x="10823985" y="1970548"/>
            <a:ext cx="910815" cy="3340757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DE514CB-C7E1-67C0-659F-0858CE448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26711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21" grpId="0"/>
      <p:bldP spid="153" grpId="0" animBg="1"/>
      <p:bldP spid="154" grpId="0" animBg="1"/>
      <p:bldP spid="155" grpId="0" animBg="1"/>
      <p:bldP spid="156" grpId="0" animBg="1"/>
      <p:bldP spid="172" grpId="0"/>
      <p:bldP spid="175" grpId="0" animBg="1"/>
      <p:bldP spid="182" grpId="0"/>
      <p:bldP spid="184" grpId="0"/>
      <p:bldP spid="187" grpId="0"/>
      <p:bldP spid="188" grpId="0"/>
      <p:bldP spid="1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149F5-9D7A-D5BE-96D5-57EC91BC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E0834-D1EB-A5A1-0CFF-E40D36C1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provides 10 GeV beams for PWFA studies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9AC9-E676-9958-8FEF-3A32279A9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4A5327-6618-0DFF-9ECE-1168F31B5AB6}"/>
              </a:ext>
            </a:extLst>
          </p:cNvPr>
          <p:cNvGrpSpPr/>
          <p:nvPr/>
        </p:nvGrpSpPr>
        <p:grpSpPr>
          <a:xfrm>
            <a:off x="367951" y="1038464"/>
            <a:ext cx="11456098" cy="2700884"/>
            <a:chOff x="382260" y="3555599"/>
            <a:chExt cx="11456098" cy="270088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CEC4F9-B8DF-8829-5DC3-B467DB055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60" y="3555599"/>
              <a:ext cx="11456098" cy="2700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57CACA-5A8E-96A2-E02D-AEA641FC6561}"/>
                </a:ext>
              </a:extLst>
            </p:cNvPr>
            <p:cNvSpPr txBox="1"/>
            <p:nvPr/>
          </p:nvSpPr>
          <p:spPr>
            <a:xfrm>
              <a:off x="382260" y="3572300"/>
              <a:ext cx="6094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FACET-II Technical Design Report SLAC-R-1072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79C338-147B-B902-7A99-C5383EFCA796}"/>
              </a:ext>
            </a:extLst>
          </p:cNvPr>
          <p:cNvSpPr txBox="1"/>
          <p:nvPr/>
        </p:nvSpPr>
        <p:spPr>
          <a:xfrm rot="20940000">
            <a:off x="1831374" y="3359876"/>
            <a:ext cx="2095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Damping Ring (not installed)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D77CF1C8-F5FC-0BF7-4E41-1053FDF8A2F5}"/>
              </a:ext>
            </a:extLst>
          </p:cNvPr>
          <p:cNvSpPr txBox="1">
            <a:spLocks/>
          </p:cNvSpPr>
          <p:nvPr/>
        </p:nvSpPr>
        <p:spPr>
          <a:xfrm>
            <a:off x="367951" y="3955042"/>
            <a:ext cx="10553700" cy="3984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Two ways to produce 2 bunches at the experimental area for PWFA studies: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9D784AE-0CAF-8253-B95F-79FD66C89086}"/>
              </a:ext>
            </a:extLst>
          </p:cNvPr>
          <p:cNvSpPr txBox="1">
            <a:spLocks/>
          </p:cNvSpPr>
          <p:nvPr/>
        </p:nvSpPr>
        <p:spPr>
          <a:xfrm>
            <a:off x="609600" y="4353523"/>
            <a:ext cx="8471338" cy="17043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 startAt="2"/>
            </a:pPr>
            <a:r>
              <a:rPr lang="en-US" dirty="0"/>
              <a:t>Two bunches off the photo cathode, co-accelerated through the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A54988-A565-98BA-7B96-91D8F8427A9B}"/>
              </a:ext>
            </a:extLst>
          </p:cNvPr>
          <p:cNvGrpSpPr/>
          <p:nvPr/>
        </p:nvGrpSpPr>
        <p:grpSpPr>
          <a:xfrm>
            <a:off x="3632906" y="4692385"/>
            <a:ext cx="1345494" cy="1867184"/>
            <a:chOff x="9303816" y="1363365"/>
            <a:chExt cx="1757090" cy="24383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61DB9A-2706-605E-ABA7-549D953F8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743" r="47586"/>
            <a:stretch>
              <a:fillRect/>
            </a:stretch>
          </p:blipFill>
          <p:spPr>
            <a:xfrm>
              <a:off x="9739335" y="1441453"/>
              <a:ext cx="1194554" cy="199854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6ED8CC-A6D1-84CD-01F9-03C30C93B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9440" y="1363365"/>
              <a:ext cx="0" cy="2201598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9397F1-3953-E7AB-DADF-BD8FC3211D77}"/>
                </a:ext>
              </a:extLst>
            </p:cNvPr>
            <p:cNvSpPr txBox="1"/>
            <p:nvPr/>
          </p:nvSpPr>
          <p:spPr>
            <a:xfrm>
              <a:off x="9952241" y="3439999"/>
              <a:ext cx="795231" cy="361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Energy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0A44AE-C274-10E8-A1F9-7B2FE63873C6}"/>
                </a:ext>
              </a:extLst>
            </p:cNvPr>
            <p:cNvSpPr txBox="1"/>
            <p:nvPr/>
          </p:nvSpPr>
          <p:spPr>
            <a:xfrm rot="16200000">
              <a:off x="9161048" y="2259859"/>
              <a:ext cx="647272" cy="361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F0721A-327B-CB66-15F3-C9842C97C2A8}"/>
                </a:ext>
              </a:extLst>
            </p:cNvPr>
            <p:cNvCxnSpPr>
              <a:cxnSpLocks/>
            </p:cNvCxnSpPr>
            <p:nvPr/>
          </p:nvCxnSpPr>
          <p:spPr>
            <a:xfrm>
              <a:off x="9615488" y="3493085"/>
              <a:ext cx="1445418" cy="0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7B6F6C-A03B-598F-E779-881FF2C3E21C}"/>
              </a:ext>
            </a:extLst>
          </p:cNvPr>
          <p:cNvCxnSpPr>
            <a:cxnSpLocks/>
          </p:cNvCxnSpPr>
          <p:nvPr/>
        </p:nvCxnSpPr>
        <p:spPr>
          <a:xfrm>
            <a:off x="2400300" y="3276600"/>
            <a:ext cx="1371105" cy="166370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548A9F-6432-9602-1A15-87C008BF0CEF}"/>
              </a:ext>
            </a:extLst>
          </p:cNvPr>
          <p:cNvCxnSpPr>
            <a:cxnSpLocks/>
          </p:cNvCxnSpPr>
          <p:nvPr/>
        </p:nvCxnSpPr>
        <p:spPr>
          <a:xfrm flipH="1">
            <a:off x="8967019" y="2011658"/>
            <a:ext cx="1490918" cy="22559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B71F24-A1A2-9B8A-4D29-1891373FE369}"/>
              </a:ext>
            </a:extLst>
          </p:cNvPr>
          <p:cNvGrpSpPr/>
          <p:nvPr/>
        </p:nvGrpSpPr>
        <p:grpSpPr>
          <a:xfrm>
            <a:off x="7429546" y="4564771"/>
            <a:ext cx="2046217" cy="2095106"/>
            <a:chOff x="7950551" y="4262497"/>
            <a:chExt cx="2203710" cy="22563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A8CFA-38AA-E3B6-5470-7BA33618B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412" r="32626" b="50818"/>
            <a:stretch>
              <a:fillRect/>
            </a:stretch>
          </p:blipFill>
          <p:spPr>
            <a:xfrm>
              <a:off x="8227550" y="4262497"/>
              <a:ext cx="1926711" cy="22563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534366-AEC2-3A6B-FC70-19F7D2184B36}"/>
                </a:ext>
              </a:extLst>
            </p:cNvPr>
            <p:cNvSpPr txBox="1"/>
            <p:nvPr/>
          </p:nvSpPr>
          <p:spPr>
            <a:xfrm rot="16200000">
              <a:off x="7589812" y="5098141"/>
              <a:ext cx="9984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Energy [GeV]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BB12F0-91D5-3813-1D25-CEE26155E249}"/>
              </a:ext>
            </a:extLst>
          </p:cNvPr>
          <p:cNvGrpSpPr/>
          <p:nvPr/>
        </p:nvGrpSpPr>
        <p:grpSpPr>
          <a:xfrm>
            <a:off x="9640022" y="4557571"/>
            <a:ext cx="2429984" cy="2157861"/>
            <a:chOff x="8817443" y="3549152"/>
            <a:chExt cx="3025243" cy="26864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AD808B-E7E4-153D-942D-CFA078118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7443" y="3549152"/>
              <a:ext cx="3025243" cy="26864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9986D3-15EB-281A-9B80-3F14CB2ED753}"/>
                </a:ext>
              </a:extLst>
            </p:cNvPr>
            <p:cNvSpPr txBox="1"/>
            <p:nvPr/>
          </p:nvSpPr>
          <p:spPr>
            <a:xfrm>
              <a:off x="10849753" y="4987227"/>
              <a:ext cx="4587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Drive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27D582-220E-6E34-82D7-3571DA33DA4C}"/>
                </a:ext>
              </a:extLst>
            </p:cNvPr>
            <p:cNvSpPr txBox="1"/>
            <p:nvPr/>
          </p:nvSpPr>
          <p:spPr>
            <a:xfrm>
              <a:off x="9221881" y="5470526"/>
              <a:ext cx="6014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Witness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8D1766-2974-315A-36EB-61869DC01593}"/>
              </a:ext>
            </a:extLst>
          </p:cNvPr>
          <p:cNvSpPr txBox="1"/>
          <p:nvPr/>
        </p:nvSpPr>
        <p:spPr>
          <a:xfrm>
            <a:off x="10045347" y="4267571"/>
            <a:ext cx="1740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EOS Temporal Profile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356562-1025-725E-1ACC-368AAE739A93}"/>
              </a:ext>
            </a:extLst>
          </p:cNvPr>
          <p:cNvSpPr txBox="1"/>
          <p:nvPr/>
        </p:nvSpPr>
        <p:spPr>
          <a:xfrm>
            <a:off x="7596323" y="4267570"/>
            <a:ext cx="1966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TCAV Long. Phase Space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6314E2-F328-D512-E771-CBD7BB2588DD}"/>
              </a:ext>
            </a:extLst>
          </p:cNvPr>
          <p:cNvCxnSpPr>
            <a:cxnSpLocks/>
          </p:cNvCxnSpPr>
          <p:nvPr/>
        </p:nvCxnSpPr>
        <p:spPr>
          <a:xfrm>
            <a:off x="10447985" y="2002279"/>
            <a:ext cx="370576" cy="2255912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63C4984-90B0-101D-44F3-E7F943DAC8C5}"/>
              </a:ext>
            </a:extLst>
          </p:cNvPr>
          <p:cNvSpPr txBox="1"/>
          <p:nvPr/>
        </p:nvSpPr>
        <p:spPr>
          <a:xfrm>
            <a:off x="8455431" y="5088986"/>
            <a:ext cx="368509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Drive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104547-8517-5AD8-853C-2F45A39B0799}"/>
              </a:ext>
            </a:extLst>
          </p:cNvPr>
          <p:cNvSpPr txBox="1"/>
          <p:nvPr/>
        </p:nvSpPr>
        <p:spPr>
          <a:xfrm>
            <a:off x="8156582" y="5767894"/>
            <a:ext cx="483104" cy="19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Witness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86E317-F061-0096-6718-18DEC6F49459}"/>
              </a:ext>
            </a:extLst>
          </p:cNvPr>
          <p:cNvSpPr txBox="1"/>
          <p:nvPr/>
        </p:nvSpPr>
        <p:spPr>
          <a:xfrm>
            <a:off x="4251594" y="5375773"/>
            <a:ext cx="458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Drive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7FA1F7-0ED3-B10D-DC24-726BDBB2D221}"/>
              </a:ext>
            </a:extLst>
          </p:cNvPr>
          <p:cNvSpPr txBox="1"/>
          <p:nvPr/>
        </p:nvSpPr>
        <p:spPr>
          <a:xfrm>
            <a:off x="4353893" y="4912678"/>
            <a:ext cx="601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Witness</a:t>
            </a:r>
          </a:p>
        </p:txBody>
      </p:sp>
      <p:sp>
        <p:nvSpPr>
          <p:cNvPr id="42" name="Footer Placeholder 2">
            <a:extLst>
              <a:ext uri="{FF2B5EF4-FFF2-40B4-BE49-F238E27FC236}">
                <a16:creationId xmlns:a16="http://schemas.microsoft.com/office/drawing/2014/main" id="{A502B5CF-7EC9-6D33-203C-93282D44B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220532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49AF-FDE1-7047-2C40-0BA06CB3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experimental area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4335F-AE38-89F2-F8C0-A891A2558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D26D3-3CFF-8BA5-16BA-B384AA6A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" y="1401495"/>
            <a:ext cx="11958688" cy="4462362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E50341D-908D-30F1-CE6D-63AD0ACC1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162000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D7EADE-C94B-AAC5-AF38-57148FC8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oven plasma source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3DE9A8A-1739-FC8B-9187-EF6D52AE0DC3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604339" y="4981784"/>
                <a:ext cx="7214048" cy="1285145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Nominal plasma density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sz="1800" dirty="0"/>
                  <a:t> cm</a:t>
                </a:r>
                <a:r>
                  <a:rPr lang="en-US" sz="1800" baseline="30000" dirty="0"/>
                  <a:t>-3</a:t>
                </a:r>
                <a:r>
                  <a:rPr lang="en-US" sz="1800" dirty="0"/>
                  <a:t> over 40cm length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~10 cm density ramps defined by Li/He boundary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Employ both laser pre-ionization, or beam ionization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3DE9A8A-1739-FC8B-9187-EF6D52AE0D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604339" y="4981784"/>
                <a:ext cx="7214048" cy="1285145"/>
              </a:xfrm>
              <a:blipFill>
                <a:blip r:embed="rId3"/>
                <a:stretch>
                  <a:fillRect l="-1774" t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A6175-06B9-3C13-273F-F26F1AEDF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9C4527-5C92-76DA-3CA9-439C5D83ED31}"/>
              </a:ext>
            </a:extLst>
          </p:cNvPr>
          <p:cNvGrpSpPr/>
          <p:nvPr/>
        </p:nvGrpSpPr>
        <p:grpSpPr>
          <a:xfrm>
            <a:off x="2264207" y="2651799"/>
            <a:ext cx="5452249" cy="2074206"/>
            <a:chOff x="5972670" y="943042"/>
            <a:chExt cx="6095778" cy="23190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2A7147-79ED-F578-0FD3-A4361DAB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2670" y="1334797"/>
              <a:ext cx="6095778" cy="192727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452D1A-FEF3-CFB5-FB8B-A4E44429CDE9}"/>
                </a:ext>
              </a:extLst>
            </p:cNvPr>
            <p:cNvSpPr txBox="1"/>
            <p:nvPr/>
          </p:nvSpPr>
          <p:spPr>
            <a:xfrm>
              <a:off x="8396347" y="1068830"/>
              <a:ext cx="1124559" cy="34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b="1" dirty="0">
                  <a:solidFill>
                    <a:srgbClr val="000000"/>
                  </a:solidFill>
                  <a:latin typeface="Arial"/>
                </a:rPr>
                <a:t>Li Oven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3889003-195A-54D3-46CD-EAD7F7086A8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8958626" y="1412934"/>
              <a:ext cx="143333" cy="8206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2404FE-1407-43DF-F8D0-52A38A9F61AD}"/>
                </a:ext>
              </a:extLst>
            </p:cNvPr>
            <p:cNvSpPr txBox="1"/>
            <p:nvPr/>
          </p:nvSpPr>
          <p:spPr>
            <a:xfrm>
              <a:off x="9025928" y="2853161"/>
              <a:ext cx="1533490" cy="34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Bypass line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208BC19-A62D-EE7B-DD98-2C7291F12D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8745" y="2414193"/>
              <a:ext cx="601321" cy="51710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D3AB2A-0DBA-9C69-CF33-086D62CE7B2E}"/>
                </a:ext>
              </a:extLst>
            </p:cNvPr>
            <p:cNvSpPr txBox="1"/>
            <p:nvPr/>
          </p:nvSpPr>
          <p:spPr>
            <a:xfrm>
              <a:off x="6792749" y="1048829"/>
              <a:ext cx="1414170" cy="34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Picnic Basket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18330E-4EC1-1E77-2F3D-89BFDBCDB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425" y="1368813"/>
              <a:ext cx="688901" cy="43442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A9BDFD5-3E80-377A-1F86-604064A99BDE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370" y="1528018"/>
              <a:ext cx="668945" cy="5246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F5F589-FF14-FEEA-6445-3992FC2A83E5}"/>
                </a:ext>
              </a:extLst>
            </p:cNvPr>
            <p:cNvSpPr txBox="1"/>
            <p:nvPr/>
          </p:nvSpPr>
          <p:spPr>
            <a:xfrm>
              <a:off x="9967552" y="943042"/>
              <a:ext cx="1185827" cy="58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Laser Extraction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6B7211F-E2B0-DBEF-F61C-9584E2E3B6A9}"/>
              </a:ext>
            </a:extLst>
          </p:cNvPr>
          <p:cNvGrpSpPr/>
          <p:nvPr/>
        </p:nvGrpSpPr>
        <p:grpSpPr>
          <a:xfrm>
            <a:off x="158256" y="961714"/>
            <a:ext cx="11866045" cy="1593958"/>
            <a:chOff x="263096" y="3418069"/>
            <a:chExt cx="11866045" cy="159395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A79D52D-05B7-AEBA-A9C4-BEC8725AE52F}"/>
                </a:ext>
              </a:extLst>
            </p:cNvPr>
            <p:cNvGrpSpPr/>
            <p:nvPr/>
          </p:nvGrpSpPr>
          <p:grpSpPr>
            <a:xfrm>
              <a:off x="263096" y="3418069"/>
              <a:ext cx="11866045" cy="1593958"/>
              <a:chOff x="322390" y="1243908"/>
              <a:chExt cx="11736261" cy="1576523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B67919D-8FE0-7AE4-7FB5-36C75AEDA6D4}"/>
                  </a:ext>
                </a:extLst>
              </p:cNvPr>
              <p:cNvGrpSpPr/>
              <p:nvPr/>
            </p:nvGrpSpPr>
            <p:grpSpPr>
              <a:xfrm>
                <a:off x="322390" y="1877806"/>
                <a:ext cx="11736261" cy="942625"/>
                <a:chOff x="403388" y="1467474"/>
                <a:chExt cx="11788613" cy="946830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3376C256-B23C-6613-4DF6-123CD4A0A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309" t="12513" b="37498"/>
                <a:stretch/>
              </p:blipFill>
              <p:spPr>
                <a:xfrm>
                  <a:off x="403388" y="1467474"/>
                  <a:ext cx="11788613" cy="94683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E9DF0021-D506-323D-8F32-4EEF81F906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7229" t="36335" r="28083" b="48906"/>
                <a:stretch/>
              </p:blipFill>
              <p:spPr>
                <a:xfrm>
                  <a:off x="11234800" y="1731510"/>
                  <a:ext cx="944434" cy="682794"/>
                </a:xfrm>
                <a:prstGeom prst="rect">
                  <a:avLst/>
                </a:prstGeom>
              </p:spPr>
            </p:pic>
          </p:grpSp>
          <p:sp>
            <p:nvSpPr>
              <p:cNvPr id="74" name="Right Brace 73">
                <a:extLst>
                  <a:ext uri="{FF2B5EF4-FFF2-40B4-BE49-F238E27FC236}">
                    <a16:creationId xmlns:a16="http://schemas.microsoft.com/office/drawing/2014/main" id="{8DF3C71F-A84F-FCB5-6292-FE707EC71E81}"/>
                  </a:ext>
                </a:extLst>
              </p:cNvPr>
              <p:cNvSpPr/>
              <p:nvPr/>
            </p:nvSpPr>
            <p:spPr>
              <a:xfrm rot="5400000" flipH="1">
                <a:off x="7662738" y="362742"/>
                <a:ext cx="316771" cy="342822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en-US" sz="280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33CB8352-FA06-F71F-EFF0-C7AA34E40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5226" y="1846651"/>
                <a:ext cx="11678" cy="5073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9C0EBDE-B6EB-7567-CF33-280603E1E5C1}"/>
                  </a:ext>
                </a:extLst>
              </p:cNvPr>
              <p:cNvSpPr txBox="1"/>
              <p:nvPr/>
            </p:nvSpPr>
            <p:spPr>
              <a:xfrm>
                <a:off x="10189401" y="1647562"/>
                <a:ext cx="1490660" cy="273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Spectrometer Bend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C0591855-1F5B-CFF9-D3F6-AA1859704D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0171" y="1877806"/>
                <a:ext cx="111518" cy="410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A877A32-6EF7-2676-C8FF-D5CFC802580A}"/>
                  </a:ext>
                </a:extLst>
              </p:cNvPr>
              <p:cNvCxnSpPr/>
              <p:nvPr/>
            </p:nvCxnSpPr>
            <p:spPr>
              <a:xfrm>
                <a:off x="7797923" y="2290024"/>
                <a:ext cx="5203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ight Brace 78">
                <a:extLst>
                  <a:ext uri="{FF2B5EF4-FFF2-40B4-BE49-F238E27FC236}">
                    <a16:creationId xmlns:a16="http://schemas.microsoft.com/office/drawing/2014/main" id="{9BBFDC5E-87AA-3ABB-8639-0329A1E94C6E}"/>
                  </a:ext>
                </a:extLst>
              </p:cNvPr>
              <p:cNvSpPr/>
              <p:nvPr/>
            </p:nvSpPr>
            <p:spPr>
              <a:xfrm rot="5400000" flipH="1">
                <a:off x="2774907" y="644109"/>
                <a:ext cx="316771" cy="2956588"/>
              </a:xfrm>
              <a:prstGeom prst="rightBrace">
                <a:avLst>
                  <a:gd name="adj1" fmla="val 8333"/>
                  <a:gd name="adj2" fmla="val 6729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/>
                <a:endParaRPr lang="en-US" sz="28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1EFE826-0F4D-3C16-D1BC-A75A140AF7B2}"/>
                  </a:ext>
                </a:extLst>
              </p:cNvPr>
              <p:cNvSpPr txBox="1"/>
              <p:nvPr/>
            </p:nvSpPr>
            <p:spPr>
              <a:xfrm>
                <a:off x="1279455" y="1451069"/>
                <a:ext cx="2080572" cy="45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Upstream DPS and final focus quads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86ED3630-9C5A-F23C-42DF-0028AB934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829" y="1876811"/>
                <a:ext cx="12533" cy="5445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377688D-221F-7C22-83F2-D22C529865E6}"/>
                  </a:ext>
                </a:extLst>
              </p:cNvPr>
              <p:cNvSpPr txBox="1"/>
              <p:nvPr/>
            </p:nvSpPr>
            <p:spPr>
              <a:xfrm>
                <a:off x="515850" y="1624535"/>
                <a:ext cx="678708" cy="273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XTCAV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7A20D17E-943B-2E49-48EB-81B4AF75D3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8363" y="1688196"/>
                <a:ext cx="84504" cy="8035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C68057C-5F27-D6A1-02F4-AFFB9BEAD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0649" y="1846651"/>
                <a:ext cx="159677" cy="5877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CAFECAA-6823-1D9C-D4F6-42C2C106CB79}"/>
                  </a:ext>
                </a:extLst>
              </p:cNvPr>
              <p:cNvSpPr txBox="1"/>
              <p:nvPr/>
            </p:nvSpPr>
            <p:spPr>
              <a:xfrm>
                <a:off x="3573623" y="1398143"/>
                <a:ext cx="704266" cy="456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US Be</a:t>
                </a:r>
              </a:p>
              <a:p>
                <a:pPr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window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AB3AF4D-65CF-F91C-D26A-4E86DB8F6CDB}"/>
                  </a:ext>
                </a:extLst>
              </p:cNvPr>
              <p:cNvSpPr txBox="1"/>
              <p:nvPr/>
            </p:nvSpPr>
            <p:spPr>
              <a:xfrm>
                <a:off x="6065343" y="1243908"/>
                <a:ext cx="704266" cy="456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DS Be</a:t>
                </a:r>
              </a:p>
              <a:p>
                <a:pPr defTabSz="1219170"/>
                <a:r>
                  <a:rPr lang="en-US" sz="1200" dirty="0">
                    <a:solidFill>
                      <a:srgbClr val="000000"/>
                    </a:solidFill>
                    <a:latin typeface="Arial"/>
                  </a:rPr>
                  <a:t>window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0FE63E6-3651-7DD9-2DF9-570E9BC18365}"/>
                </a:ext>
              </a:extLst>
            </p:cNvPr>
            <p:cNvSpPr txBox="1"/>
            <p:nvPr/>
          </p:nvSpPr>
          <p:spPr>
            <a:xfrm>
              <a:off x="6817704" y="3617531"/>
              <a:ext cx="271031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Downstream DPS and reimaging quads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3A064A7-0CB3-5583-1F68-7539FA92B0C5}"/>
                </a:ext>
              </a:extLst>
            </p:cNvPr>
            <p:cNvSpPr txBox="1"/>
            <p:nvPr/>
          </p:nvSpPr>
          <p:spPr>
            <a:xfrm>
              <a:off x="5086679" y="3581562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Li Oven /</a:t>
              </a:r>
              <a:br>
                <a:rPr lang="en-US" sz="1200" dirty="0">
                  <a:solidFill>
                    <a:srgbClr val="000000"/>
                  </a:solidFill>
                  <a:latin typeface="Arial"/>
                </a:rPr>
              </a:b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Bypass line</a:t>
              </a:r>
            </a:p>
          </p:txBody>
        </p: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7F4AF7A-EB40-AF7E-BA73-DC0B60192043}"/>
              </a:ext>
            </a:extLst>
          </p:cNvPr>
          <p:cNvCxnSpPr>
            <a:cxnSpLocks/>
          </p:cNvCxnSpPr>
          <p:nvPr/>
        </p:nvCxnSpPr>
        <p:spPr>
          <a:xfrm flipV="1">
            <a:off x="2264207" y="2350600"/>
            <a:ext cx="2296363" cy="682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BD29B46-6136-10F4-E103-BFB89F772A15}"/>
              </a:ext>
            </a:extLst>
          </p:cNvPr>
          <p:cNvCxnSpPr>
            <a:cxnSpLocks/>
          </p:cNvCxnSpPr>
          <p:nvPr/>
        </p:nvCxnSpPr>
        <p:spPr>
          <a:xfrm>
            <a:off x="6170018" y="2246513"/>
            <a:ext cx="1546438" cy="14160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asted-movie.png" descr="pasted-movie.png">
            <a:extLst>
              <a:ext uri="{FF2B5EF4-FFF2-40B4-BE49-F238E27FC236}">
                <a16:creationId xmlns:a16="http://schemas.microsoft.com/office/drawing/2014/main" id="{6CB473EF-504D-B6C9-2234-E96A3944D9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63361" y="3522101"/>
            <a:ext cx="4128863" cy="26635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DBA3A-D372-FAA2-5E1F-88268F30F294}"/>
              </a:ext>
            </a:extLst>
          </p:cNvPr>
          <p:cNvSpPr txBox="1"/>
          <p:nvPr/>
        </p:nvSpPr>
        <p:spPr>
          <a:xfrm>
            <a:off x="8823336" y="3240432"/>
            <a:ext cx="2618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Lithium Oven Density Profile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E60372D-3156-065B-A6FD-4411BAC12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</p:spTree>
    <p:extLst>
      <p:ext uri="{BB962C8B-B14F-4D97-AF65-F5344CB8AC3E}">
        <p14:creationId xmlns:p14="http://schemas.microsoft.com/office/powerpoint/2010/main" val="332890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3C754-7DD6-BEB3-701B-7FE5D8E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plasma diagnostics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9DCBB-7256-9BFD-B357-CDF49C804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6EAEA5-1917-C5D2-66B6-E6865E923DBA}"/>
              </a:ext>
            </a:extLst>
          </p:cNvPr>
          <p:cNvGrpSpPr/>
          <p:nvPr/>
        </p:nvGrpSpPr>
        <p:grpSpPr>
          <a:xfrm>
            <a:off x="0" y="1377978"/>
            <a:ext cx="12341788" cy="953946"/>
            <a:chOff x="0" y="1005113"/>
            <a:chExt cx="12341788" cy="9539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CC2F19-3DC8-B7A0-57EB-2556CB629547}"/>
                </a:ext>
              </a:extLst>
            </p:cNvPr>
            <p:cNvGrpSpPr/>
            <p:nvPr/>
          </p:nvGrpSpPr>
          <p:grpSpPr>
            <a:xfrm>
              <a:off x="0" y="1005113"/>
              <a:ext cx="12192000" cy="576601"/>
              <a:chOff x="-3211104" y="-2839832"/>
              <a:chExt cx="21581166" cy="102064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B80BFEF-06B6-AC3A-37BC-36A110F50F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44" t="7936" b="55490"/>
              <a:stretch/>
            </p:blipFill>
            <p:spPr>
              <a:xfrm>
                <a:off x="-3211104" y="-2792108"/>
                <a:ext cx="11918452" cy="9531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38017AC-3636-9B92-AA1B-649CCEE58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241" r="20357"/>
              <a:stretch/>
            </p:blipFill>
            <p:spPr>
              <a:xfrm>
                <a:off x="8659893" y="-2839832"/>
                <a:ext cx="9710169" cy="1020647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460DC16-1483-C509-71B7-449BD26CEF60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79" y="1352210"/>
              <a:ext cx="5641145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F2A7E460-307B-5DAD-75C1-2272D341DC54}"/>
                </a:ext>
              </a:extLst>
            </p:cNvPr>
            <p:cNvSpPr txBox="1"/>
            <p:nvPr/>
          </p:nvSpPr>
          <p:spPr>
            <a:xfrm>
              <a:off x="11102322" y="1037616"/>
              <a:ext cx="1146928" cy="443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rgbClr val="FFC000"/>
                  </a:solidFill>
                </a:rPr>
                <a:t>gammas</a:t>
              </a:r>
            </a:p>
          </p:txBody>
        </p:sp>
        <p:sp>
          <p:nvSpPr>
            <p:cNvPr id="34" name="TextBox 20">
              <a:extLst>
                <a:ext uri="{FF2B5EF4-FFF2-40B4-BE49-F238E27FC236}">
                  <a16:creationId xmlns:a16="http://schemas.microsoft.com/office/drawing/2014/main" id="{BCFE3906-1882-2450-B2B5-568A6122A5B2}"/>
                </a:ext>
              </a:extLst>
            </p:cNvPr>
            <p:cNvSpPr txBox="1"/>
            <p:nvPr/>
          </p:nvSpPr>
          <p:spPr>
            <a:xfrm>
              <a:off x="11867408" y="1515194"/>
              <a:ext cx="474380" cy="443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rgbClr val="0070C0"/>
                  </a:solidFill>
                </a:rPr>
                <a:t>e-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D8B2E7D-9897-5E4D-A7B9-D084915276BF}"/>
                </a:ext>
              </a:extLst>
            </p:cNvPr>
            <p:cNvCxnSpPr>
              <a:cxnSpLocks/>
            </p:cNvCxnSpPr>
            <p:nvPr/>
          </p:nvCxnSpPr>
          <p:spPr>
            <a:xfrm>
              <a:off x="6196179" y="1348481"/>
              <a:ext cx="5927614" cy="92392"/>
            </a:xfrm>
            <a:prstGeom prst="straightConnector1">
              <a:avLst/>
            </a:prstGeom>
            <a:ln w="57150">
              <a:solidFill>
                <a:srgbClr val="0070C0">
                  <a:alpha val="54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55E325-66FF-E2B6-0003-158C37C36372}"/>
                </a:ext>
              </a:extLst>
            </p:cNvPr>
            <p:cNvCxnSpPr>
              <a:cxnSpLocks/>
            </p:cNvCxnSpPr>
            <p:nvPr/>
          </p:nvCxnSpPr>
          <p:spPr>
            <a:xfrm>
              <a:off x="408322" y="1346668"/>
              <a:ext cx="5787857" cy="0"/>
            </a:xfrm>
            <a:prstGeom prst="straightConnector1">
              <a:avLst/>
            </a:prstGeom>
            <a:ln w="57150">
              <a:solidFill>
                <a:srgbClr val="0070C0">
                  <a:alpha val="54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C8DD3ED-C182-8161-5C7E-0CD1FF934A5B}"/>
              </a:ext>
            </a:extLst>
          </p:cNvPr>
          <p:cNvSpPr txBox="1"/>
          <p:nvPr/>
        </p:nvSpPr>
        <p:spPr>
          <a:xfrm>
            <a:off x="-77312" y="907062"/>
            <a:ext cx="87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dirty="0">
                <a:solidFill>
                  <a:srgbClr val="000000"/>
                </a:solidFill>
                <a:latin typeface="Arial"/>
              </a:rPr>
              <a:t>Plasma</a:t>
            </a:r>
          </a:p>
          <a:p>
            <a:pPr algn="ctr" defTabSz="1219170"/>
            <a:r>
              <a:rPr lang="en-US" sz="1200" dirty="0">
                <a:solidFill>
                  <a:srgbClr val="000000"/>
                </a:solidFill>
                <a:latin typeface="Arial"/>
              </a:rPr>
              <a:t>sources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F5317D-7210-EFBD-C138-43487C1AF756}"/>
              </a:ext>
            </a:extLst>
          </p:cNvPr>
          <p:cNvSpPr txBox="1"/>
          <p:nvPr/>
        </p:nvSpPr>
        <p:spPr>
          <a:xfrm>
            <a:off x="1583818" y="1062606"/>
            <a:ext cx="221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latin typeface="Arial"/>
              </a:rPr>
              <a:t>Spectrometer Quadrupoles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91024A-347F-D1DF-3855-668C3AE1769B}"/>
              </a:ext>
            </a:extLst>
          </p:cNvPr>
          <p:cNvSpPr txBox="1"/>
          <p:nvPr/>
        </p:nvSpPr>
        <p:spPr>
          <a:xfrm>
            <a:off x="5201051" y="1025171"/>
            <a:ext cx="204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latin typeface="Arial"/>
              </a:rPr>
              <a:t>Spectrometer</a:t>
            </a:r>
          </a:p>
          <a:p>
            <a:pPr algn="ctr" defTabSz="1219170"/>
            <a:r>
              <a:rPr lang="en-US" sz="1200" b="1" dirty="0">
                <a:solidFill>
                  <a:srgbClr val="000000"/>
                </a:solidFill>
                <a:latin typeface="Arial"/>
              </a:rPr>
              <a:t>Dipole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142B84-AD5B-B71A-76A1-CDF53A60FC2C}"/>
              </a:ext>
            </a:extLst>
          </p:cNvPr>
          <p:cNvSpPr txBox="1"/>
          <p:nvPr/>
        </p:nvSpPr>
        <p:spPr>
          <a:xfrm>
            <a:off x="7975807" y="1083277"/>
            <a:ext cx="137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latin typeface="Arial"/>
              </a:rPr>
              <a:t>UV Spectrometers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FDDA07-408F-BC3E-E3B7-C802F393D7F5}"/>
              </a:ext>
            </a:extLst>
          </p:cNvPr>
          <p:cNvSpPr txBox="1"/>
          <p:nvPr/>
        </p:nvSpPr>
        <p:spPr>
          <a:xfrm>
            <a:off x="10750098" y="1019158"/>
            <a:ext cx="137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00000"/>
                </a:solidFill>
                <a:latin typeface="Arial"/>
              </a:rPr>
              <a:t>Electron and Gamma Screens</a:t>
            </a: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id="{1BC9661D-C248-07F3-3B92-0B2049AC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7" y="2666793"/>
            <a:ext cx="1395346" cy="33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A4B8A15-7D8D-36D1-25AF-37F3AE4CC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09" t="6332" b="25466"/>
          <a:stretch>
            <a:fillRect/>
          </a:stretch>
        </p:blipFill>
        <p:spPr>
          <a:xfrm>
            <a:off x="1691763" y="2953685"/>
            <a:ext cx="2310512" cy="26651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D202CB7-FF92-3DD8-95CC-E81A765B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47"/>
          <a:stretch/>
        </p:blipFill>
        <p:spPr>
          <a:xfrm>
            <a:off x="4229529" y="2750936"/>
            <a:ext cx="2130079" cy="1854207"/>
          </a:xfrm>
          <a:prstGeom prst="rect">
            <a:avLst/>
          </a:prstGeom>
        </p:spPr>
      </p:pic>
      <p:pic>
        <p:nvPicPr>
          <p:cNvPr id="8" name="Picture 7" descr="A graph of a heater and a short gaussian&#10;&#10;Description automatically generated">
            <a:extLst>
              <a:ext uri="{FF2B5EF4-FFF2-40B4-BE49-F238E27FC236}">
                <a16:creationId xmlns:a16="http://schemas.microsoft.com/office/drawing/2014/main" id="{6298355E-CBBA-AC5F-195F-238E2242A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63" y="2750936"/>
            <a:ext cx="3369808" cy="2583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578E6A-F7E8-C0C1-1B9C-A7F1C00D0F82}"/>
              </a:ext>
            </a:extLst>
          </p:cNvPr>
          <p:cNvSpPr txBox="1"/>
          <p:nvPr/>
        </p:nvSpPr>
        <p:spPr>
          <a:xfrm>
            <a:off x="8920004" y="5500626"/>
            <a:ext cx="3037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Emma et al., PRL </a:t>
            </a:r>
            <a:r>
              <a:rPr lang="en-US" sz="1400" b="1" dirty="0"/>
              <a:t>134</a:t>
            </a:r>
            <a:r>
              <a:rPr lang="en-US" sz="1400" dirty="0"/>
              <a:t>, 085001 (2025)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9C091-CBF1-5C27-0FD5-390DC25FB005}"/>
              </a:ext>
            </a:extLst>
          </p:cNvPr>
          <p:cNvCxnSpPr>
            <a:cxnSpLocks/>
          </p:cNvCxnSpPr>
          <p:nvPr/>
        </p:nvCxnSpPr>
        <p:spPr>
          <a:xfrm>
            <a:off x="4189226" y="2331924"/>
            <a:ext cx="0" cy="38772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A097CF-844A-A6D2-935D-2CA1C3050F83}"/>
              </a:ext>
            </a:extLst>
          </p:cNvPr>
          <p:cNvCxnSpPr>
            <a:cxnSpLocks/>
          </p:cNvCxnSpPr>
          <p:nvPr/>
        </p:nvCxnSpPr>
        <p:spPr>
          <a:xfrm>
            <a:off x="8416182" y="2331924"/>
            <a:ext cx="0" cy="38772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40287A-3C57-223E-CAF7-14BD2998E6D8}"/>
              </a:ext>
            </a:extLst>
          </p:cNvPr>
          <p:cNvSpPr txBox="1"/>
          <p:nvPr/>
        </p:nvSpPr>
        <p:spPr>
          <a:xfrm>
            <a:off x="496914" y="2323153"/>
            <a:ext cx="30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Imaging electron spectrometer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69EA6-FC63-446A-CE42-315D93C8EC95}"/>
              </a:ext>
            </a:extLst>
          </p:cNvPr>
          <p:cNvSpPr txBox="1"/>
          <p:nvPr/>
        </p:nvSpPr>
        <p:spPr>
          <a:xfrm>
            <a:off x="4647408" y="2264805"/>
            <a:ext cx="30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Betatron radiation diagnostics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A932-1751-96E4-6B48-E6C81540D92F}"/>
              </a:ext>
            </a:extLst>
          </p:cNvPr>
          <p:cNvSpPr txBox="1"/>
          <p:nvPr/>
        </p:nvSpPr>
        <p:spPr>
          <a:xfrm>
            <a:off x="8922861" y="2264805"/>
            <a:ext cx="30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UV and XUV spectrometers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C9537-9BAC-E1BD-A7FC-4FCB1499E718}"/>
              </a:ext>
            </a:extLst>
          </p:cNvPr>
          <p:cNvSpPr txBox="1">
            <a:spLocks/>
          </p:cNvSpPr>
          <p:nvPr/>
        </p:nvSpPr>
        <p:spPr>
          <a:xfrm>
            <a:off x="4187214" y="5425436"/>
            <a:ext cx="4002513" cy="56474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Compton Spectrometer upcoming, covering a range of 180 keV-28 MeV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B825D-AB06-7C8F-631C-48C6ED8C2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994" y="2635597"/>
            <a:ext cx="2341886" cy="2175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90DA-4CF4-4FF7-F0D6-8A6FA3A3CD0C}"/>
              </a:ext>
            </a:extLst>
          </p:cNvPr>
          <p:cNvSpPr txBox="1"/>
          <p:nvPr/>
        </p:nvSpPr>
        <p:spPr>
          <a:xfrm>
            <a:off x="4782180" y="4840078"/>
            <a:ext cx="3377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San Miguel Claveria et al., AAC (2022)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A64944F-E3EE-0CF2-852D-B8ADBD067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5DE57A-23D3-55A3-10AE-ABF74166987B}"/>
              </a:ext>
            </a:extLst>
          </p:cNvPr>
          <p:cNvSpPr txBox="1"/>
          <p:nvPr/>
        </p:nvSpPr>
        <p:spPr>
          <a:xfrm>
            <a:off x="732776" y="6021861"/>
            <a:ext cx="3377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Storey et al., PRAB </a:t>
            </a:r>
            <a:r>
              <a:rPr lang="en-US" sz="1400" b="1" dirty="0"/>
              <a:t>27</a:t>
            </a:r>
            <a:r>
              <a:rPr lang="en-US" sz="1400" dirty="0"/>
              <a:t> 051302 (2024)</a:t>
            </a:r>
          </a:p>
        </p:txBody>
      </p:sp>
    </p:spTree>
    <p:extLst>
      <p:ext uri="{BB962C8B-B14F-4D97-AF65-F5344CB8AC3E}">
        <p14:creationId xmlns:p14="http://schemas.microsoft.com/office/powerpoint/2010/main" val="2765575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310B-C44B-F13C-69BA-0D3884B5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drive-to-wake transfer efficiency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D54AE-DE56-3E2D-EA4F-05C774D6B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B1D8A-2C15-85D7-A76B-EEB8C4292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093EBA6-073B-73D9-AD3A-D1F8F4EB6003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2400811" y="1159686"/>
                <a:ext cx="9341245" cy="5182839"/>
              </a:xfrm>
            </p:spPr>
            <p:txBody>
              <a:bodyPr/>
              <a:lstStyle/>
              <a:p>
                <a:r>
                  <a:rPr lang="en-US" sz="1800" dirty="0"/>
                  <a:t>Previous results demonstrated energy depletion down to 3 GeV in 40cm long Li plasma</a:t>
                </a:r>
              </a:p>
              <a:p>
                <a:pPr lvl="1"/>
                <a:r>
                  <a:rPr lang="en-US" sz="1600" dirty="0"/>
                  <a:t>Maximum drive-to-wake energy transfer efficiency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=45 </m:t>
                    </m:r>
                  </m:oMath>
                </a14:m>
                <a:r>
                  <a:rPr lang="en-US" sz="1600" dirty="0"/>
                  <a:t>% directly measured</a:t>
                </a:r>
              </a:p>
              <a:p>
                <a:pPr lvl="2"/>
                <a:endParaRPr lang="en-US" sz="1200" dirty="0"/>
              </a:p>
              <a:p>
                <a:r>
                  <a:rPr lang="en-US" sz="1800" dirty="0"/>
                  <a:t>Optimization of </a:t>
                </a:r>
                <a:r>
                  <a:rPr lang="en-US" sz="1800" dirty="0" err="1"/>
                  <a:t>sextupoles</a:t>
                </a:r>
                <a:r>
                  <a:rPr lang="en-US" sz="1800" dirty="0"/>
                  <a:t> positions critical to align the energy slices of the bunch entering the plasma</a:t>
                </a:r>
              </a:p>
              <a:p>
                <a:pPr lvl="1"/>
                <a:r>
                  <a:rPr lang="en-US" sz="1600" dirty="0"/>
                  <a:t>Bayesian optimization used to maximize energy transfer to plasma</a:t>
                </a:r>
              </a:p>
              <a:p>
                <a:pPr lvl="1"/>
                <a:r>
                  <a:rPr lang="en-US" sz="1600" dirty="0"/>
                  <a:t>Vary position of 4 </a:t>
                </a:r>
                <a:r>
                  <a:rPr lang="en-US" sz="1600" dirty="0" err="1"/>
                  <a:t>sextupoles</a:t>
                </a:r>
                <a:r>
                  <a:rPr lang="en-US" sz="1600" dirty="0"/>
                  <a:t> (x and y)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In two-bunch delivery configuration:</a:t>
                </a:r>
              </a:p>
              <a:p>
                <a:pPr lvl="1"/>
                <a:r>
                  <a:rPr lang="en-US" sz="1600" dirty="0"/>
                  <a:t>Driver only: ~1.2 </a:t>
                </a:r>
                <a:r>
                  <a:rPr lang="en-US" sz="1600" dirty="0" err="1"/>
                  <a:t>nC</a:t>
                </a:r>
                <a:r>
                  <a:rPr lang="en-US" sz="1600" dirty="0"/>
                  <a:t>, 6-8 kA</a:t>
                </a:r>
              </a:p>
              <a:p>
                <a:pPr lvl="1"/>
                <a:r>
                  <a:rPr lang="en-US" sz="1600" dirty="0"/>
                  <a:t>Maximum drive-to-wake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 25 </m:t>
                    </m:r>
                  </m:oMath>
                </a14:m>
                <a:r>
                  <a:rPr lang="en-US" sz="1600" dirty="0"/>
                  <a:t>%</a:t>
                </a:r>
              </a:p>
              <a:p>
                <a:pPr lvl="1"/>
                <a:r>
                  <a:rPr lang="en-US" sz="1600" dirty="0"/>
                  <a:t>Deceleration to ~6 GeV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4093EBA6-073B-73D9-AD3A-D1F8F4EB60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2400811" y="1159686"/>
                <a:ext cx="9341245" cy="5182839"/>
              </a:xfrm>
              <a:blipFill>
                <a:blip r:embed="rId2"/>
                <a:stretch>
                  <a:fillRect l="-1697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E82EA86-BB48-AD26-FE68-99E434F5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7" y="1474319"/>
            <a:ext cx="1795972" cy="43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87EEE8-4F7E-1CE5-5146-576AD0F7368E}"/>
              </a:ext>
            </a:extLst>
          </p:cNvPr>
          <p:cNvGrpSpPr/>
          <p:nvPr/>
        </p:nvGrpSpPr>
        <p:grpSpPr>
          <a:xfrm>
            <a:off x="6579620" y="3365499"/>
            <a:ext cx="5433120" cy="3324285"/>
            <a:chOff x="2137795" y="0"/>
            <a:chExt cx="11909776" cy="7287062"/>
          </a:xfrm>
        </p:grpSpPr>
        <p:pic>
          <p:nvPicPr>
            <p:cNvPr id="12" name="Picture 11" descr="A blue and yellow line graph&#10;&#10;AI-generated content may be incorrect.">
              <a:extLst>
                <a:ext uri="{FF2B5EF4-FFF2-40B4-BE49-F238E27FC236}">
                  <a16:creationId xmlns:a16="http://schemas.microsoft.com/office/drawing/2014/main" id="{5C180D36-C50C-84FD-DD5F-E85DFCE7E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7795" y="0"/>
              <a:ext cx="7916410" cy="6858000"/>
            </a:xfrm>
            <a:prstGeom prst="rect">
              <a:avLst/>
            </a:prstGeom>
          </p:spPr>
        </p:pic>
        <p:pic>
          <p:nvPicPr>
            <p:cNvPr id="14" name="Picture 13" descr="A close up of a blue and white object&#10;&#10;AI-generated content may be incorrect.">
              <a:extLst>
                <a:ext uri="{FF2B5EF4-FFF2-40B4-BE49-F238E27FC236}">
                  <a16:creationId xmlns:a16="http://schemas.microsoft.com/office/drawing/2014/main" id="{B8D667AA-100B-5C87-9D69-EE20F1846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45948" y="190501"/>
              <a:ext cx="2326727" cy="6740023"/>
            </a:xfrm>
            <a:prstGeom prst="rect">
              <a:avLst/>
            </a:prstGeom>
          </p:spPr>
        </p:pic>
        <p:pic>
          <p:nvPicPr>
            <p:cNvPr id="16" name="Picture 15" descr="A blue line on a white background&#10;&#10;AI-generated content may be incorrect.">
              <a:extLst>
                <a:ext uri="{FF2B5EF4-FFF2-40B4-BE49-F238E27FC236}">
                  <a16:creationId xmlns:a16="http://schemas.microsoft.com/office/drawing/2014/main" id="{FE5EEC75-9C57-E5C3-D008-436F4FCB6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42540" y="279401"/>
              <a:ext cx="1305031" cy="700766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827A888-C976-6489-7536-1DB25DB485F8}"/>
              </a:ext>
            </a:extLst>
          </p:cNvPr>
          <p:cNvSpPr txBox="1"/>
          <p:nvPr/>
        </p:nvSpPr>
        <p:spPr>
          <a:xfrm>
            <a:off x="812800" y="125493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Single Bunch</a:t>
            </a:r>
          </a:p>
        </p:txBody>
      </p:sp>
    </p:spTree>
    <p:extLst>
      <p:ext uri="{BB962C8B-B14F-4D97-AF65-F5344CB8AC3E}">
        <p14:creationId xmlns:p14="http://schemas.microsoft.com/office/powerpoint/2010/main" val="201046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C2CE-4681-04E7-B0CF-3C96D8D0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Multi-GeV witness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1CD7-0AAC-3E5B-B84C-E97CB89AF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1197C-DA8D-A9BF-6794-B65FC9FA18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78034"/>
            <a:ext cx="5000625" cy="2350966"/>
          </a:xfrm>
        </p:spPr>
        <p:txBody>
          <a:bodyPr/>
          <a:lstStyle/>
          <a:p>
            <a:r>
              <a:rPr lang="en-US" sz="1800" dirty="0"/>
              <a:t>Two-bunch configuration</a:t>
            </a:r>
          </a:p>
          <a:p>
            <a:pPr lvl="1"/>
            <a:r>
              <a:rPr lang="en-US" sz="1600" dirty="0"/>
              <a:t>Driver: ~1.2 </a:t>
            </a:r>
            <a:r>
              <a:rPr lang="en-US" sz="1600" dirty="0" err="1"/>
              <a:t>nC</a:t>
            </a:r>
            <a:r>
              <a:rPr lang="en-US" sz="1600" dirty="0"/>
              <a:t>, 6-8 kA</a:t>
            </a:r>
          </a:p>
          <a:p>
            <a:pPr lvl="1"/>
            <a:r>
              <a:rPr lang="en-US" sz="1600" dirty="0"/>
              <a:t>Witness: 150-250 </a:t>
            </a:r>
            <a:r>
              <a:rPr lang="en-US" sz="1600" dirty="0" err="1"/>
              <a:t>pC</a:t>
            </a:r>
            <a:r>
              <a:rPr lang="en-US" sz="1600" dirty="0"/>
              <a:t> incoming charge</a:t>
            </a:r>
          </a:p>
          <a:p>
            <a:pPr lvl="1"/>
            <a:r>
              <a:rPr lang="en-US" sz="1600" dirty="0"/>
              <a:t>Plasma: 40cm long lithium plasma, 4e16 cm</a:t>
            </a:r>
            <a:r>
              <a:rPr lang="en-US" sz="1600" baseline="30000" dirty="0"/>
              <a:t>-3</a:t>
            </a:r>
          </a:p>
          <a:p>
            <a:pPr lvl="3"/>
            <a:endParaRPr lang="en-US" sz="900" baseline="300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800" dirty="0"/>
              <a:t>Sorted by figure of merit:</a:t>
            </a:r>
            <a:endParaRPr lang="en-US" sz="1400" dirty="0"/>
          </a:p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51BDA8-E56D-42EC-C096-34960505D035}"/>
                  </a:ext>
                </a:extLst>
              </p:cNvPr>
              <p:cNvSpPr txBox="1"/>
              <p:nvPr/>
            </p:nvSpPr>
            <p:spPr>
              <a:xfrm>
                <a:off x="6053805" y="4675684"/>
                <a:ext cx="137428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=3.8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600" dirty="0"/>
                  <a:t>GeV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=0.76 %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=6 %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=180</m:t>
                    </m:r>
                  </m:oMath>
                </a14:m>
                <a:r>
                  <a:rPr lang="en-US" sz="1600" dirty="0"/>
                  <a:t> pC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51BDA8-E56D-42EC-C096-34960505D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05" y="4675684"/>
                <a:ext cx="1374287" cy="1077218"/>
              </a:xfrm>
              <a:prstGeom prst="rect">
                <a:avLst/>
              </a:prstGeom>
              <a:blipFill>
                <a:blip r:embed="rId3"/>
                <a:stretch>
                  <a:fillRect t="-1695" r="-88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energy and charge&#10;&#10;AI-generated content may be incorrect.">
            <a:extLst>
              <a:ext uri="{FF2B5EF4-FFF2-40B4-BE49-F238E27FC236}">
                <a16:creationId xmlns:a16="http://schemas.microsoft.com/office/drawing/2014/main" id="{47B3B1E0-E2E3-8F54-A4A1-8E8CEEA79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99" y="1078033"/>
            <a:ext cx="2061505" cy="3462555"/>
          </a:xfrm>
          <a:prstGeom prst="rect">
            <a:avLst/>
          </a:prstGeom>
        </p:spPr>
      </p:pic>
      <p:pic>
        <p:nvPicPr>
          <p:cNvPr id="15" name="Picture 14" descr="A graph showing the energy and energy&#10;&#10;AI-generated content may be incorrect.">
            <a:extLst>
              <a:ext uri="{FF2B5EF4-FFF2-40B4-BE49-F238E27FC236}">
                <a16:creationId xmlns:a16="http://schemas.microsoft.com/office/drawing/2014/main" id="{AB447C26-4AAF-0044-D7AE-DAB0518C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29" y="1078033"/>
            <a:ext cx="2126445" cy="3462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05269A-3E48-58CF-4640-6F5BDB19B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064" y="1161433"/>
            <a:ext cx="1561337" cy="3295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CFE167-2F4F-B4EC-E5CE-889E0CE4A507}"/>
                  </a:ext>
                </a:extLst>
              </p:cNvPr>
              <p:cNvSpPr txBox="1"/>
              <p:nvPr/>
            </p:nvSpPr>
            <p:spPr>
              <a:xfrm>
                <a:off x="8258750" y="4675684"/>
                <a:ext cx="132651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600" dirty="0"/>
                  <a:t>GeV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=0.69 %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=3 %</m:t>
                      </m:r>
                    </m:oMath>
                  </m:oMathPara>
                </a14:m>
                <a:endParaRPr lang="en-US" sz="16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sz="1600" dirty="0"/>
                  <a:t> pC</a:t>
                </a:r>
                <a:r>
                  <a:rPr lang="en-US" sz="1600" b="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CFE167-2F4F-B4EC-E5CE-889E0CE4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750" y="4675684"/>
                <a:ext cx="1326517" cy="1077218"/>
              </a:xfrm>
              <a:prstGeom prst="rect">
                <a:avLst/>
              </a:prstGeom>
              <a:blipFill>
                <a:blip r:embed="rId7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83C778B-970F-8519-18DC-812CC7F80542}"/>
              </a:ext>
            </a:extLst>
          </p:cNvPr>
          <p:cNvSpPr txBox="1">
            <a:spLocks/>
          </p:cNvSpPr>
          <p:nvPr/>
        </p:nvSpPr>
        <p:spPr>
          <a:xfrm>
            <a:off x="5874008" y="5887998"/>
            <a:ext cx="6096000" cy="51398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85750" marR="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571500" marR="0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00100" marR="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800100" algn="l"/>
              </a:tabLst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573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>
                <a:tab pos="1257300" algn="l"/>
              </a:tabLst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Field uniformity (energy spread over energy gained) ~2%</a:t>
            </a:r>
          </a:p>
          <a:p>
            <a:endParaRPr lang="en-US" sz="1800" dirty="0"/>
          </a:p>
        </p:txBody>
      </p:sp>
      <p:pic>
        <p:nvPicPr>
          <p:cNvPr id="7" name="Picture 6" descr="A blue and yellow sound wave&#10;&#10;AI-generated content may be incorrect.">
            <a:extLst>
              <a:ext uri="{FF2B5EF4-FFF2-40B4-BE49-F238E27FC236}">
                <a16:creationId xmlns:a16="http://schemas.microsoft.com/office/drawing/2014/main" id="{4236E7FF-5D40-2061-D0B1-FB92B78C4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649142"/>
            <a:ext cx="4564225" cy="2752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44A840-326A-FDDC-BA5E-7A1D9342AFFF}"/>
                  </a:ext>
                </a:extLst>
              </p:cNvPr>
              <p:cNvSpPr txBox="1"/>
              <p:nvPr/>
            </p:nvSpPr>
            <p:spPr>
              <a:xfrm>
                <a:off x="3456436" y="2467669"/>
                <a:ext cx="1835374" cy="1000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44A840-326A-FDDC-BA5E-7A1D9342A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436" y="2467669"/>
                <a:ext cx="1835374" cy="10006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626F1DA-752D-0B3D-53FC-89EFADB69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</p:spPr>
        <p:txBody>
          <a:bodyPr/>
          <a:lstStyle/>
          <a:p>
            <a:r>
              <a:rPr lang="en-US" dirty="0"/>
              <a:t>Sept 24, 2025         Doug Storey  |  EAAC2025  |  Multi-GeV Witness Acceleration with High Field Uniformity at FACET-II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D848B-23EB-E8C6-52CE-CDACA8F5ACB7}"/>
              </a:ext>
            </a:extLst>
          </p:cNvPr>
          <p:cNvSpPr txBox="1"/>
          <p:nvPr/>
        </p:nvSpPr>
        <p:spPr>
          <a:xfrm>
            <a:off x="2204824" y="3418760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Focus at 14 GeV</a:t>
            </a:r>
          </a:p>
        </p:txBody>
      </p:sp>
    </p:spTree>
    <p:extLst>
      <p:ext uri="{BB962C8B-B14F-4D97-AF65-F5344CB8AC3E}">
        <p14:creationId xmlns:p14="http://schemas.microsoft.com/office/powerpoint/2010/main" val="29126822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1_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3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1AAF7-9938-41DF-A097-3903652D29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A3DC0-EABB-4073-9CE7-09A2919D95C8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2c676331-9f32-46eb-870f-c0db5a96f88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B35A492-4EFA-481B-A42F-199DD75C7F52}">
  <ds:schemaRefs>
    <ds:schemaRef ds:uri="2c676331-9f32-46eb-870f-c0db5a96f8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21617</TotalTime>
  <Words>1697</Words>
  <Application>Microsoft Office PowerPoint</Application>
  <PresentationFormat>Widescreen</PresentationFormat>
  <Paragraphs>302</Paragraphs>
  <Slides>16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Lato Black</vt:lpstr>
      <vt:lpstr>Calibri</vt:lpstr>
      <vt:lpstr>Arial</vt:lpstr>
      <vt:lpstr>Lato</vt:lpstr>
      <vt:lpstr>Cambria Math</vt:lpstr>
      <vt:lpstr>FACET-II Main</vt:lpstr>
      <vt:lpstr>1_FACET-II Main</vt:lpstr>
      <vt:lpstr>SLAC Covers/Title Slides</vt:lpstr>
      <vt:lpstr>PowerPoint Presentation</vt:lpstr>
      <vt:lpstr>E300 collaboration – PI’s C. Joshi (UCLA) and M. Hogan (SLAC)</vt:lpstr>
      <vt:lpstr>FACET-II provides 10 GeV beams for PWFA studies</vt:lpstr>
      <vt:lpstr>FACET-II provides 10 GeV beams for PWFA studies</vt:lpstr>
      <vt:lpstr>FACET-II experimental area overview</vt:lpstr>
      <vt:lpstr>Lithium oven plasma source</vt:lpstr>
      <vt:lpstr>Post plasma diagnostics</vt:lpstr>
      <vt:lpstr>Maximizing drive-to-wake transfer efficiency</vt:lpstr>
      <vt:lpstr>Multi-GeV witness acceleration</vt:lpstr>
      <vt:lpstr>High field uniformity and total efficiency at the GeV scale</vt:lpstr>
      <vt:lpstr>Laser pre-ionization of Lithium plasma</vt:lpstr>
      <vt:lpstr>Longitudinal Phase Space delivered to the plasma</vt:lpstr>
      <vt:lpstr>Optimization of the transverse phase space</vt:lpstr>
      <vt:lpstr>Outlook for the FY26 Experimental Run</vt:lpstr>
      <vt:lpstr>Conclusions</vt:lpstr>
      <vt:lpstr>Statistics: High field uniformity and total efficiency at GeV scale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FACET-II</dc:title>
  <dc:subject/>
  <dc:creator>dstorey@slac.stanford.edu</dc:creator>
  <cp:keywords/>
  <dc:description/>
  <cp:lastModifiedBy>Storey, Doug</cp:lastModifiedBy>
  <cp:revision>330</cp:revision>
  <dcterms:created xsi:type="dcterms:W3CDTF">2022-04-22T00:44:22Z</dcterms:created>
  <dcterms:modified xsi:type="dcterms:W3CDTF">2025-09-23T22:04:27Z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