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1491" r:id="rId2"/>
    <p:sldId id="1611" r:id="rId3"/>
    <p:sldId id="1609" r:id="rId4"/>
    <p:sldId id="1612" r:id="rId5"/>
    <p:sldId id="1614" r:id="rId6"/>
    <p:sldId id="1615" r:id="rId7"/>
    <p:sldId id="1613" r:id="rId8"/>
    <p:sldId id="1620" r:id="rId9"/>
    <p:sldId id="1621" r:id="rId10"/>
    <p:sldId id="1622" r:id="rId11"/>
    <p:sldId id="1623" r:id="rId12"/>
    <p:sldId id="1624" r:id="rId13"/>
    <p:sldId id="1625" r:id="rId14"/>
    <p:sldId id="162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ED3832"/>
    <a:srgbClr val="F5A340"/>
    <a:srgbClr val="4477AA"/>
    <a:srgbClr val="4F79CA"/>
    <a:srgbClr val="0070C0"/>
    <a:srgbClr val="CBB464"/>
    <a:srgbClr val="FF0000"/>
    <a:srgbClr val="540F0F"/>
    <a:srgbClr val="F38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 autoAdjust="0"/>
    <p:restoredTop sz="86250" autoAdjust="0"/>
  </p:normalViewPr>
  <p:slideViewPr>
    <p:cSldViewPr snapToGrid="0" snapToObjects="1">
      <p:cViewPr varScale="1">
        <p:scale>
          <a:sx n="94" d="100"/>
          <a:sy n="94" d="100"/>
        </p:scale>
        <p:origin x="117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EAAC 2025 - Elba, Italy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EAAC 2025 - Elba, Italy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8.16864" TargetMode="External"/><Relationship Id="rId2" Type="http://schemas.openxmlformats.org/officeDocument/2006/relationships/hyperlink" Target="https://arxiv.org/abs/2509.01747v1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9.01747v1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2508.16864" TargetMode="Externa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66" y="1041400"/>
            <a:ext cx="11087668" cy="17700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Experimental Progress of PWFA</a:t>
            </a:r>
            <a:b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a Laser-Ionized Plasma Source FACET-II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388" y="2811438"/>
            <a:ext cx="10957446" cy="40465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EAAC 2025</a:t>
            </a:r>
          </a:p>
          <a:p>
            <a:r>
              <a:rPr lang="en-US" dirty="0">
                <a:solidFill>
                  <a:schemeClr val="bg1"/>
                </a:solidFill>
              </a:rPr>
              <a:t>Sep. 24, 2025</a:t>
            </a:r>
          </a:p>
          <a:p>
            <a:r>
              <a:rPr lang="en-US" dirty="0">
                <a:solidFill>
                  <a:schemeClr val="bg1"/>
                </a:solidFill>
              </a:rPr>
              <a:t>Elba, Italy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Authors: </a:t>
            </a:r>
            <a:r>
              <a:rPr lang="en-US" dirty="0">
                <a:solidFill>
                  <a:schemeClr val="bg1"/>
                </a:solidFill>
              </a:rPr>
              <a:t>Michael Litos (speaker, CU Boulder),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Valentina Lee (CU Boulder), Robert Ariniello (SLAC </a:t>
            </a:r>
            <a:r>
              <a:rPr lang="en-US" dirty="0" err="1">
                <a:solidFill>
                  <a:schemeClr val="bg1"/>
                </a:solidFill>
              </a:rPr>
              <a:t>Nat’l</a:t>
            </a:r>
            <a:r>
              <a:rPr lang="en-US" dirty="0">
                <a:solidFill>
                  <a:schemeClr val="bg1"/>
                </a:solidFill>
              </a:rPr>
              <a:t> Lab)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 behalf of E-301 and E-333 collaborations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A1D3A-A8F4-3869-3E37-F03369E0C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28" b="39169"/>
          <a:stretch/>
        </p:blipFill>
        <p:spPr>
          <a:xfrm>
            <a:off x="117712" y="111882"/>
            <a:ext cx="2722728" cy="4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DC363-3B33-1890-D792-A48D5C121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52BAEC-B02D-10FF-DD02-664AC75D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4EB135-52F4-8175-377B-8CB7E330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7FBE25-CBD8-FA7A-7A23-AE3E96F7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Charge Capture and Transmission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A2BF1-1501-F7A6-302A-9294BF6C9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50" y="1891788"/>
            <a:ext cx="8675196" cy="3976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893DC-0464-F683-B6BA-084E62374BE3}"/>
              </a:ext>
            </a:extLst>
          </p:cNvPr>
          <p:cNvSpPr txBox="1"/>
          <p:nvPr/>
        </p:nvSpPr>
        <p:spPr>
          <a:xfrm>
            <a:off x="16154" y="1774209"/>
            <a:ext cx="36687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Total Charge Capture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Two-bunch data from FACET-II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 GeV gain, ~3.5% spread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</a:t>
            </a:r>
            <a:r>
              <a:rPr lang="en-US" sz="1800" dirty="0"/>
              <a:t>90% charge capture of the witness bunch with multi-GeV energy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~2.5% total efficiency:</a:t>
            </a:r>
            <a:br>
              <a:rPr lang="en-US" dirty="0"/>
            </a:br>
            <a:r>
              <a:rPr lang="en-US" dirty="0"/>
              <a:t>energy gained / </a:t>
            </a:r>
            <a:r>
              <a:rPr lang="en-US" dirty="0" err="1"/>
              <a:t>init.</a:t>
            </a:r>
            <a:r>
              <a:rPr lang="en-US" dirty="0"/>
              <a:t> drive energy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sz="1800" dirty="0"/>
              <a:t>igh charge capture enabled by long plasma density ramps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At start of ramp, density is low, and wake  bubble is large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sz="1800" dirty="0"/>
              <a:t>ensity then increases adiabatically, gradually focusing down beam with wake bubble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AA7A3-0A22-1C23-7B78-974893DDE042}"/>
              </a:ext>
            </a:extLst>
          </p:cNvPr>
          <p:cNvSpPr txBox="1"/>
          <p:nvPr/>
        </p:nvSpPr>
        <p:spPr>
          <a:xfrm>
            <a:off x="5781023" y="941360"/>
            <a:ext cx="20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98% charge capture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AEEB95-2D30-1E1A-8D04-5D6C021B471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809636" y="1310692"/>
            <a:ext cx="0" cy="463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15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76A01B-8675-719F-8FD7-98BEABA5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208A0-6AEF-936C-A7D2-8BE4828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BBFE9A-D1C9-821C-DEB1-007410A2C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E-333 Experiment at FACET-II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014E5-21F1-9697-6CA8-F8D4454EB818}"/>
              </a:ext>
            </a:extLst>
          </p:cNvPr>
          <p:cNvSpPr txBox="1"/>
          <p:nvPr/>
        </p:nvSpPr>
        <p:spPr>
          <a:xfrm>
            <a:off x="232011" y="820300"/>
            <a:ext cx="794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PWFA in a narrow plasma channel </a:t>
            </a:r>
            <a:r>
              <a:rPr lang="en-US" sz="2400" b="1" u="sng" dirty="0">
                <a:sym typeface="Wingdings" pitchFamily="2" charset="2"/>
              </a:rPr>
              <a:t> </a:t>
            </a:r>
            <a:r>
              <a:rPr lang="en-US" sz="2400" b="1" u="sng" dirty="0"/>
              <a:t>toward positron PWFA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9F9C9-3EDA-2171-30F2-1EDCD8F40FEA}"/>
              </a:ext>
            </a:extLst>
          </p:cNvPr>
          <p:cNvSpPr txBox="1"/>
          <p:nvPr/>
        </p:nvSpPr>
        <p:spPr>
          <a:xfrm>
            <a:off x="232011" y="4859601"/>
            <a:ext cx="59620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Science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ability to control plasma channel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PWFA response to narrowing of plasma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Guiding of e-beams along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Elongation of plasma wake bubble</a:t>
            </a: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2455E26D-65C0-0613-FE33-F9CEEC6AE0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787" y="1432779"/>
            <a:ext cx="7942999" cy="3426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69F140-056B-9ED9-E8C1-AEB30F7652CA}"/>
              </a:ext>
            </a:extLst>
          </p:cNvPr>
          <p:cNvSpPr txBox="1"/>
          <p:nvPr/>
        </p:nvSpPr>
        <p:spPr>
          <a:xfrm>
            <a:off x="6129733" y="5008786"/>
            <a:ext cx="226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Focusing for </a:t>
            </a:r>
            <a:r>
              <a:rPr lang="en-US" b="1" dirty="0"/>
              <a:t>Positrons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BBBE5-949C-457A-5FB1-6DD22CD617B0}"/>
              </a:ext>
            </a:extLst>
          </p:cNvPr>
          <p:cNvSpPr txBox="1"/>
          <p:nvPr/>
        </p:nvSpPr>
        <p:spPr>
          <a:xfrm>
            <a:off x="8431942" y="5009686"/>
            <a:ext cx="265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Accelerating for </a:t>
            </a:r>
            <a:r>
              <a:rPr lang="en-US" b="1" dirty="0"/>
              <a:t>Positrons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7726C8-68AC-1E46-C5DE-0A8EE197E22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261550" y="4039737"/>
            <a:ext cx="0" cy="969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BF8CB3-926C-608C-7FC6-29992B24C85D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59870" y="4039737"/>
            <a:ext cx="0" cy="969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237009-D368-4658-03B2-03DDC740E029}"/>
              </a:ext>
            </a:extLst>
          </p:cNvPr>
          <p:cNvSpPr/>
          <p:nvPr/>
        </p:nvSpPr>
        <p:spPr>
          <a:xfrm>
            <a:off x="6952153" y="3598877"/>
            <a:ext cx="625475" cy="44086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399A70D-721F-B29A-3CDD-5C49B15F10BB}"/>
              </a:ext>
            </a:extLst>
          </p:cNvPr>
          <p:cNvSpPr/>
          <p:nvPr/>
        </p:nvSpPr>
        <p:spPr>
          <a:xfrm>
            <a:off x="9449798" y="3598877"/>
            <a:ext cx="625475" cy="44086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A4F0D6-0A2B-A71E-17B8-88EC9C934C26}"/>
              </a:ext>
            </a:extLst>
          </p:cNvPr>
          <p:cNvSpPr txBox="1"/>
          <p:nvPr/>
        </p:nvSpPr>
        <p:spPr>
          <a:xfrm>
            <a:off x="4357988" y="2662665"/>
            <a:ext cx="181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Wide Channel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E2EB8E-2783-3A0F-A6E3-5341B432EFC3}"/>
              </a:ext>
            </a:extLst>
          </p:cNvPr>
          <p:cNvSpPr txBox="1"/>
          <p:nvPr/>
        </p:nvSpPr>
        <p:spPr>
          <a:xfrm>
            <a:off x="4404092" y="4261883"/>
            <a:ext cx="181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Narrow Channel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08032A-AE1D-8E18-C4D8-BB5AB8FF0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81" y="1838321"/>
            <a:ext cx="3121930" cy="257871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5DD95E6-FB38-BB7D-2E01-D2D0E95B31CE}"/>
              </a:ext>
            </a:extLst>
          </p:cNvPr>
          <p:cNvSpPr/>
          <p:nvPr/>
        </p:nvSpPr>
        <p:spPr>
          <a:xfrm>
            <a:off x="629735" y="2981026"/>
            <a:ext cx="390338" cy="19682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62A3AB1-B9E2-8257-8CE7-A396D98EBD17}"/>
              </a:ext>
            </a:extLst>
          </p:cNvPr>
          <p:cNvSpPr/>
          <p:nvPr/>
        </p:nvSpPr>
        <p:spPr>
          <a:xfrm>
            <a:off x="4453834" y="3599779"/>
            <a:ext cx="625475" cy="440860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22F442-824D-CC54-30DE-EEE4304C0A7D}"/>
              </a:ext>
            </a:extLst>
          </p:cNvPr>
          <p:cNvSpPr txBox="1"/>
          <p:nvPr/>
        </p:nvSpPr>
        <p:spPr>
          <a:xfrm>
            <a:off x="713883" y="3474276"/>
            <a:ext cx="102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goes here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BF6C4E-7D14-C4DD-B3A6-9F06E602D4C7}"/>
              </a:ext>
            </a:extLst>
          </p:cNvPr>
          <p:cNvCxnSpPr>
            <a:cxnSpLocks/>
            <a:stCxn id="27" idx="0"/>
            <a:endCxn id="25" idx="5"/>
          </p:cNvCxnSpPr>
          <p:nvPr/>
        </p:nvCxnSpPr>
        <p:spPr>
          <a:xfrm flipH="1" flipV="1">
            <a:off x="962909" y="3149024"/>
            <a:ext cx="262765" cy="325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0865AC9-5CD1-9910-D3F6-1A573AC89FC5}"/>
              </a:ext>
            </a:extLst>
          </p:cNvPr>
          <p:cNvSpPr/>
          <p:nvPr/>
        </p:nvSpPr>
        <p:spPr>
          <a:xfrm>
            <a:off x="2153732" y="2980764"/>
            <a:ext cx="390338" cy="19682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F4056F-AAE3-4269-6731-66089FC13E56}"/>
              </a:ext>
            </a:extLst>
          </p:cNvPr>
          <p:cNvSpPr txBox="1"/>
          <p:nvPr/>
        </p:nvSpPr>
        <p:spPr>
          <a:xfrm>
            <a:off x="1766827" y="1988406"/>
            <a:ext cx="10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driver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B8E1CE-D664-2F04-9D04-B4249766C329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>
            <a:off x="2278618" y="2357738"/>
            <a:ext cx="70283" cy="623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999065-0EF6-01F4-37A9-E7F34964022F}"/>
              </a:ext>
            </a:extLst>
          </p:cNvPr>
          <p:cNvSpPr txBox="1"/>
          <p:nvPr/>
        </p:nvSpPr>
        <p:spPr>
          <a:xfrm>
            <a:off x="449148" y="1600799"/>
            <a:ext cx="2292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Diederichs</a:t>
            </a:r>
            <a:r>
              <a:rPr lang="en-US" sz="1200" dirty="0"/>
              <a:t>, et al., Phys. Rev. Accel. Beams 22, 081301 (2019)</a:t>
            </a:r>
          </a:p>
        </p:txBody>
      </p:sp>
    </p:spTree>
    <p:extLst>
      <p:ext uri="{BB962C8B-B14F-4D97-AF65-F5344CB8AC3E}">
        <p14:creationId xmlns:p14="http://schemas.microsoft.com/office/powerpoint/2010/main" val="117878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0008D-EE15-8771-15C9-5202F1A8A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6E8536-871A-DECB-3757-DB884F070B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41154"/>
            <a:ext cx="4946326" cy="5629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0D1B9-D0BE-674D-02F5-D58505B5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Elongated Wake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E14FA-D9F1-5E2D-4DA9-0113DEEA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85C17-8C0F-6CE8-A3A0-FA5C6636BA24}"/>
              </a:ext>
            </a:extLst>
          </p:cNvPr>
          <p:cNvSpPr txBox="1"/>
          <p:nvPr/>
        </p:nvSpPr>
        <p:spPr>
          <a:xfrm>
            <a:off x="3193701" y="185214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 Channel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1E5D1A-A2DB-33F3-3D23-0EF4270CFBC3}"/>
              </a:ext>
            </a:extLst>
          </p:cNvPr>
          <p:cNvSpPr txBox="1"/>
          <p:nvPr/>
        </p:nvSpPr>
        <p:spPr>
          <a:xfrm>
            <a:off x="3090211" y="4220409"/>
            <a:ext cx="17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 Channel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ADD27-4183-2DBE-10C8-AC39CB9EBB55}"/>
              </a:ext>
            </a:extLst>
          </p:cNvPr>
          <p:cNvSpPr txBox="1"/>
          <p:nvPr/>
        </p:nvSpPr>
        <p:spPr>
          <a:xfrm>
            <a:off x="2620369" y="5601742"/>
            <a:ext cx="213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A340"/>
                </a:solidFill>
              </a:rPr>
              <a:t>orange: min. </a:t>
            </a:r>
            <a:r>
              <a:rPr lang="en-US" dirty="0" err="1">
                <a:solidFill>
                  <a:srgbClr val="F5A340"/>
                </a:solidFill>
              </a:rPr>
              <a:t>decel</a:t>
            </a:r>
            <a:r>
              <a:rPr lang="en-US" dirty="0">
                <a:solidFill>
                  <a:srgbClr val="F5A340"/>
                </a:solidFill>
              </a:rPr>
              <a:t>.</a:t>
            </a:r>
          </a:p>
          <a:p>
            <a:r>
              <a:rPr lang="en-US" dirty="0">
                <a:solidFill>
                  <a:srgbClr val="ED3832"/>
                </a:solidFill>
              </a:rPr>
              <a:t>red: max accel.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F65F0B-D54D-D6B9-3E20-84A813C8BB79}"/>
              </a:ext>
            </a:extLst>
          </p:cNvPr>
          <p:cNvGrpSpPr/>
          <p:nvPr/>
        </p:nvGrpSpPr>
        <p:grpSpPr>
          <a:xfrm>
            <a:off x="7080142" y="3076714"/>
            <a:ext cx="3033395" cy="3593592"/>
            <a:chOff x="6576290" y="1312646"/>
            <a:chExt cx="4222617" cy="5000254"/>
          </a:xfrm>
        </p:grpSpPr>
        <p:pic>
          <p:nvPicPr>
            <p:cNvPr id="13" name="Picture 1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8524399C-D870-6AA9-BA21-D23914DD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76290" y="1312646"/>
              <a:ext cx="4222617" cy="500025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C7D284-8F5B-7B96-8D26-EC67B859184D}"/>
                </a:ext>
              </a:extLst>
            </p:cNvPr>
            <p:cNvCxnSpPr>
              <a:cxnSpLocks/>
            </p:cNvCxnSpPr>
            <p:nvPr/>
          </p:nvCxnSpPr>
          <p:spPr>
            <a:xfrm>
              <a:off x="8134066" y="1365909"/>
              <a:ext cx="0" cy="2291691"/>
            </a:xfrm>
            <a:prstGeom prst="line">
              <a:avLst/>
            </a:prstGeom>
            <a:ln>
              <a:solidFill>
                <a:srgbClr val="ED38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E88CC1-92F0-A6CE-8A33-54BEFC340069}"/>
                </a:ext>
              </a:extLst>
            </p:cNvPr>
            <p:cNvCxnSpPr>
              <a:cxnSpLocks/>
            </p:cNvCxnSpPr>
            <p:nvPr/>
          </p:nvCxnSpPr>
          <p:spPr>
            <a:xfrm>
              <a:off x="7951104" y="3657600"/>
              <a:ext cx="0" cy="2291691"/>
            </a:xfrm>
            <a:prstGeom prst="line">
              <a:avLst/>
            </a:prstGeom>
            <a:ln>
              <a:solidFill>
                <a:srgbClr val="ED38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DB9BEFE-21F3-6F74-C70E-332F0091E3D1}"/>
                </a:ext>
              </a:extLst>
            </p:cNvPr>
            <p:cNvCxnSpPr>
              <a:cxnSpLocks/>
            </p:cNvCxnSpPr>
            <p:nvPr/>
          </p:nvCxnSpPr>
          <p:spPr>
            <a:xfrm>
              <a:off x="8420632" y="3657600"/>
              <a:ext cx="0" cy="2291691"/>
            </a:xfrm>
            <a:prstGeom prst="line">
              <a:avLst/>
            </a:prstGeom>
            <a:ln>
              <a:solidFill>
                <a:srgbClr val="F5A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0D079A1-17FC-6F91-5643-BD611FA13CF3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61" y="1365909"/>
              <a:ext cx="0" cy="2291691"/>
            </a:xfrm>
            <a:prstGeom prst="line">
              <a:avLst/>
            </a:prstGeom>
            <a:ln>
              <a:solidFill>
                <a:srgbClr val="F5A3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2CB545-56DD-5FD4-F610-154A5A473666}"/>
              </a:ext>
            </a:extLst>
          </p:cNvPr>
          <p:cNvSpPr txBox="1"/>
          <p:nvPr/>
        </p:nvSpPr>
        <p:spPr>
          <a:xfrm rot="16200000">
            <a:off x="1087610" y="5173859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[no data]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2FB992-77F2-5A3E-F4C9-8F7607018B2B}"/>
              </a:ext>
            </a:extLst>
          </p:cNvPr>
          <p:cNvSpPr txBox="1"/>
          <p:nvPr/>
        </p:nvSpPr>
        <p:spPr>
          <a:xfrm>
            <a:off x="6096000" y="905064"/>
            <a:ext cx="5627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Drive-Witness Separation Scan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plasma width by reducing laser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Scanned drive/witness separation from 0 to 400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shift of max acceleration and min deceleration location by ~20 µm in narrow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Qualitative agreement with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simulation campaign ongoing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2B7B97-7FC6-40A0-1408-D952658C70EA}"/>
              </a:ext>
            </a:extLst>
          </p:cNvPr>
          <p:cNvCxnSpPr>
            <a:cxnSpLocks/>
          </p:cNvCxnSpPr>
          <p:nvPr/>
        </p:nvCxnSpPr>
        <p:spPr>
          <a:xfrm>
            <a:off x="2512791" y="1593775"/>
            <a:ext cx="0" cy="2600225"/>
          </a:xfrm>
          <a:prstGeom prst="line">
            <a:avLst/>
          </a:prstGeom>
          <a:ln w="28575"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0B1015-7096-930A-B991-C58475F5354A}"/>
              </a:ext>
            </a:extLst>
          </p:cNvPr>
          <p:cNvCxnSpPr>
            <a:cxnSpLocks/>
          </p:cNvCxnSpPr>
          <p:nvPr/>
        </p:nvCxnSpPr>
        <p:spPr>
          <a:xfrm>
            <a:off x="2665191" y="1551600"/>
            <a:ext cx="0" cy="5007600"/>
          </a:xfrm>
          <a:prstGeom prst="line">
            <a:avLst/>
          </a:prstGeom>
          <a:ln w="28575"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677FBD-7671-5569-870E-AC08B50E91E6}"/>
              </a:ext>
            </a:extLst>
          </p:cNvPr>
          <p:cNvCxnSpPr/>
          <p:nvPr/>
        </p:nvCxnSpPr>
        <p:spPr>
          <a:xfrm flipH="1">
            <a:off x="1469326" y="1593775"/>
            <a:ext cx="1043465" cy="0"/>
          </a:xfrm>
          <a:prstGeom prst="line">
            <a:avLst/>
          </a:prstGeom>
          <a:ln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B82D2A-567B-87D6-0BF0-96B623BFB83B}"/>
              </a:ext>
            </a:extLst>
          </p:cNvPr>
          <p:cNvCxnSpPr>
            <a:cxnSpLocks/>
          </p:cNvCxnSpPr>
          <p:nvPr/>
        </p:nvCxnSpPr>
        <p:spPr>
          <a:xfrm flipH="1">
            <a:off x="1469326" y="1551600"/>
            <a:ext cx="1195865" cy="0"/>
          </a:xfrm>
          <a:prstGeom prst="line">
            <a:avLst/>
          </a:prstGeom>
          <a:ln>
            <a:solidFill>
              <a:srgbClr val="ED3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4F3E23E-6560-A393-3872-82F546A59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EAAC 2025 - Elba, Italy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4608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1FEB1E-C648-A5D7-48A7-3A3C7D92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70905C-A4B8-D01F-9514-AEE552C3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66F11B-AE03-895E-8E4B-64DC8DFE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8C16E-89AC-D63E-DCC5-885A1DBD594F}"/>
              </a:ext>
            </a:extLst>
          </p:cNvPr>
          <p:cNvSpPr txBox="1"/>
          <p:nvPr/>
        </p:nvSpPr>
        <p:spPr>
          <a:xfrm>
            <a:off x="275491" y="842749"/>
            <a:ext cx="11641017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E-301: PWFA in laser-ionized gas plasma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Performed PWFA in meter-scale laser-ionized unconfined H</a:t>
            </a:r>
            <a:r>
              <a:rPr lang="en-US" sz="2400" baseline="-25000" dirty="0"/>
              <a:t>2</a:t>
            </a:r>
            <a:r>
              <a:rPr lang="en-US" sz="2400" dirty="0"/>
              <a:t> plasma source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Achieved drive beam depletion: ~35% drive-to-wake efficiency, ~5 J energy deposition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Achieved total charge capture: &gt;90% charge capture, 1 GeV gain, 2.5% total efficiency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Demonstrated importance of long plasma ramps for charge capture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u="sng" dirty="0"/>
              <a:t>E-333: PWFA in narrow-channel plasma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Generated plasma channel with width smaller than blowout radius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Compared wide channel and narrow channel PWFA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Observed expected elongation of wake in narrow channel</a:t>
            </a:r>
          </a:p>
        </p:txBody>
      </p:sp>
    </p:spTree>
    <p:extLst>
      <p:ext uri="{BB962C8B-B14F-4D97-AF65-F5344CB8AC3E}">
        <p14:creationId xmlns:p14="http://schemas.microsoft.com/office/powerpoint/2010/main" val="305413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518A21-DCA7-4DE2-7168-B50610A2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DE9EC-456B-3380-CD01-227EA185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63A71D-6EE8-5EB6-ED0A-15E1AAD1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C560B-E426-FE43-F4A8-E3A4D5443AC5}"/>
              </a:ext>
            </a:extLst>
          </p:cNvPr>
          <p:cNvSpPr txBox="1"/>
          <p:nvPr/>
        </p:nvSpPr>
        <p:spPr>
          <a:xfrm>
            <a:off x="738378" y="1859339"/>
            <a:ext cx="10615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R. Ariniello, V. Lee, M. Litos, “Demonstration of a tandem lens for producing shaped laser-ionized plasmas for plasma wakefield acceleration”, </a:t>
            </a:r>
            <a:r>
              <a:rPr lang="en-US" sz="2000" dirty="0">
                <a:hlinkClick r:id="rId2"/>
              </a:rPr>
              <a:t>arXiv:2509.01747</a:t>
            </a:r>
            <a:r>
              <a:rPr lang="en-US" sz="2000" dirty="0"/>
              <a:t> (2025) [</a:t>
            </a:r>
            <a:r>
              <a:rPr lang="en-US" sz="2000" i="1" dirty="0"/>
              <a:t>submitted for publication</a:t>
            </a:r>
            <a:r>
              <a:rPr lang="en-US" sz="2000" dirty="0"/>
              <a:t>]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R. Ariniello, et al., [</a:t>
            </a:r>
            <a:r>
              <a:rPr lang="en-US" sz="2000" i="1" dirty="0"/>
              <a:t>PWFA in a laser-ionized gas, in preparation</a:t>
            </a:r>
            <a:r>
              <a:rPr lang="en-US" sz="2000" dirty="0"/>
              <a:t>]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V. Lee, et al., “Precision alignment and tolerance of a plasma wakefield accelerator in a laser-ionized plasma source”, </a:t>
            </a:r>
            <a:r>
              <a:rPr lang="en-US" sz="2000" dirty="0">
                <a:hlinkClick r:id="rId3"/>
              </a:rPr>
              <a:t>arXiv:2508.16864</a:t>
            </a:r>
            <a:r>
              <a:rPr lang="en-US" sz="2000" dirty="0"/>
              <a:t> (2025) [</a:t>
            </a:r>
            <a:r>
              <a:rPr lang="en-US" sz="2000" i="1" dirty="0"/>
              <a:t>submitted for publication</a:t>
            </a:r>
            <a:r>
              <a:rPr lang="en-US" sz="2000" dirty="0"/>
              <a:t>]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V. Lee, et al., [</a:t>
            </a:r>
            <a:r>
              <a:rPr lang="en-US" sz="2000" i="1" dirty="0"/>
              <a:t>PWFA in a narrow plasma channel, in preparation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4125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0DAB23-A6F1-AC24-94F1-BF01C354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5FB46-BD0A-5382-D0DD-4468BA8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D9283C-A313-1F04-5DB8-2847A8A8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Co-Authors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0F1A7-AEE5-3C0D-893D-BA447FF7C4C3}"/>
              </a:ext>
            </a:extLst>
          </p:cNvPr>
          <p:cNvSpPr txBox="1"/>
          <p:nvPr/>
        </p:nvSpPr>
        <p:spPr>
          <a:xfrm>
            <a:off x="1452414" y="1168228"/>
            <a:ext cx="92871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555555"/>
                </a:solidFill>
                <a:effectLst/>
                <a:latin typeface="Roboto" panose="020F0502020204030204" pitchFamily="34" charset="0"/>
              </a:rPr>
              <a:t>Alexander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F0502020204030204" pitchFamily="34" charset="0"/>
              </a:rPr>
              <a:t>Knetsch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F0502020204030204" pitchFamily="34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F0502020204030204" pitchFamily="34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Brendan O'Shea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Chandrashekhar Joshi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(UCLA)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Dr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Chaojie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Zhang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California Los Angeles)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Christine Clarke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Dr Christopher Doss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(Lawrence Berkeley National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Ms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Claire Hansel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Colorado Boulder)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Claudio Emma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Doug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Storey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Ms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Elena Ros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Colorado Boulder)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Elias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Gerstmayr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(Queen's University Belfast)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Erik Adli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Oslo, Norway)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Fei Li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(Tsinghua University)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Jiawei Cao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UiO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Dr Kenneth Marsh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California Los Angeles)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Mark Hogan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Nathan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Majernik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Pablo San Miguel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(Ecole Polytechnique)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Prof. Sebastien Corde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Laboratoire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d'Optique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Appliquée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Mr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Shutang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Meng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Colorado Boulder)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Spencer Gessner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Thamine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Dalichaouch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California Los Angeles)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Viktoriia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Zakharova Warren Mori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(Department of Physics and Astronomy, University of California, Los Angeles, CA 90095, USA)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Weiming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An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(Beijing Normal University)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4C9CE-B27B-3451-9CD7-DF2B0D5A8C6F}"/>
              </a:ext>
            </a:extLst>
          </p:cNvPr>
          <p:cNvSpPr txBox="1"/>
          <p:nvPr/>
        </p:nvSpPr>
        <p:spPr>
          <a:xfrm>
            <a:off x="4314967" y="5854177"/>
            <a:ext cx="356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(Apologies if incomplete!)</a:t>
            </a:r>
          </a:p>
        </p:txBody>
      </p:sp>
    </p:spTree>
    <p:extLst>
      <p:ext uri="{BB962C8B-B14F-4D97-AF65-F5344CB8AC3E}">
        <p14:creationId xmlns:p14="http://schemas.microsoft.com/office/powerpoint/2010/main" val="265980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51768F-B9E6-2EC3-50C7-445FF989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2B03D-0FEA-9328-1116-A0D9725F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22F928-771C-025D-4939-54900E61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Funding and Facility Credit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E364C-BAAE-12A6-D6F3-FDEF91268563}"/>
              </a:ext>
            </a:extLst>
          </p:cNvPr>
          <p:cNvSpPr txBox="1"/>
          <p:nvPr/>
        </p:nvSpPr>
        <p:spPr>
          <a:xfrm>
            <a:off x="3712190" y="1973312"/>
            <a:ext cx="76416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U.S. Department of Energy, Office of Science, Office of High Energy Physics, under Award Number DE-SC001796.</a:t>
            </a:r>
          </a:p>
          <a:p>
            <a:r>
              <a:rPr lang="en-US" b="1" dirty="0"/>
              <a:t> 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This research used resources of the Facility for Advanced Accelerator Experimental Tests II (FACET-II), which is a DOE Office of Science User Facility.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02968-482E-CB0B-28CE-6D301E7D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135" y="1450386"/>
            <a:ext cx="1621933" cy="1605038"/>
          </a:xfrm>
          <a:prstGeom prst="rect">
            <a:avLst/>
          </a:prstGeom>
        </p:spPr>
      </p:pic>
      <p:pic>
        <p:nvPicPr>
          <p:cNvPr id="7" name="Picture 6" descr="1_FACET-II_MAIN_LOGO.png">
            <a:extLst>
              <a:ext uri="{FF2B5EF4-FFF2-40B4-BE49-F238E27FC236}">
                <a16:creationId xmlns:a16="http://schemas.microsoft.com/office/drawing/2014/main" id="{7FBA4D08-113E-FEA6-8314-BA1B17B5C5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135" y="3977360"/>
            <a:ext cx="1621933" cy="15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0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4881-447F-4C4B-9899-7DE2D6F6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8FD-4A50-DE56-66E3-187AB006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E-301 Experiment at FACET-II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6687B-D832-0796-63DE-11AD2BC9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B7E263-8215-844F-EF5D-29F5FB8A5DDC}"/>
              </a:ext>
            </a:extLst>
          </p:cNvPr>
          <p:cNvGrpSpPr/>
          <p:nvPr/>
        </p:nvGrpSpPr>
        <p:grpSpPr>
          <a:xfrm>
            <a:off x="0" y="830492"/>
            <a:ext cx="12192000" cy="3473372"/>
            <a:chOff x="0" y="2620370"/>
            <a:chExt cx="12192000" cy="34733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F06458-4A38-7C4A-0A35-2E142E1CF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620370"/>
              <a:ext cx="12192000" cy="347337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111FEE-0D2D-AD55-DEC1-0F120CEB6240}"/>
                </a:ext>
              </a:extLst>
            </p:cNvPr>
            <p:cNvSpPr/>
            <p:nvPr/>
          </p:nvSpPr>
          <p:spPr>
            <a:xfrm>
              <a:off x="232012" y="2620370"/>
              <a:ext cx="7152200" cy="545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6B5A20-E948-1A2F-3E5E-B0AF88A01ED5}"/>
                </a:ext>
              </a:extLst>
            </p:cNvPr>
            <p:cNvSpPr/>
            <p:nvPr/>
          </p:nvSpPr>
          <p:spPr>
            <a:xfrm>
              <a:off x="966464" y="3165390"/>
              <a:ext cx="3051103" cy="723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A84F0D-CB9E-C161-0D88-02DCA4AD38D1}"/>
                </a:ext>
              </a:extLst>
            </p:cNvPr>
            <p:cNvSpPr/>
            <p:nvPr/>
          </p:nvSpPr>
          <p:spPr>
            <a:xfrm rot="20990709">
              <a:off x="3986200" y="3216862"/>
              <a:ext cx="2939657" cy="217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6A48A2-2736-B19A-E459-DA52E83F428E}"/>
              </a:ext>
            </a:extLst>
          </p:cNvPr>
          <p:cNvSpPr txBox="1"/>
          <p:nvPr/>
        </p:nvSpPr>
        <p:spPr>
          <a:xfrm>
            <a:off x="232011" y="4303864"/>
            <a:ext cx="48040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Unique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Semi-arbitrary density profile controlled by laser focusing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tunability of plasma density and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Permits localized gas jets of different species along main filament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accessible to diagnostics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EA273-715B-D6C3-3B9A-86E2851E5F59}"/>
              </a:ext>
            </a:extLst>
          </p:cNvPr>
          <p:cNvSpPr txBox="1"/>
          <p:nvPr/>
        </p:nvSpPr>
        <p:spPr>
          <a:xfrm>
            <a:off x="5954451" y="4303864"/>
            <a:ext cx="59620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Science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Optimal performance PWFA stage at 10 GeV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energy gain, efficiency, and low energy spread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charge transmission and emittance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Platform for other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brightness beam injection (E304, E307, E31X)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Narrow channel electron and positron PWFA (E333)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Ion channel laser (E306)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22A83-B48C-390A-7393-B142C1851B3A}"/>
              </a:ext>
            </a:extLst>
          </p:cNvPr>
          <p:cNvSpPr txBox="1"/>
          <p:nvPr/>
        </p:nvSpPr>
        <p:spPr>
          <a:xfrm>
            <a:off x="232011" y="820300"/>
            <a:ext cx="704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PWFA in a laser-ionized, unconfined H</a:t>
            </a:r>
            <a:r>
              <a:rPr lang="en-US" sz="2400" b="1" u="sng" baseline="-25000" dirty="0"/>
              <a:t>2</a:t>
            </a:r>
            <a:r>
              <a:rPr lang="en-US" sz="2400" b="1" u="sng" dirty="0"/>
              <a:t> plasma source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3957657-7565-A036-23CD-1864F03D6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EAAC 2025 - Elba, Italy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27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64A43-44EF-63D7-59B5-621C00EE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0BFDF-4AA2-BC65-E78D-1203A852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DDA2E-6DBC-8D06-5C44-149EA6FE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Tandem Lens Focusing of Ionization Laser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4FDAE-7B99-BEC5-5CBD-F8DAB995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4" y="3553331"/>
            <a:ext cx="7945679" cy="2734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B61C86-2416-2EC9-E4AD-950914EA55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154" y="729596"/>
            <a:ext cx="2685430" cy="26029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93DC6-5EFC-13CD-32FA-356EC48BF4C7}"/>
              </a:ext>
            </a:extLst>
          </p:cNvPr>
          <p:cNvGrpSpPr/>
          <p:nvPr/>
        </p:nvGrpSpPr>
        <p:grpSpPr>
          <a:xfrm>
            <a:off x="2512876" y="1030928"/>
            <a:ext cx="1906735" cy="2301586"/>
            <a:chOff x="1832751" y="4642991"/>
            <a:chExt cx="1906735" cy="23015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FDCBA3-7C0C-FAE4-0C8A-BA26BCBA7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2751" y="5227093"/>
              <a:ext cx="1906735" cy="17174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56E2E0-B7C6-5651-B8C7-6F3B11D76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"/>
            <a:stretch/>
          </p:blipFill>
          <p:spPr>
            <a:xfrm>
              <a:off x="1832751" y="4642991"/>
              <a:ext cx="1906735" cy="58410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B2815A-5FF5-C986-8B70-D2D52C8BE1A2}"/>
              </a:ext>
            </a:extLst>
          </p:cNvPr>
          <p:cNvGrpSpPr/>
          <p:nvPr/>
        </p:nvGrpSpPr>
        <p:grpSpPr>
          <a:xfrm>
            <a:off x="477295" y="1067170"/>
            <a:ext cx="1906736" cy="2286251"/>
            <a:chOff x="977625" y="1250514"/>
            <a:chExt cx="1906736" cy="22862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C7AF60-8E83-3854-0257-FD88ECA5F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626" y="1250514"/>
              <a:ext cx="1906735" cy="185424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8032DD-9D11-FDCA-EA29-CCC97A1E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625" y="3083852"/>
              <a:ext cx="1906735" cy="45291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EFEDB8B-E9EC-3592-AA2F-B906C9569071}"/>
              </a:ext>
            </a:extLst>
          </p:cNvPr>
          <p:cNvSpPr txBox="1"/>
          <p:nvPr/>
        </p:nvSpPr>
        <p:spPr>
          <a:xfrm>
            <a:off x="8481875" y="1117297"/>
            <a:ext cx="34346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pair of diffractive optics acts in tandem to shape the laser intensity profile.</a:t>
            </a:r>
          </a:p>
          <a:p>
            <a:endParaRPr lang="en-US" sz="2000" dirty="0"/>
          </a:p>
          <a:p>
            <a:r>
              <a:rPr lang="en-US" sz="2000" dirty="0"/>
              <a:t>Lens A controls initial intensity profile at Lens B.</a:t>
            </a:r>
          </a:p>
          <a:p>
            <a:endParaRPr lang="en-US" sz="2000" dirty="0"/>
          </a:p>
          <a:p>
            <a:r>
              <a:rPr lang="en-US" sz="2000" dirty="0"/>
              <a:t>Lens B produces axicon-like Bessel focusing.</a:t>
            </a:r>
          </a:p>
          <a:p>
            <a:endParaRPr lang="en-US" sz="2000" dirty="0"/>
          </a:p>
          <a:p>
            <a:r>
              <a:rPr lang="en-US" sz="2000" dirty="0"/>
              <a:t>Shape of donut profile at Lens B determines axial intensity profile downstream.</a:t>
            </a:r>
          </a:p>
          <a:p>
            <a:endParaRPr lang="en-US" sz="2000" dirty="0"/>
          </a:p>
          <a:p>
            <a:r>
              <a:rPr lang="en-US" sz="2000" dirty="0"/>
              <a:t>Plasma refraction helps to broaden plasma filament.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252C31-7357-393D-0FFA-1C543C663BD0}"/>
              </a:ext>
            </a:extLst>
          </p:cNvPr>
          <p:cNvCxnSpPr>
            <a:cxnSpLocks/>
          </p:cNvCxnSpPr>
          <p:nvPr/>
        </p:nvCxnSpPr>
        <p:spPr>
          <a:xfrm>
            <a:off x="1759627" y="2376135"/>
            <a:ext cx="1270176" cy="1472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0C91435-80E5-8D00-E147-653EDB26ED7C}"/>
              </a:ext>
            </a:extLst>
          </p:cNvPr>
          <p:cNvCxnSpPr>
            <a:cxnSpLocks/>
          </p:cNvCxnSpPr>
          <p:nvPr/>
        </p:nvCxnSpPr>
        <p:spPr>
          <a:xfrm>
            <a:off x="3739487" y="2265528"/>
            <a:ext cx="369730" cy="1583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620D4D-BD72-250E-5838-E6338BF9740C}"/>
              </a:ext>
            </a:extLst>
          </p:cNvPr>
          <p:cNvCxnSpPr>
            <a:cxnSpLocks/>
          </p:cNvCxnSpPr>
          <p:nvPr/>
        </p:nvCxnSpPr>
        <p:spPr>
          <a:xfrm>
            <a:off x="6329464" y="2661805"/>
            <a:ext cx="0" cy="1302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26E3FE-2120-46DF-710D-24F0BCA568C5}"/>
              </a:ext>
            </a:extLst>
          </p:cNvPr>
          <p:cNvSpPr txBox="1"/>
          <p:nvPr/>
        </p:nvSpPr>
        <p:spPr>
          <a:xfrm>
            <a:off x="2384030" y="6326500"/>
            <a:ext cx="5452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R. Ariniello, V. Lee, M. Litos, “Demonstration of a tandem lens for producing shaped laser-ionized plasmas for plasma wakefield acceleration”, </a:t>
            </a:r>
            <a:r>
              <a:rPr lang="en-US" sz="1200" dirty="0">
                <a:hlinkClick r:id="rId8"/>
              </a:rPr>
              <a:t>arXiv:2509.01747</a:t>
            </a:r>
            <a:r>
              <a:rPr lang="en-US" sz="1200" dirty="0"/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234085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CFEF9A-F098-9412-0911-AEF07FC0D9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6138" y="4930647"/>
            <a:ext cx="3692259" cy="1822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E9542C-7338-7EFA-1082-710CF821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CB45A3-71B7-08C9-2808-03AB926B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9EE6A2-56BB-9D99-A420-4CB5D0B7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Intensity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3C8F8-B90D-3ACC-67D7-1E123D26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75" y="2898916"/>
            <a:ext cx="3387529" cy="3491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7BB1D4-56D8-640B-4A6F-4A544982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38" y="878452"/>
            <a:ext cx="8378951" cy="2118168"/>
          </a:xfrm>
          <a:prstGeom prst="rect">
            <a:avLst/>
          </a:prstGeom>
        </p:spPr>
      </p:pic>
      <p:pic>
        <p:nvPicPr>
          <p:cNvPr id="16" name="Picture 15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C1AE1C89-73E2-2B1E-7DAF-2AF01F1D0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925" y="2120403"/>
            <a:ext cx="3158683" cy="26171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371768-9AB2-B7FF-6492-F03C8EBFDF34}"/>
              </a:ext>
            </a:extLst>
          </p:cNvPr>
          <p:cNvSpPr txBox="1"/>
          <p:nvPr/>
        </p:nvSpPr>
        <p:spPr>
          <a:xfrm>
            <a:off x="3753134" y="3094324"/>
            <a:ext cx="4623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Left:</a:t>
            </a:r>
            <a:r>
              <a:rPr lang="en-US" dirty="0"/>
              <a:t> At low intensity, laser profile matches prediction with excellent accuracy.</a:t>
            </a:r>
          </a:p>
          <a:p>
            <a:endParaRPr lang="en-US" b="1" dirty="0"/>
          </a:p>
          <a:p>
            <a:r>
              <a:rPr lang="en-US" b="1" dirty="0"/>
              <a:t>Right:</a:t>
            </a:r>
            <a:r>
              <a:rPr lang="en-US" dirty="0"/>
              <a:t> At high intensity, nonlinear effects in a window between Lens A and Lens B produce aberrations in the wave front leading to distortion of the axial intensity profile.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~85 cm x 250 µm, 4x10</a:t>
            </a:r>
            <a:r>
              <a:rPr lang="en-US" b="1" baseline="30000" dirty="0"/>
              <a:t>16</a:t>
            </a:r>
            <a:r>
              <a:rPr lang="en-US" b="1" dirty="0"/>
              <a:t> cm</a:t>
            </a:r>
            <a:r>
              <a:rPr lang="en-US" b="1" baseline="30000" dirty="0"/>
              <a:t>-3</a:t>
            </a:r>
            <a:r>
              <a:rPr lang="en-US" b="1" dirty="0"/>
              <a:t> plasma filament.</a:t>
            </a:r>
          </a:p>
          <a:p>
            <a:r>
              <a:rPr lang="en-US" b="1" dirty="0"/>
              <a:t>Not ideal, but useable.</a:t>
            </a:r>
          </a:p>
          <a:p>
            <a:r>
              <a:rPr lang="en-US" b="1" dirty="0"/>
              <a:t>Window has been removed for upcoming run.</a:t>
            </a:r>
          </a:p>
        </p:txBody>
      </p:sp>
    </p:spTree>
    <p:extLst>
      <p:ext uri="{BB962C8B-B14F-4D97-AF65-F5344CB8AC3E}">
        <p14:creationId xmlns:p14="http://schemas.microsoft.com/office/powerpoint/2010/main" val="408219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381BA1-4210-8DDA-23ED-633126D5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B6C7C-0ABA-99DB-4C13-B46B3FFC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B1B85A-7A40-ADFA-DFF0-B25A63FB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of Plasma Source to e-Beam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8FA3D-F21D-83C5-048B-23324072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92" y="873378"/>
            <a:ext cx="3511641" cy="2397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17B15-6F68-0C32-108C-EF0DE6A8B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6" y="3410780"/>
            <a:ext cx="3290896" cy="263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D53AD-AF56-07E4-73C0-827278363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659" y="823787"/>
            <a:ext cx="5130620" cy="2062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3819C7-5602-FAB8-48C1-4805F269F74F}"/>
              </a:ext>
            </a:extLst>
          </p:cNvPr>
          <p:cNvSpPr txBox="1"/>
          <p:nvPr/>
        </p:nvSpPr>
        <p:spPr>
          <a:xfrm>
            <a:off x="4931500" y="2976986"/>
            <a:ext cx="7260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method was developed for rapid alignment of plasma source to e-beam.</a:t>
            </a:r>
          </a:p>
          <a:p>
            <a:endParaRPr lang="en-US" dirty="0"/>
          </a:p>
          <a:p>
            <a:r>
              <a:rPr lang="en-US" dirty="0"/>
              <a:t>Initial coarse alignment achieved using OTR foils.</a:t>
            </a:r>
          </a:p>
          <a:p>
            <a:endParaRPr lang="en-US" dirty="0"/>
          </a:p>
          <a:p>
            <a:r>
              <a:rPr lang="en-US" dirty="0"/>
              <a:t>Fine alignment achieved using plasma glow after interaction with e-beam. Brighter light = better alignment.</a:t>
            </a:r>
          </a:p>
          <a:p>
            <a:endParaRPr lang="en-US" dirty="0"/>
          </a:p>
          <a:p>
            <a:r>
              <a:rPr lang="en-US" dirty="0"/>
              <a:t>Measurement of drive and witness beam interaction confirmed simple geometric alignment constraint:</a:t>
            </a:r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Δ</a:t>
            </a:r>
            <a:r>
              <a:rPr lang="en-US" dirty="0"/>
              <a:t>r: radial offset, </a:t>
            </a:r>
            <a:r>
              <a:rPr lang="el-GR" dirty="0" err="1"/>
              <a:t>Δθ</a:t>
            </a:r>
            <a:r>
              <a:rPr lang="en-US" dirty="0"/>
              <a:t>: angular offset</a:t>
            </a:r>
          </a:p>
          <a:p>
            <a:r>
              <a:rPr lang="en-US" dirty="0"/>
              <a:t>L: length of plasma, R</a:t>
            </a:r>
            <a:r>
              <a:rPr lang="en-US" baseline="-25000" dirty="0"/>
              <a:t>p</a:t>
            </a:r>
            <a:r>
              <a:rPr lang="en-US" dirty="0"/>
              <a:t>: radius of plasma, R</a:t>
            </a:r>
            <a:r>
              <a:rPr lang="en-US" baseline="-25000" dirty="0"/>
              <a:t>b</a:t>
            </a:r>
            <a:r>
              <a:rPr lang="en-US" dirty="0"/>
              <a:t> radius of blowout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F273FC-1073-6752-8BF8-7EE77EC6F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258" y="5576160"/>
            <a:ext cx="3882544" cy="321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0B1182-519A-B81F-99B1-E30E087E2709}"/>
              </a:ext>
            </a:extLst>
          </p:cNvPr>
          <p:cNvSpPr txBox="1"/>
          <p:nvPr/>
        </p:nvSpPr>
        <p:spPr>
          <a:xfrm>
            <a:off x="1405719" y="3491728"/>
            <a:ext cx="1405720" cy="369332"/>
          </a:xfrm>
          <a:prstGeom prst="rect">
            <a:avLst/>
          </a:prstGeom>
          <a:solidFill>
            <a:srgbClr val="E7E6E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misaligned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CCE94-081B-87DE-FA6B-18BB7314EB37}"/>
              </a:ext>
            </a:extLst>
          </p:cNvPr>
          <p:cNvSpPr txBox="1"/>
          <p:nvPr/>
        </p:nvSpPr>
        <p:spPr>
          <a:xfrm>
            <a:off x="1405719" y="4768662"/>
            <a:ext cx="1405720" cy="369332"/>
          </a:xfrm>
          <a:prstGeom prst="rect">
            <a:avLst/>
          </a:prstGeom>
          <a:solidFill>
            <a:srgbClr val="E7E6E6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aligned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C851C-7F47-E791-0F34-24B0916EB75E}"/>
              </a:ext>
            </a:extLst>
          </p:cNvPr>
          <p:cNvSpPr txBox="1"/>
          <p:nvPr/>
        </p:nvSpPr>
        <p:spPr>
          <a:xfrm>
            <a:off x="77384" y="6045596"/>
            <a:ext cx="4619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V. Lee, et al., “Precision alignment and tolerance of a plasma wakefield accelerator in a laser-ionized plasma source”, </a:t>
            </a:r>
            <a:r>
              <a:rPr lang="en-US" sz="1200" dirty="0">
                <a:hlinkClick r:id="rId6"/>
              </a:rPr>
              <a:t>arXiv:2508.16864</a:t>
            </a:r>
            <a:r>
              <a:rPr lang="en-US" sz="1200" dirty="0"/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291181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8DF8E5-629F-BB38-5BC1-18C15E97C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678DC2-BAC2-F7EB-73BD-3B08797C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E625C6-48F0-2EFE-F5DA-1AF17780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Interaction Optimization Process</a:t>
            </a: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E96A6FE1-00A7-2E34-DAE2-B75AB83F8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765" y="1866028"/>
            <a:ext cx="1887501" cy="45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F250A0-14A1-2F4F-5A5F-D507D3AE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086" y="1866028"/>
            <a:ext cx="1887501" cy="45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6">
            <a:extLst>
              <a:ext uri="{FF2B5EF4-FFF2-40B4-BE49-F238E27FC236}">
                <a16:creationId xmlns:a16="http://schemas.microsoft.com/office/drawing/2014/main" id="{BB77AC59-017F-20BA-5FA7-A6108A2EF970}"/>
              </a:ext>
            </a:extLst>
          </p:cNvPr>
          <p:cNvSpPr/>
          <p:nvPr/>
        </p:nvSpPr>
        <p:spPr>
          <a:xfrm>
            <a:off x="2897749" y="3667992"/>
            <a:ext cx="7359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5719D1C-8C69-2E44-5AEF-8E5C258A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659" y="1866028"/>
            <a:ext cx="1887501" cy="45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6">
            <a:extLst>
              <a:ext uri="{FF2B5EF4-FFF2-40B4-BE49-F238E27FC236}">
                <a16:creationId xmlns:a16="http://schemas.microsoft.com/office/drawing/2014/main" id="{D40F2B41-DB35-AD14-106F-22A693AED04B}"/>
              </a:ext>
            </a:extLst>
          </p:cNvPr>
          <p:cNvSpPr/>
          <p:nvPr/>
        </p:nvSpPr>
        <p:spPr>
          <a:xfrm>
            <a:off x="8687682" y="3667992"/>
            <a:ext cx="7359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quare with a rainbow colored line&#10;&#10;AI-generated content may be incorrect.">
            <a:extLst>
              <a:ext uri="{FF2B5EF4-FFF2-40B4-BE49-F238E27FC236}">
                <a16:creationId xmlns:a16="http://schemas.microsoft.com/office/drawing/2014/main" id="{D929DFED-EF34-CADA-3E42-F20565DCA8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5" b="1776"/>
          <a:stretch/>
        </p:blipFill>
        <p:spPr>
          <a:xfrm>
            <a:off x="532955" y="1870650"/>
            <a:ext cx="2285873" cy="1618254"/>
          </a:xfrm>
          <a:prstGeom prst="rect">
            <a:avLst/>
          </a:prstGeom>
        </p:spPr>
      </p:pic>
      <p:pic>
        <p:nvPicPr>
          <p:cNvPr id="13" name="Picture 12" descr="A blue screen with a rainbow colored line&#10;&#10;AI-generated content may be incorrect.">
            <a:extLst>
              <a:ext uri="{FF2B5EF4-FFF2-40B4-BE49-F238E27FC236}">
                <a16:creationId xmlns:a16="http://schemas.microsoft.com/office/drawing/2014/main" id="{6EE46983-0F1D-5C29-3AC9-A829B96577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5"/>
          <a:stretch/>
        </p:blipFill>
        <p:spPr>
          <a:xfrm>
            <a:off x="532955" y="3312495"/>
            <a:ext cx="2285873" cy="1618254"/>
          </a:xfrm>
          <a:prstGeom prst="rect">
            <a:avLst/>
          </a:prstGeom>
        </p:spPr>
      </p:pic>
      <p:pic>
        <p:nvPicPr>
          <p:cNvPr id="14" name="Picture 13" descr="A blue screen with a blue background&#10;&#10;AI-generated content may be incorrect.">
            <a:extLst>
              <a:ext uri="{FF2B5EF4-FFF2-40B4-BE49-F238E27FC236}">
                <a16:creationId xmlns:a16="http://schemas.microsoft.com/office/drawing/2014/main" id="{FDFE35DA-E460-A35D-EABE-01161EA57D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70"/>
          <a:stretch/>
        </p:blipFill>
        <p:spPr>
          <a:xfrm>
            <a:off x="532955" y="4731437"/>
            <a:ext cx="2318224" cy="16411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78F6CE-D49D-CD88-1B89-7E4CDF3A694A}"/>
              </a:ext>
            </a:extLst>
          </p:cNvPr>
          <p:cNvSpPr txBox="1"/>
          <p:nvPr/>
        </p:nvSpPr>
        <p:spPr>
          <a:xfrm>
            <a:off x="1055089" y="1870650"/>
            <a:ext cx="136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-90º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66DA5-ECF1-0A55-2F33-C7383091246D}"/>
              </a:ext>
            </a:extLst>
          </p:cNvPr>
          <p:cNvSpPr txBox="1"/>
          <p:nvPr/>
        </p:nvSpPr>
        <p:spPr>
          <a:xfrm>
            <a:off x="1042953" y="4735221"/>
            <a:ext cx="132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TCAV: +90º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77CCC-1E7C-A1AC-6615-4D592DCDC531}"/>
              </a:ext>
            </a:extLst>
          </p:cNvPr>
          <p:cNvSpPr txBox="1"/>
          <p:nvPr/>
        </p:nvSpPr>
        <p:spPr>
          <a:xfrm>
            <a:off x="1097772" y="3334004"/>
            <a:ext cx="1156237" cy="30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TCAV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FF599-21CD-0BD6-78EB-2269CC2E7DA1}"/>
              </a:ext>
            </a:extLst>
          </p:cNvPr>
          <p:cNvSpPr txBox="1"/>
          <p:nvPr/>
        </p:nvSpPr>
        <p:spPr>
          <a:xfrm>
            <a:off x="1265701" y="5677517"/>
            <a:ext cx="808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02AD3E-322E-0197-6EFF-7795841CB11E}"/>
              </a:ext>
            </a:extLst>
          </p:cNvPr>
          <p:cNvCxnSpPr/>
          <p:nvPr/>
        </p:nvCxnSpPr>
        <p:spPr>
          <a:xfrm>
            <a:off x="1139325" y="5987317"/>
            <a:ext cx="1060783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6B29D46-E86F-6997-8543-08142C827DDC}"/>
              </a:ext>
            </a:extLst>
          </p:cNvPr>
          <p:cNvSpPr txBox="1"/>
          <p:nvPr/>
        </p:nvSpPr>
        <p:spPr>
          <a:xfrm>
            <a:off x="482409" y="828548"/>
            <a:ext cx="2699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1:</a:t>
            </a:r>
            <a:r>
              <a:rPr lang="en-US" dirty="0"/>
              <a:t> Overlap drive and witness in time – both will lose energy driving wake</a:t>
            </a:r>
          </a:p>
        </p:txBody>
      </p:sp>
      <p:sp>
        <p:nvSpPr>
          <p:cNvPr id="27" name="Arrow: Right 6">
            <a:extLst>
              <a:ext uri="{FF2B5EF4-FFF2-40B4-BE49-F238E27FC236}">
                <a16:creationId xmlns:a16="http://schemas.microsoft.com/office/drawing/2014/main" id="{82C17749-E48B-0D14-C406-3FA4C94BE381}"/>
              </a:ext>
            </a:extLst>
          </p:cNvPr>
          <p:cNvSpPr/>
          <p:nvPr/>
        </p:nvSpPr>
        <p:spPr>
          <a:xfrm>
            <a:off x="5758003" y="3667992"/>
            <a:ext cx="7359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06EF83-4FD7-1140-5A6F-0CE367139FC7}"/>
              </a:ext>
            </a:extLst>
          </p:cNvPr>
          <p:cNvSpPr txBox="1"/>
          <p:nvPr/>
        </p:nvSpPr>
        <p:spPr>
          <a:xfrm>
            <a:off x="3712659" y="832401"/>
            <a:ext cx="2180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2: </a:t>
            </a:r>
            <a:r>
              <a:rPr lang="en-US" dirty="0"/>
              <a:t>Send into plasma and observe energy loss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333C77-817B-8FD9-8407-1C36B54FEE5A}"/>
              </a:ext>
            </a:extLst>
          </p:cNvPr>
          <p:cNvSpPr txBox="1"/>
          <p:nvPr/>
        </p:nvSpPr>
        <p:spPr>
          <a:xfrm>
            <a:off x="6686922" y="828548"/>
            <a:ext cx="1887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3:</a:t>
            </a:r>
            <a:r>
              <a:rPr lang="en-US" dirty="0"/>
              <a:t> optimize longitudinal waist location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CB700D-9B4D-FF3B-65CD-97A05B3AD5FA}"/>
              </a:ext>
            </a:extLst>
          </p:cNvPr>
          <p:cNvSpPr txBox="1"/>
          <p:nvPr/>
        </p:nvSpPr>
        <p:spPr>
          <a:xfrm>
            <a:off x="9601157" y="828548"/>
            <a:ext cx="2315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Step 4:</a:t>
            </a:r>
            <a:r>
              <a:rPr lang="en-US" dirty="0"/>
              <a:t> Optimize </a:t>
            </a:r>
            <a:r>
              <a:rPr lang="en-US" dirty="0" err="1"/>
              <a:t>sextupole</a:t>
            </a:r>
            <a:r>
              <a:rPr lang="en-US" dirty="0"/>
              <a:t> tuning to minimize dispersion</a:t>
            </a:r>
          </a:p>
        </p:txBody>
      </p:sp>
    </p:spTree>
    <p:extLst>
      <p:ext uri="{BB962C8B-B14F-4D97-AF65-F5344CB8AC3E}">
        <p14:creationId xmlns:p14="http://schemas.microsoft.com/office/powerpoint/2010/main" val="1234257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1312F-BF7D-DFA6-9D00-B33F7F85D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9DD84C-E187-4B79-42A5-A7F800FB3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C3E43C-103D-FBA1-8737-EBA33DE2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BF2178-C63B-9E56-FCCC-B1B3D7CB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 Bunch Depletion and High Efficiency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5E843-CEBD-23A9-ECC0-E7BAE37F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4" y="2589490"/>
            <a:ext cx="453167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81112-2581-D9AC-8C70-D82B1F85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036" y="2589490"/>
            <a:ext cx="4496472" cy="3657600"/>
          </a:xfrm>
          <a:prstGeom prst="rect">
            <a:avLst/>
          </a:prstGeom>
        </p:spPr>
      </p:pic>
      <p:pic>
        <p:nvPicPr>
          <p:cNvPr id="8" name="Picture 7" descr="A close-up of a blue line&#10;&#10;Description automatically generated">
            <a:extLst>
              <a:ext uri="{FF2B5EF4-FFF2-40B4-BE49-F238E27FC236}">
                <a16:creationId xmlns:a16="http://schemas.microsoft.com/office/drawing/2014/main" id="{FB4F9C35-02B7-E4EE-098A-ED30BFFE11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694" y="2589490"/>
            <a:ext cx="1524000" cy="3657600"/>
          </a:xfrm>
          <a:prstGeom prst="rect">
            <a:avLst/>
          </a:prstGeom>
        </p:spPr>
      </p:pic>
      <p:pic>
        <p:nvPicPr>
          <p:cNvPr id="9" name="Picture 8" descr="A comparison of a blue and purple line&#10;&#10;Description automatically generated with medium confidence">
            <a:extLst>
              <a:ext uri="{FF2B5EF4-FFF2-40B4-BE49-F238E27FC236}">
                <a16:creationId xmlns:a16="http://schemas.microsoft.com/office/drawing/2014/main" id="{F565E07F-61CE-7C7A-B1CF-A5AA50DEE0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508" y="2589490"/>
            <a:ext cx="15240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69C11C-0EE8-8C07-680C-1611A0E0423E}"/>
              </a:ext>
            </a:extLst>
          </p:cNvPr>
          <p:cNvSpPr txBox="1"/>
          <p:nvPr/>
        </p:nvSpPr>
        <p:spPr>
          <a:xfrm>
            <a:off x="6171527" y="871510"/>
            <a:ext cx="5428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High Drive-to-Wake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Spectrometer set to image charge at 3.5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</a:t>
            </a:r>
            <a:r>
              <a:rPr lang="en-US" sz="1800" dirty="0"/>
              <a:t>30% of drive beam energy transferred plasma wake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sz="1800" dirty="0"/>
              <a:t>est shot achieving 37%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5.6 Joules of energy deposited in the plasma.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C51B1-5B9F-A141-39AA-4C0C86EB3169}"/>
              </a:ext>
            </a:extLst>
          </p:cNvPr>
          <p:cNvSpPr txBox="1"/>
          <p:nvPr/>
        </p:nvSpPr>
        <p:spPr>
          <a:xfrm>
            <a:off x="184082" y="871510"/>
            <a:ext cx="59046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Drive Beam Depletion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sz="1800" dirty="0"/>
              <a:t>pectrometer was set to image charge at ≤1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sz="1800" dirty="0"/>
              <a:t>any shots show deceleration below 1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data,</a:t>
            </a:r>
            <a:r>
              <a:rPr lang="en-US" sz="1800" dirty="0"/>
              <a:t> &gt;200 </a:t>
            </a:r>
            <a:r>
              <a:rPr lang="en-US" sz="1800" dirty="0" err="1"/>
              <a:t>pC</a:t>
            </a:r>
            <a:r>
              <a:rPr lang="en-US" sz="1800" dirty="0"/>
              <a:t> did not participate strongly in the beam-plasma interaction.</a:t>
            </a:r>
          </a:p>
        </p:txBody>
      </p:sp>
    </p:spTree>
    <p:extLst>
      <p:ext uri="{BB962C8B-B14F-4D97-AF65-F5344CB8AC3E}">
        <p14:creationId xmlns:p14="http://schemas.microsoft.com/office/powerpoint/2010/main" val="4115525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39697</TotalTime>
  <Words>1360</Words>
  <Application>Microsoft Macintosh PowerPoint</Application>
  <PresentationFormat>Widescreen</PresentationFormat>
  <Paragraphs>168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Wingdings</vt:lpstr>
      <vt:lpstr>Office Theme</vt:lpstr>
      <vt:lpstr>Experimental Progress of PWFA in a Laser-Ionized Plasma Source FACET-II</vt:lpstr>
      <vt:lpstr>Co-Authors</vt:lpstr>
      <vt:lpstr>Research Funding and Facility Credit</vt:lpstr>
      <vt:lpstr>E-301 Experiment at FACET-II</vt:lpstr>
      <vt:lpstr>Tandem Lens Focusing of Ionization Laser</vt:lpstr>
      <vt:lpstr>Axial Intensity Profile</vt:lpstr>
      <vt:lpstr>Alignment of Plasma Source to e-Beam</vt:lpstr>
      <vt:lpstr>Plasma Interaction Optimization Process</vt:lpstr>
      <vt:lpstr>Drive Bunch Depletion and High Efficiency</vt:lpstr>
      <vt:lpstr>High Charge Capture and Transmission</vt:lpstr>
      <vt:lpstr>E-333 Experiment at FACET-II</vt:lpstr>
      <vt:lpstr>Elongated Wake Measurement</vt:lpstr>
      <vt:lpstr>Summary</vt:lpstr>
      <vt:lpstr>Publications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Michael Dennis Litos</cp:lastModifiedBy>
  <cp:revision>1561</cp:revision>
  <cp:lastPrinted>2023-09-13T22:51:52Z</cp:lastPrinted>
  <dcterms:created xsi:type="dcterms:W3CDTF">2016-01-26T18:12:20Z</dcterms:created>
  <dcterms:modified xsi:type="dcterms:W3CDTF">2025-09-24T11:48:42Z</dcterms:modified>
</cp:coreProperties>
</file>