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451" r:id="rId1"/>
    <p:sldMasterId id="2147484683" r:id="rId2"/>
    <p:sldMasterId id="2147484680" r:id="rId3"/>
  </p:sldMasterIdLst>
  <p:notesMasterIdLst>
    <p:notesMasterId r:id="rId20"/>
  </p:notesMasterIdLst>
  <p:handoutMasterIdLst>
    <p:handoutMasterId r:id="rId21"/>
  </p:handoutMasterIdLst>
  <p:sldIdLst>
    <p:sldId id="21431" r:id="rId4"/>
    <p:sldId id="21427" r:id="rId5"/>
    <p:sldId id="21418" r:id="rId6"/>
    <p:sldId id="21413" r:id="rId7"/>
    <p:sldId id="21435" r:id="rId8"/>
    <p:sldId id="21425" r:id="rId9"/>
    <p:sldId id="21434" r:id="rId10"/>
    <p:sldId id="21436" r:id="rId11"/>
    <p:sldId id="21437" r:id="rId12"/>
    <p:sldId id="21420" r:id="rId13"/>
    <p:sldId id="21416" r:id="rId14"/>
    <p:sldId id="21415" r:id="rId15"/>
    <p:sldId id="21430" r:id="rId16"/>
    <p:sldId id="21414" r:id="rId17"/>
    <p:sldId id="21438" r:id="rId18"/>
    <p:sldId id="21439" r:id="rId19"/>
  </p:sldIdLst>
  <p:sldSz cx="12192000" cy="6858000"/>
  <p:notesSz cx="6858000" cy="9144000"/>
  <p:defaultTex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4186"/>
    <a:srgbClr val="59669F"/>
    <a:srgbClr val="FF0000"/>
    <a:srgbClr val="0000FF"/>
    <a:srgbClr val="FF21FF"/>
    <a:srgbClr val="00FF00"/>
    <a:srgbClr val="FFFFFF"/>
    <a:srgbClr val="FFC000"/>
    <a:srgbClr val="DDE9F7"/>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695" autoAdjust="0"/>
    <p:restoredTop sz="73765" autoAdjust="0"/>
  </p:normalViewPr>
  <p:slideViewPr>
    <p:cSldViewPr snapToGrid="0">
      <p:cViewPr varScale="1">
        <p:scale>
          <a:sx n="64" d="100"/>
          <a:sy n="64" d="100"/>
        </p:scale>
        <p:origin x="1104" y="72"/>
      </p:cViewPr>
      <p:guideLst>
        <p:guide orient="horz" pos="799"/>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 d="1"/>
        <a:sy n="1" d="1"/>
      </p:scale>
      <p:origin x="0" y="0"/>
    </p:cViewPr>
  </p:sorter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3FF89D-A3A4-4F4A-8B3A-BDFEE8D51E21}" type="datetimeFigureOut">
              <a:rPr lang="en-US" smtClean="0"/>
              <a:t>9/24/2025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7C3D72-4BAD-5547-87BC-5CB700B474FA}" type="slidenum">
              <a:rPr lang="en-US" smtClean="0"/>
              <a:t>‹#›</a:t>
            </a:fld>
            <a:endParaRPr lang="en-US"/>
          </a:p>
        </p:txBody>
      </p:sp>
    </p:spTree>
    <p:extLst>
      <p:ext uri="{BB962C8B-B14F-4D97-AF65-F5344CB8AC3E}">
        <p14:creationId xmlns:p14="http://schemas.microsoft.com/office/powerpoint/2010/main" val="2043892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40B7A-9A06-42E7-BEE9-7EEA08A63A9F}" type="datetimeFigureOut">
              <a:rPr lang="en-GB" smtClean="0"/>
              <a:t>24/09/2025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28567-BDF5-451C-8737-F40313BC91EE}" type="slidenum">
              <a:rPr lang="en-GB" smtClean="0"/>
              <a:t>‹#›</a:t>
            </a:fld>
            <a:endParaRPr lang="en-GB"/>
          </a:p>
        </p:txBody>
      </p:sp>
    </p:spTree>
    <p:extLst>
      <p:ext uri="{BB962C8B-B14F-4D97-AF65-F5344CB8AC3E}">
        <p14:creationId xmlns:p14="http://schemas.microsoft.com/office/powerpoint/2010/main" val="3788628619"/>
      </p:ext>
    </p:extLst>
  </p:cSld>
  <p:clrMap bg1="lt1" tx1="dk1" bg2="lt2" tx2="dk2" accent1="accent1" accent2="accent2" accent3="accent3" accent4="accent4" accent5="accent5" accent6="accent6" hlink="hlink" folHlink="folHlink"/>
  <p:hf hdr="0" ftr="0" dt="0"/>
  <p:notesStyle>
    <a:lvl1pPr marL="0" algn="l" defTabSz="914264" rtl="0" eaLnBrk="1" latinLnBrk="0" hangingPunct="1">
      <a:defRPr sz="2000" kern="1200">
        <a:solidFill>
          <a:schemeClr val="tx1"/>
        </a:solidFill>
        <a:latin typeface="+mn-lt"/>
        <a:ea typeface="+mn-ea"/>
        <a:cs typeface="+mn-cs"/>
      </a:defRPr>
    </a:lvl1pPr>
    <a:lvl2pPr marL="457131" algn="l" defTabSz="914264" rtl="0" eaLnBrk="1" latinLnBrk="0" hangingPunct="1">
      <a:defRPr sz="2000" kern="1200">
        <a:solidFill>
          <a:schemeClr val="tx1"/>
        </a:solidFill>
        <a:latin typeface="+mn-lt"/>
        <a:ea typeface="+mn-ea"/>
        <a:cs typeface="+mn-cs"/>
      </a:defRPr>
    </a:lvl2pPr>
    <a:lvl3pPr marL="914264" algn="l" defTabSz="914264" rtl="0" eaLnBrk="1" latinLnBrk="0" hangingPunct="1">
      <a:defRPr sz="2000" kern="1200">
        <a:solidFill>
          <a:schemeClr val="tx1"/>
        </a:solidFill>
        <a:latin typeface="+mn-lt"/>
        <a:ea typeface="+mn-ea"/>
        <a:cs typeface="+mn-cs"/>
      </a:defRPr>
    </a:lvl3pPr>
    <a:lvl4pPr marL="1371396" algn="l" defTabSz="914264" rtl="0" eaLnBrk="1" latinLnBrk="0" hangingPunct="1">
      <a:defRPr sz="2000" kern="1200">
        <a:solidFill>
          <a:schemeClr val="tx1"/>
        </a:solidFill>
        <a:latin typeface="+mn-lt"/>
        <a:ea typeface="+mn-ea"/>
        <a:cs typeface="+mn-cs"/>
      </a:defRPr>
    </a:lvl4pPr>
    <a:lvl5pPr marL="1828528" algn="l" defTabSz="914264" rtl="0" eaLnBrk="1" latinLnBrk="0" hangingPunct="1">
      <a:defRPr sz="2000" kern="1200">
        <a:solidFill>
          <a:schemeClr val="tx1"/>
        </a:solidFill>
        <a:latin typeface="+mn-lt"/>
        <a:ea typeface="+mn-ea"/>
        <a:cs typeface="+mn-cs"/>
      </a:defRPr>
    </a:lvl5pPr>
    <a:lvl6pPr marL="2285662" algn="l" defTabSz="914264" rtl="0" eaLnBrk="1" latinLnBrk="0" hangingPunct="1">
      <a:defRPr sz="1200" kern="1200">
        <a:solidFill>
          <a:schemeClr val="tx1"/>
        </a:solidFill>
        <a:latin typeface="+mn-lt"/>
        <a:ea typeface="+mn-ea"/>
        <a:cs typeface="+mn-cs"/>
      </a:defRPr>
    </a:lvl6pPr>
    <a:lvl7pPr marL="2742790" algn="l" defTabSz="914264" rtl="0" eaLnBrk="1" latinLnBrk="0" hangingPunct="1">
      <a:defRPr sz="1200" kern="1200">
        <a:solidFill>
          <a:schemeClr val="tx1"/>
        </a:solidFill>
        <a:latin typeface="+mn-lt"/>
        <a:ea typeface="+mn-ea"/>
        <a:cs typeface="+mn-cs"/>
      </a:defRPr>
    </a:lvl7pPr>
    <a:lvl8pPr marL="3199920" algn="l" defTabSz="914264" rtl="0" eaLnBrk="1" latinLnBrk="0" hangingPunct="1">
      <a:defRPr sz="1200" kern="1200">
        <a:solidFill>
          <a:schemeClr val="tx1"/>
        </a:solidFill>
        <a:latin typeface="+mn-lt"/>
        <a:ea typeface="+mn-ea"/>
        <a:cs typeface="+mn-cs"/>
      </a:defRPr>
    </a:lvl8pPr>
    <a:lvl9pPr marL="3657051" algn="l" defTabSz="9142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63C83-E481-5535-F6C9-01DE2E9C3B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8988D7-11EE-D984-7EB7-A8FD4F495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0BD71F-FFC2-97DB-16BE-863FFE48EB8C}"/>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A448E1DA-1B1E-6D06-0B96-8D752E5CD07D}"/>
              </a:ext>
            </a:extLst>
          </p:cNvPr>
          <p:cNvSpPr>
            <a:spLocks noGrp="1"/>
          </p:cNvSpPr>
          <p:nvPr>
            <p:ph type="sldNum" sz="quarter" idx="5"/>
          </p:nvPr>
        </p:nvSpPr>
        <p:spPr/>
        <p:txBody>
          <a:bodyPr/>
          <a:lstStyle/>
          <a:p>
            <a:fld id="{27428567-BDF5-451C-8737-F40313BC91EE}" type="slidenum">
              <a:rPr lang="en-GB" smtClean="0"/>
              <a:t>1</a:t>
            </a:fld>
            <a:endParaRPr lang="en-GB" dirty="0"/>
          </a:p>
        </p:txBody>
      </p:sp>
    </p:spTree>
    <p:extLst>
      <p:ext uri="{BB962C8B-B14F-4D97-AF65-F5344CB8AC3E}">
        <p14:creationId xmlns:p14="http://schemas.microsoft.com/office/powerpoint/2010/main" val="3567583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sz="2000" dirty="0"/>
          </a:p>
        </p:txBody>
      </p:sp>
      <p:sp>
        <p:nvSpPr>
          <p:cNvPr id="4" name="Segnaposto numero diapositiva 3"/>
          <p:cNvSpPr>
            <a:spLocks noGrp="1"/>
          </p:cNvSpPr>
          <p:nvPr>
            <p:ph type="sldNum" sz="quarter" idx="5"/>
          </p:nvPr>
        </p:nvSpPr>
        <p:spPr/>
        <p:txBody>
          <a:bodyPr/>
          <a:lstStyle/>
          <a:p>
            <a:fld id="{27428567-BDF5-451C-8737-F40313BC91EE}" type="slidenum">
              <a:rPr lang="en-GB" smtClean="0"/>
              <a:t>12</a:t>
            </a:fld>
            <a:endParaRPr lang="en-GB"/>
          </a:p>
        </p:txBody>
      </p:sp>
    </p:spTree>
    <p:extLst>
      <p:ext uri="{BB962C8B-B14F-4D97-AF65-F5344CB8AC3E}">
        <p14:creationId xmlns:p14="http://schemas.microsoft.com/office/powerpoint/2010/main" val="3172624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7063E-154C-9B6F-67FD-04C8D7BEBFF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D5B6825-2111-2ABF-AE8E-20FA7C15AB3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231BBB0-216D-67FD-F0D3-A7B04F92204D}"/>
              </a:ext>
            </a:extLst>
          </p:cNvPr>
          <p:cNvSpPr>
            <a:spLocks noGrp="1"/>
          </p:cNvSpPr>
          <p:nvPr>
            <p:ph type="body" idx="1"/>
          </p:nvPr>
        </p:nvSpPr>
        <p:spPr/>
        <p:txBody>
          <a:bodyPr/>
          <a:lstStyle/>
          <a:p>
            <a:endParaRPr lang="en-US" sz="2000" dirty="0"/>
          </a:p>
        </p:txBody>
      </p:sp>
      <p:sp>
        <p:nvSpPr>
          <p:cNvPr id="4" name="Segnaposto numero diapositiva 3">
            <a:extLst>
              <a:ext uri="{FF2B5EF4-FFF2-40B4-BE49-F238E27FC236}">
                <a16:creationId xmlns:a16="http://schemas.microsoft.com/office/drawing/2014/main" id="{5E9559FA-C802-034D-B1F4-8C71F5F650F7}"/>
              </a:ext>
            </a:extLst>
          </p:cNvPr>
          <p:cNvSpPr>
            <a:spLocks noGrp="1"/>
          </p:cNvSpPr>
          <p:nvPr>
            <p:ph type="sldNum" sz="quarter" idx="5"/>
          </p:nvPr>
        </p:nvSpPr>
        <p:spPr/>
        <p:txBody>
          <a:bodyPr/>
          <a:lstStyle/>
          <a:p>
            <a:fld id="{27428567-BDF5-451C-8737-F40313BC91EE}" type="slidenum">
              <a:rPr lang="en-GB" smtClean="0"/>
              <a:t>13</a:t>
            </a:fld>
            <a:endParaRPr lang="en-GB"/>
          </a:p>
        </p:txBody>
      </p:sp>
    </p:spTree>
    <p:extLst>
      <p:ext uri="{BB962C8B-B14F-4D97-AF65-F5344CB8AC3E}">
        <p14:creationId xmlns:p14="http://schemas.microsoft.com/office/powerpoint/2010/main" val="3257577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6934E-32FC-FDB8-B3C7-A7CD931D1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F1CDD9-2BB0-518E-F3A1-CF324D33C3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54748E-E11C-44E1-0F61-E5742BFF876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4A9116B-E7B1-947C-367A-9B32A869C8C4}"/>
              </a:ext>
            </a:extLst>
          </p:cNvPr>
          <p:cNvSpPr>
            <a:spLocks noGrp="1"/>
          </p:cNvSpPr>
          <p:nvPr>
            <p:ph type="sldNum" sz="quarter" idx="5"/>
          </p:nvPr>
        </p:nvSpPr>
        <p:spPr/>
        <p:txBody>
          <a:bodyPr/>
          <a:lstStyle/>
          <a:p>
            <a:fld id="{27428567-BDF5-451C-8737-F40313BC91EE}" type="slidenum">
              <a:rPr lang="en-GB" smtClean="0"/>
              <a:t>15</a:t>
            </a:fld>
            <a:endParaRPr lang="en-GB"/>
          </a:p>
        </p:txBody>
      </p:sp>
    </p:spTree>
    <p:extLst>
      <p:ext uri="{BB962C8B-B14F-4D97-AF65-F5344CB8AC3E}">
        <p14:creationId xmlns:p14="http://schemas.microsoft.com/office/powerpoint/2010/main" val="1032961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15DC7-F89A-4600-FBD7-9416D15A4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5F38B5-2108-852B-34C9-4083129740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FA6984-CA0C-B8D4-5845-E6D093ACADA8}"/>
              </a:ext>
            </a:extLst>
          </p:cNvPr>
          <p:cNvSpPr>
            <a:spLocks noGrp="1"/>
          </p:cNvSpPr>
          <p:nvPr>
            <p:ph type="body" idx="1"/>
          </p:nvPr>
        </p:nvSpPr>
        <p:spPr/>
        <p:txBody>
          <a:bodyPr/>
          <a:lstStyle/>
          <a:p>
            <a:endParaRPr lang="en-GB" sz="1300" dirty="0"/>
          </a:p>
        </p:txBody>
      </p:sp>
      <p:sp>
        <p:nvSpPr>
          <p:cNvPr id="4" name="Slide Number Placeholder 3">
            <a:extLst>
              <a:ext uri="{FF2B5EF4-FFF2-40B4-BE49-F238E27FC236}">
                <a16:creationId xmlns:a16="http://schemas.microsoft.com/office/drawing/2014/main" id="{C40FD8D5-C55F-A835-BE21-7797AFE50B20}"/>
              </a:ext>
            </a:extLst>
          </p:cNvPr>
          <p:cNvSpPr>
            <a:spLocks noGrp="1"/>
          </p:cNvSpPr>
          <p:nvPr>
            <p:ph type="sldNum" sz="quarter" idx="5"/>
          </p:nvPr>
        </p:nvSpPr>
        <p:spPr/>
        <p:txBody>
          <a:bodyPr/>
          <a:lstStyle/>
          <a:p>
            <a:fld id="{27428567-BDF5-451C-8737-F40313BC91EE}" type="slidenum">
              <a:rPr lang="en-GB" smtClean="0"/>
              <a:t>2</a:t>
            </a:fld>
            <a:endParaRPr lang="en-GB"/>
          </a:p>
        </p:txBody>
      </p:sp>
    </p:spTree>
    <p:extLst>
      <p:ext uri="{BB962C8B-B14F-4D97-AF65-F5344CB8AC3E}">
        <p14:creationId xmlns:p14="http://schemas.microsoft.com/office/powerpoint/2010/main" val="3389637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428567-BDF5-451C-8737-F40313BC91EE}" type="slidenum">
              <a:rPr lang="en-GB" smtClean="0"/>
              <a:t>3</a:t>
            </a:fld>
            <a:endParaRPr lang="en-GB"/>
          </a:p>
        </p:txBody>
      </p:sp>
    </p:spTree>
    <p:extLst>
      <p:ext uri="{BB962C8B-B14F-4D97-AF65-F5344CB8AC3E}">
        <p14:creationId xmlns:p14="http://schemas.microsoft.com/office/powerpoint/2010/main" val="267844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sz="2000" baseline="0" dirty="0"/>
          </a:p>
        </p:txBody>
      </p:sp>
      <p:sp>
        <p:nvSpPr>
          <p:cNvPr id="4" name="Segnaposto numero diapositiva 3"/>
          <p:cNvSpPr>
            <a:spLocks noGrp="1"/>
          </p:cNvSpPr>
          <p:nvPr>
            <p:ph type="sldNum" sz="quarter" idx="5"/>
          </p:nvPr>
        </p:nvSpPr>
        <p:spPr/>
        <p:txBody>
          <a:bodyPr/>
          <a:lstStyle/>
          <a:p>
            <a:fld id="{27428567-BDF5-451C-8737-F40313BC91EE}" type="slidenum">
              <a:rPr lang="en-GB" smtClean="0"/>
              <a:t>4</a:t>
            </a:fld>
            <a:endParaRPr lang="en-GB"/>
          </a:p>
        </p:txBody>
      </p:sp>
    </p:spTree>
    <p:extLst>
      <p:ext uri="{BB962C8B-B14F-4D97-AF65-F5344CB8AC3E}">
        <p14:creationId xmlns:p14="http://schemas.microsoft.com/office/powerpoint/2010/main" val="1760075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428567-BDF5-451C-8737-F40313BC91EE}" type="slidenum">
              <a:rPr lang="en-GB" smtClean="0"/>
              <a:t>5</a:t>
            </a:fld>
            <a:endParaRPr lang="en-GB"/>
          </a:p>
        </p:txBody>
      </p:sp>
    </p:spTree>
    <p:extLst>
      <p:ext uri="{BB962C8B-B14F-4D97-AF65-F5344CB8AC3E}">
        <p14:creationId xmlns:p14="http://schemas.microsoft.com/office/powerpoint/2010/main" val="3809093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428567-BDF5-451C-8737-F40313BC91EE}" type="slidenum">
              <a:rPr lang="en-GB" smtClean="0"/>
              <a:t>6</a:t>
            </a:fld>
            <a:endParaRPr lang="en-GB"/>
          </a:p>
        </p:txBody>
      </p:sp>
    </p:spTree>
    <p:extLst>
      <p:ext uri="{BB962C8B-B14F-4D97-AF65-F5344CB8AC3E}">
        <p14:creationId xmlns:p14="http://schemas.microsoft.com/office/powerpoint/2010/main" val="997543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428567-BDF5-451C-8737-F40313BC91EE}" type="slidenum">
              <a:rPr lang="en-GB" smtClean="0"/>
              <a:t>9</a:t>
            </a:fld>
            <a:endParaRPr lang="en-GB"/>
          </a:p>
        </p:txBody>
      </p:sp>
    </p:spTree>
    <p:extLst>
      <p:ext uri="{BB962C8B-B14F-4D97-AF65-F5344CB8AC3E}">
        <p14:creationId xmlns:p14="http://schemas.microsoft.com/office/powerpoint/2010/main" val="1872161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27428567-BDF5-451C-8737-F40313BC91EE}" type="slidenum">
              <a:rPr lang="en-GB" smtClean="0"/>
              <a:t>10</a:t>
            </a:fld>
            <a:endParaRPr lang="en-GB"/>
          </a:p>
        </p:txBody>
      </p:sp>
    </p:spTree>
    <p:extLst>
      <p:ext uri="{BB962C8B-B14F-4D97-AF65-F5344CB8AC3E}">
        <p14:creationId xmlns:p14="http://schemas.microsoft.com/office/powerpoint/2010/main" val="178011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428567-BDF5-451C-8737-F40313BC91EE}" type="slidenum">
              <a:rPr lang="en-GB" smtClean="0"/>
              <a:t>11</a:t>
            </a:fld>
            <a:endParaRPr lang="en-GB"/>
          </a:p>
        </p:txBody>
      </p:sp>
    </p:spTree>
    <p:extLst>
      <p:ext uri="{BB962C8B-B14F-4D97-AF65-F5344CB8AC3E}">
        <p14:creationId xmlns:p14="http://schemas.microsoft.com/office/powerpoint/2010/main" val="5018871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1_Title Slide">
    <p:spTree>
      <p:nvGrpSpPr>
        <p:cNvPr id="1" name=""/>
        <p:cNvGrpSpPr/>
        <p:nvPr/>
      </p:nvGrpSpPr>
      <p:grpSpPr>
        <a:xfrm>
          <a:off x="0" y="0"/>
          <a:ext cx="0" cy="0"/>
          <a:chOff x="0" y="0"/>
          <a:chExt cx="0" cy="0"/>
        </a:xfrm>
      </p:grpSpPr>
      <p:pic>
        <p:nvPicPr>
          <p:cNvPr id="156" name="Picture 6" descr="Picture 6"/>
          <p:cNvPicPr>
            <a:picLocks noChangeAspect="1"/>
          </p:cNvPicPr>
          <p:nvPr/>
        </p:nvPicPr>
        <p:blipFill>
          <a:blip r:embed="rId2"/>
          <a:srcRect l="21586" t="3604" b="18162"/>
          <a:stretch>
            <a:fillRect/>
          </a:stretch>
        </p:blipFill>
        <p:spPr>
          <a:xfrm>
            <a:off x="-1" y="0"/>
            <a:ext cx="12192001" cy="6858002"/>
          </a:xfrm>
          <a:prstGeom prst="rect">
            <a:avLst/>
          </a:prstGeom>
          <a:ln w="12700">
            <a:miter lim="400000"/>
          </a:ln>
        </p:spPr>
      </p:pic>
      <p:sp>
        <p:nvSpPr>
          <p:cNvPr id="157" name="Titolo Testo"/>
          <p:cNvSpPr txBox="1">
            <a:spLocks noGrp="1"/>
          </p:cNvSpPr>
          <p:nvPr>
            <p:ph type="title"/>
          </p:nvPr>
        </p:nvSpPr>
        <p:spPr>
          <a:xfrm>
            <a:off x="3223487" y="1939633"/>
            <a:ext cx="7813968" cy="1043855"/>
          </a:xfrm>
          <a:prstGeom prst="rect">
            <a:avLst/>
          </a:prstGeom>
        </p:spPr>
        <p:txBody>
          <a:bodyPr lIns="91439" tIns="91439" rIns="91439" bIns="91439" anchor="b"/>
          <a:lstStyle>
            <a:lvl1pPr defTabSz="914400">
              <a:lnSpc>
                <a:spcPct val="90000"/>
              </a:lnSpc>
              <a:defRPr sz="4800" b="0" spc="0">
                <a:solidFill>
                  <a:srgbClr val="FFFFFF"/>
                </a:solidFill>
                <a:latin typeface="Calibri Light"/>
                <a:ea typeface="Calibri Light"/>
                <a:cs typeface="Calibri Light"/>
                <a:sym typeface="Calibri Light"/>
              </a:defRPr>
            </a:lvl1pPr>
          </a:lstStyle>
          <a:p>
            <a:r>
              <a:t>Titolo Testo</a:t>
            </a:r>
          </a:p>
        </p:txBody>
      </p:sp>
      <p:sp>
        <p:nvSpPr>
          <p:cNvPr id="158" name="Corpo livello uno…"/>
          <p:cNvSpPr txBox="1">
            <a:spLocks noGrp="1"/>
          </p:cNvSpPr>
          <p:nvPr>
            <p:ph type="body" sz="quarter" idx="1" hasCustomPrompt="1"/>
          </p:nvPr>
        </p:nvSpPr>
        <p:spPr>
          <a:xfrm>
            <a:off x="3232723" y="3153930"/>
            <a:ext cx="7813968" cy="812945"/>
          </a:xfrm>
          <a:prstGeom prst="rect">
            <a:avLst/>
          </a:prstGeom>
        </p:spPr>
        <p:txBody>
          <a:bodyPr lIns="91439" tIns="91439" rIns="91439" bIns="91439" numCol="1" spcCol="38100"/>
          <a:lstStyle>
            <a:lvl1pPr marL="0" indent="0" defTabSz="914400">
              <a:spcBef>
                <a:spcPts val="1000"/>
              </a:spcBef>
              <a:buSzTx/>
              <a:buNone/>
              <a:defRPr>
                <a:solidFill>
                  <a:srgbClr val="FFC000"/>
                </a:solidFill>
                <a:latin typeface="Calibri"/>
                <a:ea typeface="Calibri"/>
                <a:cs typeface="Calibri"/>
                <a:sym typeface="Calibri"/>
              </a:defRPr>
            </a:lvl1pPr>
            <a:lvl2pPr marL="0" indent="228600" defTabSz="914400">
              <a:spcBef>
                <a:spcPts val="1000"/>
              </a:spcBef>
              <a:buSzTx/>
              <a:buNone/>
              <a:defRPr>
                <a:solidFill>
                  <a:srgbClr val="FFC000"/>
                </a:solidFill>
                <a:latin typeface="Calibri"/>
                <a:ea typeface="Calibri"/>
                <a:cs typeface="Calibri"/>
                <a:sym typeface="Calibri"/>
              </a:defRPr>
            </a:lvl2pPr>
            <a:lvl3pPr marL="0" indent="457200" defTabSz="914400">
              <a:spcBef>
                <a:spcPts val="1000"/>
              </a:spcBef>
              <a:buSzTx/>
              <a:buNone/>
              <a:defRPr>
                <a:solidFill>
                  <a:srgbClr val="FFC000"/>
                </a:solidFill>
                <a:latin typeface="Calibri"/>
                <a:ea typeface="Calibri"/>
                <a:cs typeface="Calibri"/>
                <a:sym typeface="Calibri"/>
              </a:defRPr>
            </a:lvl3pPr>
            <a:lvl4pPr marL="0" indent="685800" defTabSz="914400">
              <a:spcBef>
                <a:spcPts val="1000"/>
              </a:spcBef>
              <a:buSzTx/>
              <a:buNone/>
              <a:defRPr>
                <a:solidFill>
                  <a:srgbClr val="FFC000"/>
                </a:solidFill>
                <a:latin typeface="Calibri"/>
                <a:ea typeface="Calibri"/>
                <a:cs typeface="Calibri"/>
                <a:sym typeface="Calibri"/>
              </a:defRPr>
            </a:lvl4pPr>
            <a:lvl5pPr marL="0" indent="914400" defTabSz="914400">
              <a:spcBef>
                <a:spcPts val="1000"/>
              </a:spcBef>
              <a:buSzTx/>
              <a:buNone/>
              <a:defRPr>
                <a:solidFill>
                  <a:srgbClr val="FFC000"/>
                </a:solidFill>
                <a:latin typeface="Calibri"/>
                <a:ea typeface="Calibri"/>
                <a:cs typeface="Calibri"/>
                <a:sym typeface="Calibri"/>
              </a:defRPr>
            </a:lvl5pPr>
          </a:lstStyle>
          <a:p>
            <a:r>
              <a:t>Click to add author / institute and occasion</a:t>
            </a:r>
          </a:p>
          <a:p>
            <a:pPr lvl="1"/>
            <a:endParaRPr/>
          </a:p>
          <a:p>
            <a:pPr lvl="2"/>
            <a:endParaRPr/>
          </a:p>
          <a:p>
            <a:pPr lvl="3"/>
            <a:endParaRPr/>
          </a:p>
          <a:p>
            <a:pPr lvl="4"/>
            <a:endParaRPr/>
          </a:p>
        </p:txBody>
      </p:sp>
      <p:sp>
        <p:nvSpPr>
          <p:cNvPr id="159" name="Rectangle 3"/>
          <p:cNvSpPr txBox="1"/>
          <p:nvPr/>
        </p:nvSpPr>
        <p:spPr>
          <a:xfrm>
            <a:off x="339659" y="376194"/>
            <a:ext cx="2696712"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pPr algn="l" defTabSz="914400">
              <a:defRPr sz="4800">
                <a:solidFill>
                  <a:srgbClr val="3399FF"/>
                </a:solidFill>
                <a:latin typeface="Arial Narrow"/>
                <a:ea typeface="Arial Narrow"/>
                <a:cs typeface="Arial Narrow"/>
                <a:sym typeface="Arial Narrow"/>
              </a:defRPr>
            </a:pPr>
            <a:r>
              <a:rPr sz="2400"/>
              <a:t>EUROPEAN</a:t>
            </a:r>
          </a:p>
          <a:p>
            <a:pPr algn="l" defTabSz="914400">
              <a:defRPr sz="4800">
                <a:solidFill>
                  <a:srgbClr val="33CCFF"/>
                </a:solidFill>
                <a:latin typeface="Arial Narrow"/>
                <a:ea typeface="Arial Narrow"/>
                <a:cs typeface="Arial Narrow"/>
                <a:sym typeface="Arial Narrow"/>
              </a:defRPr>
            </a:pPr>
            <a:r>
              <a:rPr sz="2400"/>
              <a:t>PLASMA RESEARCH</a:t>
            </a:r>
          </a:p>
          <a:p>
            <a:pPr algn="l" defTabSz="914400">
              <a:defRPr sz="4800">
                <a:solidFill>
                  <a:srgbClr val="33CCFF"/>
                </a:solidFill>
                <a:latin typeface="Arial Narrow"/>
                <a:ea typeface="Arial Narrow"/>
                <a:cs typeface="Arial Narrow"/>
                <a:sym typeface="Arial Narrow"/>
              </a:defRPr>
            </a:pPr>
            <a:r>
              <a:rPr sz="2400"/>
              <a:t>ACCELERATOR WITH</a:t>
            </a:r>
          </a:p>
          <a:p>
            <a:pPr algn="l" defTabSz="914400">
              <a:defRPr sz="4800">
                <a:solidFill>
                  <a:srgbClr val="FFFFFF"/>
                </a:solidFill>
                <a:latin typeface="Arial Narrow"/>
                <a:ea typeface="Arial Narrow"/>
                <a:cs typeface="Arial Narrow"/>
                <a:sym typeface="Arial Narrow"/>
              </a:defRPr>
            </a:pPr>
            <a:r>
              <a:rPr sz="2400"/>
              <a:t>EXCELLENCE IN</a:t>
            </a:r>
          </a:p>
          <a:p>
            <a:pPr algn="l" defTabSz="914400">
              <a:defRPr sz="4800">
                <a:solidFill>
                  <a:srgbClr val="FFFFFF"/>
                </a:solidFill>
                <a:latin typeface="Arial Narrow"/>
                <a:ea typeface="Arial Narrow"/>
                <a:cs typeface="Arial Narrow"/>
                <a:sym typeface="Arial Narrow"/>
              </a:defRPr>
            </a:pPr>
            <a:r>
              <a:rPr sz="2400"/>
              <a:t>APPLICATIONS</a:t>
            </a:r>
          </a:p>
        </p:txBody>
      </p:sp>
      <p:pic>
        <p:nvPicPr>
          <p:cNvPr id="160" name="Picture 8" descr="Picture 8"/>
          <p:cNvPicPr>
            <a:picLocks noChangeAspect="1"/>
          </p:cNvPicPr>
          <p:nvPr/>
        </p:nvPicPr>
        <p:blipFill>
          <a:blip r:embed="rId3"/>
          <a:stretch>
            <a:fillRect/>
          </a:stretch>
        </p:blipFill>
        <p:spPr>
          <a:xfrm>
            <a:off x="8543995" y="273553"/>
            <a:ext cx="2788152" cy="1261234"/>
          </a:xfrm>
          <a:prstGeom prst="rect">
            <a:avLst/>
          </a:prstGeom>
          <a:ln w="12700">
            <a:miter lim="400000"/>
          </a:ln>
        </p:spPr>
      </p:pic>
      <p:sp>
        <p:nvSpPr>
          <p:cNvPr id="161" name="Numero diapositiva"/>
          <p:cNvSpPr txBox="1">
            <a:spLocks noGrp="1"/>
          </p:cNvSpPr>
          <p:nvPr>
            <p:ph type="sldNum" sz="quarter" idx="2"/>
          </p:nvPr>
        </p:nvSpPr>
        <p:spPr>
          <a:xfrm>
            <a:off x="8370194" y="6171686"/>
            <a:ext cx="367406"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rPr/>
              <a:t>‹#›</a:t>
            </a:fld>
            <a:endParaRPr/>
          </a:p>
        </p:txBody>
      </p:sp>
    </p:spTree>
    <p:extLst>
      <p:ext uri="{BB962C8B-B14F-4D97-AF65-F5344CB8AC3E}">
        <p14:creationId xmlns:p14="http://schemas.microsoft.com/office/powerpoint/2010/main" val="2704885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pPr algn="l"/>
            <a:r>
              <a:rPr lang="en-US"/>
              <a:t>G.J Silvi  7th European Advanced Accelerator Conference (EAAC2025) </a:t>
            </a:r>
            <a:endParaRPr lang="en-GB" dirty="0"/>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291454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pPr algn="l"/>
            <a:r>
              <a:rPr lang="en-US"/>
              <a:t>G.J Silvi  7th European Advanced Accelerator Conference (EAAC2025) </a:t>
            </a:r>
            <a:endParaRPr lang="en-GB" dirty="0"/>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068211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pPr algn="l"/>
            <a:r>
              <a:rPr lang="en-US"/>
              <a:t>G.J Silvi  7th European Advanced Accelerator Conference (EAAC2025) </a:t>
            </a:r>
            <a:endParaRPr lang="en-GB" dirty="0"/>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754307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pPr algn="l"/>
            <a:r>
              <a:rPr lang="en-US"/>
              <a:t>G.J Silvi  7th European Advanced Accelerator Conference (EAAC2025) </a:t>
            </a:r>
            <a:endParaRPr lang="en-GB" dirty="0"/>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635607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587197-839C-97FF-DE75-DE62A0D9D42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91677317-87D8-BF75-6A79-D238E7C4F0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72C662EE-CA26-6A69-1CED-F54A90E57199}"/>
              </a:ext>
            </a:extLst>
          </p:cNvPr>
          <p:cNvSpPr>
            <a:spLocks noGrp="1"/>
          </p:cNvSpPr>
          <p:nvPr>
            <p:ph type="dt" sz="half" idx="10"/>
          </p:nvPr>
        </p:nvSpPr>
        <p:spPr/>
        <p:txBody>
          <a:bodyPr/>
          <a:lstStyle/>
          <a:p>
            <a:fld id="{760D3691-2921-40EF-B24F-8FCD077864E6}" type="datetimeFigureOut">
              <a:rPr lang="en-US" smtClean="0"/>
              <a:t>9/24/2025</a:t>
            </a:fld>
            <a:endParaRPr lang="en-US"/>
          </a:p>
        </p:txBody>
      </p:sp>
      <p:sp>
        <p:nvSpPr>
          <p:cNvPr id="5" name="Segnaposto piè di pagina 4">
            <a:extLst>
              <a:ext uri="{FF2B5EF4-FFF2-40B4-BE49-F238E27FC236}">
                <a16:creationId xmlns:a16="http://schemas.microsoft.com/office/drawing/2014/main" id="{9D5B50BD-3847-C637-66EA-D1FE2B030DFA}"/>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1DD61BF4-08DC-A5FF-F58E-72B8D726D8CC}"/>
              </a:ext>
            </a:extLst>
          </p:cNvPr>
          <p:cNvSpPr>
            <a:spLocks noGrp="1"/>
          </p:cNvSpPr>
          <p:nvPr>
            <p:ph type="sldNum" sz="quarter" idx="12"/>
          </p:nvPr>
        </p:nvSpPr>
        <p:spPr/>
        <p:txBody>
          <a:bodyPr/>
          <a:lstStyle/>
          <a:p>
            <a:fld id="{B4BFE989-B292-4305-ABEC-EE44BB47A497}" type="slidenum">
              <a:rPr lang="en-US" smtClean="0"/>
              <a:t>‹#›</a:t>
            </a:fld>
            <a:endParaRPr lang="en-US"/>
          </a:p>
        </p:txBody>
      </p:sp>
    </p:spTree>
    <p:extLst>
      <p:ext uri="{BB962C8B-B14F-4D97-AF65-F5344CB8AC3E}">
        <p14:creationId xmlns:p14="http://schemas.microsoft.com/office/powerpoint/2010/main" val="3608460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D9ED1E-ECC1-3E73-D5AC-A843BC3CF05C}"/>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32DA6459-68F5-537F-C22A-A8B12653889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7684C500-8C62-EB5B-68BD-DC2FEF71525F}"/>
              </a:ext>
            </a:extLst>
          </p:cNvPr>
          <p:cNvSpPr>
            <a:spLocks noGrp="1"/>
          </p:cNvSpPr>
          <p:nvPr>
            <p:ph type="dt" sz="half" idx="10"/>
          </p:nvPr>
        </p:nvSpPr>
        <p:spPr/>
        <p:txBody>
          <a:bodyPr/>
          <a:lstStyle/>
          <a:p>
            <a:fld id="{760D3691-2921-40EF-B24F-8FCD077864E6}" type="datetimeFigureOut">
              <a:rPr lang="en-US" smtClean="0"/>
              <a:t>9/24/2025</a:t>
            </a:fld>
            <a:endParaRPr lang="en-US"/>
          </a:p>
        </p:txBody>
      </p:sp>
      <p:sp>
        <p:nvSpPr>
          <p:cNvPr id="5" name="Segnaposto piè di pagina 4">
            <a:extLst>
              <a:ext uri="{FF2B5EF4-FFF2-40B4-BE49-F238E27FC236}">
                <a16:creationId xmlns:a16="http://schemas.microsoft.com/office/drawing/2014/main" id="{48AEA4F2-FA13-CC01-2A7D-F7B94DDAE06D}"/>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AB9DCD5E-5F16-DF84-8BFE-CBCF8B010E45}"/>
              </a:ext>
            </a:extLst>
          </p:cNvPr>
          <p:cNvSpPr>
            <a:spLocks noGrp="1"/>
          </p:cNvSpPr>
          <p:nvPr>
            <p:ph type="sldNum" sz="quarter" idx="12"/>
          </p:nvPr>
        </p:nvSpPr>
        <p:spPr/>
        <p:txBody>
          <a:bodyPr/>
          <a:lstStyle/>
          <a:p>
            <a:fld id="{B4BFE989-B292-4305-ABEC-EE44BB47A497}" type="slidenum">
              <a:rPr lang="en-US" smtClean="0"/>
              <a:t>‹#›</a:t>
            </a:fld>
            <a:endParaRPr lang="en-US"/>
          </a:p>
        </p:txBody>
      </p:sp>
    </p:spTree>
    <p:extLst>
      <p:ext uri="{BB962C8B-B14F-4D97-AF65-F5344CB8AC3E}">
        <p14:creationId xmlns:p14="http://schemas.microsoft.com/office/powerpoint/2010/main" val="932943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C6AAA1-A526-C63A-7ED7-14BD88DF3E5E}"/>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03688D1E-A319-991F-33F5-9560B37A5B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AC7F0DA-311F-222F-D08C-41F15C4955A7}"/>
              </a:ext>
            </a:extLst>
          </p:cNvPr>
          <p:cNvSpPr>
            <a:spLocks noGrp="1"/>
          </p:cNvSpPr>
          <p:nvPr>
            <p:ph type="dt" sz="half" idx="10"/>
          </p:nvPr>
        </p:nvSpPr>
        <p:spPr/>
        <p:txBody>
          <a:bodyPr/>
          <a:lstStyle/>
          <a:p>
            <a:fld id="{760D3691-2921-40EF-B24F-8FCD077864E6}" type="datetimeFigureOut">
              <a:rPr lang="en-US" smtClean="0"/>
              <a:t>9/24/2025</a:t>
            </a:fld>
            <a:endParaRPr lang="en-US"/>
          </a:p>
        </p:txBody>
      </p:sp>
      <p:sp>
        <p:nvSpPr>
          <p:cNvPr id="5" name="Segnaposto piè di pagina 4">
            <a:extLst>
              <a:ext uri="{FF2B5EF4-FFF2-40B4-BE49-F238E27FC236}">
                <a16:creationId xmlns:a16="http://schemas.microsoft.com/office/drawing/2014/main" id="{CD86BF2F-1F79-554B-8A41-F84ADF47DEF2}"/>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E1B486E6-D089-478E-8C22-76E7D4DC7E15}"/>
              </a:ext>
            </a:extLst>
          </p:cNvPr>
          <p:cNvSpPr>
            <a:spLocks noGrp="1"/>
          </p:cNvSpPr>
          <p:nvPr>
            <p:ph type="sldNum" sz="quarter" idx="12"/>
          </p:nvPr>
        </p:nvSpPr>
        <p:spPr/>
        <p:txBody>
          <a:bodyPr/>
          <a:lstStyle/>
          <a:p>
            <a:fld id="{B4BFE989-B292-4305-ABEC-EE44BB47A497}" type="slidenum">
              <a:rPr lang="en-US" smtClean="0"/>
              <a:t>‹#›</a:t>
            </a:fld>
            <a:endParaRPr lang="en-US"/>
          </a:p>
        </p:txBody>
      </p:sp>
    </p:spTree>
    <p:extLst>
      <p:ext uri="{BB962C8B-B14F-4D97-AF65-F5344CB8AC3E}">
        <p14:creationId xmlns:p14="http://schemas.microsoft.com/office/powerpoint/2010/main" val="168492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29C4E-955B-0F64-85AA-19C33717BC91}"/>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E311941B-8235-7968-7615-9D2F063390F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3881762E-20CB-8761-F7BF-1043013C6AA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2C1F29C9-6303-4A2B-EB1E-DE26AB13022E}"/>
              </a:ext>
            </a:extLst>
          </p:cNvPr>
          <p:cNvSpPr>
            <a:spLocks noGrp="1"/>
          </p:cNvSpPr>
          <p:nvPr>
            <p:ph type="dt" sz="half" idx="10"/>
          </p:nvPr>
        </p:nvSpPr>
        <p:spPr/>
        <p:txBody>
          <a:bodyPr/>
          <a:lstStyle/>
          <a:p>
            <a:fld id="{760D3691-2921-40EF-B24F-8FCD077864E6}" type="datetimeFigureOut">
              <a:rPr lang="en-US" smtClean="0"/>
              <a:t>9/24/2025</a:t>
            </a:fld>
            <a:endParaRPr lang="en-US"/>
          </a:p>
        </p:txBody>
      </p:sp>
      <p:sp>
        <p:nvSpPr>
          <p:cNvPr id="6" name="Segnaposto piè di pagina 5">
            <a:extLst>
              <a:ext uri="{FF2B5EF4-FFF2-40B4-BE49-F238E27FC236}">
                <a16:creationId xmlns:a16="http://schemas.microsoft.com/office/drawing/2014/main" id="{78B6F153-3A75-8513-1A80-D563DEED7DD3}"/>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21A0FC8B-3E0D-67A6-69BC-3A3E59BCF72E}"/>
              </a:ext>
            </a:extLst>
          </p:cNvPr>
          <p:cNvSpPr>
            <a:spLocks noGrp="1"/>
          </p:cNvSpPr>
          <p:nvPr>
            <p:ph type="sldNum" sz="quarter" idx="12"/>
          </p:nvPr>
        </p:nvSpPr>
        <p:spPr/>
        <p:txBody>
          <a:bodyPr/>
          <a:lstStyle/>
          <a:p>
            <a:fld id="{B4BFE989-B292-4305-ABEC-EE44BB47A497}" type="slidenum">
              <a:rPr lang="en-US" smtClean="0"/>
              <a:t>‹#›</a:t>
            </a:fld>
            <a:endParaRPr lang="en-US"/>
          </a:p>
        </p:txBody>
      </p:sp>
    </p:spTree>
    <p:extLst>
      <p:ext uri="{BB962C8B-B14F-4D97-AF65-F5344CB8AC3E}">
        <p14:creationId xmlns:p14="http://schemas.microsoft.com/office/powerpoint/2010/main" val="3924139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A6FBA9-0A7F-B3C7-9ED7-7C5E706A819B}"/>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275012A9-DABE-9696-1576-2503B15BD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2D25704-4A04-0A27-E1EC-53B918D4099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D9E08300-776A-74C3-B05A-68DB5B7BEA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8997376-5B12-9826-62BB-7434FC04D06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1A99B598-250E-5EC8-2427-4BB7BD3143EB}"/>
              </a:ext>
            </a:extLst>
          </p:cNvPr>
          <p:cNvSpPr>
            <a:spLocks noGrp="1"/>
          </p:cNvSpPr>
          <p:nvPr>
            <p:ph type="dt" sz="half" idx="10"/>
          </p:nvPr>
        </p:nvSpPr>
        <p:spPr/>
        <p:txBody>
          <a:bodyPr/>
          <a:lstStyle/>
          <a:p>
            <a:fld id="{760D3691-2921-40EF-B24F-8FCD077864E6}" type="datetimeFigureOut">
              <a:rPr lang="en-US" smtClean="0"/>
              <a:t>9/24/2025</a:t>
            </a:fld>
            <a:endParaRPr lang="en-US"/>
          </a:p>
        </p:txBody>
      </p:sp>
      <p:sp>
        <p:nvSpPr>
          <p:cNvPr id="8" name="Segnaposto piè di pagina 7">
            <a:extLst>
              <a:ext uri="{FF2B5EF4-FFF2-40B4-BE49-F238E27FC236}">
                <a16:creationId xmlns:a16="http://schemas.microsoft.com/office/drawing/2014/main" id="{62980671-B05E-3CA4-C70B-D1ABDE1AF10C}"/>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513DF720-76D5-D570-F8FD-C2FF21057D0A}"/>
              </a:ext>
            </a:extLst>
          </p:cNvPr>
          <p:cNvSpPr>
            <a:spLocks noGrp="1"/>
          </p:cNvSpPr>
          <p:nvPr>
            <p:ph type="sldNum" sz="quarter" idx="12"/>
          </p:nvPr>
        </p:nvSpPr>
        <p:spPr/>
        <p:txBody>
          <a:bodyPr/>
          <a:lstStyle/>
          <a:p>
            <a:fld id="{B4BFE989-B292-4305-ABEC-EE44BB47A497}" type="slidenum">
              <a:rPr lang="en-US" smtClean="0"/>
              <a:t>‹#›</a:t>
            </a:fld>
            <a:endParaRPr lang="en-US"/>
          </a:p>
        </p:txBody>
      </p:sp>
    </p:spTree>
    <p:extLst>
      <p:ext uri="{BB962C8B-B14F-4D97-AF65-F5344CB8AC3E}">
        <p14:creationId xmlns:p14="http://schemas.microsoft.com/office/powerpoint/2010/main" val="375686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FF81AC-512C-C0B4-A47A-10C8D57F3D54}"/>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25147445-2007-8BC5-C524-9EAB8D431D04}"/>
              </a:ext>
            </a:extLst>
          </p:cNvPr>
          <p:cNvSpPr>
            <a:spLocks noGrp="1"/>
          </p:cNvSpPr>
          <p:nvPr>
            <p:ph type="dt" sz="half" idx="10"/>
          </p:nvPr>
        </p:nvSpPr>
        <p:spPr/>
        <p:txBody>
          <a:bodyPr/>
          <a:lstStyle/>
          <a:p>
            <a:fld id="{760D3691-2921-40EF-B24F-8FCD077864E6}" type="datetimeFigureOut">
              <a:rPr lang="en-US" smtClean="0"/>
              <a:t>9/24/2025</a:t>
            </a:fld>
            <a:endParaRPr lang="en-US"/>
          </a:p>
        </p:txBody>
      </p:sp>
      <p:sp>
        <p:nvSpPr>
          <p:cNvPr id="4" name="Segnaposto piè di pagina 3">
            <a:extLst>
              <a:ext uri="{FF2B5EF4-FFF2-40B4-BE49-F238E27FC236}">
                <a16:creationId xmlns:a16="http://schemas.microsoft.com/office/drawing/2014/main" id="{1D070762-B586-F40E-3F73-94330CED9489}"/>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E333F034-7626-4B22-1452-BE224A0240AC}"/>
              </a:ext>
            </a:extLst>
          </p:cNvPr>
          <p:cNvSpPr>
            <a:spLocks noGrp="1"/>
          </p:cNvSpPr>
          <p:nvPr>
            <p:ph type="sldNum" sz="quarter" idx="12"/>
          </p:nvPr>
        </p:nvSpPr>
        <p:spPr/>
        <p:txBody>
          <a:bodyPr/>
          <a:lstStyle/>
          <a:p>
            <a:fld id="{B4BFE989-B292-4305-ABEC-EE44BB47A497}" type="slidenum">
              <a:rPr lang="en-US" smtClean="0"/>
              <a:t>‹#›</a:t>
            </a:fld>
            <a:endParaRPr lang="en-US"/>
          </a:p>
        </p:txBody>
      </p:sp>
    </p:spTree>
    <p:extLst>
      <p:ext uri="{BB962C8B-B14F-4D97-AF65-F5344CB8AC3E}">
        <p14:creationId xmlns:p14="http://schemas.microsoft.com/office/powerpoint/2010/main" val="506732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0" y="1939633"/>
            <a:ext cx="7813967" cy="1043854"/>
          </a:xfrm>
        </p:spPr>
        <p:txBody>
          <a:bodyPr anchor="b">
            <a:normAutofit/>
          </a:bodyPr>
          <a:lstStyle>
            <a:lvl1pPr algn="l">
              <a:defRPr sz="3600" b="1">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5" y="3153930"/>
            <a:ext cx="7813967" cy="812944"/>
          </a:xfrm>
        </p:spPr>
        <p:txBody>
          <a:bodyPr/>
          <a:lstStyle>
            <a:lvl1pPr marL="0" indent="0" algn="l">
              <a:buNone/>
              <a:defRPr sz="1800">
                <a:solidFill>
                  <a:srgbClr val="FFC0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author / institute</a:t>
            </a:r>
            <a:r>
              <a:rPr lang="en-GB"/>
              <a:t> and occasion</a:t>
            </a:r>
            <a:endParaRPr lang="en-US"/>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1" y="376194"/>
            <a:ext cx="278815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1800">
                <a:solidFill>
                  <a:srgbClr val="3399FF"/>
                </a:solidFill>
                <a:latin typeface="Arial Narrow" pitchFamily="34" charset="0"/>
              </a:rPr>
              <a:t>EUROPEAN</a:t>
            </a:r>
          </a:p>
          <a:p>
            <a:r>
              <a:rPr lang="en-GB" altLang="en-US" sz="1800">
                <a:solidFill>
                  <a:srgbClr val="33CCFF"/>
                </a:solidFill>
                <a:latin typeface="Arial Narrow" pitchFamily="34" charset="0"/>
              </a:rPr>
              <a:t>PLASMA RESEARCH</a:t>
            </a:r>
          </a:p>
          <a:p>
            <a:r>
              <a:rPr lang="en-GB" altLang="en-US" sz="1800">
                <a:solidFill>
                  <a:srgbClr val="33CCFF"/>
                </a:solidFill>
                <a:latin typeface="Arial Narrow" pitchFamily="34" charset="0"/>
              </a:rPr>
              <a:t>ACCELERATOR WITH</a:t>
            </a:r>
          </a:p>
          <a:p>
            <a:r>
              <a:rPr lang="en-GB" altLang="en-US" sz="1800">
                <a:solidFill>
                  <a:schemeClr val="bg1"/>
                </a:solidFill>
                <a:latin typeface="Arial Narrow" pitchFamily="34" charset="0"/>
              </a:rPr>
              <a:t>EXCELLENCE IN</a:t>
            </a:r>
          </a:p>
          <a:p>
            <a:r>
              <a:rPr lang="en-GB" altLang="en-US" sz="18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43997" y="273555"/>
            <a:ext cx="2788151" cy="1261233"/>
          </a:xfrm>
          <a:prstGeom prst="rect">
            <a:avLst/>
          </a:prstGeom>
        </p:spPr>
      </p:pic>
    </p:spTree>
    <p:extLst>
      <p:ext uri="{BB962C8B-B14F-4D97-AF65-F5344CB8AC3E}">
        <p14:creationId xmlns:p14="http://schemas.microsoft.com/office/powerpoint/2010/main" val="689403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49B168E-151F-F449-574A-19395275B3C7}"/>
              </a:ext>
            </a:extLst>
          </p:cNvPr>
          <p:cNvSpPr>
            <a:spLocks noGrp="1"/>
          </p:cNvSpPr>
          <p:nvPr>
            <p:ph type="dt" sz="half" idx="10"/>
          </p:nvPr>
        </p:nvSpPr>
        <p:spPr/>
        <p:txBody>
          <a:bodyPr/>
          <a:lstStyle/>
          <a:p>
            <a:fld id="{760D3691-2921-40EF-B24F-8FCD077864E6}" type="datetimeFigureOut">
              <a:rPr lang="en-US" smtClean="0"/>
              <a:t>9/24/2025</a:t>
            </a:fld>
            <a:endParaRPr lang="en-US"/>
          </a:p>
        </p:txBody>
      </p:sp>
      <p:sp>
        <p:nvSpPr>
          <p:cNvPr id="3" name="Segnaposto piè di pagina 2">
            <a:extLst>
              <a:ext uri="{FF2B5EF4-FFF2-40B4-BE49-F238E27FC236}">
                <a16:creationId xmlns:a16="http://schemas.microsoft.com/office/drawing/2014/main" id="{DAA896F6-D466-1676-35C5-A8BBBFB515F7}"/>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9FB72D5D-B051-9475-65F0-0849FBAC3E1D}"/>
              </a:ext>
            </a:extLst>
          </p:cNvPr>
          <p:cNvSpPr>
            <a:spLocks noGrp="1"/>
          </p:cNvSpPr>
          <p:nvPr>
            <p:ph type="sldNum" sz="quarter" idx="12"/>
          </p:nvPr>
        </p:nvSpPr>
        <p:spPr/>
        <p:txBody>
          <a:bodyPr/>
          <a:lstStyle/>
          <a:p>
            <a:fld id="{B4BFE989-B292-4305-ABEC-EE44BB47A497}" type="slidenum">
              <a:rPr lang="en-US" smtClean="0"/>
              <a:t>‹#›</a:t>
            </a:fld>
            <a:endParaRPr lang="en-US"/>
          </a:p>
        </p:txBody>
      </p:sp>
    </p:spTree>
    <p:extLst>
      <p:ext uri="{BB962C8B-B14F-4D97-AF65-F5344CB8AC3E}">
        <p14:creationId xmlns:p14="http://schemas.microsoft.com/office/powerpoint/2010/main" val="3600026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55073B-5995-2D3A-C025-82D6D30AF67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B4E3BB6C-F4C0-99C9-61AD-9C890F282F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6B46CF3D-55C9-E660-9528-12CE7EC156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2F73A61-C007-EDB6-257C-D64E720AAE92}"/>
              </a:ext>
            </a:extLst>
          </p:cNvPr>
          <p:cNvSpPr>
            <a:spLocks noGrp="1"/>
          </p:cNvSpPr>
          <p:nvPr>
            <p:ph type="dt" sz="half" idx="10"/>
          </p:nvPr>
        </p:nvSpPr>
        <p:spPr/>
        <p:txBody>
          <a:bodyPr/>
          <a:lstStyle/>
          <a:p>
            <a:fld id="{760D3691-2921-40EF-B24F-8FCD077864E6}" type="datetimeFigureOut">
              <a:rPr lang="en-US" smtClean="0"/>
              <a:t>9/24/2025</a:t>
            </a:fld>
            <a:endParaRPr lang="en-US"/>
          </a:p>
        </p:txBody>
      </p:sp>
      <p:sp>
        <p:nvSpPr>
          <p:cNvPr id="6" name="Segnaposto piè di pagina 5">
            <a:extLst>
              <a:ext uri="{FF2B5EF4-FFF2-40B4-BE49-F238E27FC236}">
                <a16:creationId xmlns:a16="http://schemas.microsoft.com/office/drawing/2014/main" id="{F1667894-FE3C-D68D-5EC9-24B1A42DBAF1}"/>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E41E8F32-5423-C5DE-DB74-775B2AF1E2CB}"/>
              </a:ext>
            </a:extLst>
          </p:cNvPr>
          <p:cNvSpPr>
            <a:spLocks noGrp="1"/>
          </p:cNvSpPr>
          <p:nvPr>
            <p:ph type="sldNum" sz="quarter" idx="12"/>
          </p:nvPr>
        </p:nvSpPr>
        <p:spPr/>
        <p:txBody>
          <a:bodyPr/>
          <a:lstStyle/>
          <a:p>
            <a:fld id="{B4BFE989-B292-4305-ABEC-EE44BB47A497}" type="slidenum">
              <a:rPr lang="en-US" smtClean="0"/>
              <a:t>‹#›</a:t>
            </a:fld>
            <a:endParaRPr lang="en-US"/>
          </a:p>
        </p:txBody>
      </p:sp>
    </p:spTree>
    <p:extLst>
      <p:ext uri="{BB962C8B-B14F-4D97-AF65-F5344CB8AC3E}">
        <p14:creationId xmlns:p14="http://schemas.microsoft.com/office/powerpoint/2010/main" val="2723763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23624E-E8D3-06CF-5BE1-8900FDDDED5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8ABD9BE5-4070-1B5E-460A-37CCBAE851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2D0DE6DA-1769-D30B-089B-4EAEBA30E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6589A62-45F0-4BD7-AA68-7DE153C3F6FA}"/>
              </a:ext>
            </a:extLst>
          </p:cNvPr>
          <p:cNvSpPr>
            <a:spLocks noGrp="1"/>
          </p:cNvSpPr>
          <p:nvPr>
            <p:ph type="dt" sz="half" idx="10"/>
          </p:nvPr>
        </p:nvSpPr>
        <p:spPr/>
        <p:txBody>
          <a:bodyPr/>
          <a:lstStyle/>
          <a:p>
            <a:fld id="{760D3691-2921-40EF-B24F-8FCD077864E6}" type="datetimeFigureOut">
              <a:rPr lang="en-US" smtClean="0"/>
              <a:t>9/24/2025</a:t>
            </a:fld>
            <a:endParaRPr lang="en-US"/>
          </a:p>
        </p:txBody>
      </p:sp>
      <p:sp>
        <p:nvSpPr>
          <p:cNvPr id="6" name="Segnaposto piè di pagina 5">
            <a:extLst>
              <a:ext uri="{FF2B5EF4-FFF2-40B4-BE49-F238E27FC236}">
                <a16:creationId xmlns:a16="http://schemas.microsoft.com/office/drawing/2014/main" id="{43550C96-FD9F-AAE4-E5EB-81307797AFA6}"/>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944651D3-EEF3-A0CD-EEC0-00AFA6F45E16}"/>
              </a:ext>
            </a:extLst>
          </p:cNvPr>
          <p:cNvSpPr>
            <a:spLocks noGrp="1"/>
          </p:cNvSpPr>
          <p:nvPr>
            <p:ph type="sldNum" sz="quarter" idx="12"/>
          </p:nvPr>
        </p:nvSpPr>
        <p:spPr/>
        <p:txBody>
          <a:bodyPr/>
          <a:lstStyle/>
          <a:p>
            <a:fld id="{B4BFE989-B292-4305-ABEC-EE44BB47A497}" type="slidenum">
              <a:rPr lang="en-US" smtClean="0"/>
              <a:t>‹#›</a:t>
            </a:fld>
            <a:endParaRPr lang="en-US"/>
          </a:p>
        </p:txBody>
      </p:sp>
    </p:spTree>
    <p:extLst>
      <p:ext uri="{BB962C8B-B14F-4D97-AF65-F5344CB8AC3E}">
        <p14:creationId xmlns:p14="http://schemas.microsoft.com/office/powerpoint/2010/main" val="3892237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E5EFF9-AD6D-8E4B-9E95-296308DC57C8}"/>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BEC1E135-CCB7-258F-CFBF-06494019056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4B6A20D3-8788-BC53-BDB0-CFCDAD3074AA}"/>
              </a:ext>
            </a:extLst>
          </p:cNvPr>
          <p:cNvSpPr>
            <a:spLocks noGrp="1"/>
          </p:cNvSpPr>
          <p:nvPr>
            <p:ph type="dt" sz="half" idx="10"/>
          </p:nvPr>
        </p:nvSpPr>
        <p:spPr/>
        <p:txBody>
          <a:bodyPr/>
          <a:lstStyle/>
          <a:p>
            <a:fld id="{760D3691-2921-40EF-B24F-8FCD077864E6}" type="datetimeFigureOut">
              <a:rPr lang="en-US" smtClean="0"/>
              <a:t>9/24/2025</a:t>
            </a:fld>
            <a:endParaRPr lang="en-US"/>
          </a:p>
        </p:txBody>
      </p:sp>
      <p:sp>
        <p:nvSpPr>
          <p:cNvPr id="5" name="Segnaposto piè di pagina 4">
            <a:extLst>
              <a:ext uri="{FF2B5EF4-FFF2-40B4-BE49-F238E27FC236}">
                <a16:creationId xmlns:a16="http://schemas.microsoft.com/office/drawing/2014/main" id="{016E5DE4-8FE7-D038-7295-91A08CA0B441}"/>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C862BDC5-386C-FA7F-16DB-36950C112068}"/>
              </a:ext>
            </a:extLst>
          </p:cNvPr>
          <p:cNvSpPr>
            <a:spLocks noGrp="1"/>
          </p:cNvSpPr>
          <p:nvPr>
            <p:ph type="sldNum" sz="quarter" idx="12"/>
          </p:nvPr>
        </p:nvSpPr>
        <p:spPr/>
        <p:txBody>
          <a:bodyPr/>
          <a:lstStyle/>
          <a:p>
            <a:fld id="{B4BFE989-B292-4305-ABEC-EE44BB47A497}" type="slidenum">
              <a:rPr lang="en-US" smtClean="0"/>
              <a:t>‹#›</a:t>
            </a:fld>
            <a:endParaRPr lang="en-US"/>
          </a:p>
        </p:txBody>
      </p:sp>
    </p:spTree>
    <p:extLst>
      <p:ext uri="{BB962C8B-B14F-4D97-AF65-F5344CB8AC3E}">
        <p14:creationId xmlns:p14="http://schemas.microsoft.com/office/powerpoint/2010/main" val="424405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8AF9499-44CF-BC9E-9F95-57E0EC358B6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F4BD4839-12AB-B4F0-B2DE-A38006E5D31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CB66E64F-0419-E3C6-8AD4-C5B8E8680DE7}"/>
              </a:ext>
            </a:extLst>
          </p:cNvPr>
          <p:cNvSpPr>
            <a:spLocks noGrp="1"/>
          </p:cNvSpPr>
          <p:nvPr>
            <p:ph type="dt" sz="half" idx="10"/>
          </p:nvPr>
        </p:nvSpPr>
        <p:spPr/>
        <p:txBody>
          <a:bodyPr/>
          <a:lstStyle/>
          <a:p>
            <a:fld id="{760D3691-2921-40EF-B24F-8FCD077864E6}" type="datetimeFigureOut">
              <a:rPr lang="en-US" smtClean="0"/>
              <a:t>9/24/2025</a:t>
            </a:fld>
            <a:endParaRPr lang="en-US"/>
          </a:p>
        </p:txBody>
      </p:sp>
      <p:sp>
        <p:nvSpPr>
          <p:cNvPr id="5" name="Segnaposto piè di pagina 4">
            <a:extLst>
              <a:ext uri="{FF2B5EF4-FFF2-40B4-BE49-F238E27FC236}">
                <a16:creationId xmlns:a16="http://schemas.microsoft.com/office/drawing/2014/main" id="{593EA403-7422-5783-4E32-39755216F90E}"/>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FB323575-B3A2-B3F6-173E-FF47B8DBB981}"/>
              </a:ext>
            </a:extLst>
          </p:cNvPr>
          <p:cNvSpPr>
            <a:spLocks noGrp="1"/>
          </p:cNvSpPr>
          <p:nvPr>
            <p:ph type="sldNum" sz="quarter" idx="12"/>
          </p:nvPr>
        </p:nvSpPr>
        <p:spPr/>
        <p:txBody>
          <a:bodyPr/>
          <a:lstStyle/>
          <a:p>
            <a:fld id="{B4BFE989-B292-4305-ABEC-EE44BB47A497}" type="slidenum">
              <a:rPr lang="en-US" smtClean="0"/>
              <a:t>‹#›</a:t>
            </a:fld>
            <a:endParaRPr lang="en-US"/>
          </a:p>
        </p:txBody>
      </p:sp>
    </p:spTree>
    <p:extLst>
      <p:ext uri="{BB962C8B-B14F-4D97-AF65-F5344CB8AC3E}">
        <p14:creationId xmlns:p14="http://schemas.microsoft.com/office/powerpoint/2010/main" val="3041126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4"/>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1"/>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8" y="-272186"/>
            <a:ext cx="7961747" cy="1325563"/>
          </a:xfrm>
        </p:spPr>
        <p:txBody>
          <a:bodyPr>
            <a:normAutofit/>
          </a:bodyPr>
          <a:lstStyle>
            <a:lvl1pPr algn="ctr">
              <a:defRPr sz="2625"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4"/>
            <a:ext cx="4114800" cy="365125"/>
          </a:xfrm>
        </p:spPr>
        <p:txBody>
          <a:bodyPr/>
          <a:lstStyle>
            <a:lvl1pPr>
              <a:defRPr i="1">
                <a:solidFill>
                  <a:srgbClr val="334186"/>
                </a:solidFill>
              </a:defRPr>
            </a:lvl1pPr>
          </a:lstStyle>
          <a:p>
            <a:pPr algn="l"/>
            <a:r>
              <a:rPr lang="en-US"/>
              <a:t>G.J Silvi  7th European Advanced Accelerator Conference (EAAC2025) </a:t>
            </a:r>
            <a:endParaRPr lang="en-GB" dirty="0"/>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24941"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30832"/>
          </a:xfrm>
          <a:prstGeom prst="rect">
            <a:avLst/>
          </a:prstGeom>
          <a:noFill/>
        </p:spPr>
        <p:txBody>
          <a:bodyPr wrap="square" rtlCol="0">
            <a:spAutoFit/>
          </a:bodyPr>
          <a:lstStyle/>
          <a:p>
            <a:r>
              <a:rPr lang="en-GB" sz="450">
                <a:solidFill>
                  <a:srgbClr val="0055A5"/>
                </a:solidFill>
                <a:latin typeface="Arial Rounded MT Bold" panose="020F0704030504030204" pitchFamily="34" charset="0"/>
              </a:rPr>
              <a:t>Funded by the European Union</a:t>
            </a:r>
          </a:p>
        </p:txBody>
      </p:sp>
    </p:spTree>
    <p:extLst>
      <p:ext uri="{BB962C8B-B14F-4D97-AF65-F5344CB8AC3E}">
        <p14:creationId xmlns:p14="http://schemas.microsoft.com/office/powerpoint/2010/main" val="70390727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A4EC43-56B7-1F4D-0DB6-090BB92984F8}"/>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3D49E2B9-50A3-37BC-158C-294C36884A45}"/>
              </a:ext>
            </a:extLst>
          </p:cNvPr>
          <p:cNvSpPr>
            <a:spLocks noGrp="1"/>
          </p:cNvSpPr>
          <p:nvPr>
            <p:ph type="dt" sz="half" idx="10"/>
          </p:nvPr>
        </p:nvSpPr>
        <p:spPr/>
        <p:txBody>
          <a:bodyPr/>
          <a:lstStyle/>
          <a:p>
            <a:endParaRPr lang="en-GB" dirty="0"/>
          </a:p>
        </p:txBody>
      </p:sp>
      <p:sp>
        <p:nvSpPr>
          <p:cNvPr id="4" name="Segnaposto piè di pagina 3">
            <a:extLst>
              <a:ext uri="{FF2B5EF4-FFF2-40B4-BE49-F238E27FC236}">
                <a16:creationId xmlns:a16="http://schemas.microsoft.com/office/drawing/2014/main" id="{7B954D86-2008-8CE7-E1F8-6F335A0A9C52}"/>
              </a:ext>
            </a:extLst>
          </p:cNvPr>
          <p:cNvSpPr>
            <a:spLocks noGrp="1"/>
          </p:cNvSpPr>
          <p:nvPr>
            <p:ph type="ftr" sz="quarter" idx="11"/>
          </p:nvPr>
        </p:nvSpPr>
        <p:spPr/>
        <p:txBody>
          <a:bodyPr/>
          <a:lstStyle/>
          <a:p>
            <a:pPr algn="l"/>
            <a:r>
              <a:rPr lang="en-US"/>
              <a:t>G.J Silvi  7th European Advanced Accelerator Conference (EAAC2025) </a:t>
            </a:r>
            <a:endParaRPr lang="en-GB" dirty="0"/>
          </a:p>
        </p:txBody>
      </p:sp>
      <p:sp>
        <p:nvSpPr>
          <p:cNvPr id="5" name="Segnaposto numero diapositiva 4">
            <a:extLst>
              <a:ext uri="{FF2B5EF4-FFF2-40B4-BE49-F238E27FC236}">
                <a16:creationId xmlns:a16="http://schemas.microsoft.com/office/drawing/2014/main" id="{2622F0D3-8D0B-D742-783F-497076F072D1}"/>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144120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lvl1pPr marL="0" marR="0" indent="0" algn="ctr" defTabSz="914264" rtl="0" eaLnBrk="1" fontAlgn="auto" latinLnBrk="0" hangingPunct="1">
              <a:lnSpc>
                <a:spcPct val="100000"/>
              </a:lnSpc>
              <a:spcBef>
                <a:spcPts val="0"/>
              </a:spcBef>
              <a:spcAft>
                <a:spcPts val="0"/>
              </a:spcAft>
              <a:buClrTx/>
              <a:buSzTx/>
              <a:buFontTx/>
              <a:buNone/>
              <a:tabLst/>
              <a:defRPr/>
            </a:lvl1pPr>
          </a:lstStyle>
          <a:p>
            <a:pPr algn="l"/>
            <a:r>
              <a:rPr lang="en-US"/>
              <a:t>G.J Silvi  7th European Advanced Accelerator Conference (EAAC2025) </a:t>
            </a:r>
            <a:endParaRPr lang="en-GB" dirty="0"/>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546430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pPr algn="l"/>
            <a:r>
              <a:rPr lang="en-US"/>
              <a:t>G.J Silvi  7th European Advanced Accelerator Conference (EAAC2025) </a:t>
            </a:r>
            <a:endParaRPr lang="en-GB" dirty="0"/>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938761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pPr algn="l"/>
            <a:r>
              <a:rPr lang="en-US"/>
              <a:t>G.J Silvi  7th European Advanced Accelerator Conference (EAAC2025) </a:t>
            </a:r>
            <a:endParaRPr lang="en-GB" dirty="0"/>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75269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pPr algn="l"/>
            <a:r>
              <a:rPr lang="en-US"/>
              <a:t>G.J Silvi  7th European Advanced Accelerator Conference (EAAC2025) </a:t>
            </a:r>
            <a:endParaRPr lang="en-GB" dirty="0"/>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422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pPr algn="l"/>
            <a:r>
              <a:rPr lang="en-US"/>
              <a:t>G.J Silvi  7th European Advanced Accelerator Conference (EAAC2025) </a:t>
            </a:r>
            <a:endParaRPr lang="en-GB" dirty="0"/>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272715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theme" Target="../theme/theme3.xml"/><Relationship Id="rId5" Type="http://schemas.openxmlformats.org/officeDocument/2006/relationships/image" Target="../media/image9.jpg"/><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lgn="l"/>
            <a:r>
              <a:rPr lang="en-US"/>
              <a:t>G.J Silvi  7th European Advanced Accelerator Conference (EAAC2025) </a:t>
            </a:r>
            <a:endParaRPr lang="en-GB" dirty="0"/>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3947334653"/>
      </p:ext>
    </p:extLst>
  </p:cSld>
  <p:clrMap bg1="lt1" tx1="dk1" bg2="lt2" tx2="dk2" accent1="accent1" accent2="accent2" accent3="accent3" accent4="accent4" accent5="accent5" accent6="accent6" hlink="hlink" folHlink="folHlink"/>
  <p:sldLayoutIdLst>
    <p:sldLayoutId id="2147484681" r:id="rId1"/>
    <p:sldLayoutId id="2147484452" r:id="rId2"/>
    <p:sldLayoutId id="2147484453" r:id="rId3"/>
    <p:sldLayoutId id="2147484682" r:id="rId4"/>
    <p:sldLayoutId id="2147484454" r:id="rId5"/>
    <p:sldLayoutId id="2147484455" r:id="rId6"/>
    <p:sldLayoutId id="2147484456" r:id="rId7"/>
    <p:sldLayoutId id="2147484457" r:id="rId8"/>
    <p:sldLayoutId id="2147484458" r:id="rId9"/>
    <p:sldLayoutId id="2147484459" r:id="rId10"/>
    <p:sldLayoutId id="2147484460" r:id="rId11"/>
    <p:sldLayoutId id="2147484461" r:id="rId12"/>
    <p:sldLayoutId id="2147484462" r:id="rId13"/>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7A7DA47-3647-CFE0-BA68-CEA04F5C28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D534A686-90EA-44CD-857B-A943533C4C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C15E3E5E-7BDE-6C8F-4AF3-A6C627BF2A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0D3691-2921-40EF-B24F-8FCD077864E6}" type="datetimeFigureOut">
              <a:rPr lang="en-US" smtClean="0"/>
              <a:t>9/24/2025</a:t>
            </a:fld>
            <a:endParaRPr lang="en-US"/>
          </a:p>
        </p:txBody>
      </p:sp>
      <p:sp>
        <p:nvSpPr>
          <p:cNvPr id="5" name="Segnaposto piè di pagina 4">
            <a:extLst>
              <a:ext uri="{FF2B5EF4-FFF2-40B4-BE49-F238E27FC236}">
                <a16:creationId xmlns:a16="http://schemas.microsoft.com/office/drawing/2014/main" id="{0ACBECB4-AB6A-1F03-A2EA-FFEC3BCBFC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egnaposto numero diapositiva 5">
            <a:extLst>
              <a:ext uri="{FF2B5EF4-FFF2-40B4-BE49-F238E27FC236}">
                <a16:creationId xmlns:a16="http://schemas.microsoft.com/office/drawing/2014/main" id="{027089B6-7AEB-0D28-BB54-38637F32D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4BFE989-B292-4305-ABEC-EE44BB47A497}" type="slidenum">
              <a:rPr lang="en-US" smtClean="0"/>
              <a:t>‹#›</a:t>
            </a:fld>
            <a:endParaRPr lang="en-US"/>
          </a:p>
        </p:txBody>
      </p:sp>
    </p:spTree>
    <p:extLst>
      <p:ext uri="{BB962C8B-B14F-4D97-AF65-F5344CB8AC3E}">
        <p14:creationId xmlns:p14="http://schemas.microsoft.com/office/powerpoint/2010/main" val="3321969338"/>
      </p:ext>
    </p:extLst>
  </p:cSld>
  <p:clrMap bg1="lt1" tx1="dk1" bg2="lt2" tx2="dk2" accent1="accent1" accent2="accent2" accent3="accent3" accent4="accent4" accent5="accent5" accent6="accent6" hlink="hlink" folHlink="folHlink"/>
  <p:sldLayoutIdLst>
    <p:sldLayoutId id="2147484684" r:id="rId1"/>
    <p:sldLayoutId id="2147484685" r:id="rId2"/>
    <p:sldLayoutId id="2147484686" r:id="rId3"/>
    <p:sldLayoutId id="2147484687" r:id="rId4"/>
    <p:sldLayoutId id="2147484688" r:id="rId5"/>
    <p:sldLayoutId id="2147484689" r:id="rId6"/>
    <p:sldLayoutId id="2147484690" r:id="rId7"/>
    <p:sldLayoutId id="2147484691" r:id="rId8"/>
    <p:sldLayoutId id="2147484692" r:id="rId9"/>
    <p:sldLayoutId id="2147484693" r:id="rId10"/>
    <p:sldLayoutId id="2147484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2"/>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3"/>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endParaRPr lang="it-IT" dirty="0"/>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endParaRPr lang="it-IT" dirty="0"/>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en-US"/>
              <a:t>G.J Silvi  7th European Advanced Accelerator Conference (EAAC2025) </a:t>
            </a:r>
            <a:endParaRPr lang="it-IT" dirty="0"/>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a:t>
            </a:fld>
            <a:endParaRPr lang="it-IT" dirty="0"/>
          </a:p>
        </p:txBody>
      </p:sp>
      <p:pic>
        <p:nvPicPr>
          <p:cNvPr id="10" name="Immagine 9">
            <a:extLst>
              <a:ext uri="{FF2B5EF4-FFF2-40B4-BE49-F238E27FC236}">
                <a16:creationId xmlns:a16="http://schemas.microsoft.com/office/drawing/2014/main" id="{D6E02D7F-D305-1A25-E550-CE108B0614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43239" y="62737"/>
            <a:ext cx="1572931" cy="864899"/>
          </a:xfrm>
          <a:prstGeom prst="rect">
            <a:avLst/>
          </a:prstGeom>
        </p:spPr>
      </p:pic>
      <p:pic>
        <p:nvPicPr>
          <p:cNvPr id="11" name="Immagine 10">
            <a:extLst>
              <a:ext uri="{FF2B5EF4-FFF2-40B4-BE49-F238E27FC236}">
                <a16:creationId xmlns:a16="http://schemas.microsoft.com/office/drawing/2014/main" id="{B9AE9434-113A-1FB8-6529-223D44E88F9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3123543222"/>
      </p:ext>
    </p:extLst>
  </p:cSld>
  <p:clrMap bg1="lt1" tx1="dk1" bg2="lt2" tx2="dk2" accent1="accent1" accent2="accent2" accent3="accent3" accent4="accent4" accent5="accent5" accent6="accent6" hlink="hlink" folHlink="folHlink"/>
  <p:hf hdr="0"/>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hyperlink" Target="https://doi.org/10.1016/j.nima.2006.07.050" TargetMode="External"/><Relationship Id="rId3" Type="http://schemas.openxmlformats.org/officeDocument/2006/relationships/image" Target="../media/image37.png"/><Relationship Id="rId7" Type="http://schemas.openxmlformats.org/officeDocument/2006/relationships/image" Target="../media/image39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hyperlink" Target="https://flash.desy.de/sites2009/site_vuvfel/content/e403/e1642/e1132/e1129/infoboxContent1817/fel2006-09.pdf" TargetMode="External"/><Relationship Id="rId3" Type="http://schemas.openxmlformats.org/officeDocument/2006/relationships/image" Target="../media/image49.png"/><Relationship Id="rId7" Type="http://schemas.openxmlformats.org/officeDocument/2006/relationships/hyperlink" Target="https://doi.org/10.3390/app6020056"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doi.org/10.1063/1.4794014" TargetMode="External"/><Relationship Id="rId5" Type="http://schemas.openxmlformats.org/officeDocument/2006/relationships/image" Target="../media/image51.png"/><Relationship Id="rId10"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hyperlink" Target="https://doi.org/10.1038/ncomms11421"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80.png"/><Relationship Id="rId3" Type="http://schemas.openxmlformats.org/officeDocument/2006/relationships/image" Target="../media/image430.png"/><Relationship Id="rId7" Type="http://schemas.openxmlformats.org/officeDocument/2006/relationships/image" Target="../media/image470.png"/><Relationship Id="rId12"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60.png"/><Relationship Id="rId11" Type="http://schemas.openxmlformats.org/officeDocument/2006/relationships/image" Target="../media/image510.png"/><Relationship Id="rId5" Type="http://schemas.openxmlformats.org/officeDocument/2006/relationships/image" Target="../media/image450.png"/><Relationship Id="rId10" Type="http://schemas.openxmlformats.org/officeDocument/2006/relationships/image" Target="../media/image500.png"/><Relationship Id="rId4" Type="http://schemas.openxmlformats.org/officeDocument/2006/relationships/image" Target="../media/image440.png"/><Relationship Id="rId9" Type="http://schemas.openxmlformats.org/officeDocument/2006/relationships/image" Target="../media/image490.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gif"/><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hyperlink" Target="https://www.sif.it/riviste/sif/ncc/econtents/2024/047/05/article/74"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4"/><Relationship Id="rId7" Type="http://schemas.openxmlformats.org/officeDocument/2006/relationships/image" Target="../media/image1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8.png"/><Relationship Id="rId5" Type="http://schemas.openxmlformats.org/officeDocument/2006/relationships/notesSlide" Target="../notesSlides/notesSlide4.xml"/><Relationship Id="rId10" Type="http://schemas.openxmlformats.org/officeDocument/2006/relationships/image" Target="../media/image11.png"/><Relationship Id="rId4" Type="http://schemas.openxmlformats.org/officeDocument/2006/relationships/slideLayout" Target="../slideLayouts/slideLayout3.xml"/><Relationship Id="rId9" Type="http://schemas.openxmlformats.org/officeDocument/2006/relationships/image" Target="../media/image21.jp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hyperlink" Target="https://doi.org/10.1016/j.nima.2018.03.0"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2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10.png"/><Relationship Id="rId5" Type="http://schemas.openxmlformats.org/officeDocument/2006/relationships/image" Target="../media/image28.png"/><Relationship Id="rId10" Type="http://schemas.openxmlformats.org/officeDocument/2006/relationships/image" Target="../media/image300.png"/><Relationship Id="rId4" Type="http://schemas.openxmlformats.org/officeDocument/2006/relationships/image" Target="../media/image27.png"/><Relationship Id="rId9" Type="http://schemas.openxmlformats.org/officeDocument/2006/relationships/image" Target="../media/image301.png"/></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2122E-C5F2-3262-C5D0-E6299103112D}"/>
            </a:ext>
          </a:extLst>
        </p:cNvPr>
        <p:cNvGrpSpPr/>
        <p:nvPr/>
      </p:nvGrpSpPr>
      <p:grpSpPr>
        <a:xfrm>
          <a:off x="0" y="0"/>
          <a:ext cx="0" cy="0"/>
          <a:chOff x="0" y="0"/>
          <a:chExt cx="0" cy="0"/>
        </a:xfrm>
      </p:grpSpPr>
      <p:sp>
        <p:nvSpPr>
          <p:cNvPr id="4" name="Freeform 3" descr="A blue background with yellow stars  Description automatically generated with low confidence">
            <a:extLst>
              <a:ext uri="{FF2B5EF4-FFF2-40B4-BE49-F238E27FC236}">
                <a16:creationId xmlns:a16="http://schemas.microsoft.com/office/drawing/2014/main" id="{5E01B9AA-ABF8-405B-94A2-0FD26059005A}"/>
              </a:ext>
            </a:extLst>
          </p:cNvPr>
          <p:cNvSpPr/>
          <p:nvPr/>
        </p:nvSpPr>
        <p:spPr>
          <a:xfrm>
            <a:off x="534197" y="5979609"/>
            <a:ext cx="815724" cy="540000"/>
          </a:xfrm>
          <a:custGeom>
            <a:avLst/>
            <a:gdLst/>
            <a:ahLst/>
            <a:cxnLst/>
            <a:rect l="l" t="t" r="r" b="b"/>
            <a:pathLst>
              <a:path w="815724" h="540000">
                <a:moveTo>
                  <a:pt x="0" y="0"/>
                </a:moveTo>
                <a:lnTo>
                  <a:pt x="815724" y="0"/>
                </a:lnTo>
                <a:lnTo>
                  <a:pt x="815724" y="540000"/>
                </a:lnTo>
                <a:lnTo>
                  <a:pt x="0" y="540000"/>
                </a:lnTo>
                <a:lnTo>
                  <a:pt x="0" y="0"/>
                </a:lnTo>
                <a:close/>
              </a:path>
            </a:pathLst>
          </a:custGeom>
          <a:blipFill>
            <a:blip r:embed="rId3"/>
            <a:stretch>
              <a:fillRect t="-96" b="-96"/>
            </a:stretch>
          </a:blipFill>
        </p:spPr>
        <p:txBody>
          <a:bodyPr/>
          <a:lstStyle/>
          <a:p>
            <a:endParaRPr lang="en-IT"/>
          </a:p>
        </p:txBody>
      </p:sp>
      <p:sp>
        <p:nvSpPr>
          <p:cNvPr id="8" name="TextBox 6">
            <a:extLst>
              <a:ext uri="{FF2B5EF4-FFF2-40B4-BE49-F238E27FC236}">
                <a16:creationId xmlns:a16="http://schemas.microsoft.com/office/drawing/2014/main" id="{0D3E0C2E-74CD-22ED-A033-E297487BA2AA}"/>
              </a:ext>
            </a:extLst>
          </p:cNvPr>
          <p:cNvSpPr txBox="1"/>
          <p:nvPr/>
        </p:nvSpPr>
        <p:spPr>
          <a:xfrm>
            <a:off x="1424848" y="6007478"/>
            <a:ext cx="3349033" cy="538609"/>
          </a:xfrm>
          <a:prstGeom prst="rect">
            <a:avLst/>
          </a:prstGeom>
        </p:spPr>
        <p:txBody>
          <a:bodyPr wrap="square" lIns="0" tIns="0" rIns="0" bIns="0" rtlCol="0" anchor="t">
            <a:spAutoFit/>
          </a:bodyPr>
          <a:lstStyle/>
          <a:p>
            <a:pPr algn="just">
              <a:lnSpc>
                <a:spcPts val="1439"/>
              </a:lnSpc>
            </a:pPr>
            <a:r>
              <a:rPr lang="en-US" sz="1200" spc="11" dirty="0">
                <a:solidFill>
                  <a:srgbClr val="FFFFFF"/>
                </a:solidFill>
                <a:latin typeface="TT Rounds Condensed"/>
                <a:ea typeface="TT Rounds Condensed"/>
                <a:cs typeface="TT Rounds Condensed"/>
                <a:sym typeface="TT Rounds Condensed"/>
              </a:rPr>
              <a:t>This project has received funding from the European Union´s Horizon Europe research and innovation program under grant agreement No. 101079773</a:t>
            </a:r>
          </a:p>
        </p:txBody>
      </p:sp>
      <p:sp>
        <p:nvSpPr>
          <p:cNvPr id="3" name="TextBox 2">
            <a:extLst>
              <a:ext uri="{FF2B5EF4-FFF2-40B4-BE49-F238E27FC236}">
                <a16:creationId xmlns:a16="http://schemas.microsoft.com/office/drawing/2014/main" id="{1DF1D831-D828-2EC7-D305-4B97951C29A2}"/>
              </a:ext>
            </a:extLst>
          </p:cNvPr>
          <p:cNvSpPr txBox="1"/>
          <p:nvPr/>
        </p:nvSpPr>
        <p:spPr>
          <a:xfrm>
            <a:off x="5210106" y="6027041"/>
            <a:ext cx="6981894"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000" b="1" dirty="0">
                <a:solidFill>
                  <a:srgbClr val="FFC000"/>
                </a:solidFill>
                <a:latin typeface="Times New Roman" panose="02020603050405020304" pitchFamily="18" charset="0"/>
                <a:cs typeface="Times New Roman" panose="02020603050405020304" pitchFamily="18" charset="0"/>
              </a:rPr>
              <a:t>7</a:t>
            </a:r>
            <a:r>
              <a:rPr lang="en-US" sz="2000" b="1" baseline="30000" dirty="0">
                <a:solidFill>
                  <a:srgbClr val="FFC000"/>
                </a:solidFill>
                <a:latin typeface="Times New Roman" panose="02020603050405020304" pitchFamily="18" charset="0"/>
                <a:cs typeface="Times New Roman" panose="02020603050405020304" pitchFamily="18" charset="0"/>
              </a:rPr>
              <a:t>th </a:t>
            </a:r>
            <a:r>
              <a:rPr lang="en-US" sz="2000" b="1" dirty="0">
                <a:solidFill>
                  <a:srgbClr val="FFC000"/>
                </a:solidFill>
                <a:latin typeface="Times New Roman" panose="02020603050405020304" pitchFamily="18" charset="0"/>
                <a:cs typeface="Times New Roman" panose="02020603050405020304" pitchFamily="18" charset="0"/>
              </a:rPr>
              <a:t>European Advanced Accelerator Conference</a:t>
            </a:r>
            <a:r>
              <a:rPr lang="en-US" sz="2000" dirty="0">
                <a:solidFill>
                  <a:srgbClr val="FFC000"/>
                </a:solidFill>
                <a:latin typeface="Times New Roman" panose="02020603050405020304" pitchFamily="18" charset="0"/>
                <a:cs typeface="Times New Roman" panose="02020603050405020304" pitchFamily="18" charset="0"/>
              </a:rPr>
              <a:t> (EAAC2025)</a:t>
            </a:r>
            <a:r>
              <a:rPr lang="en-US" sz="2000" b="1" dirty="0">
                <a:solidFill>
                  <a:srgbClr val="FFC000"/>
                </a:solidFill>
                <a:latin typeface="Times New Roman" panose="02020603050405020304" pitchFamily="18" charset="0"/>
                <a:cs typeface="Times New Roman" panose="02020603050405020304" pitchFamily="18" charset="0"/>
              </a:rPr>
              <a:t> </a:t>
            </a:r>
            <a:r>
              <a:rPr lang="en-GB" sz="20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September</a:t>
            </a:r>
            <a:r>
              <a:rPr lang="en-GB" sz="20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21-27, 2025</a:t>
            </a:r>
            <a:endParaRPr lang="en-IT" sz="14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BA89BF72-7C17-ECCC-16DA-58E7DF6952C6}"/>
              </a:ext>
            </a:extLst>
          </p:cNvPr>
          <p:cNvSpPr>
            <a:spLocks noGrp="1"/>
          </p:cNvSpPr>
          <p:nvPr>
            <p:ph type="ctrTitle"/>
          </p:nvPr>
        </p:nvSpPr>
        <p:spPr>
          <a:xfrm>
            <a:off x="1658861" y="2149042"/>
            <a:ext cx="9432758" cy="1662325"/>
          </a:xfrm>
        </p:spPr>
        <p:txBody>
          <a:bodyPr>
            <a:noAutofit/>
          </a:bodyPr>
          <a:lstStyle/>
          <a:p>
            <a:pPr algn="ctr"/>
            <a:r>
              <a:rPr lang="en-US" sz="3600" dirty="0"/>
              <a:t>Experimental Validation of the EuPRAXIA@SPARC_LAB Nominal Working Point via RF Compression at SPARC_LAB</a:t>
            </a:r>
          </a:p>
        </p:txBody>
      </p:sp>
      <p:sp>
        <p:nvSpPr>
          <p:cNvPr id="9" name="Subtitle 2">
            <a:extLst>
              <a:ext uri="{FF2B5EF4-FFF2-40B4-BE49-F238E27FC236}">
                <a16:creationId xmlns:a16="http://schemas.microsoft.com/office/drawing/2014/main" id="{10028742-3B29-6938-6083-C0CE8B01792A}"/>
              </a:ext>
            </a:extLst>
          </p:cNvPr>
          <p:cNvSpPr>
            <a:spLocks noGrp="1"/>
          </p:cNvSpPr>
          <p:nvPr>
            <p:ph type="subTitle" idx="1"/>
          </p:nvPr>
        </p:nvSpPr>
        <p:spPr>
          <a:xfrm>
            <a:off x="3676695" y="4049997"/>
            <a:ext cx="5286831" cy="2226785"/>
          </a:xfrm>
        </p:spPr>
        <p:txBody>
          <a:bodyPr>
            <a:noAutofit/>
          </a:bodyPr>
          <a:lstStyle/>
          <a:p>
            <a:pPr>
              <a:spcAft>
                <a:spcPts val="100"/>
              </a:spcAft>
            </a:pPr>
            <a:r>
              <a:rPr lang="en-US" sz="1900" dirty="0"/>
              <a:t>G. J. Silvi and </a:t>
            </a:r>
            <a:r>
              <a:rPr lang="it-IT" dirty="0"/>
              <a:t>A. Giribono</a:t>
            </a:r>
            <a:br>
              <a:rPr lang="it-IT" baseline="30000" dirty="0"/>
            </a:br>
            <a:r>
              <a:rPr lang="it-IT" dirty="0"/>
              <a:t>INFN-LNF</a:t>
            </a:r>
          </a:p>
          <a:p>
            <a:pPr>
              <a:spcAft>
                <a:spcPts val="100"/>
              </a:spcAft>
            </a:pPr>
            <a:r>
              <a:rPr lang="en-US" sz="1900" i="1" dirty="0">
                <a:ea typeface="DejaVu Sans" pitchFamily="2"/>
                <a:cs typeface="DejaVu Sans" pitchFamily="2"/>
              </a:rPr>
              <a:t>On behalf of the SPARC_LAB collaboration</a:t>
            </a:r>
          </a:p>
          <a:p>
            <a:pPr marL="0" indent="0">
              <a:spcAft>
                <a:spcPts val="100"/>
              </a:spcAft>
              <a:buNone/>
            </a:pPr>
            <a:r>
              <a:rPr lang="en-US" sz="1900" u="sng" dirty="0"/>
              <a:t>*silvigil@lnf.infn.it</a:t>
            </a:r>
            <a:endParaRPr lang="en-US" sz="1900" u="sng" dirty="0">
              <a:latin typeface="Source Sans Pro Light" pitchFamily="34"/>
            </a:endParaRPr>
          </a:p>
          <a:p>
            <a:endParaRPr lang="en-GB" sz="1900" dirty="0"/>
          </a:p>
        </p:txBody>
      </p:sp>
      <p:pic>
        <p:nvPicPr>
          <p:cNvPr id="5" name="Picture 6" descr="SPARC_LAB">
            <a:extLst>
              <a:ext uri="{FF2B5EF4-FFF2-40B4-BE49-F238E27FC236}">
                <a16:creationId xmlns:a16="http://schemas.microsoft.com/office/drawing/2014/main" id="{F8BCE72A-F738-8D74-DEEE-91F51FA71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1053" y="1549820"/>
            <a:ext cx="2390566" cy="613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689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descr="Immagine che contiene Carattere, testo, linea, bianco&#10;&#10;Il contenuto generato dall'IA potrebbe non essere corretto.">
            <a:extLst>
              <a:ext uri="{FF2B5EF4-FFF2-40B4-BE49-F238E27FC236}">
                <a16:creationId xmlns:a16="http://schemas.microsoft.com/office/drawing/2014/main" id="{50CE4E11-FE1D-60FD-ECA1-1DD067C64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12" y="2015197"/>
            <a:ext cx="3556606" cy="770468"/>
          </a:xfrm>
          <a:prstGeom prst="rect">
            <a:avLst/>
          </a:prstGeom>
        </p:spPr>
      </p:pic>
      <p:sp>
        <p:nvSpPr>
          <p:cNvPr id="3" name="Segnaposto numero diapositiva 2">
            <a:extLst>
              <a:ext uri="{FF2B5EF4-FFF2-40B4-BE49-F238E27FC236}">
                <a16:creationId xmlns:a16="http://schemas.microsoft.com/office/drawing/2014/main" id="{FBC8747A-940D-4F3B-150E-E61B3F85E647}"/>
              </a:ext>
            </a:extLst>
          </p:cNvPr>
          <p:cNvSpPr>
            <a:spLocks noGrp="1"/>
          </p:cNvSpPr>
          <p:nvPr>
            <p:ph type="sldNum" sz="quarter" idx="12"/>
          </p:nvPr>
        </p:nvSpPr>
        <p:spPr/>
        <p:txBody>
          <a:bodyPr/>
          <a:lstStyle/>
          <a:p>
            <a:fld id="{3A3A6714-3D1F-4857-9904-D935B84167FA}" type="slidenum">
              <a:rPr lang="en-GB" smtClean="0"/>
              <a:pPr/>
              <a:t>10</a:t>
            </a:fld>
            <a:endParaRPr lang="en-GB" dirty="0"/>
          </a:p>
        </p:txBody>
      </p:sp>
      <p:sp>
        <p:nvSpPr>
          <p:cNvPr id="4" name="Titolo 3">
            <a:extLst>
              <a:ext uri="{FF2B5EF4-FFF2-40B4-BE49-F238E27FC236}">
                <a16:creationId xmlns:a16="http://schemas.microsoft.com/office/drawing/2014/main" id="{62A3BA49-923D-0CFE-647B-3610087A5DE4}"/>
              </a:ext>
            </a:extLst>
          </p:cNvPr>
          <p:cNvSpPr>
            <a:spLocks noGrp="1"/>
          </p:cNvSpPr>
          <p:nvPr>
            <p:ph type="title"/>
          </p:nvPr>
        </p:nvSpPr>
        <p:spPr/>
        <p:txBody>
          <a:bodyPr/>
          <a:lstStyle/>
          <a:p>
            <a:r>
              <a:rPr lang="en-US" dirty="0"/>
              <a:t>Beam Length Measurement with RFD</a:t>
            </a:r>
          </a:p>
        </p:txBody>
      </p:sp>
      <p:sp>
        <p:nvSpPr>
          <p:cNvPr id="5" name="Segnaposto piè di pagina 4">
            <a:extLst>
              <a:ext uri="{FF2B5EF4-FFF2-40B4-BE49-F238E27FC236}">
                <a16:creationId xmlns:a16="http://schemas.microsoft.com/office/drawing/2014/main" id="{1777E1FA-78A0-C953-029B-231843F4E164}"/>
              </a:ext>
            </a:extLst>
          </p:cNvPr>
          <p:cNvSpPr>
            <a:spLocks noGrp="1"/>
          </p:cNvSpPr>
          <p:nvPr>
            <p:ph type="ftr" sz="quarter" idx="13"/>
          </p:nvPr>
        </p:nvSpPr>
        <p:spPr/>
        <p:txBody>
          <a:bodyPr/>
          <a:lstStyle/>
          <a:p>
            <a:pPr algn="l"/>
            <a:r>
              <a:rPr lang="en-US" dirty="0"/>
              <a:t>G.J Silvi  7th European Advanced Accelerator Conference (EAAC2025) </a:t>
            </a:r>
            <a:endParaRPr lang="en-GB" dirty="0"/>
          </a:p>
        </p:txBody>
      </p:sp>
      <p:pic>
        <p:nvPicPr>
          <p:cNvPr id="6" name="table">
            <a:extLst>
              <a:ext uri="{FF2B5EF4-FFF2-40B4-BE49-F238E27FC236}">
                <a16:creationId xmlns:a16="http://schemas.microsoft.com/office/drawing/2014/main" id="{C9108200-0462-BC33-7BF2-FE029928E9A8}"/>
              </a:ext>
            </a:extLst>
          </p:cNvPr>
          <p:cNvPicPr>
            <a:picLocks noChangeAspect="1"/>
          </p:cNvPicPr>
          <p:nvPr/>
        </p:nvPicPr>
        <p:blipFill>
          <a:blip r:embed="rId4"/>
          <a:stretch>
            <a:fillRect/>
          </a:stretch>
        </p:blipFill>
        <p:spPr>
          <a:xfrm>
            <a:off x="5120270" y="3687344"/>
            <a:ext cx="6917753" cy="2424115"/>
          </a:xfrm>
          <a:prstGeom prst="rect">
            <a:avLst/>
          </a:prstGeom>
        </p:spPr>
      </p:pic>
      <p:pic>
        <p:nvPicPr>
          <p:cNvPr id="7" name="Immagine 6">
            <a:extLst>
              <a:ext uri="{FF2B5EF4-FFF2-40B4-BE49-F238E27FC236}">
                <a16:creationId xmlns:a16="http://schemas.microsoft.com/office/drawing/2014/main" id="{2064108B-4D74-2A8E-4D97-BC842F7B32EC}"/>
              </a:ext>
            </a:extLst>
          </p:cNvPr>
          <p:cNvPicPr>
            <a:picLocks noChangeAspect="1"/>
          </p:cNvPicPr>
          <p:nvPr/>
        </p:nvPicPr>
        <p:blipFill>
          <a:blip r:embed="rId5"/>
          <a:srcRect l="2333" t="4847" r="3126" b="11439"/>
          <a:stretch>
            <a:fillRect/>
          </a:stretch>
        </p:blipFill>
        <p:spPr>
          <a:xfrm>
            <a:off x="266330" y="968084"/>
            <a:ext cx="4190260" cy="2368911"/>
          </a:xfrm>
          <a:prstGeom prst="rect">
            <a:avLst/>
          </a:prstGeom>
        </p:spPr>
      </p:pic>
      <p:pic>
        <p:nvPicPr>
          <p:cNvPr id="12" name="Immagine 11">
            <a:extLst>
              <a:ext uri="{FF2B5EF4-FFF2-40B4-BE49-F238E27FC236}">
                <a16:creationId xmlns:a16="http://schemas.microsoft.com/office/drawing/2014/main" id="{081B171F-826D-752D-B1B5-6BD344400EC0}"/>
              </a:ext>
            </a:extLst>
          </p:cNvPr>
          <p:cNvPicPr>
            <a:picLocks noChangeAspect="1"/>
          </p:cNvPicPr>
          <p:nvPr/>
        </p:nvPicPr>
        <p:blipFill>
          <a:blip r:embed="rId6"/>
          <a:stretch>
            <a:fillRect/>
          </a:stretch>
        </p:blipFill>
        <p:spPr>
          <a:xfrm>
            <a:off x="410544" y="3839808"/>
            <a:ext cx="3605770" cy="2434014"/>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AAD97FD-8C97-F9ED-048F-5B8F87D6E0BA}"/>
                  </a:ext>
                </a:extLst>
              </p:cNvPr>
              <p:cNvSpPr txBox="1"/>
              <p:nvPr/>
            </p:nvSpPr>
            <p:spPr>
              <a:xfrm>
                <a:off x="4754958" y="968084"/>
                <a:ext cx="7099915" cy="2692660"/>
              </a:xfrm>
              <a:prstGeom prst="rect">
                <a:avLst/>
              </a:prstGeom>
              <a:noFill/>
            </p:spPr>
            <p:txBody>
              <a:bodyPr wrap="square" rtlCol="0">
                <a:spAutoFit/>
              </a:bodyPr>
              <a:lstStyle/>
              <a:p>
                <a:pPr algn="ctr"/>
                <a:r>
                  <a:rPr lang="en-US" sz="1800" dirty="0">
                    <a:latin typeface="Calibri (body)"/>
                  </a:rPr>
                  <a:t>Beamline matching looking at the </a:t>
                </a:r>
                <a:r>
                  <a:rPr lang="en-US" sz="1800" b="1" dirty="0">
                    <a:latin typeface="Calibri (body)"/>
                  </a:rPr>
                  <a:t>best compromise between emittance compensation and measurable length</a:t>
                </a:r>
                <a:r>
                  <a:rPr lang="en-US" sz="1800" dirty="0">
                    <a:latin typeface="Calibri (body)"/>
                  </a:rPr>
                  <a:t> </a:t>
                </a:r>
                <a:br>
                  <a:rPr lang="en-US" sz="1800" dirty="0">
                    <a:latin typeface="Calibri (body)"/>
                  </a:rPr>
                </a:br>
                <a:r>
                  <a:rPr lang="it-IT" sz="1800" dirty="0">
                    <a:latin typeface="Calibri (body)"/>
                  </a:rPr>
                  <a:t>trying to minimise the</a:t>
                </a:r>
                <a:r>
                  <a:rPr lang="it-IT" sz="1800" b="1" dirty="0">
                    <a:latin typeface="Calibri (body)"/>
                  </a:rPr>
                  <a:t> RFD time resolution</a:t>
                </a:r>
              </a:p>
              <a:p>
                <a:pPr algn="ctr"/>
                <a:endParaRPr lang="it-IT" sz="1400" i="1" dirty="0">
                  <a:latin typeface="Calibri (body)"/>
                </a:endParaRPr>
              </a:p>
              <a:p>
                <a:pPr algn="ctr"/>
                <a:endParaRPr lang="it-IT" sz="1400" i="1" dirty="0">
                  <a:latin typeface="Calibri (body)"/>
                </a:endParaRPr>
              </a:p>
              <a:p>
                <a:pPr algn="ctr"/>
                <a:endParaRPr lang="it-IT" sz="1400" i="1" dirty="0">
                  <a:latin typeface="Calibri (body)"/>
                </a:endParaRPr>
              </a:p>
              <a:p>
                <a:pPr algn="ctr"/>
                <a:endParaRPr lang="it-IT" sz="1400" i="1" dirty="0">
                  <a:latin typeface="Calibri (body)"/>
                </a:endParaRPr>
              </a:p>
              <a:p>
                <a:pPr algn="ctr"/>
                <a:endParaRPr lang="it-IT" sz="1400" i="1" dirty="0">
                  <a:latin typeface="Calibri (body)"/>
                </a:endParaRPr>
              </a:p>
              <a:p>
                <a:pPr algn="ctr"/>
                <a14:m>
                  <m:oMath xmlns:m="http://schemas.openxmlformats.org/officeDocument/2006/math">
                    <m:r>
                      <a:rPr lang="it-IT" sz="1400" i="1">
                        <a:latin typeface="Cambria Math" panose="02040503050406030204" pitchFamily="18" charset="0"/>
                      </a:rPr>
                      <m:t>𝐸</m:t>
                    </m:r>
                  </m:oMath>
                </a14:m>
                <a:r>
                  <a:rPr lang="it-IT" sz="1400" dirty="0">
                    <a:latin typeface="Calibri (body)"/>
                  </a:rPr>
                  <a:t>: beam energy, </a:t>
                </a:r>
                <a14:m>
                  <m:oMath xmlns:m="http://schemas.openxmlformats.org/officeDocument/2006/math">
                    <m:r>
                      <a:rPr lang="it-IT" sz="1400" i="1">
                        <a:latin typeface="Cambria Math" panose="02040503050406030204" pitchFamily="18" charset="0"/>
                      </a:rPr>
                      <m:t>𝑒</m:t>
                    </m:r>
                  </m:oMath>
                </a14:m>
                <a:r>
                  <a:rPr lang="it-IT" sz="1400" dirty="0">
                    <a:latin typeface="Calibri (body)"/>
                  </a:rPr>
                  <a:t>: elementary charge, </a:t>
                </a:r>
                <a14:m>
                  <m:oMath xmlns:m="http://schemas.openxmlformats.org/officeDocument/2006/math">
                    <m:sSub>
                      <m:sSubPr>
                        <m:ctrlPr>
                          <a:rPr lang="ar-AE" sz="1400" i="1">
                            <a:latin typeface="Cambria Math" panose="02040503050406030204" pitchFamily="18" charset="0"/>
                          </a:rPr>
                        </m:ctrlPr>
                      </m:sSubPr>
                      <m:e>
                        <m:r>
                          <a:rPr lang="ar-AE" sz="1400" i="1">
                            <a:latin typeface="Cambria Math" panose="02040503050406030204" pitchFamily="18" charset="0"/>
                          </a:rPr>
                          <m:t>𝜔</m:t>
                        </m:r>
                      </m:e>
                      <m:sub>
                        <m:r>
                          <m:rPr>
                            <m:nor/>
                          </m:rPr>
                          <a:rPr lang="it-IT" sz="1400" i="1">
                            <a:latin typeface="Calibri (body)"/>
                          </a:rPr>
                          <m:t>RF</m:t>
                        </m:r>
                      </m:sub>
                    </m:sSub>
                  </m:oMath>
                </a14:m>
                <a:r>
                  <a:rPr lang="ar-AE" sz="1400" dirty="0">
                    <a:latin typeface="Calibri (body)"/>
                  </a:rPr>
                  <a:t>: </a:t>
                </a:r>
                <a:r>
                  <a:rPr lang="it-IT" sz="1400" dirty="0">
                    <a:latin typeface="Calibri (body)"/>
                  </a:rPr>
                  <a:t> angular frequency of the deflecting cavity, </a:t>
                </a:r>
                <a14:m>
                  <m:oMath xmlns:m="http://schemas.openxmlformats.org/officeDocument/2006/math">
                    <m:r>
                      <a:rPr lang="it-IT" sz="1400" i="1">
                        <a:latin typeface="Cambria Math" panose="02040503050406030204" pitchFamily="18" charset="0"/>
                      </a:rPr>
                      <m:t>𝐿</m:t>
                    </m:r>
                    <m:r>
                      <a:rPr lang="it-IT" sz="1400" b="0" i="1" smtClean="0">
                        <a:latin typeface="Cambria Math" panose="02040503050406030204" pitchFamily="18" charset="0"/>
                      </a:rPr>
                      <m:t> </m:t>
                    </m:r>
                  </m:oMath>
                </a14:m>
                <a:r>
                  <a:rPr lang="it-IT" sz="1400" dirty="0">
                    <a:latin typeface="Calibri (body)"/>
                  </a:rPr>
                  <a:t>: drift length from the cavity to the screen, </a:t>
                </a:r>
                <a14:m>
                  <m:oMath xmlns:m="http://schemas.openxmlformats.org/officeDocument/2006/math">
                    <m:sSub>
                      <m:sSubPr>
                        <m:ctrlPr>
                          <a:rPr lang="ar-AE" sz="1400" i="1">
                            <a:latin typeface="Cambria Math" panose="02040503050406030204" pitchFamily="18" charset="0"/>
                          </a:rPr>
                        </m:ctrlPr>
                      </m:sSubPr>
                      <m:e>
                        <m:r>
                          <a:rPr lang="ar-AE" sz="1400" i="1">
                            <a:latin typeface="Cambria Math" panose="02040503050406030204" pitchFamily="18" charset="0"/>
                          </a:rPr>
                          <m:t>𝑉</m:t>
                        </m:r>
                      </m:e>
                      <m:sub>
                        <m:r>
                          <a:rPr lang="ar-AE" sz="1400" i="1">
                            <a:latin typeface="Cambria Math" panose="02040503050406030204" pitchFamily="18" charset="0"/>
                          </a:rPr>
                          <m:t>𝑇</m:t>
                        </m:r>
                      </m:sub>
                    </m:sSub>
                  </m:oMath>
                </a14:m>
                <a:r>
                  <a:rPr lang="ar-AE" sz="1400" dirty="0">
                    <a:latin typeface="Calibri (body)"/>
                  </a:rPr>
                  <a:t>: </a:t>
                </a:r>
                <a:r>
                  <a:rPr lang="it-IT" sz="1400" dirty="0">
                    <a:latin typeface="Calibri (body)"/>
                  </a:rPr>
                  <a:t> deflecting voltage, </a:t>
                </a:r>
                <a14:m>
                  <m:oMath xmlns:m="http://schemas.openxmlformats.org/officeDocument/2006/math">
                    <m:sSub>
                      <m:sSubPr>
                        <m:ctrlPr>
                          <a:rPr lang="ar-AE" sz="1400" i="1">
                            <a:latin typeface="Cambria Math" panose="02040503050406030204" pitchFamily="18" charset="0"/>
                          </a:rPr>
                        </m:ctrlPr>
                      </m:sSubPr>
                      <m:e>
                        <m:r>
                          <a:rPr lang="ar-AE" sz="1400" i="1">
                            <a:latin typeface="Cambria Math" panose="02040503050406030204" pitchFamily="18" charset="0"/>
                          </a:rPr>
                          <m:t>𝜀</m:t>
                        </m:r>
                      </m:e>
                      <m:sub>
                        <m:r>
                          <a:rPr lang="ar-AE" sz="1400" i="1">
                            <a:latin typeface="Cambria Math" panose="02040503050406030204" pitchFamily="18" charset="0"/>
                          </a:rPr>
                          <m:t>𝑦</m:t>
                        </m:r>
                      </m:sub>
                    </m:sSub>
                  </m:oMath>
                </a14:m>
                <a:r>
                  <a:rPr lang="it-IT" sz="1400" dirty="0">
                    <a:latin typeface="Calibri (body)"/>
                  </a:rPr>
                  <a:t> and </a:t>
                </a:r>
                <a14:m>
                  <m:oMath xmlns:m="http://schemas.openxmlformats.org/officeDocument/2006/math">
                    <m:sSub>
                      <m:sSubPr>
                        <m:ctrlPr>
                          <a:rPr lang="ar-AE" sz="1400" i="1">
                            <a:latin typeface="Cambria Math" panose="02040503050406030204" pitchFamily="18" charset="0"/>
                          </a:rPr>
                        </m:ctrlPr>
                      </m:sSubPr>
                      <m:e>
                        <m:r>
                          <a:rPr lang="ar-AE" sz="1400" i="1">
                            <a:latin typeface="Cambria Math" panose="02040503050406030204" pitchFamily="18" charset="0"/>
                          </a:rPr>
                          <m:t>𝛽</m:t>
                        </m:r>
                      </m:e>
                      <m:sub>
                        <m:r>
                          <a:rPr lang="ar-AE" sz="1400" i="1">
                            <a:latin typeface="Cambria Math" panose="02040503050406030204" pitchFamily="18" charset="0"/>
                          </a:rPr>
                          <m:t>𝑦</m:t>
                        </m:r>
                        <m:r>
                          <a:rPr lang="ar-AE" sz="1400">
                            <a:latin typeface="Cambria Math" panose="02040503050406030204" pitchFamily="18" charset="0"/>
                          </a:rPr>
                          <m:t>,</m:t>
                        </m:r>
                        <m:r>
                          <m:rPr>
                            <m:nor/>
                          </m:rPr>
                          <a:rPr lang="it-IT" sz="1400" i="1">
                            <a:latin typeface="Calibri (body)"/>
                          </a:rPr>
                          <m:t>flag</m:t>
                        </m:r>
                      </m:sub>
                    </m:sSub>
                  </m:oMath>
                </a14:m>
                <a:r>
                  <a:rPr lang="it-IT" sz="1400" dirty="0">
                    <a:latin typeface="Calibri (body)"/>
                  </a:rPr>
                  <a:t> </a:t>
                </a:r>
                <a:r>
                  <a:rPr lang="ar-AE" sz="1400" dirty="0">
                    <a:latin typeface="Calibri (body)"/>
                  </a:rPr>
                  <a:t>: </a:t>
                </a:r>
                <a:r>
                  <a:rPr lang="it-IT" sz="1400" dirty="0">
                    <a:latin typeface="Calibri (body)"/>
                  </a:rPr>
                  <a:t> trasverce vertical emittance and vertical beta function at the screen</a:t>
                </a:r>
                <a:endParaRPr lang="en-GB" sz="1400" dirty="0">
                  <a:latin typeface="Calibri (body)"/>
                </a:endParaRPr>
              </a:p>
            </p:txBody>
          </p:sp>
        </mc:Choice>
        <mc:Fallback xmlns="">
          <p:sp>
            <p:nvSpPr>
              <p:cNvPr id="2" name="TextBox 1">
                <a:extLst>
                  <a:ext uri="{FF2B5EF4-FFF2-40B4-BE49-F238E27FC236}">
                    <a16:creationId xmlns:a16="http://schemas.microsoft.com/office/drawing/2014/main" id="{FAAD97FD-8C97-F9ED-048F-5B8F87D6E0BA}"/>
                  </a:ext>
                </a:extLst>
              </p:cNvPr>
              <p:cNvSpPr txBox="1">
                <a:spLocks noRot="1" noChangeAspect="1" noMove="1" noResize="1" noEditPoints="1" noAdjustHandles="1" noChangeArrowheads="1" noChangeShapeType="1" noTextEdit="1"/>
              </p:cNvSpPr>
              <p:nvPr/>
            </p:nvSpPr>
            <p:spPr>
              <a:xfrm>
                <a:off x="4754958" y="968084"/>
                <a:ext cx="7099915" cy="2692660"/>
              </a:xfrm>
              <a:prstGeom prst="rect">
                <a:avLst/>
              </a:prstGeom>
              <a:blipFill>
                <a:blip r:embed="rId7"/>
                <a:stretch>
                  <a:fillRect t="-1357" r="-687" b="-1357"/>
                </a:stretch>
              </a:blipFill>
            </p:spPr>
            <p:txBody>
              <a:bodyPr/>
              <a:lstStyle/>
              <a:p>
                <a:r>
                  <a:rPr lang="en-GB">
                    <a:noFill/>
                  </a:rPr>
                  <a:t> </a:t>
                </a:r>
              </a:p>
            </p:txBody>
          </p:sp>
        </mc:Fallback>
      </mc:AlternateContent>
      <p:sp>
        <p:nvSpPr>
          <p:cNvPr id="14" name="TextBox 13">
            <a:extLst>
              <a:ext uri="{FF2B5EF4-FFF2-40B4-BE49-F238E27FC236}">
                <a16:creationId xmlns:a16="http://schemas.microsoft.com/office/drawing/2014/main" id="{686B4990-80EC-73A4-F127-AB71BAB2B07A}"/>
              </a:ext>
            </a:extLst>
          </p:cNvPr>
          <p:cNvSpPr txBox="1"/>
          <p:nvPr/>
        </p:nvSpPr>
        <p:spPr>
          <a:xfrm>
            <a:off x="9862741" y="6089944"/>
            <a:ext cx="2721046" cy="338554"/>
          </a:xfrm>
          <a:prstGeom prst="rect">
            <a:avLst/>
          </a:prstGeom>
          <a:noFill/>
        </p:spPr>
        <p:txBody>
          <a:bodyPr wrap="square" rtlCol="0">
            <a:spAutoFit/>
          </a:bodyPr>
          <a:lstStyle/>
          <a:p>
            <a:r>
              <a:rPr lang="en-GB" sz="1600" dirty="0">
                <a:highlight>
                  <a:srgbClr val="FFFF00"/>
                </a:highlight>
              </a:rPr>
              <a:t>Courtesy of F. Demurtas</a:t>
            </a:r>
          </a:p>
        </p:txBody>
      </p:sp>
      <p:sp>
        <p:nvSpPr>
          <p:cNvPr id="16" name="TextBox 15">
            <a:extLst>
              <a:ext uri="{FF2B5EF4-FFF2-40B4-BE49-F238E27FC236}">
                <a16:creationId xmlns:a16="http://schemas.microsoft.com/office/drawing/2014/main" id="{C2884832-1B8D-E677-DEFB-8246B7D77BBE}"/>
              </a:ext>
            </a:extLst>
          </p:cNvPr>
          <p:cNvSpPr txBox="1"/>
          <p:nvPr/>
        </p:nvSpPr>
        <p:spPr>
          <a:xfrm>
            <a:off x="0" y="6234570"/>
            <a:ext cx="11223264" cy="246221"/>
          </a:xfrm>
          <a:prstGeom prst="rect">
            <a:avLst/>
          </a:prstGeom>
          <a:noFill/>
        </p:spPr>
        <p:txBody>
          <a:bodyPr wrap="square" rtlCol="0">
            <a:spAutoFit/>
          </a:bodyPr>
          <a:lstStyle/>
          <a:p>
            <a:r>
              <a:rPr lang="en-US" sz="1000" noProof="0" dirty="0"/>
              <a:t>Alesini et al. RF deflector design and measurements for the longitudinal and transverse phase space characterization at SPARC NIMA vol</a:t>
            </a:r>
            <a:r>
              <a:rPr lang="en-US" sz="1000" i="1" noProof="0" dirty="0"/>
              <a:t> 568</a:t>
            </a:r>
            <a:r>
              <a:rPr lang="en-US" sz="1000" noProof="0" dirty="0"/>
              <a:t>(2) </a:t>
            </a:r>
            <a:r>
              <a:rPr lang="en-US" sz="1000" noProof="0" dirty="0">
                <a:hlinkClick r:id="rId8"/>
              </a:rPr>
              <a:t>https://doi.org/10.1016/j.nima.2006.07.050</a:t>
            </a:r>
            <a:endParaRPr lang="en-US" sz="1000" noProof="0" dirty="0"/>
          </a:p>
        </p:txBody>
      </p:sp>
      <p:sp>
        <p:nvSpPr>
          <p:cNvPr id="8" name="TextBox 7">
            <a:extLst>
              <a:ext uri="{FF2B5EF4-FFF2-40B4-BE49-F238E27FC236}">
                <a16:creationId xmlns:a16="http://schemas.microsoft.com/office/drawing/2014/main" id="{DA760B6B-4EC0-F23D-6C6A-0A2F6C326363}"/>
              </a:ext>
            </a:extLst>
          </p:cNvPr>
          <p:cNvSpPr txBox="1"/>
          <p:nvPr/>
        </p:nvSpPr>
        <p:spPr>
          <a:xfrm>
            <a:off x="410544" y="1623240"/>
            <a:ext cx="423174" cy="384721"/>
          </a:xfrm>
          <a:prstGeom prst="rect">
            <a:avLst/>
          </a:prstGeom>
          <a:solidFill>
            <a:schemeClr val="bg1"/>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DE7D21F2-0A64-2BAD-6C78-F3E64EB37B77}"/>
              </a:ext>
            </a:extLst>
          </p:cNvPr>
          <p:cNvSpPr txBox="1"/>
          <p:nvPr/>
        </p:nvSpPr>
        <p:spPr>
          <a:xfrm>
            <a:off x="410544" y="3222594"/>
            <a:ext cx="2252757" cy="384721"/>
          </a:xfrm>
          <a:prstGeom prst="rect">
            <a:avLst/>
          </a:prstGeom>
          <a:noFill/>
        </p:spPr>
        <p:txBody>
          <a:bodyPr wrap="square" rtlCol="0">
            <a:spAutoFit/>
          </a:bodyPr>
          <a:lstStyle/>
          <a:p>
            <a:r>
              <a:rPr lang="en-GB" b="1" dirty="0"/>
              <a:t>Diagnostic beamline</a:t>
            </a:r>
          </a:p>
        </p:txBody>
      </p:sp>
    </p:spTree>
    <p:extLst>
      <p:ext uri="{BB962C8B-B14F-4D97-AF65-F5344CB8AC3E}">
        <p14:creationId xmlns:p14="http://schemas.microsoft.com/office/powerpoint/2010/main" val="1609316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DDDAF9B5-2902-098C-4053-17B2C466E8BA}"/>
              </a:ext>
            </a:extLst>
          </p:cNvPr>
          <p:cNvSpPr>
            <a:spLocks noGrp="1"/>
          </p:cNvSpPr>
          <p:nvPr>
            <p:ph type="sldNum" sz="quarter" idx="12"/>
          </p:nvPr>
        </p:nvSpPr>
        <p:spPr/>
        <p:txBody>
          <a:bodyPr/>
          <a:lstStyle/>
          <a:p>
            <a:fld id="{3A3A6714-3D1F-4857-9904-D935B84167FA}" type="slidenum">
              <a:rPr lang="en-GB" smtClean="0"/>
              <a:pPr/>
              <a:t>11</a:t>
            </a:fld>
            <a:endParaRPr lang="en-GB"/>
          </a:p>
        </p:txBody>
      </p:sp>
      <p:sp>
        <p:nvSpPr>
          <p:cNvPr id="4" name="Titolo 3">
            <a:extLst>
              <a:ext uri="{FF2B5EF4-FFF2-40B4-BE49-F238E27FC236}">
                <a16:creationId xmlns:a16="http://schemas.microsoft.com/office/drawing/2014/main" id="{7A520781-B7A1-CE60-1FCE-651BAF61F4AE}"/>
              </a:ext>
            </a:extLst>
          </p:cNvPr>
          <p:cNvSpPr>
            <a:spLocks noGrp="1"/>
          </p:cNvSpPr>
          <p:nvPr>
            <p:ph type="title"/>
          </p:nvPr>
        </p:nvSpPr>
        <p:spPr/>
        <p:txBody>
          <a:bodyPr/>
          <a:lstStyle/>
          <a:p>
            <a:r>
              <a:rPr lang="en-US" dirty="0"/>
              <a:t>THz as an estimation of the bunch length</a:t>
            </a:r>
          </a:p>
        </p:txBody>
      </p:sp>
      <p:sp>
        <p:nvSpPr>
          <p:cNvPr id="5" name="Segnaposto piè di pagina 4">
            <a:extLst>
              <a:ext uri="{FF2B5EF4-FFF2-40B4-BE49-F238E27FC236}">
                <a16:creationId xmlns:a16="http://schemas.microsoft.com/office/drawing/2014/main" id="{8E0727AC-BE52-3706-026E-78B72B3AC013}"/>
              </a:ext>
            </a:extLst>
          </p:cNvPr>
          <p:cNvSpPr>
            <a:spLocks noGrp="1"/>
          </p:cNvSpPr>
          <p:nvPr>
            <p:ph type="ftr" sz="quarter" idx="13"/>
          </p:nvPr>
        </p:nvSpPr>
        <p:spPr/>
        <p:txBody>
          <a:bodyPr/>
          <a:lstStyle/>
          <a:p>
            <a:pPr algn="l"/>
            <a:r>
              <a:rPr lang="en-US"/>
              <a:t>G.J Silvi  7th European Advanced Accelerator Conference (EAAC2025) </a:t>
            </a:r>
            <a:endParaRPr lang="en-GB" dirty="0"/>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0F08793E-FD26-A099-799A-6E8C8CD4AA93}"/>
                  </a:ext>
                </a:extLst>
              </p:cNvPr>
              <p:cNvSpPr txBox="1"/>
              <p:nvPr/>
            </p:nvSpPr>
            <p:spPr>
              <a:xfrm>
                <a:off x="3192916" y="1326980"/>
                <a:ext cx="5093495" cy="5941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pt-BR" i="1" dirty="0" smtClean="0">
                              <a:latin typeface="Cambria Math" panose="02040503050406030204" pitchFamily="18" charset="0"/>
                            </a:rPr>
                          </m:ctrlPr>
                        </m:fPr>
                        <m:num>
                          <m:sSup>
                            <m:sSupPr>
                              <m:ctrlPr>
                                <a:rPr lang="pt-BR" i="1" dirty="0">
                                  <a:latin typeface="Cambria Math" panose="02040503050406030204" pitchFamily="18" charset="0"/>
                                </a:rPr>
                              </m:ctrlPr>
                            </m:sSupPr>
                            <m:e>
                              <m:r>
                                <a:rPr lang="pt-BR" i="1" dirty="0">
                                  <a:latin typeface="Cambria Math" panose="02040503050406030204" pitchFamily="18" charset="0"/>
                                </a:rPr>
                                <m:t>𝑑</m:t>
                              </m:r>
                            </m:e>
                            <m:sup>
                              <m:r>
                                <a:rPr lang="pt-BR" i="1" dirty="0">
                                  <a:latin typeface="Cambria Math" panose="02040503050406030204" pitchFamily="18" charset="0"/>
                                </a:rPr>
                                <m:t>2</m:t>
                              </m:r>
                            </m:sup>
                          </m:sSup>
                          <m:r>
                            <a:rPr lang="pt-BR" i="1" dirty="0">
                              <a:latin typeface="Cambria Math" panose="02040503050406030204" pitchFamily="18" charset="0"/>
                            </a:rPr>
                            <m:t>𝐼</m:t>
                          </m:r>
                        </m:num>
                        <m:den>
                          <m:r>
                            <a:rPr lang="pt-BR" i="1" dirty="0">
                              <a:latin typeface="Cambria Math" panose="02040503050406030204" pitchFamily="18" charset="0"/>
                            </a:rPr>
                            <m:t>𝑑</m:t>
                          </m:r>
                          <m:r>
                            <a:rPr lang="pt-BR" i="1" dirty="0">
                              <a:latin typeface="Cambria Math" panose="02040503050406030204" pitchFamily="18" charset="0"/>
                            </a:rPr>
                            <m:t>𝜔</m:t>
                          </m:r>
                          <m:r>
                            <a:rPr lang="pt-BR" i="1" dirty="0">
                              <a:latin typeface="Cambria Math" panose="02040503050406030204" pitchFamily="18" charset="0"/>
                            </a:rPr>
                            <m:t>𝑑</m:t>
                          </m:r>
                          <m:r>
                            <m:rPr>
                              <m:sty m:val="p"/>
                            </m:rPr>
                            <a:rPr lang="pt-BR" i="0" dirty="0">
                              <a:latin typeface="Cambria Math" panose="02040503050406030204" pitchFamily="18" charset="0"/>
                            </a:rPr>
                            <m:t>Ω</m:t>
                          </m:r>
                        </m:den>
                      </m:f>
                      <m:r>
                        <a:rPr lang="pt-BR" i="1" dirty="0">
                          <a:latin typeface="Cambria Math" panose="02040503050406030204" pitchFamily="18" charset="0"/>
                        </a:rPr>
                        <m:t>=</m:t>
                      </m:r>
                      <m:f>
                        <m:fPr>
                          <m:ctrlPr>
                            <a:rPr lang="pt-BR" i="1" dirty="0">
                              <a:latin typeface="Cambria Math" panose="02040503050406030204" pitchFamily="18" charset="0"/>
                            </a:rPr>
                          </m:ctrlPr>
                        </m:fPr>
                        <m:num>
                          <m:sSup>
                            <m:sSupPr>
                              <m:ctrlPr>
                                <a:rPr lang="pt-BR" i="1" dirty="0">
                                  <a:latin typeface="Cambria Math" panose="02040503050406030204" pitchFamily="18" charset="0"/>
                                </a:rPr>
                              </m:ctrlPr>
                            </m:sSupPr>
                            <m:e>
                              <m:r>
                                <a:rPr lang="pt-BR" i="1" dirty="0">
                                  <a:latin typeface="Cambria Math" panose="02040503050406030204" pitchFamily="18" charset="0"/>
                                </a:rPr>
                                <m:t>𝑑</m:t>
                              </m:r>
                            </m:e>
                            <m:sup>
                              <m:r>
                                <a:rPr lang="pt-BR" i="1" dirty="0">
                                  <a:latin typeface="Cambria Math" panose="02040503050406030204" pitchFamily="18" charset="0"/>
                                </a:rPr>
                                <m:t>2</m:t>
                              </m:r>
                            </m:sup>
                          </m:sSup>
                          <m:sSub>
                            <m:sSubPr>
                              <m:ctrlPr>
                                <a:rPr lang="pt-BR" i="1" dirty="0">
                                  <a:latin typeface="Cambria Math" panose="02040503050406030204" pitchFamily="18" charset="0"/>
                                </a:rPr>
                              </m:ctrlPr>
                            </m:sSubPr>
                            <m:e>
                              <m:r>
                                <a:rPr lang="pt-BR" i="1" dirty="0">
                                  <a:latin typeface="Cambria Math" panose="02040503050406030204" pitchFamily="18" charset="0"/>
                                </a:rPr>
                                <m:t>𝐼</m:t>
                              </m:r>
                            </m:e>
                            <m:sub>
                              <m:r>
                                <a:rPr lang="pt-BR" i="1" dirty="0">
                                  <a:latin typeface="Cambria Math" panose="02040503050406030204" pitchFamily="18" charset="0"/>
                                </a:rPr>
                                <m:t>𝑠𝑝</m:t>
                              </m:r>
                            </m:sub>
                          </m:sSub>
                        </m:num>
                        <m:den>
                          <m:r>
                            <a:rPr lang="pt-BR" i="1" dirty="0">
                              <a:latin typeface="Cambria Math" panose="02040503050406030204" pitchFamily="18" charset="0"/>
                            </a:rPr>
                            <m:t>𝑑</m:t>
                          </m:r>
                          <m:r>
                            <a:rPr lang="pt-BR" i="1" dirty="0">
                              <a:latin typeface="Cambria Math" panose="02040503050406030204" pitchFamily="18" charset="0"/>
                            </a:rPr>
                            <m:t>𝜔</m:t>
                          </m:r>
                          <m:r>
                            <a:rPr lang="pt-BR" i="1" dirty="0">
                              <a:latin typeface="Cambria Math" panose="02040503050406030204" pitchFamily="18" charset="0"/>
                            </a:rPr>
                            <m:t>𝑑</m:t>
                          </m:r>
                          <m:r>
                            <m:rPr>
                              <m:sty m:val="p"/>
                            </m:rPr>
                            <a:rPr lang="pt-BR" i="0" dirty="0">
                              <a:latin typeface="Cambria Math" panose="02040503050406030204" pitchFamily="18" charset="0"/>
                            </a:rPr>
                            <m:t>Ω</m:t>
                          </m:r>
                        </m:den>
                      </m:f>
                      <m:d>
                        <m:dPr>
                          <m:begChr m:val="["/>
                          <m:endChr m:val="]"/>
                          <m:ctrlPr>
                            <a:rPr lang="pt-BR" i="1" dirty="0">
                              <a:latin typeface="Cambria Math" panose="02040503050406030204" pitchFamily="18" charset="0"/>
                            </a:rPr>
                          </m:ctrlPr>
                        </m:dPr>
                        <m:e>
                          <m:r>
                            <a:rPr lang="pt-BR" i="1" dirty="0">
                              <a:latin typeface="Cambria Math" panose="02040503050406030204" pitchFamily="18" charset="0"/>
                            </a:rPr>
                            <m:t>𝑁</m:t>
                          </m:r>
                          <m:r>
                            <a:rPr lang="pt-BR" i="1" dirty="0">
                              <a:latin typeface="Cambria Math" panose="02040503050406030204" pitchFamily="18" charset="0"/>
                            </a:rPr>
                            <m:t>+</m:t>
                          </m:r>
                          <m:r>
                            <a:rPr lang="pt-BR" i="1" dirty="0">
                              <a:latin typeface="Cambria Math" panose="02040503050406030204" pitchFamily="18" charset="0"/>
                            </a:rPr>
                            <m:t>𝑁</m:t>
                          </m:r>
                          <m:d>
                            <m:dPr>
                              <m:ctrlPr>
                                <a:rPr lang="pt-BR" i="1" dirty="0">
                                  <a:latin typeface="Cambria Math" panose="02040503050406030204" pitchFamily="18" charset="0"/>
                                </a:rPr>
                              </m:ctrlPr>
                            </m:dPr>
                            <m:e>
                              <m:r>
                                <a:rPr lang="pt-BR" i="1" dirty="0">
                                  <a:latin typeface="Cambria Math" panose="02040503050406030204" pitchFamily="18" charset="0"/>
                                </a:rPr>
                                <m:t>𝑁</m:t>
                              </m:r>
                              <m:r>
                                <a:rPr lang="pt-BR" i="1" dirty="0">
                                  <a:latin typeface="Cambria Math" panose="02040503050406030204" pitchFamily="18" charset="0"/>
                                </a:rPr>
                                <m:t>−</m:t>
                              </m:r>
                              <m:r>
                                <a:rPr lang="pt-BR" i="1" dirty="0">
                                  <a:latin typeface="Cambria Math" panose="02040503050406030204" pitchFamily="18" charset="0"/>
                                </a:rPr>
                                <m:t>1</m:t>
                              </m:r>
                            </m:e>
                          </m:d>
                          <m:r>
                            <a:rPr lang="pt-BR" i="1" dirty="0">
                              <a:latin typeface="Cambria Math" panose="02040503050406030204" pitchFamily="18" charset="0"/>
                            </a:rPr>
                            <m:t>𝐹</m:t>
                          </m:r>
                          <m:d>
                            <m:dPr>
                              <m:ctrlPr>
                                <a:rPr lang="pt-BR" i="1" dirty="0">
                                  <a:latin typeface="Cambria Math" panose="02040503050406030204" pitchFamily="18" charset="0"/>
                                </a:rPr>
                              </m:ctrlPr>
                            </m:dPr>
                            <m:e>
                              <m:r>
                                <a:rPr lang="pt-BR" i="1" dirty="0">
                                  <a:latin typeface="Cambria Math" panose="02040503050406030204" pitchFamily="18" charset="0"/>
                                </a:rPr>
                                <m:t>𝜔</m:t>
                              </m:r>
                            </m:e>
                          </m:d>
                        </m:e>
                      </m:d>
                    </m:oMath>
                  </m:oMathPara>
                </a14:m>
                <a:endParaRPr dirty="0"/>
              </a:p>
            </p:txBody>
          </p:sp>
        </mc:Choice>
        <mc:Fallback xmlns="">
          <p:sp>
            <p:nvSpPr>
              <p:cNvPr id="11" name="CasellaDiTesto 10">
                <a:extLst>
                  <a:ext uri="{FF2B5EF4-FFF2-40B4-BE49-F238E27FC236}">
                    <a16:creationId xmlns:a16="http://schemas.microsoft.com/office/drawing/2014/main" id="{0F08793E-FD26-A099-799A-6E8C8CD4AA93}"/>
                  </a:ext>
                </a:extLst>
              </p:cNvPr>
              <p:cNvSpPr txBox="1">
                <a:spLocks noRot="1" noChangeAspect="1" noMove="1" noResize="1" noEditPoints="1" noAdjustHandles="1" noChangeArrowheads="1" noChangeShapeType="1" noTextEdit="1"/>
              </p:cNvSpPr>
              <p:nvPr/>
            </p:nvSpPr>
            <p:spPr>
              <a:xfrm>
                <a:off x="3192916" y="1326980"/>
                <a:ext cx="5093495" cy="594137"/>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C1E33F42-2960-309F-BB86-0F8DFD73CAA5}"/>
                  </a:ext>
                </a:extLst>
              </p:cNvPr>
              <p:cNvSpPr txBox="1"/>
              <p:nvPr/>
            </p:nvSpPr>
            <p:spPr>
              <a:xfrm>
                <a:off x="1137886" y="5206304"/>
                <a:ext cx="2340384" cy="2923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𝐹</m:t>
                      </m:r>
                      <m:d>
                        <m:dPr>
                          <m:ctrlPr>
                            <a:rPr lang="en-US" i="1" dirty="0" smtClean="0">
                              <a:latin typeface="Cambria Math" panose="02040503050406030204" pitchFamily="18" charset="0"/>
                            </a:rPr>
                          </m:ctrlPr>
                        </m:dPr>
                        <m:e>
                          <m:r>
                            <a:rPr lang="en-US" i="1" dirty="0" smtClean="0">
                              <a:latin typeface="Cambria Math" panose="02040503050406030204" pitchFamily="18" charset="0"/>
                            </a:rPr>
                            <m:t>𝜔</m:t>
                          </m:r>
                        </m:e>
                      </m:d>
                      <m:r>
                        <a:rPr lang="en-US" i="1" dirty="0" smtClean="0">
                          <a:latin typeface="Cambria Math" panose="02040503050406030204" pitchFamily="18" charset="0"/>
                        </a:rPr>
                        <m:t>=</m:t>
                      </m:r>
                      <m:func>
                        <m:funcPr>
                          <m:ctrlPr>
                            <a:rPr lang="en-US" i="1" dirty="0" smtClean="0">
                              <a:latin typeface="Cambria Math" panose="02040503050406030204" pitchFamily="18" charset="0"/>
                            </a:rPr>
                          </m:ctrlPr>
                        </m:funcPr>
                        <m:fName>
                          <m:r>
                            <m:rPr>
                              <m:sty m:val="p"/>
                            </m:rPr>
                            <a:rPr lang="en-US" i="0" dirty="0" smtClean="0">
                              <a:latin typeface="Cambria Math" panose="02040503050406030204" pitchFamily="18" charset="0"/>
                            </a:rPr>
                            <m:t>exp</m:t>
                          </m:r>
                        </m:fName>
                        <m:e>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m:t>
                              </m:r>
                              <m:sSup>
                                <m:sSupPr>
                                  <m:ctrlPr>
                                    <a:rPr lang="en-US" i="1" dirty="0" smtClean="0">
                                      <a:latin typeface="Cambria Math" panose="02040503050406030204" pitchFamily="18" charset="0"/>
                                    </a:rPr>
                                  </m:ctrlPr>
                                </m:sSupPr>
                                <m:e>
                                  <m:d>
                                    <m:dPr>
                                      <m:ctrlPr>
                                        <a:rPr lang="en-US" i="1" dirty="0" smtClean="0">
                                          <a:latin typeface="Cambria Math" panose="02040503050406030204" pitchFamily="18" charset="0"/>
                                        </a:rPr>
                                      </m:ctrlPr>
                                    </m:dPr>
                                    <m:e>
                                      <m:r>
                                        <a:rPr lang="en-US" i="1" dirty="0" smtClean="0">
                                          <a:latin typeface="Cambria Math" panose="02040503050406030204" pitchFamily="18" charset="0"/>
                                        </a:rPr>
                                        <m:t>𝜔</m:t>
                                      </m:r>
                                      <m:sSub>
                                        <m:sSubPr>
                                          <m:ctrlPr>
                                            <a:rPr lang="en-US" i="1" dirty="0" err="1" smtClean="0">
                                              <a:latin typeface="Cambria Math" panose="02040503050406030204" pitchFamily="18" charset="0"/>
                                            </a:rPr>
                                          </m:ctrlPr>
                                        </m:sSubPr>
                                        <m:e>
                                          <m:r>
                                            <a:rPr lang="en-US" i="1" dirty="0" smtClean="0">
                                              <a:latin typeface="Cambria Math" panose="02040503050406030204" pitchFamily="18" charset="0"/>
                                            </a:rPr>
                                            <m:t>𝜎</m:t>
                                          </m:r>
                                        </m:e>
                                        <m:sub>
                                          <m:r>
                                            <m:rPr>
                                              <m:sty m:val="p"/>
                                            </m:rPr>
                                            <a:rPr lang="it-IT" b="0" i="1" dirty="0" smtClean="0">
                                              <a:latin typeface="Cambria Math" panose="02040503050406030204" pitchFamily="18" charset="0"/>
                                            </a:rPr>
                                            <m:t>t</m:t>
                                          </m:r>
                                        </m:sub>
                                      </m:sSub>
                                    </m:e>
                                  </m:d>
                                </m:e>
                                <m:sup>
                                  <m:r>
                                    <a:rPr lang="en-US" i="1" dirty="0">
                                      <a:latin typeface="Cambria Math" panose="02040503050406030204" pitchFamily="18" charset="0"/>
                                    </a:rPr>
                                    <m:t>2</m:t>
                                  </m:r>
                                </m:sup>
                              </m:sSup>
                            </m:e>
                          </m:d>
                        </m:e>
                      </m:func>
                    </m:oMath>
                  </m:oMathPara>
                </a14:m>
                <a:endParaRPr/>
              </a:p>
            </p:txBody>
          </p:sp>
        </mc:Choice>
        <mc:Fallback xmlns="">
          <p:sp>
            <p:nvSpPr>
              <p:cNvPr id="13" name="CasellaDiTesto 12">
                <a:extLst>
                  <a:ext uri="{FF2B5EF4-FFF2-40B4-BE49-F238E27FC236}">
                    <a16:creationId xmlns:a16="http://schemas.microsoft.com/office/drawing/2014/main" id="{C1E33F42-2960-309F-BB86-0F8DFD73CAA5}"/>
                  </a:ext>
                </a:extLst>
              </p:cNvPr>
              <p:cNvSpPr txBox="1">
                <a:spLocks noRot="1" noChangeAspect="1" noMove="1" noResize="1" noEditPoints="1" noAdjustHandles="1" noChangeArrowheads="1" noChangeShapeType="1" noTextEdit="1"/>
              </p:cNvSpPr>
              <p:nvPr/>
            </p:nvSpPr>
            <p:spPr>
              <a:xfrm>
                <a:off x="1137886" y="5206304"/>
                <a:ext cx="2340384" cy="292388"/>
              </a:xfrm>
              <a:prstGeom prst="rect">
                <a:avLst/>
              </a:prstGeom>
              <a:blipFill>
                <a:blip r:embed="rId4"/>
                <a:stretch>
                  <a:fillRect l="-2083" t="-2083" b="-229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3E63E9C6-774D-278C-9DA8-E952F209F5E3}"/>
                  </a:ext>
                </a:extLst>
              </p:cNvPr>
              <p:cNvSpPr txBox="1"/>
              <p:nvPr/>
            </p:nvSpPr>
            <p:spPr>
              <a:xfrm>
                <a:off x="4964436" y="2506202"/>
                <a:ext cx="1756378" cy="2923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𝐹</m:t>
                      </m:r>
                      <m:d>
                        <m:dPr>
                          <m:ctrlPr>
                            <a:rPr lang="en-US" i="1">
                              <a:latin typeface="Cambria Math" panose="02040503050406030204" pitchFamily="18" charset="0"/>
                            </a:rPr>
                          </m:ctrlPr>
                        </m:dPr>
                        <m:e>
                          <m:r>
                            <a:rPr lang="en-US" i="1">
                              <a:latin typeface="Cambria Math" panose="02040503050406030204" pitchFamily="18" charset="0"/>
                            </a:rPr>
                            <m:t>𝜔</m:t>
                          </m:r>
                        </m:e>
                      </m:d>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𝜌</m:t>
                                  </m:r>
                                </m:e>
                              </m:acc>
                              <m:d>
                                <m:dPr>
                                  <m:ctrlPr>
                                    <a:rPr lang="en-US" i="1">
                                      <a:latin typeface="Cambria Math" panose="02040503050406030204" pitchFamily="18" charset="0"/>
                                    </a:rPr>
                                  </m:ctrlPr>
                                </m:dPr>
                                <m:e>
                                  <m:r>
                                    <a:rPr lang="en-US" i="1">
                                      <a:latin typeface="Cambria Math" panose="02040503050406030204" pitchFamily="18" charset="0"/>
                                    </a:rPr>
                                    <m:t>𝜔</m:t>
                                  </m:r>
                                </m:e>
                              </m:d>
                            </m:e>
                          </m:d>
                        </m:e>
                        <m:sup>
                          <m:r>
                            <a:rPr lang="en-US" i="1">
                              <a:latin typeface="Cambria Math" panose="02040503050406030204" pitchFamily="18" charset="0"/>
                            </a:rPr>
                            <m:t>2</m:t>
                          </m:r>
                        </m:sup>
                      </m:sSup>
                    </m:oMath>
                  </m:oMathPara>
                </a14:m>
                <a:endParaRPr lang="en-US" dirty="0"/>
              </a:p>
            </p:txBody>
          </p:sp>
        </mc:Choice>
        <mc:Fallback xmlns="">
          <p:sp>
            <p:nvSpPr>
              <p:cNvPr id="7" name="CasellaDiTesto 6">
                <a:extLst>
                  <a:ext uri="{FF2B5EF4-FFF2-40B4-BE49-F238E27FC236}">
                    <a16:creationId xmlns:a16="http://schemas.microsoft.com/office/drawing/2014/main" id="{3E63E9C6-774D-278C-9DA8-E952F209F5E3}"/>
                  </a:ext>
                </a:extLst>
              </p:cNvPr>
              <p:cNvSpPr txBox="1">
                <a:spLocks noRot="1" noChangeAspect="1" noMove="1" noResize="1" noEditPoints="1" noAdjustHandles="1" noChangeArrowheads="1" noChangeShapeType="1" noTextEdit="1"/>
              </p:cNvSpPr>
              <p:nvPr/>
            </p:nvSpPr>
            <p:spPr>
              <a:xfrm>
                <a:off x="4964436" y="2506202"/>
                <a:ext cx="1756378" cy="292388"/>
              </a:xfrm>
              <a:prstGeom prst="rect">
                <a:avLst/>
              </a:prstGeom>
              <a:blipFill>
                <a:blip r:embed="rId5"/>
                <a:stretch>
                  <a:fillRect l="-1389" t="-4167" b="-229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B2D2604A-ABA6-A51E-FE8C-F30AB0AF2FE3}"/>
                  </a:ext>
                </a:extLst>
              </p:cNvPr>
              <p:cNvSpPr txBox="1"/>
              <p:nvPr/>
            </p:nvSpPr>
            <p:spPr>
              <a:xfrm>
                <a:off x="1103068" y="3503113"/>
                <a:ext cx="2375202" cy="6657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dirty="0" smtClean="0">
                              <a:latin typeface="Cambria Math" panose="02040503050406030204" pitchFamily="18" charset="0"/>
                            </a:rPr>
                          </m:ctrlPr>
                        </m:accPr>
                        <m:e>
                          <m:r>
                            <a:rPr lang="en-US" i="1" dirty="0" smtClean="0">
                              <a:latin typeface="Cambria Math" panose="02040503050406030204" pitchFamily="18" charset="0"/>
                            </a:rPr>
                            <m:t>𝜌</m:t>
                          </m:r>
                        </m:e>
                      </m:acc>
                      <m:d>
                        <m:dPr>
                          <m:ctrlPr>
                            <a:rPr lang="en-US" i="1" dirty="0" smtClean="0">
                              <a:latin typeface="Cambria Math" panose="02040503050406030204" pitchFamily="18" charset="0"/>
                            </a:rPr>
                          </m:ctrlPr>
                        </m:dPr>
                        <m:e>
                          <m:r>
                            <a:rPr lang="en-US" i="1" dirty="0" smtClean="0">
                              <a:latin typeface="Cambria Math" panose="02040503050406030204" pitchFamily="18" charset="0"/>
                            </a:rPr>
                            <m:t>𝜔</m:t>
                          </m:r>
                        </m:e>
                      </m:d>
                      <m:r>
                        <a:rPr lang="en-US" i="1" dirty="0" smtClean="0">
                          <a:latin typeface="Cambria Math" panose="02040503050406030204" pitchFamily="18" charset="0"/>
                        </a:rPr>
                        <m:t>=</m:t>
                      </m:r>
                      <m:func>
                        <m:funcPr>
                          <m:ctrlPr>
                            <a:rPr lang="en-US" i="1" dirty="0" smtClean="0">
                              <a:latin typeface="Cambria Math" panose="02040503050406030204" pitchFamily="18" charset="0"/>
                            </a:rPr>
                          </m:ctrlPr>
                        </m:funcPr>
                        <m:fName>
                          <m:r>
                            <m:rPr>
                              <m:sty m:val="p"/>
                            </m:rPr>
                            <a:rPr lang="en-US" i="0" dirty="0" smtClean="0">
                              <a:latin typeface="Cambria Math" panose="02040503050406030204" pitchFamily="18" charset="0"/>
                            </a:rPr>
                            <m:t>exp</m:t>
                          </m:r>
                        </m:fName>
                        <m:e>
                          <m:d>
                            <m:dPr>
                              <m:ctrlPr>
                                <a:rPr lang="en-US" i="1" dirty="0" smtClean="0">
                                  <a:latin typeface="Cambria Math" panose="02040503050406030204" pitchFamily="18" charset="0"/>
                                </a:rPr>
                              </m:ctrlPr>
                            </m:dPr>
                            <m:e>
                              <m:r>
                                <a:rPr lang="en-US" i="1" dirty="0" smtClean="0">
                                  <a:latin typeface="Cambria Math" panose="02040503050406030204" pitchFamily="18" charset="0"/>
                                </a:rPr>
                                <m:t>−</m:t>
                              </m:r>
                              <m:f>
                                <m:fPr>
                                  <m:ctrlPr>
                                    <a:rPr lang="en-US" i="1" dirty="0" smtClean="0">
                                      <a:latin typeface="Cambria Math" panose="02040503050406030204" pitchFamily="18" charset="0"/>
                                    </a:rPr>
                                  </m:ctrlPr>
                                </m:fPr>
                                <m:num>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𝜔</m:t>
                                      </m:r>
                                    </m:e>
                                    <m:sup>
                                      <m:r>
                                        <a:rPr lang="en-US" i="1" dirty="0" smtClean="0">
                                          <a:latin typeface="Cambria Math" panose="02040503050406030204" pitchFamily="18" charset="0"/>
                                        </a:rPr>
                                        <m:t>2</m:t>
                                      </m:r>
                                    </m:sup>
                                  </m:sSup>
                                  <m:sSubSup>
                                    <m:sSubSupPr>
                                      <m:ctrlPr>
                                        <a:rPr lang="en-US" i="1" dirty="0" smtClean="0">
                                          <a:latin typeface="Cambria Math" panose="02040503050406030204" pitchFamily="18" charset="0"/>
                                        </a:rPr>
                                      </m:ctrlPr>
                                    </m:sSubSupPr>
                                    <m:e>
                                      <m:r>
                                        <a:rPr lang="en-US" i="1" dirty="0" smtClean="0">
                                          <a:latin typeface="Cambria Math" panose="02040503050406030204" pitchFamily="18" charset="0"/>
                                        </a:rPr>
                                        <m:t>𝜎</m:t>
                                      </m:r>
                                    </m:e>
                                    <m:sub>
                                      <m:r>
                                        <a:rPr lang="en-US" i="1" dirty="0" smtClean="0">
                                          <a:latin typeface="Cambria Math" panose="02040503050406030204" pitchFamily="18" charset="0"/>
                                        </a:rPr>
                                        <m:t>𝑡</m:t>
                                      </m:r>
                                    </m:sub>
                                    <m:sup>
                                      <m:r>
                                        <a:rPr lang="en-US" i="1" dirty="0" smtClean="0">
                                          <a:latin typeface="Cambria Math" panose="02040503050406030204" pitchFamily="18" charset="0"/>
                                        </a:rPr>
                                        <m:t>2</m:t>
                                      </m:r>
                                    </m:sup>
                                  </m:sSubSup>
                                </m:num>
                                <m:den>
                                  <m:r>
                                    <a:rPr lang="en-US" i="1" dirty="0" smtClean="0">
                                      <a:latin typeface="Cambria Math" panose="02040503050406030204" pitchFamily="18" charset="0"/>
                                    </a:rPr>
                                    <m:t>2</m:t>
                                  </m:r>
                                </m:den>
                              </m:f>
                            </m:e>
                          </m:d>
                        </m:e>
                      </m:func>
                    </m:oMath>
                  </m:oMathPara>
                </a14:m>
                <a:endParaRPr dirty="0"/>
              </a:p>
            </p:txBody>
          </p:sp>
        </mc:Choice>
        <mc:Fallback xmlns="">
          <p:sp>
            <p:nvSpPr>
              <p:cNvPr id="10" name="CasellaDiTesto 9">
                <a:extLst>
                  <a:ext uri="{FF2B5EF4-FFF2-40B4-BE49-F238E27FC236}">
                    <a16:creationId xmlns:a16="http://schemas.microsoft.com/office/drawing/2014/main" id="{B2D2604A-ABA6-A51E-FE8C-F30AB0AF2FE3}"/>
                  </a:ext>
                </a:extLst>
              </p:cNvPr>
              <p:cNvSpPr txBox="1">
                <a:spLocks noRot="1" noChangeAspect="1" noMove="1" noResize="1" noEditPoints="1" noAdjustHandles="1" noChangeArrowheads="1" noChangeShapeType="1" noTextEdit="1"/>
              </p:cNvSpPr>
              <p:nvPr/>
            </p:nvSpPr>
            <p:spPr>
              <a:xfrm>
                <a:off x="1103068" y="3503113"/>
                <a:ext cx="2375202" cy="665760"/>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B99EF791-0A81-68D2-0219-9496A290D14B}"/>
                  </a:ext>
                </a:extLst>
              </p:cNvPr>
              <p:cNvSpPr txBox="1"/>
              <p:nvPr/>
            </p:nvSpPr>
            <p:spPr>
              <a:xfrm>
                <a:off x="33337" y="851943"/>
                <a:ext cx="8915400" cy="384721"/>
              </a:xfrm>
              <a:prstGeom prst="rect">
                <a:avLst/>
              </a:prstGeom>
              <a:noFill/>
            </p:spPr>
            <p:txBody>
              <a:bodyPr wrap="square" rtlCol="0">
                <a:spAutoFit/>
              </a:bodyPr>
              <a:lstStyle/>
              <a:p>
                <a:r>
                  <a:rPr lang="en-US" dirty="0"/>
                  <a:t>The angular spectrum of radiation emitted by a bunch of </a:t>
                </a:r>
                <a14:m>
                  <m:oMath xmlns:m="http://schemas.openxmlformats.org/officeDocument/2006/math">
                    <m:r>
                      <a:rPr lang="en-US" i="1">
                        <a:latin typeface="Cambria Math" panose="02040503050406030204" pitchFamily="18" charset="0"/>
                      </a:rPr>
                      <m:t>𝑁</m:t>
                    </m:r>
                  </m:oMath>
                </a14:m>
                <a:r>
                  <a:rPr lang="en-US" dirty="0"/>
                  <a:t>electrons can be written as:</a:t>
                </a:r>
              </a:p>
            </p:txBody>
          </p:sp>
        </mc:Choice>
        <mc:Fallback xmlns="">
          <p:sp>
            <p:nvSpPr>
              <p:cNvPr id="17" name="CasellaDiTesto 16">
                <a:extLst>
                  <a:ext uri="{FF2B5EF4-FFF2-40B4-BE49-F238E27FC236}">
                    <a16:creationId xmlns:a16="http://schemas.microsoft.com/office/drawing/2014/main" id="{B99EF791-0A81-68D2-0219-9496A290D14B}"/>
                  </a:ext>
                </a:extLst>
              </p:cNvPr>
              <p:cNvSpPr txBox="1">
                <a:spLocks noRot="1" noChangeAspect="1" noMove="1" noResize="1" noEditPoints="1" noAdjustHandles="1" noChangeArrowheads="1" noChangeShapeType="1" noTextEdit="1"/>
              </p:cNvSpPr>
              <p:nvPr/>
            </p:nvSpPr>
            <p:spPr>
              <a:xfrm>
                <a:off x="33337" y="851943"/>
                <a:ext cx="8915400" cy="384721"/>
              </a:xfrm>
              <a:prstGeom prst="rect">
                <a:avLst/>
              </a:prstGeom>
              <a:blipFill>
                <a:blip r:embed="rId7"/>
                <a:stretch>
                  <a:fillRect l="-615" t="-7937" b="-2698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F96BDC7F-A299-1AA5-851B-4EA560A558E1}"/>
                  </a:ext>
                </a:extLst>
              </p:cNvPr>
              <p:cNvSpPr txBox="1"/>
              <p:nvPr/>
            </p:nvSpPr>
            <p:spPr>
              <a:xfrm>
                <a:off x="0" y="1998797"/>
                <a:ext cx="12096750" cy="683777"/>
              </a:xfrm>
              <a:prstGeom prst="rect">
                <a:avLst/>
              </a:prstGeom>
              <a:noFill/>
            </p:spPr>
            <p:txBody>
              <a:bodyPr wrap="square" rtlCol="0">
                <a:spAutoFit/>
              </a:bodyPr>
              <a:lstStyle/>
              <a:p>
                <a:r>
                  <a:rPr lang="it-IT" dirty="0"/>
                  <a:t>The term </a:t>
                </a:r>
                <a14:m>
                  <m:oMath xmlns:m="http://schemas.openxmlformats.org/officeDocument/2006/math">
                    <m:r>
                      <a:rPr lang="it-IT">
                        <a:latin typeface="Cambria Math" panose="02040503050406030204" pitchFamily="18" charset="0"/>
                      </a:rPr>
                      <m:t>∝</m:t>
                    </m:r>
                    <m:r>
                      <a:rPr lang="it-IT" i="1">
                        <a:latin typeface="Cambria Math" panose="02040503050406030204" pitchFamily="18" charset="0"/>
                      </a:rPr>
                      <m:t>𝑁</m:t>
                    </m:r>
                    <m:r>
                      <a:rPr lang="it-IT" b="0" i="1" smtClean="0">
                        <a:latin typeface="Cambria Math" panose="02040503050406030204" pitchFamily="18" charset="0"/>
                      </a:rPr>
                      <m:t> </m:t>
                    </m:r>
                  </m:oMath>
                </a14:m>
                <a:r>
                  <a:rPr lang="it-IT" dirty="0"/>
                  <a:t>represents the incoherent emission, while the term </a:t>
                </a:r>
                <a14:m>
                  <m:oMath xmlns:m="http://schemas.openxmlformats.org/officeDocument/2006/math">
                    <m:r>
                      <a:rPr lang="it-IT">
                        <a:latin typeface="Cambria Math" panose="02040503050406030204" pitchFamily="18" charset="0"/>
                      </a:rPr>
                      <m:t>∝</m:t>
                    </m:r>
                    <m:sSup>
                      <m:sSupPr>
                        <m:ctrlPr>
                          <a:rPr lang="ar-AE" i="1">
                            <a:latin typeface="Cambria Math" panose="02040503050406030204" pitchFamily="18" charset="0"/>
                          </a:rPr>
                        </m:ctrlPr>
                      </m:sSupPr>
                      <m:e>
                        <m:r>
                          <a:rPr lang="ar-AE" i="1">
                            <a:latin typeface="Cambria Math" panose="02040503050406030204" pitchFamily="18" charset="0"/>
                          </a:rPr>
                          <m:t>𝑁</m:t>
                        </m:r>
                      </m:e>
                      <m:sup>
                        <m:r>
                          <a:rPr lang="ar-AE">
                            <a:latin typeface="Cambria Math" panose="02040503050406030204" pitchFamily="18" charset="0"/>
                          </a:rPr>
                          <m:t>2</m:t>
                        </m:r>
                      </m:sup>
                    </m:sSup>
                    <m:r>
                      <a:rPr lang="ar-AE" i="1">
                        <a:latin typeface="Cambria Math" panose="02040503050406030204" pitchFamily="18" charset="0"/>
                      </a:rPr>
                      <m:t>𝐹</m:t>
                    </m:r>
                    <m:d>
                      <m:dPr>
                        <m:ctrlPr>
                          <a:rPr lang="ar-AE" i="1">
                            <a:latin typeface="Cambria Math" panose="02040503050406030204" pitchFamily="18" charset="0"/>
                          </a:rPr>
                        </m:ctrlPr>
                      </m:dPr>
                      <m:e>
                        <m:r>
                          <a:rPr lang="ar-AE" i="1">
                            <a:latin typeface="Cambria Math" panose="02040503050406030204" pitchFamily="18" charset="0"/>
                          </a:rPr>
                          <m:t>𝜔</m:t>
                        </m:r>
                      </m:e>
                    </m:d>
                  </m:oMath>
                </a14:m>
                <a:r>
                  <a:rPr lang="it-IT" dirty="0"/>
                  <a:t> describes the coherent radiation and </a:t>
                </a:r>
                <a:r>
                  <a:rPr lang="en-US" dirty="0"/>
                  <a:t>the longitudinal form factor is defined as:</a:t>
                </a:r>
              </a:p>
            </p:txBody>
          </p:sp>
        </mc:Choice>
        <mc:Fallback xmlns="">
          <p:sp>
            <p:nvSpPr>
              <p:cNvPr id="18" name="CasellaDiTesto 17">
                <a:extLst>
                  <a:ext uri="{FF2B5EF4-FFF2-40B4-BE49-F238E27FC236}">
                    <a16:creationId xmlns:a16="http://schemas.microsoft.com/office/drawing/2014/main" id="{F96BDC7F-A299-1AA5-851B-4EA560A558E1}"/>
                  </a:ext>
                </a:extLst>
              </p:cNvPr>
              <p:cNvSpPr txBox="1">
                <a:spLocks noRot="1" noChangeAspect="1" noMove="1" noResize="1" noEditPoints="1" noAdjustHandles="1" noChangeArrowheads="1" noChangeShapeType="1" noTextEdit="1"/>
              </p:cNvSpPr>
              <p:nvPr/>
            </p:nvSpPr>
            <p:spPr>
              <a:xfrm>
                <a:off x="0" y="1998797"/>
                <a:ext cx="12096750" cy="683777"/>
              </a:xfrm>
              <a:prstGeom prst="rect">
                <a:avLst/>
              </a:prstGeom>
              <a:blipFill>
                <a:blip r:embed="rId8"/>
                <a:stretch>
                  <a:fillRect l="-454" t="-4464" b="-1428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B47C4792-F1FE-6C60-700C-3EE5EF6561D7}"/>
                  </a:ext>
                </a:extLst>
              </p:cNvPr>
              <p:cNvSpPr txBox="1"/>
              <p:nvPr/>
            </p:nvSpPr>
            <p:spPr>
              <a:xfrm>
                <a:off x="0" y="2844789"/>
                <a:ext cx="10906125" cy="384721"/>
              </a:xfrm>
              <a:prstGeom prst="rect">
                <a:avLst/>
              </a:prstGeom>
              <a:noFill/>
            </p:spPr>
            <p:txBody>
              <a:bodyPr wrap="square" rtlCol="0">
                <a:spAutoFit/>
              </a:bodyPr>
              <a:lstStyle/>
              <a:p>
                <a:r>
                  <a:rPr lang="it-IT" dirty="0"/>
                  <a:t>where </a:t>
                </a:r>
                <a14:m>
                  <m:oMath xmlns:m="http://schemas.openxmlformats.org/officeDocument/2006/math">
                    <m:acc>
                      <m:accPr>
                        <m:chr m:val="̃"/>
                        <m:ctrlPr>
                          <a:rPr lang="ar-AE" i="1">
                            <a:latin typeface="Cambria Math" panose="02040503050406030204" pitchFamily="18" charset="0"/>
                          </a:rPr>
                        </m:ctrlPr>
                      </m:accPr>
                      <m:e>
                        <m:r>
                          <a:rPr lang="ar-AE" i="1">
                            <a:latin typeface="Cambria Math" panose="02040503050406030204" pitchFamily="18" charset="0"/>
                          </a:rPr>
                          <m:t>𝜌</m:t>
                        </m:r>
                      </m:e>
                    </m:acc>
                    <m:d>
                      <m:dPr>
                        <m:ctrlPr>
                          <a:rPr lang="ar-AE" i="1">
                            <a:latin typeface="Cambria Math" panose="02040503050406030204" pitchFamily="18" charset="0"/>
                          </a:rPr>
                        </m:ctrlPr>
                      </m:dPr>
                      <m:e>
                        <m:r>
                          <a:rPr lang="ar-AE" i="1">
                            <a:latin typeface="Cambria Math" panose="02040503050406030204" pitchFamily="18" charset="0"/>
                          </a:rPr>
                          <m:t>𝜔</m:t>
                        </m:r>
                      </m:e>
                    </m:d>
                  </m:oMath>
                </a14:m>
                <a:r>
                  <a:rPr lang="it-IT" dirty="0"/>
                  <a:t> is the Fourier transform of the normalized temporal distribution of the bunch </a:t>
                </a:r>
                <a14:m>
                  <m:oMath xmlns:m="http://schemas.openxmlformats.org/officeDocument/2006/math">
                    <m:r>
                      <a:rPr lang="it-IT" i="1">
                        <a:latin typeface="Cambria Math" panose="02040503050406030204" pitchFamily="18" charset="0"/>
                      </a:rPr>
                      <m:t>𝜌</m:t>
                    </m:r>
                    <m:d>
                      <m:dPr>
                        <m:ctrlPr>
                          <a:rPr lang="ar-AE" i="1">
                            <a:latin typeface="Cambria Math" panose="02040503050406030204" pitchFamily="18" charset="0"/>
                          </a:rPr>
                        </m:ctrlPr>
                      </m:dPr>
                      <m:e>
                        <m:r>
                          <a:rPr lang="ar-AE" i="1">
                            <a:latin typeface="Cambria Math" panose="02040503050406030204" pitchFamily="18" charset="0"/>
                          </a:rPr>
                          <m:t>𝑡</m:t>
                        </m:r>
                      </m:e>
                    </m:d>
                  </m:oMath>
                </a14:m>
                <a:r>
                  <a:rPr lang="ar-AE" dirty="0"/>
                  <a:t>:</a:t>
                </a:r>
                <a:endParaRPr lang="en-US" dirty="0"/>
              </a:p>
            </p:txBody>
          </p:sp>
        </mc:Choice>
        <mc:Fallback xmlns="">
          <p:sp>
            <p:nvSpPr>
              <p:cNvPr id="19" name="CasellaDiTesto 18">
                <a:extLst>
                  <a:ext uri="{FF2B5EF4-FFF2-40B4-BE49-F238E27FC236}">
                    <a16:creationId xmlns:a16="http://schemas.microsoft.com/office/drawing/2014/main" id="{B47C4792-F1FE-6C60-700C-3EE5EF6561D7}"/>
                  </a:ext>
                </a:extLst>
              </p:cNvPr>
              <p:cNvSpPr txBox="1">
                <a:spLocks noRot="1" noChangeAspect="1" noMove="1" noResize="1" noEditPoints="1" noAdjustHandles="1" noChangeArrowheads="1" noChangeShapeType="1" noTextEdit="1"/>
              </p:cNvSpPr>
              <p:nvPr/>
            </p:nvSpPr>
            <p:spPr>
              <a:xfrm>
                <a:off x="0" y="2844789"/>
                <a:ext cx="10906125" cy="384721"/>
              </a:xfrm>
              <a:prstGeom prst="rect">
                <a:avLst/>
              </a:prstGeom>
              <a:blipFill>
                <a:blip r:embed="rId9"/>
                <a:stretch>
                  <a:fillRect l="-503" t="-11111" b="-26984"/>
                </a:stretch>
              </a:blipFill>
            </p:spPr>
            <p:txBody>
              <a:bodyPr/>
              <a:lstStyle/>
              <a:p>
                <a:r>
                  <a:rPr lang="en-GB">
                    <a:noFill/>
                  </a:rPr>
                  <a:t> </a:t>
                </a:r>
              </a:p>
            </p:txBody>
          </p:sp>
        </mc:Fallback>
      </mc:AlternateContent>
      <p:sp>
        <p:nvSpPr>
          <p:cNvPr id="21" name="CasellaDiTesto 20">
            <a:extLst>
              <a:ext uri="{FF2B5EF4-FFF2-40B4-BE49-F238E27FC236}">
                <a16:creationId xmlns:a16="http://schemas.microsoft.com/office/drawing/2014/main" id="{BDD3788B-4A82-91C0-C6E8-672A8D65E44C}"/>
              </a:ext>
            </a:extLst>
          </p:cNvPr>
          <p:cNvSpPr txBox="1"/>
          <p:nvPr/>
        </p:nvSpPr>
        <p:spPr>
          <a:xfrm>
            <a:off x="33337" y="4442477"/>
            <a:ext cx="6889867" cy="384721"/>
          </a:xfrm>
          <a:prstGeom prst="rect">
            <a:avLst/>
          </a:prstGeom>
          <a:noFill/>
        </p:spPr>
        <p:txBody>
          <a:bodyPr wrap="square" rtlCol="0">
            <a:spAutoFit/>
          </a:bodyPr>
          <a:lstStyle/>
          <a:p>
            <a:r>
              <a:rPr lang="en-US" dirty="0"/>
              <a:t>The longitudinal form factor is finally defined as:</a:t>
            </a:r>
          </a:p>
        </p:txBody>
      </p:sp>
      <p:sp>
        <p:nvSpPr>
          <p:cNvPr id="22" name="CasellaDiTesto 21">
            <a:extLst>
              <a:ext uri="{FF2B5EF4-FFF2-40B4-BE49-F238E27FC236}">
                <a16:creationId xmlns:a16="http://schemas.microsoft.com/office/drawing/2014/main" id="{C6B8EAA3-7063-23C7-5D0E-5E0B8E2AE443}"/>
              </a:ext>
            </a:extLst>
          </p:cNvPr>
          <p:cNvSpPr txBox="1"/>
          <p:nvPr/>
        </p:nvSpPr>
        <p:spPr>
          <a:xfrm>
            <a:off x="101023" y="6645861"/>
            <a:ext cx="12096750" cy="400110"/>
          </a:xfrm>
          <a:prstGeom prst="rect">
            <a:avLst/>
          </a:prstGeom>
          <a:noFill/>
        </p:spPr>
        <p:txBody>
          <a:bodyPr wrap="square" rtlCol="0">
            <a:spAutoFit/>
          </a:bodyPr>
          <a:lstStyle/>
          <a:p>
            <a:r>
              <a:rPr lang="en-GB" sz="1000" noProof="0" dirty="0"/>
              <a:t>Su X., Yan L., Du Y., Zhang Z., Zhou Z., Wang D., Zheng L., Tian Q., Huang W., Tang C. Monitoring of electron bunch length by using terahertz coherent transition radiation, </a:t>
            </a:r>
            <a:r>
              <a:rPr lang="en-GB" sz="1000" noProof="0" dirty="0" err="1"/>
              <a:t>Nucl</a:t>
            </a:r>
            <a:r>
              <a:rPr lang="en-GB" sz="1000" noProof="0" dirty="0"/>
              <a:t>. </a:t>
            </a:r>
            <a:r>
              <a:rPr lang="en-GB" sz="1000" noProof="0" dirty="0" err="1"/>
              <a:t>Instrum</a:t>
            </a:r>
            <a:r>
              <a:rPr lang="en-GB" sz="1000" noProof="0" dirty="0"/>
              <a:t>. Methods Phys. Res. A, 402 (2017), pp. 157-161</a:t>
            </a:r>
          </a:p>
          <a:p>
            <a:endParaRPr lang="en-GB" sz="1000" noProof="0" dirty="0"/>
          </a:p>
        </p:txBody>
      </p:sp>
      <p:pic>
        <p:nvPicPr>
          <p:cNvPr id="29" name="Picture 28">
            <a:extLst>
              <a:ext uri="{FF2B5EF4-FFF2-40B4-BE49-F238E27FC236}">
                <a16:creationId xmlns:a16="http://schemas.microsoft.com/office/drawing/2014/main" id="{5DE4340E-A77F-C364-6C39-4074FE25B64A}"/>
              </a:ext>
            </a:extLst>
          </p:cNvPr>
          <p:cNvPicPr>
            <a:picLocks noChangeAspect="1"/>
          </p:cNvPicPr>
          <p:nvPr/>
        </p:nvPicPr>
        <p:blipFill>
          <a:blip r:embed="rId10"/>
          <a:stretch>
            <a:fillRect/>
          </a:stretch>
        </p:blipFill>
        <p:spPr>
          <a:xfrm>
            <a:off x="5391354" y="3267130"/>
            <a:ext cx="6644756" cy="3176041"/>
          </a:xfrm>
          <a:prstGeom prst="rect">
            <a:avLst/>
          </a:prstGeom>
        </p:spPr>
      </p:pic>
    </p:spTree>
    <p:extLst>
      <p:ext uri="{BB962C8B-B14F-4D97-AF65-F5344CB8AC3E}">
        <p14:creationId xmlns:p14="http://schemas.microsoft.com/office/powerpoint/2010/main" val="3375263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10D6BBFF-EC54-DB5B-A3A8-0F18FA7C9070}"/>
              </a:ext>
            </a:extLst>
          </p:cNvPr>
          <p:cNvSpPr>
            <a:spLocks noGrp="1"/>
          </p:cNvSpPr>
          <p:nvPr>
            <p:ph type="sldNum" sz="quarter" idx="12"/>
          </p:nvPr>
        </p:nvSpPr>
        <p:spPr/>
        <p:txBody>
          <a:bodyPr/>
          <a:lstStyle/>
          <a:p>
            <a:fld id="{3A3A6714-3D1F-4857-9904-D935B84167FA}" type="slidenum">
              <a:rPr lang="en-GB" smtClean="0"/>
              <a:pPr/>
              <a:t>12</a:t>
            </a:fld>
            <a:endParaRPr lang="en-GB"/>
          </a:p>
        </p:txBody>
      </p:sp>
      <p:sp>
        <p:nvSpPr>
          <p:cNvPr id="4" name="Titolo 3">
            <a:extLst>
              <a:ext uri="{FF2B5EF4-FFF2-40B4-BE49-F238E27FC236}">
                <a16:creationId xmlns:a16="http://schemas.microsoft.com/office/drawing/2014/main" id="{88494CFB-F561-3B79-BECD-E1799C1E894C}"/>
              </a:ext>
            </a:extLst>
          </p:cNvPr>
          <p:cNvSpPr>
            <a:spLocks noGrp="1"/>
          </p:cNvSpPr>
          <p:nvPr>
            <p:ph type="title"/>
          </p:nvPr>
        </p:nvSpPr>
        <p:spPr>
          <a:xfrm>
            <a:off x="2178151" y="-255153"/>
            <a:ext cx="8352850" cy="1325563"/>
          </a:xfrm>
        </p:spPr>
        <p:txBody>
          <a:bodyPr/>
          <a:lstStyle/>
          <a:p>
            <a:r>
              <a:rPr lang="en-US" dirty="0"/>
              <a:t>THz emission confirms successful two-stage RF compression</a:t>
            </a:r>
          </a:p>
        </p:txBody>
      </p:sp>
      <p:sp>
        <p:nvSpPr>
          <p:cNvPr id="5" name="Segnaposto piè di pagina 4">
            <a:extLst>
              <a:ext uri="{FF2B5EF4-FFF2-40B4-BE49-F238E27FC236}">
                <a16:creationId xmlns:a16="http://schemas.microsoft.com/office/drawing/2014/main" id="{D4DD7B8B-1BCB-3178-24A8-22781B4E8A2A}"/>
              </a:ext>
            </a:extLst>
          </p:cNvPr>
          <p:cNvSpPr>
            <a:spLocks noGrp="1"/>
          </p:cNvSpPr>
          <p:nvPr>
            <p:ph type="ftr" sz="quarter" idx="13"/>
          </p:nvPr>
        </p:nvSpPr>
        <p:spPr/>
        <p:txBody>
          <a:bodyPr/>
          <a:lstStyle/>
          <a:p>
            <a:pPr algn="l"/>
            <a:r>
              <a:rPr lang="en-US"/>
              <a:t>G.J Silvi  7th European Advanced Accelerator Conference (EAAC2025) </a:t>
            </a:r>
            <a:endParaRPr lang="en-GB" dirty="0"/>
          </a:p>
        </p:txBody>
      </p:sp>
      <p:grpSp>
        <p:nvGrpSpPr>
          <p:cNvPr id="41" name="Gruppo 40">
            <a:extLst>
              <a:ext uri="{FF2B5EF4-FFF2-40B4-BE49-F238E27FC236}">
                <a16:creationId xmlns:a16="http://schemas.microsoft.com/office/drawing/2014/main" id="{56C0913D-A7E1-6834-9E14-797080FD2481}"/>
              </a:ext>
            </a:extLst>
          </p:cNvPr>
          <p:cNvGrpSpPr/>
          <p:nvPr/>
        </p:nvGrpSpPr>
        <p:grpSpPr>
          <a:xfrm>
            <a:off x="47624" y="1054617"/>
            <a:ext cx="4477720" cy="3022309"/>
            <a:chOff x="4115347" y="2828486"/>
            <a:chExt cx="4780865" cy="3187243"/>
          </a:xfrm>
        </p:grpSpPr>
        <p:pic>
          <p:nvPicPr>
            <p:cNvPr id="22" name="Immagine 21" descr="Immagine che contiene Modello in scala, giocattolo, Set per costruzioni, Mattoncino giocattolo&#10;&#10;Il contenuto generato dall'IA potrebbe non essere corretto.">
              <a:extLst>
                <a:ext uri="{FF2B5EF4-FFF2-40B4-BE49-F238E27FC236}">
                  <a16:creationId xmlns:a16="http://schemas.microsoft.com/office/drawing/2014/main" id="{11118E6E-57ED-289A-DF21-DC62F16CA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5347" y="2828486"/>
              <a:ext cx="4780865" cy="31872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7" name="Connettore 2 26">
              <a:extLst>
                <a:ext uri="{FF2B5EF4-FFF2-40B4-BE49-F238E27FC236}">
                  <a16:creationId xmlns:a16="http://schemas.microsoft.com/office/drawing/2014/main" id="{098ACDDD-5478-E8B0-E963-349CF118DB30}"/>
                </a:ext>
              </a:extLst>
            </p:cNvPr>
            <p:cNvCxnSpPr>
              <a:cxnSpLocks/>
            </p:cNvCxnSpPr>
            <p:nvPr/>
          </p:nvCxnSpPr>
          <p:spPr>
            <a:xfrm>
              <a:off x="6009530" y="4018202"/>
              <a:ext cx="373618" cy="1459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Ovale 30">
              <a:extLst>
                <a:ext uri="{FF2B5EF4-FFF2-40B4-BE49-F238E27FC236}">
                  <a16:creationId xmlns:a16="http://schemas.microsoft.com/office/drawing/2014/main" id="{BDB50BAE-1209-2745-90F1-86DB25F7B75F}"/>
                </a:ext>
              </a:extLst>
            </p:cNvPr>
            <p:cNvSpPr/>
            <p:nvPr/>
          </p:nvSpPr>
          <p:spPr>
            <a:xfrm rot="1241707">
              <a:off x="6190897" y="3989588"/>
              <a:ext cx="188211" cy="5722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uppo 16">
            <a:extLst>
              <a:ext uri="{FF2B5EF4-FFF2-40B4-BE49-F238E27FC236}">
                <a16:creationId xmlns:a16="http://schemas.microsoft.com/office/drawing/2014/main" id="{8A944BC0-E905-38DB-3A76-B5B9D07AAD7D}"/>
              </a:ext>
            </a:extLst>
          </p:cNvPr>
          <p:cNvGrpSpPr/>
          <p:nvPr/>
        </p:nvGrpSpPr>
        <p:grpSpPr>
          <a:xfrm>
            <a:off x="4104585" y="812248"/>
            <a:ext cx="3387546" cy="2038914"/>
            <a:chOff x="5074084" y="827165"/>
            <a:chExt cx="2585675" cy="1410338"/>
          </a:xfrm>
        </p:grpSpPr>
        <p:grpSp>
          <p:nvGrpSpPr>
            <p:cNvPr id="15" name="Gruppo 14">
              <a:extLst>
                <a:ext uri="{FF2B5EF4-FFF2-40B4-BE49-F238E27FC236}">
                  <a16:creationId xmlns:a16="http://schemas.microsoft.com/office/drawing/2014/main" id="{FEC9874A-CD85-BE4C-5639-575F9B1B9CD9}"/>
                </a:ext>
              </a:extLst>
            </p:cNvPr>
            <p:cNvGrpSpPr/>
            <p:nvPr/>
          </p:nvGrpSpPr>
          <p:grpSpPr>
            <a:xfrm>
              <a:off x="5074084" y="842414"/>
              <a:ext cx="2585675" cy="1395089"/>
              <a:chOff x="9573518" y="889041"/>
              <a:chExt cx="3484421" cy="1966351"/>
            </a:xfrm>
          </p:grpSpPr>
          <p:pic>
            <p:nvPicPr>
              <p:cNvPr id="7" name="Immagine 6">
                <a:extLst>
                  <a:ext uri="{FF2B5EF4-FFF2-40B4-BE49-F238E27FC236}">
                    <a16:creationId xmlns:a16="http://schemas.microsoft.com/office/drawing/2014/main" id="{FCD54EBA-2EC5-86D6-241D-50DAB4B3B8F1}"/>
                  </a:ext>
                </a:extLst>
              </p:cNvPr>
              <p:cNvPicPr>
                <a:picLocks noChangeAspect="1"/>
              </p:cNvPicPr>
              <p:nvPr/>
            </p:nvPicPr>
            <p:blipFill>
              <a:blip r:embed="rId4"/>
              <a:srcRect b="22470"/>
              <a:stretch>
                <a:fillRect/>
              </a:stretch>
            </p:blipFill>
            <p:spPr>
              <a:xfrm>
                <a:off x="9573518" y="889041"/>
                <a:ext cx="3105583" cy="17651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asellaDiTesto 11">
                <a:extLst>
                  <a:ext uri="{FF2B5EF4-FFF2-40B4-BE49-F238E27FC236}">
                    <a16:creationId xmlns:a16="http://schemas.microsoft.com/office/drawing/2014/main" id="{6297648B-99F5-5D5E-B09E-21D3154E993D}"/>
                  </a:ext>
                </a:extLst>
              </p:cNvPr>
              <p:cNvSpPr txBox="1"/>
              <p:nvPr/>
            </p:nvSpPr>
            <p:spPr>
              <a:xfrm>
                <a:off x="11731510" y="2359369"/>
                <a:ext cx="1326429" cy="496023"/>
              </a:xfrm>
              <a:prstGeom prst="rect">
                <a:avLst/>
              </a:prstGeom>
              <a:noFill/>
            </p:spPr>
            <p:txBody>
              <a:bodyPr wrap="square" rtlCol="0">
                <a:spAutoFit/>
              </a:bodyPr>
              <a:lstStyle/>
              <a:p>
                <a:r>
                  <a:rPr lang="en-US" sz="1400" b="1" dirty="0"/>
                  <a:t>Detector</a:t>
                </a:r>
              </a:p>
            </p:txBody>
          </p:sp>
        </p:grpSp>
        <p:sp>
          <p:nvSpPr>
            <p:cNvPr id="16" name="Ovale 15">
              <a:extLst>
                <a:ext uri="{FF2B5EF4-FFF2-40B4-BE49-F238E27FC236}">
                  <a16:creationId xmlns:a16="http://schemas.microsoft.com/office/drawing/2014/main" id="{2831E90F-7A42-DA14-9F13-82835298B23A}"/>
                </a:ext>
              </a:extLst>
            </p:cNvPr>
            <p:cNvSpPr/>
            <p:nvPr/>
          </p:nvSpPr>
          <p:spPr>
            <a:xfrm>
              <a:off x="5136266" y="827165"/>
              <a:ext cx="307943" cy="23376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Immagine 37">
            <a:extLst>
              <a:ext uri="{FF2B5EF4-FFF2-40B4-BE49-F238E27FC236}">
                <a16:creationId xmlns:a16="http://schemas.microsoft.com/office/drawing/2014/main" id="{83EC9057-4BDE-D49D-F45D-CAA234ADDFC5}"/>
              </a:ext>
            </a:extLst>
          </p:cNvPr>
          <p:cNvPicPr>
            <a:picLocks noChangeAspect="1"/>
          </p:cNvPicPr>
          <p:nvPr/>
        </p:nvPicPr>
        <p:blipFill>
          <a:blip r:embed="rId5"/>
          <a:stretch>
            <a:fillRect/>
          </a:stretch>
        </p:blipFill>
        <p:spPr>
          <a:xfrm>
            <a:off x="4104586" y="2758391"/>
            <a:ext cx="3047138" cy="1540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5" name="Connettore 2 24">
            <a:extLst>
              <a:ext uri="{FF2B5EF4-FFF2-40B4-BE49-F238E27FC236}">
                <a16:creationId xmlns:a16="http://schemas.microsoft.com/office/drawing/2014/main" id="{21DB0EAF-EBB6-4609-00B6-05495B439D7F}"/>
              </a:ext>
            </a:extLst>
          </p:cNvPr>
          <p:cNvCxnSpPr>
            <a:cxnSpLocks/>
            <a:endCxn id="7" idx="1"/>
          </p:cNvCxnSpPr>
          <p:nvPr/>
        </p:nvCxnSpPr>
        <p:spPr>
          <a:xfrm flipV="1">
            <a:off x="3469610" y="1739560"/>
            <a:ext cx="634975" cy="10261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758EC0E8-EFF1-0AE7-D8D0-E5A4346B80FC}"/>
              </a:ext>
            </a:extLst>
          </p:cNvPr>
          <p:cNvSpPr txBox="1"/>
          <p:nvPr/>
        </p:nvSpPr>
        <p:spPr>
          <a:xfrm>
            <a:off x="70995" y="4431249"/>
            <a:ext cx="12096750" cy="1323439"/>
          </a:xfrm>
          <a:prstGeom prst="rect">
            <a:avLst/>
          </a:prstGeom>
          <a:noFill/>
        </p:spPr>
        <p:txBody>
          <a:bodyPr wrap="square" rtlCol="0">
            <a:spAutoFit/>
          </a:bodyPr>
          <a:lstStyle/>
          <a:p>
            <a:pPr algn="just"/>
            <a:r>
              <a:rPr lang="it-IT" sz="1600" dirty="0"/>
              <a:t>In this part of the experiment, the electron bunch length was measured using an RF deflector (RFD), while bunch compression was achieved through two RF compression stages. At the same time, the emitted THz radiation was recorded with an oscilloscope. Although the THz signals did not provide a direct measurement of the bunch length, their amplitude followed the same trend as the compression curve obtained with the RFD. Therefore, the agreement between the RFD measurements and the THz signals trend demonstrates that the two-stage RF bunch compression has been successfully achieved.</a:t>
            </a:r>
          </a:p>
        </p:txBody>
      </p:sp>
      <p:sp>
        <p:nvSpPr>
          <p:cNvPr id="23" name="CasellaDiTesto 22">
            <a:extLst>
              <a:ext uri="{FF2B5EF4-FFF2-40B4-BE49-F238E27FC236}">
                <a16:creationId xmlns:a16="http://schemas.microsoft.com/office/drawing/2014/main" id="{3AD57293-7FFE-2ED2-5844-B4E124AD7357}"/>
              </a:ext>
            </a:extLst>
          </p:cNvPr>
          <p:cNvSpPr txBox="1"/>
          <p:nvPr/>
        </p:nvSpPr>
        <p:spPr>
          <a:xfrm>
            <a:off x="-30386" y="5754688"/>
            <a:ext cx="12174761" cy="707886"/>
          </a:xfrm>
          <a:prstGeom prst="rect">
            <a:avLst/>
          </a:prstGeom>
          <a:noFill/>
        </p:spPr>
        <p:txBody>
          <a:bodyPr wrap="square" rtlCol="0">
            <a:spAutoFit/>
          </a:bodyPr>
          <a:lstStyle/>
          <a:p>
            <a:r>
              <a:rPr lang="en-US" sz="1000" noProof="0" dirty="0"/>
              <a:t>“The SPARC linear accelerator-based terahertz source”, E. Chiadroni et al., </a:t>
            </a:r>
            <a:r>
              <a:rPr lang="en-US" sz="1000" i="1" noProof="0" dirty="0"/>
              <a:t>Appl. Phys. Lett.</a:t>
            </a:r>
            <a:r>
              <a:rPr lang="en-US" sz="1000" noProof="0" dirty="0"/>
              <a:t> vol. 102 (2013) pag. 094101, doi: </a:t>
            </a:r>
            <a:r>
              <a:rPr lang="en-US" sz="1000" noProof="0" dirty="0">
                <a:hlinkClick r:id="rId6"/>
              </a:rPr>
              <a:t>10.1063/1.4794014</a:t>
            </a:r>
            <a:r>
              <a:rPr lang="en-US" sz="1000" noProof="0" dirty="0"/>
              <a:t>. </a:t>
            </a:r>
          </a:p>
          <a:p>
            <a:r>
              <a:rPr lang="en-US" sz="1000" noProof="0" dirty="0"/>
              <a:t>“Tailoring of Highly Intense THz Radiation Through High Brightness Electron Beams Longitudinal Manipulation”, F. Giorgianni et al., </a:t>
            </a:r>
            <a:r>
              <a:rPr lang="en-US" sz="1000" i="1" noProof="0" dirty="0"/>
              <a:t>Appl. Sci.</a:t>
            </a:r>
            <a:r>
              <a:rPr lang="en-US" sz="1000" noProof="0" dirty="0"/>
              <a:t> vol. 6 (2016) pag. 2, doi: </a:t>
            </a:r>
            <a:r>
              <a:rPr lang="en-US" sz="1000" noProof="0" dirty="0">
                <a:hlinkClick r:id="rId7"/>
              </a:rPr>
              <a:t>10.3390/app6020056</a:t>
            </a:r>
            <a:r>
              <a:rPr lang="en-US" sz="1000" noProof="0" dirty="0"/>
              <a:t>.</a:t>
            </a:r>
          </a:p>
          <a:p>
            <a:r>
              <a:rPr lang="en-US" sz="1000" noProof="0" dirty="0"/>
              <a:t>“Bunch Length Characterization at the TTF VUV-FEL”, E. Chiadroni, Ph.D. thesis </a:t>
            </a:r>
            <a:r>
              <a:rPr lang="en-US" sz="1000" noProof="0" dirty="0">
                <a:hlinkClick r:id="rId8"/>
              </a:rPr>
              <a:t>TESLA-FEL 2006-09</a:t>
            </a:r>
            <a:r>
              <a:rPr lang="en-US" sz="1000" noProof="0" dirty="0"/>
              <a:t> (2006). [6] “Strong nonlinear terahertz response induced by Dirac surface states in Bi2Se3 topological insulator”, F. Giorgianni et al., </a:t>
            </a:r>
            <a:r>
              <a:rPr lang="en-US" sz="1000" i="1" noProof="0" dirty="0"/>
              <a:t>Nature Communications</a:t>
            </a:r>
            <a:r>
              <a:rPr lang="en-US" sz="1000" noProof="0" dirty="0"/>
              <a:t> vol. 7 (2016) pag. 11421, doi:</a:t>
            </a:r>
            <a:r>
              <a:rPr lang="en-US" sz="1000" noProof="0" dirty="0">
                <a:hlinkClick r:id="rId9"/>
              </a:rPr>
              <a:t>10.1038/ncomms11421</a:t>
            </a:r>
            <a:r>
              <a:rPr lang="en-US" sz="1000" noProof="0" dirty="0"/>
              <a:t>.</a:t>
            </a:r>
          </a:p>
        </p:txBody>
      </p:sp>
      <p:pic>
        <p:nvPicPr>
          <p:cNvPr id="6" name="Picture 5">
            <a:extLst>
              <a:ext uri="{FF2B5EF4-FFF2-40B4-BE49-F238E27FC236}">
                <a16:creationId xmlns:a16="http://schemas.microsoft.com/office/drawing/2014/main" id="{9D5CC749-6B1D-BACB-8D36-043A802FA954}"/>
              </a:ext>
            </a:extLst>
          </p:cNvPr>
          <p:cNvPicPr>
            <a:picLocks noChangeAspect="1"/>
          </p:cNvPicPr>
          <p:nvPr/>
        </p:nvPicPr>
        <p:blipFill>
          <a:blip r:embed="rId10"/>
          <a:stretch>
            <a:fillRect/>
          </a:stretch>
        </p:blipFill>
        <p:spPr>
          <a:xfrm>
            <a:off x="7200089" y="981224"/>
            <a:ext cx="4944286" cy="2421254"/>
          </a:xfrm>
          <a:prstGeom prst="rect">
            <a:avLst/>
          </a:prstGeom>
        </p:spPr>
      </p:pic>
    </p:spTree>
    <p:extLst>
      <p:ext uri="{BB962C8B-B14F-4D97-AF65-F5344CB8AC3E}">
        <p14:creationId xmlns:p14="http://schemas.microsoft.com/office/powerpoint/2010/main" val="3546580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EE3D5-1D00-330F-6270-D4B514C87103}"/>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25236499-B1AD-768B-19F7-3EAC7F9E40D4}"/>
              </a:ext>
            </a:extLst>
          </p:cNvPr>
          <p:cNvSpPr>
            <a:spLocks noGrp="1"/>
          </p:cNvSpPr>
          <p:nvPr>
            <p:ph type="sldNum" sz="quarter" idx="12"/>
          </p:nvPr>
        </p:nvSpPr>
        <p:spPr/>
        <p:txBody>
          <a:bodyPr/>
          <a:lstStyle/>
          <a:p>
            <a:fld id="{3A3A6714-3D1F-4857-9904-D935B84167FA}" type="slidenum">
              <a:rPr lang="en-GB" smtClean="0"/>
              <a:pPr/>
              <a:t>13</a:t>
            </a:fld>
            <a:endParaRPr lang="en-GB"/>
          </a:p>
        </p:txBody>
      </p:sp>
      <p:sp>
        <p:nvSpPr>
          <p:cNvPr id="4" name="Titolo 3">
            <a:extLst>
              <a:ext uri="{FF2B5EF4-FFF2-40B4-BE49-F238E27FC236}">
                <a16:creationId xmlns:a16="http://schemas.microsoft.com/office/drawing/2014/main" id="{12626B95-21DF-D82B-DA7A-44E9A2CD27FA}"/>
              </a:ext>
            </a:extLst>
          </p:cNvPr>
          <p:cNvSpPr>
            <a:spLocks noGrp="1"/>
          </p:cNvSpPr>
          <p:nvPr>
            <p:ph type="title"/>
          </p:nvPr>
        </p:nvSpPr>
        <p:spPr>
          <a:xfrm>
            <a:off x="2178151" y="-255153"/>
            <a:ext cx="8352850" cy="1325563"/>
          </a:xfrm>
        </p:spPr>
        <p:txBody>
          <a:bodyPr/>
          <a:lstStyle/>
          <a:p>
            <a:r>
              <a:rPr lang="en-US" dirty="0"/>
              <a:t>Conclusion and future prospectives</a:t>
            </a:r>
          </a:p>
        </p:txBody>
      </p:sp>
      <p:sp>
        <p:nvSpPr>
          <p:cNvPr id="5" name="Segnaposto piè di pagina 4">
            <a:extLst>
              <a:ext uri="{FF2B5EF4-FFF2-40B4-BE49-F238E27FC236}">
                <a16:creationId xmlns:a16="http://schemas.microsoft.com/office/drawing/2014/main" id="{339DC29E-4280-67C4-912B-8A239E961A6A}"/>
              </a:ext>
            </a:extLst>
          </p:cNvPr>
          <p:cNvSpPr>
            <a:spLocks noGrp="1"/>
          </p:cNvSpPr>
          <p:nvPr>
            <p:ph type="ftr" sz="quarter" idx="13"/>
          </p:nvPr>
        </p:nvSpPr>
        <p:spPr/>
        <p:txBody>
          <a:bodyPr/>
          <a:lstStyle/>
          <a:p>
            <a:pPr algn="l"/>
            <a:r>
              <a:rPr lang="en-US"/>
              <a:t>G.J Silvi  7th European Advanced Accelerator Conference (EAAC2025) </a:t>
            </a:r>
            <a:endParaRPr lang="en-GB" dirty="0"/>
          </a:p>
        </p:txBody>
      </p:sp>
      <p:sp>
        <p:nvSpPr>
          <p:cNvPr id="2" name="Subtitle 2">
            <a:extLst>
              <a:ext uri="{FF2B5EF4-FFF2-40B4-BE49-F238E27FC236}">
                <a16:creationId xmlns:a16="http://schemas.microsoft.com/office/drawing/2014/main" id="{24D182BA-80AF-2E1E-7038-A02AF540198D}"/>
              </a:ext>
            </a:extLst>
          </p:cNvPr>
          <p:cNvSpPr txBox="1">
            <a:spLocks/>
          </p:cNvSpPr>
          <p:nvPr/>
        </p:nvSpPr>
        <p:spPr>
          <a:xfrm>
            <a:off x="264695" y="926031"/>
            <a:ext cx="11590178" cy="553654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GB" sz="2400" dirty="0"/>
              <a:t>The </a:t>
            </a:r>
            <a:r>
              <a:rPr lang="en-US" sz="2400" dirty="0"/>
              <a:t>experimental validation of the EuPRAXIA@SPARC_LAB nominal working point via RF Compression at SPARC_LAB has been performed </a:t>
            </a:r>
          </a:p>
          <a:p>
            <a:pPr algn="just"/>
            <a:r>
              <a:rPr lang="en-GB" sz="2400" dirty="0"/>
              <a:t>We have demonstrated the advantages of the suggested configuration in term of emittance compensation and compression factor</a:t>
            </a:r>
          </a:p>
          <a:p>
            <a:pPr algn="just"/>
            <a:r>
              <a:rPr lang="en-GB" sz="2400" dirty="0"/>
              <a:t>Even though we could only test the single bunch operation because of SPARC machine failures </a:t>
            </a:r>
          </a:p>
          <a:p>
            <a:pPr algn="just"/>
            <a:r>
              <a:rPr lang="en-GB" sz="2400" dirty="0"/>
              <a:t>Further experimental shifts are foreseen by the end of 2025-2026 SPARC_LAB scientific planning. We will explore such configuration with the comb-like beam,  with the goal of the validation of the EuPRAXIA@SPARC_LAB RF injector and further tests on diagnostics and machine control tools.</a:t>
            </a:r>
          </a:p>
          <a:p>
            <a:pPr algn="just"/>
            <a:endParaRPr lang="en-GB" sz="2400" dirty="0"/>
          </a:p>
          <a:p>
            <a:pPr algn="just"/>
            <a:endParaRPr lang="en-GB" sz="2400" dirty="0"/>
          </a:p>
          <a:p>
            <a:pPr marL="0" indent="0" algn="ctr">
              <a:buNone/>
            </a:pPr>
            <a:r>
              <a:rPr lang="en-GB" sz="2400" i="1" u="sng" dirty="0"/>
              <a:t>We would like to thank the EuPRAXIA@SPARC_LAB collaboration, the LNF Accelerator Division and the SPARC_LAB team members that contributed to the experimental runs</a:t>
            </a:r>
          </a:p>
          <a:p>
            <a:pPr marL="0" indent="0" algn="ctr">
              <a:buNone/>
            </a:pPr>
            <a:endParaRPr lang="en-GB" i="1" u="sng" dirty="0"/>
          </a:p>
        </p:txBody>
      </p:sp>
    </p:spTree>
    <p:extLst>
      <p:ext uri="{BB962C8B-B14F-4D97-AF65-F5344CB8AC3E}">
        <p14:creationId xmlns:p14="http://schemas.microsoft.com/office/powerpoint/2010/main" val="2259770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descr="A blue background with yellow stars  Description automatically generated with low confidence">
            <a:extLst>
              <a:ext uri="{FF2B5EF4-FFF2-40B4-BE49-F238E27FC236}">
                <a16:creationId xmlns:a16="http://schemas.microsoft.com/office/drawing/2014/main" id="{7F9019FC-0E2C-DCFA-919B-8E9F8F62370B}"/>
              </a:ext>
            </a:extLst>
          </p:cNvPr>
          <p:cNvSpPr/>
          <p:nvPr/>
        </p:nvSpPr>
        <p:spPr>
          <a:xfrm>
            <a:off x="534197" y="5979609"/>
            <a:ext cx="815724" cy="540000"/>
          </a:xfrm>
          <a:custGeom>
            <a:avLst/>
            <a:gdLst/>
            <a:ahLst/>
            <a:cxnLst/>
            <a:rect l="l" t="t" r="r" b="b"/>
            <a:pathLst>
              <a:path w="815724" h="540000">
                <a:moveTo>
                  <a:pt x="0" y="0"/>
                </a:moveTo>
                <a:lnTo>
                  <a:pt x="815724" y="0"/>
                </a:lnTo>
                <a:lnTo>
                  <a:pt x="815724" y="540000"/>
                </a:lnTo>
                <a:lnTo>
                  <a:pt x="0" y="540000"/>
                </a:lnTo>
                <a:lnTo>
                  <a:pt x="0" y="0"/>
                </a:lnTo>
                <a:close/>
              </a:path>
            </a:pathLst>
          </a:custGeom>
          <a:blipFill>
            <a:blip r:embed="rId2"/>
            <a:stretch>
              <a:fillRect t="-96" b="-96"/>
            </a:stretch>
          </a:blipFill>
        </p:spPr>
        <p:txBody>
          <a:bodyPr/>
          <a:lstStyle/>
          <a:p>
            <a:endParaRPr lang="en-IT"/>
          </a:p>
        </p:txBody>
      </p:sp>
      <p:sp>
        <p:nvSpPr>
          <p:cNvPr id="5" name="TextBox 6">
            <a:extLst>
              <a:ext uri="{FF2B5EF4-FFF2-40B4-BE49-F238E27FC236}">
                <a16:creationId xmlns:a16="http://schemas.microsoft.com/office/drawing/2014/main" id="{EC8CBEFC-AD9B-6DB2-2235-97AE440C5552}"/>
              </a:ext>
            </a:extLst>
          </p:cNvPr>
          <p:cNvSpPr txBox="1"/>
          <p:nvPr/>
        </p:nvSpPr>
        <p:spPr>
          <a:xfrm>
            <a:off x="1424848" y="6007478"/>
            <a:ext cx="3349033" cy="538609"/>
          </a:xfrm>
          <a:prstGeom prst="rect">
            <a:avLst/>
          </a:prstGeom>
        </p:spPr>
        <p:txBody>
          <a:bodyPr wrap="square" lIns="0" tIns="0" rIns="0" bIns="0" rtlCol="0" anchor="t">
            <a:spAutoFit/>
          </a:bodyPr>
          <a:lstStyle/>
          <a:p>
            <a:pPr algn="just">
              <a:lnSpc>
                <a:spcPts val="1439"/>
              </a:lnSpc>
            </a:pPr>
            <a:r>
              <a:rPr lang="en-US" sz="1200" spc="11" dirty="0">
                <a:solidFill>
                  <a:srgbClr val="FFFFFF"/>
                </a:solidFill>
                <a:latin typeface="TT Rounds Condensed"/>
                <a:ea typeface="TT Rounds Condensed"/>
                <a:cs typeface="TT Rounds Condensed"/>
                <a:sym typeface="TT Rounds Condensed"/>
              </a:rPr>
              <a:t>This project has received funding from the European Union´s Horizon Europe research and innovation program under grant agreement No. 101079773</a:t>
            </a:r>
          </a:p>
        </p:txBody>
      </p:sp>
      <p:sp>
        <p:nvSpPr>
          <p:cNvPr id="6" name="TextBox 2">
            <a:extLst>
              <a:ext uri="{FF2B5EF4-FFF2-40B4-BE49-F238E27FC236}">
                <a16:creationId xmlns:a16="http://schemas.microsoft.com/office/drawing/2014/main" id="{73F82A71-A6F9-F7AF-BD7B-C5FB3A03BD3F}"/>
              </a:ext>
            </a:extLst>
          </p:cNvPr>
          <p:cNvSpPr txBox="1"/>
          <p:nvPr/>
        </p:nvSpPr>
        <p:spPr>
          <a:xfrm>
            <a:off x="5210106" y="6027041"/>
            <a:ext cx="6981894"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000" b="1" dirty="0">
                <a:solidFill>
                  <a:srgbClr val="FFC000"/>
                </a:solidFill>
                <a:latin typeface="Times New Roman" panose="02020603050405020304" pitchFamily="18" charset="0"/>
                <a:cs typeface="Times New Roman" panose="02020603050405020304" pitchFamily="18" charset="0"/>
              </a:rPr>
              <a:t>7</a:t>
            </a:r>
            <a:r>
              <a:rPr lang="en-US" sz="2000" b="1" baseline="30000" dirty="0">
                <a:solidFill>
                  <a:srgbClr val="FFC000"/>
                </a:solidFill>
                <a:latin typeface="Times New Roman" panose="02020603050405020304" pitchFamily="18" charset="0"/>
                <a:cs typeface="Times New Roman" panose="02020603050405020304" pitchFamily="18" charset="0"/>
              </a:rPr>
              <a:t>th </a:t>
            </a:r>
            <a:r>
              <a:rPr lang="en-US" sz="2000" b="1" dirty="0">
                <a:solidFill>
                  <a:srgbClr val="FFC000"/>
                </a:solidFill>
                <a:latin typeface="Times New Roman" panose="02020603050405020304" pitchFamily="18" charset="0"/>
                <a:cs typeface="Times New Roman" panose="02020603050405020304" pitchFamily="18" charset="0"/>
              </a:rPr>
              <a:t>European Advanced Accelerator Conference</a:t>
            </a:r>
            <a:r>
              <a:rPr lang="en-US" sz="2000" dirty="0">
                <a:solidFill>
                  <a:srgbClr val="FFC000"/>
                </a:solidFill>
                <a:latin typeface="Times New Roman" panose="02020603050405020304" pitchFamily="18" charset="0"/>
                <a:cs typeface="Times New Roman" panose="02020603050405020304" pitchFamily="18" charset="0"/>
              </a:rPr>
              <a:t> (EAAC2025)</a:t>
            </a:r>
            <a:r>
              <a:rPr lang="en-US" sz="2000" b="1" dirty="0">
                <a:solidFill>
                  <a:srgbClr val="FFC000"/>
                </a:solidFill>
                <a:latin typeface="Times New Roman" panose="02020603050405020304" pitchFamily="18" charset="0"/>
                <a:cs typeface="Times New Roman" panose="02020603050405020304" pitchFamily="18" charset="0"/>
              </a:rPr>
              <a:t> </a:t>
            </a:r>
            <a:r>
              <a:rPr lang="en-GB" sz="20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September</a:t>
            </a:r>
            <a:r>
              <a:rPr lang="en-GB" sz="20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 21-27, 2025</a:t>
            </a:r>
            <a:endParaRPr lang="en-IT" sz="14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C07285E7-3874-3AD2-0499-2955F8E126C7}"/>
              </a:ext>
            </a:extLst>
          </p:cNvPr>
          <p:cNvSpPr txBox="1">
            <a:spLocks/>
          </p:cNvSpPr>
          <p:nvPr/>
        </p:nvSpPr>
        <p:spPr>
          <a:xfrm>
            <a:off x="2833475" y="2163774"/>
            <a:ext cx="7813967" cy="1043854"/>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600" b="1" kern="1200">
                <a:solidFill>
                  <a:schemeClr val="bg1"/>
                </a:solidFill>
                <a:latin typeface="+mj-lt"/>
                <a:ea typeface="+mj-ea"/>
                <a:cs typeface="+mj-cs"/>
              </a:defRPr>
            </a:lvl1pPr>
          </a:lstStyle>
          <a:p>
            <a:r>
              <a:rPr lang="it" dirty="0"/>
              <a:t>Thank you for your attention!</a:t>
            </a:r>
            <a:endParaRPr lang="en-US" b="0" dirty="0"/>
          </a:p>
        </p:txBody>
      </p:sp>
      <p:pic>
        <p:nvPicPr>
          <p:cNvPr id="2" name="Picture 6" descr="SPARC_LAB">
            <a:extLst>
              <a:ext uri="{FF2B5EF4-FFF2-40B4-BE49-F238E27FC236}">
                <a16:creationId xmlns:a16="http://schemas.microsoft.com/office/drawing/2014/main" id="{689DF81E-FD63-1EF3-6D3B-233F47422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70" y="1576678"/>
            <a:ext cx="2843945" cy="729922"/>
          </a:xfrm>
          <a:prstGeom prst="rect">
            <a:avLst/>
          </a:prstGeom>
          <a:noFill/>
          <a:extLst>
            <a:ext uri="{909E8E84-426E-40DD-AFC4-6F175D3DCCD1}">
              <a14:hiddenFill xmlns:a14="http://schemas.microsoft.com/office/drawing/2010/main">
                <a:solidFill>
                  <a:srgbClr val="FFFFFF"/>
                </a:solidFill>
              </a14:hiddenFill>
            </a:ext>
          </a:extLst>
        </p:spPr>
      </p:pic>
      <p:sp>
        <p:nvSpPr>
          <p:cNvPr id="16" name="Subtitle 2">
            <a:extLst>
              <a:ext uri="{FF2B5EF4-FFF2-40B4-BE49-F238E27FC236}">
                <a16:creationId xmlns:a16="http://schemas.microsoft.com/office/drawing/2014/main" id="{9C3AA188-EA7D-FEAB-31B6-B963E03294E2}"/>
              </a:ext>
            </a:extLst>
          </p:cNvPr>
          <p:cNvSpPr>
            <a:spLocks noGrp="1"/>
          </p:cNvSpPr>
          <p:nvPr>
            <p:ph type="subTitle" idx="1"/>
          </p:nvPr>
        </p:nvSpPr>
        <p:spPr>
          <a:xfrm>
            <a:off x="3676695" y="4049997"/>
            <a:ext cx="5286831" cy="2226785"/>
          </a:xfrm>
        </p:spPr>
        <p:txBody>
          <a:bodyPr>
            <a:noAutofit/>
          </a:bodyPr>
          <a:lstStyle/>
          <a:p>
            <a:pPr>
              <a:spcAft>
                <a:spcPts val="100"/>
              </a:spcAft>
            </a:pPr>
            <a:r>
              <a:rPr lang="en-US" sz="1900" dirty="0"/>
              <a:t>G. J. Silvi and </a:t>
            </a:r>
            <a:r>
              <a:rPr lang="it-IT" dirty="0"/>
              <a:t>A. Giribono</a:t>
            </a:r>
            <a:br>
              <a:rPr lang="it-IT" baseline="30000" dirty="0"/>
            </a:br>
            <a:r>
              <a:rPr lang="it-IT" dirty="0"/>
              <a:t>INFN-LNF</a:t>
            </a:r>
          </a:p>
          <a:p>
            <a:pPr>
              <a:spcAft>
                <a:spcPts val="100"/>
              </a:spcAft>
            </a:pPr>
            <a:r>
              <a:rPr lang="en-US" sz="1900" i="1" dirty="0">
                <a:ea typeface="DejaVu Sans" pitchFamily="2"/>
                <a:cs typeface="DejaVu Sans" pitchFamily="2"/>
              </a:rPr>
              <a:t>On behalf of the SPARC_LAB collaboration</a:t>
            </a:r>
          </a:p>
          <a:p>
            <a:pPr marL="0" indent="0">
              <a:spcAft>
                <a:spcPts val="100"/>
              </a:spcAft>
              <a:buNone/>
            </a:pPr>
            <a:r>
              <a:rPr lang="en-US" sz="1900" u="sng" dirty="0"/>
              <a:t>*silvigil@lnf.infn.it</a:t>
            </a:r>
            <a:endParaRPr lang="en-US" sz="1900" u="sng" dirty="0">
              <a:latin typeface="Source Sans Pro Light" pitchFamily="34"/>
            </a:endParaRPr>
          </a:p>
          <a:p>
            <a:endParaRPr lang="en-GB" sz="1900" dirty="0"/>
          </a:p>
        </p:txBody>
      </p:sp>
    </p:spTree>
    <p:extLst>
      <p:ext uri="{BB962C8B-B14F-4D97-AF65-F5344CB8AC3E}">
        <p14:creationId xmlns:p14="http://schemas.microsoft.com/office/powerpoint/2010/main" val="1281857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1C469-F771-63E4-3981-96FC196F2750}"/>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D213CC11-78D6-FC2A-CF64-05B1C8F45173}"/>
              </a:ext>
            </a:extLst>
          </p:cNvPr>
          <p:cNvSpPr>
            <a:spLocks noGrp="1"/>
          </p:cNvSpPr>
          <p:nvPr>
            <p:ph type="sldNum" sz="quarter" idx="12"/>
          </p:nvPr>
        </p:nvSpPr>
        <p:spPr/>
        <p:txBody>
          <a:bodyPr/>
          <a:lstStyle/>
          <a:p>
            <a:fld id="{3A3A6714-3D1F-4857-9904-D935B84167FA}" type="slidenum">
              <a:rPr lang="en-GB" smtClean="0"/>
              <a:pPr/>
              <a:t>15</a:t>
            </a:fld>
            <a:endParaRPr lang="en-GB"/>
          </a:p>
        </p:txBody>
      </p:sp>
      <p:sp>
        <p:nvSpPr>
          <p:cNvPr id="4" name="Titolo 3">
            <a:extLst>
              <a:ext uri="{FF2B5EF4-FFF2-40B4-BE49-F238E27FC236}">
                <a16:creationId xmlns:a16="http://schemas.microsoft.com/office/drawing/2014/main" id="{2410C67E-0D42-B070-521B-BC870FA8BDD7}"/>
              </a:ext>
            </a:extLst>
          </p:cNvPr>
          <p:cNvSpPr>
            <a:spLocks noGrp="1"/>
          </p:cNvSpPr>
          <p:nvPr>
            <p:ph type="title"/>
          </p:nvPr>
        </p:nvSpPr>
        <p:spPr/>
        <p:txBody>
          <a:bodyPr/>
          <a:lstStyle/>
          <a:p>
            <a:r>
              <a:rPr lang="en-US" dirty="0"/>
              <a:t>THz as an estimation of the bunch length</a:t>
            </a:r>
          </a:p>
        </p:txBody>
      </p:sp>
      <p:sp>
        <p:nvSpPr>
          <p:cNvPr id="5" name="Segnaposto piè di pagina 4">
            <a:extLst>
              <a:ext uri="{FF2B5EF4-FFF2-40B4-BE49-F238E27FC236}">
                <a16:creationId xmlns:a16="http://schemas.microsoft.com/office/drawing/2014/main" id="{31E7CE06-EF7B-C6E9-FBF7-38D058791E99}"/>
              </a:ext>
            </a:extLst>
          </p:cNvPr>
          <p:cNvSpPr>
            <a:spLocks noGrp="1"/>
          </p:cNvSpPr>
          <p:nvPr>
            <p:ph type="ftr" sz="quarter" idx="13"/>
          </p:nvPr>
        </p:nvSpPr>
        <p:spPr/>
        <p:txBody>
          <a:bodyPr/>
          <a:lstStyle/>
          <a:p>
            <a:pPr algn="l"/>
            <a:r>
              <a:rPr lang="en-US"/>
              <a:t>G.J Silvi  7th European Advanced Accelerator Conference (EAAC2025) </a:t>
            </a:r>
            <a:endParaRPr lang="en-GB" dirty="0"/>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BEC0F956-5CB7-EDFF-4DDA-32E25403ACDA}"/>
                  </a:ext>
                </a:extLst>
              </p:cNvPr>
              <p:cNvSpPr txBox="1"/>
              <p:nvPr/>
            </p:nvSpPr>
            <p:spPr>
              <a:xfrm>
                <a:off x="2983750" y="1169755"/>
                <a:ext cx="5093495" cy="5941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pt-BR" i="1" dirty="0" smtClean="0">
                              <a:latin typeface="Cambria Math" panose="02040503050406030204" pitchFamily="18" charset="0"/>
                            </a:rPr>
                          </m:ctrlPr>
                        </m:fPr>
                        <m:num>
                          <m:sSup>
                            <m:sSupPr>
                              <m:ctrlPr>
                                <a:rPr lang="pt-BR" i="1" dirty="0">
                                  <a:latin typeface="Cambria Math" panose="02040503050406030204" pitchFamily="18" charset="0"/>
                                </a:rPr>
                              </m:ctrlPr>
                            </m:sSupPr>
                            <m:e>
                              <m:r>
                                <a:rPr lang="pt-BR" i="1" dirty="0">
                                  <a:latin typeface="Cambria Math" panose="02040503050406030204" pitchFamily="18" charset="0"/>
                                </a:rPr>
                                <m:t>𝑑</m:t>
                              </m:r>
                            </m:e>
                            <m:sup>
                              <m:r>
                                <a:rPr lang="pt-BR" i="1" dirty="0">
                                  <a:latin typeface="Cambria Math" panose="02040503050406030204" pitchFamily="18" charset="0"/>
                                </a:rPr>
                                <m:t>2</m:t>
                              </m:r>
                            </m:sup>
                          </m:sSup>
                          <m:r>
                            <a:rPr lang="pt-BR" i="1" dirty="0">
                              <a:latin typeface="Cambria Math" panose="02040503050406030204" pitchFamily="18" charset="0"/>
                            </a:rPr>
                            <m:t>𝐼</m:t>
                          </m:r>
                        </m:num>
                        <m:den>
                          <m:r>
                            <a:rPr lang="pt-BR" i="1" dirty="0">
                              <a:latin typeface="Cambria Math" panose="02040503050406030204" pitchFamily="18" charset="0"/>
                            </a:rPr>
                            <m:t>𝑑</m:t>
                          </m:r>
                          <m:r>
                            <a:rPr lang="pt-BR" i="1" dirty="0">
                              <a:latin typeface="Cambria Math" panose="02040503050406030204" pitchFamily="18" charset="0"/>
                            </a:rPr>
                            <m:t>𝜔</m:t>
                          </m:r>
                          <m:r>
                            <a:rPr lang="pt-BR" i="1" dirty="0">
                              <a:latin typeface="Cambria Math" panose="02040503050406030204" pitchFamily="18" charset="0"/>
                            </a:rPr>
                            <m:t>𝑑</m:t>
                          </m:r>
                          <m:r>
                            <m:rPr>
                              <m:sty m:val="p"/>
                            </m:rPr>
                            <a:rPr lang="pt-BR" i="0" dirty="0">
                              <a:latin typeface="Cambria Math" panose="02040503050406030204" pitchFamily="18" charset="0"/>
                            </a:rPr>
                            <m:t>Ω</m:t>
                          </m:r>
                        </m:den>
                      </m:f>
                      <m:r>
                        <a:rPr lang="pt-BR" i="1" dirty="0">
                          <a:latin typeface="Cambria Math" panose="02040503050406030204" pitchFamily="18" charset="0"/>
                        </a:rPr>
                        <m:t>=</m:t>
                      </m:r>
                      <m:f>
                        <m:fPr>
                          <m:ctrlPr>
                            <a:rPr lang="pt-BR" i="1" dirty="0">
                              <a:latin typeface="Cambria Math" panose="02040503050406030204" pitchFamily="18" charset="0"/>
                            </a:rPr>
                          </m:ctrlPr>
                        </m:fPr>
                        <m:num>
                          <m:sSup>
                            <m:sSupPr>
                              <m:ctrlPr>
                                <a:rPr lang="pt-BR" i="1" dirty="0">
                                  <a:latin typeface="Cambria Math" panose="02040503050406030204" pitchFamily="18" charset="0"/>
                                </a:rPr>
                              </m:ctrlPr>
                            </m:sSupPr>
                            <m:e>
                              <m:r>
                                <a:rPr lang="pt-BR" i="1" dirty="0">
                                  <a:latin typeface="Cambria Math" panose="02040503050406030204" pitchFamily="18" charset="0"/>
                                </a:rPr>
                                <m:t>𝑑</m:t>
                              </m:r>
                            </m:e>
                            <m:sup>
                              <m:r>
                                <a:rPr lang="pt-BR" i="1" dirty="0">
                                  <a:latin typeface="Cambria Math" panose="02040503050406030204" pitchFamily="18" charset="0"/>
                                </a:rPr>
                                <m:t>2</m:t>
                              </m:r>
                            </m:sup>
                          </m:sSup>
                          <m:sSub>
                            <m:sSubPr>
                              <m:ctrlPr>
                                <a:rPr lang="pt-BR" i="1" dirty="0">
                                  <a:latin typeface="Cambria Math" panose="02040503050406030204" pitchFamily="18" charset="0"/>
                                </a:rPr>
                              </m:ctrlPr>
                            </m:sSubPr>
                            <m:e>
                              <m:r>
                                <a:rPr lang="pt-BR" i="1" dirty="0">
                                  <a:latin typeface="Cambria Math" panose="02040503050406030204" pitchFamily="18" charset="0"/>
                                </a:rPr>
                                <m:t>𝐼</m:t>
                              </m:r>
                            </m:e>
                            <m:sub>
                              <m:r>
                                <a:rPr lang="pt-BR" i="1" dirty="0">
                                  <a:latin typeface="Cambria Math" panose="02040503050406030204" pitchFamily="18" charset="0"/>
                                </a:rPr>
                                <m:t>𝑠𝑝</m:t>
                              </m:r>
                            </m:sub>
                          </m:sSub>
                        </m:num>
                        <m:den>
                          <m:r>
                            <a:rPr lang="pt-BR" i="1" dirty="0">
                              <a:latin typeface="Cambria Math" panose="02040503050406030204" pitchFamily="18" charset="0"/>
                            </a:rPr>
                            <m:t>𝑑</m:t>
                          </m:r>
                          <m:r>
                            <a:rPr lang="pt-BR" i="1" dirty="0">
                              <a:latin typeface="Cambria Math" panose="02040503050406030204" pitchFamily="18" charset="0"/>
                            </a:rPr>
                            <m:t>𝜔</m:t>
                          </m:r>
                          <m:r>
                            <a:rPr lang="pt-BR" i="1" dirty="0">
                              <a:latin typeface="Cambria Math" panose="02040503050406030204" pitchFamily="18" charset="0"/>
                            </a:rPr>
                            <m:t>𝑑</m:t>
                          </m:r>
                          <m:r>
                            <m:rPr>
                              <m:sty m:val="p"/>
                            </m:rPr>
                            <a:rPr lang="pt-BR" i="0" dirty="0">
                              <a:latin typeface="Cambria Math" panose="02040503050406030204" pitchFamily="18" charset="0"/>
                            </a:rPr>
                            <m:t>Ω</m:t>
                          </m:r>
                        </m:den>
                      </m:f>
                      <m:d>
                        <m:dPr>
                          <m:begChr m:val="["/>
                          <m:endChr m:val="]"/>
                          <m:ctrlPr>
                            <a:rPr lang="pt-BR" i="1" dirty="0">
                              <a:latin typeface="Cambria Math" panose="02040503050406030204" pitchFamily="18" charset="0"/>
                            </a:rPr>
                          </m:ctrlPr>
                        </m:dPr>
                        <m:e>
                          <m:r>
                            <a:rPr lang="pt-BR" i="1" dirty="0">
                              <a:latin typeface="Cambria Math" panose="02040503050406030204" pitchFamily="18" charset="0"/>
                            </a:rPr>
                            <m:t>𝑁</m:t>
                          </m:r>
                          <m:r>
                            <a:rPr lang="pt-BR" i="1" dirty="0">
                              <a:latin typeface="Cambria Math" panose="02040503050406030204" pitchFamily="18" charset="0"/>
                            </a:rPr>
                            <m:t>+</m:t>
                          </m:r>
                          <m:r>
                            <a:rPr lang="pt-BR" i="1" dirty="0">
                              <a:latin typeface="Cambria Math" panose="02040503050406030204" pitchFamily="18" charset="0"/>
                            </a:rPr>
                            <m:t>𝑁</m:t>
                          </m:r>
                          <m:d>
                            <m:dPr>
                              <m:ctrlPr>
                                <a:rPr lang="pt-BR" i="1" dirty="0">
                                  <a:latin typeface="Cambria Math" panose="02040503050406030204" pitchFamily="18" charset="0"/>
                                </a:rPr>
                              </m:ctrlPr>
                            </m:dPr>
                            <m:e>
                              <m:r>
                                <a:rPr lang="pt-BR" i="1" dirty="0">
                                  <a:latin typeface="Cambria Math" panose="02040503050406030204" pitchFamily="18" charset="0"/>
                                </a:rPr>
                                <m:t>𝑁</m:t>
                              </m:r>
                              <m:r>
                                <a:rPr lang="pt-BR" i="1" dirty="0">
                                  <a:latin typeface="Cambria Math" panose="02040503050406030204" pitchFamily="18" charset="0"/>
                                </a:rPr>
                                <m:t>−</m:t>
                              </m:r>
                              <m:r>
                                <a:rPr lang="pt-BR" i="1" dirty="0">
                                  <a:latin typeface="Cambria Math" panose="02040503050406030204" pitchFamily="18" charset="0"/>
                                </a:rPr>
                                <m:t>1</m:t>
                              </m:r>
                            </m:e>
                          </m:d>
                          <m:r>
                            <a:rPr lang="pt-BR" i="1" dirty="0">
                              <a:latin typeface="Cambria Math" panose="02040503050406030204" pitchFamily="18" charset="0"/>
                            </a:rPr>
                            <m:t>𝐹</m:t>
                          </m:r>
                          <m:d>
                            <m:dPr>
                              <m:ctrlPr>
                                <a:rPr lang="pt-BR" i="1" dirty="0">
                                  <a:latin typeface="Cambria Math" panose="02040503050406030204" pitchFamily="18" charset="0"/>
                                </a:rPr>
                              </m:ctrlPr>
                            </m:dPr>
                            <m:e>
                              <m:r>
                                <a:rPr lang="pt-BR" i="1" dirty="0">
                                  <a:latin typeface="Cambria Math" panose="02040503050406030204" pitchFamily="18" charset="0"/>
                                </a:rPr>
                                <m:t>𝜔</m:t>
                              </m:r>
                            </m:e>
                          </m:d>
                        </m:e>
                      </m:d>
                    </m:oMath>
                  </m:oMathPara>
                </a14:m>
                <a:endParaRPr/>
              </a:p>
            </p:txBody>
          </p:sp>
        </mc:Choice>
        <mc:Fallback xmlns="">
          <p:sp>
            <p:nvSpPr>
              <p:cNvPr id="11" name="CasellaDiTesto 10">
                <a:extLst>
                  <a:ext uri="{FF2B5EF4-FFF2-40B4-BE49-F238E27FC236}">
                    <a16:creationId xmlns:a16="http://schemas.microsoft.com/office/drawing/2014/main" id="{0F08793E-FD26-A099-799A-6E8C8CD4AA93}"/>
                  </a:ext>
                </a:extLst>
              </p:cNvPr>
              <p:cNvSpPr txBox="1">
                <a:spLocks noRot="1" noChangeAspect="1" noMove="1" noResize="1" noEditPoints="1" noAdjustHandles="1" noChangeArrowheads="1" noChangeShapeType="1" noTextEdit="1"/>
              </p:cNvSpPr>
              <p:nvPr/>
            </p:nvSpPr>
            <p:spPr>
              <a:xfrm>
                <a:off x="2983750" y="1169755"/>
                <a:ext cx="5093495" cy="594137"/>
              </a:xfrm>
              <a:prstGeom prst="rect">
                <a:avLst/>
              </a:prstGeom>
              <a:blipFill>
                <a:blip r:embed="rId3"/>
                <a:stretch>
                  <a:fillRect b="-10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548B94D4-5098-8626-B94A-7ED0EC9A0322}"/>
                  </a:ext>
                </a:extLst>
              </p:cNvPr>
              <p:cNvSpPr txBox="1"/>
              <p:nvPr/>
            </p:nvSpPr>
            <p:spPr>
              <a:xfrm>
                <a:off x="1085492" y="6050941"/>
                <a:ext cx="2340384" cy="2923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𝐹</m:t>
                      </m:r>
                      <m:d>
                        <m:dPr>
                          <m:ctrlPr>
                            <a:rPr lang="en-US" i="1" dirty="0" smtClean="0">
                              <a:latin typeface="Cambria Math" panose="02040503050406030204" pitchFamily="18" charset="0"/>
                            </a:rPr>
                          </m:ctrlPr>
                        </m:dPr>
                        <m:e>
                          <m:r>
                            <a:rPr lang="en-US" i="1" dirty="0" smtClean="0">
                              <a:latin typeface="Cambria Math" panose="02040503050406030204" pitchFamily="18" charset="0"/>
                            </a:rPr>
                            <m:t>𝜔</m:t>
                          </m:r>
                        </m:e>
                      </m:d>
                      <m:r>
                        <a:rPr lang="en-US" i="1" dirty="0" smtClean="0">
                          <a:latin typeface="Cambria Math" panose="02040503050406030204" pitchFamily="18" charset="0"/>
                        </a:rPr>
                        <m:t>=</m:t>
                      </m:r>
                      <m:func>
                        <m:funcPr>
                          <m:ctrlPr>
                            <a:rPr lang="en-US" i="1" dirty="0" smtClean="0">
                              <a:latin typeface="Cambria Math" panose="02040503050406030204" pitchFamily="18" charset="0"/>
                            </a:rPr>
                          </m:ctrlPr>
                        </m:funcPr>
                        <m:fName>
                          <m:r>
                            <m:rPr>
                              <m:sty m:val="p"/>
                            </m:rPr>
                            <a:rPr lang="en-US" i="0" dirty="0" smtClean="0">
                              <a:latin typeface="Cambria Math" panose="02040503050406030204" pitchFamily="18" charset="0"/>
                            </a:rPr>
                            <m:t>exp</m:t>
                          </m:r>
                        </m:fName>
                        <m:e>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m:t>
                              </m:r>
                              <m:sSup>
                                <m:sSupPr>
                                  <m:ctrlPr>
                                    <a:rPr lang="en-US" i="1" dirty="0" smtClean="0">
                                      <a:latin typeface="Cambria Math" panose="02040503050406030204" pitchFamily="18" charset="0"/>
                                    </a:rPr>
                                  </m:ctrlPr>
                                </m:sSupPr>
                                <m:e>
                                  <m:d>
                                    <m:dPr>
                                      <m:ctrlPr>
                                        <a:rPr lang="en-US" i="1" dirty="0" smtClean="0">
                                          <a:latin typeface="Cambria Math" panose="02040503050406030204" pitchFamily="18" charset="0"/>
                                        </a:rPr>
                                      </m:ctrlPr>
                                    </m:dPr>
                                    <m:e>
                                      <m:r>
                                        <a:rPr lang="en-US" i="1" dirty="0" smtClean="0">
                                          <a:latin typeface="Cambria Math" panose="02040503050406030204" pitchFamily="18" charset="0"/>
                                        </a:rPr>
                                        <m:t>𝜔</m:t>
                                      </m:r>
                                      <m:sSub>
                                        <m:sSubPr>
                                          <m:ctrlPr>
                                            <a:rPr lang="en-US" i="1" dirty="0" err="1" smtClean="0">
                                              <a:latin typeface="Cambria Math" panose="02040503050406030204" pitchFamily="18" charset="0"/>
                                            </a:rPr>
                                          </m:ctrlPr>
                                        </m:sSubPr>
                                        <m:e>
                                          <m:r>
                                            <a:rPr lang="en-US" i="1" dirty="0" smtClean="0">
                                              <a:latin typeface="Cambria Math" panose="02040503050406030204" pitchFamily="18" charset="0"/>
                                            </a:rPr>
                                            <m:t>𝜎</m:t>
                                          </m:r>
                                        </m:e>
                                        <m:sub>
                                          <m:r>
                                            <m:rPr>
                                              <m:sty m:val="p"/>
                                            </m:rPr>
                                            <a:rPr lang="it-IT" b="0" i="1" dirty="0" smtClean="0">
                                              <a:latin typeface="Cambria Math" panose="02040503050406030204" pitchFamily="18" charset="0"/>
                                            </a:rPr>
                                            <m:t>t</m:t>
                                          </m:r>
                                        </m:sub>
                                      </m:sSub>
                                    </m:e>
                                  </m:d>
                                </m:e>
                                <m:sup>
                                  <m:r>
                                    <a:rPr lang="en-US" i="1" dirty="0">
                                      <a:latin typeface="Cambria Math" panose="02040503050406030204" pitchFamily="18" charset="0"/>
                                    </a:rPr>
                                    <m:t>2</m:t>
                                  </m:r>
                                </m:sup>
                              </m:sSup>
                            </m:e>
                          </m:d>
                        </m:e>
                      </m:func>
                    </m:oMath>
                  </m:oMathPara>
                </a14:m>
                <a:endParaRPr/>
              </a:p>
            </p:txBody>
          </p:sp>
        </mc:Choice>
        <mc:Fallback xmlns="">
          <p:sp>
            <p:nvSpPr>
              <p:cNvPr id="13" name="CasellaDiTesto 12">
                <a:extLst>
                  <a:ext uri="{FF2B5EF4-FFF2-40B4-BE49-F238E27FC236}">
                    <a16:creationId xmlns:a16="http://schemas.microsoft.com/office/drawing/2014/main" id="{C1E33F42-2960-309F-BB86-0F8DFD73CAA5}"/>
                  </a:ext>
                </a:extLst>
              </p:cNvPr>
              <p:cNvSpPr txBox="1">
                <a:spLocks noRot="1" noChangeAspect="1" noMove="1" noResize="1" noEditPoints="1" noAdjustHandles="1" noChangeArrowheads="1" noChangeShapeType="1" noTextEdit="1"/>
              </p:cNvSpPr>
              <p:nvPr/>
            </p:nvSpPr>
            <p:spPr>
              <a:xfrm>
                <a:off x="1085492" y="6050941"/>
                <a:ext cx="2340384" cy="292388"/>
              </a:xfrm>
              <a:prstGeom prst="rect">
                <a:avLst/>
              </a:prstGeom>
              <a:blipFill>
                <a:blip r:embed="rId4"/>
                <a:stretch>
                  <a:fillRect l="-2083" t="-27083" r="-7292"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F1AA54C5-4763-B166-0B08-9F69770F3188}"/>
                  </a:ext>
                </a:extLst>
              </p:cNvPr>
              <p:cNvSpPr txBox="1"/>
              <p:nvPr/>
            </p:nvSpPr>
            <p:spPr>
              <a:xfrm>
                <a:off x="4964436" y="2241306"/>
                <a:ext cx="1756378" cy="2923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𝐹</m:t>
                      </m:r>
                      <m:d>
                        <m:dPr>
                          <m:ctrlPr>
                            <a:rPr lang="en-US" i="1">
                              <a:latin typeface="Cambria Math" panose="02040503050406030204" pitchFamily="18" charset="0"/>
                            </a:rPr>
                          </m:ctrlPr>
                        </m:dPr>
                        <m:e>
                          <m:r>
                            <a:rPr lang="en-US" i="1">
                              <a:latin typeface="Cambria Math" panose="02040503050406030204" pitchFamily="18" charset="0"/>
                            </a:rPr>
                            <m:t>𝜔</m:t>
                          </m:r>
                        </m:e>
                      </m:d>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𝜌</m:t>
                                  </m:r>
                                </m:e>
                              </m:acc>
                              <m:d>
                                <m:dPr>
                                  <m:ctrlPr>
                                    <a:rPr lang="en-US" i="1">
                                      <a:latin typeface="Cambria Math" panose="02040503050406030204" pitchFamily="18" charset="0"/>
                                    </a:rPr>
                                  </m:ctrlPr>
                                </m:dPr>
                                <m:e>
                                  <m:r>
                                    <a:rPr lang="en-US" i="1">
                                      <a:latin typeface="Cambria Math" panose="02040503050406030204" pitchFamily="18" charset="0"/>
                                    </a:rPr>
                                    <m:t>𝜔</m:t>
                                  </m:r>
                                </m:e>
                              </m:d>
                            </m:e>
                          </m:d>
                        </m:e>
                        <m:sup>
                          <m:r>
                            <a:rPr lang="en-US" i="1">
                              <a:latin typeface="Cambria Math" panose="02040503050406030204" pitchFamily="18" charset="0"/>
                            </a:rPr>
                            <m:t>2</m:t>
                          </m:r>
                        </m:sup>
                      </m:sSup>
                    </m:oMath>
                  </m:oMathPara>
                </a14:m>
                <a:endParaRPr lang="en-US" dirty="0"/>
              </a:p>
            </p:txBody>
          </p:sp>
        </mc:Choice>
        <mc:Fallback xmlns="">
          <p:sp>
            <p:nvSpPr>
              <p:cNvPr id="7" name="CasellaDiTesto 6">
                <a:extLst>
                  <a:ext uri="{FF2B5EF4-FFF2-40B4-BE49-F238E27FC236}">
                    <a16:creationId xmlns:a16="http://schemas.microsoft.com/office/drawing/2014/main" id="{3E63E9C6-774D-278C-9DA8-E952F209F5E3}"/>
                  </a:ext>
                </a:extLst>
              </p:cNvPr>
              <p:cNvSpPr txBox="1">
                <a:spLocks noRot="1" noChangeAspect="1" noMove="1" noResize="1" noEditPoints="1" noAdjustHandles="1" noChangeArrowheads="1" noChangeShapeType="1" noTextEdit="1"/>
              </p:cNvSpPr>
              <p:nvPr/>
            </p:nvSpPr>
            <p:spPr>
              <a:xfrm>
                <a:off x="4964436" y="2241306"/>
                <a:ext cx="1756378" cy="292388"/>
              </a:xfrm>
              <a:prstGeom prst="rect">
                <a:avLst/>
              </a:prstGeom>
              <a:blipFill>
                <a:blip r:embed="rId5"/>
                <a:stretch>
                  <a:fillRect l="-1389" t="-6250" b="-22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9E17ED6B-A07C-16EA-D74D-0938D5FCD46B}"/>
                  </a:ext>
                </a:extLst>
              </p:cNvPr>
              <p:cNvSpPr txBox="1"/>
              <p:nvPr/>
            </p:nvSpPr>
            <p:spPr>
              <a:xfrm>
                <a:off x="606308" y="2970349"/>
                <a:ext cx="2681183" cy="6462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panose="02040503050406030204" pitchFamily="18" charset="0"/>
                            </a:rPr>
                            <m:t>𝜌</m:t>
                          </m:r>
                        </m:e>
                      </m:acc>
                      <m:d>
                        <m:dPr>
                          <m:ctrlPr>
                            <a:rPr lang="en-US" i="1">
                              <a:latin typeface="Cambria Math" panose="02040503050406030204" pitchFamily="18" charset="0"/>
                            </a:rPr>
                          </m:ctrlPr>
                        </m:dPr>
                        <m:e>
                          <m:r>
                            <a:rPr lang="en-US" i="1">
                              <a:latin typeface="Cambria Math" panose="02040503050406030204" pitchFamily="18" charset="0"/>
                            </a:rPr>
                            <m:t>𝜔</m:t>
                          </m:r>
                        </m:e>
                      </m:d>
                      <m:r>
                        <a:rPr lang="en-US" i="1">
                          <a:latin typeface="Cambria Math" panose="02040503050406030204" pitchFamily="18" charset="0"/>
                        </a:rPr>
                        <m:t>=</m:t>
                      </m:r>
                      <m:nary>
                        <m:naryPr>
                          <m:ctrlPr>
                            <a:rPr lang="en-US" i="1">
                              <a:latin typeface="Cambria Math" panose="02040503050406030204" pitchFamily="18" charset="0"/>
                            </a:rPr>
                          </m:ctrlPr>
                        </m:naryPr>
                        <m:sub>
                          <m:r>
                            <a:rPr lang="en-US" i="1">
                              <a:latin typeface="Cambria Math" panose="02040503050406030204" pitchFamily="18" charset="0"/>
                            </a:rPr>
                            <m:t>−</m:t>
                          </m:r>
                          <m:r>
                            <a:rPr lang="en-US" i="1">
                              <a:latin typeface="Cambria Math" panose="02040503050406030204" pitchFamily="18" charset="0"/>
                            </a:rPr>
                            <m:t>∞</m:t>
                          </m:r>
                        </m:sub>
                        <m:sup>
                          <m:r>
                            <a:rPr lang="en-US" i="1">
                              <a:latin typeface="Cambria Math" panose="02040503050406030204" pitchFamily="18" charset="0"/>
                            </a:rPr>
                            <m:t>+</m:t>
                          </m:r>
                          <m:r>
                            <a:rPr lang="en-US" i="1">
                              <a:latin typeface="Cambria Math" panose="02040503050406030204" pitchFamily="18" charset="0"/>
                            </a:rPr>
                            <m:t>∞</m:t>
                          </m:r>
                        </m:sup>
                        <m:e>
                          <m:r>
                            <a:rPr lang="en-US" i="1">
                              <a:latin typeface="Cambria Math" panose="02040503050406030204" pitchFamily="18" charset="0"/>
                            </a:rPr>
                            <m:t>𝜌</m:t>
                          </m:r>
                          <m:d>
                            <m:dPr>
                              <m:ctrlPr>
                                <a:rPr lang="en-US" i="1">
                                  <a:latin typeface="Cambria Math" panose="02040503050406030204" pitchFamily="18" charset="0"/>
                                </a:rPr>
                              </m:ctrlPr>
                            </m:dPr>
                            <m:e>
                              <m:r>
                                <a:rPr lang="en-US" i="1">
                                  <a:latin typeface="Cambria Math" panose="02040503050406030204" pitchFamily="18" charset="0"/>
                                </a:rPr>
                                <m:t>𝑡</m:t>
                              </m:r>
                            </m:e>
                          </m:d>
                        </m:e>
                      </m:nary>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r>
                            <a:rPr lang="en-US" i="1">
                              <a:latin typeface="Cambria Math" panose="02040503050406030204" pitchFamily="18" charset="0"/>
                            </a:rPr>
                            <m:t>𝜔</m:t>
                          </m:r>
                          <m:r>
                            <a:rPr lang="en-US" i="1">
                              <a:latin typeface="Cambria Math" panose="02040503050406030204" pitchFamily="18" charset="0"/>
                            </a:rPr>
                            <m:t>𝑡</m:t>
                          </m:r>
                        </m:sup>
                      </m:sSup>
                      <m:r>
                        <a:rPr lang="en-US" i="1">
                          <a:latin typeface="Cambria Math" panose="02040503050406030204" pitchFamily="18" charset="0"/>
                        </a:rPr>
                        <m:t> </m:t>
                      </m:r>
                      <m:r>
                        <a:rPr lang="en-US" i="1">
                          <a:latin typeface="Cambria Math" panose="02040503050406030204" pitchFamily="18" charset="0"/>
                        </a:rPr>
                        <m:t>𝑑𝑡</m:t>
                      </m:r>
                      <m:r>
                        <a:rPr lang="en-US" i="1">
                          <a:latin typeface="Cambria Math" panose="02040503050406030204" pitchFamily="18" charset="0"/>
                        </a:rPr>
                        <m:t>.</m:t>
                      </m:r>
                    </m:oMath>
                  </m:oMathPara>
                </a14:m>
                <a:endParaRPr lang="en-US" dirty="0"/>
              </a:p>
            </p:txBody>
          </p:sp>
        </mc:Choice>
        <mc:Fallback xmlns="">
          <p:sp>
            <p:nvSpPr>
              <p:cNvPr id="8" name="CasellaDiTesto 7">
                <a:extLst>
                  <a:ext uri="{FF2B5EF4-FFF2-40B4-BE49-F238E27FC236}">
                    <a16:creationId xmlns:a16="http://schemas.microsoft.com/office/drawing/2014/main" id="{8D91C67E-7EE5-3B58-353C-A273F1E6076C}"/>
                  </a:ext>
                </a:extLst>
              </p:cNvPr>
              <p:cNvSpPr txBox="1">
                <a:spLocks noRot="1" noChangeAspect="1" noMove="1" noResize="1" noEditPoints="1" noAdjustHandles="1" noChangeArrowheads="1" noChangeShapeType="1" noTextEdit="1"/>
              </p:cNvSpPr>
              <p:nvPr/>
            </p:nvSpPr>
            <p:spPr>
              <a:xfrm>
                <a:off x="606308" y="2970349"/>
                <a:ext cx="2681183" cy="64626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600E1741-9479-3EED-06B4-3DA655D0CE1E}"/>
                  </a:ext>
                </a:extLst>
              </p:cNvPr>
              <p:cNvSpPr txBox="1"/>
              <p:nvPr/>
            </p:nvSpPr>
            <p:spPr>
              <a:xfrm>
                <a:off x="638913" y="4268532"/>
                <a:ext cx="2921954" cy="672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𝜌</m:t>
                      </m:r>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2</m:t>
                              </m:r>
                              <m:r>
                                <a:rPr lang="en-US" i="1">
                                  <a:latin typeface="Cambria Math" panose="02040503050406030204" pitchFamily="18" charset="0"/>
                                </a:rPr>
                                <m:t>𝜋</m:t>
                              </m:r>
                            </m:e>
                          </m:rad>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𝑡</m:t>
                              </m:r>
                            </m:sub>
                          </m:sSub>
                        </m:den>
                      </m:f>
                      <m:r>
                        <a:rPr lang="en-US" i="1">
                          <a:latin typeface="Cambria Math" panose="02040503050406030204" pitchFamily="18" charset="0"/>
                        </a:rPr>
                        <m:t> </m:t>
                      </m:r>
                      <m:func>
                        <m:funcPr>
                          <m:ctrlPr>
                            <a:rPr lang="en-US" i="1">
                              <a:latin typeface="Cambria Math" panose="02040503050406030204" pitchFamily="18" charset="0"/>
                            </a:rPr>
                          </m:ctrlPr>
                        </m:funcPr>
                        <m:fName>
                          <m:r>
                            <m:rPr>
                              <m:sty m:val="p"/>
                            </m:rPr>
                            <a:rPr lang="en-US" i="0">
                              <a:latin typeface="Cambria Math" panose="02040503050406030204" pitchFamily="18" charset="0"/>
                            </a:rPr>
                            <m:t>exp</m:t>
                          </m:r>
                        </m:fName>
                        <m:e>
                          <m:d>
                            <m:dPr>
                              <m:ctrlPr>
                                <a:rPr lang="en-US" i="1">
                                  <a:latin typeface="Cambria Math" panose="02040503050406030204" pitchFamily="18" charset="0"/>
                                </a:rPr>
                              </m:ctrlPr>
                            </m:dPr>
                            <m:e>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num>
                                <m:den>
                                  <m:r>
                                    <a:rPr lang="en-US" i="1">
                                      <a:latin typeface="Cambria Math" panose="02040503050406030204" pitchFamily="18" charset="0"/>
                                    </a:rPr>
                                    <m:t>2</m:t>
                                  </m:r>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𝑡</m:t>
                                      </m:r>
                                    </m:sub>
                                    <m:sup>
                                      <m:r>
                                        <a:rPr lang="en-US" i="1">
                                          <a:latin typeface="Cambria Math" panose="02040503050406030204" pitchFamily="18" charset="0"/>
                                        </a:rPr>
                                        <m:t>2</m:t>
                                      </m:r>
                                    </m:sup>
                                  </m:sSubSup>
                                </m:den>
                              </m:f>
                            </m:e>
                          </m:d>
                        </m:e>
                      </m:func>
                    </m:oMath>
                  </m:oMathPara>
                </a14:m>
                <a:endParaRPr lang="en-US" dirty="0"/>
              </a:p>
            </p:txBody>
          </p:sp>
        </mc:Choice>
        <mc:Fallback xmlns="">
          <p:sp>
            <p:nvSpPr>
              <p:cNvPr id="9" name="CasellaDiTesto 8">
                <a:extLst>
                  <a:ext uri="{FF2B5EF4-FFF2-40B4-BE49-F238E27FC236}">
                    <a16:creationId xmlns:a16="http://schemas.microsoft.com/office/drawing/2014/main" id="{9F1A5060-FA36-ABDF-6E15-1C0CE04B69B5}"/>
                  </a:ext>
                </a:extLst>
              </p:cNvPr>
              <p:cNvSpPr txBox="1">
                <a:spLocks noRot="1" noChangeAspect="1" noMove="1" noResize="1" noEditPoints="1" noAdjustHandles="1" noChangeArrowheads="1" noChangeShapeType="1" noTextEdit="1"/>
              </p:cNvSpPr>
              <p:nvPr/>
            </p:nvSpPr>
            <p:spPr>
              <a:xfrm>
                <a:off x="638913" y="4268532"/>
                <a:ext cx="2921954" cy="67249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41F49728-04BF-3E2B-1A19-13788D143948}"/>
                  </a:ext>
                </a:extLst>
              </p:cNvPr>
              <p:cNvSpPr txBox="1"/>
              <p:nvPr/>
            </p:nvSpPr>
            <p:spPr>
              <a:xfrm>
                <a:off x="912289" y="4985160"/>
                <a:ext cx="2375202" cy="6657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dirty="0" smtClean="0">
                              <a:latin typeface="Cambria Math" panose="02040503050406030204" pitchFamily="18" charset="0"/>
                            </a:rPr>
                          </m:ctrlPr>
                        </m:accPr>
                        <m:e>
                          <m:r>
                            <a:rPr lang="en-US" i="1" dirty="0" smtClean="0">
                              <a:latin typeface="Cambria Math" panose="02040503050406030204" pitchFamily="18" charset="0"/>
                            </a:rPr>
                            <m:t>𝜌</m:t>
                          </m:r>
                        </m:e>
                      </m:acc>
                      <m:d>
                        <m:dPr>
                          <m:ctrlPr>
                            <a:rPr lang="en-US" i="1" dirty="0" smtClean="0">
                              <a:latin typeface="Cambria Math" panose="02040503050406030204" pitchFamily="18" charset="0"/>
                            </a:rPr>
                          </m:ctrlPr>
                        </m:dPr>
                        <m:e>
                          <m:r>
                            <a:rPr lang="en-US" i="1" dirty="0" smtClean="0">
                              <a:latin typeface="Cambria Math" panose="02040503050406030204" pitchFamily="18" charset="0"/>
                            </a:rPr>
                            <m:t>𝜔</m:t>
                          </m:r>
                        </m:e>
                      </m:d>
                      <m:r>
                        <a:rPr lang="en-US" i="1" dirty="0" smtClean="0">
                          <a:latin typeface="Cambria Math" panose="02040503050406030204" pitchFamily="18" charset="0"/>
                        </a:rPr>
                        <m:t>=</m:t>
                      </m:r>
                      <m:func>
                        <m:funcPr>
                          <m:ctrlPr>
                            <a:rPr lang="en-US" i="1" dirty="0" smtClean="0">
                              <a:latin typeface="Cambria Math" panose="02040503050406030204" pitchFamily="18" charset="0"/>
                            </a:rPr>
                          </m:ctrlPr>
                        </m:funcPr>
                        <m:fName>
                          <m:r>
                            <m:rPr>
                              <m:sty m:val="p"/>
                            </m:rPr>
                            <a:rPr lang="en-US" i="0" dirty="0" smtClean="0">
                              <a:latin typeface="Cambria Math" panose="02040503050406030204" pitchFamily="18" charset="0"/>
                            </a:rPr>
                            <m:t>exp</m:t>
                          </m:r>
                        </m:fName>
                        <m:e>
                          <m:d>
                            <m:dPr>
                              <m:ctrlPr>
                                <a:rPr lang="en-US" i="1" dirty="0" smtClean="0">
                                  <a:latin typeface="Cambria Math" panose="02040503050406030204" pitchFamily="18" charset="0"/>
                                </a:rPr>
                              </m:ctrlPr>
                            </m:dPr>
                            <m:e>
                              <m:r>
                                <a:rPr lang="en-US" i="1" dirty="0" smtClean="0">
                                  <a:latin typeface="Cambria Math" panose="02040503050406030204" pitchFamily="18" charset="0"/>
                                </a:rPr>
                                <m:t>−</m:t>
                              </m:r>
                              <m:f>
                                <m:fPr>
                                  <m:ctrlPr>
                                    <a:rPr lang="en-US" i="1" dirty="0" smtClean="0">
                                      <a:latin typeface="Cambria Math" panose="02040503050406030204" pitchFamily="18" charset="0"/>
                                    </a:rPr>
                                  </m:ctrlPr>
                                </m:fPr>
                                <m:num>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𝜔</m:t>
                                      </m:r>
                                    </m:e>
                                    <m:sup>
                                      <m:r>
                                        <a:rPr lang="en-US" i="1" dirty="0" smtClean="0">
                                          <a:latin typeface="Cambria Math" panose="02040503050406030204" pitchFamily="18" charset="0"/>
                                        </a:rPr>
                                        <m:t>2</m:t>
                                      </m:r>
                                    </m:sup>
                                  </m:sSup>
                                  <m:sSubSup>
                                    <m:sSubSupPr>
                                      <m:ctrlPr>
                                        <a:rPr lang="en-US" i="1" dirty="0" smtClean="0">
                                          <a:latin typeface="Cambria Math" panose="02040503050406030204" pitchFamily="18" charset="0"/>
                                        </a:rPr>
                                      </m:ctrlPr>
                                    </m:sSubSupPr>
                                    <m:e>
                                      <m:r>
                                        <a:rPr lang="en-US" i="1" dirty="0" smtClean="0">
                                          <a:latin typeface="Cambria Math" panose="02040503050406030204" pitchFamily="18" charset="0"/>
                                        </a:rPr>
                                        <m:t>𝜎</m:t>
                                      </m:r>
                                    </m:e>
                                    <m:sub>
                                      <m:r>
                                        <a:rPr lang="en-US" i="1" dirty="0" smtClean="0">
                                          <a:latin typeface="Cambria Math" panose="02040503050406030204" pitchFamily="18" charset="0"/>
                                        </a:rPr>
                                        <m:t>𝑡</m:t>
                                      </m:r>
                                    </m:sub>
                                    <m:sup>
                                      <m:r>
                                        <a:rPr lang="en-US" i="1" dirty="0" smtClean="0">
                                          <a:latin typeface="Cambria Math" panose="02040503050406030204" pitchFamily="18" charset="0"/>
                                        </a:rPr>
                                        <m:t>2</m:t>
                                      </m:r>
                                    </m:sup>
                                  </m:sSubSup>
                                </m:num>
                                <m:den>
                                  <m:r>
                                    <a:rPr lang="en-US" i="1" dirty="0" smtClean="0">
                                      <a:latin typeface="Cambria Math" panose="02040503050406030204" pitchFamily="18" charset="0"/>
                                    </a:rPr>
                                    <m:t>2</m:t>
                                  </m:r>
                                </m:den>
                              </m:f>
                            </m:e>
                          </m:d>
                        </m:e>
                      </m:func>
                    </m:oMath>
                  </m:oMathPara>
                </a14:m>
                <a:endParaRPr/>
              </a:p>
            </p:txBody>
          </p:sp>
        </mc:Choice>
        <mc:Fallback xmlns="">
          <p:sp>
            <p:nvSpPr>
              <p:cNvPr id="10" name="CasellaDiTesto 9">
                <a:extLst>
                  <a:ext uri="{FF2B5EF4-FFF2-40B4-BE49-F238E27FC236}">
                    <a16:creationId xmlns:a16="http://schemas.microsoft.com/office/drawing/2014/main" id="{B2D2604A-ABA6-A51E-FE8C-F30AB0AF2FE3}"/>
                  </a:ext>
                </a:extLst>
              </p:cNvPr>
              <p:cNvSpPr txBox="1">
                <a:spLocks noRot="1" noChangeAspect="1" noMove="1" noResize="1" noEditPoints="1" noAdjustHandles="1" noChangeArrowheads="1" noChangeShapeType="1" noTextEdit="1"/>
              </p:cNvSpPr>
              <p:nvPr/>
            </p:nvSpPr>
            <p:spPr>
              <a:xfrm>
                <a:off x="912289" y="4985160"/>
                <a:ext cx="2375202" cy="66576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66386E62-C5FD-7FBC-D386-245AD161AA2B}"/>
                  </a:ext>
                </a:extLst>
              </p:cNvPr>
              <p:cNvSpPr txBox="1"/>
              <p:nvPr/>
            </p:nvSpPr>
            <p:spPr>
              <a:xfrm>
                <a:off x="33337" y="780350"/>
                <a:ext cx="8915400" cy="384721"/>
              </a:xfrm>
              <a:prstGeom prst="rect">
                <a:avLst/>
              </a:prstGeom>
              <a:noFill/>
            </p:spPr>
            <p:txBody>
              <a:bodyPr wrap="square" rtlCol="0">
                <a:spAutoFit/>
              </a:bodyPr>
              <a:lstStyle/>
              <a:p>
                <a:r>
                  <a:rPr lang="en-US" dirty="0"/>
                  <a:t>The angular spectrum of radiation emitted by a bunch of </a:t>
                </a:r>
                <a14:m>
                  <m:oMath xmlns:m="http://schemas.openxmlformats.org/officeDocument/2006/math">
                    <m:r>
                      <a:rPr lang="en-US" i="1">
                        <a:latin typeface="Cambria Math" panose="02040503050406030204" pitchFamily="18" charset="0"/>
                      </a:rPr>
                      <m:t>𝑁</m:t>
                    </m:r>
                  </m:oMath>
                </a14:m>
                <a:r>
                  <a:rPr lang="en-US" dirty="0"/>
                  <a:t>electrons can be written as:</a:t>
                </a:r>
              </a:p>
            </p:txBody>
          </p:sp>
        </mc:Choice>
        <mc:Fallback xmlns="">
          <p:sp>
            <p:nvSpPr>
              <p:cNvPr id="17" name="CasellaDiTesto 16">
                <a:extLst>
                  <a:ext uri="{FF2B5EF4-FFF2-40B4-BE49-F238E27FC236}">
                    <a16:creationId xmlns:a16="http://schemas.microsoft.com/office/drawing/2014/main" id="{B99EF791-0A81-68D2-0219-9496A290D14B}"/>
                  </a:ext>
                </a:extLst>
              </p:cNvPr>
              <p:cNvSpPr txBox="1">
                <a:spLocks noRot="1" noChangeAspect="1" noMove="1" noResize="1" noEditPoints="1" noAdjustHandles="1" noChangeArrowheads="1" noChangeShapeType="1" noTextEdit="1"/>
              </p:cNvSpPr>
              <p:nvPr/>
            </p:nvSpPr>
            <p:spPr>
              <a:xfrm>
                <a:off x="33337" y="780350"/>
                <a:ext cx="8915400" cy="384721"/>
              </a:xfrm>
              <a:prstGeom prst="rect">
                <a:avLst/>
              </a:prstGeom>
              <a:blipFill>
                <a:blip r:embed="rId9"/>
                <a:stretch>
                  <a:fillRect l="-615" t="-7937" b="-269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F0D84F8F-DC69-832B-7CED-3A8BA0C4C9DF}"/>
                  </a:ext>
                </a:extLst>
              </p:cNvPr>
              <p:cNvSpPr txBox="1"/>
              <p:nvPr/>
            </p:nvSpPr>
            <p:spPr>
              <a:xfrm>
                <a:off x="0" y="1782292"/>
                <a:ext cx="12096750" cy="683777"/>
              </a:xfrm>
              <a:prstGeom prst="rect">
                <a:avLst/>
              </a:prstGeom>
              <a:noFill/>
            </p:spPr>
            <p:txBody>
              <a:bodyPr wrap="square" rtlCol="0">
                <a:spAutoFit/>
              </a:bodyPr>
              <a:lstStyle/>
              <a:p>
                <a:r>
                  <a:rPr lang="it-IT" dirty="0"/>
                  <a:t>The term </a:t>
                </a:r>
                <a14:m>
                  <m:oMath xmlns:m="http://schemas.openxmlformats.org/officeDocument/2006/math">
                    <m:r>
                      <a:rPr lang="it-IT">
                        <a:latin typeface="Cambria Math" panose="02040503050406030204" pitchFamily="18" charset="0"/>
                      </a:rPr>
                      <m:t>∝</m:t>
                    </m:r>
                    <m:r>
                      <a:rPr lang="it-IT" i="1">
                        <a:latin typeface="Cambria Math" panose="02040503050406030204" pitchFamily="18" charset="0"/>
                      </a:rPr>
                      <m:t>𝑁</m:t>
                    </m:r>
                    <m:r>
                      <a:rPr lang="it-IT" b="0" i="1" smtClean="0">
                        <a:latin typeface="Cambria Math" panose="02040503050406030204" pitchFamily="18" charset="0"/>
                      </a:rPr>
                      <m:t> </m:t>
                    </m:r>
                  </m:oMath>
                </a14:m>
                <a:r>
                  <a:rPr lang="it-IT" dirty="0"/>
                  <a:t>represents the incoherent emission, while the term </a:t>
                </a:r>
                <a14:m>
                  <m:oMath xmlns:m="http://schemas.openxmlformats.org/officeDocument/2006/math">
                    <m:r>
                      <a:rPr lang="it-IT">
                        <a:latin typeface="Cambria Math" panose="02040503050406030204" pitchFamily="18" charset="0"/>
                      </a:rPr>
                      <m:t>∝</m:t>
                    </m:r>
                    <m:sSup>
                      <m:sSupPr>
                        <m:ctrlPr>
                          <a:rPr lang="ar-AE" i="1">
                            <a:latin typeface="Cambria Math" panose="02040503050406030204" pitchFamily="18" charset="0"/>
                          </a:rPr>
                        </m:ctrlPr>
                      </m:sSupPr>
                      <m:e>
                        <m:r>
                          <a:rPr lang="ar-AE" i="1">
                            <a:latin typeface="Cambria Math" panose="02040503050406030204" pitchFamily="18" charset="0"/>
                          </a:rPr>
                          <m:t>𝑁</m:t>
                        </m:r>
                      </m:e>
                      <m:sup>
                        <m:r>
                          <a:rPr lang="ar-AE">
                            <a:latin typeface="Cambria Math" panose="02040503050406030204" pitchFamily="18" charset="0"/>
                          </a:rPr>
                          <m:t>2</m:t>
                        </m:r>
                      </m:sup>
                    </m:sSup>
                    <m:r>
                      <a:rPr lang="ar-AE" i="1">
                        <a:latin typeface="Cambria Math" panose="02040503050406030204" pitchFamily="18" charset="0"/>
                      </a:rPr>
                      <m:t>𝐹</m:t>
                    </m:r>
                    <m:d>
                      <m:dPr>
                        <m:ctrlPr>
                          <a:rPr lang="ar-AE" i="1">
                            <a:latin typeface="Cambria Math" panose="02040503050406030204" pitchFamily="18" charset="0"/>
                          </a:rPr>
                        </m:ctrlPr>
                      </m:dPr>
                      <m:e>
                        <m:r>
                          <a:rPr lang="ar-AE" i="1">
                            <a:latin typeface="Cambria Math" panose="02040503050406030204" pitchFamily="18" charset="0"/>
                          </a:rPr>
                          <m:t>𝜔</m:t>
                        </m:r>
                      </m:e>
                    </m:d>
                  </m:oMath>
                </a14:m>
                <a:r>
                  <a:rPr lang="it-IT" dirty="0"/>
                  <a:t> describes the coherent radiation and </a:t>
                </a:r>
                <a:r>
                  <a:rPr lang="en-US" dirty="0"/>
                  <a:t>the longitudinal form factor is defined as:</a:t>
                </a:r>
              </a:p>
            </p:txBody>
          </p:sp>
        </mc:Choice>
        <mc:Fallback xmlns="">
          <p:sp>
            <p:nvSpPr>
              <p:cNvPr id="18" name="CasellaDiTesto 17">
                <a:extLst>
                  <a:ext uri="{FF2B5EF4-FFF2-40B4-BE49-F238E27FC236}">
                    <a16:creationId xmlns:a16="http://schemas.microsoft.com/office/drawing/2014/main" id="{F96BDC7F-A299-1AA5-851B-4EA560A558E1}"/>
                  </a:ext>
                </a:extLst>
              </p:cNvPr>
              <p:cNvSpPr txBox="1">
                <a:spLocks noRot="1" noChangeAspect="1" noMove="1" noResize="1" noEditPoints="1" noAdjustHandles="1" noChangeArrowheads="1" noChangeShapeType="1" noTextEdit="1"/>
              </p:cNvSpPr>
              <p:nvPr/>
            </p:nvSpPr>
            <p:spPr>
              <a:xfrm>
                <a:off x="0" y="1782292"/>
                <a:ext cx="12096750" cy="683777"/>
              </a:xfrm>
              <a:prstGeom prst="rect">
                <a:avLst/>
              </a:prstGeom>
              <a:blipFill>
                <a:blip r:embed="rId10"/>
                <a:stretch>
                  <a:fillRect l="-454" t="-3540" b="-141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84EA4981-094F-9F23-9F20-1FC0B7B309F9}"/>
                  </a:ext>
                </a:extLst>
              </p:cNvPr>
              <p:cNvSpPr txBox="1"/>
              <p:nvPr/>
            </p:nvSpPr>
            <p:spPr>
              <a:xfrm>
                <a:off x="0" y="2565537"/>
                <a:ext cx="10906125" cy="384721"/>
              </a:xfrm>
              <a:prstGeom prst="rect">
                <a:avLst/>
              </a:prstGeom>
              <a:noFill/>
            </p:spPr>
            <p:txBody>
              <a:bodyPr wrap="square" rtlCol="0">
                <a:spAutoFit/>
              </a:bodyPr>
              <a:lstStyle/>
              <a:p>
                <a:r>
                  <a:rPr lang="it-IT" dirty="0"/>
                  <a:t>where </a:t>
                </a:r>
                <a14:m>
                  <m:oMath xmlns:m="http://schemas.openxmlformats.org/officeDocument/2006/math">
                    <m:acc>
                      <m:accPr>
                        <m:chr m:val="̃"/>
                        <m:ctrlPr>
                          <a:rPr lang="ar-AE" i="1">
                            <a:latin typeface="Cambria Math" panose="02040503050406030204" pitchFamily="18" charset="0"/>
                          </a:rPr>
                        </m:ctrlPr>
                      </m:accPr>
                      <m:e>
                        <m:r>
                          <a:rPr lang="ar-AE" i="1">
                            <a:latin typeface="Cambria Math" panose="02040503050406030204" pitchFamily="18" charset="0"/>
                          </a:rPr>
                          <m:t>𝜌</m:t>
                        </m:r>
                      </m:e>
                    </m:acc>
                    <m:d>
                      <m:dPr>
                        <m:ctrlPr>
                          <a:rPr lang="ar-AE" i="1">
                            <a:latin typeface="Cambria Math" panose="02040503050406030204" pitchFamily="18" charset="0"/>
                          </a:rPr>
                        </m:ctrlPr>
                      </m:dPr>
                      <m:e>
                        <m:r>
                          <a:rPr lang="ar-AE" i="1">
                            <a:latin typeface="Cambria Math" panose="02040503050406030204" pitchFamily="18" charset="0"/>
                          </a:rPr>
                          <m:t>𝜔</m:t>
                        </m:r>
                      </m:e>
                    </m:d>
                  </m:oMath>
                </a14:m>
                <a:r>
                  <a:rPr lang="it-IT" dirty="0"/>
                  <a:t> is the Fourier transform of the normalized temporal distribution of the bunch </a:t>
                </a:r>
                <a14:m>
                  <m:oMath xmlns:m="http://schemas.openxmlformats.org/officeDocument/2006/math">
                    <m:r>
                      <a:rPr lang="it-IT" i="1">
                        <a:latin typeface="Cambria Math" panose="02040503050406030204" pitchFamily="18" charset="0"/>
                      </a:rPr>
                      <m:t>𝜌</m:t>
                    </m:r>
                    <m:d>
                      <m:dPr>
                        <m:ctrlPr>
                          <a:rPr lang="ar-AE" i="1">
                            <a:latin typeface="Cambria Math" panose="02040503050406030204" pitchFamily="18" charset="0"/>
                          </a:rPr>
                        </m:ctrlPr>
                      </m:dPr>
                      <m:e>
                        <m:r>
                          <a:rPr lang="ar-AE" i="1">
                            <a:latin typeface="Cambria Math" panose="02040503050406030204" pitchFamily="18" charset="0"/>
                          </a:rPr>
                          <m:t>𝑡</m:t>
                        </m:r>
                      </m:e>
                    </m:d>
                  </m:oMath>
                </a14:m>
                <a:r>
                  <a:rPr lang="ar-AE" dirty="0"/>
                  <a:t>:</a:t>
                </a:r>
                <a:endParaRPr lang="en-US" dirty="0"/>
              </a:p>
            </p:txBody>
          </p:sp>
        </mc:Choice>
        <mc:Fallback xmlns="">
          <p:sp>
            <p:nvSpPr>
              <p:cNvPr id="19" name="CasellaDiTesto 18">
                <a:extLst>
                  <a:ext uri="{FF2B5EF4-FFF2-40B4-BE49-F238E27FC236}">
                    <a16:creationId xmlns:a16="http://schemas.microsoft.com/office/drawing/2014/main" id="{B47C4792-F1FE-6C60-700C-3EE5EF6561D7}"/>
                  </a:ext>
                </a:extLst>
              </p:cNvPr>
              <p:cNvSpPr txBox="1">
                <a:spLocks noRot="1" noChangeAspect="1" noMove="1" noResize="1" noEditPoints="1" noAdjustHandles="1" noChangeArrowheads="1" noChangeShapeType="1" noTextEdit="1"/>
              </p:cNvSpPr>
              <p:nvPr/>
            </p:nvSpPr>
            <p:spPr>
              <a:xfrm>
                <a:off x="0" y="2565537"/>
                <a:ext cx="10906125" cy="384721"/>
              </a:xfrm>
              <a:prstGeom prst="rect">
                <a:avLst/>
              </a:prstGeom>
              <a:blipFill>
                <a:blip r:embed="rId11"/>
                <a:stretch>
                  <a:fillRect l="-503" t="-11111" b="-26984"/>
                </a:stretch>
              </a:blipFill>
            </p:spPr>
            <p:txBody>
              <a:bodyPr/>
              <a:lstStyle/>
              <a:p>
                <a:r>
                  <a:rPr lang="en-US">
                    <a:noFill/>
                  </a:rPr>
                  <a:t> </a:t>
                </a:r>
              </a:p>
            </p:txBody>
          </p:sp>
        </mc:Fallback>
      </mc:AlternateContent>
      <p:sp>
        <p:nvSpPr>
          <p:cNvPr id="20" name="CasellaDiTesto 19">
            <a:extLst>
              <a:ext uri="{FF2B5EF4-FFF2-40B4-BE49-F238E27FC236}">
                <a16:creationId xmlns:a16="http://schemas.microsoft.com/office/drawing/2014/main" id="{87165E93-80B0-D88D-D5E2-562C35691BD1}"/>
              </a:ext>
            </a:extLst>
          </p:cNvPr>
          <p:cNvSpPr txBox="1"/>
          <p:nvPr/>
        </p:nvSpPr>
        <p:spPr>
          <a:xfrm>
            <a:off x="10494" y="3636707"/>
            <a:ext cx="5419725" cy="677108"/>
          </a:xfrm>
          <a:prstGeom prst="rect">
            <a:avLst/>
          </a:prstGeom>
          <a:noFill/>
        </p:spPr>
        <p:txBody>
          <a:bodyPr wrap="square" rtlCol="0">
            <a:spAutoFit/>
          </a:bodyPr>
          <a:lstStyle/>
          <a:p>
            <a:r>
              <a:rPr lang="en-US" dirty="0"/>
              <a:t>For a bunch with a Gaussian distribution, the Fourier transform is again a Gaussian:</a:t>
            </a:r>
          </a:p>
        </p:txBody>
      </p:sp>
      <p:sp>
        <p:nvSpPr>
          <p:cNvPr id="21" name="CasellaDiTesto 20">
            <a:extLst>
              <a:ext uri="{FF2B5EF4-FFF2-40B4-BE49-F238E27FC236}">
                <a16:creationId xmlns:a16="http://schemas.microsoft.com/office/drawing/2014/main" id="{C2EBF664-34FC-021D-E4A5-B4CA06F4559B}"/>
              </a:ext>
            </a:extLst>
          </p:cNvPr>
          <p:cNvSpPr txBox="1"/>
          <p:nvPr/>
        </p:nvSpPr>
        <p:spPr>
          <a:xfrm>
            <a:off x="-19058" y="5609424"/>
            <a:ext cx="6889867" cy="384721"/>
          </a:xfrm>
          <a:prstGeom prst="rect">
            <a:avLst/>
          </a:prstGeom>
          <a:noFill/>
        </p:spPr>
        <p:txBody>
          <a:bodyPr wrap="square" rtlCol="0">
            <a:spAutoFit/>
          </a:bodyPr>
          <a:lstStyle/>
          <a:p>
            <a:r>
              <a:rPr lang="en-US" dirty="0"/>
              <a:t>The longitudinal form factor is finally defined as:</a:t>
            </a:r>
          </a:p>
        </p:txBody>
      </p:sp>
      <p:sp>
        <p:nvSpPr>
          <p:cNvPr id="22" name="CasellaDiTesto 21">
            <a:extLst>
              <a:ext uri="{FF2B5EF4-FFF2-40B4-BE49-F238E27FC236}">
                <a16:creationId xmlns:a16="http://schemas.microsoft.com/office/drawing/2014/main" id="{E2FCECD6-DA26-228E-BC9B-571FADF77550}"/>
              </a:ext>
            </a:extLst>
          </p:cNvPr>
          <p:cNvSpPr txBox="1"/>
          <p:nvPr/>
        </p:nvSpPr>
        <p:spPr>
          <a:xfrm>
            <a:off x="101023" y="6645861"/>
            <a:ext cx="12096750" cy="400110"/>
          </a:xfrm>
          <a:prstGeom prst="rect">
            <a:avLst/>
          </a:prstGeom>
          <a:noFill/>
        </p:spPr>
        <p:txBody>
          <a:bodyPr wrap="square" rtlCol="0">
            <a:spAutoFit/>
          </a:bodyPr>
          <a:lstStyle/>
          <a:p>
            <a:r>
              <a:rPr lang="en-GB" sz="1000" noProof="0" dirty="0"/>
              <a:t>Su X., Yan L., Du Y., Zhang Z., Zhou Z., Wang D., Zheng L., Tian Q., Huang W., Tang C. Monitoring of electron bunch length by using terahertz coherent transition radiation, </a:t>
            </a:r>
            <a:r>
              <a:rPr lang="en-GB" sz="1000" noProof="0" dirty="0" err="1"/>
              <a:t>Nucl</a:t>
            </a:r>
            <a:r>
              <a:rPr lang="en-GB" sz="1000" noProof="0" dirty="0"/>
              <a:t>. </a:t>
            </a:r>
            <a:r>
              <a:rPr lang="en-GB" sz="1000" noProof="0" dirty="0" err="1"/>
              <a:t>Instrum</a:t>
            </a:r>
            <a:r>
              <a:rPr lang="en-GB" sz="1000" noProof="0" dirty="0"/>
              <a:t>. Methods Phys. Res. A, 402 (2017), pp. 157-161</a:t>
            </a:r>
          </a:p>
          <a:p>
            <a:endParaRPr lang="en-GB" sz="1000" noProof="0" dirty="0"/>
          </a:p>
        </p:txBody>
      </p:sp>
      <p:pic>
        <p:nvPicPr>
          <p:cNvPr id="29" name="Picture 28">
            <a:extLst>
              <a:ext uri="{FF2B5EF4-FFF2-40B4-BE49-F238E27FC236}">
                <a16:creationId xmlns:a16="http://schemas.microsoft.com/office/drawing/2014/main" id="{8B71F517-0654-947C-88DA-7153E062490C}"/>
              </a:ext>
            </a:extLst>
          </p:cNvPr>
          <p:cNvPicPr>
            <a:picLocks noChangeAspect="1"/>
          </p:cNvPicPr>
          <p:nvPr/>
        </p:nvPicPr>
        <p:blipFill>
          <a:blip r:embed="rId12"/>
          <a:stretch>
            <a:fillRect/>
          </a:stretch>
        </p:blipFill>
        <p:spPr>
          <a:xfrm>
            <a:off x="5368709" y="3115328"/>
            <a:ext cx="6644756" cy="3176041"/>
          </a:xfrm>
          <a:prstGeom prst="rect">
            <a:avLst/>
          </a:prstGeom>
        </p:spPr>
      </p:pic>
    </p:spTree>
    <p:extLst>
      <p:ext uri="{BB962C8B-B14F-4D97-AF65-F5344CB8AC3E}">
        <p14:creationId xmlns:p14="http://schemas.microsoft.com/office/powerpoint/2010/main" val="1972709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0D789D-4F27-07EB-9A89-10CBC35E227D}"/>
              </a:ext>
            </a:extLst>
          </p:cNvPr>
          <p:cNvSpPr>
            <a:spLocks noGrp="1"/>
          </p:cNvSpPr>
          <p:nvPr>
            <p:ph type="sldNum" sz="quarter" idx="12"/>
          </p:nvPr>
        </p:nvSpPr>
        <p:spPr/>
        <p:txBody>
          <a:bodyPr/>
          <a:lstStyle/>
          <a:p>
            <a:fld id="{3A3A6714-3D1F-4857-9904-D935B84167FA}" type="slidenum">
              <a:rPr lang="en-GB" smtClean="0"/>
              <a:pPr/>
              <a:t>16</a:t>
            </a:fld>
            <a:endParaRPr lang="en-GB"/>
          </a:p>
        </p:txBody>
      </p:sp>
      <p:sp>
        <p:nvSpPr>
          <p:cNvPr id="5" name="Footer Placeholder 4">
            <a:extLst>
              <a:ext uri="{FF2B5EF4-FFF2-40B4-BE49-F238E27FC236}">
                <a16:creationId xmlns:a16="http://schemas.microsoft.com/office/drawing/2014/main" id="{D7AC2684-2106-DD3A-7E52-8C002D677825}"/>
              </a:ext>
            </a:extLst>
          </p:cNvPr>
          <p:cNvSpPr>
            <a:spLocks noGrp="1"/>
          </p:cNvSpPr>
          <p:nvPr>
            <p:ph type="ftr" sz="quarter" idx="13"/>
          </p:nvPr>
        </p:nvSpPr>
        <p:spPr/>
        <p:txBody>
          <a:bodyPr/>
          <a:lstStyle/>
          <a:p>
            <a:pPr algn="l"/>
            <a:r>
              <a:rPr lang="en-US"/>
              <a:t>G.J Silvi  7th European Advanced Accelerator Conference (EAAC2025) </a:t>
            </a:r>
            <a:endParaRPr lang="en-GB" dirty="0"/>
          </a:p>
        </p:txBody>
      </p:sp>
      <p:sp>
        <p:nvSpPr>
          <p:cNvPr id="6" name="Titolo 1">
            <a:extLst>
              <a:ext uri="{FF2B5EF4-FFF2-40B4-BE49-F238E27FC236}">
                <a16:creationId xmlns:a16="http://schemas.microsoft.com/office/drawing/2014/main" id="{4C849F04-78A1-4D11-DB72-3D3FA4E0FE38}"/>
              </a:ext>
            </a:extLst>
          </p:cNvPr>
          <p:cNvSpPr txBox="1">
            <a:spLocks/>
          </p:cNvSpPr>
          <p:nvPr/>
        </p:nvSpPr>
        <p:spPr>
          <a:xfrm>
            <a:off x="776199" y="8327"/>
            <a:ext cx="10251600" cy="713600"/>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2625" b="1" kern="1200">
                <a:solidFill>
                  <a:srgbClr val="334186"/>
                </a:solidFill>
                <a:latin typeface="+mj-lt"/>
                <a:ea typeface="+mj-ea"/>
                <a:cs typeface="+mj-cs"/>
              </a:defRPr>
            </a:lvl1pPr>
          </a:lstStyle>
          <a:p>
            <a:r>
              <a:rPr lang="en-US" sz="2630" dirty="0">
                <a:latin typeface="Calibri Light" panose="020F0302020204030204" pitchFamily="34" charset="0"/>
                <a:ea typeface="Calibri Light" panose="020F0302020204030204" pitchFamily="34" charset="0"/>
                <a:cs typeface="Calibri Light" panose="020F0302020204030204" pitchFamily="34" charset="0"/>
              </a:rPr>
              <a:t>EuPRAXIA@SPARC_LAB</a:t>
            </a:r>
            <a:endParaRPr lang="en-GB" sz="2630"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7" name="Immagine 5">
            <a:extLst>
              <a:ext uri="{FF2B5EF4-FFF2-40B4-BE49-F238E27FC236}">
                <a16:creationId xmlns:a16="http://schemas.microsoft.com/office/drawing/2014/main" id="{C59A7AF7-FA44-2B8B-1880-60C52A1E2C01}"/>
              </a:ext>
            </a:extLst>
          </p:cNvPr>
          <p:cNvPicPr>
            <a:picLocks noChangeAspect="1"/>
          </p:cNvPicPr>
          <p:nvPr/>
        </p:nvPicPr>
        <p:blipFill>
          <a:blip r:embed="rId2"/>
          <a:stretch>
            <a:fillRect/>
          </a:stretch>
        </p:blipFill>
        <p:spPr>
          <a:xfrm>
            <a:off x="2400961" y="811606"/>
            <a:ext cx="7009369" cy="1779722"/>
          </a:xfrm>
          <a:prstGeom prst="rect">
            <a:avLst/>
          </a:prstGeom>
        </p:spPr>
      </p:pic>
      <p:sp>
        <p:nvSpPr>
          <p:cNvPr id="11" name="CasellaDiTesto 10">
            <a:extLst>
              <a:ext uri="{FF2B5EF4-FFF2-40B4-BE49-F238E27FC236}">
                <a16:creationId xmlns:a16="http://schemas.microsoft.com/office/drawing/2014/main" id="{F5DAD03D-F417-1659-1FA6-A57C90A857E0}"/>
              </a:ext>
            </a:extLst>
          </p:cNvPr>
          <p:cNvSpPr txBox="1"/>
          <p:nvPr/>
        </p:nvSpPr>
        <p:spPr>
          <a:xfrm>
            <a:off x="6496809" y="3590397"/>
            <a:ext cx="5695191" cy="338554"/>
          </a:xfrm>
          <a:prstGeom prst="rect">
            <a:avLst/>
          </a:prstGeom>
          <a:noFill/>
        </p:spPr>
        <p:txBody>
          <a:bodyPr wrap="square" rtlCol="0">
            <a:spAutoFit/>
          </a:bodyPr>
          <a:lstStyle/>
          <a:p>
            <a:r>
              <a:rPr lang="en-GB" sz="800" i="1" dirty="0"/>
              <a:t>M. Ferrario et al., EuPRAXIA@SPARC_LAB  Conceptual Design Report, LNF Technical Note 18-03, 07/05/2018.</a:t>
            </a:r>
            <a:br>
              <a:rPr lang="en-GB" sz="800" i="1" dirty="0"/>
            </a:br>
            <a:r>
              <a:rPr lang="en-GB" sz="800" dirty="0"/>
              <a:t>Assmann, R.W., Weikum, M.K., Akhter, T. et al. EuPRAXIA Conceptual Design Report. Eur. Phys. J. Spec. Top. 229, 3675–4284 (2020).</a:t>
            </a:r>
            <a:endParaRPr lang="en-GB" sz="800" i="1" dirty="0"/>
          </a:p>
        </p:txBody>
      </p:sp>
      <p:grpSp>
        <p:nvGrpSpPr>
          <p:cNvPr id="10" name="Gruppo 9">
            <a:extLst>
              <a:ext uri="{FF2B5EF4-FFF2-40B4-BE49-F238E27FC236}">
                <a16:creationId xmlns:a16="http://schemas.microsoft.com/office/drawing/2014/main" id="{C409CEB2-D6B5-76D1-7ABE-6F7D24059911}"/>
              </a:ext>
            </a:extLst>
          </p:cNvPr>
          <p:cNvGrpSpPr/>
          <p:nvPr/>
        </p:nvGrpSpPr>
        <p:grpSpPr>
          <a:xfrm>
            <a:off x="0" y="2552230"/>
            <a:ext cx="12003989" cy="1008139"/>
            <a:chOff x="-1" y="2172327"/>
            <a:chExt cx="9002992" cy="756104"/>
          </a:xfrm>
        </p:grpSpPr>
        <p:sp>
          <p:nvSpPr>
            <p:cNvPr id="8" name="CasellaDiTesto 6">
              <a:extLst>
                <a:ext uri="{FF2B5EF4-FFF2-40B4-BE49-F238E27FC236}">
                  <a16:creationId xmlns:a16="http://schemas.microsoft.com/office/drawing/2014/main" id="{9FBE4BDB-07E5-0389-DFA0-12C0C7225377}"/>
                </a:ext>
              </a:extLst>
            </p:cNvPr>
            <p:cNvSpPr txBox="1"/>
            <p:nvPr/>
          </p:nvSpPr>
          <p:spPr>
            <a:xfrm>
              <a:off x="0" y="2172327"/>
              <a:ext cx="9002991" cy="407900"/>
            </a:xfrm>
            <a:prstGeom prst="rect">
              <a:avLst/>
            </a:prstGeom>
            <a:noFill/>
          </p:spPr>
          <p:txBody>
            <a:bodyPr wrap="square" rtlCol="0">
              <a:spAutoFit/>
            </a:bodyPr>
            <a:lstStyle/>
            <a:p>
              <a:pPr algn="l" rtl="0"/>
              <a:r>
                <a:rPr lang="en-US" sz="1467" dirty="0"/>
                <a:t>EuPRAXIA@SPARC_LAB is the first European research infrastructure to demonstrate the usability of a plasma accelerator combining a high-brightness GeV–range electron beam generated in a state-of-the-art linac, and a 0.5 PW–class laser system.</a:t>
              </a:r>
            </a:p>
          </p:txBody>
        </p:sp>
        <p:sp>
          <p:nvSpPr>
            <p:cNvPr id="16" name="CasellaDiTesto 15">
              <a:extLst>
                <a:ext uri="{FF2B5EF4-FFF2-40B4-BE49-F238E27FC236}">
                  <a16:creationId xmlns:a16="http://schemas.microsoft.com/office/drawing/2014/main" id="{70FC37EC-34A3-6051-67A0-74FFDF25F86B}"/>
                </a:ext>
              </a:extLst>
            </p:cNvPr>
            <p:cNvSpPr txBox="1"/>
            <p:nvPr/>
          </p:nvSpPr>
          <p:spPr>
            <a:xfrm>
              <a:off x="-1" y="2520531"/>
              <a:ext cx="9002991" cy="407900"/>
            </a:xfrm>
            <a:prstGeom prst="rect">
              <a:avLst/>
            </a:prstGeom>
            <a:noFill/>
          </p:spPr>
          <p:txBody>
            <a:bodyPr wrap="square" rtlCol="0">
              <a:spAutoFit/>
            </a:bodyPr>
            <a:lstStyle/>
            <a:p>
              <a:r>
                <a:rPr lang="en-US" sz="1467" dirty="0"/>
                <a:t>EuPRAXIA@SPARC_LAB will be a user facility dedicated for instance to the production of a high-brightness plasma accelerated beam to induce Self Amplified Spontaneous Emission (SASE) in an FEL undulator. </a:t>
              </a:r>
              <a:endParaRPr lang="en-GB" sz="1467" dirty="0"/>
            </a:p>
          </p:txBody>
        </p:sp>
      </p:grpSp>
      <p:grpSp>
        <p:nvGrpSpPr>
          <p:cNvPr id="9" name="Gruppo 2">
            <a:extLst>
              <a:ext uri="{FF2B5EF4-FFF2-40B4-BE49-F238E27FC236}">
                <a16:creationId xmlns:a16="http://schemas.microsoft.com/office/drawing/2014/main" id="{5BAB4B3A-7C7E-6D49-3C1B-1D30808CF739}"/>
              </a:ext>
            </a:extLst>
          </p:cNvPr>
          <p:cNvGrpSpPr/>
          <p:nvPr/>
        </p:nvGrpSpPr>
        <p:grpSpPr>
          <a:xfrm>
            <a:off x="335624" y="3644248"/>
            <a:ext cx="11520752" cy="962718"/>
            <a:chOff x="-544821" y="3443015"/>
            <a:chExt cx="8640564" cy="722039"/>
          </a:xfrm>
        </p:grpSpPr>
        <p:sp>
          <p:nvSpPr>
            <p:cNvPr id="14" name="CasellaDiTesto 13">
              <a:extLst>
                <a:ext uri="{FF2B5EF4-FFF2-40B4-BE49-F238E27FC236}">
                  <a16:creationId xmlns:a16="http://schemas.microsoft.com/office/drawing/2014/main" id="{3AE002E4-1F09-0225-3602-FAFF0432D15E}"/>
                </a:ext>
              </a:extLst>
            </p:cNvPr>
            <p:cNvSpPr txBox="1"/>
            <p:nvPr/>
          </p:nvSpPr>
          <p:spPr>
            <a:xfrm>
              <a:off x="2617604" y="3889450"/>
              <a:ext cx="2024712" cy="269257"/>
            </a:xfrm>
            <a:prstGeom prst="rect">
              <a:avLst/>
            </a:prstGeom>
            <a:noFill/>
            <a:ln w="38100">
              <a:solidFill>
                <a:srgbClr val="0070C0"/>
              </a:solidFill>
            </a:ln>
          </p:spPr>
          <p:txBody>
            <a:bodyPr wrap="square" rtlCol="0">
              <a:spAutoFit/>
            </a:bodyPr>
            <a:lstStyle/>
            <a:p>
              <a:r>
                <a:rPr lang="en-US" sz="1733" dirty="0"/>
                <a:t>X-band RF booster linac</a:t>
              </a:r>
              <a:endParaRPr lang="en-GB" sz="1733" dirty="0"/>
            </a:p>
          </p:txBody>
        </p:sp>
        <p:sp>
          <p:nvSpPr>
            <p:cNvPr id="15" name="CasellaDiTesto 14">
              <a:extLst>
                <a:ext uri="{FF2B5EF4-FFF2-40B4-BE49-F238E27FC236}">
                  <a16:creationId xmlns:a16="http://schemas.microsoft.com/office/drawing/2014/main" id="{CBA9EEDB-C20B-4C97-8604-F9761785F8BA}"/>
                </a:ext>
              </a:extLst>
            </p:cNvPr>
            <p:cNvSpPr txBox="1"/>
            <p:nvPr/>
          </p:nvSpPr>
          <p:spPr>
            <a:xfrm>
              <a:off x="-544821" y="3895797"/>
              <a:ext cx="2126876" cy="269257"/>
            </a:xfrm>
            <a:prstGeom prst="rect">
              <a:avLst/>
            </a:prstGeom>
            <a:noFill/>
            <a:ln w="38100">
              <a:solidFill>
                <a:schemeClr val="tx2">
                  <a:lumMod val="10000"/>
                </a:schemeClr>
              </a:solidFill>
            </a:ln>
          </p:spPr>
          <p:txBody>
            <a:bodyPr wrap="square" rtlCol="0">
              <a:spAutoFit/>
            </a:bodyPr>
            <a:lstStyle/>
            <a:p>
              <a:r>
                <a:rPr lang="en-US" sz="1733" dirty="0"/>
                <a:t>S-band RF photo-injector</a:t>
              </a:r>
              <a:endParaRPr lang="en-GB" sz="1733" dirty="0"/>
            </a:p>
          </p:txBody>
        </p:sp>
        <p:sp>
          <p:nvSpPr>
            <p:cNvPr id="17" name="CasellaDiTesto 16">
              <a:extLst>
                <a:ext uri="{FF2B5EF4-FFF2-40B4-BE49-F238E27FC236}">
                  <a16:creationId xmlns:a16="http://schemas.microsoft.com/office/drawing/2014/main" id="{DEF81CC4-ACA1-865B-36B4-E024B6FC4E35}"/>
                </a:ext>
              </a:extLst>
            </p:cNvPr>
            <p:cNvSpPr txBox="1"/>
            <p:nvPr/>
          </p:nvSpPr>
          <p:spPr>
            <a:xfrm>
              <a:off x="5221929" y="3882121"/>
              <a:ext cx="1250832" cy="269257"/>
            </a:xfrm>
            <a:prstGeom prst="rect">
              <a:avLst/>
            </a:prstGeom>
            <a:noFill/>
            <a:ln w="38100">
              <a:solidFill>
                <a:srgbClr val="00B050"/>
              </a:solidFill>
            </a:ln>
          </p:spPr>
          <p:txBody>
            <a:bodyPr wrap="square" rtlCol="0">
              <a:spAutoFit/>
            </a:bodyPr>
            <a:lstStyle/>
            <a:p>
              <a:r>
                <a:rPr lang="en-US" sz="1733" dirty="0"/>
                <a:t>Plasma Stage </a:t>
              </a:r>
              <a:endParaRPr lang="en-GB" sz="1733" dirty="0"/>
            </a:p>
          </p:txBody>
        </p:sp>
        <p:sp>
          <p:nvSpPr>
            <p:cNvPr id="18" name="CasellaDiTesto 17">
              <a:extLst>
                <a:ext uri="{FF2B5EF4-FFF2-40B4-BE49-F238E27FC236}">
                  <a16:creationId xmlns:a16="http://schemas.microsoft.com/office/drawing/2014/main" id="{93BA965A-7854-773B-20A5-E8749E60FAD0}"/>
                </a:ext>
              </a:extLst>
            </p:cNvPr>
            <p:cNvSpPr txBox="1"/>
            <p:nvPr/>
          </p:nvSpPr>
          <p:spPr>
            <a:xfrm>
              <a:off x="7175265" y="3880910"/>
              <a:ext cx="920478" cy="269257"/>
            </a:xfrm>
            <a:prstGeom prst="rect">
              <a:avLst/>
            </a:prstGeom>
            <a:noFill/>
            <a:ln w="38100">
              <a:solidFill>
                <a:srgbClr val="FFFF00"/>
              </a:solidFill>
            </a:ln>
          </p:spPr>
          <p:txBody>
            <a:bodyPr wrap="square" rtlCol="0">
              <a:spAutoFit/>
            </a:bodyPr>
            <a:lstStyle/>
            <a:p>
              <a:r>
                <a:rPr lang="en-US" sz="1733" dirty="0"/>
                <a:t>Undulator</a:t>
              </a:r>
              <a:endParaRPr lang="en-GB" sz="1733" dirty="0"/>
            </a:p>
          </p:txBody>
        </p:sp>
        <p:cxnSp>
          <p:nvCxnSpPr>
            <p:cNvPr id="19" name="Connettore 2 18">
              <a:extLst>
                <a:ext uri="{FF2B5EF4-FFF2-40B4-BE49-F238E27FC236}">
                  <a16:creationId xmlns:a16="http://schemas.microsoft.com/office/drawing/2014/main" id="{3167E0BE-66EF-F54B-B7B3-F9F55B900BB1}"/>
                </a:ext>
              </a:extLst>
            </p:cNvPr>
            <p:cNvCxnSpPr>
              <a:cxnSpLocks/>
              <a:stCxn id="15" idx="3"/>
              <a:endCxn id="14" idx="1"/>
            </p:cNvCxnSpPr>
            <p:nvPr/>
          </p:nvCxnSpPr>
          <p:spPr>
            <a:xfrm flipV="1">
              <a:off x="1582055" y="4024079"/>
              <a:ext cx="1035549" cy="63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E6605740-D7FD-FCB7-CE3C-68933EB3E648}"/>
                </a:ext>
              </a:extLst>
            </p:cNvPr>
            <p:cNvCxnSpPr>
              <a:cxnSpLocks/>
              <a:stCxn id="14" idx="3"/>
              <a:endCxn id="17" idx="1"/>
            </p:cNvCxnSpPr>
            <p:nvPr/>
          </p:nvCxnSpPr>
          <p:spPr>
            <a:xfrm flipV="1">
              <a:off x="4642316" y="4016750"/>
              <a:ext cx="579613" cy="73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D1FC1884-8F9E-0958-152A-4EC6E414CEA2}"/>
                </a:ext>
              </a:extLst>
            </p:cNvPr>
            <p:cNvCxnSpPr>
              <a:cxnSpLocks/>
              <a:stCxn id="17" idx="3"/>
              <a:endCxn id="18" idx="1"/>
            </p:cNvCxnSpPr>
            <p:nvPr/>
          </p:nvCxnSpPr>
          <p:spPr>
            <a:xfrm flipV="1">
              <a:off x="6472761" y="4015539"/>
              <a:ext cx="702504" cy="12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CA3D0DE8-6E61-B05A-8619-8D56A6885D04}"/>
                </a:ext>
              </a:extLst>
            </p:cNvPr>
            <p:cNvSpPr txBox="1"/>
            <p:nvPr/>
          </p:nvSpPr>
          <p:spPr>
            <a:xfrm>
              <a:off x="729715" y="3443015"/>
              <a:ext cx="3050407" cy="269257"/>
            </a:xfrm>
            <a:prstGeom prst="rect">
              <a:avLst/>
            </a:prstGeom>
            <a:noFill/>
            <a:ln w="38100">
              <a:solidFill>
                <a:srgbClr val="FF0000"/>
              </a:solidFill>
            </a:ln>
          </p:spPr>
          <p:txBody>
            <a:bodyPr wrap="square" rtlCol="0">
              <a:spAutoFit/>
            </a:bodyPr>
            <a:lstStyle/>
            <a:p>
              <a:r>
                <a:rPr lang="en-US" sz="1733" dirty="0"/>
                <a:t>ultra-short, high-quality electron beams</a:t>
              </a:r>
              <a:endParaRPr lang="en-GB" sz="1733" dirty="0"/>
            </a:p>
          </p:txBody>
        </p:sp>
        <p:cxnSp>
          <p:nvCxnSpPr>
            <p:cNvPr id="23" name="Connettore 2 22">
              <a:extLst>
                <a:ext uri="{FF2B5EF4-FFF2-40B4-BE49-F238E27FC236}">
                  <a16:creationId xmlns:a16="http://schemas.microsoft.com/office/drawing/2014/main" id="{A47E17C8-43B7-07C2-CBA2-C15B61B6D34D}"/>
                </a:ext>
              </a:extLst>
            </p:cNvPr>
            <p:cNvCxnSpPr>
              <a:cxnSpLocks/>
            </p:cNvCxnSpPr>
            <p:nvPr/>
          </p:nvCxnSpPr>
          <p:spPr>
            <a:xfrm>
              <a:off x="2099829" y="3716497"/>
              <a:ext cx="0" cy="328826"/>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o 23">
            <a:extLst>
              <a:ext uri="{FF2B5EF4-FFF2-40B4-BE49-F238E27FC236}">
                <a16:creationId xmlns:a16="http://schemas.microsoft.com/office/drawing/2014/main" id="{D3B04794-6E01-4DF3-3070-97E30FAA8F7A}"/>
              </a:ext>
            </a:extLst>
          </p:cNvPr>
          <p:cNvGrpSpPr/>
          <p:nvPr/>
        </p:nvGrpSpPr>
        <p:grpSpPr>
          <a:xfrm>
            <a:off x="4590070" y="4882282"/>
            <a:ext cx="2872730" cy="1598508"/>
            <a:chOff x="2539958" y="3564633"/>
            <a:chExt cx="2154548" cy="1198881"/>
          </a:xfrm>
        </p:grpSpPr>
        <p:pic>
          <p:nvPicPr>
            <p:cNvPr id="12" name="Immagine 8">
              <a:extLst>
                <a:ext uri="{FF2B5EF4-FFF2-40B4-BE49-F238E27FC236}">
                  <a16:creationId xmlns:a16="http://schemas.microsoft.com/office/drawing/2014/main" id="{55B7ED86-1AFF-8D71-4CEA-B7249ED2CFF4}"/>
                </a:ext>
              </a:extLst>
            </p:cNvPr>
            <p:cNvPicPr>
              <a:picLocks noChangeAspect="1"/>
            </p:cNvPicPr>
            <p:nvPr/>
          </p:nvPicPr>
          <p:blipFill>
            <a:blip r:embed="rId3"/>
            <a:srcRect b="10631"/>
            <a:stretch/>
          </p:blipFill>
          <p:spPr>
            <a:xfrm>
              <a:off x="2539958" y="3587154"/>
              <a:ext cx="2134411" cy="1162697"/>
            </a:xfrm>
            <a:prstGeom prst="rect">
              <a:avLst/>
            </a:prstGeom>
            <a:ln>
              <a:solidFill>
                <a:srgbClr val="00B050"/>
              </a:solidFill>
            </a:ln>
          </p:spPr>
        </p:pic>
        <p:sp>
          <p:nvSpPr>
            <p:cNvPr id="13" name="CasellaDiTesto 12">
              <a:extLst>
                <a:ext uri="{FF2B5EF4-FFF2-40B4-BE49-F238E27FC236}">
                  <a16:creationId xmlns:a16="http://schemas.microsoft.com/office/drawing/2014/main" id="{6F4B5ED1-DF92-2703-AF8B-2A39CA5AE95B}"/>
                </a:ext>
              </a:extLst>
            </p:cNvPr>
            <p:cNvSpPr txBox="1"/>
            <p:nvPr/>
          </p:nvSpPr>
          <p:spPr>
            <a:xfrm>
              <a:off x="2539958" y="3564633"/>
              <a:ext cx="2154548" cy="1198881"/>
            </a:xfrm>
            <a:prstGeom prst="rect">
              <a:avLst/>
            </a:prstGeom>
            <a:noFill/>
            <a:ln w="38100">
              <a:solidFill>
                <a:srgbClr val="00B050"/>
              </a:solidFill>
            </a:ln>
          </p:spPr>
          <p:txBody>
            <a:bodyPr wrap="square" rtlCol="0">
              <a:spAutoFit/>
            </a:bodyPr>
            <a:lstStyle/>
            <a:p>
              <a:endParaRPr lang="en-GB" sz="1467" dirty="0"/>
            </a:p>
          </p:txBody>
        </p:sp>
      </p:grpSp>
      <p:grpSp>
        <p:nvGrpSpPr>
          <p:cNvPr id="27" name="Gruppo 26">
            <a:extLst>
              <a:ext uri="{FF2B5EF4-FFF2-40B4-BE49-F238E27FC236}">
                <a16:creationId xmlns:a16="http://schemas.microsoft.com/office/drawing/2014/main" id="{1E584556-B029-EA9E-3759-61A2CC25328E}"/>
              </a:ext>
            </a:extLst>
          </p:cNvPr>
          <p:cNvGrpSpPr/>
          <p:nvPr/>
        </p:nvGrpSpPr>
        <p:grpSpPr>
          <a:xfrm>
            <a:off x="8074603" y="5007953"/>
            <a:ext cx="3749828" cy="1421698"/>
            <a:chOff x="4953475" y="3680743"/>
            <a:chExt cx="2812371" cy="1066274"/>
          </a:xfrm>
        </p:grpSpPr>
        <p:sp>
          <p:nvSpPr>
            <p:cNvPr id="25" name="CasellaDiTesto 11">
              <a:extLst>
                <a:ext uri="{FF2B5EF4-FFF2-40B4-BE49-F238E27FC236}">
                  <a16:creationId xmlns:a16="http://schemas.microsoft.com/office/drawing/2014/main" id="{0843F089-113D-08B8-4222-F3ECFD7129F9}"/>
                </a:ext>
              </a:extLst>
            </p:cNvPr>
            <p:cNvSpPr txBox="1"/>
            <p:nvPr/>
          </p:nvSpPr>
          <p:spPr>
            <a:xfrm>
              <a:off x="4953475" y="3680743"/>
              <a:ext cx="2812371" cy="1066274"/>
            </a:xfrm>
            <a:prstGeom prst="rect">
              <a:avLst/>
            </a:prstGeom>
            <a:noFill/>
            <a:ln w="38100">
              <a:solidFill>
                <a:srgbClr val="FFFF00"/>
              </a:solidFill>
            </a:ln>
          </p:spPr>
          <p:txBody>
            <a:bodyPr wrap="square" rtlCol="0">
              <a:spAutoFit/>
            </a:bodyPr>
            <a:lstStyle/>
            <a:p>
              <a:endParaRPr lang="en-GB" sz="1467" dirty="0"/>
            </a:p>
          </p:txBody>
        </p:sp>
        <p:pic>
          <p:nvPicPr>
            <p:cNvPr id="26" name="Immagine 7">
              <a:extLst>
                <a:ext uri="{FF2B5EF4-FFF2-40B4-BE49-F238E27FC236}">
                  <a16:creationId xmlns:a16="http://schemas.microsoft.com/office/drawing/2014/main" id="{8F76C765-D663-11BF-03C9-9204E8DBE8BC}"/>
                </a:ext>
              </a:extLst>
            </p:cNvPr>
            <p:cNvPicPr>
              <a:picLocks noChangeAspect="1"/>
            </p:cNvPicPr>
            <p:nvPr/>
          </p:nvPicPr>
          <p:blipFill>
            <a:blip r:embed="rId4"/>
            <a:srcRect b="14394"/>
            <a:stretch/>
          </p:blipFill>
          <p:spPr>
            <a:xfrm>
              <a:off x="4953475" y="3718852"/>
              <a:ext cx="2812371" cy="955099"/>
            </a:xfrm>
            <a:prstGeom prst="rect">
              <a:avLst/>
            </a:prstGeom>
          </p:spPr>
        </p:pic>
      </p:grpSp>
      <p:pic>
        <p:nvPicPr>
          <p:cNvPr id="36" name="Picture 2" descr="INFN Frascati (Roma) | Future Circular Collider">
            <a:extLst>
              <a:ext uri="{FF2B5EF4-FFF2-40B4-BE49-F238E27FC236}">
                <a16:creationId xmlns:a16="http://schemas.microsoft.com/office/drawing/2014/main" id="{8B0FFCD3-7CBE-7531-D6BE-2E4520ADF9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304" y="1131617"/>
            <a:ext cx="1417096" cy="10025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uPRAXIA - Home">
            <a:extLst>
              <a:ext uri="{FF2B5EF4-FFF2-40B4-BE49-F238E27FC236}">
                <a16:creationId xmlns:a16="http://schemas.microsoft.com/office/drawing/2014/main" id="{F3B2ACE8-6047-5EE3-B1E4-741F0D1F0D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7210" y="1134946"/>
            <a:ext cx="1460327" cy="627017"/>
          </a:xfrm>
          <a:prstGeom prst="rect">
            <a:avLst/>
          </a:prstGeom>
          <a:noFill/>
          <a:extLst>
            <a:ext uri="{909E8E84-426E-40DD-AFC4-6F175D3DCCD1}">
              <a14:hiddenFill xmlns:a14="http://schemas.microsoft.com/office/drawing/2010/main">
                <a:solidFill>
                  <a:srgbClr val="FFFFFF"/>
                </a:solidFill>
              </a14:hiddenFill>
            </a:ext>
          </a:extLst>
        </p:spPr>
      </p:pic>
      <p:sp>
        <p:nvSpPr>
          <p:cNvPr id="48" name="Segno di moltiplicazione 47">
            <a:extLst>
              <a:ext uri="{FF2B5EF4-FFF2-40B4-BE49-F238E27FC236}">
                <a16:creationId xmlns:a16="http://schemas.microsoft.com/office/drawing/2014/main" id="{B05635AC-A58C-5F7A-5C04-09487E7F1F5C}"/>
              </a:ext>
            </a:extLst>
          </p:cNvPr>
          <p:cNvSpPr/>
          <p:nvPr/>
        </p:nvSpPr>
        <p:spPr>
          <a:xfrm>
            <a:off x="9693049" y="4295174"/>
            <a:ext cx="256468" cy="207713"/>
          </a:xfrm>
          <a:prstGeom prst="mathMultiply">
            <a:avLst/>
          </a:prstGeom>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533" dirty="0"/>
          </a:p>
        </p:txBody>
      </p:sp>
      <p:sp>
        <p:nvSpPr>
          <p:cNvPr id="49" name="Segno di moltiplicazione 48">
            <a:extLst>
              <a:ext uri="{FF2B5EF4-FFF2-40B4-BE49-F238E27FC236}">
                <a16:creationId xmlns:a16="http://schemas.microsoft.com/office/drawing/2014/main" id="{6C111896-4577-7186-5891-6B982B78374B}"/>
              </a:ext>
            </a:extLst>
          </p:cNvPr>
          <p:cNvSpPr/>
          <p:nvPr/>
        </p:nvSpPr>
        <p:spPr>
          <a:xfrm>
            <a:off x="4303672" y="4829116"/>
            <a:ext cx="248517" cy="136257"/>
          </a:xfrm>
          <a:prstGeom prst="mathMultiply">
            <a:avLst/>
          </a:prstGeom>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533" dirty="0"/>
          </a:p>
        </p:txBody>
      </p:sp>
      <p:sp>
        <p:nvSpPr>
          <p:cNvPr id="50" name="Stella a 7 punte 49">
            <a:extLst>
              <a:ext uri="{FF2B5EF4-FFF2-40B4-BE49-F238E27FC236}">
                <a16:creationId xmlns:a16="http://schemas.microsoft.com/office/drawing/2014/main" id="{9F4D229C-4415-76F8-ACBA-4EF21C59A34D}"/>
              </a:ext>
            </a:extLst>
          </p:cNvPr>
          <p:cNvSpPr/>
          <p:nvPr/>
        </p:nvSpPr>
        <p:spPr>
          <a:xfrm>
            <a:off x="11856377" y="4353171"/>
            <a:ext cx="147612" cy="118900"/>
          </a:xfrm>
          <a:prstGeom prst="star7">
            <a:avLst/>
          </a:prstGeom>
          <a:solidFill>
            <a:srgbClr val="FFFF0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533" dirty="0"/>
          </a:p>
        </p:txBody>
      </p:sp>
      <p:sp>
        <p:nvSpPr>
          <p:cNvPr id="51" name="Stella a 7 punte 50">
            <a:extLst>
              <a:ext uri="{FF2B5EF4-FFF2-40B4-BE49-F238E27FC236}">
                <a16:creationId xmlns:a16="http://schemas.microsoft.com/office/drawing/2014/main" id="{22CEFD34-F5FE-B676-DAD5-8CC91E865B2A}"/>
              </a:ext>
            </a:extLst>
          </p:cNvPr>
          <p:cNvSpPr/>
          <p:nvPr/>
        </p:nvSpPr>
        <p:spPr>
          <a:xfrm>
            <a:off x="7950818" y="4954519"/>
            <a:ext cx="147612" cy="118900"/>
          </a:xfrm>
          <a:prstGeom prst="star7">
            <a:avLst/>
          </a:prstGeom>
          <a:solidFill>
            <a:srgbClr val="FFFF0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533" dirty="0"/>
          </a:p>
        </p:txBody>
      </p:sp>
      <p:pic>
        <p:nvPicPr>
          <p:cNvPr id="28" name="Immagine 24">
            <a:extLst>
              <a:ext uri="{FF2B5EF4-FFF2-40B4-BE49-F238E27FC236}">
                <a16:creationId xmlns:a16="http://schemas.microsoft.com/office/drawing/2014/main" id="{8CE5CC14-4A92-468B-F861-84D00E405A01}"/>
              </a:ext>
            </a:extLst>
          </p:cNvPr>
          <p:cNvPicPr>
            <a:picLocks noChangeAspect="1"/>
          </p:cNvPicPr>
          <p:nvPr/>
        </p:nvPicPr>
        <p:blipFill rotWithShape="1">
          <a:blip r:embed="rId7">
            <a:extLst>
              <a:ext uri="{28A0092B-C50C-407E-A947-70E740481C1C}">
                <a14:useLocalDpi xmlns:a14="http://schemas.microsoft.com/office/drawing/2010/main" val="0"/>
              </a:ext>
            </a:extLst>
          </a:blip>
          <a:srcRect l="2733" r="4022"/>
          <a:stretch/>
        </p:blipFill>
        <p:spPr>
          <a:xfrm>
            <a:off x="1222729" y="4851671"/>
            <a:ext cx="2845881" cy="1577981"/>
          </a:xfrm>
          <a:prstGeom prst="rect">
            <a:avLst/>
          </a:prstGeom>
        </p:spPr>
      </p:pic>
      <p:sp>
        <p:nvSpPr>
          <p:cNvPr id="29" name="CasellaDiTesto 27">
            <a:extLst>
              <a:ext uri="{FF2B5EF4-FFF2-40B4-BE49-F238E27FC236}">
                <a16:creationId xmlns:a16="http://schemas.microsoft.com/office/drawing/2014/main" id="{47B87D21-E1F6-AFD7-0095-6A954CDE6E41}"/>
              </a:ext>
            </a:extLst>
          </p:cNvPr>
          <p:cNvSpPr txBox="1"/>
          <p:nvPr/>
        </p:nvSpPr>
        <p:spPr>
          <a:xfrm>
            <a:off x="1222728" y="4889730"/>
            <a:ext cx="2872730" cy="1497607"/>
          </a:xfrm>
          <a:prstGeom prst="rect">
            <a:avLst/>
          </a:prstGeom>
          <a:noFill/>
          <a:ln w="38100">
            <a:solidFill>
              <a:schemeClr val="tx2">
                <a:lumMod val="10000"/>
              </a:schemeClr>
            </a:solidFill>
          </a:ln>
        </p:spPr>
        <p:txBody>
          <a:bodyPr wrap="square" rtlCol="0">
            <a:spAutoFit/>
          </a:bodyPr>
          <a:lstStyle/>
          <a:p>
            <a:endParaRPr lang="en-GB" sz="1733" dirty="0"/>
          </a:p>
        </p:txBody>
      </p:sp>
      <p:sp>
        <p:nvSpPr>
          <p:cNvPr id="30" name="Cerchio vuoto 28">
            <a:extLst>
              <a:ext uri="{FF2B5EF4-FFF2-40B4-BE49-F238E27FC236}">
                <a16:creationId xmlns:a16="http://schemas.microsoft.com/office/drawing/2014/main" id="{E4268C70-CACB-DE81-6769-1ECB13BB0EE1}"/>
              </a:ext>
            </a:extLst>
          </p:cNvPr>
          <p:cNvSpPr/>
          <p:nvPr/>
        </p:nvSpPr>
        <p:spPr>
          <a:xfrm>
            <a:off x="1049643" y="4851671"/>
            <a:ext cx="173083" cy="136925"/>
          </a:xfrm>
          <a:prstGeom prst="donut">
            <a:avLst/>
          </a:prstGeom>
          <a:solidFill>
            <a:srgbClr val="0708F7"/>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533" dirty="0">
              <a:solidFill>
                <a:schemeClr val="tx1"/>
              </a:solidFill>
            </a:endParaRPr>
          </a:p>
        </p:txBody>
      </p:sp>
      <p:sp>
        <p:nvSpPr>
          <p:cNvPr id="31" name="Cerchio vuoto 29">
            <a:extLst>
              <a:ext uri="{FF2B5EF4-FFF2-40B4-BE49-F238E27FC236}">
                <a16:creationId xmlns:a16="http://schemas.microsoft.com/office/drawing/2014/main" id="{B11D59A0-A941-C0BC-8FC1-C021C89758FE}"/>
              </a:ext>
            </a:extLst>
          </p:cNvPr>
          <p:cNvSpPr/>
          <p:nvPr/>
        </p:nvSpPr>
        <p:spPr>
          <a:xfrm>
            <a:off x="3215792" y="4365962"/>
            <a:ext cx="173083" cy="136925"/>
          </a:xfrm>
          <a:prstGeom prst="donut">
            <a:avLst/>
          </a:prstGeom>
          <a:solidFill>
            <a:srgbClr val="0708F7"/>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533" dirty="0">
              <a:solidFill>
                <a:schemeClr val="tx1"/>
              </a:solidFill>
            </a:endParaRPr>
          </a:p>
        </p:txBody>
      </p:sp>
    </p:spTree>
    <p:extLst>
      <p:ext uri="{BB962C8B-B14F-4D97-AF65-F5344CB8AC3E}">
        <p14:creationId xmlns:p14="http://schemas.microsoft.com/office/powerpoint/2010/main" val="4078455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22CCA-A6EE-C421-063C-1C0CE2287680}"/>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B697353D-B40F-750E-492E-A11FB382408C}"/>
              </a:ext>
            </a:extLst>
          </p:cNvPr>
          <p:cNvSpPr>
            <a:spLocks noGrp="1"/>
          </p:cNvSpPr>
          <p:nvPr>
            <p:ph type="sldNum" sz="quarter" idx="12"/>
          </p:nvPr>
        </p:nvSpPr>
        <p:spPr/>
        <p:txBody>
          <a:bodyPr/>
          <a:lstStyle/>
          <a:p>
            <a:fld id="{3A3A6714-3D1F-4857-9904-D935B84167FA}" type="slidenum">
              <a:rPr lang="en-GB" smtClean="0"/>
              <a:pPr/>
              <a:t>2</a:t>
            </a:fld>
            <a:endParaRPr lang="en-GB" dirty="0"/>
          </a:p>
        </p:txBody>
      </p:sp>
      <p:sp>
        <p:nvSpPr>
          <p:cNvPr id="5" name="Segnaposto piè di pagina 4">
            <a:extLst>
              <a:ext uri="{FF2B5EF4-FFF2-40B4-BE49-F238E27FC236}">
                <a16:creationId xmlns:a16="http://schemas.microsoft.com/office/drawing/2014/main" id="{3513B418-7AEB-242E-5B7F-C098056061A0}"/>
              </a:ext>
            </a:extLst>
          </p:cNvPr>
          <p:cNvSpPr>
            <a:spLocks noGrp="1"/>
          </p:cNvSpPr>
          <p:nvPr>
            <p:ph type="ftr" sz="quarter" idx="13"/>
          </p:nvPr>
        </p:nvSpPr>
        <p:spPr/>
        <p:txBody>
          <a:bodyPr/>
          <a:lstStyle/>
          <a:p>
            <a:pPr algn="l"/>
            <a:r>
              <a:rPr lang="en-US" dirty="0"/>
              <a:t>G.J Silvi  7th European Advanced Accelerator Conference (EAAC2025) </a:t>
            </a:r>
            <a:endParaRPr lang="en-GB" dirty="0"/>
          </a:p>
        </p:txBody>
      </p:sp>
      <p:sp>
        <p:nvSpPr>
          <p:cNvPr id="9" name="Titolo 8">
            <a:extLst>
              <a:ext uri="{FF2B5EF4-FFF2-40B4-BE49-F238E27FC236}">
                <a16:creationId xmlns:a16="http://schemas.microsoft.com/office/drawing/2014/main" id="{BF53A4CA-9ADB-2DF4-0181-126121D135BF}"/>
              </a:ext>
            </a:extLst>
          </p:cNvPr>
          <p:cNvSpPr>
            <a:spLocks noGrp="1"/>
          </p:cNvSpPr>
          <p:nvPr>
            <p:ph type="title"/>
          </p:nvPr>
        </p:nvSpPr>
        <p:spPr/>
        <p:txBody>
          <a:bodyPr/>
          <a:lstStyle/>
          <a:p>
            <a:r>
              <a:rPr lang="en-US" dirty="0"/>
              <a:t>Outlook of the experiment</a:t>
            </a:r>
          </a:p>
        </p:txBody>
      </p:sp>
      <p:sp>
        <p:nvSpPr>
          <p:cNvPr id="12" name="CasellaDiTesto 11">
            <a:extLst>
              <a:ext uri="{FF2B5EF4-FFF2-40B4-BE49-F238E27FC236}">
                <a16:creationId xmlns:a16="http://schemas.microsoft.com/office/drawing/2014/main" id="{30A1ABCA-F05D-A0DA-CA56-F7B8CAFA6D90}"/>
              </a:ext>
            </a:extLst>
          </p:cNvPr>
          <p:cNvSpPr txBox="1"/>
          <p:nvPr/>
        </p:nvSpPr>
        <p:spPr>
          <a:xfrm>
            <a:off x="9120" y="993860"/>
            <a:ext cx="9444038" cy="1846659"/>
          </a:xfrm>
          <a:prstGeom prst="rect">
            <a:avLst/>
          </a:prstGeom>
          <a:noFill/>
        </p:spPr>
        <p:txBody>
          <a:bodyPr wrap="square" rtlCol="0">
            <a:spAutoFit/>
          </a:bodyPr>
          <a:lstStyle/>
          <a:p>
            <a:r>
              <a:rPr lang="it-IT" b="1" dirty="0"/>
              <a:t>Advanced Photoinjector → PWFA Matching Requirements</a:t>
            </a:r>
          </a:p>
          <a:p>
            <a:r>
              <a:rPr lang="it-IT" b="1" dirty="0"/>
              <a:t>Beam quality requirements for plasma injection:</a:t>
            </a:r>
            <a:endParaRPr lang="it-IT" dirty="0"/>
          </a:p>
          <a:p>
            <a:pPr marL="342900" indent="-342900">
              <a:buFont typeface="Arial" panose="020B0604020202020204" pitchFamily="34" charset="0"/>
              <a:buChar char="•"/>
            </a:pPr>
            <a:r>
              <a:rPr lang="it-IT" b="1" dirty="0"/>
              <a:t>High brightness</a:t>
            </a:r>
            <a:endParaRPr lang="it-IT" dirty="0"/>
          </a:p>
          <a:p>
            <a:pPr marL="914331" lvl="1" indent="-457200">
              <a:buFont typeface="+mj-lt"/>
              <a:buAutoNum type="arabicPeriod"/>
            </a:pPr>
            <a:r>
              <a:rPr lang="it-IT" i="1" dirty="0"/>
              <a:t>µm-scale</a:t>
            </a:r>
            <a:r>
              <a:rPr lang="it-IT" dirty="0"/>
              <a:t> bunch length &amp; transverse size → good accelerated beam quality</a:t>
            </a:r>
          </a:p>
          <a:p>
            <a:pPr marL="914331" lvl="1" indent="-457200">
              <a:buFont typeface="+mj-lt"/>
              <a:buAutoNum type="arabicPeriod"/>
            </a:pPr>
            <a:r>
              <a:rPr lang="it-IT" i="1" dirty="0"/>
              <a:t>fs-scale</a:t>
            </a:r>
            <a:r>
              <a:rPr lang="it-IT" dirty="0"/>
              <a:t> precision in bunch spacing → low energy jitter</a:t>
            </a:r>
          </a:p>
          <a:p>
            <a:pPr marL="914331" lvl="1" indent="-457200">
              <a:buFont typeface="+mj-lt"/>
              <a:buAutoNum type="arabicPeriod"/>
            </a:pPr>
            <a:r>
              <a:rPr lang="it-IT" dirty="0"/>
              <a:t>Controlled bunch shape &amp; peak current → minimized energy spread</a:t>
            </a:r>
          </a:p>
        </p:txBody>
      </p:sp>
      <p:sp>
        <p:nvSpPr>
          <p:cNvPr id="16" name="CasellaDiTesto 15">
            <a:extLst>
              <a:ext uri="{FF2B5EF4-FFF2-40B4-BE49-F238E27FC236}">
                <a16:creationId xmlns:a16="http://schemas.microsoft.com/office/drawing/2014/main" id="{4B0E1C4F-9BC0-C948-BF3B-D10B9B6F6463}"/>
              </a:ext>
            </a:extLst>
          </p:cNvPr>
          <p:cNvSpPr txBox="1"/>
          <p:nvPr/>
        </p:nvSpPr>
        <p:spPr>
          <a:xfrm>
            <a:off x="0" y="3058523"/>
            <a:ext cx="7574120" cy="2431435"/>
          </a:xfrm>
          <a:prstGeom prst="rect">
            <a:avLst/>
          </a:prstGeom>
          <a:noFill/>
        </p:spPr>
        <p:txBody>
          <a:bodyPr wrap="square" rtlCol="0">
            <a:spAutoFit/>
          </a:bodyPr>
          <a:lstStyle/>
          <a:p>
            <a:r>
              <a:rPr lang="en-US" b="1" dirty="0"/>
              <a:t>How they are achieved:</a:t>
            </a:r>
            <a:endParaRPr lang="en-US" dirty="0"/>
          </a:p>
          <a:p>
            <a:pPr marL="342900" indent="-342900">
              <a:buFont typeface="Arial" panose="020B0604020202020204" pitchFamily="34" charset="0"/>
              <a:buChar char="•"/>
            </a:pPr>
            <a:r>
              <a:rPr lang="en-US" b="1" dirty="0"/>
              <a:t>RF compression stage in velocity bunching configuration</a:t>
            </a:r>
          </a:p>
          <a:p>
            <a:pPr marL="914331" lvl="1" indent="-457200">
              <a:buFont typeface="+mj-lt"/>
              <a:buAutoNum type="arabicPeriod"/>
            </a:pPr>
            <a:r>
              <a:rPr lang="en-US" dirty="0"/>
              <a:t>Plasma–based experiment @SPARC_LAB</a:t>
            </a:r>
          </a:p>
          <a:p>
            <a:pPr marL="342900" indent="-342900">
              <a:buFont typeface="Arial" panose="020B0604020202020204" pitchFamily="34" charset="0"/>
              <a:buChar char="•"/>
            </a:pPr>
            <a:r>
              <a:rPr lang="en-US" b="1" dirty="0"/>
              <a:t>Innovative RF compression</a:t>
            </a:r>
            <a:r>
              <a:rPr lang="en-US" dirty="0"/>
              <a:t>: performed in </a:t>
            </a:r>
            <a:r>
              <a:rPr lang="en-US" i="1" dirty="0"/>
              <a:t>two accelerating sections</a:t>
            </a:r>
            <a:r>
              <a:rPr lang="en-US" dirty="0"/>
              <a:t> of the photoinjector:</a:t>
            </a:r>
          </a:p>
          <a:p>
            <a:pPr marL="914331" lvl="1" indent="-457200">
              <a:buFont typeface="+mj-lt"/>
              <a:buAutoNum type="arabicPeriod"/>
            </a:pPr>
            <a:r>
              <a:rPr lang="en-US" dirty="0"/>
              <a:t>Strong bunch length reduction</a:t>
            </a:r>
          </a:p>
          <a:p>
            <a:pPr marL="914331" lvl="1" indent="-457200">
              <a:buFont typeface="+mj-lt"/>
              <a:buAutoNum type="arabicPeriod"/>
            </a:pPr>
            <a:r>
              <a:rPr lang="en-US" dirty="0"/>
              <a:t>Mitigation of emittance growth</a:t>
            </a:r>
          </a:p>
          <a:p>
            <a:pPr marL="914331" lvl="1" indent="-457200">
              <a:buFont typeface="+mj-lt"/>
              <a:buAutoNum type="arabicPeriod"/>
            </a:pPr>
            <a:endParaRPr lang="en-US" dirty="0"/>
          </a:p>
        </p:txBody>
      </p:sp>
      <p:sp>
        <p:nvSpPr>
          <p:cNvPr id="17" name="CasellaDiTesto 16">
            <a:extLst>
              <a:ext uri="{FF2B5EF4-FFF2-40B4-BE49-F238E27FC236}">
                <a16:creationId xmlns:a16="http://schemas.microsoft.com/office/drawing/2014/main" id="{3E759185-7432-DF2F-6A34-469A2A98C416}"/>
              </a:ext>
            </a:extLst>
          </p:cNvPr>
          <p:cNvSpPr txBox="1"/>
          <p:nvPr/>
        </p:nvSpPr>
        <p:spPr>
          <a:xfrm>
            <a:off x="0" y="5417871"/>
            <a:ext cx="6096000" cy="1261884"/>
          </a:xfrm>
          <a:prstGeom prst="rect">
            <a:avLst/>
          </a:prstGeom>
          <a:noFill/>
        </p:spPr>
        <p:txBody>
          <a:bodyPr wrap="square" rtlCol="0">
            <a:spAutoFit/>
          </a:bodyPr>
          <a:lstStyle/>
          <a:p>
            <a:pPr marL="342900" indent="-342900">
              <a:buFont typeface="Arial" panose="020B0604020202020204" pitchFamily="34" charset="0"/>
              <a:buChar char="•"/>
            </a:pPr>
            <a:r>
              <a:rPr lang="en-US" b="1" dirty="0"/>
              <a:t>Nominal working point</a:t>
            </a:r>
            <a:r>
              <a:rPr lang="en-US" dirty="0"/>
              <a:t>: </a:t>
            </a:r>
          </a:p>
          <a:p>
            <a:pPr marL="342900" indent="-342900">
              <a:buFont typeface="Arial" panose="020B0604020202020204" pitchFamily="34" charset="0"/>
              <a:buChar char="•"/>
            </a:pPr>
            <a:r>
              <a:rPr lang="en-US" dirty="0"/>
              <a:t>30+200 pC comb beam optimized for plasma</a:t>
            </a:r>
            <a:br>
              <a:rPr lang="en-US" dirty="0"/>
            </a:br>
            <a:r>
              <a:rPr lang="en-US" dirty="0"/>
              <a:t>injection and versus static and dynamic errors</a:t>
            </a:r>
          </a:p>
          <a:p>
            <a:endParaRPr lang="en-US" dirty="0"/>
          </a:p>
        </p:txBody>
      </p:sp>
      <p:pic>
        <p:nvPicPr>
          <p:cNvPr id="27" name="Immagine 26" descr="Immagine che contiene testo, nero, Carattere, schermata&#10;&#10;Il contenuto generato dall'IA potrebbe non essere corretto.">
            <a:extLst>
              <a:ext uri="{FF2B5EF4-FFF2-40B4-BE49-F238E27FC236}">
                <a16:creationId xmlns:a16="http://schemas.microsoft.com/office/drawing/2014/main" id="{2ED9EACB-55EC-61A6-0201-0E2F86651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1773" y="605656"/>
            <a:ext cx="5518208" cy="1027656"/>
          </a:xfrm>
          <a:prstGeom prst="rect">
            <a:avLst/>
          </a:prstGeom>
        </p:spPr>
      </p:pic>
      <p:pic>
        <p:nvPicPr>
          <p:cNvPr id="29" name="Immagine 28" descr="Immagine che contiene nero, design&#10;&#10;Il contenuto generato dall'IA potrebbe non essere corretto.">
            <a:extLst>
              <a:ext uri="{FF2B5EF4-FFF2-40B4-BE49-F238E27FC236}">
                <a16:creationId xmlns:a16="http://schemas.microsoft.com/office/drawing/2014/main" id="{5E520F5E-20F8-310B-79BB-94519DFD0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8725" y="1278031"/>
            <a:ext cx="3278160" cy="879506"/>
          </a:xfrm>
          <a:prstGeom prst="rect">
            <a:avLst/>
          </a:prstGeom>
        </p:spPr>
      </p:pic>
      <p:pic>
        <p:nvPicPr>
          <p:cNvPr id="31" name="Immagine 30" descr="Immagine che contiene nero, Carattere, schermata, design&#10;&#10;Il contenuto generato dall'IA potrebbe non essere corretto.">
            <a:extLst>
              <a:ext uri="{FF2B5EF4-FFF2-40B4-BE49-F238E27FC236}">
                <a16:creationId xmlns:a16="http://schemas.microsoft.com/office/drawing/2014/main" id="{6A31A60E-7DC9-5F5B-B35A-13847DEC10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0051" y="1943397"/>
            <a:ext cx="2253223" cy="662311"/>
          </a:xfrm>
          <a:prstGeom prst="rect">
            <a:avLst/>
          </a:prstGeom>
        </p:spPr>
      </p:pic>
      <p:pic>
        <p:nvPicPr>
          <p:cNvPr id="4" name="Picture 3">
            <a:extLst>
              <a:ext uri="{FF2B5EF4-FFF2-40B4-BE49-F238E27FC236}">
                <a16:creationId xmlns:a16="http://schemas.microsoft.com/office/drawing/2014/main" id="{C7BB249C-5957-BA8B-9C7D-CF3B1D846289}"/>
              </a:ext>
            </a:extLst>
          </p:cNvPr>
          <p:cNvPicPr>
            <a:picLocks noChangeAspect="1"/>
          </p:cNvPicPr>
          <p:nvPr/>
        </p:nvPicPr>
        <p:blipFill>
          <a:blip r:embed="rId6"/>
          <a:stretch>
            <a:fillRect/>
          </a:stretch>
        </p:blipFill>
        <p:spPr>
          <a:xfrm>
            <a:off x="8516877" y="2817851"/>
            <a:ext cx="3373855" cy="1951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C557D70D-C965-4D19-DC9B-23BA06187BD4}"/>
              </a:ext>
            </a:extLst>
          </p:cNvPr>
          <p:cNvSpPr txBox="1"/>
          <p:nvPr/>
        </p:nvSpPr>
        <p:spPr>
          <a:xfrm>
            <a:off x="5522495" y="4963250"/>
            <a:ext cx="6669505" cy="1323439"/>
          </a:xfrm>
          <a:prstGeom prst="rect">
            <a:avLst/>
          </a:prstGeom>
          <a:noFill/>
        </p:spPr>
        <p:txBody>
          <a:bodyPr wrap="square" rtlCol="0">
            <a:spAutoFit/>
          </a:bodyPr>
          <a:lstStyle/>
          <a:p>
            <a:r>
              <a:rPr lang="en-US" sz="1000" noProof="0" dirty="0"/>
              <a:t>Laser comb with velocity bunching: Preliminary results at SPARC”, M. Ferrario et al., </a:t>
            </a:r>
            <a:r>
              <a:rPr lang="en-US" sz="1000" i="1" noProof="0" dirty="0"/>
              <a:t>NIMA vol </a:t>
            </a:r>
            <a:r>
              <a:rPr lang="en-US" sz="1000" noProof="0" dirty="0"/>
              <a:t>637 (2011) </a:t>
            </a:r>
            <a:br>
              <a:rPr lang="en-US" sz="1000" noProof="0" dirty="0"/>
            </a:br>
            <a:r>
              <a:rPr lang="en-US" sz="1000" noProof="0" dirty="0"/>
              <a:t>Beam manipulation with velocity bunching for PWFA applications”, R. Pompili et al., </a:t>
            </a:r>
            <a:r>
              <a:rPr lang="en-US" sz="1000" i="1" noProof="0" dirty="0"/>
              <a:t>NIMA </a:t>
            </a:r>
            <a:r>
              <a:rPr lang="en-US" sz="1000" noProof="0" dirty="0"/>
              <a:t>vol. 829 (2016)</a:t>
            </a:r>
          </a:p>
          <a:p>
            <a:r>
              <a:rPr lang="en-US" sz="1000" noProof="0" dirty="0"/>
              <a:t>Focusing of High-Brightness Electron Beams with Active-Plasma Lenses”, R. Pompili et al., </a:t>
            </a:r>
            <a:r>
              <a:rPr lang="en-US" sz="1000" i="1" noProof="0" dirty="0"/>
              <a:t>Phys. Rev. Lett.</a:t>
            </a:r>
            <a:r>
              <a:rPr lang="en-US" sz="1000" noProof="0" dirty="0"/>
              <a:t> vol. 121 (2018) Energy spread minimization in a beam-driven plasma wakefield accelerator”, R. Pompili et al., </a:t>
            </a:r>
            <a:r>
              <a:rPr lang="en-US" sz="1000" i="1" noProof="0" dirty="0"/>
              <a:t>Nature Phys.</a:t>
            </a:r>
            <a:r>
              <a:rPr lang="en-US" sz="1000" noProof="0" dirty="0"/>
              <a:t> vol. 17 (2021)</a:t>
            </a:r>
          </a:p>
          <a:p>
            <a:r>
              <a:rPr lang="en-US" sz="1000" noProof="0" dirty="0"/>
              <a:t>First emittance measurement of the beam-driven plasma wakefield accelerated electron beam”, V. Shpakov et al., </a:t>
            </a:r>
            <a:r>
              <a:rPr lang="en-US" sz="1000" i="1" noProof="0" dirty="0"/>
              <a:t>PRAB</a:t>
            </a:r>
            <a:endParaRPr lang="en-US" sz="1000" noProof="0" dirty="0"/>
          </a:p>
          <a:p>
            <a:r>
              <a:rPr lang="en-US" sz="1000" noProof="0" dirty="0"/>
              <a:t>Free-electron lasing with compact beam-driven plasma wakefield accelerator”, R. Pompili et al., </a:t>
            </a:r>
            <a:r>
              <a:rPr lang="en-US" sz="1000" i="1" noProof="0" dirty="0"/>
              <a:t>Nature</a:t>
            </a:r>
            <a:r>
              <a:rPr lang="en-US" sz="1000" noProof="0" dirty="0"/>
              <a:t> vol. 605 (2022</a:t>
            </a:r>
          </a:p>
          <a:p>
            <a:r>
              <a:rPr lang="en-US" sz="1000" noProof="0" dirty="0"/>
              <a:t>Stable Operation of a Free-Electron Laser Driven by a Plasma Accelerator”, M. Galletti et al.,</a:t>
            </a:r>
            <a:r>
              <a:rPr lang="en-US" sz="1000" i="1" noProof="0" dirty="0"/>
              <a:t> PRL</a:t>
            </a:r>
            <a:r>
              <a:rPr lang="en-US" sz="1000" noProof="0" dirty="0"/>
              <a:t> vol. 129 (2022</a:t>
            </a:r>
          </a:p>
          <a:p>
            <a:r>
              <a:rPr lang="en-US" sz="1000" noProof="0" dirty="0"/>
              <a:t>Acceleration and focusing of relativistic electron beams in a compact plasma device”, R. Pompili et al., </a:t>
            </a:r>
            <a:r>
              <a:rPr lang="en-US" sz="1000" i="1" noProof="0" dirty="0"/>
              <a:t>PR E</a:t>
            </a:r>
            <a:r>
              <a:rPr lang="en-US" sz="1000" noProof="0" dirty="0"/>
              <a:t> vol. 109 (2024) </a:t>
            </a:r>
          </a:p>
        </p:txBody>
      </p:sp>
      <p:sp>
        <p:nvSpPr>
          <p:cNvPr id="6" name="Explosion: 8 Points 5">
            <a:extLst>
              <a:ext uri="{FF2B5EF4-FFF2-40B4-BE49-F238E27FC236}">
                <a16:creationId xmlns:a16="http://schemas.microsoft.com/office/drawing/2014/main" id="{E89A6C75-08E1-0749-C62D-BCD9A4A0EC3B}"/>
              </a:ext>
            </a:extLst>
          </p:cNvPr>
          <p:cNvSpPr/>
          <p:nvPr/>
        </p:nvSpPr>
        <p:spPr>
          <a:xfrm>
            <a:off x="5379882" y="4970660"/>
            <a:ext cx="142613" cy="134224"/>
          </a:xfrm>
          <a:prstGeom prst="irregularSeal1">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Explosion: 8 Points 6">
            <a:extLst>
              <a:ext uri="{FF2B5EF4-FFF2-40B4-BE49-F238E27FC236}">
                <a16:creationId xmlns:a16="http://schemas.microsoft.com/office/drawing/2014/main" id="{474D2667-168C-7050-6DEF-606A7CCFEDF5}"/>
              </a:ext>
            </a:extLst>
          </p:cNvPr>
          <p:cNvSpPr/>
          <p:nvPr/>
        </p:nvSpPr>
        <p:spPr>
          <a:xfrm>
            <a:off x="5030596" y="3775001"/>
            <a:ext cx="142613" cy="134224"/>
          </a:xfrm>
          <a:prstGeom prst="irregularSeal1">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00690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FC205AF8-6BFF-8DFF-625B-D9B137C3B106}"/>
              </a:ext>
            </a:extLst>
          </p:cNvPr>
          <p:cNvSpPr>
            <a:spLocks noGrp="1"/>
          </p:cNvSpPr>
          <p:nvPr>
            <p:ph type="sldNum" sz="quarter" idx="12"/>
          </p:nvPr>
        </p:nvSpPr>
        <p:spPr/>
        <p:txBody>
          <a:bodyPr/>
          <a:lstStyle/>
          <a:p>
            <a:fld id="{3A3A6714-3D1F-4857-9904-D935B84167FA}" type="slidenum">
              <a:rPr lang="en-GB" smtClean="0"/>
              <a:pPr/>
              <a:t>3</a:t>
            </a:fld>
            <a:endParaRPr lang="en-GB"/>
          </a:p>
        </p:txBody>
      </p:sp>
      <p:sp>
        <p:nvSpPr>
          <p:cNvPr id="5" name="Segnaposto piè di pagina 4">
            <a:extLst>
              <a:ext uri="{FF2B5EF4-FFF2-40B4-BE49-F238E27FC236}">
                <a16:creationId xmlns:a16="http://schemas.microsoft.com/office/drawing/2014/main" id="{653683AA-7B79-6A5E-9B02-48EC353023C0}"/>
              </a:ext>
            </a:extLst>
          </p:cNvPr>
          <p:cNvSpPr>
            <a:spLocks noGrp="1"/>
          </p:cNvSpPr>
          <p:nvPr>
            <p:ph type="ftr" sz="quarter" idx="13"/>
          </p:nvPr>
        </p:nvSpPr>
        <p:spPr/>
        <p:txBody>
          <a:bodyPr/>
          <a:lstStyle/>
          <a:p>
            <a:pPr algn="l"/>
            <a:r>
              <a:rPr lang="en-US"/>
              <a:t>G.J Silvi  7th European Advanced Accelerator Conference (EAAC2025) </a:t>
            </a:r>
            <a:endParaRPr lang="en-GB" dirty="0"/>
          </a:p>
        </p:txBody>
      </p:sp>
      <p:sp>
        <p:nvSpPr>
          <p:cNvPr id="17" name="Titolo 3">
            <a:extLst>
              <a:ext uri="{FF2B5EF4-FFF2-40B4-BE49-F238E27FC236}">
                <a16:creationId xmlns:a16="http://schemas.microsoft.com/office/drawing/2014/main" id="{C38DFDA3-92BF-5C78-A492-E8C9365E49C6}"/>
              </a:ext>
            </a:extLst>
          </p:cNvPr>
          <p:cNvSpPr txBox="1">
            <a:spLocks/>
          </p:cNvSpPr>
          <p:nvPr/>
        </p:nvSpPr>
        <p:spPr>
          <a:xfrm>
            <a:off x="2267528" y="0"/>
            <a:ext cx="7961747" cy="732718"/>
          </a:xfrm>
          <a:prstGeom prst="rect">
            <a:avLst/>
          </a:prstGeom>
          <a:noFill/>
        </p:spPr>
        <p:txBody>
          <a:bodyPr vert="horz" lIns="91440" tIns="45720" rIns="91440" bIns="45720" rtlCol="0" anchor="ctr">
            <a:normAutofit/>
          </a:bodyPr>
          <a:lstStyle>
            <a:lvl1pPr algn="ctr" defTabSz="685800" rtl="0" eaLnBrk="1" latinLnBrk="0" hangingPunct="1">
              <a:lnSpc>
                <a:spcPct val="90000"/>
              </a:lnSpc>
              <a:spcBef>
                <a:spcPct val="0"/>
              </a:spcBef>
              <a:buNone/>
              <a:defRPr sz="2625" b="1" kern="1200">
                <a:solidFill>
                  <a:srgbClr val="334186"/>
                </a:solidFill>
                <a:latin typeface="+mj-lt"/>
                <a:ea typeface="+mj-ea"/>
                <a:cs typeface="+mj-cs"/>
              </a:defRPr>
            </a:lvl1pPr>
          </a:lstStyle>
          <a:p>
            <a:r>
              <a:rPr lang="en-US" sz="2800" spc="-21" dirty="0"/>
              <a:t>EuPRAXIA@SPARC_LAB RF injector</a:t>
            </a:r>
            <a:endParaRPr lang="en-US" dirty="0"/>
          </a:p>
        </p:txBody>
      </p:sp>
      <p:pic>
        <p:nvPicPr>
          <p:cNvPr id="16" name="Immagine 15" descr="Immagine che contiene schermata, linea&#10;&#10;Il contenuto generato dall'IA potrebbe non essere corretto.">
            <a:extLst>
              <a:ext uri="{FF2B5EF4-FFF2-40B4-BE49-F238E27FC236}">
                <a16:creationId xmlns:a16="http://schemas.microsoft.com/office/drawing/2014/main" id="{2464C26C-6742-CECA-1A66-4776AC499ABB}"/>
              </a:ext>
            </a:extLst>
          </p:cNvPr>
          <p:cNvPicPr>
            <a:picLocks noChangeAspect="1"/>
          </p:cNvPicPr>
          <p:nvPr/>
        </p:nvPicPr>
        <p:blipFill>
          <a:blip r:embed="rId3">
            <a:extLst>
              <a:ext uri="{28A0092B-C50C-407E-A947-70E740481C1C}">
                <a14:useLocalDpi xmlns:a14="http://schemas.microsoft.com/office/drawing/2010/main" val="0"/>
              </a:ext>
            </a:extLst>
          </a:blip>
          <a:srcRect t="19040" r="33840"/>
          <a:stretch>
            <a:fillRect/>
          </a:stretch>
        </p:blipFill>
        <p:spPr>
          <a:xfrm>
            <a:off x="-1" y="774501"/>
            <a:ext cx="12192001" cy="3721941"/>
          </a:xfrm>
          <a:prstGeom prst="rect">
            <a:avLst/>
          </a:prstGeom>
          <a:ln>
            <a:solidFill>
              <a:srgbClr val="C00000"/>
            </a:solidFill>
          </a:ln>
        </p:spPr>
      </p:pic>
      <p:sp>
        <p:nvSpPr>
          <p:cNvPr id="6" name="CasellaDiTesto 5">
            <a:extLst>
              <a:ext uri="{FF2B5EF4-FFF2-40B4-BE49-F238E27FC236}">
                <a16:creationId xmlns:a16="http://schemas.microsoft.com/office/drawing/2014/main" id="{8EA69F93-29B3-1B2C-DF99-2275C9FA06BB}"/>
              </a:ext>
            </a:extLst>
          </p:cNvPr>
          <p:cNvSpPr txBox="1"/>
          <p:nvPr/>
        </p:nvSpPr>
        <p:spPr>
          <a:xfrm>
            <a:off x="5513597" y="6386354"/>
            <a:ext cx="5939152" cy="553998"/>
          </a:xfrm>
          <a:prstGeom prst="rect">
            <a:avLst/>
          </a:prstGeom>
          <a:noFill/>
        </p:spPr>
        <p:txBody>
          <a:bodyPr wrap="square" rtlCol="0">
            <a:spAutoFit/>
          </a:bodyPr>
          <a:lstStyle/>
          <a:p>
            <a:r>
              <a:rPr lang="en-GB" sz="1000" dirty="0"/>
              <a:t>A. Giribono et al.  EuPRAXIA@SPARC_LAB, The high brightness RF photo injector layout proposal,  NIMA  (2018) </a:t>
            </a:r>
          </a:p>
          <a:p>
            <a:r>
              <a:rPr lang="en-US" sz="1000" dirty="0"/>
              <a:t>G.J Silvi et al. "Beam dynamics optimization of Eu-PRAXIA@SPARC_LAB RF injector" IPAC’23, paper WEPA040</a:t>
            </a:r>
          </a:p>
          <a:p>
            <a:pPr lvl="0" defTabSz="914400">
              <a:defRPr/>
            </a:pPr>
            <a:r>
              <a:rPr lang="it-IT" sz="1000" dirty="0">
                <a:latin typeface="Calibri" panose="020F0502020204030204" pitchFamily="34" charset="0"/>
                <a:ea typeface="Calibri" panose="020F0502020204030204" pitchFamily="34" charset="0"/>
                <a:cs typeface="Calibri" panose="020F0502020204030204" pitchFamily="34" charset="0"/>
              </a:rPr>
              <a:t>G.J Silvi et al., </a:t>
            </a:r>
            <a:r>
              <a:rPr lang="en-US" sz="1000" dirty="0">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Optimizing beam dynamics in the EuPRAXIA@SPARC_LAB RF injector</a:t>
            </a:r>
            <a:r>
              <a:rPr lang="en-US" sz="1000" dirty="0">
                <a:latin typeface="Calibri" panose="020F0502020204030204" pitchFamily="34" charset="0"/>
                <a:ea typeface="Calibri" panose="020F0502020204030204" pitchFamily="34" charset="0"/>
                <a:cs typeface="Calibri" panose="020F0502020204030204" pitchFamily="34" charset="0"/>
              </a:rPr>
              <a:t>, </a:t>
            </a:r>
            <a:r>
              <a:rPr lang="it-IT" sz="1000" i="1" cap="all" dirty="0">
                <a:latin typeface="Calibri" panose="020F0502020204030204" pitchFamily="34" charset="0"/>
                <a:ea typeface="Calibri" panose="020F0502020204030204" pitchFamily="34" charset="0"/>
                <a:cs typeface="Calibri" panose="020F0502020204030204" pitchFamily="34" charset="0"/>
              </a:rPr>
              <a:t>SIF Congress 2023</a:t>
            </a:r>
            <a:endParaRPr lang="en-GB" sz="1000" dirty="0"/>
          </a:p>
        </p:txBody>
      </p:sp>
      <p:pic>
        <p:nvPicPr>
          <p:cNvPr id="2" name="Immagine 1">
            <a:extLst>
              <a:ext uri="{FF2B5EF4-FFF2-40B4-BE49-F238E27FC236}">
                <a16:creationId xmlns:a16="http://schemas.microsoft.com/office/drawing/2014/main" id="{99746E56-9E33-CDFC-C29D-BB83CEE2AF72}"/>
              </a:ext>
            </a:extLst>
          </p:cNvPr>
          <p:cNvPicPr>
            <a:picLocks noChangeAspect="1"/>
          </p:cNvPicPr>
          <p:nvPr/>
        </p:nvPicPr>
        <p:blipFill rotWithShape="1">
          <a:blip r:embed="rId5"/>
          <a:srcRect t="12067" r="1743" b="10541"/>
          <a:stretch>
            <a:fillRect/>
          </a:stretch>
        </p:blipFill>
        <p:spPr>
          <a:xfrm>
            <a:off x="739250" y="4668241"/>
            <a:ext cx="10713499" cy="1604317"/>
          </a:xfrm>
          <a:prstGeom prst="rect">
            <a:avLst/>
          </a:prstGeom>
          <a:ln w="28575">
            <a:solidFill>
              <a:schemeClr val="bg1"/>
            </a:solidFill>
          </a:ln>
        </p:spPr>
      </p:pic>
      <p:sp>
        <p:nvSpPr>
          <p:cNvPr id="4" name="Rettangolo 3">
            <a:extLst>
              <a:ext uri="{FF2B5EF4-FFF2-40B4-BE49-F238E27FC236}">
                <a16:creationId xmlns:a16="http://schemas.microsoft.com/office/drawing/2014/main" id="{0CA55959-CCF9-FE58-79E3-879F75B82021}"/>
              </a:ext>
            </a:extLst>
          </p:cNvPr>
          <p:cNvSpPr/>
          <p:nvPr/>
        </p:nvSpPr>
        <p:spPr>
          <a:xfrm>
            <a:off x="739251" y="4981074"/>
            <a:ext cx="2057400" cy="87830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Connettore 2 9">
            <a:extLst>
              <a:ext uri="{FF2B5EF4-FFF2-40B4-BE49-F238E27FC236}">
                <a16:creationId xmlns:a16="http://schemas.microsoft.com/office/drawing/2014/main" id="{B78FEC03-F81D-33B7-E605-871250C5C18A}"/>
              </a:ext>
            </a:extLst>
          </p:cNvPr>
          <p:cNvCxnSpPr>
            <a:stCxn id="4" idx="0"/>
          </p:cNvCxnSpPr>
          <p:nvPr/>
        </p:nvCxnSpPr>
        <p:spPr>
          <a:xfrm flipV="1">
            <a:off x="1767951" y="4496442"/>
            <a:ext cx="1028700" cy="484632"/>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51409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2155CA33-535A-FC16-39D8-3A5F691873F8}"/>
              </a:ext>
            </a:extLst>
          </p:cNvPr>
          <p:cNvSpPr>
            <a:spLocks noGrp="1"/>
          </p:cNvSpPr>
          <p:nvPr>
            <p:ph type="sldNum" sz="quarter" idx="12"/>
          </p:nvPr>
        </p:nvSpPr>
        <p:spPr/>
        <p:txBody>
          <a:bodyPr/>
          <a:lstStyle/>
          <a:p>
            <a:fld id="{3A3A6714-3D1F-4857-9904-D935B84167FA}" type="slidenum">
              <a:rPr lang="en-GB" smtClean="0"/>
              <a:pPr/>
              <a:t>4</a:t>
            </a:fld>
            <a:endParaRPr lang="en-GB"/>
          </a:p>
        </p:txBody>
      </p:sp>
      <p:sp>
        <p:nvSpPr>
          <p:cNvPr id="4" name="Titolo 3">
            <a:extLst>
              <a:ext uri="{FF2B5EF4-FFF2-40B4-BE49-F238E27FC236}">
                <a16:creationId xmlns:a16="http://schemas.microsoft.com/office/drawing/2014/main" id="{93B9CD54-5289-D5F5-2F49-F49FA312F421}"/>
              </a:ext>
            </a:extLst>
          </p:cNvPr>
          <p:cNvSpPr>
            <a:spLocks noGrp="1"/>
          </p:cNvSpPr>
          <p:nvPr>
            <p:ph type="title"/>
          </p:nvPr>
        </p:nvSpPr>
        <p:spPr/>
        <p:txBody>
          <a:bodyPr/>
          <a:lstStyle/>
          <a:p>
            <a:r>
              <a:rPr lang="en-US" sz="2800" spc="-21" dirty="0"/>
              <a:t>SPARC_LAB  RF Linac</a:t>
            </a:r>
            <a:endParaRPr lang="en-US" dirty="0"/>
          </a:p>
        </p:txBody>
      </p:sp>
      <p:sp>
        <p:nvSpPr>
          <p:cNvPr id="5" name="Segnaposto piè di pagina 4">
            <a:extLst>
              <a:ext uri="{FF2B5EF4-FFF2-40B4-BE49-F238E27FC236}">
                <a16:creationId xmlns:a16="http://schemas.microsoft.com/office/drawing/2014/main" id="{F4627AFA-AD65-C698-FA51-2B937BEB19B1}"/>
              </a:ext>
            </a:extLst>
          </p:cNvPr>
          <p:cNvSpPr>
            <a:spLocks noGrp="1"/>
          </p:cNvSpPr>
          <p:nvPr>
            <p:ph type="ftr" sz="quarter" idx="13"/>
          </p:nvPr>
        </p:nvSpPr>
        <p:spPr/>
        <p:txBody>
          <a:bodyPr/>
          <a:lstStyle/>
          <a:p>
            <a:pPr algn="l"/>
            <a:r>
              <a:rPr lang="en-US"/>
              <a:t>G.J Silvi  7th European Advanced Accelerator Conference (EAAC2025) </a:t>
            </a:r>
            <a:endParaRPr lang="en-GB" dirty="0"/>
          </a:p>
        </p:txBody>
      </p:sp>
      <p:pic>
        <p:nvPicPr>
          <p:cNvPr id="14" name="Immagine 13">
            <a:extLst>
              <a:ext uri="{FF2B5EF4-FFF2-40B4-BE49-F238E27FC236}">
                <a16:creationId xmlns:a16="http://schemas.microsoft.com/office/drawing/2014/main" id="{176950DE-5F4C-3BE5-2DA1-3DE5C8FDA72B}"/>
              </a:ext>
            </a:extLst>
          </p:cNvPr>
          <p:cNvPicPr>
            <a:picLocks noChangeAspect="1"/>
          </p:cNvPicPr>
          <p:nvPr/>
        </p:nvPicPr>
        <p:blipFill>
          <a:blip r:embed="rId6"/>
          <a:srcRect l="927" t="10776"/>
          <a:stretch/>
        </p:blipFill>
        <p:spPr>
          <a:xfrm>
            <a:off x="0" y="781240"/>
            <a:ext cx="6696451" cy="3121077"/>
          </a:xfrm>
          <a:prstGeom prst="rect">
            <a:avLst/>
          </a:prstGeom>
        </p:spPr>
      </p:pic>
      <p:sp>
        <p:nvSpPr>
          <p:cNvPr id="11" name="CasellaDiTesto 10">
            <a:extLst>
              <a:ext uri="{FF2B5EF4-FFF2-40B4-BE49-F238E27FC236}">
                <a16:creationId xmlns:a16="http://schemas.microsoft.com/office/drawing/2014/main" id="{43A9B3B8-7FBF-CE2B-9F5E-AEF499022FE9}"/>
              </a:ext>
            </a:extLst>
          </p:cNvPr>
          <p:cNvSpPr txBox="1"/>
          <p:nvPr/>
        </p:nvSpPr>
        <p:spPr>
          <a:xfrm>
            <a:off x="1869810" y="931962"/>
            <a:ext cx="1083540" cy="323165"/>
          </a:xfrm>
          <a:prstGeom prst="rect">
            <a:avLst/>
          </a:prstGeom>
          <a:solidFill>
            <a:schemeClr val="bg1"/>
          </a:solidFill>
          <a:ln w="25400">
            <a:noFill/>
          </a:ln>
        </p:spPr>
        <p:txBody>
          <a:bodyPr wrap="square" rtlCol="0">
            <a:spAutoFit/>
          </a:bodyPr>
          <a:lstStyle/>
          <a:p>
            <a:r>
              <a:rPr lang="en-US" sz="750" i="1" dirty="0">
                <a:solidFill>
                  <a:schemeClr val="bg1">
                    <a:lumMod val="65000"/>
                  </a:schemeClr>
                </a:solidFill>
              </a:rPr>
              <a:t>Courtesy of  E.Chiadroni</a:t>
            </a:r>
          </a:p>
        </p:txBody>
      </p:sp>
      <p:pic>
        <p:nvPicPr>
          <p:cNvPr id="18" name="Marcello Rossetti Conti _ Microsoft Teams 2023-01-26 13-46-37">
            <a:hlinkClick r:id="" action="ppaction://media"/>
            <a:extLst>
              <a:ext uri="{FF2B5EF4-FFF2-40B4-BE49-F238E27FC236}">
                <a16:creationId xmlns:a16="http://schemas.microsoft.com/office/drawing/2014/main" id="{493AD3B7-6BF1-180E-2E9C-BCF3197355C3}"/>
              </a:ext>
            </a:extLst>
          </p:cNvPr>
          <p:cNvPicPr>
            <a:picLocks noChangeAspect="1"/>
          </p:cNvPicPr>
          <p:nvPr>
            <a:videoFile r:link="rId1"/>
            <p:extLst>
              <p:ext uri="{DAA4B4D4-6D71-4841-9C94-3DE7FCFB9230}">
                <p14:media xmlns:p14="http://schemas.microsoft.com/office/powerpoint/2010/main" r:embed="rId2">
                  <p14:trim st="2463"/>
                </p14:media>
              </p:ext>
            </p:extLst>
          </p:nvPr>
        </p:nvPicPr>
        <p:blipFill rotWithShape="1">
          <a:blip r:embed="rId7"/>
          <a:srcRect l="56903" t="23204" r="24587" b="47611"/>
          <a:stretch>
            <a:fillRect/>
          </a:stretch>
        </p:blipFill>
        <p:spPr>
          <a:xfrm>
            <a:off x="3340572" y="3902319"/>
            <a:ext cx="3355879" cy="2572381"/>
          </a:xfrm>
          <a:prstGeom prst="rect">
            <a:avLst/>
          </a:prstGeom>
        </p:spPr>
      </p:pic>
      <p:pic>
        <p:nvPicPr>
          <p:cNvPr id="19" name="Marcello Rossetti Conti _ Microsoft Teams 2023-01-26 13-53-08">
            <a:hlinkClick r:id="" action="ppaction://media"/>
            <a:extLst>
              <a:ext uri="{FF2B5EF4-FFF2-40B4-BE49-F238E27FC236}">
                <a16:creationId xmlns:a16="http://schemas.microsoft.com/office/drawing/2014/main" id="{4647DD1A-6A04-4C8C-7AFD-85E26B07982F}"/>
              </a:ext>
            </a:extLst>
          </p:cNvPr>
          <p:cNvPicPr>
            <a:picLocks noChangeAspect="1"/>
          </p:cNvPicPr>
          <p:nvPr>
            <a:videoFile r:link="rId1"/>
            <p:extLst>
              <p:ext uri="{DAA4B4D4-6D71-4841-9C94-3DE7FCFB9230}">
                <p14:media xmlns:p14="http://schemas.microsoft.com/office/powerpoint/2010/main" r:embed="rId3">
                  <p14:trim st="2496"/>
                </p14:media>
              </p:ext>
            </p:extLst>
          </p:nvPr>
        </p:nvPicPr>
        <p:blipFill rotWithShape="1">
          <a:blip r:embed="rId8"/>
          <a:srcRect l="37706" t="23228" r="42546" b="47428"/>
          <a:stretch>
            <a:fillRect/>
          </a:stretch>
        </p:blipFill>
        <p:spPr>
          <a:xfrm>
            <a:off x="6872" y="3850680"/>
            <a:ext cx="3534151" cy="2624020"/>
          </a:xfrm>
          <a:prstGeom prst="rect">
            <a:avLst/>
          </a:prstGeom>
        </p:spPr>
      </p:pic>
      <p:sp>
        <p:nvSpPr>
          <p:cNvPr id="8" name="CasellaDiTesto 7">
            <a:extLst>
              <a:ext uri="{FF2B5EF4-FFF2-40B4-BE49-F238E27FC236}">
                <a16:creationId xmlns:a16="http://schemas.microsoft.com/office/drawing/2014/main" id="{AEE718C8-47D5-0889-A2C2-4E0028436CA9}"/>
              </a:ext>
            </a:extLst>
          </p:cNvPr>
          <p:cNvSpPr txBox="1"/>
          <p:nvPr/>
        </p:nvSpPr>
        <p:spPr>
          <a:xfrm>
            <a:off x="3618188" y="6334780"/>
            <a:ext cx="8697890" cy="523220"/>
          </a:xfrm>
          <a:prstGeom prst="rect">
            <a:avLst/>
          </a:prstGeom>
          <a:noFill/>
        </p:spPr>
        <p:txBody>
          <a:bodyPr wrap="square" rtlCol="0">
            <a:spAutoFit/>
          </a:bodyPr>
          <a:lstStyle/>
          <a:p>
            <a:r>
              <a:rPr lang="it-IT" sz="700" dirty="0"/>
              <a:t>L. Serafini and M. Ferrario, AIP Conf. Proc. No. 581 (AIP, New York, 2001), p. 87. </a:t>
            </a:r>
          </a:p>
          <a:p>
            <a:r>
              <a:rPr lang="it-IT" sz="700" dirty="0"/>
              <a:t>M. Ferrario et al., Phys. Rev. Lett. 104, 054801 (2010) 3.</a:t>
            </a:r>
          </a:p>
          <a:p>
            <a:r>
              <a:rPr lang="it-IT" sz="700" dirty="0"/>
              <a:t>S. G. Anderson et al., Phys. Rev. ST Accel. Beams 8, 014401 (2005)</a:t>
            </a:r>
          </a:p>
          <a:p>
            <a:r>
              <a:rPr lang="en-GB" sz="700" dirty="0"/>
              <a:t>M. Ferrario et al. Laser comb with velocity bunching: Preliminary results at SPARC, Nuclear Instruments and Methods in Physics Research Section A: Accelerators, Spectrometers, Detectors and Associated Equipment, Volume 637, 2011.</a:t>
            </a:r>
          </a:p>
        </p:txBody>
      </p:sp>
      <p:pic>
        <p:nvPicPr>
          <p:cNvPr id="23" name="Immagine 22">
            <a:extLst>
              <a:ext uri="{FF2B5EF4-FFF2-40B4-BE49-F238E27FC236}">
                <a16:creationId xmlns:a16="http://schemas.microsoft.com/office/drawing/2014/main" id="{2B8BEA42-F798-66E6-6496-4BE8125632A2}"/>
              </a:ext>
            </a:extLst>
          </p:cNvPr>
          <p:cNvPicPr>
            <a:picLocks noChangeAspect="1"/>
          </p:cNvPicPr>
          <p:nvPr/>
        </p:nvPicPr>
        <p:blipFill>
          <a:blip r:embed="rId9">
            <a:extLst>
              <a:ext uri="{28A0092B-C50C-407E-A947-70E740481C1C}">
                <a14:useLocalDpi xmlns:a14="http://schemas.microsoft.com/office/drawing/2010/main" val="0"/>
              </a:ext>
            </a:extLst>
          </a:blip>
          <a:srcRect r="10691"/>
          <a:stretch>
            <a:fillRect/>
          </a:stretch>
        </p:blipFill>
        <p:spPr>
          <a:xfrm>
            <a:off x="6696450" y="781240"/>
            <a:ext cx="5495549" cy="5681334"/>
          </a:xfrm>
          <a:prstGeom prst="rect">
            <a:avLst/>
          </a:prstGeom>
        </p:spPr>
      </p:pic>
      <p:pic>
        <p:nvPicPr>
          <p:cNvPr id="2" name="Picture 6" descr="SPARC_LAB">
            <a:extLst>
              <a:ext uri="{FF2B5EF4-FFF2-40B4-BE49-F238E27FC236}">
                <a16:creationId xmlns:a16="http://schemas.microsoft.com/office/drawing/2014/main" id="{D98D20D4-2E1F-8879-0FF9-85976D8965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06017" y="1405849"/>
            <a:ext cx="1812171" cy="465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24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94" fill="hold"/>
                                        <p:tgtEl>
                                          <p:spTgt spid="19"/>
                                        </p:tgtEl>
                                      </p:cBhvr>
                                    </p:cmd>
                                  </p:childTnLst>
                                </p:cTn>
                              </p:par>
                              <p:par>
                                <p:cTn id="7" presetID="1" presetClass="mediacall" presetSubtype="0" fill="hold" nodeType="withEffect">
                                  <p:stCondLst>
                                    <p:cond delay="0"/>
                                  </p:stCondLst>
                                  <p:childTnLst>
                                    <p:cmd type="call" cmd="playFrom(0.0)">
                                      <p:cBhvr>
                                        <p:cTn id="8" dur="1079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9"/>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9"/>
                                        </p:tgtEl>
                                      </p:cBhvr>
                                    </p:cmd>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8"/>
                                        </p:tgtEl>
                                      </p:cBhvr>
                                    </p:cmd>
                                  </p:childTnLst>
                                </p:cTn>
                              </p:par>
                            </p:childTnLst>
                          </p:cTn>
                        </p:par>
                      </p:childTnLst>
                    </p:cTn>
                  </p:par>
                </p:childTnLst>
              </p:cTn>
              <p:nextCondLst>
                <p:cond evt="onClick" delay="0">
                  <p:tgtEl>
                    <p:spTgt spid="18"/>
                  </p:tgtEl>
                </p:cond>
              </p:nextCondLst>
            </p:seq>
            <p:video>
              <p:cMediaNode vol="80000">
                <p:cTn id="19" repeatCount="indefinite" fill="hold" display="0">
                  <p:stCondLst>
                    <p:cond delay="indefinite"/>
                  </p:stCondLst>
                </p:cTn>
                <p:tgtEl>
                  <p:spTgt spid="19"/>
                </p:tgtEl>
              </p:cMediaNode>
            </p:video>
            <p:video>
              <p:cMediaNode vol="80000">
                <p:cTn id="20" repeatCount="indefinite" fill="hold" display="0">
                  <p:stCondLst>
                    <p:cond delay="indefinite"/>
                  </p:stCondLst>
                </p:cTn>
                <p:tgtEl>
                  <p:spTgt spid="1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51917-3BAC-E77B-DC18-9140A8CFFA81}"/>
            </a:ext>
          </a:extLst>
        </p:cNvPr>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29AF8169-9068-120F-A724-1361A6BEE1A0}"/>
              </a:ext>
            </a:extLst>
          </p:cNvPr>
          <p:cNvSpPr>
            <a:spLocks noGrp="1"/>
          </p:cNvSpPr>
          <p:nvPr>
            <p:ph type="sldNum" sz="quarter" idx="12"/>
          </p:nvPr>
        </p:nvSpPr>
        <p:spPr/>
        <p:txBody>
          <a:bodyPr/>
          <a:lstStyle/>
          <a:p>
            <a:fld id="{3A3A6714-3D1F-4857-9904-D935B84167FA}" type="slidenum">
              <a:rPr lang="en-GB" smtClean="0"/>
              <a:pPr/>
              <a:t>5</a:t>
            </a:fld>
            <a:endParaRPr lang="en-GB"/>
          </a:p>
        </p:txBody>
      </p:sp>
      <p:sp>
        <p:nvSpPr>
          <p:cNvPr id="4" name="Titolo 3">
            <a:extLst>
              <a:ext uri="{FF2B5EF4-FFF2-40B4-BE49-F238E27FC236}">
                <a16:creationId xmlns:a16="http://schemas.microsoft.com/office/drawing/2014/main" id="{4B8E0397-6C4E-CB42-6CFD-DF9C462654EB}"/>
              </a:ext>
            </a:extLst>
          </p:cNvPr>
          <p:cNvSpPr>
            <a:spLocks noGrp="1"/>
          </p:cNvSpPr>
          <p:nvPr>
            <p:ph type="title"/>
          </p:nvPr>
        </p:nvSpPr>
        <p:spPr>
          <a:xfrm>
            <a:off x="1825182" y="-224487"/>
            <a:ext cx="9336137" cy="1325563"/>
          </a:xfrm>
        </p:spPr>
        <p:txBody>
          <a:bodyPr>
            <a:noAutofit/>
          </a:bodyPr>
          <a:lstStyle/>
          <a:p>
            <a:pPr marL="0" marR="0" lvl="1" indent="0" algn="ctr" defTabSz="800100" rtl="0" eaLnBrk="1" fontAlgn="auto" latinLnBrk="0" hangingPunct="1">
              <a:lnSpc>
                <a:spcPct val="90000"/>
              </a:lnSpc>
              <a:spcBef>
                <a:spcPct val="0"/>
              </a:spcBef>
              <a:spcAft>
                <a:spcPct val="15000"/>
              </a:spcAft>
              <a:buClrTx/>
              <a:buSzTx/>
              <a:buFontTx/>
              <a:buNone/>
              <a:tabLst/>
              <a:defRPr/>
            </a:pPr>
            <a:r>
              <a:rPr lang="it-IT" sz="2630" b="1" kern="1200" dirty="0">
                <a:solidFill>
                  <a:srgbClr val="334186"/>
                </a:solidFill>
                <a:latin typeface="Calibri Light (Headings)"/>
                <a:cs typeface="Calibri Light" panose="020F0302020204030204" pitchFamily="34" charset="0"/>
              </a:rPr>
              <a:t>Beam dynamics studies for the design of the EuPRAXIA@SPARC_LAB accelerator: the photo-injector</a:t>
            </a:r>
            <a:endParaRPr lang="en-GB" sz="2630" b="1" kern="1200" dirty="0">
              <a:solidFill>
                <a:srgbClr val="334186"/>
              </a:solidFill>
              <a:latin typeface="Calibri Light (Headings)"/>
              <a:cs typeface="Calibri Light" panose="020F0302020204030204" pitchFamily="34" charset="0"/>
            </a:endParaRPr>
          </a:p>
        </p:txBody>
      </p:sp>
      <p:sp>
        <p:nvSpPr>
          <p:cNvPr id="5" name="Segnaposto piè di pagina 4">
            <a:extLst>
              <a:ext uri="{FF2B5EF4-FFF2-40B4-BE49-F238E27FC236}">
                <a16:creationId xmlns:a16="http://schemas.microsoft.com/office/drawing/2014/main" id="{2B5E7455-F97A-CEC2-7752-3ABF5552C69D}"/>
              </a:ext>
            </a:extLst>
          </p:cNvPr>
          <p:cNvSpPr>
            <a:spLocks noGrp="1"/>
          </p:cNvSpPr>
          <p:nvPr>
            <p:ph type="ftr" sz="quarter" idx="13"/>
          </p:nvPr>
        </p:nvSpPr>
        <p:spPr/>
        <p:txBody>
          <a:bodyPr/>
          <a:lstStyle/>
          <a:p>
            <a:pPr algn="l"/>
            <a:r>
              <a:rPr lang="en-US"/>
              <a:t>G.J Silvi  7th European Advanced Accelerator Conference (EAAC2025) </a:t>
            </a:r>
            <a:endParaRPr lang="en-GB" dirty="0"/>
          </a:p>
        </p:txBody>
      </p:sp>
      <p:sp>
        <p:nvSpPr>
          <p:cNvPr id="2" name="Segnaposto contenuto 2">
            <a:extLst>
              <a:ext uri="{FF2B5EF4-FFF2-40B4-BE49-F238E27FC236}">
                <a16:creationId xmlns:a16="http://schemas.microsoft.com/office/drawing/2014/main" id="{12028939-01EA-AC07-57B7-56E92CF323E4}"/>
              </a:ext>
            </a:extLst>
          </p:cNvPr>
          <p:cNvSpPr txBox="1">
            <a:spLocks/>
          </p:cNvSpPr>
          <p:nvPr/>
        </p:nvSpPr>
        <p:spPr>
          <a:xfrm>
            <a:off x="122782" y="1048587"/>
            <a:ext cx="7804361" cy="2487463"/>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just"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rPr>
              <a:t>The beam dynamics has been studied by means of simulations with the TStep</a:t>
            </a:r>
          </a:p>
          <a:p>
            <a:pPr marL="742950" marR="0" lvl="1" indent="-285750" algn="just"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rPr>
              <a:t>The witness and driver distribution on the cathode has been chosen looking at the witness quality that depends on the density of the beams at the overlapping point </a:t>
            </a:r>
            <a:endParaRPr kumimoji="0" lang="en-GB" sz="1800" b="0" i="0" u="none" strike="noStrike" kern="1200" cap="none" spc="0" normalizeH="0" baseline="30000" noProof="0" dirty="0">
              <a:ln>
                <a:noFill/>
              </a:ln>
              <a:solidFill>
                <a:prstClr val="black"/>
              </a:solidFill>
              <a:effectLst/>
              <a:uLnTx/>
              <a:uFillTx/>
              <a:latin typeface="Calibri (body)"/>
              <a:ea typeface="Calibri" panose="020F0502020204030204" pitchFamily="34" charset="0"/>
              <a:cs typeface="Calibri" panose="020F0502020204030204" pitchFamily="34" charset="0"/>
            </a:endParaRPr>
          </a:p>
          <a:p>
            <a:pPr marL="742950" marR="0" lvl="1" indent="-285750" algn="just"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800" b="1" i="0" u="sng" strike="noStrike" kern="1200" cap="none" spc="0" normalizeH="0" baseline="0" noProof="0" dirty="0">
                <a:ln>
                  <a:noFill/>
                </a:ln>
                <a:solidFill>
                  <a:srgbClr val="7CCA62"/>
                </a:solidFill>
                <a:effectLst/>
                <a:uLnTx/>
                <a:uFillTx/>
                <a:latin typeface="Calibri (body)"/>
                <a:ea typeface="Calibri" panose="020F0502020204030204" pitchFamily="34" charset="0"/>
                <a:cs typeface="Calibri" panose="020F0502020204030204" pitchFamily="34" charset="0"/>
              </a:rPr>
              <a:t>Double-VB</a:t>
            </a:r>
            <a:r>
              <a:rPr kumimoji="0" lang="en-GB" sz="18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rPr>
              <a:t> is applied in the </a:t>
            </a:r>
            <a:r>
              <a:rPr kumimoji="0" lang="en-GB" sz="1800" b="0" i="1" u="none" strike="noStrike" kern="1200" cap="none" spc="0" normalizeH="0" baseline="0" noProof="0" dirty="0">
                <a:ln>
                  <a:noFill/>
                </a:ln>
                <a:solidFill>
                  <a:srgbClr val="FF0000"/>
                </a:solidFill>
                <a:effectLst/>
                <a:uLnTx/>
                <a:uFillTx/>
                <a:latin typeface="Calibri (body)"/>
                <a:ea typeface="Calibri" panose="020F0502020204030204" pitchFamily="34" charset="0"/>
                <a:cs typeface="Calibri" panose="020F0502020204030204" pitchFamily="34" charset="0"/>
              </a:rPr>
              <a:t>first and second S-band acc. structures </a:t>
            </a:r>
            <a:r>
              <a:rPr kumimoji="0" lang="en-GB" sz="18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sym typeface="Wingdings" panose="05000000000000000000" pitchFamily="2" charset="2"/>
              </a:rPr>
              <a:t> t</a:t>
            </a:r>
            <a:r>
              <a:rPr kumimoji="0" lang="en-GB" sz="18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rPr>
              <a:t>his scheme ensures at same time up to 2 kA peak current and separation lower than 0.6 ps </a:t>
            </a:r>
            <a:r>
              <a:rPr kumimoji="0" lang="en-GB" sz="1800" b="1"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rPr>
              <a:t>at plasma entrance  (up to 3 kAmps at FEL entrance) </a:t>
            </a:r>
            <a:endParaRPr kumimoji="0" lang="en-GB" sz="1800" b="0" i="0" u="none" strike="noStrike" kern="1200" cap="none" spc="0" normalizeH="0" baseline="30000" noProof="0" dirty="0">
              <a:ln>
                <a:noFill/>
              </a:ln>
              <a:solidFill>
                <a:prstClr val="black"/>
              </a:solidFill>
              <a:effectLst/>
              <a:uLnTx/>
              <a:uFillTx/>
              <a:latin typeface="Calibri (body)"/>
              <a:ea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body)"/>
              <a:ea typeface="Calibri" panose="020F0502020204030204" pitchFamily="34" charset="0"/>
              <a:cs typeface="Calibri" panose="020F0502020204030204" pitchFamily="34" charset="0"/>
            </a:endParaRPr>
          </a:p>
        </p:txBody>
      </p:sp>
      <p:pic>
        <p:nvPicPr>
          <p:cNvPr id="6" name="Immagine 19" descr="Immagine che contiene grafico&#10;&#10;Descrizione generata automaticamente">
            <a:extLst>
              <a:ext uri="{FF2B5EF4-FFF2-40B4-BE49-F238E27FC236}">
                <a16:creationId xmlns:a16="http://schemas.microsoft.com/office/drawing/2014/main" id="{C8CC304E-BA06-B02F-9371-B24B5ED037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5" r="598" b="1502"/>
          <a:stretch/>
        </p:blipFill>
        <p:spPr>
          <a:xfrm>
            <a:off x="867368" y="3339085"/>
            <a:ext cx="3628346" cy="3112979"/>
          </a:xfrm>
          <a:prstGeom prst="rect">
            <a:avLst/>
          </a:prstGeom>
        </p:spPr>
      </p:pic>
      <p:pic>
        <p:nvPicPr>
          <p:cNvPr id="8" name="Immagine 20">
            <a:extLst>
              <a:ext uri="{FF2B5EF4-FFF2-40B4-BE49-F238E27FC236}">
                <a16:creationId xmlns:a16="http://schemas.microsoft.com/office/drawing/2014/main" id="{CC2881CB-231F-7655-BA5B-1809529A2C6A}"/>
              </a:ext>
            </a:extLst>
          </p:cNvPr>
          <p:cNvPicPr>
            <a:picLocks noChangeAspect="1"/>
          </p:cNvPicPr>
          <p:nvPr/>
        </p:nvPicPr>
        <p:blipFill>
          <a:blip r:embed="rId4"/>
          <a:stretch>
            <a:fillRect/>
          </a:stretch>
        </p:blipFill>
        <p:spPr>
          <a:xfrm>
            <a:off x="4822753" y="3580694"/>
            <a:ext cx="2369767" cy="1538987"/>
          </a:xfrm>
          <a:prstGeom prst="rect">
            <a:avLst/>
          </a:prstGeom>
        </p:spPr>
      </p:pic>
      <p:pic>
        <p:nvPicPr>
          <p:cNvPr id="10" name="Immagine 21">
            <a:extLst>
              <a:ext uri="{FF2B5EF4-FFF2-40B4-BE49-F238E27FC236}">
                <a16:creationId xmlns:a16="http://schemas.microsoft.com/office/drawing/2014/main" id="{C73CB970-EDD6-B00D-8780-7BD01537D06F}"/>
              </a:ext>
            </a:extLst>
          </p:cNvPr>
          <p:cNvPicPr>
            <a:picLocks noChangeAspect="1"/>
          </p:cNvPicPr>
          <p:nvPr/>
        </p:nvPicPr>
        <p:blipFill rotWithShape="1">
          <a:blip r:embed="rId5">
            <a:extLst>
              <a:ext uri="{28A0092B-C50C-407E-A947-70E740481C1C}">
                <a14:useLocalDpi xmlns:a14="http://schemas.microsoft.com/office/drawing/2010/main" val="0"/>
              </a:ext>
            </a:extLst>
          </a:blip>
          <a:srcRect l="15229" t="16844" r="39763"/>
          <a:stretch/>
        </p:blipFill>
        <p:spPr>
          <a:xfrm>
            <a:off x="8641184" y="3354309"/>
            <a:ext cx="3178176" cy="2649831"/>
          </a:xfrm>
          <a:prstGeom prst="round2DiagRect">
            <a:avLst>
              <a:gd name="adj1" fmla="val 9509"/>
              <a:gd name="adj2" fmla="val 0"/>
            </a:avLst>
          </a:prstGeom>
          <a:ln w="3175" cap="sq">
            <a:noFill/>
            <a:miter lim="800000"/>
          </a:ln>
          <a:effectLst/>
        </p:spPr>
      </p:pic>
      <p:pic>
        <p:nvPicPr>
          <p:cNvPr id="11" name="Immagine 24">
            <a:extLst>
              <a:ext uri="{FF2B5EF4-FFF2-40B4-BE49-F238E27FC236}">
                <a16:creationId xmlns:a16="http://schemas.microsoft.com/office/drawing/2014/main" id="{25E02F04-2F3B-0BCE-2312-359731216800}"/>
              </a:ext>
            </a:extLst>
          </p:cNvPr>
          <p:cNvPicPr>
            <a:picLocks noChangeAspect="1"/>
          </p:cNvPicPr>
          <p:nvPr/>
        </p:nvPicPr>
        <p:blipFill rotWithShape="1">
          <a:blip r:embed="rId6">
            <a:extLst>
              <a:ext uri="{28A0092B-C50C-407E-A947-70E740481C1C}">
                <a14:useLocalDpi xmlns:a14="http://schemas.microsoft.com/office/drawing/2010/main" val="0"/>
              </a:ext>
            </a:extLst>
          </a:blip>
          <a:srcRect r="49212"/>
          <a:stretch/>
        </p:blipFill>
        <p:spPr>
          <a:xfrm>
            <a:off x="8598952" y="897564"/>
            <a:ext cx="3383280" cy="2352076"/>
          </a:xfrm>
          <a:prstGeom prst="rect">
            <a:avLst/>
          </a:prstGeom>
          <a:noFill/>
          <a:ln w="88900" cap="sq">
            <a:noFill/>
            <a:miter lim="800000"/>
          </a:ln>
          <a:effectLst/>
        </p:spPr>
      </p:pic>
      <p:sp>
        <p:nvSpPr>
          <p:cNvPr id="12" name="CasellaDiTesto 3">
            <a:extLst>
              <a:ext uri="{FF2B5EF4-FFF2-40B4-BE49-F238E27FC236}">
                <a16:creationId xmlns:a16="http://schemas.microsoft.com/office/drawing/2014/main" id="{BFF2104F-81AB-4E0D-8C1D-260026EA7EF0}"/>
              </a:ext>
            </a:extLst>
          </p:cNvPr>
          <p:cNvSpPr txBox="1"/>
          <p:nvPr/>
        </p:nvSpPr>
        <p:spPr>
          <a:xfrm>
            <a:off x="4531637" y="5211122"/>
            <a:ext cx="3467878" cy="1384995"/>
          </a:xfrm>
          <a:prstGeom prst="rect">
            <a:avLst/>
          </a:prstGeom>
          <a:noFill/>
        </p:spPr>
        <p:txBody>
          <a:bodyPr wrap="square">
            <a:spAutoFit/>
          </a:bodyPr>
          <a:lstStyle>
            <a:defPPr>
              <a:defRPr lang="en-US"/>
            </a:defPPr>
            <a:lvl1pPr marL="0" algn="l" defTabSz="3495870" rtl="0" eaLnBrk="1" latinLnBrk="0" hangingPunct="1">
              <a:defRPr sz="6882" kern="1200">
                <a:solidFill>
                  <a:schemeClr val="tx1"/>
                </a:solidFill>
                <a:latin typeface="+mn-lt"/>
                <a:ea typeface="+mn-ea"/>
                <a:cs typeface="+mn-cs"/>
              </a:defRPr>
            </a:lvl1pPr>
            <a:lvl2pPr marL="1747935" algn="l" defTabSz="3495870" rtl="0" eaLnBrk="1" latinLnBrk="0" hangingPunct="1">
              <a:defRPr sz="6882" kern="1200">
                <a:solidFill>
                  <a:schemeClr val="tx1"/>
                </a:solidFill>
                <a:latin typeface="+mn-lt"/>
                <a:ea typeface="+mn-ea"/>
                <a:cs typeface="+mn-cs"/>
              </a:defRPr>
            </a:lvl2pPr>
            <a:lvl3pPr marL="3495870" algn="l" defTabSz="3495870" rtl="0" eaLnBrk="1" latinLnBrk="0" hangingPunct="1">
              <a:defRPr sz="6882" kern="1200">
                <a:solidFill>
                  <a:schemeClr val="tx1"/>
                </a:solidFill>
                <a:latin typeface="+mn-lt"/>
                <a:ea typeface="+mn-ea"/>
                <a:cs typeface="+mn-cs"/>
              </a:defRPr>
            </a:lvl3pPr>
            <a:lvl4pPr marL="5243805" algn="l" defTabSz="3495870" rtl="0" eaLnBrk="1" latinLnBrk="0" hangingPunct="1">
              <a:defRPr sz="6882" kern="1200">
                <a:solidFill>
                  <a:schemeClr val="tx1"/>
                </a:solidFill>
                <a:latin typeface="+mn-lt"/>
                <a:ea typeface="+mn-ea"/>
                <a:cs typeface="+mn-cs"/>
              </a:defRPr>
            </a:lvl4pPr>
            <a:lvl5pPr marL="6991741" algn="l" defTabSz="3495870" rtl="0" eaLnBrk="1" latinLnBrk="0" hangingPunct="1">
              <a:defRPr sz="6882" kern="1200">
                <a:solidFill>
                  <a:schemeClr val="tx1"/>
                </a:solidFill>
                <a:latin typeface="+mn-lt"/>
                <a:ea typeface="+mn-ea"/>
                <a:cs typeface="+mn-cs"/>
              </a:defRPr>
            </a:lvl5pPr>
            <a:lvl6pPr marL="8739676" algn="l" defTabSz="3495870" rtl="0" eaLnBrk="1" latinLnBrk="0" hangingPunct="1">
              <a:defRPr sz="6882" kern="1200">
                <a:solidFill>
                  <a:schemeClr val="tx1"/>
                </a:solidFill>
                <a:latin typeface="+mn-lt"/>
                <a:ea typeface="+mn-ea"/>
                <a:cs typeface="+mn-cs"/>
              </a:defRPr>
            </a:lvl6pPr>
            <a:lvl7pPr marL="10487610" algn="l" defTabSz="3495870" rtl="0" eaLnBrk="1" latinLnBrk="0" hangingPunct="1">
              <a:defRPr sz="6882" kern="1200">
                <a:solidFill>
                  <a:schemeClr val="tx1"/>
                </a:solidFill>
                <a:latin typeface="+mn-lt"/>
                <a:ea typeface="+mn-ea"/>
                <a:cs typeface="+mn-cs"/>
              </a:defRPr>
            </a:lvl7pPr>
            <a:lvl8pPr marL="12235548" algn="l" defTabSz="3495870" rtl="0" eaLnBrk="1" latinLnBrk="0" hangingPunct="1">
              <a:defRPr sz="6882" kern="1200">
                <a:solidFill>
                  <a:schemeClr val="tx1"/>
                </a:solidFill>
                <a:latin typeface="+mn-lt"/>
                <a:ea typeface="+mn-ea"/>
                <a:cs typeface="+mn-cs"/>
              </a:defRPr>
            </a:lvl8pPr>
            <a:lvl9pPr marL="13983480" algn="l" defTabSz="3495870" rtl="0" eaLnBrk="1" latinLnBrk="0" hangingPunct="1">
              <a:defRPr sz="6882" kern="1200">
                <a:solidFill>
                  <a:schemeClr val="tx1"/>
                </a:solidFill>
                <a:latin typeface="+mn-lt"/>
                <a:ea typeface="+mn-ea"/>
                <a:cs typeface="+mn-cs"/>
              </a:defRPr>
            </a:lvl9pPr>
          </a:lstStyle>
          <a:p>
            <a:pPr marL="0" marR="0" lvl="0" indent="0" algn="l" defTabSz="34958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highlight>
                  <a:srgbClr val="FFFFFF"/>
                </a:highlight>
                <a:uLnTx/>
                <a:uFillTx/>
                <a:latin typeface="Calibri Light" panose="020F0302020204030204" pitchFamily="34" charset="0"/>
                <a:ea typeface="+mn-ea"/>
                <a:cs typeface="Calibri Light" panose="020F0302020204030204" pitchFamily="34" charset="0"/>
              </a:rPr>
              <a:t>A. Giribono </a:t>
            </a:r>
            <a:r>
              <a:rPr kumimoji="0" lang="en-GB" sz="1200" b="0" i="0" u="none" strike="noStrike" kern="1200" cap="none" spc="0" normalizeH="0" baseline="0" noProof="0" dirty="0">
                <a:ln>
                  <a:noFill/>
                </a:ln>
                <a:solidFill>
                  <a:prstClr val="black"/>
                </a:solidFill>
                <a:effectLst/>
                <a:highlight>
                  <a:srgbClr val="FFFFFF"/>
                </a:highlight>
                <a:uLnTx/>
                <a:uFillTx/>
                <a:latin typeface="Calibri Light" panose="020F0302020204030204" pitchFamily="34" charset="0"/>
                <a:ea typeface="+mn-ea"/>
                <a:cs typeface="Calibri Light" panose="020F0302020204030204" pitchFamily="34" charset="0"/>
              </a:rPr>
              <a:t>et al, Electron beam analysis and sensitivity studies for the EuPRAXIA@SPARC_LAB RF injector, </a:t>
            </a:r>
            <a:r>
              <a:rPr kumimoji="0" lang="en-GB" sz="1200" b="0" i="1" u="none" strike="noStrike" kern="1200" cap="none" spc="0" normalizeH="0" baseline="0" noProof="0" dirty="0">
                <a:ln>
                  <a:noFill/>
                </a:ln>
                <a:solidFill>
                  <a:prstClr val="black"/>
                </a:solidFill>
                <a:effectLst/>
                <a:highlight>
                  <a:srgbClr val="FFFFFF"/>
                </a:highlight>
                <a:uLnTx/>
                <a:uFillTx/>
                <a:latin typeface="Calibri Light" panose="020F0302020204030204" pitchFamily="34" charset="0"/>
                <a:ea typeface="+mn-ea"/>
                <a:cs typeface="Calibri Light" panose="020F0302020204030204" pitchFamily="34" charset="0"/>
              </a:rPr>
              <a:t>J.Phys.Conf.Ser.</a:t>
            </a:r>
            <a:r>
              <a:rPr kumimoji="0" lang="en-GB" sz="1200" b="0" i="0" u="none" strike="noStrike" kern="1200" cap="none" spc="0" normalizeH="0" baseline="0" noProof="0" dirty="0">
                <a:ln>
                  <a:noFill/>
                </a:ln>
                <a:solidFill>
                  <a:prstClr val="black"/>
                </a:solidFill>
                <a:effectLst/>
                <a:highlight>
                  <a:srgbClr val="FFFFFF"/>
                </a:highlight>
                <a:uLnTx/>
                <a:uFillTx/>
                <a:latin typeface="Calibri Light" panose="020F0302020204030204" pitchFamily="34" charset="0"/>
                <a:ea typeface="+mn-ea"/>
                <a:cs typeface="Calibri Light" panose="020F0302020204030204" pitchFamily="34" charset="0"/>
              </a:rPr>
              <a:t> 2687 (2024) 3,  </a:t>
            </a:r>
          </a:p>
          <a:p>
            <a:pPr marL="0" marR="0" lvl="0" indent="0" algn="l" defTabSz="349587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G.J. Silvi et al. "Beam dynamics optimization of Eu-PRAXIA@SPARC_LAB RF injector" J.Phys.Conf.Ser. 2687 (2024) 6, 062024</a:t>
            </a:r>
          </a:p>
          <a:p>
            <a:pPr marL="0" marR="0" lvl="0" indent="0" algn="l" defTabSz="34958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13" name="CasellaDiTesto 27">
            <a:extLst>
              <a:ext uri="{FF2B5EF4-FFF2-40B4-BE49-F238E27FC236}">
                <a16:creationId xmlns:a16="http://schemas.microsoft.com/office/drawing/2014/main" id="{A8DA9FD6-51A4-DB4A-522E-2B189EC4AD5F}"/>
              </a:ext>
            </a:extLst>
          </p:cNvPr>
          <p:cNvSpPr txBox="1"/>
          <p:nvPr/>
        </p:nvSpPr>
        <p:spPr>
          <a:xfrm>
            <a:off x="8446288" y="6068788"/>
            <a:ext cx="3642360" cy="646331"/>
          </a:xfrm>
          <a:prstGeom prst="rect">
            <a:avLst/>
          </a:prstGeom>
          <a:solidFill>
            <a:schemeClr val="bg1"/>
          </a:solidFill>
        </p:spPr>
        <p:txBody>
          <a:bodyPr wrap="square">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 Giribono et al. EuPRAXIA@SPARC_LAB: The high-brightness RF photo-injector layout proposal, </a:t>
            </a:r>
            <a:r>
              <a:rPr kumimoji="0" lang="en-GB"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hlinkClick r:id="rId7"/>
              </a:rPr>
              <a:t>https://doi.org/10.1016/j.nima.2018.03.0</a:t>
            </a:r>
            <a:endParaRPr kumimoji="0" lang="en-GB"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14" name="Rettangolo 28">
            <a:extLst>
              <a:ext uri="{FF2B5EF4-FFF2-40B4-BE49-F238E27FC236}">
                <a16:creationId xmlns:a16="http://schemas.microsoft.com/office/drawing/2014/main" id="{04C14155-9A17-A8C7-5819-28350D50444D}"/>
              </a:ext>
            </a:extLst>
          </p:cNvPr>
          <p:cNvSpPr/>
          <p:nvPr/>
        </p:nvSpPr>
        <p:spPr>
          <a:xfrm>
            <a:off x="8446288" y="840406"/>
            <a:ext cx="3642360" cy="5874713"/>
          </a:xfrm>
          <a:prstGeom prst="rect">
            <a:avLst/>
          </a:prstGeom>
          <a:noFill/>
          <a:ln>
            <a:solidFill>
              <a:schemeClr val="accent1"/>
            </a:solidFill>
          </a:ln>
          <a:effectLst>
            <a:glow rad="63500">
              <a:schemeClr val="tx2">
                <a:lumMod val="60000"/>
                <a:lumOff val="40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6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09225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0BA73-A50B-5B0B-5A20-40D519F980B5}"/>
            </a:ext>
          </a:extLst>
        </p:cNvPr>
        <p:cNvGrpSpPr/>
        <p:nvPr/>
      </p:nvGrpSpPr>
      <p:grpSpPr>
        <a:xfrm>
          <a:off x="0" y="0"/>
          <a:ext cx="0" cy="0"/>
          <a:chOff x="0" y="0"/>
          <a:chExt cx="0" cy="0"/>
        </a:xfrm>
      </p:grpSpPr>
      <p:pic>
        <p:nvPicPr>
          <p:cNvPr id="7" name="Immagine 6">
            <a:extLst>
              <a:ext uri="{FF2B5EF4-FFF2-40B4-BE49-F238E27FC236}">
                <a16:creationId xmlns:a16="http://schemas.microsoft.com/office/drawing/2014/main" id="{AB0A4137-570D-18B9-7546-9406C5219212}"/>
              </a:ext>
            </a:extLst>
          </p:cNvPr>
          <p:cNvPicPr>
            <a:picLocks noChangeAspect="1"/>
          </p:cNvPicPr>
          <p:nvPr/>
        </p:nvPicPr>
        <p:blipFill>
          <a:blip r:embed="rId3"/>
          <a:stretch>
            <a:fillRect/>
          </a:stretch>
        </p:blipFill>
        <p:spPr>
          <a:xfrm>
            <a:off x="8329787" y="3074475"/>
            <a:ext cx="2858850" cy="2373544"/>
          </a:xfrm>
          <a:prstGeom prst="rect">
            <a:avLst/>
          </a:prstGeom>
        </p:spPr>
      </p:pic>
      <p:sp>
        <p:nvSpPr>
          <p:cNvPr id="3" name="Segnaposto numero diapositiva 2">
            <a:extLst>
              <a:ext uri="{FF2B5EF4-FFF2-40B4-BE49-F238E27FC236}">
                <a16:creationId xmlns:a16="http://schemas.microsoft.com/office/drawing/2014/main" id="{3A677303-65A1-3E5C-1AF6-C0FB610AD4AA}"/>
              </a:ext>
            </a:extLst>
          </p:cNvPr>
          <p:cNvSpPr>
            <a:spLocks noGrp="1"/>
          </p:cNvSpPr>
          <p:nvPr>
            <p:ph type="sldNum" sz="quarter" idx="12"/>
          </p:nvPr>
        </p:nvSpPr>
        <p:spPr/>
        <p:txBody>
          <a:bodyPr/>
          <a:lstStyle/>
          <a:p>
            <a:fld id="{3A3A6714-3D1F-4857-9904-D935B84167FA}" type="slidenum">
              <a:rPr lang="en-GB" smtClean="0"/>
              <a:pPr/>
              <a:t>6</a:t>
            </a:fld>
            <a:endParaRPr lang="en-GB" dirty="0"/>
          </a:p>
        </p:txBody>
      </p:sp>
      <p:sp>
        <p:nvSpPr>
          <p:cNvPr id="4" name="Titolo 3">
            <a:extLst>
              <a:ext uri="{FF2B5EF4-FFF2-40B4-BE49-F238E27FC236}">
                <a16:creationId xmlns:a16="http://schemas.microsoft.com/office/drawing/2014/main" id="{73983132-5AC5-46B3-5519-43689B9358FF}"/>
              </a:ext>
            </a:extLst>
          </p:cNvPr>
          <p:cNvSpPr>
            <a:spLocks noGrp="1"/>
          </p:cNvSpPr>
          <p:nvPr>
            <p:ph type="title"/>
          </p:nvPr>
        </p:nvSpPr>
        <p:spPr>
          <a:xfrm>
            <a:off x="2000114" y="-40436"/>
            <a:ext cx="8879458" cy="954975"/>
          </a:xfrm>
        </p:spPr>
        <p:txBody>
          <a:bodyPr/>
          <a:lstStyle/>
          <a:p>
            <a:r>
              <a:rPr lang="en-US" dirty="0"/>
              <a:t>Experiment preparation @SPARC: beam dynamics simulations</a:t>
            </a:r>
          </a:p>
        </p:txBody>
      </p:sp>
      <p:sp>
        <p:nvSpPr>
          <p:cNvPr id="5" name="Segnaposto piè di pagina 4">
            <a:extLst>
              <a:ext uri="{FF2B5EF4-FFF2-40B4-BE49-F238E27FC236}">
                <a16:creationId xmlns:a16="http://schemas.microsoft.com/office/drawing/2014/main" id="{9487EDE0-37D0-3D14-87B0-B33CE4536A08}"/>
              </a:ext>
            </a:extLst>
          </p:cNvPr>
          <p:cNvSpPr>
            <a:spLocks noGrp="1"/>
          </p:cNvSpPr>
          <p:nvPr>
            <p:ph type="ftr" sz="quarter" idx="13"/>
          </p:nvPr>
        </p:nvSpPr>
        <p:spPr/>
        <p:txBody>
          <a:bodyPr/>
          <a:lstStyle/>
          <a:p>
            <a:pPr algn="l"/>
            <a:r>
              <a:rPr lang="en-US" dirty="0"/>
              <a:t>G.J Silvi  7th European Advanced Accelerator Conference (EAAC2025) </a:t>
            </a:r>
            <a:endParaRPr lang="en-GB" dirty="0"/>
          </a:p>
        </p:txBody>
      </p:sp>
      <p:graphicFrame>
        <p:nvGraphicFramePr>
          <p:cNvPr id="15" name="Tabella 14">
            <a:extLst>
              <a:ext uri="{FF2B5EF4-FFF2-40B4-BE49-F238E27FC236}">
                <a16:creationId xmlns:a16="http://schemas.microsoft.com/office/drawing/2014/main" id="{0BB1E88E-CD8B-F837-92D4-BE2F418901AD}"/>
              </a:ext>
            </a:extLst>
          </p:cNvPr>
          <p:cNvGraphicFramePr>
            <a:graphicFrameLocks noGrp="1"/>
          </p:cNvGraphicFramePr>
          <p:nvPr>
            <p:extLst>
              <p:ext uri="{D42A27DB-BD31-4B8C-83A1-F6EECF244321}">
                <p14:modId xmlns:p14="http://schemas.microsoft.com/office/powerpoint/2010/main" val="2863616630"/>
              </p:ext>
            </p:extLst>
          </p:nvPr>
        </p:nvGraphicFramePr>
        <p:xfrm>
          <a:off x="914204" y="5432344"/>
          <a:ext cx="10274433" cy="1030230"/>
        </p:xfrm>
        <a:graphic>
          <a:graphicData uri="http://schemas.openxmlformats.org/drawingml/2006/table">
            <a:tbl>
              <a:tblPr firstRow="1" bandRow="1">
                <a:tableStyleId>{5C22544A-7EE6-4342-B048-85BDC9FD1C3A}</a:tableStyleId>
              </a:tblPr>
              <a:tblGrid>
                <a:gridCol w="2829868">
                  <a:extLst>
                    <a:ext uri="{9D8B030D-6E8A-4147-A177-3AD203B41FA5}">
                      <a16:colId xmlns:a16="http://schemas.microsoft.com/office/drawing/2014/main" val="1415189446"/>
                    </a:ext>
                  </a:extLst>
                </a:gridCol>
                <a:gridCol w="3527104">
                  <a:extLst>
                    <a:ext uri="{9D8B030D-6E8A-4147-A177-3AD203B41FA5}">
                      <a16:colId xmlns:a16="http://schemas.microsoft.com/office/drawing/2014/main" val="2559718759"/>
                    </a:ext>
                  </a:extLst>
                </a:gridCol>
                <a:gridCol w="3917461">
                  <a:extLst>
                    <a:ext uri="{9D8B030D-6E8A-4147-A177-3AD203B41FA5}">
                      <a16:colId xmlns:a16="http://schemas.microsoft.com/office/drawing/2014/main" val="2180326000"/>
                    </a:ext>
                  </a:extLst>
                </a:gridCol>
              </a:tblGrid>
              <a:tr h="0">
                <a:tc>
                  <a:txBody>
                    <a:bodyPr/>
                    <a:lstStyle/>
                    <a:p>
                      <a:r>
                        <a:rPr lang="en-GB" sz="1200" dirty="0">
                          <a:solidFill>
                            <a:srgbClr val="FFC000"/>
                          </a:solidFill>
                        </a:rPr>
                        <a:t>Witness</a:t>
                      </a:r>
                      <a:r>
                        <a:rPr lang="en-GB" sz="1200" dirty="0"/>
                        <a:t>/</a:t>
                      </a:r>
                      <a:r>
                        <a:rPr lang="en-GB" sz="1200" dirty="0">
                          <a:solidFill>
                            <a:schemeClr val="tx1"/>
                          </a:solidFill>
                        </a:rPr>
                        <a:t>driver </a:t>
                      </a:r>
                      <a:r>
                        <a:rPr lang="en-GB" sz="1200" dirty="0"/>
                        <a:t>emittance Eu (mm-mrad)</a:t>
                      </a:r>
                    </a:p>
                  </a:txBody>
                  <a:tcPr/>
                </a:tc>
                <a:tc>
                  <a:txBody>
                    <a:bodyPr/>
                    <a:lstStyle/>
                    <a:p>
                      <a:r>
                        <a:rPr lang="en-GB" sz="1200" dirty="0">
                          <a:solidFill>
                            <a:srgbClr val="FF0000"/>
                          </a:solidFill>
                        </a:rPr>
                        <a:t>Witness</a:t>
                      </a:r>
                      <a:r>
                        <a:rPr lang="en-GB" sz="1200" dirty="0"/>
                        <a:t>/</a:t>
                      </a:r>
                      <a:r>
                        <a:rPr lang="en-GB" sz="1200" dirty="0">
                          <a:solidFill>
                            <a:srgbClr val="0000FF"/>
                          </a:solidFill>
                        </a:rPr>
                        <a:t>driver</a:t>
                      </a:r>
                      <a:r>
                        <a:rPr lang="en-GB" sz="1200" dirty="0"/>
                        <a:t> emittance SPARC 2 VB (mm-mrad)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FF00"/>
                          </a:solidFill>
                        </a:rPr>
                        <a:t>Witness</a:t>
                      </a:r>
                      <a:r>
                        <a:rPr lang="en-GB" sz="1200" dirty="0"/>
                        <a:t>/</a:t>
                      </a:r>
                      <a:r>
                        <a:rPr lang="en-GB" sz="1200" dirty="0">
                          <a:solidFill>
                            <a:srgbClr val="FF21FF"/>
                          </a:solidFill>
                        </a:rPr>
                        <a:t>driver</a:t>
                      </a:r>
                      <a:r>
                        <a:rPr lang="en-GB" sz="1200" dirty="0">
                          <a:solidFill>
                            <a:srgbClr val="0000FF"/>
                          </a:solidFill>
                        </a:rPr>
                        <a:t> </a:t>
                      </a:r>
                      <a:r>
                        <a:rPr lang="en-GB" sz="1200" dirty="0"/>
                        <a:t>emittance SPARC 1 VB (mm-mrad)</a:t>
                      </a:r>
                    </a:p>
                    <a:p>
                      <a:endParaRPr lang="en-GB" sz="1200" dirty="0"/>
                    </a:p>
                  </a:txBody>
                  <a:tcPr/>
                </a:tc>
                <a:extLst>
                  <a:ext uri="{0D108BD9-81ED-4DB2-BD59-A6C34878D82A}">
                    <a16:rowId xmlns:a16="http://schemas.microsoft.com/office/drawing/2014/main" val="2227072615"/>
                  </a:ext>
                </a:extLst>
              </a:tr>
              <a:tr h="286515">
                <a:tc>
                  <a:txBody>
                    <a:bodyPr/>
                    <a:lstStyle/>
                    <a:p>
                      <a:r>
                        <a:rPr lang="en-GB" sz="1200" dirty="0">
                          <a:solidFill>
                            <a:srgbClr val="FFC000"/>
                          </a:solidFill>
                        </a:rPr>
                        <a:t>0,55 @120 MeV</a:t>
                      </a:r>
                    </a:p>
                  </a:txBody>
                  <a:tcPr/>
                </a:tc>
                <a:tc>
                  <a:txBody>
                    <a:bodyPr/>
                    <a:lstStyle/>
                    <a:p>
                      <a:r>
                        <a:rPr lang="en-GB" sz="1200" dirty="0">
                          <a:solidFill>
                            <a:srgbClr val="FF0000"/>
                          </a:solidFill>
                        </a:rPr>
                        <a:t>1,6 @51MeV              1,6*51/120=0,68</a:t>
                      </a:r>
                    </a:p>
                  </a:txBody>
                  <a:tcPr/>
                </a:tc>
                <a:tc>
                  <a:txBody>
                    <a:bodyPr/>
                    <a:lstStyle/>
                    <a:p>
                      <a:r>
                        <a:rPr lang="en-GB" sz="1200" dirty="0">
                          <a:solidFill>
                            <a:srgbClr val="00FF00"/>
                          </a:solidFill>
                        </a:rPr>
                        <a:t>1,70 @120MeV             </a:t>
                      </a:r>
                      <a:r>
                        <a:rPr lang="en-GB" sz="1200" u="none" dirty="0">
                          <a:solidFill>
                            <a:srgbClr val="00FF00"/>
                          </a:solidFill>
                        </a:rPr>
                        <a:t>1,7*120/120=1,7</a:t>
                      </a:r>
                    </a:p>
                  </a:txBody>
                  <a:tcPr/>
                </a:tc>
                <a:extLst>
                  <a:ext uri="{0D108BD9-81ED-4DB2-BD59-A6C34878D82A}">
                    <a16:rowId xmlns:a16="http://schemas.microsoft.com/office/drawing/2014/main" val="1164818057"/>
                  </a:ext>
                </a:extLst>
              </a:tr>
              <a:tr h="286515">
                <a:tc>
                  <a:txBody>
                    <a:bodyPr/>
                    <a:lstStyle/>
                    <a:p>
                      <a:r>
                        <a:rPr lang="en-GB" sz="1200" dirty="0"/>
                        <a:t>1,6 @ 120MeV</a:t>
                      </a:r>
                    </a:p>
                  </a:txBody>
                  <a:tcPr/>
                </a:tc>
                <a:tc>
                  <a:txBody>
                    <a:bodyPr/>
                    <a:lstStyle/>
                    <a:p>
                      <a:r>
                        <a:rPr lang="en-GB" sz="1200" dirty="0">
                          <a:solidFill>
                            <a:srgbClr val="0000FF"/>
                          </a:solidFill>
                        </a:rPr>
                        <a:t>2,2 @ 51MeV              2,2*51/120=1,12 </a:t>
                      </a:r>
                    </a:p>
                  </a:txBody>
                  <a:tcPr/>
                </a:tc>
                <a:tc>
                  <a:txBody>
                    <a:bodyPr/>
                    <a:lstStyle/>
                    <a:p>
                      <a:r>
                        <a:rPr lang="en-GB" sz="1200" u="none" dirty="0">
                          <a:solidFill>
                            <a:srgbClr val="FF21FF"/>
                          </a:solidFill>
                        </a:rPr>
                        <a:t>1,83@120 MeV             1,83*120/120=1,83</a:t>
                      </a:r>
                    </a:p>
                  </a:txBody>
                  <a:tcPr/>
                </a:tc>
                <a:extLst>
                  <a:ext uri="{0D108BD9-81ED-4DB2-BD59-A6C34878D82A}">
                    <a16:rowId xmlns:a16="http://schemas.microsoft.com/office/drawing/2014/main" val="3673118184"/>
                  </a:ext>
                </a:extLst>
              </a:tr>
            </a:tbl>
          </a:graphicData>
        </a:graphic>
      </p:graphicFrame>
      <p:pic>
        <p:nvPicPr>
          <p:cNvPr id="2" name="Immagine 1">
            <a:extLst>
              <a:ext uri="{FF2B5EF4-FFF2-40B4-BE49-F238E27FC236}">
                <a16:creationId xmlns:a16="http://schemas.microsoft.com/office/drawing/2014/main" id="{6AB7EAEB-430F-43B7-B7AB-E8934B87DDC8}"/>
              </a:ext>
            </a:extLst>
          </p:cNvPr>
          <p:cNvPicPr>
            <a:picLocks noChangeAspect="1"/>
          </p:cNvPicPr>
          <p:nvPr/>
        </p:nvPicPr>
        <p:blipFill>
          <a:blip r:embed="rId4"/>
          <a:stretch>
            <a:fillRect/>
          </a:stretch>
        </p:blipFill>
        <p:spPr>
          <a:xfrm>
            <a:off x="914206" y="3009775"/>
            <a:ext cx="2980229" cy="2422569"/>
          </a:xfrm>
          <a:prstGeom prst="rect">
            <a:avLst/>
          </a:prstGeom>
        </p:spPr>
      </p:pic>
      <p:pic>
        <p:nvPicPr>
          <p:cNvPr id="12" name="Immagine 11">
            <a:extLst>
              <a:ext uri="{FF2B5EF4-FFF2-40B4-BE49-F238E27FC236}">
                <a16:creationId xmlns:a16="http://schemas.microsoft.com/office/drawing/2014/main" id="{BCBD196E-C507-4A9E-2239-987858C7ABD2}"/>
              </a:ext>
            </a:extLst>
          </p:cNvPr>
          <p:cNvPicPr>
            <a:picLocks noChangeAspect="1"/>
          </p:cNvPicPr>
          <p:nvPr/>
        </p:nvPicPr>
        <p:blipFill>
          <a:blip r:embed="rId5"/>
          <a:stretch>
            <a:fillRect/>
          </a:stretch>
        </p:blipFill>
        <p:spPr>
          <a:xfrm>
            <a:off x="4674134" y="785545"/>
            <a:ext cx="2843732" cy="2226570"/>
          </a:xfrm>
          <a:prstGeom prst="rect">
            <a:avLst/>
          </a:prstGeom>
        </p:spPr>
      </p:pic>
      <p:pic>
        <p:nvPicPr>
          <p:cNvPr id="26" name="Immagine 25">
            <a:extLst>
              <a:ext uri="{FF2B5EF4-FFF2-40B4-BE49-F238E27FC236}">
                <a16:creationId xmlns:a16="http://schemas.microsoft.com/office/drawing/2014/main" id="{29BF534D-214D-2F34-B5FF-288A5CC77353}"/>
              </a:ext>
            </a:extLst>
          </p:cNvPr>
          <p:cNvPicPr>
            <a:picLocks noChangeAspect="1"/>
          </p:cNvPicPr>
          <p:nvPr/>
        </p:nvPicPr>
        <p:blipFill>
          <a:blip r:embed="rId6"/>
          <a:stretch>
            <a:fillRect/>
          </a:stretch>
        </p:blipFill>
        <p:spPr>
          <a:xfrm>
            <a:off x="4674133" y="2997859"/>
            <a:ext cx="2843733" cy="2436825"/>
          </a:xfrm>
          <a:prstGeom prst="rect">
            <a:avLst/>
          </a:prstGeom>
        </p:spPr>
      </p:pic>
      <p:pic>
        <p:nvPicPr>
          <p:cNvPr id="27" name="Immagine 26">
            <a:extLst>
              <a:ext uri="{FF2B5EF4-FFF2-40B4-BE49-F238E27FC236}">
                <a16:creationId xmlns:a16="http://schemas.microsoft.com/office/drawing/2014/main" id="{43A6B623-791B-70D2-70BB-6A34BDEF7445}"/>
              </a:ext>
            </a:extLst>
          </p:cNvPr>
          <p:cNvPicPr>
            <a:picLocks noChangeAspect="1"/>
          </p:cNvPicPr>
          <p:nvPr/>
        </p:nvPicPr>
        <p:blipFill>
          <a:blip r:embed="rId7"/>
          <a:stretch>
            <a:fillRect/>
          </a:stretch>
        </p:blipFill>
        <p:spPr>
          <a:xfrm>
            <a:off x="6439843" y="957295"/>
            <a:ext cx="870846" cy="606419"/>
          </a:xfrm>
          <a:prstGeom prst="rect">
            <a:avLst/>
          </a:prstGeom>
        </p:spPr>
      </p:pic>
      <p:pic>
        <p:nvPicPr>
          <p:cNvPr id="28" name="Immagine 27">
            <a:extLst>
              <a:ext uri="{FF2B5EF4-FFF2-40B4-BE49-F238E27FC236}">
                <a16:creationId xmlns:a16="http://schemas.microsoft.com/office/drawing/2014/main" id="{D487B15E-AB0B-793E-79E7-F4BE05B88E0C}"/>
              </a:ext>
            </a:extLst>
          </p:cNvPr>
          <p:cNvPicPr>
            <a:picLocks noChangeAspect="1"/>
          </p:cNvPicPr>
          <p:nvPr/>
        </p:nvPicPr>
        <p:blipFill>
          <a:blip r:embed="rId8"/>
          <a:stretch>
            <a:fillRect/>
          </a:stretch>
        </p:blipFill>
        <p:spPr>
          <a:xfrm>
            <a:off x="914204" y="779598"/>
            <a:ext cx="2980231" cy="2238464"/>
          </a:xfrm>
          <a:prstGeom prst="rect">
            <a:avLst/>
          </a:prstGeom>
        </p:spPr>
      </p:pic>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1E762A76-0B92-DB59-162D-8F0E04CCCCCF}"/>
                  </a:ext>
                </a:extLst>
              </p:cNvPr>
              <p:cNvSpPr txBox="1"/>
              <p:nvPr/>
            </p:nvSpPr>
            <p:spPr>
              <a:xfrm>
                <a:off x="4944985" y="1630100"/>
                <a:ext cx="2343150" cy="3231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1500" b="1" i="1" dirty="0" smtClean="0">
                              <a:solidFill>
                                <a:srgbClr val="0000FF"/>
                              </a:solidFill>
                              <a:latin typeface="Cambria Math" panose="02040503050406030204" pitchFamily="18" charset="0"/>
                              <a:cs typeface="Arial" panose="020B0604020202020204" pitchFamily="34" charset="0"/>
                            </a:rPr>
                          </m:ctrlPr>
                        </m:sSubPr>
                        <m:e>
                          <m:r>
                            <a:rPr lang="el-GR" sz="1500" b="1" i="1" dirty="0" smtClean="0">
                              <a:solidFill>
                                <a:srgbClr val="0000FF"/>
                              </a:solidFill>
                              <a:latin typeface="Cambria Math" panose="02040503050406030204" pitchFamily="18" charset="0"/>
                              <a:cs typeface="Arial" panose="020B0604020202020204" pitchFamily="34" charset="0"/>
                            </a:rPr>
                            <m:t>𝝈</m:t>
                          </m:r>
                        </m:e>
                        <m:sub>
                          <m:r>
                            <a:rPr lang="it-IT" sz="1500" b="1" i="1" dirty="0" smtClean="0">
                              <a:solidFill>
                                <a:srgbClr val="0000FF"/>
                              </a:solidFill>
                              <a:latin typeface="Cambria Math" panose="02040503050406030204" pitchFamily="18" charset="0"/>
                              <a:cs typeface="Arial" panose="020B0604020202020204" pitchFamily="34" charset="0"/>
                            </a:rPr>
                            <m:t>𝑻</m:t>
                          </m:r>
                        </m:sub>
                      </m:sSub>
                      <m:r>
                        <a:rPr lang="it-IT" sz="1500" b="1" i="1" dirty="0" smtClean="0">
                          <a:solidFill>
                            <a:srgbClr val="0000FF"/>
                          </a:solidFill>
                          <a:latin typeface="Cambria Math" panose="02040503050406030204" pitchFamily="18" charset="0"/>
                          <a:cs typeface="Arial" panose="020B0604020202020204" pitchFamily="34" charset="0"/>
                        </a:rPr>
                        <m:t>=</m:t>
                      </m:r>
                      <m:r>
                        <a:rPr lang="it-IT" sz="1500" b="1" i="1" dirty="0" smtClean="0">
                          <a:solidFill>
                            <a:srgbClr val="0000FF"/>
                          </a:solidFill>
                          <a:latin typeface="Cambria Math" panose="02040503050406030204" pitchFamily="18" charset="0"/>
                          <a:cs typeface="Arial" panose="020B0604020202020204" pitchFamily="34" charset="0"/>
                        </a:rPr>
                        <m:t>𝟓𝟐</m:t>
                      </m:r>
                      <m:r>
                        <a:rPr lang="it-IT" sz="1500" b="1" i="1" dirty="0" smtClean="0">
                          <a:solidFill>
                            <a:srgbClr val="0000FF"/>
                          </a:solidFill>
                          <a:latin typeface="Cambria Math" panose="02040503050406030204" pitchFamily="18" charset="0"/>
                          <a:cs typeface="Arial" panose="020B0604020202020204" pitchFamily="34" charset="0"/>
                        </a:rPr>
                        <m:t> </m:t>
                      </m:r>
                      <m:r>
                        <a:rPr lang="it-IT" sz="1500" b="1" i="1" dirty="0" smtClean="0">
                          <a:solidFill>
                            <a:srgbClr val="0000FF"/>
                          </a:solidFill>
                          <a:latin typeface="Cambria Math" panose="02040503050406030204" pitchFamily="18" charset="0"/>
                          <a:cs typeface="Arial" panose="020B0604020202020204" pitchFamily="34" charset="0"/>
                        </a:rPr>
                        <m:t>𝒖𝒎</m:t>
                      </m:r>
                    </m:oMath>
                  </m:oMathPara>
                </a14:m>
                <a:endParaRPr lang="en-GB" sz="1500" b="1" dirty="0">
                  <a:solidFill>
                    <a:srgbClr val="5555FF"/>
                  </a:solidFill>
                </a:endParaRPr>
              </a:p>
            </p:txBody>
          </p:sp>
        </mc:Choice>
        <mc:Fallback xmlns="">
          <p:sp>
            <p:nvSpPr>
              <p:cNvPr id="29" name="CasellaDiTesto 28">
                <a:extLst>
                  <a:ext uri="{FF2B5EF4-FFF2-40B4-BE49-F238E27FC236}">
                    <a16:creationId xmlns:a16="http://schemas.microsoft.com/office/drawing/2014/main" id="{1E762A76-0B92-DB59-162D-8F0E04CCCCCF}"/>
                  </a:ext>
                </a:extLst>
              </p:cNvPr>
              <p:cNvSpPr txBox="1">
                <a:spLocks noRot="1" noChangeAspect="1" noMove="1" noResize="1" noEditPoints="1" noAdjustHandles="1" noChangeArrowheads="1" noChangeShapeType="1" noTextEdit="1"/>
              </p:cNvSpPr>
              <p:nvPr/>
            </p:nvSpPr>
            <p:spPr>
              <a:xfrm>
                <a:off x="4944985" y="1630100"/>
                <a:ext cx="2343150" cy="32316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D095268B-B741-717E-DD25-FDCDE37940A4}"/>
                  </a:ext>
                </a:extLst>
              </p:cNvPr>
              <p:cNvSpPr txBox="1"/>
              <p:nvPr/>
            </p:nvSpPr>
            <p:spPr>
              <a:xfrm>
                <a:off x="4953347" y="2063734"/>
                <a:ext cx="2343150" cy="3231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1500" b="1" i="1" dirty="0" smtClean="0">
                              <a:solidFill>
                                <a:srgbClr val="00FF00"/>
                              </a:solidFill>
                              <a:latin typeface="Cambria Math" panose="02040503050406030204" pitchFamily="18" charset="0"/>
                              <a:cs typeface="Arial" panose="020B0604020202020204" pitchFamily="34" charset="0"/>
                            </a:rPr>
                          </m:ctrlPr>
                        </m:sSubPr>
                        <m:e>
                          <m:r>
                            <a:rPr lang="el-GR" sz="1500" b="1" i="1" dirty="0" smtClean="0">
                              <a:solidFill>
                                <a:srgbClr val="00FF00"/>
                              </a:solidFill>
                              <a:latin typeface="Cambria Math" panose="02040503050406030204" pitchFamily="18" charset="0"/>
                              <a:cs typeface="Arial" panose="020B0604020202020204" pitchFamily="34" charset="0"/>
                            </a:rPr>
                            <m:t>𝝈</m:t>
                          </m:r>
                        </m:e>
                        <m:sub>
                          <m:r>
                            <a:rPr lang="it-IT" sz="1500" b="1" i="1" dirty="0" smtClean="0">
                              <a:solidFill>
                                <a:srgbClr val="00FF00"/>
                              </a:solidFill>
                              <a:latin typeface="Cambria Math" panose="02040503050406030204" pitchFamily="18" charset="0"/>
                              <a:cs typeface="Arial" panose="020B0604020202020204" pitchFamily="34" charset="0"/>
                            </a:rPr>
                            <m:t>𝑻</m:t>
                          </m:r>
                        </m:sub>
                      </m:sSub>
                      <m:r>
                        <a:rPr lang="it-IT" sz="1500" b="1" i="1" dirty="0" smtClean="0">
                          <a:solidFill>
                            <a:srgbClr val="00FF00"/>
                          </a:solidFill>
                          <a:latin typeface="Cambria Math" panose="02040503050406030204" pitchFamily="18" charset="0"/>
                          <a:cs typeface="Arial" panose="020B0604020202020204" pitchFamily="34" charset="0"/>
                        </a:rPr>
                        <m:t>=</m:t>
                      </m:r>
                      <m:r>
                        <a:rPr lang="it-IT" sz="1500" b="1" i="1" dirty="0" smtClean="0">
                          <a:solidFill>
                            <a:srgbClr val="00FF00"/>
                          </a:solidFill>
                          <a:latin typeface="Cambria Math" panose="02040503050406030204" pitchFamily="18" charset="0"/>
                          <a:cs typeface="Arial" panose="020B0604020202020204" pitchFamily="34" charset="0"/>
                        </a:rPr>
                        <m:t>𝟗</m:t>
                      </m:r>
                      <m:r>
                        <a:rPr lang="it-IT" sz="1500" b="1" i="1" dirty="0" smtClean="0">
                          <a:solidFill>
                            <a:srgbClr val="00FF00"/>
                          </a:solidFill>
                          <a:latin typeface="Cambria Math" panose="02040503050406030204" pitchFamily="18" charset="0"/>
                          <a:cs typeface="Arial" panose="020B0604020202020204" pitchFamily="34" charset="0"/>
                        </a:rPr>
                        <m:t>,</m:t>
                      </m:r>
                      <m:r>
                        <a:rPr lang="it-IT" sz="1500" b="1" i="1" dirty="0" smtClean="0">
                          <a:solidFill>
                            <a:srgbClr val="00FF00"/>
                          </a:solidFill>
                          <a:latin typeface="Cambria Math" panose="02040503050406030204" pitchFamily="18" charset="0"/>
                          <a:cs typeface="Arial" panose="020B0604020202020204" pitchFamily="34" charset="0"/>
                        </a:rPr>
                        <m:t>𝟒</m:t>
                      </m:r>
                      <m:r>
                        <a:rPr lang="it-IT" sz="1500" b="1" i="1" dirty="0" smtClean="0">
                          <a:solidFill>
                            <a:srgbClr val="00FF00"/>
                          </a:solidFill>
                          <a:latin typeface="Cambria Math" panose="02040503050406030204" pitchFamily="18" charset="0"/>
                          <a:cs typeface="Arial" panose="020B0604020202020204" pitchFamily="34" charset="0"/>
                        </a:rPr>
                        <m:t> </m:t>
                      </m:r>
                      <m:r>
                        <a:rPr lang="it-IT" sz="1500" b="1" i="1" dirty="0" smtClean="0">
                          <a:solidFill>
                            <a:srgbClr val="00FF00"/>
                          </a:solidFill>
                          <a:latin typeface="Cambria Math" panose="02040503050406030204" pitchFamily="18" charset="0"/>
                          <a:cs typeface="Arial" panose="020B0604020202020204" pitchFamily="34" charset="0"/>
                        </a:rPr>
                        <m:t>𝒖𝒎</m:t>
                      </m:r>
                    </m:oMath>
                  </m:oMathPara>
                </a14:m>
                <a:endParaRPr lang="en-GB" sz="1500" b="1" dirty="0">
                  <a:solidFill>
                    <a:schemeClr val="tx1"/>
                  </a:solidFill>
                </a:endParaRPr>
              </a:p>
            </p:txBody>
          </p:sp>
        </mc:Choice>
        <mc:Fallback xmlns="">
          <p:sp>
            <p:nvSpPr>
              <p:cNvPr id="30" name="CasellaDiTesto 29">
                <a:extLst>
                  <a:ext uri="{FF2B5EF4-FFF2-40B4-BE49-F238E27FC236}">
                    <a16:creationId xmlns:a16="http://schemas.microsoft.com/office/drawing/2014/main" id="{D095268B-B741-717E-DD25-FDCDE37940A4}"/>
                  </a:ext>
                </a:extLst>
              </p:cNvPr>
              <p:cNvSpPr txBox="1">
                <a:spLocks noRot="1" noChangeAspect="1" noMove="1" noResize="1" noEditPoints="1" noAdjustHandles="1" noChangeArrowheads="1" noChangeShapeType="1" noTextEdit="1"/>
              </p:cNvSpPr>
              <p:nvPr/>
            </p:nvSpPr>
            <p:spPr>
              <a:xfrm>
                <a:off x="4953347" y="2063734"/>
                <a:ext cx="2343150" cy="32316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ED234330-C969-DEEA-2ACE-27FCF8A4A081}"/>
                  </a:ext>
                </a:extLst>
              </p:cNvPr>
              <p:cNvSpPr txBox="1"/>
              <p:nvPr/>
            </p:nvSpPr>
            <p:spPr>
              <a:xfrm>
                <a:off x="4924424" y="2219690"/>
                <a:ext cx="2343150" cy="3231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1500" b="1" i="1" dirty="0" smtClean="0">
                              <a:solidFill>
                                <a:srgbClr val="FF18FF"/>
                              </a:solidFill>
                              <a:latin typeface="Cambria Math" panose="02040503050406030204" pitchFamily="18" charset="0"/>
                              <a:cs typeface="Arial" panose="020B0604020202020204" pitchFamily="34" charset="0"/>
                            </a:rPr>
                          </m:ctrlPr>
                        </m:sSubPr>
                        <m:e>
                          <m:r>
                            <a:rPr lang="el-GR" sz="1500" b="1" i="1" dirty="0" smtClean="0">
                              <a:solidFill>
                                <a:srgbClr val="FF18FF"/>
                              </a:solidFill>
                              <a:latin typeface="Cambria Math" panose="02040503050406030204" pitchFamily="18" charset="0"/>
                              <a:cs typeface="Arial" panose="020B0604020202020204" pitchFamily="34" charset="0"/>
                            </a:rPr>
                            <m:t>𝝈</m:t>
                          </m:r>
                        </m:e>
                        <m:sub>
                          <m:r>
                            <a:rPr lang="it-IT" sz="1500" b="1" i="1" dirty="0" smtClean="0">
                              <a:solidFill>
                                <a:srgbClr val="FF18FF"/>
                              </a:solidFill>
                              <a:latin typeface="Cambria Math" panose="02040503050406030204" pitchFamily="18" charset="0"/>
                              <a:cs typeface="Arial" panose="020B0604020202020204" pitchFamily="34" charset="0"/>
                            </a:rPr>
                            <m:t>𝑻</m:t>
                          </m:r>
                        </m:sub>
                      </m:sSub>
                      <m:r>
                        <a:rPr lang="it-IT" sz="1500" b="1" i="1" dirty="0" smtClean="0">
                          <a:solidFill>
                            <a:srgbClr val="FF18FF"/>
                          </a:solidFill>
                          <a:latin typeface="Cambria Math" panose="02040503050406030204" pitchFamily="18" charset="0"/>
                          <a:cs typeface="Arial" panose="020B0604020202020204" pitchFamily="34" charset="0"/>
                        </a:rPr>
                        <m:t>=</m:t>
                      </m:r>
                      <m:r>
                        <a:rPr lang="it-IT" sz="1500" b="1" i="1" dirty="0" smtClean="0">
                          <a:solidFill>
                            <a:srgbClr val="FF18FF"/>
                          </a:solidFill>
                          <a:latin typeface="Cambria Math" panose="02040503050406030204" pitchFamily="18" charset="0"/>
                          <a:cs typeface="Arial" panose="020B0604020202020204" pitchFamily="34" charset="0"/>
                        </a:rPr>
                        <m:t>𝟖𝟖</m:t>
                      </m:r>
                      <m:r>
                        <a:rPr lang="it-IT" sz="1500" b="1" i="1" dirty="0" smtClean="0">
                          <a:solidFill>
                            <a:srgbClr val="FF18FF"/>
                          </a:solidFill>
                          <a:latin typeface="Cambria Math" panose="02040503050406030204" pitchFamily="18" charset="0"/>
                          <a:cs typeface="Arial" panose="020B0604020202020204" pitchFamily="34" charset="0"/>
                        </a:rPr>
                        <m:t> </m:t>
                      </m:r>
                      <m:r>
                        <a:rPr lang="it-IT" sz="1500" b="1" i="1" dirty="0" smtClean="0">
                          <a:solidFill>
                            <a:srgbClr val="FF18FF"/>
                          </a:solidFill>
                          <a:latin typeface="Cambria Math" panose="02040503050406030204" pitchFamily="18" charset="0"/>
                          <a:cs typeface="Arial" panose="020B0604020202020204" pitchFamily="34" charset="0"/>
                        </a:rPr>
                        <m:t>𝒖𝒎</m:t>
                      </m:r>
                    </m:oMath>
                  </m:oMathPara>
                </a14:m>
                <a:endParaRPr lang="en-GB" sz="1500" b="1" dirty="0">
                  <a:solidFill>
                    <a:schemeClr val="tx1"/>
                  </a:solidFill>
                </a:endParaRPr>
              </a:p>
            </p:txBody>
          </p:sp>
        </mc:Choice>
        <mc:Fallback xmlns="">
          <p:sp>
            <p:nvSpPr>
              <p:cNvPr id="31" name="CasellaDiTesto 30">
                <a:extLst>
                  <a:ext uri="{FF2B5EF4-FFF2-40B4-BE49-F238E27FC236}">
                    <a16:creationId xmlns:a16="http://schemas.microsoft.com/office/drawing/2014/main" id="{ED234330-C969-DEEA-2ACE-27FCF8A4A081}"/>
                  </a:ext>
                </a:extLst>
              </p:cNvPr>
              <p:cNvSpPr txBox="1">
                <a:spLocks noRot="1" noChangeAspect="1" noMove="1" noResize="1" noEditPoints="1" noAdjustHandles="1" noChangeArrowheads="1" noChangeShapeType="1" noTextEdit="1"/>
              </p:cNvSpPr>
              <p:nvPr/>
            </p:nvSpPr>
            <p:spPr>
              <a:xfrm>
                <a:off x="4924424" y="2219690"/>
                <a:ext cx="2343150" cy="323165"/>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B699F3AE-2EC0-1EAF-B67B-0378F9C2134A}"/>
                  </a:ext>
                </a:extLst>
              </p:cNvPr>
              <p:cNvSpPr txBox="1"/>
              <p:nvPr/>
            </p:nvSpPr>
            <p:spPr>
              <a:xfrm>
                <a:off x="4940536" y="1845252"/>
                <a:ext cx="2343150" cy="3231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1500" b="1" i="1" dirty="0" smtClean="0">
                              <a:solidFill>
                                <a:srgbClr val="FF0000"/>
                              </a:solidFill>
                              <a:latin typeface="Cambria Math" panose="02040503050406030204" pitchFamily="18" charset="0"/>
                              <a:cs typeface="Arial" panose="020B0604020202020204" pitchFamily="34" charset="0"/>
                            </a:rPr>
                          </m:ctrlPr>
                        </m:sSubPr>
                        <m:e>
                          <m:r>
                            <a:rPr lang="el-GR" sz="1500" b="1" i="1" dirty="0" smtClean="0">
                              <a:solidFill>
                                <a:srgbClr val="FF0000"/>
                              </a:solidFill>
                              <a:latin typeface="Cambria Math" panose="02040503050406030204" pitchFamily="18" charset="0"/>
                              <a:cs typeface="Arial" panose="020B0604020202020204" pitchFamily="34" charset="0"/>
                            </a:rPr>
                            <m:t>𝝈</m:t>
                          </m:r>
                        </m:e>
                        <m:sub>
                          <m:r>
                            <a:rPr lang="it-IT" sz="1500" b="1" i="1" dirty="0" smtClean="0">
                              <a:solidFill>
                                <a:srgbClr val="FF0000"/>
                              </a:solidFill>
                              <a:latin typeface="Cambria Math" panose="02040503050406030204" pitchFamily="18" charset="0"/>
                              <a:cs typeface="Arial" panose="020B0604020202020204" pitchFamily="34" charset="0"/>
                            </a:rPr>
                            <m:t>𝑻</m:t>
                          </m:r>
                        </m:sub>
                      </m:sSub>
                      <m:r>
                        <a:rPr lang="it-IT" sz="1500" b="1" i="1" dirty="0" smtClean="0">
                          <a:solidFill>
                            <a:srgbClr val="FF0000"/>
                          </a:solidFill>
                          <a:latin typeface="Cambria Math" panose="02040503050406030204" pitchFamily="18" charset="0"/>
                          <a:cs typeface="Arial" panose="020B0604020202020204" pitchFamily="34" charset="0"/>
                        </a:rPr>
                        <m:t>=</m:t>
                      </m:r>
                      <m:r>
                        <a:rPr lang="it-IT" sz="1500" b="1" i="1" dirty="0" smtClean="0">
                          <a:solidFill>
                            <a:srgbClr val="FF0000"/>
                          </a:solidFill>
                          <a:latin typeface="Cambria Math" panose="02040503050406030204" pitchFamily="18" charset="0"/>
                          <a:cs typeface="Arial" panose="020B0604020202020204" pitchFamily="34" charset="0"/>
                        </a:rPr>
                        <m:t>9</m:t>
                      </m:r>
                      <m:r>
                        <a:rPr lang="it-IT" sz="1500" b="1" i="1" dirty="0" smtClean="0">
                          <a:solidFill>
                            <a:srgbClr val="FF0000"/>
                          </a:solidFill>
                          <a:latin typeface="Cambria Math" panose="02040503050406030204" pitchFamily="18" charset="0"/>
                          <a:cs typeface="Arial" panose="020B0604020202020204" pitchFamily="34" charset="0"/>
                        </a:rPr>
                        <m:t>,</m:t>
                      </m:r>
                      <m:r>
                        <a:rPr lang="it-IT" sz="1500" b="1" i="1" dirty="0" smtClean="0">
                          <a:solidFill>
                            <a:srgbClr val="FF0000"/>
                          </a:solidFill>
                          <a:latin typeface="Cambria Math" panose="02040503050406030204" pitchFamily="18" charset="0"/>
                          <a:cs typeface="Arial" panose="020B0604020202020204" pitchFamily="34" charset="0"/>
                        </a:rPr>
                        <m:t>𝟐</m:t>
                      </m:r>
                      <m:r>
                        <a:rPr lang="it-IT" sz="1500" b="1" i="1" dirty="0" smtClean="0">
                          <a:solidFill>
                            <a:srgbClr val="FF0000"/>
                          </a:solidFill>
                          <a:latin typeface="Cambria Math" panose="02040503050406030204" pitchFamily="18" charset="0"/>
                          <a:cs typeface="Arial" panose="020B0604020202020204" pitchFamily="34" charset="0"/>
                        </a:rPr>
                        <m:t> </m:t>
                      </m:r>
                      <m:r>
                        <a:rPr lang="it-IT" sz="1500" b="1" i="1" dirty="0" smtClean="0">
                          <a:solidFill>
                            <a:srgbClr val="FF0000"/>
                          </a:solidFill>
                          <a:latin typeface="Cambria Math" panose="02040503050406030204" pitchFamily="18" charset="0"/>
                          <a:cs typeface="Arial" panose="020B0604020202020204" pitchFamily="34" charset="0"/>
                        </a:rPr>
                        <m:t>𝒖𝒎</m:t>
                      </m:r>
                    </m:oMath>
                  </m:oMathPara>
                </a14:m>
                <a:endParaRPr lang="en-GB" sz="1500" b="1" dirty="0">
                  <a:solidFill>
                    <a:schemeClr val="tx1"/>
                  </a:solidFill>
                </a:endParaRPr>
              </a:p>
            </p:txBody>
          </p:sp>
        </mc:Choice>
        <mc:Fallback xmlns="">
          <p:sp>
            <p:nvSpPr>
              <p:cNvPr id="32" name="CasellaDiTesto 31">
                <a:extLst>
                  <a:ext uri="{FF2B5EF4-FFF2-40B4-BE49-F238E27FC236}">
                    <a16:creationId xmlns:a16="http://schemas.microsoft.com/office/drawing/2014/main" id="{B699F3AE-2EC0-1EAF-B67B-0378F9C2134A}"/>
                  </a:ext>
                </a:extLst>
              </p:cNvPr>
              <p:cNvSpPr txBox="1">
                <a:spLocks noRot="1" noChangeAspect="1" noMove="1" noResize="1" noEditPoints="1" noAdjustHandles="1" noChangeArrowheads="1" noChangeShapeType="1" noTextEdit="1"/>
              </p:cNvSpPr>
              <p:nvPr/>
            </p:nvSpPr>
            <p:spPr>
              <a:xfrm>
                <a:off x="4940536" y="1845252"/>
                <a:ext cx="2343150" cy="323165"/>
              </a:xfrm>
              <a:prstGeom prst="rect">
                <a:avLst/>
              </a:prstGeom>
              <a:blipFill>
                <a:blip r:embed="rId12"/>
                <a:stretch>
                  <a:fillRect/>
                </a:stretch>
              </a:blipFill>
            </p:spPr>
            <p:txBody>
              <a:bodyPr/>
              <a:lstStyle/>
              <a:p>
                <a:r>
                  <a:rPr lang="en-GB">
                    <a:noFill/>
                  </a:rPr>
                  <a:t> </a:t>
                </a:r>
              </a:p>
            </p:txBody>
          </p:sp>
        </mc:Fallback>
      </mc:AlternateContent>
      <p:pic>
        <p:nvPicPr>
          <p:cNvPr id="16" name="Immagine 15">
            <a:extLst>
              <a:ext uri="{FF2B5EF4-FFF2-40B4-BE49-F238E27FC236}">
                <a16:creationId xmlns:a16="http://schemas.microsoft.com/office/drawing/2014/main" id="{DFD1C471-F530-615B-02E7-CEEAC8235E96}"/>
              </a:ext>
            </a:extLst>
          </p:cNvPr>
          <p:cNvPicPr>
            <a:picLocks noChangeAspect="1"/>
          </p:cNvPicPr>
          <p:nvPr/>
        </p:nvPicPr>
        <p:blipFill>
          <a:blip r:embed="rId7"/>
          <a:stretch>
            <a:fillRect/>
          </a:stretch>
        </p:blipFill>
        <p:spPr>
          <a:xfrm>
            <a:off x="6313457" y="3134035"/>
            <a:ext cx="997232" cy="694429"/>
          </a:xfrm>
          <a:prstGeom prst="rect">
            <a:avLst/>
          </a:prstGeom>
        </p:spPr>
      </p:pic>
      <p:pic>
        <p:nvPicPr>
          <p:cNvPr id="37" name="Immagine 36">
            <a:extLst>
              <a:ext uri="{FF2B5EF4-FFF2-40B4-BE49-F238E27FC236}">
                <a16:creationId xmlns:a16="http://schemas.microsoft.com/office/drawing/2014/main" id="{01D1330F-1B51-8DF3-CAEC-71D1AE3CECC8}"/>
              </a:ext>
            </a:extLst>
          </p:cNvPr>
          <p:cNvPicPr>
            <a:picLocks noChangeAspect="1"/>
          </p:cNvPicPr>
          <p:nvPr/>
        </p:nvPicPr>
        <p:blipFill>
          <a:blip r:embed="rId7"/>
          <a:stretch>
            <a:fillRect/>
          </a:stretch>
        </p:blipFill>
        <p:spPr>
          <a:xfrm>
            <a:off x="2766431" y="3131696"/>
            <a:ext cx="997232" cy="694429"/>
          </a:xfrm>
          <a:prstGeom prst="rect">
            <a:avLst/>
          </a:prstGeom>
        </p:spPr>
      </p:pic>
      <p:pic>
        <p:nvPicPr>
          <p:cNvPr id="38" name="Immagine 37">
            <a:extLst>
              <a:ext uri="{FF2B5EF4-FFF2-40B4-BE49-F238E27FC236}">
                <a16:creationId xmlns:a16="http://schemas.microsoft.com/office/drawing/2014/main" id="{1222C0D9-74E9-27D6-661C-9F05D06BD487}"/>
              </a:ext>
            </a:extLst>
          </p:cNvPr>
          <p:cNvPicPr>
            <a:picLocks noChangeAspect="1"/>
          </p:cNvPicPr>
          <p:nvPr/>
        </p:nvPicPr>
        <p:blipFill>
          <a:blip r:embed="rId13"/>
          <a:stretch>
            <a:fillRect/>
          </a:stretch>
        </p:blipFill>
        <p:spPr>
          <a:xfrm>
            <a:off x="8329787" y="785545"/>
            <a:ext cx="2858850" cy="2288929"/>
          </a:xfrm>
          <a:prstGeom prst="rect">
            <a:avLst/>
          </a:prstGeom>
        </p:spPr>
      </p:pic>
      <p:pic>
        <p:nvPicPr>
          <p:cNvPr id="40" name="Immagine 39">
            <a:extLst>
              <a:ext uri="{FF2B5EF4-FFF2-40B4-BE49-F238E27FC236}">
                <a16:creationId xmlns:a16="http://schemas.microsoft.com/office/drawing/2014/main" id="{F97E3710-8D32-3910-3D5C-7FF3034A2811}"/>
              </a:ext>
            </a:extLst>
          </p:cNvPr>
          <p:cNvPicPr>
            <a:picLocks noChangeAspect="1"/>
          </p:cNvPicPr>
          <p:nvPr/>
        </p:nvPicPr>
        <p:blipFill>
          <a:blip r:embed="rId7"/>
          <a:stretch>
            <a:fillRect/>
          </a:stretch>
        </p:blipFill>
        <p:spPr>
          <a:xfrm>
            <a:off x="8885282" y="868329"/>
            <a:ext cx="828670" cy="577050"/>
          </a:xfrm>
          <a:prstGeom prst="rect">
            <a:avLst/>
          </a:prstGeom>
        </p:spPr>
      </p:pic>
      <p:pic>
        <p:nvPicPr>
          <p:cNvPr id="41" name="Immagine 40">
            <a:extLst>
              <a:ext uri="{FF2B5EF4-FFF2-40B4-BE49-F238E27FC236}">
                <a16:creationId xmlns:a16="http://schemas.microsoft.com/office/drawing/2014/main" id="{D022CEDF-B59F-AB46-B4FF-5AA35D86007D}"/>
              </a:ext>
            </a:extLst>
          </p:cNvPr>
          <p:cNvPicPr>
            <a:picLocks noChangeAspect="1"/>
          </p:cNvPicPr>
          <p:nvPr/>
        </p:nvPicPr>
        <p:blipFill>
          <a:blip r:embed="rId7"/>
          <a:stretch>
            <a:fillRect/>
          </a:stretch>
        </p:blipFill>
        <p:spPr>
          <a:xfrm>
            <a:off x="9541969" y="4052822"/>
            <a:ext cx="997232" cy="694429"/>
          </a:xfrm>
          <a:prstGeom prst="rect">
            <a:avLst/>
          </a:prstGeom>
        </p:spPr>
      </p:pic>
    </p:spTree>
    <p:extLst>
      <p:ext uri="{BB962C8B-B14F-4D97-AF65-F5344CB8AC3E}">
        <p14:creationId xmlns:p14="http://schemas.microsoft.com/office/powerpoint/2010/main" val="2389549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F065629E-3BF8-1C74-10B6-E1469B9978DA}"/>
              </a:ext>
            </a:extLst>
          </p:cNvPr>
          <p:cNvSpPr>
            <a:spLocks noGrp="1"/>
          </p:cNvSpPr>
          <p:nvPr>
            <p:ph type="sldNum" sz="quarter" idx="12"/>
          </p:nvPr>
        </p:nvSpPr>
        <p:spPr/>
        <p:txBody>
          <a:bodyPr/>
          <a:lstStyle/>
          <a:p>
            <a:fld id="{3A3A6714-3D1F-4857-9904-D935B84167FA}" type="slidenum">
              <a:rPr lang="en-GB" smtClean="0"/>
              <a:pPr/>
              <a:t>7</a:t>
            </a:fld>
            <a:endParaRPr lang="en-GB"/>
          </a:p>
        </p:txBody>
      </p:sp>
      <p:sp>
        <p:nvSpPr>
          <p:cNvPr id="4" name="Titolo 3">
            <a:extLst>
              <a:ext uri="{FF2B5EF4-FFF2-40B4-BE49-F238E27FC236}">
                <a16:creationId xmlns:a16="http://schemas.microsoft.com/office/drawing/2014/main" id="{924B3409-DD40-B744-8B04-A23765A66A10}"/>
              </a:ext>
            </a:extLst>
          </p:cNvPr>
          <p:cNvSpPr>
            <a:spLocks noGrp="1"/>
          </p:cNvSpPr>
          <p:nvPr>
            <p:ph type="title"/>
          </p:nvPr>
        </p:nvSpPr>
        <p:spPr>
          <a:xfrm>
            <a:off x="2115128" y="-272186"/>
            <a:ext cx="8445077" cy="1325563"/>
          </a:xfrm>
        </p:spPr>
        <p:txBody>
          <a:bodyPr/>
          <a:lstStyle/>
          <a:p>
            <a:r>
              <a:rPr lang="en-US" dirty="0"/>
              <a:t>Experiment preparation @SPARC: beam dynamics simulations</a:t>
            </a:r>
            <a:endParaRPr lang="en-GB" dirty="0"/>
          </a:p>
        </p:txBody>
      </p:sp>
      <p:sp>
        <p:nvSpPr>
          <p:cNvPr id="5" name="Segnaposto piè di pagina 4">
            <a:extLst>
              <a:ext uri="{FF2B5EF4-FFF2-40B4-BE49-F238E27FC236}">
                <a16:creationId xmlns:a16="http://schemas.microsoft.com/office/drawing/2014/main" id="{A3E65612-8F49-41DB-6515-E98ACDE1B403}"/>
              </a:ext>
            </a:extLst>
          </p:cNvPr>
          <p:cNvSpPr>
            <a:spLocks noGrp="1"/>
          </p:cNvSpPr>
          <p:nvPr>
            <p:ph type="ftr" sz="quarter" idx="13"/>
          </p:nvPr>
        </p:nvSpPr>
        <p:spPr/>
        <p:txBody>
          <a:bodyPr/>
          <a:lstStyle/>
          <a:p>
            <a:pPr algn="l"/>
            <a:r>
              <a:rPr lang="en-US"/>
              <a:t>G.J Silvi  7th European Advanced Accelerator Conference (EAAC2025) </a:t>
            </a:r>
            <a:endParaRPr lang="en-GB" dirty="0"/>
          </a:p>
        </p:txBody>
      </p:sp>
      <p:sp>
        <p:nvSpPr>
          <p:cNvPr id="7" name="CasellaDiTesto 6">
            <a:extLst>
              <a:ext uri="{FF2B5EF4-FFF2-40B4-BE49-F238E27FC236}">
                <a16:creationId xmlns:a16="http://schemas.microsoft.com/office/drawing/2014/main" id="{D6BDCD76-C66C-72D7-B561-F03E995BC20F}"/>
              </a:ext>
            </a:extLst>
          </p:cNvPr>
          <p:cNvSpPr txBox="1"/>
          <p:nvPr/>
        </p:nvSpPr>
        <p:spPr>
          <a:xfrm>
            <a:off x="1" y="766564"/>
            <a:ext cx="12192000" cy="400110"/>
          </a:xfrm>
          <a:prstGeom prst="rect">
            <a:avLst/>
          </a:prstGeom>
          <a:solidFill>
            <a:schemeClr val="bg1"/>
          </a:solidFill>
        </p:spPr>
        <p:txBody>
          <a:bodyPr wrap="square" rtlCol="0">
            <a:spAutoFit/>
          </a:bodyPr>
          <a:lstStyle/>
          <a:p>
            <a:pPr algn="ctr"/>
            <a:r>
              <a:rPr lang="en-US" sz="2000" b="1" dirty="0">
                <a:solidFill>
                  <a:srgbClr val="FF0000"/>
                </a:solidFill>
              </a:rPr>
              <a:t>Due to a laser pump failure, we could no longer generate the comb and therefore switched to a single bunch</a:t>
            </a:r>
            <a:endParaRPr lang="en-GB" sz="2000" b="1" dirty="0">
              <a:solidFill>
                <a:srgbClr val="FF0000"/>
              </a:solidFill>
            </a:endParaRPr>
          </a:p>
        </p:txBody>
      </p:sp>
      <p:pic>
        <p:nvPicPr>
          <p:cNvPr id="9" name="Immagine 8">
            <a:extLst>
              <a:ext uri="{FF2B5EF4-FFF2-40B4-BE49-F238E27FC236}">
                <a16:creationId xmlns:a16="http://schemas.microsoft.com/office/drawing/2014/main" id="{552FA5CC-CFA8-0EB5-E249-85525C33E03D}"/>
              </a:ext>
            </a:extLst>
          </p:cNvPr>
          <p:cNvPicPr>
            <a:picLocks noChangeAspect="1"/>
          </p:cNvPicPr>
          <p:nvPr/>
        </p:nvPicPr>
        <p:blipFill>
          <a:blip r:embed="rId2"/>
          <a:stretch>
            <a:fillRect/>
          </a:stretch>
        </p:blipFill>
        <p:spPr>
          <a:xfrm>
            <a:off x="410544" y="1215430"/>
            <a:ext cx="11150349" cy="5180172"/>
          </a:xfrm>
          <a:prstGeom prst="rect">
            <a:avLst/>
          </a:prstGeom>
        </p:spPr>
      </p:pic>
    </p:spTree>
    <p:extLst>
      <p:ext uri="{BB962C8B-B14F-4D97-AF65-F5344CB8AC3E}">
        <p14:creationId xmlns:p14="http://schemas.microsoft.com/office/powerpoint/2010/main" val="1529593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45BC4C5C-5339-2F09-D7E9-6DD31456B8C6}"/>
              </a:ext>
            </a:extLst>
          </p:cNvPr>
          <p:cNvSpPr>
            <a:spLocks noGrp="1"/>
          </p:cNvSpPr>
          <p:nvPr>
            <p:ph type="sldNum" sz="quarter" idx="12"/>
          </p:nvPr>
        </p:nvSpPr>
        <p:spPr/>
        <p:txBody>
          <a:bodyPr/>
          <a:lstStyle/>
          <a:p>
            <a:fld id="{3A3A6714-3D1F-4857-9904-D935B84167FA}" type="slidenum">
              <a:rPr lang="en-GB" smtClean="0"/>
              <a:pPr/>
              <a:t>8</a:t>
            </a:fld>
            <a:endParaRPr lang="en-GB"/>
          </a:p>
        </p:txBody>
      </p:sp>
      <p:sp>
        <p:nvSpPr>
          <p:cNvPr id="4" name="Titolo 3">
            <a:extLst>
              <a:ext uri="{FF2B5EF4-FFF2-40B4-BE49-F238E27FC236}">
                <a16:creationId xmlns:a16="http://schemas.microsoft.com/office/drawing/2014/main" id="{E71014D5-04E2-EB25-B291-782247B7FC50}"/>
              </a:ext>
            </a:extLst>
          </p:cNvPr>
          <p:cNvSpPr>
            <a:spLocks noGrp="1"/>
          </p:cNvSpPr>
          <p:nvPr>
            <p:ph type="title"/>
          </p:nvPr>
        </p:nvSpPr>
        <p:spPr/>
        <p:txBody>
          <a:bodyPr/>
          <a:lstStyle/>
          <a:p>
            <a:r>
              <a:rPr lang="en-GB" dirty="0"/>
              <a:t>Compression curve </a:t>
            </a:r>
          </a:p>
        </p:txBody>
      </p:sp>
      <p:sp>
        <p:nvSpPr>
          <p:cNvPr id="5" name="Segnaposto piè di pagina 4">
            <a:extLst>
              <a:ext uri="{FF2B5EF4-FFF2-40B4-BE49-F238E27FC236}">
                <a16:creationId xmlns:a16="http://schemas.microsoft.com/office/drawing/2014/main" id="{D86744AD-1FA4-0C42-1DD1-02C01556FEED}"/>
              </a:ext>
            </a:extLst>
          </p:cNvPr>
          <p:cNvSpPr>
            <a:spLocks noGrp="1"/>
          </p:cNvSpPr>
          <p:nvPr>
            <p:ph type="ftr" sz="quarter" idx="13"/>
          </p:nvPr>
        </p:nvSpPr>
        <p:spPr/>
        <p:txBody>
          <a:bodyPr/>
          <a:lstStyle/>
          <a:p>
            <a:pPr algn="l"/>
            <a:r>
              <a:rPr lang="en-US" dirty="0"/>
              <a:t>G.J Silvi  7th European Advanced Accelerator Conference (EAAC2025) </a:t>
            </a:r>
            <a:endParaRPr lang="en-GB" dirty="0"/>
          </a:p>
        </p:txBody>
      </p:sp>
      <p:grpSp>
        <p:nvGrpSpPr>
          <p:cNvPr id="6" name="Gruppo 5">
            <a:extLst>
              <a:ext uri="{FF2B5EF4-FFF2-40B4-BE49-F238E27FC236}">
                <a16:creationId xmlns:a16="http://schemas.microsoft.com/office/drawing/2014/main" id="{61E481AA-1019-66A8-44EB-38CCC13B36CB}"/>
              </a:ext>
            </a:extLst>
          </p:cNvPr>
          <p:cNvGrpSpPr/>
          <p:nvPr/>
        </p:nvGrpSpPr>
        <p:grpSpPr>
          <a:xfrm>
            <a:off x="6427463" y="1125831"/>
            <a:ext cx="5616624" cy="4606338"/>
            <a:chOff x="6273554" y="1412776"/>
            <a:chExt cx="5616624" cy="4606338"/>
          </a:xfrm>
        </p:grpSpPr>
        <p:pic>
          <p:nvPicPr>
            <p:cNvPr id="7" name="Immagine 6">
              <a:extLst>
                <a:ext uri="{FF2B5EF4-FFF2-40B4-BE49-F238E27FC236}">
                  <a16:creationId xmlns:a16="http://schemas.microsoft.com/office/drawing/2014/main" id="{F43DE4C8-4A6F-255A-6D30-6CB22205F8A9}"/>
                </a:ext>
              </a:extLst>
            </p:cNvPr>
            <p:cNvPicPr>
              <a:picLocks noChangeAspect="1"/>
            </p:cNvPicPr>
            <p:nvPr/>
          </p:nvPicPr>
          <p:blipFill>
            <a:blip r:embed="rId2"/>
            <a:stretch>
              <a:fillRect/>
            </a:stretch>
          </p:blipFill>
          <p:spPr>
            <a:xfrm>
              <a:off x="6273554" y="1412776"/>
              <a:ext cx="5616624" cy="4606338"/>
            </a:xfrm>
            <a:prstGeom prst="rect">
              <a:avLst/>
            </a:prstGeom>
          </p:spPr>
        </p:pic>
        <p:cxnSp>
          <p:nvCxnSpPr>
            <p:cNvPr id="8" name="Connettore 2 7">
              <a:extLst>
                <a:ext uri="{FF2B5EF4-FFF2-40B4-BE49-F238E27FC236}">
                  <a16:creationId xmlns:a16="http://schemas.microsoft.com/office/drawing/2014/main" id="{6ACE6C8B-5F77-B9A9-29C5-09A2C29B224E}"/>
                </a:ext>
              </a:extLst>
            </p:cNvPr>
            <p:cNvCxnSpPr>
              <a:cxnSpLocks/>
            </p:cNvCxnSpPr>
            <p:nvPr/>
          </p:nvCxnSpPr>
          <p:spPr>
            <a:xfrm>
              <a:off x="8334078" y="2902116"/>
              <a:ext cx="504056" cy="7636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9" name="CasellaDiTesto 8">
              <a:extLst>
                <a:ext uri="{FF2B5EF4-FFF2-40B4-BE49-F238E27FC236}">
                  <a16:creationId xmlns:a16="http://schemas.microsoft.com/office/drawing/2014/main" id="{AA1D7356-A9F7-BE14-5082-151ED9EF7382}"/>
                </a:ext>
              </a:extLst>
            </p:cNvPr>
            <p:cNvSpPr txBox="1"/>
            <p:nvPr/>
          </p:nvSpPr>
          <p:spPr>
            <a:xfrm>
              <a:off x="8838134" y="2647910"/>
              <a:ext cx="2581732" cy="584775"/>
            </a:xfrm>
            <a:prstGeom prst="rect">
              <a:avLst/>
            </a:prstGeom>
            <a:noFill/>
          </p:spPr>
          <p:txBody>
            <a:bodyPr wrap="none" rtlCol="0">
              <a:spAutoFit/>
            </a:bodyPr>
            <a:lstStyle/>
            <a:p>
              <a:r>
                <a:rPr lang="el-GR" sz="1600" dirty="0"/>
                <a:t>σ</a:t>
              </a:r>
              <a:r>
                <a:rPr lang="en-GB" sz="1600" baseline="-25000" dirty="0"/>
                <a:t>t</a:t>
              </a:r>
              <a:r>
                <a:rPr lang="it-IT" sz="1600" dirty="0"/>
                <a:t> = </a:t>
              </a:r>
              <a:r>
                <a:rPr lang="en-US" sz="1600" dirty="0"/>
                <a:t>65 fs </a:t>
              </a:r>
              <a:br>
                <a:rPr lang="en-US" sz="1600" dirty="0"/>
              </a:br>
              <a:r>
                <a:rPr lang="el-GR" sz="1600" dirty="0"/>
                <a:t>ϵ</a:t>
              </a:r>
              <a:r>
                <a:rPr lang="it-IT" sz="1600" baseline="-25000" dirty="0"/>
                <a:t>n </a:t>
              </a:r>
              <a:r>
                <a:rPr lang="it-IT" sz="1600" dirty="0"/>
                <a:t>= </a:t>
              </a:r>
              <a:r>
                <a:rPr lang="en-US" sz="1600" dirty="0"/>
                <a:t>4.0 mm-mrad @65 MeV </a:t>
              </a:r>
            </a:p>
          </p:txBody>
        </p:sp>
      </p:grpSp>
      <p:sp>
        <p:nvSpPr>
          <p:cNvPr id="10" name="CasellaDiTesto 9">
            <a:extLst>
              <a:ext uri="{FF2B5EF4-FFF2-40B4-BE49-F238E27FC236}">
                <a16:creationId xmlns:a16="http://schemas.microsoft.com/office/drawing/2014/main" id="{54B20108-3CEC-2267-7D8D-084C4B5D55E6}"/>
              </a:ext>
            </a:extLst>
          </p:cNvPr>
          <p:cNvSpPr txBox="1"/>
          <p:nvPr/>
        </p:nvSpPr>
        <p:spPr>
          <a:xfrm>
            <a:off x="97123" y="795469"/>
            <a:ext cx="6300950" cy="5560497"/>
          </a:xfrm>
          <a:prstGeom prst="rect">
            <a:avLst/>
          </a:prstGeom>
          <a:noFill/>
        </p:spPr>
        <p:txBody>
          <a:bodyPr wrap="square" rtlCol="0">
            <a:spAutoFit/>
          </a:bodyPr>
          <a:lstStyle/>
          <a:p>
            <a:pPr algn="ctr"/>
            <a:r>
              <a:rPr lang="en-GB" sz="1800" b="1" dirty="0"/>
              <a:t>Recent Experimental Results from two-week dedicated shift (including machine failures) in March 2025</a:t>
            </a:r>
          </a:p>
          <a:p>
            <a:pPr marL="285750" indent="-285750">
              <a:buFont typeface="Arial" panose="020B0604020202020204" pitchFamily="34" charset="0"/>
              <a:buChar char="•"/>
            </a:pPr>
            <a:endParaRPr lang="en-GB" sz="1800" b="1" dirty="0"/>
          </a:p>
          <a:p>
            <a:pPr marL="285750" indent="-285750">
              <a:buFont typeface="Arial" panose="020B0604020202020204" pitchFamily="34" charset="0"/>
              <a:buChar char="•"/>
            </a:pPr>
            <a:endParaRPr lang="en-GB" sz="1800" b="1" dirty="0"/>
          </a:p>
          <a:p>
            <a:pPr marL="285750" indent="-285750">
              <a:buFont typeface="Arial" panose="020B0604020202020204" pitchFamily="34" charset="0"/>
              <a:buChar char="•"/>
            </a:pPr>
            <a:endParaRPr lang="en-GB" sz="1800" b="1" dirty="0"/>
          </a:p>
          <a:p>
            <a:pPr marL="285750" indent="-285750">
              <a:buFont typeface="Arial" panose="020B0604020202020204" pitchFamily="34" charset="0"/>
              <a:buChar char="•"/>
            </a:pPr>
            <a:endParaRPr lang="en-GB" sz="1800" b="1" dirty="0"/>
          </a:p>
          <a:p>
            <a:pPr marL="285750" indent="-285750">
              <a:buFont typeface="Arial" panose="020B0604020202020204" pitchFamily="34" charset="0"/>
              <a:buChar char="•"/>
            </a:pPr>
            <a:endParaRPr lang="en-GB" sz="1800" b="1" dirty="0"/>
          </a:p>
          <a:p>
            <a:pPr marL="285750" indent="-285750">
              <a:buFont typeface="Arial" panose="020B0604020202020204" pitchFamily="34" charset="0"/>
              <a:buChar char="•"/>
            </a:pPr>
            <a:endParaRPr lang="en-GB" sz="1800" b="1" dirty="0"/>
          </a:p>
          <a:p>
            <a:endParaRPr lang="en-GB" sz="1600" b="1" dirty="0"/>
          </a:p>
          <a:p>
            <a:pPr marL="284400" indent="-284400">
              <a:spcAft>
                <a:spcPts val="100"/>
              </a:spcAft>
              <a:buFont typeface="Arial" panose="020B0604020202020204" pitchFamily="34" charset="0"/>
              <a:buChar char="•"/>
            </a:pPr>
            <a:r>
              <a:rPr lang="en-GB" sz="1600" b="1" dirty="0"/>
              <a:t>Single bunch mode</a:t>
            </a:r>
            <a:r>
              <a:rPr lang="en-GB" sz="1600" dirty="0"/>
              <a:t>, with ~</a:t>
            </a:r>
            <a:r>
              <a:rPr lang="en-GB" sz="1600" b="1" dirty="0"/>
              <a:t>300 pC</a:t>
            </a:r>
            <a:r>
              <a:rPr lang="en-GB" sz="1600" dirty="0"/>
              <a:t> charge</a:t>
            </a:r>
          </a:p>
          <a:p>
            <a:pPr marL="284400" indent="-284400">
              <a:spcAft>
                <a:spcPts val="100"/>
              </a:spcAft>
              <a:buFont typeface="Arial" panose="020B0604020202020204" pitchFamily="34" charset="0"/>
              <a:buChar char="•"/>
            </a:pPr>
            <a:r>
              <a:rPr lang="en-GB" sz="1600" dirty="0"/>
              <a:t>The compression curve has been characterised in terms of bunch length, energy, emittance and envelope through the machine </a:t>
            </a:r>
          </a:p>
          <a:p>
            <a:pPr marL="284400" indent="-284400">
              <a:spcAft>
                <a:spcPts val="100"/>
              </a:spcAft>
              <a:buFont typeface="Arial" panose="020B0604020202020204" pitchFamily="34" charset="0"/>
              <a:buChar char="•"/>
            </a:pPr>
            <a:r>
              <a:rPr lang="en-GB" sz="1600" b="1" dirty="0"/>
              <a:t>Minimum measured bunch length</a:t>
            </a:r>
            <a:r>
              <a:rPr lang="en-GB" sz="1600" dirty="0"/>
              <a:t> of ~</a:t>
            </a:r>
            <a:r>
              <a:rPr lang="en-GB" sz="1600" b="1" dirty="0"/>
              <a:t>65 fs (rms) </a:t>
            </a:r>
            <a:r>
              <a:rPr lang="en-GB" sz="1600" dirty="0"/>
              <a:t>with normalized emittance: </a:t>
            </a:r>
            <a:r>
              <a:rPr lang="en-GB" sz="1600" b="1" dirty="0"/>
              <a:t>4 mm·mrad</a:t>
            </a:r>
            <a:r>
              <a:rPr lang="en-GB" sz="1600" dirty="0"/>
              <a:t> at </a:t>
            </a:r>
            <a:r>
              <a:rPr lang="en-GB" sz="1600" b="1" dirty="0"/>
              <a:t>65 MeV </a:t>
            </a:r>
          </a:p>
          <a:p>
            <a:pPr marL="284400" indent="-284400">
              <a:spcAft>
                <a:spcPts val="100"/>
              </a:spcAft>
              <a:buFont typeface="Arial" panose="020B0604020202020204" pitchFamily="34" charset="0"/>
              <a:buChar char="•"/>
            </a:pPr>
            <a:endParaRPr lang="en-GB" sz="1600" b="1" dirty="0"/>
          </a:p>
          <a:p>
            <a:pPr marL="284400" indent="-284400">
              <a:spcAft>
                <a:spcPts val="100"/>
              </a:spcAft>
              <a:buFont typeface="Arial" panose="020B0604020202020204" pitchFamily="34" charset="0"/>
              <a:buChar char="•"/>
            </a:pPr>
            <a:r>
              <a:rPr lang="en-GB" sz="1600" dirty="0"/>
              <a:t>RF voltage and phase jitter of the photoinjector strongly impact on the beam temporal stability. Measured jitters are compliant with numerical studies. </a:t>
            </a:r>
            <a:r>
              <a:rPr lang="en-GB" sz="1600" dirty="0">
                <a:solidFill>
                  <a:srgbClr val="FF0000"/>
                </a:solidFill>
              </a:rPr>
              <a:t>Notice that RF voltage and phase jitter are respectively one order of magnitude and doubled with respect to the ones foreseen at  EuPRAXIA@SPARC_LAB </a:t>
            </a:r>
            <a:r>
              <a:rPr lang="en-GB" sz="1600" dirty="0"/>
              <a:t>and that, in this range values and mode of operation, bunch temporal jitters are linear with RF jitter</a:t>
            </a:r>
            <a:endParaRPr lang="en-US" sz="1800" dirty="0"/>
          </a:p>
        </p:txBody>
      </p:sp>
      <p:graphicFrame>
        <p:nvGraphicFramePr>
          <p:cNvPr id="11" name="Tabella 10">
            <a:extLst>
              <a:ext uri="{FF2B5EF4-FFF2-40B4-BE49-F238E27FC236}">
                <a16:creationId xmlns:a16="http://schemas.microsoft.com/office/drawing/2014/main" id="{0C5D5554-0DBE-69D6-DCEB-CE7ECB60F18F}"/>
              </a:ext>
            </a:extLst>
          </p:cNvPr>
          <p:cNvGraphicFramePr>
            <a:graphicFrameLocks noGrp="1"/>
          </p:cNvGraphicFramePr>
          <p:nvPr/>
        </p:nvGraphicFramePr>
        <p:xfrm>
          <a:off x="491392" y="1568485"/>
          <a:ext cx="5634248" cy="1584960"/>
        </p:xfrm>
        <a:graphic>
          <a:graphicData uri="http://schemas.openxmlformats.org/drawingml/2006/table">
            <a:tbl>
              <a:tblPr firstRow="1" bandRow="1">
                <a:tableStyleId>{5C22544A-7EE6-4342-B048-85BDC9FD1C3A}</a:tableStyleId>
              </a:tblPr>
              <a:tblGrid>
                <a:gridCol w="2817124">
                  <a:extLst>
                    <a:ext uri="{9D8B030D-6E8A-4147-A177-3AD203B41FA5}">
                      <a16:colId xmlns:a16="http://schemas.microsoft.com/office/drawing/2014/main" val="2167697217"/>
                    </a:ext>
                  </a:extLst>
                </a:gridCol>
                <a:gridCol w="2817124">
                  <a:extLst>
                    <a:ext uri="{9D8B030D-6E8A-4147-A177-3AD203B41FA5}">
                      <a16:colId xmlns:a16="http://schemas.microsoft.com/office/drawing/2014/main" val="1799831726"/>
                    </a:ext>
                  </a:extLst>
                </a:gridCol>
              </a:tblGrid>
              <a:tr h="31126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 </a:t>
                      </a:r>
                      <a:r>
                        <a:rPr lang="en-GB" sz="1600" b="1" dirty="0"/>
                        <a:t>Target beam parameters for the driver beam for EuPRAXIA@SPARC_LAB WP (@120 MeV)</a:t>
                      </a:r>
                      <a:endParaRPr lang="en-US" sz="1600" dirty="0"/>
                    </a:p>
                  </a:txBody>
                  <a:tcPr anchor="ctr"/>
                </a:tc>
                <a:tc hMerge="1">
                  <a:txBody>
                    <a:bodyPr/>
                    <a:lstStyle/>
                    <a:p>
                      <a:endParaRPr lang="en-US" dirty="0"/>
                    </a:p>
                  </a:txBody>
                  <a:tcPr/>
                </a:tc>
                <a:extLst>
                  <a:ext uri="{0D108BD9-81ED-4DB2-BD59-A6C34878D82A}">
                    <a16:rowId xmlns:a16="http://schemas.microsoft.com/office/drawing/2014/main" val="2832248676"/>
                  </a:ext>
                </a:extLst>
              </a:tr>
              <a:tr h="183097">
                <a:tc>
                  <a:txBody>
                    <a:bodyPr/>
                    <a:lstStyle/>
                    <a:p>
                      <a:r>
                        <a:rPr lang="en-US" sz="1600" dirty="0"/>
                        <a:t>Charge</a:t>
                      </a:r>
                    </a:p>
                  </a:txBody>
                  <a:tcPr anchor="ctr"/>
                </a:tc>
                <a:tc>
                  <a:txBody>
                    <a:bodyPr/>
                    <a:lstStyle/>
                    <a:p>
                      <a:r>
                        <a:rPr lang="en-US" sz="1600" dirty="0"/>
                        <a:t>200-400 pC</a:t>
                      </a:r>
                    </a:p>
                  </a:txBody>
                  <a:tcPr anchor="ctr"/>
                </a:tc>
                <a:extLst>
                  <a:ext uri="{0D108BD9-81ED-4DB2-BD59-A6C34878D82A}">
                    <a16:rowId xmlns:a16="http://schemas.microsoft.com/office/drawing/2014/main" val="2976931101"/>
                  </a:ext>
                </a:extLst>
              </a:tr>
              <a:tr h="183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Bunch length</a:t>
                      </a:r>
                    </a:p>
                  </a:txBody>
                  <a:tcPr anchor="ctr"/>
                </a:tc>
                <a:tc>
                  <a:txBody>
                    <a:bodyPr/>
                    <a:lstStyle/>
                    <a:p>
                      <a:r>
                        <a:rPr lang="en-GB" sz="1600" dirty="0"/>
                        <a:t>~ </a:t>
                      </a:r>
                      <a:r>
                        <a:rPr lang="en-GB" sz="1600" b="1" dirty="0"/>
                        <a:t>160 fs (rms)</a:t>
                      </a:r>
                      <a:endParaRPr lang="en-US" sz="1600" dirty="0"/>
                    </a:p>
                  </a:txBody>
                  <a:tcPr anchor="ctr"/>
                </a:tc>
                <a:extLst>
                  <a:ext uri="{0D108BD9-81ED-4DB2-BD59-A6C34878D82A}">
                    <a16:rowId xmlns:a16="http://schemas.microsoft.com/office/drawing/2014/main" val="3412396246"/>
                  </a:ext>
                </a:extLst>
              </a:tr>
              <a:tr h="183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Normalised Emittance</a:t>
                      </a:r>
                      <a:endParaRPr lang="en-US" sz="1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t>≤4 mm·mrad @120MeV</a:t>
                      </a:r>
                      <a:endParaRPr lang="en-US" sz="1600" dirty="0"/>
                    </a:p>
                  </a:txBody>
                  <a:tcPr anchor="ctr"/>
                </a:tc>
                <a:extLst>
                  <a:ext uri="{0D108BD9-81ED-4DB2-BD59-A6C34878D82A}">
                    <a16:rowId xmlns:a16="http://schemas.microsoft.com/office/drawing/2014/main" val="4275295250"/>
                  </a:ext>
                </a:extLst>
              </a:tr>
            </a:tbl>
          </a:graphicData>
        </a:graphic>
      </p:graphicFrame>
      <p:sp>
        <p:nvSpPr>
          <p:cNvPr id="12" name="CasellaDiTesto 11">
            <a:extLst>
              <a:ext uri="{FF2B5EF4-FFF2-40B4-BE49-F238E27FC236}">
                <a16:creationId xmlns:a16="http://schemas.microsoft.com/office/drawing/2014/main" id="{DBAE9404-984E-42E8-1288-2B4AC4431705}"/>
              </a:ext>
            </a:extLst>
          </p:cNvPr>
          <p:cNvSpPr txBox="1"/>
          <p:nvPr/>
        </p:nvSpPr>
        <p:spPr>
          <a:xfrm>
            <a:off x="6776518" y="5801709"/>
            <a:ext cx="5368154" cy="584775"/>
          </a:xfrm>
          <a:prstGeom prst="rect">
            <a:avLst/>
          </a:prstGeom>
          <a:noFill/>
        </p:spPr>
        <p:txBody>
          <a:bodyPr wrap="square">
            <a:spAutoFit/>
          </a:bodyPr>
          <a:lstStyle/>
          <a:p>
            <a:pPr algn="ctr"/>
            <a:r>
              <a:rPr lang="en-GB" sz="1600" b="1" i="1" dirty="0"/>
              <a:t>Measured compression curve</a:t>
            </a:r>
            <a:r>
              <a:rPr lang="en-GB" sz="1600" i="1" dirty="0"/>
              <a:t> as a function of the phase of the second accelerating cavity around the zero crossing</a:t>
            </a:r>
            <a:endParaRPr lang="en-US" sz="1600" i="1" dirty="0"/>
          </a:p>
        </p:txBody>
      </p:sp>
      <p:sp>
        <p:nvSpPr>
          <p:cNvPr id="13" name="Rettangolo con angoli arrotondati 12">
            <a:extLst>
              <a:ext uri="{FF2B5EF4-FFF2-40B4-BE49-F238E27FC236}">
                <a16:creationId xmlns:a16="http://schemas.microsoft.com/office/drawing/2014/main" id="{9E42AE98-B0EC-72E4-CBE7-D34A62DE76FC}"/>
              </a:ext>
            </a:extLst>
          </p:cNvPr>
          <p:cNvSpPr/>
          <p:nvPr/>
        </p:nvSpPr>
        <p:spPr>
          <a:xfrm>
            <a:off x="6377668" y="968720"/>
            <a:ext cx="5717209" cy="5423026"/>
          </a:xfrm>
          <a:prstGeom prst="roundRect">
            <a:avLst>
              <a:gd name="adj" fmla="val 3979"/>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magine 20">
            <a:extLst>
              <a:ext uri="{FF2B5EF4-FFF2-40B4-BE49-F238E27FC236}">
                <a16:creationId xmlns:a16="http://schemas.microsoft.com/office/drawing/2014/main" id="{01E91C4E-6FF0-EF6A-DD9F-57BA0C998EE6}"/>
              </a:ext>
            </a:extLst>
          </p:cNvPr>
          <p:cNvPicPr>
            <a:picLocks noChangeAspect="1"/>
          </p:cNvPicPr>
          <p:nvPr/>
        </p:nvPicPr>
        <p:blipFill>
          <a:blip r:embed="rId3"/>
          <a:srcRect r="67368"/>
          <a:stretch>
            <a:fillRect/>
          </a:stretch>
        </p:blipFill>
        <p:spPr>
          <a:xfrm>
            <a:off x="7103150" y="3698828"/>
            <a:ext cx="1211578" cy="886170"/>
          </a:xfrm>
          <a:prstGeom prst="rect">
            <a:avLst/>
          </a:prstGeom>
        </p:spPr>
      </p:pic>
      <p:pic>
        <p:nvPicPr>
          <p:cNvPr id="22" name="Immagine 21">
            <a:extLst>
              <a:ext uri="{FF2B5EF4-FFF2-40B4-BE49-F238E27FC236}">
                <a16:creationId xmlns:a16="http://schemas.microsoft.com/office/drawing/2014/main" id="{AAD20D35-EA12-C533-D92C-7E3C6478F2E3}"/>
              </a:ext>
            </a:extLst>
          </p:cNvPr>
          <p:cNvPicPr>
            <a:picLocks noChangeAspect="1"/>
          </p:cNvPicPr>
          <p:nvPr/>
        </p:nvPicPr>
        <p:blipFill>
          <a:blip r:embed="rId3"/>
          <a:srcRect l="32227" r="35141"/>
          <a:stretch>
            <a:fillRect/>
          </a:stretch>
        </p:blipFill>
        <p:spPr>
          <a:xfrm>
            <a:off x="8865297" y="3489356"/>
            <a:ext cx="1211578" cy="886170"/>
          </a:xfrm>
          <a:prstGeom prst="rect">
            <a:avLst/>
          </a:prstGeom>
        </p:spPr>
      </p:pic>
      <p:pic>
        <p:nvPicPr>
          <p:cNvPr id="23" name="Immagine 22">
            <a:extLst>
              <a:ext uri="{FF2B5EF4-FFF2-40B4-BE49-F238E27FC236}">
                <a16:creationId xmlns:a16="http://schemas.microsoft.com/office/drawing/2014/main" id="{C713D2FF-E8AD-39F3-5CF7-DC6A1A30E2F5}"/>
              </a:ext>
            </a:extLst>
          </p:cNvPr>
          <p:cNvPicPr>
            <a:picLocks noChangeAspect="1"/>
          </p:cNvPicPr>
          <p:nvPr/>
        </p:nvPicPr>
        <p:blipFill>
          <a:blip r:embed="rId3"/>
          <a:srcRect l="67368"/>
          <a:stretch>
            <a:fillRect/>
          </a:stretch>
        </p:blipFill>
        <p:spPr>
          <a:xfrm>
            <a:off x="10575562" y="3680233"/>
            <a:ext cx="1211578" cy="886170"/>
          </a:xfrm>
          <a:prstGeom prst="rect">
            <a:avLst/>
          </a:prstGeom>
        </p:spPr>
      </p:pic>
      <p:cxnSp>
        <p:nvCxnSpPr>
          <p:cNvPr id="25" name="Connettore 2 24">
            <a:extLst>
              <a:ext uri="{FF2B5EF4-FFF2-40B4-BE49-F238E27FC236}">
                <a16:creationId xmlns:a16="http://schemas.microsoft.com/office/drawing/2014/main" id="{7A45E919-B1EE-60BE-F587-DBB683328396}"/>
              </a:ext>
            </a:extLst>
          </p:cNvPr>
          <p:cNvCxnSpPr>
            <a:cxnSpLocks/>
          </p:cNvCxnSpPr>
          <p:nvPr/>
        </p:nvCxnSpPr>
        <p:spPr>
          <a:xfrm flipH="1">
            <a:off x="7484533" y="4584998"/>
            <a:ext cx="224406" cy="368418"/>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Connettore 2 28">
            <a:extLst>
              <a:ext uri="{FF2B5EF4-FFF2-40B4-BE49-F238E27FC236}">
                <a16:creationId xmlns:a16="http://schemas.microsoft.com/office/drawing/2014/main" id="{773482C9-4256-4953-F218-214006F0EC80}"/>
              </a:ext>
            </a:extLst>
          </p:cNvPr>
          <p:cNvCxnSpPr>
            <a:cxnSpLocks/>
          </p:cNvCxnSpPr>
          <p:nvPr/>
        </p:nvCxnSpPr>
        <p:spPr>
          <a:xfrm flipH="1">
            <a:off x="8487987" y="4233353"/>
            <a:ext cx="502428" cy="299284"/>
          </a:xfrm>
          <a:prstGeom prst="straightConnector1">
            <a:avLst/>
          </a:prstGeom>
          <a:ln w="19050" cap="flat" cmpd="sng" algn="ctr">
            <a:solidFill>
              <a:srgbClr val="00206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Connettore 2 31">
            <a:extLst>
              <a:ext uri="{FF2B5EF4-FFF2-40B4-BE49-F238E27FC236}">
                <a16:creationId xmlns:a16="http://schemas.microsoft.com/office/drawing/2014/main" id="{4441D768-8C8C-C7E2-587E-6CAB123FCE10}"/>
              </a:ext>
            </a:extLst>
          </p:cNvPr>
          <p:cNvCxnSpPr>
            <a:stCxn id="23" idx="2"/>
          </p:cNvCxnSpPr>
          <p:nvPr/>
        </p:nvCxnSpPr>
        <p:spPr>
          <a:xfrm>
            <a:off x="11181351" y="4566403"/>
            <a:ext cx="392424" cy="301930"/>
          </a:xfrm>
          <a:prstGeom prst="straightConnector1">
            <a:avLst/>
          </a:prstGeom>
          <a:ln w="19050" cap="flat" cmpd="sng" algn="ctr">
            <a:solidFill>
              <a:schemeClr val="accent1">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632876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9E7C4868-95EF-E0DF-2A8A-07314DF701CB}"/>
              </a:ext>
            </a:extLst>
          </p:cNvPr>
          <p:cNvSpPr>
            <a:spLocks noGrp="1"/>
          </p:cNvSpPr>
          <p:nvPr>
            <p:ph type="sldNum" sz="quarter" idx="12"/>
          </p:nvPr>
        </p:nvSpPr>
        <p:spPr/>
        <p:txBody>
          <a:bodyPr/>
          <a:lstStyle/>
          <a:p>
            <a:fld id="{3A3A6714-3D1F-4857-9904-D935B84167FA}" type="slidenum">
              <a:rPr lang="en-GB" smtClean="0"/>
              <a:pPr/>
              <a:t>9</a:t>
            </a:fld>
            <a:endParaRPr lang="en-GB"/>
          </a:p>
        </p:txBody>
      </p:sp>
      <p:sp>
        <p:nvSpPr>
          <p:cNvPr id="4" name="Titolo 3">
            <a:extLst>
              <a:ext uri="{FF2B5EF4-FFF2-40B4-BE49-F238E27FC236}">
                <a16:creationId xmlns:a16="http://schemas.microsoft.com/office/drawing/2014/main" id="{E24AC545-F924-2EFD-B61F-0F6BDE1A6BCA}"/>
              </a:ext>
            </a:extLst>
          </p:cNvPr>
          <p:cNvSpPr>
            <a:spLocks noGrp="1"/>
          </p:cNvSpPr>
          <p:nvPr>
            <p:ph type="title"/>
          </p:nvPr>
        </p:nvSpPr>
        <p:spPr/>
        <p:txBody>
          <a:bodyPr/>
          <a:lstStyle/>
          <a:p>
            <a:r>
              <a:rPr lang="en-GB" dirty="0"/>
              <a:t>Comparison with numerical results</a:t>
            </a:r>
          </a:p>
        </p:txBody>
      </p:sp>
      <p:sp>
        <p:nvSpPr>
          <p:cNvPr id="5" name="Segnaposto piè di pagina 4">
            <a:extLst>
              <a:ext uri="{FF2B5EF4-FFF2-40B4-BE49-F238E27FC236}">
                <a16:creationId xmlns:a16="http://schemas.microsoft.com/office/drawing/2014/main" id="{BCE39A44-7F7E-953C-8A42-28DC59318EAB}"/>
              </a:ext>
            </a:extLst>
          </p:cNvPr>
          <p:cNvSpPr>
            <a:spLocks noGrp="1"/>
          </p:cNvSpPr>
          <p:nvPr>
            <p:ph type="ftr" sz="quarter" idx="13"/>
          </p:nvPr>
        </p:nvSpPr>
        <p:spPr/>
        <p:txBody>
          <a:bodyPr/>
          <a:lstStyle/>
          <a:p>
            <a:pPr algn="l"/>
            <a:r>
              <a:rPr lang="en-US"/>
              <a:t>G.J Silvi  7th European Advanced Accelerator Conference (EAAC2025) </a:t>
            </a:r>
            <a:endParaRPr lang="en-GB" dirty="0"/>
          </a:p>
        </p:txBody>
      </p:sp>
      <p:pic>
        <p:nvPicPr>
          <p:cNvPr id="6" name="Picture 5" descr="A collection of graphs showing different types of energy&#10;&#10;AI-generated content may be incorrect.">
            <a:extLst>
              <a:ext uri="{FF2B5EF4-FFF2-40B4-BE49-F238E27FC236}">
                <a16:creationId xmlns:a16="http://schemas.microsoft.com/office/drawing/2014/main" id="{FE3ABF40-B832-023D-651D-C88F698C3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44" y="923937"/>
            <a:ext cx="11015340" cy="5538637"/>
          </a:xfrm>
          <a:prstGeom prst="rect">
            <a:avLst/>
          </a:prstGeom>
        </p:spPr>
      </p:pic>
    </p:spTree>
    <p:extLst>
      <p:ext uri="{BB962C8B-B14F-4D97-AF65-F5344CB8AC3E}">
        <p14:creationId xmlns:p14="http://schemas.microsoft.com/office/powerpoint/2010/main" val="2264676562"/>
      </p:ext>
    </p:extLst>
  </p:cSld>
  <p:clrMapOvr>
    <a:masterClrMapping/>
  </p:clrMapOvr>
</p:sld>
</file>

<file path=ppt/theme/theme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UR_SoggAttuatori.potx" id="{9805767C-2E52-4DE8-B760-2E02FDAAF4CD}" vid="{686DB170-6579-47D4-A971-0F75D53EEBC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448</TotalTime>
  <Words>2379</Words>
  <Application>Microsoft Office PowerPoint</Application>
  <PresentationFormat>Widescreen</PresentationFormat>
  <Paragraphs>187</Paragraphs>
  <Slides>16</Slides>
  <Notes>12</Notes>
  <HiddenSlides>0</HiddenSlides>
  <MMClips>2</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16</vt:i4>
      </vt:variant>
    </vt:vector>
  </HeadingPairs>
  <TitlesOfParts>
    <vt:vector size="35" baseType="lpstr">
      <vt:lpstr>Aptos</vt:lpstr>
      <vt:lpstr>Aptos Display</vt:lpstr>
      <vt:lpstr>Arial</vt:lpstr>
      <vt:lpstr>Arial Narrow</vt:lpstr>
      <vt:lpstr>Arial Rounded MT Bold</vt:lpstr>
      <vt:lpstr>Calibri</vt:lpstr>
      <vt:lpstr>Calibri (body)</vt:lpstr>
      <vt:lpstr>Calibri Light</vt:lpstr>
      <vt:lpstr>Calibri Light (Headings)</vt:lpstr>
      <vt:lpstr>Cambria Math</vt:lpstr>
      <vt:lpstr>DejaVu Sans</vt:lpstr>
      <vt:lpstr>Source Sans Pro Light</vt:lpstr>
      <vt:lpstr>Times New Roman</vt:lpstr>
      <vt:lpstr>Titillium</vt:lpstr>
      <vt:lpstr>Titillium Bd</vt:lpstr>
      <vt:lpstr>TT Rounds Condensed</vt:lpstr>
      <vt:lpstr>10_Office Theme</vt:lpstr>
      <vt:lpstr>Personalizza struttura</vt:lpstr>
      <vt:lpstr>Tema di Office</vt:lpstr>
      <vt:lpstr>Experimental Validation of the EuPRAXIA@SPARC_LAB Nominal Working Point via RF Compression at SPARC_LAB</vt:lpstr>
      <vt:lpstr>Outlook of the experiment</vt:lpstr>
      <vt:lpstr>PowerPoint Presentation</vt:lpstr>
      <vt:lpstr>SPARC_LAB  RF Linac</vt:lpstr>
      <vt:lpstr>Beam dynamics studies for the design of the EuPRAXIA@SPARC_LAB accelerator: the photo-injector</vt:lpstr>
      <vt:lpstr>Experiment preparation @SPARC: beam dynamics simulations</vt:lpstr>
      <vt:lpstr>Experiment preparation @SPARC: beam dynamics simulations</vt:lpstr>
      <vt:lpstr>Compression curve </vt:lpstr>
      <vt:lpstr>Comparison with numerical results</vt:lpstr>
      <vt:lpstr>Beam Length Measurement with RFD</vt:lpstr>
      <vt:lpstr>THz as an estimation of the bunch length</vt:lpstr>
      <vt:lpstr>THz emission confirms successful two-stage RF compression</vt:lpstr>
      <vt:lpstr>Conclusion and future prospectives</vt:lpstr>
      <vt:lpstr>PowerPoint Presentation</vt:lpstr>
      <vt:lpstr>THz as an estimation of the bunch length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Welsch, Alexandra (Cockcroft Inst,DL,-)</dc:creator>
  <cp:lastModifiedBy>gilles jacopo  silvi</cp:lastModifiedBy>
  <cp:revision>3580</cp:revision>
  <cp:lastPrinted>2024-11-04T18:00:52Z</cp:lastPrinted>
  <dcterms:created xsi:type="dcterms:W3CDTF">2018-02-09T13:41:45Z</dcterms:created>
  <dcterms:modified xsi:type="dcterms:W3CDTF">2025-09-24T10:39:02Z</dcterms:modified>
</cp:coreProperties>
</file>