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339" r:id="rId2"/>
    <p:sldId id="336" r:id="rId3"/>
    <p:sldId id="324" r:id="rId4"/>
    <p:sldId id="370" r:id="rId5"/>
    <p:sldId id="371" r:id="rId6"/>
    <p:sldId id="285" r:id="rId7"/>
    <p:sldId id="354" r:id="rId8"/>
    <p:sldId id="284" r:id="rId9"/>
    <p:sldId id="372" r:id="rId10"/>
    <p:sldId id="369" r:id="rId11"/>
    <p:sldId id="260" r:id="rId12"/>
    <p:sldId id="368" r:id="rId13"/>
    <p:sldId id="355" r:id="rId14"/>
    <p:sldId id="318" r:id="rId15"/>
    <p:sldId id="357" r:id="rId16"/>
    <p:sldId id="294" r:id="rId17"/>
    <p:sldId id="300" r:id="rId18"/>
    <p:sldId id="302" r:id="rId19"/>
    <p:sldId id="358" r:id="rId20"/>
    <p:sldId id="337" r:id="rId21"/>
    <p:sldId id="361" r:id="rId22"/>
    <p:sldId id="351" r:id="rId23"/>
    <p:sldId id="347" r:id="rId24"/>
    <p:sldId id="352" r:id="rId25"/>
    <p:sldId id="353" r:id="rId26"/>
    <p:sldId id="367" r:id="rId27"/>
    <p:sldId id="268" r:id="rId28"/>
    <p:sldId id="373" r:id="rId29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0"/>
    <p:restoredTop sz="93641"/>
  </p:normalViewPr>
  <p:slideViewPr>
    <p:cSldViewPr snapToGrid="0" snapToObjects="1">
      <p:cViewPr varScale="1">
        <p:scale>
          <a:sx n="135" d="100"/>
          <a:sy n="135" d="100"/>
        </p:scale>
        <p:origin x="124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0a697f9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0a697f9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a4cdc122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a4cdc122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078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>
          <a:extLst>
            <a:ext uri="{FF2B5EF4-FFF2-40B4-BE49-F238E27FC236}">
              <a16:creationId xmlns:a16="http://schemas.microsoft.com/office/drawing/2014/main" id="{448CBD35-B48D-5CB8-5D3C-F32EF1B61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a4cdc12246_0_0:notes">
            <a:extLst>
              <a:ext uri="{FF2B5EF4-FFF2-40B4-BE49-F238E27FC236}">
                <a16:creationId xmlns:a16="http://schemas.microsoft.com/office/drawing/2014/main" id="{0D2D4F12-C195-C05B-52F2-B5C3B3EDAF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a4cdc12246_0_0:notes">
            <a:extLst>
              <a:ext uri="{FF2B5EF4-FFF2-40B4-BE49-F238E27FC236}">
                <a16:creationId xmlns:a16="http://schemas.microsoft.com/office/drawing/2014/main" id="{16229BDC-C6EE-5A5D-8001-9FC338BBB3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986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0a697f9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0a697f9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464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85f1fbaa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85f1fbaa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0a697f9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0a697f9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54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0a697f9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0a697f9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074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1157154ba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1157154ba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0a697f9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0a697f9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7458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1157154ba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1157154ba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1157154ba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1157154ba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84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0a697f9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0a697f9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752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1157154ba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1157154ba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052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1157154ba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1157154ba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804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32e154972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532e154972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679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9db136a520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9db136a520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>
          <a:extLst>
            <a:ext uri="{FF2B5EF4-FFF2-40B4-BE49-F238E27FC236}">
              <a16:creationId xmlns:a16="http://schemas.microsoft.com/office/drawing/2014/main" id="{62193903-7C18-6A51-55CA-1916AACF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32e154972_0_768:notes">
            <a:extLst>
              <a:ext uri="{FF2B5EF4-FFF2-40B4-BE49-F238E27FC236}">
                <a16:creationId xmlns:a16="http://schemas.microsoft.com/office/drawing/2014/main" id="{9774D177-E5A8-45B9-EF73-D072837FDF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532e154972_0_768:notes">
            <a:extLst>
              <a:ext uri="{FF2B5EF4-FFF2-40B4-BE49-F238E27FC236}">
                <a16:creationId xmlns:a16="http://schemas.microsoft.com/office/drawing/2014/main" id="{D649D529-DCEA-7DB3-BD01-A052E552B8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850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62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34994-686E-3CDE-5134-0C5C1DDF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BC3198-0DC7-E630-AAF6-47B54B100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8E2CC-08EB-0409-00FE-04CA91317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5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08DAB-CCD8-789B-6D46-9168F3AFE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F5B32-11A2-027B-8987-7A2F6CF1F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BA460A-EE19-F393-AA49-A1A05B382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21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0a697f9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0a697f9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78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4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F1DD-3AE7-C045-81B5-AB800497E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C2BC1-507D-0D68-C01D-90D3B55B7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7AA98-0E96-3E89-A192-20F1A0152D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0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7EF8F-2C68-45F6-4CD8-6997B459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21F999-1A1B-1147-88E5-1A571B5F8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AAA42-C540-DA06-F82A-7F39BB6BA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84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5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19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5.png"/><Relationship Id="rId5" Type="http://schemas.openxmlformats.org/officeDocument/2006/relationships/image" Target="../media/image72.png"/><Relationship Id="rId10" Type="http://schemas.openxmlformats.org/officeDocument/2006/relationships/image" Target="../media/image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7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6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svg"/><Relationship Id="rId15" Type="http://schemas.openxmlformats.org/officeDocument/2006/relationships/image" Target="../media/image5.png"/><Relationship Id="rId10" Type="http://schemas.openxmlformats.org/officeDocument/2006/relationships/image" Target="../media/image84.svg"/><Relationship Id="rId4" Type="http://schemas.openxmlformats.org/officeDocument/2006/relationships/image" Target="../media/image79.png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10" Type="http://schemas.openxmlformats.org/officeDocument/2006/relationships/image" Target="../media/image5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8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6.png"/><Relationship Id="rId9" Type="http://schemas.openxmlformats.org/officeDocument/2006/relationships/image" Target="../media/image1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em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gif"/><Relationship Id="rId18" Type="http://schemas.openxmlformats.org/officeDocument/2006/relationships/image" Target="../media/image132.png"/><Relationship Id="rId3" Type="http://schemas.openxmlformats.org/officeDocument/2006/relationships/image" Target="../media/image117.jpeg"/><Relationship Id="rId21" Type="http://schemas.openxmlformats.org/officeDocument/2006/relationships/image" Target="../media/image135.jpe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17" Type="http://schemas.openxmlformats.org/officeDocument/2006/relationships/image" Target="../media/image131.jpeg"/><Relationship Id="rId25" Type="http://schemas.openxmlformats.org/officeDocument/2006/relationships/image" Target="../media/image13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0.jpeg"/><Relationship Id="rId20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11" Type="http://schemas.openxmlformats.org/officeDocument/2006/relationships/image" Target="../media/image125.png"/><Relationship Id="rId24" Type="http://schemas.openxmlformats.org/officeDocument/2006/relationships/image" Target="../media/image138.jpeg"/><Relationship Id="rId5" Type="http://schemas.openxmlformats.org/officeDocument/2006/relationships/image" Target="../media/image119.jpeg"/><Relationship Id="rId15" Type="http://schemas.openxmlformats.org/officeDocument/2006/relationships/image" Target="../media/image129.png"/><Relationship Id="rId23" Type="http://schemas.openxmlformats.org/officeDocument/2006/relationships/image" Target="../media/image137.jpeg"/><Relationship Id="rId10" Type="http://schemas.openxmlformats.org/officeDocument/2006/relationships/image" Target="../media/image124.jpeg"/><Relationship Id="rId19" Type="http://schemas.openxmlformats.org/officeDocument/2006/relationships/image" Target="../media/image133.jpe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Relationship Id="rId14" Type="http://schemas.openxmlformats.org/officeDocument/2006/relationships/image" Target="../media/image128.jpeg"/><Relationship Id="rId22" Type="http://schemas.openxmlformats.org/officeDocument/2006/relationships/image" Target="../media/image1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3.sv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em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8.jpg"/><Relationship Id="rId19" Type="http://schemas.openxmlformats.org/officeDocument/2006/relationships/image" Target="../media/image37.jpeg"/><Relationship Id="rId4" Type="http://schemas.openxmlformats.org/officeDocument/2006/relationships/image" Target="../media/image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openxmlformats.org/officeDocument/2006/relationships/image" Target="../media/image5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360.png"/><Relationship Id="rId17" Type="http://schemas.openxmlformats.org/officeDocument/2006/relationships/image" Target="../media/image6.png"/><Relationship Id="rId2" Type="http://schemas.openxmlformats.org/officeDocument/2006/relationships/image" Target="../media/image38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5" Type="http://schemas.openxmlformats.org/officeDocument/2006/relationships/image" Target="../media/image48.png"/><Relationship Id="rId10" Type="http://schemas.openxmlformats.org/officeDocument/2006/relationships/image" Target="../media/image280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18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Structured Light Laser-Wakefield Acceleration</a:t>
            </a:r>
            <a:endParaRPr sz="30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11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0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20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Victor Malka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lang="en" sz="20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Aaron Liberman</a:t>
            </a:r>
            <a:r>
              <a:rPr lang="en" sz="16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</a:t>
            </a:r>
            <a:r>
              <a:rPr lang="en" sz="1600" dirty="0" err="1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Sheroy</a:t>
            </a:r>
            <a:r>
              <a:rPr lang="en" sz="1600" dirty="0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Tata, Anton Golovanov, Anda-Maria </a:t>
            </a:r>
            <a:r>
              <a:rPr lang="en" sz="1600" dirty="0" err="1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Talposi</a:t>
            </a:r>
            <a:r>
              <a:rPr lang="en" sz="1600" dirty="0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Santosh Krishnamurthy, </a:t>
            </a:r>
            <a:r>
              <a:rPr lang="en" sz="1600" dirty="0" err="1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Arujash</a:t>
            </a:r>
            <a:r>
              <a:rPr lang="en" sz="1600" dirty="0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Mohanty, Eitan Levine, Salome </a:t>
            </a:r>
            <a:r>
              <a:rPr lang="en" sz="1600" dirty="0" err="1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Benracassa</a:t>
            </a:r>
            <a:r>
              <a:rPr lang="en" sz="1600" dirty="0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and Eyal </a:t>
            </a:r>
            <a:r>
              <a:rPr lang="en" sz="1600" dirty="0" err="1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Kroupp</a:t>
            </a:r>
            <a:endParaRPr lang="en-US" sz="28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600" dirty="0">
              <a:solidFill>
                <a:schemeClr val="lt1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600" dirty="0">
              <a:solidFill>
                <a:schemeClr val="lt1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400" dirty="0">
              <a:solidFill>
                <a:schemeClr val="lt1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Slava </a:t>
            </a:r>
            <a:r>
              <a:rPr lang="en" sz="1600" dirty="0" err="1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Smartsev</a:t>
            </a:r>
            <a:r>
              <a:rPr lang="en" sz="1600" dirty="0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Igor A. </a:t>
            </a:r>
            <a:r>
              <a:rPr lang="en" sz="1600" dirty="0" err="1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Andriyash</a:t>
            </a:r>
            <a:r>
              <a:rPr lang="en" sz="1600" dirty="0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Ronan </a:t>
            </a:r>
            <a:r>
              <a:rPr lang="en" sz="1600" dirty="0" err="1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Lahaye</a:t>
            </a:r>
            <a:r>
              <a:rPr lang="en" sz="1600" dirty="0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and Cedric </a:t>
            </a:r>
            <a:r>
              <a:rPr lang="en" sz="1600" dirty="0" err="1">
                <a:solidFill>
                  <a:schemeClr val="lt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Thaury</a:t>
            </a:r>
            <a:endParaRPr sz="32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6" name="Google Shape;167;p21">
            <a:extLst>
              <a:ext uri="{FF2B5EF4-FFF2-40B4-BE49-F238E27FC236}">
                <a16:creationId xmlns:a16="http://schemas.microsoft.com/office/drawing/2014/main" id="{C3D43528-2C83-3448-9245-5B785BAC982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4083" y="2619146"/>
            <a:ext cx="3967582" cy="89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7D6EAEC-533B-B343-94EA-3B9EE7C4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4577" y="3979665"/>
            <a:ext cx="966028" cy="698332"/>
          </a:xfrm>
          <a:prstGeom prst="rect">
            <a:avLst/>
          </a:prstGeom>
        </p:spPr>
      </p:pic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F7273BE4-3CCA-DDB6-E533-69C183083B31}"/>
              </a:ext>
            </a:extLst>
          </p:cNvPr>
          <p:cNvSpPr txBox="1">
            <a:spLocks/>
          </p:cNvSpPr>
          <p:nvPr/>
        </p:nvSpPr>
        <p:spPr>
          <a:xfrm>
            <a:off x="8595300" y="478223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1"/>
                </a:solidFill>
              </a:rPr>
              <a:pPr/>
              <a:t>1</a:t>
            </a:fld>
            <a:endParaRPr lang="en" dirty="0">
              <a:solidFill>
                <a:schemeClr val="bg1"/>
              </a:solidFill>
            </a:endParaRPr>
          </a:p>
        </p:txBody>
      </p:sp>
      <p:pic>
        <p:nvPicPr>
          <p:cNvPr id="4" name="Google Shape;167;p21">
            <a:extLst>
              <a:ext uri="{FF2B5EF4-FFF2-40B4-BE49-F238E27FC236}">
                <a16:creationId xmlns:a16="http://schemas.microsoft.com/office/drawing/2014/main" id="{311E7728-4D54-2591-6C1F-D6566F2B062C}"/>
              </a:ext>
            </a:extLst>
          </p:cNvPr>
          <p:cNvPicPr preferRelativeResize="0"/>
          <p:nvPr/>
        </p:nvPicPr>
        <p:blipFill>
          <a:blip r:embed="rId7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81;p14">
            <a:extLst>
              <a:ext uri="{FF2B5EF4-FFF2-40B4-BE49-F238E27FC236}">
                <a16:creationId xmlns:a16="http://schemas.microsoft.com/office/drawing/2014/main" id="{6FC5A343-BBD0-8064-670C-9B93B3854B1E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257DCE-04B0-0C36-73A4-D80343041724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F4929-7860-A5A5-C7E4-FD441909A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67;p21">
            <a:extLst>
              <a:ext uri="{FF2B5EF4-FFF2-40B4-BE49-F238E27FC236}">
                <a16:creationId xmlns:a16="http://schemas.microsoft.com/office/drawing/2014/main" id="{A47A45B7-E3FE-7458-5A3D-657087B87FA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81;p14">
            <a:extLst>
              <a:ext uri="{FF2B5EF4-FFF2-40B4-BE49-F238E27FC236}">
                <a16:creationId xmlns:a16="http://schemas.microsoft.com/office/drawing/2014/main" id="{18441F20-501E-F7FA-B70F-76E619EFEDC0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19F5686-4331-8317-CF5B-C161F786B406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4" name="Rayleigh length for which I0 changes to I0/2: zR = πw02/λ0">
            <a:extLst>
              <a:ext uri="{FF2B5EF4-FFF2-40B4-BE49-F238E27FC236}">
                <a16:creationId xmlns:a16="http://schemas.microsoft.com/office/drawing/2014/main" id="{2BAA70BE-6D91-3ABB-76B7-185FBC2F99AB}"/>
              </a:ext>
            </a:extLst>
          </p:cNvPr>
          <p:cNvSpPr txBox="1"/>
          <p:nvPr/>
        </p:nvSpPr>
        <p:spPr>
          <a:xfrm>
            <a:off x="209557" y="3788103"/>
            <a:ext cx="8724885" cy="5950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Typical value for 100 TW to PW 30fs laser system at density of 10</a:t>
            </a:r>
            <a:r>
              <a:rPr lang="en-US" sz="160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18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cm</a:t>
            </a:r>
            <a:r>
              <a:rPr lang="en-US" sz="160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-3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1600" baseline="-250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deph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is of the order of 1 cm (larger than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z</a:t>
            </a:r>
            <a:r>
              <a:rPr lang="en-US" sz="1600" baseline="-250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.) </a:t>
            </a:r>
            <a:endParaRPr sz="1600" baseline="-5999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. Lehe">
            <a:extLst>
              <a:ext uri="{FF2B5EF4-FFF2-40B4-BE49-F238E27FC236}">
                <a16:creationId xmlns:a16="http://schemas.microsoft.com/office/drawing/2014/main" id="{18E68F13-9AA5-545C-467C-3D880BB9D0DE}"/>
              </a:ext>
            </a:extLst>
          </p:cNvPr>
          <p:cNvSpPr txBox="1"/>
          <p:nvPr/>
        </p:nvSpPr>
        <p:spPr>
          <a:xfrm>
            <a:off x="6017739" y="6227874"/>
            <a:ext cx="969322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1600">
                <a:solidFill>
                  <a:srgbClr val="F9FA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050"/>
              <a:t>R. Lehe</a:t>
            </a:r>
          </a:p>
        </p:txBody>
      </p:sp>
      <p:sp>
        <p:nvSpPr>
          <p:cNvPr id="43" name="since the laser group velocity is &lt; c, when electrons energy is getting ~c they dephase">
            <a:extLst>
              <a:ext uri="{FF2B5EF4-FFF2-40B4-BE49-F238E27FC236}">
                <a16:creationId xmlns:a16="http://schemas.microsoft.com/office/drawing/2014/main" id="{715BA636-A0E8-6C4A-C0AA-76233DDC17EA}"/>
              </a:ext>
            </a:extLst>
          </p:cNvPr>
          <p:cNvSpPr txBox="1"/>
          <p:nvPr/>
        </p:nvSpPr>
        <p:spPr>
          <a:xfrm>
            <a:off x="248789" y="544840"/>
            <a:ext cx="122690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584200"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fr-FR" sz="1600" dirty="0"/>
              <a:t>S</a:t>
            </a:r>
            <a:r>
              <a:rPr sz="1600" dirty="0" err="1"/>
              <a:t>ince</a:t>
            </a:r>
            <a:r>
              <a:rPr sz="1600" dirty="0"/>
              <a:t> the laser group velocity is &lt; c, when electrons energy is getting ~c they d</a:t>
            </a:r>
            <a:r>
              <a:rPr lang="en-US" sz="1600" dirty="0"/>
              <a:t>i</a:t>
            </a:r>
            <a:r>
              <a:rPr sz="1600" dirty="0"/>
              <a:t>phase</a:t>
            </a:r>
            <a:r>
              <a:rPr lang="en-US" sz="1600" dirty="0"/>
              <a:t>,</a:t>
            </a:r>
            <a:endParaRPr lang="fr-FR" sz="1600" dirty="0"/>
          </a:p>
          <a:p>
            <a:endParaRPr sz="1600" dirty="0"/>
          </a:p>
        </p:txBody>
      </p:sp>
      <p:sp>
        <p:nvSpPr>
          <p:cNvPr id="44" name="electrons reach the center of the cavity and start to be deccelerated">
            <a:extLst>
              <a:ext uri="{FF2B5EF4-FFF2-40B4-BE49-F238E27FC236}">
                <a16:creationId xmlns:a16="http://schemas.microsoft.com/office/drawing/2014/main" id="{5950A5DE-723F-01D6-5EF1-1B72840DF787}"/>
              </a:ext>
            </a:extLst>
          </p:cNvPr>
          <p:cNvSpPr txBox="1"/>
          <p:nvPr/>
        </p:nvSpPr>
        <p:spPr>
          <a:xfrm>
            <a:off x="200940" y="904677"/>
            <a:ext cx="702677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600" dirty="0"/>
              <a:t>electrons reach the center of the cavity and start to be </a:t>
            </a:r>
            <a:r>
              <a:rPr sz="1600" dirty="0" err="1"/>
              <a:t>deccelerated</a:t>
            </a:r>
            <a:endParaRPr sz="1600" dirty="0"/>
          </a:p>
        </p:txBody>
      </p:sp>
      <p:sp>
        <p:nvSpPr>
          <p:cNvPr id="64" name="ZoneTexte 1">
            <a:extLst>
              <a:ext uri="{FF2B5EF4-FFF2-40B4-BE49-F238E27FC236}">
                <a16:creationId xmlns:a16="http://schemas.microsoft.com/office/drawing/2014/main" id="{F1F5E183-1CD5-F074-26DA-2EBF74F55795}"/>
              </a:ext>
            </a:extLst>
          </p:cNvPr>
          <p:cNvSpPr txBox="1"/>
          <p:nvPr/>
        </p:nvSpPr>
        <p:spPr>
          <a:xfrm>
            <a:off x="1759624" y="4349278"/>
            <a:ext cx="267220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I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L</a:t>
            </a:r>
            <a:r>
              <a:rPr kumimoji="0" lang="fr-IL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deph.</a:t>
            </a:r>
            <a:r>
              <a:rPr kumimoji="0" lang="fr-I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= </a:t>
            </a:r>
            <a:r>
              <a:rPr lang="fr-FR" sz="18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8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= </a:t>
            </a:r>
            <a:r>
              <a:rPr lang="fr-FR" sz="18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kumimoji="0" lang="fr-IL" sz="1800" b="0" u="none" strike="noStrike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3A69378-1A81-0106-C200-2BB566353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954" y="1872808"/>
            <a:ext cx="2048669" cy="14346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6AB2163-3D3A-456C-10AF-668950E2C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954" y="2249316"/>
            <a:ext cx="424669" cy="64486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E52DC07-9593-9A06-71EB-DF9F9FE9F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780" y="2480308"/>
            <a:ext cx="155748" cy="188786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62BC61B-2D2C-E82D-628D-9FD8EE699AE4}"/>
              </a:ext>
            </a:extLst>
          </p:cNvPr>
          <p:cNvCxnSpPr/>
          <p:nvPr/>
        </p:nvCxnSpPr>
        <p:spPr>
          <a:xfrm>
            <a:off x="0" y="2568055"/>
            <a:ext cx="9087729" cy="2205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EFC7217-CC2F-EC0F-FB6E-23B6B5868A1E}"/>
              </a:ext>
            </a:extLst>
          </p:cNvPr>
          <p:cNvSpPr txBox="1"/>
          <p:nvPr/>
        </p:nvSpPr>
        <p:spPr>
          <a:xfrm>
            <a:off x="4712172" y="4357612"/>
            <a:ext cx="185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-5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200" baseline="-5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baseline="3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1200" baseline="-5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IL" sz="1800" dirty="0"/>
          </a:p>
        </p:txBody>
      </p:sp>
      <p:sp>
        <p:nvSpPr>
          <p:cNvPr id="2" name="Google Shape;64;p14">
            <a:extLst>
              <a:ext uri="{FF2B5EF4-FFF2-40B4-BE49-F238E27FC236}">
                <a16:creationId xmlns:a16="http://schemas.microsoft.com/office/drawing/2014/main" id="{CE3E40DB-CE6C-5F46-8859-80C62EB02AB8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Dephasing in laser </a:t>
            </a: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wakefield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15" name="Google Shape;65;p14">
            <a:extLst>
              <a:ext uri="{FF2B5EF4-FFF2-40B4-BE49-F238E27FC236}">
                <a16:creationId xmlns:a16="http://schemas.microsoft.com/office/drawing/2014/main" id="{9A6F3B91-B74A-DA2B-F941-AA6B00AA893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79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64;p14">
            <a:extLst>
              <a:ext uri="{FF2B5EF4-FFF2-40B4-BE49-F238E27FC236}">
                <a16:creationId xmlns:a16="http://schemas.microsoft.com/office/drawing/2014/main" id="{F7D7166F-1748-4A46-AF56-931709282C45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Benefit of luminal </a:t>
            </a: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wakefield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4" name="Google Shape;65;p14">
            <a:extLst>
              <a:ext uri="{FF2B5EF4-FFF2-40B4-BE49-F238E27FC236}">
                <a16:creationId xmlns:a16="http://schemas.microsoft.com/office/drawing/2014/main" id="{0EE08FF9-5937-1843-B7FE-BFC00E71C1F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55;p13">
            <a:extLst>
              <a:ext uri="{FF2B5EF4-FFF2-40B4-BE49-F238E27FC236}">
                <a16:creationId xmlns:a16="http://schemas.microsoft.com/office/drawing/2014/main" id="{37F759CC-EC88-6549-A573-113A1E027F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11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35" name="Google Shape;167;p21">
            <a:extLst>
              <a:ext uri="{FF2B5EF4-FFF2-40B4-BE49-F238E27FC236}">
                <a16:creationId xmlns:a16="http://schemas.microsoft.com/office/drawing/2014/main" id="{ED3623E2-9F35-7B46-A7D2-A98F1123C5C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81;p14">
            <a:extLst>
              <a:ext uri="{FF2B5EF4-FFF2-40B4-BE49-F238E27FC236}">
                <a16:creationId xmlns:a16="http://schemas.microsoft.com/office/drawing/2014/main" id="{8014CEC6-AA5C-0D4D-9CE3-EC319078F234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006F596-F960-3C23-60C5-12933BF83099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EE4280-3C34-9FC6-D45E-7D83F4C3F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57" y="908474"/>
            <a:ext cx="3630064" cy="27409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4562BD-A09A-33AB-4A81-056E6372F909}"/>
              </a:ext>
            </a:extLst>
          </p:cNvPr>
          <p:cNvSpPr txBox="1"/>
          <p:nvPr/>
        </p:nvSpPr>
        <p:spPr>
          <a:xfrm>
            <a:off x="367391" y="4113225"/>
            <a:ext cx="8409217" cy="697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C. </a:t>
            </a:r>
            <a:r>
              <a:rPr lang="en-US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Caizergues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Nature Photonics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14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475–479 (2020), J. </a:t>
            </a:r>
            <a:r>
              <a:rPr lang="en-US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Palastro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al.,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Phys. Rev. Lett.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124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134802 (2020), A. Debus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et al., 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Phys. Rev. X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9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031044 (2019)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6FE9E8-015F-3AF4-90DB-539B3DE09617}"/>
              </a:ext>
            </a:extLst>
          </p:cNvPr>
          <p:cNvSpPr txBox="1"/>
          <p:nvPr/>
        </p:nvSpPr>
        <p:spPr>
          <a:xfrm>
            <a:off x="5807291" y="2230207"/>
            <a:ext cx="1096849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∝</a:t>
            </a:r>
            <a:r>
              <a:rPr lang="el-GR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1/τ²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∝</a:t>
            </a:r>
            <a:r>
              <a:rPr lang="el-GR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5CDF03-7B86-9AA0-5CBF-681C0B17A8AF}"/>
              </a:ext>
            </a:extLst>
          </p:cNvPr>
          <p:cNvSpPr txBox="1"/>
          <p:nvPr/>
        </p:nvSpPr>
        <p:spPr>
          <a:xfrm>
            <a:off x="5099659" y="1306547"/>
            <a:ext cx="2886661" cy="870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Up to 50 GeV in 50 cm 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with a 1 PW, 15 fs laser</a:t>
            </a:r>
          </a:p>
        </p:txBody>
      </p:sp>
    </p:spTree>
    <p:extLst>
      <p:ext uri="{BB962C8B-B14F-4D97-AF65-F5344CB8AC3E}">
        <p14:creationId xmlns:p14="http://schemas.microsoft.com/office/powerpoint/2010/main" val="3545813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C4F34D8B-2F75-7511-5A7A-807916F47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64;p14">
            <a:extLst>
              <a:ext uri="{FF2B5EF4-FFF2-40B4-BE49-F238E27FC236}">
                <a16:creationId xmlns:a16="http://schemas.microsoft.com/office/drawing/2014/main" id="{C6E20E90-94AC-B849-8FF0-BDACB27EB188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The Dephasing Limit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4" name="Google Shape;65;p14">
            <a:extLst>
              <a:ext uri="{FF2B5EF4-FFF2-40B4-BE49-F238E27FC236}">
                <a16:creationId xmlns:a16="http://schemas.microsoft.com/office/drawing/2014/main" id="{89BF65C3-B3F8-2342-7832-16E8C5FFFB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red blue and purple oval&#10;&#10;Description automatically generated">
            <a:extLst>
              <a:ext uri="{FF2B5EF4-FFF2-40B4-BE49-F238E27FC236}">
                <a16:creationId xmlns:a16="http://schemas.microsoft.com/office/drawing/2014/main" id="{67B554D4-3EEA-B611-1CB6-6AC9C126D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6" y="1711546"/>
            <a:ext cx="2387600" cy="1587500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11D70F-D97B-03D5-74E0-224F68D29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55" y="2371946"/>
            <a:ext cx="419100" cy="266700"/>
          </a:xfrm>
          <a:prstGeom prst="rect">
            <a:avLst/>
          </a:prstGeom>
        </p:spPr>
      </p:pic>
      <p:pic>
        <p:nvPicPr>
          <p:cNvPr id="7" name="Picture 6" descr="A red and blue stripe on a black background&#10;&#10;Description automatically generated">
            <a:extLst>
              <a:ext uri="{FF2B5EF4-FFF2-40B4-BE49-F238E27FC236}">
                <a16:creationId xmlns:a16="http://schemas.microsoft.com/office/drawing/2014/main" id="{8ED66B77-AF53-748A-5D54-E8D8698CB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266" y="1354523"/>
            <a:ext cx="1549400" cy="2501900"/>
          </a:xfrm>
          <a:prstGeom prst="rect">
            <a:avLst/>
          </a:prstGeom>
        </p:spPr>
      </p:pic>
      <p:pic>
        <p:nvPicPr>
          <p:cNvPr id="4" name="Picture 3" descr="A blue and black rectangle&#10;&#10;Description automatically generated">
            <a:extLst>
              <a:ext uri="{FF2B5EF4-FFF2-40B4-BE49-F238E27FC236}">
                <a16:creationId xmlns:a16="http://schemas.microsoft.com/office/drawing/2014/main" id="{F55C2926-2F8A-8397-8AA8-0D32276D4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46" y="3371988"/>
            <a:ext cx="1473200" cy="469900"/>
          </a:xfrm>
          <a:prstGeom prst="rect">
            <a:avLst/>
          </a:prstGeom>
        </p:spPr>
      </p:pic>
      <p:pic>
        <p:nvPicPr>
          <p:cNvPr id="8" name="Picture 7" descr="A red and black rectangle&#10;&#10;Description automatically generated">
            <a:extLst>
              <a:ext uri="{FF2B5EF4-FFF2-40B4-BE49-F238E27FC236}">
                <a16:creationId xmlns:a16="http://schemas.microsoft.com/office/drawing/2014/main" id="{A4854806-FFD0-B9D9-56F9-FBA249E01B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072" y="3549729"/>
            <a:ext cx="364689" cy="116323"/>
          </a:xfrm>
          <a:prstGeom prst="rect">
            <a:avLst/>
          </a:prstGeom>
        </p:spPr>
      </p:pic>
      <p:sp>
        <p:nvSpPr>
          <p:cNvPr id="15" name="Google Shape;130;p17">
            <a:extLst>
              <a:ext uri="{FF2B5EF4-FFF2-40B4-BE49-F238E27FC236}">
                <a16:creationId xmlns:a16="http://schemas.microsoft.com/office/drawing/2014/main" id="{4436874D-C1E1-5E1E-EA01-12D621EF2924}"/>
              </a:ext>
            </a:extLst>
          </p:cNvPr>
          <p:cNvSpPr txBox="1"/>
          <p:nvPr/>
        </p:nvSpPr>
        <p:spPr>
          <a:xfrm>
            <a:off x="-1" y="207668"/>
            <a:ext cx="8160328" cy="96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                                                  </a:t>
            </a:r>
            <a:endParaRPr dirty="0">
              <a:solidFill>
                <a:schemeClr val="dk1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 dirty="0">
                <a:solidFill>
                  <a:schemeClr val="dk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Problem:</a:t>
            </a:r>
            <a:r>
              <a:rPr lang="en" sz="2000" dirty="0">
                <a:solidFill>
                  <a:schemeClr val="dk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Relativistic electrons outpace laser in plasma</a:t>
            </a:r>
            <a:endParaRPr sz="2000" dirty="0">
              <a:solidFill>
                <a:schemeClr val="dk1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17" name="Google Shape;130;p17">
            <a:extLst>
              <a:ext uri="{FF2B5EF4-FFF2-40B4-BE49-F238E27FC236}">
                <a16:creationId xmlns:a16="http://schemas.microsoft.com/office/drawing/2014/main" id="{6707B2B6-27A8-8152-B441-DB5C1FA86C0A}"/>
              </a:ext>
            </a:extLst>
          </p:cNvPr>
          <p:cNvSpPr txBox="1"/>
          <p:nvPr/>
        </p:nvSpPr>
        <p:spPr>
          <a:xfrm>
            <a:off x="14503" y="3957514"/>
            <a:ext cx="9014231" cy="96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                                                  </a:t>
            </a:r>
            <a:endParaRPr dirty="0">
              <a:solidFill>
                <a:schemeClr val="dk1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 dirty="0">
                <a:solidFill>
                  <a:schemeClr val="dk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Solution:</a:t>
            </a:r>
            <a:r>
              <a:rPr lang="en" sz="2000" dirty="0">
                <a:solidFill>
                  <a:schemeClr val="dk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Need to speed up the bubble (and therefore the laser driver)</a:t>
            </a:r>
            <a:endParaRPr sz="2000" dirty="0">
              <a:solidFill>
                <a:schemeClr val="dk1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18" name="Picture 17" descr="A red blue and purple oval&#10;&#10;Description automatically generated">
            <a:extLst>
              <a:ext uri="{FF2B5EF4-FFF2-40B4-BE49-F238E27FC236}">
                <a16:creationId xmlns:a16="http://schemas.microsoft.com/office/drawing/2014/main" id="{2C4FA7DF-C774-2DBC-8437-BEBBB86BC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67" y="1711546"/>
            <a:ext cx="2387600" cy="1587500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47D6770-3151-42F0-5B55-CE72820E6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6" y="2371946"/>
            <a:ext cx="419100" cy="266700"/>
          </a:xfrm>
          <a:prstGeom prst="rect">
            <a:avLst/>
          </a:prstGeom>
        </p:spPr>
      </p:pic>
      <p:pic>
        <p:nvPicPr>
          <p:cNvPr id="20" name="Picture 19" descr="A blue and black rectangle&#10;&#10;Description automatically generated">
            <a:extLst>
              <a:ext uri="{FF2B5EF4-FFF2-40B4-BE49-F238E27FC236}">
                <a16:creationId xmlns:a16="http://schemas.microsoft.com/office/drawing/2014/main" id="{144C90CC-5330-8345-C39A-6FA57A4DC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67" y="3371988"/>
            <a:ext cx="1473200" cy="469900"/>
          </a:xfrm>
          <a:prstGeom prst="rect">
            <a:avLst/>
          </a:prstGeom>
        </p:spPr>
      </p:pic>
      <p:sp>
        <p:nvSpPr>
          <p:cNvPr id="31" name="Google Shape;132;p17">
            <a:extLst>
              <a:ext uri="{FF2B5EF4-FFF2-40B4-BE49-F238E27FC236}">
                <a16:creationId xmlns:a16="http://schemas.microsoft.com/office/drawing/2014/main" id="{A1D2222E-7758-200B-EB65-DC0BD1BA79F4}"/>
              </a:ext>
            </a:extLst>
          </p:cNvPr>
          <p:cNvSpPr/>
          <p:nvPr/>
        </p:nvSpPr>
        <p:spPr>
          <a:xfrm>
            <a:off x="49122" y="1127657"/>
            <a:ext cx="9012675" cy="30399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2" name="Google Shape;136;p17">
            <a:extLst>
              <a:ext uri="{FF2B5EF4-FFF2-40B4-BE49-F238E27FC236}">
                <a16:creationId xmlns:a16="http://schemas.microsoft.com/office/drawing/2014/main" id="{8840CF08-D0B2-0C58-C20D-142E1A4B346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4394" y="2268002"/>
            <a:ext cx="2728202" cy="204482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37;p17">
            <a:extLst>
              <a:ext uri="{FF2B5EF4-FFF2-40B4-BE49-F238E27FC236}">
                <a16:creationId xmlns:a16="http://schemas.microsoft.com/office/drawing/2014/main" id="{F1F6E092-CB3A-A4E5-3FA0-D4DEC1079B28}"/>
              </a:ext>
            </a:extLst>
          </p:cNvPr>
          <p:cNvSpPr txBox="1"/>
          <p:nvPr/>
        </p:nvSpPr>
        <p:spPr>
          <a:xfrm>
            <a:off x="3741049" y="4202480"/>
            <a:ext cx="1449000" cy="307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dk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J. P. </a:t>
            </a:r>
            <a:r>
              <a:rPr lang="en" sz="800" dirty="0" err="1">
                <a:solidFill>
                  <a:schemeClr val="dk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Palastro</a:t>
            </a:r>
            <a:r>
              <a:rPr lang="en" sz="800" dirty="0">
                <a:solidFill>
                  <a:schemeClr val="dk1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et al., 2020.</a:t>
            </a:r>
            <a:endParaRPr sz="1100" dirty="0">
              <a:solidFill>
                <a:schemeClr val="dk1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4C25DA-875A-FB79-6C5E-7F9047F5118C}"/>
              </a:ext>
            </a:extLst>
          </p:cNvPr>
          <p:cNvSpPr/>
          <p:nvPr/>
        </p:nvSpPr>
        <p:spPr>
          <a:xfrm rot="2044290">
            <a:off x="4760740" y="2136766"/>
            <a:ext cx="263644" cy="2060385"/>
          </a:xfrm>
          <a:prstGeom prst="ellipse">
            <a:avLst/>
          </a:prstGeom>
          <a:solidFill>
            <a:schemeClr val="accent1">
              <a:alpha val="286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Google Shape;141;p17">
            <a:extLst>
              <a:ext uri="{FF2B5EF4-FFF2-40B4-BE49-F238E27FC236}">
                <a16:creationId xmlns:a16="http://schemas.microsoft.com/office/drawing/2014/main" id="{BF46E1CF-72F3-9CFB-B2A2-1E8013DE9E07}"/>
              </a:ext>
            </a:extLst>
          </p:cNvPr>
          <p:cNvSpPr txBox="1"/>
          <p:nvPr/>
        </p:nvSpPr>
        <p:spPr>
          <a:xfrm>
            <a:off x="5176798" y="1944245"/>
            <a:ext cx="11133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10,000 m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822A437-FBA8-7C55-FBA8-6269922B04CB}"/>
              </a:ext>
            </a:extLst>
          </p:cNvPr>
          <p:cNvSpPr/>
          <p:nvPr/>
        </p:nvSpPr>
        <p:spPr>
          <a:xfrm rot="2728854">
            <a:off x="4038658" y="2002015"/>
            <a:ext cx="263644" cy="2311814"/>
          </a:xfrm>
          <a:prstGeom prst="ellipse">
            <a:avLst/>
          </a:prstGeom>
          <a:solidFill>
            <a:srgbClr val="FF0000">
              <a:alpha val="286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141;p17">
            <a:extLst>
              <a:ext uri="{FF2B5EF4-FFF2-40B4-BE49-F238E27FC236}">
                <a16:creationId xmlns:a16="http://schemas.microsoft.com/office/drawing/2014/main" id="{3DBB7A82-BDC8-D2E9-F4C7-7F3EBD413B81}"/>
              </a:ext>
            </a:extLst>
          </p:cNvPr>
          <p:cNvSpPr txBox="1"/>
          <p:nvPr/>
        </p:nvSpPr>
        <p:spPr>
          <a:xfrm>
            <a:off x="4669693" y="1937644"/>
            <a:ext cx="11133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200 m</a:t>
            </a:r>
            <a:endParaRPr sz="1200" dirty="0">
              <a:solidFill>
                <a:srgbClr val="FF0000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65500D1-76AB-743C-057E-B9F10B937EFF}"/>
              </a:ext>
            </a:extLst>
          </p:cNvPr>
          <p:cNvSpPr/>
          <p:nvPr/>
        </p:nvSpPr>
        <p:spPr>
          <a:xfrm rot="2098366">
            <a:off x="3748015" y="2174335"/>
            <a:ext cx="263644" cy="1980521"/>
          </a:xfrm>
          <a:prstGeom prst="ellipse">
            <a:avLst/>
          </a:prstGeom>
          <a:solidFill>
            <a:srgbClr val="00B050">
              <a:alpha val="286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oogle Shape;141;p17">
            <a:extLst>
              <a:ext uri="{FF2B5EF4-FFF2-40B4-BE49-F238E27FC236}">
                <a16:creationId xmlns:a16="http://schemas.microsoft.com/office/drawing/2014/main" id="{CEFDCF77-51B4-2F0D-2614-7FADC4D1E340}"/>
              </a:ext>
            </a:extLst>
          </p:cNvPr>
          <p:cNvSpPr txBox="1"/>
          <p:nvPr/>
        </p:nvSpPr>
        <p:spPr>
          <a:xfrm>
            <a:off x="4207681" y="1936482"/>
            <a:ext cx="11133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B05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4 m</a:t>
            </a:r>
            <a:endParaRPr sz="1200" dirty="0">
              <a:solidFill>
                <a:srgbClr val="00B050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49" name="Picture 48" descr="A screenshot of a computer&#10;&#10;Description automatically generated">
            <a:extLst>
              <a:ext uri="{FF2B5EF4-FFF2-40B4-BE49-F238E27FC236}">
                <a16:creationId xmlns:a16="http://schemas.microsoft.com/office/drawing/2014/main" id="{1BEAE337-AFA2-1544-A09F-406A6DC14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95" y="2508307"/>
            <a:ext cx="2915013" cy="1423363"/>
          </a:xfrm>
          <a:prstGeom prst="rect">
            <a:avLst/>
          </a:prstGeom>
        </p:spPr>
      </p:pic>
      <p:sp>
        <p:nvSpPr>
          <p:cNvPr id="34" name="Google Shape;55;p13">
            <a:extLst>
              <a:ext uri="{FF2B5EF4-FFF2-40B4-BE49-F238E27FC236}">
                <a16:creationId xmlns:a16="http://schemas.microsoft.com/office/drawing/2014/main" id="{61B84ED9-E53A-3A4D-10D5-FB9699056F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12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35" name="Google Shape;167;p21">
            <a:extLst>
              <a:ext uri="{FF2B5EF4-FFF2-40B4-BE49-F238E27FC236}">
                <a16:creationId xmlns:a16="http://schemas.microsoft.com/office/drawing/2014/main" id="{303D2341-B85B-CCC7-CEFB-3EF43EEFB47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81;p14">
            <a:extLst>
              <a:ext uri="{FF2B5EF4-FFF2-40B4-BE49-F238E27FC236}">
                <a16:creationId xmlns:a16="http://schemas.microsoft.com/office/drawing/2014/main" id="{1DA83BD7-AC84-BF8A-0E32-EFDC497F591A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3B0B8B7-A78E-77D8-9C12-F941CB288E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6052" y="2435984"/>
            <a:ext cx="1884895" cy="15158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9A6A13-60E8-F960-4EEB-5DDB81D9D8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4691" y="2260177"/>
            <a:ext cx="1541725" cy="1919621"/>
          </a:xfrm>
          <a:prstGeom prst="rect">
            <a:avLst/>
          </a:prstGeom>
        </p:spPr>
      </p:pic>
      <p:pic>
        <p:nvPicPr>
          <p:cNvPr id="22" name="Picture 21" descr="A map with a river and a city&#10;&#10;Description automatically generated with medium confidence">
            <a:extLst>
              <a:ext uri="{FF2B5EF4-FFF2-40B4-BE49-F238E27FC236}">
                <a16:creationId xmlns:a16="http://schemas.microsoft.com/office/drawing/2014/main" id="{F298A556-2803-4F1D-486C-0754300F3B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791" y="488576"/>
            <a:ext cx="1449000" cy="1504344"/>
          </a:xfrm>
          <a:prstGeom prst="rect">
            <a:avLst/>
          </a:prstGeom>
        </p:spPr>
      </p:pic>
      <p:pic>
        <p:nvPicPr>
          <p:cNvPr id="29" name="Picture 28" descr="A bridge over a river with a city in the background&#10;&#10;Description automatically generated">
            <a:extLst>
              <a:ext uri="{FF2B5EF4-FFF2-40B4-BE49-F238E27FC236}">
                <a16:creationId xmlns:a16="http://schemas.microsoft.com/office/drawing/2014/main" id="{3A35D4D9-140C-7D8F-9C4C-4D5027F38C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9839" y="457144"/>
            <a:ext cx="2135714" cy="1697407"/>
          </a:xfrm>
          <a:prstGeom prst="rect">
            <a:avLst/>
          </a:prstGeom>
        </p:spPr>
      </p:pic>
      <p:pic>
        <p:nvPicPr>
          <p:cNvPr id="47" name="Picture 46" descr="A buffet with food on the counter&#10;&#10;Description automatically generated">
            <a:extLst>
              <a:ext uri="{FF2B5EF4-FFF2-40B4-BE49-F238E27FC236}">
                <a16:creationId xmlns:a16="http://schemas.microsoft.com/office/drawing/2014/main" id="{82F2341D-965A-A9F4-8693-AAF322F83C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5096" y="491710"/>
            <a:ext cx="2666439" cy="17840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A1367F-6A61-9544-A657-DB3F598F01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41401" y="3006086"/>
            <a:ext cx="2802084" cy="2137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84FE1-A857-A7E1-47D5-F967FAF8C2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6211" y="3014127"/>
            <a:ext cx="2779697" cy="2120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A61C3-B5E6-DEA1-D00B-98EF45FB85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75062" y="2492190"/>
            <a:ext cx="2531350" cy="193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2A072-5CE6-C574-DD9E-C170DBD77F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68966" y="2754416"/>
            <a:ext cx="2576108" cy="2389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4BE96F-D6FB-C283-9126-06257D3ADF6C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11781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0.29479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0.37396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5679E-6 L 0.31372 -4.567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79 2.96296E-6 L 0.57431 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483 0.00185 L 0.72934 0.0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4.5679E-6 L 0.25399 -4.5679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57639 0.005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9" y="24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57882 0.005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41" y="24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5679E-6 L 0.58073 0.0064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8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0" grpId="0" animBg="1"/>
      <p:bldP spid="38" grpId="0"/>
      <p:bldP spid="39" grpId="0" animBg="1"/>
      <p:bldP spid="40" grpId="0"/>
      <p:bldP spid="41" grpId="0" animBg="1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B8F32-D948-4647-AF07-1143D8263BED}"/>
              </a:ext>
            </a:extLst>
          </p:cNvPr>
          <p:cNvSpPr txBox="1"/>
          <p:nvPr/>
        </p:nvSpPr>
        <p:spPr>
          <a:xfrm>
            <a:off x="82394" y="522131"/>
            <a:ext cx="8430513" cy="3900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Laser-Wakefield Acceleration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Dephasing Limit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Near Field - STCs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Far Field -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Velocity Measurement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First Electrons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Femtosecond Relativistic Electron Microscopy (FREM)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CCC761-A521-5F41-9CE6-2FCDD072E6FD}"/>
              </a:ext>
            </a:extLst>
          </p:cNvPr>
          <p:cNvSpPr/>
          <p:nvPr/>
        </p:nvSpPr>
        <p:spPr>
          <a:xfrm>
            <a:off x="82394" y="1727188"/>
            <a:ext cx="5355880" cy="400765"/>
          </a:xfrm>
          <a:prstGeom prst="rect">
            <a:avLst/>
          </a:prstGeom>
          <a:solidFill>
            <a:schemeClr val="accent1">
              <a:alpha val="49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1C9C1998-CB55-5E4F-B987-D5CFA9D05C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13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3" name="Google Shape;167;p21">
            <a:extLst>
              <a:ext uri="{FF2B5EF4-FFF2-40B4-BE49-F238E27FC236}">
                <a16:creationId xmlns:a16="http://schemas.microsoft.com/office/drawing/2014/main" id="{54C512BB-DB1F-5C4C-B772-4D9972956C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81;p14">
            <a:extLst>
              <a:ext uri="{FF2B5EF4-FFF2-40B4-BE49-F238E27FC236}">
                <a16:creationId xmlns:a16="http://schemas.microsoft.com/office/drawing/2014/main" id="{DD40376D-5B6F-0D4F-B3C9-986B982CFC3C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1CE404A-B14E-0A1D-C95F-D80BE2614CBD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139319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6"/>
          <p:cNvPicPr preferRelativeResize="0"/>
          <p:nvPr/>
        </p:nvPicPr>
        <p:blipFill rotWithShape="1">
          <a:blip r:embed="rId3">
            <a:alphaModFix/>
          </a:blip>
          <a:srcRect l="14541" t="8892" r="10848" b="12485"/>
          <a:stretch/>
        </p:blipFill>
        <p:spPr>
          <a:xfrm>
            <a:off x="534301" y="3092689"/>
            <a:ext cx="2081899" cy="164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4">
            <a:alphaModFix/>
          </a:blip>
          <a:srcRect l="14546" t="9184" r="10893" b="15343"/>
          <a:stretch/>
        </p:blipFill>
        <p:spPr>
          <a:xfrm>
            <a:off x="3641630" y="3324075"/>
            <a:ext cx="1990050" cy="15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5">
            <a:alphaModFix/>
          </a:blip>
          <a:srcRect l="14135" t="9475" r="10597" b="15437"/>
          <a:stretch/>
        </p:blipFill>
        <p:spPr>
          <a:xfrm>
            <a:off x="6657112" y="3204001"/>
            <a:ext cx="1952601" cy="146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157432" y="404302"/>
            <a:ext cx="9144000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lang="en" sz="1050" b="1" dirty="0">
              <a:latin typeface="Century Gothic" panose="020B0502020202020204" pitchFamily="34" charset="0"/>
            </a:endParaRPr>
          </a:p>
          <a:p>
            <a:r>
              <a:rPr lang="en" sz="2100" b="1" dirty="0">
                <a:latin typeface="Century Gothic" panose="020B0502020202020204" pitchFamily="34" charset="0"/>
              </a:rPr>
              <a:t>Spatiotemporal couplings      </a:t>
            </a:r>
            <a:r>
              <a:rPr lang="en" sz="2100" dirty="0">
                <a:latin typeface="Century Gothic" panose="020B0502020202020204" pitchFamily="34" charset="0"/>
              </a:rPr>
              <a:t> spatially-dependent chromatic effects</a:t>
            </a:r>
            <a:endParaRPr sz="1800" dirty="0">
              <a:latin typeface="Century Gothic" panose="020B0502020202020204" pitchFamily="34" charset="0"/>
            </a:endParaRPr>
          </a:p>
          <a:p>
            <a:pPr marL="596885">
              <a:lnSpc>
                <a:spcPct val="200000"/>
              </a:lnSpc>
              <a:buSzPts val="1400"/>
            </a:pPr>
            <a:r>
              <a:rPr lang="en" sz="1800" dirty="0">
                <a:latin typeface="Century Gothic" panose="020B0502020202020204" pitchFamily="34" charset="0"/>
              </a:rPr>
              <a:t>For Gaussian: </a:t>
            </a:r>
            <a:endParaRPr sz="1800" dirty="0">
              <a:latin typeface="Century Gothic" panose="020B0502020202020204" pitchFamily="34" charset="0"/>
            </a:endParaRPr>
          </a:p>
          <a:p>
            <a:endParaRPr sz="600" dirty="0">
              <a:latin typeface="Century Gothic" panose="020B0502020202020204" pitchFamily="34" charset="0"/>
            </a:endParaRPr>
          </a:p>
          <a:p>
            <a:endParaRPr sz="600" dirty="0">
              <a:latin typeface="Century Gothic" panose="020B0502020202020204" pitchFamily="34" charset="0"/>
            </a:endParaRPr>
          </a:p>
          <a:p>
            <a:endParaRPr sz="600" dirty="0">
              <a:latin typeface="Century Gothic" panose="020B0502020202020204" pitchFamily="34" charset="0"/>
            </a:endParaRPr>
          </a:p>
          <a:p>
            <a:r>
              <a:rPr lang="en" sz="1800" dirty="0">
                <a:latin typeface="Century Gothic" panose="020B0502020202020204" pitchFamily="34" charset="0"/>
              </a:rPr>
              <a:t>1st order couplings - spatially dependent pulse front delay</a:t>
            </a:r>
            <a:endParaRPr sz="1800" dirty="0">
              <a:latin typeface="Century Gothic" panose="020B0502020202020204" pitchFamily="34" charset="0"/>
            </a:endParaRPr>
          </a:p>
          <a:p>
            <a:r>
              <a:rPr lang="en" sz="1800" dirty="0">
                <a:latin typeface="Century Gothic" panose="020B0502020202020204" pitchFamily="34" charset="0"/>
              </a:rPr>
              <a:t>	</a:t>
            </a:r>
            <a:endParaRPr sz="1800" dirty="0">
              <a:latin typeface="Century Gothic" panose="020B0502020202020204" pitchFamily="34" charset="0"/>
            </a:endParaRPr>
          </a:p>
          <a:p>
            <a:r>
              <a:rPr lang="en" sz="1800" dirty="0">
                <a:latin typeface="Century Gothic" panose="020B0502020202020204" pitchFamily="34" charset="0"/>
              </a:rPr>
              <a:t>        </a:t>
            </a:r>
          </a:p>
          <a:p>
            <a:r>
              <a:rPr lang="en" sz="1800" dirty="0">
                <a:latin typeface="Century Gothic" panose="020B0502020202020204" pitchFamily="34" charset="0"/>
              </a:rPr>
              <a:t>              No STC  	                       Pulse Front </a:t>
            </a:r>
            <a:r>
              <a:rPr lang="en" sz="1800" dirty="0">
                <a:solidFill>
                  <a:schemeClr val="dk1"/>
                </a:solidFill>
                <a:latin typeface="Century Gothic" panose="020B0502020202020204" pitchFamily="34" charset="0"/>
              </a:rPr>
              <a:t>Curvature</a:t>
            </a:r>
            <a:r>
              <a:rPr lang="en" sz="1800" dirty="0">
                <a:latin typeface="Century Gothic" panose="020B0502020202020204" pitchFamily="34" charset="0"/>
              </a:rPr>
              <a:t>                 Pulse Front </a:t>
            </a:r>
            <a:r>
              <a:rPr lang="en" sz="1800" dirty="0">
                <a:solidFill>
                  <a:schemeClr val="dk1"/>
                </a:solidFill>
                <a:latin typeface="Century Gothic" panose="020B0502020202020204" pitchFamily="34" charset="0"/>
              </a:rPr>
              <a:t>Tilt</a:t>
            </a:r>
            <a:r>
              <a:rPr lang="en" sz="1800" dirty="0">
                <a:latin typeface="Century Gothic" panose="020B0502020202020204" pitchFamily="34" charset="0"/>
              </a:rPr>
              <a:t>                              </a:t>
            </a:r>
            <a:endParaRPr sz="1800" dirty="0">
              <a:latin typeface="Century Gothic" panose="020B0502020202020204" pitchFamily="34" charset="0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1042" y="1009860"/>
            <a:ext cx="4597128" cy="6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5662" y="2982901"/>
            <a:ext cx="1090927" cy="2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9600" y="2952013"/>
            <a:ext cx="2020550" cy="3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 rot="-5400000">
            <a:off x="-4950" y="3697694"/>
            <a:ext cx="7857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>
                <a:latin typeface="Century Gothic" panose="020B0502020202020204" pitchFamily="34" charset="0"/>
              </a:rPr>
              <a:t>Time [fs]</a:t>
            </a:r>
            <a:endParaRPr sz="1100">
              <a:latin typeface="Century Gothic" panose="020B0502020202020204" pitchFamily="34" charset="0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1427675" y="4267501"/>
            <a:ext cx="2469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>
                <a:latin typeface="Century Gothic" panose="020B0502020202020204" pitchFamily="34" charset="0"/>
              </a:rPr>
              <a:t>X</a:t>
            </a:r>
            <a:endParaRPr sz="1100">
              <a:latin typeface="Century Gothic" panose="020B0502020202020204" pitchFamily="34" charset="0"/>
            </a:endParaRPr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04347" y="2930488"/>
            <a:ext cx="241680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6"/>
          <p:cNvSpPr/>
          <p:nvPr/>
        </p:nvSpPr>
        <p:spPr>
          <a:xfrm>
            <a:off x="5828259" y="1188278"/>
            <a:ext cx="1261500" cy="3183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latin typeface="Century Gothic" panose="020B0502020202020204" pitchFamily="34" charset="0"/>
            </a:endParaRPr>
          </a:p>
        </p:txBody>
      </p:sp>
      <p:cxnSp>
        <p:nvCxnSpPr>
          <p:cNvPr id="141" name="Google Shape;141;p16"/>
          <p:cNvCxnSpPr/>
          <p:nvPr/>
        </p:nvCxnSpPr>
        <p:spPr>
          <a:xfrm rot="10800000">
            <a:off x="1549325" y="3410200"/>
            <a:ext cx="3600" cy="55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6CC6B19-16F1-9541-AED8-DB6DB897E4A2}"/>
              </a:ext>
            </a:extLst>
          </p:cNvPr>
          <p:cNvSpPr/>
          <p:nvPr/>
        </p:nvSpPr>
        <p:spPr>
          <a:xfrm>
            <a:off x="730571" y="1051301"/>
            <a:ext cx="6675278" cy="5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  <a:highlight>
                <a:srgbClr val="F8F8F8"/>
              </a:highlight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54FC91-189C-B247-A9CD-943AC79280C2}"/>
              </a:ext>
            </a:extLst>
          </p:cNvPr>
          <p:cNvSpPr/>
          <p:nvPr/>
        </p:nvSpPr>
        <p:spPr>
          <a:xfrm>
            <a:off x="157432" y="1553797"/>
            <a:ext cx="6675278" cy="5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  <a:highlight>
                <a:srgbClr val="F8F8F8"/>
              </a:highlight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16833D-EA1D-BD42-B490-14512C0B6360}"/>
              </a:ext>
            </a:extLst>
          </p:cNvPr>
          <p:cNvSpPr/>
          <p:nvPr/>
        </p:nvSpPr>
        <p:spPr>
          <a:xfrm>
            <a:off x="222424" y="2478024"/>
            <a:ext cx="2546115" cy="2366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  <a:highlight>
                <a:srgbClr val="F8F8F8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239263-5FA6-BC46-B7AF-6AE3CC769469}"/>
              </a:ext>
            </a:extLst>
          </p:cNvPr>
          <p:cNvSpPr/>
          <p:nvPr/>
        </p:nvSpPr>
        <p:spPr>
          <a:xfrm>
            <a:off x="3467968" y="2214830"/>
            <a:ext cx="2546115" cy="2650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  <a:highlight>
                <a:srgbClr val="F8F8F8"/>
              </a:highligh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EE95BC-469A-644F-A00C-9085A8DD22AF}"/>
              </a:ext>
            </a:extLst>
          </p:cNvPr>
          <p:cNvSpPr/>
          <p:nvPr/>
        </p:nvSpPr>
        <p:spPr>
          <a:xfrm>
            <a:off x="6429862" y="2175917"/>
            <a:ext cx="2546115" cy="2650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  <a:highlight>
                <a:srgbClr val="F8F8F8"/>
              </a:highlight>
            </a:endParaRPr>
          </a:p>
        </p:txBody>
      </p:sp>
      <p:sp>
        <p:nvSpPr>
          <p:cNvPr id="37" name="Google Shape;64;p14">
            <a:extLst>
              <a:ext uri="{FF2B5EF4-FFF2-40B4-BE49-F238E27FC236}">
                <a16:creationId xmlns:a16="http://schemas.microsoft.com/office/drawing/2014/main" id="{09123018-4DBA-CC4B-8312-BBC6D14538CC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Spatio</a:t>
            </a: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-Temporal Couplings (STCs)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" name="Google Shape;65;p14">
            <a:extLst>
              <a:ext uri="{FF2B5EF4-FFF2-40B4-BE49-F238E27FC236}">
                <a16:creationId xmlns:a16="http://schemas.microsoft.com/office/drawing/2014/main" id="{6AAF5148-38E2-1646-9B02-C02128D1631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8E01DF-7BE0-0D44-A12D-BC8234339659}"/>
              </a:ext>
            </a:extLst>
          </p:cNvPr>
          <p:cNvCxnSpPr/>
          <p:nvPr/>
        </p:nvCxnSpPr>
        <p:spPr>
          <a:xfrm>
            <a:off x="3641630" y="848007"/>
            <a:ext cx="35187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55;p13">
            <a:extLst>
              <a:ext uri="{FF2B5EF4-FFF2-40B4-BE49-F238E27FC236}">
                <a16:creationId xmlns:a16="http://schemas.microsoft.com/office/drawing/2014/main" id="{70058FA3-3A5F-C247-B3E5-9F32F6CC58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14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38" name="Google Shape;167;p21">
            <a:extLst>
              <a:ext uri="{FF2B5EF4-FFF2-40B4-BE49-F238E27FC236}">
                <a16:creationId xmlns:a16="http://schemas.microsoft.com/office/drawing/2014/main" id="{DD661BBC-8499-1E4E-83C7-3A4A693FA97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81;p14">
            <a:extLst>
              <a:ext uri="{FF2B5EF4-FFF2-40B4-BE49-F238E27FC236}">
                <a16:creationId xmlns:a16="http://schemas.microsoft.com/office/drawing/2014/main" id="{253A457C-39AA-714E-9DD3-8D251309C8D2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46DA53F-CBE5-17D8-FF8B-9DB4B863E759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B8F32-D948-4647-AF07-1143D8263BED}"/>
              </a:ext>
            </a:extLst>
          </p:cNvPr>
          <p:cNvSpPr txBox="1"/>
          <p:nvPr/>
        </p:nvSpPr>
        <p:spPr>
          <a:xfrm>
            <a:off x="82394" y="522131"/>
            <a:ext cx="8430513" cy="3900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Laser-Wakefield Acceleration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Dephasing Limit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Near Field - STCs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Far Field -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Velocity Measurement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First Electrons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Femtosecond Relativistic Electron Microscopy (FREM)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2FA977-04B0-2F46-8F84-75317DD9FE68}"/>
              </a:ext>
            </a:extLst>
          </p:cNvPr>
          <p:cNvSpPr/>
          <p:nvPr/>
        </p:nvSpPr>
        <p:spPr>
          <a:xfrm>
            <a:off x="82394" y="2271801"/>
            <a:ext cx="6286226" cy="400765"/>
          </a:xfrm>
          <a:prstGeom prst="rect">
            <a:avLst/>
          </a:prstGeom>
          <a:solidFill>
            <a:schemeClr val="accent1">
              <a:alpha val="49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C9F252C9-6E44-4941-8DB8-8692DEB4BA7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15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3" name="Google Shape;167;p21">
            <a:extLst>
              <a:ext uri="{FF2B5EF4-FFF2-40B4-BE49-F238E27FC236}">
                <a16:creationId xmlns:a16="http://schemas.microsoft.com/office/drawing/2014/main" id="{27D0BEE9-7937-F74E-9B60-AE2E40BABEA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81;p14">
            <a:extLst>
              <a:ext uri="{FF2B5EF4-FFF2-40B4-BE49-F238E27FC236}">
                <a16:creationId xmlns:a16="http://schemas.microsoft.com/office/drawing/2014/main" id="{1B3E607A-B320-694B-92EE-BE5FC5A72483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9B2FB6D-038C-2216-EA4D-80D151D3C1AA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1479571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044643" y="4582352"/>
            <a:ext cx="3528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Smartsev et. al., Opt. Lett.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44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14 (2019)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BDFA80-4DD0-49D4-A919-5D2D8ED7A5D3}"/>
              </a:ext>
            </a:extLst>
          </p:cNvPr>
          <p:cNvGrpSpPr/>
          <p:nvPr/>
        </p:nvGrpSpPr>
        <p:grpSpPr>
          <a:xfrm>
            <a:off x="228941" y="1446154"/>
            <a:ext cx="3550705" cy="2341518"/>
            <a:chOff x="283087" y="847123"/>
            <a:chExt cx="4734273" cy="3122024"/>
          </a:xfrm>
        </p:grpSpPr>
        <p:sp>
          <p:nvSpPr>
            <p:cNvPr id="78" name="Rectangle 77"/>
            <p:cNvSpPr/>
            <p:nvPr/>
          </p:nvSpPr>
          <p:spPr>
            <a:xfrm>
              <a:off x="283087" y="1065064"/>
              <a:ext cx="202145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latin typeface="Century Gothic" panose="020B0502020202020204" pitchFamily="34" charset="0"/>
                </a:rPr>
                <a:t>parabola</a:t>
              </a: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23D3AD14-DBC7-47AD-AE6D-96B4DD43D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7048" y="847123"/>
              <a:ext cx="4270312" cy="3122024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5D324646-1149-4ADC-9B3F-2A7308E15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3839">
            <a:off x="3290897" y="2975437"/>
            <a:ext cx="173169" cy="3309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5701CB-077F-4FAD-ACC0-2E943F08DE5A}"/>
              </a:ext>
            </a:extLst>
          </p:cNvPr>
          <p:cNvGrpSpPr/>
          <p:nvPr/>
        </p:nvGrpSpPr>
        <p:grpSpPr>
          <a:xfrm>
            <a:off x="4127617" y="1339572"/>
            <a:ext cx="3673837" cy="2341517"/>
            <a:chOff x="5481322" y="705012"/>
            <a:chExt cx="4898449" cy="3122023"/>
          </a:xfrm>
        </p:grpSpPr>
        <p:sp>
          <p:nvSpPr>
            <p:cNvPr id="76" name="Rectangle 75"/>
            <p:cNvSpPr/>
            <p:nvPr/>
          </p:nvSpPr>
          <p:spPr>
            <a:xfrm>
              <a:off x="5481322" y="1127949"/>
              <a:ext cx="215412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err="1">
                  <a:latin typeface="Century Gothic" panose="020B0502020202020204" pitchFamily="34" charset="0"/>
                </a:rPr>
                <a:t>axiparabola</a:t>
              </a:r>
              <a:endParaRPr lang="en-US" sz="18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3D2CDD8-E0E1-4743-8C7B-4DCE9C568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09459" y="705012"/>
              <a:ext cx="4270312" cy="3122023"/>
            </a:xfrm>
            <a:prstGeom prst="rect">
              <a:avLst/>
            </a:prstGeom>
          </p:spPr>
        </p:pic>
      </p:grpSp>
      <p:pic>
        <p:nvPicPr>
          <p:cNvPr id="44" name="Graphic 43">
            <a:extLst>
              <a:ext uri="{FF2B5EF4-FFF2-40B4-BE49-F238E27FC236}">
                <a16:creationId xmlns:a16="http://schemas.microsoft.com/office/drawing/2014/main" id="{1791CF3A-E604-4AA2-833A-E91735BDB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3839">
            <a:off x="6585762" y="2835726"/>
            <a:ext cx="138035" cy="263784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A279B270-4775-45EB-A52C-7A7A89731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3839">
            <a:off x="7039200" y="2870741"/>
            <a:ext cx="138035" cy="263784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092DE1B-4010-425E-B8B4-660ABF4A6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3839">
            <a:off x="7568522" y="2919059"/>
            <a:ext cx="138035" cy="263784"/>
          </a:xfrm>
          <a:prstGeom prst="rect">
            <a:avLst/>
          </a:prstGeom>
        </p:spPr>
      </p:pic>
      <p:sp>
        <p:nvSpPr>
          <p:cNvPr id="19" name="Google Shape;64;p14">
            <a:extLst>
              <a:ext uri="{FF2B5EF4-FFF2-40B4-BE49-F238E27FC236}">
                <a16:creationId xmlns:a16="http://schemas.microsoft.com/office/drawing/2014/main" id="{FE354820-00F7-C049-BB75-B673E47D2C20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The </a:t>
            </a: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Axiparabola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0" name="Google Shape;65;p14">
            <a:extLst>
              <a:ext uri="{FF2B5EF4-FFF2-40B4-BE49-F238E27FC236}">
                <a16:creationId xmlns:a16="http://schemas.microsoft.com/office/drawing/2014/main" id="{64CCB1F9-5C61-B94E-B448-5DD5FC0423D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336143-A090-4F41-AC7F-C13A1A8B69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1122854">
            <a:off x="977874" y="3019281"/>
            <a:ext cx="2359224" cy="1412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A7226C6-C888-1046-96C5-894C58470D38}"/>
              </a:ext>
            </a:extLst>
          </p:cNvPr>
          <p:cNvSpPr/>
          <p:nvPr/>
        </p:nvSpPr>
        <p:spPr>
          <a:xfrm rot="405711">
            <a:off x="2033264" y="3138700"/>
            <a:ext cx="184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600" b="1" dirty="0">
                <a:latin typeface="APPLE CHANCERY" panose="03020702040506060504" pitchFamily="66" charset="-79"/>
                <a:ea typeface="Cambria Math" panose="02040503050406030204" pitchFamily="18" charset="0"/>
                <a:cs typeface="APPLE CHANCERY" panose="03020702040506060504" pitchFamily="66" charset="-79"/>
              </a:rPr>
              <a:t>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35D4F-BD4A-AB41-930C-0156CF4DB1C0}"/>
              </a:ext>
            </a:extLst>
          </p:cNvPr>
          <p:cNvSpPr txBox="1"/>
          <p:nvPr/>
        </p:nvSpPr>
        <p:spPr>
          <a:xfrm>
            <a:off x="1876926" y="-59355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A4CC5EF-8E45-1447-BF0F-9A3D45072D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122854">
            <a:off x="4970498" y="2878183"/>
            <a:ext cx="1689221" cy="10110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D93AFD7-145B-4B4B-91DD-35010DD6A876}"/>
              </a:ext>
            </a:extLst>
          </p:cNvPr>
          <p:cNvSpPr/>
          <p:nvPr/>
        </p:nvSpPr>
        <p:spPr>
          <a:xfrm rot="405711">
            <a:off x="5703792" y="2994126"/>
            <a:ext cx="184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 sz="1600" b="1" dirty="0">
                <a:latin typeface="APPLE CHANCERY" panose="03020702040506060504" pitchFamily="66" charset="-79"/>
                <a:ea typeface="Cambria Math" panose="02040503050406030204" pitchFamily="18" charset="0"/>
                <a:cs typeface="APPLE CHANCERY" panose="03020702040506060504" pitchFamily="66" charset="-79"/>
              </a:rPr>
              <a:t>f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39E8F9C-30A7-7340-B840-69ADD4906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1122854">
            <a:off x="6655382" y="3013916"/>
            <a:ext cx="999191" cy="5980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4A49526-D317-134C-BABD-6D7E1157EF8A}"/>
              </a:ext>
            </a:extLst>
          </p:cNvPr>
          <p:cNvSpPr/>
          <p:nvPr/>
        </p:nvSpPr>
        <p:spPr>
          <a:xfrm rot="405711">
            <a:off x="6978194" y="3043079"/>
            <a:ext cx="184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l-GR" sz="1600" dirty="0">
                <a:latin typeface="Apple Chancery" panose="03020702040506060504" pitchFamily="66" charset="-79"/>
                <a:ea typeface="Cambria Math" panose="02040503050406030204" pitchFamily="18" charset="0"/>
                <a:cs typeface="Apple Chancery" panose="03020702040506060504" pitchFamily="66" charset="-79"/>
              </a:rPr>
              <a:t>δ</a:t>
            </a:r>
            <a:endParaRPr lang="en-US" sz="1600" dirty="0">
              <a:latin typeface="Apple Chancery" panose="03020702040506060504" pitchFamily="66" charset="-79"/>
              <a:ea typeface="Cambria Math" panose="0204050305040603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33" name="Google Shape;55;p13">
            <a:extLst>
              <a:ext uri="{FF2B5EF4-FFF2-40B4-BE49-F238E27FC236}">
                <a16:creationId xmlns:a16="http://schemas.microsoft.com/office/drawing/2014/main" id="{CB215429-D141-A446-A70D-1AC10A4D47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16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35" name="Google Shape;167;p21">
            <a:extLst>
              <a:ext uri="{FF2B5EF4-FFF2-40B4-BE49-F238E27FC236}">
                <a16:creationId xmlns:a16="http://schemas.microsoft.com/office/drawing/2014/main" id="{26E6E9E4-7CE3-8C4B-8F54-8A92B112E720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Google Shape;81;p14">
            <a:extLst>
              <a:ext uri="{FF2B5EF4-FFF2-40B4-BE49-F238E27FC236}">
                <a16:creationId xmlns:a16="http://schemas.microsoft.com/office/drawing/2014/main" id="{B4BDAB7A-8B33-4A43-A218-3945AC6AE296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0FFC2D-734A-894A-4927-EA3FC5CE5497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40640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CAB47F-5DE4-49E7-951C-4D7599EB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2428" y="686477"/>
            <a:ext cx="4208789" cy="298934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8BA922D-520E-41FD-8160-EDB50E6F0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2428" y="686477"/>
            <a:ext cx="4208789" cy="298934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730FE3A-3589-4747-A21D-5B38F9AB0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2427" y="686477"/>
            <a:ext cx="4246712" cy="298934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2754230" y="4465044"/>
            <a:ext cx="460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Caizergues et. al., Nat. Phot.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14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475–479 (2020)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DBE1B2-A9A4-4539-A568-C16CBCAEC311}"/>
              </a:ext>
            </a:extLst>
          </p:cNvPr>
          <p:cNvSpPr/>
          <p:nvPr/>
        </p:nvSpPr>
        <p:spPr>
          <a:xfrm>
            <a:off x="1128633" y="3718791"/>
            <a:ext cx="1604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axiparabola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5D692-F69E-4DC6-8BFE-CD6F86AA598A}"/>
              </a:ext>
            </a:extLst>
          </p:cNvPr>
          <p:cNvSpPr/>
          <p:nvPr/>
        </p:nvSpPr>
        <p:spPr>
          <a:xfrm>
            <a:off x="5166752" y="3580291"/>
            <a:ext cx="3276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“Appearance” velocity is superluminal</a:t>
            </a:r>
          </a:p>
        </p:txBody>
      </p:sp>
      <p:sp>
        <p:nvSpPr>
          <p:cNvPr id="15" name="Google Shape;64;p14">
            <a:extLst>
              <a:ext uri="{FF2B5EF4-FFF2-40B4-BE49-F238E27FC236}">
                <a16:creationId xmlns:a16="http://schemas.microsoft.com/office/drawing/2014/main" id="{D1494AF1-B4DA-9742-9A35-B6120D87A272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Intensity Propagation Dynamics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16" name="Google Shape;65;p14">
            <a:extLst>
              <a:ext uri="{FF2B5EF4-FFF2-40B4-BE49-F238E27FC236}">
                <a16:creationId xmlns:a16="http://schemas.microsoft.com/office/drawing/2014/main" id="{D03B4460-A000-E440-B8E6-21AFB770D18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7BF33267-887A-C94D-87D5-3F234F557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1218" y="2498300"/>
            <a:ext cx="1783634" cy="983260"/>
          </a:xfrm>
          <a:prstGeom prst="rect">
            <a:avLst/>
          </a:prstGeom>
        </p:spPr>
      </p:pic>
      <p:sp>
        <p:nvSpPr>
          <p:cNvPr id="21" name="Google Shape;313;p29">
            <a:extLst>
              <a:ext uri="{FF2B5EF4-FFF2-40B4-BE49-F238E27FC236}">
                <a16:creationId xmlns:a16="http://schemas.microsoft.com/office/drawing/2014/main" id="{8749E2AD-2DD7-B94A-B941-F0D71772362F}"/>
              </a:ext>
            </a:extLst>
          </p:cNvPr>
          <p:cNvSpPr/>
          <p:nvPr/>
        </p:nvSpPr>
        <p:spPr>
          <a:xfrm>
            <a:off x="7121935" y="2493888"/>
            <a:ext cx="891817" cy="1005804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/>
          </a:p>
        </p:txBody>
      </p:sp>
      <p:sp>
        <p:nvSpPr>
          <p:cNvPr id="22" name="Google Shape;55;p13">
            <a:extLst>
              <a:ext uri="{FF2B5EF4-FFF2-40B4-BE49-F238E27FC236}">
                <a16:creationId xmlns:a16="http://schemas.microsoft.com/office/drawing/2014/main" id="{CF4364A4-B566-7A4D-BB99-B63A12D1FF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17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24" name="Google Shape;167;p21">
            <a:extLst>
              <a:ext uri="{FF2B5EF4-FFF2-40B4-BE49-F238E27FC236}">
                <a16:creationId xmlns:a16="http://schemas.microsoft.com/office/drawing/2014/main" id="{F95DAECF-F9A2-9342-B051-E172765F3F6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81;p14">
            <a:extLst>
              <a:ext uri="{FF2B5EF4-FFF2-40B4-BE49-F238E27FC236}">
                <a16:creationId xmlns:a16="http://schemas.microsoft.com/office/drawing/2014/main" id="{7D56FF86-A104-3F4C-8FA8-8AF329A4DF1D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ED29994-5531-A2E8-7B12-265243C4AA1C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71279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FE225B7-9215-48C9-881C-0F63646CA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042" y="1009148"/>
            <a:ext cx="7672293" cy="35481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714900-F892-4943-B15E-88BBC3A55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143" y="3039510"/>
            <a:ext cx="953627" cy="140423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D50D330-04E7-4F74-9E8B-E393A58E6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96" y="1238208"/>
            <a:ext cx="1042122" cy="13430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2CE139-C099-4DFC-95B0-00B5A93F3753}"/>
              </a:ext>
            </a:extLst>
          </p:cNvPr>
          <p:cNvSpPr/>
          <p:nvPr/>
        </p:nvSpPr>
        <p:spPr>
          <a:xfrm>
            <a:off x="1082386" y="2810294"/>
            <a:ext cx="7445598" cy="1956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Google Shape;64;p14">
            <a:extLst>
              <a:ext uri="{FF2B5EF4-FFF2-40B4-BE49-F238E27FC236}">
                <a16:creationId xmlns:a16="http://schemas.microsoft.com/office/drawing/2014/main" id="{3A6F5970-20B6-634B-B382-8C89224488D1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Axiparabola</a:t>
            </a: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+ STCs: Phase locked acceleration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" name="Google Shape;65;p14">
            <a:extLst>
              <a:ext uri="{FF2B5EF4-FFF2-40B4-BE49-F238E27FC236}">
                <a16:creationId xmlns:a16="http://schemas.microsoft.com/office/drawing/2014/main" id="{DDBDDD7D-C1ED-1C45-92EC-24794512263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55;p13">
            <a:extLst>
              <a:ext uri="{FF2B5EF4-FFF2-40B4-BE49-F238E27FC236}">
                <a16:creationId xmlns:a16="http://schemas.microsoft.com/office/drawing/2014/main" id="{18161091-152D-3046-B6D6-7DEA03D59CF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18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9" name="Google Shape;167;p21">
            <a:extLst>
              <a:ext uri="{FF2B5EF4-FFF2-40B4-BE49-F238E27FC236}">
                <a16:creationId xmlns:a16="http://schemas.microsoft.com/office/drawing/2014/main" id="{6420D553-9E86-B14A-8ADF-5849C91E4FA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81;p14">
            <a:extLst>
              <a:ext uri="{FF2B5EF4-FFF2-40B4-BE49-F238E27FC236}">
                <a16:creationId xmlns:a16="http://schemas.microsoft.com/office/drawing/2014/main" id="{6E57B71D-15C4-194F-A5C4-562F219953BC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E94326-7448-4603-2662-D1528858F64A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B63ADD-1F8D-71A1-3C89-CFE2CB7B1B33}"/>
              </a:ext>
            </a:extLst>
          </p:cNvPr>
          <p:cNvSpPr/>
          <p:nvPr/>
        </p:nvSpPr>
        <p:spPr>
          <a:xfrm>
            <a:off x="2754230" y="4515378"/>
            <a:ext cx="460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Caizergues et. al., Nat. Phot.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14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475–479 (2020)</a:t>
            </a:r>
          </a:p>
        </p:txBody>
      </p:sp>
    </p:spTree>
    <p:extLst>
      <p:ext uri="{BB962C8B-B14F-4D97-AF65-F5344CB8AC3E}">
        <p14:creationId xmlns:p14="http://schemas.microsoft.com/office/powerpoint/2010/main" val="129849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B8F32-D948-4647-AF07-1143D8263BED}"/>
              </a:ext>
            </a:extLst>
          </p:cNvPr>
          <p:cNvSpPr txBox="1"/>
          <p:nvPr/>
        </p:nvSpPr>
        <p:spPr>
          <a:xfrm>
            <a:off x="82394" y="522131"/>
            <a:ext cx="8430513" cy="3900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Laser-Wakefield Acceleration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Dephasing Limit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Near Field - STCs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Far Field -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Velocity Measurement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First Electrons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Femtosecond Relativistic Electron Microscopy (FREM)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2FA977-04B0-2F46-8F84-75317DD9FE68}"/>
              </a:ext>
            </a:extLst>
          </p:cNvPr>
          <p:cNvSpPr/>
          <p:nvPr/>
        </p:nvSpPr>
        <p:spPr>
          <a:xfrm>
            <a:off x="-25299" y="2886946"/>
            <a:ext cx="5896710" cy="400765"/>
          </a:xfrm>
          <a:prstGeom prst="rect">
            <a:avLst/>
          </a:prstGeom>
          <a:solidFill>
            <a:schemeClr val="accent1">
              <a:alpha val="49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CFBF0640-1F8A-D949-A39F-FCD8E39957D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19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3" name="Google Shape;167;p21">
            <a:extLst>
              <a:ext uri="{FF2B5EF4-FFF2-40B4-BE49-F238E27FC236}">
                <a16:creationId xmlns:a16="http://schemas.microsoft.com/office/drawing/2014/main" id="{A68E48BE-1FD2-954F-8FA8-A3E52107366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81;p14">
            <a:extLst>
              <a:ext uri="{FF2B5EF4-FFF2-40B4-BE49-F238E27FC236}">
                <a16:creationId xmlns:a16="http://schemas.microsoft.com/office/drawing/2014/main" id="{D42B5FB4-DD13-BF46-8B37-467CEA95B689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DE3ABDB-DDE2-570C-091E-A652867B7AD1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285790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5" name="Google Shape;167;p21">
            <a:extLst>
              <a:ext uri="{FF2B5EF4-FFF2-40B4-BE49-F238E27FC236}">
                <a16:creationId xmlns:a16="http://schemas.microsoft.com/office/drawing/2014/main" id="{50FE3BBB-2457-DE40-9B9D-22E2D66B28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81;p14">
            <a:extLst>
              <a:ext uri="{FF2B5EF4-FFF2-40B4-BE49-F238E27FC236}">
                <a16:creationId xmlns:a16="http://schemas.microsoft.com/office/drawing/2014/main" id="{DE3E1FC0-9CE0-E045-907C-2BC8A9F0CB63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4B8F32-D948-4647-AF07-1143D8263BED}"/>
              </a:ext>
            </a:extLst>
          </p:cNvPr>
          <p:cNvSpPr txBox="1"/>
          <p:nvPr/>
        </p:nvSpPr>
        <p:spPr>
          <a:xfrm>
            <a:off x="82394" y="522131"/>
            <a:ext cx="8430513" cy="334610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Laser-Wakefield Acceleration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Dephasing Limit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Near Field - STCs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Far Field -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Velocity Measurement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Femtosecond Relativistic Electron Microscopy (FREM)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2FA977-04B0-2F46-8F84-75317DD9FE68}"/>
              </a:ext>
            </a:extLst>
          </p:cNvPr>
          <p:cNvSpPr/>
          <p:nvPr/>
        </p:nvSpPr>
        <p:spPr>
          <a:xfrm>
            <a:off x="82393" y="721262"/>
            <a:ext cx="4814459" cy="400765"/>
          </a:xfrm>
          <a:prstGeom prst="rect">
            <a:avLst/>
          </a:prstGeom>
          <a:solidFill>
            <a:schemeClr val="accent1">
              <a:alpha val="49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42DBA1-D75A-A2FC-28F7-81CB3294B465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4056292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64;p14">
            <a:extLst>
              <a:ext uri="{FF2B5EF4-FFF2-40B4-BE49-F238E27FC236}">
                <a16:creationId xmlns:a16="http://schemas.microsoft.com/office/drawing/2014/main" id="{9FAFEC16-6E14-7B45-9C7E-05F9F57B99DD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Electron Acceleration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6" name="Google Shape;65;p14">
            <a:extLst>
              <a:ext uri="{FF2B5EF4-FFF2-40B4-BE49-F238E27FC236}">
                <a16:creationId xmlns:a16="http://schemas.microsoft.com/office/drawing/2014/main" id="{29CEDDCC-35CB-EA4E-8D42-1432EB3F0E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F8A5CA9-2BD4-1B41-A790-CAD146C14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87"/>
          <a:stretch/>
        </p:blipFill>
        <p:spPr>
          <a:xfrm>
            <a:off x="4456857" y="1612916"/>
            <a:ext cx="4876352" cy="1815221"/>
          </a:xfrm>
          <a:prstGeom prst="rect">
            <a:avLst/>
          </a:prstGeom>
        </p:spPr>
      </p:pic>
      <p:pic>
        <p:nvPicPr>
          <p:cNvPr id="35" name="Picture 3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69E7B60-C716-2846-BFE1-17179782B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5" t="73421" b="10278"/>
          <a:stretch/>
        </p:blipFill>
        <p:spPr>
          <a:xfrm>
            <a:off x="4694274" y="3558458"/>
            <a:ext cx="4646178" cy="422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8A59E8-810B-0D41-B955-85A3F40251ED}"/>
              </a:ext>
            </a:extLst>
          </p:cNvPr>
          <p:cNvSpPr txBox="1"/>
          <p:nvPr/>
        </p:nvSpPr>
        <p:spPr>
          <a:xfrm>
            <a:off x="1010653" y="709863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8" name="Google Shape;297;p27">
            <a:extLst>
              <a:ext uri="{FF2B5EF4-FFF2-40B4-BE49-F238E27FC236}">
                <a16:creationId xmlns:a16="http://schemas.microsoft.com/office/drawing/2014/main" id="{93D7DB62-BB85-AA49-91B0-B80CAA2CA102}"/>
              </a:ext>
            </a:extLst>
          </p:cNvPr>
          <p:cNvSpPr txBox="1"/>
          <p:nvPr/>
        </p:nvSpPr>
        <p:spPr>
          <a:xfrm>
            <a:off x="0" y="4435110"/>
            <a:ext cx="26083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900" dirty="0">
                <a:solidFill>
                  <a:srgbClr val="333333"/>
                </a:solidFill>
                <a:latin typeface="Century Gothic" panose="020B0502020202020204" pitchFamily="34" charset="0"/>
              </a:rPr>
              <a:t>Liberman et al., CLEO Proceedings 2024</a:t>
            </a:r>
          </a:p>
          <a:p>
            <a:r>
              <a:rPr lang="en" sz="900" dirty="0">
                <a:solidFill>
                  <a:srgbClr val="333333"/>
                </a:solidFill>
                <a:latin typeface="Century Gothic" panose="020B0502020202020204" pitchFamily="34" charset="0"/>
              </a:rPr>
              <a:t>Longer Manuscript in Prep.</a:t>
            </a:r>
            <a:endParaRPr sz="900" dirty="0">
              <a:latin typeface="Century Gothic" panose="020B0502020202020204" pitchFamily="34" charset="0"/>
            </a:endParaRPr>
          </a:p>
        </p:txBody>
      </p:sp>
      <p:pic>
        <p:nvPicPr>
          <p:cNvPr id="43" name="Picture 42" descr="A screenshot of a computer&#10;&#10;Description automatically generated">
            <a:extLst>
              <a:ext uri="{FF2B5EF4-FFF2-40B4-BE49-F238E27FC236}">
                <a16:creationId xmlns:a16="http://schemas.microsoft.com/office/drawing/2014/main" id="{183107BF-ACC3-5B4C-8E80-8846E8C06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94" t="76165"/>
          <a:stretch/>
        </p:blipFill>
        <p:spPr>
          <a:xfrm>
            <a:off x="4694274" y="4139667"/>
            <a:ext cx="4660399" cy="77182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490ACE8-4B47-1346-8F5B-8DC8DD323F9F}"/>
              </a:ext>
            </a:extLst>
          </p:cNvPr>
          <p:cNvSpPr/>
          <p:nvPr/>
        </p:nvSpPr>
        <p:spPr>
          <a:xfrm>
            <a:off x="3504264" y="1386054"/>
            <a:ext cx="1131628" cy="453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FCA186D-BD50-4944-B43F-C8D972560958}"/>
              </a:ext>
            </a:extLst>
          </p:cNvPr>
          <p:cNvSpPr/>
          <p:nvPr/>
        </p:nvSpPr>
        <p:spPr>
          <a:xfrm>
            <a:off x="3639828" y="2906799"/>
            <a:ext cx="1047203" cy="98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Google Shape;272;p26">
            <a:extLst>
              <a:ext uri="{FF2B5EF4-FFF2-40B4-BE49-F238E27FC236}">
                <a16:creationId xmlns:a16="http://schemas.microsoft.com/office/drawing/2014/main" id="{6CE1E922-C5AA-9F46-9BDF-F65085E9ABD3}"/>
              </a:ext>
            </a:extLst>
          </p:cNvPr>
          <p:cNvSpPr txBox="1"/>
          <p:nvPr/>
        </p:nvSpPr>
        <p:spPr>
          <a:xfrm>
            <a:off x="6260027" y="1467762"/>
            <a:ext cx="63500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200" dirty="0">
                <a:solidFill>
                  <a:srgbClr val="333333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Data</a:t>
            </a:r>
            <a:endParaRPr sz="12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48" name="Google Shape;272;p26">
            <a:extLst>
              <a:ext uri="{FF2B5EF4-FFF2-40B4-BE49-F238E27FC236}">
                <a16:creationId xmlns:a16="http://schemas.microsoft.com/office/drawing/2014/main" id="{BEF2E537-1FCB-A440-A644-2DB3E959F265}"/>
              </a:ext>
            </a:extLst>
          </p:cNvPr>
          <p:cNvSpPr txBox="1"/>
          <p:nvPr/>
        </p:nvSpPr>
        <p:spPr>
          <a:xfrm>
            <a:off x="6112208" y="3389028"/>
            <a:ext cx="13189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200" dirty="0">
                <a:solidFill>
                  <a:srgbClr val="333333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Simulation</a:t>
            </a:r>
            <a:endParaRPr sz="12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49" name="Google Shape;272;p26">
            <a:extLst>
              <a:ext uri="{FF2B5EF4-FFF2-40B4-BE49-F238E27FC236}">
                <a16:creationId xmlns:a16="http://schemas.microsoft.com/office/drawing/2014/main" id="{E334CB7B-B907-AA4F-97FB-B3F1BD74CEAB}"/>
              </a:ext>
            </a:extLst>
          </p:cNvPr>
          <p:cNvSpPr txBox="1"/>
          <p:nvPr/>
        </p:nvSpPr>
        <p:spPr>
          <a:xfrm>
            <a:off x="5823299" y="3944758"/>
            <a:ext cx="189680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200" dirty="0">
                <a:solidFill>
                  <a:srgbClr val="333333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High E</a:t>
            </a:r>
            <a:r>
              <a:rPr lang="en-US" sz="1200" dirty="0">
                <a:solidFill>
                  <a:srgbClr val="333333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n</a:t>
            </a:r>
            <a:r>
              <a:rPr lang="en" sz="1200" dirty="0" err="1">
                <a:solidFill>
                  <a:srgbClr val="333333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ergy</a:t>
            </a:r>
            <a:r>
              <a:rPr lang="en" sz="1200" dirty="0">
                <a:solidFill>
                  <a:srgbClr val="333333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Events</a:t>
            </a:r>
            <a:endParaRPr sz="12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11" name="Picture 10" descr="A video game graphics of a sword and hourglass&#10;&#10;Description automatically generated">
            <a:extLst>
              <a:ext uri="{FF2B5EF4-FFF2-40B4-BE49-F238E27FC236}">
                <a16:creationId xmlns:a16="http://schemas.microsoft.com/office/drawing/2014/main" id="{07A2CBC5-7701-2F4C-9CF6-223C0E9A3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61" y="919749"/>
            <a:ext cx="8892959" cy="3264297"/>
          </a:xfrm>
          <a:prstGeom prst="rect">
            <a:avLst/>
          </a:prstGeom>
        </p:spPr>
      </p:pic>
      <p:sp>
        <p:nvSpPr>
          <p:cNvPr id="20" name="Google Shape;55;p13">
            <a:extLst>
              <a:ext uri="{FF2B5EF4-FFF2-40B4-BE49-F238E27FC236}">
                <a16:creationId xmlns:a16="http://schemas.microsoft.com/office/drawing/2014/main" id="{4915B1CF-5FE8-D84B-8515-C5A13FE0AF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20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23" name="Google Shape;167;p21">
            <a:extLst>
              <a:ext uri="{FF2B5EF4-FFF2-40B4-BE49-F238E27FC236}">
                <a16:creationId xmlns:a16="http://schemas.microsoft.com/office/drawing/2014/main" id="{23C93A4D-3404-3144-9E1F-CE1CD9513F9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81;p14">
            <a:extLst>
              <a:ext uri="{FF2B5EF4-FFF2-40B4-BE49-F238E27FC236}">
                <a16:creationId xmlns:a16="http://schemas.microsoft.com/office/drawing/2014/main" id="{0AEF611F-08B0-CE4C-822E-F63CE02E4557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2B45227-6A71-BD30-F010-74AF8191567E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4568E-6 L -0.20469 -0.1561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7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B8F32-D948-4647-AF07-1143D8263BED}"/>
              </a:ext>
            </a:extLst>
          </p:cNvPr>
          <p:cNvSpPr txBox="1"/>
          <p:nvPr/>
        </p:nvSpPr>
        <p:spPr>
          <a:xfrm>
            <a:off x="82394" y="522131"/>
            <a:ext cx="8430513" cy="334610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Laser-Wakefield Acceleration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Dephasing Limit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Near Field - STCs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Far Field -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Velocity Measurement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Femtosecond Relativistic Electron Microscopy (FREM)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2FA977-04B0-2F46-8F84-75317DD9FE68}"/>
              </a:ext>
            </a:extLst>
          </p:cNvPr>
          <p:cNvSpPr/>
          <p:nvPr/>
        </p:nvSpPr>
        <p:spPr>
          <a:xfrm>
            <a:off x="82394" y="3435484"/>
            <a:ext cx="8339711" cy="400765"/>
          </a:xfrm>
          <a:prstGeom prst="rect">
            <a:avLst/>
          </a:prstGeom>
          <a:solidFill>
            <a:schemeClr val="accent1">
              <a:alpha val="49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A19F1F34-4E9F-024F-A210-96B063B057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21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3" name="Google Shape;167;p21">
            <a:extLst>
              <a:ext uri="{FF2B5EF4-FFF2-40B4-BE49-F238E27FC236}">
                <a16:creationId xmlns:a16="http://schemas.microsoft.com/office/drawing/2014/main" id="{79B51958-91CC-BC40-A38A-68EB51FE31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81;p14">
            <a:extLst>
              <a:ext uri="{FF2B5EF4-FFF2-40B4-BE49-F238E27FC236}">
                <a16:creationId xmlns:a16="http://schemas.microsoft.com/office/drawing/2014/main" id="{9B569FA0-F0E0-814C-A43C-69F7980178FB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45AE73-EA9D-C1A0-BAD1-91E5CF65A5DB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1682199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64;p14">
            <a:extLst>
              <a:ext uri="{FF2B5EF4-FFF2-40B4-BE49-F238E27FC236}">
                <a16:creationId xmlns:a16="http://schemas.microsoft.com/office/drawing/2014/main" id="{9FAFEC16-6E14-7B45-9C7E-05F9F57B99DD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Femtosecond Relativistic Electron Microscopy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6" name="Google Shape;65;p14">
            <a:extLst>
              <a:ext uri="{FF2B5EF4-FFF2-40B4-BE49-F238E27FC236}">
                <a16:creationId xmlns:a16="http://schemas.microsoft.com/office/drawing/2014/main" id="{29CEDDCC-35CB-EA4E-8D42-1432EB3F0E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A7A97B9D-CF0C-C54F-AB49-B031E807BC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777"/>
          <a:stretch/>
        </p:blipFill>
        <p:spPr>
          <a:xfrm>
            <a:off x="838400" y="579461"/>
            <a:ext cx="7782199" cy="399652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36E4EFC-1347-8D41-BC63-238B623B8B05}"/>
              </a:ext>
            </a:extLst>
          </p:cNvPr>
          <p:cNvSpPr/>
          <p:nvPr/>
        </p:nvSpPr>
        <p:spPr>
          <a:xfrm>
            <a:off x="838400" y="505304"/>
            <a:ext cx="447409" cy="719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050"/>
          </a:p>
        </p:txBody>
      </p:sp>
      <p:sp>
        <p:nvSpPr>
          <p:cNvPr id="40" name="Google Shape;313;p29">
            <a:extLst>
              <a:ext uri="{FF2B5EF4-FFF2-40B4-BE49-F238E27FC236}">
                <a16:creationId xmlns:a16="http://schemas.microsoft.com/office/drawing/2014/main" id="{0CD34577-F361-3141-AC72-7F9F7AD41D5D}"/>
              </a:ext>
            </a:extLst>
          </p:cNvPr>
          <p:cNvSpPr/>
          <p:nvPr/>
        </p:nvSpPr>
        <p:spPr>
          <a:xfrm>
            <a:off x="4896569" y="505304"/>
            <a:ext cx="1291167" cy="1048288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</a:pPr>
            <a:endParaRPr/>
          </a:p>
        </p:txBody>
      </p:sp>
      <p:sp>
        <p:nvSpPr>
          <p:cNvPr id="41" name="Google Shape;313;p29">
            <a:extLst>
              <a:ext uri="{FF2B5EF4-FFF2-40B4-BE49-F238E27FC236}">
                <a16:creationId xmlns:a16="http://schemas.microsoft.com/office/drawing/2014/main" id="{8AAC8340-26C7-CA4B-853D-4F7BF64DCCA2}"/>
              </a:ext>
            </a:extLst>
          </p:cNvPr>
          <p:cNvSpPr/>
          <p:nvPr/>
        </p:nvSpPr>
        <p:spPr>
          <a:xfrm>
            <a:off x="1473699" y="700976"/>
            <a:ext cx="2133797" cy="1177928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</a:pPr>
            <a:endParaRPr/>
          </a:p>
        </p:txBody>
      </p:sp>
      <p:sp>
        <p:nvSpPr>
          <p:cNvPr id="42" name="Google Shape;313;p29">
            <a:extLst>
              <a:ext uri="{FF2B5EF4-FFF2-40B4-BE49-F238E27FC236}">
                <a16:creationId xmlns:a16="http://schemas.microsoft.com/office/drawing/2014/main" id="{A3B5672F-2A7A-EC40-822A-7334FEB48909}"/>
              </a:ext>
            </a:extLst>
          </p:cNvPr>
          <p:cNvSpPr/>
          <p:nvPr/>
        </p:nvSpPr>
        <p:spPr>
          <a:xfrm>
            <a:off x="4729499" y="1674700"/>
            <a:ext cx="1291167" cy="2033004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</a:pPr>
            <a:endParaRPr/>
          </a:p>
        </p:txBody>
      </p:sp>
      <p:sp>
        <p:nvSpPr>
          <p:cNvPr id="46" name="Google Shape;313;p29">
            <a:extLst>
              <a:ext uri="{FF2B5EF4-FFF2-40B4-BE49-F238E27FC236}">
                <a16:creationId xmlns:a16="http://schemas.microsoft.com/office/drawing/2014/main" id="{3D3EBF38-2D27-7B4C-AF7E-59304A8257DB}"/>
              </a:ext>
            </a:extLst>
          </p:cNvPr>
          <p:cNvSpPr/>
          <p:nvPr/>
        </p:nvSpPr>
        <p:spPr>
          <a:xfrm>
            <a:off x="640225" y="2542979"/>
            <a:ext cx="1802350" cy="2107161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</a:pPr>
            <a:endParaRPr/>
          </a:p>
        </p:txBody>
      </p:sp>
      <p:sp>
        <p:nvSpPr>
          <p:cNvPr id="51" name="Google Shape;313;p29">
            <a:extLst>
              <a:ext uri="{FF2B5EF4-FFF2-40B4-BE49-F238E27FC236}">
                <a16:creationId xmlns:a16="http://schemas.microsoft.com/office/drawing/2014/main" id="{C0273379-EBF6-6942-BC37-C816711EE905}"/>
              </a:ext>
            </a:extLst>
          </p:cNvPr>
          <p:cNvSpPr/>
          <p:nvPr/>
        </p:nvSpPr>
        <p:spPr>
          <a:xfrm>
            <a:off x="2434520" y="2124146"/>
            <a:ext cx="1802350" cy="2107161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</a:pPr>
            <a:endParaRPr/>
          </a:p>
        </p:txBody>
      </p:sp>
      <p:sp>
        <p:nvSpPr>
          <p:cNvPr id="52" name="Google Shape;313;p29">
            <a:extLst>
              <a:ext uri="{FF2B5EF4-FFF2-40B4-BE49-F238E27FC236}">
                <a16:creationId xmlns:a16="http://schemas.microsoft.com/office/drawing/2014/main" id="{A3EFCCD5-351B-CB45-B6AF-81F54E8295FC}"/>
              </a:ext>
            </a:extLst>
          </p:cNvPr>
          <p:cNvSpPr/>
          <p:nvPr/>
        </p:nvSpPr>
        <p:spPr>
          <a:xfrm>
            <a:off x="4206147" y="1463723"/>
            <a:ext cx="1802350" cy="2107161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</a:pPr>
            <a:endParaRPr/>
          </a:p>
        </p:txBody>
      </p:sp>
      <p:sp>
        <p:nvSpPr>
          <p:cNvPr id="53" name="Google Shape;313;p29">
            <a:extLst>
              <a:ext uri="{FF2B5EF4-FFF2-40B4-BE49-F238E27FC236}">
                <a16:creationId xmlns:a16="http://schemas.microsoft.com/office/drawing/2014/main" id="{C0D3223C-3CFF-DC40-A1B0-3C7B740EEC3C}"/>
              </a:ext>
            </a:extLst>
          </p:cNvPr>
          <p:cNvSpPr/>
          <p:nvPr/>
        </p:nvSpPr>
        <p:spPr>
          <a:xfrm>
            <a:off x="5867951" y="489784"/>
            <a:ext cx="2940538" cy="2107161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</a:pPr>
            <a:endParaRPr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86CF389-FE21-6849-AE60-7A0CA54E6663}"/>
              </a:ext>
            </a:extLst>
          </p:cNvPr>
          <p:cNvSpPr/>
          <p:nvPr/>
        </p:nvSpPr>
        <p:spPr>
          <a:xfrm>
            <a:off x="131930" y="468896"/>
            <a:ext cx="8763019" cy="4367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050"/>
          </a:p>
        </p:txBody>
      </p:sp>
      <p:pic>
        <p:nvPicPr>
          <p:cNvPr id="10" name="Picture 9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D1144072-51D8-3B4F-B0DA-6610AB1722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45" r="54462"/>
          <a:stretch/>
        </p:blipFill>
        <p:spPr>
          <a:xfrm>
            <a:off x="101111" y="468794"/>
            <a:ext cx="2106966" cy="4188016"/>
          </a:xfrm>
          <a:prstGeom prst="rect">
            <a:avLst/>
          </a:prstGeom>
        </p:spPr>
      </p:pic>
      <p:sp>
        <p:nvSpPr>
          <p:cNvPr id="28" name="Google Shape;55;p13">
            <a:extLst>
              <a:ext uri="{FF2B5EF4-FFF2-40B4-BE49-F238E27FC236}">
                <a16:creationId xmlns:a16="http://schemas.microsoft.com/office/drawing/2014/main" id="{092C496B-9F46-0542-9CEE-46B2FBD8F0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22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29" name="Google Shape;167;p21">
            <a:extLst>
              <a:ext uri="{FF2B5EF4-FFF2-40B4-BE49-F238E27FC236}">
                <a16:creationId xmlns:a16="http://schemas.microsoft.com/office/drawing/2014/main" id="{77035AEB-C8EF-6F43-B3B9-0910A644D6C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81;p14">
            <a:extLst>
              <a:ext uri="{FF2B5EF4-FFF2-40B4-BE49-F238E27FC236}">
                <a16:creationId xmlns:a16="http://schemas.microsoft.com/office/drawing/2014/main" id="{552EA542-0424-9F48-B51E-2F3E853833D8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B875EF4-7D45-EE40-B43D-065F7C399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125" y="426173"/>
            <a:ext cx="6352474" cy="425989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1F7DB8B-FD05-2047-A58C-026F8B2F0FBF}"/>
              </a:ext>
            </a:extLst>
          </p:cNvPr>
          <p:cNvSpPr/>
          <p:nvPr/>
        </p:nvSpPr>
        <p:spPr>
          <a:xfrm>
            <a:off x="4448469" y="427764"/>
            <a:ext cx="1905308" cy="4323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05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C2481A6-DA62-D041-B5B2-C8934B6C8068}"/>
              </a:ext>
            </a:extLst>
          </p:cNvPr>
          <p:cNvSpPr/>
          <p:nvPr/>
        </p:nvSpPr>
        <p:spPr>
          <a:xfrm>
            <a:off x="6352190" y="445619"/>
            <a:ext cx="2300402" cy="4335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AD0EE2-0A36-8683-C242-61A6676AC51E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23" name="Google Shape;272;p26">
            <a:extLst>
              <a:ext uri="{FF2B5EF4-FFF2-40B4-BE49-F238E27FC236}">
                <a16:creationId xmlns:a16="http://schemas.microsoft.com/office/drawing/2014/main" id="{484877B1-E98F-0744-864E-A73F909F2F84}"/>
              </a:ext>
            </a:extLst>
          </p:cNvPr>
          <p:cNvSpPr txBox="1"/>
          <p:nvPr/>
        </p:nvSpPr>
        <p:spPr>
          <a:xfrm>
            <a:off x="65265" y="4546929"/>
            <a:ext cx="326164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Liberman </a:t>
            </a:r>
            <a:r>
              <a:rPr lang="en" i="1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et al.</a:t>
            </a:r>
            <a:r>
              <a:rPr lang="en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ArXiv:2503.01516</a:t>
            </a:r>
            <a:endParaRPr dirty="0">
              <a:solidFill>
                <a:srgbClr val="C00000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8" grpId="0" animBg="1"/>
      <p:bldP spid="58" grpId="1" animBg="1"/>
      <p:bldP spid="59" grpId="0" animBg="1"/>
      <p:bldP spid="5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85B0AAC-0EB1-AC46-B9B6-9F224F8DF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0" t="33566" r="20136" b="35684"/>
          <a:stretch/>
        </p:blipFill>
        <p:spPr>
          <a:xfrm rot="16200000">
            <a:off x="825723" y="1588266"/>
            <a:ext cx="1474237" cy="354124"/>
          </a:xfrm>
          <a:prstGeom prst="rect">
            <a:avLst/>
          </a:prstGeom>
        </p:spPr>
      </p:pic>
      <p:sp>
        <p:nvSpPr>
          <p:cNvPr id="54" name="Google Shape;64;p14">
            <a:extLst>
              <a:ext uri="{FF2B5EF4-FFF2-40B4-BE49-F238E27FC236}">
                <a16:creationId xmlns:a16="http://schemas.microsoft.com/office/drawing/2014/main" id="{96B14F3E-F726-3245-B51F-2A51C6EB0790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FREM Pulse Front Curvature Comparison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55" name="Google Shape;65;p14">
            <a:extLst>
              <a:ext uri="{FF2B5EF4-FFF2-40B4-BE49-F238E27FC236}">
                <a16:creationId xmlns:a16="http://schemas.microsoft.com/office/drawing/2014/main" id="{72A63CF4-0428-F64F-9324-7F2D459F82F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267;p26">
            <a:extLst>
              <a:ext uri="{FF2B5EF4-FFF2-40B4-BE49-F238E27FC236}">
                <a16:creationId xmlns:a16="http://schemas.microsoft.com/office/drawing/2014/main" id="{9F4336BB-C49E-C74F-AA3F-7B341096E9EA}"/>
              </a:ext>
            </a:extLst>
          </p:cNvPr>
          <p:cNvSpPr txBox="1"/>
          <p:nvPr/>
        </p:nvSpPr>
        <p:spPr>
          <a:xfrm>
            <a:off x="605099" y="551206"/>
            <a:ext cx="204920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dirty="0">
                <a:latin typeface="Century Gothic" panose="020B0502020202020204" pitchFamily="34" charset="0"/>
                <a:ea typeface="Roboto" panose="02000000000000000000" pitchFamily="2" charset="0"/>
              </a:rPr>
              <a:t>PFC = -0.0019 fs/mm</a:t>
            </a:r>
            <a:r>
              <a:rPr lang="en" baseline="30000" dirty="0">
                <a:latin typeface="Century Gothic" panose="020B0502020202020204" pitchFamily="34" charset="0"/>
                <a:ea typeface="Roboto" panose="02000000000000000000" pitchFamily="2" charset="0"/>
              </a:rPr>
              <a:t>2</a:t>
            </a:r>
            <a:r>
              <a:rPr lang="en" dirty="0">
                <a:latin typeface="Century Gothic" panose="020B0502020202020204" pitchFamily="34" charset="0"/>
                <a:ea typeface="Roboto" panose="02000000000000000000" pitchFamily="2" charset="0"/>
              </a:rPr>
              <a:t> </a:t>
            </a:r>
            <a:endParaRPr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7995EFE-805E-AC49-8295-147DC1112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0" t="33566" r="20136" b="35684"/>
          <a:stretch/>
        </p:blipFill>
        <p:spPr>
          <a:xfrm rot="5400000">
            <a:off x="3560573" y="1205386"/>
            <a:ext cx="1474237" cy="1082538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F843C75-4AF5-C449-B2D7-F992C1E1B409}"/>
              </a:ext>
            </a:extLst>
          </p:cNvPr>
          <p:cNvSpPr/>
          <p:nvPr/>
        </p:nvSpPr>
        <p:spPr>
          <a:xfrm>
            <a:off x="1407721" y="1700874"/>
            <a:ext cx="439142" cy="15213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F4A73C59-A814-E54E-BF79-82CCD9A214B2}"/>
              </a:ext>
            </a:extLst>
          </p:cNvPr>
          <p:cNvSpPr/>
          <p:nvPr/>
        </p:nvSpPr>
        <p:spPr>
          <a:xfrm>
            <a:off x="3863380" y="1662695"/>
            <a:ext cx="647033" cy="13803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47E7F9E-B623-C041-B149-C8B725674D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423" b="53133"/>
          <a:stretch/>
        </p:blipFill>
        <p:spPr>
          <a:xfrm>
            <a:off x="0" y="2583019"/>
            <a:ext cx="3065929" cy="1732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26816-0FF2-3F40-BD07-EA8E254EDF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226" b="53603"/>
          <a:stretch/>
        </p:blipFill>
        <p:spPr>
          <a:xfrm>
            <a:off x="3065929" y="2584663"/>
            <a:ext cx="2980944" cy="1729197"/>
          </a:xfrm>
          <a:prstGeom prst="rect">
            <a:avLst/>
          </a:prstGeom>
        </p:spPr>
      </p:pic>
      <p:sp>
        <p:nvSpPr>
          <p:cNvPr id="50" name="Google Shape;267;p26">
            <a:extLst>
              <a:ext uri="{FF2B5EF4-FFF2-40B4-BE49-F238E27FC236}">
                <a16:creationId xmlns:a16="http://schemas.microsoft.com/office/drawing/2014/main" id="{50656EFB-A8C0-944D-ABBB-9BA742CCEC3B}"/>
              </a:ext>
            </a:extLst>
          </p:cNvPr>
          <p:cNvSpPr txBox="1"/>
          <p:nvPr/>
        </p:nvSpPr>
        <p:spPr>
          <a:xfrm>
            <a:off x="3558927" y="551206"/>
            <a:ext cx="208622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dirty="0">
                <a:latin typeface="Century Gothic" panose="020B0502020202020204" pitchFamily="34" charset="0"/>
                <a:ea typeface="Roboto" panose="02000000000000000000" pitchFamily="2" charset="0"/>
              </a:rPr>
              <a:t>PFC = 0.02 fs/mm</a:t>
            </a:r>
            <a:r>
              <a:rPr lang="en" baseline="30000" dirty="0">
                <a:latin typeface="Century Gothic" panose="020B0502020202020204" pitchFamily="34" charset="0"/>
                <a:ea typeface="Roboto" panose="02000000000000000000" pitchFamily="2" charset="0"/>
              </a:rPr>
              <a:t>2</a:t>
            </a:r>
            <a:r>
              <a:rPr lang="en" dirty="0">
                <a:latin typeface="Century Gothic" panose="020B0502020202020204" pitchFamily="34" charset="0"/>
                <a:ea typeface="Roboto" panose="02000000000000000000" pitchFamily="2" charset="0"/>
              </a:rPr>
              <a:t> </a:t>
            </a:r>
            <a:endParaRPr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24" name="Google Shape;55;p13">
            <a:extLst>
              <a:ext uri="{FF2B5EF4-FFF2-40B4-BE49-F238E27FC236}">
                <a16:creationId xmlns:a16="http://schemas.microsoft.com/office/drawing/2014/main" id="{EB35F4CF-5639-0144-9665-46328423F4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23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25" name="Google Shape;167;p21">
            <a:extLst>
              <a:ext uri="{FF2B5EF4-FFF2-40B4-BE49-F238E27FC236}">
                <a16:creationId xmlns:a16="http://schemas.microsoft.com/office/drawing/2014/main" id="{F8CB0855-306E-D548-B201-4FC6E271286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81;p14">
            <a:extLst>
              <a:ext uri="{FF2B5EF4-FFF2-40B4-BE49-F238E27FC236}">
                <a16:creationId xmlns:a16="http://schemas.microsoft.com/office/drawing/2014/main" id="{2ACABA63-8218-5B48-9126-C862A1A110EE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39CC9AF-D922-DB45-BA0C-A952B43A06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65" t="47842" r="1312" b="674"/>
          <a:stretch/>
        </p:blipFill>
        <p:spPr>
          <a:xfrm>
            <a:off x="6131858" y="2600698"/>
            <a:ext cx="2980944" cy="20334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4BA771-1657-C045-950C-2CFE42D98B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" t="46904" r="50000"/>
          <a:stretch/>
        </p:blipFill>
        <p:spPr>
          <a:xfrm>
            <a:off x="5810804" y="437095"/>
            <a:ext cx="3226642" cy="2097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4B0BA4-BFFA-A572-4824-AAC5F0399C79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4" name="Google Shape;272;p26">
            <a:extLst>
              <a:ext uri="{FF2B5EF4-FFF2-40B4-BE49-F238E27FC236}">
                <a16:creationId xmlns:a16="http://schemas.microsoft.com/office/drawing/2014/main" id="{B7640E62-5F06-7B20-5C0C-C54B15D0D9E1}"/>
              </a:ext>
            </a:extLst>
          </p:cNvPr>
          <p:cNvSpPr txBox="1"/>
          <p:nvPr/>
        </p:nvSpPr>
        <p:spPr>
          <a:xfrm>
            <a:off x="2879588" y="4546768"/>
            <a:ext cx="326164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Liberman </a:t>
            </a:r>
            <a:r>
              <a:rPr lang="en" i="1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et al.</a:t>
            </a:r>
            <a:r>
              <a:rPr lang="en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ArXiv:2503.01516</a:t>
            </a:r>
            <a:endParaRPr dirty="0">
              <a:solidFill>
                <a:srgbClr val="C00000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2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64;p14">
            <a:extLst>
              <a:ext uri="{FF2B5EF4-FFF2-40B4-BE49-F238E27FC236}">
                <a16:creationId xmlns:a16="http://schemas.microsoft.com/office/drawing/2014/main" id="{96B14F3E-F726-3245-B51F-2A51C6EB0790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Linear and Nonlinear Fields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55" name="Google Shape;65;p14">
            <a:extLst>
              <a:ext uri="{FF2B5EF4-FFF2-40B4-BE49-F238E27FC236}">
                <a16:creationId xmlns:a16="http://schemas.microsoft.com/office/drawing/2014/main" id="{72A63CF4-0428-F64F-9324-7F2D459F82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5;p13">
            <a:extLst>
              <a:ext uri="{FF2B5EF4-FFF2-40B4-BE49-F238E27FC236}">
                <a16:creationId xmlns:a16="http://schemas.microsoft.com/office/drawing/2014/main" id="{300D5800-8A49-0C4C-A24A-2879F2D62E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24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5" name="Google Shape;167;p21">
            <a:extLst>
              <a:ext uri="{FF2B5EF4-FFF2-40B4-BE49-F238E27FC236}">
                <a16:creationId xmlns:a16="http://schemas.microsoft.com/office/drawing/2014/main" id="{734B966C-61FD-084A-BA5F-E60C3C439CD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81;p14">
            <a:extLst>
              <a:ext uri="{FF2B5EF4-FFF2-40B4-BE49-F238E27FC236}">
                <a16:creationId xmlns:a16="http://schemas.microsoft.com/office/drawing/2014/main" id="{DF53F9FF-110A-1C43-BF32-C681CD34354D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E4DD263-2097-D141-850F-6A6CA6F14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00" y="602315"/>
            <a:ext cx="7906414" cy="395320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01F8D06-1702-9A44-8B09-A226C921DC6C}"/>
              </a:ext>
            </a:extLst>
          </p:cNvPr>
          <p:cNvSpPr/>
          <p:nvPr/>
        </p:nvSpPr>
        <p:spPr>
          <a:xfrm>
            <a:off x="234555" y="2610620"/>
            <a:ext cx="5184112" cy="1941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0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EC2F91-47B9-CF4E-BCE9-7D86F8A8883B}"/>
              </a:ext>
            </a:extLst>
          </p:cNvPr>
          <p:cNvSpPr/>
          <p:nvPr/>
        </p:nvSpPr>
        <p:spPr>
          <a:xfrm>
            <a:off x="5791201" y="2571750"/>
            <a:ext cx="2895326" cy="2000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0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86752F-3F7C-644D-86D3-220C0DB4AD79}"/>
              </a:ext>
            </a:extLst>
          </p:cNvPr>
          <p:cNvSpPr/>
          <p:nvPr/>
        </p:nvSpPr>
        <p:spPr>
          <a:xfrm>
            <a:off x="5728847" y="432677"/>
            <a:ext cx="2723181" cy="2177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EFAA22-6E61-7D73-365E-692927987886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3" name="Google Shape;272;p26">
            <a:extLst>
              <a:ext uri="{FF2B5EF4-FFF2-40B4-BE49-F238E27FC236}">
                <a16:creationId xmlns:a16="http://schemas.microsoft.com/office/drawing/2014/main" id="{24C28CAD-2642-AA42-C10A-F2ED72F31F17}"/>
              </a:ext>
            </a:extLst>
          </p:cNvPr>
          <p:cNvSpPr txBox="1"/>
          <p:nvPr/>
        </p:nvSpPr>
        <p:spPr>
          <a:xfrm>
            <a:off x="2871082" y="4528179"/>
            <a:ext cx="326164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Liberman </a:t>
            </a:r>
            <a:r>
              <a:rPr lang="en" i="1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et al.</a:t>
            </a:r>
            <a:r>
              <a:rPr lang="en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ArXiv:2503.01516</a:t>
            </a:r>
            <a:endParaRPr dirty="0">
              <a:solidFill>
                <a:srgbClr val="C00000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64;p14">
            <a:extLst>
              <a:ext uri="{FF2B5EF4-FFF2-40B4-BE49-F238E27FC236}">
                <a16:creationId xmlns:a16="http://schemas.microsoft.com/office/drawing/2014/main" id="{96B14F3E-F726-3245-B51F-2A51C6EB0790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Comparison to Parabola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55" name="Google Shape;65;p14">
            <a:extLst>
              <a:ext uri="{FF2B5EF4-FFF2-40B4-BE49-F238E27FC236}">
                <a16:creationId xmlns:a16="http://schemas.microsoft.com/office/drawing/2014/main" id="{72A63CF4-0428-F64F-9324-7F2D459F82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C1FC21-9BBB-6D49-86B4-873A7D69D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" y="594360"/>
            <a:ext cx="7900416" cy="39502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4B13A1E-2D93-8940-B5C3-E3569B5D0180}"/>
              </a:ext>
            </a:extLst>
          </p:cNvPr>
          <p:cNvSpPr/>
          <p:nvPr/>
        </p:nvSpPr>
        <p:spPr>
          <a:xfrm>
            <a:off x="98942" y="554559"/>
            <a:ext cx="8267818" cy="3950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US" sz="105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872907-3F39-2642-8F72-088BA2C6CF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30"/>
          <a:stretch/>
        </p:blipFill>
        <p:spPr>
          <a:xfrm>
            <a:off x="54656" y="946761"/>
            <a:ext cx="4513265" cy="34573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30F24C4-DA07-1343-87DE-E87177A1B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535"/>
          <a:stretch/>
        </p:blipFill>
        <p:spPr>
          <a:xfrm>
            <a:off x="4567921" y="896111"/>
            <a:ext cx="4663247" cy="3508047"/>
          </a:xfrm>
          <a:prstGeom prst="rect">
            <a:avLst/>
          </a:prstGeom>
        </p:spPr>
      </p:pic>
      <p:sp>
        <p:nvSpPr>
          <p:cNvPr id="32" name="Google Shape;272;p26">
            <a:extLst>
              <a:ext uri="{FF2B5EF4-FFF2-40B4-BE49-F238E27FC236}">
                <a16:creationId xmlns:a16="http://schemas.microsoft.com/office/drawing/2014/main" id="{0EB5E972-0E93-4349-BD1B-E34002EEB31B}"/>
              </a:ext>
            </a:extLst>
          </p:cNvPr>
          <p:cNvSpPr txBox="1"/>
          <p:nvPr/>
        </p:nvSpPr>
        <p:spPr>
          <a:xfrm>
            <a:off x="1608891" y="468277"/>
            <a:ext cx="326164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200" dirty="0">
                <a:solidFill>
                  <a:srgbClr val="333333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Parabolic</a:t>
            </a:r>
            <a:endParaRPr sz="12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33" name="Google Shape;272;p26">
            <a:extLst>
              <a:ext uri="{FF2B5EF4-FFF2-40B4-BE49-F238E27FC236}">
                <a16:creationId xmlns:a16="http://schemas.microsoft.com/office/drawing/2014/main" id="{63FE1561-B018-FA40-B806-47ABD4FF7993}"/>
              </a:ext>
            </a:extLst>
          </p:cNvPr>
          <p:cNvSpPr txBox="1"/>
          <p:nvPr/>
        </p:nvSpPr>
        <p:spPr>
          <a:xfrm>
            <a:off x="6121371" y="470393"/>
            <a:ext cx="326164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200" dirty="0" err="1">
                <a:solidFill>
                  <a:srgbClr val="333333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Axiparabolic</a:t>
            </a:r>
            <a:endParaRPr sz="1200"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16" name="Google Shape;55;p13">
            <a:extLst>
              <a:ext uri="{FF2B5EF4-FFF2-40B4-BE49-F238E27FC236}">
                <a16:creationId xmlns:a16="http://schemas.microsoft.com/office/drawing/2014/main" id="{833C4CEE-1046-6349-9D42-62F8E3C968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25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24" name="Google Shape;167;p21">
            <a:extLst>
              <a:ext uri="{FF2B5EF4-FFF2-40B4-BE49-F238E27FC236}">
                <a16:creationId xmlns:a16="http://schemas.microsoft.com/office/drawing/2014/main" id="{DE6A4EDE-63CB-FF45-93BA-BEF139E0EAE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81;p14">
            <a:extLst>
              <a:ext uri="{FF2B5EF4-FFF2-40B4-BE49-F238E27FC236}">
                <a16:creationId xmlns:a16="http://schemas.microsoft.com/office/drawing/2014/main" id="{C738A2C0-E6E0-B645-9332-48AB7655D9F4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080FD82-F6AB-1AD3-153C-BAD67582FA6D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3" name="Google Shape;272;p26">
            <a:extLst>
              <a:ext uri="{FF2B5EF4-FFF2-40B4-BE49-F238E27FC236}">
                <a16:creationId xmlns:a16="http://schemas.microsoft.com/office/drawing/2014/main" id="{FA6992E5-E377-6036-CAFB-8005AFFAC306}"/>
              </a:ext>
            </a:extLst>
          </p:cNvPr>
          <p:cNvSpPr txBox="1"/>
          <p:nvPr/>
        </p:nvSpPr>
        <p:spPr>
          <a:xfrm>
            <a:off x="2871082" y="4528179"/>
            <a:ext cx="326164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Liberman </a:t>
            </a:r>
            <a:r>
              <a:rPr lang="en" i="1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et al.</a:t>
            </a:r>
            <a:r>
              <a:rPr lang="en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, ArXiv:2503.01516</a:t>
            </a:r>
            <a:endParaRPr dirty="0">
              <a:solidFill>
                <a:srgbClr val="C00000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44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64;p14">
            <a:extLst>
              <a:ext uri="{FF2B5EF4-FFF2-40B4-BE49-F238E27FC236}">
                <a16:creationId xmlns:a16="http://schemas.microsoft.com/office/drawing/2014/main" id="{6704EEC4-F391-BE41-BCCF-2AF569A659F5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Summary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LWFA - promising due to unprecedented acceleration gradients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Dephasing limits the achievable electron energy – hurts potential applications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To mitigate dephasing - increase propagation velocity of laser driver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Structuring light using STCs and an </a:t>
            </a:r>
            <a:r>
              <a:rPr lang="en-US" sz="1600" dirty="0" err="1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axiparabola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 – possible solution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Experimentally demonstrated ability to tune propagation velocity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Used FREM to probe the structure of this novel wakefield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Provide new insights into this regime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/>
              <a:buAutoNum type="arabicPeriod"/>
            </a:pPr>
            <a:endParaRPr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4" name="Google Shape;65;p14">
            <a:extLst>
              <a:ext uri="{FF2B5EF4-FFF2-40B4-BE49-F238E27FC236}">
                <a16:creationId xmlns:a16="http://schemas.microsoft.com/office/drawing/2014/main" id="{48FB7BE2-D740-7347-A04B-8C0ABFED605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5;p13">
            <a:extLst>
              <a:ext uri="{FF2B5EF4-FFF2-40B4-BE49-F238E27FC236}">
                <a16:creationId xmlns:a16="http://schemas.microsoft.com/office/drawing/2014/main" id="{988ADFD9-B12C-924C-8810-4AEA5DFFA6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26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7" name="Google Shape;167;p21">
            <a:extLst>
              <a:ext uri="{FF2B5EF4-FFF2-40B4-BE49-F238E27FC236}">
                <a16:creationId xmlns:a16="http://schemas.microsoft.com/office/drawing/2014/main" id="{9D687891-CEC5-F644-A801-76FD8B18C4F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81;p14">
            <a:extLst>
              <a:ext uri="{FF2B5EF4-FFF2-40B4-BE49-F238E27FC236}">
                <a16:creationId xmlns:a16="http://schemas.microsoft.com/office/drawing/2014/main" id="{545958F2-598B-A44A-9AF2-EFFABC675502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A2254F0-4917-4836-D8B7-4807A4A51405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1424267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lang="en" sz="32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5900" dirty="0">
                <a:solidFill>
                  <a:srgbClr val="FFFFFF"/>
                </a:solidFill>
              </a:rPr>
              <a:t>Thank You</a:t>
            </a:r>
            <a:endParaRPr sz="59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59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59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53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53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53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00" dirty="0">
              <a:solidFill>
                <a:srgbClr val="FFFFFF"/>
              </a:solidFill>
            </a:endParaRPr>
          </a:p>
        </p:txBody>
      </p:sp>
      <p:sp>
        <p:nvSpPr>
          <p:cNvPr id="303" name="Google Shape;303;p25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E36A4-E0CD-B148-8369-1B0109042E6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2395" r="13161"/>
          <a:stretch/>
        </p:blipFill>
        <p:spPr>
          <a:xfrm>
            <a:off x="6274912" y="1827367"/>
            <a:ext cx="648000" cy="79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8C295-1ED9-4743-BEFC-F2133E85DD10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99221" y="1386846"/>
            <a:ext cx="648000" cy="7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B17FD7-5C3A-0543-9BD2-315A8EA68EA0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19462" y="2279940"/>
            <a:ext cx="648000" cy="79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6D24C-A032-F24C-910C-281A736262E3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972823" y="2266021"/>
            <a:ext cx="648000" cy="79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DEEE3-B63E-914E-84BD-E00F20CB3660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892642" y="2279940"/>
            <a:ext cx="648000" cy="792000"/>
          </a:xfrm>
          <a:prstGeom prst="rect">
            <a:avLst/>
          </a:prstGeom>
        </p:spPr>
      </p:pic>
      <p:pic>
        <p:nvPicPr>
          <p:cNvPr id="11" name="Picture 10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92BDC86F-B9B4-3443-A789-6B6EC3E8EF7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-1" r="4540"/>
          <a:stretch/>
        </p:blipFill>
        <p:spPr>
          <a:xfrm>
            <a:off x="2586267" y="1387376"/>
            <a:ext cx="648000" cy="792000"/>
          </a:xfrm>
          <a:prstGeom prst="rect">
            <a:avLst/>
          </a:prstGeom>
        </p:spPr>
      </p:pic>
      <p:pic>
        <p:nvPicPr>
          <p:cNvPr id="13" name="Picture 1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2EFDF514-5AEE-FA45-BACD-0512093732CC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983109" y="1835756"/>
            <a:ext cx="648000" cy="79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CB50D7-B29C-E84C-9680-492B7C5FED2A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428646" y="1827031"/>
            <a:ext cx="648000" cy="792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2877C0B-388C-6540-BE9E-1B2D2A736D40}"/>
              </a:ext>
            </a:extLst>
          </p:cNvPr>
          <p:cNvGrpSpPr/>
          <p:nvPr/>
        </p:nvGrpSpPr>
        <p:grpSpPr>
          <a:xfrm>
            <a:off x="1245438" y="3153300"/>
            <a:ext cx="1365095" cy="836311"/>
            <a:chOff x="10262604" y="727178"/>
            <a:chExt cx="1555032" cy="952674"/>
          </a:xfrm>
        </p:grpSpPr>
        <p:pic>
          <p:nvPicPr>
            <p:cNvPr id="17" name="Picture 4" descr="European Research Council - Wikipedia">
              <a:extLst>
                <a:ext uri="{FF2B5EF4-FFF2-40B4-BE49-F238E27FC236}">
                  <a16:creationId xmlns:a16="http://schemas.microsoft.com/office/drawing/2014/main" id="{3AE862B4-A69D-E04D-BEF9-595EED1E8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2604" y="727178"/>
              <a:ext cx="949586" cy="952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8">
              <a:extLst>
                <a:ext uri="{FF2B5EF4-FFF2-40B4-BE49-F238E27FC236}">
                  <a16:creationId xmlns:a16="http://schemas.microsoft.com/office/drawing/2014/main" id="{7EDBC925-F5E8-FD4B-8B15-D08F34AF58E5}"/>
                </a:ext>
              </a:extLst>
            </p:cNvPr>
            <p:cNvSpPr txBox="1"/>
            <p:nvPr/>
          </p:nvSpPr>
          <p:spPr>
            <a:xfrm>
              <a:off x="10970631" y="1245084"/>
              <a:ext cx="8470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 err="1">
                  <a:solidFill>
                    <a:srgbClr val="E95D0F"/>
                  </a:solidFill>
                  <a:latin typeface="Century Gothic" panose="020B0502020202020204" pitchFamily="34" charset="0"/>
                </a:rPr>
                <a:t>ExCoMet</a:t>
              </a:r>
              <a:r>
                <a:rPr lang="fr-FR" sz="1400" b="1" dirty="0">
                  <a:solidFill>
                    <a:srgbClr val="E95D0F"/>
                  </a:solidFill>
                </a:rPr>
                <a:t> </a:t>
              </a:r>
            </a:p>
          </p:txBody>
        </p:sp>
      </p:grpSp>
      <p:pic>
        <p:nvPicPr>
          <p:cNvPr id="19" name="Picture 2" descr="Israel Science Foundation | LinkedIn">
            <a:extLst>
              <a:ext uri="{FF2B5EF4-FFF2-40B4-BE49-F238E27FC236}">
                <a16:creationId xmlns:a16="http://schemas.microsoft.com/office/drawing/2014/main" id="{0255BC1F-0C0C-1345-A09D-25FEBCC8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1" y="3056675"/>
            <a:ext cx="978408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0248E-8EE3-D04B-897B-A92C064D1037}"/>
              </a:ext>
            </a:extLst>
          </p:cNvPr>
          <p:cNvGrpSpPr/>
          <p:nvPr/>
        </p:nvGrpSpPr>
        <p:grpSpPr>
          <a:xfrm>
            <a:off x="2888668" y="3244772"/>
            <a:ext cx="1558873" cy="887871"/>
            <a:chOff x="9909109" y="5875919"/>
            <a:chExt cx="1536146" cy="858281"/>
          </a:xfrm>
        </p:grpSpPr>
        <p:pic>
          <p:nvPicPr>
            <p:cNvPr id="21" name="Picture 14" descr="Logos - PHYMATH / Documentation utilisateurs des ressources informatiques">
              <a:extLst>
                <a:ext uri="{FF2B5EF4-FFF2-40B4-BE49-F238E27FC236}">
                  <a16:creationId xmlns:a16="http://schemas.microsoft.com/office/drawing/2014/main" id="{F622DA86-A4E0-6D4E-8FC8-42CFA3EDF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5998" y="5902559"/>
              <a:ext cx="555451" cy="55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2B05C3-75ED-8F4E-90B6-DF754A614C27}"/>
                </a:ext>
              </a:extLst>
            </p:cNvPr>
            <p:cNvGrpSpPr/>
            <p:nvPr/>
          </p:nvGrpSpPr>
          <p:grpSpPr>
            <a:xfrm>
              <a:off x="10065038" y="5875919"/>
              <a:ext cx="499743" cy="600484"/>
              <a:chOff x="8083522" y="2187539"/>
              <a:chExt cx="891878" cy="1071669"/>
            </a:xfrm>
          </p:grpSpPr>
          <p:pic>
            <p:nvPicPr>
              <p:cNvPr id="24" name="Picture 2" descr="https://external-content.duckduckgo.com/iu/?u=https%3A%2F%2Ftse1.mm.bing.net%2Fth%3Fid%3DOIP.Ip8TotgUpYzH62zjpxZkmwHaBq%26pid%3DApi&amp;f=1&amp;ipt=82caaec4f75c6ab7c7659e71b621f69113a1bbb3aa939a9ad6674b9a84430cb7&amp;ipo=images">
                <a:extLst>
                  <a:ext uri="{FF2B5EF4-FFF2-40B4-BE49-F238E27FC236}">
                    <a16:creationId xmlns:a16="http://schemas.microsoft.com/office/drawing/2014/main" id="{235115B3-7127-1B44-B225-A74B9CB04A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7" t="8490" r="73629" b="8490"/>
              <a:stretch/>
            </p:blipFill>
            <p:spPr bwMode="auto">
              <a:xfrm>
                <a:off x="8083522" y="2187539"/>
                <a:ext cx="891878" cy="670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https://external-content.duckduckgo.com/iu/?u=https%3A%2F%2Ftse1.mm.bing.net%2Fth%3Fid%3DOIP.Ip8TotgUpYzH62zjpxZkmwHaBq%26pid%3DApi&amp;f=1&amp;ipt=82caaec4f75c6ab7c7659e71b621f69113a1bbb3aa939a9ad6674b9a84430cb7&amp;ipo=images">
                <a:extLst>
                  <a:ext uri="{FF2B5EF4-FFF2-40B4-BE49-F238E27FC236}">
                    <a16:creationId xmlns:a16="http://schemas.microsoft.com/office/drawing/2014/main" id="{C06527EA-3572-C84F-B237-2590BA4D14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10" t="8490" r="10970" b="7548"/>
              <a:stretch/>
            </p:blipFill>
            <p:spPr bwMode="auto">
              <a:xfrm>
                <a:off x="8157926" y="2881305"/>
                <a:ext cx="743068" cy="3779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685D2D-5D55-D84B-A4A8-D5D5D952261B}"/>
                </a:ext>
              </a:extLst>
            </p:cNvPr>
            <p:cNvSpPr txBox="1"/>
            <p:nvPr/>
          </p:nvSpPr>
          <p:spPr>
            <a:xfrm>
              <a:off x="9909109" y="6487979"/>
              <a:ext cx="153614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0" i="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highlight>
                    <a:srgbClr val="FFFFFF"/>
                  </a:highlight>
                  <a:latin typeface="Century Gothic" panose="020B0502020202020204" pitchFamily="34" charset="0"/>
                </a:rPr>
                <a:t>WIS-CNRS (IPR LAMA) 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6" name="Picture 6" descr="Downloads | Minerva Stiftung Gesellschaft für die Forschung mbH">
            <a:extLst>
              <a:ext uri="{FF2B5EF4-FFF2-40B4-BE49-F238E27FC236}">
                <a16:creationId xmlns:a16="http://schemas.microsoft.com/office/drawing/2014/main" id="{9C55BBFA-3CD2-6346-9861-40B5B0D15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/>
          <a:stretch/>
        </p:blipFill>
        <p:spPr bwMode="auto">
          <a:xfrm>
            <a:off x="4572000" y="3319547"/>
            <a:ext cx="1644430" cy="7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Haessler\ownCloud\confs\logos\Laserlab-Europe.jpg">
            <a:extLst>
              <a:ext uri="{FF2B5EF4-FFF2-40B4-BE49-F238E27FC236}">
                <a16:creationId xmlns:a16="http://schemas.microsoft.com/office/drawing/2014/main" id="{D0D09308-6655-F14A-93D3-55B9948D8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8532" y="4312458"/>
            <a:ext cx="1416270" cy="747028"/>
          </a:xfrm>
          <a:prstGeom prst="rect">
            <a:avLst/>
          </a:prstGeom>
          <a:noFill/>
        </p:spPr>
      </p:pic>
      <p:pic>
        <p:nvPicPr>
          <p:cNvPr id="28" name="Picture 4" descr="The Wolfson Foundation">
            <a:extLst>
              <a:ext uri="{FF2B5EF4-FFF2-40B4-BE49-F238E27FC236}">
                <a16:creationId xmlns:a16="http://schemas.microsoft.com/office/drawing/2014/main" id="{FCB9FB11-FF50-E14C-9E5C-8995A9E5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60" y="4377405"/>
            <a:ext cx="1292382" cy="6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orizon Europe - European Commission">
            <a:extLst>
              <a:ext uri="{FF2B5EF4-FFF2-40B4-BE49-F238E27FC236}">
                <a16:creationId xmlns:a16="http://schemas.microsoft.com/office/drawing/2014/main" id="{911361D1-4AF0-D54A-B37A-222698980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77" y="4216095"/>
            <a:ext cx="1644430" cy="86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37C6F-E418-7247-9B6D-F1F0E54C9AD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9"/>
          <a:srcRect t="890" b="890"/>
          <a:stretch/>
        </p:blipFill>
        <p:spPr>
          <a:xfrm>
            <a:off x="3958021" y="1398131"/>
            <a:ext cx="648000" cy="79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FBB69-107E-3E4F-B39D-C6EBB4E8E36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0"/>
          <a:srcRect l="11977" r="12904"/>
          <a:stretch/>
        </p:blipFill>
        <p:spPr>
          <a:xfrm>
            <a:off x="7699314" y="1828926"/>
            <a:ext cx="648000" cy="79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E0B3C5-86A3-7A4D-8252-FBB6C2134C5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633" t="18080"/>
          <a:stretch/>
        </p:blipFill>
        <p:spPr>
          <a:xfrm>
            <a:off x="6209469" y="2948717"/>
            <a:ext cx="2867177" cy="1969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F2B96-2AEF-A64A-B75D-6DEDDB6A9CF5}"/>
              </a:ext>
            </a:extLst>
          </p:cNvPr>
          <p:cNvPicPr preferRelativeResize="0"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2580571" y="2276563"/>
            <a:ext cx="648000" cy="792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95D511-7085-5049-AD5E-D7019D90ADEE}"/>
              </a:ext>
            </a:extLst>
          </p:cNvPr>
          <p:cNvPicPr preferRelativeResize="0"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3276292" y="2272951"/>
            <a:ext cx="648000" cy="792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A3D142B-305B-9D2A-F972-F24343B709A4}"/>
              </a:ext>
            </a:extLst>
          </p:cNvPr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36" y="1386846"/>
            <a:ext cx="648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1C3E69-ED50-B0B3-035A-158BAFDD7721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3275335" y="1398130"/>
            <a:ext cx="648000" cy="79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5865DE14-07BF-776F-26C0-7CBBBC0D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64;p14">
            <a:extLst>
              <a:ext uri="{FF2B5EF4-FFF2-40B4-BE49-F238E27FC236}">
                <a16:creationId xmlns:a16="http://schemas.microsoft.com/office/drawing/2014/main" id="{FDD8DE25-9532-4690-0ACC-05B6FD326D8F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Summary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100"/>
              <a:buFont typeface="Arial"/>
              <a:buAutoNum type="arabicPeriod"/>
            </a:pPr>
            <a:endParaRPr sz="1600" dirty="0">
              <a:solidFill>
                <a:schemeClr val="tx1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4" name="Google Shape;65;p14">
            <a:extLst>
              <a:ext uri="{FF2B5EF4-FFF2-40B4-BE49-F238E27FC236}">
                <a16:creationId xmlns:a16="http://schemas.microsoft.com/office/drawing/2014/main" id="{0DEF8904-D683-8D5F-80B7-5ED7DA239DB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5;p13">
            <a:extLst>
              <a:ext uri="{FF2B5EF4-FFF2-40B4-BE49-F238E27FC236}">
                <a16:creationId xmlns:a16="http://schemas.microsoft.com/office/drawing/2014/main" id="{430CA225-EF48-4667-D576-613D7AF1AC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28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7" name="Google Shape;167;p21">
            <a:extLst>
              <a:ext uri="{FF2B5EF4-FFF2-40B4-BE49-F238E27FC236}">
                <a16:creationId xmlns:a16="http://schemas.microsoft.com/office/drawing/2014/main" id="{DBD15000-EB43-FB61-314D-350E4CAE1E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81;p14">
            <a:extLst>
              <a:ext uri="{FF2B5EF4-FFF2-40B4-BE49-F238E27FC236}">
                <a16:creationId xmlns:a16="http://schemas.microsoft.com/office/drawing/2014/main" id="{EEE47D27-B34F-A44A-4F70-157680BEDBC0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D174FA-C853-642B-53C1-8165990E65D2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3" name="Google Shape;265;p26">
            <a:extLst>
              <a:ext uri="{FF2B5EF4-FFF2-40B4-BE49-F238E27FC236}">
                <a16:creationId xmlns:a16="http://schemas.microsoft.com/office/drawing/2014/main" id="{B3F48149-3FF7-4858-51E9-230F2BFA0665}"/>
              </a:ext>
            </a:extLst>
          </p:cNvPr>
          <p:cNvSpPr/>
          <p:nvPr/>
        </p:nvSpPr>
        <p:spPr>
          <a:xfrm>
            <a:off x="5543450" y="1909925"/>
            <a:ext cx="2400300" cy="51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800">
                <a:latin typeface="Century Gothic" panose="020B0502020202020204" pitchFamily="34" charset="0"/>
                <a:ea typeface="Roboto" panose="02000000000000000000" pitchFamily="2" charset="0"/>
              </a:rPr>
              <a:t> </a:t>
            </a:r>
            <a:endParaRPr sz="180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4" name="Google Shape;267;p26">
            <a:extLst>
              <a:ext uri="{FF2B5EF4-FFF2-40B4-BE49-F238E27FC236}">
                <a16:creationId xmlns:a16="http://schemas.microsoft.com/office/drawing/2014/main" id="{FD7D9B68-FAC5-58A8-A7AA-9C9D78776E33}"/>
              </a:ext>
            </a:extLst>
          </p:cNvPr>
          <p:cNvSpPr txBox="1"/>
          <p:nvPr/>
        </p:nvSpPr>
        <p:spPr>
          <a:xfrm>
            <a:off x="108897" y="414511"/>
            <a:ext cx="4291500" cy="283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dirty="0">
                <a:latin typeface="Century Gothic" panose="020B0502020202020204" pitchFamily="34" charset="0"/>
                <a:ea typeface="Roboto" panose="02000000000000000000" pitchFamily="2" charset="0"/>
              </a:rPr>
              <a:t>Refractive doublet for PFC Control:</a:t>
            </a:r>
            <a:endParaRPr sz="1800"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>
              <a:buClr>
                <a:srgbClr val="000000"/>
              </a:buClr>
              <a:buSzPts val="1100"/>
            </a:pPr>
            <a:endParaRPr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>
              <a:buClr>
                <a:srgbClr val="000000"/>
              </a:buClr>
              <a:buSzPts val="1100"/>
            </a:pPr>
            <a:endParaRPr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>
              <a:buClr>
                <a:srgbClr val="000000"/>
              </a:buClr>
              <a:buSzPts val="1100"/>
            </a:pPr>
            <a:endParaRPr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>
              <a:buClr>
                <a:srgbClr val="000000"/>
              </a:buClr>
              <a:buSzPts val="1100"/>
            </a:pPr>
            <a:endParaRPr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>
              <a:buClr>
                <a:srgbClr val="000000"/>
              </a:buClr>
              <a:buSzPts val="1100"/>
            </a:pPr>
            <a:endParaRPr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>
              <a:buClr>
                <a:srgbClr val="000000"/>
              </a:buClr>
              <a:buSzPts val="1100"/>
            </a:pPr>
            <a:endParaRPr sz="400"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>
              <a:buClr>
                <a:srgbClr val="000000"/>
              </a:buClr>
              <a:buSzPts val="1100"/>
            </a:pPr>
            <a:endParaRPr lang="en"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>
              <a:buClr>
                <a:srgbClr val="000000"/>
              </a:buClr>
              <a:buSzPts val="1100"/>
            </a:pPr>
            <a:endParaRPr lang="en"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pPr>
              <a:buClr>
                <a:srgbClr val="000000"/>
              </a:buClr>
              <a:buSzPts val="1100"/>
            </a:pPr>
            <a:r>
              <a:rPr lang="en" dirty="0">
                <a:latin typeface="Century Gothic" panose="020B0502020202020204" pitchFamily="34" charset="0"/>
                <a:ea typeface="Roboto" panose="02000000000000000000" pitchFamily="2" charset="0"/>
              </a:rPr>
              <a:t>Effect scales with beam size</a:t>
            </a:r>
            <a:endParaRPr sz="1800" dirty="0">
              <a:latin typeface="Century Gothic" panose="020B0502020202020204" pitchFamily="34" charset="0"/>
              <a:ea typeface="Roboto" panose="02000000000000000000" pitchFamily="2" charset="0"/>
            </a:endParaRPr>
          </a:p>
          <a:p>
            <a:br>
              <a:rPr lang="en" dirty="0">
                <a:latin typeface="Century Gothic" panose="020B0502020202020204" pitchFamily="34" charset="0"/>
                <a:ea typeface="Roboto" panose="02000000000000000000" pitchFamily="2" charset="0"/>
              </a:rPr>
            </a:br>
            <a:br>
              <a:rPr lang="en" dirty="0">
                <a:latin typeface="Century Gothic" panose="020B0502020202020204" pitchFamily="34" charset="0"/>
                <a:ea typeface="Roboto" panose="02000000000000000000" pitchFamily="2" charset="0"/>
              </a:rPr>
            </a:br>
            <a:endParaRPr dirty="0"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pic>
        <p:nvPicPr>
          <p:cNvPr id="5" name="Google Shape;271;p26">
            <a:extLst>
              <a:ext uri="{FF2B5EF4-FFF2-40B4-BE49-F238E27FC236}">
                <a16:creationId xmlns:a16="http://schemas.microsoft.com/office/drawing/2014/main" id="{B49C3B71-E025-75A3-43A5-33681321923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48" y="2511995"/>
            <a:ext cx="3046927" cy="233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73;p26">
            <a:extLst>
              <a:ext uri="{FF2B5EF4-FFF2-40B4-BE49-F238E27FC236}">
                <a16:creationId xmlns:a16="http://schemas.microsoft.com/office/drawing/2014/main" id="{6783E2E1-C0CA-4351-918D-0E18319682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6694" r="1088" b="62776"/>
          <a:stretch/>
        </p:blipFill>
        <p:spPr>
          <a:xfrm>
            <a:off x="51244" y="777245"/>
            <a:ext cx="3624636" cy="14023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4;p14">
            <a:extLst>
              <a:ext uri="{FF2B5EF4-FFF2-40B4-BE49-F238E27FC236}">
                <a16:creationId xmlns:a16="http://schemas.microsoft.com/office/drawing/2014/main" id="{2A2778D6-1B89-B466-DEA7-977624F2F8FE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Axiparabola</a:t>
            </a: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 Velocity Measurement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8" name="Google Shape;65;p14">
            <a:extLst>
              <a:ext uri="{FF2B5EF4-FFF2-40B4-BE49-F238E27FC236}">
                <a16:creationId xmlns:a16="http://schemas.microsoft.com/office/drawing/2014/main" id="{6F7AAB8D-65F8-FF24-67CA-3D36C3F07A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81;p14">
            <a:extLst>
              <a:ext uri="{FF2B5EF4-FFF2-40B4-BE49-F238E27FC236}">
                <a16:creationId xmlns:a16="http://schemas.microsoft.com/office/drawing/2014/main" id="{34F960B1-EEB7-D72F-5670-E7BA34A350EA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C93E50D-B614-FA07-AEA5-6F5976475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593" y="524255"/>
            <a:ext cx="4908271" cy="3972883"/>
          </a:xfrm>
          <a:prstGeom prst="rect">
            <a:avLst/>
          </a:prstGeom>
        </p:spPr>
      </p:pic>
      <p:sp>
        <p:nvSpPr>
          <p:cNvPr id="11" name="Google Shape;272;p26">
            <a:extLst>
              <a:ext uri="{FF2B5EF4-FFF2-40B4-BE49-F238E27FC236}">
                <a16:creationId xmlns:a16="http://schemas.microsoft.com/office/drawing/2014/main" id="{DAE06AF0-3C94-1B81-8031-A55FD007AACB}"/>
              </a:ext>
            </a:extLst>
          </p:cNvPr>
          <p:cNvSpPr txBox="1"/>
          <p:nvPr/>
        </p:nvSpPr>
        <p:spPr>
          <a:xfrm>
            <a:off x="3118375" y="4515292"/>
            <a:ext cx="632041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dirty="0" err="1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Kabacinski</a:t>
            </a:r>
            <a:r>
              <a:rPr lang="en" dirty="0">
                <a:solidFill>
                  <a:srgbClr val="C00000"/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 et al. J. Opt. 23 (2021), Liberman et al.,  Opt. Let. 49 (2024)</a:t>
            </a:r>
            <a:endParaRPr dirty="0">
              <a:solidFill>
                <a:srgbClr val="C00000"/>
              </a:solidFill>
              <a:latin typeface="Century Gothic" panose="020B0502020202020204" pitchFamily="34" charset="0"/>
              <a:ea typeface="Roboto" panose="020000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79A2BD-312C-A202-7B1E-B443E1C89365}"/>
              </a:ext>
            </a:extLst>
          </p:cNvPr>
          <p:cNvSpPr txBox="1"/>
          <p:nvPr/>
        </p:nvSpPr>
        <p:spPr>
          <a:xfrm>
            <a:off x="9002598" y="390269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IL"/>
          </a:p>
        </p:txBody>
      </p:sp>
    </p:spTree>
    <p:extLst>
      <p:ext uri="{BB962C8B-B14F-4D97-AF65-F5344CB8AC3E}">
        <p14:creationId xmlns:p14="http://schemas.microsoft.com/office/powerpoint/2010/main" val="8765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4;p14">
            <a:extLst>
              <a:ext uri="{FF2B5EF4-FFF2-40B4-BE49-F238E27FC236}">
                <a16:creationId xmlns:a16="http://schemas.microsoft.com/office/drawing/2014/main" id="{14DF6F5B-04EA-004F-8073-4285C5F4138E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The Breakdown Issue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15" name="Google Shape;65;p14">
            <a:extLst>
              <a:ext uri="{FF2B5EF4-FFF2-40B4-BE49-F238E27FC236}">
                <a16:creationId xmlns:a16="http://schemas.microsoft.com/office/drawing/2014/main" id="{09D66E34-E59B-D54F-A3C8-48AA0154E2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4" descr="https://www.eucall.eu/e15536/e15564/e15661/XFEL_Luftbild_2014_1_parallel_50x16_rgb_144491735539.png">
            <a:extLst>
              <a:ext uri="{FF2B5EF4-FFF2-40B4-BE49-F238E27FC236}">
                <a16:creationId xmlns:a16="http://schemas.microsoft.com/office/drawing/2014/main" id="{8EF6B616-F528-0F4D-871A-335119CA2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3" y="1128693"/>
            <a:ext cx="2461949" cy="79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E322B39-5A0C-BB48-81E0-3F1ED382E828}"/>
              </a:ext>
            </a:extLst>
          </p:cNvPr>
          <p:cNvGrpSpPr/>
          <p:nvPr/>
        </p:nvGrpSpPr>
        <p:grpSpPr>
          <a:xfrm>
            <a:off x="1905456" y="896969"/>
            <a:ext cx="3934396" cy="1320374"/>
            <a:chOff x="2540607" y="1195959"/>
            <a:chExt cx="5245861" cy="176049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13D587-B563-EA4C-AB2B-563CA00EF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5234" y="1195959"/>
              <a:ext cx="3041234" cy="176049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70896D1-E6BD-C64D-B89A-A898053C715F}"/>
                </a:ext>
              </a:extLst>
            </p:cNvPr>
            <p:cNvSpPr/>
            <p:nvPr/>
          </p:nvSpPr>
          <p:spPr>
            <a:xfrm>
              <a:off x="2540607" y="2003832"/>
              <a:ext cx="134176" cy="123870"/>
            </a:xfrm>
            <a:prstGeom prst="rect">
              <a:avLst/>
            </a:prstGeom>
            <a:noFill/>
            <a:ln w="38100">
              <a:solidFill>
                <a:srgbClr val="F83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E8E1A48-347C-8A44-90D3-D85788290889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2607695" y="1197377"/>
              <a:ext cx="2137539" cy="806455"/>
            </a:xfrm>
            <a:prstGeom prst="straightConnector1">
              <a:avLst/>
            </a:prstGeom>
            <a:ln w="38100">
              <a:solidFill>
                <a:srgbClr val="F8303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F89FADA-DF9A-284D-8FB4-F41BAE3C70A5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>
              <a:off x="2607695" y="2127702"/>
              <a:ext cx="2137539" cy="816346"/>
            </a:xfrm>
            <a:prstGeom prst="straightConnector1">
              <a:avLst/>
            </a:prstGeom>
            <a:ln w="38100">
              <a:solidFill>
                <a:srgbClr val="F8303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A031B92-C2D1-A940-98D8-9606E16101A4}"/>
              </a:ext>
            </a:extLst>
          </p:cNvPr>
          <p:cNvGrpSpPr/>
          <p:nvPr/>
        </p:nvGrpSpPr>
        <p:grpSpPr>
          <a:xfrm flipV="1">
            <a:off x="5364792" y="527578"/>
            <a:ext cx="3357473" cy="847483"/>
            <a:chOff x="7270348" y="1931485"/>
            <a:chExt cx="4476631" cy="1129976"/>
          </a:xfrm>
        </p:grpSpPr>
        <p:pic>
          <p:nvPicPr>
            <p:cNvPr id="33" name="Picture 2" descr="2 A 1.3 GHz superconducting niobium ninecell cavity. | Download Scientific  Diagram">
              <a:extLst>
                <a:ext uri="{FF2B5EF4-FFF2-40B4-BE49-F238E27FC236}">
                  <a16:creationId xmlns:a16="http://schemas.microsoft.com/office/drawing/2014/main" id="{8C8615C3-AA24-F548-9682-4C1CA011D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3219" y="2067272"/>
              <a:ext cx="2826290" cy="994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Freeform: Shape 110">
              <a:extLst>
                <a:ext uri="{FF2B5EF4-FFF2-40B4-BE49-F238E27FC236}">
                  <a16:creationId xmlns:a16="http://schemas.microsoft.com/office/drawing/2014/main" id="{CFDF1869-9F4B-6A48-8EA5-4259EED23CEC}"/>
                </a:ext>
              </a:extLst>
            </p:cNvPr>
            <p:cNvSpPr/>
            <p:nvPr/>
          </p:nvSpPr>
          <p:spPr>
            <a:xfrm flipV="1">
              <a:off x="7270348" y="1931485"/>
              <a:ext cx="379377" cy="242773"/>
            </a:xfrm>
            <a:custGeom>
              <a:avLst/>
              <a:gdLst>
                <a:gd name="connsiteX0" fmla="*/ 38100 w 601980"/>
                <a:gd name="connsiteY0" fmla="*/ 213360 h 342900"/>
                <a:gd name="connsiteX1" fmla="*/ 594360 w 601980"/>
                <a:gd name="connsiteY1" fmla="*/ 0 h 342900"/>
                <a:gd name="connsiteX2" fmla="*/ 601980 w 601980"/>
                <a:gd name="connsiteY2" fmla="*/ 190500 h 342900"/>
                <a:gd name="connsiteX3" fmla="*/ 0 w 601980"/>
                <a:gd name="connsiteY3" fmla="*/ 342900 h 342900"/>
                <a:gd name="connsiteX4" fmla="*/ 38100 w 601980"/>
                <a:gd name="connsiteY4" fmla="*/ 213360 h 342900"/>
                <a:gd name="connsiteX0" fmla="*/ 3175 w 601980"/>
                <a:gd name="connsiteY0" fmla="*/ 184785 h 342900"/>
                <a:gd name="connsiteX1" fmla="*/ 594360 w 601980"/>
                <a:gd name="connsiteY1" fmla="*/ 0 h 342900"/>
                <a:gd name="connsiteX2" fmla="*/ 601980 w 601980"/>
                <a:gd name="connsiteY2" fmla="*/ 190500 h 342900"/>
                <a:gd name="connsiteX3" fmla="*/ 0 w 601980"/>
                <a:gd name="connsiteY3" fmla="*/ 342900 h 342900"/>
                <a:gd name="connsiteX4" fmla="*/ 3175 w 601980"/>
                <a:gd name="connsiteY4" fmla="*/ 184785 h 342900"/>
                <a:gd name="connsiteX0" fmla="*/ 3175 w 607060"/>
                <a:gd name="connsiteY0" fmla="*/ 207010 h 365125"/>
                <a:gd name="connsiteX1" fmla="*/ 607060 w 607060"/>
                <a:gd name="connsiteY1" fmla="*/ 0 h 365125"/>
                <a:gd name="connsiteX2" fmla="*/ 601980 w 607060"/>
                <a:gd name="connsiteY2" fmla="*/ 212725 h 365125"/>
                <a:gd name="connsiteX3" fmla="*/ 0 w 607060"/>
                <a:gd name="connsiteY3" fmla="*/ 365125 h 365125"/>
                <a:gd name="connsiteX4" fmla="*/ 3175 w 607060"/>
                <a:gd name="connsiteY4" fmla="*/ 207010 h 365125"/>
                <a:gd name="connsiteX0" fmla="*/ 3175 w 607060"/>
                <a:gd name="connsiteY0" fmla="*/ 207010 h 365125"/>
                <a:gd name="connsiteX1" fmla="*/ 607060 w 607060"/>
                <a:gd name="connsiteY1" fmla="*/ 0 h 365125"/>
                <a:gd name="connsiteX2" fmla="*/ 605155 w 607060"/>
                <a:gd name="connsiteY2" fmla="*/ 123825 h 365125"/>
                <a:gd name="connsiteX3" fmla="*/ 0 w 607060"/>
                <a:gd name="connsiteY3" fmla="*/ 365125 h 365125"/>
                <a:gd name="connsiteX4" fmla="*/ 3175 w 607060"/>
                <a:gd name="connsiteY4" fmla="*/ 207010 h 365125"/>
                <a:gd name="connsiteX0" fmla="*/ 3175 w 607060"/>
                <a:gd name="connsiteY0" fmla="*/ 207010 h 311150"/>
                <a:gd name="connsiteX1" fmla="*/ 607060 w 607060"/>
                <a:gd name="connsiteY1" fmla="*/ 0 h 311150"/>
                <a:gd name="connsiteX2" fmla="*/ 605155 w 607060"/>
                <a:gd name="connsiteY2" fmla="*/ 123825 h 311150"/>
                <a:gd name="connsiteX3" fmla="*/ 0 w 607060"/>
                <a:gd name="connsiteY3" fmla="*/ 311150 h 311150"/>
                <a:gd name="connsiteX4" fmla="*/ 3175 w 607060"/>
                <a:gd name="connsiteY4" fmla="*/ 207010 h 311150"/>
                <a:gd name="connsiteX0" fmla="*/ 306 w 604191"/>
                <a:gd name="connsiteY0" fmla="*/ 207010 h 323850"/>
                <a:gd name="connsiteX1" fmla="*/ 604191 w 604191"/>
                <a:gd name="connsiteY1" fmla="*/ 0 h 323850"/>
                <a:gd name="connsiteX2" fmla="*/ 602286 w 604191"/>
                <a:gd name="connsiteY2" fmla="*/ 123825 h 323850"/>
                <a:gd name="connsiteX3" fmla="*/ 306 w 604191"/>
                <a:gd name="connsiteY3" fmla="*/ 323850 h 323850"/>
                <a:gd name="connsiteX4" fmla="*/ 306 w 604191"/>
                <a:gd name="connsiteY4" fmla="*/ 207010 h 323850"/>
                <a:gd name="connsiteX0" fmla="*/ 84 w 611113"/>
                <a:gd name="connsiteY0" fmla="*/ 178435 h 323850"/>
                <a:gd name="connsiteX1" fmla="*/ 611113 w 611113"/>
                <a:gd name="connsiteY1" fmla="*/ 0 h 323850"/>
                <a:gd name="connsiteX2" fmla="*/ 609208 w 611113"/>
                <a:gd name="connsiteY2" fmla="*/ 123825 h 323850"/>
                <a:gd name="connsiteX3" fmla="*/ 7228 w 611113"/>
                <a:gd name="connsiteY3" fmla="*/ 323850 h 323850"/>
                <a:gd name="connsiteX4" fmla="*/ 84 w 611113"/>
                <a:gd name="connsiteY4" fmla="*/ 178435 h 323850"/>
                <a:gd name="connsiteX0" fmla="*/ 84 w 611113"/>
                <a:gd name="connsiteY0" fmla="*/ 190341 h 323850"/>
                <a:gd name="connsiteX1" fmla="*/ 611113 w 611113"/>
                <a:gd name="connsiteY1" fmla="*/ 0 h 323850"/>
                <a:gd name="connsiteX2" fmla="*/ 609208 w 611113"/>
                <a:gd name="connsiteY2" fmla="*/ 123825 h 323850"/>
                <a:gd name="connsiteX3" fmla="*/ 7228 w 611113"/>
                <a:gd name="connsiteY3" fmla="*/ 323850 h 323850"/>
                <a:gd name="connsiteX4" fmla="*/ 84 w 611113"/>
                <a:gd name="connsiteY4" fmla="*/ 190341 h 323850"/>
                <a:gd name="connsiteX0" fmla="*/ 305 w 611334"/>
                <a:gd name="connsiteY0" fmla="*/ 190341 h 297656"/>
                <a:gd name="connsiteX1" fmla="*/ 611334 w 611334"/>
                <a:gd name="connsiteY1" fmla="*/ 0 h 297656"/>
                <a:gd name="connsiteX2" fmla="*/ 609429 w 611334"/>
                <a:gd name="connsiteY2" fmla="*/ 123825 h 297656"/>
                <a:gd name="connsiteX3" fmla="*/ 306 w 611334"/>
                <a:gd name="connsiteY3" fmla="*/ 297656 h 297656"/>
                <a:gd name="connsiteX4" fmla="*/ 305 w 611334"/>
                <a:gd name="connsiteY4" fmla="*/ 190341 h 297656"/>
                <a:gd name="connsiteX0" fmla="*/ 4762 w 615791"/>
                <a:gd name="connsiteY0" fmla="*/ 190341 h 297656"/>
                <a:gd name="connsiteX1" fmla="*/ 615791 w 615791"/>
                <a:gd name="connsiteY1" fmla="*/ 0 h 297656"/>
                <a:gd name="connsiteX2" fmla="*/ 613886 w 615791"/>
                <a:gd name="connsiteY2" fmla="*/ 123825 h 297656"/>
                <a:gd name="connsiteX3" fmla="*/ 0 w 615791"/>
                <a:gd name="connsiteY3" fmla="*/ 297656 h 297656"/>
                <a:gd name="connsiteX4" fmla="*/ 4762 w 615791"/>
                <a:gd name="connsiteY4" fmla="*/ 190341 h 297656"/>
                <a:gd name="connsiteX0" fmla="*/ 4762 w 615791"/>
                <a:gd name="connsiteY0" fmla="*/ 190341 h 297656"/>
                <a:gd name="connsiteX1" fmla="*/ 615791 w 615791"/>
                <a:gd name="connsiteY1" fmla="*/ 0 h 297656"/>
                <a:gd name="connsiteX2" fmla="*/ 611504 w 615791"/>
                <a:gd name="connsiteY2" fmla="*/ 140494 h 297656"/>
                <a:gd name="connsiteX3" fmla="*/ 0 w 615791"/>
                <a:gd name="connsiteY3" fmla="*/ 297656 h 297656"/>
                <a:gd name="connsiteX4" fmla="*/ 4762 w 615791"/>
                <a:gd name="connsiteY4" fmla="*/ 190341 h 297656"/>
                <a:gd name="connsiteX0" fmla="*/ 4762 w 615791"/>
                <a:gd name="connsiteY0" fmla="*/ 173672 h 280987"/>
                <a:gd name="connsiteX1" fmla="*/ 615791 w 615791"/>
                <a:gd name="connsiteY1" fmla="*/ 0 h 280987"/>
                <a:gd name="connsiteX2" fmla="*/ 611504 w 615791"/>
                <a:gd name="connsiteY2" fmla="*/ 123825 h 280987"/>
                <a:gd name="connsiteX3" fmla="*/ 0 w 615791"/>
                <a:gd name="connsiteY3" fmla="*/ 280987 h 280987"/>
                <a:gd name="connsiteX4" fmla="*/ 4762 w 615791"/>
                <a:gd name="connsiteY4" fmla="*/ 173672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791" h="280987">
                  <a:moveTo>
                    <a:pt x="4762" y="173672"/>
                  </a:moveTo>
                  <a:lnTo>
                    <a:pt x="615791" y="0"/>
                  </a:lnTo>
                  <a:lnTo>
                    <a:pt x="611504" y="123825"/>
                  </a:lnTo>
                  <a:lnTo>
                    <a:pt x="0" y="280987"/>
                  </a:lnTo>
                  <a:cubicBezTo>
                    <a:pt x="1058" y="228282"/>
                    <a:pt x="3704" y="226377"/>
                    <a:pt x="4762" y="173672"/>
                  </a:cubicBezTo>
                  <a:close/>
                </a:path>
              </a:pathLst>
            </a:custGeom>
            <a:noFill/>
            <a:ln w="38100">
              <a:solidFill>
                <a:srgbClr val="F83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6030E97-839A-A744-A56A-3FCF2BADFD38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7647084" y="2067273"/>
              <a:ext cx="1073077" cy="523520"/>
            </a:xfrm>
            <a:prstGeom prst="straightConnector1">
              <a:avLst/>
            </a:prstGeom>
            <a:ln w="38100">
              <a:solidFill>
                <a:srgbClr val="F8303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670D0F-72A5-4F43-8BEE-0A3672218649}"/>
                </a:ext>
              </a:extLst>
            </p:cNvPr>
            <p:cNvSpPr/>
            <p:nvPr/>
          </p:nvSpPr>
          <p:spPr>
            <a:xfrm>
              <a:off x="8705745" y="2229097"/>
              <a:ext cx="3041234" cy="662841"/>
            </a:xfrm>
            <a:prstGeom prst="rect">
              <a:avLst/>
            </a:prstGeom>
            <a:noFill/>
            <a:ln w="38100">
              <a:solidFill>
                <a:srgbClr val="F83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37" name="Picture 2" descr="https://www.moveup.de/wp-content/uploads/2020/12/european.xfel_.logo_.jpeg">
            <a:extLst>
              <a:ext uri="{FF2B5EF4-FFF2-40B4-BE49-F238E27FC236}">
                <a16:creationId xmlns:a16="http://schemas.microsoft.com/office/drawing/2014/main" id="{7C1F100C-7785-DC4F-915A-33940D70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9" y="773914"/>
            <a:ext cx="592091" cy="59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D81A430-DA41-2240-BC02-86D2782DEAE8}"/>
                  </a:ext>
                </a:extLst>
              </p:cNvPr>
              <p:cNvSpPr/>
              <p:nvPr/>
            </p:nvSpPr>
            <p:spPr>
              <a:xfrm>
                <a:off x="864132" y="779723"/>
                <a:ext cx="1790875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dirty="0">
                    <a:latin typeface="Century Gothic" panose="020B0502020202020204" pitchFamily="34" charset="0"/>
                  </a:rPr>
                  <a:t>18 GeV electrons </a:t>
                </a:r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050" dirty="0">
                    <a:latin typeface="Century Gothic" panose="020B0502020202020204" pitchFamily="34" charset="0"/>
                  </a:rPr>
                  <a:t>2 km</a:t>
                </a: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D81A430-DA41-2240-BC02-86D2782DE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32" y="779723"/>
                <a:ext cx="1790875" cy="253916"/>
              </a:xfrm>
              <a:prstGeom prst="rect">
                <a:avLst/>
              </a:prstGeom>
              <a:blipFill>
                <a:blip r:embed="rId10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oogle Shape;64;p14">
            <a:extLst>
              <a:ext uri="{FF2B5EF4-FFF2-40B4-BE49-F238E27FC236}">
                <a16:creationId xmlns:a16="http://schemas.microsoft.com/office/drawing/2014/main" id="{73E0D305-5AF0-C44A-ADD4-95D462CB99E9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Laser </a:t>
            </a: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wakefield</a:t>
            </a: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 acceleration: Limitation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44" name="Google Shape;65;p14">
            <a:extLst>
              <a:ext uri="{FF2B5EF4-FFF2-40B4-BE49-F238E27FC236}">
                <a16:creationId xmlns:a16="http://schemas.microsoft.com/office/drawing/2014/main" id="{08C04EDC-23C1-3B47-90C3-1BD125DBD4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3ADE9C-B649-6448-9A1F-EA3017E3407C}"/>
              </a:ext>
            </a:extLst>
          </p:cNvPr>
          <p:cNvSpPr txBox="1"/>
          <p:nvPr/>
        </p:nvSpPr>
        <p:spPr>
          <a:xfrm>
            <a:off x="6256760" y="1532575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Max Field &lt; 100 MV/m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over kms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368E9647-FA39-024B-9D30-7C4CFA8250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7773" t="11198" r="6265" b="2380"/>
          <a:stretch/>
        </p:blipFill>
        <p:spPr>
          <a:xfrm>
            <a:off x="266059" y="2616326"/>
            <a:ext cx="3710196" cy="209464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A43C0FF-761D-444D-B5F2-83EF23F070F6}"/>
              </a:ext>
            </a:extLst>
          </p:cNvPr>
          <p:cNvGrpSpPr/>
          <p:nvPr/>
        </p:nvGrpSpPr>
        <p:grpSpPr>
          <a:xfrm>
            <a:off x="2952063" y="3445545"/>
            <a:ext cx="758541" cy="534811"/>
            <a:chOff x="632411" y="6972172"/>
            <a:chExt cx="758541" cy="534811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48996BD-0E55-E94E-B7D1-844CA0CF6D4D}"/>
                </a:ext>
              </a:extLst>
            </p:cNvPr>
            <p:cNvCxnSpPr>
              <a:cxnSpLocks/>
            </p:cNvCxnSpPr>
            <p:nvPr/>
          </p:nvCxnSpPr>
          <p:spPr>
            <a:xfrm>
              <a:off x="707472" y="7430592"/>
              <a:ext cx="394949" cy="76391"/>
            </a:xfrm>
            <a:prstGeom prst="straightConnector1">
              <a:avLst/>
            </a:prstGeom>
            <a:ln w="38100">
              <a:solidFill>
                <a:srgbClr val="EF4F4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652BFC-6CCC-DC40-98A5-7F30C621B365}"/>
                </a:ext>
              </a:extLst>
            </p:cNvPr>
            <p:cNvSpPr/>
            <p:nvPr/>
          </p:nvSpPr>
          <p:spPr>
            <a:xfrm>
              <a:off x="632411" y="6972172"/>
              <a:ext cx="7585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EF4F4F"/>
                  </a:solidFill>
                  <a:latin typeface="Century Gothic" panose="020B0502020202020204" pitchFamily="34" charset="0"/>
                </a:rPr>
                <a:t>Laser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D11DA4-C28C-9349-AE6B-7BA810694447}"/>
              </a:ext>
            </a:extLst>
          </p:cNvPr>
          <p:cNvGrpSpPr/>
          <p:nvPr/>
        </p:nvGrpSpPr>
        <p:grpSpPr>
          <a:xfrm>
            <a:off x="1361774" y="4089457"/>
            <a:ext cx="2791149" cy="537318"/>
            <a:chOff x="1615902" y="8272858"/>
            <a:chExt cx="2791149" cy="537318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121515D-13C8-9C45-BE74-94E1D18C1F58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40" y="8272858"/>
              <a:ext cx="876096" cy="15601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DA6800F-248A-D540-90FC-EDF8DB2C8113}"/>
                </a:ext>
              </a:extLst>
            </p:cNvPr>
            <p:cNvSpPr/>
            <p:nvPr/>
          </p:nvSpPr>
          <p:spPr>
            <a:xfrm rot="547688">
              <a:off x="1615902" y="8440844"/>
              <a:ext cx="2791149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Century Gothic" panose="020B0502020202020204" pitchFamily="34" charset="0"/>
                </a:rPr>
                <a:t>~ tens of microns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FC8089-5A5E-F645-8CB5-D9CDB81A45AC}"/>
              </a:ext>
            </a:extLst>
          </p:cNvPr>
          <p:cNvGrpSpPr/>
          <p:nvPr/>
        </p:nvGrpSpPr>
        <p:grpSpPr>
          <a:xfrm>
            <a:off x="2285499" y="3584498"/>
            <a:ext cx="236028" cy="319467"/>
            <a:chOff x="6644464" y="3748286"/>
            <a:chExt cx="659115" cy="549753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C84F7E0-DF08-DF4F-891D-4A74E99C288A}"/>
                </a:ext>
              </a:extLst>
            </p:cNvPr>
            <p:cNvCxnSpPr>
              <a:cxnSpLocks/>
            </p:cNvCxnSpPr>
            <p:nvPr/>
          </p:nvCxnSpPr>
          <p:spPr>
            <a:xfrm>
              <a:off x="6644464" y="4007426"/>
              <a:ext cx="359586" cy="6292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47CD4D7-11A3-E84D-A488-3D93900CE4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7164" y="4219575"/>
              <a:ext cx="357999" cy="784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034FBA9-D89A-4549-A098-CDD0CC516F26}"/>
                </a:ext>
              </a:extLst>
            </p:cNvPr>
            <p:cNvCxnSpPr>
              <a:cxnSpLocks/>
            </p:cNvCxnSpPr>
            <p:nvPr/>
          </p:nvCxnSpPr>
          <p:spPr>
            <a:xfrm>
              <a:off x="6728284" y="3748286"/>
              <a:ext cx="315454" cy="16648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C0EB6C2B-1043-724E-BC46-D170ECC1C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013575" y="3937037"/>
              <a:ext cx="290004" cy="29000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D4F5B0-5C42-A246-A724-6888CDF31FC5}"/>
              </a:ext>
            </a:extLst>
          </p:cNvPr>
          <p:cNvGrpSpPr/>
          <p:nvPr/>
        </p:nvGrpSpPr>
        <p:grpSpPr>
          <a:xfrm>
            <a:off x="604094" y="2821726"/>
            <a:ext cx="2359224" cy="514910"/>
            <a:chOff x="1911308" y="1491538"/>
            <a:chExt cx="2359224" cy="514910"/>
          </a:xfrm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1E5DFFBC-B225-054A-8515-548BF4506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723064">
              <a:off x="1911308" y="1865243"/>
              <a:ext cx="2359224" cy="141205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978023E-7738-374D-8599-E9A7107CF5FF}"/>
                </a:ext>
              </a:extLst>
            </p:cNvPr>
            <p:cNvSpPr/>
            <p:nvPr/>
          </p:nvSpPr>
          <p:spPr>
            <a:xfrm rot="655796">
              <a:off x="2400068" y="1491538"/>
              <a:ext cx="168026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entury Gothic" panose="020B0502020202020204" pitchFamily="34" charset="0"/>
                </a:rPr>
                <a:t>Plasma wave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DE9DEA6-69E5-2A47-94AD-3C73636FA021}"/>
              </a:ext>
            </a:extLst>
          </p:cNvPr>
          <p:cNvSpPr txBox="1"/>
          <p:nvPr/>
        </p:nvSpPr>
        <p:spPr>
          <a:xfrm>
            <a:off x="3976255" y="3568704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Max Field &gt; 100 GV/m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over mms-</a:t>
            </a:r>
            <a:r>
              <a:rPr lang="en-US" sz="1800" dirty="0" err="1">
                <a:latin typeface="Century Gothic" panose="020B0502020202020204" pitchFamily="34" charset="0"/>
              </a:rPr>
              <a:t>cms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62" name="Google Shape;55;p13">
            <a:extLst>
              <a:ext uri="{FF2B5EF4-FFF2-40B4-BE49-F238E27FC236}">
                <a16:creationId xmlns:a16="http://schemas.microsoft.com/office/drawing/2014/main" id="{5D14E402-1F4A-5545-A6A1-7B94CC22650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3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65" name="Google Shape;167;p21">
            <a:extLst>
              <a:ext uri="{FF2B5EF4-FFF2-40B4-BE49-F238E27FC236}">
                <a16:creationId xmlns:a16="http://schemas.microsoft.com/office/drawing/2014/main" id="{59F63DB9-EE4B-6F46-9128-7335A8B157BC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81;p14">
            <a:extLst>
              <a:ext uri="{FF2B5EF4-FFF2-40B4-BE49-F238E27FC236}">
                <a16:creationId xmlns:a16="http://schemas.microsoft.com/office/drawing/2014/main" id="{87A9B4B9-8FF9-8245-9FEC-0F946397E227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5F0435-930F-F438-D31A-BE79F2BABDFD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51845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4A3A2-D0D0-9742-9B45-BD0F33EF9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4;p14">
            <a:extLst>
              <a:ext uri="{FF2B5EF4-FFF2-40B4-BE49-F238E27FC236}">
                <a16:creationId xmlns:a16="http://schemas.microsoft.com/office/drawing/2014/main" id="{EFD614E2-42BB-DCAD-024C-1BA2B084FC94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Laser guided </a:t>
            </a: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wakefield</a:t>
            </a: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 in plasma channels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15" name="Google Shape;65;p14">
            <a:extLst>
              <a:ext uri="{FF2B5EF4-FFF2-40B4-BE49-F238E27FC236}">
                <a16:creationId xmlns:a16="http://schemas.microsoft.com/office/drawing/2014/main" id="{FCD6CD06-99B8-6CCE-7174-63172916CA8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;p21">
            <a:extLst>
              <a:ext uri="{FF2B5EF4-FFF2-40B4-BE49-F238E27FC236}">
                <a16:creationId xmlns:a16="http://schemas.microsoft.com/office/drawing/2014/main" id="{B9959EE2-00DE-5CAE-595B-F45BD12E75E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79229"/>
            <a:ext cx="1210199" cy="2400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81;p14">
            <a:extLst>
              <a:ext uri="{FF2B5EF4-FFF2-40B4-BE49-F238E27FC236}">
                <a16:creationId xmlns:a16="http://schemas.microsoft.com/office/drawing/2014/main" id="{C6FC8C5B-6C48-6FD6-20C4-2E3CC6976C4A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D84D37-6AA4-7E80-B70D-DD18A9046973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42" name="R. Lehe">
            <a:extLst>
              <a:ext uri="{FF2B5EF4-FFF2-40B4-BE49-F238E27FC236}">
                <a16:creationId xmlns:a16="http://schemas.microsoft.com/office/drawing/2014/main" id="{A2EABC30-8E88-3581-E62F-390E6648D880}"/>
              </a:ext>
            </a:extLst>
          </p:cNvPr>
          <p:cNvSpPr txBox="1"/>
          <p:nvPr/>
        </p:nvSpPr>
        <p:spPr>
          <a:xfrm>
            <a:off x="6017739" y="6227874"/>
            <a:ext cx="969322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1600">
                <a:solidFill>
                  <a:srgbClr val="F9FA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050"/>
              <a:t>R. Lehe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980DCB-960E-44CC-10E3-42BFA0764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95" y="3200816"/>
            <a:ext cx="3457768" cy="1562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8B526-FF7D-2807-20BB-43A7D82A5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06" y="950423"/>
            <a:ext cx="3914309" cy="78829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F7E719-0524-6134-9884-6FCCD2168946}"/>
              </a:ext>
            </a:extLst>
          </p:cNvPr>
          <p:cNvCxnSpPr>
            <a:cxnSpLocks/>
          </p:cNvCxnSpPr>
          <p:nvPr/>
        </p:nvCxnSpPr>
        <p:spPr>
          <a:xfrm>
            <a:off x="4510001" y="557235"/>
            <a:ext cx="0" cy="407194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5CD7BB-F8F2-93E5-E3F4-36C55F99D579}"/>
              </a:ext>
            </a:extLst>
          </p:cNvPr>
          <p:cNvGrpSpPr/>
          <p:nvPr/>
        </p:nvGrpSpPr>
        <p:grpSpPr>
          <a:xfrm>
            <a:off x="209045" y="1658378"/>
            <a:ext cx="2958192" cy="1467090"/>
            <a:chOff x="5665582" y="3172169"/>
            <a:chExt cx="4003660" cy="24691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66FD5C-6864-9DEA-FE40-4A12A238C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1247" y="3225855"/>
              <a:ext cx="3914295" cy="241551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F0B009-D33A-0355-055F-92567CFFA468}"/>
                </a:ext>
              </a:extLst>
            </p:cNvPr>
            <p:cNvSpPr/>
            <p:nvPr/>
          </p:nvSpPr>
          <p:spPr>
            <a:xfrm>
              <a:off x="8975111" y="3249770"/>
              <a:ext cx="694131" cy="116128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8A44F7-C8B2-8090-B90F-440FAC937422}"/>
                </a:ext>
              </a:extLst>
            </p:cNvPr>
            <p:cNvSpPr/>
            <p:nvPr/>
          </p:nvSpPr>
          <p:spPr>
            <a:xfrm>
              <a:off x="5777470" y="3172169"/>
              <a:ext cx="2864721" cy="41709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4" name="Non Linear Wakefield…">
              <a:extLst>
                <a:ext uri="{FF2B5EF4-FFF2-40B4-BE49-F238E27FC236}">
                  <a16:creationId xmlns:a16="http://schemas.microsoft.com/office/drawing/2014/main" id="{404A9C4A-7FA2-5D8F-E411-57D881DD8E45}"/>
                </a:ext>
              </a:extLst>
            </p:cNvPr>
            <p:cNvSpPr txBox="1"/>
            <p:nvPr/>
          </p:nvSpPr>
          <p:spPr>
            <a:xfrm>
              <a:off x="6415846" y="4670027"/>
              <a:ext cx="581105" cy="58707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7.5</a:t>
              </a:r>
              <a:endParaRPr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Non Linear Wakefield…">
              <a:extLst>
                <a:ext uri="{FF2B5EF4-FFF2-40B4-BE49-F238E27FC236}">
                  <a16:creationId xmlns:a16="http://schemas.microsoft.com/office/drawing/2014/main" id="{CB3A95B6-9A58-48A0-B394-81011EC12166}"/>
                </a:ext>
              </a:extLst>
            </p:cNvPr>
            <p:cNvSpPr txBox="1"/>
            <p:nvPr/>
          </p:nvSpPr>
          <p:spPr>
            <a:xfrm>
              <a:off x="7471389" y="4764605"/>
              <a:ext cx="196734" cy="34881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</a:rPr>
                <a:t>3</a:t>
              </a:r>
              <a:endParaRPr sz="1600" dirty="0">
                <a:solidFill>
                  <a:schemeClr val="tx1"/>
                </a:solidFill>
              </a:endParaRPr>
            </a:p>
          </p:txBody>
        </p:sp>
        <p:sp>
          <p:nvSpPr>
            <p:cNvPr id="36" name="Non Linear Wakefield…">
              <a:extLst>
                <a:ext uri="{FF2B5EF4-FFF2-40B4-BE49-F238E27FC236}">
                  <a16:creationId xmlns:a16="http://schemas.microsoft.com/office/drawing/2014/main" id="{3518910D-BC90-3BAB-CFED-B2B856ADDD7A}"/>
                </a:ext>
              </a:extLst>
            </p:cNvPr>
            <p:cNvSpPr txBox="1"/>
            <p:nvPr/>
          </p:nvSpPr>
          <p:spPr>
            <a:xfrm>
              <a:off x="8257687" y="4780503"/>
              <a:ext cx="196734" cy="34881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</a:rPr>
                <a:t>4</a:t>
              </a:r>
              <a:endParaRPr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Non Linear Wakefield…">
              <a:extLst>
                <a:ext uri="{FF2B5EF4-FFF2-40B4-BE49-F238E27FC236}">
                  <a16:creationId xmlns:a16="http://schemas.microsoft.com/office/drawing/2014/main" id="{5A23DEC0-7EDF-7EC3-8C7E-BDCF5E679314}"/>
                </a:ext>
              </a:extLst>
            </p:cNvPr>
            <p:cNvSpPr txBox="1"/>
            <p:nvPr/>
          </p:nvSpPr>
          <p:spPr>
            <a:xfrm>
              <a:off x="7169753" y="4677442"/>
              <a:ext cx="581105" cy="58707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8.0</a:t>
              </a:r>
              <a:endParaRPr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Non Linear Wakefield…">
              <a:extLst>
                <a:ext uri="{FF2B5EF4-FFF2-40B4-BE49-F238E27FC236}">
                  <a16:creationId xmlns:a16="http://schemas.microsoft.com/office/drawing/2014/main" id="{7466840A-FFDB-929D-F209-286E246E5D55}"/>
                </a:ext>
              </a:extLst>
            </p:cNvPr>
            <p:cNvSpPr txBox="1"/>
            <p:nvPr/>
          </p:nvSpPr>
          <p:spPr>
            <a:xfrm>
              <a:off x="7923658" y="4674418"/>
              <a:ext cx="581105" cy="58707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8.5</a:t>
              </a:r>
              <a:endParaRPr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Non Linear Wakefield…">
              <a:extLst>
                <a:ext uri="{FF2B5EF4-FFF2-40B4-BE49-F238E27FC236}">
                  <a16:creationId xmlns:a16="http://schemas.microsoft.com/office/drawing/2014/main" id="{10F72919-B262-D762-8CA8-967A2F19FEE1}"/>
                </a:ext>
              </a:extLst>
            </p:cNvPr>
            <p:cNvSpPr txBox="1"/>
            <p:nvPr/>
          </p:nvSpPr>
          <p:spPr>
            <a:xfrm>
              <a:off x="5665582" y="4664337"/>
              <a:ext cx="581105" cy="58707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7.0</a:t>
              </a:r>
              <a:endParaRPr sz="16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Non Linear Wakefield…">
              <a:extLst>
                <a:ext uri="{FF2B5EF4-FFF2-40B4-BE49-F238E27FC236}">
                  <a16:creationId xmlns:a16="http://schemas.microsoft.com/office/drawing/2014/main" id="{3BC697D9-8EEE-7B04-F632-5CF0A0EC0DC3}"/>
                </a:ext>
              </a:extLst>
            </p:cNvPr>
            <p:cNvSpPr txBox="1"/>
            <p:nvPr/>
          </p:nvSpPr>
          <p:spPr>
            <a:xfrm>
              <a:off x="8678722" y="3587669"/>
              <a:ext cx="348814" cy="34881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</a:rPr>
                <a:t>9</a:t>
              </a:r>
              <a:endParaRPr sz="1600" dirty="0">
                <a:solidFill>
                  <a:schemeClr val="tx1"/>
                </a:solidFill>
              </a:endParaRPr>
            </a:p>
          </p:txBody>
        </p:sp>
        <p:sp>
          <p:nvSpPr>
            <p:cNvPr id="41" name="Non Linear Wakefield…">
              <a:extLst>
                <a:ext uri="{FF2B5EF4-FFF2-40B4-BE49-F238E27FC236}">
                  <a16:creationId xmlns:a16="http://schemas.microsoft.com/office/drawing/2014/main" id="{BE1282AC-6A06-CBB4-F864-9C0272A77A1E}"/>
                </a:ext>
              </a:extLst>
            </p:cNvPr>
            <p:cNvSpPr txBox="1"/>
            <p:nvPr/>
          </p:nvSpPr>
          <p:spPr>
            <a:xfrm>
              <a:off x="8684679" y="3887378"/>
              <a:ext cx="348814" cy="34881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</a:rPr>
                <a:t>6</a:t>
              </a:r>
              <a:endParaRPr sz="1600" dirty="0">
                <a:solidFill>
                  <a:schemeClr val="tx1"/>
                </a:solidFill>
              </a:endParaRPr>
            </a:p>
          </p:txBody>
        </p:sp>
        <p:sp>
          <p:nvSpPr>
            <p:cNvPr id="45" name="Non Linear Wakefield…">
              <a:extLst>
                <a:ext uri="{FF2B5EF4-FFF2-40B4-BE49-F238E27FC236}">
                  <a16:creationId xmlns:a16="http://schemas.microsoft.com/office/drawing/2014/main" id="{768A888A-02F1-F92C-441D-9A1E101D7C0C}"/>
                </a:ext>
              </a:extLst>
            </p:cNvPr>
            <p:cNvSpPr txBox="1"/>
            <p:nvPr/>
          </p:nvSpPr>
          <p:spPr>
            <a:xfrm>
              <a:off x="8678182" y="4195106"/>
              <a:ext cx="348814" cy="34881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</a:rPr>
                <a:t>3</a:t>
              </a:r>
              <a:endParaRPr sz="1600" dirty="0">
                <a:solidFill>
                  <a:schemeClr val="tx1"/>
                </a:solidFill>
              </a:endParaRPr>
            </a:p>
          </p:txBody>
        </p:sp>
        <p:sp>
          <p:nvSpPr>
            <p:cNvPr id="46" name="Non Linear Wakefield…">
              <a:extLst>
                <a:ext uri="{FF2B5EF4-FFF2-40B4-BE49-F238E27FC236}">
                  <a16:creationId xmlns:a16="http://schemas.microsoft.com/office/drawing/2014/main" id="{369E54B9-56D1-71B3-AD81-455EAC3F7E88}"/>
                </a:ext>
              </a:extLst>
            </p:cNvPr>
            <p:cNvSpPr txBox="1"/>
            <p:nvPr/>
          </p:nvSpPr>
          <p:spPr>
            <a:xfrm>
              <a:off x="8786824" y="4515806"/>
              <a:ext cx="144528" cy="34881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584200">
                <a:defRPr sz="2400">
                  <a:solidFill>
                    <a:srgbClr val="AB1D1D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lang="en-US" sz="1600" dirty="0">
                  <a:solidFill>
                    <a:schemeClr val="tx1"/>
                  </a:solidFill>
                </a:rPr>
                <a:t>0</a:t>
              </a:r>
              <a:endParaRPr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8" name="Non Linear Wakefield…">
            <a:extLst>
              <a:ext uri="{FF2B5EF4-FFF2-40B4-BE49-F238E27FC236}">
                <a16:creationId xmlns:a16="http://schemas.microsoft.com/office/drawing/2014/main" id="{736DE6EA-E0FF-CAED-47F2-A097239877E7}"/>
              </a:ext>
            </a:extLst>
          </p:cNvPr>
          <p:cNvSpPr txBox="1"/>
          <p:nvPr/>
        </p:nvSpPr>
        <p:spPr>
          <a:xfrm>
            <a:off x="773329" y="471558"/>
            <a:ext cx="3146695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solidFill>
                  <a:schemeClr val="tx1"/>
                </a:solidFill>
              </a:rPr>
              <a:t>20 cm-scale plasma discharge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50" name="Non Linear Wakefield…">
            <a:extLst>
              <a:ext uri="{FF2B5EF4-FFF2-40B4-BE49-F238E27FC236}">
                <a16:creationId xmlns:a16="http://schemas.microsoft.com/office/drawing/2014/main" id="{601A3849-0755-C767-71AA-71CE73CC80CC}"/>
              </a:ext>
            </a:extLst>
          </p:cNvPr>
          <p:cNvSpPr txBox="1"/>
          <p:nvPr/>
        </p:nvSpPr>
        <p:spPr>
          <a:xfrm>
            <a:off x="3018791" y="2051568"/>
            <a:ext cx="1184567" cy="5950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solidFill>
                  <a:schemeClr val="tx1"/>
                </a:solidFill>
              </a:rPr>
              <a:t>1 PW </a:t>
            </a:r>
          </a:p>
          <a:p>
            <a:pPr algn="ctr" defTabSz="58420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solidFill>
                  <a:schemeClr val="tx1"/>
                </a:solidFill>
              </a:rPr>
              <a:t>laser 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167B68-2941-B68E-B25C-408AD420CFDD}"/>
              </a:ext>
            </a:extLst>
          </p:cNvPr>
          <p:cNvSpPr/>
          <p:nvPr/>
        </p:nvSpPr>
        <p:spPr>
          <a:xfrm>
            <a:off x="4592294" y="4203016"/>
            <a:ext cx="3758475" cy="6326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Non Linear Wakefield…">
            <a:extLst>
              <a:ext uri="{FF2B5EF4-FFF2-40B4-BE49-F238E27FC236}">
                <a16:creationId xmlns:a16="http://schemas.microsoft.com/office/drawing/2014/main" id="{DEB27574-66A2-9A68-B182-E400D09CF88D}"/>
              </a:ext>
            </a:extLst>
          </p:cNvPr>
          <p:cNvSpPr txBox="1"/>
          <p:nvPr/>
        </p:nvSpPr>
        <p:spPr>
          <a:xfrm>
            <a:off x="1654297" y="3866440"/>
            <a:ext cx="1026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0846CCA-3179-7A2B-409E-09A8234F8DB4}"/>
              </a:ext>
            </a:extLst>
          </p:cNvPr>
          <p:cNvSpPr/>
          <p:nvPr/>
        </p:nvSpPr>
        <p:spPr>
          <a:xfrm>
            <a:off x="291718" y="4184818"/>
            <a:ext cx="3758475" cy="6326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1" name="Non Linear Wakefield…">
            <a:extLst>
              <a:ext uri="{FF2B5EF4-FFF2-40B4-BE49-F238E27FC236}">
                <a16:creationId xmlns:a16="http://schemas.microsoft.com/office/drawing/2014/main" id="{29C3D861-4F43-6C4F-58A2-17B1B77ECF27}"/>
              </a:ext>
            </a:extLst>
          </p:cNvPr>
          <p:cNvSpPr txBox="1"/>
          <p:nvPr/>
        </p:nvSpPr>
        <p:spPr>
          <a:xfrm>
            <a:off x="55169" y="4245620"/>
            <a:ext cx="4372530" cy="5950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solidFill>
                  <a:schemeClr val="tx1"/>
                </a:solidFill>
              </a:rPr>
              <a:t>Fragile, 2 additional laser beams, difficult to </a:t>
            </a:r>
          </a:p>
          <a:p>
            <a:pPr defTabSz="58420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solidFill>
                  <a:schemeClr val="tx1"/>
                </a:solidFill>
              </a:rPr>
              <a:t>use: no future for real applications 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58" name="Image 6">
            <a:extLst>
              <a:ext uri="{FF2B5EF4-FFF2-40B4-BE49-F238E27FC236}">
                <a16:creationId xmlns:a16="http://schemas.microsoft.com/office/drawing/2014/main" id="{BF2E184F-4BC1-CDA7-C4B6-F9DF881AF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2199" y="1199544"/>
            <a:ext cx="4403319" cy="172679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C5DE57D0-0144-2697-1994-CDC35E84BA3D}"/>
              </a:ext>
            </a:extLst>
          </p:cNvPr>
          <p:cNvGrpSpPr/>
          <p:nvPr/>
        </p:nvGrpSpPr>
        <p:grpSpPr>
          <a:xfrm>
            <a:off x="4572001" y="2994387"/>
            <a:ext cx="4572000" cy="933596"/>
            <a:chOff x="3200926" y="3635294"/>
            <a:chExt cx="8874165" cy="214294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6185F54-B74E-6A1F-153C-DB1D8684E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" t="6121" r="5875" b="58593"/>
            <a:stretch/>
          </p:blipFill>
          <p:spPr>
            <a:xfrm>
              <a:off x="3200926" y="3635294"/>
              <a:ext cx="8874165" cy="179332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58C8F66-29A5-FFB4-E8D2-D943927ED31C}"/>
                </a:ext>
              </a:extLst>
            </p:cNvPr>
            <p:cNvSpPr/>
            <p:nvPr/>
          </p:nvSpPr>
          <p:spPr>
            <a:xfrm>
              <a:off x="3268133" y="5308600"/>
              <a:ext cx="601134" cy="469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16BC16-1D6B-949A-9AC7-52853ADA2EE4}"/>
                </a:ext>
              </a:extLst>
            </p:cNvPr>
            <p:cNvSpPr/>
            <p:nvPr/>
          </p:nvSpPr>
          <p:spPr>
            <a:xfrm>
              <a:off x="11473957" y="5250395"/>
              <a:ext cx="601134" cy="4696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033129F-7146-FCB2-1E5F-8674F5447F1D}"/>
              </a:ext>
            </a:extLst>
          </p:cNvPr>
          <p:cNvSpPr txBox="1"/>
          <p:nvPr/>
        </p:nvSpPr>
        <p:spPr>
          <a:xfrm>
            <a:off x="4734342" y="3807008"/>
            <a:ext cx="442464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E. Rockafellow 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PoP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 (Accepted 2025); </a:t>
            </a:r>
          </a:p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J.E. Shrock 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in preparation</a:t>
            </a:r>
            <a:endParaRPr lang="en-US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Non Linear Wakefield…">
            <a:extLst>
              <a:ext uri="{FF2B5EF4-FFF2-40B4-BE49-F238E27FC236}">
                <a16:creationId xmlns:a16="http://schemas.microsoft.com/office/drawing/2014/main" id="{B6C520B4-CAAA-A050-1277-92A2FFB9B830}"/>
              </a:ext>
            </a:extLst>
          </p:cNvPr>
          <p:cNvSpPr txBox="1"/>
          <p:nvPr/>
        </p:nvSpPr>
        <p:spPr>
          <a:xfrm>
            <a:off x="4761479" y="477176"/>
            <a:ext cx="3355086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solidFill>
                  <a:schemeClr val="tx1"/>
                </a:solidFill>
              </a:rPr>
              <a:t>30 cm-scale OFI plasma channel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69" name="Non Linear Wakefield…">
            <a:extLst>
              <a:ext uri="{FF2B5EF4-FFF2-40B4-BE49-F238E27FC236}">
                <a16:creationId xmlns:a16="http://schemas.microsoft.com/office/drawing/2014/main" id="{6D69721C-1FBF-2CA3-FA24-CEBEC0358B3A}"/>
              </a:ext>
            </a:extLst>
          </p:cNvPr>
          <p:cNvSpPr txBox="1"/>
          <p:nvPr/>
        </p:nvSpPr>
        <p:spPr>
          <a:xfrm>
            <a:off x="4692988" y="4240654"/>
            <a:ext cx="4372530" cy="5950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solidFill>
                  <a:schemeClr val="tx1"/>
                </a:solidFill>
              </a:rPr>
              <a:t>Very promising approach with already excellent results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BED236-87D2-5488-1C4C-C6EE67B049AB}"/>
              </a:ext>
            </a:extLst>
          </p:cNvPr>
          <p:cNvSpPr txBox="1"/>
          <p:nvPr/>
        </p:nvSpPr>
        <p:spPr>
          <a:xfrm rot="16200000">
            <a:off x="2286835" y="2183065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latin typeface="Century Gothic" panose="020B0502020202020204" pitchFamily="34" charset="0"/>
              </a:rPr>
              <a:t>pC/mrad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1826B53-F932-8FC0-9541-A5644A986366}"/>
              </a:ext>
            </a:extLst>
          </p:cNvPr>
          <p:cNvSpPr txBox="1"/>
          <p:nvPr/>
        </p:nvSpPr>
        <p:spPr>
          <a:xfrm>
            <a:off x="213041" y="2805241"/>
            <a:ext cx="19752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B</a:t>
            </a:r>
            <a:r>
              <a:rPr lang="en-IL" dirty="0"/>
              <a:t>eam energy (GeV)  </a:t>
            </a:r>
          </a:p>
        </p:txBody>
      </p:sp>
      <p:pic>
        <p:nvPicPr>
          <p:cNvPr id="72" name="Image 6">
            <a:extLst>
              <a:ext uri="{FF2B5EF4-FFF2-40B4-BE49-F238E27FC236}">
                <a16:creationId xmlns:a16="http://schemas.microsoft.com/office/drawing/2014/main" id="{27913EBC-F780-51D3-2EA7-2BA03F1942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187797" y="478303"/>
            <a:ext cx="848981" cy="424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F30BEE-C06B-C0CE-3CAB-DC95C1FD3587}"/>
              </a:ext>
            </a:extLst>
          </p:cNvPr>
          <p:cNvSpPr txBox="1"/>
          <p:nvPr/>
        </p:nvSpPr>
        <p:spPr>
          <a:xfrm>
            <a:off x="832206" y="3907442"/>
            <a:ext cx="2542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Gonsalves 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, PRL (2019)</a:t>
            </a:r>
          </a:p>
        </p:txBody>
      </p:sp>
    </p:spTree>
    <p:extLst>
      <p:ext uri="{BB962C8B-B14F-4D97-AF65-F5344CB8AC3E}">
        <p14:creationId xmlns:p14="http://schemas.microsoft.com/office/powerpoint/2010/main" val="140731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9DD4C8-5923-8B05-82C6-28B534ADE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4;p14">
            <a:extLst>
              <a:ext uri="{FF2B5EF4-FFF2-40B4-BE49-F238E27FC236}">
                <a16:creationId xmlns:a16="http://schemas.microsoft.com/office/drawing/2014/main" id="{0BA375CE-3E9C-6192-EA10-3B002402AD09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Also 10 GeV with OFI plasma channel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15" name="Google Shape;65;p14">
            <a:extLst>
              <a:ext uri="{FF2B5EF4-FFF2-40B4-BE49-F238E27FC236}">
                <a16:creationId xmlns:a16="http://schemas.microsoft.com/office/drawing/2014/main" id="{0AC686AE-1505-CB1C-9AAB-7E16B81A08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;p21">
            <a:extLst>
              <a:ext uri="{FF2B5EF4-FFF2-40B4-BE49-F238E27FC236}">
                <a16:creationId xmlns:a16="http://schemas.microsoft.com/office/drawing/2014/main" id="{5162BF62-1405-CF16-0C6E-49667A24B41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79229"/>
            <a:ext cx="1210199" cy="2400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81;p14">
            <a:extLst>
              <a:ext uri="{FF2B5EF4-FFF2-40B4-BE49-F238E27FC236}">
                <a16:creationId xmlns:a16="http://schemas.microsoft.com/office/drawing/2014/main" id="{2ED8BB9D-1632-D8AF-43C2-991C36424036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F0D1892-F1D3-B12F-A480-D776A27622BD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42" name="R. Lehe">
            <a:extLst>
              <a:ext uri="{FF2B5EF4-FFF2-40B4-BE49-F238E27FC236}">
                <a16:creationId xmlns:a16="http://schemas.microsoft.com/office/drawing/2014/main" id="{D1B28DD4-1BC0-F80B-AFB9-6AD26B8211CA}"/>
              </a:ext>
            </a:extLst>
          </p:cNvPr>
          <p:cNvSpPr txBox="1"/>
          <p:nvPr/>
        </p:nvSpPr>
        <p:spPr>
          <a:xfrm>
            <a:off x="6017739" y="6227874"/>
            <a:ext cx="969322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1600">
                <a:solidFill>
                  <a:srgbClr val="F9FA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050"/>
              <a:t>R. Lehe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979925-B139-F954-789B-E3873A9A9621}"/>
              </a:ext>
            </a:extLst>
          </p:cNvPr>
          <p:cNvSpPr/>
          <p:nvPr/>
        </p:nvSpPr>
        <p:spPr>
          <a:xfrm>
            <a:off x="4592294" y="3800059"/>
            <a:ext cx="3758475" cy="6326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3" name="Ligne">
            <a:extLst>
              <a:ext uri="{FF2B5EF4-FFF2-40B4-BE49-F238E27FC236}">
                <a16:creationId xmlns:a16="http://schemas.microsoft.com/office/drawing/2014/main" id="{5273FA35-17F8-5DD0-9D07-FBBC7BB63077}"/>
              </a:ext>
            </a:extLst>
          </p:cNvPr>
          <p:cNvSpPr/>
          <p:nvPr/>
        </p:nvSpPr>
        <p:spPr>
          <a:xfrm>
            <a:off x="75437" y="8410766"/>
            <a:ext cx="8927532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B7B0CEB-9D80-D70B-5641-7F2B03B5EEE8}"/>
              </a:ext>
            </a:extLst>
          </p:cNvPr>
          <p:cNvCxnSpPr/>
          <p:nvPr/>
        </p:nvCxnSpPr>
        <p:spPr>
          <a:xfrm>
            <a:off x="17930" y="8397134"/>
            <a:ext cx="9048215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w">
            <a:extLst>
              <a:ext uri="{FF2B5EF4-FFF2-40B4-BE49-F238E27FC236}">
                <a16:creationId xmlns:a16="http://schemas.microsoft.com/office/drawing/2014/main" id="{3676D8B8-3A34-1686-DA6A-D145F926E298}"/>
              </a:ext>
            </a:extLst>
          </p:cNvPr>
          <p:cNvSpPr txBox="1"/>
          <p:nvPr/>
        </p:nvSpPr>
        <p:spPr>
          <a:xfrm>
            <a:off x="4375530" y="174466"/>
            <a:ext cx="70334" cy="39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8">
            <a:extLst>
              <a:ext uri="{FF2B5EF4-FFF2-40B4-BE49-F238E27FC236}">
                <a16:creationId xmlns:a16="http://schemas.microsoft.com/office/drawing/2014/main" id="{4D869FE7-8CB0-C910-BBF1-FA00E304D5A5}"/>
              </a:ext>
            </a:extLst>
          </p:cNvPr>
          <p:cNvGrpSpPr/>
          <p:nvPr/>
        </p:nvGrpSpPr>
        <p:grpSpPr>
          <a:xfrm>
            <a:off x="3212764" y="423684"/>
            <a:ext cx="3019830" cy="1321325"/>
            <a:chOff x="4324799" y="1440533"/>
            <a:chExt cx="4407600" cy="2169871"/>
          </a:xfrm>
        </p:grpSpPr>
        <p:cxnSp>
          <p:nvCxnSpPr>
            <p:cNvPr id="110" name="Google Shape;125;p2">
              <a:extLst>
                <a:ext uri="{FF2B5EF4-FFF2-40B4-BE49-F238E27FC236}">
                  <a16:creationId xmlns:a16="http://schemas.microsoft.com/office/drawing/2014/main" id="{9AE9F227-B111-6080-FC6E-809023BA1C71}"/>
                </a:ext>
              </a:extLst>
            </p:cNvPr>
            <p:cNvCxnSpPr>
              <a:cxnSpLocks/>
              <a:stCxn id="113" idx="1"/>
            </p:cNvCxnSpPr>
            <p:nvPr/>
          </p:nvCxnSpPr>
          <p:spPr>
            <a:xfrm flipH="1">
              <a:off x="4954523" y="2731730"/>
              <a:ext cx="1571489" cy="878674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111" name="Group 13">
              <a:extLst>
                <a:ext uri="{FF2B5EF4-FFF2-40B4-BE49-F238E27FC236}">
                  <a16:creationId xmlns:a16="http://schemas.microsoft.com/office/drawing/2014/main" id="{DEC76C04-AE33-597D-99B5-FB0137F370C8}"/>
                </a:ext>
              </a:extLst>
            </p:cNvPr>
            <p:cNvGrpSpPr/>
            <p:nvPr/>
          </p:nvGrpSpPr>
          <p:grpSpPr>
            <a:xfrm>
              <a:off x="4324799" y="1440533"/>
              <a:ext cx="4407600" cy="1363264"/>
              <a:chOff x="5380356" y="632607"/>
              <a:chExt cx="3818587" cy="1061123"/>
            </a:xfrm>
          </p:grpSpPr>
          <p:grpSp>
            <p:nvGrpSpPr>
              <p:cNvPr id="112" name="Group 15">
                <a:extLst>
                  <a:ext uri="{FF2B5EF4-FFF2-40B4-BE49-F238E27FC236}">
                    <a16:creationId xmlns:a16="http://schemas.microsoft.com/office/drawing/2014/main" id="{49EBD7EE-86AA-FE38-100D-226AB3D74E03}"/>
                  </a:ext>
                </a:extLst>
              </p:cNvPr>
              <p:cNvGrpSpPr/>
              <p:nvPr/>
            </p:nvGrpSpPr>
            <p:grpSpPr>
              <a:xfrm>
                <a:off x="5401382" y="663306"/>
                <a:ext cx="3797561" cy="1030424"/>
                <a:chOff x="5761945" y="674097"/>
                <a:chExt cx="3797561" cy="1030424"/>
              </a:xfrm>
            </p:grpSpPr>
            <p:pic>
              <p:nvPicPr>
                <p:cNvPr id="115" name="Google Shape;114;p2">
                  <a:extLst>
                    <a:ext uri="{FF2B5EF4-FFF2-40B4-BE49-F238E27FC236}">
                      <a16:creationId xmlns:a16="http://schemas.microsoft.com/office/drawing/2014/main" id="{038E4B36-58D0-8FD0-B32E-B73800BE1B8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12425" t="6691" r="9017" b="57492"/>
                <a:stretch/>
              </p:blipFill>
              <p:spPr>
                <a:xfrm>
                  <a:off x="5761945" y="674097"/>
                  <a:ext cx="3797561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6" name="Google Shape;115;p2">
                  <a:extLst>
                    <a:ext uri="{FF2B5EF4-FFF2-40B4-BE49-F238E27FC236}">
                      <a16:creationId xmlns:a16="http://schemas.microsoft.com/office/drawing/2014/main" id="{07A22616-3BB8-5ADC-D82D-89B5B7689ABE}"/>
                    </a:ext>
                  </a:extLst>
                </p:cNvPr>
                <p:cNvSpPr txBox="1"/>
                <p:nvPr/>
              </p:nvSpPr>
              <p:spPr>
                <a:xfrm>
                  <a:off x="7369682" y="1271821"/>
                  <a:ext cx="1176177" cy="432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 cm</a:t>
                  </a:r>
                  <a:endParaRPr sz="160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17" name="Google Shape;116;p2">
                  <a:extLst>
                    <a:ext uri="{FF2B5EF4-FFF2-40B4-BE49-F238E27FC236}">
                      <a16:creationId xmlns:a16="http://schemas.microsoft.com/office/drawing/2014/main" id="{4859DF64-A1C8-DE8F-8D25-5DFBEF93F1FF}"/>
                    </a:ext>
                  </a:extLst>
                </p:cNvPr>
                <p:cNvCxnSpPr/>
                <p:nvPr/>
              </p:nvCxnSpPr>
              <p:spPr>
                <a:xfrm>
                  <a:off x="8103366" y="1456487"/>
                  <a:ext cx="13716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118" name="Google Shape;117;p2">
                  <a:extLst>
                    <a:ext uri="{FF2B5EF4-FFF2-40B4-BE49-F238E27FC236}">
                      <a16:creationId xmlns:a16="http://schemas.microsoft.com/office/drawing/2014/main" id="{F2F8F90A-E4EA-761B-6585-762DA82F4E67}"/>
                    </a:ext>
                  </a:extLst>
                </p:cNvPr>
                <p:cNvCxnSpPr/>
                <p:nvPr/>
              </p:nvCxnSpPr>
              <p:spPr>
                <a:xfrm rot="10800000">
                  <a:off x="5908844" y="1456487"/>
                  <a:ext cx="13716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113" name="Google Shape;128;p2">
                <a:extLst>
                  <a:ext uri="{FF2B5EF4-FFF2-40B4-BE49-F238E27FC236}">
                    <a16:creationId xmlns:a16="http://schemas.microsoft.com/office/drawing/2014/main" id="{6214C593-F4E0-19EF-E754-646C547A6D03}"/>
                  </a:ext>
                </a:extLst>
              </p:cNvPr>
              <p:cNvSpPr/>
              <p:nvPr/>
            </p:nvSpPr>
            <p:spPr>
              <a:xfrm rot="5400000" flipH="1">
                <a:off x="7226348" y="-330476"/>
                <a:ext cx="122120" cy="3814103"/>
              </a:xfrm>
              <a:prstGeom prst="lef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41;p2">
                <a:extLst>
                  <a:ext uri="{FF2B5EF4-FFF2-40B4-BE49-F238E27FC236}">
                    <a16:creationId xmlns:a16="http://schemas.microsoft.com/office/drawing/2014/main" id="{35AA4279-258A-3B11-E469-5693595512A6}"/>
                  </a:ext>
                </a:extLst>
              </p:cNvPr>
              <p:cNvSpPr txBox="1"/>
              <p:nvPr/>
            </p:nvSpPr>
            <p:spPr>
              <a:xfrm>
                <a:off x="5414099" y="632607"/>
                <a:ext cx="588299" cy="3593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>
                  <a:buNone/>
                  <a:defRPr sz="2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</a:defRPr>
                </a:lvl1pPr>
              </a:lstStyle>
              <a:p>
                <a:endParaRPr b="1" dirty="0">
                  <a:sym typeface="Calibri"/>
                </a:endParaRPr>
              </a:p>
            </p:txBody>
          </p:sp>
        </p:grpSp>
      </p:grpSp>
      <p:grpSp>
        <p:nvGrpSpPr>
          <p:cNvPr id="57" name="Group 6">
            <a:extLst>
              <a:ext uri="{FF2B5EF4-FFF2-40B4-BE49-F238E27FC236}">
                <a16:creationId xmlns:a16="http://schemas.microsoft.com/office/drawing/2014/main" id="{1597E6D2-8C03-D376-AAE8-EB4FDD034DA5}"/>
              </a:ext>
            </a:extLst>
          </p:cNvPr>
          <p:cNvGrpSpPr/>
          <p:nvPr/>
        </p:nvGrpSpPr>
        <p:grpSpPr>
          <a:xfrm>
            <a:off x="2035388" y="438943"/>
            <a:ext cx="901206" cy="1074888"/>
            <a:chOff x="2606358" y="1465591"/>
            <a:chExt cx="1315357" cy="1765173"/>
          </a:xfrm>
        </p:grpSpPr>
        <p:cxnSp>
          <p:nvCxnSpPr>
            <p:cNvPr id="105" name="Google Shape;127;p2">
              <a:extLst>
                <a:ext uri="{FF2B5EF4-FFF2-40B4-BE49-F238E27FC236}">
                  <a16:creationId xmlns:a16="http://schemas.microsoft.com/office/drawing/2014/main" id="{22BA0571-7733-504D-8C3D-76954B952CCE}"/>
                </a:ext>
              </a:extLst>
            </p:cNvPr>
            <p:cNvCxnSpPr>
              <a:cxnSpLocks/>
              <a:stCxn id="107" idx="1"/>
            </p:cNvCxnSpPr>
            <p:nvPr/>
          </p:nvCxnSpPr>
          <p:spPr>
            <a:xfrm>
              <a:off x="3264036" y="2682844"/>
              <a:ext cx="273483" cy="54792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106" name="Group 23">
              <a:extLst>
                <a:ext uri="{FF2B5EF4-FFF2-40B4-BE49-F238E27FC236}">
                  <a16:creationId xmlns:a16="http://schemas.microsoft.com/office/drawing/2014/main" id="{0910BA1F-E6B1-6AD1-8C32-3FD79C9C51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06358" y="1465591"/>
              <a:ext cx="1315357" cy="1217253"/>
              <a:chOff x="3217409" y="581887"/>
              <a:chExt cx="1027895" cy="951231"/>
            </a:xfrm>
          </p:grpSpPr>
          <p:sp>
            <p:nvSpPr>
              <p:cNvPr id="107" name="Google Shape;126;p2">
                <a:extLst>
                  <a:ext uri="{FF2B5EF4-FFF2-40B4-BE49-F238E27FC236}">
                    <a16:creationId xmlns:a16="http://schemas.microsoft.com/office/drawing/2014/main" id="{E270A630-E177-04A9-3E92-FC984EDB6BB5}"/>
                  </a:ext>
                </a:extLst>
              </p:cNvPr>
              <p:cNvSpPr/>
              <p:nvPr/>
            </p:nvSpPr>
            <p:spPr>
              <a:xfrm rot="5400000" flipH="1">
                <a:off x="3700651" y="988465"/>
                <a:ext cx="61411" cy="1027895"/>
              </a:xfrm>
              <a:prstGeom prst="lef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8" name="Google Shape;109;p2">
                <a:extLst>
                  <a:ext uri="{FF2B5EF4-FFF2-40B4-BE49-F238E27FC236}">
                    <a16:creationId xmlns:a16="http://schemas.microsoft.com/office/drawing/2014/main" id="{30ED9AD9-9139-C404-0C00-342DDDF206A7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222827" y="581887"/>
                <a:ext cx="1010422" cy="8991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9" name="TextBox 7">
                <a:extLst>
                  <a:ext uri="{FF2B5EF4-FFF2-40B4-BE49-F238E27FC236}">
                    <a16:creationId xmlns:a16="http://schemas.microsoft.com/office/drawing/2014/main" id="{78FA9CD2-771B-D942-DC57-8DA2E06F0B62}"/>
                  </a:ext>
                </a:extLst>
              </p:cNvPr>
              <p:cNvSpPr txBox="1"/>
              <p:nvPr/>
            </p:nvSpPr>
            <p:spPr>
              <a:xfrm>
                <a:off x="3371934" y="1149769"/>
                <a:ext cx="7970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200 µm</a:t>
                </a:r>
              </a:p>
            </p:txBody>
          </p:sp>
        </p:grpSp>
      </p:grpSp>
      <p:cxnSp>
        <p:nvCxnSpPr>
          <p:cNvPr id="59" name="Straight Connector 19">
            <a:extLst>
              <a:ext uri="{FF2B5EF4-FFF2-40B4-BE49-F238E27FC236}">
                <a16:creationId xmlns:a16="http://schemas.microsoft.com/office/drawing/2014/main" id="{A9977220-E623-8B54-6B19-F684A55C80D9}"/>
              </a:ext>
            </a:extLst>
          </p:cNvPr>
          <p:cNvCxnSpPr/>
          <p:nvPr/>
        </p:nvCxnSpPr>
        <p:spPr>
          <a:xfrm>
            <a:off x="2149509" y="901622"/>
            <a:ext cx="626493" cy="1436"/>
          </a:xfrm>
          <a:prstGeom prst="line">
            <a:avLst/>
          </a:prstGeom>
          <a:ln w="2857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3">
            <a:extLst>
              <a:ext uri="{FF2B5EF4-FFF2-40B4-BE49-F238E27FC236}">
                <a16:creationId xmlns:a16="http://schemas.microsoft.com/office/drawing/2014/main" id="{4E082243-C53F-4947-8ED5-04520154C454}"/>
              </a:ext>
            </a:extLst>
          </p:cNvPr>
          <p:cNvCxnSpPr/>
          <p:nvPr/>
        </p:nvCxnSpPr>
        <p:spPr>
          <a:xfrm flipV="1">
            <a:off x="640183" y="1488316"/>
            <a:ext cx="503000" cy="3738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Parallelogram 22">
            <a:extLst>
              <a:ext uri="{FF2B5EF4-FFF2-40B4-BE49-F238E27FC236}">
                <a16:creationId xmlns:a16="http://schemas.microsoft.com/office/drawing/2014/main" id="{B5A0D711-1457-091E-445F-72D048635C7E}"/>
              </a:ext>
            </a:extLst>
          </p:cNvPr>
          <p:cNvSpPr/>
          <p:nvPr/>
        </p:nvSpPr>
        <p:spPr>
          <a:xfrm rot="5400000" flipH="1">
            <a:off x="6044865" y="2602981"/>
            <a:ext cx="496371" cy="138954"/>
          </a:xfrm>
          <a:prstGeom prst="parallelogram">
            <a:avLst>
              <a:gd name="adj" fmla="val 90794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62" name="Picture 11">
            <a:extLst>
              <a:ext uri="{FF2B5EF4-FFF2-40B4-BE49-F238E27FC236}">
                <a16:creationId xmlns:a16="http://schemas.microsoft.com/office/drawing/2014/main" id="{5089E04D-990B-7727-0788-364A450980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28000" r="1394" b="27758"/>
          <a:stretch/>
        </p:blipFill>
        <p:spPr>
          <a:xfrm>
            <a:off x="335531" y="1064424"/>
            <a:ext cx="8372406" cy="2569588"/>
          </a:xfrm>
          <a:prstGeom prst="rect">
            <a:avLst/>
          </a:prstGeom>
        </p:spPr>
      </p:pic>
      <p:sp>
        <p:nvSpPr>
          <p:cNvPr id="63" name="Google Shape;96;p2">
            <a:extLst>
              <a:ext uri="{FF2B5EF4-FFF2-40B4-BE49-F238E27FC236}">
                <a16:creationId xmlns:a16="http://schemas.microsoft.com/office/drawing/2014/main" id="{84F82F90-3255-90DF-2C7C-F9D3DBC3CC01}"/>
              </a:ext>
            </a:extLst>
          </p:cNvPr>
          <p:cNvSpPr txBox="1"/>
          <p:nvPr/>
        </p:nvSpPr>
        <p:spPr>
          <a:xfrm>
            <a:off x="1553934" y="1570116"/>
            <a:ext cx="88666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diffractive axicon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Google Shape;97;p2">
                <a:extLst>
                  <a:ext uri="{FF2B5EF4-FFF2-40B4-BE49-F238E27FC236}">
                    <a16:creationId xmlns:a16="http://schemas.microsoft.com/office/drawing/2014/main" id="{05735059-D17F-C07F-E174-99AB06D0CBA6}"/>
                  </a:ext>
                </a:extLst>
              </p:cNvPr>
              <p:cNvSpPr txBox="1"/>
              <p:nvPr/>
            </p:nvSpPr>
            <p:spPr>
              <a:xfrm rot="900768">
                <a:off x="3018022" y="2073405"/>
                <a:ext cx="1803103" cy="261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gas jet: 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5% </m:t>
                    </m:r>
                    <m:sSub>
                      <m:sSubPr>
                        <m:ctrlPr>
                          <a:rPr lang="en-US" sz="11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𝑁</m:t>
                        </m:r>
                      </m:e>
                      <m:sub>
                        <m:r>
                          <a:rPr lang="en-US" sz="11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2</m:t>
                        </m:r>
                      </m:sub>
                    </m:sSub>
                    <m:r>
                      <a:rPr lang="en-US" sz="11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+95% </m:t>
                    </m:r>
                    <m:sSub>
                      <m:sSubPr>
                        <m:ctrlPr>
                          <a:rPr lang="en-US" sz="11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𝐻</m:t>
                        </m:r>
                      </m:e>
                      <m:sub>
                        <m:r>
                          <a:rPr lang="en-US" sz="11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2</m:t>
                        </m:r>
                      </m:sub>
                    </m:sSub>
                  </m:oMath>
                </a14:m>
                <a:endParaRPr sz="1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4" name="Google Shape;97;p2">
                <a:extLst>
                  <a:ext uri="{FF2B5EF4-FFF2-40B4-BE49-F238E27FC236}">
                    <a16:creationId xmlns:a16="http://schemas.microsoft.com/office/drawing/2014/main" id="{05735059-D17F-C07F-E174-99AB06D0C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00768">
                <a:off x="3018022" y="2073405"/>
                <a:ext cx="1803103" cy="261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Google Shape;99;p2">
            <a:extLst>
              <a:ext uri="{FF2B5EF4-FFF2-40B4-BE49-F238E27FC236}">
                <a16:creationId xmlns:a16="http://schemas.microsoft.com/office/drawing/2014/main" id="{79CBEC7D-EE80-842C-14BF-F36EC3B7AB2D}"/>
              </a:ext>
            </a:extLst>
          </p:cNvPr>
          <p:cNvSpPr txBox="1"/>
          <p:nvPr/>
        </p:nvSpPr>
        <p:spPr>
          <a:xfrm>
            <a:off x="7036444" y="2147516"/>
            <a:ext cx="359332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100;p2">
            <a:extLst>
              <a:ext uri="{FF2B5EF4-FFF2-40B4-BE49-F238E27FC236}">
                <a16:creationId xmlns:a16="http://schemas.microsoft.com/office/drawing/2014/main" id="{3741CEA5-5EB4-8892-054F-B032AF9F3914}"/>
              </a:ext>
            </a:extLst>
          </p:cNvPr>
          <p:cNvSpPr txBox="1"/>
          <p:nvPr/>
        </p:nvSpPr>
        <p:spPr>
          <a:xfrm>
            <a:off x="7447298" y="2261093"/>
            <a:ext cx="67922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magnets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101;p2">
            <a:extLst>
              <a:ext uri="{FF2B5EF4-FFF2-40B4-BE49-F238E27FC236}">
                <a16:creationId xmlns:a16="http://schemas.microsoft.com/office/drawing/2014/main" id="{6F789744-BE6D-B891-BFDF-AA6EA48F4477}"/>
              </a:ext>
            </a:extLst>
          </p:cNvPr>
          <p:cNvSpPr txBox="1"/>
          <p:nvPr/>
        </p:nvSpPr>
        <p:spPr>
          <a:xfrm>
            <a:off x="6447583" y="2037583"/>
            <a:ext cx="47869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LA1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03;p2">
            <a:extLst>
              <a:ext uri="{FF2B5EF4-FFF2-40B4-BE49-F238E27FC236}">
                <a16:creationId xmlns:a16="http://schemas.microsoft.com/office/drawing/2014/main" id="{7F856605-D7EE-8460-2BA1-E0732889685E}"/>
              </a:ext>
            </a:extLst>
          </p:cNvPr>
          <p:cNvSpPr txBox="1"/>
          <p:nvPr/>
        </p:nvSpPr>
        <p:spPr>
          <a:xfrm>
            <a:off x="6047821" y="1890164"/>
            <a:ext cx="48216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M2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Picture 12">
            <a:extLst>
              <a:ext uri="{FF2B5EF4-FFF2-40B4-BE49-F238E27FC236}">
                <a16:creationId xmlns:a16="http://schemas.microsoft.com/office/drawing/2014/main" id="{CB41E853-C572-54CE-3806-63B5183857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r="10197"/>
          <a:stretch/>
        </p:blipFill>
        <p:spPr>
          <a:xfrm rot="903620">
            <a:off x="2428475" y="2106333"/>
            <a:ext cx="2543437" cy="1174661"/>
          </a:xfrm>
          <a:prstGeom prst="rect">
            <a:avLst/>
          </a:prstGeom>
        </p:spPr>
      </p:pic>
      <p:sp>
        <p:nvSpPr>
          <p:cNvPr id="70" name="Google Shape;105;p2">
            <a:extLst>
              <a:ext uri="{FF2B5EF4-FFF2-40B4-BE49-F238E27FC236}">
                <a16:creationId xmlns:a16="http://schemas.microsoft.com/office/drawing/2014/main" id="{D07615A7-71FE-CF5F-A9E8-DAF4A1B8E122}"/>
              </a:ext>
            </a:extLst>
          </p:cNvPr>
          <p:cNvSpPr txBox="1"/>
          <p:nvPr/>
        </p:nvSpPr>
        <p:spPr>
          <a:xfrm>
            <a:off x="8178043" y="2420605"/>
            <a:ext cx="52989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LA2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" name="Google Shape;106;p2">
            <a:extLst>
              <a:ext uri="{FF2B5EF4-FFF2-40B4-BE49-F238E27FC236}">
                <a16:creationId xmlns:a16="http://schemas.microsoft.com/office/drawing/2014/main" id="{8027C16A-94F7-686E-2FAF-D11A6CB9B9C8}"/>
              </a:ext>
            </a:extLst>
          </p:cNvPr>
          <p:cNvCxnSpPr>
            <a:cxnSpLocks/>
          </p:cNvCxnSpPr>
          <p:nvPr/>
        </p:nvCxnSpPr>
        <p:spPr>
          <a:xfrm flipH="1">
            <a:off x="5438728" y="2822433"/>
            <a:ext cx="515781" cy="537363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2" name="Google Shape;138;p2">
            <a:extLst>
              <a:ext uri="{FF2B5EF4-FFF2-40B4-BE49-F238E27FC236}">
                <a16:creationId xmlns:a16="http://schemas.microsoft.com/office/drawing/2014/main" id="{35E5AECA-F25E-CF03-2767-53AF9A24D9F2}"/>
              </a:ext>
            </a:extLst>
          </p:cNvPr>
          <p:cNvCxnSpPr/>
          <p:nvPr/>
        </p:nvCxnSpPr>
        <p:spPr>
          <a:xfrm flipH="1">
            <a:off x="2720271" y="1274592"/>
            <a:ext cx="890174" cy="334013"/>
          </a:xfrm>
          <a:prstGeom prst="straightConnector1">
            <a:avLst/>
          </a:prstGeom>
          <a:noFill/>
          <a:ln w="38100" cap="flat" cmpd="sng">
            <a:solidFill>
              <a:srgbClr val="9933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3" name="Google Shape;143;p2">
            <a:extLst>
              <a:ext uri="{FF2B5EF4-FFF2-40B4-BE49-F238E27FC236}">
                <a16:creationId xmlns:a16="http://schemas.microsoft.com/office/drawing/2014/main" id="{7F8FB171-2ACA-2300-B89D-477AA9078AA6}"/>
              </a:ext>
            </a:extLst>
          </p:cNvPr>
          <p:cNvSpPr txBox="1"/>
          <p:nvPr/>
        </p:nvSpPr>
        <p:spPr>
          <a:xfrm>
            <a:off x="444086" y="1526474"/>
            <a:ext cx="66662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P2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147;p2">
            <a:extLst>
              <a:ext uri="{FF2B5EF4-FFF2-40B4-BE49-F238E27FC236}">
                <a16:creationId xmlns:a16="http://schemas.microsoft.com/office/drawing/2014/main" id="{ADBFAAF8-1D56-F299-B6CB-562255DD2CC7}"/>
              </a:ext>
            </a:extLst>
          </p:cNvPr>
          <p:cNvSpPr txBox="1"/>
          <p:nvPr/>
        </p:nvSpPr>
        <p:spPr>
          <a:xfrm>
            <a:off x="2502771" y="1211832"/>
            <a:ext cx="166763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2-color probe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148;p2">
            <a:extLst>
              <a:ext uri="{FF2B5EF4-FFF2-40B4-BE49-F238E27FC236}">
                <a16:creationId xmlns:a16="http://schemas.microsoft.com/office/drawing/2014/main" id="{0BD11424-1B21-394E-380E-D78C0341C8CD}"/>
              </a:ext>
            </a:extLst>
          </p:cNvPr>
          <p:cNvSpPr txBox="1"/>
          <p:nvPr/>
        </p:nvSpPr>
        <p:spPr>
          <a:xfrm>
            <a:off x="4430223" y="1918230"/>
            <a:ext cx="68054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 flow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" name="Google Shape;138;p2">
            <a:extLst>
              <a:ext uri="{FF2B5EF4-FFF2-40B4-BE49-F238E27FC236}">
                <a16:creationId xmlns:a16="http://schemas.microsoft.com/office/drawing/2014/main" id="{1D4519AA-C9A5-6D6F-AFA5-BA26464B3629}"/>
              </a:ext>
            </a:extLst>
          </p:cNvPr>
          <p:cNvCxnSpPr/>
          <p:nvPr/>
        </p:nvCxnSpPr>
        <p:spPr>
          <a:xfrm flipH="1">
            <a:off x="2855715" y="1312407"/>
            <a:ext cx="891825" cy="340475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7" name="Google Shape;129;p2">
            <a:extLst>
              <a:ext uri="{FF2B5EF4-FFF2-40B4-BE49-F238E27FC236}">
                <a16:creationId xmlns:a16="http://schemas.microsoft.com/office/drawing/2014/main" id="{32A878F2-C2DE-266E-C4ED-C0821B1E896D}"/>
              </a:ext>
            </a:extLst>
          </p:cNvPr>
          <p:cNvCxnSpPr/>
          <p:nvPr/>
        </p:nvCxnSpPr>
        <p:spPr>
          <a:xfrm rot="10800000">
            <a:off x="4250383" y="1943721"/>
            <a:ext cx="125299" cy="21821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8" name="Google Shape;130;p2">
            <a:extLst>
              <a:ext uri="{FF2B5EF4-FFF2-40B4-BE49-F238E27FC236}">
                <a16:creationId xmlns:a16="http://schemas.microsoft.com/office/drawing/2014/main" id="{C702BA01-9528-0781-B815-09E14D63D2C3}"/>
              </a:ext>
            </a:extLst>
          </p:cNvPr>
          <p:cNvCxnSpPr/>
          <p:nvPr/>
        </p:nvCxnSpPr>
        <p:spPr>
          <a:xfrm rot="10800000" flipH="1">
            <a:off x="4405576" y="1912399"/>
            <a:ext cx="37555" cy="2653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9" name="Google Shape;98;p2">
            <a:extLst>
              <a:ext uri="{FF2B5EF4-FFF2-40B4-BE49-F238E27FC236}">
                <a16:creationId xmlns:a16="http://schemas.microsoft.com/office/drawing/2014/main" id="{6E58D81C-75F7-3DC7-E19B-7A402DE17030}"/>
              </a:ext>
            </a:extLst>
          </p:cNvPr>
          <p:cNvSpPr txBox="1"/>
          <p:nvPr/>
        </p:nvSpPr>
        <p:spPr>
          <a:xfrm>
            <a:off x="435639" y="992938"/>
            <a:ext cx="5422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02;p2">
            <a:extLst>
              <a:ext uri="{FF2B5EF4-FFF2-40B4-BE49-F238E27FC236}">
                <a16:creationId xmlns:a16="http://schemas.microsoft.com/office/drawing/2014/main" id="{61F93C87-DAD7-FE84-0178-2D7280C22EE3}"/>
              </a:ext>
            </a:extLst>
          </p:cNvPr>
          <p:cNvSpPr txBox="1"/>
          <p:nvPr/>
        </p:nvSpPr>
        <p:spPr>
          <a:xfrm>
            <a:off x="1552183" y="490764"/>
            <a:ext cx="69877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Picture 26">
            <a:extLst>
              <a:ext uri="{FF2B5EF4-FFF2-40B4-BE49-F238E27FC236}">
                <a16:creationId xmlns:a16="http://schemas.microsoft.com/office/drawing/2014/main" id="{81B96EDE-94E3-EBD8-C244-E369C02FC22A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70" y="2871462"/>
            <a:ext cx="250597" cy="612498"/>
          </a:xfrm>
          <a:prstGeom prst="rect">
            <a:avLst/>
          </a:prstGeom>
          <a:scene3d>
            <a:camera prst="isometricRightUp">
              <a:rot lat="2700000" lon="18360000" rev="0"/>
            </a:camera>
            <a:lightRig rig="threePt" dir="t"/>
          </a:scene3d>
        </p:spPr>
      </p:pic>
      <p:sp>
        <p:nvSpPr>
          <p:cNvPr id="82" name="TextBox 34">
            <a:extLst>
              <a:ext uri="{FF2B5EF4-FFF2-40B4-BE49-F238E27FC236}">
                <a16:creationId xmlns:a16="http://schemas.microsoft.com/office/drawing/2014/main" id="{F74CFBAD-7DBD-DE2C-73C9-D4075A8DD2CA}"/>
              </a:ext>
            </a:extLst>
          </p:cNvPr>
          <p:cNvSpPr txBox="1"/>
          <p:nvPr/>
        </p:nvSpPr>
        <p:spPr>
          <a:xfrm>
            <a:off x="-388062" y="394425"/>
            <a:ext cx="234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Century Gothic" panose="020B0502020202020204" pitchFamily="34" charset="0"/>
              </a:rPr>
              <a:t>&lt; 15 J, 45 fs</a:t>
            </a:r>
          </a:p>
          <a:p>
            <a:pPr algn="ctr"/>
            <a:r>
              <a:rPr lang="en-US" sz="1050" dirty="0">
                <a:solidFill>
                  <a:srgbClr val="0432FF"/>
                </a:solidFill>
                <a:latin typeface="Century Gothic" panose="020B0502020202020204" pitchFamily="34" charset="0"/>
              </a:rPr>
              <a:t>x-y pointing </a:t>
            </a:r>
          </a:p>
          <a:p>
            <a:pPr algn="ctr"/>
            <a:r>
              <a:rPr lang="en-US" sz="1050" dirty="0">
                <a:solidFill>
                  <a:srgbClr val="0432FF"/>
                </a:solidFill>
                <a:latin typeface="Century Gothic" panose="020B0502020202020204" pitchFamily="34" charset="0"/>
              </a:rPr>
              <a:t>Fluctuations 9 </a:t>
            </a:r>
            <a:r>
              <a:rPr lang="en-US" sz="1050" dirty="0">
                <a:solidFill>
                  <a:srgbClr val="0432FF"/>
                </a:solidFill>
                <a:latin typeface="Century Gothic" panose="020B0502020202020204" pitchFamily="34" charset="0"/>
                <a:cs typeface="Adobe Devanagari" panose="02040503050201020203" pitchFamily="18" charset="0"/>
              </a:rPr>
              <a:t>µm</a:t>
            </a:r>
            <a:endParaRPr lang="en-US" sz="1050" dirty="0">
              <a:solidFill>
                <a:srgbClr val="0432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69">
            <a:extLst>
              <a:ext uri="{FF2B5EF4-FFF2-40B4-BE49-F238E27FC236}">
                <a16:creationId xmlns:a16="http://schemas.microsoft.com/office/drawing/2014/main" id="{01E47C77-FF35-BC4A-B9C7-833DAC6AD0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4280" b="3800"/>
          <a:stretch/>
        </p:blipFill>
        <p:spPr>
          <a:xfrm>
            <a:off x="335531" y="2180383"/>
            <a:ext cx="2031703" cy="1014975"/>
          </a:xfrm>
          <a:prstGeom prst="rect">
            <a:avLst/>
          </a:prstGeom>
        </p:spPr>
      </p:pic>
      <p:grpSp>
        <p:nvGrpSpPr>
          <p:cNvPr id="84" name="Group 70">
            <a:extLst>
              <a:ext uri="{FF2B5EF4-FFF2-40B4-BE49-F238E27FC236}">
                <a16:creationId xmlns:a16="http://schemas.microsoft.com/office/drawing/2014/main" id="{40BB9937-376B-6A9F-AC18-675D0004E1B1}"/>
              </a:ext>
            </a:extLst>
          </p:cNvPr>
          <p:cNvGrpSpPr>
            <a:grpSpLocks noChangeAspect="1"/>
          </p:cNvGrpSpPr>
          <p:nvPr/>
        </p:nvGrpSpPr>
        <p:grpSpPr>
          <a:xfrm>
            <a:off x="225614" y="3505996"/>
            <a:ext cx="3351915" cy="887396"/>
            <a:chOff x="5207567" y="4961299"/>
            <a:chExt cx="5105842" cy="1520882"/>
          </a:xfrm>
        </p:grpSpPr>
        <p:grpSp>
          <p:nvGrpSpPr>
            <p:cNvPr id="90" name="Group 71">
              <a:extLst>
                <a:ext uri="{FF2B5EF4-FFF2-40B4-BE49-F238E27FC236}">
                  <a16:creationId xmlns:a16="http://schemas.microsoft.com/office/drawing/2014/main" id="{AB2898B4-111E-B9AF-4A36-DA8D8DF930EC}"/>
                </a:ext>
              </a:extLst>
            </p:cNvPr>
            <p:cNvGrpSpPr/>
            <p:nvPr/>
          </p:nvGrpSpPr>
          <p:grpSpPr>
            <a:xfrm>
              <a:off x="5306204" y="4961299"/>
              <a:ext cx="4108074" cy="1467920"/>
              <a:chOff x="5306204" y="4961299"/>
              <a:chExt cx="4108074" cy="1467920"/>
            </a:xfrm>
          </p:grpSpPr>
          <p:cxnSp>
            <p:nvCxnSpPr>
              <p:cNvPr id="99" name="Google Shape;120;p2">
                <a:extLst>
                  <a:ext uri="{FF2B5EF4-FFF2-40B4-BE49-F238E27FC236}">
                    <a16:creationId xmlns:a16="http://schemas.microsoft.com/office/drawing/2014/main" id="{A7FB7006-A774-BFD5-F4CF-CB99A9F4EB18}"/>
                  </a:ext>
                </a:extLst>
              </p:cNvPr>
              <p:cNvCxnSpPr/>
              <p:nvPr/>
            </p:nvCxnSpPr>
            <p:spPr>
              <a:xfrm>
                <a:off x="5833458" y="5694847"/>
                <a:ext cx="193681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100" name="Google Shape;121;p2">
                <a:extLst>
                  <a:ext uri="{FF2B5EF4-FFF2-40B4-BE49-F238E27FC236}">
                    <a16:creationId xmlns:a16="http://schemas.microsoft.com/office/drawing/2014/main" id="{FFA85087-B8C0-F036-B7D1-A6FE4B99F724}"/>
                  </a:ext>
                </a:extLst>
              </p:cNvPr>
              <p:cNvCxnSpPr/>
              <p:nvPr/>
            </p:nvCxnSpPr>
            <p:spPr>
              <a:xfrm rot="10800000">
                <a:off x="6901983" y="5695364"/>
                <a:ext cx="193681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101" name="Google Shape;142;p2">
                <a:extLst>
                  <a:ext uri="{FF2B5EF4-FFF2-40B4-BE49-F238E27FC236}">
                    <a16:creationId xmlns:a16="http://schemas.microsoft.com/office/drawing/2014/main" id="{E9A1BD34-C4AD-262A-41DC-7AFD811EFDD6}"/>
                  </a:ext>
                </a:extLst>
              </p:cNvPr>
              <p:cNvSpPr txBox="1"/>
              <p:nvPr/>
            </p:nvSpPr>
            <p:spPr>
              <a:xfrm>
                <a:off x="8887508" y="4961299"/>
                <a:ext cx="526770" cy="896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indent="0">
                  <a:buNone/>
                  <a:defRPr sz="2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</a:defRPr>
                </a:lvl1pPr>
              </a:lstStyle>
              <a:p>
                <a:r>
                  <a:rPr lang="en-US" sz="1400" dirty="0">
                    <a:sym typeface="Calibri"/>
                  </a:rPr>
                  <a:t>(e)</a:t>
                </a:r>
                <a:endParaRPr sz="1400" dirty="0">
                  <a:sym typeface="Calibri"/>
                </a:endParaRPr>
              </a:p>
            </p:txBody>
          </p:sp>
          <p:sp>
            <p:nvSpPr>
              <p:cNvPr id="102" name="TextBox 83">
                <a:extLst>
                  <a:ext uri="{FF2B5EF4-FFF2-40B4-BE49-F238E27FC236}">
                    <a16:creationId xmlns:a16="http://schemas.microsoft.com/office/drawing/2014/main" id="{BEB5B8BC-E2CE-9030-3939-1B84C2224C82}"/>
                  </a:ext>
                </a:extLst>
              </p:cNvPr>
              <p:cNvSpPr txBox="1"/>
              <p:nvPr/>
            </p:nvSpPr>
            <p:spPr>
              <a:xfrm>
                <a:off x="6184768" y="5593324"/>
                <a:ext cx="838024" cy="395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</a:rPr>
                  <a:t>200</a:t>
                </a:r>
                <a:r>
                  <a:rPr lang="el-GR" sz="900" b="1" dirty="0">
                    <a:solidFill>
                      <a:schemeClr val="bg1"/>
                    </a:solidFill>
                  </a:rPr>
                  <a:t>μ</a:t>
                </a:r>
                <a:r>
                  <a:rPr lang="en-US" sz="900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pic>
            <p:nvPicPr>
              <p:cNvPr id="103" name="Picture 84">
                <a:extLst>
                  <a:ext uri="{FF2B5EF4-FFF2-40B4-BE49-F238E27FC236}">
                    <a16:creationId xmlns:a16="http://schemas.microsoft.com/office/drawing/2014/main" id="{1D01D1FF-D5F5-CD25-FAF6-B5117E404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06204" y="5039272"/>
                <a:ext cx="3955505" cy="669683"/>
              </a:xfrm>
              <a:prstGeom prst="rect">
                <a:avLst/>
              </a:prstGeom>
            </p:spPr>
          </p:pic>
          <p:pic>
            <p:nvPicPr>
              <p:cNvPr id="104" name="Picture 85">
                <a:extLst>
                  <a:ext uri="{FF2B5EF4-FFF2-40B4-BE49-F238E27FC236}">
                    <a16:creationId xmlns:a16="http://schemas.microsoft.com/office/drawing/2014/main" id="{A67DF294-66A4-F27C-09E5-3034EE496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16723" y="5763346"/>
                <a:ext cx="3944986" cy="665873"/>
              </a:xfrm>
              <a:prstGeom prst="rect">
                <a:avLst/>
              </a:prstGeom>
            </p:spPr>
          </p:pic>
        </p:grpSp>
        <p:grpSp>
          <p:nvGrpSpPr>
            <p:cNvPr id="91" name="Group 72">
              <a:extLst>
                <a:ext uri="{FF2B5EF4-FFF2-40B4-BE49-F238E27FC236}">
                  <a16:creationId xmlns:a16="http://schemas.microsoft.com/office/drawing/2014/main" id="{18D94264-3E59-0936-72EF-459339F1F767}"/>
                </a:ext>
              </a:extLst>
            </p:cNvPr>
            <p:cNvGrpSpPr/>
            <p:nvPr/>
          </p:nvGrpSpPr>
          <p:grpSpPr>
            <a:xfrm>
              <a:off x="5207567" y="5002496"/>
              <a:ext cx="5105842" cy="1479685"/>
              <a:chOff x="5207567" y="5002496"/>
              <a:chExt cx="5105842" cy="1479685"/>
            </a:xfrm>
          </p:grpSpPr>
          <p:sp>
            <p:nvSpPr>
              <p:cNvPr id="92" name="Google Shape;124;p2">
                <a:extLst>
                  <a:ext uri="{FF2B5EF4-FFF2-40B4-BE49-F238E27FC236}">
                    <a16:creationId xmlns:a16="http://schemas.microsoft.com/office/drawing/2014/main" id="{C2D1F05A-AAF2-4D87-868A-6ACD6667292E}"/>
                  </a:ext>
                </a:extLst>
              </p:cNvPr>
              <p:cNvSpPr/>
              <p:nvPr/>
            </p:nvSpPr>
            <p:spPr>
              <a:xfrm rot="5400000">
                <a:off x="7248514" y="2979399"/>
                <a:ext cx="68605" cy="4114800"/>
              </a:xfrm>
              <a:prstGeom prst="leftBracket">
                <a:avLst>
                  <a:gd name="adj" fmla="val 8333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3" name="Straight Arrow Connector 74">
                <a:extLst>
                  <a:ext uri="{FF2B5EF4-FFF2-40B4-BE49-F238E27FC236}">
                    <a16:creationId xmlns:a16="http://schemas.microsoft.com/office/drawing/2014/main" id="{F818BAB6-ED7B-08B2-DE1A-459712D1E4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217" y="5763346"/>
                <a:ext cx="0" cy="59060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75">
                <a:extLst>
                  <a:ext uri="{FF2B5EF4-FFF2-40B4-BE49-F238E27FC236}">
                    <a16:creationId xmlns:a16="http://schemas.microsoft.com/office/drawing/2014/main" id="{53CB4CE6-3657-D8EA-8240-97E6545A82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9950" y="5078812"/>
                <a:ext cx="0" cy="59060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76">
                <a:extLst>
                  <a:ext uri="{FF2B5EF4-FFF2-40B4-BE49-F238E27FC236}">
                    <a16:creationId xmlns:a16="http://schemas.microsoft.com/office/drawing/2014/main" id="{A713E61C-50F7-C2A7-F0D0-B2CA69FEC1F5}"/>
                  </a:ext>
                </a:extLst>
              </p:cNvPr>
              <p:cNvSpPr txBox="1"/>
              <p:nvPr/>
            </p:nvSpPr>
            <p:spPr>
              <a:xfrm>
                <a:off x="9311786" y="5836129"/>
                <a:ext cx="1001623" cy="448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200 </a:t>
                </a:r>
                <a:r>
                  <a:rPr lang="en-US" sz="1050" dirty="0">
                    <a:sym typeface="Symbol" panose="05050102010706020507" pitchFamily="18" charset="2"/>
                  </a:rPr>
                  <a:t>m</a:t>
                </a:r>
                <a:endParaRPr lang="en-US" sz="1050" dirty="0"/>
              </a:p>
            </p:txBody>
          </p:sp>
          <p:sp>
            <p:nvSpPr>
              <p:cNvPr id="96" name="TextBox 77">
                <a:extLst>
                  <a:ext uri="{FF2B5EF4-FFF2-40B4-BE49-F238E27FC236}">
                    <a16:creationId xmlns:a16="http://schemas.microsoft.com/office/drawing/2014/main" id="{FC49D2FD-7FC5-BBAA-1FC4-101B2F935231}"/>
                  </a:ext>
                </a:extLst>
              </p:cNvPr>
              <p:cNvSpPr txBox="1"/>
              <p:nvPr/>
            </p:nvSpPr>
            <p:spPr>
              <a:xfrm>
                <a:off x="9290910" y="5232237"/>
                <a:ext cx="1001623" cy="448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200 </a:t>
                </a:r>
                <a:r>
                  <a:rPr lang="en-US" sz="1050" dirty="0">
                    <a:sym typeface="Symbol" panose="05050102010706020507" pitchFamily="18" charset="2"/>
                  </a:rPr>
                  <a:t>m</a:t>
                </a:r>
                <a:endParaRPr lang="en-US" sz="105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E65D88C-9A53-6E4B-1B7F-522CC85BBB3E}"/>
                      </a:ext>
                    </a:extLst>
                  </p:cNvPr>
                  <p:cNvSpPr/>
                  <p:nvPr/>
                </p:nvSpPr>
                <p:spPr>
                  <a:xfrm>
                    <a:off x="5210505" y="5382247"/>
                    <a:ext cx="2333181" cy="4351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5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=1.3 × </m:t>
                          </m:r>
                          <m:sSup>
                            <m:sSupPr>
                              <m:ctrlPr>
                                <a:rPr lang="en-US" sz="10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sup>
                          </m:sSup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10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oMath>
                      </m:oMathPara>
                    </a14:m>
                    <a:endParaRPr lang="en-US" sz="105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E65D88C-9A53-6E4B-1B7F-522CC85BBB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0505" y="5382247"/>
                    <a:ext cx="2333181" cy="43517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9524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B94D51F1-D8D5-AD40-4DBC-6E86DE9CB743}"/>
                      </a:ext>
                    </a:extLst>
                  </p:cNvPr>
                  <p:cNvSpPr/>
                  <p:nvPr/>
                </p:nvSpPr>
                <p:spPr>
                  <a:xfrm>
                    <a:off x="5207567" y="6047002"/>
                    <a:ext cx="2333181" cy="4351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5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=3.2 × 1</m:t>
                          </m:r>
                          <m:sSup>
                            <m:sSupPr>
                              <m:ctrlPr>
                                <a:rPr lang="en-US" sz="10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17</m:t>
                              </m:r>
                            </m:sup>
                          </m:sSup>
                          <m: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0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10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0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oMath>
                      </m:oMathPara>
                    </a14:m>
                    <a:endParaRPr lang="en-US" sz="105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B94D51F1-D8D5-AD40-4DBC-6E86DE9CB7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7567" y="6047002"/>
                    <a:ext cx="2333181" cy="43517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4545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85" name="TextBox 9">
            <a:extLst>
              <a:ext uri="{FF2B5EF4-FFF2-40B4-BE49-F238E27FC236}">
                <a16:creationId xmlns:a16="http://schemas.microsoft.com/office/drawing/2014/main" id="{A4EFA03D-8749-805F-408A-995741C58B8B}"/>
              </a:ext>
            </a:extLst>
          </p:cNvPr>
          <p:cNvSpPr txBox="1"/>
          <p:nvPr/>
        </p:nvSpPr>
        <p:spPr>
          <a:xfrm>
            <a:off x="6305450" y="503720"/>
            <a:ext cx="2394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Extended multi-valve generation VI supersonic gas jet for meter-scale, low density waveguide</a:t>
            </a:r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</a:t>
            </a:r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developed at UMD</a:t>
            </a:r>
          </a:p>
        </p:txBody>
      </p:sp>
      <p:cxnSp>
        <p:nvCxnSpPr>
          <p:cNvPr id="86" name="Straight Arrow Connector 14">
            <a:extLst>
              <a:ext uri="{FF2B5EF4-FFF2-40B4-BE49-F238E27FC236}">
                <a16:creationId xmlns:a16="http://schemas.microsoft.com/office/drawing/2014/main" id="{392B7478-2C53-8F09-FB0B-8A6420DC51CA}"/>
              </a:ext>
            </a:extLst>
          </p:cNvPr>
          <p:cNvCxnSpPr>
            <a:cxnSpLocks/>
            <a:stCxn id="85" idx="1"/>
          </p:cNvCxnSpPr>
          <p:nvPr/>
        </p:nvCxnSpPr>
        <p:spPr>
          <a:xfrm flipH="1">
            <a:off x="4519787" y="873052"/>
            <a:ext cx="1785663" cy="752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16">
            <a:extLst>
              <a:ext uri="{FF2B5EF4-FFF2-40B4-BE49-F238E27FC236}">
                <a16:creationId xmlns:a16="http://schemas.microsoft.com/office/drawing/2014/main" id="{8B08A666-9865-924E-8318-DE3282C1D9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673852">
            <a:off x="2594983" y="1434386"/>
            <a:ext cx="98676" cy="59782"/>
          </a:xfrm>
          <a:prstGeom prst="rect">
            <a:avLst/>
          </a:prstGeom>
        </p:spPr>
      </p:pic>
      <p:pic>
        <p:nvPicPr>
          <p:cNvPr id="88" name="Picture 18">
            <a:extLst>
              <a:ext uri="{FF2B5EF4-FFF2-40B4-BE49-F238E27FC236}">
                <a16:creationId xmlns:a16="http://schemas.microsoft.com/office/drawing/2014/main" id="{60ACA548-711C-3270-5994-1DDFD5E1B0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67665" y="2274442"/>
            <a:ext cx="143099" cy="192827"/>
          </a:xfrm>
          <a:prstGeom prst="rect">
            <a:avLst/>
          </a:prstGeom>
        </p:spPr>
      </p:pic>
      <p:pic>
        <p:nvPicPr>
          <p:cNvPr id="89" name="Picture 2" descr="https://osc.umd.edu/img/logos/28_informalseal.jpg">
            <a:extLst>
              <a:ext uri="{FF2B5EF4-FFF2-40B4-BE49-F238E27FC236}">
                <a16:creationId xmlns:a16="http://schemas.microsoft.com/office/drawing/2014/main" id="{34F1F6DD-1FE6-F57D-94A0-55A0CA74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48" y="561011"/>
            <a:ext cx="689060" cy="61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36FD8A49-7C5C-DD95-A74A-7DDDA98C3DE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6121" r="5875" b="58593"/>
          <a:stretch/>
        </p:blipFill>
        <p:spPr>
          <a:xfrm>
            <a:off x="4333988" y="3505996"/>
            <a:ext cx="4057079" cy="930447"/>
          </a:xfrm>
          <a:prstGeom prst="rect">
            <a:avLst/>
          </a:prstGeom>
        </p:spPr>
      </p:pic>
      <p:sp>
        <p:nvSpPr>
          <p:cNvPr id="125" name="TextBox 54">
            <a:extLst>
              <a:ext uri="{FF2B5EF4-FFF2-40B4-BE49-F238E27FC236}">
                <a16:creationId xmlns:a16="http://schemas.microsoft.com/office/drawing/2014/main" id="{3C0F046A-F6CD-1D79-036E-1B17D9454133}"/>
              </a:ext>
            </a:extLst>
          </p:cNvPr>
          <p:cNvSpPr txBox="1"/>
          <p:nvPr/>
        </p:nvSpPr>
        <p:spPr>
          <a:xfrm>
            <a:off x="-34019" y="4427269"/>
            <a:ext cx="92526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B. Miao </a:t>
            </a:r>
            <a:r>
              <a:rPr lang="en-US" sz="11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, Phys. Rev. Lett. </a:t>
            </a:r>
            <a:r>
              <a:rPr lang="en-US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129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, 074801 (2020), L. Feder </a:t>
            </a:r>
            <a:r>
              <a:rPr lang="en-US" sz="11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, Phys. Rev. Res. </a:t>
            </a:r>
            <a:r>
              <a:rPr lang="en-US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, 043173 (2020), B. Miao </a:t>
            </a:r>
            <a:r>
              <a:rPr lang="en-US" sz="11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., Phys. Rev. Accel. Beams </a:t>
            </a:r>
            <a:r>
              <a:rPr lang="en-US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27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en-US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08132 (2024), E. Rockafellow </a:t>
            </a:r>
            <a:r>
              <a:rPr lang="en-US" sz="11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, </a:t>
            </a:r>
            <a:r>
              <a:rPr lang="en-US" sz="11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PoP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 (Accepted 2025); J.E. Shrock </a:t>
            </a:r>
            <a:r>
              <a:rPr lang="en-US" sz="11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US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, </a:t>
            </a:r>
            <a:r>
              <a:rPr lang="en-US" sz="11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in preparation</a:t>
            </a:r>
            <a:endParaRPr lang="en-US" sz="11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sz="11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01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E8E04C2-8BDA-4F26-BC1D-A4672548E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1787" y="1089619"/>
            <a:ext cx="4958243" cy="338139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8FB282E-FF7B-43D0-A8AC-F4077B920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3506" y="1131571"/>
            <a:ext cx="6376988" cy="333943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6E96798-970F-4E59-9F84-6FEA220B2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25547" y="1131570"/>
            <a:ext cx="5234947" cy="3339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726C791-4EE7-4142-8588-3E946E38D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6300" y="1096052"/>
            <a:ext cx="6884193" cy="33389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3F3371-A617-4AB7-9F57-E81622C2B919}"/>
              </a:ext>
            </a:extLst>
          </p:cNvPr>
          <p:cNvGrpSpPr/>
          <p:nvPr/>
        </p:nvGrpSpPr>
        <p:grpSpPr>
          <a:xfrm>
            <a:off x="118463" y="1883785"/>
            <a:ext cx="1999658" cy="953915"/>
            <a:chOff x="1476776" y="156630"/>
            <a:chExt cx="1487771" cy="1271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6C9CD7-2EE5-482D-B6FB-A5B2350E777B}"/>
                    </a:ext>
                  </a:extLst>
                </p:cNvPr>
                <p:cNvSpPr txBox="1"/>
                <p:nvPr/>
              </p:nvSpPr>
              <p:spPr>
                <a:xfrm>
                  <a:off x="1476776" y="156630"/>
                  <a:ext cx="128070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0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105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05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  <m:r>
                          <a:rPr lang="en-US" sz="10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  <m:r>
                          <a:rPr lang="en-US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sz="105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05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105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6C9CD7-2EE5-482D-B6FB-A5B2350E7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6776" y="156630"/>
                  <a:ext cx="1280701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8D2FAAE-A0B5-426B-B2F4-1D171790B3EF}"/>
                </a:ext>
              </a:extLst>
            </p:cNvPr>
            <p:cNvCxnSpPr>
              <a:cxnSpLocks/>
            </p:cNvCxnSpPr>
            <p:nvPr/>
          </p:nvCxnSpPr>
          <p:spPr>
            <a:xfrm>
              <a:off x="2070065" y="525962"/>
              <a:ext cx="894482" cy="9025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6FF0EA-8DF6-4873-B739-BF1A38E55F56}"/>
              </a:ext>
            </a:extLst>
          </p:cNvPr>
          <p:cNvGrpSpPr/>
          <p:nvPr/>
        </p:nvGrpSpPr>
        <p:grpSpPr>
          <a:xfrm>
            <a:off x="1271647" y="1248591"/>
            <a:ext cx="1721343" cy="1531723"/>
            <a:chOff x="1476776" y="156630"/>
            <a:chExt cx="1280701" cy="20422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314291-5F62-4A3F-8B29-A3E4B9867355}"/>
                    </a:ext>
                  </a:extLst>
                </p:cNvPr>
                <p:cNvSpPr txBox="1"/>
                <p:nvPr/>
              </p:nvSpPr>
              <p:spPr>
                <a:xfrm>
                  <a:off x="1476776" y="156630"/>
                  <a:ext cx="1280701" cy="3410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0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105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05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  <m:r>
                          <a:rPr lang="en-US" sz="10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  <m:r>
                          <a:rPr lang="en-US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sz="105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05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105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314291-5F62-4A3F-8B29-A3E4B98673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6776" y="156630"/>
                  <a:ext cx="1280701" cy="341035"/>
                </a:xfrm>
                <a:prstGeom prst="rect">
                  <a:avLst/>
                </a:prstGeom>
                <a:blipFill>
                  <a:blip r:embed="rId12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503CE0-9BF6-4F17-B01B-E609E55197F3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2113791" y="525962"/>
              <a:ext cx="553509" cy="16729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DD719FF5-0A93-4CC5-96C9-1E8FE6702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53042" y="1091160"/>
            <a:ext cx="6376988" cy="334875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EEBD6AA-FCDA-495E-A690-15B6678237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29836" y="2640079"/>
            <a:ext cx="118694" cy="16121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A768E18-0117-4882-9DC2-B9C711BBA259}"/>
              </a:ext>
            </a:extLst>
          </p:cNvPr>
          <p:cNvSpPr/>
          <p:nvPr/>
        </p:nvSpPr>
        <p:spPr>
          <a:xfrm>
            <a:off x="966785" y="1927773"/>
            <a:ext cx="2109448" cy="1020745"/>
          </a:xfrm>
          <a:custGeom>
            <a:avLst/>
            <a:gdLst>
              <a:gd name="connsiteX0" fmla="*/ 0 w 4145280"/>
              <a:gd name="connsiteY0" fmla="*/ 1330377 h 1436731"/>
              <a:gd name="connsiteX1" fmla="*/ 905691 w 4145280"/>
              <a:gd name="connsiteY1" fmla="*/ 1252000 h 1436731"/>
              <a:gd name="connsiteX2" fmla="*/ 1811382 w 4145280"/>
              <a:gd name="connsiteY2" fmla="*/ 241805 h 1436731"/>
              <a:gd name="connsiteX3" fmla="*/ 2377440 w 4145280"/>
              <a:gd name="connsiteY3" fmla="*/ 76343 h 1436731"/>
              <a:gd name="connsiteX4" fmla="*/ 3239588 w 4145280"/>
              <a:gd name="connsiteY4" fmla="*/ 1260708 h 1436731"/>
              <a:gd name="connsiteX5" fmla="*/ 4145280 w 4145280"/>
              <a:gd name="connsiteY5" fmla="*/ 1408754 h 1436731"/>
              <a:gd name="connsiteX0" fmla="*/ 0 w 4136571"/>
              <a:gd name="connsiteY0" fmla="*/ 1347795 h 1436731"/>
              <a:gd name="connsiteX1" fmla="*/ 896982 w 4136571"/>
              <a:gd name="connsiteY1" fmla="*/ 1252000 h 1436731"/>
              <a:gd name="connsiteX2" fmla="*/ 1802673 w 4136571"/>
              <a:gd name="connsiteY2" fmla="*/ 241805 h 1436731"/>
              <a:gd name="connsiteX3" fmla="*/ 2368731 w 4136571"/>
              <a:gd name="connsiteY3" fmla="*/ 76343 h 1436731"/>
              <a:gd name="connsiteX4" fmla="*/ 3230879 w 4136571"/>
              <a:gd name="connsiteY4" fmla="*/ 1260708 h 1436731"/>
              <a:gd name="connsiteX5" fmla="*/ 4136571 w 4136571"/>
              <a:gd name="connsiteY5" fmla="*/ 1408754 h 1436731"/>
              <a:gd name="connsiteX0" fmla="*/ 0 w 4136571"/>
              <a:gd name="connsiteY0" fmla="*/ 1347795 h 1436731"/>
              <a:gd name="connsiteX1" fmla="*/ 896982 w 4136571"/>
              <a:gd name="connsiteY1" fmla="*/ 1252000 h 1436731"/>
              <a:gd name="connsiteX2" fmla="*/ 1802673 w 4136571"/>
              <a:gd name="connsiteY2" fmla="*/ 241805 h 1436731"/>
              <a:gd name="connsiteX3" fmla="*/ 2368731 w 4136571"/>
              <a:gd name="connsiteY3" fmla="*/ 76343 h 1436731"/>
              <a:gd name="connsiteX4" fmla="*/ 3230879 w 4136571"/>
              <a:gd name="connsiteY4" fmla="*/ 1260708 h 1436731"/>
              <a:gd name="connsiteX5" fmla="*/ 4136571 w 4136571"/>
              <a:gd name="connsiteY5" fmla="*/ 1408754 h 1436731"/>
              <a:gd name="connsiteX0" fmla="*/ 0 w 4136571"/>
              <a:gd name="connsiteY0" fmla="*/ 1347795 h 1425315"/>
              <a:gd name="connsiteX1" fmla="*/ 896982 w 4136571"/>
              <a:gd name="connsiteY1" fmla="*/ 1252000 h 1425315"/>
              <a:gd name="connsiteX2" fmla="*/ 1802673 w 4136571"/>
              <a:gd name="connsiteY2" fmla="*/ 241805 h 1425315"/>
              <a:gd name="connsiteX3" fmla="*/ 2368731 w 4136571"/>
              <a:gd name="connsiteY3" fmla="*/ 76343 h 1425315"/>
              <a:gd name="connsiteX4" fmla="*/ 3230879 w 4136571"/>
              <a:gd name="connsiteY4" fmla="*/ 1260708 h 1425315"/>
              <a:gd name="connsiteX5" fmla="*/ 4136571 w 4136571"/>
              <a:gd name="connsiteY5" fmla="*/ 1408754 h 1425315"/>
              <a:gd name="connsiteX0" fmla="*/ 0 w 4136571"/>
              <a:gd name="connsiteY0" fmla="*/ 1350800 h 1428320"/>
              <a:gd name="connsiteX1" fmla="*/ 896982 w 4136571"/>
              <a:gd name="connsiteY1" fmla="*/ 1255005 h 1428320"/>
              <a:gd name="connsiteX2" fmla="*/ 1816961 w 4136571"/>
              <a:gd name="connsiteY2" fmla="*/ 235285 h 1428320"/>
              <a:gd name="connsiteX3" fmla="*/ 2368731 w 4136571"/>
              <a:gd name="connsiteY3" fmla="*/ 79348 h 1428320"/>
              <a:gd name="connsiteX4" fmla="*/ 3230879 w 4136571"/>
              <a:gd name="connsiteY4" fmla="*/ 1263713 h 1428320"/>
              <a:gd name="connsiteX5" fmla="*/ 4136571 w 4136571"/>
              <a:gd name="connsiteY5" fmla="*/ 1411759 h 1428320"/>
              <a:gd name="connsiteX0" fmla="*/ 0 w 4136571"/>
              <a:gd name="connsiteY0" fmla="*/ 1356090 h 1433610"/>
              <a:gd name="connsiteX1" fmla="*/ 896982 w 4136571"/>
              <a:gd name="connsiteY1" fmla="*/ 1260295 h 1433610"/>
              <a:gd name="connsiteX2" fmla="*/ 1816961 w 4136571"/>
              <a:gd name="connsiteY2" fmla="*/ 240575 h 1433610"/>
              <a:gd name="connsiteX3" fmla="*/ 2368731 w 4136571"/>
              <a:gd name="connsiteY3" fmla="*/ 84638 h 1433610"/>
              <a:gd name="connsiteX4" fmla="*/ 3230879 w 4136571"/>
              <a:gd name="connsiteY4" fmla="*/ 1269003 h 1433610"/>
              <a:gd name="connsiteX5" fmla="*/ 4136571 w 4136571"/>
              <a:gd name="connsiteY5" fmla="*/ 1417049 h 1433610"/>
              <a:gd name="connsiteX0" fmla="*/ 0 w 4136571"/>
              <a:gd name="connsiteY0" fmla="*/ 1297341 h 1371671"/>
              <a:gd name="connsiteX1" fmla="*/ 896982 w 4136571"/>
              <a:gd name="connsiteY1" fmla="*/ 1201546 h 1371671"/>
              <a:gd name="connsiteX2" fmla="*/ 1816961 w 4136571"/>
              <a:gd name="connsiteY2" fmla="*/ 181826 h 1371671"/>
              <a:gd name="connsiteX3" fmla="*/ 2440168 w 4136571"/>
              <a:gd name="connsiteY3" fmla="*/ 97326 h 1371671"/>
              <a:gd name="connsiteX4" fmla="*/ 3230879 w 4136571"/>
              <a:gd name="connsiteY4" fmla="*/ 1210254 h 1371671"/>
              <a:gd name="connsiteX5" fmla="*/ 4136571 w 4136571"/>
              <a:gd name="connsiteY5" fmla="*/ 1358300 h 1371671"/>
              <a:gd name="connsiteX0" fmla="*/ 0 w 4136571"/>
              <a:gd name="connsiteY0" fmla="*/ 1313936 h 1388266"/>
              <a:gd name="connsiteX1" fmla="*/ 896982 w 4136571"/>
              <a:gd name="connsiteY1" fmla="*/ 1218141 h 1388266"/>
              <a:gd name="connsiteX2" fmla="*/ 1816961 w 4136571"/>
              <a:gd name="connsiteY2" fmla="*/ 198421 h 1388266"/>
              <a:gd name="connsiteX3" fmla="*/ 2440168 w 4136571"/>
              <a:gd name="connsiteY3" fmla="*/ 113921 h 1388266"/>
              <a:gd name="connsiteX4" fmla="*/ 3230879 w 4136571"/>
              <a:gd name="connsiteY4" fmla="*/ 1226849 h 1388266"/>
              <a:gd name="connsiteX5" fmla="*/ 4136571 w 4136571"/>
              <a:gd name="connsiteY5" fmla="*/ 1374895 h 1388266"/>
              <a:gd name="connsiteX0" fmla="*/ 0 w 4136571"/>
              <a:gd name="connsiteY0" fmla="*/ 1301479 h 1375809"/>
              <a:gd name="connsiteX1" fmla="*/ 896982 w 4136571"/>
              <a:gd name="connsiteY1" fmla="*/ 1205684 h 1375809"/>
              <a:gd name="connsiteX2" fmla="*/ 1816961 w 4136571"/>
              <a:gd name="connsiteY2" fmla="*/ 185964 h 1375809"/>
              <a:gd name="connsiteX3" fmla="*/ 2440168 w 4136571"/>
              <a:gd name="connsiteY3" fmla="*/ 101464 h 1375809"/>
              <a:gd name="connsiteX4" fmla="*/ 3230879 w 4136571"/>
              <a:gd name="connsiteY4" fmla="*/ 1214392 h 1375809"/>
              <a:gd name="connsiteX5" fmla="*/ 4136571 w 4136571"/>
              <a:gd name="connsiteY5" fmla="*/ 1362438 h 1375809"/>
              <a:gd name="connsiteX0" fmla="*/ 0 w 4136571"/>
              <a:gd name="connsiteY0" fmla="*/ 1275578 h 1348339"/>
              <a:gd name="connsiteX1" fmla="*/ 896982 w 4136571"/>
              <a:gd name="connsiteY1" fmla="*/ 1179783 h 1348339"/>
              <a:gd name="connsiteX2" fmla="*/ 1816961 w 4136571"/>
              <a:gd name="connsiteY2" fmla="*/ 160063 h 1348339"/>
              <a:gd name="connsiteX3" fmla="*/ 2483031 w 4136571"/>
              <a:gd name="connsiteY3" fmla="*/ 113663 h 1348339"/>
              <a:gd name="connsiteX4" fmla="*/ 3230879 w 4136571"/>
              <a:gd name="connsiteY4" fmla="*/ 1188491 h 1348339"/>
              <a:gd name="connsiteX5" fmla="*/ 4136571 w 4136571"/>
              <a:gd name="connsiteY5" fmla="*/ 1336537 h 1348339"/>
              <a:gd name="connsiteX0" fmla="*/ 0 w 4136571"/>
              <a:gd name="connsiteY0" fmla="*/ 1257626 h 1329277"/>
              <a:gd name="connsiteX1" fmla="*/ 896982 w 4136571"/>
              <a:gd name="connsiteY1" fmla="*/ 1161831 h 1329277"/>
              <a:gd name="connsiteX2" fmla="*/ 1816961 w 4136571"/>
              <a:gd name="connsiteY2" fmla="*/ 142111 h 1329277"/>
              <a:gd name="connsiteX3" fmla="*/ 2511606 w 4136571"/>
              <a:gd name="connsiteY3" fmla="*/ 124286 h 1329277"/>
              <a:gd name="connsiteX4" fmla="*/ 3230879 w 4136571"/>
              <a:gd name="connsiteY4" fmla="*/ 1170539 h 1329277"/>
              <a:gd name="connsiteX5" fmla="*/ 4136571 w 4136571"/>
              <a:gd name="connsiteY5" fmla="*/ 1318585 h 1329277"/>
              <a:gd name="connsiteX0" fmla="*/ 0 w 4136571"/>
              <a:gd name="connsiteY0" fmla="*/ 1343876 h 1420734"/>
              <a:gd name="connsiteX1" fmla="*/ 896982 w 4136571"/>
              <a:gd name="connsiteY1" fmla="*/ 1248081 h 1420734"/>
              <a:gd name="connsiteX2" fmla="*/ 1816961 w 4136571"/>
              <a:gd name="connsiteY2" fmla="*/ 228361 h 1420734"/>
              <a:gd name="connsiteX3" fmla="*/ 2383018 w 4136571"/>
              <a:gd name="connsiteY3" fmla="*/ 86711 h 1420734"/>
              <a:gd name="connsiteX4" fmla="*/ 3230879 w 4136571"/>
              <a:gd name="connsiteY4" fmla="*/ 1256789 h 1420734"/>
              <a:gd name="connsiteX5" fmla="*/ 4136571 w 4136571"/>
              <a:gd name="connsiteY5" fmla="*/ 1404835 h 1420734"/>
              <a:gd name="connsiteX0" fmla="*/ 0 w 4136571"/>
              <a:gd name="connsiteY0" fmla="*/ 1357372 h 1434230"/>
              <a:gd name="connsiteX1" fmla="*/ 896982 w 4136571"/>
              <a:gd name="connsiteY1" fmla="*/ 1261577 h 1434230"/>
              <a:gd name="connsiteX2" fmla="*/ 1864586 w 4136571"/>
              <a:gd name="connsiteY2" fmla="*/ 194232 h 1434230"/>
              <a:gd name="connsiteX3" fmla="*/ 2383018 w 4136571"/>
              <a:gd name="connsiteY3" fmla="*/ 100207 h 1434230"/>
              <a:gd name="connsiteX4" fmla="*/ 3230879 w 4136571"/>
              <a:gd name="connsiteY4" fmla="*/ 1270285 h 1434230"/>
              <a:gd name="connsiteX5" fmla="*/ 4136571 w 4136571"/>
              <a:gd name="connsiteY5" fmla="*/ 1418331 h 1434230"/>
              <a:gd name="connsiteX0" fmla="*/ 0 w 4136571"/>
              <a:gd name="connsiteY0" fmla="*/ 1353500 h 1430358"/>
              <a:gd name="connsiteX1" fmla="*/ 896982 w 4136571"/>
              <a:gd name="connsiteY1" fmla="*/ 1257705 h 1430358"/>
              <a:gd name="connsiteX2" fmla="*/ 1864586 w 4136571"/>
              <a:gd name="connsiteY2" fmla="*/ 190360 h 1430358"/>
              <a:gd name="connsiteX3" fmla="*/ 2383018 w 4136571"/>
              <a:gd name="connsiteY3" fmla="*/ 96335 h 1430358"/>
              <a:gd name="connsiteX4" fmla="*/ 3230879 w 4136571"/>
              <a:gd name="connsiteY4" fmla="*/ 1266413 h 1430358"/>
              <a:gd name="connsiteX5" fmla="*/ 4136571 w 4136571"/>
              <a:gd name="connsiteY5" fmla="*/ 1414459 h 1430358"/>
              <a:gd name="connsiteX0" fmla="*/ 0 w 4136571"/>
              <a:gd name="connsiteY0" fmla="*/ 1353500 h 1430358"/>
              <a:gd name="connsiteX1" fmla="*/ 896982 w 4136571"/>
              <a:gd name="connsiteY1" fmla="*/ 1257705 h 1430358"/>
              <a:gd name="connsiteX2" fmla="*/ 1864586 w 4136571"/>
              <a:gd name="connsiteY2" fmla="*/ 190360 h 1430358"/>
              <a:gd name="connsiteX3" fmla="*/ 2383018 w 4136571"/>
              <a:gd name="connsiteY3" fmla="*/ 96335 h 1430358"/>
              <a:gd name="connsiteX4" fmla="*/ 3230879 w 4136571"/>
              <a:gd name="connsiteY4" fmla="*/ 1266413 h 1430358"/>
              <a:gd name="connsiteX5" fmla="*/ 4136571 w 4136571"/>
              <a:gd name="connsiteY5" fmla="*/ 1414459 h 1430358"/>
              <a:gd name="connsiteX0" fmla="*/ 0 w 4141334"/>
              <a:gd name="connsiteY0" fmla="*/ 1382075 h 1430358"/>
              <a:gd name="connsiteX1" fmla="*/ 901745 w 4141334"/>
              <a:gd name="connsiteY1" fmla="*/ 1257705 h 1430358"/>
              <a:gd name="connsiteX2" fmla="*/ 1869349 w 4141334"/>
              <a:gd name="connsiteY2" fmla="*/ 190360 h 1430358"/>
              <a:gd name="connsiteX3" fmla="*/ 2387781 w 4141334"/>
              <a:gd name="connsiteY3" fmla="*/ 96335 h 1430358"/>
              <a:gd name="connsiteX4" fmla="*/ 3235642 w 4141334"/>
              <a:gd name="connsiteY4" fmla="*/ 1266413 h 1430358"/>
              <a:gd name="connsiteX5" fmla="*/ 4141334 w 4141334"/>
              <a:gd name="connsiteY5" fmla="*/ 1414459 h 1430358"/>
              <a:gd name="connsiteX0" fmla="*/ 0 w 4141334"/>
              <a:gd name="connsiteY0" fmla="*/ 1382075 h 1430358"/>
              <a:gd name="connsiteX1" fmla="*/ 901745 w 4141334"/>
              <a:gd name="connsiteY1" fmla="*/ 1257705 h 1430358"/>
              <a:gd name="connsiteX2" fmla="*/ 1869349 w 4141334"/>
              <a:gd name="connsiteY2" fmla="*/ 190360 h 1430358"/>
              <a:gd name="connsiteX3" fmla="*/ 2387781 w 4141334"/>
              <a:gd name="connsiteY3" fmla="*/ 96335 h 1430358"/>
              <a:gd name="connsiteX4" fmla="*/ 3235642 w 4141334"/>
              <a:gd name="connsiteY4" fmla="*/ 1266413 h 1430358"/>
              <a:gd name="connsiteX5" fmla="*/ 4141334 w 4141334"/>
              <a:gd name="connsiteY5" fmla="*/ 1414459 h 1430358"/>
              <a:gd name="connsiteX0" fmla="*/ 0 w 4117522"/>
              <a:gd name="connsiteY0" fmla="*/ 1401125 h 1430358"/>
              <a:gd name="connsiteX1" fmla="*/ 877933 w 4117522"/>
              <a:gd name="connsiteY1" fmla="*/ 1257705 h 1430358"/>
              <a:gd name="connsiteX2" fmla="*/ 1845537 w 4117522"/>
              <a:gd name="connsiteY2" fmla="*/ 190360 h 1430358"/>
              <a:gd name="connsiteX3" fmla="*/ 2363969 w 4117522"/>
              <a:gd name="connsiteY3" fmla="*/ 96335 h 1430358"/>
              <a:gd name="connsiteX4" fmla="*/ 3211830 w 4117522"/>
              <a:gd name="connsiteY4" fmla="*/ 1266413 h 1430358"/>
              <a:gd name="connsiteX5" fmla="*/ 4117522 w 4117522"/>
              <a:gd name="connsiteY5" fmla="*/ 1414459 h 1430358"/>
              <a:gd name="connsiteX0" fmla="*/ 0 w 4117522"/>
              <a:gd name="connsiteY0" fmla="*/ 1336114 h 1365347"/>
              <a:gd name="connsiteX1" fmla="*/ 877933 w 4117522"/>
              <a:gd name="connsiteY1" fmla="*/ 1192694 h 1365347"/>
              <a:gd name="connsiteX2" fmla="*/ 1597887 w 4117522"/>
              <a:gd name="connsiteY2" fmla="*/ 401574 h 1365347"/>
              <a:gd name="connsiteX3" fmla="*/ 2363969 w 4117522"/>
              <a:gd name="connsiteY3" fmla="*/ 31324 h 1365347"/>
              <a:gd name="connsiteX4" fmla="*/ 3211830 w 4117522"/>
              <a:gd name="connsiteY4" fmla="*/ 1201402 h 1365347"/>
              <a:gd name="connsiteX5" fmla="*/ 4117522 w 4117522"/>
              <a:gd name="connsiteY5" fmla="*/ 1349448 h 1365347"/>
              <a:gd name="connsiteX0" fmla="*/ 0 w 4117522"/>
              <a:gd name="connsiteY0" fmla="*/ 1304792 h 1334025"/>
              <a:gd name="connsiteX1" fmla="*/ 877933 w 4117522"/>
              <a:gd name="connsiteY1" fmla="*/ 1161372 h 1334025"/>
              <a:gd name="connsiteX2" fmla="*/ 2363969 w 4117522"/>
              <a:gd name="connsiteY2" fmla="*/ 2 h 1334025"/>
              <a:gd name="connsiteX3" fmla="*/ 3211830 w 4117522"/>
              <a:gd name="connsiteY3" fmla="*/ 1170080 h 1334025"/>
              <a:gd name="connsiteX4" fmla="*/ 4117522 w 4117522"/>
              <a:gd name="connsiteY4" fmla="*/ 1318126 h 1334025"/>
              <a:gd name="connsiteX0" fmla="*/ 0 w 4117522"/>
              <a:gd name="connsiteY0" fmla="*/ 1304807 h 1334040"/>
              <a:gd name="connsiteX1" fmla="*/ 877933 w 4117522"/>
              <a:gd name="connsiteY1" fmla="*/ 1161387 h 1334040"/>
              <a:gd name="connsiteX2" fmla="*/ 2363969 w 4117522"/>
              <a:gd name="connsiteY2" fmla="*/ 17 h 1334040"/>
              <a:gd name="connsiteX3" fmla="*/ 3211830 w 4117522"/>
              <a:gd name="connsiteY3" fmla="*/ 1170095 h 1334040"/>
              <a:gd name="connsiteX4" fmla="*/ 4117522 w 4117522"/>
              <a:gd name="connsiteY4" fmla="*/ 1318141 h 1334040"/>
              <a:gd name="connsiteX0" fmla="*/ 0 w 4117522"/>
              <a:gd name="connsiteY0" fmla="*/ 1309570 h 1339023"/>
              <a:gd name="connsiteX1" fmla="*/ 877933 w 4117522"/>
              <a:gd name="connsiteY1" fmla="*/ 1166150 h 1339023"/>
              <a:gd name="connsiteX2" fmla="*/ 2063931 w 4117522"/>
              <a:gd name="connsiteY2" fmla="*/ 17 h 1339023"/>
              <a:gd name="connsiteX3" fmla="*/ 3211830 w 4117522"/>
              <a:gd name="connsiteY3" fmla="*/ 1174858 h 1339023"/>
              <a:gd name="connsiteX4" fmla="*/ 4117522 w 4117522"/>
              <a:gd name="connsiteY4" fmla="*/ 1322904 h 1339023"/>
              <a:gd name="connsiteX0" fmla="*/ 0 w 4117522"/>
              <a:gd name="connsiteY0" fmla="*/ 1309554 h 1339007"/>
              <a:gd name="connsiteX1" fmla="*/ 877933 w 4117522"/>
              <a:gd name="connsiteY1" fmla="*/ 1166134 h 1339007"/>
              <a:gd name="connsiteX2" fmla="*/ 2063931 w 4117522"/>
              <a:gd name="connsiteY2" fmla="*/ 1 h 1339007"/>
              <a:gd name="connsiteX3" fmla="*/ 3211830 w 4117522"/>
              <a:gd name="connsiteY3" fmla="*/ 1174842 h 1339007"/>
              <a:gd name="connsiteX4" fmla="*/ 4117522 w 4117522"/>
              <a:gd name="connsiteY4" fmla="*/ 1322888 h 1339007"/>
              <a:gd name="connsiteX0" fmla="*/ 0 w 4117522"/>
              <a:gd name="connsiteY0" fmla="*/ 1333365 h 1363933"/>
              <a:gd name="connsiteX1" fmla="*/ 877933 w 4117522"/>
              <a:gd name="connsiteY1" fmla="*/ 1189945 h 1363933"/>
              <a:gd name="connsiteX2" fmla="*/ 2144894 w 4117522"/>
              <a:gd name="connsiteY2" fmla="*/ 0 h 1363933"/>
              <a:gd name="connsiteX3" fmla="*/ 3211830 w 4117522"/>
              <a:gd name="connsiteY3" fmla="*/ 1198653 h 1363933"/>
              <a:gd name="connsiteX4" fmla="*/ 4117522 w 4117522"/>
              <a:gd name="connsiteY4" fmla="*/ 1346699 h 1363933"/>
              <a:gd name="connsiteX0" fmla="*/ 0 w 4117522"/>
              <a:gd name="connsiteY0" fmla="*/ 1333366 h 1363934"/>
              <a:gd name="connsiteX1" fmla="*/ 1635170 w 4117522"/>
              <a:gd name="connsiteY1" fmla="*/ 1189946 h 1363934"/>
              <a:gd name="connsiteX2" fmla="*/ 2144894 w 4117522"/>
              <a:gd name="connsiteY2" fmla="*/ 1 h 1363934"/>
              <a:gd name="connsiteX3" fmla="*/ 3211830 w 4117522"/>
              <a:gd name="connsiteY3" fmla="*/ 1198654 h 1363934"/>
              <a:gd name="connsiteX4" fmla="*/ 4117522 w 4117522"/>
              <a:gd name="connsiteY4" fmla="*/ 1346700 h 1363934"/>
              <a:gd name="connsiteX0" fmla="*/ 0 w 4117522"/>
              <a:gd name="connsiteY0" fmla="*/ 1333366 h 1363934"/>
              <a:gd name="connsiteX1" fmla="*/ 1635170 w 4117522"/>
              <a:gd name="connsiteY1" fmla="*/ 1189946 h 1363934"/>
              <a:gd name="connsiteX2" fmla="*/ 2144894 w 4117522"/>
              <a:gd name="connsiteY2" fmla="*/ 1 h 1363934"/>
              <a:gd name="connsiteX3" fmla="*/ 3211830 w 4117522"/>
              <a:gd name="connsiteY3" fmla="*/ 1198654 h 1363934"/>
              <a:gd name="connsiteX4" fmla="*/ 4117522 w 4117522"/>
              <a:gd name="connsiteY4" fmla="*/ 1346700 h 1363934"/>
              <a:gd name="connsiteX0" fmla="*/ 0 w 4117522"/>
              <a:gd name="connsiteY0" fmla="*/ 1333372 h 1367435"/>
              <a:gd name="connsiteX1" fmla="*/ 1635170 w 4117522"/>
              <a:gd name="connsiteY1" fmla="*/ 1189952 h 1367435"/>
              <a:gd name="connsiteX2" fmla="*/ 2144894 w 4117522"/>
              <a:gd name="connsiteY2" fmla="*/ 7 h 1367435"/>
              <a:gd name="connsiteX3" fmla="*/ 2583180 w 4117522"/>
              <a:gd name="connsiteY3" fmla="*/ 1208185 h 1367435"/>
              <a:gd name="connsiteX4" fmla="*/ 4117522 w 4117522"/>
              <a:gd name="connsiteY4" fmla="*/ 1346706 h 1367435"/>
              <a:gd name="connsiteX0" fmla="*/ 0 w 3503160"/>
              <a:gd name="connsiteY0" fmla="*/ 1347660 h 1367435"/>
              <a:gd name="connsiteX1" fmla="*/ 1020808 w 3503160"/>
              <a:gd name="connsiteY1" fmla="*/ 1189952 h 1367435"/>
              <a:gd name="connsiteX2" fmla="*/ 1530532 w 3503160"/>
              <a:gd name="connsiteY2" fmla="*/ 7 h 1367435"/>
              <a:gd name="connsiteX3" fmla="*/ 1968818 w 3503160"/>
              <a:gd name="connsiteY3" fmla="*/ 1208185 h 1367435"/>
              <a:gd name="connsiteX4" fmla="*/ 3503160 w 3503160"/>
              <a:gd name="connsiteY4" fmla="*/ 1346706 h 1367435"/>
              <a:gd name="connsiteX0" fmla="*/ 0 w 2836410"/>
              <a:gd name="connsiteY0" fmla="*/ 1347660 h 1364301"/>
              <a:gd name="connsiteX1" fmla="*/ 1020808 w 2836410"/>
              <a:gd name="connsiteY1" fmla="*/ 1189952 h 1364301"/>
              <a:gd name="connsiteX2" fmla="*/ 1530532 w 2836410"/>
              <a:gd name="connsiteY2" fmla="*/ 7 h 1364301"/>
              <a:gd name="connsiteX3" fmla="*/ 1968818 w 2836410"/>
              <a:gd name="connsiteY3" fmla="*/ 1208185 h 1364301"/>
              <a:gd name="connsiteX4" fmla="*/ 2836410 w 2836410"/>
              <a:gd name="connsiteY4" fmla="*/ 1341943 h 1364301"/>
              <a:gd name="connsiteX0" fmla="*/ 0 w 2836410"/>
              <a:gd name="connsiteY0" fmla="*/ 1347660 h 1358402"/>
              <a:gd name="connsiteX1" fmla="*/ 1020808 w 2836410"/>
              <a:gd name="connsiteY1" fmla="*/ 1189952 h 1358402"/>
              <a:gd name="connsiteX2" fmla="*/ 1530532 w 2836410"/>
              <a:gd name="connsiteY2" fmla="*/ 7 h 1358402"/>
              <a:gd name="connsiteX3" fmla="*/ 1968818 w 2836410"/>
              <a:gd name="connsiteY3" fmla="*/ 1208185 h 1358402"/>
              <a:gd name="connsiteX4" fmla="*/ 2836410 w 2836410"/>
              <a:gd name="connsiteY4" fmla="*/ 1341943 h 1358402"/>
              <a:gd name="connsiteX0" fmla="*/ 0 w 2784022"/>
              <a:gd name="connsiteY0" fmla="*/ 1347660 h 1381446"/>
              <a:gd name="connsiteX1" fmla="*/ 1020808 w 2784022"/>
              <a:gd name="connsiteY1" fmla="*/ 1189952 h 1381446"/>
              <a:gd name="connsiteX2" fmla="*/ 1530532 w 2784022"/>
              <a:gd name="connsiteY2" fmla="*/ 7 h 1381446"/>
              <a:gd name="connsiteX3" fmla="*/ 1968818 w 2784022"/>
              <a:gd name="connsiteY3" fmla="*/ 1208185 h 1381446"/>
              <a:gd name="connsiteX4" fmla="*/ 2784022 w 2784022"/>
              <a:gd name="connsiteY4" fmla="*/ 1375281 h 1381446"/>
              <a:gd name="connsiteX0" fmla="*/ 0 w 2784022"/>
              <a:gd name="connsiteY0" fmla="*/ 1347660 h 1375281"/>
              <a:gd name="connsiteX1" fmla="*/ 1020808 w 2784022"/>
              <a:gd name="connsiteY1" fmla="*/ 1189952 h 1375281"/>
              <a:gd name="connsiteX2" fmla="*/ 1530532 w 2784022"/>
              <a:gd name="connsiteY2" fmla="*/ 7 h 1375281"/>
              <a:gd name="connsiteX3" fmla="*/ 1968818 w 2784022"/>
              <a:gd name="connsiteY3" fmla="*/ 1208185 h 1375281"/>
              <a:gd name="connsiteX4" fmla="*/ 2784022 w 2784022"/>
              <a:gd name="connsiteY4" fmla="*/ 1375281 h 1375281"/>
              <a:gd name="connsiteX0" fmla="*/ 0 w 2812597"/>
              <a:gd name="connsiteY0" fmla="*/ 1347660 h 1360993"/>
              <a:gd name="connsiteX1" fmla="*/ 1020808 w 2812597"/>
              <a:gd name="connsiteY1" fmla="*/ 1189952 h 1360993"/>
              <a:gd name="connsiteX2" fmla="*/ 1530532 w 2812597"/>
              <a:gd name="connsiteY2" fmla="*/ 7 h 1360993"/>
              <a:gd name="connsiteX3" fmla="*/ 1968818 w 2812597"/>
              <a:gd name="connsiteY3" fmla="*/ 1208185 h 1360993"/>
              <a:gd name="connsiteX4" fmla="*/ 2812597 w 2812597"/>
              <a:gd name="connsiteY4" fmla="*/ 1360993 h 136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2597" h="1360993">
                <a:moveTo>
                  <a:pt x="0" y="1347660"/>
                </a:moveTo>
                <a:cubicBezTo>
                  <a:pt x="447766" y="1323122"/>
                  <a:pt x="765719" y="1414561"/>
                  <a:pt x="1020808" y="1189952"/>
                </a:cubicBezTo>
                <a:cubicBezTo>
                  <a:pt x="1275897" y="965343"/>
                  <a:pt x="1372530" y="-3032"/>
                  <a:pt x="1530532" y="7"/>
                </a:cubicBezTo>
                <a:cubicBezTo>
                  <a:pt x="1688534" y="3046"/>
                  <a:pt x="1755141" y="981354"/>
                  <a:pt x="1968818" y="1208185"/>
                </a:cubicBezTo>
                <a:cubicBezTo>
                  <a:pt x="2182495" y="1435016"/>
                  <a:pt x="2402431" y="1333779"/>
                  <a:pt x="2812597" y="1360993"/>
                </a:cubicBezTo>
              </a:path>
            </a:pathLst>
          </a:custGeom>
          <a:noFill/>
          <a:ln w="28575">
            <a:solidFill>
              <a:srgbClr val="FF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Google Shape;64;p14">
            <a:extLst>
              <a:ext uri="{FF2B5EF4-FFF2-40B4-BE49-F238E27FC236}">
                <a16:creationId xmlns:a16="http://schemas.microsoft.com/office/drawing/2014/main" id="{4C5C85E5-814D-8C4F-BF07-0D9156661317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Solution 1: Laser-Waveguide</a:t>
            </a:r>
            <a:endParaRPr lang="en-US"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7" name="Google Shape;65;p14">
            <a:extLst>
              <a:ext uri="{FF2B5EF4-FFF2-40B4-BE49-F238E27FC236}">
                <a16:creationId xmlns:a16="http://schemas.microsoft.com/office/drawing/2014/main" id="{657B28BF-DEA8-BC46-90B0-509ECF279E4E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5;p13">
            <a:extLst>
              <a:ext uri="{FF2B5EF4-FFF2-40B4-BE49-F238E27FC236}">
                <a16:creationId xmlns:a16="http://schemas.microsoft.com/office/drawing/2014/main" id="{EAD7EDB9-CAB7-E743-B591-DB16242304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6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28" name="Google Shape;167;p21">
            <a:extLst>
              <a:ext uri="{FF2B5EF4-FFF2-40B4-BE49-F238E27FC236}">
                <a16:creationId xmlns:a16="http://schemas.microsoft.com/office/drawing/2014/main" id="{2220DBAD-138F-F74E-A1D3-CCABAE5E57D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Google Shape;81;p14">
            <a:extLst>
              <a:ext uri="{FF2B5EF4-FFF2-40B4-BE49-F238E27FC236}">
                <a16:creationId xmlns:a16="http://schemas.microsoft.com/office/drawing/2014/main" id="{A45B0710-160B-CF40-AABE-75AA3859A074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A5242D8-CBD3-F498-5456-2306ECB76FB2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24162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B8F32-D948-4647-AF07-1143D8263BED}"/>
              </a:ext>
            </a:extLst>
          </p:cNvPr>
          <p:cNvSpPr txBox="1"/>
          <p:nvPr/>
        </p:nvSpPr>
        <p:spPr>
          <a:xfrm>
            <a:off x="82394" y="522131"/>
            <a:ext cx="8430513" cy="334610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Laser-Wakefield Acceleration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Dephasing Limit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Near Field - STCs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Structuring Light: Far Field -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Axiparabola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Velocity Measurement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Femtosecond Relativistic Electron Microscopy (FREM)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44E7D-4445-844E-B601-E93FCDFCB976}"/>
              </a:ext>
            </a:extLst>
          </p:cNvPr>
          <p:cNvSpPr/>
          <p:nvPr/>
        </p:nvSpPr>
        <p:spPr>
          <a:xfrm>
            <a:off x="82393" y="1257956"/>
            <a:ext cx="3449295" cy="400765"/>
          </a:xfrm>
          <a:prstGeom prst="rect">
            <a:avLst/>
          </a:prstGeom>
          <a:solidFill>
            <a:schemeClr val="accent1">
              <a:alpha val="491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8EB1D2F0-8DDE-7747-9884-3A0F50FBFF3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95300" y="478223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7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3" name="Google Shape;167;p21">
            <a:extLst>
              <a:ext uri="{FF2B5EF4-FFF2-40B4-BE49-F238E27FC236}">
                <a16:creationId xmlns:a16="http://schemas.microsoft.com/office/drawing/2014/main" id="{0072A422-61A9-B149-96E2-387629B295A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81;p14">
            <a:extLst>
              <a:ext uri="{FF2B5EF4-FFF2-40B4-BE49-F238E27FC236}">
                <a16:creationId xmlns:a16="http://schemas.microsoft.com/office/drawing/2014/main" id="{F8C6B32C-27BB-824D-9B63-B058B6358864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18B8F2-D900-A049-6836-566B369CD7C0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bg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</p:spTree>
    <p:extLst>
      <p:ext uri="{BB962C8B-B14F-4D97-AF65-F5344CB8AC3E}">
        <p14:creationId xmlns:p14="http://schemas.microsoft.com/office/powerpoint/2010/main" val="6872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4;p14">
            <a:extLst>
              <a:ext uri="{FF2B5EF4-FFF2-40B4-BE49-F238E27FC236}">
                <a16:creationId xmlns:a16="http://schemas.microsoft.com/office/drawing/2014/main" id="{14DF6F5B-04EA-004F-8073-4285C5F4138E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Dephasing in laser </a:t>
            </a: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wakefield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15" name="Google Shape;65;p14">
            <a:extLst>
              <a:ext uri="{FF2B5EF4-FFF2-40B4-BE49-F238E27FC236}">
                <a16:creationId xmlns:a16="http://schemas.microsoft.com/office/drawing/2014/main" id="{09D66E34-E59B-D54F-A3C8-48AA0154E2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;p21">
            <a:extLst>
              <a:ext uri="{FF2B5EF4-FFF2-40B4-BE49-F238E27FC236}">
                <a16:creationId xmlns:a16="http://schemas.microsoft.com/office/drawing/2014/main" id="{27BEB2CC-29F0-224B-8B48-D3D1F8607BA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81;p14">
            <a:extLst>
              <a:ext uri="{FF2B5EF4-FFF2-40B4-BE49-F238E27FC236}">
                <a16:creationId xmlns:a16="http://schemas.microsoft.com/office/drawing/2014/main" id="{BD4B382E-2E56-0F44-B35E-FA4E16482607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6828B82-FDC8-433C-F03C-3C447FCBE537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4" name="Rayleigh length for which I0 changes to I0/2: zR = πw02/λ0">
            <a:extLst>
              <a:ext uri="{FF2B5EF4-FFF2-40B4-BE49-F238E27FC236}">
                <a16:creationId xmlns:a16="http://schemas.microsoft.com/office/drawing/2014/main" id="{C774A4FA-7837-9027-ACFF-3D8821C92153}"/>
              </a:ext>
            </a:extLst>
          </p:cNvPr>
          <p:cNvSpPr txBox="1"/>
          <p:nvPr/>
        </p:nvSpPr>
        <p:spPr>
          <a:xfrm>
            <a:off x="209557" y="3788103"/>
            <a:ext cx="8724885" cy="5950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Typical value for 100 TW to PW 30fs laser system at density of 10</a:t>
            </a:r>
            <a:r>
              <a:rPr lang="en-US" sz="160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18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cm</a:t>
            </a:r>
            <a:r>
              <a:rPr lang="en-US" sz="160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-3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1600" baseline="-250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deph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is of the order of 1 cm (larger than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z</a:t>
            </a:r>
            <a:r>
              <a:rPr lang="en-US" sz="1600" baseline="-250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.) </a:t>
            </a:r>
            <a:endParaRPr sz="1600" baseline="-5999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. Lehe">
            <a:extLst>
              <a:ext uri="{FF2B5EF4-FFF2-40B4-BE49-F238E27FC236}">
                <a16:creationId xmlns:a16="http://schemas.microsoft.com/office/drawing/2014/main" id="{879211E0-07F5-48E7-A18B-E9FBB6BFB38F}"/>
              </a:ext>
            </a:extLst>
          </p:cNvPr>
          <p:cNvSpPr txBox="1"/>
          <p:nvPr/>
        </p:nvSpPr>
        <p:spPr>
          <a:xfrm>
            <a:off x="6017739" y="6227874"/>
            <a:ext cx="969322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1600">
                <a:solidFill>
                  <a:srgbClr val="F9FA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050"/>
              <a:t>R. Lehe</a:t>
            </a:r>
          </a:p>
        </p:txBody>
      </p:sp>
      <p:sp>
        <p:nvSpPr>
          <p:cNvPr id="43" name="since the laser group velocity is &lt; c, when electrons energy is getting ~c they dephase">
            <a:extLst>
              <a:ext uri="{FF2B5EF4-FFF2-40B4-BE49-F238E27FC236}">
                <a16:creationId xmlns:a16="http://schemas.microsoft.com/office/drawing/2014/main" id="{6B06C61B-B9B2-1AF6-4EA5-720B6EDE0B14}"/>
              </a:ext>
            </a:extLst>
          </p:cNvPr>
          <p:cNvSpPr txBox="1"/>
          <p:nvPr/>
        </p:nvSpPr>
        <p:spPr>
          <a:xfrm>
            <a:off x="248789" y="544840"/>
            <a:ext cx="122690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584200"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fr-FR" sz="1600" dirty="0"/>
              <a:t>S</a:t>
            </a:r>
            <a:r>
              <a:rPr sz="1600" dirty="0" err="1"/>
              <a:t>ince</a:t>
            </a:r>
            <a:r>
              <a:rPr sz="1600" dirty="0"/>
              <a:t> the laser group velocity is &lt; c, when electrons energy is getting ~c they d</a:t>
            </a:r>
            <a:r>
              <a:rPr lang="en-US" sz="1600" dirty="0"/>
              <a:t>i</a:t>
            </a:r>
            <a:r>
              <a:rPr sz="1600" dirty="0"/>
              <a:t>phase</a:t>
            </a:r>
            <a:r>
              <a:rPr lang="en-US" sz="1600" dirty="0"/>
              <a:t>,</a:t>
            </a:r>
            <a:endParaRPr lang="fr-FR" sz="1600" dirty="0"/>
          </a:p>
          <a:p>
            <a:endParaRPr sz="1600" dirty="0"/>
          </a:p>
        </p:txBody>
      </p:sp>
      <p:sp>
        <p:nvSpPr>
          <p:cNvPr id="44" name="electrons reach the center of the cavity and start to be deccelerated">
            <a:extLst>
              <a:ext uri="{FF2B5EF4-FFF2-40B4-BE49-F238E27FC236}">
                <a16:creationId xmlns:a16="http://schemas.microsoft.com/office/drawing/2014/main" id="{016471CE-524E-14BA-8F6F-EAF557494EA2}"/>
              </a:ext>
            </a:extLst>
          </p:cNvPr>
          <p:cNvSpPr txBox="1"/>
          <p:nvPr/>
        </p:nvSpPr>
        <p:spPr>
          <a:xfrm>
            <a:off x="200940" y="904677"/>
            <a:ext cx="702677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600" dirty="0"/>
              <a:t>electrons reach the center of the cavity and start to be </a:t>
            </a:r>
            <a:r>
              <a:rPr sz="1600" dirty="0" err="1"/>
              <a:t>deccelerated</a:t>
            </a:r>
            <a:endParaRPr sz="1600" dirty="0"/>
          </a:p>
        </p:txBody>
      </p:sp>
      <p:sp>
        <p:nvSpPr>
          <p:cNvPr id="64" name="ZoneTexte 1">
            <a:extLst>
              <a:ext uri="{FF2B5EF4-FFF2-40B4-BE49-F238E27FC236}">
                <a16:creationId xmlns:a16="http://schemas.microsoft.com/office/drawing/2014/main" id="{813836FD-0D98-E43B-0A8C-2DDCB3E12248}"/>
              </a:ext>
            </a:extLst>
          </p:cNvPr>
          <p:cNvSpPr txBox="1"/>
          <p:nvPr/>
        </p:nvSpPr>
        <p:spPr>
          <a:xfrm>
            <a:off x="1759624" y="4349278"/>
            <a:ext cx="267220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I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L</a:t>
            </a:r>
            <a:r>
              <a:rPr kumimoji="0" lang="fr-IL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deph.</a:t>
            </a:r>
            <a:r>
              <a:rPr kumimoji="0" lang="fr-I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= </a:t>
            </a:r>
            <a:r>
              <a:rPr lang="fr-FR" sz="18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8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= </a:t>
            </a:r>
            <a:r>
              <a:rPr lang="fr-FR" sz="18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kumimoji="0" lang="fr-IL" sz="1800" b="0" u="none" strike="noStrike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63268DF-0BBD-2220-6123-493A696C1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24" y="1872808"/>
            <a:ext cx="2048669" cy="143461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E5369EE-D3DD-6B27-83EA-656B2184C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24" y="2249316"/>
            <a:ext cx="424669" cy="6448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7A5FED5-DC83-F18D-5475-48AE262F3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03" y="2473662"/>
            <a:ext cx="155748" cy="188786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9234248-982B-E209-142A-134047BE8796}"/>
              </a:ext>
            </a:extLst>
          </p:cNvPr>
          <p:cNvCxnSpPr/>
          <p:nvPr/>
        </p:nvCxnSpPr>
        <p:spPr>
          <a:xfrm>
            <a:off x="0" y="2568055"/>
            <a:ext cx="9087729" cy="2205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5318E398-A0A6-FCE1-E171-2D5DEB610347}"/>
              </a:ext>
            </a:extLst>
          </p:cNvPr>
          <p:cNvSpPr txBox="1"/>
          <p:nvPr/>
        </p:nvSpPr>
        <p:spPr>
          <a:xfrm>
            <a:off x="4712172" y="4357612"/>
            <a:ext cx="185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baseline="3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IL" sz="1800" dirty="0"/>
          </a:p>
        </p:txBody>
      </p:sp>
    </p:spTree>
    <p:extLst>
      <p:ext uri="{BB962C8B-B14F-4D97-AF65-F5344CB8AC3E}">
        <p14:creationId xmlns:p14="http://schemas.microsoft.com/office/powerpoint/2010/main" val="3963279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EADD2-0CF2-5AA5-D9FF-06BBC3428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4;p14">
            <a:extLst>
              <a:ext uri="{FF2B5EF4-FFF2-40B4-BE49-F238E27FC236}">
                <a16:creationId xmlns:a16="http://schemas.microsoft.com/office/drawing/2014/main" id="{E57DDF35-8953-9099-421F-439D91666338}"/>
              </a:ext>
            </a:extLst>
          </p:cNvPr>
          <p:cNvSpPr txBox="1"/>
          <p:nvPr/>
        </p:nvSpPr>
        <p:spPr>
          <a:xfrm>
            <a:off x="0" y="-40500"/>
            <a:ext cx="9144000" cy="471725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Dephasing in laser </a:t>
            </a:r>
            <a:r>
              <a:rPr lang="en-US" sz="2400" dirty="0" err="1">
                <a:solidFill>
                  <a:srgbClr val="FFFFFF"/>
                </a:solidFill>
                <a:latin typeface="Century Gothic" panose="020B0502020202020204" pitchFamily="34" charset="0"/>
                <a:ea typeface="Roboto" panose="02000000000000000000" pitchFamily="2" charset="0"/>
                <a:cs typeface="Roboto"/>
                <a:sym typeface="Roboto"/>
              </a:rPr>
              <a:t>wakefield</a:t>
            </a:r>
            <a:endParaRPr sz="2400" dirty="0">
              <a:solidFill>
                <a:srgbClr val="FFFFFF"/>
              </a:solidFill>
              <a:latin typeface="Century Gothic" panose="020B0502020202020204" pitchFamily="34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15" name="Google Shape;65;p14">
            <a:extLst>
              <a:ext uri="{FF2B5EF4-FFF2-40B4-BE49-F238E27FC236}">
                <a16:creationId xmlns:a16="http://schemas.microsoft.com/office/drawing/2014/main" id="{117D4BC0-160F-065C-6203-18A83C7532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1" y="-40500"/>
            <a:ext cx="1143000" cy="4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;p21">
            <a:extLst>
              <a:ext uri="{FF2B5EF4-FFF2-40B4-BE49-F238E27FC236}">
                <a16:creationId xmlns:a16="http://schemas.microsoft.com/office/drawing/2014/main" id="{C72CE980-7064-725B-1480-177A871FEE5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70500"/>
            <a:ext cx="1210199" cy="2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81;p14">
            <a:extLst>
              <a:ext uri="{FF2B5EF4-FFF2-40B4-BE49-F238E27FC236}">
                <a16:creationId xmlns:a16="http://schemas.microsoft.com/office/drawing/2014/main" id="{0241EE77-ABDD-B9DB-51F3-513C6BE856DA}"/>
              </a:ext>
            </a:extLst>
          </p:cNvPr>
          <p:cNvCxnSpPr>
            <a:cxnSpLocks/>
          </p:cNvCxnSpPr>
          <p:nvPr/>
        </p:nvCxnSpPr>
        <p:spPr>
          <a:xfrm>
            <a:off x="0" y="4863825"/>
            <a:ext cx="9169299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4B4A46C-F563-8444-0D41-122C157EDA54}"/>
              </a:ext>
            </a:extLst>
          </p:cNvPr>
          <p:cNvSpPr txBox="1"/>
          <p:nvPr/>
        </p:nvSpPr>
        <p:spPr>
          <a:xfrm>
            <a:off x="1276746" y="4891961"/>
            <a:ext cx="75568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EAAC 2025, 7</a:t>
            </a:r>
            <a:r>
              <a:rPr lang="en-US" sz="900" baseline="30000" dirty="0">
                <a:solidFill>
                  <a:schemeClr val="tx1"/>
                </a:solidFill>
                <a:latin typeface="Bookman Old Style" panose="02050604050505020204" pitchFamily="18" charset="0"/>
              </a:rPr>
              <a:t>th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European Advanced Accelerator Conference, Hotel Hermitage, 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Biodola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 Bay, Isola </a:t>
            </a:r>
            <a:r>
              <a:rPr lang="en-US" sz="9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d'Elba</a:t>
            </a:r>
            <a:r>
              <a:rPr lang="en-US" sz="900" dirty="0">
                <a:solidFill>
                  <a:schemeClr val="tx1"/>
                </a:solidFill>
                <a:latin typeface="Bookman Old Style" panose="02050604050505020204" pitchFamily="18" charset="0"/>
              </a:rPr>
              <a:t>, Italy, 21–27 Sept 2025</a:t>
            </a:r>
          </a:p>
        </p:txBody>
      </p:sp>
      <p:sp>
        <p:nvSpPr>
          <p:cNvPr id="4" name="Rayleigh length for which I0 changes to I0/2: zR = πw02/λ0">
            <a:extLst>
              <a:ext uri="{FF2B5EF4-FFF2-40B4-BE49-F238E27FC236}">
                <a16:creationId xmlns:a16="http://schemas.microsoft.com/office/drawing/2014/main" id="{BBB02955-197B-75A7-6EC9-262C909F8653}"/>
              </a:ext>
            </a:extLst>
          </p:cNvPr>
          <p:cNvSpPr txBox="1"/>
          <p:nvPr/>
        </p:nvSpPr>
        <p:spPr>
          <a:xfrm>
            <a:off x="209557" y="3788103"/>
            <a:ext cx="8724885" cy="5950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Typical value for 100 TW to PW 30fs laser system at density of 10</a:t>
            </a:r>
            <a:r>
              <a:rPr lang="en-US" sz="160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18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cm</a:t>
            </a:r>
            <a:r>
              <a:rPr lang="en-US" sz="160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-3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1600" baseline="-250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deph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is of the order of 1 cm (larger than </a:t>
            </a:r>
            <a:r>
              <a:rPr lang="en-US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z</a:t>
            </a:r>
            <a:r>
              <a:rPr lang="en-US" sz="1600" baseline="-250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R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.) </a:t>
            </a:r>
            <a:endParaRPr sz="1600" baseline="-5999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. Lehe">
            <a:extLst>
              <a:ext uri="{FF2B5EF4-FFF2-40B4-BE49-F238E27FC236}">
                <a16:creationId xmlns:a16="http://schemas.microsoft.com/office/drawing/2014/main" id="{D77852BA-0428-A2CC-B5B1-A8950DD3FC38}"/>
              </a:ext>
            </a:extLst>
          </p:cNvPr>
          <p:cNvSpPr txBox="1"/>
          <p:nvPr/>
        </p:nvSpPr>
        <p:spPr>
          <a:xfrm>
            <a:off x="6017739" y="6227874"/>
            <a:ext cx="969322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200"/>
              </a:spcBef>
              <a:defRPr sz="1600">
                <a:solidFill>
                  <a:srgbClr val="F9FA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050"/>
              <a:t>R. Lehe</a:t>
            </a:r>
          </a:p>
        </p:txBody>
      </p:sp>
      <p:sp>
        <p:nvSpPr>
          <p:cNvPr id="43" name="since the laser group velocity is &lt; c, when electrons energy is getting ~c they dephase">
            <a:extLst>
              <a:ext uri="{FF2B5EF4-FFF2-40B4-BE49-F238E27FC236}">
                <a16:creationId xmlns:a16="http://schemas.microsoft.com/office/drawing/2014/main" id="{73363F7F-7905-D6F8-86B3-374F985C2075}"/>
              </a:ext>
            </a:extLst>
          </p:cNvPr>
          <p:cNvSpPr txBox="1"/>
          <p:nvPr/>
        </p:nvSpPr>
        <p:spPr>
          <a:xfrm>
            <a:off x="248789" y="544840"/>
            <a:ext cx="122690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584200"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fr-FR" sz="1600" dirty="0"/>
              <a:t>S</a:t>
            </a:r>
            <a:r>
              <a:rPr sz="1600" dirty="0" err="1"/>
              <a:t>ince</a:t>
            </a:r>
            <a:r>
              <a:rPr sz="1600" dirty="0"/>
              <a:t> the laser group velocity is &lt; c, when electrons energy is getting ~c they d</a:t>
            </a:r>
            <a:r>
              <a:rPr lang="en-US" sz="1600" dirty="0"/>
              <a:t>i</a:t>
            </a:r>
            <a:r>
              <a:rPr sz="1600" dirty="0"/>
              <a:t>phase</a:t>
            </a:r>
            <a:r>
              <a:rPr lang="en-US" sz="1600" dirty="0"/>
              <a:t>,</a:t>
            </a:r>
            <a:endParaRPr lang="fr-FR" sz="1600" dirty="0"/>
          </a:p>
          <a:p>
            <a:endParaRPr sz="1600" dirty="0"/>
          </a:p>
        </p:txBody>
      </p:sp>
      <p:sp>
        <p:nvSpPr>
          <p:cNvPr id="44" name="electrons reach the center of the cavity and start to be deccelerated">
            <a:extLst>
              <a:ext uri="{FF2B5EF4-FFF2-40B4-BE49-F238E27FC236}">
                <a16:creationId xmlns:a16="http://schemas.microsoft.com/office/drawing/2014/main" id="{9F276792-0290-E0FA-2F97-1D7044E1F5DC}"/>
              </a:ext>
            </a:extLst>
          </p:cNvPr>
          <p:cNvSpPr txBox="1"/>
          <p:nvPr/>
        </p:nvSpPr>
        <p:spPr>
          <a:xfrm>
            <a:off x="200940" y="904677"/>
            <a:ext cx="702677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600" dirty="0"/>
              <a:t>electrons reach the center of the cavity and start to be </a:t>
            </a:r>
            <a:r>
              <a:rPr sz="1600" dirty="0" err="1"/>
              <a:t>deccelerated</a:t>
            </a:r>
            <a:endParaRPr sz="1600" dirty="0"/>
          </a:p>
        </p:txBody>
      </p:sp>
      <p:sp>
        <p:nvSpPr>
          <p:cNvPr id="64" name="ZoneTexte 1">
            <a:extLst>
              <a:ext uri="{FF2B5EF4-FFF2-40B4-BE49-F238E27FC236}">
                <a16:creationId xmlns:a16="http://schemas.microsoft.com/office/drawing/2014/main" id="{67A796D3-1763-E062-AB27-4BE3C05245FB}"/>
              </a:ext>
            </a:extLst>
          </p:cNvPr>
          <p:cNvSpPr txBox="1"/>
          <p:nvPr/>
        </p:nvSpPr>
        <p:spPr>
          <a:xfrm>
            <a:off x="1759624" y="4349278"/>
            <a:ext cx="267220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I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L</a:t>
            </a:r>
            <a:r>
              <a:rPr kumimoji="0" lang="fr-IL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deph.</a:t>
            </a:r>
            <a:r>
              <a:rPr kumimoji="0" lang="fr-I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= </a:t>
            </a:r>
            <a:r>
              <a:rPr lang="fr-FR" sz="18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8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= </a:t>
            </a:r>
            <a:r>
              <a:rPr lang="fr-FR" sz="18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</a:t>
            </a:r>
            <a:r>
              <a:rPr 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kumimoji="0" lang="fr-IL" sz="1800" b="0" u="none" strike="noStrike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2986076-D484-41C7-89FC-FAEA245CA6A6}"/>
              </a:ext>
            </a:extLst>
          </p:cNvPr>
          <p:cNvCxnSpPr/>
          <p:nvPr/>
        </p:nvCxnSpPr>
        <p:spPr>
          <a:xfrm>
            <a:off x="0" y="2568055"/>
            <a:ext cx="9087729" cy="2205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B1902ED-AA90-80B5-E441-0F65EA9EB39A}"/>
              </a:ext>
            </a:extLst>
          </p:cNvPr>
          <p:cNvSpPr txBox="1"/>
          <p:nvPr/>
        </p:nvSpPr>
        <p:spPr>
          <a:xfrm>
            <a:off x="4712172" y="4357612"/>
            <a:ext cx="185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baseline="3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IL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54323-2ED4-FFD5-D9AC-3883AC114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279" y="1872808"/>
            <a:ext cx="2048669" cy="1434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AF09F-30F7-41E3-7F94-FB970CA83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279" y="2249316"/>
            <a:ext cx="424669" cy="644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5B49F-6EA8-FEA9-D2EE-7D89DFC1D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496" y="2473662"/>
            <a:ext cx="155748" cy="1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604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87368</TotalTime>
  <Words>1905</Words>
  <Application>Microsoft Macintosh PowerPoint</Application>
  <PresentationFormat>Affichage à l'écran (16:9)</PresentationFormat>
  <Paragraphs>295</Paragraphs>
  <Slides>28</Slides>
  <Notes>24</Notes>
  <HiddenSlides>10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9" baseType="lpstr">
      <vt:lpstr>Cambria Math</vt:lpstr>
      <vt:lpstr>Calibri</vt:lpstr>
      <vt:lpstr>Symbol</vt:lpstr>
      <vt:lpstr>APPLE CHANCERY</vt:lpstr>
      <vt:lpstr>Arial</vt:lpstr>
      <vt:lpstr>Roboto</vt:lpstr>
      <vt:lpstr>Bookman Old Style</vt:lpstr>
      <vt:lpstr>APPLE CHANCERY</vt:lpstr>
      <vt:lpstr>Times New Roman</vt:lpstr>
      <vt:lpstr>Century Gothic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Victor Malka</cp:lastModifiedBy>
  <cp:revision>130</cp:revision>
  <dcterms:modified xsi:type="dcterms:W3CDTF">2025-09-20T04:43:23Z</dcterms:modified>
</cp:coreProperties>
</file>