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333" r:id="rId2"/>
    <p:sldId id="4334" r:id="rId3"/>
    <p:sldId id="4336" r:id="rId4"/>
    <p:sldId id="4331" r:id="rId5"/>
    <p:sldId id="4339" r:id="rId6"/>
    <p:sldId id="4343" r:id="rId7"/>
    <p:sldId id="257" r:id="rId8"/>
    <p:sldId id="4338" r:id="rId9"/>
    <p:sldId id="4341" r:id="rId10"/>
    <p:sldId id="4340" r:id="rId11"/>
    <p:sldId id="4344" r:id="rId12"/>
    <p:sldId id="4337" r:id="rId13"/>
    <p:sldId id="4332" r:id="rId14"/>
    <p:sldId id="4342" r:id="rId15"/>
    <p:sldId id="434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9" autoAdjust="0"/>
    <p:restoredTop sz="94726"/>
  </p:normalViewPr>
  <p:slideViewPr>
    <p:cSldViewPr snapToGrid="0">
      <p:cViewPr varScale="1">
        <p:scale>
          <a:sx n="120" d="100"/>
          <a:sy n="120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3A6B1-F509-E349-BA6B-C3CDC73C7C39}" type="datetimeFigureOut">
              <a:rPr lang="en-IT" smtClean="0"/>
              <a:t>22/09/25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6E053-00BE-5A48-83A0-EA5ADB59E79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3409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D7D0E5-6B21-6F5E-5061-D65A36762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287FE0-D2A8-318F-F64B-211C49513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6BCB98-3432-036C-862F-230E52D3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0EF5EA-7011-673C-C9C1-AEB99E49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E3320C-3B74-77AB-E1BC-B2E55CA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77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43FB1-6199-6D36-EF81-FDA985D1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54C4-4B4F-60F0-86C9-9AC6A9935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EF650-8277-9890-7F52-DA68CC22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B43F39-D631-3DE3-2EBB-F38076FA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A8771-4B4E-95DF-78FA-FED43E3A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25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76D7E37-D147-28AC-3A6D-856CF7F6F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D4AE05-29E4-D9EB-9323-2DAE6F2E1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6121A-479C-C6F1-FB1B-C9F2CADD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30A25-0A27-E59A-4971-3F4E79A0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96E427-2C92-F2A6-C410-E2037B8D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86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53158-F1AB-AB27-83DB-2DD10BE4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B08F14-1B8D-1D6B-035F-A7C7B255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537173-A8E9-0121-6B39-21091ECE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76821B-3BB4-9DAF-5877-9733C147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94500A-B369-81E3-77D4-DD1A8622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58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D0780-B65C-9CF8-B355-CA57E76C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25FAFE-A574-6D54-DEDA-86281543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7B3721-BBE4-EE69-59E0-D04B7CC1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0D7178-B610-FB53-7D29-8CA5C77C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C17677-E2AD-25EB-95A6-C25A0630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38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E1752-F005-2A57-9264-62D7FEB6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FBAE05-9C76-8EF0-086F-E63A9578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AF25A1-262D-2998-FB62-54E9B1A89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01FD22-7A1A-467A-DF49-9A434097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995179-D340-5078-FC6D-028D2F42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E72038-052C-8B95-09B7-CADD2A6C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21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5A2F2-B434-67E7-7160-E12C5E1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1FDF58-64BB-4FE1-559C-5AB80A33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5326284-98FB-46E9-A0AA-9BE121A3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F24091-E419-3301-3AF6-B57DDEAA5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E10A68-0084-A8F5-825D-66D0727DA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F39943-5E6E-C7E7-1789-889EE35D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67E5D6-735E-5047-2163-CD311418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FAE5855-F533-86C4-4C16-8AD94AE6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75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8E260-8503-21F0-AB75-CBD09C20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6943CA-2989-D370-AFFF-998636C0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CFA2A7-6963-8D7F-2412-7C427447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065FAE-9EA6-0F7D-4ACF-CE6719BF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35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1A3E600-61CF-E761-4D52-D1F9B725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E41EC5-7653-B3D9-5E98-B27C90AE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61C3E4-0EB0-CEFF-68C5-3ECFBDC1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97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550BB9-72F6-B010-6287-B4EF5C3F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511962-9D26-14CF-CD90-801CEC900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5C93AC-48FE-E38B-E8D4-5F2FCB3C9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196EA4-326F-A79D-1C35-24A9E465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27CB98-5A73-8068-34DD-E3A11515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660B59-5619-1693-CA83-233F707D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83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74E4D-827F-4066-0EC7-214C59CE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3F983D-2320-4104-B090-747B2D9B2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BAF21C-4BB2-8735-41D3-CC1C1879A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C0CA69-E8D7-A462-D6FA-1BAE2BB7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F8162F-299B-DF64-DC0D-8F41363A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60196B-8837-E480-8E8F-6C5248D2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38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25BE422-4C06-F7EE-3D65-A11E9ADA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632715-BB8E-F5C5-C281-96F3E6B15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E1A1C9-92B5-6936-2571-99B8B5E74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7B2606-D0BF-4D5F-9114-8325B69750ED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A122D-FDCA-AAC2-3F4A-1EE76B27C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86CAAC-A7E6-0187-5158-73DDA5C0A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62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1F52-D5D0-161C-264E-8468D1756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17DFE3-9024-4CE6-55F4-E30923D2D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0301" y="364516"/>
            <a:ext cx="6562459" cy="86764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2060"/>
                </a:solidFill>
              </a:rPr>
              <a:t>Welcome to: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622423-9500-DF50-524B-D5B1B36BC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501" y="4211339"/>
            <a:ext cx="5966997" cy="13763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21 – 27 September 2025</a:t>
            </a:r>
          </a:p>
          <a:p>
            <a:r>
              <a:rPr lang="en-US" dirty="0">
                <a:solidFill>
                  <a:srgbClr val="002060"/>
                </a:solidFill>
              </a:rPr>
              <a:t>Hotel Hermitage </a:t>
            </a:r>
          </a:p>
          <a:p>
            <a:r>
              <a:rPr lang="en-US" dirty="0">
                <a:solidFill>
                  <a:srgbClr val="002060"/>
                </a:solidFill>
              </a:rPr>
              <a:t>Elba Island </a:t>
            </a:r>
          </a:p>
        </p:txBody>
      </p:sp>
      <p:pic>
        <p:nvPicPr>
          <p:cNvPr id="6" name="Picture 5" descr="A beach with a body of water and buildings&#10;&#10;AI-generated content may be incorrect.">
            <a:extLst>
              <a:ext uri="{FF2B5EF4-FFF2-40B4-BE49-F238E27FC236}">
                <a16:creationId xmlns:a16="http://schemas.microsoft.com/office/drawing/2014/main" id="{CF8B81C8-B1C2-F284-3656-34306490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04"/>
            <a:ext cx="3838354" cy="5998029"/>
          </a:xfrm>
          <a:prstGeom prst="rect">
            <a:avLst/>
          </a:prstGeom>
        </p:spPr>
      </p:pic>
      <p:pic>
        <p:nvPicPr>
          <p:cNvPr id="10" name="Picture 9" descr="A pool with a view of the ocean&#10;&#10;AI-generated content may be incorrect.">
            <a:extLst>
              <a:ext uri="{FF2B5EF4-FFF2-40B4-BE49-F238E27FC236}">
                <a16:creationId xmlns:a16="http://schemas.microsoft.com/office/drawing/2014/main" id="{C9CCFE9E-2106-AEF1-D762-4AF46F3B9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706" y="-4304"/>
            <a:ext cx="3787294" cy="5998030"/>
          </a:xfrm>
          <a:prstGeom prst="rect">
            <a:avLst/>
          </a:prstGeom>
        </p:spPr>
      </p:pic>
      <p:pic>
        <p:nvPicPr>
          <p:cNvPr id="13" name="Picture 12" descr="A blue and green letter c&#10;&#10;AI-generated content may be incorrect.">
            <a:extLst>
              <a:ext uri="{FF2B5EF4-FFF2-40B4-BE49-F238E27FC236}">
                <a16:creationId xmlns:a16="http://schemas.microsoft.com/office/drawing/2014/main" id="{22737857-73E6-B3FD-EE4B-6FB9F361C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08" y="3306405"/>
            <a:ext cx="2349582" cy="41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62CC2-C6D3-FC7B-24E2-118E4750A559}"/>
              </a:ext>
            </a:extLst>
          </p:cNvPr>
          <p:cNvSpPr txBox="1"/>
          <p:nvPr/>
        </p:nvSpPr>
        <p:spPr>
          <a:xfrm>
            <a:off x="223283" y="1621965"/>
            <a:ext cx="11546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4000" dirty="0">
                <a:highlight>
                  <a:srgbClr val="00FF00"/>
                </a:highlight>
              </a:rPr>
              <a:t>7</a:t>
            </a:r>
            <a:r>
              <a:rPr lang="en-IT" sz="4000" baseline="30000" dirty="0">
                <a:highlight>
                  <a:srgbClr val="00FF00"/>
                </a:highlight>
              </a:rPr>
              <a:t>th</a:t>
            </a:r>
            <a:r>
              <a:rPr lang="en-IT" sz="4000" dirty="0">
                <a:highlight>
                  <a:srgbClr val="00FF00"/>
                </a:highlight>
              </a:rPr>
              <a:t> European Advanced Accelerator Conference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0EB035-222C-852C-0B89-848A7924314B}"/>
              </a:ext>
            </a:extLst>
          </p:cNvPr>
          <p:cNvGrpSpPr/>
          <p:nvPr/>
        </p:nvGrpSpPr>
        <p:grpSpPr>
          <a:xfrm>
            <a:off x="0" y="5993726"/>
            <a:ext cx="12192000" cy="864274"/>
            <a:chOff x="0" y="5993726"/>
            <a:chExt cx="12192000" cy="8642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760C92-5057-B93C-0040-A14B59A255A4}"/>
                </a:ext>
              </a:extLst>
            </p:cNvPr>
            <p:cNvSpPr txBox="1"/>
            <p:nvPr/>
          </p:nvSpPr>
          <p:spPr>
            <a:xfrm>
              <a:off x="0" y="5993726"/>
              <a:ext cx="12192000" cy="86427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endParaRPr lang="en-IT" dirty="0"/>
            </a:p>
          </p:txBody>
        </p:sp>
        <p:pic>
          <p:nvPicPr>
            <p:cNvPr id="16" name="Picture 15" descr="A white symbol on a black background&#10;&#10;AI-generated content may be incorrect.">
              <a:extLst>
                <a:ext uri="{FF2B5EF4-FFF2-40B4-BE49-F238E27FC236}">
                  <a16:creationId xmlns:a16="http://schemas.microsoft.com/office/drawing/2014/main" id="{EB13CA26-73F9-8D52-DF83-8FC3DD0C4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0" y="6133158"/>
              <a:ext cx="3292928" cy="5854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733CE9-8E71-23D3-AF6B-62E93DCAD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8368" y="6058507"/>
              <a:ext cx="1186033" cy="7347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72E4C4-60FA-C911-569D-9FDC0298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5101" y="6063358"/>
              <a:ext cx="1155317" cy="7250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25CE25-9030-5EF9-4F18-72D7DEC36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4121" y="6113588"/>
              <a:ext cx="2454819" cy="624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44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BF254-7D21-57C8-ED26-0E4F56716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4DA41-C241-3CB5-B3EA-4FB745099A14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5776B60-FF32-EE1C-E90A-B7291ED8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4F160-FDF6-BBAE-DDAE-6022EA75E0A1}"/>
              </a:ext>
            </a:extLst>
          </p:cNvPr>
          <p:cNvSpPr txBox="1"/>
          <p:nvPr/>
        </p:nvSpPr>
        <p:spPr>
          <a:xfrm>
            <a:off x="1686944" y="1438485"/>
            <a:ext cx="105049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/>
              <a:t>Yearly Meeting European Network for Novel Accelerators (EuroNNAc4), 27.9.2025</a:t>
            </a:r>
            <a:endParaRPr lang="en-GB" dirty="0"/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09:00 Welcome (R. </a:t>
            </a:r>
            <a:r>
              <a:rPr lang="en-GB" dirty="0" err="1"/>
              <a:t>Assmann</a:t>
            </a:r>
            <a:r>
              <a:rPr lang="en-GB" dirty="0"/>
              <a:t>, M. Ferrario) - includes quick introduction around the table</a:t>
            </a:r>
          </a:p>
          <a:p>
            <a:r>
              <a:rPr lang="en-GB" dirty="0"/>
              <a:t>09:10 </a:t>
            </a:r>
            <a:r>
              <a:rPr lang="en-GB" dirty="0" err="1"/>
              <a:t>EuroNNAc</a:t>
            </a:r>
            <a:r>
              <a:rPr lang="en-GB" dirty="0"/>
              <a:t> and EAAC - History and Future Options (R. </a:t>
            </a:r>
            <a:r>
              <a:rPr lang="en-GB" dirty="0" err="1"/>
              <a:t>Assmann</a:t>
            </a:r>
            <a:r>
              <a:rPr lang="en-GB" dirty="0"/>
              <a:t>)</a:t>
            </a:r>
          </a:p>
          <a:p>
            <a:r>
              <a:rPr lang="en-GB" dirty="0"/>
              <a:t>09:40 </a:t>
            </a:r>
            <a:r>
              <a:rPr lang="en-GB" dirty="0" err="1"/>
              <a:t>EuroNNAc</a:t>
            </a:r>
            <a:r>
              <a:rPr lang="en-GB" dirty="0"/>
              <a:t> and EAAC Funding in IFAST WP6 (M. Ferrario)</a:t>
            </a:r>
          </a:p>
          <a:p>
            <a:r>
              <a:rPr lang="en-GB" dirty="0"/>
              <a:t>10:00 Discussion Future of </a:t>
            </a:r>
            <a:r>
              <a:rPr lang="en-GB" dirty="0" err="1"/>
              <a:t>EuroNNAc</a:t>
            </a:r>
            <a:r>
              <a:rPr lang="en-GB" dirty="0"/>
              <a:t> Network and EAAC (round-table)</a:t>
            </a:r>
          </a:p>
          <a:p>
            <a:r>
              <a:rPr lang="en-GB" dirty="0"/>
              <a:t>10:30 Decision on EAAC 2027</a:t>
            </a:r>
          </a:p>
          <a:p>
            <a:r>
              <a:rPr lang="en-GB" dirty="0"/>
              <a:t>10:40 Coffee and Group Picture</a:t>
            </a:r>
          </a:p>
          <a:p>
            <a:r>
              <a:rPr lang="en-GB" dirty="0"/>
              <a:t>11:10 Status of </a:t>
            </a:r>
            <a:r>
              <a:rPr lang="en-GB" dirty="0" err="1"/>
              <a:t>EuPRAXIA@SPARCLAB</a:t>
            </a:r>
            <a:r>
              <a:rPr lang="en-GB" dirty="0"/>
              <a:t> (M. Ferrario)</a:t>
            </a:r>
          </a:p>
          <a:p>
            <a:r>
              <a:rPr lang="en-GB" dirty="0"/>
              <a:t>11:30 Status of </a:t>
            </a:r>
            <a:r>
              <a:rPr lang="en-GB" dirty="0" err="1"/>
              <a:t>EuPRAXIA@ELI-Beamlines</a:t>
            </a:r>
            <a:r>
              <a:rPr lang="en-GB" dirty="0"/>
              <a:t> (</a:t>
            </a:r>
            <a:r>
              <a:rPr lang="en-GB" dirty="0" err="1"/>
              <a:t>tbd</a:t>
            </a:r>
            <a:r>
              <a:rPr lang="en-GB" dirty="0"/>
              <a:t>)</a:t>
            </a:r>
          </a:p>
          <a:p>
            <a:r>
              <a:rPr lang="en-GB" dirty="0"/>
              <a:t>11:50 Status and News of Advanced Acceleration Projects (round-table)</a:t>
            </a:r>
          </a:p>
          <a:p>
            <a:r>
              <a:rPr lang="en-GB" dirty="0"/>
              <a:t>12:50 Conclusion (R. </a:t>
            </a:r>
            <a:r>
              <a:rPr lang="en-GB" dirty="0" err="1"/>
              <a:t>Assmann</a:t>
            </a:r>
            <a:r>
              <a:rPr lang="en-GB" dirty="0"/>
              <a:t>, M. Ferrario)</a:t>
            </a:r>
          </a:p>
          <a:p>
            <a:r>
              <a:rPr lang="en-GB" dirty="0"/>
              <a:t>13:00 Adjourn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1C8D5-9A97-90A3-59B7-BA7CFC2DC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505" y="238914"/>
            <a:ext cx="395351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21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6228B-9CAA-CAE5-4876-6DC4C4117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E0409E-CDAF-3658-101F-0D3D41338385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67C5359D-43EC-F108-227C-58BFC0BB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CE3C4-E2C2-DD82-0B8B-99068DE7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28256" y="290315"/>
            <a:ext cx="4250826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B2BEF-6BBA-B2F1-E568-B6E507D441AE}"/>
              </a:ext>
            </a:extLst>
          </p:cNvPr>
          <p:cNvSpPr txBox="1"/>
          <p:nvPr/>
        </p:nvSpPr>
        <p:spPr>
          <a:xfrm>
            <a:off x="466947" y="1846925"/>
            <a:ext cx="5314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3200" dirty="0"/>
              <a:t>Penne all’Arrabbiata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3200" dirty="0"/>
              <a:t>Bruschetta Tradizionale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3200" dirty="0"/>
              <a:t>Aglio Olio e Peperoncino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C4465-A61A-F9B3-3E00-CECAF991AABC}"/>
              </a:ext>
            </a:extLst>
          </p:cNvPr>
          <p:cNvSpPr txBox="1"/>
          <p:nvPr/>
        </p:nvSpPr>
        <p:spPr>
          <a:xfrm>
            <a:off x="516835" y="352455"/>
            <a:ext cx="473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4000" dirty="0"/>
              <a:t>In your welcome kit:</a:t>
            </a:r>
          </a:p>
        </p:txBody>
      </p:sp>
    </p:spTree>
    <p:extLst>
      <p:ext uri="{BB962C8B-B14F-4D97-AF65-F5344CB8AC3E}">
        <p14:creationId xmlns:p14="http://schemas.microsoft.com/office/powerpoint/2010/main" val="110809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E72AF2-1CE8-E2CF-E01D-A037AFA7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757BC5-E812-25FA-4EB7-46685276E3D6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26E93C2-946D-73C4-BB00-DD5AAD033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65F7B-3FC6-DCC6-D678-0CE228EC6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3" y="1043549"/>
            <a:ext cx="6578600" cy="429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EC1394-90A5-0034-87B3-CE19BF851B34}"/>
              </a:ext>
            </a:extLst>
          </p:cNvPr>
          <p:cNvSpPr txBox="1"/>
          <p:nvPr/>
        </p:nvSpPr>
        <p:spPr>
          <a:xfrm>
            <a:off x="-260531" y="139432"/>
            <a:ext cx="840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600" b="1" dirty="0"/>
              <a:t>2022 Special Topics Workshop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602AB2-2A75-7DFF-8C11-E8E9438DFB54}"/>
              </a:ext>
            </a:extLst>
          </p:cNvPr>
          <p:cNvGrpSpPr/>
          <p:nvPr/>
        </p:nvGrpSpPr>
        <p:grpSpPr>
          <a:xfrm>
            <a:off x="3587262" y="1043549"/>
            <a:ext cx="7969152" cy="4258277"/>
            <a:chOff x="3587262" y="1043549"/>
            <a:chExt cx="7969152" cy="42582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ADDCDE-0F34-FA7A-1333-1B11B450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2706" y="1043549"/>
              <a:ext cx="3193708" cy="425827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6CC590D-A9A0-1419-F0F6-92DE1E6EFC53}"/>
                </a:ext>
              </a:extLst>
            </p:cNvPr>
            <p:cNvCxnSpPr/>
            <p:nvPr/>
          </p:nvCxnSpPr>
          <p:spPr>
            <a:xfrm>
              <a:off x="3587262" y="2025748"/>
              <a:ext cx="4670473" cy="9003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13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2DB59-4253-E7BE-52AC-4627DBD4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C257048-4C0E-17C3-98D6-2A9F39E3DE80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16" name="Picture 15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A76C984-A0E0-415B-03E1-34DE2F975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7752-D5AB-B2C4-9660-CF346C511C1E}"/>
              </a:ext>
            </a:extLst>
          </p:cNvPr>
          <p:cNvSpPr txBox="1"/>
          <p:nvPr/>
        </p:nvSpPr>
        <p:spPr>
          <a:xfrm>
            <a:off x="40480" y="160428"/>
            <a:ext cx="119776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92D050"/>
                </a:solidFill>
              </a:rPr>
              <a:t>Useful</a:t>
            </a:r>
            <a:r>
              <a:rPr lang="it-IT" sz="3200" b="1" dirty="0">
                <a:solidFill>
                  <a:srgbClr val="92D050"/>
                </a:solidFill>
              </a:rPr>
              <a:t> info:</a:t>
            </a:r>
            <a:br>
              <a:rPr lang="it-IT" sz="3200" dirty="0">
                <a:solidFill>
                  <a:srgbClr val="92D050"/>
                </a:solidFill>
              </a:rPr>
            </a:br>
            <a:br>
              <a:rPr lang="it-IT" sz="2800" dirty="0"/>
            </a:br>
            <a:r>
              <a:rPr lang="it-IT" sz="2800" dirty="0">
                <a:solidFill>
                  <a:srgbClr val="002060"/>
                </a:solidFill>
              </a:rPr>
              <a:t>- </a:t>
            </a:r>
            <a:r>
              <a:rPr lang="it-IT" sz="2800" b="1" dirty="0">
                <a:solidFill>
                  <a:srgbClr val="002060"/>
                </a:solidFill>
              </a:rPr>
              <a:t>For speakers: </a:t>
            </a:r>
            <a:r>
              <a:rPr lang="it-IT" sz="2800" b="1" dirty="0" err="1">
                <a:solidFill>
                  <a:srgbClr val="002060"/>
                </a:solidFill>
              </a:rPr>
              <a:t>please</a:t>
            </a:r>
            <a:r>
              <a:rPr lang="it-IT" sz="2800" b="1" dirty="0">
                <a:solidFill>
                  <a:srgbClr val="002060"/>
                </a:solidFill>
              </a:rPr>
              <a:t> make sure to upload </a:t>
            </a:r>
            <a:r>
              <a:rPr lang="it-IT" sz="2800" b="1" dirty="0" err="1">
                <a:solidFill>
                  <a:srgbClr val="002060"/>
                </a:solidFill>
              </a:rPr>
              <a:t>your</a:t>
            </a:r>
            <a:r>
              <a:rPr lang="it-IT" sz="2800" b="1" dirty="0">
                <a:solidFill>
                  <a:srgbClr val="002060"/>
                </a:solidFill>
              </a:rPr>
              <a:t> slides on Indico</a:t>
            </a:r>
            <a:r>
              <a:rPr lang="it-IT" sz="2800" dirty="0">
                <a:solidFill>
                  <a:srgbClr val="002060"/>
                </a:solidFill>
              </a:rPr>
              <a:t>;</a:t>
            </a:r>
            <a:br>
              <a:rPr lang="it-IT" sz="2800" dirty="0">
                <a:solidFill>
                  <a:srgbClr val="002060"/>
                </a:solidFill>
              </a:rPr>
            </a:br>
            <a:br>
              <a:rPr lang="it-IT" sz="2800" dirty="0">
                <a:solidFill>
                  <a:srgbClr val="002060"/>
                </a:solidFill>
              </a:rPr>
            </a:br>
            <a:r>
              <a:rPr lang="it-IT" sz="2800" dirty="0">
                <a:solidFill>
                  <a:srgbClr val="002060"/>
                </a:solidFill>
              </a:rPr>
              <a:t>- Always </a:t>
            </a:r>
            <a:r>
              <a:rPr lang="it-IT" sz="2800" dirty="0" err="1">
                <a:solidFill>
                  <a:srgbClr val="002060"/>
                </a:solidFill>
              </a:rPr>
              <a:t>wear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your</a:t>
            </a:r>
            <a:r>
              <a:rPr lang="it-IT" sz="2800" dirty="0">
                <a:solidFill>
                  <a:srgbClr val="002060"/>
                </a:solidFill>
              </a:rPr>
              <a:t> badge;</a:t>
            </a:r>
            <a:br>
              <a:rPr lang="it-IT" sz="2800" dirty="0">
                <a:solidFill>
                  <a:srgbClr val="002060"/>
                </a:solidFill>
              </a:rPr>
            </a:br>
            <a:br>
              <a:rPr lang="it-IT" sz="2800" dirty="0">
                <a:solidFill>
                  <a:srgbClr val="002060"/>
                </a:solidFill>
              </a:rPr>
            </a:br>
            <a:r>
              <a:rPr lang="it-IT" sz="2800" dirty="0">
                <a:solidFill>
                  <a:srgbClr val="002060"/>
                </a:solidFill>
              </a:rPr>
              <a:t>- Guests </a:t>
            </a:r>
            <a:r>
              <a:rPr lang="it-IT" sz="2800" dirty="0" err="1">
                <a:solidFill>
                  <a:srgbClr val="002060"/>
                </a:solidFill>
              </a:rPr>
              <a:t>not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staying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at</a:t>
            </a:r>
            <a:r>
              <a:rPr lang="it-IT" sz="2800" dirty="0">
                <a:solidFill>
                  <a:srgbClr val="002060"/>
                </a:solidFill>
              </a:rPr>
              <a:t> Conference Hotels </a:t>
            </a:r>
            <a:r>
              <a:rPr lang="it-IT" sz="2800" dirty="0" err="1">
                <a:solidFill>
                  <a:srgbClr val="002060"/>
                </a:solidFill>
              </a:rPr>
              <a:t>should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confirm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meals</a:t>
            </a:r>
            <a:r>
              <a:rPr lang="it-IT" sz="2800" dirty="0">
                <a:solidFill>
                  <a:srgbClr val="002060"/>
                </a:solidFill>
              </a:rPr>
              <a:t> for </a:t>
            </a:r>
            <a:r>
              <a:rPr lang="it-IT" sz="2800" dirty="0" err="1">
                <a:solidFill>
                  <a:srgbClr val="002060"/>
                </a:solidFill>
              </a:rPr>
              <a:t>eventual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accompanying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persons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at</a:t>
            </a:r>
            <a:r>
              <a:rPr lang="it-IT" sz="2800" dirty="0">
                <a:solidFill>
                  <a:srgbClr val="002060"/>
                </a:solidFill>
              </a:rPr>
              <a:t> Hotel Hermitage reception;</a:t>
            </a:r>
            <a:br>
              <a:rPr lang="it-IT" sz="2800" dirty="0">
                <a:solidFill>
                  <a:srgbClr val="002060"/>
                </a:solidFill>
              </a:rPr>
            </a:br>
            <a:br>
              <a:rPr lang="it-IT" sz="2800" dirty="0">
                <a:solidFill>
                  <a:srgbClr val="002060"/>
                </a:solidFill>
              </a:rPr>
            </a:br>
            <a:r>
              <a:rPr lang="it-IT" sz="2800" dirty="0">
                <a:solidFill>
                  <a:srgbClr val="002060"/>
                </a:solidFill>
              </a:rPr>
              <a:t>- The group photo </a:t>
            </a:r>
            <a:r>
              <a:rPr lang="it-IT" sz="2800" dirty="0" err="1">
                <a:solidFill>
                  <a:srgbClr val="002060"/>
                </a:solidFill>
              </a:rPr>
              <a:t>will</a:t>
            </a:r>
            <a:r>
              <a:rPr lang="it-IT" sz="2800" dirty="0">
                <a:solidFill>
                  <a:srgbClr val="002060"/>
                </a:solidFill>
              </a:rPr>
              <a:t> be </a:t>
            </a:r>
            <a:r>
              <a:rPr lang="it-IT" sz="2800" dirty="0" err="1">
                <a:solidFill>
                  <a:srgbClr val="002060"/>
                </a:solidFill>
              </a:rPr>
              <a:t>taken</a:t>
            </a:r>
            <a:r>
              <a:rPr lang="it-IT" sz="2800" dirty="0">
                <a:solidFill>
                  <a:srgbClr val="002060"/>
                </a:solidFill>
              </a:rPr>
              <a:t> on </a:t>
            </a:r>
            <a:r>
              <a:rPr lang="it-IT" sz="2800" dirty="0" err="1">
                <a:solidFill>
                  <a:srgbClr val="002060"/>
                </a:solidFill>
              </a:rPr>
              <a:t>Tuesday</a:t>
            </a:r>
            <a:r>
              <a:rPr lang="it-IT" sz="2800" dirty="0">
                <a:solidFill>
                  <a:srgbClr val="002060"/>
                </a:solidFill>
              </a:rPr>
              <a:t> 23</a:t>
            </a:r>
            <a:r>
              <a:rPr lang="it-IT" sz="2800" baseline="30000" dirty="0">
                <a:solidFill>
                  <a:srgbClr val="002060"/>
                </a:solidFill>
              </a:rPr>
              <a:t>rd</a:t>
            </a:r>
            <a:r>
              <a:rPr lang="it-IT" sz="2800" dirty="0">
                <a:solidFill>
                  <a:srgbClr val="002060"/>
                </a:solidFill>
              </a:rPr>
              <a:t> of </a:t>
            </a:r>
            <a:r>
              <a:rPr lang="it-IT" sz="2800" dirty="0" err="1">
                <a:solidFill>
                  <a:srgbClr val="002060"/>
                </a:solidFill>
              </a:rPr>
              <a:t>September</a:t>
            </a:r>
            <a:r>
              <a:rPr lang="it-IT" sz="2800" dirty="0">
                <a:solidFill>
                  <a:srgbClr val="002060"/>
                </a:solidFill>
              </a:rPr>
              <a:t>, </a:t>
            </a:r>
            <a:r>
              <a:rPr lang="it-IT" sz="2800" dirty="0" err="1">
                <a:solidFill>
                  <a:srgbClr val="002060"/>
                </a:solidFill>
              </a:rPr>
              <a:t>during</a:t>
            </a:r>
            <a:r>
              <a:rPr lang="it-IT" sz="2800" dirty="0">
                <a:solidFill>
                  <a:srgbClr val="002060"/>
                </a:solidFill>
              </a:rPr>
              <a:t> the </a:t>
            </a:r>
            <a:r>
              <a:rPr lang="it-IT" sz="2800" dirty="0" err="1">
                <a:solidFill>
                  <a:srgbClr val="002060"/>
                </a:solidFill>
              </a:rPr>
              <a:t>morning</a:t>
            </a:r>
            <a:r>
              <a:rPr lang="it-IT" sz="2800" dirty="0">
                <a:solidFill>
                  <a:srgbClr val="002060"/>
                </a:solidFill>
              </a:rPr>
              <a:t> coffee break;</a:t>
            </a:r>
            <a:br>
              <a:rPr lang="it-IT" sz="2800" dirty="0">
                <a:solidFill>
                  <a:srgbClr val="002060"/>
                </a:solidFill>
              </a:rPr>
            </a:br>
            <a:br>
              <a:rPr lang="it-IT" sz="2800" dirty="0">
                <a:solidFill>
                  <a:srgbClr val="002060"/>
                </a:solidFill>
              </a:rPr>
            </a:br>
            <a:r>
              <a:rPr lang="it-IT" sz="2800" dirty="0">
                <a:solidFill>
                  <a:srgbClr val="002060"/>
                </a:solidFill>
              </a:rPr>
              <a:t>- </a:t>
            </a:r>
            <a:r>
              <a:rPr lang="it-IT" sz="2800" dirty="0" err="1">
                <a:solidFill>
                  <a:srgbClr val="002060"/>
                </a:solidFill>
              </a:rPr>
              <a:t>Eduroam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wifi</a:t>
            </a:r>
            <a:r>
              <a:rPr lang="it-IT" sz="2800" dirty="0">
                <a:solidFill>
                  <a:srgbClr val="002060"/>
                </a:solidFill>
              </a:rPr>
              <a:t> network </a:t>
            </a:r>
            <a:r>
              <a:rPr lang="it-IT" sz="2800" dirty="0" err="1">
                <a:solidFill>
                  <a:srgbClr val="002060"/>
                </a:solidFill>
              </a:rPr>
              <a:t>is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available</a:t>
            </a:r>
            <a:r>
              <a:rPr lang="it-IT" sz="2800" dirty="0">
                <a:solidFill>
                  <a:srgbClr val="002060"/>
                </a:solidFill>
              </a:rPr>
              <a:t>.</a:t>
            </a:r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1469801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26478-96A5-2FCF-9A7E-11FD7B93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0B0286-249D-6803-2AFF-52649C208176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B4619095-DFDE-5727-C7EB-D65DE2C3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635E5B-642A-2566-C1F6-853CD235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3345173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EAAC has always been more than just a meeting: it is a space for open exchange, for building collaborations across disciplines and generations, and for inspiring each other with new ideas.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Let this workshop be not only a place for science, but also a symbol of our commitment to collaboration across borders, cultures, and generations, for a better world in peace.</a:t>
            </a:r>
          </a:p>
          <a:p>
            <a:pPr marL="0" indent="0" algn="just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5421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E47B2-FBDE-5017-AD8D-0E11C2D4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3DDE8F-0788-3EB4-DA11-ECD4B0955F62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11F08E9-9FBE-7D29-603E-C681055D3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AAD6D-6ABD-F1B2-EA36-B9967D2A7BFC}"/>
              </a:ext>
            </a:extLst>
          </p:cNvPr>
          <p:cNvSpPr txBox="1"/>
          <p:nvPr/>
        </p:nvSpPr>
        <p:spPr>
          <a:xfrm>
            <a:off x="2069497" y="2721114"/>
            <a:ext cx="7800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dirty="0"/>
              <a:t>have a nice and fruitful conference</a:t>
            </a:r>
          </a:p>
        </p:txBody>
      </p:sp>
    </p:spTree>
    <p:extLst>
      <p:ext uri="{BB962C8B-B14F-4D97-AF65-F5344CB8AC3E}">
        <p14:creationId xmlns:p14="http://schemas.microsoft.com/office/powerpoint/2010/main" val="91565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D437A8-A8F8-D58C-88E7-381E1DACB201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104D6781-2D55-894F-628A-8E236664F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BD95F-8E13-A149-7D83-253625F6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37" y="61707"/>
            <a:ext cx="3638474" cy="2260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77ADE-57CD-70DD-6C34-3CDF44853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968" y="1"/>
            <a:ext cx="3435156" cy="5956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25E99-4D43-63AC-1262-82E90A5B7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743" y="0"/>
            <a:ext cx="2479179" cy="5956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43697-6D9C-34E2-3EDD-C3DCCCE22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78" y="2355518"/>
            <a:ext cx="3433592" cy="3601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53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263C1-DBB6-7D0F-D48D-6ABA53700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BEDF61-C411-B1AC-72F3-A5CD441ACA44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EA69AA6-E872-9D90-3BFA-98EED012B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517F81-3C83-C9A4-894B-C4B9A74DD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88133"/>
              </p:ext>
            </p:extLst>
          </p:nvPr>
        </p:nvGraphicFramePr>
        <p:xfrm>
          <a:off x="1780965" y="1028793"/>
          <a:ext cx="8437809" cy="4398101"/>
        </p:xfrm>
        <a:graphic>
          <a:graphicData uri="http://schemas.openxmlformats.org/drawingml/2006/table">
            <a:tbl>
              <a:tblPr/>
              <a:tblGrid>
                <a:gridCol w="1391271">
                  <a:extLst>
                    <a:ext uri="{9D8B030D-6E8A-4147-A177-3AD203B41FA5}">
                      <a16:colId xmlns:a16="http://schemas.microsoft.com/office/drawing/2014/main" val="847889301"/>
                    </a:ext>
                  </a:extLst>
                </a:gridCol>
                <a:gridCol w="3445210">
                  <a:extLst>
                    <a:ext uri="{9D8B030D-6E8A-4147-A177-3AD203B41FA5}">
                      <a16:colId xmlns:a16="http://schemas.microsoft.com/office/drawing/2014/main" val="1157369644"/>
                    </a:ext>
                  </a:extLst>
                </a:gridCol>
                <a:gridCol w="3601328">
                  <a:extLst>
                    <a:ext uri="{9D8B030D-6E8A-4147-A177-3AD203B41FA5}">
                      <a16:colId xmlns:a16="http://schemas.microsoft.com/office/drawing/2014/main" val="2126494984"/>
                    </a:ext>
                  </a:extLst>
                </a:gridCol>
              </a:tblGrid>
              <a:tr h="248968">
                <a:tc>
                  <a:txBody>
                    <a:bodyPr/>
                    <a:lstStyle/>
                    <a:p>
                      <a:r>
                        <a:rPr lang="en-GB" sz="1100" dirty="0"/>
                        <a:t>Parallel Session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Topic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Co-Leaders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601957"/>
                  </a:ext>
                </a:extLst>
              </a:tr>
              <a:tr h="403677">
                <a:tc>
                  <a:txBody>
                    <a:bodyPr/>
                    <a:lstStyle/>
                    <a:p>
                      <a:r>
                        <a:rPr lang="en-GB" sz="1100"/>
                        <a:t>PS1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Plasma-based accelerators and ancillary components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Sarah Schroeder (LBNL) • Mario Galletti (INFN)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66982"/>
                  </a:ext>
                </a:extLst>
              </a:tr>
              <a:tr h="385562">
                <a:tc>
                  <a:txBody>
                    <a:bodyPr/>
                    <a:lstStyle/>
                    <a:p>
                      <a:r>
                        <a:rPr lang="en-GB" sz="1100"/>
                        <a:t>PS2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High gradient vacuum structures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Evan Ericson (PSI) • Jom Luiten (TU/e)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00813"/>
                  </a:ext>
                </a:extLst>
              </a:tr>
              <a:tr h="385562">
                <a:tc>
                  <a:txBody>
                    <a:bodyPr/>
                    <a:lstStyle/>
                    <a:p>
                      <a:r>
                        <a:rPr lang="en-GB" sz="1100"/>
                        <a:t>PS3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Laser technology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Manuel Kirchen (DESY) • Mariastefania De Vido (STFC)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291334"/>
                  </a:ext>
                </a:extLst>
              </a:tr>
              <a:tr h="385562">
                <a:tc>
                  <a:txBody>
                    <a:bodyPr/>
                    <a:lstStyle/>
                    <a:p>
                      <a:r>
                        <a:rPr lang="en-GB" sz="1100" dirty="0"/>
                        <a:t>PS4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Theory and simulations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Stefano Romeo (INFN) • Maxence Thevenet (DESY)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382643"/>
                  </a:ext>
                </a:extLst>
              </a:tr>
              <a:tr h="550802">
                <a:tc>
                  <a:txBody>
                    <a:bodyPr/>
                    <a:lstStyle/>
                    <a:p>
                      <a:r>
                        <a:rPr lang="en-GB" sz="1100"/>
                        <a:t>PS5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Applications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Victor Malka (Weizmann Institute of Science) • Felicie Albert (LLNL) • Jaroslav Nejdl (ELI Beamlines)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8005"/>
                  </a:ext>
                </a:extLst>
              </a:tr>
              <a:tr h="550802">
                <a:tc>
                  <a:txBody>
                    <a:bodyPr/>
                    <a:lstStyle/>
                    <a:p>
                      <a:r>
                        <a:rPr lang="en-GB" sz="1100"/>
                        <a:t>PS6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Ion acceleration and developments towards fusion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Charlotte Palmer (Queen’s University Belfast) • Ulrich Schramm (HZDR)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18058"/>
                  </a:ext>
                </a:extLst>
              </a:tr>
              <a:tr h="550802">
                <a:tc>
                  <a:txBody>
                    <a:bodyPr/>
                    <a:lstStyle/>
                    <a:p>
                      <a:r>
                        <a:rPr lang="en-GB" sz="1100"/>
                        <a:t>PS7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Beam diagnostics, instrumentation, Machine Learning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Brigitte Cros (CNRS) • Alessio Del Dotto (INFN)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80750"/>
                  </a:ext>
                </a:extLst>
              </a:tr>
              <a:tr h="385562">
                <a:tc>
                  <a:txBody>
                    <a:bodyPr/>
                    <a:lstStyle/>
                    <a:p>
                      <a:r>
                        <a:rPr lang="en-GB" sz="1100"/>
                        <a:t>PS8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Plasma sources and related diagnostics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Malte Kaluza (University of Jena) • Lucio Crincoli (INFN)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99206"/>
                  </a:ext>
                </a:extLst>
              </a:tr>
              <a:tr h="550802">
                <a:tc>
                  <a:txBody>
                    <a:bodyPr/>
                    <a:lstStyle/>
                    <a:p>
                      <a:r>
                        <a:rPr lang="en-GB" sz="1100" dirty="0"/>
                        <a:t>PS9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/>
                        <a:t>Particle physics applications: proposals, ESPP input, sustainability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/>
                        <a:t>Pattathil</a:t>
                      </a:r>
                      <a:r>
                        <a:rPr lang="en-GB" sz="1100" dirty="0"/>
                        <a:t> Rajeev (STFC RAL CLF) • Marlene Turner (CERN)</a:t>
                      </a:r>
                    </a:p>
                  </a:txBody>
                  <a:tcPr marL="55080" marR="55080" marT="27540" marB="275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33049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407673-EEF3-2173-46F5-5E2210FF190B}"/>
              </a:ext>
            </a:extLst>
          </p:cNvPr>
          <p:cNvSpPr txBox="1"/>
          <p:nvPr/>
        </p:nvSpPr>
        <p:spPr>
          <a:xfrm>
            <a:off x="287079" y="139432"/>
            <a:ext cx="11557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Over the next few days, we will share the latest progress in advanced accelerator science, from plasma- and structure-based concepts to novel applications that may define the future of our field.</a:t>
            </a:r>
            <a:endParaRPr lang="en-IT" sz="2000" dirty="0"/>
          </a:p>
        </p:txBody>
      </p:sp>
    </p:spTree>
    <p:extLst>
      <p:ext uri="{BB962C8B-B14F-4D97-AF65-F5344CB8AC3E}">
        <p14:creationId xmlns:p14="http://schemas.microsoft.com/office/powerpoint/2010/main" val="142913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D326B-F9E2-2282-AFFD-0A0112088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1C9C808-656C-A754-DFA7-3F37C8AA4C12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16" name="Picture 15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CC4C4650-CD1E-9CB3-1F62-E6D1733BC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pic>
        <p:nvPicPr>
          <p:cNvPr id="8" name="Picture 7" descr="A screenshot of a calendar&#10;&#10;AI-generated content may be incorrect.">
            <a:extLst>
              <a:ext uri="{FF2B5EF4-FFF2-40B4-BE49-F238E27FC236}">
                <a16:creationId xmlns:a16="http://schemas.microsoft.com/office/drawing/2014/main" id="{B3D3243E-F4F3-42D7-2035-976F78670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" b="20432"/>
          <a:stretch>
            <a:fillRect/>
          </a:stretch>
        </p:blipFill>
        <p:spPr>
          <a:xfrm>
            <a:off x="200478" y="139432"/>
            <a:ext cx="11791044" cy="58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1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CC8EF4-6289-9E36-D0FB-87611F3CF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B10ACA-B12F-13DA-BB2B-D4D3378D03E5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AD9C8DCB-EEAC-164C-B21F-7DB88392E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B9C438-B385-E3AC-CC96-AEEC1818C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19"/>
          <a:stretch/>
        </p:blipFill>
        <p:spPr>
          <a:xfrm>
            <a:off x="2756089" y="201790"/>
            <a:ext cx="9144000" cy="5722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00541-B503-F67F-93C5-BABC32E8B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905" y="347198"/>
            <a:ext cx="7366000" cy="154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7C9D2-A271-1863-D646-879C9E2635A6}"/>
              </a:ext>
            </a:extLst>
          </p:cNvPr>
          <p:cNvSpPr txBox="1"/>
          <p:nvPr/>
        </p:nvSpPr>
        <p:spPr>
          <a:xfrm>
            <a:off x="151234" y="2093404"/>
            <a:ext cx="2464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S</a:t>
            </a:r>
            <a:r>
              <a:rPr lang="en-IT" sz="6000" dirty="0"/>
              <a:t>ocial Dinner</a:t>
            </a:r>
          </a:p>
        </p:txBody>
      </p:sp>
    </p:spTree>
    <p:extLst>
      <p:ext uri="{BB962C8B-B14F-4D97-AF65-F5344CB8AC3E}">
        <p14:creationId xmlns:p14="http://schemas.microsoft.com/office/powerpoint/2010/main" val="604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F55C8-05BE-0A58-89B7-AAACF1EC2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1D856D-15B2-1BE8-AD05-E15D91C48F13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C4568684-2EEA-9C58-321F-F53D5C0CC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C090D3-5663-28F5-23F2-27101210BF1E}"/>
              </a:ext>
            </a:extLst>
          </p:cNvPr>
          <p:cNvSpPr/>
          <p:nvPr/>
        </p:nvSpPr>
        <p:spPr>
          <a:xfrm>
            <a:off x="308344" y="138175"/>
            <a:ext cx="11717079" cy="550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Simon van der Meer Early Career Award </a:t>
            </a:r>
          </a:p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in Novel Accelerators </a:t>
            </a:r>
          </a:p>
          <a:p>
            <a:pPr algn="just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E86E29-3FAF-C3DD-CB07-FEE37413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2" y="2128684"/>
            <a:ext cx="6245475" cy="37953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15193B-4BE2-E026-9707-9A3F9A6357E5}"/>
              </a:ext>
            </a:extLst>
          </p:cNvPr>
          <p:cNvSpPr/>
          <p:nvPr/>
        </p:nvSpPr>
        <p:spPr>
          <a:xfrm>
            <a:off x="308345" y="1460293"/>
            <a:ext cx="11717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1984 Nobel Prize in Physics to C. Rubbia and S. van der Meer </a:t>
            </a:r>
            <a:r>
              <a:rPr lang="en-US" dirty="0"/>
              <a:t>for their decisive contributions to the large project, which led to the discovery of the field particles W and Z, communicators of weak interaction </a:t>
            </a:r>
            <a:r>
              <a:rPr lang="en-US" dirty="0">
                <a:sym typeface="Wingdings"/>
              </a:rPr>
              <a:t> </a:t>
            </a:r>
            <a:r>
              <a:rPr lang="en-US" b="1" dirty="0">
                <a:sym typeface="Wingdings"/>
              </a:rPr>
              <a:t>Stochastic Cooling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AFBE2-6CEB-2A85-C7C9-8011AEE9A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467" y="3808509"/>
            <a:ext cx="1435695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034AF-14B5-262E-4732-B059A76B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14" descr="Picture 14">
            <a:extLst>
              <a:ext uri="{FF2B5EF4-FFF2-40B4-BE49-F238E27FC236}">
                <a16:creationId xmlns:a16="http://schemas.microsoft.com/office/drawing/2014/main" id="{63899250-9863-CB20-0B60-B3DBA7142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11"/>
          <a:stretch>
            <a:fillRect/>
          </a:stretch>
        </p:blipFill>
        <p:spPr>
          <a:xfrm>
            <a:off x="9492753" y="174056"/>
            <a:ext cx="1370154" cy="658142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7">
            <a:extLst>
              <a:ext uri="{FF2B5EF4-FFF2-40B4-BE49-F238E27FC236}">
                <a16:creationId xmlns:a16="http://schemas.microsoft.com/office/drawing/2014/main" id="{15F26321-B283-7A15-43CC-009B80915043}"/>
              </a:ext>
            </a:extLst>
          </p:cNvPr>
          <p:cNvSpPr txBox="1"/>
          <p:nvPr/>
        </p:nvSpPr>
        <p:spPr>
          <a:xfrm>
            <a:off x="4075336" y="5396356"/>
            <a:ext cx="16271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r>
              <a:rPr sz="1600" dirty="0"/>
              <a:t>Ralph </a:t>
            </a:r>
            <a:r>
              <a:rPr sz="1600" dirty="0" err="1"/>
              <a:t>Aßmann</a:t>
            </a:r>
            <a:endParaRPr lang="en-US" sz="1600" dirty="0"/>
          </a:p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endParaRPr lang="en-US" sz="1600" dirty="0"/>
          </a:p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EAAC2025 Co-Chair</a:t>
            </a:r>
            <a:r>
              <a:rPr sz="1600" dirty="0"/>
              <a:t> </a:t>
            </a:r>
          </a:p>
        </p:txBody>
      </p:sp>
      <p:sp>
        <p:nvSpPr>
          <p:cNvPr id="97" name="Rectangle 9">
            <a:extLst>
              <a:ext uri="{FF2B5EF4-FFF2-40B4-BE49-F238E27FC236}">
                <a16:creationId xmlns:a16="http://schemas.microsoft.com/office/drawing/2014/main" id="{45551E4F-3E54-C6E0-C210-54970C617557}"/>
              </a:ext>
            </a:extLst>
          </p:cNvPr>
          <p:cNvSpPr txBox="1"/>
          <p:nvPr/>
        </p:nvSpPr>
        <p:spPr>
          <a:xfrm>
            <a:off x="7826068" y="5396356"/>
            <a:ext cx="186948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Edda Gschwendtner</a:t>
            </a:r>
          </a:p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endParaRPr lang="en-US" sz="1600" dirty="0"/>
          </a:p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Prize Committee Chair</a:t>
            </a:r>
            <a:endParaRPr sz="1600" dirty="0"/>
          </a:p>
        </p:txBody>
      </p:sp>
      <p:pic>
        <p:nvPicPr>
          <p:cNvPr id="98" name="Picture 12" descr="Picture 12">
            <a:extLst>
              <a:ext uri="{FF2B5EF4-FFF2-40B4-BE49-F238E27FC236}">
                <a16:creationId xmlns:a16="http://schemas.microsoft.com/office/drawing/2014/main" id="{BB04A408-9111-BDE5-EAD2-75FE6186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44" y="320457"/>
            <a:ext cx="2413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" name="Oval 13">
            <a:extLst>
              <a:ext uri="{FF2B5EF4-FFF2-40B4-BE49-F238E27FC236}">
                <a16:creationId xmlns:a16="http://schemas.microsoft.com/office/drawing/2014/main" id="{1E4E04F7-D771-CD6F-5CEE-FC15A9BD71E3}"/>
              </a:ext>
            </a:extLst>
          </p:cNvPr>
          <p:cNvGrpSpPr/>
          <p:nvPr/>
        </p:nvGrpSpPr>
        <p:grpSpPr>
          <a:xfrm>
            <a:off x="1760991" y="3697722"/>
            <a:ext cx="1370014" cy="1165617"/>
            <a:chOff x="0" y="0"/>
            <a:chExt cx="1370012" cy="1165616"/>
          </a:xfrm>
        </p:grpSpPr>
        <p:sp>
          <p:nvSpPr>
            <p:cNvPr id="99" name="Oval">
              <a:extLst>
                <a:ext uri="{FF2B5EF4-FFF2-40B4-BE49-F238E27FC236}">
                  <a16:creationId xmlns:a16="http://schemas.microsoft.com/office/drawing/2014/main" id="{4533140C-4101-C2E8-B054-53A3E4331296}"/>
                </a:ext>
              </a:extLst>
            </p:cNvPr>
            <p:cNvSpPr/>
            <p:nvPr/>
          </p:nvSpPr>
          <p:spPr>
            <a:xfrm>
              <a:off x="0" y="8691"/>
              <a:ext cx="1370013" cy="1148235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ts val="24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" name="2021…">
              <a:extLst>
                <a:ext uri="{FF2B5EF4-FFF2-40B4-BE49-F238E27FC236}">
                  <a16:creationId xmlns:a16="http://schemas.microsoft.com/office/drawing/2014/main" id="{4B168B2B-9D87-1C98-9969-997B311765A5}"/>
                </a:ext>
              </a:extLst>
            </p:cNvPr>
            <p:cNvSpPr txBox="1"/>
            <p:nvPr/>
          </p:nvSpPr>
          <p:spPr>
            <a:xfrm>
              <a:off x="259774" y="0"/>
              <a:ext cx="850465" cy="1165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ts val="2400"/>
                </a:lnSpc>
                <a:defRPr sz="2000">
                  <a:solidFill>
                    <a:srgbClr val="FFDF30"/>
                  </a:solidFill>
                  <a:latin typeface="Luminari"/>
                  <a:ea typeface="Luminari"/>
                  <a:cs typeface="Luminari"/>
                  <a:sym typeface="Luminari"/>
                </a:defRPr>
              </a:pPr>
              <a:r>
                <a:rPr sz="2000" dirty="0"/>
                <a:t>202</a:t>
              </a:r>
              <a:r>
                <a:rPr lang="en-US" sz="2000" dirty="0"/>
                <a:t>5</a:t>
              </a:r>
              <a:endParaRPr sz="2000" dirty="0">
                <a:solidFill>
                  <a:srgbClr val="FFFFFF"/>
                </a:solidFill>
              </a:endParaRPr>
            </a:p>
            <a:p>
              <a:pPr algn="ctr">
                <a:lnSpc>
                  <a:spcPts val="2400"/>
                </a:lnSpc>
                <a:defRPr>
                  <a:solidFill>
                    <a:srgbClr val="FFDF30"/>
                  </a:solidFill>
                  <a:latin typeface="Luminari"/>
                  <a:ea typeface="Luminari"/>
                  <a:cs typeface="Luminari"/>
                  <a:sym typeface="Luminari"/>
                </a:defRPr>
              </a:pPr>
              <a:r>
                <a:rPr dirty="0"/>
                <a:t>Award</a:t>
              </a:r>
            </a:p>
          </p:txBody>
        </p:sp>
      </p:grpSp>
      <p:pic>
        <p:nvPicPr>
          <p:cNvPr id="103" name="Picture 1" descr="Picture 1">
            <a:extLst>
              <a:ext uri="{FF2B5EF4-FFF2-40B4-BE49-F238E27FC236}">
                <a16:creationId xmlns:a16="http://schemas.microsoft.com/office/drawing/2014/main" id="{AA80B337-5CA6-67BA-4FF5-E3B2D0AF7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51120" y="-1473335"/>
            <a:ext cx="38101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6" descr="Picture 16">
            <a:extLst>
              <a:ext uri="{FF2B5EF4-FFF2-40B4-BE49-F238E27FC236}">
                <a16:creationId xmlns:a16="http://schemas.microsoft.com/office/drawing/2014/main" id="{08D65291-93D3-DDF4-295F-9E642B073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70355" y="-1473335"/>
            <a:ext cx="38101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7" descr="Picture 17">
            <a:extLst>
              <a:ext uri="{FF2B5EF4-FFF2-40B4-BE49-F238E27FC236}">
                <a16:creationId xmlns:a16="http://schemas.microsoft.com/office/drawing/2014/main" id="{F9CAC5D4-2AA5-4F86-0A3F-7E132520C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28364" y="4998848"/>
            <a:ext cx="38101" cy="344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8" descr="Picture 18">
            <a:extLst>
              <a:ext uri="{FF2B5EF4-FFF2-40B4-BE49-F238E27FC236}">
                <a16:creationId xmlns:a16="http://schemas.microsoft.com/office/drawing/2014/main" id="{41927320-3864-8201-C7D7-05582864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47598" y="4998848"/>
            <a:ext cx="38101" cy="344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19">
            <a:extLst>
              <a:ext uri="{FF2B5EF4-FFF2-40B4-BE49-F238E27FC236}">
                <a16:creationId xmlns:a16="http://schemas.microsoft.com/office/drawing/2014/main" id="{9C25BDB9-AC1E-982B-9DC4-B0689EC51BC0}"/>
              </a:ext>
            </a:extLst>
          </p:cNvPr>
          <p:cNvSpPr txBox="1"/>
          <p:nvPr/>
        </p:nvSpPr>
        <p:spPr>
          <a:xfrm>
            <a:off x="1525034" y="6499911"/>
            <a:ext cx="13923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Gabriola"/>
                <a:ea typeface="Gabriola"/>
                <a:cs typeface="Gabriola"/>
                <a:sym typeface="Gabriola"/>
              </a:defRPr>
            </a:lvl1pPr>
          </a:lstStyle>
          <a:p>
            <a:r>
              <a:rPr dirty="0"/>
              <a:t>22 September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110" name="Picture 11" descr="Picture 11">
            <a:extLst>
              <a:ext uri="{FF2B5EF4-FFF2-40B4-BE49-F238E27FC236}">
                <a16:creationId xmlns:a16="http://schemas.microsoft.com/office/drawing/2014/main" id="{C7065992-4402-F796-8712-0EAF7785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610" y="6110057"/>
            <a:ext cx="1642892" cy="369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20" descr="Picture 20">
            <a:extLst>
              <a:ext uri="{FF2B5EF4-FFF2-40B4-BE49-F238E27FC236}">
                <a16:creationId xmlns:a16="http://schemas.microsoft.com/office/drawing/2014/main" id="{18A03FB2-008F-97A0-E2D1-10A685B467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780" r="2368" b="25058"/>
          <a:stretch/>
        </p:blipFill>
        <p:spPr>
          <a:xfrm>
            <a:off x="8462904" y="5934740"/>
            <a:ext cx="1068941" cy="5740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9307563F-DE84-F5C5-8E48-253A8DFC129C}"/>
              </a:ext>
            </a:extLst>
          </p:cNvPr>
          <p:cNvSpPr txBox="1"/>
          <p:nvPr/>
        </p:nvSpPr>
        <p:spPr>
          <a:xfrm>
            <a:off x="6096001" y="5396356"/>
            <a:ext cx="16271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Massimo Ferrario</a:t>
            </a:r>
          </a:p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endParaRPr lang="en-US" sz="1600" dirty="0"/>
          </a:p>
          <a:p>
            <a:pPr algn="ctr">
              <a:lnSpc>
                <a:spcPct val="50000"/>
              </a:lnSpc>
              <a:defRPr sz="16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EAAC2025 Co-Chair</a:t>
            </a:r>
            <a:endParaRPr sz="1600" dirty="0"/>
          </a:p>
        </p:txBody>
      </p:sp>
      <p:pic>
        <p:nvPicPr>
          <p:cNvPr id="1028" name="Picture 4" descr="7th European Advanced Accelerator Conference">
            <a:extLst>
              <a:ext uri="{FF2B5EF4-FFF2-40B4-BE49-F238E27FC236}">
                <a16:creationId xmlns:a16="http://schemas.microsoft.com/office/drawing/2014/main" id="{F1E7CEF2-4D05-8A9C-5A52-0B85D5A6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0" y="6219208"/>
            <a:ext cx="1134590" cy="20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N Logo">
            <a:extLst>
              <a:ext uri="{FF2B5EF4-FFF2-40B4-BE49-F238E27FC236}">
                <a16:creationId xmlns:a16="http://schemas.microsoft.com/office/drawing/2014/main" id="{86C3EB3A-FF18-591A-65EE-8516F559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429" y="6060577"/>
            <a:ext cx="932290" cy="5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599C3A4-79C9-1DB7-D886-6307C90B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98" y="6038289"/>
            <a:ext cx="738310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1BF80B4-4322-E7C7-E3B2-8EF44C16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67" y="6110056"/>
            <a:ext cx="744707" cy="37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72DF9534-BA5A-E89A-903E-39E4789BEEC6}"/>
              </a:ext>
            </a:extLst>
          </p:cNvPr>
          <p:cNvSpPr txBox="1"/>
          <p:nvPr/>
        </p:nvSpPr>
        <p:spPr>
          <a:xfrm>
            <a:off x="3458740" y="320458"/>
            <a:ext cx="7224377" cy="298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2000" dirty="0"/>
              <a:t>European Advanced Accelerator Conference</a:t>
            </a:r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endParaRPr lang="en-US" sz="1700" dirty="0"/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2400" dirty="0"/>
              <a:t>The Simon van der Meer Early Career Award in Novel Accelerators</a:t>
            </a:r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endParaRPr lang="en-US" sz="1100" dirty="0"/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Sponsored by CERN/GSI/INFN</a:t>
            </a:r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endParaRPr lang="en-US" sz="1100" dirty="0"/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Is awarded by the European Advanced Accelerator Conference to recognize outstanding early career contributions (theoretical, experimental, computational or technical) in novel accelerator science. </a:t>
            </a:r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endParaRPr lang="en-US" sz="2400" dirty="0"/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r>
              <a:rPr lang="en-US" sz="1600" dirty="0"/>
              <a:t>This diploma certifies that the 2025 Award has been presented to </a:t>
            </a:r>
          </a:p>
          <a:p>
            <a:pPr algn="ctr">
              <a:defRPr sz="1700">
                <a:latin typeface="Gabriola"/>
                <a:ea typeface="Gabriola"/>
                <a:cs typeface="Gabriola"/>
                <a:sym typeface="Gabriola"/>
              </a:defRPr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8738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558D1-0B21-6B86-C23E-04B528B44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568566-1FE4-10B4-3559-6FE9F2332F4E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9589D615-9E85-D6D8-EA05-77EC88EA7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EFF1D2-D326-A1E9-1557-BD9B5DED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68" y="70340"/>
            <a:ext cx="10345064" cy="58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9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BB1B2-B1FA-1317-C647-190603D3C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F61DF-E044-5A72-1660-761804C01068}"/>
              </a:ext>
            </a:extLst>
          </p:cNvPr>
          <p:cNvSpPr txBox="1"/>
          <p:nvPr/>
        </p:nvSpPr>
        <p:spPr>
          <a:xfrm>
            <a:off x="0" y="5993726"/>
            <a:ext cx="12192000" cy="8642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Picture 4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A5936443-6230-2939-98A7-5BEE37E25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" y="6133158"/>
            <a:ext cx="3292928" cy="585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9BC7E-1695-76BF-C7E3-BDD52B6FE688}"/>
              </a:ext>
            </a:extLst>
          </p:cNvPr>
          <p:cNvSpPr txBox="1"/>
          <p:nvPr/>
        </p:nvSpPr>
        <p:spPr>
          <a:xfrm>
            <a:off x="612466" y="1585585"/>
            <a:ext cx="109670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All posters presented by students and postdoctoral researchers during the </a:t>
            </a:r>
            <a:r>
              <a:rPr lang="en-GB" sz="2400" b="1" dirty="0"/>
              <a:t>three dedicated Poster Sessions</a:t>
            </a:r>
            <a:r>
              <a:rPr lang="en-GB" sz="2400" dirty="0"/>
              <a:t> will be eligible for the </a:t>
            </a:r>
            <a:r>
              <a:rPr lang="en-GB" sz="2400" b="1" dirty="0"/>
              <a:t>Poster Awards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r>
              <a:rPr lang="en-GB" sz="2400" dirty="0"/>
              <a:t>An evaluation committee will select three outstanding contributions to be recognized with a special prize. </a:t>
            </a:r>
          </a:p>
          <a:p>
            <a:endParaRPr lang="en-GB" sz="2400" b="1" dirty="0"/>
          </a:p>
          <a:p>
            <a:r>
              <a:rPr lang="en-GB" sz="2400" b="1" dirty="0"/>
              <a:t>The Poster Awards are kindly sponsored by Amplitude Laser Group </a:t>
            </a:r>
            <a:r>
              <a:rPr lang="en-GB" sz="2400" dirty="0"/>
              <a:t>and consist of a monetary prize </a:t>
            </a:r>
            <a:r>
              <a:rPr lang="en-GB" sz="2400" b="1" dirty="0"/>
              <a:t>of 300€.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DA0A0-9C5C-81CD-9C76-2E7FC8F738F4}"/>
              </a:ext>
            </a:extLst>
          </p:cNvPr>
          <p:cNvSpPr txBox="1"/>
          <p:nvPr/>
        </p:nvSpPr>
        <p:spPr>
          <a:xfrm>
            <a:off x="649357" y="38442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/>
              <a:t>Poster Awards:</a:t>
            </a:r>
            <a:endParaRPr lang="en-GB" sz="5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46AB9A-7A11-50F4-DA86-4A46654D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13" y="4772005"/>
            <a:ext cx="1531521" cy="18117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86250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719</Words>
  <Application>Microsoft Macintosh PowerPoint</Application>
  <PresentationFormat>Widescreen</PresentationFormat>
  <Paragraphs>98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Wingdings</vt:lpstr>
      <vt:lpstr>Tema di Office</vt:lpstr>
      <vt:lpstr>Welcome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Giorgia Masi</dc:creator>
  <cp:lastModifiedBy>Massimo Ferrario</cp:lastModifiedBy>
  <cp:revision>90</cp:revision>
  <dcterms:created xsi:type="dcterms:W3CDTF">2025-04-12T13:22:46Z</dcterms:created>
  <dcterms:modified xsi:type="dcterms:W3CDTF">2025-09-22T06:07:19Z</dcterms:modified>
</cp:coreProperties>
</file>