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05" r:id="rId2"/>
    <p:sldId id="308" r:id="rId3"/>
    <p:sldId id="307" r:id="rId4"/>
    <p:sldId id="297" r:id="rId5"/>
    <p:sldId id="310" r:id="rId6"/>
    <p:sldId id="312" r:id="rId7"/>
    <p:sldId id="311" r:id="rId8"/>
  </p:sldIdLst>
  <p:sldSz cx="12192000" cy="6858000"/>
  <p:notesSz cx="7315200" cy="123444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752"/>
    <a:srgbClr val="2E7996"/>
    <a:srgbClr val="14192E"/>
    <a:srgbClr val="151B30"/>
    <a:srgbClr val="131A2D"/>
    <a:srgbClr val="286788"/>
    <a:srgbClr val="161B31"/>
    <a:srgbClr val="327F9E"/>
    <a:srgbClr val="13253C"/>
    <a:srgbClr val="1013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1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619363"/>
          </a:xfrm>
          <a:prstGeom prst="rect">
            <a:avLst/>
          </a:prstGeom>
        </p:spPr>
        <p:txBody>
          <a:bodyPr vert="horz" lIns="112321" tIns="56160" rIns="112321" bIns="56160" rtlCol="0"/>
          <a:lstStyle>
            <a:lvl1pPr algn="l">
              <a:defRPr sz="1300"/>
            </a:lvl1pPr>
          </a:lstStyle>
          <a:p>
            <a:endParaRPr lang="it-IT"/>
          </a:p>
        </p:txBody>
      </p:sp>
      <p:sp>
        <p:nvSpPr>
          <p:cNvPr id="3" name="Segnaposto data 2"/>
          <p:cNvSpPr>
            <a:spLocks noGrp="1"/>
          </p:cNvSpPr>
          <p:nvPr>
            <p:ph type="dt" idx="1"/>
          </p:nvPr>
        </p:nvSpPr>
        <p:spPr>
          <a:xfrm>
            <a:off x="4143587" y="0"/>
            <a:ext cx="3169920" cy="619363"/>
          </a:xfrm>
          <a:prstGeom prst="rect">
            <a:avLst/>
          </a:prstGeom>
        </p:spPr>
        <p:txBody>
          <a:bodyPr vert="horz" lIns="112321" tIns="56160" rIns="112321" bIns="56160" rtlCol="0"/>
          <a:lstStyle>
            <a:lvl1pPr algn="r">
              <a:defRPr sz="1300"/>
            </a:lvl1pPr>
          </a:lstStyle>
          <a:p>
            <a:fld id="{99718BD2-738A-42CC-90BF-48F77C2F2B49}" type="datetimeFigureOut">
              <a:rPr lang="it-IT" smtClean="0"/>
              <a:t>06/04/2025</a:t>
            </a:fld>
            <a:endParaRPr lang="it-IT"/>
          </a:p>
        </p:txBody>
      </p:sp>
      <p:sp>
        <p:nvSpPr>
          <p:cNvPr id="4" name="Segnaposto immagine diapositiva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321" tIns="56160" rIns="112321" bIns="56160" rtlCol="0" anchor="ctr"/>
          <a:lstStyle/>
          <a:p>
            <a:endParaRPr lang="it-IT"/>
          </a:p>
        </p:txBody>
      </p:sp>
      <p:sp>
        <p:nvSpPr>
          <p:cNvPr id="5" name="Segnaposto note 4"/>
          <p:cNvSpPr>
            <a:spLocks noGrp="1"/>
          </p:cNvSpPr>
          <p:nvPr>
            <p:ph type="body" sz="quarter" idx="3"/>
          </p:nvPr>
        </p:nvSpPr>
        <p:spPr>
          <a:xfrm>
            <a:off x="731522" y="5940742"/>
            <a:ext cx="5852160" cy="4860608"/>
          </a:xfrm>
          <a:prstGeom prst="rect">
            <a:avLst/>
          </a:prstGeom>
        </p:spPr>
        <p:txBody>
          <a:bodyPr vert="horz" lIns="112321" tIns="56160" rIns="112321" bIns="5616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11725040"/>
            <a:ext cx="3169920" cy="619361"/>
          </a:xfrm>
          <a:prstGeom prst="rect">
            <a:avLst/>
          </a:prstGeom>
        </p:spPr>
        <p:txBody>
          <a:bodyPr vert="horz" lIns="112321" tIns="56160" rIns="112321" bIns="56160"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7" y="11725040"/>
            <a:ext cx="3169920" cy="619361"/>
          </a:xfrm>
          <a:prstGeom prst="rect">
            <a:avLst/>
          </a:prstGeom>
        </p:spPr>
        <p:txBody>
          <a:bodyPr vert="horz" lIns="112321" tIns="56160" rIns="112321" bIns="56160" rtlCol="0" anchor="b"/>
          <a:lstStyle>
            <a:lvl1pPr algn="r">
              <a:defRPr sz="1300"/>
            </a:lvl1pPr>
          </a:lstStyle>
          <a:p>
            <a:fld id="{D8223E6C-98FD-404B-A49E-A3AE3DDA8714}" type="slidenum">
              <a:rPr lang="it-IT" smtClean="0"/>
              <a:t>‹#›</a:t>
            </a:fld>
            <a:endParaRPr lang="it-IT"/>
          </a:p>
        </p:txBody>
      </p:sp>
    </p:spTree>
    <p:extLst>
      <p:ext uri="{BB962C8B-B14F-4D97-AF65-F5344CB8AC3E}">
        <p14:creationId xmlns:p14="http://schemas.microsoft.com/office/powerpoint/2010/main" val="200110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61037-4D8D-7A75-07DD-F95485AD828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BA7BCB9-53DB-1814-D919-7F8BDA81218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9DEF47A-DE55-B9ED-E41B-583C4B1B745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6D4DA40-9D1E-07EC-323A-761E93F02602}"/>
              </a:ext>
            </a:extLst>
          </p:cNvPr>
          <p:cNvSpPr>
            <a:spLocks noGrp="1"/>
          </p:cNvSpPr>
          <p:nvPr>
            <p:ph type="sldNum" sz="quarter" idx="5"/>
          </p:nvPr>
        </p:nvSpPr>
        <p:spPr/>
        <p:txBody>
          <a:bodyPr/>
          <a:lstStyle/>
          <a:p>
            <a:fld id="{8226CBCC-82A7-8447-B085-90867D4B2887}" type="slidenum">
              <a:rPr lang="it-IT" smtClean="0"/>
              <a:t>1</a:t>
            </a:fld>
            <a:endParaRPr lang="it-IT"/>
          </a:p>
        </p:txBody>
      </p:sp>
    </p:spTree>
    <p:extLst>
      <p:ext uri="{BB962C8B-B14F-4D97-AF65-F5344CB8AC3E}">
        <p14:creationId xmlns:p14="http://schemas.microsoft.com/office/powerpoint/2010/main" val="3444215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046B11-99D6-0512-7284-C9732D21DCB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E5FF242-50E0-CEC1-E574-F341E2AC1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C8C6925-7DF4-3056-A76B-811529E40685}"/>
              </a:ext>
            </a:extLst>
          </p:cNvPr>
          <p:cNvSpPr>
            <a:spLocks noGrp="1"/>
          </p:cNvSpPr>
          <p:nvPr>
            <p:ph type="dt" sz="half" idx="10"/>
          </p:nvPr>
        </p:nvSpPr>
        <p:spPr/>
        <p:txBody>
          <a:bodyPr/>
          <a:lstStyle/>
          <a:p>
            <a:fld id="{86F95C76-397E-4571-80F7-162893C3FB80}" type="datetime1">
              <a:rPr lang="it-IT" smtClean="0"/>
              <a:t>06/04/2025</a:t>
            </a:fld>
            <a:endParaRPr lang="it-IT"/>
          </a:p>
        </p:txBody>
      </p:sp>
      <p:sp>
        <p:nvSpPr>
          <p:cNvPr id="5" name="Segnaposto piè di pagina 4">
            <a:extLst>
              <a:ext uri="{FF2B5EF4-FFF2-40B4-BE49-F238E27FC236}">
                <a16:creationId xmlns:a16="http://schemas.microsoft.com/office/drawing/2014/main" id="{F60E4818-7DF1-A7E8-C4E5-F3D534923F9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123FCCB-EFCF-C78D-BB6F-A9DD870C3FB8}"/>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238599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3DED22-48C5-4FDE-8F56-49DFF53DD3A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DA86124-6B60-D143-5225-4908589E020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86930A-4B90-6492-3087-0D569A65A728}"/>
              </a:ext>
            </a:extLst>
          </p:cNvPr>
          <p:cNvSpPr>
            <a:spLocks noGrp="1"/>
          </p:cNvSpPr>
          <p:nvPr>
            <p:ph type="dt" sz="half" idx="10"/>
          </p:nvPr>
        </p:nvSpPr>
        <p:spPr/>
        <p:txBody>
          <a:bodyPr/>
          <a:lstStyle/>
          <a:p>
            <a:fld id="{2E719C2A-0F61-45AE-8F07-43CD31767C17}" type="datetime1">
              <a:rPr lang="it-IT" smtClean="0"/>
              <a:t>06/04/2025</a:t>
            </a:fld>
            <a:endParaRPr lang="it-IT"/>
          </a:p>
        </p:txBody>
      </p:sp>
      <p:sp>
        <p:nvSpPr>
          <p:cNvPr id="5" name="Segnaposto piè di pagina 4">
            <a:extLst>
              <a:ext uri="{FF2B5EF4-FFF2-40B4-BE49-F238E27FC236}">
                <a16:creationId xmlns:a16="http://schemas.microsoft.com/office/drawing/2014/main" id="{8B2E39EC-8480-9B39-5250-7301C162013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05399F0-6F8C-6676-2D4E-024619D4C2A1}"/>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88939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90F8C19-81BA-E4F5-614B-A31A5638E1F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139C9D1-76E1-E1BD-B859-B695592985D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6748400-64ED-02EF-0FAA-BC5228BA49BD}"/>
              </a:ext>
            </a:extLst>
          </p:cNvPr>
          <p:cNvSpPr>
            <a:spLocks noGrp="1"/>
          </p:cNvSpPr>
          <p:nvPr>
            <p:ph type="dt" sz="half" idx="10"/>
          </p:nvPr>
        </p:nvSpPr>
        <p:spPr/>
        <p:txBody>
          <a:bodyPr/>
          <a:lstStyle/>
          <a:p>
            <a:fld id="{BA30AE09-9F52-4E46-AB79-9E2D04F35EA9}" type="datetime1">
              <a:rPr lang="it-IT" smtClean="0"/>
              <a:t>06/04/2025</a:t>
            </a:fld>
            <a:endParaRPr lang="it-IT"/>
          </a:p>
        </p:txBody>
      </p:sp>
      <p:sp>
        <p:nvSpPr>
          <p:cNvPr id="5" name="Segnaposto piè di pagina 4">
            <a:extLst>
              <a:ext uri="{FF2B5EF4-FFF2-40B4-BE49-F238E27FC236}">
                <a16:creationId xmlns:a16="http://schemas.microsoft.com/office/drawing/2014/main" id="{AE6F5CF2-0020-1206-35F2-E37A79E57EA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1CBD79-C5B5-9E44-53FD-D3226B336D4D}"/>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371843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93340-A76A-2366-E439-DEC2F0A81E1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C45BB9-A515-D650-608D-3B49BFD38D1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64EB3F1-7828-D017-1177-FB65DAFCE636}"/>
              </a:ext>
            </a:extLst>
          </p:cNvPr>
          <p:cNvSpPr>
            <a:spLocks noGrp="1"/>
          </p:cNvSpPr>
          <p:nvPr>
            <p:ph type="dt" sz="half" idx="10"/>
          </p:nvPr>
        </p:nvSpPr>
        <p:spPr/>
        <p:txBody>
          <a:bodyPr/>
          <a:lstStyle/>
          <a:p>
            <a:fld id="{9C413015-8258-4E7A-976E-453965997450}" type="datetime1">
              <a:rPr lang="it-IT" smtClean="0"/>
              <a:t>06/04/2025</a:t>
            </a:fld>
            <a:endParaRPr lang="it-IT"/>
          </a:p>
        </p:txBody>
      </p:sp>
      <p:sp>
        <p:nvSpPr>
          <p:cNvPr id="5" name="Segnaposto piè di pagina 4">
            <a:extLst>
              <a:ext uri="{FF2B5EF4-FFF2-40B4-BE49-F238E27FC236}">
                <a16:creationId xmlns:a16="http://schemas.microsoft.com/office/drawing/2014/main" id="{CE97F086-55BE-4A3A-E2FF-C440AC0AE0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E1693BE-9DAB-A7BC-5673-CB6091227180}"/>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77425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8E1CB8-8C4A-FAB8-8F48-793663AC8A6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9D98C75-52FD-640C-C11A-5080A215F1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3349DC4-1A83-ED19-83C1-A04F0BD1E780}"/>
              </a:ext>
            </a:extLst>
          </p:cNvPr>
          <p:cNvSpPr>
            <a:spLocks noGrp="1"/>
          </p:cNvSpPr>
          <p:nvPr>
            <p:ph type="dt" sz="half" idx="10"/>
          </p:nvPr>
        </p:nvSpPr>
        <p:spPr/>
        <p:txBody>
          <a:bodyPr/>
          <a:lstStyle/>
          <a:p>
            <a:fld id="{4AAF3FA2-1570-49A8-813D-7EF66AFD81BC}" type="datetime1">
              <a:rPr lang="it-IT" smtClean="0"/>
              <a:t>06/04/2025</a:t>
            </a:fld>
            <a:endParaRPr lang="it-IT"/>
          </a:p>
        </p:txBody>
      </p:sp>
      <p:sp>
        <p:nvSpPr>
          <p:cNvPr id="5" name="Segnaposto piè di pagina 4">
            <a:extLst>
              <a:ext uri="{FF2B5EF4-FFF2-40B4-BE49-F238E27FC236}">
                <a16:creationId xmlns:a16="http://schemas.microsoft.com/office/drawing/2014/main" id="{FF29E09F-4BA9-D002-1E83-64797198FDA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0540A34-1A2B-F65E-3E4D-DA8316870CBD}"/>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294659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E6E7C7-6078-380F-385C-E81DF791F8B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FD99D9-5796-5760-5073-243A1D7CD8D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A4BB17A-BBC2-897D-90B0-699693F97B1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C500868-C5B2-7310-078B-FA8B9438E42B}"/>
              </a:ext>
            </a:extLst>
          </p:cNvPr>
          <p:cNvSpPr>
            <a:spLocks noGrp="1"/>
          </p:cNvSpPr>
          <p:nvPr>
            <p:ph type="dt" sz="half" idx="10"/>
          </p:nvPr>
        </p:nvSpPr>
        <p:spPr/>
        <p:txBody>
          <a:bodyPr/>
          <a:lstStyle/>
          <a:p>
            <a:fld id="{AE5B3E0C-8425-4D59-9556-FF53DE6F47BB}" type="datetime1">
              <a:rPr lang="it-IT" smtClean="0"/>
              <a:t>06/04/2025</a:t>
            </a:fld>
            <a:endParaRPr lang="it-IT"/>
          </a:p>
        </p:txBody>
      </p:sp>
      <p:sp>
        <p:nvSpPr>
          <p:cNvPr id="6" name="Segnaposto piè di pagina 5">
            <a:extLst>
              <a:ext uri="{FF2B5EF4-FFF2-40B4-BE49-F238E27FC236}">
                <a16:creationId xmlns:a16="http://schemas.microsoft.com/office/drawing/2014/main" id="{4DABEABC-7B3C-3AC3-AABC-549B17B04B6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3C51B5B-18C7-473F-D1B5-FF48D4942DC9}"/>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3623286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FBA82E-E907-ED5F-1F9C-57A275958A9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E824402-9169-43F3-B96C-EB4C6CE57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7575841-B689-2DFC-31C3-DB0BAADBAC9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F5B8FDF-1A16-DDE6-490C-E024A33585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2B2D66C-347D-0144-9302-4623BB3BEE9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2CD00C7-9B75-C29A-4C2A-9C2E70F7BE55}"/>
              </a:ext>
            </a:extLst>
          </p:cNvPr>
          <p:cNvSpPr>
            <a:spLocks noGrp="1"/>
          </p:cNvSpPr>
          <p:nvPr>
            <p:ph type="dt" sz="half" idx="10"/>
          </p:nvPr>
        </p:nvSpPr>
        <p:spPr/>
        <p:txBody>
          <a:bodyPr/>
          <a:lstStyle/>
          <a:p>
            <a:fld id="{3FB7E7FB-5844-4E75-BE33-642F2B80FFB1}" type="datetime1">
              <a:rPr lang="it-IT" smtClean="0"/>
              <a:t>06/04/2025</a:t>
            </a:fld>
            <a:endParaRPr lang="it-IT"/>
          </a:p>
        </p:txBody>
      </p:sp>
      <p:sp>
        <p:nvSpPr>
          <p:cNvPr id="8" name="Segnaposto piè di pagina 7">
            <a:extLst>
              <a:ext uri="{FF2B5EF4-FFF2-40B4-BE49-F238E27FC236}">
                <a16:creationId xmlns:a16="http://schemas.microsoft.com/office/drawing/2014/main" id="{80589CD6-07AB-7D9A-F6E5-63A8F960518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2676F77-4835-9888-D8F0-290A7C7D77C3}"/>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222105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BBC8F1-46B5-C6EA-3B61-54C5AFF69B3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2993BD0-A28A-27A4-A671-C80F63CB7EE5}"/>
              </a:ext>
            </a:extLst>
          </p:cNvPr>
          <p:cNvSpPr>
            <a:spLocks noGrp="1"/>
          </p:cNvSpPr>
          <p:nvPr>
            <p:ph type="dt" sz="half" idx="10"/>
          </p:nvPr>
        </p:nvSpPr>
        <p:spPr/>
        <p:txBody>
          <a:bodyPr/>
          <a:lstStyle/>
          <a:p>
            <a:fld id="{0E947FDB-F307-4673-8188-55F5FC47CFF9}" type="datetime1">
              <a:rPr lang="it-IT" smtClean="0"/>
              <a:t>06/04/2025</a:t>
            </a:fld>
            <a:endParaRPr lang="it-IT"/>
          </a:p>
        </p:txBody>
      </p:sp>
      <p:sp>
        <p:nvSpPr>
          <p:cNvPr id="4" name="Segnaposto piè di pagina 3">
            <a:extLst>
              <a:ext uri="{FF2B5EF4-FFF2-40B4-BE49-F238E27FC236}">
                <a16:creationId xmlns:a16="http://schemas.microsoft.com/office/drawing/2014/main" id="{8D983C0C-FAF1-3B03-5F1D-86843A50D03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EB98E66-C5C3-324D-6117-18CC0C9DFB7A}"/>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157125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7E68B51-C63E-8010-CE44-4B628A449A63}"/>
              </a:ext>
            </a:extLst>
          </p:cNvPr>
          <p:cNvSpPr>
            <a:spLocks noGrp="1"/>
          </p:cNvSpPr>
          <p:nvPr>
            <p:ph type="dt" sz="half" idx="10"/>
          </p:nvPr>
        </p:nvSpPr>
        <p:spPr/>
        <p:txBody>
          <a:bodyPr/>
          <a:lstStyle/>
          <a:p>
            <a:fld id="{17F5E595-F886-4161-A091-E94C2CD7FE06}" type="datetime1">
              <a:rPr lang="it-IT" smtClean="0"/>
              <a:t>06/04/2025</a:t>
            </a:fld>
            <a:endParaRPr lang="it-IT"/>
          </a:p>
        </p:txBody>
      </p:sp>
      <p:sp>
        <p:nvSpPr>
          <p:cNvPr id="3" name="Segnaposto piè di pagina 2">
            <a:extLst>
              <a:ext uri="{FF2B5EF4-FFF2-40B4-BE49-F238E27FC236}">
                <a16:creationId xmlns:a16="http://schemas.microsoft.com/office/drawing/2014/main" id="{F0819434-8407-7E6A-3ADE-1878E2F1D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C90E457-5F8F-32E4-2D47-82A07B17E574}"/>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212680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DD3768-F1B4-CF5F-9A10-82D2123B56D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8B06D9-8693-5E3B-5581-4BA141259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CD15639-BB2D-3F64-B048-9F8A185A47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ABD8834-4068-9A81-0ADF-985EAA0CCC0A}"/>
              </a:ext>
            </a:extLst>
          </p:cNvPr>
          <p:cNvSpPr>
            <a:spLocks noGrp="1"/>
          </p:cNvSpPr>
          <p:nvPr>
            <p:ph type="dt" sz="half" idx="10"/>
          </p:nvPr>
        </p:nvSpPr>
        <p:spPr/>
        <p:txBody>
          <a:bodyPr/>
          <a:lstStyle/>
          <a:p>
            <a:fld id="{1C77C9FD-832A-43FA-93A6-85EC2E5BF859}" type="datetime1">
              <a:rPr lang="it-IT" smtClean="0"/>
              <a:t>06/04/2025</a:t>
            </a:fld>
            <a:endParaRPr lang="it-IT"/>
          </a:p>
        </p:txBody>
      </p:sp>
      <p:sp>
        <p:nvSpPr>
          <p:cNvPr id="6" name="Segnaposto piè di pagina 5">
            <a:extLst>
              <a:ext uri="{FF2B5EF4-FFF2-40B4-BE49-F238E27FC236}">
                <a16:creationId xmlns:a16="http://schemas.microsoft.com/office/drawing/2014/main" id="{BA399E54-15A6-3C3A-7C17-C754C2495B8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2756BB3-5636-C349-6D26-6312B61116A1}"/>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306703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DF6EE9-1149-49D4-12E4-7869E76A167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10E7A40-0A1C-9453-C995-F544AE1F3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44C8CE0-BAE9-1769-6524-33450C080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F7261E5-6FF0-EA6A-F391-D8536BF2BF0E}"/>
              </a:ext>
            </a:extLst>
          </p:cNvPr>
          <p:cNvSpPr>
            <a:spLocks noGrp="1"/>
          </p:cNvSpPr>
          <p:nvPr>
            <p:ph type="dt" sz="half" idx="10"/>
          </p:nvPr>
        </p:nvSpPr>
        <p:spPr/>
        <p:txBody>
          <a:bodyPr/>
          <a:lstStyle/>
          <a:p>
            <a:fld id="{9AD42A63-E181-4A74-9A48-EF458CA7B48D}" type="datetime1">
              <a:rPr lang="it-IT" smtClean="0"/>
              <a:t>06/04/2025</a:t>
            </a:fld>
            <a:endParaRPr lang="it-IT"/>
          </a:p>
        </p:txBody>
      </p:sp>
      <p:sp>
        <p:nvSpPr>
          <p:cNvPr id="6" name="Segnaposto piè di pagina 5">
            <a:extLst>
              <a:ext uri="{FF2B5EF4-FFF2-40B4-BE49-F238E27FC236}">
                <a16:creationId xmlns:a16="http://schemas.microsoft.com/office/drawing/2014/main" id="{7B5B7F6D-F47C-2F15-510D-D9DDB666C1F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EF479DA-657C-4C82-7336-1C3AEF36ABE3}"/>
              </a:ext>
            </a:extLst>
          </p:cNvPr>
          <p:cNvSpPr>
            <a:spLocks noGrp="1"/>
          </p:cNvSpPr>
          <p:nvPr>
            <p:ph type="sldNum" sz="quarter" idx="12"/>
          </p:nvPr>
        </p:nvSpPr>
        <p:spPr/>
        <p:txBody>
          <a:bodyPr/>
          <a:lstStyle/>
          <a:p>
            <a:fld id="{F2900754-C4B4-4D36-BD95-6D6C1016ED1E}" type="slidenum">
              <a:rPr lang="it-IT" smtClean="0"/>
              <a:t>‹#›</a:t>
            </a:fld>
            <a:endParaRPr lang="it-IT"/>
          </a:p>
        </p:txBody>
      </p:sp>
    </p:spTree>
    <p:extLst>
      <p:ext uri="{BB962C8B-B14F-4D97-AF65-F5344CB8AC3E}">
        <p14:creationId xmlns:p14="http://schemas.microsoft.com/office/powerpoint/2010/main" val="331770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B65E751-5F90-9786-382B-029607210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099C624-A320-6DB6-990C-B04D34D701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57EFBD-DD22-E6B4-BAB6-AFD6E3413C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3F3F2-5693-4B12-AEB0-0AD6B1FE602F}" type="datetime1">
              <a:rPr lang="it-IT" smtClean="0"/>
              <a:t>06/04/2025</a:t>
            </a:fld>
            <a:endParaRPr lang="it-IT"/>
          </a:p>
        </p:txBody>
      </p:sp>
      <p:sp>
        <p:nvSpPr>
          <p:cNvPr id="5" name="Segnaposto piè di pagina 4">
            <a:extLst>
              <a:ext uri="{FF2B5EF4-FFF2-40B4-BE49-F238E27FC236}">
                <a16:creationId xmlns:a16="http://schemas.microsoft.com/office/drawing/2014/main" id="{BB178DA6-C6D3-D0C6-7FC0-0407915078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C8993AE-CB2B-7096-1E50-A13355D290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00754-C4B4-4D36-BD95-6D6C1016ED1E}" type="slidenum">
              <a:rPr lang="it-IT" smtClean="0"/>
              <a:t>‹#›</a:t>
            </a:fld>
            <a:endParaRPr lang="it-IT"/>
          </a:p>
        </p:txBody>
      </p:sp>
    </p:spTree>
    <p:extLst>
      <p:ext uri="{BB962C8B-B14F-4D97-AF65-F5344CB8AC3E}">
        <p14:creationId xmlns:p14="http://schemas.microsoft.com/office/powerpoint/2010/main" val="1680257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package" Target="../embeddings/Microsoft_Excel_Worksheet.xlsx"/></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package" Target="../embeddings/Microsoft_Excel_Worksheet1.xlsx"/><Relationship Id="rId3" Type="http://schemas.openxmlformats.org/officeDocument/2006/relationships/image" Target="../media/image2.jpg"/><Relationship Id="rId7" Type="http://schemas.openxmlformats.org/officeDocument/2006/relationships/image" Target="../media/image10.png"/><Relationship Id="rId12"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10.png"/><Relationship Id="rId12"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10.png"/><Relationship Id="rId12"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FBD54-7D8F-EE46-33D0-446D54CB3C61}"/>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60B67A5F-DA1D-3F1C-4CBC-037E35DAB95B}"/>
              </a:ext>
            </a:extLst>
          </p:cNvPr>
          <p:cNvPicPr>
            <a:picLocks noGrp="1" noRot="1" noChangeAspect="1" noMove="1" noResize="1" noEditPoints="1" noAdjustHandles="1" noChangeArrowheads="1" noChangeShapeType="1" noCrop="1"/>
          </p:cNvPicPr>
          <p:nvPr/>
        </p:nvPicPr>
        <p:blipFill>
          <a:blip r:embed="rId3"/>
          <a:stretch>
            <a:fillRect/>
          </a:stretch>
        </p:blipFill>
        <p:spPr>
          <a:xfrm>
            <a:off x="0" y="6352350"/>
            <a:ext cx="12192000" cy="520700"/>
          </a:xfrm>
          <a:prstGeom prst="rect">
            <a:avLst/>
          </a:prstGeom>
        </p:spPr>
      </p:pic>
      <p:sp>
        <p:nvSpPr>
          <p:cNvPr id="28" name="CasellaDiTesto 2">
            <a:extLst>
              <a:ext uri="{FF2B5EF4-FFF2-40B4-BE49-F238E27FC236}">
                <a16:creationId xmlns:a16="http://schemas.microsoft.com/office/drawing/2014/main" id="{29DE2110-C0F3-8237-B16D-3CDA13726F46}"/>
              </a:ext>
            </a:extLst>
          </p:cNvPr>
          <p:cNvSpPr txBox="1"/>
          <p:nvPr/>
        </p:nvSpPr>
        <p:spPr>
          <a:xfrm>
            <a:off x="6712747" y="6454957"/>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3" name="Picture 2" descr="A logo of a number four&#10;&#10;Description automatically generated">
            <a:extLst>
              <a:ext uri="{FF2B5EF4-FFF2-40B4-BE49-F238E27FC236}">
                <a16:creationId xmlns:a16="http://schemas.microsoft.com/office/drawing/2014/main" id="{04C536FF-3493-33B0-3E3D-BE2A51BCA4E3}"/>
              </a:ext>
            </a:extLst>
          </p:cNvPr>
          <p:cNvPicPr>
            <a:picLocks noChangeAspect="1"/>
          </p:cNvPicPr>
          <p:nvPr/>
        </p:nvPicPr>
        <p:blipFill>
          <a:blip r:embed="rId4">
            <a:clrChange>
              <a:clrFrom>
                <a:srgbClr val="E3E3E3"/>
              </a:clrFrom>
              <a:clrTo>
                <a:srgbClr val="E3E3E3">
                  <a:alpha val="0"/>
                </a:srgbClr>
              </a:clrTo>
            </a:clrChange>
            <a:extLst>
              <a:ext uri="{28A0092B-C50C-407E-A947-70E740481C1C}">
                <a14:useLocalDpi xmlns:a14="http://schemas.microsoft.com/office/drawing/2010/main" val="0"/>
              </a:ext>
            </a:extLst>
          </a:blip>
          <a:stretch>
            <a:fillRect/>
          </a:stretch>
        </p:blipFill>
        <p:spPr>
          <a:xfrm>
            <a:off x="271303" y="6396983"/>
            <a:ext cx="434830" cy="420821"/>
          </a:xfrm>
          <a:prstGeom prst="rect">
            <a:avLst/>
          </a:prstGeom>
          <a:effectLst>
            <a:outerShdw blurRad="241300" dist="101600" dir="960000" algn="tl" rotWithShape="0">
              <a:prstClr val="black">
                <a:alpha val="56000"/>
              </a:prstClr>
            </a:outerShdw>
          </a:effectLst>
        </p:spPr>
      </p:pic>
      <p:pic>
        <p:nvPicPr>
          <p:cNvPr id="7" name="Immagine 6" descr="Immagine che contiene acqua, aqua, blu, natura&#10;&#10;Descrizione generata automaticamente">
            <a:extLst>
              <a:ext uri="{FF2B5EF4-FFF2-40B4-BE49-F238E27FC236}">
                <a16:creationId xmlns:a16="http://schemas.microsoft.com/office/drawing/2014/main" id="{684FE7CD-246A-3585-D01A-37AF7A1E0A29}"/>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3252" y="1373432"/>
            <a:ext cx="12191999" cy="4982817"/>
          </a:xfrm>
          <a:prstGeom prst="rect">
            <a:avLst/>
          </a:prstGeom>
        </p:spPr>
      </p:pic>
      <p:sp>
        <p:nvSpPr>
          <p:cNvPr id="30" name="TextBox 5">
            <a:extLst>
              <a:ext uri="{FF2B5EF4-FFF2-40B4-BE49-F238E27FC236}">
                <a16:creationId xmlns:a16="http://schemas.microsoft.com/office/drawing/2014/main" id="{29BF6131-06F3-AB8A-9221-85BF6797D4BC}"/>
              </a:ext>
            </a:extLst>
          </p:cNvPr>
          <p:cNvSpPr txBox="1"/>
          <p:nvPr/>
        </p:nvSpPr>
        <p:spPr>
          <a:xfrm>
            <a:off x="102152" y="3518614"/>
            <a:ext cx="6812783" cy="1200329"/>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threePt" dir="t"/>
            </a:scene3d>
            <a:sp3d contourW="12700">
              <a:bevelB h="25400" prst="softRound"/>
              <a:contourClr>
                <a:schemeClr val="tx2"/>
              </a:contourClr>
            </a:sp3d>
          </a:bodyPr>
          <a:lstStyle>
            <a:defPPr>
              <a:defRPr lang="it-IT"/>
            </a:defPPr>
            <a:lvl1pPr>
              <a:defRPr sz="5400" b="1">
                <a:solidFill>
                  <a:schemeClr val="bg1"/>
                </a:solidFill>
                <a:latin typeface="Verdana" panose="020B0604030504040204" pitchFamily="34" charset="0"/>
                <a:ea typeface="Verdana" panose="020B0604030504040204" pitchFamily="34" charset="0"/>
                <a:cs typeface="Times New Roman" panose="02020603050405020304" pitchFamily="18" charset="0"/>
              </a:defRPr>
            </a:lvl1pPr>
          </a:lstStyle>
          <a:p>
            <a:r>
              <a:rPr lang="it-IT" sz="7200" dirty="0">
                <a:effectLst>
                  <a:glow rad="241300">
                    <a:schemeClr val="tx2">
                      <a:alpha val="49000"/>
                    </a:schemeClr>
                  </a:glow>
                  <a:outerShdw blurRad="101600" dist="304800" dir="900000" sx="105000" sy="105000" algn="tl" rotWithShape="0">
                    <a:prstClr val="black">
                      <a:alpha val="46000"/>
                    </a:prstClr>
                  </a:outerShdw>
                </a:effectLst>
              </a:rPr>
              <a:t>KM3NeT4RR</a:t>
            </a:r>
          </a:p>
        </p:txBody>
      </p:sp>
      <p:sp>
        <p:nvSpPr>
          <p:cNvPr id="31" name="TextBox 5">
            <a:extLst>
              <a:ext uri="{FF2B5EF4-FFF2-40B4-BE49-F238E27FC236}">
                <a16:creationId xmlns:a16="http://schemas.microsoft.com/office/drawing/2014/main" id="{8AED003F-A5E5-0254-E736-E182D75AFC37}"/>
              </a:ext>
            </a:extLst>
          </p:cNvPr>
          <p:cNvSpPr txBox="1"/>
          <p:nvPr/>
        </p:nvSpPr>
        <p:spPr>
          <a:xfrm>
            <a:off x="102152" y="4796665"/>
            <a:ext cx="11496627" cy="1015663"/>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threePt" dir="t"/>
            </a:scene3d>
            <a:sp3d contourW="12700">
              <a:bevelB h="25400" prst="softRound"/>
              <a:contourClr>
                <a:schemeClr val="tx2"/>
              </a:contourClr>
            </a:sp3d>
          </a:bodyPr>
          <a:lstStyle>
            <a:defPPr>
              <a:defRPr lang="it-IT"/>
            </a:defPPr>
            <a:lvl1pPr>
              <a:defRPr sz="5400" b="1">
                <a:solidFill>
                  <a:schemeClr val="bg1"/>
                </a:solidFill>
                <a:latin typeface="Verdana" panose="020B0604030504040204" pitchFamily="34" charset="0"/>
                <a:ea typeface="Verdana" panose="020B0604030504040204" pitchFamily="34" charset="0"/>
                <a:cs typeface="Times New Roman" panose="02020603050405020304" pitchFamily="18" charset="0"/>
              </a:defRPr>
            </a:lvl1pPr>
          </a:lstStyle>
          <a:p>
            <a:r>
              <a:rPr lang="it-IT" sz="3000" i="1" dirty="0">
                <a:effectLst>
                  <a:glow rad="241300">
                    <a:schemeClr val="tx2">
                      <a:alpha val="49000"/>
                    </a:schemeClr>
                  </a:glow>
                  <a:outerShdw blurRad="101600" dist="304800" dir="900000" sx="105000" sy="105000" algn="tl" rotWithShape="0">
                    <a:prstClr val="black">
                      <a:alpha val="46000"/>
                    </a:prstClr>
                  </a:outerShdw>
                </a:effectLst>
              </a:rPr>
              <a:t>Il telescopio sottomarino </a:t>
            </a:r>
          </a:p>
          <a:p>
            <a:r>
              <a:rPr lang="it-IT" sz="3000" i="1" dirty="0">
                <a:effectLst>
                  <a:glow rad="241300">
                    <a:schemeClr val="tx2">
                      <a:alpha val="49000"/>
                    </a:schemeClr>
                  </a:glow>
                  <a:outerShdw blurRad="101600" dist="304800" dir="900000" sx="105000" sy="105000" algn="tl" rotWithShape="0">
                    <a:prstClr val="black">
                      <a:alpha val="46000"/>
                    </a:prstClr>
                  </a:outerShdw>
                </a:effectLst>
              </a:rPr>
              <a:t>alla ricerca di neutrini cosmici nel Mar Mediterraneo</a:t>
            </a:r>
            <a:endParaRPr lang="it-IT" sz="7200" i="1" dirty="0">
              <a:effectLst>
                <a:glow rad="241300">
                  <a:schemeClr val="tx2">
                    <a:alpha val="49000"/>
                  </a:schemeClr>
                </a:glow>
                <a:outerShdw blurRad="101600" dist="304800" dir="900000" sx="105000" sy="105000" algn="tl" rotWithShape="0">
                  <a:prstClr val="black">
                    <a:alpha val="46000"/>
                  </a:prstClr>
                </a:outerShdw>
              </a:effectLst>
            </a:endParaRPr>
          </a:p>
        </p:txBody>
      </p:sp>
      <p:sp>
        <p:nvSpPr>
          <p:cNvPr id="32" name="TextBox 5">
            <a:extLst>
              <a:ext uri="{FF2B5EF4-FFF2-40B4-BE49-F238E27FC236}">
                <a16:creationId xmlns:a16="http://schemas.microsoft.com/office/drawing/2014/main" id="{E9FC51B5-A2C3-D1D1-8C96-AF2A0B6D70E9}"/>
              </a:ext>
            </a:extLst>
          </p:cNvPr>
          <p:cNvSpPr txBox="1"/>
          <p:nvPr/>
        </p:nvSpPr>
        <p:spPr>
          <a:xfrm>
            <a:off x="488718" y="5952985"/>
            <a:ext cx="11496627" cy="338554"/>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threePt" dir="t"/>
            </a:scene3d>
            <a:sp3d contourW="12700">
              <a:bevelB h="25400" prst="softRound"/>
              <a:contourClr>
                <a:schemeClr val="tx2"/>
              </a:contourClr>
            </a:sp3d>
          </a:bodyPr>
          <a:lstStyle>
            <a:defPPr>
              <a:defRPr lang="it-IT"/>
            </a:defPPr>
            <a:lvl1pPr>
              <a:defRPr sz="5400" b="1">
                <a:solidFill>
                  <a:schemeClr val="bg1"/>
                </a:solidFill>
                <a:latin typeface="Verdana" panose="020B0604030504040204" pitchFamily="34" charset="0"/>
                <a:ea typeface="Verdana" panose="020B0604030504040204" pitchFamily="34" charset="0"/>
                <a:cs typeface="Times New Roman" panose="02020603050405020304" pitchFamily="18" charset="0"/>
              </a:defRPr>
            </a:lvl1pPr>
          </a:lstStyle>
          <a:p>
            <a:pPr algn="r"/>
            <a:r>
              <a:rPr lang="it-IT" sz="1600" dirty="0">
                <a:effectLst>
                  <a:glow rad="241300">
                    <a:schemeClr val="tx2">
                      <a:alpha val="49000"/>
                    </a:schemeClr>
                  </a:glow>
                  <a:outerShdw blurRad="101600" dist="304800" dir="900000" sx="105000" sy="105000" algn="tl" rotWithShape="0">
                    <a:prstClr val="black">
                      <a:alpha val="46000"/>
                    </a:prstClr>
                  </a:outerShdw>
                </a:effectLst>
              </a:rPr>
              <a:t>INFN Sezione di Bologna – 07 Aprile 2025</a:t>
            </a:r>
          </a:p>
        </p:txBody>
      </p:sp>
      <p:pic>
        <p:nvPicPr>
          <p:cNvPr id="4" name="Picture 37" descr="A poster with a picture of a ball&#10;&#10;Description automatically generated">
            <a:extLst>
              <a:ext uri="{FF2B5EF4-FFF2-40B4-BE49-F238E27FC236}">
                <a16:creationId xmlns:a16="http://schemas.microsoft.com/office/drawing/2014/main" id="{12D3E0A3-D15E-07C6-6089-011BC791EC12}"/>
              </a:ext>
            </a:extLst>
          </p:cNvPr>
          <p:cNvPicPr>
            <a:picLocks noChangeAspect="1"/>
          </p:cNvPicPr>
          <p:nvPr/>
        </p:nvPicPr>
        <p:blipFill>
          <a:blip r:embed="rId6">
            <a:clrChange>
              <a:clrFrom>
                <a:srgbClr val="121528"/>
              </a:clrFrom>
              <a:clrTo>
                <a:srgbClr val="121528">
                  <a:alpha val="0"/>
                </a:srgbClr>
              </a:clrTo>
            </a:clrChange>
            <a:extLst>
              <a:ext uri="{28A0092B-C50C-407E-A947-70E740481C1C}">
                <a14:useLocalDpi xmlns:a14="http://schemas.microsoft.com/office/drawing/2010/main" val="0"/>
              </a:ext>
            </a:extLst>
          </a:blip>
          <a:srcRect l="48261" t="39433" r="3981" b="48936"/>
          <a:stretch/>
        </p:blipFill>
        <p:spPr>
          <a:xfrm>
            <a:off x="102152" y="1554091"/>
            <a:ext cx="4695370" cy="1617734"/>
          </a:xfrm>
          <a:prstGeom prst="rect">
            <a:avLst/>
          </a:prstGeom>
        </p:spPr>
      </p:pic>
      <p:pic>
        <p:nvPicPr>
          <p:cNvPr id="6" name="Picture 33" descr="A close-up of a sphere&#10;&#10;Description automatically generated">
            <a:extLst>
              <a:ext uri="{FF2B5EF4-FFF2-40B4-BE49-F238E27FC236}">
                <a16:creationId xmlns:a16="http://schemas.microsoft.com/office/drawing/2014/main" id="{AA1EF099-3899-72E1-BCA9-963CE46EFA5E}"/>
              </a:ext>
            </a:extLst>
          </p:cNvPr>
          <p:cNvPicPr>
            <a:picLocks noChangeAspect="1"/>
          </p:cNvPicPr>
          <p:nvPr/>
        </p:nvPicPr>
        <p:blipFill>
          <a:blip r:embed="rId7">
            <a:extLst>
              <a:ext uri="{28A0092B-C50C-407E-A947-70E740481C1C}">
                <a14:useLocalDpi xmlns:a14="http://schemas.microsoft.com/office/drawing/2010/main" val="0"/>
              </a:ext>
            </a:extLst>
          </a:blip>
          <a:srcRect l="-201" t="4681" r="201" b="31489"/>
          <a:stretch/>
        </p:blipFill>
        <p:spPr>
          <a:xfrm>
            <a:off x="7293939" y="1468681"/>
            <a:ext cx="4304839" cy="3891723"/>
          </a:xfrm>
          <a:prstGeom prst="rect">
            <a:avLst/>
          </a:prstGeom>
        </p:spPr>
      </p:pic>
      <p:pic>
        <p:nvPicPr>
          <p:cNvPr id="8" name="Picture 7">
            <a:extLst>
              <a:ext uri="{FF2B5EF4-FFF2-40B4-BE49-F238E27FC236}">
                <a16:creationId xmlns:a16="http://schemas.microsoft.com/office/drawing/2014/main" id="{D69CF282-9791-B7BC-D308-9FC70BCC79E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 y="1596"/>
            <a:ext cx="12191999" cy="1387666"/>
          </a:xfrm>
          <a:prstGeom prst="rect">
            <a:avLst/>
          </a:prstGeom>
          <a:noFill/>
          <a:ln>
            <a:noFill/>
          </a:ln>
        </p:spPr>
      </p:pic>
    </p:spTree>
    <p:extLst>
      <p:ext uri="{BB962C8B-B14F-4D97-AF65-F5344CB8AC3E}">
        <p14:creationId xmlns:p14="http://schemas.microsoft.com/office/powerpoint/2010/main" val="282034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1B208-AF82-6034-BCD0-501A29C2FD8B}"/>
            </a:ext>
          </a:extLst>
        </p:cNvPr>
        <p:cNvGrpSpPr/>
        <p:nvPr/>
      </p:nvGrpSpPr>
      <p:grpSpPr>
        <a:xfrm>
          <a:off x="0" y="0"/>
          <a:ext cx="0" cy="0"/>
          <a:chOff x="0" y="0"/>
          <a:chExt cx="0" cy="0"/>
        </a:xfrm>
      </p:grpSpPr>
      <p:sp>
        <p:nvSpPr>
          <p:cNvPr id="13" name="CasellaDiTesto 12">
            <a:extLst>
              <a:ext uri="{FF2B5EF4-FFF2-40B4-BE49-F238E27FC236}">
                <a16:creationId xmlns:a16="http://schemas.microsoft.com/office/drawing/2014/main" id="{F566DA3E-E331-A93A-FA17-783AADFFACB7}"/>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2" name="Immagine 1">
            <a:extLst>
              <a:ext uri="{FF2B5EF4-FFF2-40B4-BE49-F238E27FC236}">
                <a16:creationId xmlns:a16="http://schemas.microsoft.com/office/drawing/2014/main" id="{4E025703-E809-48AC-15D2-506FF8A9C4F8}"/>
              </a:ext>
            </a:extLst>
          </p:cNvPr>
          <p:cNvPicPr>
            <a:picLocks noChangeAspect="1"/>
          </p:cNvPicPr>
          <p:nvPr/>
        </p:nvPicPr>
        <p:blipFill>
          <a:blip r:embed="rId2"/>
          <a:stretch>
            <a:fillRect/>
          </a:stretch>
        </p:blipFill>
        <p:spPr>
          <a:xfrm>
            <a:off x="0" y="6481186"/>
            <a:ext cx="12192000" cy="391863"/>
          </a:xfrm>
          <a:prstGeom prst="rect">
            <a:avLst/>
          </a:prstGeom>
        </p:spPr>
      </p:pic>
      <p:sp>
        <p:nvSpPr>
          <p:cNvPr id="3" name="CasellaDiTesto 2">
            <a:extLst>
              <a:ext uri="{FF2B5EF4-FFF2-40B4-BE49-F238E27FC236}">
                <a16:creationId xmlns:a16="http://schemas.microsoft.com/office/drawing/2014/main" id="{E40002FF-F4AB-28E0-FC1C-6B3577596221}"/>
              </a:ext>
            </a:extLst>
          </p:cNvPr>
          <p:cNvSpPr txBox="1"/>
          <p:nvPr/>
        </p:nvSpPr>
        <p:spPr>
          <a:xfrm>
            <a:off x="6712747" y="6506766"/>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6" name="Picture 5" descr="A logo of a number four&#10;&#10;Description automatically generated">
            <a:extLst>
              <a:ext uri="{FF2B5EF4-FFF2-40B4-BE49-F238E27FC236}">
                <a16:creationId xmlns:a16="http://schemas.microsoft.com/office/drawing/2014/main" id="{23B69945-0CA9-804C-7D22-0C40E3A3A961}"/>
              </a:ext>
            </a:extLst>
          </p:cNvPr>
          <p:cNvPicPr>
            <a:picLocks noChangeAspect="1"/>
          </p:cNvPicPr>
          <p:nvPr/>
        </p:nvPicPr>
        <p:blipFill>
          <a:blip r:embed="rId3">
            <a:clrChange>
              <a:clrFrom>
                <a:srgbClr val="E3E3E3"/>
              </a:clrFrom>
              <a:clrTo>
                <a:srgbClr val="E3E3E3">
                  <a:alpha val="0"/>
                </a:srgbClr>
              </a:clrTo>
            </a:clrChange>
            <a:extLst>
              <a:ext uri="{28A0092B-C50C-407E-A947-70E740481C1C}">
                <a14:useLocalDpi xmlns:a14="http://schemas.microsoft.com/office/drawing/2010/main" val="0"/>
              </a:ext>
            </a:extLst>
          </a:blip>
          <a:stretch>
            <a:fillRect/>
          </a:stretch>
        </p:blipFill>
        <p:spPr>
          <a:xfrm>
            <a:off x="109378" y="6539858"/>
            <a:ext cx="274320" cy="265482"/>
          </a:xfrm>
          <a:prstGeom prst="rect">
            <a:avLst/>
          </a:prstGeom>
          <a:effectLst>
            <a:outerShdw blurRad="241300" dist="101600" dir="960000" algn="tl" rotWithShape="0">
              <a:prstClr val="black">
                <a:alpha val="56000"/>
              </a:prstClr>
            </a:outerShdw>
          </a:effectLst>
        </p:spPr>
      </p:pic>
      <p:sp>
        <p:nvSpPr>
          <p:cNvPr id="5" name="TextBox 4">
            <a:extLst>
              <a:ext uri="{FF2B5EF4-FFF2-40B4-BE49-F238E27FC236}">
                <a16:creationId xmlns:a16="http://schemas.microsoft.com/office/drawing/2014/main" id="{D62D55F4-BB7E-0867-0006-D64874ABA513}"/>
              </a:ext>
            </a:extLst>
          </p:cNvPr>
          <p:cNvSpPr txBox="1"/>
          <p:nvPr/>
        </p:nvSpPr>
        <p:spPr>
          <a:xfrm>
            <a:off x="1342176" y="1002222"/>
            <a:ext cx="9529339" cy="553998"/>
          </a:xfrm>
          <a:prstGeom prst="rect">
            <a:avLst/>
          </a:prstGeom>
          <a:noFill/>
        </p:spPr>
        <p:txBody>
          <a:bodyPr wrap="none" rtlCol="0">
            <a:spAutoFit/>
          </a:bodyPr>
          <a:lstStyle/>
          <a:p>
            <a:pPr algn="ctr"/>
            <a:r>
              <a:rPr lang="en-US" sz="3000" b="1" dirty="0"/>
              <a:t>BUDGET DI PROGETTO KM3NeT4RR PER PARTNER E UO </a:t>
            </a:r>
            <a:r>
              <a:rPr lang="en-US" sz="1600" b="1" dirty="0"/>
              <a:t>(in €)</a:t>
            </a:r>
            <a:endParaRPr lang="it-IT" sz="1600" b="1" i="1" dirty="0"/>
          </a:p>
        </p:txBody>
      </p:sp>
      <p:graphicFrame>
        <p:nvGraphicFramePr>
          <p:cNvPr id="7" name="Object 6">
            <a:extLst>
              <a:ext uri="{FF2B5EF4-FFF2-40B4-BE49-F238E27FC236}">
                <a16:creationId xmlns:a16="http://schemas.microsoft.com/office/drawing/2014/main" id="{61594B74-542E-E726-916A-2B4E70DC258D}"/>
              </a:ext>
            </a:extLst>
          </p:cNvPr>
          <p:cNvGraphicFramePr>
            <a:graphicFrameLocks noChangeAspect="1"/>
          </p:cNvGraphicFramePr>
          <p:nvPr>
            <p:extLst>
              <p:ext uri="{D42A27DB-BD31-4B8C-83A1-F6EECF244321}">
                <p14:modId xmlns:p14="http://schemas.microsoft.com/office/powerpoint/2010/main" val="3733265838"/>
              </p:ext>
            </p:extLst>
          </p:nvPr>
        </p:nvGraphicFramePr>
        <p:xfrm>
          <a:off x="544513" y="1553390"/>
          <a:ext cx="11102975" cy="4800600"/>
        </p:xfrm>
        <a:graphic>
          <a:graphicData uri="http://schemas.openxmlformats.org/presentationml/2006/ole">
            <mc:AlternateContent xmlns:mc="http://schemas.openxmlformats.org/markup-compatibility/2006">
              <mc:Choice xmlns:v="urn:schemas-microsoft-com:vml" Requires="v">
                <p:oleObj name="Worksheet" r:id="rId4" imgW="11102517" imgH="4800741" progId="Excel.Sheet.12">
                  <p:embed/>
                </p:oleObj>
              </mc:Choice>
              <mc:Fallback>
                <p:oleObj name="Worksheet" r:id="rId4" imgW="11102517" imgH="4800741" progId="Excel.Sheet.12">
                  <p:embed/>
                  <p:pic>
                    <p:nvPicPr>
                      <p:cNvPr id="14" name="Object 13">
                        <a:extLst>
                          <a:ext uri="{FF2B5EF4-FFF2-40B4-BE49-F238E27FC236}">
                            <a16:creationId xmlns:a16="http://schemas.microsoft.com/office/drawing/2014/main" id="{A5678532-B7B4-8BEA-FBB0-6CE619933DCD}"/>
                          </a:ext>
                        </a:extLst>
                      </p:cNvPr>
                      <p:cNvPicPr/>
                      <p:nvPr/>
                    </p:nvPicPr>
                    <p:blipFill>
                      <a:blip r:embed="rId5"/>
                      <a:stretch>
                        <a:fillRect/>
                      </a:stretch>
                    </p:blipFill>
                    <p:spPr>
                      <a:xfrm>
                        <a:off x="544513" y="1553390"/>
                        <a:ext cx="11102975" cy="48006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2CD94210-FBB2-4ECB-6514-D5A975FEE817}"/>
              </a:ext>
            </a:extLst>
          </p:cNvPr>
          <p:cNvPicPr>
            <a:picLocks noChangeAspect="1"/>
          </p:cNvPicPr>
          <p:nvPr/>
        </p:nvPicPr>
        <p:blipFill>
          <a:blip r:embed="rId6">
            <a:extLst>
              <a:ext uri="{28A0092B-C50C-407E-A947-70E740481C1C}">
                <a14:useLocalDpi xmlns:a14="http://schemas.microsoft.com/office/drawing/2010/main" val="0"/>
              </a:ext>
            </a:extLst>
          </a:blip>
          <a:srcRect t="22906" b="22906"/>
          <a:stretch/>
        </p:blipFill>
        <p:spPr bwMode="auto">
          <a:xfrm>
            <a:off x="1" y="0"/>
            <a:ext cx="12191999" cy="751948"/>
          </a:xfrm>
          <a:prstGeom prst="rect">
            <a:avLst/>
          </a:prstGeom>
          <a:noFill/>
          <a:ln>
            <a:noFill/>
          </a:ln>
        </p:spPr>
      </p:pic>
    </p:spTree>
    <p:extLst>
      <p:ext uri="{BB962C8B-B14F-4D97-AF65-F5344CB8AC3E}">
        <p14:creationId xmlns:p14="http://schemas.microsoft.com/office/powerpoint/2010/main" val="201734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71154-E44D-3278-7CD9-BCC5A9827158}"/>
            </a:ext>
          </a:extLst>
        </p:cNvPr>
        <p:cNvGrpSpPr/>
        <p:nvPr/>
      </p:nvGrpSpPr>
      <p:grpSpPr>
        <a:xfrm>
          <a:off x="0" y="0"/>
          <a:ext cx="0" cy="0"/>
          <a:chOff x="0" y="0"/>
          <a:chExt cx="0" cy="0"/>
        </a:xfrm>
      </p:grpSpPr>
      <p:sp>
        <p:nvSpPr>
          <p:cNvPr id="13" name="CasellaDiTesto 12">
            <a:extLst>
              <a:ext uri="{FF2B5EF4-FFF2-40B4-BE49-F238E27FC236}">
                <a16:creationId xmlns:a16="http://schemas.microsoft.com/office/drawing/2014/main" id="{E415F3BE-B5D8-A960-AC48-70CB2EAADCB1}"/>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2" name="Immagine 1">
            <a:extLst>
              <a:ext uri="{FF2B5EF4-FFF2-40B4-BE49-F238E27FC236}">
                <a16:creationId xmlns:a16="http://schemas.microsoft.com/office/drawing/2014/main" id="{94C48A1F-4A07-C889-C983-9A3339DC6301}"/>
              </a:ext>
            </a:extLst>
          </p:cNvPr>
          <p:cNvPicPr>
            <a:picLocks noChangeAspect="1"/>
          </p:cNvPicPr>
          <p:nvPr/>
        </p:nvPicPr>
        <p:blipFill>
          <a:blip r:embed="rId2"/>
          <a:stretch>
            <a:fillRect/>
          </a:stretch>
        </p:blipFill>
        <p:spPr>
          <a:xfrm>
            <a:off x="0" y="6481186"/>
            <a:ext cx="12192000" cy="391863"/>
          </a:xfrm>
          <a:prstGeom prst="rect">
            <a:avLst/>
          </a:prstGeom>
        </p:spPr>
      </p:pic>
      <p:sp>
        <p:nvSpPr>
          <p:cNvPr id="3" name="CasellaDiTesto 2">
            <a:extLst>
              <a:ext uri="{FF2B5EF4-FFF2-40B4-BE49-F238E27FC236}">
                <a16:creationId xmlns:a16="http://schemas.microsoft.com/office/drawing/2014/main" id="{1960D5D5-B17B-9280-1B9C-58A594FCEC47}"/>
              </a:ext>
            </a:extLst>
          </p:cNvPr>
          <p:cNvSpPr txBox="1"/>
          <p:nvPr/>
        </p:nvSpPr>
        <p:spPr>
          <a:xfrm>
            <a:off x="6712747" y="6506766"/>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6" name="Picture 5" descr="A logo of a number four&#10;&#10;Description automatically generated">
            <a:extLst>
              <a:ext uri="{FF2B5EF4-FFF2-40B4-BE49-F238E27FC236}">
                <a16:creationId xmlns:a16="http://schemas.microsoft.com/office/drawing/2014/main" id="{895E6838-95E9-F84D-4116-C1D012E53C43}"/>
              </a:ext>
            </a:extLst>
          </p:cNvPr>
          <p:cNvPicPr>
            <a:picLocks noChangeAspect="1"/>
          </p:cNvPicPr>
          <p:nvPr/>
        </p:nvPicPr>
        <p:blipFill>
          <a:blip r:embed="rId3">
            <a:clrChange>
              <a:clrFrom>
                <a:srgbClr val="E3E3E3"/>
              </a:clrFrom>
              <a:clrTo>
                <a:srgbClr val="E3E3E3">
                  <a:alpha val="0"/>
                </a:srgbClr>
              </a:clrTo>
            </a:clrChange>
            <a:extLst>
              <a:ext uri="{28A0092B-C50C-407E-A947-70E740481C1C}">
                <a14:useLocalDpi xmlns:a14="http://schemas.microsoft.com/office/drawing/2010/main" val="0"/>
              </a:ext>
            </a:extLst>
          </a:blip>
          <a:stretch>
            <a:fillRect/>
          </a:stretch>
        </p:blipFill>
        <p:spPr>
          <a:xfrm>
            <a:off x="109378" y="6539858"/>
            <a:ext cx="274320" cy="265482"/>
          </a:xfrm>
          <a:prstGeom prst="rect">
            <a:avLst/>
          </a:prstGeom>
          <a:effectLst>
            <a:outerShdw blurRad="241300" dist="101600" dir="960000" algn="tl" rotWithShape="0">
              <a:prstClr val="black">
                <a:alpha val="56000"/>
              </a:prstClr>
            </a:outerShdw>
          </a:effectLst>
        </p:spPr>
      </p:pic>
      <p:grpSp>
        <p:nvGrpSpPr>
          <p:cNvPr id="10" name="Gruppo 9">
            <a:extLst>
              <a:ext uri="{FF2B5EF4-FFF2-40B4-BE49-F238E27FC236}">
                <a16:creationId xmlns:a16="http://schemas.microsoft.com/office/drawing/2014/main" id="{A219455E-9A6F-0E8A-42BD-7DD9071F2A09}"/>
              </a:ext>
            </a:extLst>
          </p:cNvPr>
          <p:cNvGrpSpPr/>
          <p:nvPr/>
        </p:nvGrpSpPr>
        <p:grpSpPr>
          <a:xfrm>
            <a:off x="10839" y="-9224"/>
            <a:ext cx="12192000" cy="870184"/>
            <a:chOff x="0" y="1586"/>
            <a:chExt cx="12192000" cy="1387666"/>
          </a:xfrm>
        </p:grpSpPr>
        <p:grpSp>
          <p:nvGrpSpPr>
            <p:cNvPr id="11" name="Gruppo 10">
              <a:extLst>
                <a:ext uri="{FF2B5EF4-FFF2-40B4-BE49-F238E27FC236}">
                  <a16:creationId xmlns:a16="http://schemas.microsoft.com/office/drawing/2014/main" id="{63EB20BC-AA63-AA6D-CBC3-9044C606388F}"/>
                </a:ext>
              </a:extLst>
            </p:cNvPr>
            <p:cNvGrpSpPr/>
            <p:nvPr/>
          </p:nvGrpSpPr>
          <p:grpSpPr>
            <a:xfrm>
              <a:off x="0" y="1586"/>
              <a:ext cx="12192000" cy="1387666"/>
              <a:chOff x="0" y="1586"/>
              <a:chExt cx="12192000" cy="1387666"/>
            </a:xfrm>
          </p:grpSpPr>
          <p:pic>
            <p:nvPicPr>
              <p:cNvPr id="48" name="Picture 1">
                <a:extLst>
                  <a:ext uri="{FF2B5EF4-FFF2-40B4-BE49-F238E27FC236}">
                    <a16:creationId xmlns:a16="http://schemas.microsoft.com/office/drawing/2014/main" id="{2F51BC1E-E2B7-0933-8F14-4790C2E4C2A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 y="1586"/>
                <a:ext cx="12191999" cy="1387666"/>
              </a:xfrm>
              <a:prstGeom prst="rect">
                <a:avLst/>
              </a:prstGeom>
              <a:noFill/>
              <a:ln>
                <a:noFill/>
              </a:ln>
            </p:spPr>
          </p:pic>
          <p:pic>
            <p:nvPicPr>
              <p:cNvPr id="49" name="Immagine 48">
                <a:extLst>
                  <a:ext uri="{FF2B5EF4-FFF2-40B4-BE49-F238E27FC236}">
                    <a16:creationId xmlns:a16="http://schemas.microsoft.com/office/drawing/2014/main" id="{8D14D234-1FF4-82C0-11B3-AD3C9FA7557E}"/>
                  </a:ext>
                </a:extLst>
              </p:cNvPr>
              <p:cNvPicPr/>
              <p:nvPr/>
            </p:nvPicPr>
            <p:blipFill>
              <a:blip r:embed="rId5">
                <a:extLst>
                  <a:ext uri="{28A0092B-C50C-407E-A947-70E740481C1C}">
                    <a14:useLocalDpi xmlns:a14="http://schemas.microsoft.com/office/drawing/2010/main" val="0"/>
                  </a:ext>
                </a:extLst>
              </a:blip>
              <a:stretch>
                <a:fillRect/>
              </a:stretch>
            </p:blipFill>
            <p:spPr>
              <a:xfrm>
                <a:off x="0" y="179632"/>
                <a:ext cx="11483163" cy="1105293"/>
              </a:xfrm>
              <a:prstGeom prst="rect">
                <a:avLst/>
              </a:prstGeom>
            </p:spPr>
          </p:pic>
        </p:grpSp>
        <p:pic>
          <p:nvPicPr>
            <p:cNvPr id="21" name="Immagine 20" descr="Immagine che contiene testo, schermata, Blu elettrico, Carattere&#10;&#10;Descrizione generata automaticamente">
              <a:extLst>
                <a:ext uri="{FF2B5EF4-FFF2-40B4-BE49-F238E27FC236}">
                  <a16:creationId xmlns:a16="http://schemas.microsoft.com/office/drawing/2014/main" id="{8A00BCD8-439F-F46E-182C-74ACE44D489E}"/>
                </a:ext>
              </a:extLst>
            </p:cNvPr>
            <p:cNvPicPr/>
            <p:nvPr/>
          </p:nvPicPr>
          <p:blipFill>
            <a:blip r:embed="rId6">
              <a:extLst>
                <a:ext uri="{28A0092B-C50C-407E-A947-70E740481C1C}">
                  <a14:useLocalDpi xmlns:a14="http://schemas.microsoft.com/office/drawing/2010/main" val="0"/>
                </a:ext>
              </a:extLst>
            </a:blip>
            <a:srcRect r="21887"/>
            <a:stretch/>
          </p:blipFill>
          <p:spPr>
            <a:xfrm>
              <a:off x="0" y="122165"/>
              <a:ext cx="1872059" cy="1193801"/>
            </a:xfrm>
            <a:prstGeom prst="rect">
              <a:avLst/>
            </a:prstGeom>
          </p:spPr>
        </p:pic>
        <p:pic>
          <p:nvPicPr>
            <p:cNvPr id="29" name="Immagine 28" descr="Immagine che contiene blu, cielo&#10;&#10;Descrizione generata automaticamente">
              <a:extLst>
                <a:ext uri="{FF2B5EF4-FFF2-40B4-BE49-F238E27FC236}">
                  <a16:creationId xmlns:a16="http://schemas.microsoft.com/office/drawing/2014/main" id="{2F94877B-CAA9-C34D-16A3-08390C61FA57}"/>
                </a:ext>
              </a:extLst>
            </p:cNvPr>
            <p:cNvPicPr/>
            <p:nvPr/>
          </p:nvPicPr>
          <p:blipFill rotWithShape="1">
            <a:blip r:embed="rId7">
              <a:extLst>
                <a:ext uri="{28A0092B-C50C-407E-A947-70E740481C1C}">
                  <a14:useLocalDpi xmlns:a14="http://schemas.microsoft.com/office/drawing/2010/main" val="0"/>
                </a:ext>
              </a:extLst>
            </a:blip>
            <a:srcRect l="33812" t="7309" r="44969" b="5283"/>
            <a:stretch/>
          </p:blipFill>
          <p:spPr>
            <a:xfrm>
              <a:off x="2284509" y="289172"/>
              <a:ext cx="121268" cy="921359"/>
            </a:xfrm>
            <a:prstGeom prst="rect">
              <a:avLst/>
            </a:prstGeom>
          </p:spPr>
        </p:pic>
        <p:pic>
          <p:nvPicPr>
            <p:cNvPr id="30" name="Immagine 29" descr="Immagine che contiene testo, logo, Carattere, Blu elettrico&#10;&#10;Descrizione generata automaticamente">
              <a:extLst>
                <a:ext uri="{FF2B5EF4-FFF2-40B4-BE49-F238E27FC236}">
                  <a16:creationId xmlns:a16="http://schemas.microsoft.com/office/drawing/2014/main" id="{5D97D875-BE81-51B7-E0DA-AD0B904F995A}"/>
                </a:ext>
              </a:extLst>
            </p:cNvPr>
            <p:cNvPicPr/>
            <p:nvPr/>
          </p:nvPicPr>
          <p:blipFill>
            <a:blip r:embed="rId8">
              <a:extLst>
                <a:ext uri="{28A0092B-C50C-407E-A947-70E740481C1C}">
                  <a14:useLocalDpi xmlns:a14="http://schemas.microsoft.com/office/drawing/2010/main" val="0"/>
                </a:ext>
              </a:extLst>
            </a:blip>
            <a:srcRect l="15592" r="17205"/>
            <a:stretch/>
          </p:blipFill>
          <p:spPr>
            <a:xfrm>
              <a:off x="2563051" y="160883"/>
              <a:ext cx="1647585" cy="1041400"/>
            </a:xfrm>
            <a:prstGeom prst="rect">
              <a:avLst/>
            </a:prstGeom>
          </p:spPr>
        </p:pic>
        <p:pic>
          <p:nvPicPr>
            <p:cNvPr id="31" name="Immagine 30" descr="Immagine che contiene testo, schermata, Elementi grafici, grafica&#10;&#10;Descrizione generata automaticamente">
              <a:extLst>
                <a:ext uri="{FF2B5EF4-FFF2-40B4-BE49-F238E27FC236}">
                  <a16:creationId xmlns:a16="http://schemas.microsoft.com/office/drawing/2014/main" id="{B35446A1-9671-D354-2AD8-A3B3ACF3E618}"/>
                </a:ext>
              </a:extLst>
            </p:cNvPr>
            <p:cNvPicPr/>
            <p:nvPr/>
          </p:nvPicPr>
          <p:blipFill>
            <a:blip r:embed="rId9">
              <a:extLst>
                <a:ext uri="{28A0092B-C50C-407E-A947-70E740481C1C}">
                  <a14:useLocalDpi xmlns:a14="http://schemas.microsoft.com/office/drawing/2010/main" val="0"/>
                </a:ext>
              </a:extLst>
            </a:blip>
            <a:srcRect l="8356" r="7892"/>
            <a:stretch/>
          </p:blipFill>
          <p:spPr>
            <a:xfrm>
              <a:off x="4976709" y="224278"/>
              <a:ext cx="1808358" cy="1016000"/>
            </a:xfrm>
            <a:prstGeom prst="rect">
              <a:avLst/>
            </a:prstGeom>
          </p:spPr>
        </p:pic>
        <p:pic>
          <p:nvPicPr>
            <p:cNvPr id="32" name="Immagine 31" descr="Immagine che contiene blu, cielo&#10;&#10;Descrizione generata automaticamente">
              <a:extLst>
                <a:ext uri="{FF2B5EF4-FFF2-40B4-BE49-F238E27FC236}">
                  <a16:creationId xmlns:a16="http://schemas.microsoft.com/office/drawing/2014/main" id="{657E7134-A734-BF30-EC67-F4CF266B22A5}"/>
                </a:ext>
              </a:extLst>
            </p:cNvPr>
            <p:cNvPicPr/>
            <p:nvPr/>
          </p:nvPicPr>
          <p:blipFill rotWithShape="1">
            <a:blip r:embed="rId7">
              <a:extLst>
                <a:ext uri="{28A0092B-C50C-407E-A947-70E740481C1C}">
                  <a14:useLocalDpi xmlns:a14="http://schemas.microsoft.com/office/drawing/2010/main" val="0"/>
                </a:ext>
              </a:extLst>
            </a:blip>
            <a:srcRect l="33812" t="7309" r="44969" b="5283"/>
            <a:stretch/>
          </p:blipFill>
          <p:spPr>
            <a:xfrm>
              <a:off x="4475799" y="318918"/>
              <a:ext cx="121268" cy="921359"/>
            </a:xfrm>
            <a:prstGeom prst="rect">
              <a:avLst/>
            </a:prstGeom>
          </p:spPr>
        </p:pic>
        <p:pic>
          <p:nvPicPr>
            <p:cNvPr id="33" name="Immagine 32" descr="Immagine che contiene blu, cielo&#10;&#10;Descrizione generata automaticamente">
              <a:extLst>
                <a:ext uri="{FF2B5EF4-FFF2-40B4-BE49-F238E27FC236}">
                  <a16:creationId xmlns:a16="http://schemas.microsoft.com/office/drawing/2014/main" id="{49F5A9D3-8964-5214-7CE1-087CBCED3AF9}"/>
                </a:ext>
              </a:extLst>
            </p:cNvPr>
            <p:cNvPicPr/>
            <p:nvPr/>
          </p:nvPicPr>
          <p:blipFill rotWithShape="1">
            <a:blip r:embed="rId7">
              <a:extLst>
                <a:ext uri="{28A0092B-C50C-407E-A947-70E740481C1C}">
                  <a14:useLocalDpi xmlns:a14="http://schemas.microsoft.com/office/drawing/2010/main" val="0"/>
                </a:ext>
              </a:extLst>
            </a:blip>
            <a:srcRect l="33812" t="7309" r="44969" b="5283"/>
            <a:stretch/>
          </p:blipFill>
          <p:spPr>
            <a:xfrm>
              <a:off x="7236505" y="289172"/>
              <a:ext cx="121268" cy="921359"/>
            </a:xfrm>
            <a:prstGeom prst="rect">
              <a:avLst/>
            </a:prstGeom>
          </p:spPr>
        </p:pic>
        <p:pic>
          <p:nvPicPr>
            <p:cNvPr id="38" name="Immagine 37" descr="Immagine che contiene Carattere, Blu elettrico, logo, Elementi grafici&#10;&#10;Descrizione generata automaticamente">
              <a:extLst>
                <a:ext uri="{FF2B5EF4-FFF2-40B4-BE49-F238E27FC236}">
                  <a16:creationId xmlns:a16="http://schemas.microsoft.com/office/drawing/2014/main" id="{A85F128B-F5D1-04BC-A6E8-A9769C8235C3}"/>
                </a:ext>
              </a:extLst>
            </p:cNvPr>
            <p:cNvPicPr/>
            <p:nvPr/>
          </p:nvPicPr>
          <p:blipFill>
            <a:blip r:embed="rId10">
              <a:extLst>
                <a:ext uri="{28A0092B-C50C-407E-A947-70E740481C1C}">
                  <a14:useLocalDpi xmlns:a14="http://schemas.microsoft.com/office/drawing/2010/main" val="0"/>
                </a:ext>
              </a:extLst>
            </a:blip>
            <a:stretch>
              <a:fillRect/>
            </a:stretch>
          </p:blipFill>
          <p:spPr>
            <a:xfrm>
              <a:off x="7552769" y="160883"/>
              <a:ext cx="1638891" cy="1092200"/>
            </a:xfrm>
            <a:prstGeom prst="rect">
              <a:avLst/>
            </a:prstGeom>
          </p:spPr>
        </p:pic>
        <p:pic>
          <p:nvPicPr>
            <p:cNvPr id="41" name="Immagine 40" descr="Immagine che contiene blu, cielo&#10;&#10;Descrizione generata automaticamente">
              <a:extLst>
                <a:ext uri="{FF2B5EF4-FFF2-40B4-BE49-F238E27FC236}">
                  <a16:creationId xmlns:a16="http://schemas.microsoft.com/office/drawing/2014/main" id="{CE3214A1-5812-3AF0-C83C-9C4B5C3C06BE}"/>
                </a:ext>
              </a:extLst>
            </p:cNvPr>
            <p:cNvPicPr/>
            <p:nvPr/>
          </p:nvPicPr>
          <p:blipFill rotWithShape="1">
            <a:blip r:embed="rId7">
              <a:extLst>
                <a:ext uri="{28A0092B-C50C-407E-A947-70E740481C1C}">
                  <a14:useLocalDpi xmlns:a14="http://schemas.microsoft.com/office/drawing/2010/main" val="0"/>
                </a:ext>
              </a:extLst>
            </a:blip>
            <a:srcRect l="33812" t="7309" r="44969" b="5283"/>
            <a:stretch/>
          </p:blipFill>
          <p:spPr>
            <a:xfrm>
              <a:off x="9456823" y="324298"/>
              <a:ext cx="121268" cy="921359"/>
            </a:xfrm>
            <a:prstGeom prst="rect">
              <a:avLst/>
            </a:prstGeom>
          </p:spPr>
        </p:pic>
        <p:pic>
          <p:nvPicPr>
            <p:cNvPr id="46" name="Picture 8" descr="A black background with a black square&#10;&#10;Description automatically generated with medium confidence">
              <a:extLst>
                <a:ext uri="{FF2B5EF4-FFF2-40B4-BE49-F238E27FC236}">
                  <a16:creationId xmlns:a16="http://schemas.microsoft.com/office/drawing/2014/main" id="{843FD3E4-FAE0-A343-928A-485FB92157C2}"/>
                </a:ext>
              </a:extLst>
            </p:cNvPr>
            <p:cNvPicPr/>
            <p:nvPr/>
          </p:nvPicPr>
          <p:blipFill>
            <a:blip r:embed="rId11">
              <a:lum bright="70000" contrast="-70000"/>
              <a:extLst>
                <a:ext uri="{BEBA8EAE-BF5A-486C-A8C5-ECC9F3942E4B}">
                  <a14:imgProps xmlns:a14="http://schemas.microsoft.com/office/drawing/2010/main">
                    <a14:imgLayer r:embed="rId12">
                      <a14:imgEffect>
                        <a14:artisticMarker/>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rcRect t="5600" r="22222"/>
            <a:stretch/>
          </p:blipFill>
          <p:spPr>
            <a:xfrm>
              <a:off x="9990542" y="114845"/>
              <a:ext cx="1638890" cy="1180077"/>
            </a:xfrm>
            <a:prstGeom prst="rect">
              <a:avLst/>
            </a:prstGeom>
          </p:spPr>
        </p:pic>
      </p:grpSp>
      <p:sp>
        <p:nvSpPr>
          <p:cNvPr id="4" name="TextBox 3">
            <a:extLst>
              <a:ext uri="{FF2B5EF4-FFF2-40B4-BE49-F238E27FC236}">
                <a16:creationId xmlns:a16="http://schemas.microsoft.com/office/drawing/2014/main" id="{FA32E8E2-85A7-751D-1119-19C9E2AB17A1}"/>
              </a:ext>
            </a:extLst>
          </p:cNvPr>
          <p:cNvSpPr txBox="1"/>
          <p:nvPr/>
        </p:nvSpPr>
        <p:spPr>
          <a:xfrm>
            <a:off x="1065882" y="999846"/>
            <a:ext cx="10081927" cy="553998"/>
          </a:xfrm>
          <a:prstGeom prst="rect">
            <a:avLst/>
          </a:prstGeom>
          <a:noFill/>
        </p:spPr>
        <p:txBody>
          <a:bodyPr wrap="none" rtlCol="0">
            <a:spAutoFit/>
          </a:bodyPr>
          <a:lstStyle/>
          <a:p>
            <a:pPr algn="ctr"/>
            <a:r>
              <a:rPr lang="en-US" sz="3000" b="1" dirty="0"/>
              <a:t>BUDGET DI PROGETTO KM3NeT4RR PER WORKPACKAGE </a:t>
            </a:r>
            <a:r>
              <a:rPr lang="en-US" sz="1600" b="1" dirty="0"/>
              <a:t>(in €)</a:t>
            </a:r>
            <a:endParaRPr lang="it-IT" sz="1600" b="1" i="1" dirty="0"/>
          </a:p>
        </p:txBody>
      </p:sp>
      <p:graphicFrame>
        <p:nvGraphicFramePr>
          <p:cNvPr id="8" name="Object 7">
            <a:extLst>
              <a:ext uri="{FF2B5EF4-FFF2-40B4-BE49-F238E27FC236}">
                <a16:creationId xmlns:a16="http://schemas.microsoft.com/office/drawing/2014/main" id="{5DCF4A8F-48B1-804C-7605-C95BD56E465F}"/>
              </a:ext>
            </a:extLst>
          </p:cNvPr>
          <p:cNvGraphicFramePr>
            <a:graphicFrameLocks noChangeAspect="1"/>
          </p:cNvGraphicFramePr>
          <p:nvPr>
            <p:extLst>
              <p:ext uri="{D42A27DB-BD31-4B8C-83A1-F6EECF244321}">
                <p14:modId xmlns:p14="http://schemas.microsoft.com/office/powerpoint/2010/main" val="1012025090"/>
              </p:ext>
            </p:extLst>
          </p:nvPr>
        </p:nvGraphicFramePr>
        <p:xfrm>
          <a:off x="838200" y="1549400"/>
          <a:ext cx="10515600" cy="4652478"/>
        </p:xfrm>
        <a:graphic>
          <a:graphicData uri="http://schemas.openxmlformats.org/presentationml/2006/ole">
            <mc:AlternateContent xmlns:mc="http://schemas.openxmlformats.org/markup-compatibility/2006">
              <mc:Choice xmlns:v="urn:schemas-microsoft-com:vml" Requires="v">
                <p:oleObj name="Worksheet" r:id="rId13" imgW="8321040" imgH="3680413" progId="Excel.Sheet.12">
                  <p:embed/>
                </p:oleObj>
              </mc:Choice>
              <mc:Fallback>
                <p:oleObj name="Worksheet" r:id="rId13" imgW="8321040" imgH="3680413" progId="Excel.Sheet.12">
                  <p:embed/>
                  <p:pic>
                    <p:nvPicPr>
                      <p:cNvPr id="10" name="Object 9">
                        <a:extLst>
                          <a:ext uri="{FF2B5EF4-FFF2-40B4-BE49-F238E27FC236}">
                            <a16:creationId xmlns:a16="http://schemas.microsoft.com/office/drawing/2014/main" id="{5DD90188-4DBC-4A48-320B-203BE451EDA0}"/>
                          </a:ext>
                        </a:extLst>
                      </p:cNvPr>
                      <p:cNvPicPr/>
                      <p:nvPr/>
                    </p:nvPicPr>
                    <p:blipFill>
                      <a:blip r:embed="rId14"/>
                      <a:stretch>
                        <a:fillRect/>
                      </a:stretch>
                    </p:blipFill>
                    <p:spPr>
                      <a:xfrm>
                        <a:off x="838200" y="1549400"/>
                        <a:ext cx="10515600" cy="4652478"/>
                      </a:xfrm>
                      <a:prstGeom prst="rect">
                        <a:avLst/>
                      </a:prstGeom>
                    </p:spPr>
                  </p:pic>
                </p:oleObj>
              </mc:Fallback>
            </mc:AlternateContent>
          </a:graphicData>
        </a:graphic>
      </p:graphicFrame>
    </p:spTree>
    <p:extLst>
      <p:ext uri="{BB962C8B-B14F-4D97-AF65-F5344CB8AC3E}">
        <p14:creationId xmlns:p14="http://schemas.microsoft.com/office/powerpoint/2010/main" val="291421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721A-95F8-10FB-A1D6-5BE04074D2EB}"/>
            </a:ext>
          </a:extLst>
        </p:cNvPr>
        <p:cNvGrpSpPr/>
        <p:nvPr/>
      </p:nvGrpSpPr>
      <p:grpSpPr>
        <a:xfrm>
          <a:off x="0" y="0"/>
          <a:ext cx="0" cy="0"/>
          <a:chOff x="0" y="0"/>
          <a:chExt cx="0" cy="0"/>
        </a:xfrm>
      </p:grpSpPr>
      <p:sp>
        <p:nvSpPr>
          <p:cNvPr id="13" name="CasellaDiTesto 12">
            <a:extLst>
              <a:ext uri="{FF2B5EF4-FFF2-40B4-BE49-F238E27FC236}">
                <a16:creationId xmlns:a16="http://schemas.microsoft.com/office/drawing/2014/main" id="{88596325-2117-3B6A-E333-496620AFBA40}"/>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2" name="Immagine 1">
            <a:extLst>
              <a:ext uri="{FF2B5EF4-FFF2-40B4-BE49-F238E27FC236}">
                <a16:creationId xmlns:a16="http://schemas.microsoft.com/office/drawing/2014/main" id="{5B16D077-FE96-31C0-3F8F-964D033B0F90}"/>
              </a:ext>
            </a:extLst>
          </p:cNvPr>
          <p:cNvPicPr>
            <a:picLocks noChangeAspect="1"/>
          </p:cNvPicPr>
          <p:nvPr/>
        </p:nvPicPr>
        <p:blipFill>
          <a:blip r:embed="rId2"/>
          <a:stretch>
            <a:fillRect/>
          </a:stretch>
        </p:blipFill>
        <p:spPr>
          <a:xfrm>
            <a:off x="0" y="6481186"/>
            <a:ext cx="12192000" cy="391863"/>
          </a:xfrm>
          <a:prstGeom prst="rect">
            <a:avLst/>
          </a:prstGeom>
        </p:spPr>
      </p:pic>
      <p:sp>
        <p:nvSpPr>
          <p:cNvPr id="3" name="CasellaDiTesto 2">
            <a:extLst>
              <a:ext uri="{FF2B5EF4-FFF2-40B4-BE49-F238E27FC236}">
                <a16:creationId xmlns:a16="http://schemas.microsoft.com/office/drawing/2014/main" id="{B325796B-C76C-EBEA-CB37-A32EB0505447}"/>
              </a:ext>
            </a:extLst>
          </p:cNvPr>
          <p:cNvSpPr txBox="1"/>
          <p:nvPr/>
        </p:nvSpPr>
        <p:spPr>
          <a:xfrm>
            <a:off x="6712747" y="6506766"/>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4" name="Picture 3">
            <a:extLst>
              <a:ext uri="{FF2B5EF4-FFF2-40B4-BE49-F238E27FC236}">
                <a16:creationId xmlns:a16="http://schemas.microsoft.com/office/drawing/2014/main" id="{E0A56AA2-4596-7A5D-4A64-9EAB2028579C}"/>
              </a:ext>
            </a:extLst>
          </p:cNvPr>
          <p:cNvPicPr>
            <a:picLocks noChangeAspect="1"/>
          </p:cNvPicPr>
          <p:nvPr/>
        </p:nvPicPr>
        <p:blipFill>
          <a:blip r:embed="rId3">
            <a:extLst>
              <a:ext uri="{28A0092B-C50C-407E-A947-70E740481C1C}">
                <a14:useLocalDpi xmlns:a14="http://schemas.microsoft.com/office/drawing/2010/main" val="0"/>
              </a:ext>
            </a:extLst>
          </a:blip>
          <a:srcRect t="22906" b="22906"/>
          <a:stretch/>
        </p:blipFill>
        <p:spPr bwMode="auto">
          <a:xfrm>
            <a:off x="1" y="0"/>
            <a:ext cx="12191999" cy="751948"/>
          </a:xfrm>
          <a:prstGeom prst="rect">
            <a:avLst/>
          </a:prstGeom>
          <a:noFill/>
          <a:ln>
            <a:noFill/>
          </a:ln>
        </p:spPr>
      </p:pic>
      <p:sp>
        <p:nvSpPr>
          <p:cNvPr id="8" name="TextBox 7">
            <a:extLst>
              <a:ext uri="{FF2B5EF4-FFF2-40B4-BE49-F238E27FC236}">
                <a16:creationId xmlns:a16="http://schemas.microsoft.com/office/drawing/2014/main" id="{A8B76B88-E74C-6988-A9A0-23CD6E215624}"/>
              </a:ext>
            </a:extLst>
          </p:cNvPr>
          <p:cNvSpPr txBox="1"/>
          <p:nvPr/>
        </p:nvSpPr>
        <p:spPr>
          <a:xfrm>
            <a:off x="3748896" y="754572"/>
            <a:ext cx="4715907" cy="553998"/>
          </a:xfrm>
          <a:prstGeom prst="rect">
            <a:avLst/>
          </a:prstGeom>
          <a:noFill/>
        </p:spPr>
        <p:txBody>
          <a:bodyPr wrap="none" rtlCol="0">
            <a:spAutoFit/>
          </a:bodyPr>
          <a:lstStyle/>
          <a:p>
            <a:pPr algn="ctr"/>
            <a:r>
              <a:rPr lang="en-US" sz="3000" b="1" dirty="0"/>
              <a:t>KM3NeT4RR… PARLIAMONE</a:t>
            </a:r>
            <a:endParaRPr lang="it-IT" sz="1600" b="1" i="1" dirty="0"/>
          </a:p>
        </p:txBody>
      </p:sp>
      <p:pic>
        <p:nvPicPr>
          <p:cNvPr id="28" name="Picture 27" descr="A logo of a number four&#10;&#10;Description automatically generated">
            <a:extLst>
              <a:ext uri="{FF2B5EF4-FFF2-40B4-BE49-F238E27FC236}">
                <a16:creationId xmlns:a16="http://schemas.microsoft.com/office/drawing/2014/main" id="{D02170DB-7B0A-E88F-BE57-AE787C0AFB12}"/>
              </a:ext>
            </a:extLst>
          </p:cNvPr>
          <p:cNvPicPr>
            <a:picLocks noChangeAspect="1"/>
          </p:cNvPicPr>
          <p:nvPr/>
        </p:nvPicPr>
        <p:blipFill>
          <a:blip r:embed="rId4">
            <a:clrChange>
              <a:clrFrom>
                <a:srgbClr val="E3E3E3"/>
              </a:clrFrom>
              <a:clrTo>
                <a:srgbClr val="E3E3E3">
                  <a:alpha val="0"/>
                </a:srgbClr>
              </a:clrTo>
            </a:clrChange>
            <a:extLst>
              <a:ext uri="{28A0092B-C50C-407E-A947-70E740481C1C}">
                <a14:useLocalDpi xmlns:a14="http://schemas.microsoft.com/office/drawing/2010/main" val="0"/>
              </a:ext>
            </a:extLst>
          </a:blip>
          <a:stretch>
            <a:fillRect/>
          </a:stretch>
        </p:blipFill>
        <p:spPr>
          <a:xfrm>
            <a:off x="109378" y="6539858"/>
            <a:ext cx="344658" cy="265482"/>
          </a:xfrm>
          <a:prstGeom prst="rect">
            <a:avLst/>
          </a:prstGeom>
          <a:effectLst>
            <a:outerShdw blurRad="241300" dist="101600" dir="960000" algn="tl" rotWithShape="0">
              <a:prstClr val="black">
                <a:alpha val="56000"/>
              </a:prstClr>
            </a:outerShdw>
          </a:effectLst>
        </p:spPr>
      </p:pic>
      <p:grpSp>
        <p:nvGrpSpPr>
          <p:cNvPr id="56" name="Group 55">
            <a:extLst>
              <a:ext uri="{FF2B5EF4-FFF2-40B4-BE49-F238E27FC236}">
                <a16:creationId xmlns:a16="http://schemas.microsoft.com/office/drawing/2014/main" id="{BA473DC9-D7A2-9C5D-E839-7C3AA08EE125}"/>
              </a:ext>
            </a:extLst>
          </p:cNvPr>
          <p:cNvGrpSpPr/>
          <p:nvPr/>
        </p:nvGrpSpPr>
        <p:grpSpPr>
          <a:xfrm>
            <a:off x="876299" y="1225868"/>
            <a:ext cx="11049001" cy="548640"/>
            <a:chOff x="1123949" y="1225868"/>
            <a:chExt cx="11049001" cy="548640"/>
          </a:xfrm>
        </p:grpSpPr>
        <p:grpSp>
          <p:nvGrpSpPr>
            <p:cNvPr id="47" name="Group 46">
              <a:extLst>
                <a:ext uri="{FF2B5EF4-FFF2-40B4-BE49-F238E27FC236}">
                  <a16:creationId xmlns:a16="http://schemas.microsoft.com/office/drawing/2014/main" id="{FC52658E-E1A8-72EA-8B48-E5FF976FAFA9}"/>
                </a:ext>
              </a:extLst>
            </p:cNvPr>
            <p:cNvGrpSpPr/>
            <p:nvPr/>
          </p:nvGrpSpPr>
          <p:grpSpPr>
            <a:xfrm>
              <a:off x="1123949" y="1225868"/>
              <a:ext cx="9953626" cy="548640"/>
              <a:chOff x="438149" y="1209676"/>
              <a:chExt cx="9953626" cy="548640"/>
            </a:xfrm>
          </p:grpSpPr>
          <p:sp>
            <p:nvSpPr>
              <p:cNvPr id="5" name="Arrow: Pentagon 4">
                <a:extLst>
                  <a:ext uri="{FF2B5EF4-FFF2-40B4-BE49-F238E27FC236}">
                    <a16:creationId xmlns:a16="http://schemas.microsoft.com/office/drawing/2014/main" id="{D3C7FBFD-D32B-DD4E-39B2-3BE62AA3EDDC}"/>
                  </a:ext>
                </a:extLst>
              </p:cNvPr>
              <p:cNvSpPr/>
              <p:nvPr/>
            </p:nvSpPr>
            <p:spPr>
              <a:xfrm>
                <a:off x="438149" y="1209676"/>
                <a:ext cx="2638425" cy="548640"/>
              </a:xfrm>
              <a:prstGeom prst="homePlate">
                <a:avLst>
                  <a:gd name="adj" fmla="val 28688"/>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WP6 </a:t>
                </a:r>
                <a:r>
                  <a:rPr lang="it-IT" sz="1100" b="1" dirty="0" err="1">
                    <a:effectLst/>
                    <a:latin typeface="Aptos" panose="020B0004020202020204" pitchFamily="34" charset="0"/>
                    <a:ea typeface="Times New Roman" panose="02020603050405020304" pitchFamily="18" charset="0"/>
                    <a:cs typeface="Times New Roman" panose="02020603050405020304" pitchFamily="18" charset="0"/>
                  </a:rPr>
                  <a:t>Underwater</a:t>
                </a: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 Detector</a:t>
                </a:r>
                <a:br>
                  <a:rPr lang="it-IT" sz="1100" b="1" dirty="0">
                    <a:effectLst/>
                    <a:latin typeface="Aptos" panose="020B0004020202020204" pitchFamily="34" charset="0"/>
                    <a:ea typeface="Times New Roman" panose="02020603050405020304" pitchFamily="18" charset="0"/>
                    <a:cs typeface="Times New Roman" panose="02020603050405020304" pitchFamily="18" charset="0"/>
                  </a:rPr>
                </a:b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Pasquale Migliozzi</a:t>
                </a:r>
                <a:endParaRPr lang="en-US" sz="1100" b="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D1D29E5-1554-8B8A-4A06-17EF4BBCC98F}"/>
                  </a:ext>
                </a:extLst>
              </p:cNvPr>
              <p:cNvSpPr txBox="1"/>
              <p:nvPr/>
            </p:nvSpPr>
            <p:spPr>
              <a:xfrm>
                <a:off x="2943225" y="1209676"/>
                <a:ext cx="7448550" cy="461665"/>
              </a:xfrm>
              <a:prstGeom prst="rect">
                <a:avLst/>
              </a:prstGeom>
              <a:noFill/>
            </p:spPr>
            <p:txBody>
              <a:bodyPr wrap="square">
                <a:spAutoFit/>
              </a:bodyPr>
              <a:lstStyle/>
              <a:p>
                <a:pPr marL="514350" marR="0" lvl="1" indent="-285750">
                  <a:spcBef>
                    <a:spcPts val="0"/>
                  </a:spcBef>
                  <a:spcAft>
                    <a:spcPts val="0"/>
                  </a:spcAft>
                  <a:buFont typeface="+mj-lt"/>
                  <a:buAutoNum type="alphaLcParenR"/>
                </a:pPr>
                <a:r>
                  <a:rPr lang="it-IT" sz="1200" dirty="0">
                    <a:effectLst/>
                    <a:latin typeface="Aptos" panose="020B0004020202020204" pitchFamily="34" charset="0"/>
                    <a:ea typeface="Times New Roman" panose="02020603050405020304" pitchFamily="18" charset="0"/>
                    <a:cs typeface="Aptos" panose="020B0004020202020204" pitchFamily="34" charset="0"/>
                  </a:rPr>
                  <a:t>Gestione delle componenti per la realizzazione del telescopio sottomarino (DOM, BM e DU)</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514350" marR="0" lvl="1" indent="-285750">
                  <a:spcBef>
                    <a:spcPts val="0"/>
                  </a:spcBef>
                  <a:spcAft>
                    <a:spcPts val="0"/>
                  </a:spcAft>
                  <a:buFont typeface="+mj-lt"/>
                  <a:buAutoNum type="alphaLcParenR"/>
                </a:pPr>
                <a:r>
                  <a:rPr lang="it-IT" sz="1200" dirty="0">
                    <a:effectLst/>
                    <a:latin typeface="Aptos" panose="020B0004020202020204" pitchFamily="34" charset="0"/>
                    <a:ea typeface="Times New Roman" panose="02020603050405020304" pitchFamily="18" charset="0"/>
                    <a:cs typeface="Aptos" panose="020B0004020202020204" pitchFamily="34" charset="0"/>
                  </a:rPr>
                  <a:t>Integrazione di tali componenti nei vari siti sparsi in Italia</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grpSp>
        <p:sp>
          <p:nvSpPr>
            <p:cNvPr id="48" name="Oval 47">
              <a:extLst>
                <a:ext uri="{FF2B5EF4-FFF2-40B4-BE49-F238E27FC236}">
                  <a16:creationId xmlns:a16="http://schemas.microsoft.com/office/drawing/2014/main" id="{61662943-ECE6-3EE6-CD69-597FDED9D506}"/>
                </a:ext>
              </a:extLst>
            </p:cNvPr>
            <p:cNvSpPr/>
            <p:nvPr/>
          </p:nvSpPr>
          <p:spPr>
            <a:xfrm>
              <a:off x="11001375" y="1247776"/>
              <a:ext cx="1171575" cy="504825"/>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€23,5M</a:t>
              </a:r>
              <a:endParaRPr lang="it-IT" sz="1400" b="1" dirty="0"/>
            </a:p>
          </p:txBody>
        </p:sp>
      </p:grpSp>
      <p:grpSp>
        <p:nvGrpSpPr>
          <p:cNvPr id="57" name="Group 56">
            <a:extLst>
              <a:ext uri="{FF2B5EF4-FFF2-40B4-BE49-F238E27FC236}">
                <a16:creationId xmlns:a16="http://schemas.microsoft.com/office/drawing/2014/main" id="{A6DE926D-3E9B-0AC9-608B-99976D18ACE1}"/>
              </a:ext>
            </a:extLst>
          </p:cNvPr>
          <p:cNvGrpSpPr/>
          <p:nvPr/>
        </p:nvGrpSpPr>
        <p:grpSpPr>
          <a:xfrm>
            <a:off x="876299" y="1863903"/>
            <a:ext cx="11049001" cy="548640"/>
            <a:chOff x="1123949" y="1863903"/>
            <a:chExt cx="11049001" cy="548640"/>
          </a:xfrm>
        </p:grpSpPr>
        <p:grpSp>
          <p:nvGrpSpPr>
            <p:cNvPr id="34" name="Group 33">
              <a:extLst>
                <a:ext uri="{FF2B5EF4-FFF2-40B4-BE49-F238E27FC236}">
                  <a16:creationId xmlns:a16="http://schemas.microsoft.com/office/drawing/2014/main" id="{28D1EB56-DF2F-07C5-A969-15E6D6936165}"/>
                </a:ext>
              </a:extLst>
            </p:cNvPr>
            <p:cNvGrpSpPr/>
            <p:nvPr/>
          </p:nvGrpSpPr>
          <p:grpSpPr>
            <a:xfrm>
              <a:off x="1123949" y="1863903"/>
              <a:ext cx="9953626" cy="548640"/>
              <a:chOff x="438149" y="2056657"/>
              <a:chExt cx="9953626" cy="548640"/>
            </a:xfrm>
          </p:grpSpPr>
          <p:sp>
            <p:nvSpPr>
              <p:cNvPr id="6" name="Arrow: Pentagon 5">
                <a:extLst>
                  <a:ext uri="{FF2B5EF4-FFF2-40B4-BE49-F238E27FC236}">
                    <a16:creationId xmlns:a16="http://schemas.microsoft.com/office/drawing/2014/main" id="{94C05043-D4AD-3285-F915-1A92D097D8A8}"/>
                  </a:ext>
                </a:extLst>
              </p:cNvPr>
              <p:cNvSpPr/>
              <p:nvPr/>
            </p:nvSpPr>
            <p:spPr>
              <a:xfrm>
                <a:off x="438149" y="2056657"/>
                <a:ext cx="2638425" cy="548640"/>
              </a:xfrm>
              <a:prstGeom prst="homePlate">
                <a:avLst>
                  <a:gd name="adj" fmla="val 28688"/>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latin typeface="Aptos" panose="020B0004020202020204" pitchFamily="34" charset="0"/>
                    <a:cs typeface="Times New Roman" panose="02020603050405020304" pitchFamily="18" charset="0"/>
                  </a:rPr>
                  <a:t>WP5 Sea Floor Network</a:t>
                </a:r>
                <a:br>
                  <a:rPr lang="en-US" sz="1100" b="1" dirty="0">
                    <a:latin typeface="Aptos" panose="020B0004020202020204" pitchFamily="34" charset="0"/>
                    <a:cs typeface="Times New Roman" panose="02020603050405020304" pitchFamily="18" charset="0"/>
                  </a:rPr>
                </a:br>
                <a:r>
                  <a:rPr lang="en-US" sz="1100" b="1" dirty="0">
                    <a:latin typeface="Aptos" panose="020B0004020202020204" pitchFamily="34" charset="0"/>
                    <a:cs typeface="Times New Roman" panose="02020603050405020304" pitchFamily="18" charset="0"/>
                  </a:rPr>
                  <a:t> Simone Biagi</a:t>
                </a:r>
                <a:endParaRPr lang="it-IT" sz="1100" b="1" dirty="0">
                  <a:latin typeface="Aptos" panose="020B000402020202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C755C103-A0FA-71E2-12DA-0AB4124A1869}"/>
                  </a:ext>
                </a:extLst>
              </p:cNvPr>
              <p:cNvSpPr txBox="1"/>
              <p:nvPr/>
            </p:nvSpPr>
            <p:spPr>
              <a:xfrm>
                <a:off x="2943225" y="2056657"/>
                <a:ext cx="7448550" cy="461665"/>
              </a:xfrm>
              <a:prstGeom prst="rect">
                <a:avLst/>
              </a:prstGeom>
              <a:noFill/>
            </p:spPr>
            <p:txBody>
              <a:bodyPr wrap="square">
                <a:spAutoFit/>
              </a:bodyPr>
              <a:lstStyle/>
              <a:p>
                <a:pPr marL="514350" marR="0" lvl="1" indent="-285750">
                  <a:spcBef>
                    <a:spcPts val="0"/>
                  </a:spcBef>
                  <a:spcAft>
                    <a:spcPts val="0"/>
                  </a:spcAft>
                  <a:buFont typeface="+mj-lt"/>
                  <a:buAutoNum type="alphaLcParenR"/>
                </a:pPr>
                <a:r>
                  <a:rPr lang="it-IT" sz="1200" dirty="0">
                    <a:effectLst/>
                    <a:latin typeface="Aptos" panose="020B0004020202020204" pitchFamily="34" charset="0"/>
                    <a:ea typeface="Times New Roman" panose="02020603050405020304" pitchFamily="18" charset="0"/>
                    <a:cs typeface="Aptos" panose="020B0004020202020204" pitchFamily="34" charset="0"/>
                  </a:rPr>
                  <a:t>Preparazione della rete di fondo per accogliere nuove istallazioni</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514350" marR="0" lvl="1" indent="-285750">
                  <a:spcBef>
                    <a:spcPts val="0"/>
                  </a:spcBef>
                  <a:spcAft>
                    <a:spcPts val="0"/>
                  </a:spcAft>
                  <a:buFont typeface="+mj-lt"/>
                  <a:buAutoNum type="alphaLcParenR"/>
                </a:pPr>
                <a:r>
                  <a:rPr lang="it-IT" sz="1200" dirty="0">
                    <a:effectLst/>
                    <a:latin typeface="Aptos" panose="020B0004020202020204" pitchFamily="34" charset="0"/>
                    <a:ea typeface="Times New Roman" panose="02020603050405020304" pitchFamily="18" charset="0"/>
                    <a:cs typeface="Aptos" panose="020B0004020202020204" pitchFamily="34" charset="0"/>
                  </a:rPr>
                  <a:t>Potenziamento del collegamento con la </a:t>
                </a:r>
                <a:r>
                  <a:rPr lang="it-IT" sz="1200" dirty="0" err="1">
                    <a:effectLst/>
                    <a:latin typeface="Aptos" panose="020B0004020202020204" pitchFamily="34" charset="0"/>
                    <a:ea typeface="Times New Roman" panose="02020603050405020304" pitchFamily="18" charset="0"/>
                    <a:cs typeface="Aptos" panose="020B0004020202020204" pitchFamily="34" charset="0"/>
                  </a:rPr>
                  <a:t>shorestation</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grpSp>
        <p:sp>
          <p:nvSpPr>
            <p:cNvPr id="49" name="Oval 48">
              <a:extLst>
                <a:ext uri="{FF2B5EF4-FFF2-40B4-BE49-F238E27FC236}">
                  <a16:creationId xmlns:a16="http://schemas.microsoft.com/office/drawing/2014/main" id="{9ED9DB5D-B7D2-1B04-D61B-D4C8E570EF6D}"/>
                </a:ext>
              </a:extLst>
            </p:cNvPr>
            <p:cNvSpPr/>
            <p:nvPr/>
          </p:nvSpPr>
          <p:spPr>
            <a:xfrm>
              <a:off x="11001375" y="1897349"/>
              <a:ext cx="1171575" cy="504825"/>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€24,8M</a:t>
              </a:r>
              <a:endParaRPr lang="it-IT" sz="1400" b="1" dirty="0"/>
            </a:p>
          </p:txBody>
        </p:sp>
      </p:grpSp>
      <p:grpSp>
        <p:nvGrpSpPr>
          <p:cNvPr id="58" name="Group 57">
            <a:extLst>
              <a:ext uri="{FF2B5EF4-FFF2-40B4-BE49-F238E27FC236}">
                <a16:creationId xmlns:a16="http://schemas.microsoft.com/office/drawing/2014/main" id="{3CC9DD96-6276-3CED-9FA6-FD8BB234E13D}"/>
              </a:ext>
            </a:extLst>
          </p:cNvPr>
          <p:cNvGrpSpPr/>
          <p:nvPr/>
        </p:nvGrpSpPr>
        <p:grpSpPr>
          <a:xfrm>
            <a:off x="876299" y="2518130"/>
            <a:ext cx="11049001" cy="548640"/>
            <a:chOff x="1123949" y="2518130"/>
            <a:chExt cx="11049001" cy="548640"/>
          </a:xfrm>
        </p:grpSpPr>
        <p:grpSp>
          <p:nvGrpSpPr>
            <p:cNvPr id="33" name="Group 32">
              <a:extLst>
                <a:ext uri="{FF2B5EF4-FFF2-40B4-BE49-F238E27FC236}">
                  <a16:creationId xmlns:a16="http://schemas.microsoft.com/office/drawing/2014/main" id="{333E8A42-7A95-3DCE-7E19-34279524BA94}"/>
                </a:ext>
              </a:extLst>
            </p:cNvPr>
            <p:cNvGrpSpPr/>
            <p:nvPr/>
          </p:nvGrpSpPr>
          <p:grpSpPr>
            <a:xfrm>
              <a:off x="1123949" y="2518130"/>
              <a:ext cx="9991726" cy="548640"/>
              <a:chOff x="438149" y="2920753"/>
              <a:chExt cx="9991726" cy="548640"/>
            </a:xfrm>
          </p:grpSpPr>
          <p:sp>
            <p:nvSpPr>
              <p:cNvPr id="7" name="Arrow: Pentagon 6">
                <a:extLst>
                  <a:ext uri="{FF2B5EF4-FFF2-40B4-BE49-F238E27FC236}">
                    <a16:creationId xmlns:a16="http://schemas.microsoft.com/office/drawing/2014/main" id="{9CAC10A9-CE0D-D42D-5D42-C601F993004D}"/>
                  </a:ext>
                </a:extLst>
              </p:cNvPr>
              <p:cNvSpPr/>
              <p:nvPr/>
            </p:nvSpPr>
            <p:spPr>
              <a:xfrm>
                <a:off x="438149" y="2920753"/>
                <a:ext cx="2638425" cy="548640"/>
              </a:xfrm>
              <a:prstGeom prst="homePlate">
                <a:avLst>
                  <a:gd name="adj" fmla="val 28688"/>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WP2 On </a:t>
                </a:r>
                <a:r>
                  <a:rPr lang="it-IT" sz="1100" b="1" dirty="0" err="1">
                    <a:effectLst/>
                    <a:latin typeface="Aptos" panose="020B0004020202020204" pitchFamily="34" charset="0"/>
                    <a:ea typeface="Times New Roman" panose="02020603050405020304" pitchFamily="18" charset="0"/>
                    <a:cs typeface="Times New Roman" panose="02020603050405020304" pitchFamily="18" charset="0"/>
                  </a:rPr>
                  <a:t>shore</a:t>
                </a: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 </a:t>
                </a:r>
                <a:r>
                  <a:rPr lang="it-IT" sz="1100" b="1" dirty="0" err="1">
                    <a:effectLst/>
                    <a:latin typeface="Aptos" panose="020B0004020202020204" pitchFamily="34" charset="0"/>
                    <a:ea typeface="Times New Roman" panose="02020603050405020304" pitchFamily="18" charset="0"/>
                    <a:cs typeface="Times New Roman" panose="02020603050405020304" pitchFamily="18" charset="0"/>
                  </a:rPr>
                  <a:t>infrastructures</a:t>
                </a:r>
                <a:br>
                  <a:rPr lang="it-IT" sz="1100" b="1" dirty="0">
                    <a:latin typeface="Aptos" panose="020B0004020202020204" pitchFamily="34" charset="0"/>
                    <a:ea typeface="Times New Roman" panose="02020603050405020304" pitchFamily="18" charset="0"/>
                    <a:cs typeface="Times New Roman" panose="02020603050405020304" pitchFamily="18" charset="0"/>
                  </a:rPr>
                </a:b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Paolo Piattelli</a:t>
                </a:r>
                <a:endParaRPr lang="it-IT" sz="1100" b="1" dirty="0">
                  <a:latin typeface="Aptos" panose="020B00040202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A1802528-9BFC-FC81-390F-B34AD8FEBE76}"/>
                  </a:ext>
                </a:extLst>
              </p:cNvPr>
              <p:cNvSpPr txBox="1"/>
              <p:nvPr/>
            </p:nvSpPr>
            <p:spPr>
              <a:xfrm>
                <a:off x="2981325" y="2920753"/>
                <a:ext cx="7448550" cy="461665"/>
              </a:xfrm>
              <a:prstGeom prst="rect">
                <a:avLst/>
              </a:prstGeom>
              <a:noFill/>
            </p:spPr>
            <p:txBody>
              <a:bodyPr wrap="square">
                <a:spAutoFit/>
              </a:bodyPr>
              <a:lstStyle/>
              <a:p>
                <a:pPr marL="514350" marR="0" lvl="1" indent="-285750">
                  <a:spcBef>
                    <a:spcPts val="0"/>
                  </a:spcBef>
                  <a:spcAft>
                    <a:spcPts val="0"/>
                  </a:spcAft>
                  <a:buFont typeface="+mj-lt"/>
                  <a:buAutoNum type="alphaLcParenR"/>
                </a:pPr>
                <a:r>
                  <a:rPr lang="it-IT" sz="1200" dirty="0">
                    <a:effectLst/>
                    <a:latin typeface="Aptos" panose="020B0004020202020204" pitchFamily="34" charset="0"/>
                    <a:ea typeface="Times New Roman" panose="02020603050405020304" pitchFamily="18" charset="0"/>
                    <a:cs typeface="Aptos" panose="020B0004020202020204" pitchFamily="34" charset="0"/>
                  </a:rPr>
                  <a:t>Aumento del rate di produzione e di test tramite upgrade dei laboratori e dei siti di integrazione</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514350" marR="0" lvl="1" indent="-285750">
                  <a:spcBef>
                    <a:spcPts val="0"/>
                  </a:spcBef>
                  <a:spcAft>
                    <a:spcPts val="0"/>
                  </a:spcAft>
                  <a:buFont typeface="+mj-lt"/>
                  <a:buAutoNum type="alphaLcParenR"/>
                </a:pPr>
                <a:r>
                  <a:rPr lang="it-IT" sz="1200" dirty="0">
                    <a:effectLst/>
                    <a:latin typeface="Aptos" panose="020B0004020202020204" pitchFamily="34" charset="0"/>
                    <a:ea typeface="Times New Roman" panose="02020603050405020304" pitchFamily="18" charset="0"/>
                    <a:cs typeface="Aptos" panose="020B0004020202020204" pitchFamily="34" charset="0"/>
                  </a:rPr>
                  <a:t>Potenziamento della </a:t>
                </a:r>
                <a:r>
                  <a:rPr lang="it-IT" sz="1200" dirty="0" err="1">
                    <a:effectLst/>
                    <a:latin typeface="Aptos" panose="020B0004020202020204" pitchFamily="34" charset="0"/>
                    <a:ea typeface="Times New Roman" panose="02020603050405020304" pitchFamily="18" charset="0"/>
                    <a:cs typeface="Aptos" panose="020B0004020202020204" pitchFamily="34" charset="0"/>
                  </a:rPr>
                  <a:t>shorestation</a:t>
                </a:r>
                <a:r>
                  <a:rPr lang="it-IT" sz="1200" dirty="0">
                    <a:effectLst/>
                    <a:latin typeface="Aptos" panose="020B0004020202020204" pitchFamily="34" charset="0"/>
                    <a:ea typeface="Times New Roman" panose="02020603050405020304" pitchFamily="18" charset="0"/>
                    <a:cs typeface="Aptos" panose="020B0004020202020204" pitchFamily="34" charset="0"/>
                  </a:rPr>
                  <a:t> di Portopalo di Capo Passero</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grpSp>
        <p:sp>
          <p:nvSpPr>
            <p:cNvPr id="50" name="Oval 49">
              <a:extLst>
                <a:ext uri="{FF2B5EF4-FFF2-40B4-BE49-F238E27FC236}">
                  <a16:creationId xmlns:a16="http://schemas.microsoft.com/office/drawing/2014/main" id="{4B872185-29DA-572D-27D4-9968A7E9497F}"/>
                </a:ext>
              </a:extLst>
            </p:cNvPr>
            <p:cNvSpPr/>
            <p:nvPr/>
          </p:nvSpPr>
          <p:spPr>
            <a:xfrm>
              <a:off x="11001375" y="2546922"/>
              <a:ext cx="1171575" cy="504825"/>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€8,1M</a:t>
              </a:r>
              <a:endParaRPr lang="it-IT" sz="1400" b="1" dirty="0"/>
            </a:p>
          </p:txBody>
        </p:sp>
      </p:grpSp>
      <p:grpSp>
        <p:nvGrpSpPr>
          <p:cNvPr id="59" name="Group 58">
            <a:extLst>
              <a:ext uri="{FF2B5EF4-FFF2-40B4-BE49-F238E27FC236}">
                <a16:creationId xmlns:a16="http://schemas.microsoft.com/office/drawing/2014/main" id="{7E6F41C7-92F5-A7B0-0ADD-C36A233B996F}"/>
              </a:ext>
            </a:extLst>
          </p:cNvPr>
          <p:cNvGrpSpPr/>
          <p:nvPr/>
        </p:nvGrpSpPr>
        <p:grpSpPr>
          <a:xfrm>
            <a:off x="876299" y="3172357"/>
            <a:ext cx="11049001" cy="548640"/>
            <a:chOff x="1123949" y="3172357"/>
            <a:chExt cx="11049001" cy="548640"/>
          </a:xfrm>
        </p:grpSpPr>
        <p:grpSp>
          <p:nvGrpSpPr>
            <p:cNvPr id="32" name="Group 31">
              <a:extLst>
                <a:ext uri="{FF2B5EF4-FFF2-40B4-BE49-F238E27FC236}">
                  <a16:creationId xmlns:a16="http://schemas.microsoft.com/office/drawing/2014/main" id="{242D1A0D-61EE-10A1-7A0C-562F47E0CA7D}"/>
                </a:ext>
              </a:extLst>
            </p:cNvPr>
            <p:cNvGrpSpPr/>
            <p:nvPr/>
          </p:nvGrpSpPr>
          <p:grpSpPr>
            <a:xfrm>
              <a:off x="1123949" y="3172357"/>
              <a:ext cx="9991726" cy="548640"/>
              <a:chOff x="438149" y="3723507"/>
              <a:chExt cx="9991726" cy="548640"/>
            </a:xfrm>
          </p:grpSpPr>
          <p:sp>
            <p:nvSpPr>
              <p:cNvPr id="9" name="Arrow: Pentagon 8">
                <a:extLst>
                  <a:ext uri="{FF2B5EF4-FFF2-40B4-BE49-F238E27FC236}">
                    <a16:creationId xmlns:a16="http://schemas.microsoft.com/office/drawing/2014/main" id="{03368B65-47C5-49DF-44C3-836F10305305}"/>
                  </a:ext>
                </a:extLst>
              </p:cNvPr>
              <p:cNvSpPr/>
              <p:nvPr/>
            </p:nvSpPr>
            <p:spPr>
              <a:xfrm>
                <a:off x="438149" y="3723507"/>
                <a:ext cx="2638425" cy="548640"/>
              </a:xfrm>
              <a:prstGeom prst="homePlate">
                <a:avLst>
                  <a:gd name="adj" fmla="val 28688"/>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WP3 </a:t>
                </a:r>
                <a:r>
                  <a:rPr lang="it-IT" sz="1100" b="1" dirty="0" err="1">
                    <a:effectLst/>
                    <a:latin typeface="Aptos" panose="020B0004020202020204" pitchFamily="34" charset="0"/>
                    <a:ea typeface="Times New Roman" panose="02020603050405020304" pitchFamily="18" charset="0"/>
                    <a:cs typeface="Times New Roman" panose="02020603050405020304" pitchFamily="18" charset="0"/>
                  </a:rPr>
                  <a:t>Infrastructure</a:t>
                </a: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 </a:t>
                </a:r>
                <a:r>
                  <a:rPr lang="it-IT" sz="1100" b="1" dirty="0" err="1">
                    <a:effectLst/>
                    <a:latin typeface="Aptos" panose="020B0004020202020204" pitchFamily="34" charset="0"/>
                    <a:ea typeface="Times New Roman" panose="02020603050405020304" pitchFamily="18" charset="0"/>
                    <a:cs typeface="Times New Roman" panose="02020603050405020304" pitchFamily="18" charset="0"/>
                  </a:rPr>
                  <a:t>at</a:t>
                </a: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 Caserta Site</a:t>
                </a:r>
                <a:br>
                  <a:rPr lang="it-IT" sz="1100" b="1" dirty="0">
                    <a:effectLst/>
                    <a:latin typeface="Aptos" panose="020B0004020202020204" pitchFamily="34" charset="0"/>
                    <a:ea typeface="Times New Roman" panose="02020603050405020304" pitchFamily="18" charset="0"/>
                    <a:cs typeface="Times New Roman" panose="02020603050405020304" pitchFamily="18" charset="0"/>
                  </a:rPr>
                </a:b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 Lucio Gialanella</a:t>
                </a:r>
                <a:endParaRPr lang="it-IT" sz="1100" b="1" dirty="0">
                  <a:latin typeface="Aptos" panose="020B000402020202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F824878C-48A5-18D3-53DD-8CF26EBD5CBE}"/>
                  </a:ext>
                </a:extLst>
              </p:cNvPr>
              <p:cNvSpPr txBox="1"/>
              <p:nvPr/>
            </p:nvSpPr>
            <p:spPr>
              <a:xfrm>
                <a:off x="2981325" y="3723507"/>
                <a:ext cx="7448550" cy="276999"/>
              </a:xfrm>
              <a:prstGeom prst="rect">
                <a:avLst/>
              </a:prstGeom>
              <a:noFill/>
            </p:spPr>
            <p:txBody>
              <a:bodyPr wrap="square">
                <a:spAutoFit/>
              </a:bodyPr>
              <a:lstStyle/>
              <a:p>
                <a:pPr marL="514350" marR="0" lvl="1" indent="-285750">
                  <a:spcBef>
                    <a:spcPts val="0"/>
                  </a:spcBef>
                  <a:spcAft>
                    <a:spcPts val="0"/>
                  </a:spcAft>
                  <a:buFont typeface="+mj-lt"/>
                  <a:buAutoNum type="alphaLcParenR"/>
                </a:pPr>
                <a:r>
                  <a:rPr lang="it-IT" sz="1200" dirty="0">
                    <a:effectLst/>
                    <a:latin typeface="Aptos" panose="020B0004020202020204" pitchFamily="34" charset="0"/>
                    <a:ea typeface="Times New Roman" panose="02020603050405020304" pitchFamily="18" charset="0"/>
                    <a:cs typeface="Aptos" panose="020B0004020202020204" pitchFamily="34" charset="0"/>
                  </a:rPr>
                  <a:t>Potenziamento </a:t>
                </a:r>
                <a:r>
                  <a:rPr lang="it-IT" sz="1200" dirty="0">
                    <a:latin typeface="Aptos" panose="020B0004020202020204" pitchFamily="34" charset="0"/>
                    <a:ea typeface="Times New Roman" panose="02020603050405020304" pitchFamily="18" charset="0"/>
                    <a:cs typeface="Aptos" panose="020B0004020202020204" pitchFamily="34" charset="0"/>
                  </a:rPr>
                  <a:t>del sito di integrazione di Caserta </a:t>
                </a:r>
                <a:r>
                  <a:rPr lang="en-US" sz="1200" dirty="0">
                    <a:latin typeface="Aptos" panose="020B0004020202020204" pitchFamily="34" charset="0"/>
                    <a:ea typeface="Times New Roman" panose="02020603050405020304" pitchFamily="18" charset="0"/>
                    <a:cs typeface="Aptos" panose="020B0004020202020204" pitchFamily="34" charset="0"/>
                  </a:rPr>
                  <a:t>(Laboratorio Capacity)</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grpSp>
        <p:sp>
          <p:nvSpPr>
            <p:cNvPr id="51" name="Oval 50">
              <a:extLst>
                <a:ext uri="{FF2B5EF4-FFF2-40B4-BE49-F238E27FC236}">
                  <a16:creationId xmlns:a16="http://schemas.microsoft.com/office/drawing/2014/main" id="{B1CEAADB-085A-7348-E0BA-1872E75A2688}"/>
                </a:ext>
              </a:extLst>
            </p:cNvPr>
            <p:cNvSpPr/>
            <p:nvPr/>
          </p:nvSpPr>
          <p:spPr>
            <a:xfrm>
              <a:off x="11001375" y="3196495"/>
              <a:ext cx="1171575" cy="504825"/>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€2,9M</a:t>
              </a:r>
              <a:endParaRPr lang="it-IT" sz="1400" b="1" dirty="0"/>
            </a:p>
          </p:txBody>
        </p:sp>
      </p:grpSp>
      <p:grpSp>
        <p:nvGrpSpPr>
          <p:cNvPr id="60" name="Group 59">
            <a:extLst>
              <a:ext uri="{FF2B5EF4-FFF2-40B4-BE49-F238E27FC236}">
                <a16:creationId xmlns:a16="http://schemas.microsoft.com/office/drawing/2014/main" id="{EFE2FE4C-32CD-2675-34FE-6AAF54DAE3E2}"/>
              </a:ext>
            </a:extLst>
          </p:cNvPr>
          <p:cNvGrpSpPr/>
          <p:nvPr/>
        </p:nvGrpSpPr>
        <p:grpSpPr>
          <a:xfrm>
            <a:off x="876299" y="3826584"/>
            <a:ext cx="11049001" cy="548640"/>
            <a:chOff x="1123949" y="3826584"/>
            <a:chExt cx="11049001" cy="548640"/>
          </a:xfrm>
        </p:grpSpPr>
        <p:grpSp>
          <p:nvGrpSpPr>
            <p:cNvPr id="39" name="Group 38">
              <a:extLst>
                <a:ext uri="{FF2B5EF4-FFF2-40B4-BE49-F238E27FC236}">
                  <a16:creationId xmlns:a16="http://schemas.microsoft.com/office/drawing/2014/main" id="{14A2D233-DCF2-DA2A-34D4-FB12EBCD04F9}"/>
                </a:ext>
              </a:extLst>
            </p:cNvPr>
            <p:cNvGrpSpPr/>
            <p:nvPr/>
          </p:nvGrpSpPr>
          <p:grpSpPr>
            <a:xfrm>
              <a:off x="1123949" y="3826584"/>
              <a:ext cx="9953626" cy="548640"/>
              <a:chOff x="438149" y="4343401"/>
              <a:chExt cx="9953626" cy="548640"/>
            </a:xfrm>
          </p:grpSpPr>
          <p:sp>
            <p:nvSpPr>
              <p:cNvPr id="10" name="Arrow: Pentagon 9">
                <a:extLst>
                  <a:ext uri="{FF2B5EF4-FFF2-40B4-BE49-F238E27FC236}">
                    <a16:creationId xmlns:a16="http://schemas.microsoft.com/office/drawing/2014/main" id="{01F0A194-B2E3-A43F-FE7C-0F1B663ECB27}"/>
                  </a:ext>
                </a:extLst>
              </p:cNvPr>
              <p:cNvSpPr/>
              <p:nvPr/>
            </p:nvSpPr>
            <p:spPr>
              <a:xfrm>
                <a:off x="438149" y="4343401"/>
                <a:ext cx="2638425" cy="548640"/>
              </a:xfrm>
              <a:prstGeom prst="homePlate">
                <a:avLst>
                  <a:gd name="adj" fmla="val 28688"/>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WP4 </a:t>
                </a:r>
                <a:r>
                  <a:rPr lang="it-IT" sz="1100" b="1" dirty="0" err="1">
                    <a:effectLst/>
                    <a:latin typeface="Aptos" panose="020B0004020202020204" pitchFamily="34" charset="0"/>
                    <a:ea typeface="Times New Roman" panose="02020603050405020304" pitchFamily="18" charset="0"/>
                    <a:cs typeface="Times New Roman" panose="02020603050405020304" pitchFamily="18" charset="0"/>
                  </a:rPr>
                  <a:t>Infrastructures</a:t>
                </a: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 </a:t>
                </a:r>
                <a:r>
                  <a:rPr lang="it-IT" sz="1100" b="1" dirty="0" err="1">
                    <a:effectLst/>
                    <a:latin typeface="Aptos" panose="020B0004020202020204" pitchFamily="34" charset="0"/>
                    <a:ea typeface="Times New Roman" panose="02020603050405020304" pitchFamily="18" charset="0"/>
                    <a:cs typeface="Times New Roman" panose="02020603050405020304" pitchFamily="18" charset="0"/>
                  </a:rPr>
                  <a:t>at</a:t>
                </a: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 Salerno site</a:t>
                </a:r>
                <a:br>
                  <a:rPr lang="it-IT" sz="1100" b="1" dirty="0">
                    <a:effectLst/>
                    <a:latin typeface="Aptos" panose="020B0004020202020204" pitchFamily="34" charset="0"/>
                    <a:ea typeface="Times New Roman" panose="02020603050405020304" pitchFamily="18" charset="0"/>
                    <a:cs typeface="Times New Roman" panose="02020603050405020304" pitchFamily="18" charset="0"/>
                  </a:rPr>
                </a:b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 Cristiano Bozza</a:t>
                </a:r>
                <a:endParaRPr lang="it-IT" sz="1100" b="1" dirty="0">
                  <a:latin typeface="Aptos" panose="020B000402020202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EF7169A7-FAE8-E059-7D43-1707F8A85B0F}"/>
                  </a:ext>
                </a:extLst>
              </p:cNvPr>
              <p:cNvSpPr txBox="1"/>
              <p:nvPr/>
            </p:nvSpPr>
            <p:spPr>
              <a:xfrm>
                <a:off x="2943225" y="4343401"/>
                <a:ext cx="7448550" cy="276999"/>
              </a:xfrm>
              <a:prstGeom prst="rect">
                <a:avLst/>
              </a:prstGeom>
              <a:noFill/>
            </p:spPr>
            <p:txBody>
              <a:bodyPr wrap="square">
                <a:spAutoFit/>
              </a:bodyPr>
              <a:lstStyle/>
              <a:p>
                <a:pPr marL="514350" marR="0" lvl="1" indent="-285750">
                  <a:spcBef>
                    <a:spcPts val="0"/>
                  </a:spcBef>
                  <a:spcAft>
                    <a:spcPts val="0"/>
                  </a:spcAft>
                  <a:buFont typeface="+mj-lt"/>
                  <a:buAutoNum type="alphaLcParenR"/>
                </a:pPr>
                <a:r>
                  <a:rPr lang="it-IT" sz="1200" dirty="0">
                    <a:effectLst/>
                    <a:latin typeface="Aptos" panose="020B0004020202020204" pitchFamily="34" charset="0"/>
                    <a:ea typeface="Times New Roman" panose="02020603050405020304" pitchFamily="18" charset="0"/>
                    <a:cs typeface="Aptos" panose="020B0004020202020204" pitchFamily="34" charset="0"/>
                  </a:rPr>
                  <a:t>Realizzazione di un sito di integrazione a Salerno</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grpSp>
        <p:sp>
          <p:nvSpPr>
            <p:cNvPr id="52" name="Oval 51">
              <a:extLst>
                <a:ext uri="{FF2B5EF4-FFF2-40B4-BE49-F238E27FC236}">
                  <a16:creationId xmlns:a16="http://schemas.microsoft.com/office/drawing/2014/main" id="{839E235F-C701-7494-4055-95009A9FBB66}"/>
                </a:ext>
              </a:extLst>
            </p:cNvPr>
            <p:cNvSpPr/>
            <p:nvPr/>
          </p:nvSpPr>
          <p:spPr>
            <a:xfrm>
              <a:off x="11001375" y="3846068"/>
              <a:ext cx="1171575" cy="504825"/>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€1,3M</a:t>
              </a:r>
              <a:endParaRPr lang="it-IT" sz="1400" b="1" dirty="0"/>
            </a:p>
          </p:txBody>
        </p:sp>
      </p:grpSp>
      <p:grpSp>
        <p:nvGrpSpPr>
          <p:cNvPr id="61" name="Group 60">
            <a:extLst>
              <a:ext uri="{FF2B5EF4-FFF2-40B4-BE49-F238E27FC236}">
                <a16:creationId xmlns:a16="http://schemas.microsoft.com/office/drawing/2014/main" id="{F4FA0A1E-D854-A291-933C-42A30C0C05F8}"/>
              </a:ext>
            </a:extLst>
          </p:cNvPr>
          <p:cNvGrpSpPr/>
          <p:nvPr/>
        </p:nvGrpSpPr>
        <p:grpSpPr>
          <a:xfrm>
            <a:off x="876299" y="4480811"/>
            <a:ext cx="11049001" cy="548640"/>
            <a:chOff x="1123949" y="4480811"/>
            <a:chExt cx="11049001" cy="548640"/>
          </a:xfrm>
        </p:grpSpPr>
        <p:grpSp>
          <p:nvGrpSpPr>
            <p:cNvPr id="44" name="Group 43">
              <a:extLst>
                <a:ext uri="{FF2B5EF4-FFF2-40B4-BE49-F238E27FC236}">
                  <a16:creationId xmlns:a16="http://schemas.microsoft.com/office/drawing/2014/main" id="{F32E2126-F3F6-45AE-32EE-127BFB4236D3}"/>
                </a:ext>
              </a:extLst>
            </p:cNvPr>
            <p:cNvGrpSpPr/>
            <p:nvPr/>
          </p:nvGrpSpPr>
          <p:grpSpPr>
            <a:xfrm>
              <a:off x="1123949" y="4480811"/>
              <a:ext cx="9953626" cy="548640"/>
              <a:chOff x="438149" y="4629125"/>
              <a:chExt cx="9953626" cy="548640"/>
            </a:xfrm>
          </p:grpSpPr>
          <p:sp>
            <p:nvSpPr>
              <p:cNvPr id="11" name="Arrow: Pentagon 10">
                <a:extLst>
                  <a:ext uri="{FF2B5EF4-FFF2-40B4-BE49-F238E27FC236}">
                    <a16:creationId xmlns:a16="http://schemas.microsoft.com/office/drawing/2014/main" id="{7EB841B6-73FE-88A0-A229-9A1FD3FB43E3}"/>
                  </a:ext>
                </a:extLst>
              </p:cNvPr>
              <p:cNvSpPr/>
              <p:nvPr/>
            </p:nvSpPr>
            <p:spPr>
              <a:xfrm>
                <a:off x="438149" y="4629125"/>
                <a:ext cx="2638425" cy="548640"/>
              </a:xfrm>
              <a:prstGeom prst="homePlate">
                <a:avLst>
                  <a:gd name="adj" fmla="val 28688"/>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WP7 </a:t>
                </a:r>
                <a:r>
                  <a:rPr lang="it-IT" sz="1100" b="1" dirty="0" err="1">
                    <a:effectLst/>
                    <a:latin typeface="Aptos" panose="020B0004020202020204" pitchFamily="34" charset="0"/>
                    <a:ea typeface="Times New Roman" panose="02020603050405020304" pitchFamily="18" charset="0"/>
                    <a:cs typeface="Times New Roman" panose="02020603050405020304" pitchFamily="18" charset="0"/>
                  </a:rPr>
                  <a:t>Implementation</a:t>
                </a: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 of </a:t>
                </a:r>
                <a:r>
                  <a:rPr lang="it-IT" sz="1100" b="1" dirty="0" err="1">
                    <a:effectLst/>
                    <a:latin typeface="Aptos" panose="020B0004020202020204" pitchFamily="34" charset="0"/>
                    <a:ea typeface="Times New Roman" panose="02020603050405020304" pitchFamily="18" charset="0"/>
                    <a:cs typeface="Times New Roman" panose="02020603050405020304" pitchFamily="18" charset="0"/>
                  </a:rPr>
                  <a:t>multimessenger</a:t>
                </a: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 </a:t>
                </a:r>
                <a:r>
                  <a:rPr lang="it-IT" sz="1100" b="1" dirty="0" err="1">
                    <a:effectLst/>
                    <a:latin typeface="Aptos" panose="020B0004020202020204" pitchFamily="34" charset="0"/>
                    <a:ea typeface="Times New Roman" panose="02020603050405020304" pitchFamily="18" charset="0"/>
                    <a:cs typeface="Times New Roman" panose="02020603050405020304" pitchFamily="18" charset="0"/>
                  </a:rPr>
                  <a:t>liasons</a:t>
                </a: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 </a:t>
                </a:r>
                <a:br>
                  <a:rPr lang="it-IT" sz="1100" b="1" dirty="0">
                    <a:effectLst/>
                    <a:latin typeface="Aptos" panose="020B0004020202020204" pitchFamily="34" charset="0"/>
                    <a:ea typeface="Times New Roman" panose="02020603050405020304" pitchFamily="18" charset="0"/>
                    <a:cs typeface="Times New Roman" panose="02020603050405020304" pitchFamily="18" charset="0"/>
                  </a:rPr>
                </a:b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Rosa Coniglione</a:t>
                </a:r>
                <a:endParaRPr lang="en-US" sz="1100" b="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EED2A128-7A14-D6DE-2836-43FCBCDF302E}"/>
                  </a:ext>
                </a:extLst>
              </p:cNvPr>
              <p:cNvSpPr txBox="1"/>
              <p:nvPr/>
            </p:nvSpPr>
            <p:spPr>
              <a:xfrm>
                <a:off x="2943225" y="4629125"/>
                <a:ext cx="7448550" cy="461665"/>
              </a:xfrm>
              <a:prstGeom prst="rect">
                <a:avLst/>
              </a:prstGeom>
              <a:noFill/>
            </p:spPr>
            <p:txBody>
              <a:bodyPr wrap="square">
                <a:spAutoFit/>
              </a:bodyPr>
              <a:lstStyle/>
              <a:p>
                <a:pPr marL="514350" marR="0" lvl="1" indent="-285750">
                  <a:spcBef>
                    <a:spcPts val="0"/>
                  </a:spcBef>
                  <a:spcAft>
                    <a:spcPts val="0"/>
                  </a:spcAft>
                  <a:buFont typeface="+mj-lt"/>
                  <a:buAutoNum type="alphaLcParenR"/>
                </a:pPr>
                <a:r>
                  <a:rPr lang="it-IT" sz="1200" dirty="0">
                    <a:effectLst/>
                    <a:latin typeface="Aptos" panose="020B0004020202020204" pitchFamily="34" charset="0"/>
                    <a:ea typeface="Times New Roman" panose="02020603050405020304" pitchFamily="18" charset="0"/>
                    <a:cs typeface="Aptos" panose="020B0004020202020204" pitchFamily="34" charset="0"/>
                  </a:rPr>
                  <a:t>Coordinamento sinergico dell’attività di ricerca scientifica svolta da più università ed enti di ricerca sotto l’unico cappello di KM3NeT4RR</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grpSp>
        <p:sp>
          <p:nvSpPr>
            <p:cNvPr id="53" name="Oval 52">
              <a:extLst>
                <a:ext uri="{FF2B5EF4-FFF2-40B4-BE49-F238E27FC236}">
                  <a16:creationId xmlns:a16="http://schemas.microsoft.com/office/drawing/2014/main" id="{45EB59F3-8BCE-7AB5-3635-5598706F552F}"/>
                </a:ext>
              </a:extLst>
            </p:cNvPr>
            <p:cNvSpPr/>
            <p:nvPr/>
          </p:nvSpPr>
          <p:spPr>
            <a:xfrm>
              <a:off x="11001375" y="4495641"/>
              <a:ext cx="1171575" cy="504825"/>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€1,6M</a:t>
              </a:r>
              <a:endParaRPr lang="it-IT" sz="1400" b="1" dirty="0"/>
            </a:p>
          </p:txBody>
        </p:sp>
      </p:grpSp>
      <p:grpSp>
        <p:nvGrpSpPr>
          <p:cNvPr id="62" name="Group 61">
            <a:extLst>
              <a:ext uri="{FF2B5EF4-FFF2-40B4-BE49-F238E27FC236}">
                <a16:creationId xmlns:a16="http://schemas.microsoft.com/office/drawing/2014/main" id="{2F211154-9627-B12E-9226-EF83DAF26433}"/>
              </a:ext>
            </a:extLst>
          </p:cNvPr>
          <p:cNvGrpSpPr/>
          <p:nvPr/>
        </p:nvGrpSpPr>
        <p:grpSpPr>
          <a:xfrm>
            <a:off x="876299" y="5135038"/>
            <a:ext cx="11049001" cy="548640"/>
            <a:chOff x="1123949" y="5135038"/>
            <a:chExt cx="11049001" cy="548640"/>
          </a:xfrm>
        </p:grpSpPr>
        <p:grpSp>
          <p:nvGrpSpPr>
            <p:cNvPr id="45" name="Group 44">
              <a:extLst>
                <a:ext uri="{FF2B5EF4-FFF2-40B4-BE49-F238E27FC236}">
                  <a16:creationId xmlns:a16="http://schemas.microsoft.com/office/drawing/2014/main" id="{7FFD5949-6964-E8FA-389A-ED54AE6827AC}"/>
                </a:ext>
              </a:extLst>
            </p:cNvPr>
            <p:cNvGrpSpPr/>
            <p:nvPr/>
          </p:nvGrpSpPr>
          <p:grpSpPr>
            <a:xfrm>
              <a:off x="1123949" y="5135038"/>
              <a:ext cx="9953626" cy="548640"/>
              <a:chOff x="438149" y="5246340"/>
              <a:chExt cx="9953626" cy="548640"/>
            </a:xfrm>
          </p:grpSpPr>
          <p:sp>
            <p:nvSpPr>
              <p:cNvPr id="40" name="Arrow: Pentagon 39">
                <a:extLst>
                  <a:ext uri="{FF2B5EF4-FFF2-40B4-BE49-F238E27FC236}">
                    <a16:creationId xmlns:a16="http://schemas.microsoft.com/office/drawing/2014/main" id="{3CA6E590-BDCD-FF8B-6F58-FB9913994AAB}"/>
                  </a:ext>
                </a:extLst>
              </p:cNvPr>
              <p:cNvSpPr/>
              <p:nvPr/>
            </p:nvSpPr>
            <p:spPr>
              <a:xfrm>
                <a:off x="438149" y="5246340"/>
                <a:ext cx="2638425" cy="548640"/>
              </a:xfrm>
              <a:prstGeom prst="homePlate">
                <a:avLst>
                  <a:gd name="adj" fmla="val 28688"/>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WP8</a:t>
                </a:r>
                <a:r>
                  <a:rPr lang="en-US" sz="1100" b="1" dirty="0">
                    <a:effectLst/>
                    <a:latin typeface="Aptos" panose="020B0004020202020204" pitchFamily="34" charset="0"/>
                    <a:ea typeface="Times New Roman" panose="02020603050405020304" pitchFamily="18" charset="0"/>
                    <a:cs typeface="Times New Roman" panose="02020603050405020304" pitchFamily="18" charset="0"/>
                  </a:rPr>
                  <a:t> Education, training and outreach</a:t>
                </a:r>
                <a:br>
                  <a:rPr lang="en-US" sz="1100" b="1" dirty="0">
                    <a:effectLst/>
                    <a:latin typeface="Aptos" panose="020B0004020202020204" pitchFamily="34" charset="0"/>
                    <a:ea typeface="Times New Roman" panose="02020603050405020304" pitchFamily="18" charset="0"/>
                    <a:cs typeface="Times New Roman" panose="02020603050405020304" pitchFamily="18" charset="0"/>
                  </a:rPr>
                </a:br>
                <a:r>
                  <a:rPr lang="en-US" sz="1100" b="1" dirty="0">
                    <a:effectLst/>
                    <a:latin typeface="Aptos" panose="020B0004020202020204" pitchFamily="34" charset="0"/>
                    <a:ea typeface="Times New Roman" panose="02020603050405020304" pitchFamily="18" charset="0"/>
                    <a:cs typeface="Times New Roman" panose="02020603050405020304" pitchFamily="18" charset="0"/>
                  </a:rPr>
                  <a:t>Marco Circella</a:t>
                </a:r>
                <a:endParaRPr lang="en-US" sz="1100" b="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94FDE334-A17C-1D29-B504-9636683EBE8A}"/>
                  </a:ext>
                </a:extLst>
              </p:cNvPr>
              <p:cNvSpPr txBox="1"/>
              <p:nvPr/>
            </p:nvSpPr>
            <p:spPr>
              <a:xfrm>
                <a:off x="2943225" y="5246340"/>
                <a:ext cx="7448550" cy="548640"/>
              </a:xfrm>
              <a:prstGeom prst="rect">
                <a:avLst/>
              </a:prstGeom>
              <a:noFill/>
            </p:spPr>
            <p:txBody>
              <a:bodyPr wrap="square">
                <a:spAutoFit/>
              </a:bodyPr>
              <a:lstStyle/>
              <a:p>
                <a:pPr marL="514350" marR="0" lvl="1" indent="-285750">
                  <a:spcBef>
                    <a:spcPts val="0"/>
                  </a:spcBef>
                  <a:spcAft>
                    <a:spcPts val="0"/>
                  </a:spcAft>
                  <a:buFont typeface="+mj-lt"/>
                  <a:buAutoNum type="alphaLcParenR"/>
                </a:pPr>
                <a:r>
                  <a:rPr lang="it-IT" sz="1200" dirty="0">
                    <a:effectLst/>
                    <a:latin typeface="Aptos" panose="020B0004020202020204" pitchFamily="34" charset="0"/>
                    <a:ea typeface="Aptos" panose="020B0004020202020204" pitchFamily="34" charset="0"/>
                    <a:cs typeface="Aptos" panose="020B0004020202020204" pitchFamily="34" charset="0"/>
                  </a:rPr>
                  <a:t>Attività di trasferimento di conoscenza a studenti, cittadini, imprese, istituzioni e media</a:t>
                </a:r>
              </a:p>
              <a:p>
                <a:pPr marL="514350" marR="0" lvl="1" indent="-285750">
                  <a:spcBef>
                    <a:spcPts val="0"/>
                  </a:spcBef>
                  <a:spcAft>
                    <a:spcPts val="0"/>
                  </a:spcAft>
                  <a:buFont typeface="+mj-lt"/>
                  <a:buAutoNum type="alphaLcParenR"/>
                </a:pPr>
                <a:r>
                  <a:rPr lang="it-IT" sz="1200" dirty="0">
                    <a:effectLst/>
                    <a:latin typeface="Aptos" panose="020B0004020202020204" pitchFamily="34" charset="0"/>
                    <a:ea typeface="Aptos" panose="020B0004020202020204" pitchFamily="34" charset="0"/>
                    <a:cs typeface="Aptos" panose="020B0004020202020204" pitchFamily="34" charset="0"/>
                  </a:rPr>
                  <a:t>Master Universitario di II Livello (GOM)</a:t>
                </a:r>
              </a:p>
              <a:p>
                <a:pPr marL="514350" marR="0" lvl="1" indent="-285750">
                  <a:spcBef>
                    <a:spcPts val="0"/>
                  </a:spcBef>
                  <a:spcAft>
                    <a:spcPts val="0"/>
                  </a:spcAft>
                  <a:buFont typeface="+mj-lt"/>
                  <a:buAutoNum type="alphaLcParenR"/>
                </a:pPr>
                <a:r>
                  <a:rPr lang="it-IT" sz="1200" dirty="0">
                    <a:effectLst/>
                    <a:latin typeface="Aptos" panose="020B0004020202020204" pitchFamily="34" charset="0"/>
                    <a:ea typeface="Aptos" panose="020B0004020202020204" pitchFamily="34" charset="0"/>
                    <a:cs typeface="Aptos" panose="020B0004020202020204" pitchFamily="34" charset="0"/>
                  </a:rPr>
                  <a:t>Creazione di strumenti per facilitare i processi di condivisione e fruizione della conoscenza</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grpSp>
        <p:sp>
          <p:nvSpPr>
            <p:cNvPr id="54" name="Oval 53">
              <a:extLst>
                <a:ext uri="{FF2B5EF4-FFF2-40B4-BE49-F238E27FC236}">
                  <a16:creationId xmlns:a16="http://schemas.microsoft.com/office/drawing/2014/main" id="{AC6F215C-01AB-784C-37AB-28324912D58C}"/>
                </a:ext>
              </a:extLst>
            </p:cNvPr>
            <p:cNvSpPr/>
            <p:nvPr/>
          </p:nvSpPr>
          <p:spPr>
            <a:xfrm>
              <a:off x="11001375" y="5145214"/>
              <a:ext cx="1171575" cy="504825"/>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€0,3M</a:t>
              </a:r>
              <a:endParaRPr lang="it-IT" sz="1400" b="1" dirty="0"/>
            </a:p>
          </p:txBody>
        </p:sp>
      </p:grpSp>
      <p:grpSp>
        <p:nvGrpSpPr>
          <p:cNvPr id="63" name="Group 62">
            <a:extLst>
              <a:ext uri="{FF2B5EF4-FFF2-40B4-BE49-F238E27FC236}">
                <a16:creationId xmlns:a16="http://schemas.microsoft.com/office/drawing/2014/main" id="{EA2FAE55-D116-3A41-BDA0-A19073FAAC4E}"/>
              </a:ext>
            </a:extLst>
          </p:cNvPr>
          <p:cNvGrpSpPr/>
          <p:nvPr/>
        </p:nvGrpSpPr>
        <p:grpSpPr>
          <a:xfrm>
            <a:off x="876299" y="5772881"/>
            <a:ext cx="11049001" cy="548640"/>
            <a:chOff x="1123949" y="5772881"/>
            <a:chExt cx="11049001" cy="548640"/>
          </a:xfrm>
        </p:grpSpPr>
        <p:grpSp>
          <p:nvGrpSpPr>
            <p:cNvPr id="46" name="Group 45">
              <a:extLst>
                <a:ext uri="{FF2B5EF4-FFF2-40B4-BE49-F238E27FC236}">
                  <a16:creationId xmlns:a16="http://schemas.microsoft.com/office/drawing/2014/main" id="{CCD0056A-20C0-EEC5-7349-3D69042FD7A6}"/>
                </a:ext>
              </a:extLst>
            </p:cNvPr>
            <p:cNvGrpSpPr/>
            <p:nvPr/>
          </p:nvGrpSpPr>
          <p:grpSpPr>
            <a:xfrm>
              <a:off x="1123949" y="5772881"/>
              <a:ext cx="9953626" cy="548640"/>
              <a:chOff x="438149" y="5970240"/>
              <a:chExt cx="9953626" cy="548640"/>
            </a:xfrm>
          </p:grpSpPr>
          <p:sp>
            <p:nvSpPr>
              <p:cNvPr id="42" name="Arrow: Pentagon 41">
                <a:extLst>
                  <a:ext uri="{FF2B5EF4-FFF2-40B4-BE49-F238E27FC236}">
                    <a16:creationId xmlns:a16="http://schemas.microsoft.com/office/drawing/2014/main" id="{02A56090-A2DB-3A59-12E3-3D73AE65256E}"/>
                  </a:ext>
                </a:extLst>
              </p:cNvPr>
              <p:cNvSpPr/>
              <p:nvPr/>
            </p:nvSpPr>
            <p:spPr>
              <a:xfrm>
                <a:off x="438149" y="5970240"/>
                <a:ext cx="2638425" cy="548640"/>
              </a:xfrm>
              <a:prstGeom prst="homePlate">
                <a:avLst>
                  <a:gd name="adj" fmla="val 28688"/>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WP1 Management </a:t>
                </a:r>
                <a:br>
                  <a:rPr lang="it-IT" sz="1100" b="1" dirty="0">
                    <a:effectLst/>
                    <a:latin typeface="Aptos" panose="020B0004020202020204" pitchFamily="34" charset="0"/>
                    <a:ea typeface="Times New Roman" panose="02020603050405020304" pitchFamily="18" charset="0"/>
                    <a:cs typeface="Times New Roman" panose="02020603050405020304" pitchFamily="18" charset="0"/>
                  </a:rPr>
                </a:br>
                <a:r>
                  <a:rPr lang="it-IT" sz="1100" b="1" dirty="0">
                    <a:effectLst/>
                    <a:latin typeface="Aptos" panose="020B0004020202020204" pitchFamily="34" charset="0"/>
                    <a:ea typeface="Times New Roman" panose="02020603050405020304" pitchFamily="18" charset="0"/>
                    <a:cs typeface="Times New Roman" panose="02020603050405020304" pitchFamily="18" charset="0"/>
                  </a:rPr>
                  <a:t>Veronica Valsecchi</a:t>
                </a:r>
                <a:endParaRPr lang="en-US" sz="1100" b="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003C7818-2399-802E-E537-E83A4D9322A4}"/>
                  </a:ext>
                </a:extLst>
              </p:cNvPr>
              <p:cNvSpPr txBox="1"/>
              <p:nvPr/>
            </p:nvSpPr>
            <p:spPr>
              <a:xfrm>
                <a:off x="2943225" y="5970240"/>
                <a:ext cx="7448550" cy="461665"/>
              </a:xfrm>
              <a:prstGeom prst="rect">
                <a:avLst/>
              </a:prstGeom>
              <a:noFill/>
            </p:spPr>
            <p:txBody>
              <a:bodyPr wrap="square">
                <a:spAutoFit/>
              </a:bodyPr>
              <a:lstStyle/>
              <a:p>
                <a:pPr marL="514350" marR="0" lvl="1" indent="-285750">
                  <a:spcBef>
                    <a:spcPts val="0"/>
                  </a:spcBef>
                  <a:spcAft>
                    <a:spcPts val="0"/>
                  </a:spcAft>
                  <a:buFont typeface="+mj-lt"/>
                  <a:buAutoNum type="alphaLcParenR"/>
                </a:pPr>
                <a:r>
                  <a:rPr lang="it-IT" sz="1200" dirty="0">
                    <a:effectLst/>
                    <a:latin typeface="Aptos" panose="020B0004020202020204" pitchFamily="34" charset="0"/>
                    <a:ea typeface="Times New Roman" panose="02020603050405020304" pitchFamily="18" charset="0"/>
                    <a:cs typeface="Aptos" panose="020B0004020202020204" pitchFamily="34" charset="0"/>
                  </a:rPr>
                  <a:t>Sup</a:t>
                </a:r>
                <a:r>
                  <a:rPr lang="it-IT" sz="1200" dirty="0">
                    <a:latin typeface="Aptos" panose="020B0004020202020204" pitchFamily="34" charset="0"/>
                    <a:ea typeface="Times New Roman" panose="02020603050405020304" pitchFamily="18" charset="0"/>
                    <a:cs typeface="Aptos" panose="020B0004020202020204" pitchFamily="34" charset="0"/>
                  </a:rPr>
                  <a:t>porto all’esecuzione, </a:t>
                </a:r>
                <a:r>
                  <a:rPr lang="it-IT" sz="1200" dirty="0" err="1">
                    <a:latin typeface="Aptos" panose="020B0004020202020204" pitchFamily="34" charset="0"/>
                    <a:ea typeface="Times New Roman" panose="02020603050405020304" pitchFamily="18" charset="0"/>
                    <a:cs typeface="Aptos" panose="020B0004020202020204" pitchFamily="34" charset="0"/>
                  </a:rPr>
                  <a:t>problem</a:t>
                </a:r>
                <a:r>
                  <a:rPr lang="it-IT" sz="1200" dirty="0">
                    <a:latin typeface="Aptos" panose="020B0004020202020204" pitchFamily="34" charset="0"/>
                    <a:ea typeface="Times New Roman" panose="02020603050405020304" pitchFamily="18" charset="0"/>
                    <a:cs typeface="Aptos" panose="020B0004020202020204" pitchFamily="34" charset="0"/>
                  </a:rPr>
                  <a:t> solving, coordinamento tra partner, rendicontazione procedurale-finanziaria-tecnica</a:t>
                </a:r>
                <a:endParaRPr lang="it-IT" sz="1200" dirty="0">
                  <a:effectLst/>
                  <a:latin typeface="Aptos" panose="020B0004020202020204" pitchFamily="34" charset="0"/>
                  <a:ea typeface="Times New Roman" panose="02020603050405020304" pitchFamily="18" charset="0"/>
                  <a:cs typeface="Aptos" panose="020B0004020202020204" pitchFamily="34" charset="0"/>
                </a:endParaRPr>
              </a:p>
            </p:txBody>
          </p:sp>
        </p:grpSp>
        <p:sp>
          <p:nvSpPr>
            <p:cNvPr id="55" name="Oval 54">
              <a:extLst>
                <a:ext uri="{FF2B5EF4-FFF2-40B4-BE49-F238E27FC236}">
                  <a16:creationId xmlns:a16="http://schemas.microsoft.com/office/drawing/2014/main" id="{F94BEEFE-1641-8EE5-1039-F0531C66C595}"/>
                </a:ext>
              </a:extLst>
            </p:cNvPr>
            <p:cNvSpPr/>
            <p:nvPr/>
          </p:nvSpPr>
          <p:spPr>
            <a:xfrm>
              <a:off x="11001375" y="5794789"/>
              <a:ext cx="1171575" cy="504825"/>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€0,2M</a:t>
              </a:r>
              <a:endParaRPr lang="it-IT" sz="1400" b="1" dirty="0"/>
            </a:p>
          </p:txBody>
        </p:sp>
      </p:grpSp>
      <p:sp>
        <p:nvSpPr>
          <p:cNvPr id="19" name="Rectangle 18">
            <a:extLst>
              <a:ext uri="{FF2B5EF4-FFF2-40B4-BE49-F238E27FC236}">
                <a16:creationId xmlns:a16="http://schemas.microsoft.com/office/drawing/2014/main" id="{143EBB5B-CDF9-C26A-5DE1-CB6815D09551}"/>
              </a:ext>
            </a:extLst>
          </p:cNvPr>
          <p:cNvSpPr/>
          <p:nvPr/>
        </p:nvSpPr>
        <p:spPr>
          <a:xfrm rot="20542887">
            <a:off x="6210900" y="3171824"/>
            <a:ext cx="3713548" cy="9620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TIMELINE</a:t>
            </a:r>
          </a:p>
          <a:p>
            <a:pPr algn="ctr"/>
            <a:r>
              <a:rPr lang="en-US" b="1" dirty="0"/>
              <a:t>Da 01/12/2022 a 31/05/2025</a:t>
            </a:r>
            <a:br>
              <a:rPr lang="en-US" b="1" dirty="0"/>
            </a:br>
            <a:r>
              <a:rPr lang="en-US" b="1" dirty="0"/>
              <a:t>+ PROROGA =  a 30/11/2025</a:t>
            </a:r>
            <a:endParaRPr lang="it-IT" dirty="0"/>
          </a:p>
        </p:txBody>
      </p:sp>
    </p:spTree>
    <p:extLst>
      <p:ext uri="{BB962C8B-B14F-4D97-AF65-F5344CB8AC3E}">
        <p14:creationId xmlns:p14="http://schemas.microsoft.com/office/powerpoint/2010/main" val="242013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08899-943C-588C-F3DB-4F345731B590}"/>
            </a:ext>
          </a:extLst>
        </p:cNvPr>
        <p:cNvGrpSpPr/>
        <p:nvPr/>
      </p:nvGrpSpPr>
      <p:grpSpPr>
        <a:xfrm>
          <a:off x="0" y="0"/>
          <a:ext cx="0" cy="0"/>
          <a:chOff x="0" y="0"/>
          <a:chExt cx="0" cy="0"/>
        </a:xfrm>
      </p:grpSpPr>
      <p:sp>
        <p:nvSpPr>
          <p:cNvPr id="13" name="CasellaDiTesto 12">
            <a:extLst>
              <a:ext uri="{FF2B5EF4-FFF2-40B4-BE49-F238E27FC236}">
                <a16:creationId xmlns:a16="http://schemas.microsoft.com/office/drawing/2014/main" id="{9DFE2466-8A78-FAB3-0F7A-4675364389AB}"/>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2" name="Immagine 1">
            <a:extLst>
              <a:ext uri="{FF2B5EF4-FFF2-40B4-BE49-F238E27FC236}">
                <a16:creationId xmlns:a16="http://schemas.microsoft.com/office/drawing/2014/main" id="{5F50E660-43BB-FFDB-38D4-7D90D7B94B73}"/>
              </a:ext>
            </a:extLst>
          </p:cNvPr>
          <p:cNvPicPr>
            <a:picLocks noChangeAspect="1"/>
          </p:cNvPicPr>
          <p:nvPr/>
        </p:nvPicPr>
        <p:blipFill>
          <a:blip r:embed="rId2"/>
          <a:stretch>
            <a:fillRect/>
          </a:stretch>
        </p:blipFill>
        <p:spPr>
          <a:xfrm>
            <a:off x="0" y="6481186"/>
            <a:ext cx="12192000" cy="391863"/>
          </a:xfrm>
          <a:prstGeom prst="rect">
            <a:avLst/>
          </a:prstGeom>
        </p:spPr>
      </p:pic>
      <p:sp>
        <p:nvSpPr>
          <p:cNvPr id="3" name="CasellaDiTesto 2">
            <a:extLst>
              <a:ext uri="{FF2B5EF4-FFF2-40B4-BE49-F238E27FC236}">
                <a16:creationId xmlns:a16="http://schemas.microsoft.com/office/drawing/2014/main" id="{E50485CF-FEC6-F3EB-D585-57164781B947}"/>
              </a:ext>
            </a:extLst>
          </p:cNvPr>
          <p:cNvSpPr txBox="1"/>
          <p:nvPr/>
        </p:nvSpPr>
        <p:spPr>
          <a:xfrm>
            <a:off x="6712747" y="6506766"/>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6" name="Picture 5" descr="A logo of a number four&#10;&#10;Description automatically generated">
            <a:extLst>
              <a:ext uri="{FF2B5EF4-FFF2-40B4-BE49-F238E27FC236}">
                <a16:creationId xmlns:a16="http://schemas.microsoft.com/office/drawing/2014/main" id="{7BECCA7F-3BFB-7712-6A38-BB4D4E4A8C3D}"/>
              </a:ext>
            </a:extLst>
          </p:cNvPr>
          <p:cNvPicPr>
            <a:picLocks noChangeAspect="1"/>
          </p:cNvPicPr>
          <p:nvPr/>
        </p:nvPicPr>
        <p:blipFill>
          <a:blip r:embed="rId3">
            <a:clrChange>
              <a:clrFrom>
                <a:srgbClr val="E3E3E3"/>
              </a:clrFrom>
              <a:clrTo>
                <a:srgbClr val="E3E3E3">
                  <a:alpha val="0"/>
                </a:srgbClr>
              </a:clrTo>
            </a:clrChange>
            <a:extLst>
              <a:ext uri="{28A0092B-C50C-407E-A947-70E740481C1C}">
                <a14:useLocalDpi xmlns:a14="http://schemas.microsoft.com/office/drawing/2010/main" val="0"/>
              </a:ext>
            </a:extLst>
          </a:blip>
          <a:stretch>
            <a:fillRect/>
          </a:stretch>
        </p:blipFill>
        <p:spPr>
          <a:xfrm>
            <a:off x="109378" y="6539858"/>
            <a:ext cx="274320" cy="265482"/>
          </a:xfrm>
          <a:prstGeom prst="rect">
            <a:avLst/>
          </a:prstGeom>
          <a:effectLst>
            <a:outerShdw blurRad="241300" dist="101600" dir="960000" algn="tl" rotWithShape="0">
              <a:prstClr val="black">
                <a:alpha val="56000"/>
              </a:prstClr>
            </a:outerShdw>
          </a:effectLst>
        </p:spPr>
      </p:pic>
      <p:grpSp>
        <p:nvGrpSpPr>
          <p:cNvPr id="10" name="Gruppo 9">
            <a:extLst>
              <a:ext uri="{FF2B5EF4-FFF2-40B4-BE49-F238E27FC236}">
                <a16:creationId xmlns:a16="http://schemas.microsoft.com/office/drawing/2014/main" id="{DA2B4DE0-071B-021F-3F7D-EBF651A7F944}"/>
              </a:ext>
            </a:extLst>
          </p:cNvPr>
          <p:cNvGrpSpPr/>
          <p:nvPr/>
        </p:nvGrpSpPr>
        <p:grpSpPr>
          <a:xfrm>
            <a:off x="10839" y="-9224"/>
            <a:ext cx="12192000" cy="870184"/>
            <a:chOff x="0" y="1586"/>
            <a:chExt cx="12192000" cy="1387666"/>
          </a:xfrm>
        </p:grpSpPr>
        <p:grpSp>
          <p:nvGrpSpPr>
            <p:cNvPr id="11" name="Gruppo 10">
              <a:extLst>
                <a:ext uri="{FF2B5EF4-FFF2-40B4-BE49-F238E27FC236}">
                  <a16:creationId xmlns:a16="http://schemas.microsoft.com/office/drawing/2014/main" id="{E110DE9E-FB69-FB9F-5521-D0A033F29702}"/>
                </a:ext>
              </a:extLst>
            </p:cNvPr>
            <p:cNvGrpSpPr/>
            <p:nvPr/>
          </p:nvGrpSpPr>
          <p:grpSpPr>
            <a:xfrm>
              <a:off x="0" y="1586"/>
              <a:ext cx="12192000" cy="1387666"/>
              <a:chOff x="0" y="1586"/>
              <a:chExt cx="12192000" cy="1387666"/>
            </a:xfrm>
          </p:grpSpPr>
          <p:pic>
            <p:nvPicPr>
              <p:cNvPr id="48" name="Picture 1">
                <a:extLst>
                  <a:ext uri="{FF2B5EF4-FFF2-40B4-BE49-F238E27FC236}">
                    <a16:creationId xmlns:a16="http://schemas.microsoft.com/office/drawing/2014/main" id="{86D5C547-342E-6D60-B901-F0EABB47924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 y="1586"/>
                <a:ext cx="12191999" cy="1387666"/>
              </a:xfrm>
              <a:prstGeom prst="rect">
                <a:avLst/>
              </a:prstGeom>
              <a:noFill/>
              <a:ln>
                <a:noFill/>
              </a:ln>
            </p:spPr>
          </p:pic>
          <p:pic>
            <p:nvPicPr>
              <p:cNvPr id="49" name="Immagine 48">
                <a:extLst>
                  <a:ext uri="{FF2B5EF4-FFF2-40B4-BE49-F238E27FC236}">
                    <a16:creationId xmlns:a16="http://schemas.microsoft.com/office/drawing/2014/main" id="{56908B03-682F-D9DD-E1BA-4C25B9AD9CFF}"/>
                  </a:ext>
                </a:extLst>
              </p:cNvPr>
              <p:cNvPicPr/>
              <p:nvPr/>
            </p:nvPicPr>
            <p:blipFill>
              <a:blip r:embed="rId5">
                <a:extLst>
                  <a:ext uri="{28A0092B-C50C-407E-A947-70E740481C1C}">
                    <a14:useLocalDpi xmlns:a14="http://schemas.microsoft.com/office/drawing/2010/main" val="0"/>
                  </a:ext>
                </a:extLst>
              </a:blip>
              <a:stretch>
                <a:fillRect/>
              </a:stretch>
            </p:blipFill>
            <p:spPr>
              <a:xfrm>
                <a:off x="0" y="179632"/>
                <a:ext cx="11483163" cy="1105293"/>
              </a:xfrm>
              <a:prstGeom prst="rect">
                <a:avLst/>
              </a:prstGeom>
            </p:spPr>
          </p:pic>
        </p:grpSp>
        <p:pic>
          <p:nvPicPr>
            <p:cNvPr id="21" name="Immagine 20" descr="Immagine che contiene testo, schermata, Blu elettrico, Carattere&#10;&#10;Descrizione generata automaticamente">
              <a:extLst>
                <a:ext uri="{FF2B5EF4-FFF2-40B4-BE49-F238E27FC236}">
                  <a16:creationId xmlns:a16="http://schemas.microsoft.com/office/drawing/2014/main" id="{3503A853-FEFB-51F9-8F1D-0D581675FD97}"/>
                </a:ext>
              </a:extLst>
            </p:cNvPr>
            <p:cNvPicPr/>
            <p:nvPr/>
          </p:nvPicPr>
          <p:blipFill>
            <a:blip r:embed="rId6">
              <a:extLst>
                <a:ext uri="{28A0092B-C50C-407E-A947-70E740481C1C}">
                  <a14:useLocalDpi xmlns:a14="http://schemas.microsoft.com/office/drawing/2010/main" val="0"/>
                </a:ext>
              </a:extLst>
            </a:blip>
            <a:srcRect r="21887"/>
            <a:stretch/>
          </p:blipFill>
          <p:spPr>
            <a:xfrm>
              <a:off x="0" y="122165"/>
              <a:ext cx="1872059" cy="1193801"/>
            </a:xfrm>
            <a:prstGeom prst="rect">
              <a:avLst/>
            </a:prstGeom>
          </p:spPr>
        </p:pic>
        <p:pic>
          <p:nvPicPr>
            <p:cNvPr id="29" name="Immagine 28" descr="Immagine che contiene blu, cielo&#10;&#10;Descrizione generata automaticamente">
              <a:extLst>
                <a:ext uri="{FF2B5EF4-FFF2-40B4-BE49-F238E27FC236}">
                  <a16:creationId xmlns:a16="http://schemas.microsoft.com/office/drawing/2014/main" id="{840327EB-05BB-97FF-80F5-1788D89B6FCC}"/>
                </a:ext>
              </a:extLst>
            </p:cNvPr>
            <p:cNvPicPr/>
            <p:nvPr/>
          </p:nvPicPr>
          <p:blipFill rotWithShape="1">
            <a:blip r:embed="rId7">
              <a:extLst>
                <a:ext uri="{28A0092B-C50C-407E-A947-70E740481C1C}">
                  <a14:useLocalDpi xmlns:a14="http://schemas.microsoft.com/office/drawing/2010/main" val="0"/>
                </a:ext>
              </a:extLst>
            </a:blip>
            <a:srcRect l="33812" t="7309" r="44969" b="5283"/>
            <a:stretch/>
          </p:blipFill>
          <p:spPr>
            <a:xfrm>
              <a:off x="2284509" y="289172"/>
              <a:ext cx="121268" cy="921359"/>
            </a:xfrm>
            <a:prstGeom prst="rect">
              <a:avLst/>
            </a:prstGeom>
          </p:spPr>
        </p:pic>
        <p:pic>
          <p:nvPicPr>
            <p:cNvPr id="30" name="Immagine 29" descr="Immagine che contiene testo, logo, Carattere, Blu elettrico&#10;&#10;Descrizione generata automaticamente">
              <a:extLst>
                <a:ext uri="{FF2B5EF4-FFF2-40B4-BE49-F238E27FC236}">
                  <a16:creationId xmlns:a16="http://schemas.microsoft.com/office/drawing/2014/main" id="{F4FDDD72-F479-6D5F-F2F3-6E9F30A9B1CF}"/>
                </a:ext>
              </a:extLst>
            </p:cNvPr>
            <p:cNvPicPr/>
            <p:nvPr/>
          </p:nvPicPr>
          <p:blipFill>
            <a:blip r:embed="rId8">
              <a:extLst>
                <a:ext uri="{28A0092B-C50C-407E-A947-70E740481C1C}">
                  <a14:useLocalDpi xmlns:a14="http://schemas.microsoft.com/office/drawing/2010/main" val="0"/>
                </a:ext>
              </a:extLst>
            </a:blip>
            <a:srcRect l="15592" r="17205"/>
            <a:stretch/>
          </p:blipFill>
          <p:spPr>
            <a:xfrm>
              <a:off x="2563051" y="160883"/>
              <a:ext cx="1647585" cy="1041400"/>
            </a:xfrm>
            <a:prstGeom prst="rect">
              <a:avLst/>
            </a:prstGeom>
          </p:spPr>
        </p:pic>
        <p:pic>
          <p:nvPicPr>
            <p:cNvPr id="31" name="Immagine 30" descr="Immagine che contiene testo, schermata, Elementi grafici, grafica&#10;&#10;Descrizione generata automaticamente">
              <a:extLst>
                <a:ext uri="{FF2B5EF4-FFF2-40B4-BE49-F238E27FC236}">
                  <a16:creationId xmlns:a16="http://schemas.microsoft.com/office/drawing/2014/main" id="{39B4D24E-EF61-63BE-6147-76CB71D5AAC4}"/>
                </a:ext>
              </a:extLst>
            </p:cNvPr>
            <p:cNvPicPr/>
            <p:nvPr/>
          </p:nvPicPr>
          <p:blipFill>
            <a:blip r:embed="rId9">
              <a:extLst>
                <a:ext uri="{28A0092B-C50C-407E-A947-70E740481C1C}">
                  <a14:useLocalDpi xmlns:a14="http://schemas.microsoft.com/office/drawing/2010/main" val="0"/>
                </a:ext>
              </a:extLst>
            </a:blip>
            <a:srcRect l="8356" r="7892"/>
            <a:stretch/>
          </p:blipFill>
          <p:spPr>
            <a:xfrm>
              <a:off x="4976709" y="224278"/>
              <a:ext cx="1808358" cy="1016000"/>
            </a:xfrm>
            <a:prstGeom prst="rect">
              <a:avLst/>
            </a:prstGeom>
          </p:spPr>
        </p:pic>
        <p:pic>
          <p:nvPicPr>
            <p:cNvPr id="32" name="Immagine 31" descr="Immagine che contiene blu, cielo&#10;&#10;Descrizione generata automaticamente">
              <a:extLst>
                <a:ext uri="{FF2B5EF4-FFF2-40B4-BE49-F238E27FC236}">
                  <a16:creationId xmlns:a16="http://schemas.microsoft.com/office/drawing/2014/main" id="{E35A245B-8F4B-46D3-CA7E-650BE4D20C8D}"/>
                </a:ext>
              </a:extLst>
            </p:cNvPr>
            <p:cNvPicPr/>
            <p:nvPr/>
          </p:nvPicPr>
          <p:blipFill rotWithShape="1">
            <a:blip r:embed="rId7">
              <a:extLst>
                <a:ext uri="{28A0092B-C50C-407E-A947-70E740481C1C}">
                  <a14:useLocalDpi xmlns:a14="http://schemas.microsoft.com/office/drawing/2010/main" val="0"/>
                </a:ext>
              </a:extLst>
            </a:blip>
            <a:srcRect l="33812" t="7309" r="44969" b="5283"/>
            <a:stretch/>
          </p:blipFill>
          <p:spPr>
            <a:xfrm>
              <a:off x="4475799" y="318918"/>
              <a:ext cx="121268" cy="921359"/>
            </a:xfrm>
            <a:prstGeom prst="rect">
              <a:avLst/>
            </a:prstGeom>
          </p:spPr>
        </p:pic>
        <p:pic>
          <p:nvPicPr>
            <p:cNvPr id="33" name="Immagine 32" descr="Immagine che contiene blu, cielo&#10;&#10;Descrizione generata automaticamente">
              <a:extLst>
                <a:ext uri="{FF2B5EF4-FFF2-40B4-BE49-F238E27FC236}">
                  <a16:creationId xmlns:a16="http://schemas.microsoft.com/office/drawing/2014/main" id="{66DF476C-73F2-8B24-81B5-8D3162AD6E35}"/>
                </a:ext>
              </a:extLst>
            </p:cNvPr>
            <p:cNvPicPr/>
            <p:nvPr/>
          </p:nvPicPr>
          <p:blipFill rotWithShape="1">
            <a:blip r:embed="rId7">
              <a:extLst>
                <a:ext uri="{28A0092B-C50C-407E-A947-70E740481C1C}">
                  <a14:useLocalDpi xmlns:a14="http://schemas.microsoft.com/office/drawing/2010/main" val="0"/>
                </a:ext>
              </a:extLst>
            </a:blip>
            <a:srcRect l="33812" t="7309" r="44969" b="5283"/>
            <a:stretch/>
          </p:blipFill>
          <p:spPr>
            <a:xfrm>
              <a:off x="7236505" y="289172"/>
              <a:ext cx="121268" cy="921359"/>
            </a:xfrm>
            <a:prstGeom prst="rect">
              <a:avLst/>
            </a:prstGeom>
          </p:spPr>
        </p:pic>
        <p:pic>
          <p:nvPicPr>
            <p:cNvPr id="38" name="Immagine 37" descr="Immagine che contiene Carattere, Blu elettrico, logo, Elementi grafici&#10;&#10;Descrizione generata automaticamente">
              <a:extLst>
                <a:ext uri="{FF2B5EF4-FFF2-40B4-BE49-F238E27FC236}">
                  <a16:creationId xmlns:a16="http://schemas.microsoft.com/office/drawing/2014/main" id="{916E384D-D81A-ED90-C44F-B223109487CE}"/>
                </a:ext>
              </a:extLst>
            </p:cNvPr>
            <p:cNvPicPr/>
            <p:nvPr/>
          </p:nvPicPr>
          <p:blipFill>
            <a:blip r:embed="rId10">
              <a:extLst>
                <a:ext uri="{28A0092B-C50C-407E-A947-70E740481C1C}">
                  <a14:useLocalDpi xmlns:a14="http://schemas.microsoft.com/office/drawing/2010/main" val="0"/>
                </a:ext>
              </a:extLst>
            </a:blip>
            <a:stretch>
              <a:fillRect/>
            </a:stretch>
          </p:blipFill>
          <p:spPr>
            <a:xfrm>
              <a:off x="7552769" y="160883"/>
              <a:ext cx="1638891" cy="1092200"/>
            </a:xfrm>
            <a:prstGeom prst="rect">
              <a:avLst/>
            </a:prstGeom>
          </p:spPr>
        </p:pic>
        <p:pic>
          <p:nvPicPr>
            <p:cNvPr id="41" name="Immagine 40" descr="Immagine che contiene blu, cielo&#10;&#10;Descrizione generata automaticamente">
              <a:extLst>
                <a:ext uri="{FF2B5EF4-FFF2-40B4-BE49-F238E27FC236}">
                  <a16:creationId xmlns:a16="http://schemas.microsoft.com/office/drawing/2014/main" id="{16EEC2FB-3E0C-BBB6-4685-02355A805CA8}"/>
                </a:ext>
              </a:extLst>
            </p:cNvPr>
            <p:cNvPicPr/>
            <p:nvPr/>
          </p:nvPicPr>
          <p:blipFill rotWithShape="1">
            <a:blip r:embed="rId7">
              <a:extLst>
                <a:ext uri="{28A0092B-C50C-407E-A947-70E740481C1C}">
                  <a14:useLocalDpi xmlns:a14="http://schemas.microsoft.com/office/drawing/2010/main" val="0"/>
                </a:ext>
              </a:extLst>
            </a:blip>
            <a:srcRect l="33812" t="7309" r="44969" b="5283"/>
            <a:stretch/>
          </p:blipFill>
          <p:spPr>
            <a:xfrm>
              <a:off x="9456823" y="324298"/>
              <a:ext cx="121268" cy="921359"/>
            </a:xfrm>
            <a:prstGeom prst="rect">
              <a:avLst/>
            </a:prstGeom>
          </p:spPr>
        </p:pic>
        <p:pic>
          <p:nvPicPr>
            <p:cNvPr id="46" name="Picture 8" descr="A black background with a black square&#10;&#10;Description automatically generated with medium confidence">
              <a:extLst>
                <a:ext uri="{FF2B5EF4-FFF2-40B4-BE49-F238E27FC236}">
                  <a16:creationId xmlns:a16="http://schemas.microsoft.com/office/drawing/2014/main" id="{834F6551-0AF5-73FB-284C-1FF04386F3D4}"/>
                </a:ext>
              </a:extLst>
            </p:cNvPr>
            <p:cNvPicPr/>
            <p:nvPr/>
          </p:nvPicPr>
          <p:blipFill>
            <a:blip r:embed="rId11">
              <a:lum bright="70000" contrast="-70000"/>
              <a:extLst>
                <a:ext uri="{BEBA8EAE-BF5A-486C-A8C5-ECC9F3942E4B}">
                  <a14:imgProps xmlns:a14="http://schemas.microsoft.com/office/drawing/2010/main">
                    <a14:imgLayer r:embed="rId12">
                      <a14:imgEffect>
                        <a14:artisticMarker/>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rcRect t="5600" r="22222"/>
            <a:stretch/>
          </p:blipFill>
          <p:spPr>
            <a:xfrm>
              <a:off x="9990542" y="114845"/>
              <a:ext cx="1638890" cy="1180077"/>
            </a:xfrm>
            <a:prstGeom prst="rect">
              <a:avLst/>
            </a:prstGeom>
          </p:spPr>
        </p:pic>
      </p:grpSp>
      <p:sp>
        <p:nvSpPr>
          <p:cNvPr id="4" name="TextBox 3">
            <a:extLst>
              <a:ext uri="{FF2B5EF4-FFF2-40B4-BE49-F238E27FC236}">
                <a16:creationId xmlns:a16="http://schemas.microsoft.com/office/drawing/2014/main" id="{74577F8C-030C-00EF-E3C1-ADD4ED7E48BA}"/>
              </a:ext>
            </a:extLst>
          </p:cNvPr>
          <p:cNvSpPr txBox="1"/>
          <p:nvPr/>
        </p:nvSpPr>
        <p:spPr>
          <a:xfrm>
            <a:off x="384908" y="999846"/>
            <a:ext cx="11443902" cy="553998"/>
          </a:xfrm>
          <a:prstGeom prst="rect">
            <a:avLst/>
          </a:prstGeom>
          <a:noFill/>
        </p:spPr>
        <p:txBody>
          <a:bodyPr wrap="none" rtlCol="0">
            <a:spAutoFit/>
          </a:bodyPr>
          <a:lstStyle/>
          <a:p>
            <a:pPr algn="ctr"/>
            <a:r>
              <a:rPr lang="en-US" sz="3000" b="1" dirty="0"/>
              <a:t>APPROCCIO STRUTTURATO DI PROJECT MANAGEMENT </a:t>
            </a:r>
            <a:r>
              <a:rPr lang="en-US" sz="2000" b="1" dirty="0"/>
              <a:t>(solo per iniziare…)</a:t>
            </a:r>
            <a:endParaRPr lang="it-IT" sz="1600" b="1" i="1" dirty="0"/>
          </a:p>
        </p:txBody>
      </p:sp>
      <p:sp>
        <p:nvSpPr>
          <p:cNvPr id="5" name="TextBox 4">
            <a:extLst>
              <a:ext uri="{FF2B5EF4-FFF2-40B4-BE49-F238E27FC236}">
                <a16:creationId xmlns:a16="http://schemas.microsoft.com/office/drawing/2014/main" id="{72864ABF-E353-B816-251E-215ACE60F54E}"/>
              </a:ext>
            </a:extLst>
          </p:cNvPr>
          <p:cNvSpPr txBox="1"/>
          <p:nvPr/>
        </p:nvSpPr>
        <p:spPr>
          <a:xfrm>
            <a:off x="447675" y="1562100"/>
            <a:ext cx="5638800" cy="4824398"/>
          </a:xfrm>
          <a:prstGeom prst="rect">
            <a:avLst/>
          </a:prstGeom>
          <a:noFill/>
        </p:spPr>
        <p:txBody>
          <a:bodyPr wrap="square" rtlCol="0">
            <a:spAutoFit/>
          </a:bodyPr>
          <a:lstStyle/>
          <a:p>
            <a:pPr marL="0" marR="0"/>
            <a:r>
              <a:rPr lang="en-US" sz="1200" b="1" dirty="0">
                <a:solidFill>
                  <a:srgbClr val="111111"/>
                </a:solidFill>
                <a:effectLst/>
                <a:latin typeface=".SFUI-Semibold"/>
                <a:ea typeface="Aptos" panose="020B0004020202020204" pitchFamily="34" charset="0"/>
                <a:cs typeface="Aptos" panose="020B0004020202020204" pitchFamily="34" charset="0"/>
              </a:rPr>
              <a:t>1. </a:t>
            </a:r>
            <a:r>
              <a:rPr lang="en-US" sz="1200" b="1" dirty="0" err="1">
                <a:solidFill>
                  <a:srgbClr val="111111"/>
                </a:solidFill>
                <a:effectLst/>
                <a:latin typeface=".SFUI-Semibold"/>
                <a:ea typeface="Aptos" panose="020B0004020202020204" pitchFamily="34" charset="0"/>
                <a:cs typeface="Aptos" panose="020B0004020202020204" pitchFamily="34" charset="0"/>
              </a:rPr>
              <a:t>Obiettivi</a:t>
            </a:r>
            <a:r>
              <a:rPr lang="en-US" sz="1200" b="1" dirty="0">
                <a:solidFill>
                  <a:srgbClr val="111111"/>
                </a:solidFill>
                <a:effectLst/>
                <a:latin typeface=".SFUI-Semibold"/>
                <a:ea typeface="Aptos" panose="020B0004020202020204" pitchFamily="34" charset="0"/>
                <a:cs typeface="Aptos" panose="020B0004020202020204" pitchFamily="34" charset="0"/>
              </a:rPr>
              <a:t> e </a:t>
            </a:r>
            <a:r>
              <a:rPr lang="en-US" sz="1200" b="1" dirty="0" err="1">
                <a:solidFill>
                  <a:srgbClr val="111111"/>
                </a:solidFill>
                <a:effectLst/>
                <a:latin typeface=".SFUI-Semibold"/>
                <a:ea typeface="Aptos" panose="020B0004020202020204" pitchFamily="34" charset="0"/>
                <a:cs typeface="Aptos" panose="020B0004020202020204" pitchFamily="34" charset="0"/>
              </a:rPr>
              <a:t>scopo</a:t>
            </a:r>
            <a:r>
              <a:rPr lang="en-US" sz="1200" b="1" dirty="0">
                <a:solidFill>
                  <a:srgbClr val="111111"/>
                </a:solidFill>
                <a:effectLst/>
                <a:latin typeface=".SFUI-Semibold"/>
                <a:ea typeface="Aptos" panose="020B0004020202020204" pitchFamily="34" charset="0"/>
                <a:cs typeface="Aptos" panose="020B0004020202020204" pitchFamily="34" charset="0"/>
              </a:rPr>
              <a:t> del progetto</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71450" marR="0" indent="-171450">
              <a:spcBef>
                <a:spcPts val="900"/>
              </a:spcBef>
              <a:buFont typeface="Arial" panose="020B0604020202020204" pitchFamily="34" charset="0"/>
              <a:buChar char="•"/>
            </a:pPr>
            <a:r>
              <a:rPr lang="en-US" sz="1200" b="1" dirty="0" err="1">
                <a:solidFill>
                  <a:srgbClr val="111111"/>
                </a:solidFill>
                <a:effectLst/>
                <a:latin typeface=".SFUI-Bold"/>
                <a:ea typeface="Aptos" panose="020B0004020202020204" pitchFamily="34" charset="0"/>
                <a:cs typeface="Aptos" panose="020B0004020202020204" pitchFamily="34" charset="0"/>
              </a:rPr>
              <a:t>Definizione</a:t>
            </a:r>
            <a:r>
              <a:rPr lang="en-US" sz="1200" b="1" dirty="0">
                <a:solidFill>
                  <a:srgbClr val="111111"/>
                </a:solidFill>
                <a:effectLst/>
                <a:latin typeface=".SFUI-Bold"/>
                <a:ea typeface="Aptos" panose="020B0004020202020204" pitchFamily="34" charset="0"/>
                <a:cs typeface="Aptos" panose="020B0004020202020204" pitchFamily="34" charset="0"/>
              </a:rPr>
              <a:t> degli </a:t>
            </a:r>
            <a:r>
              <a:rPr lang="en-US" sz="1200" b="1" dirty="0" err="1">
                <a:solidFill>
                  <a:srgbClr val="111111"/>
                </a:solidFill>
                <a:effectLst/>
                <a:latin typeface=".SFUI-Bold"/>
                <a:ea typeface="Aptos" panose="020B0004020202020204" pitchFamily="34" charset="0"/>
                <a:cs typeface="Aptos" panose="020B0004020202020204" pitchFamily="34" charset="0"/>
              </a:rPr>
              <a:t>obiettivi</a:t>
            </a:r>
            <a:r>
              <a:rPr lang="en-US" sz="1200" b="1" dirty="0">
                <a:solidFill>
                  <a:srgbClr val="111111"/>
                </a:solidFill>
                <a:effectLst/>
                <a:latin typeface=".SFUI-Bold"/>
                <a:ea typeface="Aptos" panose="020B0004020202020204" pitchFamily="34" charset="0"/>
                <a:cs typeface="Aptos" panose="020B0004020202020204" pitchFamily="34" charset="0"/>
              </a:rPr>
              <a:t>:</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Specificare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i</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risultati</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attesi</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sia</a:t>
            </a:r>
            <a:r>
              <a:rPr lang="en-US" sz="1200" dirty="0">
                <a:solidFill>
                  <a:srgbClr val="111111"/>
                </a:solidFill>
                <a:effectLst/>
                <a:latin typeface=".SFUI-Regular"/>
                <a:ea typeface="Aptos" panose="020B0004020202020204" pitchFamily="34" charset="0"/>
                <a:cs typeface="Aptos" panose="020B0004020202020204" pitchFamily="34" charset="0"/>
              </a:rPr>
              <a:t> a livello scientifico </a:t>
            </a:r>
            <a:r>
              <a:rPr lang="en-US" sz="1200" dirty="0" err="1">
                <a:solidFill>
                  <a:srgbClr val="111111"/>
                </a:solidFill>
                <a:effectLst/>
                <a:latin typeface=".SFUI-Regular"/>
                <a:ea typeface="Aptos" panose="020B0004020202020204" pitchFamily="34" charset="0"/>
                <a:cs typeface="Aptos" panose="020B0004020202020204" pitchFamily="34" charset="0"/>
              </a:rPr>
              <a:t>che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infrastrutturale</a:t>
            </a:r>
            <a:r>
              <a:rPr lang="en-US" sz="1200" dirty="0">
                <a:solidFill>
                  <a:srgbClr val="111111"/>
                </a:solidFill>
                <a:effectLst/>
                <a:latin typeface=".SFUI-Regular"/>
                <a:ea typeface="Aptos" panose="020B0004020202020204" pitchFamily="34" charset="0"/>
                <a:cs typeface="Aptos" panose="020B0004020202020204" pitchFamily="34" charset="0"/>
              </a:rPr>
              <a:t> (es. </a:t>
            </a:r>
            <a:r>
              <a:rPr lang="en-US" sz="1200" dirty="0" err="1">
                <a:solidFill>
                  <a:srgbClr val="111111"/>
                </a:solidFill>
                <a:effectLst/>
                <a:latin typeface=".SFUI-Regular"/>
                <a:ea typeface="Aptos" panose="020B0004020202020204" pitchFamily="34" charset="0"/>
                <a:cs typeface="Aptos" panose="020B0004020202020204" pitchFamily="34" charset="0"/>
              </a:rPr>
              <a:t>nuove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apparecchiature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miglioramento</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dei</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servizi</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maggiore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capacità</a:t>
            </a:r>
            <a:r>
              <a:rPr lang="en-US" sz="1200" dirty="0">
                <a:solidFill>
                  <a:srgbClr val="111111"/>
                </a:solidFill>
                <a:effectLst/>
                <a:latin typeface=".SFUI-Regular"/>
                <a:ea typeface="Aptos" panose="020B0004020202020204" pitchFamily="34" charset="0"/>
                <a:cs typeface="Aptos" panose="020B0004020202020204" pitchFamily="34" charset="0"/>
              </a:rPr>
              <a:t> di collaborazione).</a:t>
            </a:r>
            <a:endParaRPr lang="en-US" sz="1200" dirty="0">
              <a:latin typeface="Aptos" panose="020B0004020202020204" pitchFamily="34" charset="0"/>
              <a:ea typeface="Aptos" panose="020B0004020202020204" pitchFamily="34" charset="0"/>
              <a:cs typeface="Aptos" panose="020B0004020202020204" pitchFamily="34" charset="0"/>
            </a:endParaRPr>
          </a:p>
          <a:p>
            <a:pPr marL="171450" marR="0" indent="-171450">
              <a:spcBef>
                <a:spcPts val="900"/>
              </a:spcBef>
              <a:buFont typeface="Arial" panose="020B0604020202020204" pitchFamily="34" charset="0"/>
              <a:buChar char="•"/>
            </a:pPr>
            <a:r>
              <a:rPr lang="en-US" sz="1200" b="1" dirty="0" err="1">
                <a:solidFill>
                  <a:srgbClr val="111111"/>
                </a:solidFill>
                <a:effectLst/>
                <a:latin typeface=".SFUI-Bold"/>
                <a:ea typeface="Aptos" panose="020B0004020202020204" pitchFamily="34" charset="0"/>
                <a:cs typeface="Aptos" panose="020B0004020202020204" pitchFamily="34" charset="0"/>
              </a:rPr>
              <a:t>Chiarezza</a:t>
            </a:r>
            <a:r>
              <a:rPr lang="en-US" sz="1200" b="1" dirty="0">
                <a:solidFill>
                  <a:srgbClr val="111111"/>
                </a:solidFill>
                <a:effectLst/>
                <a:latin typeface=".SFUI-Bold"/>
                <a:ea typeface="Aptos" panose="020B0004020202020204" pitchFamily="34" charset="0"/>
                <a:cs typeface="Aptos" panose="020B0004020202020204" pitchFamily="34" charset="0"/>
              </a:rPr>
              <a:t> nello </a:t>
            </a:r>
            <a:r>
              <a:rPr lang="en-US" sz="1200" b="1" dirty="0" err="1">
                <a:solidFill>
                  <a:srgbClr val="111111"/>
                </a:solidFill>
                <a:effectLst/>
                <a:latin typeface=".SFUI-Bold"/>
                <a:ea typeface="Aptos" panose="020B0004020202020204" pitchFamily="34" charset="0"/>
                <a:cs typeface="Aptos" panose="020B0004020202020204" pitchFamily="34" charset="0"/>
              </a:rPr>
              <a:t>scopo</a:t>
            </a:r>
            <a:r>
              <a:rPr lang="en-US" sz="1200" b="1" dirty="0">
                <a:solidFill>
                  <a:srgbClr val="111111"/>
                </a:solidFill>
                <a:effectLst/>
                <a:latin typeface=".SFUI-Bold"/>
                <a:ea typeface="Aptos" panose="020B0004020202020204" pitchFamily="34" charset="0"/>
                <a:cs typeface="Aptos" panose="020B0004020202020204" pitchFamily="34" charset="0"/>
              </a:rPr>
              <a:t>:</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Assicurarsi</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che</a:t>
            </a:r>
            <a:r>
              <a:rPr lang="en-US" sz="1200" dirty="0">
                <a:solidFill>
                  <a:srgbClr val="111111"/>
                </a:solidFill>
                <a:effectLst/>
                <a:latin typeface=".SFUI-Regular"/>
                <a:ea typeface="Aptos" panose="020B0004020202020204" pitchFamily="34" charset="0"/>
                <a:cs typeface="Aptos" panose="020B0004020202020204" pitchFamily="34" charset="0"/>
              </a:rPr>
              <a:t> lo </a:t>
            </a:r>
            <a:r>
              <a:rPr lang="en-US" sz="1200" dirty="0" err="1">
                <a:solidFill>
                  <a:srgbClr val="111111"/>
                </a:solidFill>
                <a:effectLst/>
                <a:latin typeface=".SFUI-Regular"/>
                <a:ea typeface="Aptos" panose="020B0004020202020204" pitchFamily="34" charset="0"/>
                <a:cs typeface="Aptos" panose="020B0004020202020204" pitchFamily="34" charset="0"/>
              </a:rPr>
              <a:t>scopo</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sia</a:t>
            </a:r>
            <a:r>
              <a:rPr lang="en-US" sz="1200" dirty="0">
                <a:solidFill>
                  <a:srgbClr val="111111"/>
                </a:solidFill>
                <a:effectLst/>
                <a:latin typeface=".SFUI-Regular"/>
                <a:ea typeface="Aptos" panose="020B0004020202020204" pitchFamily="34" charset="0"/>
                <a:cs typeface="Aptos" panose="020B0004020202020204" pitchFamily="34" charset="0"/>
              </a:rPr>
              <a:t> ben </a:t>
            </a:r>
            <a:r>
              <a:rPr lang="en-US" sz="1200" dirty="0" err="1">
                <a:solidFill>
                  <a:srgbClr val="111111"/>
                </a:solidFill>
                <a:effectLst/>
                <a:latin typeface=".SFUI-Regular"/>
                <a:ea typeface="Aptos" panose="020B0004020202020204" pitchFamily="34" charset="0"/>
                <a:cs typeface="Aptos" panose="020B0004020202020204" pitchFamily="34" charset="0"/>
              </a:rPr>
              <a:t>definito</a:t>
            </a:r>
            <a:r>
              <a:rPr lang="en-US" sz="1200" dirty="0">
                <a:solidFill>
                  <a:srgbClr val="111111"/>
                </a:solidFill>
                <a:effectLst/>
                <a:latin typeface=".SFUI-Regular"/>
                <a:ea typeface="Aptos" panose="020B0004020202020204" pitchFamily="34" charset="0"/>
                <a:cs typeface="Aptos" panose="020B0004020202020204" pitchFamily="34" charset="0"/>
              </a:rPr>
              <a:t>, condiviso e </a:t>
            </a:r>
            <a:r>
              <a:rPr lang="en-US" sz="1200" dirty="0" err="1">
                <a:solidFill>
                  <a:srgbClr val="111111"/>
                </a:solidFill>
                <a:effectLst/>
                <a:latin typeface=".SFUI-Regular"/>
                <a:ea typeface="Aptos" panose="020B0004020202020204" pitchFamily="34" charset="0"/>
                <a:cs typeface="Aptos" panose="020B0004020202020204" pitchFamily="34" charset="0"/>
              </a:rPr>
              <a:t>allineato</a:t>
            </a:r>
            <a:r>
              <a:rPr lang="en-US" sz="1200" dirty="0">
                <a:solidFill>
                  <a:srgbClr val="111111"/>
                </a:solidFill>
                <a:effectLst/>
                <a:latin typeface=".SFUI-Regular"/>
                <a:ea typeface="Aptos" panose="020B0004020202020204" pitchFamily="34" charset="0"/>
                <a:cs typeface="Aptos" panose="020B0004020202020204" pitchFamily="34" charset="0"/>
              </a:rPr>
              <a:t> con le </a:t>
            </a:r>
            <a:r>
              <a:rPr lang="en-US" sz="1200" dirty="0" err="1">
                <a:solidFill>
                  <a:srgbClr val="111111"/>
                </a:solidFill>
                <a:effectLst/>
                <a:latin typeface=".SFUI-Regular"/>
                <a:ea typeface="Aptos" panose="020B0004020202020204" pitchFamily="34" charset="0"/>
                <a:cs typeface="Aptos" panose="020B0004020202020204" pitchFamily="34" charset="0"/>
              </a:rPr>
              <a:t>esigenze</a:t>
            </a:r>
            <a:r>
              <a:rPr lang="en-US" sz="1200" dirty="0">
                <a:solidFill>
                  <a:srgbClr val="111111"/>
                </a:solidFill>
                <a:effectLst/>
                <a:latin typeface=".SFUI-Regular"/>
                <a:ea typeface="Aptos" panose="020B0004020202020204" pitchFamily="34" charset="0"/>
                <a:cs typeface="Aptos" panose="020B0004020202020204" pitchFamily="34" charset="0"/>
              </a:rPr>
              <a:t> di tutti </a:t>
            </a:r>
            <a:r>
              <a:rPr lang="en-US" sz="1200" dirty="0" err="1">
                <a:solidFill>
                  <a:srgbClr val="111111"/>
                </a:solidFill>
                <a:effectLst/>
                <a:latin typeface=".SFUI-Regular"/>
                <a:ea typeface="Aptos" panose="020B0004020202020204" pitchFamily="34" charset="0"/>
                <a:cs typeface="Aptos" panose="020B0004020202020204" pitchFamily="34" charset="0"/>
              </a:rPr>
              <a:t>i</a:t>
            </a:r>
            <a:r>
              <a:rPr lang="en-US" sz="1200" dirty="0">
                <a:solidFill>
                  <a:srgbClr val="111111"/>
                </a:solidFill>
                <a:effectLst/>
                <a:latin typeface=".SFUI-Regular"/>
                <a:ea typeface="Aptos" panose="020B0004020202020204" pitchFamily="34" charset="0"/>
                <a:cs typeface="Aptos" panose="020B0004020202020204" pitchFamily="34" charset="0"/>
              </a:rPr>
              <a:t> partner.</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23825" marR="0" indent="-123825">
              <a:spcBef>
                <a:spcPts val="900"/>
              </a:spcBef>
            </a:pPr>
            <a:r>
              <a:rPr lang="en-US" sz="1200" dirty="0">
                <a:effectLst/>
                <a:latin typeface="Helvetica" panose="020B0604020202020204" pitchFamily="34" charset="0"/>
                <a:ea typeface="Aptos" panose="020B0004020202020204" pitchFamily="34" charset="0"/>
                <a:cs typeface="Aptos" panose="020B0004020202020204" pitchFamily="34" charset="0"/>
              </a:rPr>
              <a:t> </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200" b="1" dirty="0">
                <a:solidFill>
                  <a:srgbClr val="111111"/>
                </a:solidFill>
                <a:effectLst/>
                <a:latin typeface=".SFUI-Semibold"/>
                <a:ea typeface="Aptos" panose="020B0004020202020204" pitchFamily="34" charset="0"/>
                <a:cs typeface="Aptos" panose="020B0004020202020204" pitchFamily="34" charset="0"/>
              </a:rPr>
              <a:t>2. Governance del progetto</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71450" marR="0" indent="-171450">
              <a:spcBef>
                <a:spcPts val="900"/>
              </a:spcBef>
              <a:buFont typeface="Arial" panose="020B0604020202020204" pitchFamily="34" charset="0"/>
              <a:buChar char="•"/>
            </a:pPr>
            <a:r>
              <a:rPr lang="en-US" sz="1200" b="1" dirty="0" err="1">
                <a:solidFill>
                  <a:srgbClr val="111111"/>
                </a:solidFill>
                <a:effectLst/>
                <a:latin typeface=".SFUI-Bold"/>
                <a:ea typeface="Aptos" panose="020B0004020202020204" pitchFamily="34" charset="0"/>
                <a:cs typeface="Aptos" panose="020B0004020202020204" pitchFamily="34" charset="0"/>
              </a:rPr>
              <a:t>Struttura</a:t>
            </a:r>
            <a:r>
              <a:rPr lang="en-US" sz="1200" b="1" dirty="0">
                <a:solidFill>
                  <a:srgbClr val="111111"/>
                </a:solidFill>
                <a:effectLst/>
                <a:latin typeface=".SFUI-Bold"/>
                <a:ea typeface="Aptos" panose="020B0004020202020204" pitchFamily="34" charset="0"/>
                <a:cs typeface="Aptos" panose="020B0004020202020204" pitchFamily="34" charset="0"/>
              </a:rPr>
              <a:t> di governance: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Creare</a:t>
            </a:r>
            <a:r>
              <a:rPr lang="en-US" sz="1200" dirty="0">
                <a:solidFill>
                  <a:srgbClr val="111111"/>
                </a:solidFill>
                <a:effectLst/>
                <a:latin typeface=".SFUI-Regular"/>
                <a:ea typeface="Aptos" panose="020B0004020202020204" pitchFamily="34" charset="0"/>
                <a:cs typeface="Aptos" panose="020B0004020202020204" pitchFamily="34" charset="0"/>
              </a:rPr>
              <a:t> un </a:t>
            </a:r>
            <a:r>
              <a:rPr lang="en-US" sz="1200" dirty="0" err="1">
                <a:solidFill>
                  <a:srgbClr val="111111"/>
                </a:solidFill>
                <a:effectLst/>
                <a:latin typeface=".SFUI-Regular"/>
                <a:ea typeface="Aptos" panose="020B0004020202020204" pitchFamily="34" charset="0"/>
                <a:cs typeface="Aptos" panose="020B0004020202020204" pitchFamily="34" charset="0"/>
              </a:rPr>
              <a:t>sistema</a:t>
            </a:r>
            <a:r>
              <a:rPr lang="en-US" sz="1200" dirty="0">
                <a:solidFill>
                  <a:srgbClr val="111111"/>
                </a:solidFill>
                <a:effectLst/>
                <a:latin typeface=".SFUI-Regular"/>
                <a:ea typeface="Aptos" panose="020B0004020202020204" pitchFamily="34" charset="0"/>
                <a:cs typeface="Aptos" panose="020B0004020202020204" pitchFamily="34" charset="0"/>
              </a:rPr>
              <a:t> di gestione chiaro, con </a:t>
            </a:r>
            <a:r>
              <a:rPr lang="en-US" sz="1200" dirty="0" err="1">
                <a:solidFill>
                  <a:srgbClr val="111111"/>
                </a:solidFill>
                <a:effectLst/>
                <a:latin typeface=".SFUI-Regular"/>
                <a:ea typeface="Aptos" panose="020B0004020202020204" pitchFamily="34" charset="0"/>
                <a:cs typeface="Aptos" panose="020B0004020202020204" pitchFamily="34" charset="0"/>
              </a:rPr>
              <a:t>ruoli</a:t>
            </a:r>
            <a:r>
              <a:rPr lang="en-US" sz="1200" dirty="0">
                <a:solidFill>
                  <a:srgbClr val="111111"/>
                </a:solidFill>
                <a:effectLst/>
                <a:latin typeface=".SFUI-Regular"/>
                <a:ea typeface="Aptos" panose="020B0004020202020204" pitchFamily="34" charset="0"/>
                <a:cs typeface="Aptos" panose="020B0004020202020204" pitchFamily="34" charset="0"/>
              </a:rPr>
              <a:t> e responsabilità </a:t>
            </a:r>
            <a:r>
              <a:rPr lang="en-US" sz="1200" dirty="0" err="1">
                <a:solidFill>
                  <a:srgbClr val="111111"/>
                </a:solidFill>
                <a:effectLst/>
                <a:latin typeface=".SFUI-Regular"/>
                <a:ea typeface="Aptos" panose="020B0004020202020204" pitchFamily="34" charset="0"/>
                <a:cs typeface="Aptos" panose="020B0004020202020204" pitchFamily="34" charset="0"/>
              </a:rPr>
              <a:t>assegnati</a:t>
            </a:r>
            <a:r>
              <a:rPr lang="en-US" sz="1200" dirty="0">
                <a:solidFill>
                  <a:srgbClr val="111111"/>
                </a:solidFill>
                <a:effectLst/>
                <a:latin typeface=".SFUI-Regular"/>
                <a:ea typeface="Aptos" panose="020B0004020202020204" pitchFamily="34" charset="0"/>
                <a:cs typeface="Aptos" panose="020B0004020202020204" pitchFamily="34" charset="0"/>
              </a:rPr>
              <a:t>. (PI, IM, FO, </a:t>
            </a:r>
            <a:r>
              <a:rPr lang="en-US" sz="1200" dirty="0" err="1">
                <a:solidFill>
                  <a:srgbClr val="111111"/>
                </a:solidFill>
                <a:effectLst/>
                <a:latin typeface=".SFUI-Regular"/>
                <a:ea typeface="Aptos" panose="020B0004020202020204" pitchFamily="34" charset="0"/>
                <a:cs typeface="Aptos" panose="020B0004020202020204" pitchFamily="34" charset="0"/>
              </a:rPr>
              <a:t>Comitati</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direttivi</a:t>
            </a:r>
            <a:r>
              <a:rPr lang="en-US" sz="1200" dirty="0">
                <a:solidFill>
                  <a:srgbClr val="111111"/>
                </a:solidFill>
                <a:latin typeface=".SFUI-Regular"/>
                <a:ea typeface="Aptos" panose="020B0004020202020204" pitchFamily="34" charset="0"/>
                <a:cs typeface="Aptos" panose="020B0004020202020204" pitchFamily="34" charset="0"/>
              </a:rPr>
              <a:t>, </a:t>
            </a:r>
            <a:r>
              <a:rPr lang="en-US" sz="1200" dirty="0" err="1">
                <a:solidFill>
                  <a:srgbClr val="111111"/>
                </a:solidFill>
                <a:latin typeface=".SFUI-Regular"/>
                <a:ea typeface="Aptos" panose="020B0004020202020204" pitchFamily="34" charset="0"/>
                <a:cs typeface="Aptos" panose="020B0004020202020204" pitchFamily="34" charset="0"/>
              </a:rPr>
              <a:t>etc</a:t>
            </a:r>
            <a:r>
              <a:rPr lang="en-US" sz="1200" dirty="0">
                <a:solidFill>
                  <a:srgbClr val="111111"/>
                </a:solidFill>
                <a:latin typeface=".SFUI-Regular"/>
                <a:ea typeface="Aptos" panose="020B0004020202020204" pitchFamily="34" charset="0"/>
                <a:cs typeface="Aptos" panose="020B0004020202020204" pitchFamily="34" charset="0"/>
              </a:rPr>
              <a:t>)</a:t>
            </a:r>
          </a:p>
          <a:p>
            <a:pPr marL="171450" marR="0" indent="-171450">
              <a:spcBef>
                <a:spcPts val="900"/>
              </a:spcBef>
              <a:buFont typeface="Arial" panose="020B0604020202020204" pitchFamily="34" charset="0"/>
              <a:buChar char="•"/>
            </a:pPr>
            <a:r>
              <a:rPr lang="en-US" sz="1200" b="1" dirty="0">
                <a:solidFill>
                  <a:srgbClr val="111111"/>
                </a:solidFill>
                <a:effectLst/>
                <a:latin typeface=".SFUI-Bold"/>
                <a:ea typeface="Aptos" panose="020B0004020202020204" pitchFamily="34" charset="0"/>
                <a:cs typeface="Aptos" panose="020B0004020202020204" pitchFamily="34" charset="0"/>
              </a:rPr>
              <a:t>Responsabilità </a:t>
            </a:r>
            <a:r>
              <a:rPr lang="en-US" sz="1200" b="1" dirty="0" err="1">
                <a:solidFill>
                  <a:srgbClr val="111111"/>
                </a:solidFill>
                <a:effectLst/>
                <a:latin typeface=".SFUI-Bold"/>
                <a:ea typeface="Aptos" panose="020B0004020202020204" pitchFamily="34" charset="0"/>
                <a:cs typeface="Aptos" panose="020B0004020202020204" pitchFamily="34" charset="0"/>
              </a:rPr>
              <a:t>dei</a:t>
            </a:r>
            <a:r>
              <a:rPr lang="en-US" sz="1200" b="1" dirty="0">
                <a:solidFill>
                  <a:srgbClr val="111111"/>
                </a:solidFill>
                <a:effectLst/>
                <a:latin typeface=".SFUI-Bold"/>
                <a:ea typeface="Aptos" panose="020B0004020202020204" pitchFamily="34" charset="0"/>
                <a:cs typeface="Aptos" panose="020B0004020202020204" pitchFamily="34" charset="0"/>
              </a:rPr>
              <a:t> partner:</a:t>
            </a:r>
            <a:r>
              <a:rPr lang="en-US" sz="1200" dirty="0">
                <a:solidFill>
                  <a:srgbClr val="111111"/>
                </a:solidFill>
                <a:effectLst/>
                <a:latin typeface=".SFUI-Regular"/>
                <a:ea typeface="Aptos" panose="020B0004020202020204" pitchFamily="34" charset="0"/>
                <a:cs typeface="Aptos" panose="020B0004020202020204" pitchFamily="34" charset="0"/>
              </a:rPr>
              <a:t> Definire le responsabilità </a:t>
            </a:r>
            <a:r>
              <a:rPr lang="en-US" sz="1200" dirty="0" err="1">
                <a:solidFill>
                  <a:srgbClr val="111111"/>
                </a:solidFill>
                <a:effectLst/>
                <a:latin typeface=".SFUI-Regular"/>
                <a:ea typeface="Aptos" panose="020B0004020202020204" pitchFamily="34" charset="0"/>
                <a:cs typeface="Aptos" panose="020B0004020202020204" pitchFamily="34" charset="0"/>
              </a:rPr>
              <a:t>specifiche</a:t>
            </a:r>
            <a:r>
              <a:rPr lang="en-US" sz="1200" dirty="0">
                <a:solidFill>
                  <a:srgbClr val="111111"/>
                </a:solidFill>
                <a:effectLst/>
                <a:latin typeface=".SFUI-Regular"/>
                <a:ea typeface="Aptos" panose="020B0004020202020204" pitchFamily="34" charset="0"/>
                <a:cs typeface="Aptos" panose="020B0004020202020204" pitchFamily="34" charset="0"/>
              </a:rPr>
              <a:t> di ogni </a:t>
            </a:r>
            <a:r>
              <a:rPr lang="en-US" sz="1200" dirty="0" err="1">
                <a:solidFill>
                  <a:srgbClr val="111111"/>
                </a:solidFill>
                <a:effectLst/>
                <a:latin typeface=".SFUI-Regular"/>
                <a:ea typeface="Aptos" panose="020B0004020202020204" pitchFamily="34" charset="0"/>
                <a:cs typeface="Aptos" panose="020B0004020202020204" pitchFamily="34" charset="0"/>
              </a:rPr>
              <a:t>università</a:t>
            </a:r>
            <a:r>
              <a:rPr lang="en-US" sz="1200" dirty="0">
                <a:solidFill>
                  <a:srgbClr val="111111"/>
                </a:solidFill>
                <a:effectLst/>
                <a:latin typeface=".SFUI-Regular"/>
                <a:ea typeface="Aptos" panose="020B0004020202020204" pitchFamily="34" charset="0"/>
                <a:cs typeface="Aptos" panose="020B0004020202020204" pitchFamily="34" charset="0"/>
              </a:rPr>
              <a:t> e </a:t>
            </a:r>
            <a:r>
              <a:rPr lang="en-US" sz="1200" dirty="0" err="1">
                <a:solidFill>
                  <a:srgbClr val="111111"/>
                </a:solidFill>
                <a:effectLst/>
                <a:latin typeface=".SFUI-Regular"/>
                <a:ea typeface="Aptos" panose="020B0004020202020204" pitchFamily="34" charset="0"/>
                <a:cs typeface="Aptos" panose="020B0004020202020204" pitchFamily="34" charset="0"/>
              </a:rPr>
              <a:t>ente</a:t>
            </a:r>
            <a:r>
              <a:rPr lang="en-US" sz="1200" dirty="0">
                <a:solidFill>
                  <a:srgbClr val="111111"/>
                </a:solidFill>
                <a:effectLst/>
                <a:latin typeface=".SFUI-Regular"/>
                <a:ea typeface="Aptos" panose="020B0004020202020204" pitchFamily="34" charset="0"/>
                <a:cs typeface="Aptos" panose="020B0004020202020204" pitchFamily="34" charset="0"/>
              </a:rPr>
              <a:t> di ricerca </a:t>
            </a:r>
            <a:r>
              <a:rPr lang="en-US" sz="1200" dirty="0" err="1">
                <a:solidFill>
                  <a:srgbClr val="111111"/>
                </a:solidFill>
                <a:effectLst/>
                <a:latin typeface=".SFUI-Regular"/>
                <a:ea typeface="Aptos" panose="020B0004020202020204" pitchFamily="34" charset="0"/>
                <a:cs typeface="Aptos" panose="020B0004020202020204" pitchFamily="34" charset="0"/>
              </a:rPr>
              <a:t>partecipante</a:t>
            </a:r>
            <a:r>
              <a:rPr lang="en-US" sz="1200" dirty="0">
                <a:solidFill>
                  <a:srgbClr val="111111"/>
                </a:solidFill>
                <a:effectLst/>
                <a:latin typeface=".SFUI-Regular"/>
                <a:ea typeface="Aptos" panose="020B0004020202020204" pitchFamily="34" charset="0"/>
                <a:cs typeface="Aptos" panose="020B0004020202020204" pitchFamily="34" charset="0"/>
              </a:rPr>
              <a:t>.</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23825" marR="0" indent="-123825">
              <a:spcBef>
                <a:spcPts val="900"/>
              </a:spcBef>
            </a:pPr>
            <a:r>
              <a:rPr lang="en-US" sz="1200" dirty="0">
                <a:effectLst/>
                <a:latin typeface="Helvetica" panose="020B0604020202020204" pitchFamily="34" charset="0"/>
                <a:ea typeface="Aptos" panose="020B0004020202020204" pitchFamily="34" charset="0"/>
                <a:cs typeface="Aptos" panose="020B0004020202020204" pitchFamily="34" charset="0"/>
              </a:rPr>
              <a:t> </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200" b="1" dirty="0">
                <a:solidFill>
                  <a:srgbClr val="111111"/>
                </a:solidFill>
                <a:effectLst/>
                <a:latin typeface=".SFUI-Semibold"/>
                <a:ea typeface="Aptos" panose="020B0004020202020204" pitchFamily="34" charset="0"/>
                <a:cs typeface="Aptos" panose="020B0004020202020204" pitchFamily="34" charset="0"/>
              </a:rPr>
              <a:t>3. </a:t>
            </a:r>
            <a:r>
              <a:rPr lang="en-US" sz="1200" b="1" dirty="0" err="1">
                <a:solidFill>
                  <a:srgbClr val="111111"/>
                </a:solidFill>
                <a:effectLst/>
                <a:latin typeface=".SFUI-Semibold"/>
                <a:ea typeface="Aptos" panose="020B0004020202020204" pitchFamily="34" charset="0"/>
                <a:cs typeface="Aptos" panose="020B0004020202020204" pitchFamily="34" charset="0"/>
              </a:rPr>
              <a:t>Pianificazione</a:t>
            </a:r>
            <a:r>
              <a:rPr lang="en-US" sz="1200" b="1" dirty="0">
                <a:solidFill>
                  <a:srgbClr val="111111"/>
                </a:solidFill>
                <a:effectLst/>
                <a:latin typeface=".SFUI-Semibold"/>
                <a:ea typeface="Aptos" panose="020B0004020202020204" pitchFamily="34" charset="0"/>
                <a:cs typeface="Aptos" panose="020B0004020202020204" pitchFamily="34" charset="0"/>
              </a:rPr>
              <a:t> e gestione delle attività</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71450" marR="0" indent="-171450">
              <a:spcBef>
                <a:spcPts val="900"/>
              </a:spcBef>
              <a:buFont typeface="Arial" panose="020B0604020202020204" pitchFamily="34" charset="0"/>
              <a:buChar char="•"/>
            </a:pPr>
            <a:r>
              <a:rPr lang="en-US" sz="1200" b="1" dirty="0">
                <a:solidFill>
                  <a:srgbClr val="111111"/>
                </a:solidFill>
                <a:effectLst/>
                <a:latin typeface=".SFUI-Bold"/>
                <a:ea typeface="Aptos" panose="020B0004020202020204" pitchFamily="34" charset="0"/>
                <a:cs typeface="Aptos" panose="020B0004020202020204" pitchFamily="34" charset="0"/>
              </a:rPr>
              <a:t>Piano di </a:t>
            </a:r>
            <a:r>
              <a:rPr lang="en-US" sz="1200" b="1" dirty="0" err="1">
                <a:solidFill>
                  <a:srgbClr val="111111"/>
                </a:solidFill>
                <a:effectLst/>
                <a:latin typeface=".SFUI-Bold"/>
                <a:ea typeface="Aptos" panose="020B0004020202020204" pitchFamily="34" charset="0"/>
                <a:cs typeface="Aptos" panose="020B0004020202020204" pitchFamily="34" charset="0"/>
              </a:rPr>
              <a:t>lavoro</a:t>
            </a:r>
            <a:r>
              <a:rPr lang="en-US" sz="1200" b="1" dirty="0">
                <a:solidFill>
                  <a:srgbClr val="111111"/>
                </a:solidFill>
                <a:effectLst/>
                <a:latin typeface=".SFUI-Bold"/>
                <a:ea typeface="Aptos" panose="020B0004020202020204" pitchFamily="34" charset="0"/>
                <a:cs typeface="Aptos" panose="020B0004020202020204" pitchFamily="34" charset="0"/>
              </a:rPr>
              <a:t> (WBS - Work Breakdown Structure):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Scomporre</a:t>
            </a:r>
            <a:r>
              <a:rPr lang="en-US" sz="1200" dirty="0">
                <a:solidFill>
                  <a:srgbClr val="111111"/>
                </a:solidFill>
                <a:effectLst/>
                <a:latin typeface=".SFUI-Regular"/>
                <a:ea typeface="Aptos" panose="020B0004020202020204" pitchFamily="34" charset="0"/>
                <a:cs typeface="Aptos" panose="020B0004020202020204" pitchFamily="34" charset="0"/>
              </a:rPr>
              <a:t> il progetto in attività </a:t>
            </a:r>
            <a:r>
              <a:rPr lang="en-US" sz="1200" dirty="0" err="1">
                <a:solidFill>
                  <a:srgbClr val="111111"/>
                </a:solidFill>
                <a:effectLst/>
                <a:latin typeface=".SFUI-Regular"/>
                <a:ea typeface="Aptos" panose="020B0004020202020204" pitchFamily="34" charset="0"/>
                <a:cs typeface="Aptos" panose="020B0004020202020204" pitchFamily="34" charset="0"/>
              </a:rPr>
              <a:t>specifiche</a:t>
            </a:r>
            <a:r>
              <a:rPr lang="en-US" sz="1200" dirty="0">
                <a:solidFill>
                  <a:srgbClr val="111111"/>
                </a:solidFill>
                <a:effectLst/>
                <a:latin typeface=".SFUI-Regular"/>
                <a:ea typeface="Aptos" panose="020B0004020202020204" pitchFamily="34" charset="0"/>
                <a:cs typeface="Aptos" panose="020B0004020202020204" pitchFamily="34" charset="0"/>
              </a:rPr>
              <a:t> e ben definite, </a:t>
            </a:r>
            <a:r>
              <a:rPr lang="en-US" sz="1200" dirty="0" err="1">
                <a:solidFill>
                  <a:srgbClr val="111111"/>
                </a:solidFill>
                <a:effectLst/>
                <a:latin typeface=".SFUI-Regular"/>
                <a:ea typeface="Aptos" panose="020B0004020202020204" pitchFamily="34" charset="0"/>
                <a:cs typeface="Aptos" panose="020B0004020202020204" pitchFamily="34" charset="0"/>
              </a:rPr>
              <a:t>assegnando</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tempistiche</a:t>
            </a:r>
            <a:r>
              <a:rPr lang="en-US" sz="1200" dirty="0">
                <a:solidFill>
                  <a:srgbClr val="111111"/>
                </a:solidFill>
                <a:effectLst/>
                <a:latin typeface=".SFUI-Regular"/>
                <a:ea typeface="Aptos" panose="020B0004020202020204" pitchFamily="34" charset="0"/>
                <a:cs typeface="Aptos" panose="020B0004020202020204" pitchFamily="34" charset="0"/>
              </a:rPr>
              <a:t> e </a:t>
            </a:r>
            <a:r>
              <a:rPr lang="en-US" sz="1200" dirty="0" err="1">
                <a:solidFill>
                  <a:srgbClr val="111111"/>
                </a:solidFill>
                <a:effectLst/>
                <a:latin typeface=".SFUI-Regular"/>
                <a:ea typeface="Aptos" panose="020B0004020202020204" pitchFamily="34" charset="0"/>
                <a:cs typeface="Aptos" panose="020B0004020202020204" pitchFamily="34" charset="0"/>
              </a:rPr>
              <a:t>risorse</a:t>
            </a:r>
            <a:r>
              <a:rPr lang="en-US" sz="1200" dirty="0">
                <a:solidFill>
                  <a:srgbClr val="111111"/>
                </a:solidFill>
                <a:effectLst/>
                <a:latin typeface=".SFUI-Regular"/>
                <a:ea typeface="Aptos" panose="020B0004020202020204" pitchFamily="34" charset="0"/>
                <a:cs typeface="Aptos" panose="020B0004020202020204" pitchFamily="34" charset="0"/>
              </a:rPr>
              <a:t>.</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71450" marR="0" indent="-171450">
              <a:spcBef>
                <a:spcPts val="900"/>
              </a:spcBef>
              <a:buFont typeface="Arial" panose="020B0604020202020204" pitchFamily="34" charset="0"/>
              <a:buChar char="•"/>
            </a:pPr>
            <a:r>
              <a:rPr lang="en-US" sz="1200" b="1" dirty="0" err="1">
                <a:solidFill>
                  <a:srgbClr val="111111"/>
                </a:solidFill>
                <a:effectLst/>
                <a:latin typeface=".SFUI-Bold"/>
                <a:ea typeface="Aptos" panose="020B0004020202020204" pitchFamily="34" charset="0"/>
                <a:cs typeface="Aptos" panose="020B0004020202020204" pitchFamily="34" charset="0"/>
              </a:rPr>
              <a:t>Cronoprogramma</a:t>
            </a:r>
            <a:r>
              <a:rPr lang="en-US" sz="1200" b="1" dirty="0">
                <a:solidFill>
                  <a:srgbClr val="111111"/>
                </a:solidFill>
                <a:effectLst/>
                <a:latin typeface=".SFUI-Bold"/>
                <a:ea typeface="Aptos" panose="020B0004020202020204" pitchFamily="34" charset="0"/>
                <a:cs typeface="Aptos" panose="020B0004020202020204" pitchFamily="34" charset="0"/>
              </a:rPr>
              <a:t>:</a:t>
            </a:r>
            <a:r>
              <a:rPr lang="en-US" sz="1200" dirty="0">
                <a:solidFill>
                  <a:srgbClr val="111111"/>
                </a:solidFill>
                <a:effectLst/>
                <a:latin typeface=".SFUI-Regular"/>
                <a:ea typeface="Aptos" panose="020B0004020202020204" pitchFamily="34" charset="0"/>
                <a:cs typeface="Aptos" panose="020B0004020202020204" pitchFamily="34" charset="0"/>
              </a:rPr>
              <a:t> Utilizzare </a:t>
            </a:r>
            <a:r>
              <a:rPr lang="en-US" sz="1200" dirty="0" err="1">
                <a:solidFill>
                  <a:srgbClr val="111111"/>
                </a:solidFill>
                <a:effectLst/>
                <a:latin typeface=".SFUI-Regular"/>
                <a:ea typeface="Aptos" panose="020B0004020202020204" pitchFamily="34" charset="0"/>
                <a:cs typeface="Aptos" panose="020B0004020202020204" pitchFamily="34" charset="0"/>
              </a:rPr>
              <a:t>strumenti</a:t>
            </a:r>
            <a:r>
              <a:rPr lang="en-US" sz="1200" dirty="0">
                <a:solidFill>
                  <a:srgbClr val="111111"/>
                </a:solidFill>
                <a:effectLst/>
                <a:latin typeface=".SFUI-Regular"/>
                <a:ea typeface="Aptos" panose="020B0004020202020204" pitchFamily="34" charset="0"/>
                <a:cs typeface="Aptos" panose="020B0004020202020204" pitchFamily="34" charset="0"/>
              </a:rPr>
              <a:t> come </a:t>
            </a:r>
            <a:r>
              <a:rPr lang="en-US" sz="1200" dirty="0" err="1">
                <a:solidFill>
                  <a:srgbClr val="111111"/>
                </a:solidFill>
                <a:effectLst/>
                <a:latin typeface=".SFUI-Regular"/>
                <a:ea typeface="Aptos" panose="020B0004020202020204" pitchFamily="34" charset="0"/>
                <a:cs typeface="Aptos" panose="020B0004020202020204" pitchFamily="34" charset="0"/>
              </a:rPr>
              <a:t>diagrammi</a:t>
            </a:r>
            <a:r>
              <a:rPr lang="en-US" sz="1200" dirty="0">
                <a:solidFill>
                  <a:srgbClr val="111111"/>
                </a:solidFill>
                <a:effectLst/>
                <a:latin typeface=".SFUI-Regular"/>
                <a:ea typeface="Aptos" panose="020B0004020202020204" pitchFamily="34" charset="0"/>
                <a:cs typeface="Aptos" panose="020B0004020202020204" pitchFamily="34" charset="0"/>
              </a:rPr>
              <a:t> di Gantt per </a:t>
            </a:r>
            <a:r>
              <a:rPr lang="en-US" sz="1200" dirty="0" err="1">
                <a:solidFill>
                  <a:srgbClr val="111111"/>
                </a:solidFill>
                <a:effectLst/>
                <a:latin typeface=".SFUI-Regular"/>
                <a:ea typeface="Aptos" panose="020B0004020202020204" pitchFamily="34" charset="0"/>
                <a:cs typeface="Aptos" panose="020B0004020202020204" pitchFamily="34" charset="0"/>
              </a:rPr>
              <a:t>monitorare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i</a:t>
            </a:r>
            <a:r>
              <a:rPr lang="en-US" sz="1200" dirty="0">
                <a:solidFill>
                  <a:srgbClr val="111111"/>
                </a:solidFill>
                <a:effectLst/>
                <a:latin typeface=".SFUI-Regular"/>
                <a:ea typeface="Aptos" panose="020B0004020202020204" pitchFamily="34" charset="0"/>
                <a:cs typeface="Aptos" panose="020B0004020202020204" pitchFamily="34" charset="0"/>
              </a:rPr>
              <a:t> tempi e le scadenze.</a:t>
            </a:r>
            <a:endParaRPr lang="en-US" sz="1200" dirty="0">
              <a:latin typeface="Aptos" panose="020B0004020202020204" pitchFamily="34" charset="0"/>
              <a:ea typeface="Aptos" panose="020B0004020202020204" pitchFamily="34" charset="0"/>
              <a:cs typeface="Aptos" panose="020B0004020202020204" pitchFamily="34" charset="0"/>
            </a:endParaRPr>
          </a:p>
          <a:p>
            <a:pPr marL="171450" marR="0" indent="-171450">
              <a:spcBef>
                <a:spcPts val="900"/>
              </a:spcBef>
              <a:buFont typeface="Arial" panose="020B0604020202020204" pitchFamily="34" charset="0"/>
              <a:buChar char="•"/>
            </a:pPr>
            <a:r>
              <a:rPr lang="en-US" sz="1200" b="1" dirty="0" err="1">
                <a:solidFill>
                  <a:srgbClr val="111111"/>
                </a:solidFill>
                <a:effectLst/>
                <a:latin typeface=".SFUI-Bold"/>
                <a:ea typeface="Aptos" panose="020B0004020202020204" pitchFamily="34" charset="0"/>
                <a:cs typeface="Aptos" panose="020B0004020202020204" pitchFamily="34" charset="0"/>
              </a:rPr>
              <a:t>Pianificazione</a:t>
            </a:r>
            <a:r>
              <a:rPr lang="en-US" sz="1200" b="1" dirty="0">
                <a:solidFill>
                  <a:srgbClr val="111111"/>
                </a:solidFill>
                <a:effectLst/>
                <a:latin typeface=".SFUI-Bold"/>
                <a:ea typeface="Aptos" panose="020B0004020202020204" pitchFamily="34" charset="0"/>
                <a:cs typeface="Aptos" panose="020B0004020202020204" pitchFamily="34" charset="0"/>
              </a:rPr>
              <a:t> delle milestone: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Identificare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i</a:t>
            </a:r>
            <a:r>
              <a:rPr lang="en-US" sz="1200" dirty="0">
                <a:solidFill>
                  <a:srgbClr val="111111"/>
                </a:solidFill>
                <a:effectLst/>
                <a:latin typeface=".SFUI-Regular"/>
                <a:ea typeface="Aptos" panose="020B0004020202020204" pitchFamily="34" charset="0"/>
                <a:cs typeface="Aptos" panose="020B0004020202020204" pitchFamily="34" charset="0"/>
              </a:rPr>
              <a:t> punti </a:t>
            </a:r>
            <a:r>
              <a:rPr lang="en-US" sz="1200" dirty="0" err="1">
                <a:solidFill>
                  <a:srgbClr val="111111"/>
                </a:solidFill>
                <a:effectLst/>
                <a:latin typeface=".SFUI-Regular"/>
                <a:ea typeface="Aptos" panose="020B0004020202020204" pitchFamily="34" charset="0"/>
                <a:cs typeface="Aptos" panose="020B0004020202020204" pitchFamily="34" charset="0"/>
              </a:rPr>
              <a:t>chiave</a:t>
            </a:r>
            <a:r>
              <a:rPr lang="en-US" sz="1200" dirty="0">
                <a:solidFill>
                  <a:srgbClr val="111111"/>
                </a:solidFill>
                <a:effectLst/>
                <a:latin typeface=".SFUI-Regular"/>
                <a:ea typeface="Aptos" panose="020B0004020202020204" pitchFamily="34" charset="0"/>
                <a:cs typeface="Aptos" panose="020B0004020202020204" pitchFamily="34" charset="0"/>
              </a:rPr>
              <a:t> per </a:t>
            </a:r>
            <a:r>
              <a:rPr lang="en-US" sz="1200" dirty="0" err="1">
                <a:solidFill>
                  <a:srgbClr val="111111"/>
                </a:solidFill>
                <a:effectLst/>
                <a:latin typeface=".SFUI-Regular"/>
                <a:ea typeface="Aptos" panose="020B0004020202020204" pitchFamily="34" charset="0"/>
                <a:cs typeface="Aptos" panose="020B0004020202020204" pitchFamily="34" charset="0"/>
              </a:rPr>
              <a:t>valutare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i</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progressi</a:t>
            </a:r>
            <a:r>
              <a:rPr lang="en-US" sz="1200" dirty="0">
                <a:solidFill>
                  <a:srgbClr val="111111"/>
                </a:solidFill>
                <a:effectLst/>
                <a:latin typeface=".SFUI-Regular"/>
                <a:ea typeface="Aptos" panose="020B0004020202020204" pitchFamily="34" charset="0"/>
                <a:cs typeface="Aptos" panose="020B0004020202020204" pitchFamily="34" charset="0"/>
              </a:rPr>
              <a:t> del progetto.</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sp>
        <p:nvSpPr>
          <p:cNvPr id="7" name="TextBox 6">
            <a:extLst>
              <a:ext uri="{FF2B5EF4-FFF2-40B4-BE49-F238E27FC236}">
                <a16:creationId xmlns:a16="http://schemas.microsoft.com/office/drawing/2014/main" id="{C657B641-033F-B11E-0C96-4C276D45ACA5}"/>
              </a:ext>
            </a:extLst>
          </p:cNvPr>
          <p:cNvSpPr txBox="1"/>
          <p:nvPr/>
        </p:nvSpPr>
        <p:spPr>
          <a:xfrm>
            <a:off x="6096000" y="1562100"/>
            <a:ext cx="5638800" cy="4939814"/>
          </a:xfrm>
          <a:prstGeom prst="rect">
            <a:avLst/>
          </a:prstGeom>
          <a:noFill/>
        </p:spPr>
        <p:txBody>
          <a:bodyPr wrap="square" rtlCol="0">
            <a:spAutoFit/>
          </a:bodyPr>
          <a:lstStyle/>
          <a:p>
            <a:pPr marL="0" marR="0"/>
            <a:r>
              <a:rPr lang="en-US" sz="1200" b="1" dirty="0">
                <a:solidFill>
                  <a:srgbClr val="111111"/>
                </a:solidFill>
                <a:effectLst/>
                <a:latin typeface=".SFUI-Semibold"/>
                <a:ea typeface="Aptos" panose="020B0004020202020204" pitchFamily="34" charset="0"/>
                <a:cs typeface="Aptos" panose="020B0004020202020204" pitchFamily="34" charset="0"/>
              </a:rPr>
              <a:t>4. Budget e </a:t>
            </a:r>
            <a:r>
              <a:rPr lang="en-US" sz="1200" b="1" dirty="0" err="1">
                <a:solidFill>
                  <a:srgbClr val="111111"/>
                </a:solidFill>
                <a:effectLst/>
                <a:latin typeface=".SFUI-Semibold"/>
                <a:ea typeface="Aptos" panose="020B0004020202020204" pitchFamily="34" charset="0"/>
                <a:cs typeface="Aptos" panose="020B0004020202020204" pitchFamily="34" charset="0"/>
              </a:rPr>
              <a:t>risorse</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71450" marR="0" indent="-171450">
              <a:spcBef>
                <a:spcPts val="900"/>
              </a:spcBef>
              <a:buFont typeface="Arial" panose="020B0604020202020204" pitchFamily="34" charset="0"/>
              <a:buChar char="•"/>
            </a:pPr>
            <a:r>
              <a:rPr lang="en-US" sz="1200" b="1" dirty="0" err="1">
                <a:solidFill>
                  <a:srgbClr val="111111"/>
                </a:solidFill>
                <a:effectLst/>
                <a:latin typeface=".SFUI-Bold"/>
                <a:ea typeface="Aptos" panose="020B0004020202020204" pitchFamily="34" charset="0"/>
                <a:cs typeface="Aptos" panose="020B0004020202020204" pitchFamily="34" charset="0"/>
              </a:rPr>
              <a:t>Stima</a:t>
            </a:r>
            <a:r>
              <a:rPr lang="en-US" sz="1200" b="1" dirty="0">
                <a:solidFill>
                  <a:srgbClr val="111111"/>
                </a:solidFill>
                <a:effectLst/>
                <a:latin typeface=".SFUI-Bold"/>
                <a:ea typeface="Aptos" panose="020B0004020202020204" pitchFamily="34" charset="0"/>
                <a:cs typeface="Aptos" panose="020B0004020202020204" pitchFamily="34" charset="0"/>
              </a:rPr>
              <a:t> </a:t>
            </a:r>
            <a:r>
              <a:rPr lang="en-US" sz="1200" b="1" dirty="0" err="1">
                <a:solidFill>
                  <a:srgbClr val="111111"/>
                </a:solidFill>
                <a:effectLst/>
                <a:latin typeface=".SFUI-Bold"/>
                <a:ea typeface="Aptos" panose="020B0004020202020204" pitchFamily="34" charset="0"/>
                <a:cs typeface="Aptos" panose="020B0004020202020204" pitchFamily="34" charset="0"/>
              </a:rPr>
              <a:t>dei</a:t>
            </a:r>
            <a:r>
              <a:rPr lang="en-US" sz="1200" b="1" dirty="0">
                <a:solidFill>
                  <a:srgbClr val="111111"/>
                </a:solidFill>
                <a:effectLst/>
                <a:latin typeface=".SFUI-Bold"/>
                <a:ea typeface="Aptos" panose="020B0004020202020204" pitchFamily="34" charset="0"/>
                <a:cs typeface="Aptos" panose="020B0004020202020204" pitchFamily="34" charset="0"/>
              </a:rPr>
              <a:t> costi:</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Creare</a:t>
            </a:r>
            <a:r>
              <a:rPr lang="en-US" sz="1200" dirty="0">
                <a:solidFill>
                  <a:srgbClr val="111111"/>
                </a:solidFill>
                <a:effectLst/>
                <a:latin typeface=".SFUI-Regular"/>
                <a:ea typeface="Aptos" panose="020B0004020202020204" pitchFamily="34" charset="0"/>
                <a:cs typeface="Aptos" panose="020B0004020202020204" pitchFamily="34" charset="0"/>
              </a:rPr>
              <a:t> un budget </a:t>
            </a:r>
            <a:r>
              <a:rPr lang="en-US" sz="1200" dirty="0" err="1">
                <a:solidFill>
                  <a:srgbClr val="111111"/>
                </a:solidFill>
                <a:effectLst/>
                <a:latin typeface=".SFUI-Regular"/>
                <a:ea typeface="Aptos" panose="020B0004020202020204" pitchFamily="34" charset="0"/>
                <a:cs typeface="Aptos" panose="020B0004020202020204" pitchFamily="34" charset="0"/>
              </a:rPr>
              <a:t>dettagliato</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che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includa</a:t>
            </a:r>
            <a:r>
              <a:rPr lang="en-US" sz="1200" dirty="0">
                <a:solidFill>
                  <a:srgbClr val="111111"/>
                </a:solidFill>
                <a:effectLst/>
                <a:latin typeface=".SFUI-Regular"/>
                <a:ea typeface="Aptos" panose="020B0004020202020204" pitchFamily="34" charset="0"/>
                <a:cs typeface="Aptos" panose="020B0004020202020204" pitchFamily="34" charset="0"/>
              </a:rPr>
              <a:t> spese per </a:t>
            </a:r>
            <a:r>
              <a:rPr lang="en-US" sz="1200" dirty="0" err="1">
                <a:solidFill>
                  <a:srgbClr val="111111"/>
                </a:solidFill>
                <a:effectLst/>
                <a:latin typeface=".SFUI-Regular"/>
                <a:ea typeface="Aptos" panose="020B0004020202020204" pitchFamily="34" charset="0"/>
                <a:cs typeface="Aptos" panose="020B0004020202020204" pitchFamily="34" charset="0"/>
              </a:rPr>
              <a:t>infrastrutture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personale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attrezzature</a:t>
            </a:r>
            <a:r>
              <a:rPr lang="en-US" sz="1200" dirty="0">
                <a:solidFill>
                  <a:srgbClr val="111111"/>
                </a:solidFill>
                <a:effectLst/>
                <a:latin typeface=".SFUI-Regular"/>
                <a:ea typeface="Aptos" panose="020B0004020202020204" pitchFamily="34" charset="0"/>
                <a:cs typeface="Aptos" panose="020B0004020202020204" pitchFamily="34" charset="0"/>
              </a:rPr>
              <a:t> e gestione.</a:t>
            </a:r>
            <a:endParaRPr lang="en-US" sz="1200" dirty="0">
              <a:latin typeface="Aptos" panose="020B0004020202020204" pitchFamily="34" charset="0"/>
              <a:ea typeface="Aptos" panose="020B0004020202020204" pitchFamily="34" charset="0"/>
              <a:cs typeface="Aptos" panose="020B0004020202020204" pitchFamily="34" charset="0"/>
            </a:endParaRPr>
          </a:p>
          <a:p>
            <a:pPr marL="171450" marR="0" indent="-171450">
              <a:spcBef>
                <a:spcPts val="900"/>
              </a:spcBef>
              <a:buFont typeface="Arial" panose="020B0604020202020204" pitchFamily="34" charset="0"/>
              <a:buChar char="•"/>
            </a:pPr>
            <a:r>
              <a:rPr lang="en-US" sz="1200" b="1" dirty="0" err="1">
                <a:solidFill>
                  <a:srgbClr val="111111"/>
                </a:solidFill>
                <a:effectLst/>
                <a:latin typeface=".SFUI-Bold"/>
                <a:ea typeface="Aptos" panose="020B0004020202020204" pitchFamily="34" charset="0"/>
                <a:cs typeface="Aptos" panose="020B0004020202020204" pitchFamily="34" charset="0"/>
              </a:rPr>
              <a:t>Distribuzione</a:t>
            </a:r>
            <a:r>
              <a:rPr lang="en-US" sz="1200" b="1" dirty="0">
                <a:solidFill>
                  <a:srgbClr val="111111"/>
                </a:solidFill>
                <a:effectLst/>
                <a:latin typeface=".SFUI-Bold"/>
                <a:ea typeface="Aptos" panose="020B0004020202020204" pitchFamily="34" charset="0"/>
                <a:cs typeface="Aptos" panose="020B0004020202020204" pitchFamily="34" charset="0"/>
              </a:rPr>
              <a:t> delle </a:t>
            </a:r>
            <a:r>
              <a:rPr lang="en-US" sz="1200" b="1" dirty="0" err="1">
                <a:solidFill>
                  <a:srgbClr val="111111"/>
                </a:solidFill>
                <a:effectLst/>
                <a:latin typeface=".SFUI-Bold"/>
                <a:ea typeface="Aptos" panose="020B0004020202020204" pitchFamily="34" charset="0"/>
                <a:cs typeface="Aptos" panose="020B0004020202020204" pitchFamily="34" charset="0"/>
              </a:rPr>
              <a:t>risorse</a:t>
            </a:r>
            <a:r>
              <a:rPr lang="en-US" sz="1200" b="1" dirty="0">
                <a:solidFill>
                  <a:srgbClr val="111111"/>
                </a:solidFill>
                <a:effectLst/>
                <a:latin typeface=".SFUI-Bold"/>
                <a:ea typeface="Aptos" panose="020B0004020202020204" pitchFamily="34" charset="0"/>
                <a:cs typeface="Aptos" panose="020B0004020202020204" pitchFamily="34" charset="0"/>
              </a:rPr>
              <a:t>:</a:t>
            </a:r>
            <a:r>
              <a:rPr lang="en-US" sz="1200" dirty="0">
                <a:solidFill>
                  <a:srgbClr val="111111"/>
                </a:solidFill>
                <a:effectLst/>
                <a:latin typeface=".SFUI-Regular"/>
                <a:ea typeface="Aptos" panose="020B0004020202020204" pitchFamily="34" charset="0"/>
                <a:cs typeface="Aptos" panose="020B0004020202020204" pitchFamily="34" charset="0"/>
              </a:rPr>
              <a:t> Definire come </a:t>
            </a:r>
            <a:r>
              <a:rPr lang="en-US" sz="1200" dirty="0" err="1">
                <a:solidFill>
                  <a:srgbClr val="111111"/>
                </a:solidFill>
                <a:effectLst/>
                <a:latin typeface=".SFUI-Regular"/>
                <a:ea typeface="Aptos" panose="020B0004020202020204" pitchFamily="34" charset="0"/>
                <a:cs typeface="Aptos" panose="020B0004020202020204" pitchFamily="34" charset="0"/>
              </a:rPr>
              <a:t>verranno</a:t>
            </a:r>
            <a:r>
              <a:rPr lang="en-US" sz="1200" dirty="0">
                <a:solidFill>
                  <a:srgbClr val="111111"/>
                </a:solidFill>
                <a:effectLst/>
                <a:latin typeface=".SFUI-Regular"/>
                <a:ea typeface="Aptos" panose="020B0004020202020204" pitchFamily="34" charset="0"/>
                <a:cs typeface="Aptos" panose="020B0004020202020204" pitchFamily="34" charset="0"/>
              </a:rPr>
              <a:t> allocate le </a:t>
            </a:r>
            <a:r>
              <a:rPr lang="en-US" sz="1200" dirty="0" err="1">
                <a:solidFill>
                  <a:srgbClr val="111111"/>
                </a:solidFill>
                <a:effectLst/>
                <a:latin typeface=".SFUI-Regular"/>
                <a:ea typeface="Aptos" panose="020B0004020202020204" pitchFamily="34" charset="0"/>
                <a:cs typeface="Aptos" panose="020B0004020202020204" pitchFamily="34" charset="0"/>
              </a:rPr>
              <a:t>risorse</a:t>
            </a:r>
            <a:r>
              <a:rPr lang="en-US" sz="1200" dirty="0">
                <a:solidFill>
                  <a:srgbClr val="111111"/>
                </a:solidFill>
                <a:effectLst/>
                <a:latin typeface=".SFUI-Regular"/>
                <a:ea typeface="Aptos" panose="020B0004020202020204" pitchFamily="34" charset="0"/>
                <a:cs typeface="Aptos" panose="020B0004020202020204" pitchFamily="34" charset="0"/>
              </a:rPr>
              <a:t> tra </a:t>
            </a:r>
            <a:r>
              <a:rPr lang="en-US" sz="1200" dirty="0" err="1">
                <a:solidFill>
                  <a:srgbClr val="111111"/>
                </a:solidFill>
                <a:effectLst/>
                <a:latin typeface=".SFUI-Regular"/>
                <a:ea typeface="Aptos" panose="020B0004020202020204" pitchFamily="34" charset="0"/>
                <a:cs typeface="Aptos" panose="020B0004020202020204" pitchFamily="34" charset="0"/>
              </a:rPr>
              <a:t>i</a:t>
            </a:r>
            <a:r>
              <a:rPr lang="en-US" sz="1200" dirty="0">
                <a:solidFill>
                  <a:srgbClr val="111111"/>
                </a:solidFill>
                <a:effectLst/>
                <a:latin typeface=".SFUI-Regular"/>
                <a:ea typeface="Aptos" panose="020B0004020202020204" pitchFamily="34" charset="0"/>
                <a:cs typeface="Aptos" panose="020B0004020202020204" pitchFamily="34" charset="0"/>
              </a:rPr>
              <a:t> partner.</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71450" marR="0" indent="-171450">
              <a:spcBef>
                <a:spcPts val="900"/>
              </a:spcBef>
              <a:buFont typeface="Arial" panose="020B0604020202020204" pitchFamily="34" charset="0"/>
              <a:buChar char="•"/>
            </a:pPr>
            <a:r>
              <a:rPr lang="en-US" sz="1200" b="1" dirty="0">
                <a:solidFill>
                  <a:srgbClr val="111111"/>
                </a:solidFill>
                <a:effectLst/>
                <a:latin typeface=".SFUI-Bold"/>
                <a:ea typeface="Aptos" panose="020B0004020202020204" pitchFamily="34" charset="0"/>
                <a:cs typeface="Aptos" panose="020B0004020202020204" pitchFamily="34" charset="0"/>
              </a:rPr>
              <a:t>Finanziamenti:</a:t>
            </a:r>
            <a:r>
              <a:rPr lang="en-US" sz="1200" dirty="0">
                <a:solidFill>
                  <a:srgbClr val="111111"/>
                </a:solidFill>
                <a:effectLst/>
                <a:latin typeface=".SFUI-Regular"/>
                <a:ea typeface="Aptos" panose="020B0004020202020204" pitchFamily="34" charset="0"/>
                <a:cs typeface="Aptos" panose="020B0004020202020204" pitchFamily="34" charset="0"/>
              </a:rPr>
              <a:t> Gestire il </a:t>
            </a:r>
            <a:r>
              <a:rPr lang="en-US" sz="1200" dirty="0" err="1">
                <a:solidFill>
                  <a:srgbClr val="111111"/>
                </a:solidFill>
                <a:effectLst/>
                <a:latin typeface=".SFUI-Regular"/>
                <a:ea typeface="Aptos" panose="020B0004020202020204" pitchFamily="34" charset="0"/>
                <a:cs typeface="Aptos" panose="020B0004020202020204" pitchFamily="34" charset="0"/>
              </a:rPr>
              <a:t>rapporto</a:t>
            </a:r>
            <a:r>
              <a:rPr lang="en-US" sz="1200" dirty="0">
                <a:solidFill>
                  <a:srgbClr val="111111"/>
                </a:solidFill>
                <a:effectLst/>
                <a:latin typeface=".SFUI-Regular"/>
                <a:ea typeface="Aptos" panose="020B0004020202020204" pitchFamily="34" charset="0"/>
                <a:cs typeface="Aptos" panose="020B0004020202020204" pitchFamily="34" charset="0"/>
              </a:rPr>
              <a:t> con eventuali </a:t>
            </a:r>
            <a:r>
              <a:rPr lang="en-US" sz="1200" dirty="0" err="1">
                <a:solidFill>
                  <a:srgbClr val="111111"/>
                </a:solidFill>
                <a:effectLst/>
                <a:latin typeface=".SFUI-Regular"/>
                <a:ea typeface="Aptos" panose="020B0004020202020204" pitchFamily="34" charset="0"/>
                <a:cs typeface="Aptos" panose="020B0004020202020204" pitchFamily="34" charset="0"/>
              </a:rPr>
              <a:t>enti</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finanziatori</a:t>
            </a:r>
            <a:r>
              <a:rPr lang="en-US" sz="1200" dirty="0">
                <a:solidFill>
                  <a:srgbClr val="111111"/>
                </a:solidFill>
                <a:effectLst/>
                <a:latin typeface=".SFUI-Regular"/>
                <a:ea typeface="Aptos" panose="020B0004020202020204" pitchFamily="34" charset="0"/>
                <a:cs typeface="Aptos" panose="020B0004020202020204" pitchFamily="34" charset="0"/>
              </a:rPr>
              <a:t> (es. fondi </a:t>
            </a:r>
            <a:r>
              <a:rPr lang="en-US" sz="1200" dirty="0" err="1">
                <a:solidFill>
                  <a:srgbClr val="111111"/>
                </a:solidFill>
                <a:effectLst/>
                <a:latin typeface=".SFUI-Regular"/>
                <a:ea typeface="Aptos" panose="020B0004020202020204" pitchFamily="34" charset="0"/>
                <a:cs typeface="Aptos" panose="020B0004020202020204" pitchFamily="34" charset="0"/>
              </a:rPr>
              <a:t>europei</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nazionali</a:t>
            </a:r>
            <a:r>
              <a:rPr lang="en-US" sz="1200" dirty="0">
                <a:solidFill>
                  <a:srgbClr val="111111"/>
                </a:solidFill>
                <a:effectLst/>
                <a:latin typeface=".SFUI-Regular"/>
                <a:ea typeface="Aptos" panose="020B0004020202020204" pitchFamily="34" charset="0"/>
                <a:cs typeface="Aptos" panose="020B0004020202020204" pitchFamily="34" charset="0"/>
              </a:rPr>
              <a:t>).</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23825" marR="0" indent="-123825">
              <a:spcBef>
                <a:spcPts val="900"/>
              </a:spcBef>
            </a:pPr>
            <a:r>
              <a:rPr lang="en-US" sz="1200" dirty="0">
                <a:effectLst/>
                <a:latin typeface="Helvetica" panose="020B0604020202020204" pitchFamily="34" charset="0"/>
                <a:ea typeface="Aptos" panose="020B0004020202020204" pitchFamily="34" charset="0"/>
                <a:cs typeface="Aptos" panose="020B0004020202020204" pitchFamily="34" charset="0"/>
              </a:rPr>
              <a:t> </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200" b="1" dirty="0">
                <a:solidFill>
                  <a:srgbClr val="111111"/>
                </a:solidFill>
                <a:effectLst/>
                <a:latin typeface=".SFUI-Semibold"/>
                <a:ea typeface="Aptos" panose="020B0004020202020204" pitchFamily="34" charset="0"/>
                <a:cs typeface="Aptos" panose="020B0004020202020204" pitchFamily="34" charset="0"/>
              </a:rPr>
              <a:t>5. </a:t>
            </a:r>
            <a:r>
              <a:rPr lang="en-US" sz="1200" b="1" dirty="0" err="1">
                <a:solidFill>
                  <a:srgbClr val="111111"/>
                </a:solidFill>
                <a:effectLst/>
                <a:latin typeface=".SFUI-Semibold"/>
                <a:ea typeface="Aptos" panose="020B0004020202020204" pitchFamily="34" charset="0"/>
                <a:cs typeface="Aptos" panose="020B0004020202020204" pitchFamily="34" charset="0"/>
              </a:rPr>
              <a:t>Coordinamento</a:t>
            </a:r>
            <a:r>
              <a:rPr lang="en-US" sz="1200" b="1" dirty="0">
                <a:solidFill>
                  <a:srgbClr val="111111"/>
                </a:solidFill>
                <a:effectLst/>
                <a:latin typeface=".SFUI-Semibold"/>
                <a:ea typeface="Aptos" panose="020B0004020202020204" pitchFamily="34" charset="0"/>
                <a:cs typeface="Aptos" panose="020B0004020202020204" pitchFamily="34" charset="0"/>
              </a:rPr>
              <a:t> tra </a:t>
            </a:r>
            <a:r>
              <a:rPr lang="en-US" sz="1200" b="1" dirty="0" err="1">
                <a:solidFill>
                  <a:srgbClr val="111111"/>
                </a:solidFill>
                <a:effectLst/>
                <a:latin typeface=".SFUI-Semibold"/>
                <a:ea typeface="Aptos" panose="020B0004020202020204" pitchFamily="34" charset="0"/>
                <a:cs typeface="Aptos" panose="020B0004020202020204" pitchFamily="34" charset="0"/>
              </a:rPr>
              <a:t>i</a:t>
            </a:r>
            <a:r>
              <a:rPr lang="en-US" sz="1200" b="1" dirty="0">
                <a:solidFill>
                  <a:srgbClr val="111111"/>
                </a:solidFill>
                <a:effectLst/>
                <a:latin typeface=".SFUI-Semibold"/>
                <a:ea typeface="Aptos" panose="020B0004020202020204" pitchFamily="34" charset="0"/>
                <a:cs typeface="Aptos" panose="020B0004020202020204" pitchFamily="34" charset="0"/>
              </a:rPr>
              <a:t> partner</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71450" marR="0" indent="-171450">
              <a:spcBef>
                <a:spcPts val="900"/>
              </a:spcBef>
              <a:buFont typeface="Arial" panose="020B0604020202020204" pitchFamily="34" charset="0"/>
              <a:buChar char="•"/>
            </a:pPr>
            <a:r>
              <a:rPr lang="en-US" sz="1200" b="1" dirty="0" err="1">
                <a:solidFill>
                  <a:srgbClr val="111111"/>
                </a:solidFill>
                <a:effectLst/>
                <a:latin typeface=".SFUI-Bold"/>
                <a:ea typeface="Aptos" panose="020B0004020202020204" pitchFamily="34" charset="0"/>
                <a:cs typeface="Aptos" panose="020B0004020202020204" pitchFamily="34" charset="0"/>
              </a:rPr>
              <a:t>Accordi</a:t>
            </a:r>
            <a:r>
              <a:rPr lang="en-US" sz="1200" b="1" dirty="0">
                <a:solidFill>
                  <a:srgbClr val="111111"/>
                </a:solidFill>
                <a:effectLst/>
                <a:latin typeface=".SFUI-Bold"/>
                <a:ea typeface="Aptos" panose="020B0004020202020204" pitchFamily="34" charset="0"/>
                <a:cs typeface="Aptos" panose="020B0004020202020204" pitchFamily="34" charset="0"/>
              </a:rPr>
              <a:t> </a:t>
            </a:r>
            <a:r>
              <a:rPr lang="en-US" sz="1200" b="1" dirty="0" err="1">
                <a:solidFill>
                  <a:srgbClr val="111111"/>
                </a:solidFill>
                <a:effectLst/>
                <a:latin typeface=".SFUI-Bold"/>
                <a:ea typeface="Aptos" panose="020B0004020202020204" pitchFamily="34" charset="0"/>
                <a:cs typeface="Aptos" panose="020B0004020202020204" pitchFamily="34" charset="0"/>
              </a:rPr>
              <a:t>definiti</a:t>
            </a:r>
            <a:r>
              <a:rPr lang="en-US" sz="1200" b="1" dirty="0">
                <a:solidFill>
                  <a:srgbClr val="111111"/>
                </a:solidFill>
                <a:effectLst/>
                <a:latin typeface=".SFUI-Bold"/>
                <a:ea typeface="Aptos" panose="020B0004020202020204" pitchFamily="34" charset="0"/>
                <a:cs typeface="Aptos" panose="020B0004020202020204" pitchFamily="34" charset="0"/>
              </a:rPr>
              <a:t>: </a:t>
            </a:r>
            <a:r>
              <a:rPr lang="en-US" sz="1200" dirty="0" err="1">
                <a:solidFill>
                  <a:srgbClr val="111111"/>
                </a:solidFill>
                <a:effectLst/>
                <a:latin typeface=".SFUI-Bold"/>
                <a:ea typeface="Aptos" panose="020B0004020202020204" pitchFamily="34" charset="0"/>
                <a:cs typeface="Aptos" panose="020B0004020202020204" pitchFamily="34" charset="0"/>
              </a:rPr>
              <a:t>Chiarire</a:t>
            </a:r>
            <a:r>
              <a:rPr lang="en-US" sz="1200" dirty="0">
                <a:solidFill>
                  <a:srgbClr val="111111"/>
                </a:solidFill>
                <a:effectLst/>
                <a:latin typeface=".SFUI-Bold"/>
                <a:ea typeface="Aptos" panose="020B0004020202020204" pitchFamily="34" charset="0"/>
                <a:cs typeface="Aptos" panose="020B0004020202020204" pitchFamily="34" charset="0"/>
              </a:rPr>
              <a:t> </a:t>
            </a:r>
            <a:r>
              <a:rPr lang="en-US" sz="1200" dirty="0" err="1">
                <a:solidFill>
                  <a:srgbClr val="111111"/>
                </a:solidFill>
                <a:effectLst/>
                <a:latin typeface=".SFUI-Bold"/>
                <a:ea typeface="Aptos" panose="020B0004020202020204" pitchFamily="34" charset="0"/>
                <a:cs typeface="Aptos" panose="020B0004020202020204" pitchFamily="34" charset="0"/>
              </a:rPr>
              <a:t>formalmente</a:t>
            </a:r>
            <a:r>
              <a:rPr lang="en-US" sz="1200" dirty="0">
                <a:solidFill>
                  <a:srgbClr val="111111"/>
                </a:solidFill>
                <a:effectLst/>
                <a:latin typeface=".SFUI-Bold"/>
                <a:ea typeface="Aptos" panose="020B0004020202020204" pitchFamily="34" charset="0"/>
                <a:cs typeface="Aptos" panose="020B0004020202020204" pitchFamily="34" charset="0"/>
              </a:rPr>
              <a:t> </a:t>
            </a:r>
            <a:r>
              <a:rPr lang="en-US" sz="1200" dirty="0" err="1">
                <a:solidFill>
                  <a:srgbClr val="111111"/>
                </a:solidFill>
                <a:effectLst/>
                <a:latin typeface=".SFUI-Bold"/>
                <a:ea typeface="Aptos" panose="020B0004020202020204" pitchFamily="34" charset="0"/>
                <a:cs typeface="Aptos" panose="020B0004020202020204" pitchFamily="34" charset="0"/>
              </a:rPr>
              <a:t>ruoli</a:t>
            </a:r>
            <a:r>
              <a:rPr lang="en-US" sz="1200" dirty="0">
                <a:solidFill>
                  <a:srgbClr val="111111"/>
                </a:solidFill>
                <a:effectLst/>
                <a:latin typeface=".SFUI-Bold"/>
                <a:ea typeface="Aptos" panose="020B0004020202020204" pitchFamily="34" charset="0"/>
                <a:cs typeface="Aptos" panose="020B0004020202020204" pitchFamily="34" charset="0"/>
              </a:rPr>
              <a:t> e </a:t>
            </a:r>
            <a:r>
              <a:rPr lang="en-US" sz="1200" dirty="0" err="1">
                <a:solidFill>
                  <a:srgbClr val="111111"/>
                </a:solidFill>
                <a:effectLst/>
                <a:latin typeface=".SFUI-Bold"/>
                <a:ea typeface="Aptos" panose="020B0004020202020204" pitchFamily="34" charset="0"/>
                <a:cs typeface="Aptos" panose="020B0004020202020204" pitchFamily="34" charset="0"/>
              </a:rPr>
              <a:t>risorse</a:t>
            </a:r>
            <a:r>
              <a:rPr lang="en-US" sz="1200" dirty="0">
                <a:solidFill>
                  <a:srgbClr val="111111"/>
                </a:solidFill>
                <a:effectLst/>
                <a:latin typeface=".SFUI-Bold"/>
                <a:ea typeface="Aptos" panose="020B0004020202020204" pitchFamily="34" charset="0"/>
                <a:cs typeface="Aptos" panose="020B0004020202020204" pitchFamily="34" charset="0"/>
              </a:rPr>
              <a:t> di ciascun partner di Progetto in </a:t>
            </a:r>
            <a:r>
              <a:rPr lang="en-US" sz="1200" dirty="0" err="1">
                <a:solidFill>
                  <a:srgbClr val="111111"/>
                </a:solidFill>
                <a:effectLst/>
                <a:latin typeface=".SFUI-Bold"/>
                <a:ea typeface="Aptos" panose="020B0004020202020204" pitchFamily="34" charset="0"/>
                <a:cs typeface="Aptos" panose="020B0004020202020204" pitchFamily="34" charset="0"/>
              </a:rPr>
              <a:t>maniera</a:t>
            </a:r>
            <a:r>
              <a:rPr lang="en-US" sz="1200" dirty="0">
                <a:solidFill>
                  <a:srgbClr val="111111"/>
                </a:solidFill>
                <a:effectLst/>
                <a:latin typeface=".SFUI-Bold"/>
                <a:ea typeface="Aptos" panose="020B0004020202020204" pitchFamily="34" charset="0"/>
                <a:cs typeface="Aptos" panose="020B0004020202020204" pitchFamily="34" charset="0"/>
              </a:rPr>
              <a:t> </a:t>
            </a:r>
            <a:r>
              <a:rPr lang="en-US" sz="1200" dirty="0" err="1">
                <a:solidFill>
                  <a:srgbClr val="111111"/>
                </a:solidFill>
                <a:effectLst/>
                <a:latin typeface=".SFUI-Bold"/>
                <a:ea typeface="Aptos" panose="020B0004020202020204" pitchFamily="34" charset="0"/>
                <a:cs typeface="Aptos" panose="020B0004020202020204" pitchFamily="34" charset="0"/>
              </a:rPr>
              <a:t>trasparente</a:t>
            </a:r>
            <a:r>
              <a:rPr lang="en-US" sz="1200" dirty="0">
                <a:solidFill>
                  <a:srgbClr val="111111"/>
                </a:solidFill>
                <a:effectLst/>
                <a:latin typeface=".SFUI-Bold"/>
                <a:ea typeface="Aptos" panose="020B0004020202020204" pitchFamily="34" charset="0"/>
                <a:cs typeface="Aptos" panose="020B0004020202020204" pitchFamily="34" charset="0"/>
              </a:rPr>
              <a:t>.</a:t>
            </a:r>
            <a:endParaRPr lang="en-US" sz="1200" b="1" dirty="0">
              <a:solidFill>
                <a:srgbClr val="111111"/>
              </a:solidFill>
              <a:effectLst/>
              <a:latin typeface=".SFUI-Bold"/>
              <a:ea typeface="Aptos" panose="020B0004020202020204" pitchFamily="34" charset="0"/>
              <a:cs typeface="Aptos" panose="020B0004020202020204" pitchFamily="34" charset="0"/>
            </a:endParaRPr>
          </a:p>
          <a:p>
            <a:pPr marL="171450" marR="0" indent="-171450">
              <a:spcBef>
                <a:spcPts val="900"/>
              </a:spcBef>
              <a:buFont typeface="Arial" panose="020B0604020202020204" pitchFamily="34" charset="0"/>
              <a:buChar char="•"/>
            </a:pPr>
            <a:r>
              <a:rPr lang="en-US" sz="1200" b="1" dirty="0">
                <a:solidFill>
                  <a:srgbClr val="111111"/>
                </a:solidFill>
                <a:effectLst/>
                <a:latin typeface=".SFUI-Bold"/>
                <a:ea typeface="Aptos" panose="020B0004020202020204" pitchFamily="34" charset="0"/>
                <a:cs typeface="Aptos" panose="020B0004020202020204" pitchFamily="34" charset="0"/>
              </a:rPr>
              <a:t>Comunicazione: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Stabilire</a:t>
            </a:r>
            <a:r>
              <a:rPr lang="en-US" sz="1200" dirty="0">
                <a:solidFill>
                  <a:srgbClr val="111111"/>
                </a:solidFill>
                <a:effectLst/>
                <a:latin typeface=".SFUI-Regular"/>
                <a:ea typeface="Aptos" panose="020B0004020202020204" pitchFamily="34" charset="0"/>
                <a:cs typeface="Aptos" panose="020B0004020202020204" pitchFamily="34" charset="0"/>
              </a:rPr>
              <a:t> un piano di comunicazione chiaro per </a:t>
            </a:r>
            <a:r>
              <a:rPr lang="en-US" sz="1200" dirty="0" err="1">
                <a:solidFill>
                  <a:srgbClr val="111111"/>
                </a:solidFill>
                <a:effectLst/>
                <a:latin typeface=".SFUI-Regular"/>
                <a:ea typeface="Aptos" panose="020B0004020202020204" pitchFamily="34" charset="0"/>
                <a:cs typeface="Aptos" panose="020B0004020202020204" pitchFamily="34" charset="0"/>
              </a:rPr>
              <a:t>mantenere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allineati</a:t>
            </a:r>
            <a:r>
              <a:rPr lang="en-US" sz="1200" dirty="0">
                <a:solidFill>
                  <a:srgbClr val="111111"/>
                </a:solidFill>
                <a:effectLst/>
                <a:latin typeface=".SFUI-Regular"/>
                <a:ea typeface="Aptos" panose="020B0004020202020204" pitchFamily="34" charset="0"/>
                <a:cs typeface="Aptos" panose="020B0004020202020204" pitchFamily="34" charset="0"/>
              </a:rPr>
              <a:t> tutti </a:t>
            </a:r>
            <a:r>
              <a:rPr lang="en-US" sz="1200" dirty="0" err="1">
                <a:solidFill>
                  <a:srgbClr val="111111"/>
                </a:solidFill>
                <a:effectLst/>
                <a:latin typeface=".SFUI-Regular"/>
                <a:ea typeface="Aptos" panose="020B0004020202020204" pitchFamily="34" charset="0"/>
                <a:cs typeface="Aptos" panose="020B0004020202020204" pitchFamily="34" charset="0"/>
              </a:rPr>
              <a:t>i</a:t>
            </a:r>
            <a:r>
              <a:rPr lang="en-US" sz="1200" dirty="0">
                <a:solidFill>
                  <a:srgbClr val="111111"/>
                </a:solidFill>
                <a:effectLst/>
                <a:latin typeface=".SFUI-Regular"/>
                <a:ea typeface="Aptos" panose="020B0004020202020204" pitchFamily="34" charset="0"/>
                <a:cs typeface="Aptos" panose="020B0004020202020204" pitchFamily="34" charset="0"/>
              </a:rPr>
              <a:t> partecipanti. </a:t>
            </a:r>
          </a:p>
          <a:p>
            <a:pPr marL="123825" marR="0" indent="-123825">
              <a:spcBef>
                <a:spcPts val="900"/>
              </a:spcBef>
            </a:pP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a:effectLst/>
                <a:latin typeface="Helvetica" panose="020B0604020202020204" pitchFamily="34" charset="0"/>
                <a:ea typeface="Aptos" panose="020B0004020202020204" pitchFamily="34" charset="0"/>
                <a:cs typeface="Aptos" panose="020B0004020202020204" pitchFamily="34" charset="0"/>
              </a:rPr>
              <a:t> </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200" b="1" dirty="0">
                <a:solidFill>
                  <a:srgbClr val="111111"/>
                </a:solidFill>
                <a:effectLst/>
                <a:latin typeface=".SFUI-Semibold"/>
                <a:ea typeface="Aptos" panose="020B0004020202020204" pitchFamily="34" charset="0"/>
                <a:cs typeface="Aptos" panose="020B0004020202020204" pitchFamily="34" charset="0"/>
              </a:rPr>
              <a:t>6. </a:t>
            </a:r>
            <a:r>
              <a:rPr lang="en-US" sz="1200" b="1" dirty="0" err="1">
                <a:solidFill>
                  <a:srgbClr val="111111"/>
                </a:solidFill>
                <a:effectLst/>
                <a:latin typeface=".SFUI-Semibold"/>
                <a:ea typeface="Aptos" panose="020B0004020202020204" pitchFamily="34" charset="0"/>
                <a:cs typeface="Aptos" panose="020B0004020202020204" pitchFamily="34" charset="0"/>
              </a:rPr>
              <a:t>Valutazione</a:t>
            </a:r>
            <a:r>
              <a:rPr lang="en-US" sz="1200" b="1" dirty="0">
                <a:solidFill>
                  <a:srgbClr val="111111"/>
                </a:solidFill>
                <a:effectLst/>
                <a:latin typeface=".SFUI-Semibold"/>
                <a:ea typeface="Aptos" panose="020B0004020202020204" pitchFamily="34" charset="0"/>
                <a:cs typeface="Aptos" panose="020B0004020202020204" pitchFamily="34" charset="0"/>
              </a:rPr>
              <a:t> </a:t>
            </a:r>
            <a:r>
              <a:rPr lang="en-US" sz="1200" b="1" dirty="0" err="1">
                <a:solidFill>
                  <a:srgbClr val="111111"/>
                </a:solidFill>
                <a:effectLst/>
                <a:latin typeface=".SFUI-Semibold"/>
                <a:ea typeface="Aptos" panose="020B0004020202020204" pitchFamily="34" charset="0"/>
                <a:cs typeface="Aptos" panose="020B0004020202020204" pitchFamily="34" charset="0"/>
              </a:rPr>
              <a:t>dei</a:t>
            </a:r>
            <a:r>
              <a:rPr lang="en-US" sz="1200" b="1" dirty="0">
                <a:solidFill>
                  <a:srgbClr val="111111"/>
                </a:solidFill>
                <a:effectLst/>
                <a:latin typeface=".SFUI-Semibold"/>
                <a:ea typeface="Aptos" panose="020B0004020202020204" pitchFamily="34" charset="0"/>
                <a:cs typeface="Aptos" panose="020B0004020202020204" pitchFamily="34" charset="0"/>
              </a:rPr>
              <a:t> </a:t>
            </a:r>
            <a:r>
              <a:rPr lang="en-US" sz="1200" b="1" dirty="0" err="1">
                <a:solidFill>
                  <a:srgbClr val="111111"/>
                </a:solidFill>
                <a:effectLst/>
                <a:latin typeface=".SFUI-Semibold"/>
                <a:ea typeface="Aptos" panose="020B0004020202020204" pitchFamily="34" charset="0"/>
                <a:cs typeface="Aptos" panose="020B0004020202020204" pitchFamily="34" charset="0"/>
              </a:rPr>
              <a:t>rischi</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71450" marR="0" indent="-171450">
              <a:spcBef>
                <a:spcPts val="900"/>
              </a:spcBef>
              <a:buFont typeface="Arial" panose="020B0604020202020204" pitchFamily="34" charset="0"/>
              <a:buChar char="•"/>
            </a:pPr>
            <a:r>
              <a:rPr lang="en-US" sz="1200" b="1" dirty="0" err="1">
                <a:solidFill>
                  <a:srgbClr val="111111"/>
                </a:solidFill>
                <a:effectLst/>
                <a:latin typeface=".SFUI-Bold"/>
                <a:ea typeface="Aptos" panose="020B0004020202020204" pitchFamily="34" charset="0"/>
                <a:cs typeface="Aptos" panose="020B0004020202020204" pitchFamily="34" charset="0"/>
              </a:rPr>
              <a:t>Analisi</a:t>
            </a:r>
            <a:r>
              <a:rPr lang="en-US" sz="1200" b="1" dirty="0">
                <a:solidFill>
                  <a:srgbClr val="111111"/>
                </a:solidFill>
                <a:effectLst/>
                <a:latin typeface=".SFUI-Bold"/>
                <a:ea typeface="Aptos" panose="020B0004020202020204" pitchFamily="34" charset="0"/>
                <a:cs typeface="Aptos" panose="020B0004020202020204" pitchFamily="34" charset="0"/>
              </a:rPr>
              <a:t> </a:t>
            </a:r>
            <a:r>
              <a:rPr lang="en-US" sz="1200" b="1" dirty="0" err="1">
                <a:solidFill>
                  <a:srgbClr val="111111"/>
                </a:solidFill>
                <a:effectLst/>
                <a:latin typeface=".SFUI-Bold"/>
                <a:ea typeface="Aptos" panose="020B0004020202020204" pitchFamily="34" charset="0"/>
                <a:cs typeface="Aptos" panose="020B0004020202020204" pitchFamily="34" charset="0"/>
              </a:rPr>
              <a:t>dei</a:t>
            </a:r>
            <a:r>
              <a:rPr lang="en-US" sz="1200" b="1" dirty="0">
                <a:solidFill>
                  <a:srgbClr val="111111"/>
                </a:solidFill>
                <a:effectLst/>
                <a:latin typeface=".SFUI-Bold"/>
                <a:ea typeface="Aptos" panose="020B0004020202020204" pitchFamily="34" charset="0"/>
                <a:cs typeface="Aptos" panose="020B0004020202020204" pitchFamily="34" charset="0"/>
              </a:rPr>
              <a:t> </a:t>
            </a:r>
            <a:r>
              <a:rPr lang="en-US" sz="1200" b="1" dirty="0" err="1">
                <a:solidFill>
                  <a:srgbClr val="111111"/>
                </a:solidFill>
                <a:effectLst/>
                <a:latin typeface=".SFUI-Bold"/>
                <a:ea typeface="Aptos" panose="020B0004020202020204" pitchFamily="34" charset="0"/>
                <a:cs typeface="Aptos" panose="020B0004020202020204" pitchFamily="34" charset="0"/>
              </a:rPr>
              <a:t>rischi</a:t>
            </a:r>
            <a:r>
              <a:rPr lang="en-US" sz="1200" b="1" dirty="0">
                <a:solidFill>
                  <a:srgbClr val="111111"/>
                </a:solidFill>
                <a:effectLst/>
                <a:latin typeface=".SFUI-Bold"/>
                <a:ea typeface="Aptos" panose="020B0004020202020204" pitchFamily="34" charset="0"/>
                <a:cs typeface="Aptos" panose="020B0004020202020204" pitchFamily="34" charset="0"/>
              </a:rPr>
              <a:t>:</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Identificare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i</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rischi</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principali</a:t>
            </a:r>
            <a:r>
              <a:rPr lang="en-US" sz="1200" dirty="0">
                <a:solidFill>
                  <a:srgbClr val="111111"/>
                </a:solidFill>
                <a:effectLst/>
                <a:latin typeface=".SFUI-Regular"/>
                <a:ea typeface="Aptos" panose="020B0004020202020204" pitchFamily="34" charset="0"/>
                <a:cs typeface="Aptos" panose="020B0004020202020204" pitchFamily="34" charset="0"/>
              </a:rPr>
              <a:t> (finanziari, </a:t>
            </a:r>
            <a:r>
              <a:rPr lang="en-US" sz="1200" dirty="0" err="1">
                <a:solidFill>
                  <a:srgbClr val="111111"/>
                </a:solidFill>
                <a:effectLst/>
                <a:latin typeface=".SFUI-Regular"/>
                <a:ea typeface="Aptos" panose="020B0004020202020204" pitchFamily="34" charset="0"/>
                <a:cs typeface="Aptos" panose="020B0004020202020204" pitchFamily="34" charset="0"/>
              </a:rPr>
              <a:t>tecnici</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organizzativi</a:t>
            </a:r>
            <a:r>
              <a:rPr lang="en-US" sz="1200" dirty="0">
                <a:solidFill>
                  <a:srgbClr val="111111"/>
                </a:solidFill>
                <a:effectLst/>
                <a:latin typeface=".SFUI-Regular"/>
                <a:ea typeface="Aptos" panose="020B0004020202020204" pitchFamily="34" charset="0"/>
                <a:cs typeface="Aptos" panose="020B0004020202020204" pitchFamily="34" charset="0"/>
              </a:rPr>
              <a:t>) e </a:t>
            </a:r>
            <a:r>
              <a:rPr lang="en-US" sz="1200" dirty="0" err="1">
                <a:solidFill>
                  <a:srgbClr val="111111"/>
                </a:solidFill>
                <a:effectLst/>
                <a:latin typeface=".SFUI-Regular"/>
                <a:ea typeface="Aptos" panose="020B0004020202020204" pitchFamily="34" charset="0"/>
                <a:cs typeface="Aptos" panose="020B0004020202020204" pitchFamily="34" charset="0"/>
              </a:rPr>
              <a:t>predisporre</a:t>
            </a:r>
            <a:r>
              <a:rPr lang="en-US" sz="1200" dirty="0">
                <a:solidFill>
                  <a:srgbClr val="111111"/>
                </a:solidFill>
                <a:effectLst/>
                <a:latin typeface=".SFUI-Regular"/>
                <a:ea typeface="Aptos" panose="020B0004020202020204" pitchFamily="34" charset="0"/>
                <a:cs typeface="Aptos" panose="020B0004020202020204" pitchFamily="34" charset="0"/>
              </a:rPr>
              <a:t> un piano di </a:t>
            </a:r>
            <a:r>
              <a:rPr lang="en-US" sz="1200" dirty="0" err="1">
                <a:solidFill>
                  <a:srgbClr val="111111"/>
                </a:solidFill>
                <a:effectLst/>
                <a:latin typeface=".SFUI-Regular"/>
                <a:ea typeface="Aptos" panose="020B0004020202020204" pitchFamily="34" charset="0"/>
                <a:cs typeface="Aptos" panose="020B0004020202020204" pitchFamily="34" charset="0"/>
              </a:rPr>
              <a:t>mitigazione</a:t>
            </a:r>
            <a:r>
              <a:rPr lang="en-US" sz="1200" dirty="0">
                <a:solidFill>
                  <a:srgbClr val="111111"/>
                </a:solidFill>
                <a:effectLst/>
                <a:latin typeface=".SFUI-Regular"/>
                <a:ea typeface="Aptos" panose="020B0004020202020204" pitchFamily="34" charset="0"/>
                <a:cs typeface="Aptos" panose="020B0004020202020204" pitchFamily="34" charset="0"/>
              </a:rPr>
              <a:t>.</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71450" marR="0" indent="-171450">
              <a:spcBef>
                <a:spcPts val="900"/>
              </a:spcBef>
              <a:buFont typeface="Arial" panose="020B0604020202020204" pitchFamily="34" charset="0"/>
              <a:buChar char="•"/>
            </a:pPr>
            <a:r>
              <a:rPr lang="en-US" sz="1200" b="1" dirty="0" err="1">
                <a:solidFill>
                  <a:srgbClr val="111111"/>
                </a:solidFill>
                <a:effectLst/>
                <a:latin typeface=".SFUI-Bold"/>
                <a:ea typeface="Aptos" panose="020B0004020202020204" pitchFamily="34" charset="0"/>
                <a:cs typeface="Aptos" panose="020B0004020202020204" pitchFamily="34" charset="0"/>
              </a:rPr>
              <a:t>Monitoraggio</a:t>
            </a:r>
            <a:r>
              <a:rPr lang="en-US" sz="1200" b="1" dirty="0">
                <a:solidFill>
                  <a:srgbClr val="111111"/>
                </a:solidFill>
                <a:effectLst/>
                <a:latin typeface=".SFUI-Bold"/>
                <a:ea typeface="Aptos" panose="020B0004020202020204" pitchFamily="34" charset="0"/>
                <a:cs typeface="Aptos" panose="020B0004020202020204" pitchFamily="34" charset="0"/>
              </a:rPr>
              <a:t> continuo:</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Valutare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regolarmente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l’evoluzione</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dei</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rischi</a:t>
            </a:r>
            <a:r>
              <a:rPr lang="en-US" sz="1200" dirty="0">
                <a:solidFill>
                  <a:srgbClr val="111111"/>
                </a:solidFill>
                <a:effectLst/>
                <a:latin typeface=".SFUI-Regular"/>
                <a:ea typeface="Aptos" panose="020B0004020202020204" pitchFamily="34" charset="0"/>
                <a:cs typeface="Aptos" panose="020B0004020202020204" pitchFamily="34" charset="0"/>
              </a:rPr>
              <a:t> </a:t>
            </a:r>
            <a:r>
              <a:rPr lang="en-US" sz="1200" dirty="0" err="1">
                <a:solidFill>
                  <a:srgbClr val="111111"/>
                </a:solidFill>
                <a:effectLst/>
                <a:latin typeface=".SFUI-Regular"/>
                <a:ea typeface="Aptos" panose="020B0004020202020204" pitchFamily="34" charset="0"/>
                <a:cs typeface="Aptos" panose="020B0004020202020204" pitchFamily="34" charset="0"/>
              </a:rPr>
              <a:t>durante</a:t>
            </a:r>
            <a:r>
              <a:rPr lang="en-US" sz="1200" dirty="0">
                <a:solidFill>
                  <a:srgbClr val="111111"/>
                </a:solidFill>
                <a:effectLst/>
                <a:latin typeface=".SFUI-Regular"/>
                <a:ea typeface="Aptos" panose="020B0004020202020204" pitchFamily="34" charset="0"/>
                <a:cs typeface="Aptos" panose="020B0004020202020204" pitchFamily="34" charset="0"/>
              </a:rPr>
              <a:t> l’intero </a:t>
            </a:r>
            <a:r>
              <a:rPr lang="en-US" sz="1200" dirty="0" err="1">
                <a:solidFill>
                  <a:srgbClr val="111111"/>
                </a:solidFill>
                <a:effectLst/>
                <a:latin typeface=".SFUI-Regular"/>
                <a:ea typeface="Aptos" panose="020B0004020202020204" pitchFamily="34" charset="0"/>
                <a:cs typeface="Aptos" panose="020B0004020202020204" pitchFamily="34" charset="0"/>
              </a:rPr>
              <a:t>ciclo</a:t>
            </a:r>
            <a:r>
              <a:rPr lang="en-US" sz="1200" dirty="0">
                <a:solidFill>
                  <a:srgbClr val="111111"/>
                </a:solidFill>
                <a:effectLst/>
                <a:latin typeface=".SFUI-Regular"/>
                <a:ea typeface="Aptos" panose="020B0004020202020204" pitchFamily="34" charset="0"/>
                <a:cs typeface="Aptos" panose="020B0004020202020204" pitchFamily="34" charset="0"/>
              </a:rPr>
              <a:t> di vita del progetto.</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23825" marR="0" indent="-123825">
              <a:spcBef>
                <a:spcPts val="900"/>
              </a:spcBef>
            </a:pPr>
            <a:r>
              <a:rPr lang="en-US" sz="1200" dirty="0">
                <a:effectLst/>
                <a:latin typeface="Helvetica" panose="020B0604020202020204" pitchFamily="34" charset="0"/>
                <a:ea typeface="Aptos" panose="020B0004020202020204" pitchFamily="34" charset="0"/>
                <a:cs typeface="Aptos" panose="020B0004020202020204" pitchFamily="34" charset="0"/>
              </a:rPr>
              <a:t> </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200" b="1" dirty="0">
                <a:solidFill>
                  <a:srgbClr val="111111"/>
                </a:solidFill>
                <a:effectLst/>
                <a:latin typeface=".SFUI-Semibold"/>
                <a:ea typeface="Aptos" panose="020B0004020202020204" pitchFamily="34" charset="0"/>
                <a:cs typeface="Aptos" panose="020B0004020202020204" pitchFamily="34" charset="0"/>
              </a:rPr>
              <a:t>7. </a:t>
            </a:r>
            <a:r>
              <a:rPr lang="en-US" sz="1200" b="1" dirty="0" err="1">
                <a:solidFill>
                  <a:srgbClr val="111111"/>
                </a:solidFill>
                <a:effectLst/>
                <a:latin typeface=".SFUI-Semibold"/>
                <a:ea typeface="Aptos" panose="020B0004020202020204" pitchFamily="34" charset="0"/>
                <a:cs typeface="Aptos" panose="020B0004020202020204" pitchFamily="34" charset="0"/>
              </a:rPr>
              <a:t>Esecuzione</a:t>
            </a:r>
            <a:r>
              <a:rPr lang="en-US" sz="1200" b="1" dirty="0">
                <a:solidFill>
                  <a:srgbClr val="111111"/>
                </a:solidFill>
                <a:effectLst/>
                <a:latin typeface=".SFUI-Semibold"/>
                <a:ea typeface="Aptos" panose="020B0004020202020204" pitchFamily="34" charset="0"/>
                <a:cs typeface="Aptos" panose="020B0004020202020204" pitchFamily="34" charset="0"/>
              </a:rPr>
              <a:t>, Reporti</a:t>
            </a:r>
            <a:r>
              <a:rPr lang="en-US" sz="1200" b="1" dirty="0">
                <a:solidFill>
                  <a:srgbClr val="111111"/>
                </a:solidFill>
                <a:latin typeface=".SFUI-Semibold"/>
                <a:ea typeface="Aptos" panose="020B0004020202020204" pitchFamily="34" charset="0"/>
                <a:cs typeface="Aptos" panose="020B0004020202020204" pitchFamily="34" charset="0"/>
              </a:rPr>
              <a:t>ng, Verifica e Repository </a:t>
            </a:r>
            <a:r>
              <a:rPr lang="en-US" sz="1200" b="1" dirty="0">
                <a:solidFill>
                  <a:srgbClr val="111111"/>
                </a:solidFill>
                <a:effectLst/>
                <a:latin typeface=".SFUI-Semibold"/>
                <a:ea typeface="Aptos" panose="020B0004020202020204" pitchFamily="34" charset="0"/>
                <a:cs typeface="Aptos" panose="020B0004020202020204" pitchFamily="34" charset="0"/>
              </a:rPr>
              <a:t>Documenti… To Be Continued</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sp>
        <p:nvSpPr>
          <p:cNvPr id="8" name="Rectangle 7">
            <a:extLst>
              <a:ext uri="{FF2B5EF4-FFF2-40B4-BE49-F238E27FC236}">
                <a16:creationId xmlns:a16="http://schemas.microsoft.com/office/drawing/2014/main" id="{3FA05419-616E-5CA9-45C3-2A2639A0F193}"/>
              </a:ext>
            </a:extLst>
          </p:cNvPr>
          <p:cNvSpPr/>
          <p:nvPr/>
        </p:nvSpPr>
        <p:spPr>
          <a:xfrm>
            <a:off x="333375" y="1504950"/>
            <a:ext cx="5734050" cy="15716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E69E0676-043B-037A-7768-E53177C48EB7}"/>
              </a:ext>
            </a:extLst>
          </p:cNvPr>
          <p:cNvSpPr/>
          <p:nvPr/>
        </p:nvSpPr>
        <p:spPr>
          <a:xfrm>
            <a:off x="333375" y="3143250"/>
            <a:ext cx="5734050" cy="14253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a:extLst>
              <a:ext uri="{FF2B5EF4-FFF2-40B4-BE49-F238E27FC236}">
                <a16:creationId xmlns:a16="http://schemas.microsoft.com/office/drawing/2014/main" id="{9C6BC9A2-C6C3-182F-294D-47BB5D281553}"/>
              </a:ext>
            </a:extLst>
          </p:cNvPr>
          <p:cNvSpPr/>
          <p:nvPr/>
        </p:nvSpPr>
        <p:spPr>
          <a:xfrm>
            <a:off x="333375" y="4572000"/>
            <a:ext cx="5734050" cy="1794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a:extLst>
              <a:ext uri="{FF2B5EF4-FFF2-40B4-BE49-F238E27FC236}">
                <a16:creationId xmlns:a16="http://schemas.microsoft.com/office/drawing/2014/main" id="{A7AD4030-9B88-4A36-8475-0A0A6E1E7FDD}"/>
              </a:ext>
            </a:extLst>
          </p:cNvPr>
          <p:cNvSpPr/>
          <p:nvPr/>
        </p:nvSpPr>
        <p:spPr>
          <a:xfrm>
            <a:off x="6038850" y="1571625"/>
            <a:ext cx="5734050" cy="1794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a:extLst>
              <a:ext uri="{FF2B5EF4-FFF2-40B4-BE49-F238E27FC236}">
                <a16:creationId xmlns:a16="http://schemas.microsoft.com/office/drawing/2014/main" id="{4889E526-D65A-AF16-5CA7-38942E341CA3}"/>
              </a:ext>
            </a:extLst>
          </p:cNvPr>
          <p:cNvSpPr/>
          <p:nvPr/>
        </p:nvSpPr>
        <p:spPr>
          <a:xfrm>
            <a:off x="6038850" y="3314700"/>
            <a:ext cx="5734050" cy="13327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ctangle 15">
            <a:extLst>
              <a:ext uri="{FF2B5EF4-FFF2-40B4-BE49-F238E27FC236}">
                <a16:creationId xmlns:a16="http://schemas.microsoft.com/office/drawing/2014/main" id="{F00DA5BF-7E4D-3B72-A922-4CB247B10539}"/>
              </a:ext>
            </a:extLst>
          </p:cNvPr>
          <p:cNvSpPr/>
          <p:nvPr/>
        </p:nvSpPr>
        <p:spPr>
          <a:xfrm>
            <a:off x="6038850" y="4762500"/>
            <a:ext cx="5734050" cy="12233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16">
            <a:extLst>
              <a:ext uri="{FF2B5EF4-FFF2-40B4-BE49-F238E27FC236}">
                <a16:creationId xmlns:a16="http://schemas.microsoft.com/office/drawing/2014/main" id="{7FA781BF-D24E-2913-84CF-E9C6393F8FD8}"/>
              </a:ext>
            </a:extLst>
          </p:cNvPr>
          <p:cNvSpPr/>
          <p:nvPr/>
        </p:nvSpPr>
        <p:spPr>
          <a:xfrm>
            <a:off x="6038850" y="6086525"/>
            <a:ext cx="5734050" cy="323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1727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54256-32E6-6645-C09E-B97E223A31D1}"/>
            </a:ext>
          </a:extLst>
        </p:cNvPr>
        <p:cNvGrpSpPr/>
        <p:nvPr/>
      </p:nvGrpSpPr>
      <p:grpSpPr>
        <a:xfrm>
          <a:off x="0" y="0"/>
          <a:ext cx="0" cy="0"/>
          <a:chOff x="0" y="0"/>
          <a:chExt cx="0" cy="0"/>
        </a:xfrm>
      </p:grpSpPr>
      <p:sp>
        <p:nvSpPr>
          <p:cNvPr id="13" name="CasellaDiTesto 12">
            <a:extLst>
              <a:ext uri="{FF2B5EF4-FFF2-40B4-BE49-F238E27FC236}">
                <a16:creationId xmlns:a16="http://schemas.microsoft.com/office/drawing/2014/main" id="{AE490FC1-1D08-45D3-DCCC-A07A7080381E}"/>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2" name="Immagine 1">
            <a:extLst>
              <a:ext uri="{FF2B5EF4-FFF2-40B4-BE49-F238E27FC236}">
                <a16:creationId xmlns:a16="http://schemas.microsoft.com/office/drawing/2014/main" id="{19BC9FFA-A8EF-3145-7B67-D4570E9F4598}"/>
              </a:ext>
            </a:extLst>
          </p:cNvPr>
          <p:cNvPicPr>
            <a:picLocks noChangeAspect="1"/>
          </p:cNvPicPr>
          <p:nvPr/>
        </p:nvPicPr>
        <p:blipFill>
          <a:blip r:embed="rId2"/>
          <a:stretch>
            <a:fillRect/>
          </a:stretch>
        </p:blipFill>
        <p:spPr>
          <a:xfrm>
            <a:off x="0" y="6481186"/>
            <a:ext cx="12192000" cy="391863"/>
          </a:xfrm>
          <a:prstGeom prst="rect">
            <a:avLst/>
          </a:prstGeom>
        </p:spPr>
      </p:pic>
      <p:sp>
        <p:nvSpPr>
          <p:cNvPr id="3" name="CasellaDiTesto 2">
            <a:extLst>
              <a:ext uri="{FF2B5EF4-FFF2-40B4-BE49-F238E27FC236}">
                <a16:creationId xmlns:a16="http://schemas.microsoft.com/office/drawing/2014/main" id="{0861B4E6-7AD6-793F-3E2C-0A86B27D43DD}"/>
              </a:ext>
            </a:extLst>
          </p:cNvPr>
          <p:cNvSpPr txBox="1"/>
          <p:nvPr/>
        </p:nvSpPr>
        <p:spPr>
          <a:xfrm>
            <a:off x="6712747" y="6506766"/>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6" name="Picture 5" descr="A logo of a number four&#10;&#10;Description automatically generated">
            <a:extLst>
              <a:ext uri="{FF2B5EF4-FFF2-40B4-BE49-F238E27FC236}">
                <a16:creationId xmlns:a16="http://schemas.microsoft.com/office/drawing/2014/main" id="{E7815137-DF06-DA87-13E2-3B8180EB2BBB}"/>
              </a:ext>
            </a:extLst>
          </p:cNvPr>
          <p:cNvPicPr>
            <a:picLocks noChangeAspect="1"/>
          </p:cNvPicPr>
          <p:nvPr/>
        </p:nvPicPr>
        <p:blipFill>
          <a:blip r:embed="rId3">
            <a:clrChange>
              <a:clrFrom>
                <a:srgbClr val="E3E3E3"/>
              </a:clrFrom>
              <a:clrTo>
                <a:srgbClr val="E3E3E3">
                  <a:alpha val="0"/>
                </a:srgbClr>
              </a:clrTo>
            </a:clrChange>
            <a:extLst>
              <a:ext uri="{28A0092B-C50C-407E-A947-70E740481C1C}">
                <a14:useLocalDpi xmlns:a14="http://schemas.microsoft.com/office/drawing/2010/main" val="0"/>
              </a:ext>
            </a:extLst>
          </a:blip>
          <a:stretch>
            <a:fillRect/>
          </a:stretch>
        </p:blipFill>
        <p:spPr>
          <a:xfrm>
            <a:off x="109378" y="6539858"/>
            <a:ext cx="274320" cy="265482"/>
          </a:xfrm>
          <a:prstGeom prst="rect">
            <a:avLst/>
          </a:prstGeom>
          <a:effectLst>
            <a:outerShdw blurRad="241300" dist="101600" dir="960000" algn="tl" rotWithShape="0">
              <a:prstClr val="black">
                <a:alpha val="56000"/>
              </a:prstClr>
            </a:outerShdw>
          </a:effectLst>
        </p:spPr>
      </p:pic>
      <p:grpSp>
        <p:nvGrpSpPr>
          <p:cNvPr id="10" name="Gruppo 9">
            <a:extLst>
              <a:ext uri="{FF2B5EF4-FFF2-40B4-BE49-F238E27FC236}">
                <a16:creationId xmlns:a16="http://schemas.microsoft.com/office/drawing/2014/main" id="{7612FB7B-0BF0-471D-6CE1-B5785905F59E}"/>
              </a:ext>
            </a:extLst>
          </p:cNvPr>
          <p:cNvGrpSpPr/>
          <p:nvPr/>
        </p:nvGrpSpPr>
        <p:grpSpPr>
          <a:xfrm>
            <a:off x="10839" y="-9224"/>
            <a:ext cx="12192000" cy="870184"/>
            <a:chOff x="0" y="1586"/>
            <a:chExt cx="12192000" cy="1387666"/>
          </a:xfrm>
        </p:grpSpPr>
        <p:grpSp>
          <p:nvGrpSpPr>
            <p:cNvPr id="11" name="Gruppo 10">
              <a:extLst>
                <a:ext uri="{FF2B5EF4-FFF2-40B4-BE49-F238E27FC236}">
                  <a16:creationId xmlns:a16="http://schemas.microsoft.com/office/drawing/2014/main" id="{392CA13C-D50C-F3A9-809C-291041044339}"/>
                </a:ext>
              </a:extLst>
            </p:cNvPr>
            <p:cNvGrpSpPr/>
            <p:nvPr/>
          </p:nvGrpSpPr>
          <p:grpSpPr>
            <a:xfrm>
              <a:off x="0" y="1586"/>
              <a:ext cx="12192000" cy="1387666"/>
              <a:chOff x="0" y="1586"/>
              <a:chExt cx="12192000" cy="1387666"/>
            </a:xfrm>
          </p:grpSpPr>
          <p:pic>
            <p:nvPicPr>
              <p:cNvPr id="48" name="Picture 1">
                <a:extLst>
                  <a:ext uri="{FF2B5EF4-FFF2-40B4-BE49-F238E27FC236}">
                    <a16:creationId xmlns:a16="http://schemas.microsoft.com/office/drawing/2014/main" id="{73417224-1A96-D9ED-A924-CB57A074FD7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 y="1586"/>
                <a:ext cx="12191999" cy="1387666"/>
              </a:xfrm>
              <a:prstGeom prst="rect">
                <a:avLst/>
              </a:prstGeom>
              <a:noFill/>
              <a:ln>
                <a:noFill/>
              </a:ln>
            </p:spPr>
          </p:pic>
          <p:pic>
            <p:nvPicPr>
              <p:cNvPr id="49" name="Immagine 48">
                <a:extLst>
                  <a:ext uri="{FF2B5EF4-FFF2-40B4-BE49-F238E27FC236}">
                    <a16:creationId xmlns:a16="http://schemas.microsoft.com/office/drawing/2014/main" id="{E46CD818-7A24-BA01-DD76-3B08E54C34B8}"/>
                  </a:ext>
                </a:extLst>
              </p:cNvPr>
              <p:cNvPicPr/>
              <p:nvPr/>
            </p:nvPicPr>
            <p:blipFill>
              <a:blip r:embed="rId5">
                <a:extLst>
                  <a:ext uri="{28A0092B-C50C-407E-A947-70E740481C1C}">
                    <a14:useLocalDpi xmlns:a14="http://schemas.microsoft.com/office/drawing/2010/main" val="0"/>
                  </a:ext>
                </a:extLst>
              </a:blip>
              <a:stretch>
                <a:fillRect/>
              </a:stretch>
            </p:blipFill>
            <p:spPr>
              <a:xfrm>
                <a:off x="0" y="179632"/>
                <a:ext cx="11483163" cy="1105293"/>
              </a:xfrm>
              <a:prstGeom prst="rect">
                <a:avLst/>
              </a:prstGeom>
            </p:spPr>
          </p:pic>
        </p:grpSp>
        <p:pic>
          <p:nvPicPr>
            <p:cNvPr id="21" name="Immagine 20" descr="Immagine che contiene testo, schermata, Blu elettrico, Carattere&#10;&#10;Descrizione generata automaticamente">
              <a:extLst>
                <a:ext uri="{FF2B5EF4-FFF2-40B4-BE49-F238E27FC236}">
                  <a16:creationId xmlns:a16="http://schemas.microsoft.com/office/drawing/2014/main" id="{A8DA767E-08DB-1CA4-923D-CD26EED97718}"/>
                </a:ext>
              </a:extLst>
            </p:cNvPr>
            <p:cNvPicPr/>
            <p:nvPr/>
          </p:nvPicPr>
          <p:blipFill>
            <a:blip r:embed="rId6">
              <a:extLst>
                <a:ext uri="{28A0092B-C50C-407E-A947-70E740481C1C}">
                  <a14:useLocalDpi xmlns:a14="http://schemas.microsoft.com/office/drawing/2010/main" val="0"/>
                </a:ext>
              </a:extLst>
            </a:blip>
            <a:srcRect r="21887"/>
            <a:stretch/>
          </p:blipFill>
          <p:spPr>
            <a:xfrm>
              <a:off x="0" y="122165"/>
              <a:ext cx="1872059" cy="1193801"/>
            </a:xfrm>
            <a:prstGeom prst="rect">
              <a:avLst/>
            </a:prstGeom>
          </p:spPr>
        </p:pic>
        <p:pic>
          <p:nvPicPr>
            <p:cNvPr id="29" name="Immagine 28" descr="Immagine che contiene blu, cielo&#10;&#10;Descrizione generata automaticamente">
              <a:extLst>
                <a:ext uri="{FF2B5EF4-FFF2-40B4-BE49-F238E27FC236}">
                  <a16:creationId xmlns:a16="http://schemas.microsoft.com/office/drawing/2014/main" id="{0EF0FB22-B4DC-2B69-E4C4-6E4886EDFAE9}"/>
                </a:ext>
              </a:extLst>
            </p:cNvPr>
            <p:cNvPicPr/>
            <p:nvPr/>
          </p:nvPicPr>
          <p:blipFill rotWithShape="1">
            <a:blip r:embed="rId7">
              <a:extLst>
                <a:ext uri="{28A0092B-C50C-407E-A947-70E740481C1C}">
                  <a14:useLocalDpi xmlns:a14="http://schemas.microsoft.com/office/drawing/2010/main" val="0"/>
                </a:ext>
              </a:extLst>
            </a:blip>
            <a:srcRect l="33812" t="7309" r="44969" b="5283"/>
            <a:stretch/>
          </p:blipFill>
          <p:spPr>
            <a:xfrm>
              <a:off x="2284509" y="289172"/>
              <a:ext cx="121268" cy="921359"/>
            </a:xfrm>
            <a:prstGeom prst="rect">
              <a:avLst/>
            </a:prstGeom>
          </p:spPr>
        </p:pic>
        <p:pic>
          <p:nvPicPr>
            <p:cNvPr id="30" name="Immagine 29" descr="Immagine che contiene testo, logo, Carattere, Blu elettrico&#10;&#10;Descrizione generata automaticamente">
              <a:extLst>
                <a:ext uri="{FF2B5EF4-FFF2-40B4-BE49-F238E27FC236}">
                  <a16:creationId xmlns:a16="http://schemas.microsoft.com/office/drawing/2014/main" id="{B23D2B4A-BE25-535A-2C1F-F90311C3CF80}"/>
                </a:ext>
              </a:extLst>
            </p:cNvPr>
            <p:cNvPicPr/>
            <p:nvPr/>
          </p:nvPicPr>
          <p:blipFill>
            <a:blip r:embed="rId8">
              <a:extLst>
                <a:ext uri="{28A0092B-C50C-407E-A947-70E740481C1C}">
                  <a14:useLocalDpi xmlns:a14="http://schemas.microsoft.com/office/drawing/2010/main" val="0"/>
                </a:ext>
              </a:extLst>
            </a:blip>
            <a:srcRect l="15592" r="17205"/>
            <a:stretch/>
          </p:blipFill>
          <p:spPr>
            <a:xfrm>
              <a:off x="2563051" y="160883"/>
              <a:ext cx="1647585" cy="1041400"/>
            </a:xfrm>
            <a:prstGeom prst="rect">
              <a:avLst/>
            </a:prstGeom>
          </p:spPr>
        </p:pic>
        <p:pic>
          <p:nvPicPr>
            <p:cNvPr id="31" name="Immagine 30" descr="Immagine che contiene testo, schermata, Elementi grafici, grafica&#10;&#10;Descrizione generata automaticamente">
              <a:extLst>
                <a:ext uri="{FF2B5EF4-FFF2-40B4-BE49-F238E27FC236}">
                  <a16:creationId xmlns:a16="http://schemas.microsoft.com/office/drawing/2014/main" id="{4D17D96D-2F45-CD40-A2AA-C2645EF0E48B}"/>
                </a:ext>
              </a:extLst>
            </p:cNvPr>
            <p:cNvPicPr/>
            <p:nvPr/>
          </p:nvPicPr>
          <p:blipFill>
            <a:blip r:embed="rId9">
              <a:extLst>
                <a:ext uri="{28A0092B-C50C-407E-A947-70E740481C1C}">
                  <a14:useLocalDpi xmlns:a14="http://schemas.microsoft.com/office/drawing/2010/main" val="0"/>
                </a:ext>
              </a:extLst>
            </a:blip>
            <a:srcRect l="8356" r="7892"/>
            <a:stretch/>
          </p:blipFill>
          <p:spPr>
            <a:xfrm>
              <a:off x="4976709" y="224278"/>
              <a:ext cx="1808358" cy="1016000"/>
            </a:xfrm>
            <a:prstGeom prst="rect">
              <a:avLst/>
            </a:prstGeom>
          </p:spPr>
        </p:pic>
        <p:pic>
          <p:nvPicPr>
            <p:cNvPr id="32" name="Immagine 31" descr="Immagine che contiene blu, cielo&#10;&#10;Descrizione generata automaticamente">
              <a:extLst>
                <a:ext uri="{FF2B5EF4-FFF2-40B4-BE49-F238E27FC236}">
                  <a16:creationId xmlns:a16="http://schemas.microsoft.com/office/drawing/2014/main" id="{0420B953-4240-BE00-2DBD-856DF688FB26}"/>
                </a:ext>
              </a:extLst>
            </p:cNvPr>
            <p:cNvPicPr/>
            <p:nvPr/>
          </p:nvPicPr>
          <p:blipFill rotWithShape="1">
            <a:blip r:embed="rId7">
              <a:extLst>
                <a:ext uri="{28A0092B-C50C-407E-A947-70E740481C1C}">
                  <a14:useLocalDpi xmlns:a14="http://schemas.microsoft.com/office/drawing/2010/main" val="0"/>
                </a:ext>
              </a:extLst>
            </a:blip>
            <a:srcRect l="33812" t="7309" r="44969" b="5283"/>
            <a:stretch/>
          </p:blipFill>
          <p:spPr>
            <a:xfrm>
              <a:off x="4475799" y="318918"/>
              <a:ext cx="121268" cy="921359"/>
            </a:xfrm>
            <a:prstGeom prst="rect">
              <a:avLst/>
            </a:prstGeom>
          </p:spPr>
        </p:pic>
        <p:pic>
          <p:nvPicPr>
            <p:cNvPr id="33" name="Immagine 32" descr="Immagine che contiene blu, cielo&#10;&#10;Descrizione generata automaticamente">
              <a:extLst>
                <a:ext uri="{FF2B5EF4-FFF2-40B4-BE49-F238E27FC236}">
                  <a16:creationId xmlns:a16="http://schemas.microsoft.com/office/drawing/2014/main" id="{0796B730-4811-6268-AA00-5A1689F63356}"/>
                </a:ext>
              </a:extLst>
            </p:cNvPr>
            <p:cNvPicPr/>
            <p:nvPr/>
          </p:nvPicPr>
          <p:blipFill rotWithShape="1">
            <a:blip r:embed="rId7">
              <a:extLst>
                <a:ext uri="{28A0092B-C50C-407E-A947-70E740481C1C}">
                  <a14:useLocalDpi xmlns:a14="http://schemas.microsoft.com/office/drawing/2010/main" val="0"/>
                </a:ext>
              </a:extLst>
            </a:blip>
            <a:srcRect l="33812" t="7309" r="44969" b="5283"/>
            <a:stretch/>
          </p:blipFill>
          <p:spPr>
            <a:xfrm>
              <a:off x="7236505" y="289172"/>
              <a:ext cx="121268" cy="921359"/>
            </a:xfrm>
            <a:prstGeom prst="rect">
              <a:avLst/>
            </a:prstGeom>
          </p:spPr>
        </p:pic>
        <p:pic>
          <p:nvPicPr>
            <p:cNvPr id="38" name="Immagine 37" descr="Immagine che contiene Carattere, Blu elettrico, logo, Elementi grafici&#10;&#10;Descrizione generata automaticamente">
              <a:extLst>
                <a:ext uri="{FF2B5EF4-FFF2-40B4-BE49-F238E27FC236}">
                  <a16:creationId xmlns:a16="http://schemas.microsoft.com/office/drawing/2014/main" id="{16EF3860-79B6-50FB-7EE8-A65954141F7C}"/>
                </a:ext>
              </a:extLst>
            </p:cNvPr>
            <p:cNvPicPr/>
            <p:nvPr/>
          </p:nvPicPr>
          <p:blipFill>
            <a:blip r:embed="rId10">
              <a:extLst>
                <a:ext uri="{28A0092B-C50C-407E-A947-70E740481C1C}">
                  <a14:useLocalDpi xmlns:a14="http://schemas.microsoft.com/office/drawing/2010/main" val="0"/>
                </a:ext>
              </a:extLst>
            </a:blip>
            <a:stretch>
              <a:fillRect/>
            </a:stretch>
          </p:blipFill>
          <p:spPr>
            <a:xfrm>
              <a:off x="7552769" y="160883"/>
              <a:ext cx="1638891" cy="1092200"/>
            </a:xfrm>
            <a:prstGeom prst="rect">
              <a:avLst/>
            </a:prstGeom>
          </p:spPr>
        </p:pic>
        <p:pic>
          <p:nvPicPr>
            <p:cNvPr id="41" name="Immagine 40" descr="Immagine che contiene blu, cielo&#10;&#10;Descrizione generata automaticamente">
              <a:extLst>
                <a:ext uri="{FF2B5EF4-FFF2-40B4-BE49-F238E27FC236}">
                  <a16:creationId xmlns:a16="http://schemas.microsoft.com/office/drawing/2014/main" id="{FD5FA687-82B2-8161-B1DF-5740BEAB9405}"/>
                </a:ext>
              </a:extLst>
            </p:cNvPr>
            <p:cNvPicPr/>
            <p:nvPr/>
          </p:nvPicPr>
          <p:blipFill rotWithShape="1">
            <a:blip r:embed="rId7">
              <a:extLst>
                <a:ext uri="{28A0092B-C50C-407E-A947-70E740481C1C}">
                  <a14:useLocalDpi xmlns:a14="http://schemas.microsoft.com/office/drawing/2010/main" val="0"/>
                </a:ext>
              </a:extLst>
            </a:blip>
            <a:srcRect l="33812" t="7309" r="44969" b="5283"/>
            <a:stretch/>
          </p:blipFill>
          <p:spPr>
            <a:xfrm>
              <a:off x="9456823" y="324298"/>
              <a:ext cx="121268" cy="921359"/>
            </a:xfrm>
            <a:prstGeom prst="rect">
              <a:avLst/>
            </a:prstGeom>
          </p:spPr>
        </p:pic>
        <p:pic>
          <p:nvPicPr>
            <p:cNvPr id="46" name="Picture 8" descr="A black background with a black square&#10;&#10;Description automatically generated with medium confidence">
              <a:extLst>
                <a:ext uri="{FF2B5EF4-FFF2-40B4-BE49-F238E27FC236}">
                  <a16:creationId xmlns:a16="http://schemas.microsoft.com/office/drawing/2014/main" id="{3F637436-6BEE-3073-99D7-E96AAF61E58E}"/>
                </a:ext>
              </a:extLst>
            </p:cNvPr>
            <p:cNvPicPr/>
            <p:nvPr/>
          </p:nvPicPr>
          <p:blipFill>
            <a:blip r:embed="rId11">
              <a:lum bright="70000" contrast="-70000"/>
              <a:extLst>
                <a:ext uri="{BEBA8EAE-BF5A-486C-A8C5-ECC9F3942E4B}">
                  <a14:imgProps xmlns:a14="http://schemas.microsoft.com/office/drawing/2010/main">
                    <a14:imgLayer r:embed="rId12">
                      <a14:imgEffect>
                        <a14:artisticMarker/>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rcRect t="5600" r="22222"/>
            <a:stretch/>
          </p:blipFill>
          <p:spPr>
            <a:xfrm>
              <a:off x="9990542" y="114845"/>
              <a:ext cx="1638890" cy="1180077"/>
            </a:xfrm>
            <a:prstGeom prst="rect">
              <a:avLst/>
            </a:prstGeom>
          </p:spPr>
        </p:pic>
      </p:grpSp>
      <p:sp>
        <p:nvSpPr>
          <p:cNvPr id="4" name="TextBox 3">
            <a:extLst>
              <a:ext uri="{FF2B5EF4-FFF2-40B4-BE49-F238E27FC236}">
                <a16:creationId xmlns:a16="http://schemas.microsoft.com/office/drawing/2014/main" id="{248F3F3A-5419-1517-1A93-B68CEBC6C09C}"/>
              </a:ext>
            </a:extLst>
          </p:cNvPr>
          <p:cNvSpPr txBox="1"/>
          <p:nvPr/>
        </p:nvSpPr>
        <p:spPr>
          <a:xfrm>
            <a:off x="3822429" y="999846"/>
            <a:ext cx="4568879" cy="553998"/>
          </a:xfrm>
          <a:prstGeom prst="rect">
            <a:avLst/>
          </a:prstGeom>
          <a:noFill/>
        </p:spPr>
        <p:txBody>
          <a:bodyPr wrap="none" rtlCol="0">
            <a:spAutoFit/>
          </a:bodyPr>
          <a:lstStyle/>
          <a:p>
            <a:pPr algn="ctr"/>
            <a:r>
              <a:rPr lang="en-US" sz="3000" b="1" dirty="0"/>
              <a:t>KM3NeT4RR è </a:t>
            </a:r>
            <a:r>
              <a:rPr lang="en-US" sz="3000" b="1" dirty="0" err="1"/>
              <a:t>una</a:t>
            </a:r>
            <a:r>
              <a:rPr lang="en-US" sz="3000" b="1" dirty="0"/>
              <a:t> </a:t>
            </a:r>
            <a:r>
              <a:rPr lang="en-US" sz="3000" b="1" dirty="0" err="1"/>
              <a:t>scuola</a:t>
            </a:r>
            <a:r>
              <a:rPr lang="en-US" sz="3000" b="1" dirty="0"/>
              <a:t>…</a:t>
            </a:r>
            <a:endParaRPr lang="it-IT" sz="1600" b="1" i="1" dirty="0"/>
          </a:p>
        </p:txBody>
      </p:sp>
      <p:sp>
        <p:nvSpPr>
          <p:cNvPr id="18" name="TextBox 17">
            <a:extLst>
              <a:ext uri="{FF2B5EF4-FFF2-40B4-BE49-F238E27FC236}">
                <a16:creationId xmlns:a16="http://schemas.microsoft.com/office/drawing/2014/main" id="{55FD6F17-19A0-BE02-5870-C61EEF301A8E}"/>
              </a:ext>
            </a:extLst>
          </p:cNvPr>
          <p:cNvSpPr txBox="1"/>
          <p:nvPr/>
        </p:nvSpPr>
        <p:spPr>
          <a:xfrm>
            <a:off x="1428749" y="1911668"/>
            <a:ext cx="9334501" cy="1200329"/>
          </a:xfrm>
          <a:prstGeom prst="rect">
            <a:avLst/>
          </a:prstGeom>
          <a:noFill/>
        </p:spPr>
        <p:txBody>
          <a:bodyPr wrap="square">
            <a:spAutoFit/>
          </a:bodyPr>
          <a:lstStyle/>
          <a:p>
            <a:pPr marL="228600" marR="0" lvl="1" algn="just">
              <a:spcBef>
                <a:spcPts val="0"/>
              </a:spcBef>
              <a:spcAft>
                <a:spcPts val="0"/>
              </a:spcAft>
            </a:pPr>
            <a:r>
              <a:rPr lang="en-US" sz="2400" b="1" dirty="0">
                <a:effectLst/>
                <a:latin typeface="Aptos" panose="020B0004020202020204" pitchFamily="34" charset="0"/>
                <a:ea typeface="Aptos" panose="020B0004020202020204" pitchFamily="34" charset="0"/>
                <a:cs typeface="Aptos" panose="020B0004020202020204" pitchFamily="34" charset="0"/>
              </a:rPr>
              <a:t>I nostri </a:t>
            </a:r>
            <a:r>
              <a:rPr lang="en-US" sz="2400" b="1" dirty="0" err="1">
                <a:effectLst/>
                <a:latin typeface="Aptos" panose="020B0004020202020204" pitchFamily="34" charset="0"/>
                <a:ea typeface="Aptos" panose="020B0004020202020204" pitchFamily="34" charset="0"/>
                <a:cs typeface="Aptos" panose="020B0004020202020204" pitchFamily="34" charset="0"/>
              </a:rPr>
              <a:t>ricercatori</a:t>
            </a:r>
            <a:r>
              <a:rPr lang="en-US" sz="2400" b="1" dirty="0">
                <a:effectLst/>
                <a:latin typeface="Aptos" panose="020B0004020202020204" pitchFamily="34" charset="0"/>
                <a:ea typeface="Aptos" panose="020B0004020202020204" pitchFamily="34" charset="0"/>
                <a:cs typeface="Aptos" panose="020B0004020202020204" pitchFamily="34" charset="0"/>
              </a:rPr>
              <a:t> e </a:t>
            </a:r>
            <a:r>
              <a:rPr lang="en-US" sz="2400" b="1" dirty="0" err="1">
                <a:effectLst/>
                <a:latin typeface="Aptos" panose="020B0004020202020204" pitchFamily="34" charset="0"/>
                <a:ea typeface="Aptos" panose="020B0004020202020204" pitchFamily="34" charset="0"/>
                <a:cs typeface="Aptos" panose="020B0004020202020204" pitchFamily="34" charset="0"/>
              </a:rPr>
              <a:t>tecnici</a:t>
            </a:r>
            <a:r>
              <a:rPr lang="en-US" sz="2400" b="1" dirty="0">
                <a:effectLst/>
                <a:latin typeface="Aptos" panose="020B0004020202020204" pitchFamily="34" charset="0"/>
                <a:ea typeface="Aptos" panose="020B0004020202020204" pitchFamily="34" charset="0"/>
                <a:cs typeface="Aptos" panose="020B0004020202020204" pitchFamily="34" charset="0"/>
              </a:rPr>
              <a:t> </a:t>
            </a:r>
            <a:r>
              <a:rPr lang="en-US" sz="2400" b="1" dirty="0" err="1">
                <a:effectLst/>
                <a:latin typeface="Aptos" panose="020B0004020202020204" pitchFamily="34" charset="0"/>
                <a:ea typeface="Aptos" panose="020B0004020202020204" pitchFamily="34" charset="0"/>
                <a:cs typeface="Aptos" panose="020B0004020202020204" pitchFamily="34" charset="0"/>
              </a:rPr>
              <a:t>imparano</a:t>
            </a:r>
            <a:r>
              <a:rPr lang="en-US" sz="2400" b="1" dirty="0">
                <a:effectLst/>
                <a:latin typeface="Aptos" panose="020B0004020202020204" pitchFamily="34" charset="0"/>
                <a:ea typeface="Aptos" panose="020B0004020202020204" pitchFamily="34" charset="0"/>
                <a:cs typeface="Aptos" panose="020B0004020202020204" pitchFamily="34" charset="0"/>
              </a:rPr>
              <a:t> a </a:t>
            </a:r>
            <a:r>
              <a:rPr lang="en-US" sz="2400" b="1" dirty="0" err="1">
                <a:effectLst/>
                <a:latin typeface="Aptos" panose="020B0004020202020204" pitchFamily="34" charset="0"/>
                <a:ea typeface="Aptos" panose="020B0004020202020204" pitchFamily="34" charset="0"/>
                <a:cs typeface="Aptos" panose="020B0004020202020204" pitchFamily="34" charset="0"/>
              </a:rPr>
              <a:t>prendersi</a:t>
            </a:r>
            <a:r>
              <a:rPr lang="en-US" sz="2400" b="1" dirty="0">
                <a:effectLst/>
                <a:latin typeface="Aptos" panose="020B0004020202020204" pitchFamily="34" charset="0"/>
                <a:ea typeface="Aptos" panose="020B0004020202020204" pitchFamily="34" charset="0"/>
                <a:cs typeface="Aptos" panose="020B0004020202020204" pitchFamily="34" charset="0"/>
              </a:rPr>
              <a:t> le responsabilità di </a:t>
            </a:r>
            <a:r>
              <a:rPr lang="en-US" sz="2400" b="1" dirty="0" err="1">
                <a:effectLst/>
                <a:latin typeface="Aptos" panose="020B0004020202020204" pitchFamily="34" charset="0"/>
                <a:ea typeface="Aptos" panose="020B0004020202020204" pitchFamily="34" charset="0"/>
                <a:cs typeface="Aptos" panose="020B0004020202020204" pitchFamily="34" charset="0"/>
              </a:rPr>
              <a:t>esecuzione</a:t>
            </a:r>
            <a:r>
              <a:rPr lang="en-US" sz="2400" b="1" dirty="0">
                <a:latin typeface="Aptos" panose="020B0004020202020204" pitchFamily="34" charset="0"/>
                <a:ea typeface="Aptos" panose="020B0004020202020204" pitchFamily="34" charset="0"/>
                <a:cs typeface="Aptos" panose="020B0004020202020204" pitchFamily="34" charset="0"/>
              </a:rPr>
              <a:t> e</a:t>
            </a:r>
            <a:r>
              <a:rPr lang="en-US" sz="2400" b="1" dirty="0">
                <a:effectLst/>
                <a:latin typeface="Aptos" panose="020B0004020202020204" pitchFamily="34" charset="0"/>
                <a:ea typeface="Aptos" panose="020B0004020202020204" pitchFamily="34" charset="0"/>
                <a:cs typeface="Aptos" panose="020B0004020202020204" pitchFamily="34" charset="0"/>
              </a:rPr>
              <a:t> a fare </a:t>
            </a:r>
            <a:r>
              <a:rPr lang="en-US" sz="2400" b="1" dirty="0" err="1">
                <a:effectLst/>
                <a:latin typeface="Aptos" panose="020B0004020202020204" pitchFamily="34" charset="0"/>
                <a:ea typeface="Aptos" panose="020B0004020202020204" pitchFamily="34" charset="0"/>
                <a:cs typeface="Aptos" panose="020B0004020202020204" pitchFamily="34" charset="0"/>
              </a:rPr>
              <a:t>i</a:t>
            </a:r>
            <a:r>
              <a:rPr lang="en-US" sz="2400" b="1" dirty="0">
                <a:effectLst/>
                <a:latin typeface="Aptos" panose="020B0004020202020204" pitchFamily="34" charset="0"/>
                <a:ea typeface="Aptos" panose="020B0004020202020204" pitchFamily="34" charset="0"/>
                <a:cs typeface="Aptos" panose="020B0004020202020204" pitchFamily="34" charset="0"/>
              </a:rPr>
              <a:t> leader </a:t>
            </a:r>
            <a:r>
              <a:rPr lang="en-US" sz="2400" b="1" dirty="0" err="1">
                <a:effectLst/>
                <a:latin typeface="Aptos" panose="020B0004020202020204" pitchFamily="34" charset="0"/>
                <a:ea typeface="Aptos" panose="020B0004020202020204" pitchFamily="34" charset="0"/>
                <a:cs typeface="Aptos" panose="020B0004020202020204" pitchFamily="34" charset="0"/>
              </a:rPr>
              <a:t>prendendo</a:t>
            </a:r>
            <a:r>
              <a:rPr lang="en-US" sz="2400" b="1" dirty="0">
                <a:effectLst/>
                <a:latin typeface="Aptos" panose="020B0004020202020204" pitchFamily="34" charset="0"/>
                <a:ea typeface="Aptos" panose="020B0004020202020204" pitchFamily="34" charset="0"/>
                <a:cs typeface="Aptos" panose="020B0004020202020204" pitchFamily="34" charset="0"/>
              </a:rPr>
              <a:t> </a:t>
            </a:r>
            <a:r>
              <a:rPr lang="en-US" sz="2400" b="1" dirty="0" err="1">
                <a:effectLst/>
                <a:latin typeface="Aptos" panose="020B0004020202020204" pitchFamily="34" charset="0"/>
                <a:ea typeface="Aptos" panose="020B0004020202020204" pitchFamily="34" charset="0"/>
                <a:cs typeface="Aptos" panose="020B0004020202020204" pitchFamily="34" charset="0"/>
              </a:rPr>
              <a:t>decisioni</a:t>
            </a:r>
            <a:r>
              <a:rPr lang="en-US" sz="2400" b="1" dirty="0">
                <a:effectLst/>
                <a:latin typeface="Aptos" panose="020B0004020202020204" pitchFamily="34" charset="0"/>
                <a:ea typeface="Aptos" panose="020B0004020202020204" pitchFamily="34" charset="0"/>
                <a:cs typeface="Aptos" panose="020B0004020202020204" pitchFamily="34" charset="0"/>
              </a:rPr>
              <a:t> di fronte a </a:t>
            </a:r>
            <a:r>
              <a:rPr lang="en-US" sz="2400" b="1" dirty="0" err="1">
                <a:effectLst/>
                <a:latin typeface="Aptos" panose="020B0004020202020204" pitchFamily="34" charset="0"/>
                <a:ea typeface="Aptos" panose="020B0004020202020204" pitchFamily="34" charset="0"/>
                <a:cs typeface="Aptos" panose="020B0004020202020204" pitchFamily="34" charset="0"/>
              </a:rPr>
              <a:t>ostacoli</a:t>
            </a:r>
            <a:r>
              <a:rPr lang="en-US" sz="2400" b="1" dirty="0">
                <a:effectLst/>
                <a:latin typeface="Aptos" panose="020B0004020202020204" pitchFamily="34" charset="0"/>
                <a:ea typeface="Aptos" panose="020B0004020202020204" pitchFamily="34" charset="0"/>
                <a:cs typeface="Aptos" panose="020B0004020202020204" pitchFamily="34" charset="0"/>
              </a:rPr>
              <a:t> non </a:t>
            </a:r>
            <a:r>
              <a:rPr lang="en-US" sz="2400" b="1" dirty="0" err="1">
                <a:effectLst/>
                <a:latin typeface="Aptos" panose="020B0004020202020204" pitchFamily="34" charset="0"/>
                <a:ea typeface="Aptos" panose="020B0004020202020204" pitchFamily="34" charset="0"/>
                <a:cs typeface="Aptos" panose="020B0004020202020204" pitchFamily="34" charset="0"/>
              </a:rPr>
              <a:t>pianificati</a:t>
            </a:r>
            <a:endParaRPr lang="en-US" sz="2400" b="1" dirty="0">
              <a:effectLst/>
              <a:latin typeface="Aptos" panose="020B0004020202020204" pitchFamily="34" charset="0"/>
              <a:ea typeface="Aptos" panose="020B0004020202020204" pitchFamily="34" charset="0"/>
              <a:cs typeface="Aptos" panose="020B0004020202020204" pitchFamily="34" charset="0"/>
            </a:endParaRPr>
          </a:p>
        </p:txBody>
      </p:sp>
      <p:sp>
        <p:nvSpPr>
          <p:cNvPr id="19" name="TextBox 18">
            <a:extLst>
              <a:ext uri="{FF2B5EF4-FFF2-40B4-BE49-F238E27FC236}">
                <a16:creationId xmlns:a16="http://schemas.microsoft.com/office/drawing/2014/main" id="{2E5CD7B4-1F27-D42C-58F2-284D2070F8D9}"/>
              </a:ext>
            </a:extLst>
          </p:cNvPr>
          <p:cNvSpPr txBox="1"/>
          <p:nvPr/>
        </p:nvSpPr>
        <p:spPr>
          <a:xfrm>
            <a:off x="1428749" y="3609975"/>
            <a:ext cx="9334501" cy="1200329"/>
          </a:xfrm>
          <a:prstGeom prst="rect">
            <a:avLst/>
          </a:prstGeom>
          <a:noFill/>
        </p:spPr>
        <p:txBody>
          <a:bodyPr wrap="square">
            <a:spAutoFit/>
          </a:bodyPr>
          <a:lstStyle/>
          <a:p>
            <a:pPr marL="228600" marR="0" lvl="1" algn="just">
              <a:spcBef>
                <a:spcPts val="0"/>
              </a:spcBef>
              <a:spcAft>
                <a:spcPts val="0"/>
              </a:spcAft>
            </a:pPr>
            <a:r>
              <a:rPr lang="en-US" sz="2400" b="1" dirty="0" err="1">
                <a:effectLst/>
                <a:latin typeface="Aptos" panose="020B0004020202020204" pitchFamily="34" charset="0"/>
                <a:ea typeface="Aptos" panose="020B0004020202020204" pitchFamily="34" charset="0"/>
                <a:cs typeface="Aptos" panose="020B0004020202020204" pitchFamily="34" charset="0"/>
              </a:rPr>
              <a:t>Presidenti</a:t>
            </a:r>
            <a:r>
              <a:rPr lang="en-US" sz="2400" b="1" dirty="0">
                <a:effectLst/>
                <a:latin typeface="Aptos" panose="020B0004020202020204" pitchFamily="34" charset="0"/>
                <a:ea typeface="Aptos" panose="020B0004020202020204" pitchFamily="34" charset="0"/>
                <a:cs typeface="Aptos" panose="020B0004020202020204" pitchFamily="34" charset="0"/>
              </a:rPr>
              <a:t>, Direttori e </a:t>
            </a:r>
            <a:r>
              <a:rPr lang="en-US" sz="2400" b="1" dirty="0" err="1">
                <a:effectLst/>
                <a:latin typeface="Aptos" panose="020B0004020202020204" pitchFamily="34" charset="0"/>
                <a:ea typeface="Aptos" panose="020B0004020202020204" pitchFamily="34" charset="0"/>
                <a:cs typeface="Aptos" panose="020B0004020202020204" pitchFamily="34" charset="0"/>
              </a:rPr>
              <a:t>Giunte</a:t>
            </a:r>
            <a:r>
              <a:rPr lang="en-US" sz="2400" b="1" dirty="0">
                <a:latin typeface="Aptos" panose="020B0004020202020204" pitchFamily="34" charset="0"/>
                <a:ea typeface="Aptos" panose="020B0004020202020204" pitchFamily="34" charset="0"/>
                <a:cs typeface="Aptos" panose="020B0004020202020204" pitchFamily="34" charset="0"/>
              </a:rPr>
              <a:t> </a:t>
            </a:r>
            <a:r>
              <a:rPr lang="en-US" sz="2400" b="1" dirty="0" err="1">
                <a:effectLst/>
                <a:latin typeface="Aptos" panose="020B0004020202020204" pitchFamily="34" charset="0"/>
                <a:ea typeface="Aptos" panose="020B0004020202020204" pitchFamily="34" charset="0"/>
                <a:cs typeface="Aptos" panose="020B0004020202020204" pitchFamily="34" charset="0"/>
              </a:rPr>
              <a:t>cambiano</a:t>
            </a:r>
            <a:r>
              <a:rPr lang="en-US" sz="2400" b="1" dirty="0">
                <a:effectLst/>
                <a:latin typeface="Aptos" panose="020B0004020202020204" pitchFamily="34" charset="0"/>
                <a:ea typeface="Aptos" panose="020B0004020202020204" pitchFamily="34" charset="0"/>
                <a:cs typeface="Aptos" panose="020B0004020202020204" pitchFamily="34" charset="0"/>
              </a:rPr>
              <a:t>, ma </a:t>
            </a:r>
            <a:r>
              <a:rPr lang="en-US" sz="2400" b="1" dirty="0" err="1">
                <a:effectLst/>
                <a:latin typeface="Aptos" panose="020B0004020202020204" pitchFamily="34" charset="0"/>
                <a:ea typeface="Aptos" panose="020B0004020202020204" pitchFamily="34" charset="0"/>
                <a:cs typeface="Aptos" panose="020B0004020202020204" pitchFamily="34" charset="0"/>
              </a:rPr>
              <a:t>i</a:t>
            </a:r>
            <a:r>
              <a:rPr lang="en-US" sz="2400" b="1" dirty="0">
                <a:effectLst/>
                <a:latin typeface="Aptos" panose="020B0004020202020204" pitchFamily="34" charset="0"/>
                <a:ea typeface="Aptos" panose="020B0004020202020204" pitchFamily="34" charset="0"/>
                <a:cs typeface="Aptos" panose="020B0004020202020204" pitchFamily="34" charset="0"/>
              </a:rPr>
              <a:t> </a:t>
            </a:r>
            <a:r>
              <a:rPr lang="en-US" sz="2400" b="1" dirty="0" err="1">
                <a:effectLst/>
                <a:latin typeface="Aptos" panose="020B0004020202020204" pitchFamily="34" charset="0"/>
                <a:ea typeface="Aptos" panose="020B0004020202020204" pitchFamily="34" charset="0"/>
                <a:cs typeface="Aptos" panose="020B0004020202020204" pitchFamily="34" charset="0"/>
              </a:rPr>
              <a:t>ricercatori</a:t>
            </a:r>
            <a:r>
              <a:rPr lang="en-US" sz="2400" b="1" dirty="0">
                <a:effectLst/>
                <a:latin typeface="Aptos" panose="020B0004020202020204" pitchFamily="34" charset="0"/>
                <a:ea typeface="Aptos" panose="020B0004020202020204" pitchFamily="34" charset="0"/>
                <a:cs typeface="Aptos" panose="020B0004020202020204" pitchFamily="34" charset="0"/>
              </a:rPr>
              <a:t> sono tanti e sono loro a dover portare avanti </a:t>
            </a:r>
            <a:r>
              <a:rPr lang="en-US" sz="2400" b="1" dirty="0" err="1">
                <a:effectLst/>
                <a:latin typeface="Aptos" panose="020B0004020202020204" pitchFamily="34" charset="0"/>
                <a:ea typeface="Aptos" panose="020B0004020202020204" pitchFamily="34" charset="0"/>
                <a:cs typeface="Aptos" panose="020B0004020202020204" pitchFamily="34" charset="0"/>
              </a:rPr>
              <a:t>i</a:t>
            </a:r>
            <a:r>
              <a:rPr lang="en-US" sz="2400" b="1" dirty="0">
                <a:effectLst/>
                <a:latin typeface="Aptos" panose="020B0004020202020204" pitchFamily="34" charset="0"/>
                <a:ea typeface="Aptos" panose="020B0004020202020204" pitchFamily="34" charset="0"/>
                <a:cs typeface="Aptos" panose="020B0004020202020204" pitchFamily="34" charset="0"/>
              </a:rPr>
              <a:t> </a:t>
            </a:r>
            <a:r>
              <a:rPr lang="en-US" sz="2400" b="1" dirty="0" err="1">
                <a:effectLst/>
                <a:latin typeface="Aptos" panose="020B0004020202020204" pitchFamily="34" charset="0"/>
                <a:ea typeface="Aptos" panose="020B0004020202020204" pitchFamily="34" charset="0"/>
                <a:cs typeface="Aptos" panose="020B0004020202020204" pitchFamily="34" charset="0"/>
              </a:rPr>
              <a:t>progetti</a:t>
            </a:r>
            <a:r>
              <a:rPr lang="en-US" sz="2400" b="1" dirty="0">
                <a:effectLst/>
                <a:latin typeface="Aptos" panose="020B0004020202020204" pitchFamily="34" charset="0"/>
                <a:ea typeface="Aptos" panose="020B0004020202020204" pitchFamily="34" charset="0"/>
                <a:cs typeface="Aptos" panose="020B0004020202020204" pitchFamily="34" charset="0"/>
              </a:rPr>
              <a:t>, </a:t>
            </a:r>
            <a:r>
              <a:rPr lang="en-US" sz="2400" b="1" dirty="0" err="1">
                <a:effectLst/>
                <a:latin typeface="Aptos" panose="020B0004020202020204" pitchFamily="34" charset="0"/>
                <a:ea typeface="Aptos" panose="020B0004020202020204" pitchFamily="34" charset="0"/>
                <a:cs typeface="Aptos" panose="020B0004020202020204" pitchFamily="34" charset="0"/>
              </a:rPr>
              <a:t>proporne</a:t>
            </a:r>
            <a:r>
              <a:rPr lang="en-US" sz="2400" b="1" dirty="0">
                <a:effectLst/>
                <a:latin typeface="Aptos" panose="020B0004020202020204" pitchFamily="34" charset="0"/>
                <a:ea typeface="Aptos" panose="020B0004020202020204" pitchFamily="34" charset="0"/>
                <a:cs typeface="Aptos" panose="020B0004020202020204" pitchFamily="34" charset="0"/>
              </a:rPr>
              <a:t> di nuovi, trovare </a:t>
            </a:r>
            <a:r>
              <a:rPr lang="en-US" sz="2400" b="1" dirty="0" err="1">
                <a:effectLst/>
                <a:latin typeface="Aptos" panose="020B0004020202020204" pitchFamily="34" charset="0"/>
                <a:ea typeface="Aptos" panose="020B0004020202020204" pitchFamily="34" charset="0"/>
                <a:cs typeface="Aptos" panose="020B0004020202020204" pitchFamily="34" charset="0"/>
              </a:rPr>
              <a:t>i</a:t>
            </a:r>
            <a:r>
              <a:rPr lang="en-US" sz="2400" b="1" dirty="0">
                <a:effectLst/>
                <a:latin typeface="Aptos" panose="020B0004020202020204" pitchFamily="34" charset="0"/>
                <a:ea typeface="Aptos" panose="020B0004020202020204" pitchFamily="34" charset="0"/>
                <a:cs typeface="Aptos" panose="020B0004020202020204" pitchFamily="34" charset="0"/>
              </a:rPr>
              <a:t> fondi, </a:t>
            </a:r>
            <a:r>
              <a:rPr lang="en-US" sz="2400" b="1" dirty="0" err="1">
                <a:effectLst/>
                <a:latin typeface="Aptos" panose="020B0004020202020204" pitchFamily="34" charset="0"/>
                <a:ea typeface="Aptos" panose="020B0004020202020204" pitchFamily="34" charset="0"/>
                <a:cs typeface="Aptos" panose="020B0004020202020204" pitchFamily="34" charset="0"/>
              </a:rPr>
              <a:t>coinvolgere</a:t>
            </a:r>
            <a:r>
              <a:rPr lang="en-US" sz="2400" b="1" dirty="0">
                <a:effectLst/>
                <a:latin typeface="Aptos" panose="020B0004020202020204" pitchFamily="34" charset="0"/>
                <a:ea typeface="Aptos" panose="020B0004020202020204" pitchFamily="34" charset="0"/>
                <a:cs typeface="Aptos" panose="020B0004020202020204" pitchFamily="34" charset="0"/>
              </a:rPr>
              <a:t> nuovi colleghi</a:t>
            </a:r>
          </a:p>
        </p:txBody>
      </p:sp>
    </p:spTree>
    <p:extLst>
      <p:ext uri="{BB962C8B-B14F-4D97-AF65-F5344CB8AC3E}">
        <p14:creationId xmlns:p14="http://schemas.microsoft.com/office/powerpoint/2010/main" val="39640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1EFF4-64FB-3F91-D1AD-BD85A0994264}"/>
            </a:ext>
          </a:extLst>
        </p:cNvPr>
        <p:cNvGrpSpPr/>
        <p:nvPr/>
      </p:nvGrpSpPr>
      <p:grpSpPr>
        <a:xfrm>
          <a:off x="0" y="0"/>
          <a:ext cx="0" cy="0"/>
          <a:chOff x="0" y="0"/>
          <a:chExt cx="0" cy="0"/>
        </a:xfrm>
      </p:grpSpPr>
      <p:sp>
        <p:nvSpPr>
          <p:cNvPr id="13" name="CasellaDiTesto 12">
            <a:extLst>
              <a:ext uri="{FF2B5EF4-FFF2-40B4-BE49-F238E27FC236}">
                <a16:creationId xmlns:a16="http://schemas.microsoft.com/office/drawing/2014/main" id="{09E5E163-25FD-E05B-F727-0D2A16E4DC0E}"/>
              </a:ext>
            </a:extLst>
          </p:cNvPr>
          <p:cNvSpPr txBox="1"/>
          <p:nvPr/>
        </p:nvSpPr>
        <p:spPr>
          <a:xfrm>
            <a:off x="6712747" y="6426382"/>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2" name="Immagine 1">
            <a:extLst>
              <a:ext uri="{FF2B5EF4-FFF2-40B4-BE49-F238E27FC236}">
                <a16:creationId xmlns:a16="http://schemas.microsoft.com/office/drawing/2014/main" id="{705EE69E-09D9-64EE-BDFA-A865D931A08E}"/>
              </a:ext>
            </a:extLst>
          </p:cNvPr>
          <p:cNvPicPr>
            <a:picLocks noChangeAspect="1"/>
          </p:cNvPicPr>
          <p:nvPr/>
        </p:nvPicPr>
        <p:blipFill>
          <a:blip r:embed="rId2"/>
          <a:stretch>
            <a:fillRect/>
          </a:stretch>
        </p:blipFill>
        <p:spPr>
          <a:xfrm>
            <a:off x="0" y="6481186"/>
            <a:ext cx="12192000" cy="391863"/>
          </a:xfrm>
          <a:prstGeom prst="rect">
            <a:avLst/>
          </a:prstGeom>
        </p:spPr>
      </p:pic>
      <p:sp>
        <p:nvSpPr>
          <p:cNvPr id="3" name="CasellaDiTesto 2">
            <a:extLst>
              <a:ext uri="{FF2B5EF4-FFF2-40B4-BE49-F238E27FC236}">
                <a16:creationId xmlns:a16="http://schemas.microsoft.com/office/drawing/2014/main" id="{30E955B0-2038-17A2-1587-D173E71E2D41}"/>
              </a:ext>
            </a:extLst>
          </p:cNvPr>
          <p:cNvSpPr txBox="1"/>
          <p:nvPr/>
        </p:nvSpPr>
        <p:spPr>
          <a:xfrm>
            <a:off x="6712747" y="6506766"/>
            <a:ext cx="5317225" cy="307777"/>
          </a:xfrm>
          <a:prstGeom prst="rect">
            <a:avLst/>
          </a:prstGeom>
          <a:noFill/>
        </p:spPr>
        <p:txBody>
          <a:bodyPr wrap="square" rtlCol="0">
            <a:spAutoFit/>
          </a:bodyPr>
          <a:lstStyle/>
          <a:p>
            <a:pPr algn="r"/>
            <a:r>
              <a:rPr lang="it-IT" sz="1400" dirty="0">
                <a:solidFill>
                  <a:schemeClr val="bg1">
                    <a:alpha val="50000"/>
                  </a:schemeClr>
                </a:solidFill>
                <a:latin typeface="Titillium" pitchFamily="2" charset="77"/>
              </a:rPr>
              <a:t>Missione 4 </a:t>
            </a:r>
            <a:r>
              <a:rPr lang="it-IT" sz="1400" b="1" dirty="0">
                <a:solidFill>
                  <a:schemeClr val="bg1">
                    <a:alpha val="50000"/>
                  </a:schemeClr>
                </a:solidFill>
                <a:latin typeface="Titillium" pitchFamily="2" charset="77"/>
              </a:rPr>
              <a:t>• Istruzione e Ricerca </a:t>
            </a:r>
            <a:endParaRPr lang="it-IT" sz="1400" dirty="0">
              <a:solidFill>
                <a:schemeClr val="bg1">
                  <a:alpha val="50000"/>
                </a:schemeClr>
              </a:solidFill>
              <a:latin typeface="Titillium" pitchFamily="2" charset="77"/>
            </a:endParaRPr>
          </a:p>
        </p:txBody>
      </p:sp>
      <p:pic>
        <p:nvPicPr>
          <p:cNvPr id="4" name="Picture 3">
            <a:extLst>
              <a:ext uri="{FF2B5EF4-FFF2-40B4-BE49-F238E27FC236}">
                <a16:creationId xmlns:a16="http://schemas.microsoft.com/office/drawing/2014/main" id="{9F215F0B-579C-F95C-1F09-A9B819ADB5FD}"/>
              </a:ext>
            </a:extLst>
          </p:cNvPr>
          <p:cNvPicPr>
            <a:picLocks noChangeAspect="1"/>
          </p:cNvPicPr>
          <p:nvPr/>
        </p:nvPicPr>
        <p:blipFill>
          <a:blip r:embed="rId3">
            <a:extLst>
              <a:ext uri="{28A0092B-C50C-407E-A947-70E740481C1C}">
                <a14:useLocalDpi xmlns:a14="http://schemas.microsoft.com/office/drawing/2010/main" val="0"/>
              </a:ext>
            </a:extLst>
          </a:blip>
          <a:srcRect t="22906" b="22906"/>
          <a:stretch/>
        </p:blipFill>
        <p:spPr bwMode="auto">
          <a:xfrm>
            <a:off x="1" y="0"/>
            <a:ext cx="12191999" cy="751948"/>
          </a:xfrm>
          <a:prstGeom prst="rect">
            <a:avLst/>
          </a:prstGeom>
          <a:noFill/>
          <a:ln>
            <a:noFill/>
          </a:ln>
        </p:spPr>
      </p:pic>
      <p:sp>
        <p:nvSpPr>
          <p:cNvPr id="134" name="TextBox 133">
            <a:extLst>
              <a:ext uri="{FF2B5EF4-FFF2-40B4-BE49-F238E27FC236}">
                <a16:creationId xmlns:a16="http://schemas.microsoft.com/office/drawing/2014/main" id="{F823D8CB-45C7-731A-6CAD-1FA869B89FFD}"/>
              </a:ext>
            </a:extLst>
          </p:cNvPr>
          <p:cNvSpPr txBox="1"/>
          <p:nvPr/>
        </p:nvSpPr>
        <p:spPr>
          <a:xfrm>
            <a:off x="3554763" y="837051"/>
            <a:ext cx="5104154" cy="553998"/>
          </a:xfrm>
          <a:prstGeom prst="rect">
            <a:avLst/>
          </a:prstGeom>
          <a:noFill/>
        </p:spPr>
        <p:txBody>
          <a:bodyPr wrap="none" rtlCol="0">
            <a:spAutoFit/>
          </a:bodyPr>
          <a:lstStyle/>
          <a:p>
            <a:pPr algn="ctr"/>
            <a:r>
              <a:rPr lang="it-IT" sz="3000" b="1" dirty="0"/>
              <a:t>PROGETTI PNRR A GUIDA INFN</a:t>
            </a:r>
            <a:endParaRPr lang="it-IT" sz="3000" b="1" i="1" dirty="0"/>
          </a:p>
        </p:txBody>
      </p:sp>
      <p:graphicFrame>
        <p:nvGraphicFramePr>
          <p:cNvPr id="6" name="Table 5">
            <a:extLst>
              <a:ext uri="{FF2B5EF4-FFF2-40B4-BE49-F238E27FC236}">
                <a16:creationId xmlns:a16="http://schemas.microsoft.com/office/drawing/2014/main" id="{A63292F3-B7E5-3D24-3356-AFEA1AA336CC}"/>
              </a:ext>
            </a:extLst>
          </p:cNvPr>
          <p:cNvGraphicFramePr>
            <a:graphicFrameLocks noGrp="1"/>
          </p:cNvGraphicFramePr>
          <p:nvPr/>
        </p:nvGraphicFramePr>
        <p:xfrm>
          <a:off x="381001" y="1414991"/>
          <a:ext cx="11363324" cy="4917295"/>
        </p:xfrm>
        <a:graphic>
          <a:graphicData uri="http://schemas.openxmlformats.org/drawingml/2006/table">
            <a:tbl>
              <a:tblPr firstRow="1" bandRow="1">
                <a:tableStyleId>{5940675A-B579-460E-94D1-54222C63F5DA}</a:tableStyleId>
              </a:tblPr>
              <a:tblGrid>
                <a:gridCol w="1095374">
                  <a:extLst>
                    <a:ext uri="{9D8B030D-6E8A-4147-A177-3AD203B41FA5}">
                      <a16:colId xmlns:a16="http://schemas.microsoft.com/office/drawing/2014/main" val="1972434168"/>
                    </a:ext>
                  </a:extLst>
                </a:gridCol>
                <a:gridCol w="2124075">
                  <a:extLst>
                    <a:ext uri="{9D8B030D-6E8A-4147-A177-3AD203B41FA5}">
                      <a16:colId xmlns:a16="http://schemas.microsoft.com/office/drawing/2014/main" val="2975105296"/>
                    </a:ext>
                  </a:extLst>
                </a:gridCol>
                <a:gridCol w="1937106">
                  <a:extLst>
                    <a:ext uri="{9D8B030D-6E8A-4147-A177-3AD203B41FA5}">
                      <a16:colId xmlns:a16="http://schemas.microsoft.com/office/drawing/2014/main" val="2032690812"/>
                    </a:ext>
                  </a:extLst>
                </a:gridCol>
                <a:gridCol w="2068923">
                  <a:extLst>
                    <a:ext uri="{9D8B030D-6E8A-4147-A177-3AD203B41FA5}">
                      <a16:colId xmlns:a16="http://schemas.microsoft.com/office/drawing/2014/main" val="653321907"/>
                    </a:ext>
                  </a:extLst>
                </a:gridCol>
                <a:gridCol w="2068923">
                  <a:extLst>
                    <a:ext uri="{9D8B030D-6E8A-4147-A177-3AD203B41FA5}">
                      <a16:colId xmlns:a16="http://schemas.microsoft.com/office/drawing/2014/main" val="2287410950"/>
                    </a:ext>
                  </a:extLst>
                </a:gridCol>
                <a:gridCol w="2068923">
                  <a:extLst>
                    <a:ext uri="{9D8B030D-6E8A-4147-A177-3AD203B41FA5}">
                      <a16:colId xmlns:a16="http://schemas.microsoft.com/office/drawing/2014/main" val="430942344"/>
                    </a:ext>
                  </a:extLst>
                </a:gridCol>
              </a:tblGrid>
              <a:tr h="588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rPr>
                        <a:t>PROGETTO</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rPr>
                        <a:t>ETIC – Einstein Telescope Infrastructure Consortium</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rPr>
                        <a:t>EUAPS – (EUPRAXIA ADVANCED PHOTON SOURCES)</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rPr>
                        <a:t>IRIS – Innovative Research Infrastructure on applied Superconductivity</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rPr>
                        <a:t>LNGS-FUTURE – LNGS Facilities Upgrade To Unveil Rare Events </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chemeClr val="bg1"/>
                          </a:solidFill>
                          <a:effectLst/>
                        </a:rPr>
                        <a:t>TeRABIT</a:t>
                      </a:r>
                      <a:r>
                        <a:rPr lang="en-US" sz="1200" b="1" dirty="0">
                          <a:solidFill>
                            <a:schemeClr val="bg1"/>
                          </a:solidFill>
                          <a:effectLst/>
                        </a:rPr>
                        <a:t> – Terabit Network for Research and Academic Big data in Italy</a:t>
                      </a:r>
                    </a:p>
                  </a:txBody>
                  <a:tcPr anchor="ctr">
                    <a:solidFill>
                      <a:schemeClr val="tx2"/>
                    </a:solidFill>
                  </a:tcPr>
                </a:tc>
                <a:extLst>
                  <a:ext uri="{0D108BD9-81ED-4DB2-BD59-A6C34878D82A}">
                    <a16:rowId xmlns:a16="http://schemas.microsoft.com/office/drawing/2014/main" val="90250215"/>
                  </a:ext>
                </a:extLst>
              </a:tr>
              <a:tr h="270906">
                <a:tc>
                  <a:txBody>
                    <a:bodyPr/>
                    <a:lstStyle/>
                    <a:p>
                      <a:r>
                        <a:rPr lang="en-US" sz="1200" b="1" dirty="0"/>
                        <a:t>€ TOT</a:t>
                      </a:r>
                      <a:endParaRPr lang="it-IT" sz="1200" b="1" dirty="0"/>
                    </a:p>
                  </a:txBody>
                  <a:tcPr anchor="ctr">
                    <a:solidFill>
                      <a:schemeClr val="bg1">
                        <a:lumMod val="85000"/>
                      </a:schemeClr>
                    </a:solidFill>
                  </a:tcPr>
                </a:tc>
                <a:tc>
                  <a:txBody>
                    <a:bodyPr/>
                    <a:lstStyle/>
                    <a:p>
                      <a:pPr algn="ctr"/>
                      <a:r>
                        <a:rPr lang="en-US" sz="1200" b="1" dirty="0"/>
                        <a:t>49.998.931,39</a:t>
                      </a:r>
                      <a:endParaRPr lang="it-IT" sz="1200" dirty="0"/>
                    </a:p>
                  </a:txBody>
                  <a:tcPr anchor="ctr"/>
                </a:tc>
                <a:tc>
                  <a:txBody>
                    <a:bodyPr/>
                    <a:lstStyle/>
                    <a:p>
                      <a:pPr algn="ctr"/>
                      <a:r>
                        <a:rPr lang="en-US" sz="1200" b="1" dirty="0"/>
                        <a:t>22.350.588,00</a:t>
                      </a:r>
                      <a:endParaRPr lang="it-IT" sz="1200" dirty="0"/>
                    </a:p>
                  </a:txBody>
                  <a:tcPr anchor="ctr"/>
                </a:tc>
                <a:tc>
                  <a:txBody>
                    <a:bodyPr/>
                    <a:lstStyle/>
                    <a:p>
                      <a:pPr algn="ctr"/>
                      <a:r>
                        <a:rPr lang="en-US" sz="1200" b="1" dirty="0"/>
                        <a:t>59.996.968,15</a:t>
                      </a:r>
                      <a:endParaRPr lang="it-IT" sz="1200" dirty="0"/>
                    </a:p>
                  </a:txBody>
                  <a:tcPr anchor="ctr"/>
                </a:tc>
                <a:tc>
                  <a:txBody>
                    <a:bodyPr/>
                    <a:lstStyle/>
                    <a:p>
                      <a:pPr algn="ctr"/>
                      <a:r>
                        <a:rPr lang="en-US" sz="1200" b="1" dirty="0"/>
                        <a:t>20.058.826.53</a:t>
                      </a:r>
                      <a:endParaRPr lang="it-IT" sz="1200" dirty="0"/>
                    </a:p>
                  </a:txBody>
                  <a:tcPr anchor="ctr"/>
                </a:tc>
                <a:tc>
                  <a:txBody>
                    <a:bodyPr/>
                    <a:lstStyle/>
                    <a:p>
                      <a:pPr algn="ctr"/>
                      <a:r>
                        <a:rPr lang="en-US" sz="1200" b="1" dirty="0"/>
                        <a:t>41.000.000,00</a:t>
                      </a:r>
                      <a:endParaRPr lang="it-IT" sz="1200" dirty="0"/>
                    </a:p>
                  </a:txBody>
                  <a:tcPr anchor="ctr"/>
                </a:tc>
                <a:extLst>
                  <a:ext uri="{0D108BD9-81ED-4DB2-BD59-A6C34878D82A}">
                    <a16:rowId xmlns:a16="http://schemas.microsoft.com/office/drawing/2014/main" val="988485146"/>
                  </a:ext>
                </a:extLst>
              </a:tr>
              <a:tr h="270906">
                <a:tc>
                  <a:txBody>
                    <a:bodyPr/>
                    <a:lstStyle/>
                    <a:p>
                      <a:r>
                        <a:rPr lang="en-US" sz="1200" b="1" dirty="0"/>
                        <a:t>€ INFN</a:t>
                      </a:r>
                      <a:endParaRPr lang="it-IT" sz="1200" b="1" dirty="0"/>
                    </a:p>
                  </a:txBody>
                  <a:tcPr anchor="ctr">
                    <a:solidFill>
                      <a:schemeClr val="bg1">
                        <a:lumMod val="85000"/>
                      </a:schemeClr>
                    </a:solidFill>
                  </a:tcPr>
                </a:tc>
                <a:tc>
                  <a:txBody>
                    <a:bodyPr/>
                    <a:lstStyle/>
                    <a:p>
                      <a:pPr algn="ctr"/>
                      <a:r>
                        <a:rPr lang="en-US" sz="1200" b="1" dirty="0"/>
                        <a:t>33.867.823,21</a:t>
                      </a:r>
                      <a:endParaRPr lang="it-IT" sz="1200" dirty="0"/>
                    </a:p>
                  </a:txBody>
                  <a:tcPr anchor="ctr"/>
                </a:tc>
                <a:tc>
                  <a:txBody>
                    <a:bodyPr/>
                    <a:lstStyle/>
                    <a:p>
                      <a:pPr algn="ctr"/>
                      <a:r>
                        <a:rPr lang="en-US" sz="1200" b="1" dirty="0"/>
                        <a:t>14.935.838,00</a:t>
                      </a:r>
                      <a:endParaRPr lang="it-IT" sz="1200" dirty="0"/>
                    </a:p>
                  </a:txBody>
                  <a:tcPr anchor="ctr"/>
                </a:tc>
                <a:tc>
                  <a:txBody>
                    <a:bodyPr/>
                    <a:lstStyle/>
                    <a:p>
                      <a:pPr algn="ctr"/>
                      <a:r>
                        <a:rPr lang="en-US" sz="1200" b="1" dirty="0"/>
                        <a:t>39.572.238,35</a:t>
                      </a:r>
                      <a:endParaRPr lang="it-IT" sz="1200" dirty="0"/>
                    </a:p>
                  </a:txBody>
                  <a:tcPr anchor="ctr"/>
                </a:tc>
                <a:tc>
                  <a:txBody>
                    <a:bodyPr/>
                    <a:lstStyle/>
                    <a:p>
                      <a:pPr algn="ctr"/>
                      <a:r>
                        <a:rPr lang="en-US" sz="1200" b="1" dirty="0"/>
                        <a:t>19.645.377,17</a:t>
                      </a:r>
                      <a:endParaRPr lang="it-IT" sz="1200" dirty="0"/>
                    </a:p>
                  </a:txBody>
                  <a:tcPr anchor="ctr"/>
                </a:tc>
                <a:tc>
                  <a:txBody>
                    <a:bodyPr/>
                    <a:lstStyle/>
                    <a:p>
                      <a:pPr algn="ctr"/>
                      <a:r>
                        <a:rPr lang="en-US" sz="1200" b="1" dirty="0"/>
                        <a:t>31.334.000,80</a:t>
                      </a:r>
                      <a:endParaRPr lang="it-IT" sz="1200" dirty="0"/>
                    </a:p>
                  </a:txBody>
                  <a:tcPr anchor="ctr"/>
                </a:tc>
                <a:extLst>
                  <a:ext uri="{0D108BD9-81ED-4DB2-BD59-A6C34878D82A}">
                    <a16:rowId xmlns:a16="http://schemas.microsoft.com/office/drawing/2014/main" val="1040120160"/>
                  </a:ext>
                </a:extLst>
              </a:tr>
              <a:tr h="924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UO INFN</a:t>
                      </a:r>
                      <a:endParaRPr lang="it-IT" sz="1200" b="1" dirty="0"/>
                    </a:p>
                  </a:txBody>
                  <a:tcPr anchor="ctr">
                    <a:solidFill>
                      <a:schemeClr val="bg1">
                        <a:lumMod val="85000"/>
                      </a:schemeClr>
                    </a:solidFill>
                  </a:tcPr>
                </a:tc>
                <a:tc>
                  <a:txBody>
                    <a:bodyPr/>
                    <a:lstStyle/>
                    <a:p>
                      <a:pPr algn="ctr"/>
                      <a:r>
                        <a:rPr lang="it-IT" sz="1000" dirty="0"/>
                        <a:t>Sezioni di Bologna, Cagliari, Genova, Napoli, Padova, Perugia, Pisa, Roma, Roma Tor Vergata, Torino, Laboratori Nazionali del Gran Sasso e Laboratori Nazionali del Sud</a:t>
                      </a:r>
                    </a:p>
                  </a:txBody>
                  <a:tcPr anchor="ctr"/>
                </a:tc>
                <a:tc>
                  <a:txBody>
                    <a:bodyPr/>
                    <a:lstStyle/>
                    <a:p>
                      <a:pPr algn="ctr"/>
                      <a:r>
                        <a:rPr lang="it-IT" sz="1000" dirty="0"/>
                        <a:t>Sezione di Milano, Laboratori Nazionali dei Frascati, Laboratori Nazionali del Sud</a:t>
                      </a:r>
                    </a:p>
                  </a:txBody>
                  <a:tcPr anchor="ctr"/>
                </a:tc>
                <a:tc>
                  <a:txBody>
                    <a:bodyPr/>
                    <a:lstStyle/>
                    <a:p>
                      <a:pPr algn="ctr"/>
                      <a:r>
                        <a:rPr lang="it-IT" sz="1000" dirty="0"/>
                        <a:t>Sezioni di Genova, Milano (Laboratorio LASA) e Napoli, Laboratori Nazionali di Frascati</a:t>
                      </a:r>
                    </a:p>
                  </a:txBody>
                  <a:tcPr anchor="ctr"/>
                </a:tc>
                <a:tc>
                  <a:txBody>
                    <a:bodyPr/>
                    <a:lstStyle/>
                    <a:p>
                      <a:pPr algn="ctr"/>
                      <a:r>
                        <a:rPr lang="it-IT" sz="1000" dirty="0"/>
                        <a:t>Laboratori Nazionali del Gran Sasso</a:t>
                      </a:r>
                    </a:p>
                  </a:txBody>
                  <a:tcPr anchor="ctr"/>
                </a:tc>
                <a:tc>
                  <a:txBody>
                    <a:bodyPr/>
                    <a:lstStyle/>
                    <a:p>
                      <a:pPr algn="ctr"/>
                      <a:r>
                        <a:rPr lang="it-IT" sz="1000" dirty="0"/>
                        <a:t>CNAF, sezioni di Bari, Cagliari</a:t>
                      </a:r>
                    </a:p>
                  </a:txBody>
                  <a:tcPr anchor="ctr"/>
                </a:tc>
                <a:extLst>
                  <a:ext uri="{0D108BD9-81ED-4DB2-BD59-A6C34878D82A}">
                    <a16:rowId xmlns:a16="http://schemas.microsoft.com/office/drawing/2014/main" val="3804977961"/>
                  </a:ext>
                </a:extLst>
              </a:tr>
              <a:tr h="1291524">
                <a:tc>
                  <a:txBody>
                    <a:bodyPr/>
                    <a:lstStyle/>
                    <a:p>
                      <a:r>
                        <a:rPr lang="en-US" sz="1200" b="1" dirty="0"/>
                        <a:t>PARTNER</a:t>
                      </a:r>
                      <a:endParaRPr lang="it-IT" sz="1200" b="1" dirty="0"/>
                    </a:p>
                  </a:txBody>
                  <a:tcPr anchor="ctr">
                    <a:solidFill>
                      <a:schemeClr val="bg1">
                        <a:lumMod val="85000"/>
                      </a:schemeClr>
                    </a:solidFill>
                  </a:tcPr>
                </a:tc>
                <a:tc>
                  <a:txBody>
                    <a:bodyPr/>
                    <a:lstStyle/>
                    <a:p>
                      <a:pPr algn="ctr"/>
                      <a:r>
                        <a:rPr lang="it-IT" sz="800" dirty="0"/>
                        <a:t>INFN, Alma Mater </a:t>
                      </a:r>
                      <a:r>
                        <a:rPr lang="it-IT" sz="800" dirty="0" err="1"/>
                        <a:t>Studiorum</a:t>
                      </a:r>
                      <a:r>
                        <a:rPr lang="it-IT" sz="800" dirty="0"/>
                        <a:t> - Università di Bologna, Università degli Studi di Cagliari, Università degli Studi di Padova, Università degli Studi di Perugia, Università degli Studi di Roma Tor Vergata, Università degli Studi di Napoli Federico II, Istituto Nazionale di Astrofisica, Sapienza Università di Roma, Università degli Studi di Genova, Gran Sasso Science Institute, Università degli Studi della Campania Luigi Vanvitelli, Agenzia Spaziale Italiana, Università di Pisa</a:t>
                      </a:r>
                    </a:p>
                  </a:txBody>
                  <a:tcPr anchor="ctr"/>
                </a:tc>
                <a:tc>
                  <a:txBody>
                    <a:bodyPr/>
                    <a:lstStyle/>
                    <a:p>
                      <a:pPr algn="ctr"/>
                      <a:r>
                        <a:rPr lang="it-IT" sz="1200" dirty="0"/>
                        <a:t>CNR-INO, CNR-ISM, INFN, Università degli Studi di Roma Tor Vergata</a:t>
                      </a:r>
                    </a:p>
                  </a:txBody>
                  <a:tcPr anchor="ctr"/>
                </a:tc>
                <a:tc>
                  <a:txBody>
                    <a:bodyPr/>
                    <a:lstStyle/>
                    <a:p>
                      <a:pPr algn="ctr"/>
                      <a:r>
                        <a:rPr lang="it-IT" sz="1200" dirty="0"/>
                        <a:t>CNR-SPIN, INFN, Università degli Studi di Genova, Università degli Studi di Milano, Università Federico II di Napoli, del Salento e di Salerno</a:t>
                      </a:r>
                    </a:p>
                  </a:txBody>
                  <a:tcPr anchor="ctr"/>
                </a:tc>
                <a:tc>
                  <a:txBody>
                    <a:bodyPr/>
                    <a:lstStyle/>
                    <a:p>
                      <a:pPr algn="ctr"/>
                      <a:r>
                        <a:rPr lang="it-IT" sz="1200" dirty="0"/>
                        <a:t>GSSI, INFN</a:t>
                      </a:r>
                    </a:p>
                  </a:txBody>
                  <a:tcPr anchor="ctr"/>
                </a:tc>
                <a:tc>
                  <a:txBody>
                    <a:bodyPr/>
                    <a:lstStyle/>
                    <a:p>
                      <a:pPr algn="ctr"/>
                      <a:r>
                        <a:rPr lang="it-IT" sz="1200" dirty="0"/>
                        <a:t>CINECA, GARR, INFN, OGS</a:t>
                      </a:r>
                    </a:p>
                  </a:txBody>
                  <a:tcPr anchor="ctr"/>
                </a:tc>
                <a:extLst>
                  <a:ext uri="{0D108BD9-81ED-4DB2-BD59-A6C34878D82A}">
                    <a16:rowId xmlns:a16="http://schemas.microsoft.com/office/drawing/2014/main" val="3408765542"/>
                  </a:ext>
                </a:extLst>
              </a:tr>
              <a:tr h="420189">
                <a:tc>
                  <a:txBody>
                    <a:bodyPr/>
                    <a:lstStyle/>
                    <a:p>
                      <a:r>
                        <a:rPr lang="en-US" sz="1200" b="1" dirty="0"/>
                        <a:t>Principal Investigator</a:t>
                      </a:r>
                      <a:endParaRPr lang="it-IT" sz="1200" b="1" dirty="0"/>
                    </a:p>
                  </a:txBody>
                  <a:tcPr anchor="ctr">
                    <a:solidFill>
                      <a:schemeClr val="bg1">
                        <a:lumMod val="85000"/>
                      </a:schemeClr>
                    </a:solidFill>
                  </a:tcPr>
                </a:tc>
                <a:tc>
                  <a:txBody>
                    <a:bodyPr/>
                    <a:lstStyle/>
                    <a:p>
                      <a:pPr algn="ctr"/>
                      <a:r>
                        <a:rPr lang="it-IT" sz="1200" dirty="0"/>
                        <a:t>Michele </a:t>
                      </a:r>
                      <a:r>
                        <a:rPr lang="it-IT" sz="1200" dirty="0" err="1"/>
                        <a:t>Punturo</a:t>
                      </a:r>
                      <a:endParaRPr lang="it-IT" sz="1200" dirty="0"/>
                    </a:p>
                  </a:txBody>
                  <a:tcPr anchor="ctr"/>
                </a:tc>
                <a:tc>
                  <a:txBody>
                    <a:bodyPr/>
                    <a:lstStyle/>
                    <a:p>
                      <a:pPr algn="ctr"/>
                      <a:r>
                        <a:rPr lang="it-IT" sz="1200" dirty="0"/>
                        <a:t>Massimo Ferrario</a:t>
                      </a:r>
                    </a:p>
                  </a:txBody>
                  <a:tcPr anchor="ctr"/>
                </a:tc>
                <a:tc>
                  <a:txBody>
                    <a:bodyPr/>
                    <a:lstStyle/>
                    <a:p>
                      <a:pPr algn="ctr"/>
                      <a:r>
                        <a:rPr lang="it-IT" sz="1200" dirty="0"/>
                        <a:t>Pierluigi Campana </a:t>
                      </a:r>
                      <a:br>
                        <a:rPr lang="it-IT" sz="1200" dirty="0"/>
                      </a:br>
                      <a:r>
                        <a:rPr lang="it-IT" sz="1200" dirty="0"/>
                        <a:t>Lucio Rossi</a:t>
                      </a:r>
                    </a:p>
                  </a:txBody>
                  <a:tcPr anchor="ctr"/>
                </a:tc>
                <a:tc>
                  <a:txBody>
                    <a:bodyPr/>
                    <a:lstStyle/>
                    <a:p>
                      <a:pPr algn="ctr"/>
                      <a:r>
                        <a:rPr lang="it-IT" sz="1200" dirty="0"/>
                        <a:t>Carlo Bucci</a:t>
                      </a:r>
                    </a:p>
                  </a:txBody>
                  <a:tcPr anchor="ctr"/>
                </a:tc>
                <a:tc>
                  <a:txBody>
                    <a:bodyPr/>
                    <a:lstStyle/>
                    <a:p>
                      <a:pPr algn="ctr"/>
                      <a:r>
                        <a:rPr lang="it-IT" sz="1200" dirty="0"/>
                        <a:t>Mauro Campanella</a:t>
                      </a:r>
                    </a:p>
                  </a:txBody>
                  <a:tcPr anchor="ctr"/>
                </a:tc>
                <a:extLst>
                  <a:ext uri="{0D108BD9-81ED-4DB2-BD59-A6C34878D82A}">
                    <a16:rowId xmlns:a16="http://schemas.microsoft.com/office/drawing/2014/main" val="4275075686"/>
                  </a:ext>
                </a:extLst>
              </a:tr>
              <a:tr h="270906">
                <a:tc>
                  <a:txBody>
                    <a:bodyPr/>
                    <a:lstStyle/>
                    <a:p>
                      <a:r>
                        <a:rPr lang="en-US" sz="1200" b="1" dirty="0"/>
                        <a:t>Infrastructure Manager</a:t>
                      </a:r>
                      <a:endParaRPr lang="it-IT" sz="1200" b="1" dirty="0"/>
                    </a:p>
                  </a:txBody>
                  <a:tcPr anchor="ctr">
                    <a:solidFill>
                      <a:schemeClr val="bg1">
                        <a:lumMod val="85000"/>
                      </a:schemeClr>
                    </a:solidFill>
                  </a:tcPr>
                </a:tc>
                <a:tc>
                  <a:txBody>
                    <a:bodyPr/>
                    <a:lstStyle/>
                    <a:p>
                      <a:pPr algn="ctr"/>
                      <a:r>
                        <a:rPr lang="en-US" sz="1200" dirty="0"/>
                        <a:t>Monique Bossi</a:t>
                      </a:r>
                      <a:endParaRPr lang="it-IT" sz="1200" dirty="0"/>
                    </a:p>
                  </a:txBody>
                  <a:tcPr anchor="ctr"/>
                </a:tc>
                <a:tc>
                  <a:txBody>
                    <a:bodyPr/>
                    <a:lstStyle/>
                    <a:p>
                      <a:pPr algn="ctr"/>
                      <a:r>
                        <a:rPr lang="en-US" sz="1200" dirty="0"/>
                        <a:t>Claudio Bortolin</a:t>
                      </a:r>
                      <a:endParaRPr lang="it-IT" sz="1200" dirty="0"/>
                    </a:p>
                  </a:txBody>
                  <a:tcPr anchor="ctr"/>
                </a:tc>
                <a:tc>
                  <a:txBody>
                    <a:bodyPr/>
                    <a:lstStyle/>
                    <a:p>
                      <a:pPr algn="ctr"/>
                      <a:r>
                        <a:rPr lang="it-IT" sz="1200" dirty="0"/>
                        <a:t>Marta Della Torre</a:t>
                      </a:r>
                    </a:p>
                  </a:txBody>
                  <a:tcPr anchor="ctr"/>
                </a:tc>
                <a:tc>
                  <a:txBody>
                    <a:bodyPr/>
                    <a:lstStyle/>
                    <a:p>
                      <a:pPr algn="ctr"/>
                      <a:r>
                        <a:rPr lang="it-IT" sz="1200" dirty="0"/>
                        <a:t>Antonio Di Ludovico</a:t>
                      </a:r>
                    </a:p>
                  </a:txBody>
                  <a:tcPr anchor="ctr"/>
                </a:tc>
                <a:tc>
                  <a:txBody>
                    <a:bodyPr/>
                    <a:lstStyle/>
                    <a:p>
                      <a:pPr algn="ctr"/>
                      <a:r>
                        <a:rPr lang="it-IT" sz="1200" dirty="0"/>
                        <a:t>Silvia Calegari</a:t>
                      </a:r>
                    </a:p>
                  </a:txBody>
                  <a:tcPr anchor="ctr"/>
                </a:tc>
                <a:extLst>
                  <a:ext uri="{0D108BD9-81ED-4DB2-BD59-A6C34878D82A}">
                    <a16:rowId xmlns:a16="http://schemas.microsoft.com/office/drawing/2014/main" val="1671252920"/>
                  </a:ext>
                </a:extLst>
              </a:tr>
              <a:tr h="270906">
                <a:tc>
                  <a:txBody>
                    <a:bodyPr/>
                    <a:lstStyle/>
                    <a:p>
                      <a:r>
                        <a:rPr lang="en-US" sz="1200" b="1" dirty="0"/>
                        <a:t>Financial Officer</a:t>
                      </a:r>
                      <a:endParaRPr lang="it-IT" sz="1200" b="1" dirty="0"/>
                    </a:p>
                  </a:txBody>
                  <a:tcPr anchor="ctr">
                    <a:solidFill>
                      <a:schemeClr val="bg1">
                        <a:lumMod val="85000"/>
                      </a:schemeClr>
                    </a:solidFill>
                  </a:tcPr>
                </a:tc>
                <a:tc>
                  <a:txBody>
                    <a:bodyPr/>
                    <a:lstStyle/>
                    <a:p>
                      <a:pPr algn="ctr"/>
                      <a:r>
                        <a:rPr lang="it-IT" sz="1200" dirty="0"/>
                        <a:t>Michela Giovagnoli</a:t>
                      </a:r>
                    </a:p>
                  </a:txBody>
                  <a:tcPr anchor="ctr"/>
                </a:tc>
                <a:tc>
                  <a:txBody>
                    <a:bodyPr/>
                    <a:lstStyle/>
                    <a:p>
                      <a:pPr algn="ctr"/>
                      <a:endParaRPr lang="it-IT" sz="1200" dirty="0"/>
                    </a:p>
                  </a:txBody>
                  <a:tcPr anchor="ctr"/>
                </a:tc>
                <a:tc>
                  <a:txBody>
                    <a:bodyPr/>
                    <a:lstStyle/>
                    <a:p>
                      <a:pPr algn="ctr"/>
                      <a:endParaRPr lang="it-IT" sz="1200"/>
                    </a:p>
                  </a:txBody>
                  <a:tcPr anchor="ctr"/>
                </a:tc>
                <a:tc>
                  <a:txBody>
                    <a:bodyPr/>
                    <a:lstStyle/>
                    <a:p>
                      <a:pPr algn="ctr"/>
                      <a:endParaRPr lang="it-IT" sz="1200" dirty="0"/>
                    </a:p>
                  </a:txBody>
                  <a:tcPr anchor="ctr"/>
                </a:tc>
                <a:tc>
                  <a:txBody>
                    <a:bodyPr/>
                    <a:lstStyle/>
                    <a:p>
                      <a:pPr algn="ctr"/>
                      <a:endParaRPr lang="it-IT" sz="1200" dirty="0"/>
                    </a:p>
                  </a:txBody>
                  <a:tcPr anchor="ctr"/>
                </a:tc>
                <a:extLst>
                  <a:ext uri="{0D108BD9-81ED-4DB2-BD59-A6C34878D82A}">
                    <a16:rowId xmlns:a16="http://schemas.microsoft.com/office/drawing/2014/main" val="880831554"/>
                  </a:ext>
                </a:extLst>
              </a:tr>
            </a:tbl>
          </a:graphicData>
        </a:graphic>
      </p:graphicFrame>
      <p:pic>
        <p:nvPicPr>
          <p:cNvPr id="7" name="Picture 6" descr="A logo of a number four&#10;&#10;Description automatically generated">
            <a:extLst>
              <a:ext uri="{FF2B5EF4-FFF2-40B4-BE49-F238E27FC236}">
                <a16:creationId xmlns:a16="http://schemas.microsoft.com/office/drawing/2014/main" id="{B5D596AF-EDB0-4366-1F16-26B7BA19F1AD}"/>
              </a:ext>
            </a:extLst>
          </p:cNvPr>
          <p:cNvPicPr>
            <a:picLocks noChangeAspect="1"/>
          </p:cNvPicPr>
          <p:nvPr/>
        </p:nvPicPr>
        <p:blipFill>
          <a:blip r:embed="rId4">
            <a:clrChange>
              <a:clrFrom>
                <a:srgbClr val="E3E3E3"/>
              </a:clrFrom>
              <a:clrTo>
                <a:srgbClr val="E3E3E3">
                  <a:alpha val="0"/>
                </a:srgbClr>
              </a:clrTo>
            </a:clrChange>
            <a:extLst>
              <a:ext uri="{28A0092B-C50C-407E-A947-70E740481C1C}">
                <a14:useLocalDpi xmlns:a14="http://schemas.microsoft.com/office/drawing/2010/main" val="0"/>
              </a:ext>
            </a:extLst>
          </a:blip>
          <a:stretch>
            <a:fillRect/>
          </a:stretch>
        </p:blipFill>
        <p:spPr>
          <a:xfrm>
            <a:off x="109378" y="6539858"/>
            <a:ext cx="274320" cy="265482"/>
          </a:xfrm>
          <a:prstGeom prst="rect">
            <a:avLst/>
          </a:prstGeom>
          <a:effectLst>
            <a:outerShdw blurRad="241300" dist="101600" dir="960000" algn="tl" rotWithShape="0">
              <a:prstClr val="black">
                <a:alpha val="56000"/>
              </a:prstClr>
            </a:outerShdw>
          </a:effectLst>
        </p:spPr>
      </p:pic>
    </p:spTree>
    <p:extLst>
      <p:ext uri="{BB962C8B-B14F-4D97-AF65-F5344CB8AC3E}">
        <p14:creationId xmlns:p14="http://schemas.microsoft.com/office/powerpoint/2010/main" val="23777061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1072</Words>
  <Application>Microsoft Office PowerPoint</Application>
  <PresentationFormat>Widescreen</PresentationFormat>
  <Paragraphs>127</Paragraphs>
  <Slides>7</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7</vt:i4>
      </vt:variant>
    </vt:vector>
  </HeadingPairs>
  <TitlesOfParts>
    <vt:vector size="19" baseType="lpstr">
      <vt:lpstr>.SFUI-Bold</vt:lpstr>
      <vt:lpstr>.SFUI-Regular</vt:lpstr>
      <vt:lpstr>.SFUI-Semibold</vt:lpstr>
      <vt:lpstr>Aptos</vt:lpstr>
      <vt:lpstr>Arial</vt:lpstr>
      <vt:lpstr>Calibri</vt:lpstr>
      <vt:lpstr>Calibri Light</vt:lpstr>
      <vt:lpstr>Helvetica</vt:lpstr>
      <vt:lpstr>Titillium</vt:lpstr>
      <vt:lpstr>Tema di Office</vt:lpstr>
      <vt:lpstr>Microsoft Excel Worksheet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KM3NeT4RR – personale a tempo determinato</dc:title>
  <dc:creator>Veronica Valsecchi</dc:creator>
  <cp:lastModifiedBy>Sebastiano Ciancio</cp:lastModifiedBy>
  <cp:revision>69</cp:revision>
  <cp:lastPrinted>2023-10-31T11:44:40Z</cp:lastPrinted>
  <dcterms:created xsi:type="dcterms:W3CDTF">2023-08-28T09:36:45Z</dcterms:created>
  <dcterms:modified xsi:type="dcterms:W3CDTF">2025-04-07T07:30:37Z</dcterms:modified>
</cp:coreProperties>
</file>