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64" r:id="rId5"/>
    <p:sldId id="268" r:id="rId6"/>
    <p:sldId id="258" r:id="rId7"/>
    <p:sldId id="263" r:id="rId8"/>
    <p:sldId id="266" r:id="rId9"/>
    <p:sldId id="269" r:id="rId10"/>
    <p:sldId id="267" r:id="rId11"/>
    <p:sldId id="270" r:id="rId12"/>
    <p:sldId id="272" r:id="rId13"/>
    <p:sldId id="261" r:id="rId14"/>
    <p:sldId id="260" r:id="rId15"/>
    <p:sldId id="271" r:id="rId1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268"/>
    <a:srgbClr val="800000"/>
    <a:srgbClr val="1E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E430ED2-EA09-474D-9A9A-83279C57B39D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009248-6646-431B-8E7F-696F28DB7D91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1DDCF-953A-2FC8-B894-E624F7865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9DEE525F-C9FE-5BA0-74AD-E2FDE9A66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1B82F231-DE2E-D532-4307-092FB528745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E8248682-B7E5-BD55-B63B-CBE0DD28281B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91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BFF2A-12EB-F83A-E9AB-457D44C1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9C923F25-FB7A-468A-5897-688EBB41F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DDD8A7C0-F740-7AED-5D5A-C355AD8CA43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C4C219FE-64D0-BF72-EA49-0DB6490B8EC4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11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97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2299-4E41-AF17-681F-3B91E7B4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0601D5E2-5319-4DF7-9C32-AE46EC2A8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4653D087-22EF-E23C-E8DD-9E0898A9F31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5A6A7B2B-9E19-EED2-3702-BA54EF71A91B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12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08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256E490-E629-47CF-BA25-8C8D859F965D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D4F6-C149-3672-1244-89296F16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>
            <a:extLst>
              <a:ext uri="{FF2B5EF4-FFF2-40B4-BE49-F238E27FC236}">
                <a16:creationId xmlns:a16="http://schemas.microsoft.com/office/drawing/2014/main" id="{0841F1CA-793C-694F-CB07-775212A9A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>
            <a:extLst>
              <a:ext uri="{FF2B5EF4-FFF2-40B4-BE49-F238E27FC236}">
                <a16:creationId xmlns:a16="http://schemas.microsoft.com/office/drawing/2014/main" id="{57842461-D168-7978-D0E9-50B087C3E40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>
            <a:extLst>
              <a:ext uri="{FF2B5EF4-FFF2-40B4-BE49-F238E27FC236}">
                <a16:creationId xmlns:a16="http://schemas.microsoft.com/office/drawing/2014/main" id="{D4213848-D0CC-8D33-D1FE-622A06C6BEA5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256E490-E629-47CF-BA25-8C8D859F965D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14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9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Text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E00D987-9FF4-4A83-9254-3D9F22615548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2044-4077-7A92-D78B-7806C117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A996DD44-7F54-449E-9C9C-B30E864DA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FBFE76C1-9EE7-4F6E-EB26-EA161E1FE85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48A83BA3-1518-C461-D106-9B1CDF95EA3B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35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F014-539D-2675-94A9-52267327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427F85DB-86F4-F102-21A5-255E566ED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1835918A-377F-D00E-2E5E-32EE32835D2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E3648496-0DF7-4FD0-9CD4-31325B9C7E8C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10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92C8267-83ED-4FA2-89D6-7D61AAC06F00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7C6E-4343-D94F-ED0B-90D8E49A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>
            <a:extLst>
              <a:ext uri="{FF2B5EF4-FFF2-40B4-BE49-F238E27FC236}">
                <a16:creationId xmlns:a16="http://schemas.microsoft.com/office/drawing/2014/main" id="{CE95842B-AFD3-B1C1-9A32-6DD2945AD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>
            <a:extLst>
              <a:ext uri="{FF2B5EF4-FFF2-40B4-BE49-F238E27FC236}">
                <a16:creationId xmlns:a16="http://schemas.microsoft.com/office/drawing/2014/main" id="{5CA23F77-7EBC-908F-519D-ADFDC10FAD1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>
            <a:extLst>
              <a:ext uri="{FF2B5EF4-FFF2-40B4-BE49-F238E27FC236}">
                <a16:creationId xmlns:a16="http://schemas.microsoft.com/office/drawing/2014/main" id="{91031837-8C41-C442-A68C-CE5C961FCF5A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92C8267-83ED-4FA2-89D6-7D61AAC06F00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19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80D25-BE72-1669-373C-0528D826F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72078969-0E76-B4A7-294A-8E8D53D98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30516F14-D402-9C22-38AC-826D0612E95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85D0AFE0-5664-0ACD-8CC1-E5C530402CC4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9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480F-88A6-626B-1D02-BF7ABB63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6AE986BD-31EA-360F-3C88-EF6FBB60F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47A633F5-C9DC-1933-12A3-818DD0333BA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687B2F35-656B-9F58-2D79-79527D5C24E0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3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46BF-D443-6503-9B80-4490C480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70FBEFA8-9D0D-D5BA-F3A4-6C8608E86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235B527E-1A8A-E9B6-F4C5-E5DB4090CC5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>
            <a:extLst>
              <a:ext uri="{FF2B5EF4-FFF2-40B4-BE49-F238E27FC236}">
                <a16:creationId xmlns:a16="http://schemas.microsoft.com/office/drawing/2014/main" id="{0A1B8537-9B75-6EFA-717C-E02896FCBAB6}"/>
              </a:ext>
            </a:extLst>
          </p:cNvPr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F0ED39-B2A9-4153-95CA-8B68DED11E32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65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C51CD58-5702-4CD9-B4FD-3DE653D5BF2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A4B8C13-D80D-4B87-A34C-9D8136FDB54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18268EC-0DAC-48B4-8E49-944490751AB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D5C6B49-3969-473C-9CF3-59AB9E3CFDF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6BDFF2-6B83-4B9B-92E6-9B2A1491BAE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51C5A1-175C-4B92-9D59-A4EB5C30C19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F323F03-53D6-4827-BFA4-74D1F071C8B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1BD6DD-5202-4C7A-B210-32F1C30D1E8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2A0233-0C72-49B5-A603-FB308D253FF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26B9FF-07D2-4610-BA9A-C49614A098A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D51F5C-470A-4E57-B26E-495AA8895FF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7E4FE7-C2EF-4B88-A6BA-1C3A7C41856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00892B-185C-4894-A598-944A0365C6F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883E44-557F-4A49-A5B6-D1F55096C6E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55B7D8-6825-4F3B-98B5-61BB191CD4B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F8E016-3680-43BD-88AC-F12E7A40613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9F57D0-CC1C-4EED-A165-AC78070FC56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0FC3670-8279-4A55-B0DF-95757900FC6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FEBF40B-A7D6-4F47-8335-4313199C57E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498BAE2-599C-4D50-B648-927FA74D225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EA791CB-9070-4078-9A4A-13BF398AA69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2148455-595E-4054-8D05-75E2FD2241C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8D109A2-6F0B-4E34-8B91-926B1DD1B59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96A009B-5616-46F7-8BD6-C14601CBE2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8D2B184-D6C2-4075-895D-87C4EA2B5E65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2560" cy="3528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5240" cy="42948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59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59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3000" cy="5338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9758EA9-0E13-4181-AD17-2CB660738490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2560" cy="264960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90" name="CustomShape 2"/>
          <p:cNvSpPr/>
          <p:nvPr/>
        </p:nvSpPr>
        <p:spPr>
          <a:xfrm>
            <a:off x="385200" y="2932020"/>
            <a:ext cx="8361000" cy="136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Optimized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</a:t>
            </a:r>
            <a:r>
              <a:rPr lang="it-IT" sz="2600" b="1" spc="-1" dirty="0" err="1">
                <a:solidFill>
                  <a:srgbClr val="064268"/>
                </a:solidFill>
                <a:latin typeface="Calibri"/>
                <a:ea typeface="Calibri"/>
              </a:rPr>
              <a:t>P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rotocol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for Ag/Pd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Separation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</a:t>
            </a:r>
            <a:r>
              <a:rPr lang="it-IT" sz="2600" b="1" strike="noStrike" spc="-1" dirty="0" err="1">
                <a:solidFill>
                  <a:srgbClr val="064268"/>
                </a:solidFill>
                <a:latin typeface="Calibri"/>
                <a:ea typeface="Calibri"/>
              </a:rPr>
              <a:t>at</a:t>
            </a:r>
            <a:r>
              <a:rPr lang="it-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LENA</a:t>
            </a:r>
            <a:endParaRPr lang="en-US" sz="2600" b="1" strike="noStrike" spc="-1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7240" cy="3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2" name="CustomShape 4"/>
          <p:cNvSpPr/>
          <p:nvPr/>
        </p:nvSpPr>
        <p:spPr>
          <a:xfrm>
            <a:off x="517320" y="4071240"/>
            <a:ext cx="8108280" cy="49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pc="-1" dirty="0">
                <a:solidFill>
                  <a:srgbClr val="00446D"/>
                </a:solidFill>
                <a:latin typeface="Arial"/>
                <a:ea typeface="Arial"/>
              </a:rPr>
              <a:t>G</a:t>
            </a:r>
            <a:r>
              <a:rPr lang="it" sz="1800" b="0" strike="noStrike" spc="-1" dirty="0">
                <a:solidFill>
                  <a:srgbClr val="00446D"/>
                </a:solidFill>
                <a:latin typeface="Arial"/>
                <a:ea typeface="Arial"/>
              </a:rPr>
              <a:t>. Grosso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40600" cy="5893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8280" cy="49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spc="-1" dirty="0">
                <a:solidFill>
                  <a:srgbClr val="064268"/>
                </a:solidFill>
                <a:latin typeface="Arial"/>
                <a:ea typeface="Arial"/>
              </a:rPr>
              <a:t>March</a:t>
            </a:r>
            <a:r>
              <a:rPr lang="it" sz="1400" b="0" strike="noStrike" spc="-1" dirty="0">
                <a:solidFill>
                  <a:srgbClr val="064268"/>
                </a:solidFill>
                <a:latin typeface="Arial"/>
                <a:ea typeface="Arial"/>
              </a:rPr>
              <a:t> 27</a:t>
            </a:r>
            <a:r>
              <a:rPr lang="it" sz="1400" b="0" strike="noStrike" spc="-1" baseline="30000" dirty="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 dirty="0">
                <a:solidFill>
                  <a:srgbClr val="064268"/>
                </a:solidFill>
                <a:latin typeface="Arial"/>
                <a:ea typeface="Arial"/>
              </a:rPr>
              <a:t>, 2025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 dirty="0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6A7E9C9-2549-4159-BF23-5A910ADC7C2B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165600" y="114480"/>
            <a:ext cx="763200" cy="76320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7680" cy="122040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517320" y="3425371"/>
            <a:ext cx="8108280" cy="645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2200" b="1" spc="-1" dirty="0">
                <a:solidFill>
                  <a:srgbClr val="00446D"/>
                </a:solidFill>
                <a:latin typeface="Arial"/>
              </a:rPr>
              <a:t>Results and Future Prospects</a:t>
            </a:r>
            <a:endParaRPr lang="en-US" sz="2200" b="1" strike="noStrike" spc="-1" dirty="0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517320" y="2379240"/>
            <a:ext cx="8108280" cy="49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AF5B1-0BD1-B7C0-E031-66B8A753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>
            <a:extLst>
              <a:ext uri="{FF2B5EF4-FFF2-40B4-BE49-F238E27FC236}">
                <a16:creationId xmlns:a16="http://schemas.microsoft.com/office/drawing/2014/main" id="{9430EB54-CB3E-176E-349A-645A709C84CF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</a:rPr>
              <a:t>Irradiation tests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>
            <a:extLst>
              <a:ext uri="{FF2B5EF4-FFF2-40B4-BE49-F238E27FC236}">
                <a16:creationId xmlns:a16="http://schemas.microsoft.com/office/drawing/2014/main" id="{235A3B21-7EE3-F0E2-2028-809A42B39917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F07D4360-324B-DEBB-EA82-14965601282B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DBA6BA-AB18-E527-0A0E-EA22F0AC59F6}"/>
              </a:ext>
            </a:extLst>
          </p:cNvPr>
          <p:cNvSpPr txBox="1"/>
          <p:nvPr/>
        </p:nvSpPr>
        <p:spPr>
          <a:xfrm>
            <a:off x="749597" y="971043"/>
            <a:ext cx="772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more data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2EB765A-FA85-23DC-CECA-1606D8FDD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24484"/>
              </p:ext>
            </p:extLst>
          </p:nvPr>
        </p:nvGraphicFramePr>
        <p:xfrm>
          <a:off x="344488" y="1468438"/>
          <a:ext cx="84550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565786" imgH="2911061" progId="ChemDraw.Document.6.0">
                  <p:embed/>
                </p:oleObj>
              </mc:Choice>
              <mc:Fallback>
                <p:oleObj name="CS ChemDraw Drawing" r:id="rId3" imgW="10565786" imgH="2911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488" y="1468438"/>
                        <a:ext cx="845502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2607D4-680F-5AFB-9F08-3F1D0CFF86AA}"/>
              </a:ext>
            </a:extLst>
          </p:cNvPr>
          <p:cNvSpPr txBox="1"/>
          <p:nvPr/>
        </p:nvSpPr>
        <p:spPr>
          <a:xfrm>
            <a:off x="749597" y="4037743"/>
            <a:ext cx="772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irradiation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dissolution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LN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proceeded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with an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overnight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evaporation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tandem LN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Lastly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preconcentrated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volumes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TK200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roughly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91% of silver activity in 6-8 ml of pure water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7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0CAC-CE20-49F4-8371-15D18DBAA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>
            <a:extLst>
              <a:ext uri="{FF2B5EF4-FFF2-40B4-BE49-F238E27FC236}">
                <a16:creationId xmlns:a16="http://schemas.microsoft.com/office/drawing/2014/main" id="{806B0931-9D83-72F6-8701-4E77FC066430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Cold Chemistry Tests and Results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>
            <a:extLst>
              <a:ext uri="{FF2B5EF4-FFF2-40B4-BE49-F238E27FC236}">
                <a16:creationId xmlns:a16="http://schemas.microsoft.com/office/drawing/2014/main" id="{ADD334F1-910A-A083-7BED-4DFC24CF8585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51A93595-06A2-5713-681A-E3608B2317B8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11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410A97-4019-A33A-B0B8-C70E2DBD74C8}"/>
              </a:ext>
            </a:extLst>
          </p:cNvPr>
          <p:cNvSpPr txBox="1"/>
          <p:nvPr/>
        </p:nvSpPr>
        <p:spPr>
          <a:xfrm>
            <a:off x="749597" y="971043"/>
            <a:ext cx="772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residual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palladium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accurate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manner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602E111-AC7B-2926-F4A7-EFEE42AE3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73764"/>
              </p:ext>
            </p:extLst>
          </p:nvPr>
        </p:nvGraphicFramePr>
        <p:xfrm>
          <a:off x="384175" y="1568450"/>
          <a:ext cx="84550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565786" imgH="2191717" progId="ChemDraw.Document.6.0">
                  <p:embed/>
                </p:oleObj>
              </mc:Choice>
              <mc:Fallback>
                <p:oleObj name="CS ChemDraw Drawing" r:id="rId3" imgW="10565786" imgH="2191717" progId="ChemDraw.Document.6.0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E2EB765A-FA85-23DC-CECA-1606D8FDD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568450"/>
                        <a:ext cx="84550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49E681-A6C1-27E8-3CCB-F25B9BB32B8F}"/>
              </a:ext>
            </a:extLst>
          </p:cNvPr>
          <p:cNvSpPr txBox="1"/>
          <p:nvPr/>
        </p:nvSpPr>
        <p:spPr>
          <a:xfrm>
            <a:off x="749595" y="3651521"/>
            <a:ext cx="772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on the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last step of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promising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reproducibility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itself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hopefully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no mice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harmed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in the future.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4588CA0-DCEE-DD8A-3FC1-A30EA170F5A0}"/>
              </a:ext>
            </a:extLst>
          </p:cNvPr>
          <p:cNvSpPr/>
          <p:nvPr/>
        </p:nvSpPr>
        <p:spPr>
          <a:xfrm>
            <a:off x="4020457" y="2627086"/>
            <a:ext cx="10014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/>
                </a:solidFill>
              </a:rPr>
              <a:t>To be </a:t>
            </a:r>
            <a:r>
              <a:rPr lang="it-IT" sz="800" dirty="0" err="1">
                <a:solidFill>
                  <a:schemeClr val="tx1"/>
                </a:solidFill>
              </a:rPr>
              <a:t>Determined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8104C7-F6F4-DC19-F9CB-5BE743C80090}"/>
              </a:ext>
            </a:extLst>
          </p:cNvPr>
          <p:cNvSpPr/>
          <p:nvPr/>
        </p:nvSpPr>
        <p:spPr>
          <a:xfrm>
            <a:off x="5624285" y="2627086"/>
            <a:ext cx="10014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/>
                </a:solidFill>
              </a:rPr>
              <a:t>To be </a:t>
            </a:r>
            <a:r>
              <a:rPr lang="it-IT" sz="800" dirty="0" err="1">
                <a:solidFill>
                  <a:schemeClr val="tx1"/>
                </a:solidFill>
              </a:rPr>
              <a:t>Determined</a:t>
            </a:r>
            <a:endParaRPr lang="it-I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4BD6-5295-FF63-C624-291C11B2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69">
            <a:extLst>
              <a:ext uri="{FF2B5EF4-FFF2-40B4-BE49-F238E27FC236}">
                <a16:creationId xmlns:a16="http://schemas.microsoft.com/office/drawing/2014/main" id="{902408A4-9FC6-03B9-C37B-98642B8987D0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 hidden="1">
            <a:extLst>
              <a:ext uri="{FF2B5EF4-FFF2-40B4-BE49-F238E27FC236}">
                <a16:creationId xmlns:a16="http://schemas.microsoft.com/office/drawing/2014/main" id="{37FB9C8B-E497-37DB-8A69-18E42BA0C72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spcAft>
                <a:spcPts val="600"/>
              </a:spcAft>
              <a:buNone/>
              <a:tabLst>
                <a:tab pos="0" algn="l"/>
              </a:tabLst>
            </a:pPr>
            <a:fld id="{868B95F3-1A1F-458D-AD38-EB9E1E186B3A}" type="slidenum">
              <a:rPr lang="it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spcAft>
                  <a:spcPts val="600"/>
                </a:spcAft>
                <a:buNone/>
                <a:tabLst>
                  <a:tab pos="0" algn="l"/>
                </a:tabLst>
              </a:pPr>
              <a:t>12</a:t>
            </a:fld>
            <a:endParaRPr lang="en-US" b="0" strike="noStrike" spc="-1">
              <a:latin typeface="Times New Roman"/>
            </a:endParaRPr>
          </a:p>
        </p:txBody>
      </p:sp>
      <p:sp>
        <p:nvSpPr>
          <p:cNvPr id="2" name="TextShape 10">
            <a:extLst>
              <a:ext uri="{FF2B5EF4-FFF2-40B4-BE49-F238E27FC236}">
                <a16:creationId xmlns:a16="http://schemas.microsoft.com/office/drawing/2014/main" id="{A14ABB0E-8484-EDC2-2781-87939BC470C1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Future efforts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9A4A07-EFC7-347E-DA76-63F572AE6E83}"/>
              </a:ext>
            </a:extLst>
          </p:cNvPr>
          <p:cNvSpPr txBox="1"/>
          <p:nvPr/>
        </p:nvSpPr>
        <p:spPr>
          <a:xfrm>
            <a:off x="5114511" y="3318606"/>
            <a:ext cx="357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ICP-MS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Gran Sasso Facility on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decayed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samples</a:t>
            </a:r>
          </a:p>
        </p:txBody>
      </p:sp>
      <p:pic>
        <p:nvPicPr>
          <p:cNvPr id="1028" name="Picture 4" descr="What is Single Particle ICP-MS? - TOFWERK">
            <a:extLst>
              <a:ext uri="{FF2B5EF4-FFF2-40B4-BE49-F238E27FC236}">
                <a16:creationId xmlns:a16="http://schemas.microsoft.com/office/drawing/2014/main" id="{7918BBBF-30FB-FF19-37FA-E2B7C024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81" y="1298119"/>
            <a:ext cx="3753960" cy="1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E49991-A217-E6B9-1A6A-DFE49EE89628}"/>
              </a:ext>
            </a:extLst>
          </p:cNvPr>
          <p:cNvSpPr txBox="1"/>
          <p:nvPr/>
        </p:nvSpPr>
        <p:spPr>
          <a:xfrm>
            <a:off x="1062671" y="1346517"/>
            <a:ext cx="256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Testing the new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on in-vivo and in-vitro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FF0100C2-6143-6F4C-0A95-1A06309D5FEE}"/>
              </a:ext>
            </a:extLst>
          </p:cNvPr>
          <p:cNvSpPr txBox="1">
            <a:spLocks/>
          </p:cNvSpPr>
          <p:nvPr/>
        </p:nvSpPr>
        <p:spPr>
          <a:xfrm>
            <a:off x="8625000" y="48874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kern="1200" spc="-1">
                <a:solidFill>
                  <a:srgbClr val="595959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8B95F3-1A1F-458D-AD38-EB9E1E186B3A}" type="slidenum">
              <a:rPr lang="it-IT" smtClean="0"/>
              <a:pPr/>
              <a:t>12</a:t>
            </a:fld>
            <a:endParaRPr lang="it-IT" dirty="0">
              <a:latin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B7AA6C-FC04-DD58-21EA-493306C28CDF}"/>
              </a:ext>
            </a:extLst>
          </p:cNvPr>
          <p:cNvSpPr txBox="1"/>
          <p:nvPr/>
        </p:nvSpPr>
        <p:spPr>
          <a:xfrm>
            <a:off x="1010761" y="2899838"/>
            <a:ext cx="31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Optimize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changing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time in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hope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volumes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spent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step </a:t>
            </a:r>
          </a:p>
        </p:txBody>
      </p:sp>
      <p:pic>
        <p:nvPicPr>
          <p:cNvPr id="12" name="Elemento grafico 11" descr="Badge con riempimento a tinta unita">
            <a:extLst>
              <a:ext uri="{FF2B5EF4-FFF2-40B4-BE49-F238E27FC236}">
                <a16:creationId xmlns:a16="http://schemas.microsoft.com/office/drawing/2014/main" id="{6062D513-1AFE-1EB9-4020-BEAABFDC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1539" y="1212976"/>
            <a:ext cx="364374" cy="364374"/>
          </a:xfrm>
          <a:prstGeom prst="rect">
            <a:avLst/>
          </a:prstGeom>
        </p:spPr>
      </p:pic>
      <p:pic>
        <p:nvPicPr>
          <p:cNvPr id="14" name="Elemento grafico 13" descr="Badge 1 con riempimento a tinta unita">
            <a:extLst>
              <a:ext uri="{FF2B5EF4-FFF2-40B4-BE49-F238E27FC236}">
                <a16:creationId xmlns:a16="http://schemas.microsoft.com/office/drawing/2014/main" id="{AF1F2CD1-E6D0-FA40-AFAD-3AF353D77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029" y="1212976"/>
            <a:ext cx="364374" cy="364374"/>
          </a:xfrm>
          <a:prstGeom prst="rect">
            <a:avLst/>
          </a:prstGeom>
        </p:spPr>
      </p:pic>
      <p:pic>
        <p:nvPicPr>
          <p:cNvPr id="16" name="Elemento grafico 15" descr="Badge 3 con riempimento a tinta unita">
            <a:extLst>
              <a:ext uri="{FF2B5EF4-FFF2-40B4-BE49-F238E27FC236}">
                <a16:creationId xmlns:a16="http://schemas.microsoft.com/office/drawing/2014/main" id="{33C3A6FB-DCC9-3A63-A3B6-AF96CCEF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029" y="2893495"/>
            <a:ext cx="364374" cy="3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9A0390-BB48-6B96-2D14-3DE9622B7CAA}"/>
              </a:ext>
            </a:extLst>
          </p:cNvPr>
          <p:cNvSpPr txBox="1"/>
          <p:nvPr/>
        </p:nvSpPr>
        <p:spPr>
          <a:xfrm>
            <a:off x="457200" y="1808992"/>
            <a:ext cx="4114800" cy="15255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kern="1200" spc="-1" dirty="0">
                <a:latin typeface="Calibri" panose="020F0502020204030204" pitchFamily="34" charset="0"/>
                <a:cs typeface="Calibri" panose="020F0502020204030204" pitchFamily="34" charset="0"/>
              </a:rPr>
              <a:t>The promising newfound Protocol was optimized via:</a:t>
            </a:r>
            <a:endParaRPr lang="en-US" sz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200" kern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b="1" kern="1200" spc="-1" dirty="0">
                <a:latin typeface="Calibri" panose="020F0502020204030204" pitchFamily="34" charset="0"/>
                <a:cs typeface="Calibri" panose="020F0502020204030204" pitchFamily="34" charset="0"/>
              </a:rPr>
              <a:t>Analyzing impurities</a:t>
            </a:r>
            <a:r>
              <a:rPr lang="en-US" sz="1200" kern="1200" spc="-1" dirty="0">
                <a:latin typeface="Calibri" panose="020F0502020204030204" pitchFamily="34" charset="0"/>
                <a:cs typeface="Calibri" panose="020F0502020204030204" pitchFamily="34" charset="0"/>
              </a:rPr>
              <a:t> via various techniques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200" kern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kern="1200" spc="-1" dirty="0">
                <a:latin typeface="Calibri" panose="020F0502020204030204" pitchFamily="34" charset="0"/>
                <a:cs typeface="Calibri" panose="020F0502020204030204" pitchFamily="34" charset="0"/>
              </a:rPr>
              <a:t>Repeating the steps leading to fully </a:t>
            </a:r>
            <a:r>
              <a:rPr lang="en-US" sz="1200" b="1" kern="1200" spc="-1" dirty="0">
                <a:latin typeface="Calibri" panose="020F0502020204030204" pitchFamily="34" charset="0"/>
                <a:cs typeface="Calibri" panose="020F0502020204030204" pitchFamily="34" charset="0"/>
              </a:rPr>
              <a:t>standardized process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sz="1200" kern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sz="1200" kern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sz="1200" kern="1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 hidden="1"/>
          <p:cNvSpPr>
            <a:spLocks noGrp="1"/>
          </p:cNvSpPr>
          <p:nvPr>
            <p:ph type="sldNum" idx="4294967295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spcAft>
                <a:spcPts val="600"/>
              </a:spcAft>
              <a:buNone/>
              <a:tabLst>
                <a:tab pos="0" algn="l"/>
              </a:tabLst>
            </a:pPr>
            <a:fld id="{415135C1-8BF0-4686-92CA-9DBE52E2791E}" type="slidenum">
              <a:rPr lang="it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spcAft>
                  <a:spcPts val="600"/>
                </a:spcAft>
                <a:buNone/>
                <a:tabLst>
                  <a:tab pos="0" algn="l"/>
                </a:tabLst>
              </a:pPr>
              <a:t>13</a:t>
            </a:fld>
            <a:endParaRPr lang="en-US" b="0" strike="noStrike" spc="-1">
              <a:latin typeface="Times New Roman"/>
            </a:endParaRPr>
          </a:p>
        </p:txBody>
      </p:sp>
      <p:sp>
        <p:nvSpPr>
          <p:cNvPr id="9" name="TextShape 10">
            <a:extLst>
              <a:ext uri="{FF2B5EF4-FFF2-40B4-BE49-F238E27FC236}">
                <a16:creationId xmlns:a16="http://schemas.microsoft.com/office/drawing/2014/main" id="{4D82218B-98B7-30A4-C724-3D4A7666386E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Conclusions</a:t>
            </a:r>
            <a:endParaRPr lang="en-US" sz="3000" b="0" strike="noStrike" spc="-1" dirty="0">
              <a:latin typeface="Arial"/>
            </a:endParaRPr>
          </a:p>
        </p:txBody>
      </p:sp>
      <p:pic>
        <p:nvPicPr>
          <p:cNvPr id="10" name="Immagine 9" descr="Immagine che contiene tubo, ingegneria, gas, blu&#10;&#10;Descrizione generata automaticamente">
            <a:extLst>
              <a:ext uri="{FF2B5EF4-FFF2-40B4-BE49-F238E27FC236}">
                <a16:creationId xmlns:a16="http://schemas.microsoft.com/office/drawing/2014/main" id="{A75F0656-07D1-7262-9069-CDA0B49C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1" r="4" b="10954"/>
          <a:stretch/>
        </p:blipFill>
        <p:spPr>
          <a:xfrm>
            <a:off x="4950445" y="1145117"/>
            <a:ext cx="3841196" cy="285326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A75EE1BD-7FF5-1D99-2A01-44AFB93B5D20}"/>
              </a:ext>
            </a:extLst>
          </p:cNvPr>
          <p:cNvSpPr txBox="1">
            <a:spLocks/>
          </p:cNvSpPr>
          <p:nvPr/>
        </p:nvSpPr>
        <p:spPr>
          <a:xfrm>
            <a:off x="8625000" y="48874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kern="1200" spc="-1">
                <a:solidFill>
                  <a:srgbClr val="595959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8B95F3-1A1F-458D-AD38-EB9E1E186B3A}" type="slidenum">
              <a:rPr lang="it-IT" smtClean="0"/>
              <a:pPr/>
              <a:t>13</a:t>
            </a:fld>
            <a:endParaRPr lang="it-IT" dirty="0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7BB38-F28D-F14D-11C3-80F120C1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89">
            <a:extLst>
              <a:ext uri="{FF2B5EF4-FFF2-40B4-BE49-F238E27FC236}">
                <a16:creationId xmlns:a16="http://schemas.microsoft.com/office/drawing/2014/main" id="{1E62A211-BBB5-AD30-0551-BFAD7F32A5FF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 hidden="1">
            <a:extLst>
              <a:ext uri="{FF2B5EF4-FFF2-40B4-BE49-F238E27FC236}">
                <a16:creationId xmlns:a16="http://schemas.microsoft.com/office/drawing/2014/main" id="{594B09EF-D868-32F9-0E07-03D43ED25F3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spcAft>
                <a:spcPts val="600"/>
              </a:spcAft>
              <a:buNone/>
              <a:tabLst>
                <a:tab pos="0" algn="l"/>
              </a:tabLst>
            </a:pPr>
            <a:fld id="{415135C1-8BF0-4686-92CA-9DBE52E2791E}" type="slidenum">
              <a:rPr lang="it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spcAft>
                  <a:spcPts val="600"/>
                </a:spcAft>
                <a:buNone/>
                <a:tabLst>
                  <a:tab pos="0" algn="l"/>
                </a:tabLst>
              </a:pPr>
              <a:t>14</a:t>
            </a:fld>
            <a:endParaRPr lang="en-US" b="0" strike="noStrike" spc="-1">
              <a:latin typeface="Times New Roman"/>
            </a:endParaRPr>
          </a:p>
        </p:txBody>
      </p:sp>
      <p:sp>
        <p:nvSpPr>
          <p:cNvPr id="9" name="TextShape 10">
            <a:extLst>
              <a:ext uri="{FF2B5EF4-FFF2-40B4-BE49-F238E27FC236}">
                <a16:creationId xmlns:a16="http://schemas.microsoft.com/office/drawing/2014/main" id="{5E2344C5-5EC0-2868-1048-96F01C81E515}"/>
              </a:ext>
            </a:extLst>
          </p:cNvPr>
          <p:cNvSpPr/>
          <p:nvPr/>
        </p:nvSpPr>
        <p:spPr>
          <a:xfrm>
            <a:off x="992700" y="199899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Thank you for your attention!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EDF474FB-F5F8-A4A4-72F3-839AE323E9CC}"/>
              </a:ext>
            </a:extLst>
          </p:cNvPr>
          <p:cNvSpPr txBox="1">
            <a:spLocks/>
          </p:cNvSpPr>
          <p:nvPr/>
        </p:nvSpPr>
        <p:spPr>
          <a:xfrm>
            <a:off x="8625000" y="48874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kern="1200" spc="-1">
                <a:solidFill>
                  <a:srgbClr val="595959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8B95F3-1A1F-458D-AD38-EB9E1E186B3A}" type="slidenum">
              <a:rPr lang="it-IT" smtClean="0"/>
              <a:pPr/>
              <a:t>14</a:t>
            </a:fld>
            <a:endParaRPr lang="it-IT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02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>
                <a:solidFill>
                  <a:srgbClr val="1E4E79"/>
                </a:solidFill>
                <a:latin typeface="Calibri"/>
                <a:ea typeface="Calibri"/>
              </a:rPr>
              <a:t>Outline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2" name="CustomShape 7"/>
          <p:cNvSpPr/>
          <p:nvPr/>
        </p:nvSpPr>
        <p:spPr>
          <a:xfrm>
            <a:off x="524520" y="1243800"/>
            <a:ext cx="8116200" cy="29797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>
                <a:solidFill>
                  <a:srgbClr val="064268"/>
                </a:solidFill>
                <a:latin typeface="Calibri"/>
              </a:rPr>
              <a:t>Critical Issues 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Optimized Protocol</a:t>
            </a: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pc="-1" dirty="0">
                <a:solidFill>
                  <a:srgbClr val="064268"/>
                </a:solidFill>
                <a:latin typeface="Calibri"/>
              </a:rPr>
              <a:t>Tests and Results</a:t>
            </a: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>
                <a:solidFill>
                  <a:srgbClr val="064268"/>
                </a:solidFill>
                <a:latin typeface="Calibri"/>
              </a:rPr>
              <a:t>F</a:t>
            </a:r>
            <a:r>
              <a:rPr lang="it" sz="3200" b="1" strike="noStrike" spc="-1" dirty="0">
                <a:solidFill>
                  <a:srgbClr val="064268"/>
                </a:solidFill>
                <a:latin typeface="Calibri"/>
              </a:rPr>
              <a:t>uture Efforts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Conclusions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sldNum" idx="7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AE6DEA7-D141-4B0E-83ED-F3A65E82ED7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26898-B5BE-11C5-10A9-7AF2B1F8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>
            <a:extLst>
              <a:ext uri="{FF2B5EF4-FFF2-40B4-BE49-F238E27FC236}">
                <a16:creationId xmlns:a16="http://schemas.microsoft.com/office/drawing/2014/main" id="{266AFC52-B897-680D-9DF1-9AE46309DF3F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Critical Issues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>
            <a:extLst>
              <a:ext uri="{FF2B5EF4-FFF2-40B4-BE49-F238E27FC236}">
                <a16:creationId xmlns:a16="http://schemas.microsoft.com/office/drawing/2014/main" id="{679E84F7-F093-C194-175A-7BACC1C56B83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C88042FE-0191-6C68-AE94-79C2675C2705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194EA2-CDD6-EC18-E431-0A3B24433D5A}"/>
              </a:ext>
            </a:extLst>
          </p:cNvPr>
          <p:cNvSpPr txBox="1"/>
          <p:nvPr/>
        </p:nvSpPr>
        <p:spPr>
          <a:xfrm>
            <a:off x="749596" y="707996"/>
            <a:ext cx="7723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after the first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on mice,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interfere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invitro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studies:</a:t>
            </a:r>
          </a:p>
          <a:p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Unaccettable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solubility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LD50 in mice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Standardization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4A0695-41BB-90AA-76B7-E6DC037AB15B}"/>
              </a:ext>
            </a:extLst>
          </p:cNvPr>
          <p:cNvSpPr txBox="1"/>
          <p:nvPr/>
        </p:nvSpPr>
        <p:spPr>
          <a:xfrm>
            <a:off x="749597" y="4037743"/>
            <a:ext cx="772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impurity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deemed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be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Palladium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after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step,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yellowish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color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subsequent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irradiation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step on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separated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sample.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A6EBD0A-720E-24EF-0F43-5D24D755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22"/>
          <a:stretch/>
        </p:blipFill>
        <p:spPr>
          <a:xfrm>
            <a:off x="5065677" y="2005637"/>
            <a:ext cx="2857828" cy="18980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17BA39-8DA5-B70C-4B9D-EC945768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97" y="2005636"/>
            <a:ext cx="3328729" cy="1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17660-E4D5-F786-B652-09F801B9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69">
            <a:extLst>
              <a:ext uri="{FF2B5EF4-FFF2-40B4-BE49-F238E27FC236}">
                <a16:creationId xmlns:a16="http://schemas.microsoft.com/office/drawing/2014/main" id="{8A8ACFEA-445D-0D67-131B-AB3398169696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2C4DD66C-A4BC-DF00-652E-4B6591193F28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2618BB-7970-F473-BEA4-24399FA45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7" y="1367988"/>
            <a:ext cx="8479605" cy="26357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0A582B-05EF-B984-C7EB-243A18AE9EE4}"/>
              </a:ext>
            </a:extLst>
          </p:cNvPr>
          <p:cNvSpPr txBox="1"/>
          <p:nvPr/>
        </p:nvSpPr>
        <p:spPr>
          <a:xfrm>
            <a:off x="749597" y="971043"/>
            <a:ext cx="772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irradiating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decayed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underwent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first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step,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suspected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of Pd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4DFACC-A004-CF0B-28F8-1179C7FCE80B}"/>
              </a:ext>
            </a:extLst>
          </p:cNvPr>
          <p:cNvSpPr txBox="1"/>
          <p:nvPr/>
        </p:nvSpPr>
        <p:spPr>
          <a:xfrm>
            <a:off x="749597" y="4129125"/>
            <a:ext cx="772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step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gave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approximate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quantitative idea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to be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via ICP-MS,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deemed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due to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roughly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it-IT" sz="1200" b="1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it-IT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 </a:t>
            </a:r>
            <a:r>
              <a:rPr lang="it-IT" sz="12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of Pd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meaning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that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the LN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column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has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capacity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purify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more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than</a:t>
            </a:r>
            <a:r>
              <a:rPr lang="it-IT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1000 </a:t>
            </a:r>
            <a:r>
              <a:rPr lang="it-IT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fold</a:t>
            </a:r>
            <a:r>
              <a:rPr lang="it-IT" sz="12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Shape 10">
            <a:extLst>
              <a:ext uri="{FF2B5EF4-FFF2-40B4-BE49-F238E27FC236}">
                <a16:creationId xmlns:a16="http://schemas.microsoft.com/office/drawing/2014/main" id="{A7D7E6F0-F83C-25FC-1D9B-ED8A2EFDB289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Critical Issues</a:t>
            </a:r>
            <a:endParaRPr lang="en-US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9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314000" y="3312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  <a:ea typeface="Calibri"/>
              </a:rPr>
              <a:t>Optimized Protocol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A5D529D-7C25-4064-971A-81ADC86BA57B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C863389-FF11-8266-4F3D-BEC5918A4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96835"/>
              </p:ext>
            </p:extLst>
          </p:nvPr>
        </p:nvGraphicFramePr>
        <p:xfrm>
          <a:off x="1341438" y="967695"/>
          <a:ext cx="7258050" cy="322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7257359" imgH="3221483" progId="ChemDraw.Document.6.0">
                  <p:embed/>
                </p:oleObj>
              </mc:Choice>
              <mc:Fallback>
                <p:oleObj name="CS ChemDraw Drawing" r:id="rId3" imgW="7257359" imgH="3221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438" y="967695"/>
                        <a:ext cx="7258050" cy="322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AF6E-67BD-E5E6-35A0-03BCA077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2">
            <a:extLst>
              <a:ext uri="{FF2B5EF4-FFF2-40B4-BE49-F238E27FC236}">
                <a16:creationId xmlns:a16="http://schemas.microsoft.com/office/drawing/2014/main" id="{87AE90F9-727F-1860-F245-1218FE3F64AF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PlaceHolder 1">
            <a:extLst>
              <a:ext uri="{FF2B5EF4-FFF2-40B4-BE49-F238E27FC236}">
                <a16:creationId xmlns:a16="http://schemas.microsoft.com/office/drawing/2014/main" id="{2A23E15F-DFEA-5C03-A514-19FF59DEE4A0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A5D529D-7C25-4064-971A-81ADC86BA57B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8C5670B-C521-2EC8-AF24-55FEEA129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65802"/>
              </p:ext>
            </p:extLst>
          </p:nvPr>
        </p:nvGraphicFramePr>
        <p:xfrm>
          <a:off x="485775" y="588963"/>
          <a:ext cx="8174038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173460" imgH="3965559" progId="ChemDraw.Document.6.0">
                  <p:embed/>
                </p:oleObj>
              </mc:Choice>
              <mc:Fallback>
                <p:oleObj name="CS ChemDraw Drawing" r:id="rId3" imgW="8173460" imgH="3965559" progId="ChemDraw.Document.6.0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B936340-7286-5226-B4C8-0B088B4DF6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588963"/>
                        <a:ext cx="8174038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61BFF3F7-5520-3711-E6E2-77794611374F}"/>
              </a:ext>
            </a:extLst>
          </p:cNvPr>
          <p:cNvSpPr/>
          <p:nvPr/>
        </p:nvSpPr>
        <p:spPr>
          <a:xfrm>
            <a:off x="1314000" y="3312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  <a:ea typeface="Calibri"/>
              </a:rPr>
              <a:t>Optimized Protocol</a:t>
            </a:r>
            <a:endParaRPr lang="en-US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09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1735-C00F-E70E-FD41-E0BF83F5C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69">
            <a:extLst>
              <a:ext uri="{FF2B5EF4-FFF2-40B4-BE49-F238E27FC236}">
                <a16:creationId xmlns:a16="http://schemas.microsoft.com/office/drawing/2014/main" id="{9700BF85-D288-65CC-7AED-93DD743E5C1F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62FD4425-EC5C-BD1D-60C8-EB3AB8FC2731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9CF99E74-E9EC-A500-F2A3-D29151AD9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82942"/>
              </p:ext>
            </p:extLst>
          </p:nvPr>
        </p:nvGraphicFramePr>
        <p:xfrm>
          <a:off x="163513" y="584200"/>
          <a:ext cx="881856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817793" imgH="3971528" progId="ChemDraw.Document.6.0">
                  <p:embed/>
                </p:oleObj>
              </mc:Choice>
              <mc:Fallback>
                <p:oleObj name="CS ChemDraw Drawing" r:id="rId3" imgW="8817793" imgH="3971528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06948C2D-9DD5-32C0-F2AF-8CD99B561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513" y="584200"/>
                        <a:ext cx="881856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Shape 1">
            <a:extLst>
              <a:ext uri="{FF2B5EF4-FFF2-40B4-BE49-F238E27FC236}">
                <a16:creationId xmlns:a16="http://schemas.microsoft.com/office/drawing/2014/main" id="{12473C61-269E-B8B3-6C7B-AF0DF46FC646}"/>
              </a:ext>
            </a:extLst>
          </p:cNvPr>
          <p:cNvSpPr/>
          <p:nvPr/>
        </p:nvSpPr>
        <p:spPr>
          <a:xfrm>
            <a:off x="1314000" y="3312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  <a:ea typeface="Calibri"/>
              </a:rPr>
              <a:t>Optimized Protocol</a:t>
            </a:r>
            <a:endParaRPr lang="en-US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08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D58E-CE19-C60B-6E3A-96EF1703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69">
            <a:extLst>
              <a:ext uri="{FF2B5EF4-FFF2-40B4-BE49-F238E27FC236}">
                <a16:creationId xmlns:a16="http://schemas.microsoft.com/office/drawing/2014/main" id="{240DB45E-9999-B180-E18F-C0EA13BCD35A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E74202DB-D60F-1FF8-B073-9390CB6FDDC9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C3E265A0-B692-5558-6766-EE072BC03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4616"/>
              </p:ext>
            </p:extLst>
          </p:nvPr>
        </p:nvGraphicFramePr>
        <p:xfrm>
          <a:off x="492125" y="665163"/>
          <a:ext cx="8161338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8161126" imgH="3812906" progId="ChemDraw.Document.6.0">
                  <p:embed/>
                </p:oleObj>
              </mc:Choice>
              <mc:Fallback>
                <p:oleObj name="CS ChemDraw Drawing" r:id="rId3" imgW="8161126" imgH="38129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25" y="665163"/>
                        <a:ext cx="8161338" cy="381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Shape 1">
            <a:extLst>
              <a:ext uri="{FF2B5EF4-FFF2-40B4-BE49-F238E27FC236}">
                <a16:creationId xmlns:a16="http://schemas.microsoft.com/office/drawing/2014/main" id="{C4DA90EA-D54C-FE9E-ECE7-AE0B9649CC6A}"/>
              </a:ext>
            </a:extLst>
          </p:cNvPr>
          <p:cNvSpPr/>
          <p:nvPr/>
        </p:nvSpPr>
        <p:spPr>
          <a:xfrm>
            <a:off x="1314000" y="3312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pc="-1" dirty="0">
                <a:solidFill>
                  <a:srgbClr val="1E4E79"/>
                </a:solidFill>
                <a:latin typeface="Calibri"/>
                <a:ea typeface="Calibri"/>
              </a:rPr>
              <a:t>Optimized Protocol</a:t>
            </a:r>
            <a:endParaRPr lang="en-US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07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89431-4C08-345B-2BB0-42BE63C7D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>
            <a:extLst>
              <a:ext uri="{FF2B5EF4-FFF2-40B4-BE49-F238E27FC236}">
                <a16:creationId xmlns:a16="http://schemas.microsoft.com/office/drawing/2014/main" id="{C90883C0-6AE3-3476-883D-DD84F9052619}"/>
              </a:ext>
            </a:extLst>
          </p:cNvPr>
          <p:cNvSpPr/>
          <p:nvPr/>
        </p:nvSpPr>
        <p:spPr>
          <a:xfrm>
            <a:off x="1164960" y="39240"/>
            <a:ext cx="715860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Tests and Rsults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>
            <a:extLst>
              <a:ext uri="{FF2B5EF4-FFF2-40B4-BE49-F238E27FC236}">
                <a16:creationId xmlns:a16="http://schemas.microsoft.com/office/drawing/2014/main" id="{8BB77D67-2B47-AF5D-FE23-7A765FFC2AD2}"/>
              </a:ext>
            </a:extLst>
          </p:cNvPr>
          <p:cNvSpPr/>
          <p:nvPr/>
        </p:nvSpPr>
        <p:spPr>
          <a:xfrm>
            <a:off x="0" y="33120"/>
            <a:ext cx="13716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>
            <a:extLst>
              <a:ext uri="{FF2B5EF4-FFF2-40B4-BE49-F238E27FC236}">
                <a16:creationId xmlns:a16="http://schemas.microsoft.com/office/drawing/2014/main" id="{A41B8303-B2A9-7B7C-F415-7B7A25537503}"/>
              </a:ext>
            </a:extLst>
          </p:cNvPr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7200" cy="3920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68B95F3-1A1F-458D-AD38-EB9E1E186B3A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FB5FBB-E69F-261F-7120-5EEC8C8E40DB}"/>
              </a:ext>
            </a:extLst>
          </p:cNvPr>
          <p:cNvSpPr txBox="1"/>
          <p:nvPr/>
        </p:nvSpPr>
        <p:spPr>
          <a:xfrm>
            <a:off x="749597" y="705067"/>
            <a:ext cx="772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Gamma </a:t>
            </a:r>
            <a:r>
              <a:rPr lang="it-IT" sz="1200" dirty="0" err="1"/>
              <a:t>spectra</a:t>
            </a:r>
            <a:r>
              <a:rPr lang="it-IT" sz="1200" dirty="0"/>
              <a:t> for </a:t>
            </a:r>
            <a:r>
              <a:rPr lang="it-IT" sz="1200" dirty="0" err="1"/>
              <a:t>decayed</a:t>
            </a:r>
            <a:r>
              <a:rPr lang="it-IT" sz="1200" dirty="0"/>
              <a:t> samples:</a:t>
            </a:r>
          </a:p>
          <a:p>
            <a:endParaRPr lang="it-IT" sz="1200" dirty="0"/>
          </a:p>
          <a:p>
            <a:r>
              <a:rPr lang="it-IT" sz="1200" b="1" dirty="0"/>
              <a:t>First </a:t>
            </a:r>
            <a:r>
              <a:rPr lang="it-IT" sz="1200" b="1" dirty="0" err="1"/>
              <a:t>separation</a:t>
            </a:r>
            <a:r>
              <a:rPr lang="it-IT" sz="1200" b="1" dirty="0"/>
              <a:t> </a:t>
            </a:r>
            <a:r>
              <a:rPr lang="it-IT" sz="1200" dirty="0" err="1"/>
              <a:t>followed</a:t>
            </a:r>
            <a:r>
              <a:rPr lang="it-IT" sz="1200" dirty="0"/>
              <a:t> by </a:t>
            </a:r>
            <a:r>
              <a:rPr lang="it-IT" sz="1200" b="1" dirty="0"/>
              <a:t>tandem LN</a:t>
            </a:r>
            <a:r>
              <a:rPr lang="it-IT" sz="1200" dirty="0"/>
              <a:t>		</a:t>
            </a:r>
            <a:r>
              <a:rPr lang="it-IT" sz="1200" b="1" dirty="0"/>
              <a:t>First </a:t>
            </a:r>
            <a:r>
              <a:rPr lang="it-IT" sz="1200" b="1" dirty="0" err="1"/>
              <a:t>separation</a:t>
            </a:r>
            <a:r>
              <a:rPr lang="it-IT" sz="1200" b="1" dirty="0"/>
              <a:t> </a:t>
            </a:r>
            <a:r>
              <a:rPr lang="it-IT" sz="1200" dirty="0" err="1"/>
              <a:t>followed</a:t>
            </a:r>
            <a:r>
              <a:rPr lang="it-IT" sz="1200" dirty="0"/>
              <a:t> by </a:t>
            </a:r>
            <a:r>
              <a:rPr lang="it-IT" sz="1200" b="1" dirty="0"/>
              <a:t>TK200</a:t>
            </a:r>
          </a:p>
        </p:txBody>
      </p:sp>
      <p:pic>
        <p:nvPicPr>
          <p:cNvPr id="5" name="Immagine 4" descr="Immagine che contiene schermata, Policromia, blu&#10;&#10;Descrizione generata automaticamente">
            <a:extLst>
              <a:ext uri="{FF2B5EF4-FFF2-40B4-BE49-F238E27FC236}">
                <a16:creationId xmlns:a16="http://schemas.microsoft.com/office/drawing/2014/main" id="{9052614A-FED5-3E15-92BD-2178ACE9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/>
          <a:stretch/>
        </p:blipFill>
        <p:spPr>
          <a:xfrm>
            <a:off x="523936" y="1444466"/>
            <a:ext cx="3634921" cy="2396852"/>
          </a:xfrm>
          <a:prstGeom prst="rect">
            <a:avLst/>
          </a:prstGeom>
        </p:spPr>
      </p:pic>
      <p:pic>
        <p:nvPicPr>
          <p:cNvPr id="7" name="Immagine 6" descr="Immagine che contiene schermata, blu&#10;&#10;Descrizione generata automaticamente">
            <a:extLst>
              <a:ext uri="{FF2B5EF4-FFF2-40B4-BE49-F238E27FC236}">
                <a16:creationId xmlns:a16="http://schemas.microsoft.com/office/drawing/2014/main" id="{E6D44F09-E0DD-EB15-880D-23FD4E4C1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45" y="1444466"/>
            <a:ext cx="3634921" cy="23968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7F161F-37CD-F498-95DF-1421967EB803}"/>
              </a:ext>
            </a:extLst>
          </p:cNvPr>
          <p:cNvSpPr txBox="1"/>
          <p:nvPr/>
        </p:nvSpPr>
        <p:spPr>
          <a:xfrm>
            <a:off x="749597" y="4037743"/>
            <a:ext cx="772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promising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via ICP-MS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cement the new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eligible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in-vivo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and in vitro studies</a:t>
            </a:r>
          </a:p>
        </p:txBody>
      </p:sp>
    </p:spTree>
    <p:extLst>
      <p:ext uri="{BB962C8B-B14F-4D97-AF65-F5344CB8AC3E}">
        <p14:creationId xmlns:p14="http://schemas.microsoft.com/office/powerpoint/2010/main" val="73625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6354</TotalTime>
  <Words>471</Words>
  <Application>Microsoft Office PowerPoint</Application>
  <PresentationFormat>Presentazione su schermo (16:9)</PresentationFormat>
  <Paragraphs>82</Paragraphs>
  <Slides>14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>Giorgio Grosso</cp:lastModifiedBy>
  <cp:revision>76</cp:revision>
  <dcterms:modified xsi:type="dcterms:W3CDTF">2025-03-27T10:48:21Z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