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7" r:id="rId4"/>
    <p:sldMasterId id="2147483709" r:id="rId5"/>
    <p:sldMasterId id="2147483721" r:id="rId6"/>
  </p:sldMasterIdLst>
  <p:notesMasterIdLst>
    <p:notesMasterId r:id="rId104"/>
  </p:notesMasterIdLst>
  <p:sldIdLst>
    <p:sldId id="287" r:id="rId7"/>
    <p:sldId id="338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364" r:id="rId16"/>
    <p:sldId id="378" r:id="rId17"/>
    <p:sldId id="491" r:id="rId18"/>
    <p:sldId id="523" r:id="rId19"/>
    <p:sldId id="398" r:id="rId20"/>
    <p:sldId id="802" r:id="rId21"/>
    <p:sldId id="806" r:id="rId22"/>
    <p:sldId id="845" r:id="rId23"/>
    <p:sldId id="846" r:id="rId24"/>
    <p:sldId id="801" r:id="rId25"/>
    <p:sldId id="805" r:id="rId26"/>
    <p:sldId id="804" r:id="rId27"/>
    <p:sldId id="284" r:id="rId28"/>
    <p:sldId id="285" r:id="rId29"/>
    <p:sldId id="286" r:id="rId30"/>
    <p:sldId id="927" r:id="rId31"/>
    <p:sldId id="738" r:id="rId32"/>
    <p:sldId id="740" r:id="rId33"/>
    <p:sldId id="747" r:id="rId34"/>
    <p:sldId id="741" r:id="rId35"/>
    <p:sldId id="814" r:id="rId36"/>
    <p:sldId id="815" r:id="rId37"/>
    <p:sldId id="928" r:id="rId38"/>
    <p:sldId id="813" r:id="rId39"/>
    <p:sldId id="750" r:id="rId40"/>
    <p:sldId id="811" r:id="rId41"/>
    <p:sldId id="849" r:id="rId42"/>
    <p:sldId id="850" r:id="rId43"/>
    <p:sldId id="851" r:id="rId44"/>
    <p:sldId id="852" r:id="rId45"/>
    <p:sldId id="559" r:id="rId46"/>
    <p:sldId id="715" r:id="rId47"/>
    <p:sldId id="853" r:id="rId48"/>
    <p:sldId id="734" r:id="rId49"/>
    <p:sldId id="854" r:id="rId50"/>
    <p:sldId id="588" r:id="rId51"/>
    <p:sldId id="855" r:id="rId52"/>
    <p:sldId id="735" r:id="rId53"/>
    <p:sldId id="736" r:id="rId54"/>
    <p:sldId id="737" r:id="rId55"/>
    <p:sldId id="312" r:id="rId56"/>
    <p:sldId id="603" r:id="rId57"/>
    <p:sldId id="604" r:id="rId58"/>
    <p:sldId id="605" r:id="rId59"/>
    <p:sldId id="606" r:id="rId60"/>
    <p:sldId id="607" r:id="rId61"/>
    <p:sldId id="608" r:id="rId62"/>
    <p:sldId id="847" r:id="rId63"/>
    <p:sldId id="514" r:id="rId64"/>
    <p:sldId id="272" r:id="rId65"/>
    <p:sldId id="308" r:id="rId66"/>
    <p:sldId id="259" r:id="rId67"/>
    <p:sldId id="527" r:id="rId68"/>
    <p:sldId id="590" r:id="rId69"/>
    <p:sldId id="591" r:id="rId70"/>
    <p:sldId id="592" r:id="rId71"/>
    <p:sldId id="593" r:id="rId72"/>
    <p:sldId id="594" r:id="rId73"/>
    <p:sldId id="595" r:id="rId74"/>
    <p:sldId id="273" r:id="rId75"/>
    <p:sldId id="929" r:id="rId76"/>
    <p:sldId id="930" r:id="rId77"/>
    <p:sldId id="388" r:id="rId78"/>
    <p:sldId id="507" r:id="rId79"/>
    <p:sldId id="508" r:id="rId80"/>
    <p:sldId id="509" r:id="rId81"/>
    <p:sldId id="510" r:id="rId82"/>
    <p:sldId id="511" r:id="rId83"/>
    <p:sldId id="529" r:id="rId84"/>
    <p:sldId id="530" r:id="rId85"/>
    <p:sldId id="597" r:id="rId86"/>
    <p:sldId id="598" r:id="rId87"/>
    <p:sldId id="599" r:id="rId88"/>
    <p:sldId id="742" r:id="rId89"/>
    <p:sldId id="753" r:id="rId90"/>
    <p:sldId id="651" r:id="rId91"/>
    <p:sldId id="752" r:id="rId92"/>
    <p:sldId id="856" r:id="rId93"/>
    <p:sldId id="652" r:id="rId94"/>
    <p:sldId id="857" r:id="rId95"/>
    <p:sldId id="744" r:id="rId96"/>
    <p:sldId id="925" r:id="rId97"/>
    <p:sldId id="257" r:id="rId98"/>
    <p:sldId id="309" r:id="rId99"/>
    <p:sldId id="528" r:id="rId100"/>
    <p:sldId id="513" r:id="rId101"/>
    <p:sldId id="858" r:id="rId102"/>
    <p:sldId id="926" r:id="rId10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78" y="5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openxmlformats.org/officeDocument/2006/relationships/theme" Target="theme/theme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F361F-5861-48D5-B725-4696B3FEF4A2}" type="datetimeFigureOut">
              <a:rPr lang="it-IT" smtClean="0"/>
              <a:t>25/06/2025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86934-10EC-497F-9758-5CCCBDBB73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08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6934-10EC-497F-9758-5CCCBDBB73F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06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6934-10EC-497F-9758-5CCCBDBB73F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94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6934-10EC-497F-9758-5CCCBDBB73F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103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6934-10EC-497F-9758-5CCCBDBB73F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46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6934-10EC-497F-9758-5CCCBDBB73F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37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32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24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8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70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21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62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6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5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45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46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4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28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80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55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58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60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33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71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8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87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79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0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48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7/15/2021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T. Dorigo, Scuola Bonaudi-Chiavassa - Cogne 25/6/25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C2D34-E337-41DD-9E6F-573BDEBA46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637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08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64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05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75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14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12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31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189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31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84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15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43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29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35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0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438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77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18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24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22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02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945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948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2419" y="596019"/>
            <a:ext cx="10014008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2419" y="3886200"/>
            <a:ext cx="10014008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11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272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419" y="3270699"/>
            <a:ext cx="10014008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419" y="5103810"/>
            <a:ext cx="10014008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20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247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1130" y="2060899"/>
            <a:ext cx="4913431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41" y="2060898"/>
            <a:ext cx="4918985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075" y="2060898"/>
            <a:ext cx="4529484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130" y="2786028"/>
            <a:ext cx="4913431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6867" y="2060899"/>
            <a:ext cx="455956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0" y="2786028"/>
            <a:ext cx="493536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74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95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15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30" y="1754928"/>
            <a:ext cx="3639364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142" y="596019"/>
            <a:ext cx="6001285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130" y="3126528"/>
            <a:ext cx="3639364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19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30" y="1898269"/>
            <a:ext cx="58984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53923" y="-18288"/>
            <a:ext cx="3333416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758" y="3269869"/>
            <a:ext cx="5898404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1532" y="6181345"/>
            <a:ext cx="958003" cy="365125"/>
          </a:xfrm>
        </p:spPr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1131" y="6181345"/>
            <a:ext cx="4940400" cy="365125"/>
          </a:xfrm>
        </p:spPr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99016" y="6181344"/>
            <a:ext cx="406915" cy="329250"/>
          </a:xfrm>
        </p:spPr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648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570" y="4377486"/>
            <a:ext cx="9884009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3571" y="996188"/>
            <a:ext cx="9735236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570" y="5284990"/>
            <a:ext cx="9884009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23571" y="6181345"/>
            <a:ext cx="7116371" cy="365125"/>
          </a:xfrm>
        </p:spPr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040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29" y="596018"/>
            <a:ext cx="10015299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343400"/>
            <a:ext cx="10015299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523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78425" y="86027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18430" y="2985923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590" y="596019"/>
            <a:ext cx="9298820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5248" y="3650606"/>
            <a:ext cx="88415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30" y="4641206"/>
            <a:ext cx="1001529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195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29" y="3603566"/>
            <a:ext cx="10016451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687" y="5072366"/>
            <a:ext cx="10016452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8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216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8425" y="75385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16742" y="287949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590" y="596019"/>
            <a:ext cx="9298820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1129" y="3886200"/>
            <a:ext cx="10016451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939862"/>
            <a:ext cx="10016451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864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29" y="596018"/>
            <a:ext cx="10015297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1129" y="3682942"/>
            <a:ext cx="10015297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732224"/>
            <a:ext cx="10015296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810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1130" y="596018"/>
            <a:ext cx="10015297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72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5611" y="596018"/>
            <a:ext cx="2370816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1130" y="596018"/>
            <a:ext cx="7498849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4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6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57B89-A023-4184-86DD-540BD0318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6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5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8FB75-AB45-4134-9373-12A878E5DD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84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DEE1BA3-9C5F-4AA1-9269-A3BF2963C13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80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1130" y="596018"/>
            <a:ext cx="10015297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31" y="2060898"/>
            <a:ext cx="10015296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7/15/2021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95D16D1-E5BB-4DDB-B767-99E4B2C315B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19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tommaso.dorigo@gmail.com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c/higgs-boson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ode-collaboration.github.io/" TargetMode="External"/><Relationship Id="rId2" Type="http://schemas.openxmlformats.org/officeDocument/2006/relationships/hyperlink" Target="https://usern.tums.ac.ir/" TargetMode="Externa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.png"/><Relationship Id="rId4" Type="http://schemas.openxmlformats.org/officeDocument/2006/relationships/hyperlink" Target="http://www.science20.com/quantum_diaries_survivo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ode-collaboration.github.io/" TargetMode="External"/><Relationship Id="rId2" Type="http://schemas.openxmlformats.org/officeDocument/2006/relationships/hyperlink" Target="https://usern.tums.ac.ir/" TargetMode="Externa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8.jpeg"/><Relationship Id="rId4" Type="http://schemas.openxmlformats.org/officeDocument/2006/relationships/hyperlink" Target="http://www.science20.com/quantum_diaries_survivor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ode-collaboration.github.io/" TargetMode="External"/><Relationship Id="rId2" Type="http://schemas.openxmlformats.org/officeDocument/2006/relationships/hyperlink" Target="https://usern.org/" TargetMode="Externa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.png"/><Relationship Id="rId4" Type="http://schemas.openxmlformats.org/officeDocument/2006/relationships/hyperlink" Target="http://www.science20.com/quantum_diaries_survivor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ode-collaboration.github.io/" TargetMode="External"/><Relationship Id="rId2" Type="http://schemas.openxmlformats.org/officeDocument/2006/relationships/hyperlink" Target="https://usern.tums.ac.ir/" TargetMode="Externa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0.jpeg"/><Relationship Id="rId4" Type="http://schemas.openxmlformats.org/officeDocument/2006/relationships/hyperlink" Target="http://www.science20.com/quantum_diaries_survivor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ode-collaboration.github.io/" TargetMode="External"/><Relationship Id="rId2" Type="http://schemas.openxmlformats.org/officeDocument/2006/relationships/hyperlink" Target="https://usern.tums.ac.ir/" TargetMode="Externa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1.png"/><Relationship Id="rId4" Type="http://schemas.openxmlformats.org/officeDocument/2006/relationships/hyperlink" Target="http://www.science20.com/quantum_diaries_survivor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ode-collaboration.github.io/" TargetMode="External"/><Relationship Id="rId2" Type="http://schemas.openxmlformats.org/officeDocument/2006/relationships/hyperlink" Target="https://usern.tums.ac.ir/" TargetMode="Externa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2.jpg"/><Relationship Id="rId4" Type="http://schemas.openxmlformats.org/officeDocument/2006/relationships/hyperlink" Target="http://www.science20.com/quantum_diaries_survivor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ode-collaboration.github.io/" TargetMode="External"/><Relationship Id="rId7" Type="http://schemas.openxmlformats.org/officeDocument/2006/relationships/image" Target="../media/image15.jpeg"/><Relationship Id="rId2" Type="http://schemas.openxmlformats.org/officeDocument/2006/relationships/hyperlink" Target="https://usern.tums.ac.ir/" TargetMode="Externa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www.science20.com/quantum_diaries_survivor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de-collaboration.github.io/" TargetMode="External"/><Relationship Id="rId2" Type="http://schemas.openxmlformats.org/officeDocument/2006/relationships/hyperlink" Target="https://usern.tums.ac.ir/" TargetMode="Externa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6.png"/><Relationship Id="rId4" Type="http://schemas.openxmlformats.org/officeDocument/2006/relationships/hyperlink" Target="http://www.science20.com/quantum_diaries_survivor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jpeg"/><Relationship Id="rId18" Type="http://schemas.openxmlformats.org/officeDocument/2006/relationships/image" Target="../media/image131.png"/><Relationship Id="rId26" Type="http://schemas.openxmlformats.org/officeDocument/2006/relationships/image" Target="../media/image138.png"/><Relationship Id="rId3" Type="http://schemas.openxmlformats.org/officeDocument/2006/relationships/image" Target="../media/image116.png"/><Relationship Id="rId21" Type="http://schemas.openxmlformats.org/officeDocument/2006/relationships/hyperlink" Target="https://mode-collaboration.github.io/" TargetMode="External"/><Relationship Id="rId34" Type="http://schemas.openxmlformats.org/officeDocument/2006/relationships/image" Target="../media/image14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37.png"/><Relationship Id="rId33" Type="http://schemas.openxmlformats.org/officeDocument/2006/relationships/image" Target="../media/image145.jpeg"/><Relationship Id="rId2" Type="http://schemas.openxmlformats.org/officeDocument/2006/relationships/image" Target="../media/image115.jpeg"/><Relationship Id="rId16" Type="http://schemas.openxmlformats.org/officeDocument/2006/relationships/image" Target="../media/image129.jpeg"/><Relationship Id="rId20" Type="http://schemas.openxmlformats.org/officeDocument/2006/relationships/image" Target="../media/image133.png"/><Relationship Id="rId29" Type="http://schemas.openxmlformats.org/officeDocument/2006/relationships/image" Target="../media/image14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9.jpeg"/><Relationship Id="rId11" Type="http://schemas.openxmlformats.org/officeDocument/2006/relationships/image" Target="../media/image124.png"/><Relationship Id="rId24" Type="http://schemas.openxmlformats.org/officeDocument/2006/relationships/image" Target="../media/image136.png"/><Relationship Id="rId32" Type="http://schemas.openxmlformats.org/officeDocument/2006/relationships/image" Target="../media/image14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23" Type="http://schemas.openxmlformats.org/officeDocument/2006/relationships/image" Target="../media/image135.png"/><Relationship Id="rId28" Type="http://schemas.openxmlformats.org/officeDocument/2006/relationships/image" Target="../media/image140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31" Type="http://schemas.openxmlformats.org/officeDocument/2006/relationships/image" Target="../media/image143.png"/><Relationship Id="rId4" Type="http://schemas.openxmlformats.org/officeDocument/2006/relationships/image" Target="../media/image117.jpe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Relationship Id="rId30" Type="http://schemas.openxmlformats.org/officeDocument/2006/relationships/image" Target="../media/image142.png"/><Relationship Id="rId35" Type="http://schemas.openxmlformats.org/officeDocument/2006/relationships/image" Target="../media/image147.png"/><Relationship Id="rId8" Type="http://schemas.openxmlformats.org/officeDocument/2006/relationships/image" Target="../media/image12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32465" y="1211319"/>
            <a:ext cx="12242316" cy="1837385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chemeClr val="accent2"/>
                </a:solidFill>
                <a:latin typeface="+mn-lt"/>
              </a:rPr>
              <a:t>Particle Detectors in the AI Era – part 1</a:t>
            </a:r>
            <a:endParaRPr lang="it-IT" b="1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917427" y="250202"/>
            <a:ext cx="2651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</a:rPr>
              <a:t>Scuola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Bonaudi-Chiavassa</a:t>
            </a:r>
            <a:endParaRPr lang="en-US" b="1" dirty="0">
              <a:solidFill>
                <a:srgbClr val="00B0F0"/>
              </a:solidFill>
            </a:endParaRPr>
          </a:p>
          <a:p>
            <a:r>
              <a:rPr lang="en-US" b="1" dirty="0" err="1">
                <a:solidFill>
                  <a:srgbClr val="00B0F0"/>
                </a:solidFill>
              </a:rPr>
              <a:t>Cogne</a:t>
            </a:r>
            <a:r>
              <a:rPr lang="en-US" b="1" dirty="0">
                <a:solidFill>
                  <a:srgbClr val="00B0F0"/>
                </a:solidFill>
              </a:rPr>
              <a:t>, 25/6 2023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Picture 4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3" y="52115"/>
            <a:ext cx="2761238" cy="153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8536851-04E5-197C-2887-8474716FD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67" y="2810550"/>
            <a:ext cx="4805666" cy="2464947"/>
          </a:xfrm>
          <a:prstGeom prst="rect">
            <a:avLst/>
          </a:prstGeom>
        </p:spPr>
      </p:pic>
      <p:pic>
        <p:nvPicPr>
          <p:cNvPr id="10" name="Picture 2" descr="Luleå Tekniska Universitet – Swedtrain">
            <a:extLst>
              <a:ext uri="{FF2B5EF4-FFF2-40B4-BE49-F238E27FC236}">
                <a16:creationId xmlns:a16="http://schemas.microsoft.com/office/drawing/2014/main" id="{900A0927-F4BD-E680-CC3C-29D378CD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323" y="5602787"/>
            <a:ext cx="2204528" cy="11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A logo for a scientific research network&#10;&#10;Description automatically generated">
            <a:extLst>
              <a:ext uri="{FF2B5EF4-FFF2-40B4-BE49-F238E27FC236}">
                <a16:creationId xmlns:a16="http://schemas.microsoft.com/office/drawing/2014/main" id="{ED968B46-F239-6C04-74C1-6C8B46B5D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84" y="65399"/>
            <a:ext cx="2845467" cy="1189813"/>
          </a:xfrm>
          <a:prstGeom prst="rect">
            <a:avLst/>
          </a:prstGeom>
        </p:spPr>
      </p:pic>
      <p:pic>
        <p:nvPicPr>
          <p:cNvPr id="12" name="Picture 2" descr="https://lh5.googleusercontent.com/ATfI_TI-jjL4G-80H2J05N94UXCGWGjGEHUoyLZSNy13hvjusaSDWQfJex3ibvzObAanKGVVBbDjSamxHtdE1Rcps4s9qZ4-LFZQvheeJQVIo85JNmqZi3zgQEUMAyO6GbinA81r">
            <a:extLst>
              <a:ext uri="{FF2B5EF4-FFF2-40B4-BE49-F238E27FC236}">
                <a16:creationId xmlns:a16="http://schemas.microsoft.com/office/drawing/2014/main" id="{B278C41A-D867-7A45-F656-AFC08DF75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" y="5599273"/>
            <a:ext cx="1412689" cy="119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ottotitolo 2">
            <a:extLst>
              <a:ext uri="{FF2B5EF4-FFF2-40B4-BE49-F238E27FC236}">
                <a16:creationId xmlns:a16="http://schemas.microsoft.com/office/drawing/2014/main" id="{5BEA9A5F-2021-FE43-84B5-91E63EAB2D52}"/>
              </a:ext>
            </a:extLst>
          </p:cNvPr>
          <p:cNvSpPr txBox="1">
            <a:spLocks/>
          </p:cNvSpPr>
          <p:nvPr/>
        </p:nvSpPr>
        <p:spPr>
          <a:xfrm>
            <a:off x="3314362" y="5441820"/>
            <a:ext cx="5943600" cy="15082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Tommaso Dorigo</a:t>
            </a:r>
          </a:p>
          <a:p>
            <a:pPr marL="0" indent="0">
              <a:buNone/>
            </a:pPr>
            <a:r>
              <a:rPr lang="en-US" sz="1600" dirty="0"/>
              <a:t>First researcher @ </a:t>
            </a:r>
            <a:r>
              <a:rPr lang="en-US" sz="1600" dirty="0">
                <a:solidFill>
                  <a:srgbClr val="FFC000"/>
                </a:solidFill>
              </a:rPr>
              <a:t>INFN, </a:t>
            </a:r>
            <a:r>
              <a:rPr lang="en-US" sz="1600" dirty="0" err="1">
                <a:solidFill>
                  <a:srgbClr val="FFC000"/>
                </a:solidFill>
              </a:rPr>
              <a:t>Sezione</a:t>
            </a:r>
            <a:r>
              <a:rPr lang="en-US" sz="1600" dirty="0">
                <a:solidFill>
                  <a:srgbClr val="FFC000"/>
                </a:solidFill>
              </a:rPr>
              <a:t> di Padova</a:t>
            </a:r>
          </a:p>
          <a:p>
            <a:pPr marL="0" indent="0">
              <a:buNone/>
            </a:pPr>
            <a:r>
              <a:rPr lang="en-US" sz="1600" dirty="0"/>
              <a:t>Guest Professor @ </a:t>
            </a:r>
            <a:r>
              <a:rPr lang="en-US" sz="1600" dirty="0" err="1">
                <a:solidFill>
                  <a:srgbClr val="FFC000"/>
                </a:solidFill>
              </a:rPr>
              <a:t>Luleå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>
                <a:solidFill>
                  <a:srgbClr val="FFC000"/>
                </a:solidFill>
              </a:rPr>
              <a:t>Techniska</a:t>
            </a:r>
            <a:r>
              <a:rPr lang="en-US" sz="1600" dirty="0">
                <a:solidFill>
                  <a:srgbClr val="FFC000"/>
                </a:solidFill>
              </a:rPr>
              <a:t> Universitet</a:t>
            </a:r>
          </a:p>
          <a:p>
            <a:pPr marL="0" indent="0">
              <a:buNone/>
            </a:pPr>
            <a:r>
              <a:rPr lang="en-US" sz="1600" dirty="0"/>
              <a:t>President @ </a:t>
            </a:r>
            <a:r>
              <a:rPr lang="en-US" sz="1600" dirty="0">
                <a:solidFill>
                  <a:srgbClr val="FFC000"/>
                </a:solidFill>
              </a:rPr>
              <a:t>Universal Scientific Education and Research Network</a:t>
            </a:r>
          </a:p>
        </p:txBody>
      </p:sp>
    </p:spTree>
    <p:extLst>
      <p:ext uri="{BB962C8B-B14F-4D97-AF65-F5344CB8AC3E}">
        <p14:creationId xmlns:p14="http://schemas.microsoft.com/office/powerpoint/2010/main" val="3874869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How can carrier pigeon messaging systems possibly be reliable? - Quora">
            <a:extLst>
              <a:ext uri="{FF2B5EF4-FFF2-40B4-BE49-F238E27FC236}">
                <a16:creationId xmlns:a16="http://schemas.microsoft.com/office/drawing/2014/main" id="{EBAB740D-A598-6030-A584-60F453832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81" y="1888642"/>
            <a:ext cx="3357547" cy="40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8AB64E-3C11-A5E9-9CB4-26E76813D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contact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A6212-33C2-424F-3EA8-EF5CDC2A0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544" y="2016436"/>
            <a:ext cx="4330824" cy="3849291"/>
          </a:xfrm>
        </p:spPr>
        <p:txBody>
          <a:bodyPr/>
          <a:lstStyle/>
          <a:p>
            <a:pPr lvl="1"/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tommaso.dorigo@gmail.com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way,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Phone: +39 / 3666995594 </a:t>
            </a:r>
          </a:p>
          <a:p>
            <a:pPr lvl="1"/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Office phone: +39 / 0499677230</a:t>
            </a:r>
            <a:endParaRPr lang="en-US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EC4B93D-CFC5-901A-A48F-FEE4617F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95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Contents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80172" y="2301557"/>
            <a:ext cx="9476448" cy="3443923"/>
          </a:xfrm>
        </p:spPr>
        <p:txBody>
          <a:bodyPr>
            <a:normAutofit/>
          </a:bodyPr>
          <a:lstStyle/>
          <a:p>
            <a:r>
              <a:rPr lang="it-IT" dirty="0"/>
              <a:t>The </a:t>
            </a:r>
            <a:r>
              <a:rPr lang="it-IT" dirty="0" err="1"/>
              <a:t>context</a:t>
            </a:r>
            <a:r>
              <a:rPr lang="it-IT" dirty="0"/>
              <a:t>: deep learning for </a:t>
            </a:r>
            <a:r>
              <a:rPr lang="it-IT" dirty="0" err="1"/>
              <a:t>fundamental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today</a:t>
            </a:r>
            <a:endParaRPr lang="el-GR" dirty="0"/>
          </a:p>
          <a:p>
            <a:r>
              <a:rPr lang="it-IT" dirty="0"/>
              <a:t>A </a:t>
            </a:r>
            <a:r>
              <a:rPr lang="it-IT" dirty="0" err="1"/>
              <a:t>challenging</a:t>
            </a:r>
            <a:r>
              <a:rPr lang="it-IT" dirty="0"/>
              <a:t> future </a:t>
            </a:r>
          </a:p>
          <a:p>
            <a:r>
              <a:rPr lang="it-IT" dirty="0"/>
              <a:t>Steps </a:t>
            </a:r>
            <a:r>
              <a:rPr lang="it-IT" dirty="0" err="1"/>
              <a:t>forward</a:t>
            </a:r>
            <a:r>
              <a:rPr lang="it-IT" dirty="0"/>
              <a:t>: </a:t>
            </a:r>
            <a:r>
              <a:rPr lang="it-IT" dirty="0" err="1"/>
              <a:t>Optimization</a:t>
            </a:r>
            <a:r>
              <a:rPr lang="it-IT" dirty="0"/>
              <a:t> of </a:t>
            </a:r>
            <a:r>
              <a:rPr lang="it-IT" dirty="0" err="1"/>
              <a:t>experimental</a:t>
            </a:r>
            <a:r>
              <a:rPr lang="it-IT" dirty="0"/>
              <a:t> design</a:t>
            </a:r>
          </a:p>
          <a:p>
            <a:r>
              <a:rPr lang="it-IT" dirty="0"/>
              <a:t>How to pull </a:t>
            </a:r>
            <a:r>
              <a:rPr lang="it-IT" dirty="0" err="1"/>
              <a:t>it</a:t>
            </a:r>
            <a:r>
              <a:rPr lang="it-IT" dirty="0"/>
              <a:t> off: </a:t>
            </a:r>
            <a:r>
              <a:rPr lang="it-IT" dirty="0" err="1"/>
              <a:t>early</a:t>
            </a:r>
            <a:r>
              <a:rPr lang="it-IT" dirty="0"/>
              <a:t> </a:t>
            </a:r>
            <a:r>
              <a:rPr lang="it-IT" dirty="0" err="1"/>
              <a:t>examples</a:t>
            </a:r>
            <a:r>
              <a:rPr lang="it-IT" dirty="0"/>
              <a:t> </a:t>
            </a:r>
          </a:p>
          <a:p>
            <a:r>
              <a:rPr lang="it-IT" dirty="0" err="1"/>
              <a:t>Ongoing</a:t>
            </a:r>
            <a:r>
              <a:rPr lang="it-IT" dirty="0"/>
              <a:t> studies: an astro-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example</a:t>
            </a:r>
            <a:endParaRPr lang="it-IT" dirty="0"/>
          </a:p>
          <a:p>
            <a:r>
              <a:rPr lang="it-IT" dirty="0"/>
              <a:t>Future </a:t>
            </a:r>
            <a:r>
              <a:rPr lang="it-IT" dirty="0" err="1"/>
              <a:t>applications</a:t>
            </a:r>
            <a:r>
              <a:rPr lang="it-IT" dirty="0"/>
              <a:t> in </a:t>
            </a:r>
            <a:r>
              <a:rPr lang="it-IT" dirty="0" err="1"/>
              <a:t>calorimetry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44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6250" y="319462"/>
            <a:ext cx="6260898" cy="1143000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The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Context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096" y="1938268"/>
            <a:ext cx="5971982" cy="482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27" y="5022560"/>
            <a:ext cx="2084746" cy="169891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103" y="182882"/>
            <a:ext cx="1455424" cy="216880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59" y="1791123"/>
            <a:ext cx="2570833" cy="141395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27" y="182880"/>
            <a:ext cx="2570832" cy="148460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1477" y="5016500"/>
            <a:ext cx="2686050" cy="1704975"/>
          </a:xfrm>
          <a:prstGeom prst="rect">
            <a:avLst/>
          </a:prstGeom>
        </p:spPr>
      </p:pic>
      <p:pic>
        <p:nvPicPr>
          <p:cNvPr id="9220" name="Picture 4" descr="Fermi Spacecraft and Instruments | NAS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17" y="2498102"/>
            <a:ext cx="1941510" cy="237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zzfj.if.uj.edu.pl/documents/138417039/140239391/FAIR+-+schemat/44b49846-180e-4eb5-910e-81714935f2cf?t=16062215982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0" y="3328718"/>
            <a:ext cx="2460736" cy="168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329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rch for Narrow Resonances using the Dijet Mass Spectrum with 42 pb^-1 of  pp Collisions at $\sqrt{s}=13$ TeV - CERN Document Ser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71" y="3914704"/>
            <a:ext cx="2881207" cy="291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258" y="1478750"/>
            <a:ext cx="2017639" cy="172684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5170" y="8643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From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Collisions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to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Observable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Features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165" y="1505127"/>
            <a:ext cx="4463287" cy="5452563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buAutoNum type="arabicParenR"/>
            </a:pPr>
            <a:r>
              <a:rPr lang="it-IT" sz="1900" dirty="0"/>
              <a:t>A </a:t>
            </a:r>
            <a:r>
              <a:rPr lang="it-IT" sz="1900" dirty="0" err="1"/>
              <a:t>proton-proton</a:t>
            </a:r>
            <a:r>
              <a:rPr lang="it-IT" sz="1900" dirty="0"/>
              <a:t> </a:t>
            </a:r>
            <a:r>
              <a:rPr lang="it-IT" sz="1900" dirty="0" err="1"/>
              <a:t>collision</a:t>
            </a:r>
            <a:r>
              <a:rPr lang="it-IT" sz="1900" dirty="0"/>
              <a:t> </a:t>
            </a:r>
            <a:r>
              <a:rPr lang="it-IT" sz="1900" dirty="0" err="1"/>
              <a:t>may</a:t>
            </a:r>
            <a:r>
              <a:rPr lang="it-IT" sz="1900" dirty="0"/>
              <a:t> produce a </a:t>
            </a:r>
            <a:r>
              <a:rPr lang="it-IT" sz="1900" dirty="0">
                <a:solidFill>
                  <a:srgbClr val="FFC000"/>
                </a:solidFill>
              </a:rPr>
              <a:t>Higgs </a:t>
            </a:r>
            <a:r>
              <a:rPr lang="it-IT" sz="1900" dirty="0" err="1">
                <a:solidFill>
                  <a:srgbClr val="FFC000"/>
                </a:solidFill>
              </a:rPr>
              <a:t>particle</a:t>
            </a:r>
            <a:r>
              <a:rPr lang="it-IT" sz="1900" dirty="0"/>
              <a:t>, </a:t>
            </a:r>
            <a:r>
              <a:rPr lang="it-IT" sz="1900" dirty="0" err="1"/>
              <a:t>together</a:t>
            </a:r>
            <a:r>
              <a:rPr lang="it-IT" sz="1900" dirty="0"/>
              <a:t> with </a:t>
            </a:r>
            <a:r>
              <a:rPr lang="it-IT" sz="1900" dirty="0" err="1"/>
              <a:t>hundreds</a:t>
            </a:r>
            <a:r>
              <a:rPr lang="it-IT" sz="1900" dirty="0"/>
              <a:t> of </a:t>
            </a:r>
            <a:r>
              <a:rPr lang="it-IT" sz="1900" dirty="0" err="1"/>
              <a:t>others</a:t>
            </a:r>
            <a:endParaRPr lang="it-IT" sz="1900" dirty="0"/>
          </a:p>
          <a:p>
            <a:pPr marL="514350" indent="-514350">
              <a:spcBef>
                <a:spcPts val="600"/>
              </a:spcBef>
              <a:buAutoNum type="arabicParenR"/>
            </a:pPr>
            <a:r>
              <a:rPr lang="it-IT" sz="1900" dirty="0"/>
              <a:t>The Higgs </a:t>
            </a:r>
            <a:r>
              <a:rPr lang="it-IT" sz="1900" dirty="0" err="1"/>
              <a:t>boson</a:t>
            </a:r>
            <a:r>
              <a:rPr lang="it-IT" sz="1900" dirty="0"/>
              <a:t> </a:t>
            </a:r>
            <a:r>
              <a:rPr lang="it-IT" sz="1900" dirty="0" err="1"/>
              <a:t>decays</a:t>
            </a:r>
            <a:r>
              <a:rPr lang="it-IT" sz="1900" dirty="0"/>
              <a:t> </a:t>
            </a:r>
            <a:r>
              <a:rPr lang="it-IT" sz="1900" dirty="0" err="1"/>
              <a:t>immediately</a:t>
            </a:r>
            <a:r>
              <a:rPr lang="it-IT" sz="1900" dirty="0"/>
              <a:t> to, e.g., a </a:t>
            </a:r>
            <a:r>
              <a:rPr lang="it-IT" sz="1900" dirty="0" err="1"/>
              <a:t>pair</a:t>
            </a:r>
            <a:r>
              <a:rPr lang="it-IT" sz="1900" dirty="0"/>
              <a:t> of </a:t>
            </a:r>
            <a:r>
              <a:rPr lang="it-IT" sz="1900" dirty="0">
                <a:solidFill>
                  <a:srgbClr val="FFC000"/>
                </a:solidFill>
              </a:rPr>
              <a:t>quarks</a:t>
            </a:r>
          </a:p>
          <a:p>
            <a:pPr marL="514350" indent="-514350">
              <a:spcBef>
                <a:spcPts val="600"/>
              </a:spcBef>
              <a:buAutoNum type="arabicParenR"/>
            </a:pPr>
            <a:r>
              <a:rPr lang="it-IT" sz="1900" dirty="0"/>
              <a:t>Quarks </a:t>
            </a:r>
            <a:r>
              <a:rPr lang="it-IT" sz="1900" dirty="0" err="1"/>
              <a:t>fragment</a:t>
            </a:r>
            <a:r>
              <a:rPr lang="it-IT" sz="1900" dirty="0"/>
              <a:t> </a:t>
            </a:r>
            <a:r>
              <a:rPr lang="it-IT" sz="1900" dirty="0" err="1"/>
              <a:t>into</a:t>
            </a:r>
            <a:r>
              <a:rPr lang="it-IT" sz="1900" dirty="0"/>
              <a:t> </a:t>
            </a:r>
            <a:r>
              <a:rPr lang="it-IT" sz="1900" dirty="0">
                <a:solidFill>
                  <a:srgbClr val="FFC000"/>
                </a:solidFill>
              </a:rPr>
              <a:t>streams of quarks and </a:t>
            </a:r>
            <a:r>
              <a:rPr lang="it-IT" sz="1900" dirty="0" err="1">
                <a:solidFill>
                  <a:srgbClr val="FFC000"/>
                </a:solidFill>
              </a:rPr>
              <a:t>gluons</a:t>
            </a:r>
            <a:r>
              <a:rPr lang="it-IT" sz="1900" dirty="0">
                <a:solidFill>
                  <a:srgbClr val="FFC000"/>
                </a:solidFill>
              </a:rPr>
              <a:t>... </a:t>
            </a:r>
          </a:p>
          <a:p>
            <a:pPr marL="514350" indent="-514350">
              <a:spcBef>
                <a:spcPts val="600"/>
              </a:spcBef>
              <a:buAutoNum type="arabicParenR"/>
            </a:pPr>
            <a:r>
              <a:rPr lang="it-IT" sz="1900" dirty="0" err="1"/>
              <a:t>which</a:t>
            </a:r>
            <a:r>
              <a:rPr lang="it-IT" sz="1900" dirty="0"/>
              <a:t> create </a:t>
            </a:r>
            <a:r>
              <a:rPr lang="it-IT" sz="1900" dirty="0" err="1">
                <a:solidFill>
                  <a:srgbClr val="FFC000"/>
                </a:solidFill>
              </a:rPr>
              <a:t>unstable</a:t>
            </a:r>
            <a:r>
              <a:rPr lang="it-IT" sz="1900" dirty="0">
                <a:solidFill>
                  <a:srgbClr val="FFC000"/>
                </a:solidFill>
              </a:rPr>
              <a:t> </a:t>
            </a:r>
            <a:r>
              <a:rPr lang="it-IT" sz="1900" dirty="0" err="1">
                <a:solidFill>
                  <a:srgbClr val="FFC000"/>
                </a:solidFill>
              </a:rPr>
              <a:t>hadrons</a:t>
            </a:r>
            <a:endParaRPr lang="it-IT" sz="1900" dirty="0">
              <a:solidFill>
                <a:srgbClr val="FFC000"/>
              </a:solidFill>
            </a:endParaRPr>
          </a:p>
          <a:p>
            <a:pPr marL="514350" indent="-514350">
              <a:spcBef>
                <a:spcPts val="600"/>
              </a:spcBef>
              <a:buAutoNum type="arabicParenR"/>
            </a:pPr>
            <a:r>
              <a:rPr lang="it-IT" sz="1900" dirty="0" err="1"/>
              <a:t>Hadrons</a:t>
            </a:r>
            <a:r>
              <a:rPr lang="it-IT" sz="1900" dirty="0"/>
              <a:t> </a:t>
            </a:r>
            <a:r>
              <a:rPr lang="it-IT" sz="1900" dirty="0" err="1"/>
              <a:t>decay</a:t>
            </a:r>
            <a:r>
              <a:rPr lang="it-IT" sz="1900" dirty="0"/>
              <a:t> </a:t>
            </a:r>
            <a:r>
              <a:rPr lang="it-IT" sz="1900" dirty="0" err="1"/>
              <a:t>into</a:t>
            </a:r>
            <a:r>
              <a:rPr lang="it-IT" sz="1900" dirty="0"/>
              <a:t> «</a:t>
            </a:r>
            <a:r>
              <a:rPr lang="it-IT" sz="1900" dirty="0" err="1"/>
              <a:t>stable</a:t>
            </a:r>
            <a:r>
              <a:rPr lang="it-IT" sz="1900" dirty="0"/>
              <a:t>» </a:t>
            </a:r>
            <a:r>
              <a:rPr lang="it-IT" sz="1900" dirty="0" err="1"/>
              <a:t>particles</a:t>
            </a:r>
            <a:r>
              <a:rPr lang="it-IT" sz="1900" dirty="0"/>
              <a:t>: </a:t>
            </a:r>
            <a:r>
              <a:rPr lang="it-IT" sz="1900" dirty="0" err="1">
                <a:solidFill>
                  <a:srgbClr val="FFC000"/>
                </a:solidFill>
              </a:rPr>
              <a:t>protons</a:t>
            </a:r>
            <a:r>
              <a:rPr lang="it-IT" sz="1900" dirty="0">
                <a:solidFill>
                  <a:srgbClr val="FFC000"/>
                </a:solidFill>
              </a:rPr>
              <a:t>, </a:t>
            </a:r>
            <a:r>
              <a:rPr lang="it-IT" sz="1900" dirty="0" err="1">
                <a:solidFill>
                  <a:srgbClr val="FFC000"/>
                </a:solidFill>
              </a:rPr>
              <a:t>electrons</a:t>
            </a:r>
            <a:r>
              <a:rPr lang="it-IT" sz="1900" dirty="0">
                <a:solidFill>
                  <a:srgbClr val="FFC000"/>
                </a:solidFill>
              </a:rPr>
              <a:t>, </a:t>
            </a:r>
            <a:r>
              <a:rPr lang="it-IT" sz="1900" dirty="0" err="1">
                <a:solidFill>
                  <a:srgbClr val="FFC000"/>
                </a:solidFill>
              </a:rPr>
              <a:t>photons</a:t>
            </a:r>
            <a:r>
              <a:rPr lang="it-IT" sz="1900" dirty="0">
                <a:solidFill>
                  <a:srgbClr val="FFC000"/>
                </a:solidFill>
              </a:rPr>
              <a:t>, </a:t>
            </a:r>
            <a:r>
              <a:rPr lang="it-IT" sz="1900" dirty="0" err="1">
                <a:solidFill>
                  <a:srgbClr val="FFC000"/>
                </a:solidFill>
              </a:rPr>
              <a:t>neutrons</a:t>
            </a:r>
            <a:r>
              <a:rPr lang="it-IT" sz="1900" dirty="0">
                <a:solidFill>
                  <a:srgbClr val="FFC000"/>
                </a:solidFill>
              </a:rPr>
              <a:t>, </a:t>
            </a:r>
            <a:r>
              <a:rPr lang="it-IT" sz="1900" dirty="0" err="1">
                <a:solidFill>
                  <a:srgbClr val="FFC000"/>
                </a:solidFill>
              </a:rPr>
              <a:t>muons</a:t>
            </a:r>
            <a:r>
              <a:rPr lang="it-IT" sz="1900" dirty="0">
                <a:solidFill>
                  <a:srgbClr val="FFC000"/>
                </a:solidFill>
              </a:rPr>
              <a:t>, </a:t>
            </a:r>
            <a:r>
              <a:rPr lang="it-IT" sz="1900" dirty="0" err="1">
                <a:solidFill>
                  <a:srgbClr val="FFC000"/>
                </a:solidFill>
              </a:rPr>
              <a:t>pions</a:t>
            </a:r>
            <a:r>
              <a:rPr lang="it-IT" sz="1900" dirty="0">
                <a:solidFill>
                  <a:srgbClr val="FFC000"/>
                </a:solidFill>
              </a:rPr>
              <a:t>, </a:t>
            </a:r>
            <a:r>
              <a:rPr lang="it-IT" sz="1900" dirty="0" err="1">
                <a:solidFill>
                  <a:srgbClr val="FFC000"/>
                </a:solidFill>
              </a:rPr>
              <a:t>kaons</a:t>
            </a:r>
            <a:r>
              <a:rPr lang="it-IT" sz="1900" dirty="0">
                <a:solidFill>
                  <a:srgbClr val="FFC000"/>
                </a:solidFill>
              </a:rPr>
              <a:t>...</a:t>
            </a:r>
          </a:p>
          <a:p>
            <a:pPr marL="514350" indent="-514350">
              <a:spcBef>
                <a:spcPts val="600"/>
              </a:spcBef>
              <a:buAutoNum type="arabicParenR"/>
            </a:pPr>
            <a:r>
              <a:rPr lang="it-IT" sz="1900" dirty="0" err="1"/>
              <a:t>which</a:t>
            </a:r>
            <a:r>
              <a:rPr lang="it-IT" sz="1900" dirty="0"/>
              <a:t> </a:t>
            </a:r>
            <a:r>
              <a:rPr lang="it-IT" sz="1900" dirty="0" err="1"/>
              <a:t>reach</a:t>
            </a:r>
            <a:r>
              <a:rPr lang="it-IT" sz="1900" dirty="0"/>
              <a:t> the detectors, </a:t>
            </a:r>
            <a:r>
              <a:rPr lang="it-IT" sz="1900" dirty="0" err="1"/>
              <a:t>leaving</a:t>
            </a:r>
            <a:r>
              <a:rPr lang="it-IT" sz="1900" dirty="0"/>
              <a:t> information on </a:t>
            </a:r>
            <a:r>
              <a:rPr lang="it-IT" sz="1900" dirty="0" err="1"/>
              <a:t>their</a:t>
            </a:r>
            <a:r>
              <a:rPr lang="it-IT" sz="1900" dirty="0"/>
              <a:t> energy and </a:t>
            </a:r>
            <a:r>
              <a:rPr lang="it-IT" sz="1900" dirty="0" err="1"/>
              <a:t>direction</a:t>
            </a:r>
            <a:endParaRPr lang="it-IT" sz="1900" dirty="0"/>
          </a:p>
          <a:p>
            <a:pPr marL="514350" indent="-514350">
              <a:spcBef>
                <a:spcPts val="600"/>
              </a:spcBef>
              <a:buAutoNum type="arabicParenR"/>
            </a:pPr>
            <a:r>
              <a:rPr lang="it-IT" sz="1900" dirty="0"/>
              <a:t>From </a:t>
            </a:r>
            <a:r>
              <a:rPr lang="it-IT" sz="1900" dirty="0" err="1">
                <a:solidFill>
                  <a:srgbClr val="FFC000"/>
                </a:solidFill>
              </a:rPr>
              <a:t>detected</a:t>
            </a:r>
            <a:r>
              <a:rPr lang="it-IT" sz="1900" dirty="0">
                <a:solidFill>
                  <a:srgbClr val="FFC000"/>
                </a:solidFill>
              </a:rPr>
              <a:t> </a:t>
            </a:r>
            <a:r>
              <a:rPr lang="it-IT" sz="1900" dirty="0" err="1">
                <a:solidFill>
                  <a:srgbClr val="FFC000"/>
                </a:solidFill>
              </a:rPr>
              <a:t>signals</a:t>
            </a:r>
            <a:r>
              <a:rPr lang="it-IT" sz="1900" dirty="0">
                <a:solidFill>
                  <a:srgbClr val="FFC000"/>
                </a:solidFill>
              </a:rPr>
              <a:t> </a:t>
            </a:r>
            <a:r>
              <a:rPr lang="it-IT" sz="1900" dirty="0"/>
              <a:t>one </a:t>
            </a:r>
            <a:r>
              <a:rPr lang="it-IT" sz="1900" dirty="0" err="1"/>
              <a:t>may</a:t>
            </a:r>
            <a:r>
              <a:rPr lang="it-IT" sz="1900" dirty="0"/>
              <a:t> </a:t>
            </a:r>
            <a:r>
              <a:rPr lang="it-IT" sz="1900" dirty="0" err="1"/>
              <a:t>try</a:t>
            </a:r>
            <a:r>
              <a:rPr lang="it-IT" sz="1900" dirty="0"/>
              <a:t> to </a:t>
            </a:r>
            <a:r>
              <a:rPr lang="it-IT" sz="1900" dirty="0" err="1"/>
              <a:t>infer</a:t>
            </a:r>
            <a:r>
              <a:rPr lang="it-IT" sz="1900" dirty="0"/>
              <a:t> the nature of the </a:t>
            </a:r>
            <a:r>
              <a:rPr lang="it-IT" sz="1900" dirty="0" err="1"/>
              <a:t>original</a:t>
            </a:r>
            <a:r>
              <a:rPr lang="it-IT" sz="1900" dirty="0"/>
              <a:t> </a:t>
            </a:r>
            <a:r>
              <a:rPr lang="it-IT" sz="1900" dirty="0" err="1"/>
              <a:t>process</a:t>
            </a:r>
            <a:r>
              <a:rPr lang="it-IT" sz="1900" dirty="0"/>
              <a:t>, on a </a:t>
            </a:r>
            <a:r>
              <a:rPr lang="it-IT" sz="1900" dirty="0" err="1"/>
              <a:t>statistical</a:t>
            </a:r>
            <a:r>
              <a:rPr lang="it-IT" sz="1900" dirty="0"/>
              <a:t> </a:t>
            </a:r>
            <a:r>
              <a:rPr lang="it-IT" sz="1900" dirty="0" err="1"/>
              <a:t>basis</a:t>
            </a:r>
            <a:endParaRPr lang="it-IT" sz="1900" dirty="0"/>
          </a:p>
          <a:p>
            <a:pPr marL="0" indent="0">
              <a:spcBef>
                <a:spcPts val="600"/>
              </a:spcBef>
              <a:buNone/>
            </a:pPr>
            <a:r>
              <a:rPr lang="it-IT" sz="2000" dirty="0"/>
              <a:t> 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13</a:t>
            </a:fld>
            <a:endParaRPr lang="en-US"/>
          </a:p>
        </p:txBody>
      </p:sp>
      <p:pic>
        <p:nvPicPr>
          <p:cNvPr id="6146" name="Picture 2" descr="The Fractal Lives of Jets | Eric M. Metodie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19" y="1748814"/>
            <a:ext cx="3412081" cy="201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804964" y="1956314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(1)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528478" y="1971600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(2)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035387" y="265343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(3)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9789860" y="2360957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(4)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1650388" y="1748814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(5)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839384" y="3888208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(6)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514769" y="591234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(7)</a:t>
            </a:r>
          </a:p>
        </p:txBody>
      </p:sp>
      <p:grpSp>
        <p:nvGrpSpPr>
          <p:cNvPr id="35" name="Gruppo 34"/>
          <p:cNvGrpSpPr/>
          <p:nvPr/>
        </p:nvGrpSpPr>
        <p:grpSpPr>
          <a:xfrm>
            <a:off x="6620833" y="1567544"/>
            <a:ext cx="1726707" cy="1334994"/>
            <a:chOff x="7022969" y="1573322"/>
            <a:chExt cx="1726707" cy="1334994"/>
          </a:xfrm>
        </p:grpSpPr>
        <p:cxnSp>
          <p:nvCxnSpPr>
            <p:cNvPr id="18" name="Connettore diritto 17"/>
            <p:cNvCxnSpPr/>
            <p:nvPr/>
          </p:nvCxnSpPr>
          <p:spPr>
            <a:xfrm>
              <a:off x="7022969" y="2304466"/>
              <a:ext cx="744882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/>
            <p:cNvCxnSpPr>
              <a:endCxn id="31" idx="1"/>
            </p:cNvCxnSpPr>
            <p:nvPr/>
          </p:nvCxnSpPr>
          <p:spPr>
            <a:xfrm flipV="1">
              <a:off x="7767851" y="1757988"/>
              <a:ext cx="675331" cy="54647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/>
            <p:cNvCxnSpPr/>
            <p:nvPr/>
          </p:nvCxnSpPr>
          <p:spPr>
            <a:xfrm>
              <a:off x="7767851" y="2304991"/>
              <a:ext cx="682782" cy="532958"/>
            </a:xfrm>
            <a:prstGeom prst="line">
              <a:avLst/>
            </a:prstGeom>
            <a:ln w="25400">
              <a:solidFill>
                <a:schemeClr val="tx1"/>
              </a:solidFill>
            </a:ln>
            <a:scene3d>
              <a:camera prst="orthographicFront">
                <a:rot lat="0" lon="21599989" rev="21593985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7300481" y="2262582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i="1"/>
                <a:t>H</a:t>
              </a: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8443182" y="157332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q</a:t>
              </a: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8443182" y="253898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q</a:t>
              </a:r>
            </a:p>
          </p:txBody>
        </p:sp>
        <p:cxnSp>
          <p:nvCxnSpPr>
            <p:cNvPr id="34" name="Connettore diritto 33"/>
            <p:cNvCxnSpPr/>
            <p:nvPr/>
          </p:nvCxnSpPr>
          <p:spPr>
            <a:xfrm>
              <a:off x="8542911" y="2659123"/>
              <a:ext cx="987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ATLAS observes elusive Higgs boson decay to a pair of bottom quarks | ATLAS  Experiment at CER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92" y="4009848"/>
            <a:ext cx="2923342" cy="284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raining Deep Neural Networks. Deep Learning Accessories | by Ravindra  Parmar | Towards Data Scie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545" y="135696"/>
            <a:ext cx="3676310" cy="161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9762" y="84802"/>
            <a:ext cx="7883638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The Rise of Deep Learning in HEP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2356" y="1745246"/>
            <a:ext cx="8055239" cy="3001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 err="1">
                <a:solidFill>
                  <a:srgbClr val="FFC000"/>
                </a:solidFill>
              </a:rPr>
              <a:t>DNNs</a:t>
            </a:r>
            <a:r>
              <a:rPr lang="it-IT" sz="2200" dirty="0">
                <a:solidFill>
                  <a:srgbClr val="FFC000"/>
                </a:solidFill>
              </a:rPr>
              <a:t> use </a:t>
            </a:r>
            <a:r>
              <a:rPr lang="it-IT" sz="2200" dirty="0" err="1">
                <a:solidFill>
                  <a:srgbClr val="FFC000"/>
                </a:solidFill>
              </a:rPr>
              <a:t>skyrocketed</a:t>
            </a:r>
            <a:r>
              <a:rPr lang="it-IT" sz="2200" dirty="0">
                <a:solidFill>
                  <a:srgbClr val="FFC000"/>
                </a:solidFill>
              </a:rPr>
              <a:t> in HEP after 2012</a:t>
            </a:r>
            <a:r>
              <a:rPr lang="it-IT" sz="2200" dirty="0"/>
              <a:t>, </a:t>
            </a:r>
            <a:r>
              <a:rPr lang="it-IT" sz="2200" dirty="0" err="1"/>
              <a:t>when</a:t>
            </a:r>
            <a:r>
              <a:rPr lang="it-IT" sz="2200" dirty="0"/>
              <a:t> ML tools </a:t>
            </a:r>
            <a:r>
              <a:rPr lang="it-IT" sz="2200" dirty="0" err="1"/>
              <a:t>were</a:t>
            </a:r>
            <a:r>
              <a:rPr lang="it-IT" sz="2200" dirty="0"/>
              <a:t> </a:t>
            </a:r>
            <a:r>
              <a:rPr lang="it-IT" sz="2200" dirty="0" err="1"/>
              <a:t>used</a:t>
            </a:r>
            <a:r>
              <a:rPr lang="it-IT" sz="2200" dirty="0"/>
              <a:t> for the Higgs </a:t>
            </a:r>
            <a:r>
              <a:rPr lang="it-IT" sz="2200" dirty="0" err="1"/>
              <a:t>discovery</a:t>
            </a:r>
            <a:r>
              <a:rPr lang="it-IT" sz="2200" dirty="0"/>
              <a:t>. A </a:t>
            </a:r>
            <a:r>
              <a:rPr lang="it-IT" sz="2200" b="1" dirty="0" err="1"/>
              <a:t>true</a:t>
            </a:r>
            <a:r>
              <a:rPr lang="it-IT" sz="2200" b="1" dirty="0"/>
              <a:t> </a:t>
            </a:r>
            <a:r>
              <a:rPr lang="it-IT" sz="2200" b="1" dirty="0" err="1"/>
              <a:t>paradigm</a:t>
            </a:r>
            <a:r>
              <a:rPr lang="it-IT" sz="2200" b="1" dirty="0"/>
              <a:t> </a:t>
            </a:r>
            <a:r>
              <a:rPr lang="it-IT" sz="2200" b="1" dirty="0" err="1"/>
              <a:t>change</a:t>
            </a:r>
            <a:r>
              <a:rPr lang="it-IT" sz="2200" dirty="0"/>
              <a:t>!</a:t>
            </a:r>
          </a:p>
          <a:p>
            <a:pPr marL="0" indent="0">
              <a:buNone/>
            </a:pPr>
            <a:endParaRPr lang="it-IT" sz="220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3A74-02BA-47BE-ABA7-1B8E2337A7EC}" type="slidenum">
              <a:rPr lang="it-IT" smtClean="0"/>
              <a:t>14</a:t>
            </a:fld>
            <a:endParaRPr lang="it-IT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626964"/>
              </p:ext>
            </p:extLst>
          </p:nvPr>
        </p:nvGraphicFramePr>
        <p:xfrm>
          <a:off x="5607786" y="4298994"/>
          <a:ext cx="3777952" cy="2422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247">
                  <a:extLst>
                    <a:ext uri="{9D8B030D-6E8A-4147-A177-3AD203B41FA5}">
                      <a16:colId xmlns:a16="http://schemas.microsoft.com/office/drawing/2014/main" val="533265647"/>
                    </a:ext>
                  </a:extLst>
                </a:gridCol>
                <a:gridCol w="1186705">
                  <a:extLst>
                    <a:ext uri="{9D8B030D-6E8A-4147-A177-3AD203B41FA5}">
                      <a16:colId xmlns:a16="http://schemas.microsoft.com/office/drawing/2014/main" val="3254792859"/>
                    </a:ext>
                  </a:extLst>
                </a:gridCol>
              </a:tblGrid>
              <a:tr h="337404">
                <a:tc>
                  <a:txBody>
                    <a:bodyPr/>
                    <a:lstStyle/>
                    <a:p>
                      <a:r>
                        <a:rPr lang="it-IT" sz="1400"/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Pseudo-</a:t>
                      </a:r>
                      <a:r>
                        <a:rPr lang="it-IT" sz="1400" dirty="0" err="1"/>
                        <a:t>significance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125373"/>
                  </a:ext>
                </a:extLst>
              </a:tr>
              <a:tr h="554705">
                <a:tc>
                  <a:txBody>
                    <a:bodyPr/>
                    <a:lstStyle/>
                    <a:p>
                      <a:r>
                        <a:rPr lang="it-IT" sz="1400"/>
                        <a:t>Gabor Melis (DNN</a:t>
                      </a:r>
                      <a:r>
                        <a:rPr lang="it-IT" sz="1400" baseline="0"/>
                        <a:t> pooling)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bg1"/>
                          </a:solidFill>
                        </a:rPr>
                        <a:t>3.806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95077"/>
                  </a:ext>
                </a:extLst>
              </a:tr>
              <a:tr h="337404">
                <a:tc>
                  <a:txBody>
                    <a:bodyPr/>
                    <a:lstStyle/>
                    <a:p>
                      <a:r>
                        <a:rPr lang="it-IT" sz="1400"/>
                        <a:t>MultiBoost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3.405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841439"/>
                  </a:ext>
                </a:extLst>
              </a:tr>
              <a:tr h="337404">
                <a:tc>
                  <a:txBody>
                    <a:bodyPr/>
                    <a:lstStyle/>
                    <a:p>
                      <a:r>
                        <a:rPr lang="it-IT" sz="1400"/>
                        <a:t>TMVA</a:t>
                      </a:r>
                      <a:r>
                        <a:rPr lang="it-IT" sz="1400" baseline="0"/>
                        <a:t> boosted trees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223936"/>
                  </a:ext>
                </a:extLst>
              </a:tr>
              <a:tr h="337404">
                <a:tc>
                  <a:txBody>
                    <a:bodyPr/>
                    <a:lstStyle/>
                    <a:p>
                      <a:r>
                        <a:rPr lang="it-IT" sz="1400"/>
                        <a:t>Naive Bayesian classifier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2.060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728321"/>
                  </a:ext>
                </a:extLst>
              </a:tr>
              <a:tr h="337404">
                <a:tc>
                  <a:txBody>
                    <a:bodyPr/>
                    <a:lstStyle/>
                    <a:p>
                      <a:r>
                        <a:rPr lang="it-IT" sz="1400"/>
                        <a:t>1D</a:t>
                      </a:r>
                      <a:r>
                        <a:rPr lang="it-IT" sz="1400" baseline="0"/>
                        <a:t> cut-based selection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1.535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989489"/>
                  </a:ext>
                </a:extLst>
              </a:tr>
            </a:tbl>
          </a:graphicData>
        </a:graphic>
      </p:graphicFrame>
      <p:sp>
        <p:nvSpPr>
          <p:cNvPr id="12" name="Segnaposto contenuto 2"/>
          <p:cNvSpPr txBox="1">
            <a:spLocks/>
          </p:cNvSpPr>
          <p:nvPr/>
        </p:nvSpPr>
        <p:spPr>
          <a:xfrm>
            <a:off x="762000" y="4563806"/>
            <a:ext cx="4098693" cy="2073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200" dirty="0" err="1">
                <a:sym typeface="Wingdings" panose="05000000000000000000" pitchFamily="2" charset="2"/>
              </a:rPr>
              <a:t>Most</a:t>
            </a:r>
            <a:r>
              <a:rPr lang="it-IT" sz="2200" dirty="0">
                <a:sym typeface="Wingdings" panose="05000000000000000000" pitchFamily="2" charset="2"/>
              </a:rPr>
              <a:t> </a:t>
            </a:r>
            <a:r>
              <a:rPr lang="it-IT" sz="2200" dirty="0" err="1">
                <a:sym typeface="Wingdings" panose="05000000000000000000" pitchFamily="2" charset="2"/>
              </a:rPr>
              <a:t>effective</a:t>
            </a:r>
            <a:r>
              <a:rPr lang="it-IT" sz="2200" dirty="0">
                <a:sym typeface="Wingdings" panose="05000000000000000000" pitchFamily="2" charset="2"/>
              </a:rPr>
              <a:t> </a:t>
            </a:r>
            <a:r>
              <a:rPr lang="it-IT" sz="2200" dirty="0" err="1">
                <a:sym typeface="Wingdings" panose="05000000000000000000" pitchFamily="2" charset="2"/>
              </a:rPr>
              <a:t>solution</a:t>
            </a:r>
            <a:r>
              <a:rPr lang="it-IT" sz="2200" dirty="0">
                <a:sym typeface="Wingdings" panose="05000000000000000000" pitchFamily="2" charset="2"/>
              </a:rPr>
              <a:t> </a:t>
            </a:r>
            <a:r>
              <a:rPr lang="it-IT" sz="2200" dirty="0" err="1">
                <a:sym typeface="Wingdings" panose="05000000000000000000" pitchFamily="2" charset="2"/>
              </a:rPr>
              <a:t>was</a:t>
            </a:r>
            <a:r>
              <a:rPr lang="it-IT" sz="2200" dirty="0">
                <a:sym typeface="Wingdings" panose="05000000000000000000" pitchFamily="2" charset="2"/>
              </a:rPr>
              <a:t> </a:t>
            </a:r>
            <a:r>
              <a:rPr lang="it-IT" sz="2200" dirty="0" err="1">
                <a:sym typeface="Wingdings" panose="05000000000000000000" pitchFamily="2" charset="2"/>
              </a:rPr>
              <a:t>based</a:t>
            </a:r>
            <a:r>
              <a:rPr lang="it-IT" sz="2200" dirty="0">
                <a:sym typeface="Wingdings" panose="05000000000000000000" pitchFamily="2" charset="2"/>
              </a:rPr>
              <a:t> on </a:t>
            </a:r>
            <a:r>
              <a:rPr lang="it-IT" sz="2200" dirty="0">
                <a:solidFill>
                  <a:srgbClr val="FFC000"/>
                </a:solidFill>
                <a:sym typeface="Wingdings" panose="05000000000000000000" pitchFamily="2" charset="2"/>
              </a:rPr>
              <a:t>pool of </a:t>
            </a:r>
            <a:r>
              <a:rPr lang="it-IT" sz="2200" dirty="0" err="1">
                <a:solidFill>
                  <a:srgbClr val="FFC000"/>
                </a:solidFill>
                <a:sym typeface="Wingdings" panose="05000000000000000000" pitchFamily="2" charset="2"/>
              </a:rPr>
              <a:t>DNNs</a:t>
            </a:r>
            <a:r>
              <a:rPr lang="it-IT" sz="2200" dirty="0">
                <a:solidFill>
                  <a:srgbClr val="FFC000"/>
                </a:solidFill>
                <a:sym typeface="Wingdings" panose="05000000000000000000" pitchFamily="2" charset="2"/>
              </a:rPr>
              <a:t>, with </a:t>
            </a:r>
            <a:r>
              <a:rPr lang="it-IT" sz="2200" dirty="0" err="1">
                <a:solidFill>
                  <a:srgbClr val="FFC000"/>
                </a:solidFill>
                <a:sym typeface="Wingdings" panose="05000000000000000000" pitchFamily="2" charset="2"/>
              </a:rPr>
              <a:t>emphasis</a:t>
            </a:r>
            <a:r>
              <a:rPr lang="it-IT" sz="2200" dirty="0">
                <a:solidFill>
                  <a:srgbClr val="FFC000"/>
                </a:solidFill>
                <a:sym typeface="Wingdings" panose="05000000000000000000" pitchFamily="2" charset="2"/>
              </a:rPr>
              <a:t> on cross-</a:t>
            </a:r>
            <a:r>
              <a:rPr lang="it-IT" sz="2200" dirty="0" err="1">
                <a:solidFill>
                  <a:srgbClr val="FFC000"/>
                </a:solidFill>
                <a:sym typeface="Wingdings" panose="05000000000000000000" pitchFamily="2" charset="2"/>
              </a:rPr>
              <a:t>validation</a:t>
            </a:r>
            <a:endParaRPr lang="it-IT" sz="2200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2200" dirty="0">
                <a:sym typeface="Wingdings" panose="05000000000000000000" pitchFamily="2" charset="2"/>
              </a:rPr>
              <a:t>Alternative </a:t>
            </a:r>
            <a:r>
              <a:rPr lang="it-IT" sz="2200" dirty="0" err="1">
                <a:sym typeface="Wingdings" panose="05000000000000000000" pitchFamily="2" charset="2"/>
              </a:rPr>
              <a:t>methods</a:t>
            </a:r>
            <a:r>
              <a:rPr lang="it-IT" sz="2200" dirty="0">
                <a:sym typeface="Wingdings" panose="05000000000000000000" pitchFamily="2" charset="2"/>
              </a:rPr>
              <a:t> </a:t>
            </a:r>
            <a:r>
              <a:rPr lang="it-IT" sz="2200" dirty="0" err="1">
                <a:sym typeface="Wingdings" panose="05000000000000000000" pitchFamily="2" charset="2"/>
              </a:rPr>
              <a:t>commonly</a:t>
            </a:r>
            <a:r>
              <a:rPr lang="it-IT" sz="2200" dirty="0">
                <a:sym typeface="Wingdings" panose="05000000000000000000" pitchFamily="2" charset="2"/>
              </a:rPr>
              <a:t> </a:t>
            </a:r>
            <a:r>
              <a:rPr lang="it-IT" sz="2200" dirty="0" err="1">
                <a:sym typeface="Wingdings" panose="05000000000000000000" pitchFamily="2" charset="2"/>
              </a:rPr>
              <a:t>used</a:t>
            </a:r>
            <a:r>
              <a:rPr lang="it-IT" sz="2200" dirty="0">
                <a:sym typeface="Wingdings" panose="05000000000000000000" pitchFamily="2" charset="2"/>
              </a:rPr>
              <a:t> in HEP (</a:t>
            </a:r>
            <a:r>
              <a:rPr lang="it-IT" sz="2200" dirty="0" err="1">
                <a:sym typeface="Wingdings" panose="05000000000000000000" pitchFamily="2" charset="2"/>
              </a:rPr>
              <a:t>xgboost</a:t>
            </a:r>
            <a:r>
              <a:rPr lang="it-IT" sz="2200" dirty="0">
                <a:sym typeface="Wingdings" panose="05000000000000000000" pitchFamily="2" charset="2"/>
              </a:rPr>
              <a:t>, </a:t>
            </a:r>
            <a:r>
              <a:rPr lang="it-IT" sz="2200" dirty="0" err="1">
                <a:sym typeface="Wingdings" panose="05000000000000000000" pitchFamily="2" charset="2"/>
              </a:rPr>
              <a:t>Bayesian</a:t>
            </a:r>
            <a:r>
              <a:rPr lang="it-IT" sz="2200" dirty="0">
                <a:sym typeface="Wingdings" panose="05000000000000000000" pitchFamily="2" charset="2"/>
              </a:rPr>
              <a:t> NN, etc.) </a:t>
            </a:r>
            <a:r>
              <a:rPr lang="it-IT" sz="2200" dirty="0" err="1">
                <a:sym typeface="Wingdings" panose="05000000000000000000" pitchFamily="2" charset="2"/>
              </a:rPr>
              <a:t>were</a:t>
            </a:r>
            <a:r>
              <a:rPr lang="it-IT" sz="2200" dirty="0">
                <a:sym typeface="Wingdings" panose="05000000000000000000" pitchFamily="2" charset="2"/>
              </a:rPr>
              <a:t> </a:t>
            </a:r>
            <a:r>
              <a:rPr lang="it-IT" sz="2200" dirty="0" err="1">
                <a:sym typeface="Wingdings" panose="05000000000000000000" pitchFamily="2" charset="2"/>
              </a:rPr>
              <a:t>beaten</a:t>
            </a:r>
            <a:r>
              <a:rPr lang="it-IT" sz="2200" dirty="0">
                <a:sym typeface="Wingdings" panose="05000000000000000000" pitchFamily="2" charset="2"/>
              </a:rPr>
              <a:t> </a:t>
            </a:r>
            <a:r>
              <a:rPr lang="it-IT" sz="2200" dirty="0" err="1">
                <a:sym typeface="Wingdings" panose="05000000000000000000" pitchFamily="2" charset="2"/>
              </a:rPr>
              <a:t>soundly</a:t>
            </a:r>
            <a:endParaRPr lang="it-IT" sz="2200" dirty="0"/>
          </a:p>
        </p:txBody>
      </p:sp>
      <p:sp>
        <p:nvSpPr>
          <p:cNvPr id="13" name="Freccia bidirezionale verticale 12"/>
          <p:cNvSpPr/>
          <p:nvPr/>
        </p:nvSpPr>
        <p:spPr>
          <a:xfrm>
            <a:off x="9658987" y="4984992"/>
            <a:ext cx="2085673" cy="1566041"/>
          </a:xfrm>
          <a:prstGeom prst="upDownArrow">
            <a:avLst>
              <a:gd name="adj1" fmla="val 58063"/>
              <a:gd name="adj2" fmla="val 24803"/>
            </a:avLst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FFC000"/>
                </a:solidFill>
              </a:rPr>
              <a:t>equiv</a:t>
            </a:r>
            <a:r>
              <a:rPr lang="it-IT" dirty="0">
                <a:solidFill>
                  <a:srgbClr val="FFC000"/>
                </a:solidFill>
              </a:rPr>
              <a:t>. to 6 times more data!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62355" y="2877921"/>
            <a:ext cx="113007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/>
              <a:t>Further</a:t>
            </a:r>
            <a:r>
              <a:rPr lang="it-IT" sz="2200" dirty="0"/>
              <a:t> </a:t>
            </a:r>
            <a:r>
              <a:rPr lang="it-IT" sz="2200" dirty="0" err="1"/>
              <a:t>evidence</a:t>
            </a:r>
            <a:r>
              <a:rPr lang="it-IT" sz="2200" dirty="0"/>
              <a:t> of the benefit of ML tools for HEP</a:t>
            </a:r>
            <a:r>
              <a:rPr lang="it-IT" sz="2200" dirty="0">
                <a:solidFill>
                  <a:srgbClr val="00B0F0"/>
                </a:solidFill>
              </a:rPr>
              <a:t>: </a:t>
            </a:r>
            <a:r>
              <a:rPr lang="it-IT" sz="2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Kaggle</a:t>
            </a:r>
            <a:r>
              <a:rPr lang="it-IT" sz="22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Higgs challenge </a:t>
            </a:r>
            <a:r>
              <a:rPr lang="it-IT" sz="2200" dirty="0">
                <a:solidFill>
                  <a:srgbClr val="00B050"/>
                </a:solidFill>
              </a:rPr>
              <a:t>[</a:t>
            </a:r>
            <a:r>
              <a:rPr lang="it-IT" sz="2200" dirty="0" err="1">
                <a:solidFill>
                  <a:srgbClr val="00B050"/>
                </a:solidFill>
              </a:rPr>
              <a:t>Kaggle</a:t>
            </a:r>
            <a:r>
              <a:rPr lang="it-IT" sz="2200" dirty="0">
                <a:solidFill>
                  <a:srgbClr val="00B050"/>
                </a:solidFill>
              </a:rPr>
              <a:t> 2014]</a:t>
            </a:r>
          </a:p>
          <a:p>
            <a:r>
              <a:rPr lang="it-IT" sz="2200" dirty="0">
                <a:sym typeface="Wingdings" panose="05000000000000000000" pitchFamily="2" charset="2"/>
              </a:rPr>
              <a:t>	 </a:t>
            </a:r>
            <a:r>
              <a:rPr lang="it-IT" sz="2200" dirty="0"/>
              <a:t>1800 teams (</a:t>
            </a:r>
            <a:r>
              <a:rPr lang="it-IT" sz="2200" dirty="0" err="1"/>
              <a:t>physicists</a:t>
            </a:r>
            <a:r>
              <a:rPr lang="it-IT" sz="2200" dirty="0"/>
              <a:t>, </a:t>
            </a:r>
            <a:r>
              <a:rPr lang="it-IT" sz="2200" dirty="0" err="1"/>
              <a:t>statisticians</a:t>
            </a:r>
            <a:r>
              <a:rPr lang="it-IT" sz="2200" dirty="0"/>
              <a:t>, computer scientists), </a:t>
            </a:r>
            <a:r>
              <a:rPr lang="it-IT" sz="2200" dirty="0">
                <a:solidFill>
                  <a:srgbClr val="FFC000"/>
                </a:solidFill>
              </a:rPr>
              <a:t>13k euro </a:t>
            </a:r>
            <a:r>
              <a:rPr lang="it-IT" sz="2200" dirty="0" err="1">
                <a:solidFill>
                  <a:srgbClr val="FFC000"/>
                </a:solidFill>
              </a:rPr>
              <a:t>prize</a:t>
            </a:r>
            <a:endParaRPr lang="it-IT" sz="2200" dirty="0">
              <a:solidFill>
                <a:srgbClr val="FFC000"/>
              </a:solidFill>
            </a:endParaRPr>
          </a:p>
          <a:p>
            <a:r>
              <a:rPr lang="it-IT" sz="2200" dirty="0">
                <a:sym typeface="Wingdings" panose="05000000000000000000" pitchFamily="2" charset="2"/>
              </a:rPr>
              <a:t>	 </a:t>
            </a:r>
            <a:r>
              <a:rPr lang="it-IT" sz="2200" dirty="0"/>
              <a:t>Task: </a:t>
            </a:r>
            <a:r>
              <a:rPr lang="it-IT" sz="2200" dirty="0">
                <a:solidFill>
                  <a:srgbClr val="00B0F0"/>
                </a:solidFill>
              </a:rPr>
              <a:t>separate H</a:t>
            </a:r>
            <a:r>
              <a:rPr lang="it-IT" sz="2200" dirty="0">
                <a:solidFill>
                  <a:srgbClr val="00B0F0"/>
                </a:solidFill>
                <a:sym typeface="Wingdings" panose="05000000000000000000" pitchFamily="2" charset="2"/>
              </a:rPr>
              <a:t></a:t>
            </a:r>
            <a:r>
              <a:rPr lang="el-GR" sz="2200" dirty="0">
                <a:solidFill>
                  <a:srgbClr val="00B0F0"/>
                </a:solidFill>
                <a:sym typeface="Wingdings" panose="05000000000000000000" pitchFamily="2" charset="2"/>
              </a:rPr>
              <a:t>ττ</a:t>
            </a:r>
            <a:r>
              <a:rPr lang="it-IT" sz="22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200" dirty="0" err="1">
                <a:solidFill>
                  <a:srgbClr val="00B0F0"/>
                </a:solidFill>
                <a:sym typeface="Wingdings" panose="05000000000000000000" pitchFamily="2" charset="2"/>
              </a:rPr>
              <a:t>decays</a:t>
            </a:r>
            <a:r>
              <a:rPr lang="it-IT" sz="2200" dirty="0">
                <a:solidFill>
                  <a:srgbClr val="00B0F0"/>
                </a:solidFill>
                <a:sym typeface="Wingdings" panose="05000000000000000000" pitchFamily="2" charset="2"/>
              </a:rPr>
              <a:t> from backgrounds in LHC </a:t>
            </a:r>
            <a:r>
              <a:rPr lang="it-IT" sz="2200" dirty="0" err="1">
                <a:solidFill>
                  <a:srgbClr val="00B0F0"/>
                </a:solidFill>
                <a:sym typeface="Wingdings" panose="05000000000000000000" pitchFamily="2" charset="2"/>
              </a:rPr>
              <a:t>simulated</a:t>
            </a:r>
            <a:r>
              <a:rPr lang="it-IT" sz="2200" dirty="0">
                <a:solidFill>
                  <a:srgbClr val="00B0F0"/>
                </a:solidFill>
                <a:sym typeface="Wingdings" panose="05000000000000000000" pitchFamily="2" charset="2"/>
              </a:rPr>
              <a:t> data</a:t>
            </a:r>
            <a:endParaRPr lang="it-IT" sz="2200" dirty="0">
              <a:solidFill>
                <a:srgbClr val="00B0F0"/>
              </a:solidFill>
            </a:endParaRPr>
          </a:p>
          <a:p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7543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0FD39-267D-8CB5-8346-463F8BFBF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7706711" cy="47275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 the past 60+ years our community established robust design paradigms, while pushing technologies to their bleeding edge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Some of those deeply ingrained paradigms are </a:t>
            </a:r>
            <a:r>
              <a:rPr lang="en-US" dirty="0">
                <a:solidFill>
                  <a:srgbClr val="FFC000"/>
                </a:solidFill>
              </a:rPr>
              <a:t>not necessarily as motivated today as they once were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track first, destroy later </a:t>
            </a:r>
            <a:r>
              <a:rPr lang="en-US" dirty="0">
                <a:solidFill>
                  <a:srgbClr val="00B0F0"/>
                </a:solidFill>
              </a:rPr>
              <a:t>(dichotomic!)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redundancy </a:t>
            </a:r>
            <a:r>
              <a:rPr lang="en-US" dirty="0">
                <a:solidFill>
                  <a:srgbClr val="00B0F0"/>
                </a:solidFill>
              </a:rPr>
              <a:t>(the opposite of optimality!)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symmetric layouts </a:t>
            </a:r>
            <a:r>
              <a:rPr lang="en-US" dirty="0">
                <a:solidFill>
                  <a:srgbClr val="00B0F0"/>
                </a:solidFill>
              </a:rPr>
              <a:t>(but the relevant physics is not!)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design space of the biggest projects has grown to  </a:t>
            </a:r>
            <a:r>
              <a:rPr lang="en-US" dirty="0">
                <a:solidFill>
                  <a:srgbClr val="00B0F0"/>
                </a:solidFill>
              </a:rPr>
              <a:t>transcend our understanding </a:t>
            </a:r>
            <a:r>
              <a:rPr lang="en-US" dirty="0">
                <a:solidFill>
                  <a:schemeClr val="bg1"/>
                </a:solidFill>
              </a:rPr>
              <a:t>– we cannot think in 10</a:t>
            </a:r>
            <a:r>
              <a:rPr lang="en-US" baseline="30000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 dimensions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Our demands (luminosity, resolution) are also on the rise, as is the size of the viable technological solutions space (e.g. 3D printing)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CMS Particle Detector">
            <a:extLst>
              <a:ext uri="{FF2B5EF4-FFF2-40B4-BE49-F238E27FC236}">
                <a16:creationId xmlns:a16="http://schemas.microsoft.com/office/drawing/2014/main" id="{A50A08BC-4BEC-6EF7-C585-CB08F8618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830" y="2442721"/>
            <a:ext cx="3390381" cy="174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cheme of a typical particle detector (transverse view) for colliding... |  Download Scientific Diagram">
            <a:extLst>
              <a:ext uri="{FF2B5EF4-FFF2-40B4-BE49-F238E27FC236}">
                <a16:creationId xmlns:a16="http://schemas.microsoft.com/office/drawing/2014/main" id="{8F8FA955-2666-959F-8357-C72779A97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246" y="96819"/>
            <a:ext cx="2596966" cy="20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3A131BF-C372-B0E3-325A-44F8436C4FE4}"/>
              </a:ext>
            </a:extLst>
          </p:cNvPr>
          <p:cNvSpPr/>
          <p:nvPr/>
        </p:nvSpPr>
        <p:spPr>
          <a:xfrm>
            <a:off x="9541246" y="4550979"/>
            <a:ext cx="2596966" cy="22586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A6D786B-79D8-375C-EA05-B5437629F2E3}"/>
              </a:ext>
            </a:extLst>
          </p:cNvPr>
          <p:cNvSpPr/>
          <p:nvPr/>
        </p:nvSpPr>
        <p:spPr>
          <a:xfrm>
            <a:off x="10301692" y="1765737"/>
            <a:ext cx="1076073" cy="3263463"/>
          </a:xfrm>
          <a:prstGeom prst="downArrow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A8D8415-CA87-1C3F-D061-9438695791DC}"/>
              </a:ext>
            </a:extLst>
          </p:cNvPr>
          <p:cNvSpPr/>
          <p:nvPr/>
        </p:nvSpPr>
        <p:spPr>
          <a:xfrm>
            <a:off x="706582" y="4445134"/>
            <a:ext cx="8297141" cy="169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9CD812-FB71-D00C-2DE0-7802F0868ACB}"/>
              </a:ext>
            </a:extLst>
          </p:cNvPr>
          <p:cNvSpPr txBox="1"/>
          <p:nvPr/>
        </p:nvSpPr>
        <p:spPr>
          <a:xfrm>
            <a:off x="8888503" y="463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1989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3F9BEA-B478-CA06-0BF8-8F462A663681}"/>
              </a:ext>
            </a:extLst>
          </p:cNvPr>
          <p:cNvSpPr txBox="1"/>
          <p:nvPr/>
        </p:nvSpPr>
        <p:spPr>
          <a:xfrm>
            <a:off x="8652613" y="20435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A4C7E3E-79E9-A71A-F9ED-2A14F34F9DCA}"/>
              </a:ext>
            </a:extLst>
          </p:cNvPr>
          <p:cNvSpPr txBox="1"/>
          <p:nvPr/>
        </p:nvSpPr>
        <p:spPr>
          <a:xfrm>
            <a:off x="8747830" y="456581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2050?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113AC99-A8C6-263B-9978-6C32C814469B}"/>
              </a:ext>
            </a:extLst>
          </p:cNvPr>
          <p:cNvSpPr txBox="1">
            <a:spLocks/>
          </p:cNvSpPr>
          <p:nvPr/>
        </p:nvSpPr>
        <p:spPr>
          <a:xfrm>
            <a:off x="163286" y="894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We Are Successful Detector Builders…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825BA0-95A8-CDFB-19FA-FBD073EF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6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670E676D-873C-8D36-62E1-06267FA02204}"/>
              </a:ext>
            </a:extLst>
          </p:cNvPr>
          <p:cNvSpPr/>
          <p:nvPr/>
        </p:nvSpPr>
        <p:spPr>
          <a:xfrm>
            <a:off x="9541246" y="4550979"/>
            <a:ext cx="2596966" cy="22586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4913DA-5E2E-1747-01AA-B4D2912D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8941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We Are Successful Detector Builders…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0FD39-267D-8CB5-8346-463F8BFBF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7706711" cy="47275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 the past 60+ years our community established robust design paradigms, while pushing technologies to their bleeding edge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Some of those deeply ingrained paradigms are </a:t>
            </a:r>
            <a:r>
              <a:rPr lang="en-US" dirty="0">
                <a:solidFill>
                  <a:srgbClr val="FFC000"/>
                </a:solidFill>
              </a:rPr>
              <a:t>not necessarily as motivated today as they once were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track first, destroy later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redundancy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symmetric layouts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design space of the biggest projects has grown to  </a:t>
            </a:r>
            <a:r>
              <a:rPr lang="en-US" dirty="0">
                <a:solidFill>
                  <a:srgbClr val="00B0F0"/>
                </a:solidFill>
              </a:rPr>
              <a:t>transcend our understanding </a:t>
            </a:r>
            <a:r>
              <a:rPr lang="en-US" dirty="0">
                <a:solidFill>
                  <a:schemeClr val="bg1"/>
                </a:solidFill>
              </a:rPr>
              <a:t>– we cannot think in 10</a:t>
            </a:r>
            <a:r>
              <a:rPr lang="en-US" baseline="30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 dimensions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Our demands (luminosity, resolution) are also on the rise, as is the size of the viable technological solutions space (e.g. 3D printing)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CMS Particle Detector">
            <a:extLst>
              <a:ext uri="{FF2B5EF4-FFF2-40B4-BE49-F238E27FC236}">
                <a16:creationId xmlns:a16="http://schemas.microsoft.com/office/drawing/2014/main" id="{A50A08BC-4BEC-6EF7-C585-CB08F8618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830" y="2442721"/>
            <a:ext cx="3390381" cy="174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cheme of a typical particle detector (transverse view) for colliding... |  Download Scientific Diagram">
            <a:extLst>
              <a:ext uri="{FF2B5EF4-FFF2-40B4-BE49-F238E27FC236}">
                <a16:creationId xmlns:a16="http://schemas.microsoft.com/office/drawing/2014/main" id="{8F8FA955-2666-959F-8357-C72779A97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246" y="96819"/>
            <a:ext cx="2596966" cy="20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A6D786B-79D8-375C-EA05-B5437629F2E3}"/>
              </a:ext>
            </a:extLst>
          </p:cNvPr>
          <p:cNvSpPr/>
          <p:nvPr/>
        </p:nvSpPr>
        <p:spPr>
          <a:xfrm>
            <a:off x="10301692" y="1765737"/>
            <a:ext cx="1076073" cy="3263463"/>
          </a:xfrm>
          <a:prstGeom prst="downArrow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5A0F793-1B06-BFFE-8C76-430CD5C8BFC4}"/>
              </a:ext>
            </a:extLst>
          </p:cNvPr>
          <p:cNvSpPr txBox="1"/>
          <p:nvPr/>
        </p:nvSpPr>
        <p:spPr>
          <a:xfrm>
            <a:off x="8888503" y="463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8C23AAD-F618-FC1C-8CF8-38192F4FA678}"/>
              </a:ext>
            </a:extLst>
          </p:cNvPr>
          <p:cNvSpPr txBox="1"/>
          <p:nvPr/>
        </p:nvSpPr>
        <p:spPr>
          <a:xfrm>
            <a:off x="8652613" y="20435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E228F03-7B32-083E-971B-32C4BCDD283A}"/>
              </a:ext>
            </a:extLst>
          </p:cNvPr>
          <p:cNvSpPr txBox="1"/>
          <p:nvPr/>
        </p:nvSpPr>
        <p:spPr>
          <a:xfrm>
            <a:off x="8747830" y="456581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2050?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B493822-71AC-AAC2-9F4D-B75785C5C08C}"/>
              </a:ext>
            </a:extLst>
          </p:cNvPr>
          <p:cNvSpPr/>
          <p:nvPr/>
        </p:nvSpPr>
        <p:spPr>
          <a:xfrm>
            <a:off x="631371" y="1649187"/>
            <a:ext cx="7706711" cy="280307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3F9175-596A-D2F9-9744-2D553B92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MS Particle Detector">
            <a:extLst>
              <a:ext uri="{FF2B5EF4-FFF2-40B4-BE49-F238E27FC236}">
                <a16:creationId xmlns:a16="http://schemas.microsoft.com/office/drawing/2014/main" id="{A50A08BC-4BEC-6EF7-C585-CB08F8618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830" y="2442721"/>
            <a:ext cx="3390381" cy="174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cheme of a typical particle detector (transverse view) for colliding... |  Download Scientific Diagram">
            <a:extLst>
              <a:ext uri="{FF2B5EF4-FFF2-40B4-BE49-F238E27FC236}">
                <a16:creationId xmlns:a16="http://schemas.microsoft.com/office/drawing/2014/main" id="{8F8FA955-2666-959F-8357-C72779A97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246" y="96819"/>
            <a:ext cx="2596966" cy="20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D148A4FE-84AA-3813-5D16-A6649C78AFBD}"/>
              </a:ext>
            </a:extLst>
          </p:cNvPr>
          <p:cNvGrpSpPr/>
          <p:nvPr/>
        </p:nvGrpSpPr>
        <p:grpSpPr>
          <a:xfrm>
            <a:off x="9824166" y="4677103"/>
            <a:ext cx="2031124" cy="2010505"/>
            <a:chOff x="9779876" y="4651280"/>
            <a:chExt cx="2031124" cy="2010505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0FF5899C-0202-2790-E742-4462AA0152A8}"/>
                </a:ext>
              </a:extLst>
            </p:cNvPr>
            <p:cNvSpPr/>
            <p:nvPr/>
          </p:nvSpPr>
          <p:spPr>
            <a:xfrm>
              <a:off x="9779876" y="4651280"/>
              <a:ext cx="2031124" cy="201050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C061D911-D20B-1C88-B556-F5F699DEA504}"/>
                </a:ext>
              </a:extLst>
            </p:cNvPr>
            <p:cNvSpPr/>
            <p:nvPr/>
          </p:nvSpPr>
          <p:spPr>
            <a:xfrm>
              <a:off x="10103069" y="4968985"/>
              <a:ext cx="1384738" cy="138736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Dodecagono 11">
              <a:extLst>
                <a:ext uri="{FF2B5EF4-FFF2-40B4-BE49-F238E27FC236}">
                  <a16:creationId xmlns:a16="http://schemas.microsoft.com/office/drawing/2014/main" id="{8846C79C-C6BC-0936-CE3C-276AEF5259AF}"/>
                </a:ext>
              </a:extLst>
            </p:cNvPr>
            <p:cNvSpPr/>
            <p:nvPr/>
          </p:nvSpPr>
          <p:spPr>
            <a:xfrm>
              <a:off x="10373710" y="5249670"/>
              <a:ext cx="843455" cy="825996"/>
            </a:xfrm>
            <a:prstGeom prst="dodec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A6D786B-79D8-375C-EA05-B5437629F2E3}"/>
              </a:ext>
            </a:extLst>
          </p:cNvPr>
          <p:cNvSpPr/>
          <p:nvPr/>
        </p:nvSpPr>
        <p:spPr>
          <a:xfrm>
            <a:off x="10301692" y="1765737"/>
            <a:ext cx="1076073" cy="3263463"/>
          </a:xfrm>
          <a:prstGeom prst="downArrow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6F2124-627A-1BBB-930D-C84DB23B3EE6}"/>
              </a:ext>
            </a:extLst>
          </p:cNvPr>
          <p:cNvSpPr txBox="1"/>
          <p:nvPr/>
        </p:nvSpPr>
        <p:spPr>
          <a:xfrm>
            <a:off x="5421086" y="6270171"/>
            <a:ext cx="416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Who’re you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gonna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call?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5BC88CF-AF9C-486F-A69A-A4893566CE2C}"/>
              </a:ext>
            </a:extLst>
          </p:cNvPr>
          <p:cNvSpPr/>
          <p:nvPr/>
        </p:nvSpPr>
        <p:spPr>
          <a:xfrm>
            <a:off x="10302306" y="5461019"/>
            <a:ext cx="1075459" cy="4426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DO’H!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5A0F793-1B06-BFFE-8C76-430CD5C8BFC4}"/>
              </a:ext>
            </a:extLst>
          </p:cNvPr>
          <p:cNvSpPr txBox="1"/>
          <p:nvPr/>
        </p:nvSpPr>
        <p:spPr>
          <a:xfrm>
            <a:off x="8888503" y="463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8C23AAD-F618-FC1C-8CF8-38192F4FA678}"/>
              </a:ext>
            </a:extLst>
          </p:cNvPr>
          <p:cNvSpPr txBox="1"/>
          <p:nvPr/>
        </p:nvSpPr>
        <p:spPr>
          <a:xfrm>
            <a:off x="8652613" y="20435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E228F03-7B32-083E-971B-32C4BCDD283A}"/>
              </a:ext>
            </a:extLst>
          </p:cNvPr>
          <p:cNvSpPr txBox="1"/>
          <p:nvPr/>
        </p:nvSpPr>
        <p:spPr>
          <a:xfrm>
            <a:off x="8747830" y="456581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2050?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B493822-71AC-AAC2-9F4D-B75785C5C08C}"/>
              </a:ext>
            </a:extLst>
          </p:cNvPr>
          <p:cNvSpPr/>
          <p:nvPr/>
        </p:nvSpPr>
        <p:spPr>
          <a:xfrm>
            <a:off x="631371" y="1649187"/>
            <a:ext cx="7706711" cy="280307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61AD25-3B33-5F47-EA94-593967E70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7" y="1211473"/>
            <a:ext cx="8426541" cy="437198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FCCB76F-7211-F7E8-957F-11F2385CB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27" y="1591007"/>
            <a:ext cx="1657606" cy="381821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B96D0447-81D1-2D1D-C459-99964E3F0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114" y="1594974"/>
            <a:ext cx="1657606" cy="381821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5FBC45F-2808-BC15-0E10-46389C277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794" y="1594974"/>
            <a:ext cx="1657606" cy="381821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9A914F7F-D6B4-9168-D699-3F530B461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401" y="1591007"/>
            <a:ext cx="1657606" cy="3818210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FFE75897-B7E1-D5D2-5439-BE2BBF39C228}"/>
              </a:ext>
            </a:extLst>
          </p:cNvPr>
          <p:cNvSpPr/>
          <p:nvPr/>
        </p:nvSpPr>
        <p:spPr>
          <a:xfrm>
            <a:off x="50646" y="1211472"/>
            <a:ext cx="257532" cy="4371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3DFEAB80-29D1-D73E-A155-22FF27E5A440}"/>
              </a:ext>
            </a:extLst>
          </p:cNvPr>
          <p:cNvSpPr/>
          <p:nvPr/>
        </p:nvSpPr>
        <p:spPr>
          <a:xfrm>
            <a:off x="8219656" y="1211472"/>
            <a:ext cx="257532" cy="4371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5C529EC7-5DF6-F63C-36F4-D082A2EA6F99}"/>
              </a:ext>
            </a:extLst>
          </p:cNvPr>
          <p:cNvSpPr/>
          <p:nvPr/>
        </p:nvSpPr>
        <p:spPr>
          <a:xfrm>
            <a:off x="1637981" y="4263691"/>
            <a:ext cx="314506" cy="826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E523560-B396-159B-C9A1-F889C550294D}"/>
              </a:ext>
            </a:extLst>
          </p:cNvPr>
          <p:cNvSpPr/>
          <p:nvPr/>
        </p:nvSpPr>
        <p:spPr>
          <a:xfrm>
            <a:off x="3320915" y="3625434"/>
            <a:ext cx="314506" cy="826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4565E760-4872-48FD-6686-68552628F728}"/>
              </a:ext>
            </a:extLst>
          </p:cNvPr>
          <p:cNvSpPr/>
          <p:nvPr/>
        </p:nvSpPr>
        <p:spPr>
          <a:xfrm>
            <a:off x="3207562" y="4263691"/>
            <a:ext cx="314506" cy="826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6ECDA9A8-4A74-E468-C5A3-5C8A5663808A}"/>
              </a:ext>
            </a:extLst>
          </p:cNvPr>
          <p:cNvSpPr/>
          <p:nvPr/>
        </p:nvSpPr>
        <p:spPr>
          <a:xfrm>
            <a:off x="4883445" y="3555377"/>
            <a:ext cx="314506" cy="826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A74DC149-EB2F-FCA7-7B3D-C7B5C5758B69}"/>
              </a:ext>
            </a:extLst>
          </p:cNvPr>
          <p:cNvSpPr/>
          <p:nvPr/>
        </p:nvSpPr>
        <p:spPr>
          <a:xfrm>
            <a:off x="4835231" y="4312143"/>
            <a:ext cx="314506" cy="826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1863EB50-94B8-52D4-812B-8BF51628910E}"/>
              </a:ext>
            </a:extLst>
          </p:cNvPr>
          <p:cNvSpPr/>
          <p:nvPr/>
        </p:nvSpPr>
        <p:spPr>
          <a:xfrm>
            <a:off x="6386701" y="3766117"/>
            <a:ext cx="314506" cy="1318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FB4484FF-5E0E-D369-8BB6-652BDF01EB9F}"/>
              </a:ext>
            </a:extLst>
          </p:cNvPr>
          <p:cNvSpPr/>
          <p:nvPr/>
        </p:nvSpPr>
        <p:spPr>
          <a:xfrm>
            <a:off x="8069635" y="4066240"/>
            <a:ext cx="314506" cy="1318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6250F845-855E-1A95-BA49-05A407D5224E}"/>
              </a:ext>
            </a:extLst>
          </p:cNvPr>
          <p:cNvSpPr/>
          <p:nvPr/>
        </p:nvSpPr>
        <p:spPr>
          <a:xfrm>
            <a:off x="53710" y="195854"/>
            <a:ext cx="8423478" cy="13445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itolo 1">
            <a:extLst>
              <a:ext uri="{FF2B5EF4-FFF2-40B4-BE49-F238E27FC236}">
                <a16:creationId xmlns:a16="http://schemas.microsoft.com/office/drawing/2014/main" id="{1DBF969B-D1D3-7C68-1C9B-AEF68645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The (non-)Evolution of Design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0640072-707B-1092-FE4C-4DD70F60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Research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Directions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in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Fundamental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Science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Explore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higher</a:t>
            </a:r>
            <a:r>
              <a:rPr lang="it-IT" dirty="0">
                <a:solidFill>
                  <a:schemeClr val="bg1"/>
                </a:solidFill>
              </a:rPr>
              <a:t> energy / </a:t>
            </a:r>
            <a:r>
              <a:rPr lang="it-IT" dirty="0" err="1">
                <a:solidFill>
                  <a:schemeClr val="bg1"/>
                </a:solidFill>
              </a:rPr>
              <a:t>higher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intensity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frontier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ensuring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we</a:t>
            </a:r>
            <a:r>
              <a:rPr lang="it-IT" dirty="0">
                <a:solidFill>
                  <a:schemeClr val="bg1"/>
                </a:solidFill>
              </a:rPr>
              <a:t> do </a:t>
            </a:r>
            <a:r>
              <a:rPr lang="it-IT" dirty="0" err="1">
                <a:solidFill>
                  <a:schemeClr val="bg1"/>
                </a:solidFill>
              </a:rPr>
              <a:t>not</a:t>
            </a:r>
            <a:r>
              <a:rPr lang="it-IT" dirty="0">
                <a:solidFill>
                  <a:schemeClr val="bg1"/>
                </a:solidFill>
              </a:rPr>
              <a:t> miss new </a:t>
            </a:r>
            <a:r>
              <a:rPr lang="it-IT" dirty="0" err="1">
                <a:solidFill>
                  <a:schemeClr val="bg1"/>
                </a:solidFill>
              </a:rPr>
              <a:t>physics</a:t>
            </a: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Explore</a:t>
            </a:r>
            <a:r>
              <a:rPr lang="it-IT" dirty="0">
                <a:solidFill>
                  <a:schemeClr val="bg1"/>
                </a:solidFill>
              </a:rPr>
              <a:t> the </a:t>
            </a:r>
            <a:r>
              <a:rPr lang="it-IT" dirty="0" err="1">
                <a:solidFill>
                  <a:schemeClr val="bg1"/>
                </a:solidFill>
              </a:rPr>
              <a:t>universe</a:t>
            </a:r>
            <a:r>
              <a:rPr lang="it-IT" dirty="0">
                <a:solidFill>
                  <a:schemeClr val="bg1"/>
                </a:solidFill>
              </a:rPr>
              <a:t> with multiple </a:t>
            </a:r>
            <a:r>
              <a:rPr lang="it-IT" dirty="0" err="1">
                <a:solidFill>
                  <a:schemeClr val="bg1"/>
                </a:solidFill>
              </a:rPr>
              <a:t>messengers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seeking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answers</a:t>
            </a:r>
            <a:r>
              <a:rPr lang="it-IT" dirty="0">
                <a:solidFill>
                  <a:schemeClr val="bg1"/>
                </a:solidFill>
              </a:rPr>
              <a:t> to </a:t>
            </a:r>
            <a:r>
              <a:rPr lang="it-IT" dirty="0" err="1">
                <a:solidFill>
                  <a:schemeClr val="bg1"/>
                </a:solidFill>
              </a:rPr>
              <a:t>cosmology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riddles</a:t>
            </a: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Study </a:t>
            </a:r>
            <a:r>
              <a:rPr lang="it-IT" dirty="0" err="1">
                <a:solidFill>
                  <a:schemeClr val="bg1"/>
                </a:solidFill>
              </a:rPr>
              <a:t>matter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extreme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densities</a:t>
            </a: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Understand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neutrinos</a:t>
            </a: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Formulate new theories of Nature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Improve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calculational</a:t>
            </a:r>
            <a:r>
              <a:rPr lang="it-IT" dirty="0">
                <a:solidFill>
                  <a:schemeClr val="bg1"/>
                </a:solidFill>
              </a:rPr>
              <a:t> tools and </a:t>
            </a:r>
            <a:r>
              <a:rPr lang="it-IT" dirty="0" err="1">
                <a:solidFill>
                  <a:schemeClr val="bg1"/>
                </a:solidFill>
              </a:rPr>
              <a:t>prediction</a:t>
            </a:r>
            <a:r>
              <a:rPr lang="it-IT" dirty="0">
                <a:solidFill>
                  <a:schemeClr val="bg1"/>
                </a:solidFill>
              </a:rPr>
              <a:t> power of </a:t>
            </a:r>
            <a:r>
              <a:rPr lang="it-IT" dirty="0" err="1">
                <a:solidFill>
                  <a:schemeClr val="bg1"/>
                </a:solidFill>
              </a:rPr>
              <a:t>our</a:t>
            </a:r>
            <a:r>
              <a:rPr lang="it-IT" dirty="0">
                <a:solidFill>
                  <a:schemeClr val="bg1"/>
                </a:solidFill>
              </a:rPr>
              <a:t> theories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Extract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sufficient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statistics</a:t>
            </a:r>
            <a:r>
              <a:rPr lang="it-IT" dirty="0">
                <a:solidFill>
                  <a:schemeClr val="bg1"/>
                </a:solidFill>
              </a:rPr>
              <a:t> from high-D data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Ensure</a:t>
            </a:r>
            <a:r>
              <a:rPr lang="it-IT" dirty="0">
                <a:solidFill>
                  <a:schemeClr val="bg1"/>
                </a:solidFill>
              </a:rPr>
              <a:t> complete control of </a:t>
            </a:r>
            <a:r>
              <a:rPr lang="it-IT" dirty="0" err="1">
                <a:solidFill>
                  <a:schemeClr val="bg1"/>
                </a:solidFill>
              </a:rPr>
              <a:t>uncertainties</a:t>
            </a:r>
            <a:r>
              <a:rPr lang="it-IT" dirty="0">
                <a:solidFill>
                  <a:schemeClr val="bg1"/>
                </a:solidFill>
              </a:rPr>
              <a:t> and type-1 </a:t>
            </a:r>
            <a:r>
              <a:rPr lang="it-IT" dirty="0" err="1">
                <a:solidFill>
                  <a:schemeClr val="bg1"/>
                </a:solidFill>
              </a:rPr>
              <a:t>error</a:t>
            </a:r>
            <a:r>
              <a:rPr lang="it-IT" dirty="0">
                <a:solidFill>
                  <a:schemeClr val="bg1"/>
                </a:solidFill>
              </a:rPr>
              <a:t> rates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chemeClr val="bg1"/>
                </a:solidFill>
              </a:rPr>
              <a:t>Application of deep learning to software </a:t>
            </a:r>
            <a:r>
              <a:rPr lang="it-IT" dirty="0" err="1">
                <a:solidFill>
                  <a:schemeClr val="bg1"/>
                </a:solidFill>
              </a:rPr>
              <a:t>optimization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problems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has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caused</a:t>
            </a:r>
            <a:r>
              <a:rPr lang="it-IT" dirty="0">
                <a:solidFill>
                  <a:schemeClr val="bg1"/>
                </a:solidFill>
              </a:rPr>
              <a:t> a </a:t>
            </a:r>
            <a:r>
              <a:rPr lang="it-IT" dirty="0" err="1">
                <a:solidFill>
                  <a:schemeClr val="bg1"/>
                </a:solidFill>
              </a:rPr>
              <a:t>true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revolution</a:t>
            </a:r>
            <a:r>
              <a:rPr lang="it-IT" dirty="0">
                <a:solidFill>
                  <a:schemeClr val="bg1"/>
                </a:solidFill>
              </a:rPr>
              <a:t> in </a:t>
            </a:r>
            <a:r>
              <a:rPr lang="it-IT" dirty="0" err="1">
                <a:solidFill>
                  <a:schemeClr val="bg1"/>
                </a:solidFill>
              </a:rPr>
              <a:t>fundamental</a:t>
            </a:r>
            <a:r>
              <a:rPr lang="it-IT" dirty="0">
                <a:solidFill>
                  <a:schemeClr val="bg1"/>
                </a:solidFill>
              </a:rPr>
              <a:t> science.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The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next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customer in line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is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detector design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dirty="0">
              <a:solidFill>
                <a:srgbClr val="00B0F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chemeClr val="bg1"/>
                </a:solidFill>
              </a:rPr>
              <a:t>In market-</a:t>
            </a:r>
            <a:r>
              <a:rPr lang="it-IT" dirty="0" err="1">
                <a:solidFill>
                  <a:schemeClr val="bg1"/>
                </a:solidFill>
              </a:rPr>
              <a:t>driven</a:t>
            </a:r>
            <a:r>
              <a:rPr lang="it-IT" dirty="0">
                <a:solidFill>
                  <a:schemeClr val="bg1"/>
                </a:solidFill>
              </a:rPr>
              <a:t> human activities, </a:t>
            </a:r>
            <a:r>
              <a:rPr lang="it-IT" b="1" dirty="0">
                <a:solidFill>
                  <a:schemeClr val="bg1"/>
                </a:solidFill>
              </a:rPr>
              <a:t>co-design</a:t>
            </a:r>
            <a:r>
              <a:rPr lang="it-IT" dirty="0">
                <a:solidFill>
                  <a:schemeClr val="bg1"/>
                </a:solidFill>
              </a:rPr>
              <a:t> of hardware and software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already</a:t>
            </a:r>
            <a:r>
              <a:rPr lang="it-IT" dirty="0">
                <a:solidFill>
                  <a:schemeClr val="bg1"/>
                </a:solidFill>
              </a:rPr>
              <a:t> happening.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 err="1">
                <a:solidFill>
                  <a:srgbClr val="FFC000"/>
                </a:solidFill>
              </a:rPr>
              <a:t>Our</a:t>
            </a:r>
            <a:r>
              <a:rPr lang="it-IT" dirty="0">
                <a:solidFill>
                  <a:srgbClr val="FFC000"/>
                </a:solidFill>
              </a:rPr>
              <a:t> challenge </a:t>
            </a:r>
            <a:r>
              <a:rPr lang="it-IT" dirty="0" err="1">
                <a:solidFill>
                  <a:srgbClr val="FFC000"/>
                </a:solidFill>
              </a:rPr>
              <a:t>is</a:t>
            </a:r>
            <a:r>
              <a:rPr lang="it-IT" dirty="0">
                <a:solidFill>
                  <a:srgbClr val="FFC000"/>
                </a:solidFill>
              </a:rPr>
              <a:t> to start to do </a:t>
            </a:r>
            <a:r>
              <a:rPr lang="it-IT" dirty="0" err="1">
                <a:solidFill>
                  <a:srgbClr val="FFC000"/>
                </a:solidFill>
              </a:rPr>
              <a:t>it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systematically</a:t>
            </a:r>
            <a:r>
              <a:rPr lang="it-IT" dirty="0">
                <a:solidFill>
                  <a:srgbClr val="FFC000"/>
                </a:solidFill>
              </a:rPr>
              <a:t>. </a:t>
            </a:r>
            <a:r>
              <a:rPr lang="it-IT" dirty="0" err="1">
                <a:solidFill>
                  <a:srgbClr val="FFC000"/>
                </a:solidFill>
              </a:rPr>
              <a:t>If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we</a:t>
            </a:r>
            <a:r>
              <a:rPr lang="it-IT" dirty="0">
                <a:solidFill>
                  <a:srgbClr val="FFC000"/>
                </a:solidFill>
              </a:rPr>
              <a:t> do </a:t>
            </a:r>
            <a:r>
              <a:rPr lang="it-IT" dirty="0" err="1">
                <a:solidFill>
                  <a:srgbClr val="FFC000"/>
                </a:solidFill>
              </a:rPr>
              <a:t>not</a:t>
            </a:r>
            <a:r>
              <a:rPr lang="it-IT" dirty="0">
                <a:solidFill>
                  <a:srgbClr val="FFC000"/>
                </a:solidFill>
              </a:rPr>
              <a:t> do </a:t>
            </a:r>
            <a:r>
              <a:rPr lang="it-IT" dirty="0" err="1">
                <a:solidFill>
                  <a:srgbClr val="FFC000"/>
                </a:solidFill>
              </a:rPr>
              <a:t>it</a:t>
            </a:r>
            <a:r>
              <a:rPr lang="it-IT" dirty="0">
                <a:solidFill>
                  <a:srgbClr val="FFC000"/>
                </a:solidFill>
              </a:rPr>
              <a:t>, </a:t>
            </a:r>
            <a:r>
              <a:rPr lang="it-IT" dirty="0" err="1">
                <a:solidFill>
                  <a:srgbClr val="FFC000"/>
                </a:solidFill>
              </a:rPr>
              <a:t>we</a:t>
            </a:r>
            <a:r>
              <a:rPr lang="it-IT" dirty="0">
                <a:solidFill>
                  <a:srgbClr val="FFC000"/>
                </a:solidFill>
              </a:rPr>
              <a:t> miss an </a:t>
            </a:r>
            <a:r>
              <a:rPr lang="it-IT" dirty="0" err="1">
                <a:solidFill>
                  <a:srgbClr val="FFC000"/>
                </a:solidFill>
              </a:rPr>
              <a:t>opportunity</a:t>
            </a:r>
            <a:r>
              <a:rPr lang="it-IT" dirty="0">
                <a:solidFill>
                  <a:srgbClr val="FFC000"/>
                </a:solidFill>
              </a:rPr>
              <a:t>, and risk a strong </a:t>
            </a:r>
            <a:r>
              <a:rPr lang="it-IT" dirty="0" err="1">
                <a:solidFill>
                  <a:srgbClr val="FFC000"/>
                </a:solidFill>
              </a:rPr>
              <a:t>misalignment</a:t>
            </a:r>
            <a:r>
              <a:rPr lang="it-IT" dirty="0">
                <a:solidFill>
                  <a:srgbClr val="FFC000"/>
                </a:solidFill>
              </a:rPr>
              <a:t> 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 rot="20582608">
            <a:off x="1199992" y="2267568"/>
            <a:ext cx="7016386" cy="116051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Nowadays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doing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more with deep learning!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6EDABB-3716-0019-22C4-E09C61C3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4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BD042-448D-7780-02DC-E12D6DBAB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51BBD1-4130-BB6C-DABC-64B3ECA4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What is Co-Design?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3F96E7-AFF8-BEAD-6CBA-18BBE7C65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48" y="1868486"/>
            <a:ext cx="6349200" cy="470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Realizing that the achievement of a goal may require to tailor each part of a system to all others: </a:t>
            </a:r>
            <a:r>
              <a:rPr lang="en-US" dirty="0">
                <a:solidFill>
                  <a:srgbClr val="00B0F0"/>
                </a:solidFill>
              </a:rPr>
              <a:t>synergy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Enabling the simultaneous optimization of all parts, to maximize a global utility in a high-dimensional design space: </a:t>
            </a:r>
            <a:r>
              <a:rPr lang="en-US" dirty="0">
                <a:solidFill>
                  <a:srgbClr val="00B0F0"/>
                </a:solidFill>
              </a:rPr>
              <a:t>holistic optimization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Bringing together diverse components, technologies, or expertise to create a unified and cohesive system, ensuring seamless interoperability and coordination:</a:t>
            </a:r>
            <a:r>
              <a:rPr lang="en-US" dirty="0">
                <a:solidFill>
                  <a:srgbClr val="00B0F0"/>
                </a:solidFill>
              </a:rPr>
              <a:t> integration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2" descr="Indian-Style Tomato-Ginger Soup">
            <a:extLst>
              <a:ext uri="{FF2B5EF4-FFF2-40B4-BE49-F238E27FC236}">
                <a16:creationId xmlns:a16="http://schemas.microsoft.com/office/drawing/2014/main" id="{A60B166E-B923-1648-E0D7-174D7727EC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Indian-Style Tomato-Ginger Soup">
            <a:extLst>
              <a:ext uri="{FF2B5EF4-FFF2-40B4-BE49-F238E27FC236}">
                <a16:creationId xmlns:a16="http://schemas.microsoft.com/office/drawing/2014/main" id="{AE7CBE0F-7C9A-2321-5A50-A553FC9168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Bicycle pedal - Wikipedia">
            <a:extLst>
              <a:ext uri="{FF2B5EF4-FFF2-40B4-BE49-F238E27FC236}">
                <a16:creationId xmlns:a16="http://schemas.microsoft.com/office/drawing/2014/main" id="{DE170615-4381-5DEF-4470-1A853923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80" y="244"/>
            <a:ext cx="2319685" cy="15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ding Bicycle High Heel Sandals Stock Photo 227249062 | Shutterstock">
            <a:extLst>
              <a:ext uri="{FF2B5EF4-FFF2-40B4-BE49-F238E27FC236}">
                <a16:creationId xmlns:a16="http://schemas.microsoft.com/office/drawing/2014/main" id="{368A599E-D9EB-A366-5DC9-C845F46D7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64" y="1109267"/>
            <a:ext cx="2353235" cy="18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GEO CITY GRIP | Ultimate Urban Mobility - LOOK Cycle">
            <a:extLst>
              <a:ext uri="{FF2B5EF4-FFF2-40B4-BE49-F238E27FC236}">
                <a16:creationId xmlns:a16="http://schemas.microsoft.com/office/drawing/2014/main" id="{1A3A9ED9-067A-442B-3870-23BFDEAACF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16" descr="GEO CITY GRIP | Ultimate Urban Mobility - LOOK Cycle">
            <a:extLst>
              <a:ext uri="{FF2B5EF4-FFF2-40B4-BE49-F238E27FC236}">
                <a16:creationId xmlns:a16="http://schemas.microsoft.com/office/drawing/2014/main" id="{74DC630B-11C1-DBD0-52C2-6EEF4AE6F8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9" y="3733799"/>
            <a:ext cx="3495721" cy="349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utoShape 18" descr="Clipless Pedals Explained How To Use Clipless Pedals, 52% OFF">
            <a:extLst>
              <a:ext uri="{FF2B5EF4-FFF2-40B4-BE49-F238E27FC236}">
                <a16:creationId xmlns:a16="http://schemas.microsoft.com/office/drawing/2014/main" id="{B8C264C2-706E-7524-6934-7F3A448FFB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B603153-54D7-BB69-712F-A997762964B1}"/>
              </a:ext>
            </a:extLst>
          </p:cNvPr>
          <p:cNvSpPr/>
          <p:nvPr/>
        </p:nvSpPr>
        <p:spPr>
          <a:xfrm>
            <a:off x="9838763" y="2808827"/>
            <a:ext cx="2353237" cy="217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FA8EA13-DD90-2CA9-8D7E-3E18C2A24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080" y="2313448"/>
            <a:ext cx="2321443" cy="1964298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8F1809B4-D147-2A30-0984-F1474AF0D3EA}"/>
              </a:ext>
            </a:extLst>
          </p:cNvPr>
          <p:cNvSpPr/>
          <p:nvPr/>
        </p:nvSpPr>
        <p:spPr>
          <a:xfrm>
            <a:off x="383628" y="3111062"/>
            <a:ext cx="6495393" cy="301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11B101-9BB7-C377-789E-F712D041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10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7888" y="260648"/>
            <a:ext cx="4117860" cy="1312480"/>
          </a:xfrm>
        </p:spPr>
        <p:txBody>
          <a:bodyPr/>
          <a:lstStyle/>
          <a:p>
            <a:r>
              <a:rPr lang="it-IT" dirty="0"/>
              <a:t>About me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5157192"/>
          </a:xfrm>
        </p:spPr>
        <p:txBody>
          <a:bodyPr>
            <a:normAutofit lnSpcReduction="10000"/>
          </a:bodyPr>
          <a:lstStyle/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INFN, Padova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Statistical Sciences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. Padova, 2018-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USERN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https://usern.tums.ac.ir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CMS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CERN, 2002-</a:t>
            </a: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of the CMS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Committee, 2009- (and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, 2012-2015)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SWGO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Founder and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MODE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mode-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collaboration.github.io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), 2020-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(1992-2010)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CDF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Tevatron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dates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back to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CDF,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sapient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lifelong task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 a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2005. The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http://www.science20.com/quantum_diaries_survivor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The blog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over 1500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on science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ED9A16-70F6-299D-622A-0C08C82C7CCD}"/>
              </a:ext>
            </a:extLst>
          </p:cNvPr>
          <p:cNvSpPr/>
          <p:nvPr/>
        </p:nvSpPr>
        <p:spPr>
          <a:xfrm>
            <a:off x="1775520" y="2060848"/>
            <a:ext cx="8568952" cy="460851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032" name="Picture 8" descr="INFN – T-NiSQ">
            <a:extLst>
              <a:ext uri="{FF2B5EF4-FFF2-40B4-BE49-F238E27FC236}">
                <a16:creationId xmlns:a16="http://schemas.microsoft.com/office/drawing/2014/main" id="{F096A529-5FDE-5BAA-7945-FBB5C76A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959" y="3573017"/>
            <a:ext cx="4099937" cy="265143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E74F16-60F1-9C01-817D-5730A2E2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03B6B-B1C0-6FE0-4019-54AF44A66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7AD9F0-EA7D-8A3F-2EA9-6224A748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What is Co-Design?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5A420-9E70-41E5-00B1-89F6454EE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48" y="1868486"/>
            <a:ext cx="6349200" cy="470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Realizing that the achievement of a goal may require to tailor each part of a system to all others: </a:t>
            </a:r>
            <a:r>
              <a:rPr lang="en-US" dirty="0">
                <a:solidFill>
                  <a:srgbClr val="00B0F0"/>
                </a:solidFill>
              </a:rPr>
              <a:t>synergy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Enabling the simultaneous optimization of all parts, to maximize a global utility in a high-dimensional design space: </a:t>
            </a:r>
            <a:r>
              <a:rPr lang="en-US" dirty="0">
                <a:solidFill>
                  <a:srgbClr val="00B0F0"/>
                </a:solidFill>
              </a:rPr>
              <a:t>holistic optimization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Bringing together diverse components, technologies, or expertise to create a unified and cohesive system, ensuring seamless interoperability and coordination:</a:t>
            </a:r>
            <a:r>
              <a:rPr lang="en-US" dirty="0">
                <a:solidFill>
                  <a:srgbClr val="00B0F0"/>
                </a:solidFill>
              </a:rPr>
              <a:t> integration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2" descr="Indian-Style Tomato-Ginger Soup">
            <a:extLst>
              <a:ext uri="{FF2B5EF4-FFF2-40B4-BE49-F238E27FC236}">
                <a16:creationId xmlns:a16="http://schemas.microsoft.com/office/drawing/2014/main" id="{959E7C22-AAF5-8A0A-3B50-1D4E63DBF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Indian-Style Tomato-Ginger Soup">
            <a:extLst>
              <a:ext uri="{FF2B5EF4-FFF2-40B4-BE49-F238E27FC236}">
                <a16:creationId xmlns:a16="http://schemas.microsoft.com/office/drawing/2014/main" id="{E66B4CF8-4131-D30C-A378-200D49DF2D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Bicycle pedal - Wikipedia">
            <a:extLst>
              <a:ext uri="{FF2B5EF4-FFF2-40B4-BE49-F238E27FC236}">
                <a16:creationId xmlns:a16="http://schemas.microsoft.com/office/drawing/2014/main" id="{4AE38A28-091F-7355-24D5-C98B3BDA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80" y="244"/>
            <a:ext cx="2319685" cy="15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ding Bicycle High Heel Sandals Stock Photo 227249062 | Shutterstock">
            <a:extLst>
              <a:ext uri="{FF2B5EF4-FFF2-40B4-BE49-F238E27FC236}">
                <a16:creationId xmlns:a16="http://schemas.microsoft.com/office/drawing/2014/main" id="{59B31F3F-F7B5-C9B2-4A44-F3B741B1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64" y="1109267"/>
            <a:ext cx="2353235" cy="18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GEO CITY GRIP | Ultimate Urban Mobility - LOOK Cycle">
            <a:extLst>
              <a:ext uri="{FF2B5EF4-FFF2-40B4-BE49-F238E27FC236}">
                <a16:creationId xmlns:a16="http://schemas.microsoft.com/office/drawing/2014/main" id="{5DBED26C-6E02-1E9B-B990-DA2FF73D8E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16" descr="GEO CITY GRIP | Ultimate Urban Mobility - LOOK Cycle">
            <a:extLst>
              <a:ext uri="{FF2B5EF4-FFF2-40B4-BE49-F238E27FC236}">
                <a16:creationId xmlns:a16="http://schemas.microsoft.com/office/drawing/2014/main" id="{565DB712-A98C-FDA3-C1DC-BB40666A6C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9" y="3733799"/>
            <a:ext cx="3495721" cy="349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61B0C59-112D-ACFB-B230-0C7A29E4B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643" y="3801163"/>
            <a:ext cx="2352357" cy="1680764"/>
          </a:xfrm>
          <a:prstGeom prst="rect">
            <a:avLst/>
          </a:prstGeom>
        </p:spPr>
      </p:pic>
      <p:sp>
        <p:nvSpPr>
          <p:cNvPr id="14" name="AutoShape 18" descr="Clipless Pedals Explained How To Use Clipless Pedals, 52% OFF">
            <a:extLst>
              <a:ext uri="{FF2B5EF4-FFF2-40B4-BE49-F238E27FC236}">
                <a16:creationId xmlns:a16="http://schemas.microsoft.com/office/drawing/2014/main" id="{56910BAD-A94A-E597-4949-AB4CEF925B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77A180E-E998-2316-A10D-3347D47079BD}"/>
              </a:ext>
            </a:extLst>
          </p:cNvPr>
          <p:cNvSpPr/>
          <p:nvPr/>
        </p:nvSpPr>
        <p:spPr>
          <a:xfrm>
            <a:off x="9838763" y="2808827"/>
            <a:ext cx="2353237" cy="217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DCD9BF3-7BE8-9457-5619-BFA14525A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080" y="2313448"/>
            <a:ext cx="2321443" cy="196429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C3F4B68-5187-B715-E128-C0795554EEBF}"/>
              </a:ext>
            </a:extLst>
          </p:cNvPr>
          <p:cNvSpPr/>
          <p:nvPr/>
        </p:nvSpPr>
        <p:spPr>
          <a:xfrm>
            <a:off x="383628" y="4813788"/>
            <a:ext cx="6495393" cy="131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73B2856-8246-1EAB-353F-4CE9775AA875}"/>
              </a:ext>
            </a:extLst>
          </p:cNvPr>
          <p:cNvSpPr/>
          <p:nvPr/>
        </p:nvSpPr>
        <p:spPr>
          <a:xfrm>
            <a:off x="562304" y="1668750"/>
            <a:ext cx="6495393" cy="1313743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E8EFB3-DB28-88C7-DC94-C5C95A56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96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3AEDA-DA00-65A9-32FB-7B961ADA7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75DF60-2FAD-6640-C9C7-9EF1F481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What is Co-Design?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04CA55-78FA-DDD1-910D-0EB788942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48" y="1868486"/>
            <a:ext cx="6349200" cy="470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Realizing that the achievement of a goal may require to tailor each part of a system to all others: </a:t>
            </a:r>
            <a:r>
              <a:rPr lang="en-US" dirty="0">
                <a:solidFill>
                  <a:srgbClr val="00B0F0"/>
                </a:solidFill>
              </a:rPr>
              <a:t>synergy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Enabling the simultaneous optimization of all parts, to maximize a global utility in a high-dimensional design space: </a:t>
            </a:r>
            <a:r>
              <a:rPr lang="en-US" dirty="0">
                <a:solidFill>
                  <a:srgbClr val="00B0F0"/>
                </a:solidFill>
              </a:rPr>
              <a:t>holistic optimization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Bringing together diverse components, technologies, or expertise to create a unified and cohesive system, ensuring seamless interoperability and coordination:</a:t>
            </a:r>
            <a:r>
              <a:rPr lang="en-US" dirty="0">
                <a:solidFill>
                  <a:srgbClr val="00B0F0"/>
                </a:solidFill>
              </a:rPr>
              <a:t> integration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2" descr="Indian-Style Tomato-Ginger Soup">
            <a:extLst>
              <a:ext uri="{FF2B5EF4-FFF2-40B4-BE49-F238E27FC236}">
                <a16:creationId xmlns:a16="http://schemas.microsoft.com/office/drawing/2014/main" id="{B53F2BEA-7F96-2550-2E15-49E5F4C728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Indian-Style Tomato-Ginger Soup">
            <a:extLst>
              <a:ext uri="{FF2B5EF4-FFF2-40B4-BE49-F238E27FC236}">
                <a16:creationId xmlns:a16="http://schemas.microsoft.com/office/drawing/2014/main" id="{2321B152-907E-6DDB-E1FD-779EB6B407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Bicycle pedal - Wikipedia">
            <a:extLst>
              <a:ext uri="{FF2B5EF4-FFF2-40B4-BE49-F238E27FC236}">
                <a16:creationId xmlns:a16="http://schemas.microsoft.com/office/drawing/2014/main" id="{9A8A04AC-6CA5-D884-D3ED-8F73B1BE9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80" y="244"/>
            <a:ext cx="2319685" cy="15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ding Bicycle High Heel Sandals Stock Photo 227249062 | Shutterstock">
            <a:extLst>
              <a:ext uri="{FF2B5EF4-FFF2-40B4-BE49-F238E27FC236}">
                <a16:creationId xmlns:a16="http://schemas.microsoft.com/office/drawing/2014/main" id="{B8DB8DE8-B711-E471-F7E7-A2F47ABEB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64" y="1109267"/>
            <a:ext cx="2353235" cy="18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GEO CITY GRIP | Ultimate Urban Mobility - LOOK Cycle">
            <a:extLst>
              <a:ext uri="{FF2B5EF4-FFF2-40B4-BE49-F238E27FC236}">
                <a16:creationId xmlns:a16="http://schemas.microsoft.com/office/drawing/2014/main" id="{38848CB3-B9BF-6B0C-3577-6BCE32AC85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16" descr="GEO CITY GRIP | Ultimate Urban Mobility - LOOK Cycle">
            <a:extLst>
              <a:ext uri="{FF2B5EF4-FFF2-40B4-BE49-F238E27FC236}">
                <a16:creationId xmlns:a16="http://schemas.microsoft.com/office/drawing/2014/main" id="{A621A577-586C-4034-006C-25420EBB53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9" y="3733799"/>
            <a:ext cx="3495721" cy="349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C0FCCEE-A49C-D4EF-AF40-434DCF5A7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643" y="3801163"/>
            <a:ext cx="2352357" cy="1680764"/>
          </a:xfrm>
          <a:prstGeom prst="rect">
            <a:avLst/>
          </a:prstGeom>
        </p:spPr>
      </p:pic>
      <p:sp>
        <p:nvSpPr>
          <p:cNvPr id="14" name="AutoShape 18" descr="Clipless Pedals Explained How To Use Clipless Pedals, 52% OFF">
            <a:extLst>
              <a:ext uri="{FF2B5EF4-FFF2-40B4-BE49-F238E27FC236}">
                <a16:creationId xmlns:a16="http://schemas.microsoft.com/office/drawing/2014/main" id="{494C0FF0-FCF5-50FF-4AFF-50E54EAD5F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60CA15F-B635-FF2A-A209-F5DDEFCAB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959" y="5050881"/>
            <a:ext cx="2319685" cy="1807120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3E4FE049-6644-03CD-D2FB-2FE5CC0B704F}"/>
              </a:ext>
            </a:extLst>
          </p:cNvPr>
          <p:cNvSpPr/>
          <p:nvPr/>
        </p:nvSpPr>
        <p:spPr>
          <a:xfrm>
            <a:off x="9838763" y="2808827"/>
            <a:ext cx="2353237" cy="217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37DAC65-C0B8-1A0C-F6C4-C8C3C6543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080" y="2313448"/>
            <a:ext cx="2321443" cy="196429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442BFA5-CAFE-56A4-D0A0-1B81E1B52679}"/>
              </a:ext>
            </a:extLst>
          </p:cNvPr>
          <p:cNvSpPr/>
          <p:nvPr/>
        </p:nvSpPr>
        <p:spPr>
          <a:xfrm>
            <a:off x="562304" y="1668750"/>
            <a:ext cx="6495393" cy="2855953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FEA3838-0BF0-C99B-3296-1E879CE9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4F997-E2C4-7A07-51E4-D60A078CF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6EC58EB0-FBFD-B28E-DC5B-7CE591F2F9A0}"/>
              </a:ext>
            </a:extLst>
          </p:cNvPr>
          <p:cNvSpPr/>
          <p:nvPr/>
        </p:nvSpPr>
        <p:spPr>
          <a:xfrm>
            <a:off x="6728114" y="1735282"/>
            <a:ext cx="5005135" cy="35692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1301260-8034-0AB0-58E0-AA2E0D02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On Co-Design of experiments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D15788-14D4-464E-4CF4-E68EA6465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635" y="1825624"/>
            <a:ext cx="5363117" cy="49960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Despite the flourishing of (very nice!) examples of hardware optimization (and software optimization) in various areas, I have not yet seen a convincing case of co-design carried out in full.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My only proto-example is an old and a bit too simple one: the </a:t>
            </a:r>
            <a:r>
              <a:rPr lang="en-US" dirty="0" err="1"/>
              <a:t>MuOnE</a:t>
            </a:r>
            <a:r>
              <a:rPr lang="en-US" dirty="0"/>
              <a:t> experiment (next slides).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Optimization efforts of the hardware H of an experiment may fix the software producing inference from the collected data, or consider a few possible choices for it</a:t>
            </a:r>
          </a:p>
          <a:p>
            <a:pPr marL="0" indent="0">
              <a:buNone/>
            </a:pPr>
            <a:r>
              <a:rPr lang="en-US" dirty="0"/>
              <a:t>In other efforts the software (pattern reconstruction, dim. Reduction) is optimized end to end by considering a fixed detector, or maybe a few possible configurations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full space is only accessible if you consider every parameter together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F8FEE6A-DE28-7331-2CD3-6AFBFECC12DC}"/>
              </a:ext>
            </a:extLst>
          </p:cNvPr>
          <p:cNvSpPr txBox="1"/>
          <p:nvPr/>
        </p:nvSpPr>
        <p:spPr>
          <a:xfrm>
            <a:off x="10084377" y="1825624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Design space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15BD611-1607-12C2-B59B-3BA962D36049}"/>
              </a:ext>
            </a:extLst>
          </p:cNvPr>
          <p:cNvCxnSpPr>
            <a:cxnSpLocks/>
          </p:cNvCxnSpPr>
          <p:nvPr/>
        </p:nvCxnSpPr>
        <p:spPr>
          <a:xfrm>
            <a:off x="6920345" y="4201976"/>
            <a:ext cx="4561610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B62BAA34-A68A-FCD1-BD46-6F7468E7C17F}"/>
              </a:ext>
            </a:extLst>
          </p:cNvPr>
          <p:cNvCxnSpPr>
            <a:cxnSpLocks/>
          </p:cNvCxnSpPr>
          <p:nvPr/>
        </p:nvCxnSpPr>
        <p:spPr>
          <a:xfrm>
            <a:off x="7263329" y="3289308"/>
            <a:ext cx="1615703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38BAC1E-7DA5-0C4B-B3C8-58EEC8276B71}"/>
              </a:ext>
            </a:extLst>
          </p:cNvPr>
          <p:cNvCxnSpPr>
            <a:cxnSpLocks/>
          </p:cNvCxnSpPr>
          <p:nvPr/>
        </p:nvCxnSpPr>
        <p:spPr>
          <a:xfrm>
            <a:off x="10289397" y="2824171"/>
            <a:ext cx="709381" cy="0"/>
          </a:xfrm>
          <a:prstGeom prst="line">
            <a:avLst/>
          </a:prstGeom>
          <a:ln w="34925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1A254A58-788F-B1B7-0C60-911C1CE9F87E}"/>
              </a:ext>
            </a:extLst>
          </p:cNvPr>
          <p:cNvSpPr/>
          <p:nvPr/>
        </p:nvSpPr>
        <p:spPr>
          <a:xfrm>
            <a:off x="176645" y="4753841"/>
            <a:ext cx="5919355" cy="1865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0C2D98B8-3FEB-3C23-0406-1517A7570C1E}"/>
              </a:ext>
            </a:extLst>
          </p:cNvPr>
          <p:cNvSpPr/>
          <p:nvPr/>
        </p:nvSpPr>
        <p:spPr>
          <a:xfrm>
            <a:off x="7777595" y="4670714"/>
            <a:ext cx="77932" cy="831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E4437920-4AAF-D246-A231-9CFB1EE42547}"/>
              </a:ext>
            </a:extLst>
          </p:cNvPr>
          <p:cNvSpPr/>
          <p:nvPr/>
        </p:nvSpPr>
        <p:spPr>
          <a:xfrm>
            <a:off x="8052954" y="4667113"/>
            <a:ext cx="77932" cy="831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830AF926-61C6-0394-0C1F-FA1454D59B6C}"/>
              </a:ext>
            </a:extLst>
          </p:cNvPr>
          <p:cNvSpPr/>
          <p:nvPr/>
        </p:nvSpPr>
        <p:spPr>
          <a:xfrm>
            <a:off x="8328313" y="4667112"/>
            <a:ext cx="77932" cy="831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842526D9-19CC-73E4-68CB-22FFFE0E018D}"/>
              </a:ext>
            </a:extLst>
          </p:cNvPr>
          <p:cNvSpPr/>
          <p:nvPr/>
        </p:nvSpPr>
        <p:spPr>
          <a:xfrm>
            <a:off x="8603672" y="4667112"/>
            <a:ext cx="77932" cy="831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9A67FEA4-4A91-4F24-6C0C-5891979B0C22}"/>
              </a:ext>
            </a:extLst>
          </p:cNvPr>
          <p:cNvSpPr/>
          <p:nvPr/>
        </p:nvSpPr>
        <p:spPr>
          <a:xfrm>
            <a:off x="8879031" y="4667111"/>
            <a:ext cx="77932" cy="831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1424401C-F3AB-575A-6EAB-BC3712A27C77}"/>
              </a:ext>
            </a:extLst>
          </p:cNvPr>
          <p:cNvSpPr/>
          <p:nvPr/>
        </p:nvSpPr>
        <p:spPr>
          <a:xfrm>
            <a:off x="228373" y="1731679"/>
            <a:ext cx="5919355" cy="193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5A44BA27-D32A-FAE8-1734-2A4618AD2367}"/>
              </a:ext>
            </a:extLst>
          </p:cNvPr>
          <p:cNvCxnSpPr>
            <a:cxnSpLocks/>
          </p:cNvCxnSpPr>
          <p:nvPr/>
        </p:nvCxnSpPr>
        <p:spPr>
          <a:xfrm>
            <a:off x="10289397" y="2997352"/>
            <a:ext cx="709381" cy="0"/>
          </a:xfrm>
          <a:prstGeom prst="line">
            <a:avLst/>
          </a:prstGeom>
          <a:ln w="34925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EB1F74DC-74B2-D8DE-493F-3A2E0E2A4946}"/>
              </a:ext>
            </a:extLst>
          </p:cNvPr>
          <p:cNvCxnSpPr>
            <a:cxnSpLocks/>
          </p:cNvCxnSpPr>
          <p:nvPr/>
        </p:nvCxnSpPr>
        <p:spPr>
          <a:xfrm>
            <a:off x="10289397" y="2666576"/>
            <a:ext cx="709381" cy="0"/>
          </a:xfrm>
          <a:prstGeom prst="line">
            <a:avLst/>
          </a:prstGeom>
          <a:ln w="34925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5E6C5228-7B04-09B3-9C58-0CF5C3FBF23F}"/>
              </a:ext>
            </a:extLst>
          </p:cNvPr>
          <p:cNvCxnSpPr>
            <a:cxnSpLocks/>
          </p:cNvCxnSpPr>
          <p:nvPr/>
        </p:nvCxnSpPr>
        <p:spPr>
          <a:xfrm>
            <a:off x="10289397" y="2493394"/>
            <a:ext cx="709381" cy="0"/>
          </a:xfrm>
          <a:prstGeom prst="line">
            <a:avLst/>
          </a:prstGeom>
          <a:ln w="34925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22C55F9-F5C0-ADC1-E83A-FC435FA5AC34}"/>
              </a:ext>
            </a:extLst>
          </p:cNvPr>
          <p:cNvSpPr txBox="1"/>
          <p:nvPr/>
        </p:nvSpPr>
        <p:spPr>
          <a:xfrm rot="16200000">
            <a:off x="4598202" y="3349409"/>
            <a:ext cx="367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Software  methods and parameters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4D7EF6C-9BD0-11D1-B679-E6ADC2A37792}"/>
              </a:ext>
            </a:extLst>
          </p:cNvPr>
          <p:cNvSpPr txBox="1"/>
          <p:nvPr/>
        </p:nvSpPr>
        <p:spPr>
          <a:xfrm>
            <a:off x="7641038" y="5350161"/>
            <a:ext cx="409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Hardware components and parameters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1896A6C9-8024-0D01-DE5C-7D1F5722872D}"/>
              </a:ext>
            </a:extLst>
          </p:cNvPr>
          <p:cNvSpPr/>
          <p:nvPr/>
        </p:nvSpPr>
        <p:spPr>
          <a:xfrm>
            <a:off x="2370083" y="4925547"/>
            <a:ext cx="3647659" cy="178740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Note: It can be proven that the optimality of inference is strictly dependent on the exact characteristics of produced data –there is no catch-all test statistic!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62D58F-D392-0869-86AA-DDF181DC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2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4687D-E0ED-F8EE-F255-49756E713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D43B94-7700-01F1-3EB9-CC34FCCE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On Co-Design of experiments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D1ED8-6C7A-7A69-2AAC-435D70F32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635" y="1825624"/>
            <a:ext cx="5392400" cy="49960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Despite the flourishing of (very nice!) examples of hardware optimization (and software optimization) in various areas, I have not yet seen a convincing case of co-design carried out in full.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My only proto-example is an old and a bit too simple one: the </a:t>
            </a:r>
            <a:r>
              <a:rPr lang="en-US" dirty="0" err="1"/>
              <a:t>MuOnE</a:t>
            </a:r>
            <a:r>
              <a:rPr lang="en-US" dirty="0"/>
              <a:t> experiment (next slides).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Optimization efforts of the hardware H of an experiment may fix the software producing inference from the collected data, or consider a few possible choices for it</a:t>
            </a:r>
          </a:p>
          <a:p>
            <a:pPr marL="0" indent="0">
              <a:buNone/>
            </a:pPr>
            <a:r>
              <a:rPr lang="en-US" dirty="0"/>
              <a:t>In other efforts the software (pattern reconstruction, dim. reduction) is optimized end to end by considering a fixed detector, or maybe a few possible configurations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full space is only accessible if you consider every parameter together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6D548D5D-7504-9301-6003-442BC3BB8239}"/>
              </a:ext>
            </a:extLst>
          </p:cNvPr>
          <p:cNvSpPr/>
          <p:nvPr/>
        </p:nvSpPr>
        <p:spPr>
          <a:xfrm>
            <a:off x="6728114" y="1735282"/>
            <a:ext cx="5005135" cy="35692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5273E20-6DC4-08EC-E1DA-2291C7340961}"/>
              </a:ext>
            </a:extLst>
          </p:cNvPr>
          <p:cNvSpPr txBox="1"/>
          <p:nvPr/>
        </p:nvSpPr>
        <p:spPr>
          <a:xfrm>
            <a:off x="10084377" y="1825624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Design space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5FD0CDB7-670C-8673-41B7-1A39BE3652CE}"/>
              </a:ext>
            </a:extLst>
          </p:cNvPr>
          <p:cNvCxnSpPr>
            <a:cxnSpLocks/>
          </p:cNvCxnSpPr>
          <p:nvPr/>
        </p:nvCxnSpPr>
        <p:spPr>
          <a:xfrm>
            <a:off x="10993992" y="2277804"/>
            <a:ext cx="0" cy="1423554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FAD58E61-E61F-66F3-B1E7-4C9F1EF43728}"/>
              </a:ext>
            </a:extLst>
          </p:cNvPr>
          <p:cNvCxnSpPr>
            <a:cxnSpLocks/>
          </p:cNvCxnSpPr>
          <p:nvPr/>
        </p:nvCxnSpPr>
        <p:spPr>
          <a:xfrm>
            <a:off x="8749229" y="3402327"/>
            <a:ext cx="0" cy="149051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210B422E-05B8-1686-A692-5D8CB4D815A2}"/>
              </a:ext>
            </a:extLst>
          </p:cNvPr>
          <p:cNvCxnSpPr>
            <a:cxnSpLocks/>
          </p:cNvCxnSpPr>
          <p:nvPr/>
        </p:nvCxnSpPr>
        <p:spPr>
          <a:xfrm>
            <a:off x="8143674" y="1863012"/>
            <a:ext cx="0" cy="1565988"/>
          </a:xfrm>
          <a:prstGeom prst="line">
            <a:avLst/>
          </a:prstGeom>
          <a:ln w="34925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776C372B-2253-C365-5C07-EDF05E11F1EC}"/>
              </a:ext>
            </a:extLst>
          </p:cNvPr>
          <p:cNvCxnSpPr>
            <a:cxnSpLocks/>
          </p:cNvCxnSpPr>
          <p:nvPr/>
        </p:nvCxnSpPr>
        <p:spPr>
          <a:xfrm>
            <a:off x="9317266" y="3402327"/>
            <a:ext cx="0" cy="149051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9EA0E485-406D-B288-FD25-73A26A12743D}"/>
              </a:ext>
            </a:extLst>
          </p:cNvPr>
          <p:cNvCxnSpPr>
            <a:cxnSpLocks/>
          </p:cNvCxnSpPr>
          <p:nvPr/>
        </p:nvCxnSpPr>
        <p:spPr>
          <a:xfrm>
            <a:off x="9914742" y="3402327"/>
            <a:ext cx="0" cy="149051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8F0632F-EBBE-CCBB-0BF9-B2853946CDF3}"/>
              </a:ext>
            </a:extLst>
          </p:cNvPr>
          <p:cNvCxnSpPr>
            <a:cxnSpLocks/>
          </p:cNvCxnSpPr>
          <p:nvPr/>
        </p:nvCxnSpPr>
        <p:spPr>
          <a:xfrm>
            <a:off x="10517416" y="3402327"/>
            <a:ext cx="0" cy="149051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77AD0C-80A6-A330-262A-85046411B89C}"/>
              </a:ext>
            </a:extLst>
          </p:cNvPr>
          <p:cNvSpPr/>
          <p:nvPr/>
        </p:nvSpPr>
        <p:spPr>
          <a:xfrm>
            <a:off x="176645" y="5922817"/>
            <a:ext cx="5919355" cy="696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B1EF2B2D-D04A-DA58-1240-E5FFFC6E01C0}"/>
              </a:ext>
            </a:extLst>
          </p:cNvPr>
          <p:cNvCxnSpPr>
            <a:cxnSpLocks/>
          </p:cNvCxnSpPr>
          <p:nvPr/>
        </p:nvCxnSpPr>
        <p:spPr>
          <a:xfrm>
            <a:off x="7579102" y="3777095"/>
            <a:ext cx="0" cy="707257"/>
          </a:xfrm>
          <a:prstGeom prst="line">
            <a:avLst/>
          </a:prstGeom>
          <a:ln w="34925">
            <a:solidFill>
              <a:srgbClr val="FFC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14D6E04-E3E0-8606-9E9D-CCE9A0952969}"/>
              </a:ext>
            </a:extLst>
          </p:cNvPr>
          <p:cNvCxnSpPr>
            <a:cxnSpLocks/>
          </p:cNvCxnSpPr>
          <p:nvPr/>
        </p:nvCxnSpPr>
        <p:spPr>
          <a:xfrm>
            <a:off x="9028051" y="3402327"/>
            <a:ext cx="0" cy="149051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CABB3F55-A183-1819-A112-6118CCC3375C}"/>
              </a:ext>
            </a:extLst>
          </p:cNvPr>
          <p:cNvCxnSpPr>
            <a:cxnSpLocks/>
          </p:cNvCxnSpPr>
          <p:nvPr/>
        </p:nvCxnSpPr>
        <p:spPr>
          <a:xfrm>
            <a:off x="9599551" y="3402327"/>
            <a:ext cx="0" cy="149051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F30B30B-7FDF-47C9-0399-9351E6BFD106}"/>
              </a:ext>
            </a:extLst>
          </p:cNvPr>
          <p:cNvCxnSpPr>
            <a:cxnSpLocks/>
          </p:cNvCxnSpPr>
          <p:nvPr/>
        </p:nvCxnSpPr>
        <p:spPr>
          <a:xfrm>
            <a:off x="10228201" y="3402327"/>
            <a:ext cx="0" cy="149051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23B42B74-DDB4-50CA-EA2B-FAC1157168FD}"/>
              </a:ext>
            </a:extLst>
          </p:cNvPr>
          <p:cNvSpPr/>
          <p:nvPr/>
        </p:nvSpPr>
        <p:spPr>
          <a:xfrm>
            <a:off x="228373" y="1721289"/>
            <a:ext cx="5919355" cy="193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9B55363-A5CB-D15E-FA38-DE70376AF3DE}"/>
              </a:ext>
            </a:extLst>
          </p:cNvPr>
          <p:cNvSpPr txBox="1"/>
          <p:nvPr/>
        </p:nvSpPr>
        <p:spPr>
          <a:xfrm rot="16200000">
            <a:off x="4598202" y="3349409"/>
            <a:ext cx="367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Software  methods and parameters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1B1006F-46B6-9C12-1255-219753A647E4}"/>
              </a:ext>
            </a:extLst>
          </p:cNvPr>
          <p:cNvSpPr txBox="1"/>
          <p:nvPr/>
        </p:nvSpPr>
        <p:spPr>
          <a:xfrm>
            <a:off x="7641038" y="5350161"/>
            <a:ext cx="409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Hardware components and parameters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0704714-F583-FD86-1844-7C212D65D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B59441-0973-3CA7-748C-C40A0F33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24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77C56-A13B-4510-FB90-238D44E44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0F76181B-030D-D4E9-3487-3B943579AD43}"/>
              </a:ext>
            </a:extLst>
          </p:cNvPr>
          <p:cNvSpPr/>
          <p:nvPr/>
        </p:nvSpPr>
        <p:spPr>
          <a:xfrm>
            <a:off x="6728114" y="1735282"/>
            <a:ext cx="5005135" cy="35692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8AAB86C-FFEE-5492-2052-09DECA67A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510" y="2155412"/>
            <a:ext cx="4692557" cy="299564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8569715-5A44-AD75-F5ED-215571838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On Co-Design of experiments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0C9FA5-2F7C-6DB8-C134-470081094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635" y="1825624"/>
            <a:ext cx="5402765" cy="542524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Despite the flourishing of (very nice!) examples of hardware optimization (and software optimization) in various areas, I have not yet seen a convincing case of co-design carried out in full.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My only proto-example is an old and a bit too simple one: the </a:t>
            </a:r>
            <a:r>
              <a:rPr lang="en-US" dirty="0" err="1"/>
              <a:t>MuOnE</a:t>
            </a:r>
            <a:r>
              <a:rPr lang="en-US" dirty="0"/>
              <a:t> experiment (next slides).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Optimization efforts of the hardware H of an experiment may fix the software producing inference from the collected data, or consider a few possible choices for it</a:t>
            </a:r>
          </a:p>
          <a:p>
            <a:pPr marL="0" indent="0">
              <a:buNone/>
            </a:pPr>
            <a:r>
              <a:rPr lang="en-US" dirty="0"/>
              <a:t>In other efforts the software (pattern reconstruction, dim. reduction) is optimized end to end by considering a fixed detector, or maybe a few possible configurations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dirty="0">
                <a:solidFill>
                  <a:srgbClr val="00B0F0"/>
                </a:solidFill>
              </a:rPr>
              <a:t>full space</a:t>
            </a:r>
            <a:r>
              <a:rPr lang="en-US" dirty="0"/>
              <a:t> is only accessible if you consider together all parameters. Depending on the breadth of methods and parameter space considered, this scans (a subset of) the full dimensionality available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272139C-A2BE-4723-E85F-20370DFF3F3D}"/>
              </a:ext>
            </a:extLst>
          </p:cNvPr>
          <p:cNvSpPr txBox="1"/>
          <p:nvPr/>
        </p:nvSpPr>
        <p:spPr>
          <a:xfrm>
            <a:off x="7641038" y="5350161"/>
            <a:ext cx="409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Hardware components and parameters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75C3ED2-817E-655D-4C5A-C6E7A0FB2883}"/>
              </a:ext>
            </a:extLst>
          </p:cNvPr>
          <p:cNvSpPr txBox="1"/>
          <p:nvPr/>
        </p:nvSpPr>
        <p:spPr>
          <a:xfrm>
            <a:off x="10084377" y="1825624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Design space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E3F9BBD2-FF02-17D1-7884-962048BB3AFD}"/>
              </a:ext>
            </a:extLst>
          </p:cNvPr>
          <p:cNvSpPr/>
          <p:nvPr/>
        </p:nvSpPr>
        <p:spPr>
          <a:xfrm>
            <a:off x="7161253" y="2010290"/>
            <a:ext cx="1033896" cy="1366404"/>
          </a:xfrm>
          <a:prstGeom prst="roundRect">
            <a:avLst/>
          </a:prstGeom>
          <a:solidFill>
            <a:srgbClr val="FFC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7B03451-A37C-7C27-C8CB-4D2671D18B2A}"/>
              </a:ext>
            </a:extLst>
          </p:cNvPr>
          <p:cNvSpPr/>
          <p:nvPr/>
        </p:nvSpPr>
        <p:spPr>
          <a:xfrm>
            <a:off x="6828034" y="4006537"/>
            <a:ext cx="2999137" cy="929986"/>
          </a:xfrm>
          <a:prstGeom prst="roundRect">
            <a:avLst/>
          </a:prstGeom>
          <a:solidFill>
            <a:srgbClr val="FFC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EB683AC4-C2C8-D20A-D764-15FDFC61CF26}"/>
              </a:ext>
            </a:extLst>
          </p:cNvPr>
          <p:cNvSpPr/>
          <p:nvPr/>
        </p:nvSpPr>
        <p:spPr>
          <a:xfrm>
            <a:off x="8707821" y="2285298"/>
            <a:ext cx="2691005" cy="2889375"/>
          </a:xfrm>
          <a:prstGeom prst="roundRect">
            <a:avLst/>
          </a:prstGeom>
          <a:solidFill>
            <a:srgbClr val="FFC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624C395-7CB4-67EA-890A-8FDF74A7FFEE}"/>
              </a:ext>
            </a:extLst>
          </p:cNvPr>
          <p:cNvSpPr/>
          <p:nvPr/>
        </p:nvSpPr>
        <p:spPr>
          <a:xfrm>
            <a:off x="228373" y="1721289"/>
            <a:ext cx="5919355" cy="193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9487DD-8590-46FD-04D8-977C26E5AF0E}"/>
              </a:ext>
            </a:extLst>
          </p:cNvPr>
          <p:cNvSpPr txBox="1"/>
          <p:nvPr/>
        </p:nvSpPr>
        <p:spPr>
          <a:xfrm rot="16200000">
            <a:off x="4598202" y="3349409"/>
            <a:ext cx="367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Software  methods and parameters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EC17F982-2332-C984-3372-6CE5F1778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BA3-9C5F-4AA1-9269-A3BF2963C1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61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>
            <a:extLst>
              <a:ext uri="{FF2B5EF4-FFF2-40B4-BE49-F238E27FC236}">
                <a16:creationId xmlns:a16="http://schemas.microsoft.com/office/drawing/2014/main" id="{C82ACCFD-FF77-7C59-E4E1-CEEA81FC8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2110" y="144461"/>
            <a:ext cx="9427779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6600"/>
                </a:solidFill>
                <a:latin typeface="+mn-lt"/>
              </a:rPr>
              <a:t>…But what is a Neural Network?</a:t>
            </a:r>
          </a:p>
        </p:txBody>
      </p:sp>
      <p:sp>
        <p:nvSpPr>
          <p:cNvPr id="20483" name="Segnaposto contenuto 2">
            <a:extLst>
              <a:ext uri="{FF2B5EF4-FFF2-40B4-BE49-F238E27FC236}">
                <a16:creationId xmlns:a16="http://schemas.microsoft.com/office/drawing/2014/main" id="{831A907B-4335-6A0D-A328-080E0A7C8E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3772" y="1600200"/>
            <a:ext cx="11377984" cy="1828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 neural network (NN) is a system of neurons connected by a network communicating signals between them</a:t>
            </a:r>
          </a:p>
          <a:p>
            <a:pPr marL="0" indent="0"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Each of us owns a phenomenal example of a NN: </a:t>
            </a:r>
            <a:r>
              <a:rPr lang="en-US" altLang="en-US" sz="2400" dirty="0">
                <a:solidFill>
                  <a:srgbClr val="00B0F0"/>
                </a:solidFill>
              </a:rPr>
              <a:t>our brain</a:t>
            </a:r>
            <a:r>
              <a:rPr lang="en-US" altLang="en-US" sz="2400" dirty="0">
                <a:solidFill>
                  <a:schemeClr val="bg1"/>
                </a:solidFill>
              </a:rPr>
              <a:t>!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7764F4-186A-2125-2AB3-C743A532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2" y="3229421"/>
            <a:ext cx="5366183" cy="34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ain Anatomy |">
            <a:extLst>
              <a:ext uri="{FF2B5EF4-FFF2-40B4-BE49-F238E27FC236}">
                <a16:creationId xmlns:a16="http://schemas.microsoft.com/office/drawing/2014/main" id="{55E8BB7D-A414-8D9F-246C-979D7084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230264"/>
            <a:ext cx="5846259" cy="34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2F21ADF-EEEA-A4A3-6B98-8C03F771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>
            <a:extLst>
              <a:ext uri="{FF2B5EF4-FFF2-40B4-BE49-F238E27FC236}">
                <a16:creationId xmlns:a16="http://schemas.microsoft.com/office/drawing/2014/main" id="{455CD103-4E61-252C-3C51-53DA0C551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6600"/>
                </a:solidFill>
                <a:latin typeface="+mn-lt"/>
              </a:rPr>
              <a:t>Artificial Neural Networks</a:t>
            </a:r>
          </a:p>
        </p:txBody>
      </p:sp>
      <p:sp>
        <p:nvSpPr>
          <p:cNvPr id="21507" name="Segnaposto contenuto 2">
            <a:extLst>
              <a:ext uri="{FF2B5EF4-FFF2-40B4-BE49-F238E27FC236}">
                <a16:creationId xmlns:a16="http://schemas.microsoft.com/office/drawing/2014/main" id="{6B073B50-5987-D97E-5785-8045753AF9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54423" y="1806498"/>
            <a:ext cx="10083154" cy="170227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200" dirty="0">
                <a:solidFill>
                  <a:schemeClr val="bg1"/>
                </a:solidFill>
              </a:rPr>
              <a:t>The human brain has 80 billion neurons. The complexity and richness of our thought is only the result of the great complexity of our brain’s structure.</a:t>
            </a:r>
          </a:p>
        </p:txBody>
      </p:sp>
      <p:pic>
        <p:nvPicPr>
          <p:cNvPr id="21508" name="Picture 2" descr="How Does the Brain Work (Grades 9-12) - Dana Foundation">
            <a:extLst>
              <a:ext uri="{FF2B5EF4-FFF2-40B4-BE49-F238E27FC236}">
                <a16:creationId xmlns:a16="http://schemas.microsoft.com/office/drawing/2014/main" id="{8B254163-E469-5AB2-EF19-527783D6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103" y="3153565"/>
            <a:ext cx="6282801" cy="330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A8984E-033B-3D85-7D49-5CCA027B5728}"/>
              </a:ext>
            </a:extLst>
          </p:cNvPr>
          <p:cNvSpPr txBox="1"/>
          <p:nvPr/>
        </p:nvSpPr>
        <p:spPr>
          <a:xfrm>
            <a:off x="813312" y="4186133"/>
            <a:ext cx="38880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solidFill>
                  <a:schemeClr val="bg1"/>
                </a:solidFill>
              </a:rPr>
              <a:t>… But then, if we </a:t>
            </a:r>
            <a:r>
              <a:rPr lang="en-US" altLang="en-US" sz="2000" dirty="0">
                <a:solidFill>
                  <a:srgbClr val="00B0F0"/>
                </a:solidFill>
              </a:rPr>
              <a:t>simulate faithfully </a:t>
            </a:r>
            <a:r>
              <a:rPr lang="en-US" altLang="en-US" sz="2000" dirty="0">
                <a:solidFill>
                  <a:schemeClr val="bg1"/>
                </a:solidFill>
              </a:rPr>
              <a:t>a large enough neural network, can we reproduce human intelligence? </a:t>
            </a:r>
          </a:p>
          <a:p>
            <a:endParaRPr lang="en-US" altLang="en-US" sz="2000" dirty="0">
              <a:solidFill>
                <a:schemeClr val="bg1"/>
              </a:solidFill>
            </a:endParaRPr>
          </a:p>
          <a:p>
            <a:r>
              <a:rPr lang="en-US" altLang="en-US" sz="2000" dirty="0">
                <a:solidFill>
                  <a:schemeClr val="bg1"/>
                </a:solidFill>
              </a:rPr>
              <a:t>Or go beyond? </a:t>
            </a:r>
          </a:p>
          <a:p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BD7388-905C-AAD9-9327-EEA83138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3BC977-73FB-035B-9729-2CA1BF4C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>
            <a:extLst>
              <a:ext uri="{FF2B5EF4-FFF2-40B4-BE49-F238E27FC236}">
                <a16:creationId xmlns:a16="http://schemas.microsoft.com/office/drawing/2014/main" id="{B66BBCA3-D227-95A1-131D-BB716A79F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8580"/>
            <a:ext cx="8229600" cy="1143000"/>
          </a:xfrm>
        </p:spPr>
        <p:txBody>
          <a:bodyPr/>
          <a:lstStyle/>
          <a:p>
            <a:r>
              <a:rPr lang="it-IT" altLang="en-US" b="1" dirty="0">
                <a:solidFill>
                  <a:srgbClr val="FF6600"/>
                </a:solidFill>
                <a:latin typeface="+mn-lt"/>
              </a:rPr>
              <a:t>How Does an ANN Work</a:t>
            </a:r>
            <a:endParaRPr lang="en-US" altLang="en-US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2531" name="CasellaDiTesto 2">
            <a:extLst>
              <a:ext uri="{FF2B5EF4-FFF2-40B4-BE49-F238E27FC236}">
                <a16:creationId xmlns:a16="http://schemas.microsoft.com/office/drawing/2014/main" id="{EFC1E207-5BA3-EC2C-CF2E-D5982EF1D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81" y="1196975"/>
            <a:ext cx="11750314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An </a:t>
            </a:r>
            <a:r>
              <a:rPr lang="it-IT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Artificial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</a:rPr>
              <a:t>Neural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 Network (ANN)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</a:rPr>
              <a:t>is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 a computer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</a:rPr>
              <a:t>program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</a:rPr>
              <a:t>that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</a:rPr>
              <a:t>simulates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 the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</a:rPr>
              <a:t>behavior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 of a set of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</a:rPr>
              <a:t>neurons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 and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</a:rPr>
              <a:t>their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</a:rPr>
              <a:t>interconnections</a:t>
            </a:r>
            <a:endParaRPr lang="it-IT" altLang="en-US" sz="2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en-US" sz="2400" dirty="0">
              <a:solidFill>
                <a:srgbClr val="FFFFFF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In the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simplest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setup (feed-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forward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ANN),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there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an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architecture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organized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layers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Every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neuron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from a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layer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receives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input from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neurons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in the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previous</a:t>
            </a:r>
            <a:r>
              <a:rPr lang="it-IT" altLang="en-US" sz="24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4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layer</a:t>
            </a:r>
            <a:endParaRPr lang="it-IT" altLang="en-US" sz="2400" dirty="0">
              <a:solidFill>
                <a:srgbClr val="FFFFFF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en-US" sz="1800" b="1" dirty="0">
              <a:solidFill>
                <a:srgbClr val="00000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2532" name="Picture 2" descr="Reti Neurali">
            <a:extLst>
              <a:ext uri="{FF2B5EF4-FFF2-40B4-BE49-F238E27FC236}">
                <a16:creationId xmlns:a16="http://schemas.microsoft.com/office/drawing/2014/main" id="{B1AEAD4B-10B9-105D-42C2-6B410A841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4" y="3314701"/>
            <a:ext cx="7077075" cy="3489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811924A-F63F-1D81-B0E5-12EA8FFA9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asellaDiTesto 2">
            <a:extLst>
              <a:ext uri="{FF2B5EF4-FFF2-40B4-BE49-F238E27FC236}">
                <a16:creationId xmlns:a16="http://schemas.microsoft.com/office/drawing/2014/main" id="{B6F7FE82-4B61-1DCE-7E0D-D280DE738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423988"/>
            <a:ext cx="11183533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Input data are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usually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real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numbers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encoding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i="1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e.g.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pixel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colours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of an image or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other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information.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The ANN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processes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the data with a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fixed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formal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rule to produce a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numerical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output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that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represents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the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wanted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answers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once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it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has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been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trained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					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It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essentially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 </a:t>
            </a:r>
            <a:r>
              <a:rPr lang="it-IT" altLang="en-US" sz="2000" dirty="0" err="1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deterministic</a:t>
            </a:r>
            <a:r>
              <a:rPr lang="it-IT" altLang="en-US" sz="2000" dirty="0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2000" dirty="0" err="1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function</a:t>
            </a:r>
            <a:r>
              <a:rPr lang="it-IT" altLang="en-US" sz="2000" dirty="0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of the inputs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3556" name="Picture 2" descr="Convolutional Neural Networks (CNN): Softmax &amp; Cross-Entropy - Blogs -  SuperDataScience | Machine Learning | AI | Data Science Career | Analytics  | Success">
            <a:extLst>
              <a:ext uri="{FF2B5EF4-FFF2-40B4-BE49-F238E27FC236}">
                <a16:creationId xmlns:a16="http://schemas.microsoft.com/office/drawing/2014/main" id="{3FDEC4E4-9EEC-DEB3-5189-AD1DF7788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3022601"/>
            <a:ext cx="82486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D7AAC2E-6D83-374D-53E1-EDDD931089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8580"/>
            <a:ext cx="8229600" cy="1143000"/>
          </a:xfrm>
        </p:spPr>
        <p:txBody>
          <a:bodyPr/>
          <a:lstStyle/>
          <a:p>
            <a:r>
              <a:rPr lang="it-IT" altLang="en-US" b="1" dirty="0">
                <a:solidFill>
                  <a:srgbClr val="FF6600"/>
                </a:solidFill>
                <a:latin typeface="+mn-lt"/>
              </a:rPr>
              <a:t>How Does an ANN Work</a:t>
            </a:r>
            <a:endParaRPr lang="en-US" altLang="en-US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BBD347-79B2-7323-5C4E-B977B729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ttangolo 3">
            <a:extLst>
              <a:ext uri="{FF2B5EF4-FFF2-40B4-BE49-F238E27FC236}">
                <a16:creationId xmlns:a16="http://schemas.microsoft.com/office/drawing/2014/main" id="{A0172C7A-2547-2BD9-3BC5-C44A66F12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03" y="1557339"/>
            <a:ext cx="11472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Each </a:t>
            </a:r>
            <a:r>
              <a:rPr lang="it-IT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neuron’s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behavior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is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described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by </a:t>
            </a:r>
            <a:r>
              <a:rPr lang="it-IT" altLang="en-US" sz="1800" dirty="0">
                <a:solidFill>
                  <a:srgbClr val="00B0F0"/>
                </a:solidFill>
                <a:cs typeface="Arial" panose="020B0604020202020204" pitchFamily="34" charset="0"/>
              </a:rPr>
              <a:t>a </a:t>
            </a:r>
            <a:r>
              <a:rPr lang="it-IT" altLang="en-US" sz="1800" dirty="0" err="1">
                <a:solidFill>
                  <a:srgbClr val="00B0F0"/>
                </a:solidFill>
                <a:cs typeface="Arial" panose="020B0604020202020204" pitchFamily="34" charset="0"/>
              </a:rPr>
              <a:t>vector</a:t>
            </a:r>
            <a:r>
              <a:rPr lang="it-IT" altLang="en-US" sz="1800" dirty="0">
                <a:solidFill>
                  <a:srgbClr val="00B0F0"/>
                </a:solidFill>
                <a:cs typeface="Arial" panose="020B0604020202020204" pitchFamily="34" charset="0"/>
              </a:rPr>
              <a:t> of </a:t>
            </a:r>
            <a:r>
              <a:rPr lang="it-IT" altLang="en-US" sz="1800" dirty="0" err="1">
                <a:solidFill>
                  <a:srgbClr val="00B0F0"/>
                </a:solidFill>
                <a:cs typeface="Arial" panose="020B0604020202020204" pitchFamily="34" charset="0"/>
              </a:rPr>
              <a:t>numbers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(some </a:t>
            </a:r>
            <a:r>
              <a:rPr lang="it-IT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weights w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and an overall </a:t>
            </a:r>
            <a:r>
              <a:rPr lang="it-IT" altLang="en-US" sz="1800" dirty="0" err="1">
                <a:solidFill>
                  <a:srgbClr val="FF0000"/>
                </a:solidFill>
                <a:cs typeface="Arial" panose="020B0604020202020204" pitchFamily="34" charset="0"/>
              </a:rPr>
              <a:t>bias</a:t>
            </a:r>
            <a:r>
              <a:rPr lang="it-IT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 b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Each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weight «</a:t>
            </a:r>
            <a:r>
              <a:rPr lang="it-IT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scales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» the </a:t>
            </a:r>
            <a:r>
              <a:rPr lang="it-IT" altLang="en-US" sz="1800" dirty="0">
                <a:solidFill>
                  <a:srgbClr val="00B050"/>
                </a:solidFill>
                <a:cs typeface="Arial" panose="020B0604020202020204" pitchFamily="34" charset="0"/>
              </a:rPr>
              <a:t>input </a:t>
            </a:r>
            <a:r>
              <a:rPr lang="it-IT" altLang="en-US" sz="1800" dirty="0" err="1">
                <a:solidFill>
                  <a:srgbClr val="00B050"/>
                </a:solidFill>
                <a:cs typeface="Arial" panose="020B0604020202020204" pitchFamily="34" charset="0"/>
              </a:rPr>
              <a:t>signal</a:t>
            </a:r>
            <a:r>
              <a:rPr lang="it-IT" altLang="en-US" sz="18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coming </a:t>
            </a:r>
            <a:r>
              <a:rPr lang="it-IT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into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a </a:t>
            </a:r>
            <a:r>
              <a:rPr lang="it-IT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synapse</a:t>
            </a:r>
            <a:r>
              <a:rPr lang="it-IT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83D61E7B-EB22-1918-C703-D0143B3F4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92" y="319732"/>
            <a:ext cx="955358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altLang="en-US" b="1" kern="0" dirty="0">
                <a:solidFill>
                  <a:srgbClr val="FF6600"/>
                </a:solidFill>
                <a:latin typeface="+mn-lt"/>
              </a:rPr>
              <a:t>How Does an ANN Work – some </a:t>
            </a:r>
            <a:r>
              <a:rPr lang="it-IT" altLang="en-US" b="1" kern="0" dirty="0" err="1">
                <a:solidFill>
                  <a:srgbClr val="FF6600"/>
                </a:solidFill>
                <a:latin typeface="+mn-lt"/>
              </a:rPr>
              <a:t>detail</a:t>
            </a:r>
            <a:endParaRPr lang="en-US" altLang="en-US" b="1" kern="0" dirty="0">
              <a:solidFill>
                <a:srgbClr val="FF6600"/>
              </a:solidFill>
              <a:latin typeface="+mn-lt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4E02988-84BD-FBAA-5FF0-4D5B420E66F0}"/>
              </a:ext>
            </a:extLst>
          </p:cNvPr>
          <p:cNvGrpSpPr/>
          <p:nvPr/>
        </p:nvGrpSpPr>
        <p:grpSpPr>
          <a:xfrm>
            <a:off x="2525452" y="2797601"/>
            <a:ext cx="5935663" cy="3340100"/>
            <a:chOff x="3182349" y="3048815"/>
            <a:chExt cx="5935663" cy="3340100"/>
          </a:xfrm>
        </p:grpSpPr>
        <p:pic>
          <p:nvPicPr>
            <p:cNvPr id="24580" name="Picture 2" descr="Types of Neurons: Parts, Structure, and Function">
              <a:extLst>
                <a:ext uri="{FF2B5EF4-FFF2-40B4-BE49-F238E27FC236}">
                  <a16:creationId xmlns:a16="http://schemas.microsoft.com/office/drawing/2014/main" id="{BF6AD9E4-988E-207D-4F05-ECCD199C1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2349" y="3048815"/>
              <a:ext cx="5935663" cy="334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1" name="CasellaDiTesto 2">
              <a:extLst>
                <a:ext uri="{FF2B5EF4-FFF2-40B4-BE49-F238E27FC236}">
                  <a16:creationId xmlns:a16="http://schemas.microsoft.com/office/drawing/2014/main" id="{62CE7E09-E9E6-E0E5-1384-788347A47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3961" y="3228794"/>
              <a:ext cx="11608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w</a:t>
              </a:r>
              <a:r>
                <a:rPr lang="en-US" altLang="en-US" sz="2400" b="1" baseline="-25000" dirty="0">
                  <a:solidFill>
                    <a:srgbClr val="C00000"/>
                  </a:solidFill>
                  <a:cs typeface="Arial" panose="020B0604020202020204" pitchFamily="34" charset="0"/>
                </a:rPr>
                <a:t>6</a:t>
              </a: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 = -3</a:t>
              </a:r>
            </a:p>
          </p:txBody>
        </p:sp>
        <p:sp>
          <p:nvSpPr>
            <p:cNvPr id="7" name="CasellaDiTesto 2">
              <a:extLst>
                <a:ext uri="{FF2B5EF4-FFF2-40B4-BE49-F238E27FC236}">
                  <a16:creationId xmlns:a16="http://schemas.microsoft.com/office/drawing/2014/main" id="{15123FA5-19E4-1135-FADF-357B6D255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9709" y="5214092"/>
              <a:ext cx="10583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w</a:t>
              </a:r>
              <a:r>
                <a:rPr lang="en-US" altLang="en-US" sz="2400" b="1" baseline="-25000" dirty="0">
                  <a:solidFill>
                    <a:srgbClr val="C00000"/>
                  </a:solidFill>
                  <a:cs typeface="Arial" panose="020B0604020202020204" pitchFamily="34" charset="0"/>
                </a:rPr>
                <a:t>4</a:t>
              </a: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 = 2</a:t>
              </a:r>
            </a:p>
          </p:txBody>
        </p:sp>
        <p:sp>
          <p:nvSpPr>
            <p:cNvPr id="11" name="CasellaDiTesto 2">
              <a:extLst>
                <a:ext uri="{FF2B5EF4-FFF2-40B4-BE49-F238E27FC236}">
                  <a16:creationId xmlns:a16="http://schemas.microsoft.com/office/drawing/2014/main" id="{2F741ABC-0476-EEC8-B116-145E8C5E4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6547" y="3449381"/>
              <a:ext cx="10583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w</a:t>
              </a:r>
              <a:r>
                <a:rPr lang="en-US" altLang="en-US" sz="2400" b="1" baseline="-25000" dirty="0">
                  <a:solidFill>
                    <a:srgbClr val="C00000"/>
                  </a:solidFill>
                  <a:cs typeface="Arial" panose="020B0604020202020204" pitchFamily="34" charset="0"/>
                </a:rPr>
                <a:t>1</a:t>
              </a: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 = 5</a:t>
              </a:r>
            </a:p>
          </p:txBody>
        </p:sp>
        <p:sp>
          <p:nvSpPr>
            <p:cNvPr id="2" name="CasellaDiTesto 2">
              <a:extLst>
                <a:ext uri="{FF2B5EF4-FFF2-40B4-BE49-F238E27FC236}">
                  <a16:creationId xmlns:a16="http://schemas.microsoft.com/office/drawing/2014/main" id="{45ABD1E4-61FC-F4CB-A016-98E42A98B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5865" y="4504301"/>
              <a:ext cx="9957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b = -2</a:t>
              </a:r>
            </a:p>
          </p:txBody>
        </p:sp>
        <p:sp>
          <p:nvSpPr>
            <p:cNvPr id="9" name="CasellaDiTesto 2">
              <a:extLst>
                <a:ext uri="{FF2B5EF4-FFF2-40B4-BE49-F238E27FC236}">
                  <a16:creationId xmlns:a16="http://schemas.microsoft.com/office/drawing/2014/main" id="{61B355CC-BF27-7FF9-C31E-384A738332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0556" y="5559897"/>
              <a:ext cx="13147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w</a:t>
              </a:r>
              <a:r>
                <a:rPr lang="en-US" altLang="en-US" sz="2400" b="1" baseline="-25000" dirty="0">
                  <a:solidFill>
                    <a:srgbClr val="C00000"/>
                  </a:solidFill>
                  <a:cs typeface="Arial" panose="020B0604020202020204" pitchFamily="34" charset="0"/>
                </a:rPr>
                <a:t>3</a:t>
              </a: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 = 0.5</a:t>
              </a:r>
            </a:p>
          </p:txBody>
        </p:sp>
        <p:sp>
          <p:nvSpPr>
            <p:cNvPr id="15" name="CasellaDiTesto 2">
              <a:extLst>
                <a:ext uri="{FF2B5EF4-FFF2-40B4-BE49-F238E27FC236}">
                  <a16:creationId xmlns:a16="http://schemas.microsoft.com/office/drawing/2014/main" id="{931689CC-B409-E077-319E-F595CBF8F0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6548" y="5035300"/>
              <a:ext cx="10583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w</a:t>
              </a:r>
              <a:r>
                <a:rPr lang="en-US" altLang="en-US" sz="2400" b="1" baseline="-25000" dirty="0">
                  <a:solidFill>
                    <a:srgbClr val="C00000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 = 4</a:t>
              </a:r>
            </a:p>
          </p:txBody>
        </p:sp>
        <p:sp>
          <p:nvSpPr>
            <p:cNvPr id="25" name="CasellaDiTesto 2">
              <a:extLst>
                <a:ext uri="{FF2B5EF4-FFF2-40B4-BE49-F238E27FC236}">
                  <a16:creationId xmlns:a16="http://schemas.microsoft.com/office/drawing/2014/main" id="{82414499-558C-F71D-CCC5-ADE99A53C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9709" y="3742332"/>
              <a:ext cx="10583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w</a:t>
              </a:r>
              <a:r>
                <a:rPr lang="en-US" altLang="en-US" sz="2400" b="1" baseline="-25000" dirty="0">
                  <a:solidFill>
                    <a:srgbClr val="C00000"/>
                  </a:solidFill>
                  <a:cs typeface="Arial" panose="020B0604020202020204" pitchFamily="34" charset="0"/>
                </a:rPr>
                <a:t>5</a:t>
              </a:r>
              <a:r>
                <a:rPr lang="en-US" alt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 = 5</a:t>
              </a:r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C69DDF2-8571-60F6-60EF-5F9BC783D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726AF13-EFBC-411E-62DD-FD338F6F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7888" y="260648"/>
            <a:ext cx="4117860" cy="1312480"/>
          </a:xfrm>
        </p:spPr>
        <p:txBody>
          <a:bodyPr/>
          <a:lstStyle/>
          <a:p>
            <a:r>
              <a:rPr lang="it-IT" dirty="0"/>
              <a:t>About me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5157192"/>
          </a:xfrm>
        </p:spPr>
        <p:txBody>
          <a:bodyPr>
            <a:normAutofit lnSpcReduction="10000"/>
          </a:bodyPr>
          <a:lstStyle/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INFN, Padova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Statistical Sciences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. Padova, 2018-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USERN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https://usern.tums.ac.ir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CMS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CERN, 2002-</a:t>
            </a: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of the CMS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Committee, 2009- (and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, 2012-2015)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SWGO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Founder and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MODE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mode-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collaboration.github.io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), 2020-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(1992-2010)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CDF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Tevatron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dates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back to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CDF,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sapient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lifelong task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 a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2005. The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http://www.science20.com/quantum_diaries_survivor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The blog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over 1500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on science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ED9A16-70F6-299D-622A-0C08C82C7CCD}"/>
              </a:ext>
            </a:extLst>
          </p:cNvPr>
          <p:cNvSpPr/>
          <p:nvPr/>
        </p:nvSpPr>
        <p:spPr>
          <a:xfrm>
            <a:off x="1775520" y="2492896"/>
            <a:ext cx="8568952" cy="417646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0FCFE0-EBE2-8DDD-0159-F32AE098FFAF}"/>
              </a:ext>
            </a:extLst>
          </p:cNvPr>
          <p:cNvSpPr/>
          <p:nvPr/>
        </p:nvSpPr>
        <p:spPr>
          <a:xfrm>
            <a:off x="1775520" y="1448780"/>
            <a:ext cx="8568952" cy="504056"/>
          </a:xfrm>
          <a:prstGeom prst="rect">
            <a:avLst/>
          </a:prstGeom>
          <a:solidFill>
            <a:schemeClr val="dk1">
              <a:alpha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122" name="Picture 2" descr="University of Padua">
            <a:extLst>
              <a:ext uri="{FF2B5EF4-FFF2-40B4-BE49-F238E27FC236}">
                <a16:creationId xmlns:a16="http://schemas.microsoft.com/office/drawing/2014/main" id="{A2354390-0BA3-68CC-0B14-9B71B09A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5" y="3212976"/>
            <a:ext cx="525610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B5864D-0F46-DE65-D814-F35116B4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2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CCCD5-F443-27CD-F987-0395E83A6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A0391654-EF3B-ED8B-98D9-25C71EEB855C}"/>
              </a:ext>
            </a:extLst>
          </p:cNvPr>
          <p:cNvSpPr/>
          <p:nvPr/>
        </p:nvSpPr>
        <p:spPr bwMode="auto">
          <a:xfrm>
            <a:off x="5513764" y="3498561"/>
            <a:ext cx="1652734" cy="16546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79" name="Rettangolo 3">
                <a:extLst>
                  <a:ext uri="{FF2B5EF4-FFF2-40B4-BE49-F238E27FC236}">
                    <a16:creationId xmlns:a16="http://schemas.microsoft.com/office/drawing/2014/main" id="{0D014B0E-482C-A9C6-B378-A623FA8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03" y="1557339"/>
                <a:ext cx="11472375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Each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neuron’s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behavior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described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by 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vector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of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numbers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(some 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weights w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and an overall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bias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Each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weight «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scales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» the 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input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signal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coming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into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synapse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 output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function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of the sum of input times weights plus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bias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e.g. </a:t>
                </a:r>
                <a14:m>
                  <m:oMath xmlns:m="http://schemas.openxmlformats.org/officeDocument/2006/math">
                    <m:r>
                      <a:rPr kumimoji="0" lang="en-US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  <m:r>
                      <a:rPr kumimoji="0" lang="en-US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 </m:t>
                    </m:r>
                    <m:func>
                      <m:funcPr>
                        <m:ctrlPr>
                          <a:rPr kumimoji="0" lang="en-US" alt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alt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tanh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kumimoji="0" lang="en-US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kumimoji="0" lang="en-US" alt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</m:func>
                  </m:oMath>
                </a14:m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579" name="Rettangolo 3">
                <a:extLst>
                  <a:ext uri="{FF2B5EF4-FFF2-40B4-BE49-F238E27FC236}">
                    <a16:creationId xmlns:a16="http://schemas.microsoft.com/office/drawing/2014/main" id="{0D014B0E-482C-A9C6-B378-A623FA867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03" y="1557339"/>
                <a:ext cx="11472375" cy="923330"/>
              </a:xfrm>
              <a:prstGeom prst="rect">
                <a:avLst/>
              </a:prstGeom>
              <a:blipFill>
                <a:blip r:embed="rId2"/>
                <a:stretch>
                  <a:fillRect l="-478" t="-3289" b="-736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1">
            <a:extLst>
              <a:ext uri="{FF2B5EF4-FFF2-40B4-BE49-F238E27FC236}">
                <a16:creationId xmlns:a16="http://schemas.microsoft.com/office/drawing/2014/main" id="{5F698C68-A66B-2203-1C7B-2C6C75C20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8757" y="206375"/>
            <a:ext cx="127184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How Does an ANN Work – some </a:t>
            </a:r>
            <a:r>
              <a:rPr kumimoji="0" lang="it-IT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detail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id="{5743BE4B-CB8E-F024-D3F6-637C7CC93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994" y="2797601"/>
            <a:ext cx="19463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Input: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(3,0,2,-1,4,8)</a:t>
            </a:r>
          </a:p>
        </p:txBody>
      </p:sp>
      <p:sp>
        <p:nvSpPr>
          <p:cNvPr id="10" name="CasellaDiTesto 2">
            <a:extLst>
              <a:ext uri="{FF2B5EF4-FFF2-40B4-BE49-F238E27FC236}">
                <a16:creationId xmlns:a16="http://schemas.microsoft.com/office/drawing/2014/main" id="{81DD6580-893C-C095-0C77-9F003EFC7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7920" y="3904154"/>
            <a:ext cx="333695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Output: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= tanh[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-8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)*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)]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= tanh(2)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4F3975BD-F8E0-8F81-1B44-D5A5DCD557F0}"/>
              </a:ext>
            </a:extLst>
          </p:cNvPr>
          <p:cNvCxnSpPr>
            <a:cxnSpLocks/>
          </p:cNvCxnSpPr>
          <p:nvPr/>
        </p:nvCxnSpPr>
        <p:spPr bwMode="auto">
          <a:xfrm>
            <a:off x="6988451" y="4321800"/>
            <a:ext cx="508183" cy="40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4596" name="Gruppo 24595">
            <a:extLst>
              <a:ext uri="{FF2B5EF4-FFF2-40B4-BE49-F238E27FC236}">
                <a16:creationId xmlns:a16="http://schemas.microsoft.com/office/drawing/2014/main" id="{FC1D2076-331D-FE1C-30CD-A4D7F6CEBDF8}"/>
              </a:ext>
            </a:extLst>
          </p:cNvPr>
          <p:cNvGrpSpPr/>
          <p:nvPr/>
        </p:nvGrpSpPr>
        <p:grpSpPr>
          <a:xfrm>
            <a:off x="2685376" y="3079225"/>
            <a:ext cx="4154309" cy="2651807"/>
            <a:chOff x="2685376" y="3079225"/>
            <a:chExt cx="4154309" cy="2651807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7E149FCF-8868-7110-F72A-EAA630EF4C34}"/>
                </a:ext>
              </a:extLst>
            </p:cNvPr>
            <p:cNvGrpSpPr/>
            <p:nvPr/>
          </p:nvGrpSpPr>
          <p:grpSpPr>
            <a:xfrm>
              <a:off x="4156278" y="3086020"/>
              <a:ext cx="2683407" cy="2624000"/>
              <a:chOff x="4813175" y="3337234"/>
              <a:chExt cx="2683407" cy="2624000"/>
            </a:xfrm>
          </p:grpSpPr>
          <p:sp>
            <p:nvSpPr>
              <p:cNvPr id="24581" name="CasellaDiTesto 2">
                <a:extLst>
                  <a:ext uri="{FF2B5EF4-FFF2-40B4-BE49-F238E27FC236}">
                    <a16:creationId xmlns:a16="http://schemas.microsoft.com/office/drawing/2014/main" id="{86FBD580-706C-84AF-2EF9-1C353B7189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3175" y="5499569"/>
                <a:ext cx="116089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-3</a:t>
                </a:r>
              </a:p>
            </p:txBody>
          </p:sp>
          <p:sp>
            <p:nvSpPr>
              <p:cNvPr id="7" name="CasellaDiTesto 2">
                <a:extLst>
                  <a:ext uri="{FF2B5EF4-FFF2-40B4-BE49-F238E27FC236}">
                    <a16:creationId xmlns:a16="http://schemas.microsoft.com/office/drawing/2014/main" id="{71FA7228-B526-BF5D-5270-F59D8C2C5B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3175" y="4641315"/>
                <a:ext cx="10583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2</a:t>
                </a:r>
              </a:p>
            </p:txBody>
          </p:sp>
          <p:sp>
            <p:nvSpPr>
              <p:cNvPr id="11" name="CasellaDiTesto 2">
                <a:extLst>
                  <a:ext uri="{FF2B5EF4-FFF2-40B4-BE49-F238E27FC236}">
                    <a16:creationId xmlns:a16="http://schemas.microsoft.com/office/drawing/2014/main" id="{E8C76194-C6B3-D83C-107B-074559B4DD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3176" y="3337234"/>
                <a:ext cx="10583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5</a:t>
                </a:r>
              </a:p>
            </p:txBody>
          </p:sp>
          <p:sp>
            <p:nvSpPr>
              <p:cNvPr id="2" name="CasellaDiTesto 2">
                <a:extLst>
                  <a:ext uri="{FF2B5EF4-FFF2-40B4-BE49-F238E27FC236}">
                    <a16:creationId xmlns:a16="http://schemas.microsoft.com/office/drawing/2014/main" id="{3534BD4A-609F-D2A7-B193-91231EE45D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00797" y="4346267"/>
                <a:ext cx="99578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 = -8</a:t>
                </a:r>
              </a:p>
            </p:txBody>
          </p:sp>
          <p:sp>
            <p:nvSpPr>
              <p:cNvPr id="9" name="CasellaDiTesto 2">
                <a:extLst>
                  <a:ext uri="{FF2B5EF4-FFF2-40B4-BE49-F238E27FC236}">
                    <a16:creationId xmlns:a16="http://schemas.microsoft.com/office/drawing/2014/main" id="{D30E8C3B-1A24-2073-5889-C8DB2178F4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8248" y="4195488"/>
                <a:ext cx="131478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0.5</a:t>
                </a:r>
              </a:p>
            </p:txBody>
          </p:sp>
          <p:sp>
            <p:nvSpPr>
              <p:cNvPr id="15" name="CasellaDiTesto 2">
                <a:extLst>
                  <a:ext uri="{FF2B5EF4-FFF2-40B4-BE49-F238E27FC236}">
                    <a16:creationId xmlns:a16="http://schemas.microsoft.com/office/drawing/2014/main" id="{A4019C76-1C97-946C-0198-A7A8625B70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3175" y="3758442"/>
                <a:ext cx="10583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4</a:t>
                </a:r>
              </a:p>
            </p:txBody>
          </p:sp>
          <p:sp>
            <p:nvSpPr>
              <p:cNvPr id="25" name="CasellaDiTesto 2">
                <a:extLst>
                  <a:ext uri="{FF2B5EF4-FFF2-40B4-BE49-F238E27FC236}">
                    <a16:creationId xmlns:a16="http://schemas.microsoft.com/office/drawing/2014/main" id="{1E78E33E-16CC-55F0-2D16-C33BE732D4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3175" y="5078361"/>
                <a:ext cx="10583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5</a:t>
                </a:r>
              </a:p>
            </p:txBody>
          </p:sp>
        </p:grp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1C30B9F5-CF26-6A24-25BD-AFABD44D2351}"/>
                </a:ext>
              </a:extLst>
            </p:cNvPr>
            <p:cNvCxnSpPr>
              <a:cxnSpLocks/>
              <a:stCxn id="16" idx="3"/>
            </p:cNvCxnSpPr>
            <p:nvPr/>
          </p:nvCxnSpPr>
          <p:spPr bwMode="auto">
            <a:xfrm>
              <a:off x="5424329" y="3314526"/>
              <a:ext cx="471646" cy="6153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756E485-943D-8267-C75B-EC0F0D09ADFB}"/>
                </a:ext>
              </a:extLst>
            </p:cNvPr>
            <p:cNvSpPr/>
            <p:nvPr/>
          </p:nvSpPr>
          <p:spPr bwMode="auto">
            <a:xfrm>
              <a:off x="4109545" y="3110639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43ED8FB4-57F4-0809-5AB0-427A67E03CC0}"/>
                </a:ext>
              </a:extLst>
            </p:cNvPr>
            <p:cNvSpPr/>
            <p:nvPr/>
          </p:nvSpPr>
          <p:spPr bwMode="auto">
            <a:xfrm>
              <a:off x="4109545" y="3555527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F1979D1F-11E6-4F10-6F4D-33C6331F4ED6}"/>
                </a:ext>
              </a:extLst>
            </p:cNvPr>
            <p:cNvSpPr/>
            <p:nvPr/>
          </p:nvSpPr>
          <p:spPr bwMode="auto">
            <a:xfrm>
              <a:off x="4109545" y="3992573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2410E54B-8CBD-325B-A513-8A3AA5AFB0DD}"/>
                </a:ext>
              </a:extLst>
            </p:cNvPr>
            <p:cNvSpPr/>
            <p:nvPr/>
          </p:nvSpPr>
          <p:spPr bwMode="auto">
            <a:xfrm>
              <a:off x="4109545" y="4429619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AF28FF64-2B52-FF8E-0686-47D71FBD3FF3}"/>
                </a:ext>
              </a:extLst>
            </p:cNvPr>
            <p:cNvSpPr/>
            <p:nvPr/>
          </p:nvSpPr>
          <p:spPr bwMode="auto">
            <a:xfrm>
              <a:off x="4109545" y="4880681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12CED3E7-7D72-E118-BACA-36BDEB0DCA46}"/>
                </a:ext>
              </a:extLst>
            </p:cNvPr>
            <p:cNvSpPr/>
            <p:nvPr/>
          </p:nvSpPr>
          <p:spPr bwMode="auto">
            <a:xfrm>
              <a:off x="4109545" y="5323258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BBE58D5D-098D-571D-E402-ABB89C5D6B43}"/>
                </a:ext>
              </a:extLst>
            </p:cNvPr>
            <p:cNvCxnSpPr>
              <a:cxnSpLocks/>
              <a:stCxn id="18" idx="3"/>
            </p:cNvCxnSpPr>
            <p:nvPr/>
          </p:nvCxnSpPr>
          <p:spPr bwMode="auto">
            <a:xfrm>
              <a:off x="5424329" y="3759414"/>
              <a:ext cx="355541" cy="31060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FC82363E-51D4-D397-A801-12C13F2FC25F}"/>
                </a:ext>
              </a:extLst>
            </p:cNvPr>
            <p:cNvCxnSpPr>
              <a:cxnSpLocks/>
              <a:stCxn id="9" idx="3"/>
            </p:cNvCxnSpPr>
            <p:nvPr/>
          </p:nvCxnSpPr>
          <p:spPr bwMode="auto">
            <a:xfrm>
              <a:off x="5476135" y="4175107"/>
              <a:ext cx="247377" cy="776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23B3E28E-1EF6-7EAC-C98B-849D4B321F37}"/>
                </a:ext>
              </a:extLst>
            </p:cNvPr>
            <p:cNvCxnSpPr>
              <a:cxnSpLocks/>
              <a:stCxn id="22" idx="3"/>
            </p:cNvCxnSpPr>
            <p:nvPr/>
          </p:nvCxnSpPr>
          <p:spPr bwMode="auto">
            <a:xfrm flipV="1">
              <a:off x="5424329" y="4494488"/>
              <a:ext cx="299183" cy="13901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1786C992-528C-7F76-A780-8E0874F5C438}"/>
                </a:ext>
              </a:extLst>
            </p:cNvPr>
            <p:cNvCxnSpPr>
              <a:cxnSpLocks/>
              <a:stCxn id="23" idx="3"/>
            </p:cNvCxnSpPr>
            <p:nvPr/>
          </p:nvCxnSpPr>
          <p:spPr bwMode="auto">
            <a:xfrm flipV="1">
              <a:off x="5424329" y="4685243"/>
              <a:ext cx="404557" cy="39932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695CE2A7-CC8F-EB80-66C9-BC3310F52663}"/>
                </a:ext>
              </a:extLst>
            </p:cNvPr>
            <p:cNvCxnSpPr>
              <a:cxnSpLocks/>
              <a:stCxn id="24" idx="3"/>
            </p:cNvCxnSpPr>
            <p:nvPr/>
          </p:nvCxnSpPr>
          <p:spPr bwMode="auto">
            <a:xfrm flipV="1">
              <a:off x="5424329" y="4870215"/>
              <a:ext cx="513483" cy="6569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F0401AAA-D5CF-25B7-690C-95CFA2378895}"/>
                </a:ext>
              </a:extLst>
            </p:cNvPr>
            <p:cNvSpPr/>
            <p:nvPr/>
          </p:nvSpPr>
          <p:spPr bwMode="auto">
            <a:xfrm>
              <a:off x="2685377" y="3112964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C4FE1860-2FDB-B2CE-BD15-A8C639BA02BD}"/>
                </a:ext>
              </a:extLst>
            </p:cNvPr>
            <p:cNvSpPr/>
            <p:nvPr/>
          </p:nvSpPr>
          <p:spPr bwMode="auto">
            <a:xfrm>
              <a:off x="2685377" y="3555526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85FD4D9B-149C-A3D1-0001-6E67A0791BB1}"/>
                </a:ext>
              </a:extLst>
            </p:cNvPr>
            <p:cNvSpPr/>
            <p:nvPr/>
          </p:nvSpPr>
          <p:spPr bwMode="auto">
            <a:xfrm>
              <a:off x="2690450" y="3992572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3BC48195-F73E-24AC-6BDF-A6849B4A1B50}"/>
                </a:ext>
              </a:extLst>
            </p:cNvPr>
            <p:cNvSpPr/>
            <p:nvPr/>
          </p:nvSpPr>
          <p:spPr bwMode="auto">
            <a:xfrm>
              <a:off x="2690450" y="4429618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Ovale 47">
              <a:extLst>
                <a:ext uri="{FF2B5EF4-FFF2-40B4-BE49-F238E27FC236}">
                  <a16:creationId xmlns:a16="http://schemas.microsoft.com/office/drawing/2014/main" id="{FDB3955C-4F42-46E1-A307-DC4082593141}"/>
                </a:ext>
              </a:extLst>
            </p:cNvPr>
            <p:cNvSpPr/>
            <p:nvPr/>
          </p:nvSpPr>
          <p:spPr bwMode="auto">
            <a:xfrm>
              <a:off x="2685376" y="4866664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C8CECD30-2F2C-EC2A-3B35-40DE2D4C671B}"/>
                </a:ext>
              </a:extLst>
            </p:cNvPr>
            <p:cNvSpPr/>
            <p:nvPr/>
          </p:nvSpPr>
          <p:spPr bwMode="auto">
            <a:xfrm>
              <a:off x="2685376" y="5309226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2CDB316F-C25C-726F-DD74-8527E800B9D3}"/>
                </a:ext>
              </a:extLst>
            </p:cNvPr>
            <p:cNvCxnSpPr>
              <a:cxnSpLocks/>
              <a:stCxn id="44" idx="6"/>
              <a:endCxn id="16" idx="1"/>
            </p:cNvCxnSpPr>
            <p:nvPr/>
          </p:nvCxnSpPr>
          <p:spPr bwMode="auto">
            <a:xfrm flipV="1">
              <a:off x="3596062" y="3314526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7B14AF0E-7BB1-AE21-6BD1-16BC64E1A1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9895" y="3754883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4" name="Connettore 2 53">
              <a:extLst>
                <a:ext uri="{FF2B5EF4-FFF2-40B4-BE49-F238E27FC236}">
                  <a16:creationId xmlns:a16="http://schemas.microsoft.com/office/drawing/2014/main" id="{12EBD40F-D808-64A0-71C8-31566FE7AF7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06208" y="4202912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5" name="Connettore 2 54">
              <a:extLst>
                <a:ext uri="{FF2B5EF4-FFF2-40B4-BE49-F238E27FC236}">
                  <a16:creationId xmlns:a16="http://schemas.microsoft.com/office/drawing/2014/main" id="{CD026E41-3E23-FEA8-2B16-4A89250EAE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87100" y="4607091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" name="Connettore 2 55">
              <a:extLst>
                <a:ext uri="{FF2B5EF4-FFF2-40B4-BE49-F238E27FC236}">
                  <a16:creationId xmlns:a16="http://schemas.microsoft.com/office/drawing/2014/main" id="{67077FB4-AF59-235B-FEA7-4B43F9E8D03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9895" y="5068225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AD407044-EDEB-1954-2541-14D149E8949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96062" y="5519287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8D6DDEED-1239-7BF2-4515-DCBBCD250D83}"/>
                </a:ext>
              </a:extLst>
            </p:cNvPr>
            <p:cNvSpPr txBox="1"/>
            <p:nvPr/>
          </p:nvSpPr>
          <p:spPr>
            <a:xfrm>
              <a:off x="2962626" y="307922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3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8F02600F-21C7-5B78-E095-FE883B5626F4}"/>
                </a:ext>
              </a:extLst>
            </p:cNvPr>
            <p:cNvSpPr txBox="1"/>
            <p:nvPr/>
          </p:nvSpPr>
          <p:spPr>
            <a:xfrm>
              <a:off x="2970710" y="351841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0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607E9648-AA57-8E80-E47C-49DA678D7BC5}"/>
                </a:ext>
              </a:extLst>
            </p:cNvPr>
            <p:cNvSpPr txBox="1"/>
            <p:nvPr/>
          </p:nvSpPr>
          <p:spPr>
            <a:xfrm>
              <a:off x="2969546" y="397513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2</a:t>
              </a: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469039E6-A1C3-B1D6-24D8-8DF5A5503CC8}"/>
                </a:ext>
              </a:extLst>
            </p:cNvPr>
            <p:cNvSpPr txBox="1"/>
            <p:nvPr/>
          </p:nvSpPr>
          <p:spPr>
            <a:xfrm>
              <a:off x="2875564" y="4416754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-1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4654D9D2-4E61-0D61-0215-785BA7B29410}"/>
                </a:ext>
              </a:extLst>
            </p:cNvPr>
            <p:cNvSpPr txBox="1"/>
            <p:nvPr/>
          </p:nvSpPr>
          <p:spPr>
            <a:xfrm>
              <a:off x="2961906" y="485596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4</a:t>
              </a:r>
            </a:p>
          </p:txBody>
        </p:sp>
        <p:sp>
          <p:nvSpPr>
            <p:cNvPr id="24576" name="CasellaDiTesto 24575">
              <a:extLst>
                <a:ext uri="{FF2B5EF4-FFF2-40B4-BE49-F238E27FC236}">
                  <a16:creationId xmlns:a16="http://schemas.microsoft.com/office/drawing/2014/main" id="{851522F1-0745-50BA-69FF-71C26067D7CB}"/>
                </a:ext>
              </a:extLst>
            </p:cNvPr>
            <p:cNvSpPr txBox="1"/>
            <p:nvPr/>
          </p:nvSpPr>
          <p:spPr>
            <a:xfrm>
              <a:off x="2969546" y="526095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8</a:t>
              </a:r>
            </a:p>
          </p:txBody>
        </p:sp>
      </p:grpSp>
      <p:pic>
        <p:nvPicPr>
          <p:cNvPr id="24578" name="Immagine 24577">
            <a:extLst>
              <a:ext uri="{FF2B5EF4-FFF2-40B4-BE49-F238E27FC236}">
                <a16:creationId xmlns:a16="http://schemas.microsoft.com/office/drawing/2014/main" id="{6B16BAC8-59E7-4C9A-374E-DDA1C761B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497" y="2498510"/>
            <a:ext cx="3562376" cy="1285884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493C4A-B58B-4341-8F50-12EAA18C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ED4EEE2F-3642-8623-5C76-D29AE6853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95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00B6-E30D-EE37-6A29-21E41AF25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328124C0-A698-C078-870F-12B748E3F412}"/>
              </a:ext>
            </a:extLst>
          </p:cNvPr>
          <p:cNvSpPr/>
          <p:nvPr/>
        </p:nvSpPr>
        <p:spPr bwMode="auto">
          <a:xfrm>
            <a:off x="5513764" y="3498561"/>
            <a:ext cx="1652734" cy="16546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6FA7560-8F34-3862-8F41-3BCCCAB63179}"/>
              </a:ext>
            </a:extLst>
          </p:cNvPr>
          <p:cNvSpPr txBox="1"/>
          <p:nvPr/>
        </p:nvSpPr>
        <p:spPr>
          <a:xfrm>
            <a:off x="870281" y="6374276"/>
            <a:ext cx="10174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The ANN learning </a:t>
            </a:r>
            <a:r>
              <a:rPr kumimoji="0" lang="it-IT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process</a:t>
            </a: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consists</a:t>
            </a: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in </a:t>
            </a:r>
            <a:r>
              <a:rPr kumimoji="0" lang="it-IT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finding</a:t>
            </a: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suitable</a:t>
            </a: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values</a:t>
            </a: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for weights and </a:t>
            </a:r>
            <a:r>
              <a:rPr kumimoji="0" lang="it-IT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biases</a:t>
            </a: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for </a:t>
            </a:r>
            <a:r>
              <a:rPr kumimoji="0" lang="it-IT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all</a:t>
            </a: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neurons</a:t>
            </a:r>
            <a:endParaRPr kumimoji="0" lang="it-IT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5E304B6C-E2C7-D9DA-C0E3-EDDD670DA924}"/>
              </a:ext>
            </a:extLst>
          </p:cNvPr>
          <p:cNvCxnSpPr>
            <a:cxnSpLocks/>
          </p:cNvCxnSpPr>
          <p:nvPr/>
        </p:nvCxnSpPr>
        <p:spPr bwMode="auto">
          <a:xfrm>
            <a:off x="6988451" y="4321800"/>
            <a:ext cx="508183" cy="40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CasellaDiTesto 2">
            <a:extLst>
              <a:ext uri="{FF2B5EF4-FFF2-40B4-BE49-F238E27FC236}">
                <a16:creationId xmlns:a16="http://schemas.microsoft.com/office/drawing/2014/main" id="{E4E15547-37B2-5A53-2136-CDF930297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595" y="4086906"/>
            <a:ext cx="120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O=0.96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3">
                <a:extLst>
                  <a:ext uri="{FF2B5EF4-FFF2-40B4-BE49-F238E27FC236}">
                    <a16:creationId xmlns:a16="http://schemas.microsoft.com/office/drawing/2014/main" id="{B7ED57B8-A1EB-952D-157E-95285D93E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03" y="1557339"/>
                <a:ext cx="11472375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Each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neuron’s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behavior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described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by 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vector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of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numbers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(some 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weights w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and an overall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bias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Each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weight «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scales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» the 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input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signal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coming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into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synapse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 output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function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of the sum of input times weights plus </a:t>
                </a:r>
                <a:r>
                  <a:rPr kumimoji="0" lang="it-IT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bias</a:t>
                </a:r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e.g. </a:t>
                </a:r>
                <a14:m>
                  <m:oMath xmlns:m="http://schemas.openxmlformats.org/officeDocument/2006/math">
                    <m:r>
                      <a:rPr kumimoji="0" lang="en-US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  <m:r>
                      <a:rPr kumimoji="0" lang="en-US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 </m:t>
                    </m:r>
                    <m:func>
                      <m:funcPr>
                        <m:ctrlPr>
                          <a:rPr kumimoji="0" lang="en-US" alt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alt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tanh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kumimoji="0" lang="en-US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kumimoji="0" lang="en-US" alt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en-US" alt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</m:func>
                  </m:oMath>
                </a14:m>
                <a:r>
                  <a:rPr kumimoji="0" lang="it-IT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Rettangolo 3">
                <a:extLst>
                  <a:ext uri="{FF2B5EF4-FFF2-40B4-BE49-F238E27FC236}">
                    <a16:creationId xmlns:a16="http://schemas.microsoft.com/office/drawing/2014/main" id="{B7ED57B8-A1EB-952D-157E-95285D93EE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03" y="1557339"/>
                <a:ext cx="11472375" cy="923330"/>
              </a:xfrm>
              <a:prstGeom prst="rect">
                <a:avLst/>
              </a:prstGeom>
              <a:blipFill>
                <a:blip r:embed="rId2"/>
                <a:stretch>
                  <a:fillRect l="-478" t="-3289" b="-736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po 16">
            <a:extLst>
              <a:ext uri="{FF2B5EF4-FFF2-40B4-BE49-F238E27FC236}">
                <a16:creationId xmlns:a16="http://schemas.microsoft.com/office/drawing/2014/main" id="{512CDCF1-9AD6-238F-A1F8-D3F1D5DE9C5F}"/>
              </a:ext>
            </a:extLst>
          </p:cNvPr>
          <p:cNvGrpSpPr/>
          <p:nvPr/>
        </p:nvGrpSpPr>
        <p:grpSpPr>
          <a:xfrm>
            <a:off x="2685376" y="3079225"/>
            <a:ext cx="4154309" cy="2651807"/>
            <a:chOff x="2685376" y="3079225"/>
            <a:chExt cx="4154309" cy="2651807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64B28856-46EF-0D03-E222-769E23C3E522}"/>
                </a:ext>
              </a:extLst>
            </p:cNvPr>
            <p:cNvGrpSpPr/>
            <p:nvPr/>
          </p:nvGrpSpPr>
          <p:grpSpPr>
            <a:xfrm>
              <a:off x="4156278" y="3086020"/>
              <a:ext cx="2683407" cy="2624000"/>
              <a:chOff x="4813175" y="3337234"/>
              <a:chExt cx="2683407" cy="2624000"/>
            </a:xfrm>
          </p:grpSpPr>
          <p:sp>
            <p:nvSpPr>
              <p:cNvPr id="62" name="CasellaDiTesto 2">
                <a:extLst>
                  <a:ext uri="{FF2B5EF4-FFF2-40B4-BE49-F238E27FC236}">
                    <a16:creationId xmlns:a16="http://schemas.microsoft.com/office/drawing/2014/main" id="{7DA6D53D-A33A-D66E-268F-B5A82EAA5F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3175" y="5499569"/>
                <a:ext cx="116089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-3</a:t>
                </a:r>
              </a:p>
            </p:txBody>
          </p:sp>
          <p:sp>
            <p:nvSpPr>
              <p:cNvPr id="63" name="CasellaDiTesto 2">
                <a:extLst>
                  <a:ext uri="{FF2B5EF4-FFF2-40B4-BE49-F238E27FC236}">
                    <a16:creationId xmlns:a16="http://schemas.microsoft.com/office/drawing/2014/main" id="{A267BC39-3FC6-1178-408D-9A7ECF1DEF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3175" y="4641315"/>
                <a:ext cx="10583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2</a:t>
                </a:r>
              </a:p>
            </p:txBody>
          </p:sp>
          <p:sp>
            <p:nvSpPr>
              <p:cNvPr id="24576" name="CasellaDiTesto 2">
                <a:extLst>
                  <a:ext uri="{FF2B5EF4-FFF2-40B4-BE49-F238E27FC236}">
                    <a16:creationId xmlns:a16="http://schemas.microsoft.com/office/drawing/2014/main" id="{FD9535AD-65E2-A9FF-271E-E0EEE53566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3176" y="3337234"/>
                <a:ext cx="10583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5</a:t>
                </a:r>
              </a:p>
            </p:txBody>
          </p:sp>
          <p:sp>
            <p:nvSpPr>
              <p:cNvPr id="24577" name="CasellaDiTesto 2">
                <a:extLst>
                  <a:ext uri="{FF2B5EF4-FFF2-40B4-BE49-F238E27FC236}">
                    <a16:creationId xmlns:a16="http://schemas.microsoft.com/office/drawing/2014/main" id="{1F3C4DD7-4468-FC21-52FE-9BAB086299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00797" y="4346267"/>
                <a:ext cx="99578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 = -8</a:t>
                </a:r>
              </a:p>
            </p:txBody>
          </p:sp>
          <p:sp>
            <p:nvSpPr>
              <p:cNvPr id="24578" name="CasellaDiTesto 2">
                <a:extLst>
                  <a:ext uri="{FF2B5EF4-FFF2-40B4-BE49-F238E27FC236}">
                    <a16:creationId xmlns:a16="http://schemas.microsoft.com/office/drawing/2014/main" id="{E6A19CAA-0ECD-60EF-68D2-B3244DD530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8248" y="4195488"/>
                <a:ext cx="131478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0.5</a:t>
                </a:r>
              </a:p>
            </p:txBody>
          </p:sp>
          <p:sp>
            <p:nvSpPr>
              <p:cNvPr id="24580" name="CasellaDiTesto 2">
                <a:extLst>
                  <a:ext uri="{FF2B5EF4-FFF2-40B4-BE49-F238E27FC236}">
                    <a16:creationId xmlns:a16="http://schemas.microsoft.com/office/drawing/2014/main" id="{0B60C5AE-8A99-9201-E5D1-2ABCAA2252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3175" y="3758442"/>
                <a:ext cx="10583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4</a:t>
                </a:r>
              </a:p>
            </p:txBody>
          </p:sp>
          <p:sp>
            <p:nvSpPr>
              <p:cNvPr id="24582" name="CasellaDiTesto 2">
                <a:extLst>
                  <a:ext uri="{FF2B5EF4-FFF2-40B4-BE49-F238E27FC236}">
                    <a16:creationId xmlns:a16="http://schemas.microsoft.com/office/drawing/2014/main" id="{74441827-D502-32F0-2128-9092853CA3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3175" y="5078361"/>
                <a:ext cx="10583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</a:t>
                </a:r>
                <a:r>
                  <a:rPr kumimoji="0" lang="en-US" alt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5</a:t>
                </a:r>
              </a:p>
            </p:txBody>
          </p:sp>
        </p:grp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25DCAF60-86EB-716A-8362-E846C2D9DEAA}"/>
                </a:ext>
              </a:extLst>
            </p:cNvPr>
            <p:cNvCxnSpPr>
              <a:cxnSpLocks/>
              <a:stCxn id="27" idx="3"/>
            </p:cNvCxnSpPr>
            <p:nvPr/>
          </p:nvCxnSpPr>
          <p:spPr bwMode="auto">
            <a:xfrm>
              <a:off x="5424329" y="3314526"/>
              <a:ext cx="471646" cy="6153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0F5EF27C-667F-1368-FAA4-E6AEDE018413}"/>
                </a:ext>
              </a:extLst>
            </p:cNvPr>
            <p:cNvSpPr/>
            <p:nvPr/>
          </p:nvSpPr>
          <p:spPr bwMode="auto">
            <a:xfrm>
              <a:off x="4109545" y="3110639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858AB50D-21CD-BE06-B363-444376A54CF9}"/>
                </a:ext>
              </a:extLst>
            </p:cNvPr>
            <p:cNvSpPr/>
            <p:nvPr/>
          </p:nvSpPr>
          <p:spPr bwMode="auto">
            <a:xfrm>
              <a:off x="4109545" y="3555527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4D42FC46-B506-3FAD-2EE8-53FEC77B8DEE}"/>
                </a:ext>
              </a:extLst>
            </p:cNvPr>
            <p:cNvSpPr/>
            <p:nvPr/>
          </p:nvSpPr>
          <p:spPr bwMode="auto">
            <a:xfrm>
              <a:off x="4109545" y="3992573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13C5626C-828A-179D-C939-CA436EF4E76E}"/>
                </a:ext>
              </a:extLst>
            </p:cNvPr>
            <p:cNvSpPr/>
            <p:nvPr/>
          </p:nvSpPr>
          <p:spPr bwMode="auto">
            <a:xfrm>
              <a:off x="4109545" y="4429619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E98FD1ED-EED3-C090-C73C-EE88DD19B837}"/>
                </a:ext>
              </a:extLst>
            </p:cNvPr>
            <p:cNvSpPr/>
            <p:nvPr/>
          </p:nvSpPr>
          <p:spPr bwMode="auto">
            <a:xfrm>
              <a:off x="4109545" y="4880681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2C0D4EFE-0972-5747-124D-BB34CF8C39D8}"/>
                </a:ext>
              </a:extLst>
            </p:cNvPr>
            <p:cNvSpPr/>
            <p:nvPr/>
          </p:nvSpPr>
          <p:spPr bwMode="auto">
            <a:xfrm>
              <a:off x="4109545" y="5323258"/>
              <a:ext cx="1314784" cy="40777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82E6C5B8-2484-E702-474C-8CF238F735B1}"/>
                </a:ext>
              </a:extLst>
            </p:cNvPr>
            <p:cNvCxnSpPr>
              <a:cxnSpLocks/>
              <a:stCxn id="28" idx="3"/>
            </p:cNvCxnSpPr>
            <p:nvPr/>
          </p:nvCxnSpPr>
          <p:spPr bwMode="auto">
            <a:xfrm>
              <a:off x="5424329" y="3759414"/>
              <a:ext cx="355541" cy="31060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D4EBFA0D-9EA0-65FF-481E-D77C6C359B25}"/>
                </a:ext>
              </a:extLst>
            </p:cNvPr>
            <p:cNvCxnSpPr>
              <a:cxnSpLocks/>
              <a:stCxn id="24578" idx="3"/>
            </p:cNvCxnSpPr>
            <p:nvPr/>
          </p:nvCxnSpPr>
          <p:spPr bwMode="auto">
            <a:xfrm>
              <a:off x="5476135" y="4175107"/>
              <a:ext cx="247377" cy="776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9" name="Connettore 2 38">
              <a:extLst>
                <a:ext uri="{FF2B5EF4-FFF2-40B4-BE49-F238E27FC236}">
                  <a16:creationId xmlns:a16="http://schemas.microsoft.com/office/drawing/2014/main" id="{4B1C1990-8879-CF18-3485-10BA2FB3A3DB}"/>
                </a:ext>
              </a:extLst>
            </p:cNvPr>
            <p:cNvCxnSpPr>
              <a:cxnSpLocks/>
              <a:stCxn id="31" idx="3"/>
            </p:cNvCxnSpPr>
            <p:nvPr/>
          </p:nvCxnSpPr>
          <p:spPr bwMode="auto">
            <a:xfrm flipV="1">
              <a:off x="5424329" y="4494488"/>
              <a:ext cx="299183" cy="13901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4031B78E-F321-B36D-96C6-510909C35D1C}"/>
                </a:ext>
              </a:extLst>
            </p:cNvPr>
            <p:cNvCxnSpPr>
              <a:cxnSpLocks/>
              <a:stCxn id="33" idx="3"/>
            </p:cNvCxnSpPr>
            <p:nvPr/>
          </p:nvCxnSpPr>
          <p:spPr bwMode="auto">
            <a:xfrm flipV="1">
              <a:off x="5424329" y="4685243"/>
              <a:ext cx="404557" cy="39932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C323D3C0-4C4D-A426-21B7-2DBB1DB5583C}"/>
                </a:ext>
              </a:extLst>
            </p:cNvPr>
            <p:cNvCxnSpPr>
              <a:cxnSpLocks/>
              <a:stCxn id="34" idx="3"/>
            </p:cNvCxnSpPr>
            <p:nvPr/>
          </p:nvCxnSpPr>
          <p:spPr bwMode="auto">
            <a:xfrm flipV="1">
              <a:off x="5424329" y="4870215"/>
              <a:ext cx="513483" cy="6569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49FD1D15-B267-88B9-3FBD-D0B09BEAC2CB}"/>
                </a:ext>
              </a:extLst>
            </p:cNvPr>
            <p:cNvSpPr/>
            <p:nvPr/>
          </p:nvSpPr>
          <p:spPr bwMode="auto">
            <a:xfrm>
              <a:off x="2685377" y="3112964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974B067A-7156-B1AA-EE73-4643EB98889F}"/>
                </a:ext>
              </a:extLst>
            </p:cNvPr>
            <p:cNvSpPr/>
            <p:nvPr/>
          </p:nvSpPr>
          <p:spPr bwMode="auto">
            <a:xfrm>
              <a:off x="2685377" y="3555526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1283C3E3-BF71-E245-9049-6AC1A606FCB7}"/>
                </a:ext>
              </a:extLst>
            </p:cNvPr>
            <p:cNvSpPr/>
            <p:nvPr/>
          </p:nvSpPr>
          <p:spPr bwMode="auto">
            <a:xfrm>
              <a:off x="2690450" y="3992572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DCBA668C-3E01-5FAB-C758-D14AFA580F75}"/>
                </a:ext>
              </a:extLst>
            </p:cNvPr>
            <p:cNvSpPr/>
            <p:nvPr/>
          </p:nvSpPr>
          <p:spPr bwMode="auto">
            <a:xfrm>
              <a:off x="2690450" y="4429618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Ovale 47">
              <a:extLst>
                <a:ext uri="{FF2B5EF4-FFF2-40B4-BE49-F238E27FC236}">
                  <a16:creationId xmlns:a16="http://schemas.microsoft.com/office/drawing/2014/main" id="{47571E3F-5C35-5D48-99DF-1C71CFDBC8BA}"/>
                </a:ext>
              </a:extLst>
            </p:cNvPr>
            <p:cNvSpPr/>
            <p:nvPr/>
          </p:nvSpPr>
          <p:spPr bwMode="auto">
            <a:xfrm>
              <a:off x="2685376" y="4866664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4E017E62-199E-436E-40CB-81DE81A89826}"/>
                </a:ext>
              </a:extLst>
            </p:cNvPr>
            <p:cNvSpPr/>
            <p:nvPr/>
          </p:nvSpPr>
          <p:spPr bwMode="auto">
            <a:xfrm>
              <a:off x="2685376" y="5309226"/>
              <a:ext cx="910685" cy="407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BEABC834-02E0-BC6E-EE84-3EAE9F3C12DB}"/>
                </a:ext>
              </a:extLst>
            </p:cNvPr>
            <p:cNvCxnSpPr>
              <a:cxnSpLocks/>
              <a:stCxn id="44" idx="6"/>
              <a:endCxn id="27" idx="1"/>
            </p:cNvCxnSpPr>
            <p:nvPr/>
          </p:nvCxnSpPr>
          <p:spPr bwMode="auto">
            <a:xfrm flipV="1">
              <a:off x="3596062" y="3314526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1" name="Connettore 2 50">
              <a:extLst>
                <a:ext uri="{FF2B5EF4-FFF2-40B4-BE49-F238E27FC236}">
                  <a16:creationId xmlns:a16="http://schemas.microsoft.com/office/drawing/2014/main" id="{705B1EAC-9F80-977D-8407-B4383F16D37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9895" y="3754883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Connettore 2 51">
              <a:extLst>
                <a:ext uri="{FF2B5EF4-FFF2-40B4-BE49-F238E27FC236}">
                  <a16:creationId xmlns:a16="http://schemas.microsoft.com/office/drawing/2014/main" id="{33DAC752-BC65-E36C-6898-E0E0DBABA5A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06208" y="4202912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BF3CD6E1-A4E3-EAA1-A542-94CA2CE3FC5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87100" y="4607091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4" name="Connettore 2 53">
              <a:extLst>
                <a:ext uri="{FF2B5EF4-FFF2-40B4-BE49-F238E27FC236}">
                  <a16:creationId xmlns:a16="http://schemas.microsoft.com/office/drawing/2014/main" id="{AAE10AC1-2577-91D7-3912-0F372AFCD7E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9895" y="5068225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5" name="Connettore 2 54">
              <a:extLst>
                <a:ext uri="{FF2B5EF4-FFF2-40B4-BE49-F238E27FC236}">
                  <a16:creationId xmlns:a16="http://schemas.microsoft.com/office/drawing/2014/main" id="{313227C5-03BE-2B8A-6A73-68593CCCB0F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96062" y="5519287"/>
              <a:ext cx="513483" cy="2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F4901589-0723-EC92-DF7E-06BFEA5CD42F}"/>
                </a:ext>
              </a:extLst>
            </p:cNvPr>
            <p:cNvSpPr txBox="1"/>
            <p:nvPr/>
          </p:nvSpPr>
          <p:spPr>
            <a:xfrm>
              <a:off x="2962626" y="307922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3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9B2E0432-E8C1-6C4A-7711-F6A415C66FB6}"/>
                </a:ext>
              </a:extLst>
            </p:cNvPr>
            <p:cNvSpPr txBox="1"/>
            <p:nvPr/>
          </p:nvSpPr>
          <p:spPr>
            <a:xfrm>
              <a:off x="2970710" y="351841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0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1BCAB196-4516-58E3-9ABD-5C4BAEB7A61B}"/>
                </a:ext>
              </a:extLst>
            </p:cNvPr>
            <p:cNvSpPr txBox="1"/>
            <p:nvPr/>
          </p:nvSpPr>
          <p:spPr>
            <a:xfrm>
              <a:off x="2969546" y="397513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2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FF728A7E-7502-A26B-9EEF-BFD27F64BB25}"/>
                </a:ext>
              </a:extLst>
            </p:cNvPr>
            <p:cNvSpPr txBox="1"/>
            <p:nvPr/>
          </p:nvSpPr>
          <p:spPr>
            <a:xfrm>
              <a:off x="2875564" y="4416754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-1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6FD75A62-1E12-F170-F93D-448C50EEA03B}"/>
                </a:ext>
              </a:extLst>
            </p:cNvPr>
            <p:cNvSpPr txBox="1"/>
            <p:nvPr/>
          </p:nvSpPr>
          <p:spPr>
            <a:xfrm>
              <a:off x="2961906" y="485596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4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049E8C75-DB23-1CE8-23A7-30AB3CEB67D0}"/>
                </a:ext>
              </a:extLst>
            </p:cNvPr>
            <p:cNvSpPr txBox="1"/>
            <p:nvPr/>
          </p:nvSpPr>
          <p:spPr>
            <a:xfrm>
              <a:off x="2969546" y="526095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8</a:t>
              </a: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1ED6B845-4C80-66F6-A18F-8D1F8E3C6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8757" y="206375"/>
            <a:ext cx="127184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How Does an ANN Work – some </a:t>
            </a:r>
            <a:r>
              <a:rPr kumimoji="0" lang="it-IT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detail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1C4DDA-B04A-9486-FEF6-C41D3027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15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ttangolo 3">
            <a:extLst>
              <a:ext uri="{FF2B5EF4-FFF2-40B4-BE49-F238E27FC236}">
                <a16:creationId xmlns:a16="http://schemas.microsoft.com/office/drawing/2014/main" id="{2B108E8C-C849-898C-93F2-4080B5777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749" y="5175248"/>
            <a:ext cx="11913476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en-US" sz="2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To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learn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to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classify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photographs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of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animals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into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separate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categories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, the ANN weights and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biases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are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tuned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such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that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 the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number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 of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misclassified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 images in a training set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is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 the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smallest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possible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This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is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called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«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supervised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learning»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because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training data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carry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a label (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cat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/ dog / …)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en-US" sz="1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25604" name="Picture 2" descr="What is Image Recognition their functions, algorithm | Great learning">
            <a:extLst>
              <a:ext uri="{FF2B5EF4-FFF2-40B4-BE49-F238E27FC236}">
                <a16:creationId xmlns:a16="http://schemas.microsoft.com/office/drawing/2014/main" id="{417502E8-7ED2-11C5-EFC9-E7390102A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516064"/>
            <a:ext cx="631825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95B00E28-F29C-9CC7-EFCB-A3FD59E12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206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altLang="en-US" b="1" kern="0" dirty="0" err="1">
                <a:solidFill>
                  <a:srgbClr val="FF6600"/>
                </a:solidFill>
                <a:latin typeface="+mn-lt"/>
              </a:rPr>
              <a:t>Supervised</a:t>
            </a:r>
            <a:r>
              <a:rPr lang="it-IT" altLang="en-US" b="1" kern="0" dirty="0">
                <a:solidFill>
                  <a:srgbClr val="FF6600"/>
                </a:solidFill>
                <a:latin typeface="+mn-lt"/>
              </a:rPr>
              <a:t> learning: e.g., image </a:t>
            </a:r>
            <a:r>
              <a:rPr lang="it-IT" altLang="en-US" b="1" kern="0" dirty="0" err="1">
                <a:solidFill>
                  <a:srgbClr val="FF6600"/>
                </a:solidFill>
                <a:latin typeface="+mn-lt"/>
              </a:rPr>
              <a:t>classification</a:t>
            </a:r>
            <a:endParaRPr lang="en-US" altLang="en-US" b="1" kern="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F69E75-73BE-B992-CD2E-855AB366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A3987-AD8E-1C3F-5A0B-41F7270BD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5DC560-D07F-701A-A1C9-E7FB86993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697" y="206375"/>
            <a:ext cx="1174531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Classification</a:t>
            </a:r>
            <a:r>
              <a:rPr kumimoji="0" lang="it-IT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it-IT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loss</a:t>
            </a:r>
            <a:r>
              <a:rPr kumimoji="0" lang="it-IT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</a:t>
            </a:r>
            <a:r>
              <a:rPr kumimoji="0" lang="it-IT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Binary</a:t>
            </a:r>
            <a:r>
              <a:rPr kumimoji="0" lang="it-IT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Cross </a:t>
            </a:r>
            <a:r>
              <a:rPr kumimoji="0" lang="it-IT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Entropy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8D971B-770C-2CCB-C4C3-E2F8C379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94" y="3069819"/>
            <a:ext cx="4397921" cy="363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DE806CD-3B4E-D17F-7560-947CEFCBE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2282601"/>
            <a:ext cx="5802263" cy="55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27F11F6-AC06-47DF-D853-1A1C31CF75D0}"/>
              </a:ext>
            </a:extLst>
          </p:cNvPr>
          <p:cNvSpPr txBox="1">
            <a:spLocks/>
          </p:cNvSpPr>
          <p:nvPr/>
        </p:nvSpPr>
        <p:spPr>
          <a:xfrm>
            <a:off x="656895" y="1288361"/>
            <a:ext cx="10252841" cy="832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binary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classification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class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assignment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a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Bernoulli trial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following the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Binomial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distribution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3415D653-BE25-9618-78A7-B8BE5FE920C5}"/>
              </a:ext>
            </a:extLst>
          </p:cNvPr>
          <p:cNvSpPr txBox="1">
            <a:spLocks/>
          </p:cNvSpPr>
          <p:nvPr/>
        </p:nvSpPr>
        <p:spPr>
          <a:xfrm>
            <a:off x="2480097" y="3048939"/>
            <a:ext cx="5229241" cy="8812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solidFill>
                  <a:schemeClr val="bg1"/>
                </a:solidFill>
                <a:latin typeface="Calibri"/>
              </a:rPr>
              <a:t>A </a:t>
            </a:r>
            <a:r>
              <a:rPr lang="it-IT" dirty="0" err="1">
                <a:solidFill>
                  <a:schemeClr val="bg1"/>
                </a:solidFill>
                <a:latin typeface="Calibri"/>
              </a:rPr>
              <a:t>commonly</a:t>
            </a:r>
            <a:r>
              <a:rPr lang="it-IT" dirty="0">
                <a:solidFill>
                  <a:schemeClr val="bg1"/>
                </a:solidFill>
                <a:latin typeface="Calibri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/>
              </a:rPr>
              <a:t>used</a:t>
            </a:r>
            <a:r>
              <a:rPr lang="it-IT" dirty="0">
                <a:solidFill>
                  <a:schemeClr val="bg1"/>
                </a:solidFill>
                <a:latin typeface="Calibri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/>
              </a:rPr>
              <a:t>loss</a:t>
            </a:r>
            <a:r>
              <a:rPr lang="it-IT" dirty="0">
                <a:solidFill>
                  <a:schemeClr val="bg1"/>
                </a:solidFill>
                <a:latin typeface="Calibri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/>
              </a:rPr>
              <a:t>function</a:t>
            </a:r>
            <a:r>
              <a:rPr lang="it-IT" dirty="0">
                <a:solidFill>
                  <a:schemeClr val="bg1"/>
                </a:solidFill>
                <a:latin typeface="Calibri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/>
              </a:rPr>
              <a:t>is</a:t>
            </a:r>
            <a:r>
              <a:rPr lang="it-IT" dirty="0">
                <a:solidFill>
                  <a:schemeClr val="bg1"/>
                </a:solidFill>
                <a:latin typeface="Calibri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/>
              </a:rPr>
              <a:t>correspondingly</a:t>
            </a:r>
            <a:r>
              <a:rPr lang="it-IT" dirty="0">
                <a:solidFill>
                  <a:schemeClr val="bg1"/>
                </a:solidFill>
                <a:latin typeface="Calibri"/>
              </a:rPr>
              <a:t>  </a:t>
            </a:r>
            <a:r>
              <a:rPr lang="it-IT" dirty="0" err="1">
                <a:solidFill>
                  <a:schemeClr val="bg1"/>
                </a:solidFill>
                <a:latin typeface="Calibri"/>
              </a:rPr>
              <a:t>defined</a:t>
            </a:r>
            <a:r>
              <a:rPr lang="it-IT" dirty="0">
                <a:solidFill>
                  <a:schemeClr val="bg1"/>
                </a:solidFill>
                <a:latin typeface="Calibri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/>
              </a:rPr>
              <a:t>as</a:t>
            </a:r>
            <a:endParaRPr lang="it-IT" dirty="0">
              <a:solidFill>
                <a:schemeClr val="bg1"/>
              </a:solidFill>
              <a:latin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C2157C9-624F-F3F5-F271-01781ED7B25B}"/>
              </a:ext>
            </a:extLst>
          </p:cNvPr>
          <p:cNvSpPr txBox="1"/>
          <p:nvPr/>
        </p:nvSpPr>
        <p:spPr>
          <a:xfrm>
            <a:off x="4131566" y="5384240"/>
            <a:ext cx="3426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Calibri"/>
              </a:rPr>
              <a:t>High </a:t>
            </a:r>
            <a:r>
              <a:rPr lang="it-IT" sz="2400" dirty="0" err="1">
                <a:solidFill>
                  <a:schemeClr val="bg1"/>
                </a:solidFill>
                <a:latin typeface="Calibri"/>
              </a:rPr>
              <a:t>loss</a:t>
            </a:r>
            <a:r>
              <a:rPr lang="it-IT" sz="2400" dirty="0">
                <a:solidFill>
                  <a:schemeClr val="bg1"/>
                </a:solidFill>
                <a:latin typeface="Calibri"/>
              </a:rPr>
              <a:t> for events</a:t>
            </a:r>
          </a:p>
          <a:p>
            <a:r>
              <a:rPr lang="it-IT" sz="2400" dirty="0">
                <a:solidFill>
                  <a:schemeClr val="bg1"/>
                </a:solidFill>
                <a:latin typeface="Calibri"/>
              </a:rPr>
              <a:t>with low </a:t>
            </a:r>
            <a:r>
              <a:rPr lang="it-IT" sz="2400" dirty="0" err="1">
                <a:solidFill>
                  <a:schemeClr val="bg1"/>
                </a:solidFill>
                <a:latin typeface="Calibri"/>
              </a:rPr>
              <a:t>probability</a:t>
            </a:r>
            <a:endParaRPr lang="it-IT" sz="2400" dirty="0">
              <a:solidFill>
                <a:schemeClr val="bg1"/>
              </a:solidFill>
              <a:latin typeface="Calibri"/>
            </a:endParaRPr>
          </a:p>
          <a:p>
            <a:r>
              <a:rPr lang="it-IT" sz="2400" dirty="0">
                <a:solidFill>
                  <a:schemeClr val="bg1"/>
                </a:solidFill>
                <a:latin typeface="Calibri"/>
              </a:rPr>
              <a:t>of </a:t>
            </a:r>
            <a:r>
              <a:rPr lang="it-IT" sz="2400" dirty="0" err="1">
                <a:solidFill>
                  <a:schemeClr val="bg1"/>
                </a:solidFill>
                <a:latin typeface="Calibri"/>
              </a:rPr>
              <a:t>being</a:t>
            </a:r>
            <a:r>
              <a:rPr lang="it-IT" sz="2400" dirty="0">
                <a:solidFill>
                  <a:schemeClr val="bg1"/>
                </a:solidFill>
                <a:latin typeface="Calibri"/>
              </a:rPr>
              <a:t> in </a:t>
            </a:r>
            <a:r>
              <a:rPr lang="it-IT" sz="2400" dirty="0" err="1">
                <a:solidFill>
                  <a:schemeClr val="bg1"/>
                </a:solidFill>
                <a:latin typeface="Calibri"/>
              </a:rPr>
              <a:t>predicted</a:t>
            </a:r>
            <a:r>
              <a:rPr lang="it-IT" sz="2400" dirty="0">
                <a:solidFill>
                  <a:schemeClr val="bg1"/>
                </a:solidFill>
                <a:latin typeface="Calibri"/>
              </a:rPr>
              <a:t> class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BFBD86-EBB2-08AE-CD0B-38E481008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72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ttangolo 3">
            <a:extLst>
              <a:ext uri="{FF2B5EF4-FFF2-40B4-BE49-F238E27FC236}">
                <a16:creationId xmlns:a16="http://schemas.microsoft.com/office/drawing/2014/main" id="{FC9E2D54-FD1D-C268-75BC-BC9D71259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32" y="1993518"/>
            <a:ext cx="616957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The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crucial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part of the learning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process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is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called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backpropagation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.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During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this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procedure, the weights and the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bias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of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each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neuron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get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modified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in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order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to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improve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the ANN performance (reduce the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number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of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badly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classified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images)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Like a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ball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rolling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toward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the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lowest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point of a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surface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, the ANN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evolves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to the 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point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where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 the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loss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function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is</a:t>
            </a:r>
            <a:r>
              <a:rPr lang="it-IT" altLang="en-US" sz="20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00B0F0"/>
                </a:solidFill>
                <a:cs typeface="Arial" panose="020B0604020202020204" pitchFamily="34" charset="0"/>
              </a:rPr>
              <a:t>minimized</a:t>
            </a:r>
            <a:endParaRPr lang="it-IT" altLang="en-US" sz="2000" dirty="0">
              <a:solidFill>
                <a:srgbClr val="00B0F0"/>
              </a:solidFill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Convergence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speed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depends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on the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smoothness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of the «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landscape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» of the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loss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in the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parameter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space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, and on the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algorithm</a:t>
            </a:r>
            <a:r>
              <a:rPr lang="it-IT" altLang="en-US" sz="20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err="1">
                <a:solidFill>
                  <a:srgbClr val="FFFFFF"/>
                </a:solidFill>
                <a:cs typeface="Arial" panose="020B0604020202020204" pitchFamily="34" charset="0"/>
              </a:rPr>
              <a:t>used</a:t>
            </a:r>
            <a:endParaRPr lang="it-IT" alt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6F8777-47C7-C9DE-1DA5-CB4FA936E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206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altLang="en-US" b="1" kern="0" dirty="0" err="1">
                <a:solidFill>
                  <a:srgbClr val="FF6600"/>
                </a:solidFill>
                <a:latin typeface="+mn-lt"/>
              </a:rPr>
              <a:t>Gradient</a:t>
            </a:r>
            <a:r>
              <a:rPr lang="it-IT" altLang="en-US" b="1" kern="0" dirty="0">
                <a:solidFill>
                  <a:srgbClr val="FF6600"/>
                </a:solidFill>
                <a:latin typeface="+mn-lt"/>
              </a:rPr>
              <a:t> </a:t>
            </a:r>
            <a:r>
              <a:rPr lang="it-IT" altLang="en-US" b="1" kern="0" dirty="0" err="1">
                <a:solidFill>
                  <a:srgbClr val="FF6600"/>
                </a:solidFill>
                <a:latin typeface="+mn-lt"/>
              </a:rPr>
              <a:t>descent</a:t>
            </a:r>
            <a:endParaRPr lang="en-US" altLang="en-US" b="1" kern="0" dirty="0">
              <a:solidFill>
                <a:srgbClr val="FF6600"/>
              </a:solidFill>
              <a:latin typeface="+mn-lt"/>
            </a:endParaRPr>
          </a:p>
        </p:txBody>
      </p:sp>
      <p:pic>
        <p:nvPicPr>
          <p:cNvPr id="3" name="Picture 4" descr="http://i.imgur.com/s25RsOr.gif">
            <a:extLst>
              <a:ext uri="{FF2B5EF4-FFF2-40B4-BE49-F238E27FC236}">
                <a16:creationId xmlns:a16="http://schemas.microsoft.com/office/drawing/2014/main" id="{315DAE0C-A3C2-CF26-028B-34586AB26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87" y="1478767"/>
            <a:ext cx="4833111" cy="482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7180817-13EF-5DB1-2A12-D9BBAE42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8B65A96-2612-D28D-AE7B-976390C11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C7357-1A33-64AA-4BC8-D6758EA13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D2CD7D07-1AAB-726D-F0F4-39D8AD28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206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Minimizing</a:t>
            </a:r>
            <a:r>
              <a:rPr kumimoji="0" lang="it-IT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the </a:t>
            </a:r>
            <a:r>
              <a:rPr kumimoji="0" lang="it-IT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loss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2">
                <a:extLst>
                  <a:ext uri="{FF2B5EF4-FFF2-40B4-BE49-F238E27FC236}">
                    <a16:creationId xmlns:a16="http://schemas.microsoft.com/office/drawing/2014/main" id="{1D1F7C41-E97B-B56A-3B8E-00D73516D6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0153" y="1738475"/>
                <a:ext cx="10642724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 the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absence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of an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analytical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description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of the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loss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function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we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"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descend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"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toward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the minimum by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approximating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the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shortest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route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with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local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information: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AutoNum type="arabicParenR"/>
                  <a:tabLst/>
                  <a:defRPr/>
                </a:pP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find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gradient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of the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loss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L w.r.t.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parameters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w: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it-IT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it-IT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𝜕</m:t>
                        </m:r>
                        <m:r>
                          <a:rPr kumimoji="0" lang="it-IT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𝐿</m:t>
                        </m:r>
                        <m:r>
                          <a:rPr kumimoji="0" lang="it-IT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(</m:t>
                        </m:r>
                        <m:r>
                          <a:rPr kumimoji="0" lang="it-IT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𝑤</m:t>
                        </m:r>
                        <m:r>
                          <a:rPr kumimoji="0" lang="it-IT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it-IT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𝜕</m:t>
                        </m:r>
                        <m:r>
                          <a:rPr kumimoji="0" lang="it-IT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𝑤</m:t>
                        </m:r>
                      </m:den>
                    </m:f>
                  </m:oMath>
                </a14:m>
                <a:endPara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AutoNum type="arabicParenR"/>
                  <a:tabLst/>
                  <a:defRPr/>
                </a:pP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update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parameters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it-IT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it-IT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𝑤</m:t>
                        </m:r>
                      </m:e>
                      <m:sup>
                        <m:r>
                          <a:rPr kumimoji="0" lang="it-IT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it-IT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←</m:t>
                    </m:r>
                    <m:r>
                      <a:rPr kumimoji="0" lang="it-IT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𝑤</m:t>
                    </m:r>
                    <m:r>
                      <a:rPr kumimoji="0" lang="it-IT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−</m:t>
                    </m:r>
                    <m:r>
                      <a:rPr kumimoji="0" lang="el-GR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𝜂</m:t>
                    </m:r>
                    <m:f>
                      <m:fPr>
                        <m:ctrlPr>
                          <a:rPr kumimoji="0" lang="it-IT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it-IT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𝜕</m:t>
                        </m:r>
                        <m:r>
                          <a:rPr kumimoji="0" lang="it-IT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𝐿</m:t>
                        </m:r>
                        <m:r>
                          <a:rPr kumimoji="0" lang="it-IT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(</m:t>
                        </m:r>
                        <m:r>
                          <a:rPr kumimoji="0" lang="it-IT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𝑤</m:t>
                        </m:r>
                        <m:r>
                          <a:rPr kumimoji="0" lang="it-IT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it-IT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𝜕</m:t>
                        </m:r>
                        <m:r>
                          <a:rPr kumimoji="0" lang="it-IT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𝑤</m:t>
                        </m:r>
                      </m:den>
                    </m:f>
                  </m:oMath>
                </a14:m>
                <a:endPara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			and iterate.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Success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depends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on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how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fast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you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descend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:r>
                  <a:rPr kumimoji="0" lang="it-IT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moduled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by "learning rate" </a:t>
                </a:r>
                <a:r>
                  <a:rPr kumimoji="0" lang="el-G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η</a:t>
                </a:r>
                <a:r>
                  <a:rPr kumimoji="0" lang="it-IT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Segnaposto contenuto 2">
                <a:extLst>
                  <a:ext uri="{FF2B5EF4-FFF2-40B4-BE49-F238E27FC236}">
                    <a16:creationId xmlns:a16="http://schemas.microsoft.com/office/drawing/2014/main" id="{1D1F7C41-E97B-B56A-3B8E-00D73516D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53" y="1738475"/>
                <a:ext cx="10642724" cy="4525963"/>
              </a:xfrm>
              <a:prstGeom prst="rect">
                <a:avLst/>
              </a:prstGeom>
              <a:blipFill>
                <a:blip r:embed="rId2"/>
                <a:stretch>
                  <a:fillRect l="-1088" t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08B0CB30-1A1B-0196-33BC-284E04A4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199" y="2644043"/>
            <a:ext cx="2715698" cy="284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2CE79BA-089B-A340-A607-674DD64E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4DF418-CEEE-BD0A-CC26-D653FC23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18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21188" y="1450804"/>
            <a:ext cx="6168910" cy="181886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dirty="0"/>
              <a:t>The 2020 update of the European Strategy for Particle Physics (EUSUPP) encourages feasibility studies for new large, long-term projects which will once again push our technological skills to their limits.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746" y="4135542"/>
            <a:ext cx="7031490" cy="27387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5ADF2-D7A8-83B6-9EDC-B2B1A4A3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92DB7C-41C6-413A-81DD-F073C27E12A1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7D03D-C298-64AD-D4BA-07917B4AD9F5}"/>
              </a:ext>
            </a:extLst>
          </p:cNvPr>
          <p:cNvSpPr/>
          <p:nvPr/>
        </p:nvSpPr>
        <p:spPr>
          <a:xfrm>
            <a:off x="-14737" y="0"/>
            <a:ext cx="5200483" cy="688974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7466" y="1907474"/>
            <a:ext cx="4195356" cy="3111678"/>
          </a:xfrm>
        </p:spPr>
        <p:txBody>
          <a:bodyPr anchor="b">
            <a:normAutofit/>
          </a:bodyPr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The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Challenging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Future of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Fundamental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Science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8D4710-068E-BF77-4C87-932E467A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04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1" y="1699833"/>
            <a:ext cx="3890634" cy="36326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But </a:t>
            </a:r>
            <a:r>
              <a:rPr lang="en-GB" dirty="0">
                <a:solidFill>
                  <a:srgbClr val="0070C0"/>
                </a:solidFill>
              </a:rPr>
              <a:t>humanity faces unprecedented global challenges </a:t>
            </a:r>
            <a:r>
              <a:rPr lang="en-GB" dirty="0"/>
              <a:t>(climate change, pandemics, overpopulation, pollution) which demand resources to </a:t>
            </a:r>
            <a:r>
              <a:rPr lang="en-GB" dirty="0">
                <a:solidFill>
                  <a:srgbClr val="FFC000"/>
                </a:solidFill>
              </a:rPr>
              <a:t>seek solutions through applied science innovations</a:t>
            </a:r>
            <a:r>
              <a:rPr lang="en-GB" dirty="0"/>
              <a:t>, rather than investing in fundamental research</a:t>
            </a:r>
            <a:r>
              <a:rPr lang="en-US" dirty="0"/>
              <a:t>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6" name="Picture 6" descr="https://cdn.shortpixel.ai/client/q_glossy,ret_img/https:/www.plasticcollectors.com/wp-content/uploads/2020/11/environmental-pollution-825x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37" y="1784264"/>
            <a:ext cx="6171987" cy="346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E7AB9-C8F9-6B67-A07D-8DF1C739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37</a:t>
            </a:fld>
            <a:endParaRPr 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C279ABB-C6C3-E177-FFC5-AEC3351E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56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DA358-344E-E2FC-43D5-45F361FE1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E03FEC-B226-1B6E-B045-70B8A8D49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9833"/>
            <a:ext cx="3890634" cy="36326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But </a:t>
            </a:r>
            <a:r>
              <a:rPr lang="en-GB" dirty="0">
                <a:solidFill>
                  <a:srgbClr val="0070C0"/>
                </a:solidFill>
              </a:rPr>
              <a:t>humanity faces unprecedented global challenges </a:t>
            </a:r>
            <a:r>
              <a:rPr lang="en-GB" dirty="0"/>
              <a:t>(climate change, pandemics, overpopulation, pollution) which demand resources to </a:t>
            </a:r>
            <a:r>
              <a:rPr lang="en-GB" dirty="0">
                <a:solidFill>
                  <a:srgbClr val="FFC000"/>
                </a:solidFill>
              </a:rPr>
              <a:t>seek solutions through applied science innovations</a:t>
            </a:r>
            <a:r>
              <a:rPr lang="en-GB" dirty="0"/>
              <a:t>, rather than investing in fundamental research</a:t>
            </a:r>
            <a:r>
              <a:rPr lang="en-US" dirty="0"/>
              <a:t>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3B8AD-4195-1CF7-E0A1-1411D750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38</a:t>
            </a:fld>
            <a:endParaRPr lang="en-US"/>
          </a:p>
        </p:txBody>
      </p:sp>
      <p:pic>
        <p:nvPicPr>
          <p:cNvPr id="2" name="Picture 2" descr="Climate change - Wikipedia">
            <a:extLst>
              <a:ext uri="{FF2B5EF4-FFF2-40B4-BE49-F238E27FC236}">
                <a16:creationId xmlns:a16="http://schemas.microsoft.com/office/drawing/2014/main" id="{E3923FDE-5651-01A8-C824-939287C5E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479" y="1527155"/>
            <a:ext cx="4226320" cy="38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4FE613-2DB2-E464-5F2D-5BC06CD27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26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488A7-3354-21B8-FD91-6BC49A493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67E36D-F5B6-96C8-AB33-1810D50E5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9833"/>
            <a:ext cx="3890634" cy="36326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But </a:t>
            </a:r>
            <a:r>
              <a:rPr lang="en-GB" dirty="0">
                <a:solidFill>
                  <a:srgbClr val="0070C0"/>
                </a:solidFill>
              </a:rPr>
              <a:t>humanity faces unprecedented global challenges </a:t>
            </a:r>
            <a:r>
              <a:rPr lang="en-GB" dirty="0"/>
              <a:t>(climate change, pandemics, overpopulation, pollution) which demand resources to </a:t>
            </a:r>
            <a:r>
              <a:rPr lang="en-GB" dirty="0">
                <a:solidFill>
                  <a:srgbClr val="FFC000"/>
                </a:solidFill>
              </a:rPr>
              <a:t>seek solutions through applied science innovations</a:t>
            </a:r>
            <a:r>
              <a:rPr lang="en-GB" dirty="0"/>
              <a:t>, rather than investing in fundamental research</a:t>
            </a:r>
            <a:r>
              <a:rPr lang="en-US" dirty="0"/>
              <a:t>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BB896-E639-ADE0-5140-76E29F19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39</a:t>
            </a:fld>
            <a:endParaRPr lang="en-US"/>
          </a:p>
        </p:txBody>
      </p:sp>
      <p:pic>
        <p:nvPicPr>
          <p:cNvPr id="2" name="Picture 8" descr="(Photo by K M Asad/LightRocket via Getty Images)">
            <a:extLst>
              <a:ext uri="{FF2B5EF4-FFF2-40B4-BE49-F238E27FC236}">
                <a16:creationId xmlns:a16="http://schemas.microsoft.com/office/drawing/2014/main" id="{8E4E8F42-2A3A-7158-45D9-B3C583D69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78" y="1559348"/>
            <a:ext cx="5870443" cy="391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A85418B-E930-12FB-4173-9E05AD47C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0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7888" y="260648"/>
            <a:ext cx="4117860" cy="1312480"/>
          </a:xfrm>
        </p:spPr>
        <p:txBody>
          <a:bodyPr/>
          <a:lstStyle/>
          <a:p>
            <a:r>
              <a:rPr lang="it-IT" dirty="0"/>
              <a:t>About me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5157192"/>
          </a:xfrm>
        </p:spPr>
        <p:txBody>
          <a:bodyPr>
            <a:normAutofit lnSpcReduction="10000"/>
          </a:bodyPr>
          <a:lstStyle/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INFN, Padova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Statistical Sciences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. Padova, 2018-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USERN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https://usern.ORG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CMS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CERN, 2002-</a:t>
            </a: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of the CMS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Committee, 2009- (and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, 2012-2015)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SWGO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Founder and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MODE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mode-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collaboration.github.io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), 2020-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(1992-2010)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CDF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Tevatron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dates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back to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CDF,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sapient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lifelong task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 a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2005. The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http://www.science20.com/quantum_diaries_survivor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The blog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over 1500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on science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ED9A16-70F6-299D-622A-0C08C82C7CCD}"/>
              </a:ext>
            </a:extLst>
          </p:cNvPr>
          <p:cNvSpPr/>
          <p:nvPr/>
        </p:nvSpPr>
        <p:spPr>
          <a:xfrm>
            <a:off x="1775520" y="2996952"/>
            <a:ext cx="8568952" cy="367240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4EA7AC-BA34-29C2-35F6-A8DA412A5F26}"/>
              </a:ext>
            </a:extLst>
          </p:cNvPr>
          <p:cNvSpPr/>
          <p:nvPr/>
        </p:nvSpPr>
        <p:spPr>
          <a:xfrm>
            <a:off x="1775520" y="1448780"/>
            <a:ext cx="8568952" cy="1044116"/>
          </a:xfrm>
          <a:prstGeom prst="rect">
            <a:avLst/>
          </a:prstGeom>
          <a:solidFill>
            <a:schemeClr val="dk1">
              <a:alpha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BA73F4-BA54-1E6E-E382-44CC25249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17" y="3456139"/>
            <a:ext cx="6833939" cy="2848344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7372F3D-CFD7-44A7-0F8C-1412A02F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7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1349" y="2815267"/>
            <a:ext cx="10769301" cy="3537241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r>
              <a:rPr lang="en-GB" dirty="0"/>
              <a:t>Furthermore, there are indications that wide sectors of society </a:t>
            </a:r>
            <a:r>
              <a:rPr lang="en-GB" dirty="0">
                <a:solidFill>
                  <a:srgbClr val="FFC000"/>
                </a:solidFill>
              </a:rPr>
              <a:t>no longer </a:t>
            </a:r>
            <a:r>
              <a:rPr lang="en-GB" dirty="0"/>
              <a:t>consider the furthering of our understanding of matter at the smallest distance scales </a:t>
            </a:r>
            <a:r>
              <a:rPr lang="en-GB" dirty="0">
                <a:solidFill>
                  <a:srgbClr val="FFC000"/>
                </a:solidFill>
              </a:rPr>
              <a:t>a top priority.</a:t>
            </a:r>
          </a:p>
          <a:p>
            <a:pPr marL="0" indent="0">
              <a:buNone/>
            </a:pPr>
            <a:r>
              <a:rPr lang="en-US" dirty="0"/>
              <a:t>In this situation, </a:t>
            </a:r>
            <a:r>
              <a:rPr lang="en-US" b="1" dirty="0">
                <a:solidFill>
                  <a:srgbClr val="0070C0"/>
                </a:solidFill>
              </a:rPr>
              <a:t>ensuring the maximum exploitation of any resources spent on fundamental research is a moral imperative</a:t>
            </a:r>
            <a:r>
              <a:rPr lang="en-US" dirty="0">
                <a:solidFill>
                  <a:srgbClr val="0070C0"/>
                </a:solidFill>
              </a:rPr>
              <a:t>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it may be key to ensure that the long-term projects envisioned by the EUSUPP may be undertaken and sustained.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49DBBEF-A34F-26AB-7E28-71169522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40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4" y="136525"/>
            <a:ext cx="6261357" cy="248304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373" y="141982"/>
            <a:ext cx="5092443" cy="2892669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7498533" y="1144653"/>
            <a:ext cx="4191000" cy="887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0" y="1197815"/>
            <a:ext cx="4191000" cy="887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819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en-US" sz="3200" dirty="0">
                <a:solidFill>
                  <a:srgbClr val="FFFF00"/>
                </a:solidFill>
                <a:sym typeface="Wingdings" panose="05000000000000000000" pitchFamily="2" charset="2"/>
              </a:rPr>
              <a:t>E</a:t>
            </a:r>
            <a:r>
              <a:rPr lang="en-US" sz="3200" dirty="0">
                <a:solidFill>
                  <a:srgbClr val="FFFF00"/>
                </a:solidFill>
              </a:rPr>
              <a:t>nsuring the maximum exploitation of any resources spent on fundamental research is </a:t>
            </a:r>
            <a:r>
              <a:rPr lang="en-US" sz="3200" dirty="0">
                <a:solidFill>
                  <a:srgbClr val="FF0000"/>
                </a:solidFill>
              </a:rPr>
              <a:t>a moral imperative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95473" y="6356350"/>
            <a:ext cx="381143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/>
              <a:t>T. Dorigo, Scuola Bonaudi-Chiavassa - Cogne 25/6/25</a:t>
            </a:r>
            <a:endParaRPr lang="en-US"/>
          </a:p>
        </p:txBody>
      </p:sp>
      <p:pic>
        <p:nvPicPr>
          <p:cNvPr id="7" name="Picture 6" descr="One glowing light bulb in sea of unlit bulbs">
            <a:extLst>
              <a:ext uri="{FF2B5EF4-FFF2-40B4-BE49-F238E27FC236}">
                <a16:creationId xmlns:a16="http://schemas.microsoft.com/office/drawing/2014/main" id="{5BD1B182-F4FC-A556-7EA1-7F93204C8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87" r="2031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657B89-A023-4184-86DD-540BD0318D0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43EC88-8D68-C5AD-8417-F8760BFA2726}"/>
              </a:ext>
            </a:extLst>
          </p:cNvPr>
          <p:cNvSpPr/>
          <p:nvPr/>
        </p:nvSpPr>
        <p:spPr>
          <a:xfrm>
            <a:off x="-2" y="0"/>
            <a:ext cx="7199441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3806C08-CD5E-D322-DB6E-D2DD9C6BD31B}"/>
              </a:ext>
            </a:extLst>
          </p:cNvPr>
          <p:cNvSpPr txBox="1">
            <a:spLocks/>
          </p:cNvSpPr>
          <p:nvPr/>
        </p:nvSpPr>
        <p:spPr>
          <a:xfrm>
            <a:off x="989080" y="2557467"/>
            <a:ext cx="6002110" cy="3729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en-US" sz="3200" dirty="0">
                <a:solidFill>
                  <a:schemeClr val="bg1"/>
                </a:solidFill>
                <a:sym typeface="Wingdings" panose="05000000000000000000" pitchFamily="2" charset="2"/>
              </a:rPr>
              <a:t>E</a:t>
            </a:r>
            <a:r>
              <a:rPr lang="en-US" sz="3200" dirty="0">
                <a:solidFill>
                  <a:schemeClr val="bg1"/>
                </a:solidFill>
              </a:rPr>
              <a:t>nsuring the maximum exploitation of any resources spent on fundamental research is a moral imperative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rgbClr val="00B0F0"/>
                </a:solidFill>
              </a:rPr>
              <a:t>Optimization</a:t>
            </a:r>
            <a:r>
              <a:rPr lang="en-US" sz="3200" dirty="0">
                <a:solidFill>
                  <a:schemeClr val="bg1"/>
                </a:solidFill>
              </a:rPr>
              <a:t>!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83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Optimal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for </a:t>
            </a:r>
            <a:r>
              <a:rPr lang="it-IT" b="1" u="sng" dirty="0" err="1">
                <a:solidFill>
                  <a:schemeClr val="accent2"/>
                </a:solidFill>
                <a:latin typeface="+mn-lt"/>
              </a:rPr>
              <a:t>What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9744" y="1767577"/>
            <a:ext cx="7518621" cy="4511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The </a:t>
            </a:r>
            <a:r>
              <a:rPr lang="it-IT" sz="2400" dirty="0" err="1"/>
              <a:t>reason</a:t>
            </a:r>
            <a:r>
              <a:rPr lang="it-IT" sz="2400" dirty="0"/>
              <a:t> </a:t>
            </a:r>
            <a:r>
              <a:rPr lang="it-IT" sz="2400" dirty="0" err="1"/>
              <a:t>why</a:t>
            </a:r>
            <a:r>
              <a:rPr lang="it-IT" sz="2400" dirty="0"/>
              <a:t> detectors are </a:t>
            </a:r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the </a:t>
            </a:r>
            <a:r>
              <a:rPr lang="it-IT" sz="2400" dirty="0" err="1"/>
              <a:t>studied</a:t>
            </a:r>
            <a:r>
              <a:rPr lang="it-IT" sz="2400" dirty="0"/>
              <a:t> </a:t>
            </a:r>
            <a:r>
              <a:rPr lang="it-IT" sz="2400" dirty="0" err="1"/>
              <a:t>physics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complex</a:t>
            </a:r>
            <a:r>
              <a:rPr lang="it-IT" sz="2400" dirty="0"/>
              <a:t>: Science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demanding</a:t>
            </a:r>
            <a:r>
              <a:rPr lang="it-IT" sz="2400" dirty="0"/>
              <a:t> job. </a:t>
            </a:r>
            <a:r>
              <a:rPr lang="it-IT" sz="2400" dirty="0" err="1">
                <a:solidFill>
                  <a:srgbClr val="00B0F0"/>
                </a:solidFill>
              </a:rPr>
              <a:t>Physicists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want</a:t>
            </a:r>
            <a:r>
              <a:rPr lang="it-IT" sz="2400" dirty="0">
                <a:solidFill>
                  <a:srgbClr val="00B0F0"/>
                </a:solidFill>
              </a:rPr>
              <a:t> to study </a:t>
            </a:r>
            <a:r>
              <a:rPr lang="it-IT" sz="2400" i="1" dirty="0" err="1">
                <a:solidFill>
                  <a:srgbClr val="00B0F0"/>
                </a:solidFill>
              </a:rPr>
              <a:t>everything</a:t>
            </a:r>
            <a:r>
              <a:rPr lang="it-IT" sz="2400" i="1" dirty="0">
                <a:solidFill>
                  <a:srgbClr val="00B0F0"/>
                </a:solidFill>
              </a:rPr>
              <a:t> </a:t>
            </a:r>
            <a:r>
              <a:rPr lang="it-IT" sz="2400" dirty="0">
                <a:solidFill>
                  <a:srgbClr val="00B0F0"/>
                </a:solidFill>
              </a:rPr>
              <a:t>and do </a:t>
            </a:r>
            <a:r>
              <a:rPr lang="it-IT" sz="2400" dirty="0" err="1">
                <a:solidFill>
                  <a:srgbClr val="00B0F0"/>
                </a:solidFill>
              </a:rPr>
              <a:t>it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i="1" dirty="0" err="1">
                <a:solidFill>
                  <a:srgbClr val="00B0F0"/>
                </a:solidFill>
              </a:rPr>
              <a:t>better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than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their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predecessors</a:t>
            </a:r>
            <a:endParaRPr lang="it-IT" sz="24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it-IT" sz="2400" dirty="0">
                <a:sym typeface="Wingdings" panose="05000000000000000000" pitchFamily="2" charset="2"/>
              </a:rPr>
              <a:t>CMS </a:t>
            </a:r>
            <a:r>
              <a:rPr lang="it-IT" sz="2400" dirty="0" err="1">
                <a:sym typeface="Wingdings" panose="05000000000000000000" pitchFamily="2" charset="2"/>
              </a:rPr>
              <a:t>has</a:t>
            </a:r>
            <a:r>
              <a:rPr lang="it-IT" sz="2400" dirty="0">
                <a:sym typeface="Wingdings" panose="05000000000000000000" pitchFamily="2" charset="2"/>
              </a:rPr>
              <a:t> over 4000 </a:t>
            </a:r>
            <a:r>
              <a:rPr lang="it-IT" sz="2400" dirty="0" err="1">
                <a:sym typeface="Wingdings" panose="05000000000000000000" pitchFamily="2" charset="2"/>
              </a:rPr>
              <a:t>members</a:t>
            </a:r>
            <a:r>
              <a:rPr lang="it-IT" sz="2400" dirty="0">
                <a:sym typeface="Wingdings" panose="05000000000000000000" pitchFamily="2" charset="2"/>
              </a:rPr>
              <a:t>, </a:t>
            </a:r>
            <a:r>
              <a:rPr lang="it-IT" sz="2400" dirty="0" err="1">
                <a:sym typeface="Wingdings" panose="05000000000000000000" pitchFamily="2" charset="2"/>
              </a:rPr>
              <a:t>who</a:t>
            </a:r>
            <a:r>
              <a:rPr lang="it-IT" sz="2400" dirty="0">
                <a:sym typeface="Wingdings" panose="05000000000000000000" pitchFamily="2" charset="2"/>
              </a:rPr>
              <a:t> use the data for a LARGE </a:t>
            </a:r>
            <a:r>
              <a:rPr lang="it-IT" sz="2400" dirty="0" err="1">
                <a:sym typeface="Wingdings" panose="05000000000000000000" pitchFamily="2" charset="2"/>
              </a:rPr>
              <a:t>number</a:t>
            </a:r>
            <a:r>
              <a:rPr lang="it-IT" sz="2400" dirty="0">
                <a:sym typeface="Wingdings" panose="05000000000000000000" pitchFamily="2" charset="2"/>
              </a:rPr>
              <a:t> of </a:t>
            </a:r>
            <a:r>
              <a:rPr lang="it-IT" sz="2400" i="1" dirty="0" err="1">
                <a:sym typeface="Wingdings" panose="05000000000000000000" pitchFamily="2" charset="2"/>
              </a:rPr>
              <a:t>different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measurements</a:t>
            </a:r>
            <a:r>
              <a:rPr lang="it-IT" sz="2400" dirty="0">
                <a:sym typeface="Wingdings" panose="05000000000000000000" pitchFamily="2" charset="2"/>
              </a:rPr>
              <a:t> and </a:t>
            </a:r>
            <a:r>
              <a:rPr lang="it-IT" sz="2400" dirty="0" err="1">
                <a:sym typeface="Wingdings" panose="05000000000000000000" pitchFamily="2" charset="2"/>
              </a:rPr>
              <a:t>searches</a:t>
            </a:r>
            <a:r>
              <a:rPr lang="it-IT" sz="2400" dirty="0">
                <a:sym typeface="Wingdings" panose="05000000000000000000" pitchFamily="2" charset="2"/>
              </a:rPr>
              <a:t>...</a:t>
            </a:r>
          </a:p>
          <a:p>
            <a:pPr marL="0" indent="0">
              <a:buNone/>
            </a:pPr>
            <a:endParaRPr lang="it-IT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2400" dirty="0">
                <a:sym typeface="Wingdings" panose="05000000000000000000" pitchFamily="2" charset="2"/>
              </a:rPr>
              <a:t>So, </a:t>
            </a:r>
            <a:r>
              <a:rPr lang="it-IT" sz="2400" dirty="0" err="1">
                <a:sym typeface="Wingdings" panose="05000000000000000000" pitchFamily="2" charset="2"/>
              </a:rPr>
              <a:t>what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does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it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mean</a:t>
            </a:r>
            <a:r>
              <a:rPr lang="it-IT" sz="2400" dirty="0">
                <a:sym typeface="Wingdings" panose="05000000000000000000" pitchFamily="2" charset="2"/>
              </a:rPr>
              <a:t> for a detector to be </a:t>
            </a:r>
            <a:r>
              <a:rPr lang="it-IT" sz="2400" i="1" dirty="0" err="1">
                <a:sym typeface="Wingdings" panose="05000000000000000000" pitchFamily="2" charset="2"/>
              </a:rPr>
              <a:t>optimal</a:t>
            </a:r>
            <a:r>
              <a:rPr lang="it-IT" sz="2400" dirty="0">
                <a:sym typeface="Wingdings" panose="05000000000000000000" pitchFamily="2" charset="2"/>
              </a:rPr>
              <a:t>? </a:t>
            </a:r>
          </a:p>
          <a:p>
            <a:pPr marL="0" indent="0">
              <a:buNone/>
            </a:pPr>
            <a:r>
              <a:rPr lang="it-IT" sz="2400" b="1" dirty="0" err="1">
                <a:sym typeface="Wingdings" panose="05000000000000000000" pitchFamily="2" charset="2"/>
              </a:rPr>
              <a:t>What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ym typeface="Wingdings" panose="05000000000000000000" pitchFamily="2" charset="2"/>
              </a:rPr>
              <a:t>loss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ym typeface="Wingdings" panose="05000000000000000000" pitchFamily="2" charset="2"/>
              </a:rPr>
              <a:t>function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dirty="0">
                <a:sym typeface="Wingdings" panose="05000000000000000000" pitchFamily="2" charset="2"/>
              </a:rPr>
              <a:t>do </a:t>
            </a:r>
            <a:r>
              <a:rPr lang="it-IT" sz="2400" dirty="0" err="1">
                <a:sym typeface="Wingdings" panose="05000000000000000000" pitchFamily="2" charset="2"/>
              </a:rPr>
              <a:t>we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aim</a:t>
            </a:r>
            <a:r>
              <a:rPr lang="it-IT" sz="2400" dirty="0">
                <a:sym typeface="Wingdings" panose="05000000000000000000" pitchFamily="2" charset="2"/>
              </a:rPr>
              <a:t> to </a:t>
            </a:r>
            <a:r>
              <a:rPr lang="it-IT" sz="2400" dirty="0" err="1">
                <a:sym typeface="Wingdings" panose="05000000000000000000" pitchFamily="2" charset="2"/>
              </a:rPr>
              <a:t>minimize</a:t>
            </a:r>
            <a:r>
              <a:rPr lang="it-IT" sz="2400" dirty="0">
                <a:sym typeface="Wingdings" panose="05000000000000000000" pitchFamily="2" charset="2"/>
              </a:rPr>
              <a:t>? </a:t>
            </a:r>
          </a:p>
          <a:p>
            <a:pPr marL="0" indent="0">
              <a:buNone/>
            </a:pPr>
            <a:r>
              <a:rPr lang="it-IT" sz="2400" dirty="0">
                <a:sym typeface="Wingdings" panose="05000000000000000000" pitchFamily="2" charset="2"/>
              </a:rPr>
              <a:t>Does </a:t>
            </a:r>
            <a:r>
              <a:rPr lang="it-IT" sz="2400" dirty="0" err="1">
                <a:sym typeface="Wingdings" panose="05000000000000000000" pitchFamily="2" charset="2"/>
              </a:rPr>
              <a:t>it</a:t>
            </a:r>
            <a:r>
              <a:rPr lang="it-IT" sz="2400" dirty="0">
                <a:sym typeface="Wingdings" panose="05000000000000000000" pitchFamily="2" charset="2"/>
              </a:rPr>
              <a:t> make </a:t>
            </a:r>
            <a:r>
              <a:rPr lang="it-IT" sz="2400" dirty="0" err="1">
                <a:sym typeface="Wingdings" panose="05000000000000000000" pitchFamily="2" charset="2"/>
              </a:rPr>
              <a:t>sense</a:t>
            </a:r>
            <a:r>
              <a:rPr lang="it-IT" sz="2400" dirty="0">
                <a:sym typeface="Wingdings" panose="05000000000000000000" pitchFamily="2" charset="2"/>
              </a:rPr>
              <a:t> to </a:t>
            </a:r>
            <a:r>
              <a:rPr lang="it-IT" sz="2400" dirty="0" err="1">
                <a:sym typeface="Wingdings" panose="05000000000000000000" pitchFamily="2" charset="2"/>
              </a:rPr>
              <a:t>speak</a:t>
            </a:r>
            <a:r>
              <a:rPr lang="it-IT" sz="2400" dirty="0">
                <a:sym typeface="Wingdings" panose="05000000000000000000" pitchFamily="2" charset="2"/>
              </a:rPr>
              <a:t> of an </a:t>
            </a:r>
            <a:r>
              <a:rPr lang="it-IT" sz="2400" dirty="0" err="1">
                <a:sym typeface="Wingdings" panose="05000000000000000000" pitchFamily="2" charset="2"/>
              </a:rPr>
              <a:t>experiment</a:t>
            </a:r>
            <a:r>
              <a:rPr lang="it-IT" sz="2400" dirty="0">
                <a:sym typeface="Wingdings" panose="05000000000000000000" pitchFamily="2" charset="2"/>
              </a:rPr>
              <a:t>-wide utility </a:t>
            </a:r>
            <a:r>
              <a:rPr lang="it-IT" sz="2400" dirty="0" err="1">
                <a:sym typeface="Wingdings" panose="05000000000000000000" pitchFamily="2" charset="2"/>
              </a:rPr>
              <a:t>function</a:t>
            </a:r>
            <a:r>
              <a:rPr lang="it-IT" sz="2400" dirty="0">
                <a:sym typeface="Wingdings" panose="05000000000000000000" pitchFamily="2" charset="2"/>
              </a:rPr>
              <a:t>?</a:t>
            </a:r>
          </a:p>
          <a:p>
            <a:pPr marL="0" indent="0">
              <a:buNone/>
            </a:pPr>
            <a:endParaRPr lang="it-IT" sz="2400" dirty="0">
              <a:sym typeface="Wingdings" panose="05000000000000000000" pitchFamily="2" charset="2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42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817" y="3837838"/>
            <a:ext cx="3752007" cy="294327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40817" y="3006841"/>
            <a:ext cx="3933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/>
              <a:t>Above</a:t>
            </a:r>
            <a:r>
              <a:rPr lang="it-IT" sz="1600" i="1"/>
              <a:t>: publication time of </a:t>
            </a:r>
            <a:r>
              <a:rPr lang="it-IT" sz="1600" b="1" i="1"/>
              <a:t>1125</a:t>
            </a:r>
            <a:r>
              <a:rPr lang="it-IT" sz="1600" i="1"/>
              <a:t> articles by the CMS collaboration (in blue). </a:t>
            </a:r>
          </a:p>
          <a:p>
            <a:r>
              <a:rPr lang="it-IT" sz="1600" b="1" i="1"/>
              <a:t>Below</a:t>
            </a:r>
            <a:r>
              <a:rPr lang="it-IT" sz="1600" i="1"/>
              <a:t>: a small fraction of the CMS members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295" y="205518"/>
            <a:ext cx="3709327" cy="2730326"/>
          </a:xfrm>
          <a:prstGeom prst="rect">
            <a:avLst/>
          </a:prstGeom>
        </p:spPr>
      </p:pic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10" name="CasellaDiTesto 9"/>
          <p:cNvSpPr txBox="1"/>
          <p:nvPr/>
        </p:nvSpPr>
        <p:spPr>
          <a:xfrm rot="19654031">
            <a:off x="9590946" y="1407080"/>
            <a:ext cx="234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Over 1000 publications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26F0A2-2EEC-5F8F-F536-99ABFBBF0AE7}"/>
              </a:ext>
            </a:extLst>
          </p:cNvPr>
          <p:cNvSpPr/>
          <p:nvPr/>
        </p:nvSpPr>
        <p:spPr>
          <a:xfrm>
            <a:off x="432327" y="4347490"/>
            <a:ext cx="7374030" cy="251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59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Optimal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for </a:t>
            </a:r>
            <a:r>
              <a:rPr lang="it-IT" b="1" u="sng" dirty="0" err="1">
                <a:solidFill>
                  <a:schemeClr val="accent2"/>
                </a:solidFill>
                <a:latin typeface="+mn-lt"/>
              </a:rPr>
              <a:t>What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9744" y="1767577"/>
            <a:ext cx="7518621" cy="4511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The </a:t>
            </a:r>
            <a:r>
              <a:rPr lang="it-IT" sz="2400" dirty="0" err="1"/>
              <a:t>reason</a:t>
            </a:r>
            <a:r>
              <a:rPr lang="it-IT" sz="2400" dirty="0"/>
              <a:t> </a:t>
            </a:r>
            <a:r>
              <a:rPr lang="it-IT" sz="2400" dirty="0" err="1"/>
              <a:t>why</a:t>
            </a:r>
            <a:r>
              <a:rPr lang="it-IT" sz="2400" dirty="0"/>
              <a:t> detectors are </a:t>
            </a:r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the </a:t>
            </a:r>
            <a:r>
              <a:rPr lang="it-IT" sz="2400" dirty="0" err="1"/>
              <a:t>studied</a:t>
            </a:r>
            <a:r>
              <a:rPr lang="it-IT" sz="2400" dirty="0"/>
              <a:t> </a:t>
            </a:r>
            <a:r>
              <a:rPr lang="it-IT" sz="2400" dirty="0" err="1"/>
              <a:t>physics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complex</a:t>
            </a:r>
            <a:r>
              <a:rPr lang="it-IT" sz="2400" dirty="0"/>
              <a:t>: Science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demanding</a:t>
            </a:r>
            <a:r>
              <a:rPr lang="it-IT" sz="2400" dirty="0"/>
              <a:t> job. </a:t>
            </a:r>
            <a:r>
              <a:rPr lang="it-IT" sz="2400" dirty="0" err="1">
                <a:solidFill>
                  <a:srgbClr val="00B0F0"/>
                </a:solidFill>
              </a:rPr>
              <a:t>Physicists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want</a:t>
            </a:r>
            <a:r>
              <a:rPr lang="it-IT" sz="2400" dirty="0">
                <a:solidFill>
                  <a:srgbClr val="00B0F0"/>
                </a:solidFill>
              </a:rPr>
              <a:t> to study </a:t>
            </a:r>
            <a:r>
              <a:rPr lang="it-IT" sz="2400" i="1" dirty="0" err="1">
                <a:solidFill>
                  <a:srgbClr val="00B0F0"/>
                </a:solidFill>
              </a:rPr>
              <a:t>everything</a:t>
            </a:r>
            <a:r>
              <a:rPr lang="it-IT" sz="2400" i="1" dirty="0">
                <a:solidFill>
                  <a:srgbClr val="00B0F0"/>
                </a:solidFill>
              </a:rPr>
              <a:t> </a:t>
            </a:r>
            <a:r>
              <a:rPr lang="it-IT" sz="2400" dirty="0">
                <a:solidFill>
                  <a:srgbClr val="00B0F0"/>
                </a:solidFill>
              </a:rPr>
              <a:t>and do </a:t>
            </a:r>
            <a:r>
              <a:rPr lang="it-IT" sz="2400" dirty="0" err="1">
                <a:solidFill>
                  <a:srgbClr val="00B0F0"/>
                </a:solidFill>
              </a:rPr>
              <a:t>it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i="1" dirty="0" err="1">
                <a:solidFill>
                  <a:srgbClr val="00B0F0"/>
                </a:solidFill>
              </a:rPr>
              <a:t>better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than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their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predecessors</a:t>
            </a:r>
            <a:endParaRPr lang="it-IT" sz="24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it-IT" sz="2400" dirty="0">
                <a:sym typeface="Wingdings" panose="05000000000000000000" pitchFamily="2" charset="2"/>
              </a:rPr>
              <a:t>CMS </a:t>
            </a:r>
            <a:r>
              <a:rPr lang="it-IT" sz="2400" dirty="0" err="1">
                <a:sym typeface="Wingdings" panose="05000000000000000000" pitchFamily="2" charset="2"/>
              </a:rPr>
              <a:t>has</a:t>
            </a:r>
            <a:r>
              <a:rPr lang="it-IT" sz="2400" dirty="0">
                <a:sym typeface="Wingdings" panose="05000000000000000000" pitchFamily="2" charset="2"/>
              </a:rPr>
              <a:t> over 4000 </a:t>
            </a:r>
            <a:r>
              <a:rPr lang="it-IT" sz="2400" dirty="0" err="1">
                <a:sym typeface="Wingdings" panose="05000000000000000000" pitchFamily="2" charset="2"/>
              </a:rPr>
              <a:t>members</a:t>
            </a:r>
            <a:r>
              <a:rPr lang="it-IT" sz="2400" dirty="0">
                <a:sym typeface="Wingdings" panose="05000000000000000000" pitchFamily="2" charset="2"/>
              </a:rPr>
              <a:t>, </a:t>
            </a:r>
            <a:r>
              <a:rPr lang="it-IT" sz="2400" dirty="0" err="1">
                <a:sym typeface="Wingdings" panose="05000000000000000000" pitchFamily="2" charset="2"/>
              </a:rPr>
              <a:t>who</a:t>
            </a:r>
            <a:r>
              <a:rPr lang="it-IT" sz="2400" dirty="0">
                <a:sym typeface="Wingdings" panose="05000000000000000000" pitchFamily="2" charset="2"/>
              </a:rPr>
              <a:t> use the data for a LARGE </a:t>
            </a:r>
            <a:r>
              <a:rPr lang="it-IT" sz="2400" dirty="0" err="1">
                <a:sym typeface="Wingdings" panose="05000000000000000000" pitchFamily="2" charset="2"/>
              </a:rPr>
              <a:t>number</a:t>
            </a:r>
            <a:r>
              <a:rPr lang="it-IT" sz="2400" dirty="0">
                <a:sym typeface="Wingdings" panose="05000000000000000000" pitchFamily="2" charset="2"/>
              </a:rPr>
              <a:t> of </a:t>
            </a:r>
            <a:r>
              <a:rPr lang="it-IT" sz="2400" i="1" dirty="0" err="1">
                <a:sym typeface="Wingdings" panose="05000000000000000000" pitchFamily="2" charset="2"/>
              </a:rPr>
              <a:t>different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measurements</a:t>
            </a:r>
            <a:r>
              <a:rPr lang="it-IT" sz="2400" dirty="0">
                <a:sym typeface="Wingdings" panose="05000000000000000000" pitchFamily="2" charset="2"/>
              </a:rPr>
              <a:t> and </a:t>
            </a:r>
            <a:r>
              <a:rPr lang="it-IT" sz="2400" dirty="0" err="1">
                <a:sym typeface="Wingdings" panose="05000000000000000000" pitchFamily="2" charset="2"/>
              </a:rPr>
              <a:t>searches</a:t>
            </a:r>
            <a:r>
              <a:rPr lang="it-IT" sz="2400" dirty="0">
                <a:sym typeface="Wingdings" panose="05000000000000000000" pitchFamily="2" charset="2"/>
              </a:rPr>
              <a:t>...</a:t>
            </a:r>
          </a:p>
          <a:p>
            <a:pPr marL="0" indent="0">
              <a:buNone/>
            </a:pPr>
            <a:endParaRPr lang="it-IT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2400" dirty="0">
                <a:sym typeface="Wingdings" panose="05000000000000000000" pitchFamily="2" charset="2"/>
              </a:rPr>
              <a:t>So, </a:t>
            </a:r>
            <a:r>
              <a:rPr lang="it-IT" sz="2400" dirty="0" err="1">
                <a:sym typeface="Wingdings" panose="05000000000000000000" pitchFamily="2" charset="2"/>
              </a:rPr>
              <a:t>what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does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it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mean</a:t>
            </a:r>
            <a:r>
              <a:rPr lang="it-IT" sz="2400" dirty="0">
                <a:sym typeface="Wingdings" panose="05000000000000000000" pitchFamily="2" charset="2"/>
              </a:rPr>
              <a:t> for a detector to be </a:t>
            </a:r>
            <a:r>
              <a:rPr lang="it-IT" sz="2400" i="1" dirty="0" err="1">
                <a:sym typeface="Wingdings" panose="05000000000000000000" pitchFamily="2" charset="2"/>
              </a:rPr>
              <a:t>optimal</a:t>
            </a:r>
            <a:r>
              <a:rPr lang="it-IT" sz="2400" dirty="0">
                <a:sym typeface="Wingdings" panose="05000000000000000000" pitchFamily="2" charset="2"/>
              </a:rPr>
              <a:t>? </a:t>
            </a:r>
          </a:p>
          <a:p>
            <a:pPr marL="0" indent="0">
              <a:buNone/>
            </a:pPr>
            <a:r>
              <a:rPr lang="it-IT" sz="2400" b="1" dirty="0" err="1">
                <a:solidFill>
                  <a:srgbClr val="00B0F0"/>
                </a:solidFill>
                <a:sym typeface="Wingdings" panose="05000000000000000000" pitchFamily="2" charset="2"/>
              </a:rPr>
              <a:t>What</a:t>
            </a:r>
            <a:r>
              <a:rPr lang="it-IT" sz="2400" b="1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olidFill>
                  <a:srgbClr val="00B0F0"/>
                </a:solidFill>
                <a:sym typeface="Wingdings" panose="05000000000000000000" pitchFamily="2" charset="2"/>
              </a:rPr>
              <a:t>loss</a:t>
            </a:r>
            <a:r>
              <a:rPr lang="it-IT" sz="2400" b="1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olidFill>
                  <a:srgbClr val="00B0F0"/>
                </a:solidFill>
                <a:sym typeface="Wingdings" panose="05000000000000000000" pitchFamily="2" charset="2"/>
              </a:rPr>
              <a:t>function</a:t>
            </a:r>
            <a:r>
              <a:rPr lang="it-IT" sz="2400" b="1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>
                <a:sym typeface="Wingdings" panose="05000000000000000000" pitchFamily="2" charset="2"/>
              </a:rPr>
              <a:t>do </a:t>
            </a:r>
            <a:r>
              <a:rPr lang="it-IT" sz="2400" dirty="0" err="1">
                <a:sym typeface="Wingdings" panose="05000000000000000000" pitchFamily="2" charset="2"/>
              </a:rPr>
              <a:t>we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aim</a:t>
            </a:r>
            <a:r>
              <a:rPr lang="it-IT" sz="2400" dirty="0">
                <a:sym typeface="Wingdings" panose="05000000000000000000" pitchFamily="2" charset="2"/>
              </a:rPr>
              <a:t> to </a:t>
            </a:r>
            <a:r>
              <a:rPr lang="it-IT" sz="2400" dirty="0" err="1">
                <a:sym typeface="Wingdings" panose="05000000000000000000" pitchFamily="2" charset="2"/>
              </a:rPr>
              <a:t>minimize</a:t>
            </a:r>
            <a:r>
              <a:rPr lang="it-IT" sz="2400" dirty="0">
                <a:sym typeface="Wingdings" panose="05000000000000000000" pitchFamily="2" charset="2"/>
              </a:rPr>
              <a:t>?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Does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it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make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sense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to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speak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of an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experiment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-wide utility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function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?</a:t>
            </a:r>
          </a:p>
          <a:p>
            <a:pPr marL="0" indent="0">
              <a:buNone/>
            </a:pPr>
            <a:endParaRPr lang="it-IT" sz="2400" dirty="0">
              <a:sym typeface="Wingdings" panose="05000000000000000000" pitchFamily="2" charset="2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43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817" y="3837838"/>
            <a:ext cx="3752007" cy="294327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40817" y="3006841"/>
            <a:ext cx="3933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 err="1"/>
              <a:t>Above</a:t>
            </a:r>
            <a:r>
              <a:rPr lang="it-IT" sz="1600" i="1" dirty="0"/>
              <a:t>: </a:t>
            </a:r>
            <a:r>
              <a:rPr lang="it-IT" sz="1600" i="1" dirty="0" err="1"/>
              <a:t>publication</a:t>
            </a:r>
            <a:r>
              <a:rPr lang="it-IT" sz="1600" i="1" dirty="0"/>
              <a:t> time of </a:t>
            </a:r>
            <a:r>
              <a:rPr lang="it-IT" sz="1600" b="1" i="1" dirty="0"/>
              <a:t>1125</a:t>
            </a:r>
            <a:r>
              <a:rPr lang="it-IT" sz="1600" i="1" dirty="0"/>
              <a:t> </a:t>
            </a:r>
            <a:r>
              <a:rPr lang="it-IT" sz="1600" i="1" dirty="0" err="1"/>
              <a:t>articles</a:t>
            </a:r>
            <a:r>
              <a:rPr lang="it-IT" sz="1600" i="1" dirty="0"/>
              <a:t> by the CMS </a:t>
            </a:r>
            <a:r>
              <a:rPr lang="it-IT" sz="1600" i="1" dirty="0" err="1"/>
              <a:t>collaboration</a:t>
            </a:r>
            <a:r>
              <a:rPr lang="it-IT" sz="1600" i="1" dirty="0"/>
              <a:t> (in blue). </a:t>
            </a:r>
          </a:p>
          <a:p>
            <a:r>
              <a:rPr lang="it-IT" sz="1600" b="1" i="1" dirty="0" err="1"/>
              <a:t>Below</a:t>
            </a:r>
            <a:r>
              <a:rPr lang="it-IT" sz="1600" i="1" dirty="0"/>
              <a:t>: a small </a:t>
            </a:r>
            <a:r>
              <a:rPr lang="it-IT" sz="1600" i="1" dirty="0" err="1"/>
              <a:t>fraction</a:t>
            </a:r>
            <a:r>
              <a:rPr lang="it-IT" sz="1600" i="1" dirty="0"/>
              <a:t> of the CMS </a:t>
            </a:r>
            <a:r>
              <a:rPr lang="it-IT" sz="1600" i="1" dirty="0" err="1"/>
              <a:t>members</a:t>
            </a:r>
            <a:endParaRPr lang="it-IT" sz="1600"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295" y="205518"/>
            <a:ext cx="3709327" cy="273032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 rot="19654031">
            <a:off x="9590946" y="1407080"/>
            <a:ext cx="234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Over 1000 publications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48A168-F038-FC87-FF63-EEDCED5A430E}"/>
              </a:ext>
            </a:extLst>
          </p:cNvPr>
          <p:cNvSpPr/>
          <p:nvPr/>
        </p:nvSpPr>
        <p:spPr>
          <a:xfrm>
            <a:off x="490482" y="1695336"/>
            <a:ext cx="7374030" cy="245399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3D1F514-12AD-8D58-80D4-FBF0DE57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78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141" y="539296"/>
            <a:ext cx="6477000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Recipe for a Perfect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Dinner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7624" y="5973606"/>
            <a:ext cx="11856752" cy="80983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 err="1"/>
              <a:t>We</a:t>
            </a:r>
            <a:r>
              <a:rPr lang="it-IT" sz="2000" dirty="0"/>
              <a:t> are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alien</a:t>
            </a:r>
            <a:r>
              <a:rPr lang="it-IT" sz="2000" dirty="0"/>
              <a:t> to </a:t>
            </a:r>
            <a:r>
              <a:rPr lang="it-IT" sz="2000" dirty="0" err="1"/>
              <a:t>confidently</a:t>
            </a:r>
            <a:r>
              <a:rPr lang="it-IT" sz="2000" dirty="0"/>
              <a:t> </a:t>
            </a:r>
            <a:r>
              <a:rPr lang="it-IT" sz="2000" dirty="0" err="1"/>
              <a:t>taking</a:t>
            </a:r>
            <a:r>
              <a:rPr lang="it-IT" sz="2000" dirty="0"/>
              <a:t> </a:t>
            </a:r>
            <a:r>
              <a:rPr lang="it-IT" sz="2000" dirty="0" err="1"/>
              <a:t>complex</a:t>
            </a:r>
            <a:r>
              <a:rPr lang="it-IT" sz="2000" dirty="0"/>
              <a:t> </a:t>
            </a:r>
            <a:r>
              <a:rPr lang="it-IT" sz="2000" dirty="0" err="1"/>
              <a:t>decisions</a:t>
            </a:r>
            <a:r>
              <a:rPr lang="it-IT" sz="2000" dirty="0"/>
              <a:t> in a </a:t>
            </a:r>
            <a:r>
              <a:rPr lang="it-IT" sz="2000" b="1" dirty="0"/>
              <a:t>multi-</a:t>
            </a:r>
            <a:r>
              <a:rPr lang="it-IT" sz="2000" b="1" dirty="0" err="1"/>
              <a:t>objective</a:t>
            </a:r>
            <a:r>
              <a:rPr lang="it-IT" sz="2000" b="1" dirty="0"/>
              <a:t> </a:t>
            </a:r>
            <a:r>
              <a:rPr lang="it-IT" sz="2000" b="1" dirty="0" err="1"/>
              <a:t>space</a:t>
            </a:r>
            <a:r>
              <a:rPr lang="it-IT" sz="2000" dirty="0"/>
              <a:t>. </a:t>
            </a: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actually</a:t>
            </a:r>
            <a:r>
              <a:rPr lang="it-IT" sz="2000" dirty="0"/>
              <a:t> do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routinely</a:t>
            </a:r>
            <a:r>
              <a:rPr lang="it-IT" sz="2000" dirty="0"/>
              <a:t>...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/>
              <a:t>Of </a:t>
            </a:r>
            <a:r>
              <a:rPr lang="it-IT" sz="2000" dirty="0" err="1"/>
              <a:t>course</a:t>
            </a:r>
            <a:r>
              <a:rPr lang="it-IT" sz="2000" dirty="0"/>
              <a:t>, </a:t>
            </a:r>
            <a:r>
              <a:rPr lang="it-IT" sz="2000" dirty="0" err="1"/>
              <a:t>we</a:t>
            </a:r>
            <a:r>
              <a:rPr lang="it-IT" sz="2000" dirty="0"/>
              <a:t> are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deterred</a:t>
            </a:r>
            <a:r>
              <a:rPr lang="it-IT" sz="2000" dirty="0"/>
              <a:t> by </a:t>
            </a:r>
            <a:r>
              <a:rPr lang="it-IT" sz="2000" dirty="0" err="1"/>
              <a:t>knowing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the </a:t>
            </a:r>
            <a:r>
              <a:rPr lang="it-IT" sz="2000" dirty="0" err="1"/>
              <a:t>exact</a:t>
            </a:r>
            <a:r>
              <a:rPr lang="it-IT" sz="2000" dirty="0"/>
              <a:t> </a:t>
            </a:r>
            <a:r>
              <a:rPr lang="it-IT" sz="2000" dirty="0" err="1"/>
              <a:t>form</a:t>
            </a:r>
            <a:r>
              <a:rPr lang="it-IT" sz="2000" dirty="0"/>
              <a:t> of </a:t>
            </a:r>
            <a:r>
              <a:rPr lang="it-IT" sz="2000" dirty="0" err="1">
                <a:solidFill>
                  <a:srgbClr val="FFC000"/>
                </a:solidFill>
              </a:rPr>
              <a:t>our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optimization</a:t>
            </a:r>
            <a:r>
              <a:rPr lang="it-IT" sz="2000" dirty="0">
                <a:solidFill>
                  <a:srgbClr val="FFC000"/>
                </a:solidFill>
              </a:rPr>
              <a:t> target </a:t>
            </a:r>
            <a:r>
              <a:rPr lang="it-IT" sz="2000" dirty="0" err="1">
                <a:solidFill>
                  <a:srgbClr val="FFC000"/>
                </a:solidFill>
              </a:rPr>
              <a:t>is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arbitrary</a:t>
            </a:r>
            <a:endParaRPr lang="it-IT" sz="2000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758" y="78285"/>
            <a:ext cx="3287922" cy="18290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485" y="4223658"/>
            <a:ext cx="3642194" cy="133274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41" y="2660238"/>
            <a:ext cx="1116929" cy="15104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246" y="1047370"/>
            <a:ext cx="1741900" cy="15165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250" y="2660238"/>
            <a:ext cx="2389231" cy="151815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809" y="4241829"/>
            <a:ext cx="2161252" cy="133024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248" y="4231235"/>
            <a:ext cx="1847137" cy="134013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8148" y="4223658"/>
            <a:ext cx="2240180" cy="134013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691" y="4223656"/>
            <a:ext cx="1584033" cy="134013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6215" y="2657317"/>
            <a:ext cx="2509962" cy="151928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8767" y="2660237"/>
            <a:ext cx="2596162" cy="15104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852AF8-BDB6-C54B-D73A-AC0C51F03917}"/>
              </a:ext>
            </a:extLst>
          </p:cNvPr>
          <p:cNvSpPr/>
          <p:nvPr/>
        </p:nvSpPr>
        <p:spPr>
          <a:xfrm>
            <a:off x="8782198" y="0"/>
            <a:ext cx="51560" cy="42128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3758" y="1962163"/>
            <a:ext cx="3287922" cy="2208810"/>
          </a:xfrm>
          <a:prstGeom prst="rect">
            <a:avLst/>
          </a:prstGeom>
        </p:spPr>
      </p:pic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2879D6D9-80EA-94EE-27F6-69188E22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76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Recipe for a Perfect Trigger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58156"/>
            <a:ext cx="10515600" cy="1410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/>
              <a:t>Similarly, we are actually </a:t>
            </a:r>
            <a:r>
              <a:rPr lang="it-IT" sz="2400" i="1"/>
              <a:t>used</a:t>
            </a:r>
            <a:r>
              <a:rPr lang="it-IT" sz="2400"/>
              <a:t> to create multi-target optimization strategies, e.g. when we allocate resources for the trigger menu of a collider detector.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01CE335-A66E-DB6B-8EF1-0767466F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45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694" y="4579950"/>
            <a:ext cx="3181405" cy="22025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014" y="2753878"/>
            <a:ext cx="1719085" cy="175860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839" y="2753878"/>
            <a:ext cx="3437577" cy="243055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38200" y="2753878"/>
            <a:ext cx="6888874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Consider</a:t>
            </a:r>
            <a:r>
              <a:rPr lang="it-IT" sz="2000" dirty="0"/>
              <a:t> CDF, </a:t>
            </a:r>
            <a:r>
              <a:rPr lang="it-IT" sz="2000" dirty="0" err="1"/>
              <a:t>Run</a:t>
            </a:r>
            <a:r>
              <a:rPr lang="it-IT" sz="2000" dirty="0"/>
              <a:t> 1 (1992-96): </a:t>
            </a:r>
            <a:r>
              <a:rPr lang="it-IT" sz="2000" dirty="0" err="1"/>
              <a:t>taking</a:t>
            </a:r>
            <a:r>
              <a:rPr lang="it-IT" sz="2000" dirty="0"/>
              <a:t> in </a:t>
            </a:r>
          </a:p>
          <a:p>
            <a:r>
              <a:rPr lang="it-IT" sz="2000" dirty="0"/>
              <a:t>a rate of 300 kHz of </a:t>
            </a:r>
            <a:r>
              <a:rPr lang="it-IT" sz="2000" dirty="0" err="1"/>
              <a:t>proton-antiproton</a:t>
            </a:r>
            <a:r>
              <a:rPr lang="it-IT" sz="2000" dirty="0"/>
              <a:t> </a:t>
            </a:r>
          </a:p>
          <a:p>
            <a:r>
              <a:rPr lang="it-IT" sz="2000" dirty="0" err="1"/>
              <a:t>collisions</a:t>
            </a:r>
            <a:r>
              <a:rPr lang="it-IT" sz="2000" dirty="0"/>
              <a:t> and </a:t>
            </a:r>
            <a:r>
              <a:rPr lang="it-IT" sz="2000" dirty="0" err="1"/>
              <a:t>having</a:t>
            </a:r>
            <a:r>
              <a:rPr lang="it-IT" sz="2000" dirty="0"/>
              <a:t> to </a:t>
            </a:r>
            <a:r>
              <a:rPr lang="it-IT" sz="2000" dirty="0" err="1"/>
              <a:t>select</a:t>
            </a:r>
            <a:r>
              <a:rPr lang="it-IT" sz="2000" dirty="0"/>
              <a:t> 50 Hz</a:t>
            </a:r>
          </a:p>
          <a:p>
            <a:r>
              <a:rPr lang="it-IT" sz="2000" dirty="0"/>
              <a:t>of </a:t>
            </a:r>
            <a:r>
              <a:rPr lang="it-IT" sz="2000" dirty="0" err="1"/>
              <a:t>writable</a:t>
            </a:r>
            <a:r>
              <a:rPr lang="it-IT" sz="2000" dirty="0"/>
              <a:t> data </a:t>
            </a:r>
            <a:r>
              <a:rPr lang="it-IT" sz="2000" dirty="0" err="1">
                <a:solidFill>
                  <a:srgbClr val="FFC000"/>
                </a:solidFill>
              </a:rPr>
              <a:t>created</a:t>
            </a:r>
            <a:r>
              <a:rPr lang="it-IT" sz="2000" dirty="0">
                <a:solidFill>
                  <a:srgbClr val="FFC000"/>
                </a:solidFill>
              </a:rPr>
              <a:t> some of the </a:t>
            </a:r>
          </a:p>
          <a:p>
            <a:r>
              <a:rPr lang="it-IT" sz="2000" dirty="0" err="1">
                <a:solidFill>
                  <a:srgbClr val="FFC000"/>
                </a:solidFill>
              </a:rPr>
              <a:t>most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heated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scientifically-driven</a:t>
            </a:r>
            <a:r>
              <a:rPr lang="it-IT" sz="2000" dirty="0">
                <a:solidFill>
                  <a:srgbClr val="FFC000"/>
                </a:solidFill>
              </a:rPr>
              <a:t>, </a:t>
            </a:r>
          </a:p>
          <a:p>
            <a:r>
              <a:rPr lang="it-IT" sz="2000" dirty="0" err="1">
                <a:solidFill>
                  <a:srgbClr val="FFC000"/>
                </a:solidFill>
              </a:rPr>
              <a:t>rationally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motivated</a:t>
            </a:r>
            <a:r>
              <a:rPr lang="it-IT" sz="2000" dirty="0">
                <a:solidFill>
                  <a:srgbClr val="FFC000"/>
                </a:solidFill>
              </a:rPr>
              <a:t>, </a:t>
            </a:r>
            <a:r>
              <a:rPr lang="it-IT" sz="2000" dirty="0" err="1">
                <a:solidFill>
                  <a:srgbClr val="FFC000"/>
                </a:solidFill>
              </a:rPr>
              <a:t>painfully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well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</a:p>
          <a:p>
            <a:r>
              <a:rPr lang="it-IT" sz="2000" dirty="0" err="1">
                <a:solidFill>
                  <a:srgbClr val="FFC000"/>
                </a:solidFill>
              </a:rPr>
              <a:t>argumented</a:t>
            </a:r>
            <a:r>
              <a:rPr lang="it-IT" sz="2000" dirty="0">
                <a:solidFill>
                  <a:srgbClr val="FFC000"/>
                </a:solidFill>
              </a:rPr>
              <a:t>, and </a:t>
            </a:r>
            <a:r>
              <a:rPr lang="en-US" sz="2000" dirty="0">
                <a:solidFill>
                  <a:srgbClr val="FFC000"/>
                </a:solidFill>
              </a:rPr>
              <a:t>littered with 4</a:t>
            </a:r>
            <a:r>
              <a:rPr lang="it-IT" sz="2000" dirty="0">
                <a:solidFill>
                  <a:srgbClr val="FFC000"/>
                </a:solidFill>
              </a:rPr>
              <a:t>-</a:t>
            </a:r>
            <a:r>
              <a:rPr lang="it-IT" sz="2000" dirty="0" err="1">
                <a:solidFill>
                  <a:srgbClr val="FFC000"/>
                </a:solidFill>
              </a:rPr>
              <a:t>letter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</a:p>
          <a:p>
            <a:r>
              <a:rPr lang="it-IT" sz="2000" dirty="0">
                <a:solidFill>
                  <a:srgbClr val="FFC000"/>
                </a:solidFill>
              </a:rPr>
              <a:t>words </a:t>
            </a:r>
            <a:r>
              <a:rPr lang="it-IT" sz="2000" dirty="0" err="1">
                <a:solidFill>
                  <a:srgbClr val="FFC000"/>
                </a:solidFill>
              </a:rPr>
              <a:t>debates</a:t>
            </a:r>
            <a:r>
              <a:rPr lang="it-IT" sz="2000" dirty="0">
                <a:solidFill>
                  <a:srgbClr val="FFC000"/>
                </a:solidFill>
              </a:rPr>
              <a:t> I </a:t>
            </a:r>
            <a:r>
              <a:rPr lang="it-IT" sz="2000" dirty="0" err="1">
                <a:solidFill>
                  <a:srgbClr val="FFC000"/>
                </a:solidFill>
              </a:rPr>
              <a:t>ever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listened</a:t>
            </a:r>
            <a:r>
              <a:rPr lang="it-IT" sz="2000" dirty="0">
                <a:solidFill>
                  <a:srgbClr val="FFC000"/>
                </a:solidFill>
              </a:rPr>
              <a:t> to. </a:t>
            </a:r>
          </a:p>
          <a:p>
            <a:endParaRPr lang="it-IT" sz="2000" dirty="0"/>
          </a:p>
          <a:p>
            <a:r>
              <a:rPr lang="it-IT" sz="2000" dirty="0">
                <a:solidFill>
                  <a:srgbClr val="00B0F0"/>
                </a:solidFill>
              </a:rPr>
              <a:t>The top quark </a:t>
            </a:r>
            <a:r>
              <a:rPr lang="it-IT" sz="2000" dirty="0" err="1">
                <a:solidFill>
                  <a:srgbClr val="00B0F0"/>
                </a:solidFill>
              </a:rPr>
              <a:t>had</a:t>
            </a:r>
            <a:r>
              <a:rPr lang="it-IT" sz="2000" dirty="0">
                <a:solidFill>
                  <a:srgbClr val="00B0F0"/>
                </a:solidFill>
              </a:rPr>
              <a:t> to be </a:t>
            </a:r>
            <a:r>
              <a:rPr lang="it-IT" sz="2000" dirty="0" err="1">
                <a:solidFill>
                  <a:srgbClr val="00B0F0"/>
                </a:solidFill>
              </a:rPr>
              <a:t>discovered</a:t>
            </a:r>
            <a:r>
              <a:rPr lang="it-IT" sz="2000" dirty="0">
                <a:solidFill>
                  <a:srgbClr val="00B0F0"/>
                </a:solidFill>
              </a:rPr>
              <a:t>, </a:t>
            </a:r>
            <a:r>
              <a:rPr lang="it-IT" sz="2000" dirty="0" err="1">
                <a:solidFill>
                  <a:srgbClr val="00B0F0"/>
                </a:solidFill>
              </a:rPr>
              <a:t>but</a:t>
            </a:r>
            <a:r>
              <a:rPr lang="it-IT" sz="2000" dirty="0">
                <a:solidFill>
                  <a:srgbClr val="00B0F0"/>
                </a:solidFill>
              </a:rPr>
              <a:t> </a:t>
            </a:r>
            <a:r>
              <a:rPr lang="it-IT" sz="2000" dirty="0" err="1">
                <a:solidFill>
                  <a:srgbClr val="00B0F0"/>
                </a:solidFill>
              </a:rPr>
              <a:t>it</a:t>
            </a:r>
            <a:r>
              <a:rPr lang="it-IT" sz="2000" dirty="0">
                <a:solidFill>
                  <a:srgbClr val="00B0F0"/>
                </a:solidFill>
              </a:rPr>
              <a:t> </a:t>
            </a:r>
            <a:r>
              <a:rPr lang="it-IT" sz="2000" dirty="0" err="1">
                <a:solidFill>
                  <a:srgbClr val="00B0F0"/>
                </a:solidFill>
              </a:rPr>
              <a:t>was</a:t>
            </a:r>
            <a:r>
              <a:rPr lang="it-IT" sz="2000" dirty="0">
                <a:solidFill>
                  <a:srgbClr val="00B0F0"/>
                </a:solidFill>
              </a:rPr>
              <a:t> </a:t>
            </a:r>
            <a:r>
              <a:rPr lang="it-IT" sz="2000" dirty="0" err="1">
                <a:solidFill>
                  <a:srgbClr val="00B0F0"/>
                </a:solidFill>
              </a:rPr>
              <a:t>not</a:t>
            </a:r>
            <a:r>
              <a:rPr lang="it-IT" sz="2000" dirty="0">
                <a:solidFill>
                  <a:srgbClr val="00B0F0"/>
                </a:solidFill>
              </a:rPr>
              <a:t> the </a:t>
            </a:r>
            <a:r>
              <a:rPr lang="it-IT" sz="2000" dirty="0" err="1">
                <a:solidFill>
                  <a:srgbClr val="00B0F0"/>
                </a:solidFill>
              </a:rPr>
              <a:t>only</a:t>
            </a:r>
            <a:r>
              <a:rPr lang="it-IT" sz="2000" dirty="0">
                <a:solidFill>
                  <a:srgbClr val="00B0F0"/>
                </a:solidFill>
              </a:rPr>
              <a:t> goal </a:t>
            </a:r>
          </a:p>
          <a:p>
            <a:r>
              <a:rPr lang="it-IT" sz="2000" dirty="0">
                <a:solidFill>
                  <a:srgbClr val="00B0F0"/>
                </a:solidFill>
              </a:rPr>
              <a:t>of the </a:t>
            </a:r>
            <a:r>
              <a:rPr lang="it-IT" sz="2000" dirty="0" err="1">
                <a:solidFill>
                  <a:srgbClr val="00B0F0"/>
                </a:solidFill>
              </a:rPr>
              <a:t>experiment</a:t>
            </a:r>
            <a:r>
              <a:rPr lang="it-IT" sz="2000" dirty="0">
                <a:solidFill>
                  <a:srgbClr val="00B0F0"/>
                </a:solidFill>
              </a:rPr>
              <a:t>...</a:t>
            </a:r>
          </a:p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482" y="2753878"/>
            <a:ext cx="1412466" cy="175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5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115" y="250562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Recipe for a Perfect Detector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4158" y="1908585"/>
            <a:ext cx="6646682" cy="401687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 err="1"/>
              <a:t>Assess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b="1" dirty="0"/>
              <a:t>budget</a:t>
            </a:r>
            <a:r>
              <a:rPr lang="it-IT" dirty="0"/>
              <a:t> and </a:t>
            </a:r>
            <a:r>
              <a:rPr lang="it-IT" b="1" dirty="0"/>
              <a:t>time</a:t>
            </a:r>
            <a:r>
              <a:rPr lang="it-IT" dirty="0"/>
              <a:t>-to-</a:t>
            </a:r>
            <a:r>
              <a:rPr lang="it-IT" dirty="0" err="1"/>
              <a:t>completion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Model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steep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the </a:t>
            </a:r>
            <a:r>
              <a:rPr lang="it-IT" b="1" dirty="0"/>
              <a:t>cost</a:t>
            </a:r>
            <a:r>
              <a:rPr lang="it-IT" dirty="0"/>
              <a:t> of </a:t>
            </a:r>
            <a:r>
              <a:rPr lang="it-IT" dirty="0" err="1"/>
              <a:t>overriding</a:t>
            </a:r>
            <a:r>
              <a:rPr lang="it-IT" dirty="0"/>
              <a:t> budget or time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Assess</a:t>
            </a:r>
            <a:r>
              <a:rPr lang="it-IT" dirty="0"/>
              <a:t> the </a:t>
            </a:r>
            <a:r>
              <a:rPr lang="it-IT" b="1" dirty="0" err="1"/>
              <a:t>scientific</a:t>
            </a:r>
            <a:r>
              <a:rPr lang="it-IT" b="1" dirty="0"/>
              <a:t> impact</a:t>
            </a:r>
            <a:r>
              <a:rPr lang="it-IT" dirty="0"/>
              <a:t> of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achievable</a:t>
            </a:r>
            <a:r>
              <a:rPr lang="it-IT" dirty="0"/>
              <a:t>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results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Create a </a:t>
            </a:r>
            <a:r>
              <a:rPr lang="it-IT" b="1" dirty="0" err="1"/>
              <a:t>differentiable</a:t>
            </a:r>
            <a:r>
              <a:rPr lang="it-IT" b="1" dirty="0"/>
              <a:t> model </a:t>
            </a:r>
            <a:r>
              <a:rPr lang="it-IT" dirty="0"/>
              <a:t>of the </a:t>
            </a:r>
            <a:r>
              <a:rPr lang="it-IT" dirty="0" err="1"/>
              <a:t>geometry</a:t>
            </a:r>
            <a:r>
              <a:rPr lang="it-IT" dirty="0"/>
              <a:t>, the </a:t>
            </a:r>
            <a:r>
              <a:rPr lang="it-IT" dirty="0" err="1"/>
              <a:t>components</a:t>
            </a:r>
            <a:r>
              <a:rPr lang="it-IT" dirty="0"/>
              <a:t>, the information-</a:t>
            </a:r>
            <a:r>
              <a:rPr lang="it-IT" dirty="0" err="1"/>
              <a:t>extraction</a:t>
            </a:r>
            <a:r>
              <a:rPr lang="it-IT" dirty="0"/>
              <a:t> </a:t>
            </a:r>
            <a:r>
              <a:rPr lang="it-IT" dirty="0" err="1"/>
              <a:t>procedures</a:t>
            </a:r>
            <a:r>
              <a:rPr lang="it-IT" dirty="0"/>
              <a:t>, and the utility </a:t>
            </a:r>
            <a:r>
              <a:rPr lang="it-IT" dirty="0" err="1"/>
              <a:t>function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Construct</a:t>
            </a:r>
            <a:r>
              <a:rPr lang="it-IT" dirty="0"/>
              <a:t> a pipeline with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modules</a:t>
            </a:r>
            <a:r>
              <a:rPr lang="it-IT" dirty="0"/>
              <a:t>, </a:t>
            </a:r>
            <a:r>
              <a:rPr lang="it-IT" dirty="0" err="1"/>
              <a:t>enabling</a:t>
            </a:r>
            <a:r>
              <a:rPr lang="it-IT" dirty="0"/>
              <a:t> </a:t>
            </a:r>
            <a:r>
              <a:rPr lang="it-IT" dirty="0" err="1"/>
              <a:t>backpropagation</a:t>
            </a:r>
            <a:r>
              <a:rPr lang="it-IT" dirty="0"/>
              <a:t> and </a:t>
            </a:r>
            <a:r>
              <a:rPr lang="it-IT" dirty="0" err="1"/>
              <a:t>gradient</a:t>
            </a:r>
            <a:r>
              <a:rPr lang="it-IT" dirty="0"/>
              <a:t> </a:t>
            </a:r>
            <a:r>
              <a:rPr lang="it-IT" dirty="0" err="1"/>
              <a:t>descent</a:t>
            </a:r>
            <a:r>
              <a:rPr lang="it-IT" dirty="0"/>
              <a:t> </a:t>
            </a:r>
            <a:r>
              <a:rPr lang="it-IT" dirty="0" err="1"/>
              <a:t>functionality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Let</a:t>
            </a:r>
            <a:r>
              <a:rPr lang="it-IT" dirty="0"/>
              <a:t> the chain rule of </a:t>
            </a:r>
            <a:r>
              <a:rPr lang="it-IT" dirty="0" err="1"/>
              <a:t>differential</a:t>
            </a:r>
            <a:r>
              <a:rPr lang="it-IT" dirty="0"/>
              <a:t> </a:t>
            </a:r>
            <a:r>
              <a:rPr lang="it-IT" dirty="0" err="1"/>
              <a:t>calculus</a:t>
            </a:r>
            <a:r>
              <a:rPr lang="it-IT" dirty="0"/>
              <a:t> do the hard work for </a:t>
            </a:r>
            <a:r>
              <a:rPr lang="it-IT" dirty="0" err="1"/>
              <a:t>you</a:t>
            </a:r>
            <a:r>
              <a:rPr lang="it-IT" dirty="0"/>
              <a:t> 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46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534668" y="5809721"/>
            <a:ext cx="6717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chemeClr val="bg1"/>
                </a:solidFill>
              </a:rPr>
              <a:t>We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will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discuss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this</a:t>
            </a:r>
            <a:r>
              <a:rPr lang="it-IT" sz="2200" dirty="0">
                <a:solidFill>
                  <a:schemeClr val="bg1"/>
                </a:solidFill>
              </a:rPr>
              <a:t> in more </a:t>
            </a:r>
            <a:r>
              <a:rPr lang="it-IT" sz="2200" dirty="0" err="1">
                <a:solidFill>
                  <a:schemeClr val="bg1"/>
                </a:solidFill>
              </a:rPr>
              <a:t>detail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below</a:t>
            </a:r>
            <a:r>
              <a:rPr lang="it-IT" sz="2200" dirty="0">
                <a:solidFill>
                  <a:schemeClr val="bg1"/>
                </a:solidFill>
              </a:rPr>
              <a:t>, with a </a:t>
            </a:r>
            <a:r>
              <a:rPr lang="it-IT" sz="2200" dirty="0" err="1">
                <a:solidFill>
                  <a:schemeClr val="bg1"/>
                </a:solidFill>
              </a:rPr>
              <a:t>couple</a:t>
            </a:r>
            <a:r>
              <a:rPr lang="it-IT" sz="2200" dirty="0">
                <a:solidFill>
                  <a:schemeClr val="bg1"/>
                </a:solidFill>
              </a:rPr>
              <a:t> of </a:t>
            </a:r>
            <a:r>
              <a:rPr lang="it-IT" sz="2200" dirty="0" err="1">
                <a:solidFill>
                  <a:schemeClr val="bg1"/>
                </a:solidFill>
              </a:rPr>
              <a:t>examples</a:t>
            </a:r>
            <a:r>
              <a:rPr lang="it-IT" sz="2200" dirty="0">
                <a:solidFill>
                  <a:schemeClr val="bg1"/>
                </a:solidFill>
              </a:rPr>
              <a:t> – </a:t>
            </a:r>
            <a:r>
              <a:rPr lang="it-IT" sz="2200" dirty="0" err="1">
                <a:solidFill>
                  <a:schemeClr val="bg1"/>
                </a:solidFill>
              </a:rPr>
              <a:t>but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will</a:t>
            </a:r>
            <a:r>
              <a:rPr lang="it-IT" sz="2200" dirty="0">
                <a:solidFill>
                  <a:schemeClr val="bg1"/>
                </a:solidFill>
              </a:rPr>
              <a:t> first </a:t>
            </a:r>
            <a:r>
              <a:rPr lang="it-IT" sz="2200" dirty="0" err="1">
                <a:solidFill>
                  <a:schemeClr val="bg1"/>
                </a:solidFill>
              </a:rPr>
              <a:t>discuss</a:t>
            </a:r>
            <a:r>
              <a:rPr lang="it-IT" sz="2200" dirty="0">
                <a:solidFill>
                  <a:schemeClr val="bg1"/>
                </a:solidFill>
              </a:rPr>
              <a:t> the </a:t>
            </a:r>
            <a:r>
              <a:rPr lang="it-IT" sz="2200" dirty="0">
                <a:solidFill>
                  <a:srgbClr val="C00000"/>
                </a:solidFill>
              </a:rPr>
              <a:t>scale </a:t>
            </a:r>
            <a:r>
              <a:rPr lang="it-IT" sz="2200" dirty="0"/>
              <a:t>of </a:t>
            </a:r>
            <a:r>
              <a:rPr lang="it-IT" sz="2200" dirty="0" err="1"/>
              <a:t>our</a:t>
            </a:r>
            <a:r>
              <a:rPr lang="it-IT" sz="2200" dirty="0"/>
              <a:t> </a:t>
            </a:r>
            <a:r>
              <a:rPr lang="it-IT" sz="2200" dirty="0" err="1"/>
              <a:t>problems</a:t>
            </a:r>
            <a:endParaRPr lang="it-IT" sz="2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3496" y="1134681"/>
            <a:ext cx="6229739" cy="469062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185187" y="735518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1, 2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276115" y="24554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3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422262" y="38503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4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885715" y="422983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5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414072" y="56941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70F3B2-42D1-BD43-C71C-2BBA9DE35DD1}"/>
              </a:ext>
            </a:extLst>
          </p:cNvPr>
          <p:cNvSpPr/>
          <p:nvPr/>
        </p:nvSpPr>
        <p:spPr>
          <a:xfrm>
            <a:off x="402855" y="2847243"/>
            <a:ext cx="6835977" cy="3934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164983-8F70-C6D1-7360-879165E29BB8}"/>
              </a:ext>
            </a:extLst>
          </p:cNvPr>
          <p:cNvSpPr/>
          <p:nvPr/>
        </p:nvSpPr>
        <p:spPr>
          <a:xfrm>
            <a:off x="7302653" y="2142373"/>
            <a:ext cx="4889347" cy="4529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CF6721-F8CB-6959-5E12-55FF64D5E733}"/>
              </a:ext>
            </a:extLst>
          </p:cNvPr>
          <p:cNvSpPr/>
          <p:nvPr/>
        </p:nvSpPr>
        <p:spPr>
          <a:xfrm>
            <a:off x="7251238" y="1904462"/>
            <a:ext cx="2632991" cy="704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6" descr="800px-CMS_Silicon_Tracker_Arty_HiRes">
            <a:extLst>
              <a:ext uri="{FF2B5EF4-FFF2-40B4-BE49-F238E27FC236}">
                <a16:creationId xmlns:a16="http://schemas.microsoft.com/office/drawing/2014/main" id="{D6FB2DE7-3DD1-0421-B756-2E877A2A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20" y="3296325"/>
            <a:ext cx="4983973" cy="33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930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4158" y="1908585"/>
            <a:ext cx="6646682" cy="401687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 err="1"/>
              <a:t>Assess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b="1" dirty="0"/>
              <a:t>budget</a:t>
            </a:r>
            <a:r>
              <a:rPr lang="it-IT" dirty="0"/>
              <a:t> and </a:t>
            </a:r>
            <a:r>
              <a:rPr lang="it-IT" b="1" dirty="0"/>
              <a:t>time</a:t>
            </a:r>
            <a:r>
              <a:rPr lang="it-IT" dirty="0"/>
              <a:t>-to-</a:t>
            </a:r>
            <a:r>
              <a:rPr lang="it-IT" dirty="0" err="1"/>
              <a:t>completion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Model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steep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the </a:t>
            </a:r>
            <a:r>
              <a:rPr lang="it-IT" b="1" dirty="0"/>
              <a:t>cost</a:t>
            </a:r>
            <a:r>
              <a:rPr lang="it-IT" dirty="0"/>
              <a:t> of </a:t>
            </a:r>
            <a:r>
              <a:rPr lang="it-IT" dirty="0" err="1"/>
              <a:t>overriding</a:t>
            </a:r>
            <a:r>
              <a:rPr lang="it-IT" dirty="0"/>
              <a:t> budget or time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Assess</a:t>
            </a:r>
            <a:r>
              <a:rPr lang="it-IT" dirty="0"/>
              <a:t> the </a:t>
            </a:r>
            <a:r>
              <a:rPr lang="it-IT" b="1" dirty="0" err="1"/>
              <a:t>scientific</a:t>
            </a:r>
            <a:r>
              <a:rPr lang="it-IT" b="1" dirty="0"/>
              <a:t> impact</a:t>
            </a:r>
            <a:r>
              <a:rPr lang="it-IT" dirty="0"/>
              <a:t> of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achievable</a:t>
            </a:r>
            <a:r>
              <a:rPr lang="it-IT" dirty="0"/>
              <a:t>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results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Create a </a:t>
            </a:r>
            <a:r>
              <a:rPr lang="it-IT" b="1" dirty="0" err="1"/>
              <a:t>differentiable</a:t>
            </a:r>
            <a:r>
              <a:rPr lang="it-IT" b="1" dirty="0"/>
              <a:t> model </a:t>
            </a:r>
            <a:r>
              <a:rPr lang="it-IT" dirty="0"/>
              <a:t>of the </a:t>
            </a:r>
            <a:r>
              <a:rPr lang="it-IT" dirty="0" err="1"/>
              <a:t>geometry</a:t>
            </a:r>
            <a:r>
              <a:rPr lang="it-IT" dirty="0"/>
              <a:t>, the </a:t>
            </a:r>
            <a:r>
              <a:rPr lang="it-IT" dirty="0" err="1"/>
              <a:t>components</a:t>
            </a:r>
            <a:r>
              <a:rPr lang="it-IT" dirty="0"/>
              <a:t>, the information-</a:t>
            </a:r>
            <a:r>
              <a:rPr lang="it-IT" dirty="0" err="1"/>
              <a:t>extraction</a:t>
            </a:r>
            <a:r>
              <a:rPr lang="it-IT" dirty="0"/>
              <a:t> </a:t>
            </a:r>
            <a:r>
              <a:rPr lang="it-IT" dirty="0" err="1">
                <a:solidFill>
                  <a:schemeClr val="bg1"/>
                </a:solidFill>
              </a:rPr>
              <a:t>procedures</a:t>
            </a:r>
            <a:r>
              <a:rPr lang="it-IT" dirty="0">
                <a:solidFill>
                  <a:schemeClr val="bg1"/>
                </a:solidFill>
              </a:rPr>
              <a:t>, and the utility </a:t>
            </a:r>
            <a:r>
              <a:rPr lang="it-IT" dirty="0" err="1">
                <a:solidFill>
                  <a:schemeClr val="bg1"/>
                </a:solidFill>
              </a:rPr>
              <a:t>function</a:t>
            </a:r>
            <a:endParaRPr lang="it-IT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dirty="0" err="1">
                <a:solidFill>
                  <a:srgbClr val="C00000"/>
                </a:solidFill>
              </a:rPr>
              <a:t>Construct</a:t>
            </a:r>
            <a:r>
              <a:rPr lang="it-IT" dirty="0">
                <a:solidFill>
                  <a:srgbClr val="C00000"/>
                </a:solidFill>
              </a:rPr>
              <a:t> a pipeline </a:t>
            </a:r>
            <a:r>
              <a:rPr lang="it-IT" dirty="0"/>
              <a:t>with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modules</a:t>
            </a:r>
            <a:r>
              <a:rPr lang="it-IT" dirty="0"/>
              <a:t>, </a:t>
            </a:r>
            <a:r>
              <a:rPr lang="it-IT" dirty="0" err="1"/>
              <a:t>enabling</a:t>
            </a:r>
            <a:r>
              <a:rPr lang="it-IT" dirty="0"/>
              <a:t> </a:t>
            </a:r>
            <a:r>
              <a:rPr lang="it-IT" dirty="0" err="1">
                <a:solidFill>
                  <a:srgbClr val="C00000"/>
                </a:solidFill>
              </a:rPr>
              <a:t>backpropagation</a:t>
            </a:r>
            <a:r>
              <a:rPr lang="it-IT" dirty="0">
                <a:solidFill>
                  <a:srgbClr val="C00000"/>
                </a:solidFill>
              </a:rPr>
              <a:t> and </a:t>
            </a:r>
            <a:r>
              <a:rPr lang="it-IT" dirty="0" err="1">
                <a:solidFill>
                  <a:srgbClr val="C00000"/>
                </a:solidFill>
              </a:rPr>
              <a:t>gradient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descent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/>
              <a:t>functionality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 err="1">
                <a:solidFill>
                  <a:srgbClr val="0070C0"/>
                </a:solidFill>
              </a:rPr>
              <a:t>Let</a:t>
            </a:r>
            <a:r>
              <a:rPr lang="it-IT" dirty="0">
                <a:solidFill>
                  <a:srgbClr val="0070C0"/>
                </a:solidFill>
              </a:rPr>
              <a:t> the chain rule of </a:t>
            </a:r>
            <a:r>
              <a:rPr lang="it-IT" dirty="0" err="1">
                <a:solidFill>
                  <a:srgbClr val="0070C0"/>
                </a:solidFill>
              </a:rPr>
              <a:t>differential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calculus</a:t>
            </a:r>
            <a:r>
              <a:rPr lang="it-IT" dirty="0">
                <a:solidFill>
                  <a:srgbClr val="0070C0"/>
                </a:solidFill>
              </a:rPr>
              <a:t> do the hard work for </a:t>
            </a:r>
            <a:r>
              <a:rPr lang="it-IT" dirty="0" err="1">
                <a:solidFill>
                  <a:srgbClr val="0070C0"/>
                </a:solidFill>
              </a:rPr>
              <a:t>you</a:t>
            </a:r>
            <a:r>
              <a:rPr lang="it-IT" dirty="0">
                <a:solidFill>
                  <a:srgbClr val="0070C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47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534668" y="5809721"/>
            <a:ext cx="6717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chemeClr val="bg1"/>
                </a:solidFill>
              </a:rPr>
              <a:t>We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will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discuss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this</a:t>
            </a:r>
            <a:r>
              <a:rPr lang="it-IT" sz="2200" dirty="0">
                <a:solidFill>
                  <a:schemeClr val="bg1"/>
                </a:solidFill>
              </a:rPr>
              <a:t> in more </a:t>
            </a:r>
            <a:r>
              <a:rPr lang="it-IT" sz="2200" dirty="0" err="1">
                <a:solidFill>
                  <a:schemeClr val="bg1"/>
                </a:solidFill>
              </a:rPr>
              <a:t>detail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below</a:t>
            </a:r>
            <a:r>
              <a:rPr lang="it-IT" sz="2200" dirty="0">
                <a:solidFill>
                  <a:schemeClr val="bg1"/>
                </a:solidFill>
              </a:rPr>
              <a:t>, with a </a:t>
            </a:r>
            <a:r>
              <a:rPr lang="it-IT" sz="2200" dirty="0" err="1">
                <a:solidFill>
                  <a:schemeClr val="bg1"/>
                </a:solidFill>
              </a:rPr>
              <a:t>couple</a:t>
            </a:r>
            <a:r>
              <a:rPr lang="it-IT" sz="2200" dirty="0">
                <a:solidFill>
                  <a:schemeClr val="bg1"/>
                </a:solidFill>
              </a:rPr>
              <a:t> of </a:t>
            </a:r>
            <a:r>
              <a:rPr lang="it-IT" sz="2200" dirty="0" err="1">
                <a:solidFill>
                  <a:schemeClr val="bg1"/>
                </a:solidFill>
              </a:rPr>
              <a:t>examples</a:t>
            </a:r>
            <a:r>
              <a:rPr lang="it-IT" sz="2200" dirty="0">
                <a:solidFill>
                  <a:schemeClr val="bg1"/>
                </a:solidFill>
              </a:rPr>
              <a:t> – </a:t>
            </a:r>
            <a:r>
              <a:rPr lang="it-IT" sz="2200" dirty="0" err="1">
                <a:solidFill>
                  <a:schemeClr val="bg1"/>
                </a:solidFill>
              </a:rPr>
              <a:t>but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will</a:t>
            </a:r>
            <a:r>
              <a:rPr lang="it-IT" sz="2200" dirty="0">
                <a:solidFill>
                  <a:schemeClr val="bg1"/>
                </a:solidFill>
              </a:rPr>
              <a:t> first </a:t>
            </a:r>
            <a:r>
              <a:rPr lang="it-IT" sz="2200" dirty="0" err="1">
                <a:solidFill>
                  <a:schemeClr val="bg1"/>
                </a:solidFill>
              </a:rPr>
              <a:t>discuss</a:t>
            </a:r>
            <a:r>
              <a:rPr lang="it-IT" sz="2200" dirty="0">
                <a:solidFill>
                  <a:schemeClr val="bg1"/>
                </a:solidFill>
              </a:rPr>
              <a:t> the </a:t>
            </a:r>
            <a:r>
              <a:rPr lang="it-IT" sz="2200" dirty="0">
                <a:solidFill>
                  <a:srgbClr val="C00000"/>
                </a:solidFill>
              </a:rPr>
              <a:t>scale </a:t>
            </a:r>
            <a:r>
              <a:rPr lang="it-IT" sz="2200" dirty="0"/>
              <a:t>of </a:t>
            </a:r>
            <a:r>
              <a:rPr lang="it-IT" sz="2200" dirty="0" err="1"/>
              <a:t>our</a:t>
            </a:r>
            <a:r>
              <a:rPr lang="it-IT" sz="2200" dirty="0"/>
              <a:t> </a:t>
            </a:r>
            <a:r>
              <a:rPr lang="it-IT" sz="2200" dirty="0" err="1"/>
              <a:t>problems</a:t>
            </a:r>
            <a:endParaRPr lang="it-IT" sz="2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3496" y="1134681"/>
            <a:ext cx="6229739" cy="469062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185187" y="735518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1, 2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276115" y="24554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422262" y="38503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4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885715" y="422983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5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414072" y="56941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D3A75-B786-85AF-BEEA-740ACD57B0E0}"/>
              </a:ext>
            </a:extLst>
          </p:cNvPr>
          <p:cNvSpPr/>
          <p:nvPr/>
        </p:nvSpPr>
        <p:spPr>
          <a:xfrm>
            <a:off x="402855" y="3428999"/>
            <a:ext cx="6835977" cy="335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9DE484-F43F-09BF-19FC-855621FEE802}"/>
              </a:ext>
            </a:extLst>
          </p:cNvPr>
          <p:cNvSpPr/>
          <p:nvPr/>
        </p:nvSpPr>
        <p:spPr>
          <a:xfrm>
            <a:off x="61028" y="1484636"/>
            <a:ext cx="6835977" cy="132556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DACA0-964D-9E39-DF1E-1CA55AEEBFFF}"/>
              </a:ext>
            </a:extLst>
          </p:cNvPr>
          <p:cNvSpPr/>
          <p:nvPr/>
        </p:nvSpPr>
        <p:spPr>
          <a:xfrm>
            <a:off x="7383051" y="240202"/>
            <a:ext cx="4713545" cy="167006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DA712D-5B4F-8E56-3BB5-3DE60D01BB6C}"/>
              </a:ext>
            </a:extLst>
          </p:cNvPr>
          <p:cNvSpPr/>
          <p:nvPr/>
        </p:nvSpPr>
        <p:spPr>
          <a:xfrm>
            <a:off x="7225526" y="3459787"/>
            <a:ext cx="4848154" cy="335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154B14-DF9B-94BA-C981-95343485188B}"/>
              </a:ext>
            </a:extLst>
          </p:cNvPr>
          <p:cNvSpPr/>
          <p:nvPr/>
        </p:nvSpPr>
        <p:spPr>
          <a:xfrm>
            <a:off x="9884229" y="1908586"/>
            <a:ext cx="2189451" cy="20165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The art of publishing a scientific article - El·lipse">
            <a:extLst>
              <a:ext uri="{FF2B5EF4-FFF2-40B4-BE49-F238E27FC236}">
                <a16:creationId xmlns:a16="http://schemas.microsoft.com/office/drawing/2014/main" id="{5439C5EF-C1AB-FC0E-2CA8-D084721B9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09" y="3810040"/>
            <a:ext cx="4790776" cy="268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olo 1">
            <a:extLst>
              <a:ext uri="{FF2B5EF4-FFF2-40B4-BE49-F238E27FC236}">
                <a16:creationId xmlns:a16="http://schemas.microsoft.com/office/drawing/2014/main" id="{0FD67021-7DBC-2D3E-D77D-820B8947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0562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Recipe for a Perfect Detector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767DAA5-5872-3890-5333-3707C674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28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4158" y="1908585"/>
            <a:ext cx="6646682" cy="401687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 err="1"/>
              <a:t>Assess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b="1" dirty="0"/>
              <a:t>budget</a:t>
            </a:r>
            <a:r>
              <a:rPr lang="it-IT" dirty="0"/>
              <a:t> and </a:t>
            </a:r>
            <a:r>
              <a:rPr lang="it-IT" b="1" dirty="0"/>
              <a:t>time</a:t>
            </a:r>
            <a:r>
              <a:rPr lang="it-IT" dirty="0"/>
              <a:t>-to-</a:t>
            </a:r>
            <a:r>
              <a:rPr lang="it-IT" dirty="0" err="1"/>
              <a:t>completion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Model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steep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the </a:t>
            </a:r>
            <a:r>
              <a:rPr lang="it-IT" b="1" dirty="0"/>
              <a:t>cost</a:t>
            </a:r>
            <a:r>
              <a:rPr lang="it-IT" dirty="0"/>
              <a:t> of </a:t>
            </a:r>
            <a:r>
              <a:rPr lang="it-IT" dirty="0" err="1"/>
              <a:t>overriding</a:t>
            </a:r>
            <a:r>
              <a:rPr lang="it-IT" dirty="0"/>
              <a:t> budget or time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Assess</a:t>
            </a:r>
            <a:r>
              <a:rPr lang="it-IT" dirty="0"/>
              <a:t> the </a:t>
            </a:r>
            <a:r>
              <a:rPr lang="it-IT" b="1" dirty="0" err="1"/>
              <a:t>scientific</a:t>
            </a:r>
            <a:r>
              <a:rPr lang="it-IT" b="1" dirty="0"/>
              <a:t> impact</a:t>
            </a:r>
            <a:r>
              <a:rPr lang="it-IT" dirty="0"/>
              <a:t> of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achievable</a:t>
            </a:r>
            <a:r>
              <a:rPr lang="it-IT" dirty="0"/>
              <a:t>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results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Create a </a:t>
            </a:r>
            <a:r>
              <a:rPr lang="it-IT" b="1" dirty="0" err="1"/>
              <a:t>differentiable</a:t>
            </a:r>
            <a:r>
              <a:rPr lang="it-IT" b="1" dirty="0"/>
              <a:t> model </a:t>
            </a:r>
            <a:r>
              <a:rPr lang="it-IT" dirty="0"/>
              <a:t>of the </a:t>
            </a:r>
            <a:r>
              <a:rPr lang="it-IT" dirty="0" err="1"/>
              <a:t>geometry</a:t>
            </a:r>
            <a:r>
              <a:rPr lang="it-IT" dirty="0"/>
              <a:t>, the </a:t>
            </a:r>
            <a:r>
              <a:rPr lang="it-IT" dirty="0" err="1"/>
              <a:t>components</a:t>
            </a:r>
            <a:r>
              <a:rPr lang="it-IT" dirty="0"/>
              <a:t>, the information-</a:t>
            </a:r>
            <a:r>
              <a:rPr lang="it-IT" dirty="0" err="1"/>
              <a:t>extraction</a:t>
            </a:r>
            <a:r>
              <a:rPr lang="it-IT" dirty="0"/>
              <a:t> </a:t>
            </a:r>
            <a:r>
              <a:rPr lang="it-IT" dirty="0" err="1"/>
              <a:t>procedures</a:t>
            </a:r>
            <a:r>
              <a:rPr lang="it-IT" dirty="0"/>
              <a:t>, and the utility </a:t>
            </a:r>
            <a:r>
              <a:rPr lang="it-IT" dirty="0" err="1"/>
              <a:t>function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Construct</a:t>
            </a:r>
            <a:r>
              <a:rPr lang="it-IT" dirty="0"/>
              <a:t> a pipeline with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modules</a:t>
            </a:r>
            <a:r>
              <a:rPr lang="it-IT" dirty="0"/>
              <a:t>, </a:t>
            </a:r>
            <a:r>
              <a:rPr lang="it-IT" dirty="0" err="1"/>
              <a:t>enabling</a:t>
            </a:r>
            <a:r>
              <a:rPr lang="it-IT" dirty="0"/>
              <a:t> </a:t>
            </a:r>
            <a:r>
              <a:rPr lang="it-IT" dirty="0" err="1"/>
              <a:t>backpropagation</a:t>
            </a:r>
            <a:r>
              <a:rPr lang="it-IT" dirty="0"/>
              <a:t> and </a:t>
            </a:r>
            <a:r>
              <a:rPr lang="it-IT" dirty="0" err="1"/>
              <a:t>gradient</a:t>
            </a:r>
            <a:r>
              <a:rPr lang="it-IT" dirty="0"/>
              <a:t> </a:t>
            </a:r>
            <a:r>
              <a:rPr lang="it-IT" dirty="0" err="1"/>
              <a:t>descent</a:t>
            </a:r>
            <a:r>
              <a:rPr lang="it-IT" dirty="0"/>
              <a:t> </a:t>
            </a:r>
            <a:r>
              <a:rPr lang="it-IT" dirty="0" err="1"/>
              <a:t>functionality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Let</a:t>
            </a:r>
            <a:r>
              <a:rPr lang="it-IT" dirty="0"/>
              <a:t> the chain rule of </a:t>
            </a:r>
            <a:r>
              <a:rPr lang="it-IT" dirty="0" err="1"/>
              <a:t>differential</a:t>
            </a:r>
            <a:r>
              <a:rPr lang="it-IT" dirty="0"/>
              <a:t> </a:t>
            </a:r>
            <a:r>
              <a:rPr lang="it-IT" dirty="0" err="1"/>
              <a:t>calculus</a:t>
            </a:r>
            <a:r>
              <a:rPr lang="it-IT" dirty="0"/>
              <a:t> do the hard work for </a:t>
            </a:r>
            <a:r>
              <a:rPr lang="it-IT" dirty="0" err="1"/>
              <a:t>you</a:t>
            </a:r>
            <a:r>
              <a:rPr lang="it-IT" dirty="0"/>
              <a:t> 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48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534668" y="5809721"/>
            <a:ext cx="6717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chemeClr val="bg1"/>
                </a:solidFill>
              </a:rPr>
              <a:t>We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will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discuss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this</a:t>
            </a:r>
            <a:r>
              <a:rPr lang="it-IT" sz="2200" dirty="0">
                <a:solidFill>
                  <a:schemeClr val="bg1"/>
                </a:solidFill>
              </a:rPr>
              <a:t> in more </a:t>
            </a:r>
            <a:r>
              <a:rPr lang="it-IT" sz="2200" dirty="0" err="1">
                <a:solidFill>
                  <a:schemeClr val="bg1"/>
                </a:solidFill>
              </a:rPr>
              <a:t>detail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below</a:t>
            </a:r>
            <a:r>
              <a:rPr lang="it-IT" sz="2200" dirty="0">
                <a:solidFill>
                  <a:schemeClr val="bg1"/>
                </a:solidFill>
              </a:rPr>
              <a:t>, with a </a:t>
            </a:r>
            <a:r>
              <a:rPr lang="it-IT" sz="2200" dirty="0" err="1">
                <a:solidFill>
                  <a:schemeClr val="bg1"/>
                </a:solidFill>
              </a:rPr>
              <a:t>couple</a:t>
            </a:r>
            <a:r>
              <a:rPr lang="it-IT" sz="2200" dirty="0">
                <a:solidFill>
                  <a:schemeClr val="bg1"/>
                </a:solidFill>
              </a:rPr>
              <a:t> of </a:t>
            </a:r>
            <a:r>
              <a:rPr lang="it-IT" sz="2200" dirty="0" err="1">
                <a:solidFill>
                  <a:schemeClr val="bg1"/>
                </a:solidFill>
              </a:rPr>
              <a:t>examples</a:t>
            </a:r>
            <a:r>
              <a:rPr lang="it-IT" sz="2200" dirty="0">
                <a:solidFill>
                  <a:schemeClr val="bg1"/>
                </a:solidFill>
              </a:rPr>
              <a:t> – </a:t>
            </a:r>
            <a:r>
              <a:rPr lang="it-IT" sz="2200" dirty="0" err="1">
                <a:solidFill>
                  <a:schemeClr val="bg1"/>
                </a:solidFill>
              </a:rPr>
              <a:t>but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will</a:t>
            </a:r>
            <a:r>
              <a:rPr lang="it-IT" sz="2200" dirty="0">
                <a:solidFill>
                  <a:schemeClr val="bg1"/>
                </a:solidFill>
              </a:rPr>
              <a:t> first </a:t>
            </a:r>
            <a:r>
              <a:rPr lang="it-IT" sz="2200" dirty="0" err="1">
                <a:solidFill>
                  <a:schemeClr val="bg1"/>
                </a:solidFill>
              </a:rPr>
              <a:t>discuss</a:t>
            </a:r>
            <a:r>
              <a:rPr lang="it-IT" sz="2200" dirty="0">
                <a:solidFill>
                  <a:schemeClr val="bg1"/>
                </a:solidFill>
              </a:rPr>
              <a:t> the </a:t>
            </a:r>
            <a:r>
              <a:rPr lang="it-IT" sz="2200" dirty="0">
                <a:solidFill>
                  <a:srgbClr val="C00000"/>
                </a:solidFill>
              </a:rPr>
              <a:t>scale </a:t>
            </a:r>
            <a:r>
              <a:rPr lang="it-IT" sz="2200" dirty="0"/>
              <a:t>of </a:t>
            </a:r>
            <a:r>
              <a:rPr lang="it-IT" sz="2200" dirty="0" err="1"/>
              <a:t>our</a:t>
            </a:r>
            <a:r>
              <a:rPr lang="it-IT" sz="2200" dirty="0"/>
              <a:t> </a:t>
            </a:r>
            <a:r>
              <a:rPr lang="it-IT" sz="2200" dirty="0" err="1"/>
              <a:t>problems</a:t>
            </a:r>
            <a:endParaRPr lang="it-IT" sz="2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3496" y="1134681"/>
            <a:ext cx="6229739" cy="469062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185187" y="735518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1, 2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276115" y="24554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3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422262" y="38503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885715" y="422983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5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414072" y="56941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69295-A548-11B6-E88A-A2DA395B7170}"/>
              </a:ext>
            </a:extLst>
          </p:cNvPr>
          <p:cNvSpPr/>
          <p:nvPr/>
        </p:nvSpPr>
        <p:spPr>
          <a:xfrm>
            <a:off x="118320" y="1395675"/>
            <a:ext cx="6835977" cy="196736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00F1D5-1323-2519-115F-54B291229A17}"/>
              </a:ext>
            </a:extLst>
          </p:cNvPr>
          <p:cNvSpPr/>
          <p:nvPr/>
        </p:nvSpPr>
        <p:spPr>
          <a:xfrm>
            <a:off x="7360135" y="238516"/>
            <a:ext cx="4713545" cy="329589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CF255D-30AD-D662-7E94-ADE26BD202F2}"/>
              </a:ext>
            </a:extLst>
          </p:cNvPr>
          <p:cNvSpPr/>
          <p:nvPr/>
        </p:nvSpPr>
        <p:spPr>
          <a:xfrm>
            <a:off x="7302653" y="4299184"/>
            <a:ext cx="4889347" cy="2373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6C8459-6BE2-60D5-EBF7-BB462E4941CC}"/>
              </a:ext>
            </a:extLst>
          </p:cNvPr>
          <p:cNvSpPr/>
          <p:nvPr/>
        </p:nvSpPr>
        <p:spPr>
          <a:xfrm>
            <a:off x="367778" y="4299184"/>
            <a:ext cx="6835977" cy="2373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749305-11B2-0AF3-07A4-3F227F83596A}"/>
                  </a:ext>
                </a:extLst>
              </p:cNvPr>
              <p:cNvSpPr txBox="1"/>
              <p:nvPr/>
            </p:nvSpPr>
            <p:spPr>
              <a:xfrm>
                <a:off x="5697664" y="3830133"/>
                <a:ext cx="1656287" cy="28091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9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9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749305-11B2-0AF3-07A4-3F227F835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664" y="3830133"/>
                <a:ext cx="1656287" cy="2809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olo 1">
            <a:extLst>
              <a:ext uri="{FF2B5EF4-FFF2-40B4-BE49-F238E27FC236}">
                <a16:creationId xmlns:a16="http://schemas.microsoft.com/office/drawing/2014/main" id="{691EC822-448E-C201-CB92-AE0F8B02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0562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Recipe for a Perfect Detector</a:t>
            </a:r>
          </a:p>
        </p:txBody>
      </p:sp>
    </p:spTree>
    <p:extLst>
      <p:ext uri="{BB962C8B-B14F-4D97-AF65-F5344CB8AC3E}">
        <p14:creationId xmlns:p14="http://schemas.microsoft.com/office/powerpoint/2010/main" val="22724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4158" y="1908585"/>
            <a:ext cx="6646682" cy="401687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 err="1"/>
              <a:t>Assess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b="1" dirty="0"/>
              <a:t>budget</a:t>
            </a:r>
            <a:r>
              <a:rPr lang="it-IT" dirty="0"/>
              <a:t> and </a:t>
            </a:r>
            <a:r>
              <a:rPr lang="it-IT" b="1" dirty="0"/>
              <a:t>time</a:t>
            </a:r>
            <a:r>
              <a:rPr lang="it-IT" dirty="0"/>
              <a:t>-to-</a:t>
            </a:r>
            <a:r>
              <a:rPr lang="it-IT" dirty="0" err="1"/>
              <a:t>completion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Model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steep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the </a:t>
            </a:r>
            <a:r>
              <a:rPr lang="it-IT" b="1" dirty="0"/>
              <a:t>cost</a:t>
            </a:r>
            <a:r>
              <a:rPr lang="it-IT" dirty="0"/>
              <a:t> of </a:t>
            </a:r>
            <a:r>
              <a:rPr lang="it-IT" dirty="0" err="1"/>
              <a:t>overriding</a:t>
            </a:r>
            <a:r>
              <a:rPr lang="it-IT" dirty="0"/>
              <a:t> budget or time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Assess</a:t>
            </a:r>
            <a:r>
              <a:rPr lang="it-IT" dirty="0"/>
              <a:t> the </a:t>
            </a:r>
            <a:r>
              <a:rPr lang="it-IT" b="1" dirty="0" err="1"/>
              <a:t>scientific</a:t>
            </a:r>
            <a:r>
              <a:rPr lang="it-IT" b="1" dirty="0"/>
              <a:t> impact</a:t>
            </a:r>
            <a:r>
              <a:rPr lang="it-IT" dirty="0"/>
              <a:t> of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achievable</a:t>
            </a:r>
            <a:r>
              <a:rPr lang="it-IT" dirty="0"/>
              <a:t>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results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Create a </a:t>
            </a:r>
            <a:r>
              <a:rPr lang="it-IT" b="1" dirty="0" err="1"/>
              <a:t>differentiable</a:t>
            </a:r>
            <a:r>
              <a:rPr lang="it-IT" b="1" dirty="0"/>
              <a:t> model </a:t>
            </a:r>
            <a:r>
              <a:rPr lang="it-IT" dirty="0"/>
              <a:t>of the </a:t>
            </a:r>
            <a:r>
              <a:rPr lang="it-IT" dirty="0" err="1"/>
              <a:t>geometry</a:t>
            </a:r>
            <a:r>
              <a:rPr lang="it-IT" dirty="0"/>
              <a:t>, the </a:t>
            </a:r>
            <a:r>
              <a:rPr lang="it-IT" dirty="0" err="1"/>
              <a:t>components</a:t>
            </a:r>
            <a:r>
              <a:rPr lang="it-IT" dirty="0"/>
              <a:t>, the information-</a:t>
            </a:r>
            <a:r>
              <a:rPr lang="it-IT" dirty="0" err="1"/>
              <a:t>extraction</a:t>
            </a:r>
            <a:r>
              <a:rPr lang="it-IT" dirty="0"/>
              <a:t> </a:t>
            </a:r>
            <a:r>
              <a:rPr lang="it-IT" dirty="0" err="1"/>
              <a:t>procedures</a:t>
            </a:r>
            <a:r>
              <a:rPr lang="it-IT" dirty="0"/>
              <a:t>, and the utility </a:t>
            </a:r>
            <a:r>
              <a:rPr lang="it-IT" dirty="0" err="1"/>
              <a:t>function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 err="1">
                <a:solidFill>
                  <a:srgbClr val="FFC000"/>
                </a:solidFill>
              </a:rPr>
              <a:t>Construct</a:t>
            </a:r>
            <a:r>
              <a:rPr lang="it-IT" dirty="0">
                <a:solidFill>
                  <a:srgbClr val="FFC000"/>
                </a:solidFill>
              </a:rPr>
              <a:t> a pipeline </a:t>
            </a:r>
            <a:r>
              <a:rPr lang="it-IT" dirty="0"/>
              <a:t>with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modules</a:t>
            </a:r>
            <a:r>
              <a:rPr lang="it-IT" dirty="0"/>
              <a:t>, </a:t>
            </a:r>
            <a:r>
              <a:rPr lang="it-IT" dirty="0" err="1"/>
              <a:t>enabling</a:t>
            </a:r>
            <a:r>
              <a:rPr lang="it-IT" dirty="0"/>
              <a:t> </a:t>
            </a:r>
            <a:r>
              <a:rPr lang="it-IT" dirty="0" err="1">
                <a:solidFill>
                  <a:srgbClr val="FFC000"/>
                </a:solidFill>
              </a:rPr>
              <a:t>backpropagation</a:t>
            </a:r>
            <a:r>
              <a:rPr lang="it-IT" dirty="0">
                <a:solidFill>
                  <a:srgbClr val="FFC000"/>
                </a:solidFill>
              </a:rPr>
              <a:t> and </a:t>
            </a:r>
            <a:r>
              <a:rPr lang="it-IT" dirty="0" err="1">
                <a:solidFill>
                  <a:srgbClr val="FFC000"/>
                </a:solidFill>
              </a:rPr>
              <a:t>gradient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descent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/>
              <a:t>functionality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 err="1">
                <a:solidFill>
                  <a:srgbClr val="00B0F0"/>
                </a:solidFill>
              </a:rPr>
              <a:t>Let</a:t>
            </a:r>
            <a:r>
              <a:rPr lang="it-IT" dirty="0">
                <a:solidFill>
                  <a:srgbClr val="00B0F0"/>
                </a:solidFill>
              </a:rPr>
              <a:t> the chain rule of </a:t>
            </a:r>
            <a:r>
              <a:rPr lang="it-IT" dirty="0" err="1">
                <a:solidFill>
                  <a:srgbClr val="00B0F0"/>
                </a:solidFill>
              </a:rPr>
              <a:t>differential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calculus</a:t>
            </a:r>
            <a:r>
              <a:rPr lang="it-IT" dirty="0">
                <a:solidFill>
                  <a:srgbClr val="00B0F0"/>
                </a:solidFill>
              </a:rPr>
              <a:t> do the hard work for </a:t>
            </a:r>
            <a:r>
              <a:rPr lang="it-IT" dirty="0" err="1">
                <a:solidFill>
                  <a:srgbClr val="00B0F0"/>
                </a:solidFill>
              </a:rPr>
              <a:t>you</a:t>
            </a:r>
            <a:r>
              <a:rPr lang="it-IT" dirty="0">
                <a:solidFill>
                  <a:srgbClr val="00B0F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49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534668" y="5809721"/>
            <a:ext cx="6717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chemeClr val="bg1"/>
                </a:solidFill>
              </a:rPr>
              <a:t>We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will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discuss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this</a:t>
            </a:r>
            <a:r>
              <a:rPr lang="it-IT" sz="2200" dirty="0">
                <a:solidFill>
                  <a:schemeClr val="bg1"/>
                </a:solidFill>
              </a:rPr>
              <a:t> in more </a:t>
            </a:r>
            <a:r>
              <a:rPr lang="it-IT" sz="2200" dirty="0" err="1">
                <a:solidFill>
                  <a:schemeClr val="bg1"/>
                </a:solidFill>
              </a:rPr>
              <a:t>detail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below</a:t>
            </a:r>
            <a:r>
              <a:rPr lang="it-IT" sz="2200" dirty="0">
                <a:solidFill>
                  <a:schemeClr val="bg1"/>
                </a:solidFill>
              </a:rPr>
              <a:t>, with a </a:t>
            </a:r>
            <a:r>
              <a:rPr lang="it-IT" sz="2200" dirty="0" err="1">
                <a:solidFill>
                  <a:schemeClr val="bg1"/>
                </a:solidFill>
              </a:rPr>
              <a:t>couple</a:t>
            </a:r>
            <a:r>
              <a:rPr lang="it-IT" sz="2200" dirty="0">
                <a:solidFill>
                  <a:schemeClr val="bg1"/>
                </a:solidFill>
              </a:rPr>
              <a:t> of </a:t>
            </a:r>
            <a:r>
              <a:rPr lang="it-IT" sz="2200" dirty="0" err="1">
                <a:solidFill>
                  <a:schemeClr val="bg1"/>
                </a:solidFill>
              </a:rPr>
              <a:t>examples</a:t>
            </a:r>
            <a:r>
              <a:rPr lang="it-IT" sz="2200" dirty="0">
                <a:solidFill>
                  <a:schemeClr val="bg1"/>
                </a:solidFill>
              </a:rPr>
              <a:t> – </a:t>
            </a:r>
            <a:r>
              <a:rPr lang="it-IT" sz="2200" dirty="0" err="1">
                <a:solidFill>
                  <a:schemeClr val="bg1"/>
                </a:solidFill>
              </a:rPr>
              <a:t>but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will</a:t>
            </a:r>
            <a:r>
              <a:rPr lang="it-IT" sz="2200" dirty="0">
                <a:solidFill>
                  <a:schemeClr val="bg1"/>
                </a:solidFill>
              </a:rPr>
              <a:t> first </a:t>
            </a:r>
            <a:r>
              <a:rPr lang="it-IT" sz="2200" dirty="0" err="1">
                <a:solidFill>
                  <a:schemeClr val="bg1"/>
                </a:solidFill>
              </a:rPr>
              <a:t>discuss</a:t>
            </a:r>
            <a:r>
              <a:rPr lang="it-IT" sz="2200" dirty="0">
                <a:solidFill>
                  <a:schemeClr val="bg1"/>
                </a:solidFill>
              </a:rPr>
              <a:t> the </a:t>
            </a:r>
            <a:r>
              <a:rPr lang="it-IT" sz="2200" dirty="0">
                <a:solidFill>
                  <a:srgbClr val="C00000"/>
                </a:solidFill>
              </a:rPr>
              <a:t>scale </a:t>
            </a:r>
            <a:r>
              <a:rPr lang="it-IT" sz="2200" dirty="0"/>
              <a:t>of </a:t>
            </a:r>
            <a:r>
              <a:rPr lang="it-IT" sz="2200" dirty="0" err="1"/>
              <a:t>our</a:t>
            </a:r>
            <a:r>
              <a:rPr lang="it-IT" sz="2200" dirty="0"/>
              <a:t> </a:t>
            </a:r>
            <a:r>
              <a:rPr lang="it-IT" sz="2200" dirty="0" err="1"/>
              <a:t>problems</a:t>
            </a:r>
            <a:endParaRPr lang="it-IT" sz="2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3496" y="1134681"/>
            <a:ext cx="6229739" cy="469062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185187" y="735518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1, 2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276115" y="24554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3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422262" y="38503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4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885715" y="422983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414072" y="56941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69295-A548-11B6-E88A-A2DA395B7170}"/>
              </a:ext>
            </a:extLst>
          </p:cNvPr>
          <p:cNvSpPr/>
          <p:nvPr/>
        </p:nvSpPr>
        <p:spPr>
          <a:xfrm>
            <a:off x="334863" y="1379980"/>
            <a:ext cx="6835977" cy="283755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00F1D5-1323-2519-115F-54B291229A17}"/>
              </a:ext>
            </a:extLst>
          </p:cNvPr>
          <p:cNvSpPr/>
          <p:nvPr/>
        </p:nvSpPr>
        <p:spPr>
          <a:xfrm>
            <a:off x="7360135" y="238516"/>
            <a:ext cx="4713545" cy="406066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6C8459-6BE2-60D5-EBF7-BB462E4941CC}"/>
              </a:ext>
            </a:extLst>
          </p:cNvPr>
          <p:cNvSpPr/>
          <p:nvPr/>
        </p:nvSpPr>
        <p:spPr>
          <a:xfrm>
            <a:off x="367778" y="5694110"/>
            <a:ext cx="6835977" cy="978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3B95E37F-5DF1-D541-1A12-F3414400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0562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Recipe for a Perfect Detector</a:t>
            </a:r>
          </a:p>
        </p:txBody>
      </p:sp>
    </p:spTree>
    <p:extLst>
      <p:ext uri="{BB962C8B-B14F-4D97-AF65-F5344CB8AC3E}">
        <p14:creationId xmlns:p14="http://schemas.microsoft.com/office/powerpoint/2010/main" val="1046386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7888" y="260648"/>
            <a:ext cx="4117860" cy="1312480"/>
          </a:xfrm>
        </p:spPr>
        <p:txBody>
          <a:bodyPr/>
          <a:lstStyle/>
          <a:p>
            <a:r>
              <a:rPr lang="it-IT" dirty="0"/>
              <a:t>About me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5157192"/>
          </a:xfrm>
        </p:spPr>
        <p:txBody>
          <a:bodyPr>
            <a:normAutofit lnSpcReduction="10000"/>
          </a:bodyPr>
          <a:lstStyle/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INFN, Padova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Statistical Sciences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. Padova, 2018-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USERN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https://usern.tums.ac.ir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CMS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CERN, 2002-</a:t>
            </a: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of the CMS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Committee, 2009- (and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, 2012-2015)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SWGO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Founder and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MODE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mode-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collaboration.github.io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), 2020-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(1992-2010)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CDF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Tevatron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dates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back to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CDF,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sapient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lifelong task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 a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2005. The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http://www.science20.com/quantum_diaries_survivor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The blog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over 1500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on science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ED9A16-70F6-299D-622A-0C08C82C7CCD}"/>
              </a:ext>
            </a:extLst>
          </p:cNvPr>
          <p:cNvSpPr/>
          <p:nvPr/>
        </p:nvSpPr>
        <p:spPr>
          <a:xfrm>
            <a:off x="1775520" y="3861048"/>
            <a:ext cx="8568952" cy="280831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DCDFEF-518F-338D-0477-12A03587A030}"/>
              </a:ext>
            </a:extLst>
          </p:cNvPr>
          <p:cNvSpPr/>
          <p:nvPr/>
        </p:nvSpPr>
        <p:spPr>
          <a:xfrm>
            <a:off x="1775520" y="1448780"/>
            <a:ext cx="8568952" cy="1476164"/>
          </a:xfrm>
          <a:prstGeom prst="rect">
            <a:avLst/>
          </a:prstGeom>
          <a:solidFill>
            <a:schemeClr val="dk1">
              <a:alpha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074" name="Picture 2" descr="About CMS | CMS at Fermilab">
            <a:extLst>
              <a:ext uri="{FF2B5EF4-FFF2-40B4-BE49-F238E27FC236}">
                <a16:creationId xmlns:a16="http://schemas.microsoft.com/office/drawing/2014/main" id="{9F6B586D-6B2B-0CC3-3264-81AEFE59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3890935"/>
            <a:ext cx="4397660" cy="274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B528F2-04E5-C4E6-009E-EA641DA9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21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4158" y="1908585"/>
            <a:ext cx="6646682" cy="401687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 err="1"/>
              <a:t>Assess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b="1" dirty="0"/>
              <a:t>budget</a:t>
            </a:r>
            <a:r>
              <a:rPr lang="it-IT" dirty="0"/>
              <a:t> and </a:t>
            </a:r>
            <a:r>
              <a:rPr lang="it-IT" b="1" dirty="0"/>
              <a:t>time</a:t>
            </a:r>
            <a:r>
              <a:rPr lang="it-IT" dirty="0"/>
              <a:t>-to-</a:t>
            </a:r>
            <a:r>
              <a:rPr lang="it-IT" dirty="0" err="1"/>
              <a:t>completion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Model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steep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the </a:t>
            </a:r>
            <a:r>
              <a:rPr lang="it-IT" b="1" dirty="0"/>
              <a:t>cost</a:t>
            </a:r>
            <a:r>
              <a:rPr lang="it-IT" dirty="0"/>
              <a:t> of </a:t>
            </a:r>
            <a:r>
              <a:rPr lang="it-IT" dirty="0" err="1"/>
              <a:t>overriding</a:t>
            </a:r>
            <a:r>
              <a:rPr lang="it-IT" dirty="0"/>
              <a:t> budget or time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Assess</a:t>
            </a:r>
            <a:r>
              <a:rPr lang="it-IT" dirty="0"/>
              <a:t> the </a:t>
            </a:r>
            <a:r>
              <a:rPr lang="it-IT" b="1" dirty="0" err="1"/>
              <a:t>scientific</a:t>
            </a:r>
            <a:r>
              <a:rPr lang="it-IT" b="1" dirty="0"/>
              <a:t> impact</a:t>
            </a:r>
            <a:r>
              <a:rPr lang="it-IT" dirty="0"/>
              <a:t> of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achievable</a:t>
            </a:r>
            <a:r>
              <a:rPr lang="it-IT" dirty="0"/>
              <a:t>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results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Create a </a:t>
            </a:r>
            <a:r>
              <a:rPr lang="it-IT" b="1" dirty="0" err="1"/>
              <a:t>differentiable</a:t>
            </a:r>
            <a:r>
              <a:rPr lang="it-IT" b="1" dirty="0"/>
              <a:t> model </a:t>
            </a:r>
            <a:r>
              <a:rPr lang="it-IT" dirty="0"/>
              <a:t>of the </a:t>
            </a:r>
            <a:r>
              <a:rPr lang="it-IT" dirty="0" err="1"/>
              <a:t>geometry</a:t>
            </a:r>
            <a:r>
              <a:rPr lang="it-IT" dirty="0"/>
              <a:t>, the </a:t>
            </a:r>
            <a:r>
              <a:rPr lang="it-IT" dirty="0" err="1"/>
              <a:t>components</a:t>
            </a:r>
            <a:r>
              <a:rPr lang="it-IT" dirty="0"/>
              <a:t>, the information-</a:t>
            </a:r>
            <a:r>
              <a:rPr lang="it-IT" dirty="0" err="1"/>
              <a:t>extraction</a:t>
            </a:r>
            <a:r>
              <a:rPr lang="it-IT" dirty="0"/>
              <a:t> </a:t>
            </a:r>
            <a:r>
              <a:rPr lang="it-IT" dirty="0" err="1"/>
              <a:t>procedures</a:t>
            </a:r>
            <a:r>
              <a:rPr lang="it-IT" dirty="0"/>
              <a:t>, and the utility </a:t>
            </a:r>
            <a:r>
              <a:rPr lang="it-IT" dirty="0" err="1"/>
              <a:t>function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 err="1">
                <a:solidFill>
                  <a:srgbClr val="FFC000"/>
                </a:solidFill>
              </a:rPr>
              <a:t>Construct</a:t>
            </a:r>
            <a:r>
              <a:rPr lang="it-IT" dirty="0">
                <a:solidFill>
                  <a:srgbClr val="FFC000"/>
                </a:solidFill>
              </a:rPr>
              <a:t> a pipeline </a:t>
            </a:r>
            <a:r>
              <a:rPr lang="it-IT" dirty="0"/>
              <a:t>with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modules</a:t>
            </a:r>
            <a:r>
              <a:rPr lang="it-IT" dirty="0"/>
              <a:t>, </a:t>
            </a:r>
            <a:r>
              <a:rPr lang="it-IT" dirty="0" err="1"/>
              <a:t>enabling</a:t>
            </a:r>
            <a:r>
              <a:rPr lang="it-IT" dirty="0"/>
              <a:t> </a:t>
            </a:r>
            <a:r>
              <a:rPr lang="it-IT" dirty="0" err="1">
                <a:solidFill>
                  <a:srgbClr val="FFC000"/>
                </a:solidFill>
              </a:rPr>
              <a:t>backpropagation</a:t>
            </a:r>
            <a:r>
              <a:rPr lang="it-IT" dirty="0">
                <a:solidFill>
                  <a:srgbClr val="FFC000"/>
                </a:solidFill>
              </a:rPr>
              <a:t> and </a:t>
            </a:r>
            <a:r>
              <a:rPr lang="it-IT" dirty="0" err="1">
                <a:solidFill>
                  <a:srgbClr val="FFC000"/>
                </a:solidFill>
              </a:rPr>
              <a:t>gradient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descent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/>
              <a:t>functionality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 err="1">
                <a:solidFill>
                  <a:srgbClr val="00B0F0"/>
                </a:solidFill>
              </a:rPr>
              <a:t>Let</a:t>
            </a:r>
            <a:r>
              <a:rPr lang="it-IT" dirty="0">
                <a:solidFill>
                  <a:srgbClr val="00B0F0"/>
                </a:solidFill>
              </a:rPr>
              <a:t> the chain rule of </a:t>
            </a:r>
            <a:r>
              <a:rPr lang="it-IT" dirty="0" err="1">
                <a:solidFill>
                  <a:srgbClr val="00B0F0"/>
                </a:solidFill>
              </a:rPr>
              <a:t>differential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calculus</a:t>
            </a:r>
            <a:r>
              <a:rPr lang="it-IT" dirty="0">
                <a:solidFill>
                  <a:srgbClr val="00B0F0"/>
                </a:solidFill>
              </a:rPr>
              <a:t> do the hard work for </a:t>
            </a:r>
            <a:r>
              <a:rPr lang="it-IT" dirty="0" err="1">
                <a:solidFill>
                  <a:srgbClr val="00B0F0"/>
                </a:solidFill>
              </a:rPr>
              <a:t>you</a:t>
            </a:r>
            <a:r>
              <a:rPr lang="it-IT" dirty="0">
                <a:solidFill>
                  <a:srgbClr val="00B0F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50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1385094" y="5694111"/>
            <a:ext cx="58759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/>
              <a:t>We</a:t>
            </a:r>
            <a:r>
              <a:rPr lang="it-IT" sz="2200" dirty="0"/>
              <a:t> </a:t>
            </a:r>
            <a:r>
              <a:rPr lang="it-IT" sz="2200" dirty="0" err="1"/>
              <a:t>will</a:t>
            </a:r>
            <a:r>
              <a:rPr lang="it-IT" sz="2200" dirty="0"/>
              <a:t> </a:t>
            </a:r>
            <a:r>
              <a:rPr lang="it-IT" sz="2200" dirty="0" err="1"/>
              <a:t>discuss</a:t>
            </a:r>
            <a:r>
              <a:rPr lang="it-IT" sz="2200" dirty="0"/>
              <a:t> </a:t>
            </a:r>
            <a:r>
              <a:rPr lang="it-IT" sz="2200" dirty="0" err="1"/>
              <a:t>this</a:t>
            </a:r>
            <a:r>
              <a:rPr lang="it-IT" sz="2200" dirty="0"/>
              <a:t> in more </a:t>
            </a:r>
            <a:r>
              <a:rPr lang="it-IT" sz="2200" dirty="0" err="1"/>
              <a:t>detail</a:t>
            </a:r>
            <a:r>
              <a:rPr lang="it-IT" sz="2200" dirty="0"/>
              <a:t> </a:t>
            </a:r>
            <a:r>
              <a:rPr lang="it-IT" sz="2200" dirty="0" err="1"/>
              <a:t>below</a:t>
            </a:r>
            <a:r>
              <a:rPr lang="it-IT" sz="2200" dirty="0"/>
              <a:t>, </a:t>
            </a:r>
            <a:r>
              <a:rPr lang="it-IT" sz="2200" dirty="0" err="1"/>
              <a:t>but</a:t>
            </a:r>
            <a:r>
              <a:rPr lang="it-IT" sz="2200" dirty="0"/>
              <a:t> first </a:t>
            </a:r>
          </a:p>
          <a:p>
            <a:r>
              <a:rPr lang="it-IT" sz="2200" dirty="0" err="1"/>
              <a:t>let</a:t>
            </a:r>
            <a:r>
              <a:rPr lang="it-IT" sz="2200" dirty="0"/>
              <a:t> </a:t>
            </a:r>
            <a:r>
              <a:rPr lang="it-IT" sz="2200" dirty="0" err="1"/>
              <a:t>us</a:t>
            </a:r>
            <a:r>
              <a:rPr lang="it-IT" sz="2200" dirty="0"/>
              <a:t> </a:t>
            </a:r>
            <a:r>
              <a:rPr lang="it-IT" sz="2200" dirty="0" err="1"/>
              <a:t>see</a:t>
            </a:r>
            <a:r>
              <a:rPr lang="it-IT" sz="2200" dirty="0"/>
              <a:t> </a:t>
            </a:r>
            <a:r>
              <a:rPr lang="it-IT" sz="2200" dirty="0" err="1"/>
              <a:t>what</a:t>
            </a:r>
            <a:r>
              <a:rPr lang="it-IT" sz="2200" dirty="0"/>
              <a:t> are the </a:t>
            </a:r>
            <a:r>
              <a:rPr lang="it-IT" sz="2200" dirty="0" err="1"/>
              <a:t>typical</a:t>
            </a:r>
            <a:r>
              <a:rPr lang="it-IT" sz="2200" dirty="0"/>
              <a:t> </a:t>
            </a:r>
            <a:r>
              <a:rPr lang="it-IT" sz="2200" i="1" dirty="0"/>
              <a:t>modi operandi</a:t>
            </a:r>
          </a:p>
          <a:p>
            <a:r>
              <a:rPr lang="it-IT" sz="2200" dirty="0"/>
              <a:t>for </a:t>
            </a:r>
            <a:r>
              <a:rPr lang="it-IT" sz="2200" dirty="0" err="1"/>
              <a:t>experiment</a:t>
            </a:r>
            <a:r>
              <a:rPr lang="it-IT" sz="2200" dirty="0"/>
              <a:t> design</a:t>
            </a:r>
            <a:endParaRPr lang="it-IT" sz="2200" dirty="0">
              <a:solidFill>
                <a:srgbClr val="C0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3496" y="1134681"/>
            <a:ext cx="6229739" cy="469062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185187" y="735518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1, 2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276115" y="24554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422262" y="38503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885715" y="422983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414072" y="56941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6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AA773A5-17CA-F06C-2194-FBB089B59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0562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Recipe for a Perfect Detector</a:t>
            </a:r>
          </a:p>
        </p:txBody>
      </p:sp>
    </p:spTree>
    <p:extLst>
      <p:ext uri="{BB962C8B-B14F-4D97-AF65-F5344CB8AC3E}">
        <p14:creationId xmlns:p14="http://schemas.microsoft.com/office/powerpoint/2010/main" val="2034824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Theory-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Driven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Experiment Design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287505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/>
              <a:t>In a theory-</a:t>
            </a:r>
            <a:r>
              <a:rPr lang="it-IT" dirty="0" err="1"/>
              <a:t>driven</a:t>
            </a:r>
            <a:r>
              <a:rPr lang="it-IT" dirty="0"/>
              <a:t> </a:t>
            </a:r>
            <a:r>
              <a:rPr lang="it-IT" dirty="0" err="1"/>
              <a:t>scheme</a:t>
            </a:r>
            <a:r>
              <a:rPr lang="it-IT" dirty="0"/>
              <a:t> of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investigations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theory of the world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produces</a:t>
            </a:r>
            <a:r>
              <a:rPr lang="it-IT" dirty="0"/>
              <a:t> </a:t>
            </a:r>
            <a:r>
              <a:rPr lang="it-IT" dirty="0" err="1"/>
              <a:t>predictions</a:t>
            </a:r>
            <a:r>
              <a:rPr lang="it-IT" dirty="0"/>
              <a:t> of </a:t>
            </a:r>
            <a:r>
              <a:rPr lang="it-IT" dirty="0" err="1"/>
              <a:t>observable</a:t>
            </a:r>
            <a:r>
              <a:rPr lang="it-IT" dirty="0"/>
              <a:t> </a:t>
            </a:r>
            <a:r>
              <a:rPr lang="it-IT" dirty="0" err="1"/>
              <a:t>phenomena</a:t>
            </a:r>
            <a:r>
              <a:rPr lang="it-IT" dirty="0"/>
              <a:t> A, A’, A’’...</a:t>
            </a:r>
          </a:p>
          <a:p>
            <a:pPr marL="0" indent="0">
              <a:buNone/>
            </a:pPr>
            <a:r>
              <a:rPr lang="it-IT" dirty="0"/>
              <a:t>E.g.: </a:t>
            </a:r>
            <a:r>
              <a:rPr lang="it-IT" dirty="0">
                <a:solidFill>
                  <a:srgbClr val="FFC000"/>
                </a:solidFill>
              </a:rPr>
              <a:t>Fermi theory, </a:t>
            </a:r>
            <a:r>
              <a:rPr lang="it-IT" dirty="0" err="1">
                <a:solidFill>
                  <a:srgbClr val="FFC000"/>
                </a:solidFill>
              </a:rPr>
              <a:t>existence</a:t>
            </a:r>
            <a:r>
              <a:rPr lang="it-IT" dirty="0">
                <a:solidFill>
                  <a:srgbClr val="FFC000"/>
                </a:solidFill>
              </a:rPr>
              <a:t> of the electron neutrino</a:t>
            </a:r>
          </a:p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544A4A-2B33-7A83-AFD1-F5820CBA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51</a:t>
            </a:fld>
            <a:endParaRPr lang="en-US"/>
          </a:p>
        </p:txBody>
      </p:sp>
      <p:sp>
        <p:nvSpPr>
          <p:cNvPr id="37" name="Rettangolo 36"/>
          <p:cNvSpPr/>
          <p:nvPr/>
        </p:nvSpPr>
        <p:spPr>
          <a:xfrm>
            <a:off x="5081047" y="2067089"/>
            <a:ext cx="2036190" cy="4109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uppo 34"/>
          <p:cNvGrpSpPr/>
          <p:nvPr/>
        </p:nvGrpSpPr>
        <p:grpSpPr>
          <a:xfrm>
            <a:off x="8063596" y="1998639"/>
            <a:ext cx="3157555" cy="4005310"/>
            <a:chOff x="4537971" y="1995019"/>
            <a:chExt cx="3157555" cy="4005310"/>
          </a:xfrm>
        </p:grpSpPr>
        <p:cxnSp>
          <p:nvCxnSpPr>
            <p:cNvPr id="7" name="Connettore 2 6"/>
            <p:cNvCxnSpPr/>
            <p:nvPr/>
          </p:nvCxnSpPr>
          <p:spPr>
            <a:xfrm>
              <a:off x="4944234" y="2807936"/>
              <a:ext cx="167505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e 11"/>
            <p:cNvSpPr/>
            <p:nvPr/>
          </p:nvSpPr>
          <p:spPr>
            <a:xfrm>
              <a:off x="6619285" y="2674417"/>
              <a:ext cx="283221" cy="2670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p</a:t>
              </a:r>
            </a:p>
          </p:txBody>
        </p:sp>
        <p:cxnSp>
          <p:nvCxnSpPr>
            <p:cNvPr id="14" name="Connettore 2 13"/>
            <p:cNvCxnSpPr>
              <a:stCxn id="12" idx="5"/>
            </p:cNvCxnSpPr>
            <p:nvPr/>
          </p:nvCxnSpPr>
          <p:spPr>
            <a:xfrm>
              <a:off x="6861029" y="2902347"/>
              <a:ext cx="810221" cy="8038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>
              <a:stCxn id="12" idx="7"/>
            </p:cNvCxnSpPr>
            <p:nvPr/>
          </p:nvCxnSpPr>
          <p:spPr>
            <a:xfrm flipV="1">
              <a:off x="6861029" y="2063469"/>
              <a:ext cx="834497" cy="6500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>
              <a:off x="4944234" y="5085843"/>
              <a:ext cx="167505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e 20"/>
            <p:cNvSpPr/>
            <p:nvPr/>
          </p:nvSpPr>
          <p:spPr>
            <a:xfrm>
              <a:off x="6619285" y="4952324"/>
              <a:ext cx="283221" cy="2670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n</a:t>
              </a:r>
            </a:p>
          </p:txBody>
        </p:sp>
        <p:cxnSp>
          <p:nvCxnSpPr>
            <p:cNvPr id="22" name="Connettore 2 21"/>
            <p:cNvCxnSpPr/>
            <p:nvPr/>
          </p:nvCxnSpPr>
          <p:spPr>
            <a:xfrm>
              <a:off x="6844845" y="5189749"/>
              <a:ext cx="810221" cy="8038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 flipV="1">
              <a:off x="6861028" y="4325687"/>
              <a:ext cx="834497" cy="6500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/>
            <p:cNvSpPr txBox="1"/>
            <p:nvPr/>
          </p:nvSpPr>
          <p:spPr>
            <a:xfrm>
              <a:off x="4537971" y="2546325"/>
              <a:ext cx="393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/>
                <a:t>A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4537971" y="4829065"/>
              <a:ext cx="4716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/>
                <a:t>A’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5610373" y="2356829"/>
              <a:ext cx="4237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v</a:t>
              </a:r>
              <a:r>
                <a:rPr lang="it-IT" sz="2400" baseline="-25000"/>
                <a:t>e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5610373" y="4613621"/>
              <a:ext cx="4237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v</a:t>
              </a:r>
              <a:r>
                <a:rPr lang="it-IT" sz="2400" baseline="-25000"/>
                <a:t>e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7029382" y="1995019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e</a:t>
              </a:r>
              <a:r>
                <a:rPr lang="it-IT" sz="2400" baseline="30000"/>
                <a:t>+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7029382" y="4251282"/>
              <a:ext cx="40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e</a:t>
              </a:r>
              <a:r>
                <a:rPr lang="it-IT" sz="2400" baseline="30000"/>
                <a:t>-</a:t>
              </a: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7029382" y="3164998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n</a:t>
              </a:r>
              <a:endParaRPr lang="it-IT" sz="2400" baseline="30000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7056633" y="5538664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p</a:t>
              </a:r>
              <a:endParaRPr lang="it-IT" sz="2400" baseline="30000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625115" y="220888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_</a:t>
              </a:r>
            </a:p>
          </p:txBody>
        </p:sp>
      </p:grpSp>
      <p:pic>
        <p:nvPicPr>
          <p:cNvPr id="8196" name="Picture 4" descr="Enrico Fermi | Scienza in r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360449"/>
            <a:ext cx="14859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he difference in the views of the Fermi weak interaction theory and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06509"/>
            <a:ext cx="18288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Freccia a destra 38"/>
          <p:cNvSpPr/>
          <p:nvPr/>
        </p:nvSpPr>
        <p:spPr>
          <a:xfrm>
            <a:off x="7205487" y="2088452"/>
            <a:ext cx="650449" cy="1446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/>
          <p:cNvSpPr/>
          <p:nvPr/>
        </p:nvSpPr>
        <p:spPr>
          <a:xfrm>
            <a:off x="7217790" y="4366359"/>
            <a:ext cx="650449" cy="1446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/>
          <p:cNvSpPr/>
          <p:nvPr/>
        </p:nvSpPr>
        <p:spPr>
          <a:xfrm>
            <a:off x="7462798" y="6176963"/>
            <a:ext cx="169680" cy="179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/>
          <p:cNvSpPr/>
          <p:nvPr/>
        </p:nvSpPr>
        <p:spPr>
          <a:xfrm>
            <a:off x="7458174" y="5963910"/>
            <a:ext cx="169680" cy="179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/>
          <p:cNvSpPr/>
          <p:nvPr/>
        </p:nvSpPr>
        <p:spPr>
          <a:xfrm>
            <a:off x="7464458" y="6390016"/>
            <a:ext cx="169680" cy="179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/>
          <p:cNvSpPr txBox="1"/>
          <p:nvPr/>
        </p:nvSpPr>
        <p:spPr>
          <a:xfrm>
            <a:off x="8063596" y="6003949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/>
              <a:t>A</a:t>
            </a:r>
            <a:r>
              <a:rPr lang="it-IT" sz="2800" baseline="30000"/>
              <a:t>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39131A-00A9-00D8-F71F-24CB04A4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T. Dorigo, Scuola </a:t>
            </a:r>
            <a:r>
              <a:rPr lang="it-IT" dirty="0" err="1"/>
              <a:t>Bonaudi</a:t>
            </a:r>
            <a:r>
              <a:rPr lang="it-IT" dirty="0"/>
              <a:t>-Chiavassa - Cogne 25/6/25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2284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Theory-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Driven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Experiment Design / 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287505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600" dirty="0" err="1"/>
              <a:t>We</a:t>
            </a:r>
            <a:r>
              <a:rPr lang="it-IT" sz="2600" dirty="0"/>
              <a:t> </a:t>
            </a:r>
            <a:r>
              <a:rPr lang="it-IT" sz="2600" dirty="0" err="1"/>
              <a:t>proceed</a:t>
            </a:r>
            <a:r>
              <a:rPr lang="it-IT" sz="2600" dirty="0"/>
              <a:t> to </a:t>
            </a:r>
            <a:r>
              <a:rPr lang="it-IT" sz="2600" dirty="0">
                <a:solidFill>
                  <a:srgbClr val="FFC000"/>
                </a:solidFill>
              </a:rPr>
              <a:t>test a </a:t>
            </a:r>
            <a:r>
              <a:rPr lang="it-IT" sz="2600" dirty="0" err="1">
                <a:solidFill>
                  <a:srgbClr val="FFC000"/>
                </a:solidFill>
              </a:rPr>
              <a:t>prediction</a:t>
            </a:r>
            <a:r>
              <a:rPr lang="it-IT" sz="2600" dirty="0"/>
              <a:t> of the theory: the </a:t>
            </a:r>
            <a:r>
              <a:rPr lang="it-IT" sz="2600" dirty="0" err="1"/>
              <a:t>existence</a:t>
            </a:r>
            <a:r>
              <a:rPr lang="it-IT" sz="2600" dirty="0"/>
              <a:t> of the neutrino. </a:t>
            </a:r>
            <a:r>
              <a:rPr lang="it-IT" sz="2600" dirty="0" err="1"/>
              <a:t>This</a:t>
            </a:r>
            <a:r>
              <a:rPr lang="it-IT" sz="2600" dirty="0"/>
              <a:t> </a:t>
            </a:r>
            <a:r>
              <a:rPr lang="it-IT" sz="2600" dirty="0" err="1"/>
              <a:t>implies</a:t>
            </a:r>
            <a:r>
              <a:rPr lang="it-IT" sz="2600" dirty="0"/>
              <a:t> </a:t>
            </a:r>
            <a:r>
              <a:rPr lang="it-IT" sz="2600" dirty="0" err="1"/>
              <a:t>many</a:t>
            </a:r>
            <a:r>
              <a:rPr lang="it-IT" sz="2600" dirty="0"/>
              <a:t> reactions must </a:t>
            </a:r>
            <a:r>
              <a:rPr lang="it-IT" sz="2600" dirty="0" err="1"/>
              <a:t>exist</a:t>
            </a:r>
            <a:r>
              <a:rPr lang="it-IT" sz="2600" dirty="0"/>
              <a:t>. </a:t>
            </a:r>
            <a:r>
              <a:rPr lang="it-IT" sz="2600" dirty="0" err="1"/>
              <a:t>We</a:t>
            </a:r>
            <a:r>
              <a:rPr lang="it-IT" sz="2600" dirty="0"/>
              <a:t> </a:t>
            </a:r>
            <a:r>
              <a:rPr lang="it-IT" sz="2600" dirty="0" err="1"/>
              <a:t>may</a:t>
            </a:r>
            <a:r>
              <a:rPr lang="it-IT" sz="2600" dirty="0"/>
              <a:t> </a:t>
            </a:r>
            <a:r>
              <a:rPr lang="it-IT" sz="2600" dirty="0">
                <a:solidFill>
                  <a:srgbClr val="00B0F0"/>
                </a:solidFill>
              </a:rPr>
              <a:t>focus on the </a:t>
            </a:r>
            <a:r>
              <a:rPr lang="it-IT" sz="2600" dirty="0" err="1">
                <a:solidFill>
                  <a:srgbClr val="00B0F0"/>
                </a:solidFill>
              </a:rPr>
              <a:t>lowest-hanging</a:t>
            </a:r>
            <a:r>
              <a:rPr lang="it-IT" sz="2600" dirty="0">
                <a:solidFill>
                  <a:srgbClr val="00B0F0"/>
                </a:solidFill>
              </a:rPr>
              <a:t> </a:t>
            </a:r>
            <a:r>
              <a:rPr lang="it-IT" sz="2600" dirty="0" err="1">
                <a:solidFill>
                  <a:srgbClr val="00B0F0"/>
                </a:solidFill>
              </a:rPr>
              <a:t>fruit</a:t>
            </a:r>
            <a:r>
              <a:rPr lang="it-IT" sz="2600" dirty="0"/>
              <a:t>, </a:t>
            </a:r>
            <a:r>
              <a:rPr lang="it-IT" sz="2600" dirty="0" err="1"/>
              <a:t>say</a:t>
            </a:r>
            <a:r>
              <a:rPr lang="it-IT" sz="2600" dirty="0"/>
              <a:t> A, and </a:t>
            </a:r>
            <a:r>
              <a:rPr lang="it-IT" sz="2600" dirty="0" err="1"/>
              <a:t>devise</a:t>
            </a:r>
            <a:r>
              <a:rPr lang="it-IT" sz="2600" dirty="0"/>
              <a:t> a </a:t>
            </a:r>
            <a:r>
              <a:rPr lang="it-IT" sz="2600" dirty="0" err="1"/>
              <a:t>means</a:t>
            </a:r>
            <a:r>
              <a:rPr lang="it-IT" sz="2600" dirty="0"/>
              <a:t> to study </a:t>
            </a:r>
            <a:r>
              <a:rPr lang="it-IT" sz="2600" dirty="0" err="1"/>
              <a:t>it</a:t>
            </a:r>
            <a:r>
              <a:rPr lang="it-IT" sz="2600" dirty="0"/>
              <a:t>. </a:t>
            </a:r>
            <a:endParaRPr lang="it-IT" sz="2600" dirty="0">
              <a:solidFill>
                <a:srgbClr val="FF0000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29D37F9-8917-6CAB-5545-7DB8E8D8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C573E3-8644-867C-7E84-83C708B4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52</a:t>
            </a:fld>
            <a:endParaRPr lang="en-US"/>
          </a:p>
        </p:txBody>
      </p:sp>
      <p:grpSp>
        <p:nvGrpSpPr>
          <p:cNvPr id="61" name="Gruppo 60"/>
          <p:cNvGrpSpPr/>
          <p:nvPr/>
        </p:nvGrpSpPr>
        <p:grpSpPr>
          <a:xfrm>
            <a:off x="5081047" y="1998639"/>
            <a:ext cx="6140104" cy="4570764"/>
            <a:chOff x="5081047" y="1998639"/>
            <a:chExt cx="6140104" cy="4570764"/>
          </a:xfrm>
        </p:grpSpPr>
        <p:sp>
          <p:nvSpPr>
            <p:cNvPr id="62" name="Rettangolo 61"/>
            <p:cNvSpPr/>
            <p:nvPr/>
          </p:nvSpPr>
          <p:spPr>
            <a:xfrm>
              <a:off x="5081047" y="2067089"/>
              <a:ext cx="2036190" cy="41098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3" name="Gruppo 62"/>
            <p:cNvGrpSpPr/>
            <p:nvPr/>
          </p:nvGrpSpPr>
          <p:grpSpPr>
            <a:xfrm>
              <a:off x="8063596" y="1998639"/>
              <a:ext cx="3157555" cy="4005310"/>
              <a:chOff x="4537971" y="1995019"/>
              <a:chExt cx="3157555" cy="4005310"/>
            </a:xfrm>
          </p:grpSpPr>
          <p:cxnSp>
            <p:nvCxnSpPr>
              <p:cNvPr id="72" name="Connettore 2 71"/>
              <p:cNvCxnSpPr/>
              <p:nvPr/>
            </p:nvCxnSpPr>
            <p:spPr>
              <a:xfrm>
                <a:off x="4944234" y="2807936"/>
                <a:ext cx="167505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e 72"/>
              <p:cNvSpPr/>
              <p:nvPr/>
            </p:nvSpPr>
            <p:spPr>
              <a:xfrm>
                <a:off x="6619285" y="2674417"/>
                <a:ext cx="283221" cy="2670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/>
                  <a:t>p</a:t>
                </a:r>
              </a:p>
            </p:txBody>
          </p:sp>
          <p:cxnSp>
            <p:nvCxnSpPr>
              <p:cNvPr id="74" name="Connettore 2 73"/>
              <p:cNvCxnSpPr>
                <a:stCxn id="73" idx="5"/>
              </p:cNvCxnSpPr>
              <p:nvPr/>
            </p:nvCxnSpPr>
            <p:spPr>
              <a:xfrm>
                <a:off x="6861029" y="2902347"/>
                <a:ext cx="810221" cy="8038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2 74"/>
              <p:cNvCxnSpPr>
                <a:stCxn id="73" idx="7"/>
              </p:cNvCxnSpPr>
              <p:nvPr/>
            </p:nvCxnSpPr>
            <p:spPr>
              <a:xfrm flipV="1">
                <a:off x="6861029" y="2063469"/>
                <a:ext cx="834497" cy="650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2 75"/>
              <p:cNvCxnSpPr/>
              <p:nvPr/>
            </p:nvCxnSpPr>
            <p:spPr>
              <a:xfrm>
                <a:off x="4944234" y="5085843"/>
                <a:ext cx="167505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e 76"/>
              <p:cNvSpPr/>
              <p:nvPr/>
            </p:nvSpPr>
            <p:spPr>
              <a:xfrm>
                <a:off x="6619285" y="4952324"/>
                <a:ext cx="283221" cy="2670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/>
                  <a:t>n</a:t>
                </a:r>
              </a:p>
            </p:txBody>
          </p:sp>
          <p:cxnSp>
            <p:nvCxnSpPr>
              <p:cNvPr id="78" name="Connettore 2 77"/>
              <p:cNvCxnSpPr/>
              <p:nvPr/>
            </p:nvCxnSpPr>
            <p:spPr>
              <a:xfrm>
                <a:off x="6844845" y="5189749"/>
                <a:ext cx="810221" cy="8038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2 78"/>
              <p:cNvCxnSpPr/>
              <p:nvPr/>
            </p:nvCxnSpPr>
            <p:spPr>
              <a:xfrm flipV="1">
                <a:off x="6861028" y="4325687"/>
                <a:ext cx="834497" cy="650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CasellaDiTesto 79"/>
              <p:cNvSpPr txBox="1"/>
              <p:nvPr/>
            </p:nvSpPr>
            <p:spPr>
              <a:xfrm>
                <a:off x="4537971" y="2546325"/>
                <a:ext cx="3930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/>
                  <a:t>A</a:t>
                </a:r>
              </a:p>
            </p:txBody>
          </p:sp>
          <p:sp>
            <p:nvSpPr>
              <p:cNvPr id="81" name="CasellaDiTesto 80"/>
              <p:cNvSpPr txBox="1"/>
              <p:nvPr/>
            </p:nvSpPr>
            <p:spPr>
              <a:xfrm>
                <a:off x="4537971" y="4829065"/>
                <a:ext cx="4716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/>
                  <a:t>A’</a:t>
                </a:r>
              </a:p>
            </p:txBody>
          </p:sp>
          <p:sp>
            <p:nvSpPr>
              <p:cNvPr id="82" name="CasellaDiTesto 81"/>
              <p:cNvSpPr txBox="1"/>
              <p:nvPr/>
            </p:nvSpPr>
            <p:spPr>
              <a:xfrm>
                <a:off x="5610373" y="2356829"/>
                <a:ext cx="423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v</a:t>
                </a:r>
                <a:r>
                  <a:rPr lang="it-IT" sz="2400" baseline="-25000"/>
                  <a:t>e</a:t>
                </a:r>
              </a:p>
            </p:txBody>
          </p:sp>
          <p:sp>
            <p:nvSpPr>
              <p:cNvPr id="83" name="CasellaDiTesto 82"/>
              <p:cNvSpPr txBox="1"/>
              <p:nvPr/>
            </p:nvSpPr>
            <p:spPr>
              <a:xfrm>
                <a:off x="5610373" y="4613621"/>
                <a:ext cx="423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v</a:t>
                </a:r>
                <a:r>
                  <a:rPr lang="it-IT" sz="2400" baseline="-25000"/>
                  <a:t>e</a:t>
                </a:r>
              </a:p>
            </p:txBody>
          </p:sp>
          <p:sp>
            <p:nvSpPr>
              <p:cNvPr id="84" name="CasellaDiTesto 83"/>
              <p:cNvSpPr txBox="1"/>
              <p:nvPr/>
            </p:nvSpPr>
            <p:spPr>
              <a:xfrm>
                <a:off x="7029382" y="1995019"/>
                <a:ext cx="441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e</a:t>
                </a:r>
                <a:r>
                  <a:rPr lang="it-IT" sz="2400" baseline="30000"/>
                  <a:t>+</a:t>
                </a:r>
              </a:p>
            </p:txBody>
          </p:sp>
          <p:sp>
            <p:nvSpPr>
              <p:cNvPr id="85" name="CasellaDiTesto 84"/>
              <p:cNvSpPr txBox="1"/>
              <p:nvPr/>
            </p:nvSpPr>
            <p:spPr>
              <a:xfrm>
                <a:off x="7029382" y="4251282"/>
                <a:ext cx="4010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e</a:t>
                </a:r>
                <a:r>
                  <a:rPr lang="it-IT" sz="2400" baseline="30000"/>
                  <a:t>-</a:t>
                </a:r>
              </a:p>
            </p:txBody>
          </p:sp>
          <p:sp>
            <p:nvSpPr>
              <p:cNvPr id="86" name="CasellaDiTesto 85"/>
              <p:cNvSpPr txBox="1"/>
              <p:nvPr/>
            </p:nvSpPr>
            <p:spPr>
              <a:xfrm>
                <a:off x="7029382" y="3164998"/>
                <a:ext cx="346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n</a:t>
                </a:r>
                <a:endParaRPr lang="it-IT" sz="2400" baseline="30000"/>
              </a:p>
            </p:txBody>
          </p:sp>
          <p:sp>
            <p:nvSpPr>
              <p:cNvPr id="87" name="CasellaDiTesto 86"/>
              <p:cNvSpPr txBox="1"/>
              <p:nvPr/>
            </p:nvSpPr>
            <p:spPr>
              <a:xfrm>
                <a:off x="7056633" y="5538664"/>
                <a:ext cx="346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p</a:t>
                </a:r>
                <a:endParaRPr lang="it-IT" sz="2400" baseline="30000"/>
              </a:p>
            </p:txBody>
          </p:sp>
          <p:sp>
            <p:nvSpPr>
              <p:cNvPr id="88" name="CasellaDiTesto 87"/>
              <p:cNvSpPr txBox="1"/>
              <p:nvPr/>
            </p:nvSpPr>
            <p:spPr>
              <a:xfrm>
                <a:off x="5625115" y="220888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_</a:t>
                </a:r>
              </a:p>
            </p:txBody>
          </p:sp>
        </p:grpSp>
        <p:pic>
          <p:nvPicPr>
            <p:cNvPr id="64" name="Picture 4" descr="Enrico Fermi | Scienza in ret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050" y="2360449"/>
              <a:ext cx="14859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The difference in the views of the Fermi weak interaction theory and... |  Download Scientific Diagr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906509"/>
              <a:ext cx="182880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Freccia a destra 65"/>
            <p:cNvSpPr/>
            <p:nvPr/>
          </p:nvSpPr>
          <p:spPr>
            <a:xfrm>
              <a:off x="7205487" y="2088452"/>
              <a:ext cx="650449" cy="14462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Freccia a destra 66"/>
            <p:cNvSpPr/>
            <p:nvPr/>
          </p:nvSpPr>
          <p:spPr>
            <a:xfrm>
              <a:off x="7217790" y="4366359"/>
              <a:ext cx="650449" cy="14462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e 67"/>
            <p:cNvSpPr/>
            <p:nvPr/>
          </p:nvSpPr>
          <p:spPr>
            <a:xfrm>
              <a:off x="7462798" y="6176963"/>
              <a:ext cx="169680" cy="1793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e 68"/>
            <p:cNvSpPr/>
            <p:nvPr/>
          </p:nvSpPr>
          <p:spPr>
            <a:xfrm>
              <a:off x="7458174" y="5963910"/>
              <a:ext cx="169680" cy="1793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e 69"/>
            <p:cNvSpPr/>
            <p:nvPr/>
          </p:nvSpPr>
          <p:spPr>
            <a:xfrm>
              <a:off x="7464458" y="6390016"/>
              <a:ext cx="169680" cy="1793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8063596" y="6003949"/>
              <a:ext cx="5180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/>
                <a:t>A</a:t>
              </a:r>
              <a:r>
                <a:rPr lang="it-IT" sz="2800" baseline="30000"/>
                <a:t>n</a:t>
              </a:r>
            </a:p>
          </p:txBody>
        </p:sp>
      </p:grpSp>
      <p:sp>
        <p:nvSpPr>
          <p:cNvPr id="13" name="Ovale 12"/>
          <p:cNvSpPr/>
          <p:nvPr/>
        </p:nvSpPr>
        <p:spPr>
          <a:xfrm flipH="1">
            <a:off x="7944186" y="1388143"/>
            <a:ext cx="4100660" cy="290223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2131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Theory-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Driven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Experiment Design / 3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3987" y="1825624"/>
            <a:ext cx="3087414" cy="476506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/>
              <a:t>Given the </a:t>
            </a:r>
            <a:r>
              <a:rPr lang="it-IT" dirty="0" err="1">
                <a:solidFill>
                  <a:srgbClr val="FFC000"/>
                </a:solidFill>
              </a:rPr>
              <a:t>well-defined</a:t>
            </a:r>
            <a:r>
              <a:rPr lang="it-IT" dirty="0">
                <a:solidFill>
                  <a:srgbClr val="FFC000"/>
                </a:solidFill>
              </a:rPr>
              <a:t> goal of </a:t>
            </a:r>
            <a:r>
              <a:rPr lang="it-IT" dirty="0" err="1">
                <a:solidFill>
                  <a:srgbClr val="FFC000"/>
                </a:solidFill>
              </a:rPr>
              <a:t>discovering</a:t>
            </a:r>
            <a:r>
              <a:rPr lang="it-IT" dirty="0">
                <a:solidFill>
                  <a:srgbClr val="FFC000"/>
                </a:solidFill>
              </a:rPr>
              <a:t> a </a:t>
            </a:r>
            <a:r>
              <a:rPr lang="it-IT" dirty="0" err="1">
                <a:solidFill>
                  <a:srgbClr val="FFC000"/>
                </a:solidFill>
              </a:rPr>
              <a:t>specific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phenomenon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relatively</a:t>
            </a:r>
            <a:r>
              <a:rPr lang="it-IT" dirty="0"/>
              <a:t> easy to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sort out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technology</a:t>
            </a:r>
            <a:r>
              <a:rPr lang="it-IT" dirty="0"/>
              <a:t> and </a:t>
            </a:r>
            <a:r>
              <a:rPr lang="it-IT" dirty="0" err="1"/>
              <a:t>mechanisms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intend</a:t>
            </a:r>
            <a:r>
              <a:rPr lang="it-IT" dirty="0"/>
              <a:t> to use to produce and </a:t>
            </a:r>
            <a:r>
              <a:rPr lang="it-IT" dirty="0" err="1"/>
              <a:t>evidence</a:t>
            </a:r>
            <a:r>
              <a:rPr lang="it-IT" dirty="0"/>
              <a:t> </a:t>
            </a:r>
            <a:r>
              <a:rPr lang="it-IT" dirty="0" err="1"/>
              <a:t>it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In </a:t>
            </a:r>
            <a:r>
              <a:rPr lang="it-IT" dirty="0" err="1"/>
              <a:t>thie</a:t>
            </a:r>
            <a:r>
              <a:rPr lang="it-IT" dirty="0"/>
              <a:t> Reines-Cowan </a:t>
            </a:r>
            <a:r>
              <a:rPr lang="it-IT" dirty="0" err="1"/>
              <a:t>experiment</a:t>
            </a:r>
            <a:r>
              <a:rPr lang="it-IT" dirty="0"/>
              <a:t>, one </a:t>
            </a:r>
            <a:r>
              <a:rPr lang="it-IT" dirty="0" err="1"/>
              <a:t>early</a:t>
            </a:r>
            <a:r>
              <a:rPr lang="it-IT" dirty="0"/>
              <a:t> </a:t>
            </a:r>
            <a:r>
              <a:rPr lang="it-IT" dirty="0" err="1"/>
              <a:t>question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>
                <a:solidFill>
                  <a:srgbClr val="00B0F0"/>
                </a:solidFill>
              </a:rPr>
              <a:t>how</a:t>
            </a:r>
            <a:r>
              <a:rPr lang="it-IT" dirty="0">
                <a:solidFill>
                  <a:srgbClr val="00B0F0"/>
                </a:solidFill>
              </a:rPr>
              <a:t> to produce an intense </a:t>
            </a:r>
            <a:r>
              <a:rPr lang="it-IT" dirty="0" err="1">
                <a:solidFill>
                  <a:srgbClr val="00B0F0"/>
                </a:solidFill>
              </a:rPr>
              <a:t>flux</a:t>
            </a:r>
            <a:r>
              <a:rPr lang="it-IT" dirty="0">
                <a:solidFill>
                  <a:srgbClr val="00B0F0"/>
                </a:solidFill>
              </a:rPr>
              <a:t> of </a:t>
            </a:r>
            <a:r>
              <a:rPr lang="it-IT" dirty="0" err="1">
                <a:solidFill>
                  <a:srgbClr val="00B0F0"/>
                </a:solidFill>
              </a:rPr>
              <a:t>neutrinos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3976754-4DEA-A781-7B10-60408761F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53</a:t>
            </a:fld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3845682" y="3802788"/>
            <a:ext cx="2260069" cy="1799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/>
              <a:t>σ</a:t>
            </a:r>
            <a:r>
              <a:rPr lang="it-IT"/>
              <a:t> = 6 * 10</a:t>
            </a:r>
            <a:r>
              <a:rPr lang="it-IT" baseline="30000"/>
              <a:t>-44</a:t>
            </a:r>
            <a:r>
              <a:rPr lang="it-IT"/>
              <a:t> cm</a:t>
            </a:r>
            <a:r>
              <a:rPr lang="it-IT" baseline="30000"/>
              <a:t>-2</a:t>
            </a:r>
          </a:p>
        </p:txBody>
      </p:sp>
      <p:sp>
        <p:nvSpPr>
          <p:cNvPr id="10" name="Freccia a destra 9"/>
          <p:cNvSpPr/>
          <p:nvPr/>
        </p:nvSpPr>
        <p:spPr>
          <a:xfrm>
            <a:off x="6382605" y="1637147"/>
            <a:ext cx="1653872" cy="1399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Want many neutrinos!</a:t>
            </a:r>
          </a:p>
        </p:txBody>
      </p:sp>
      <p:pic>
        <p:nvPicPr>
          <p:cNvPr id="5126" name="Picture 6" descr="Neutrinos for peace – CERN Couri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057" y="1447367"/>
            <a:ext cx="2499746" cy="177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9030126" y="3048364"/>
            <a:ext cx="2499746" cy="1908642"/>
            <a:chOff x="9212761" y="2367641"/>
            <a:chExt cx="2499746" cy="1908642"/>
          </a:xfrm>
        </p:grpSpPr>
        <p:pic>
          <p:nvPicPr>
            <p:cNvPr id="5130" name="Picture 10" descr="https://upload.wikimedia.org/wikipedia/commons/thumb/d/d3/Hanford_N_Reactor_adjusted.jpg/300px-Hanford_N_Reactor_adjuste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2761" y="2418139"/>
              <a:ext cx="2499746" cy="185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sellaDiTesto 11"/>
            <p:cNvSpPr txBox="1"/>
            <p:nvPr/>
          </p:nvSpPr>
          <p:spPr>
            <a:xfrm>
              <a:off x="10284735" y="2367641"/>
              <a:ext cx="1176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</a:rPr>
                <a:t>Hanford</a:t>
              </a: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9223478" y="4449445"/>
            <a:ext cx="3307043" cy="2355532"/>
            <a:chOff x="8809111" y="4326781"/>
            <a:chExt cx="3307043" cy="2355532"/>
          </a:xfrm>
        </p:grpSpPr>
        <p:pic>
          <p:nvPicPr>
            <p:cNvPr id="5124" name="Picture 4" descr="Savannah River Site - Wikiped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9083" y="4541068"/>
              <a:ext cx="2513423" cy="1926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e 10"/>
            <p:cNvSpPr/>
            <p:nvPr/>
          </p:nvSpPr>
          <p:spPr>
            <a:xfrm flipH="1">
              <a:off x="8809111" y="4326781"/>
              <a:ext cx="3307043" cy="235553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9982200" y="4541068"/>
              <a:ext cx="178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rgbClr val="FFFF00"/>
                  </a:solidFill>
                </a:rPr>
                <a:t>Savannah river</a:t>
              </a:r>
            </a:p>
          </p:txBody>
        </p:sp>
      </p:grpSp>
      <p:sp>
        <p:nvSpPr>
          <p:cNvPr id="24" name="Freccia a destra 23"/>
          <p:cNvSpPr/>
          <p:nvPr/>
        </p:nvSpPr>
        <p:spPr>
          <a:xfrm>
            <a:off x="6382605" y="4968795"/>
            <a:ext cx="1653872" cy="1399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Backgroundis</a:t>
            </a:r>
            <a:r>
              <a:rPr lang="it-IT" dirty="0"/>
              <a:t> a </a:t>
            </a:r>
            <a:r>
              <a:rPr lang="it-IT" dirty="0" err="1"/>
              <a:t>concern</a:t>
            </a:r>
            <a:endParaRPr lang="it-IT" dirty="0"/>
          </a:p>
        </p:txBody>
      </p:sp>
      <p:sp>
        <p:nvSpPr>
          <p:cNvPr id="25" name="Freccia a destra 24"/>
          <p:cNvSpPr/>
          <p:nvPr/>
        </p:nvSpPr>
        <p:spPr>
          <a:xfrm>
            <a:off x="6389179" y="3302971"/>
            <a:ext cx="1653872" cy="1399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Better be </a:t>
            </a:r>
            <a:r>
              <a:rPr lang="it-IT" dirty="0" err="1"/>
              <a:t>repeatable</a:t>
            </a:r>
            <a:r>
              <a:rPr lang="it-IT" dirty="0"/>
              <a:t>!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82" y="1884688"/>
            <a:ext cx="2260069" cy="143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Theory-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Driven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Experiment Design / 4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2909935" cy="37750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/>
              <a:t>The </a:t>
            </a:r>
            <a:r>
              <a:rPr lang="it-IT" dirty="0" err="1"/>
              <a:t>remaining</a:t>
            </a:r>
            <a:r>
              <a:rPr lang="it-IT" dirty="0"/>
              <a:t> job </a:t>
            </a:r>
            <a:r>
              <a:rPr lang="it-IT" dirty="0" err="1"/>
              <a:t>is</a:t>
            </a:r>
            <a:r>
              <a:rPr lang="it-IT" dirty="0"/>
              <a:t> to </a:t>
            </a:r>
            <a:r>
              <a:rPr lang="it-IT" dirty="0" err="1"/>
              <a:t>connect</a:t>
            </a:r>
            <a:r>
              <a:rPr lang="it-IT" dirty="0"/>
              <a:t> the killer </a:t>
            </a:r>
            <a:r>
              <a:rPr lang="it-IT" dirty="0" err="1"/>
              <a:t>observables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process</a:t>
            </a:r>
            <a:r>
              <a:rPr lang="it-IT" dirty="0"/>
              <a:t> yields to </a:t>
            </a:r>
            <a:r>
              <a:rPr lang="it-IT" dirty="0" err="1">
                <a:solidFill>
                  <a:srgbClr val="FFC000"/>
                </a:solidFill>
              </a:rPr>
              <a:t>suitable</a:t>
            </a:r>
            <a:r>
              <a:rPr lang="it-IT" dirty="0">
                <a:solidFill>
                  <a:srgbClr val="FFC000"/>
                </a:solidFill>
              </a:rPr>
              <a:t> layouts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err="1">
                <a:solidFill>
                  <a:srgbClr val="00B0F0"/>
                </a:solidFill>
              </a:rPr>
              <a:t>Importance</a:t>
            </a:r>
            <a:r>
              <a:rPr lang="it-IT" dirty="0">
                <a:solidFill>
                  <a:srgbClr val="00B0F0"/>
                </a:solidFill>
              </a:rPr>
              <a:t> of </a:t>
            </a:r>
            <a:r>
              <a:rPr lang="it-IT" dirty="0" err="1">
                <a:solidFill>
                  <a:srgbClr val="00B0F0"/>
                </a:solidFill>
              </a:rPr>
              <a:t>optimization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here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is</a:t>
            </a:r>
            <a:r>
              <a:rPr lang="it-IT" dirty="0">
                <a:solidFill>
                  <a:srgbClr val="00B0F0"/>
                </a:solidFill>
              </a:rPr>
              <a:t> limited</a:t>
            </a:r>
            <a:r>
              <a:rPr lang="it-IT" dirty="0"/>
              <a:t> to some </a:t>
            </a:r>
            <a:r>
              <a:rPr lang="it-IT" dirty="0" err="1"/>
              <a:t>aspects</a:t>
            </a:r>
            <a:r>
              <a:rPr lang="it-IT" dirty="0"/>
              <a:t> of the </a:t>
            </a:r>
            <a:r>
              <a:rPr lang="it-IT" dirty="0" err="1"/>
              <a:t>problem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8284F8-0A1D-7A32-D47C-395FA172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54</a:t>
            </a:fld>
            <a:endParaRPr lang="en-US" dirty="0"/>
          </a:p>
        </p:txBody>
      </p:sp>
      <p:pic>
        <p:nvPicPr>
          <p:cNvPr id="5128" name="Picture 8" descr="Ghosts in the machine – CERN Cou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64" y="1690688"/>
            <a:ext cx="7083903" cy="218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38442" y="4466804"/>
            <a:ext cx="85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554052" y="4211511"/>
            <a:ext cx="6222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err="1"/>
              <a:t>want</a:t>
            </a:r>
            <a:r>
              <a:rPr lang="it-IT" dirty="0"/>
              <a:t> a massive, </a:t>
            </a:r>
            <a:r>
              <a:rPr lang="it-IT" dirty="0" err="1"/>
              <a:t>transparent</a:t>
            </a:r>
            <a:r>
              <a:rPr lang="it-IT" dirty="0"/>
              <a:t> target (to </a:t>
            </a:r>
            <a:r>
              <a:rPr lang="it-IT" dirty="0" err="1"/>
              <a:t>see</a:t>
            </a:r>
            <a:r>
              <a:rPr lang="it-IT" dirty="0"/>
              <a:t> the </a:t>
            </a:r>
            <a:r>
              <a:rPr lang="it-IT" dirty="0" err="1"/>
              <a:t>photons</a:t>
            </a:r>
            <a:r>
              <a:rPr lang="it-IT" dirty="0"/>
              <a:t>)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use water</a:t>
            </a:r>
            <a:endParaRPr lang="it-IT" dirty="0">
              <a:solidFill>
                <a:srgbClr val="00B0F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find</a:t>
            </a:r>
            <a:r>
              <a:rPr lang="it-IT" dirty="0"/>
              <a:t> a way to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it-IT" dirty="0" err="1"/>
              <a:t>neutrons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exploit </a:t>
            </a:r>
            <a:r>
              <a:rPr lang="it-IT" dirty="0" err="1">
                <a:sym typeface="Wingdings" panose="05000000000000000000" pitchFamily="2" charset="2"/>
              </a:rPr>
              <a:t>material</a:t>
            </a:r>
            <a:r>
              <a:rPr lang="it-IT" dirty="0">
                <a:sym typeface="Wingdings" panose="05000000000000000000" pitchFamily="2" charset="2"/>
              </a:rPr>
              <a:t> with high </a:t>
            </a:r>
            <a:r>
              <a:rPr lang="it-IT" dirty="0" err="1">
                <a:sym typeface="Wingdings" panose="05000000000000000000" pitchFamily="2" charset="2"/>
              </a:rPr>
              <a:t>capture</a:t>
            </a:r>
            <a:r>
              <a:rPr lang="it-IT" dirty="0">
                <a:sym typeface="Wingdings" panose="05000000000000000000" pitchFamily="2" charset="2"/>
              </a:rPr>
              <a:t> rate of </a:t>
            </a:r>
            <a:r>
              <a:rPr lang="it-IT" dirty="0" err="1">
                <a:sym typeface="Wingdings" panose="05000000000000000000" pitchFamily="2" charset="2"/>
              </a:rPr>
              <a:t>neutrons</a:t>
            </a:r>
            <a:r>
              <a:rPr lang="it-IT" dirty="0">
                <a:sym typeface="Wingdings" panose="05000000000000000000" pitchFamily="2" charset="2"/>
              </a:rPr>
              <a:t>, </a:t>
            </a:r>
            <a:r>
              <a:rPr lang="it-IT" dirty="0" err="1">
                <a:sym typeface="Wingdings" panose="05000000000000000000" pitchFamily="2" charset="2"/>
              </a:rPr>
              <a:t>emission</a:t>
            </a:r>
            <a:r>
              <a:rPr lang="it-IT" dirty="0">
                <a:sym typeface="Wingdings" panose="05000000000000000000" pitchFamily="2" charset="2"/>
              </a:rPr>
              <a:t> of </a:t>
            </a:r>
            <a:r>
              <a:rPr lang="it-IT" dirty="0" err="1">
                <a:sym typeface="Wingdings" panose="05000000000000000000" pitchFamily="2" charset="2"/>
              </a:rPr>
              <a:t>photons</a:t>
            </a:r>
            <a:r>
              <a:rPr lang="it-IT" dirty="0">
                <a:sym typeface="Wingdings" panose="05000000000000000000" pitchFamily="2" charset="2"/>
              </a:rPr>
              <a:t>, </a:t>
            </a:r>
            <a:r>
              <a:rPr lang="it-IT" dirty="0" err="1">
                <a:sym typeface="Wingdings" panose="05000000000000000000" pitchFamily="2" charset="2"/>
              </a:rPr>
              <a:t>delayed</a:t>
            </a:r>
            <a:r>
              <a:rPr lang="it-IT" dirty="0">
                <a:sym typeface="Wingdings" panose="05000000000000000000" pitchFamily="2" charset="2"/>
              </a:rPr>
              <a:t>  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dissolve CdCl</a:t>
            </a:r>
            <a:r>
              <a:rPr lang="it-IT" baseline="-25000" dirty="0">
                <a:solidFill>
                  <a:srgbClr val="00B0F0"/>
                </a:solidFill>
                <a:sym typeface="Wingdings" panose="05000000000000000000" pitchFamily="2" charset="2"/>
              </a:rPr>
              <a:t>2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ym typeface="Wingdings" panose="05000000000000000000" pitchFamily="2" charset="2"/>
              </a:rPr>
              <a:t>in water</a:t>
            </a:r>
          </a:p>
          <a:p>
            <a:pPr marL="285750" indent="-285750">
              <a:buFontTx/>
              <a:buChar char="-"/>
            </a:pPr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Once these basic ideas are sorted out, </a:t>
            </a:r>
            <a:r>
              <a:rPr lang="en-GB" dirty="0">
                <a:solidFill>
                  <a:srgbClr val="FFC000"/>
                </a:solidFill>
                <a:sym typeface="Wingdings" panose="05000000000000000000" pitchFamily="2" charset="2"/>
              </a:rPr>
              <a:t>the rest is not crucial.</a:t>
            </a:r>
            <a:endParaRPr lang="it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93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Precision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Measurements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42824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A connected use case to the previous one is that of measuring some important fundamental parameter with the utmost precision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r>
              <a:rPr lang="it-IT">
                <a:sym typeface="Wingdings" panose="05000000000000000000" pitchFamily="2" charset="2"/>
              </a:rPr>
              <a:t> </a:t>
            </a:r>
            <a:r>
              <a:rPr lang="it-IT"/>
              <a:t>help comparisons with theoretical predictions    </a:t>
            </a:r>
          </a:p>
          <a:p>
            <a:pPr marL="0" indent="0">
              <a:buNone/>
            </a:pPr>
            <a:r>
              <a:rPr lang="it-IT">
                <a:sym typeface="Wingdings" panose="05000000000000000000" pitchFamily="2" charset="2"/>
              </a:rPr>
              <a:t> </a:t>
            </a:r>
            <a:r>
              <a:rPr lang="it-IT"/>
              <a:t>input to future studies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15653F5-635C-2158-3D80-A78436C9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55</a:t>
            </a:fld>
            <a:endParaRPr lang="en-US"/>
          </a:p>
        </p:txBody>
      </p:sp>
      <p:grpSp>
        <p:nvGrpSpPr>
          <p:cNvPr id="6" name="Gruppo 5"/>
          <p:cNvGrpSpPr/>
          <p:nvPr/>
        </p:nvGrpSpPr>
        <p:grpSpPr>
          <a:xfrm>
            <a:off x="7332619" y="243589"/>
            <a:ext cx="6073750" cy="3698802"/>
            <a:chOff x="8947473" y="2828041"/>
            <a:chExt cx="3552757" cy="1839131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47473" y="2828041"/>
              <a:ext cx="2702640" cy="1829479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10982514" y="4143952"/>
              <a:ext cx="1517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>
                  <a:solidFill>
                    <a:srgbClr val="FFFF00"/>
                  </a:solidFill>
                </a:rPr>
                <a:t>LEP</a:t>
              </a: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5685575" y="4765010"/>
            <a:ext cx="6147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LEP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great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 of </a:t>
            </a:r>
            <a:r>
              <a:rPr lang="it-IT" dirty="0" err="1"/>
              <a:t>that</a:t>
            </a:r>
            <a:r>
              <a:rPr lang="it-IT" dirty="0"/>
              <a:t> modus operandi</a:t>
            </a:r>
          </a:p>
          <a:p>
            <a:r>
              <a:rPr lang="it-IT" dirty="0" err="1"/>
              <a:t>There</a:t>
            </a:r>
            <a:r>
              <a:rPr lang="it-IT" dirty="0"/>
              <a:t>, </a:t>
            </a:r>
            <a:r>
              <a:rPr lang="it-IT" dirty="0" err="1"/>
              <a:t>optimization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targeted</a:t>
            </a:r>
            <a:r>
              <a:rPr lang="it-IT" dirty="0"/>
              <a:t>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metrics</a:t>
            </a:r>
            <a:r>
              <a:rPr lang="it-IT" dirty="0"/>
              <a:t> (e.g., </a:t>
            </a:r>
            <a:r>
              <a:rPr lang="it-IT" dirty="0" err="1"/>
              <a:t>precision</a:t>
            </a:r>
            <a:r>
              <a:rPr lang="it-IT" dirty="0"/>
              <a:t> of M</a:t>
            </a:r>
            <a:r>
              <a:rPr lang="it-IT" baseline="-25000" dirty="0"/>
              <a:t>Z</a:t>
            </a:r>
            <a:r>
              <a:rPr lang="it-IT" dirty="0"/>
              <a:t>, </a:t>
            </a:r>
            <a:r>
              <a:rPr lang="el-GR" dirty="0"/>
              <a:t>δ</a:t>
            </a:r>
            <a:r>
              <a:rPr lang="it-IT" dirty="0"/>
              <a:t>N</a:t>
            </a:r>
            <a:r>
              <a:rPr lang="el-GR" baseline="-25000" dirty="0"/>
              <a:t>ν</a:t>
            </a:r>
            <a:r>
              <a:rPr lang="it-IT" dirty="0"/>
              <a:t>) and </a:t>
            </a:r>
            <a:r>
              <a:rPr lang="it-IT" dirty="0">
                <a:solidFill>
                  <a:srgbClr val="00B0F0"/>
                </a:solidFill>
              </a:rPr>
              <a:t>an «</a:t>
            </a:r>
            <a:r>
              <a:rPr lang="it-IT" dirty="0" err="1">
                <a:solidFill>
                  <a:srgbClr val="00B0F0"/>
                </a:solidFill>
              </a:rPr>
              <a:t>experiment</a:t>
            </a:r>
            <a:r>
              <a:rPr lang="it-IT" dirty="0">
                <a:solidFill>
                  <a:srgbClr val="00B0F0"/>
                </a:solidFill>
              </a:rPr>
              <a:t>-wide» </a:t>
            </a:r>
            <a:r>
              <a:rPr lang="it-IT" dirty="0" err="1">
                <a:solidFill>
                  <a:srgbClr val="00B0F0"/>
                </a:solidFill>
              </a:rPr>
              <a:t>loss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function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may</a:t>
            </a:r>
            <a:r>
              <a:rPr lang="it-IT" dirty="0">
                <a:solidFill>
                  <a:srgbClr val="00B0F0"/>
                </a:solidFill>
              </a:rPr>
              <a:t> be </a:t>
            </a:r>
            <a:r>
              <a:rPr lang="it-IT" dirty="0" err="1">
                <a:solidFill>
                  <a:srgbClr val="00B0F0"/>
                </a:solidFill>
              </a:rPr>
              <a:t>relatively</a:t>
            </a:r>
            <a:r>
              <a:rPr lang="it-IT" dirty="0">
                <a:solidFill>
                  <a:srgbClr val="00B0F0"/>
                </a:solidFill>
              </a:rPr>
              <a:t> easy to </a:t>
            </a:r>
            <a:r>
              <a:rPr lang="it-IT" dirty="0" err="1">
                <a:solidFill>
                  <a:srgbClr val="00B0F0"/>
                </a:solidFill>
              </a:rPr>
              <a:t>agree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upon</a:t>
            </a:r>
            <a:r>
              <a:rPr lang="it-IT" dirty="0"/>
              <a:t>. </a:t>
            </a:r>
            <a:endParaRPr lang="it-IT" baseline="-25000" dirty="0"/>
          </a:p>
        </p:txBody>
      </p:sp>
    </p:spTree>
    <p:extLst>
      <p:ext uri="{BB962C8B-B14F-4D97-AF65-F5344CB8AC3E}">
        <p14:creationId xmlns:p14="http://schemas.microsoft.com/office/powerpoint/2010/main" val="36765962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1"/>
          <p:cNvSpPr>
            <a:spLocks noGrp="1"/>
          </p:cNvSpPr>
          <p:nvPr>
            <p:ph type="title"/>
          </p:nvPr>
        </p:nvSpPr>
        <p:spPr>
          <a:xfrm>
            <a:off x="391048" y="10604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The Third Way: Fishing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Expeditions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6" name="Segnaposto contenuto 2"/>
          <p:cNvSpPr>
            <a:spLocks noGrp="1"/>
          </p:cNvSpPr>
          <p:nvPr>
            <p:ph idx="1"/>
          </p:nvPr>
        </p:nvSpPr>
        <p:spPr>
          <a:xfrm>
            <a:off x="569232" y="1656962"/>
            <a:ext cx="4054311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/>
              <a:t>In </a:t>
            </a:r>
            <a:r>
              <a:rPr lang="it-IT" dirty="0" err="1"/>
              <a:t>experiment-driven</a:t>
            </a:r>
            <a:r>
              <a:rPr lang="it-IT" dirty="0"/>
              <a:t> science,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aim</a:t>
            </a:r>
            <a:r>
              <a:rPr lang="it-IT" dirty="0"/>
              <a:t> for </a:t>
            </a:r>
            <a:r>
              <a:rPr lang="it-IT" dirty="0" err="1"/>
              <a:t>observing</a:t>
            </a:r>
            <a:r>
              <a:rPr lang="it-IT" dirty="0"/>
              <a:t> new </a:t>
            </a:r>
            <a:r>
              <a:rPr lang="it-IT" dirty="0" err="1"/>
              <a:t>phenomena</a:t>
            </a:r>
            <a:r>
              <a:rPr lang="it-IT" dirty="0"/>
              <a:t>, </a:t>
            </a:r>
            <a:r>
              <a:rPr lang="it-IT" dirty="0" err="1"/>
              <a:t>incrementally</a:t>
            </a:r>
            <a:r>
              <a:rPr lang="it-IT" dirty="0"/>
              <a:t> </a:t>
            </a:r>
            <a:r>
              <a:rPr lang="it-IT" dirty="0" err="1"/>
              <a:t>acquiring</a:t>
            </a:r>
            <a:r>
              <a:rPr lang="it-IT" dirty="0"/>
              <a:t> information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later</a:t>
            </a:r>
            <a:r>
              <a:rPr lang="it-IT" dirty="0"/>
              <a:t> be </a:t>
            </a:r>
            <a:r>
              <a:rPr lang="it-IT" dirty="0" err="1"/>
              <a:t>studied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theories. </a:t>
            </a:r>
          </a:p>
          <a:p>
            <a:pPr marL="0" indent="0">
              <a:buNone/>
            </a:pP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thus</a:t>
            </a:r>
            <a:r>
              <a:rPr lang="it-IT" dirty="0"/>
              <a:t> focus on </a:t>
            </a:r>
            <a:r>
              <a:rPr lang="it-IT" dirty="0" err="1"/>
              <a:t>exploring</a:t>
            </a:r>
            <a:r>
              <a:rPr lang="it-IT" dirty="0"/>
              <a:t> Nature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widely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. </a:t>
            </a:r>
            <a:r>
              <a:rPr lang="it-IT" dirty="0">
                <a:solidFill>
                  <a:srgbClr val="FFC000"/>
                </a:solidFill>
              </a:rPr>
              <a:t>Precision </a:t>
            </a:r>
            <a:r>
              <a:rPr lang="it-IT" dirty="0" err="1">
                <a:solidFill>
                  <a:srgbClr val="FFC000"/>
                </a:solidFill>
              </a:rPr>
              <a:t>is</a:t>
            </a:r>
            <a:r>
              <a:rPr lang="it-IT" dirty="0">
                <a:solidFill>
                  <a:srgbClr val="FFC000"/>
                </a:solidFill>
              </a:rPr>
              <a:t> no </a:t>
            </a:r>
            <a:r>
              <a:rPr lang="it-IT" dirty="0" err="1">
                <a:solidFill>
                  <a:srgbClr val="FFC000"/>
                </a:solidFill>
              </a:rPr>
              <a:t>longer</a:t>
            </a:r>
            <a:r>
              <a:rPr lang="it-IT" dirty="0">
                <a:solidFill>
                  <a:srgbClr val="FFC000"/>
                </a:solidFill>
              </a:rPr>
              <a:t> the single </a:t>
            </a:r>
            <a:r>
              <a:rPr lang="it-IT" dirty="0" err="1">
                <a:solidFill>
                  <a:srgbClr val="FFC000"/>
                </a:solidFill>
              </a:rPr>
              <a:t>most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important</a:t>
            </a:r>
            <a:r>
              <a:rPr lang="it-IT" dirty="0">
                <a:solidFill>
                  <a:srgbClr val="FFC000"/>
                </a:solidFill>
              </a:rPr>
              <a:t> bit</a:t>
            </a: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greed</a:t>
            </a:r>
            <a:r>
              <a:rPr lang="it-IT" dirty="0"/>
              <a:t> for diverse, high-</a:t>
            </a:r>
            <a:r>
              <a:rPr lang="it-IT" dirty="0" err="1"/>
              <a:t>quality</a:t>
            </a:r>
            <a:r>
              <a:rPr lang="it-IT" dirty="0"/>
              <a:t> data </a:t>
            </a:r>
            <a:r>
              <a:rPr lang="it-IT" dirty="0" err="1"/>
              <a:t>dictates</a:t>
            </a:r>
            <a:r>
              <a:rPr lang="it-IT" dirty="0"/>
              <a:t> the </a:t>
            </a:r>
            <a:r>
              <a:rPr lang="it-IT" dirty="0" err="1">
                <a:solidFill>
                  <a:srgbClr val="00B0F0"/>
                </a:solidFill>
              </a:rPr>
              <a:t>need</a:t>
            </a:r>
            <a:r>
              <a:rPr lang="it-IT" dirty="0">
                <a:solidFill>
                  <a:srgbClr val="00B0F0"/>
                </a:solidFill>
              </a:rPr>
              <a:t> for multi-</a:t>
            </a:r>
            <a:r>
              <a:rPr lang="it-IT" dirty="0" err="1">
                <a:solidFill>
                  <a:srgbClr val="00B0F0"/>
                </a:solidFill>
              </a:rPr>
              <a:t>purposedness</a:t>
            </a:r>
            <a:endParaRPr lang="it-IT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D5AD4F4-7347-48E5-3CA6-FC241400A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56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260" y="5108575"/>
            <a:ext cx="2762250" cy="124777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251" y="1463180"/>
            <a:ext cx="2712268" cy="763693"/>
          </a:xfrm>
          <a:prstGeom prst="rect">
            <a:avLst/>
          </a:prstGeom>
        </p:spPr>
      </p:pic>
      <p:pic>
        <p:nvPicPr>
          <p:cNvPr id="9222" name="Picture 6" descr="Al Cern per LHC iniziata Run3: al via la fisica a energie rec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368" y="4837809"/>
            <a:ext cx="2697745" cy="179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8946321" y="895546"/>
            <a:ext cx="2795051" cy="1752206"/>
            <a:chOff x="8946321" y="895546"/>
            <a:chExt cx="2795051" cy="1752206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46321" y="895546"/>
              <a:ext cx="2676447" cy="1752206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10402290" y="895546"/>
              <a:ext cx="1339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>
                  <a:solidFill>
                    <a:srgbClr val="FFFF00"/>
                  </a:solidFill>
                </a:rPr>
                <a:t>DA</a:t>
              </a:r>
              <a:r>
                <a:rPr lang="el-GR" sz="2800">
                  <a:solidFill>
                    <a:srgbClr val="FFFF00"/>
                  </a:solidFill>
                </a:rPr>
                <a:t>Φ</a:t>
              </a:r>
              <a:r>
                <a:rPr lang="it-IT" sz="2800">
                  <a:solidFill>
                    <a:srgbClr val="FFFF00"/>
                  </a:solidFill>
                </a:rPr>
                <a:t>NE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8947473" y="2828041"/>
            <a:ext cx="3552757" cy="1839131"/>
            <a:chOff x="8947473" y="2828041"/>
            <a:chExt cx="3552757" cy="1839131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7473" y="2828041"/>
              <a:ext cx="2702640" cy="1829479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10982514" y="4143952"/>
              <a:ext cx="1517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>
                  <a:solidFill>
                    <a:srgbClr val="FFFF00"/>
                  </a:solidFill>
                </a:rPr>
                <a:t>LEP</a:t>
              </a:r>
            </a:p>
          </p:txBody>
        </p:sp>
      </p:grpSp>
      <p:pic>
        <p:nvPicPr>
          <p:cNvPr id="27" name="Picture 2" descr="RS PRO Precision Slotted' Phillips Screwdriver Set 11 Piece | 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989" y="2847853"/>
            <a:ext cx="3184793" cy="17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ccia bidirezionale orizzontale 1"/>
          <p:cNvSpPr/>
          <p:nvPr/>
        </p:nvSpPr>
        <p:spPr>
          <a:xfrm>
            <a:off x="8253863" y="1656962"/>
            <a:ext cx="609771" cy="37612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bidirezionale orizzontale 17"/>
          <p:cNvSpPr/>
          <p:nvPr/>
        </p:nvSpPr>
        <p:spPr>
          <a:xfrm>
            <a:off x="8253863" y="3551631"/>
            <a:ext cx="609771" cy="37612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bidirezionale orizzontale 18"/>
          <p:cNvSpPr/>
          <p:nvPr/>
        </p:nvSpPr>
        <p:spPr>
          <a:xfrm>
            <a:off x="8253863" y="5694509"/>
            <a:ext cx="609771" cy="37612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Per 19"/>
          <p:cNvSpPr/>
          <p:nvPr/>
        </p:nvSpPr>
        <p:spPr>
          <a:xfrm>
            <a:off x="9120970" y="843010"/>
            <a:ext cx="2426616" cy="199757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Per 20"/>
          <p:cNvSpPr/>
          <p:nvPr/>
        </p:nvSpPr>
        <p:spPr>
          <a:xfrm>
            <a:off x="9079515" y="2740908"/>
            <a:ext cx="2426616" cy="199757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83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D099B-99ED-8383-8C28-C9492DE93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A9325E-DDB9-FD08-1DF4-4D5878A2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70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Makeshift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Surrogates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of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Objectives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2EEF17-7987-0F53-2C24-E60B07C78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28" y="1465033"/>
            <a:ext cx="11490290" cy="3507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Earlier we were making the point of the possibility to have multi-target objectives… But the problem is more connected with the </a:t>
            </a:r>
            <a:r>
              <a:rPr lang="en-GB" sz="2000" dirty="0">
                <a:solidFill>
                  <a:srgbClr val="00B0F0"/>
                </a:solidFill>
              </a:rPr>
              <a:t>high-D of the input</a:t>
            </a:r>
            <a:r>
              <a:rPr lang="en-GB" sz="2000" dirty="0"/>
              <a:t>, not the output.</a:t>
            </a:r>
          </a:p>
          <a:p>
            <a:pPr marL="0" indent="0">
              <a:buNone/>
            </a:pPr>
            <a:r>
              <a:rPr lang="en-GB" sz="2000" dirty="0"/>
              <a:t>When we design sensors and electronics, operate choices on budget allocations, define requirements for the performance of detection elements, or choose composition and layout of a complex instrument, </a:t>
            </a:r>
            <a:r>
              <a:rPr lang="en-GB" sz="2000" b="1" dirty="0"/>
              <a:t>we are implicitly trying to find an optimal working point in a loosely-constrained feature space of </a:t>
            </a:r>
            <a:r>
              <a:rPr lang="en-GB" sz="2000" b="1" dirty="0">
                <a:solidFill>
                  <a:srgbClr val="00B0F0"/>
                </a:solidFill>
              </a:rPr>
              <a:t>hundreds of dimensions</a:t>
            </a:r>
            <a:r>
              <a:rPr lang="en-GB" sz="2000" dirty="0"/>
              <a:t>. </a:t>
            </a:r>
            <a:endParaRPr lang="en-GB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C00000"/>
                </a:solidFill>
              </a:rPr>
              <a:t>			</a:t>
            </a:r>
            <a:r>
              <a:rPr lang="en-GB" sz="2000" dirty="0">
                <a:solidFill>
                  <a:srgbClr val="FFC000"/>
                </a:solidFill>
              </a:rPr>
              <a:t>Such a task is clearly </a:t>
            </a:r>
            <a:r>
              <a:rPr lang="en-GB" sz="2000" b="1" dirty="0">
                <a:solidFill>
                  <a:srgbClr val="FFC000"/>
                </a:solidFill>
              </a:rPr>
              <a:t>super-human</a:t>
            </a:r>
            <a:r>
              <a:rPr lang="en-GB" sz="2000" dirty="0">
                <a:solidFill>
                  <a:srgbClr val="FFC000"/>
                </a:solidFill>
              </a:rPr>
              <a:t>. </a:t>
            </a:r>
          </a:p>
          <a:p>
            <a:pPr marL="0" indent="0">
              <a:buNone/>
            </a:pPr>
            <a:r>
              <a:rPr lang="en-GB" sz="2000" dirty="0"/>
              <a:t>Because of the implicit nature of the models (likelihood is intractable), </a:t>
            </a:r>
            <a:r>
              <a:rPr lang="en-GB" sz="2000" dirty="0">
                <a:solidFill>
                  <a:srgbClr val="00B0F0"/>
                </a:solidFill>
              </a:rPr>
              <a:t>the only way forward until recently has been to set their aim on </a:t>
            </a:r>
            <a:r>
              <a:rPr lang="en-GB" sz="2000" b="1" dirty="0">
                <a:solidFill>
                  <a:srgbClr val="00B0F0"/>
                </a:solidFill>
              </a:rPr>
              <a:t>makeshift surrogates </a:t>
            </a:r>
            <a:r>
              <a:rPr lang="en-GB" sz="2000" dirty="0">
                <a:solidFill>
                  <a:srgbClr val="00B0F0"/>
                </a:solidFill>
              </a:rPr>
              <a:t>of our real objectives</a:t>
            </a:r>
            <a:r>
              <a:rPr lang="en-GB" sz="2000" dirty="0"/>
              <a:t>. </a:t>
            </a:r>
          </a:p>
          <a:p>
            <a:pPr marL="0" indent="0">
              <a:buNone/>
            </a:pPr>
            <a:endParaRPr lang="en-GB" sz="2000" dirty="0"/>
          </a:p>
          <a:p>
            <a:endParaRPr lang="it-IT" sz="240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33DFE2-1BE0-FD6E-9F45-DF8E5FB9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57</a:t>
            </a:fld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F38A3CC-68CB-E6CD-86D3-00E581508F3C}"/>
              </a:ext>
            </a:extLst>
          </p:cNvPr>
          <p:cNvSpPr/>
          <p:nvPr/>
        </p:nvSpPr>
        <p:spPr>
          <a:xfrm>
            <a:off x="5909525" y="5332976"/>
            <a:ext cx="6282475" cy="1525024"/>
          </a:xfrm>
          <a:prstGeom prst="rect">
            <a:avLst/>
          </a:prstGeom>
          <a:solidFill>
            <a:srgbClr val="FFC000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C00000"/>
                </a:solidFill>
              </a:rPr>
              <a:t>Evolving from this </a:t>
            </a:r>
            <a:r>
              <a:rPr lang="en-GB" sz="2800" i="1" dirty="0">
                <a:solidFill>
                  <a:srgbClr val="C00000"/>
                </a:solidFill>
              </a:rPr>
              <a:t>modus operandi</a:t>
            </a:r>
            <a:r>
              <a:rPr lang="en-GB" sz="2800" dirty="0">
                <a:solidFill>
                  <a:srgbClr val="C00000"/>
                </a:solidFill>
              </a:rPr>
              <a:t> to directly goal-informed decisions enables </a:t>
            </a:r>
            <a:r>
              <a:rPr lang="en-GB" sz="2800" dirty="0">
                <a:solidFill>
                  <a:srgbClr val="0070C0"/>
                </a:solidFill>
              </a:rPr>
              <a:t>potentially enormous performance gains. </a:t>
            </a:r>
            <a:endParaRPr lang="it-IT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The Design Space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is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Large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2847" y="1672319"/>
            <a:ext cx="7990840" cy="48291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New technological advancements are enabling better designs of our instruments by </a:t>
            </a:r>
            <a:r>
              <a:rPr lang="en-GB" dirty="0">
                <a:solidFill>
                  <a:srgbClr val="00B0F0"/>
                </a:solidFill>
              </a:rPr>
              <a:t>reducing the cost of complex layouts</a:t>
            </a:r>
            <a:r>
              <a:rPr lang="en-GB" dirty="0"/>
              <a:t>. </a:t>
            </a:r>
          </a:p>
          <a:p>
            <a:r>
              <a:rPr lang="en-GB" dirty="0"/>
              <a:t>3D printing of scintillation detectors is being explored for neutrino physics </a:t>
            </a:r>
          </a:p>
          <a:p>
            <a:r>
              <a:rPr lang="en-GB" dirty="0"/>
              <a:t>Very thin layouts of resistive AC-coupled silicon detector elements provide large gains in spatial and temporal resolution</a:t>
            </a:r>
            <a:endParaRPr lang="en-GB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B0F0"/>
                </a:solidFill>
                <a:sym typeface="Wingdings" panose="05000000000000000000" pitchFamily="2" charset="2"/>
              </a:rPr>
              <a:t></a:t>
            </a:r>
            <a:r>
              <a:rPr lang="en-GB" b="1" dirty="0">
                <a:solidFill>
                  <a:srgbClr val="00B0F0"/>
                </a:solidFill>
              </a:rPr>
              <a:t> The geometry space has become larger and more complex to explore.</a:t>
            </a:r>
            <a:r>
              <a:rPr lang="en-GB" dirty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endParaRPr lang="en-GB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00B0F0"/>
                </a:solidFill>
              </a:rPr>
              <a:t>Higher-performance demands are also rising </a:t>
            </a:r>
            <a:r>
              <a:rPr lang="en-GB" dirty="0"/>
              <a:t>as, </a:t>
            </a:r>
            <a:r>
              <a:rPr lang="en-GB" i="1" dirty="0"/>
              <a:t>e.g.</a:t>
            </a:r>
            <a:r>
              <a:rPr lang="en-GB" dirty="0"/>
              <a:t>, </a:t>
            </a:r>
          </a:p>
          <a:p>
            <a:r>
              <a:rPr lang="en-GB" dirty="0"/>
              <a:t>Tracking at high collider luminosity requires AI solutions</a:t>
            </a:r>
          </a:p>
          <a:p>
            <a:r>
              <a:rPr lang="en-GB" dirty="0"/>
              <a:t>As we move fundamental physics research to space, payload and power consumption become driving constraints</a:t>
            </a:r>
          </a:p>
          <a:p>
            <a:r>
              <a:rPr lang="en-GB" dirty="0"/>
              <a:t>Higher fluxes and energies, and studies of high-mass particles, demand us to invest in </a:t>
            </a:r>
            <a:r>
              <a:rPr lang="en-GB" dirty="0">
                <a:solidFill>
                  <a:srgbClr val="FFC000"/>
                </a:solidFill>
              </a:rPr>
              <a:t>more granular, higher-performance hadron calorimeters </a:t>
            </a:r>
            <a:r>
              <a:rPr lang="en-GB" dirty="0">
                <a:solidFill>
                  <a:srgbClr val="00B0F0"/>
                </a:solidFill>
              </a:rPr>
              <a:t>(more on this later)</a:t>
            </a:r>
            <a:endParaRPr lang="it-IT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58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786" y="95762"/>
            <a:ext cx="2495595" cy="213137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327" y="2718413"/>
            <a:ext cx="2782053" cy="1481353"/>
          </a:xfrm>
          <a:prstGeom prst="rect">
            <a:avLst/>
          </a:prstGeom>
        </p:spPr>
      </p:pic>
      <p:pic>
        <p:nvPicPr>
          <p:cNvPr id="2052" name="Picture 4" descr="Fermi Gamma-ray Space Telescope | United States satellite | Britann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785" y="5317703"/>
            <a:ext cx="2495595" cy="140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688149" y="2297588"/>
            <a:ext cx="3503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/>
              <a:t>Above:</a:t>
            </a:r>
            <a:r>
              <a:rPr lang="it-IT" sz="1600" i="1"/>
              <a:t> 3D printed scintillation detector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688149" y="4224511"/>
            <a:ext cx="3503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/>
              <a:t>Above:</a:t>
            </a:r>
            <a:r>
              <a:rPr lang="it-IT" sz="1600" i="1"/>
              <a:t> tracks of particles in a simulated</a:t>
            </a:r>
          </a:p>
          <a:p>
            <a:r>
              <a:rPr lang="it-IT" sz="1600" i="1"/>
              <a:t>high-luminosity collision</a:t>
            </a:r>
          </a:p>
          <a:p>
            <a:r>
              <a:rPr lang="it-IT" sz="1600" b="1" i="1"/>
              <a:t>Below:</a:t>
            </a:r>
            <a:r>
              <a:rPr lang="it-IT" sz="1600" i="1"/>
              <a:t> the FERMI satellite is a calorimeter detecting gamma rays</a:t>
            </a:r>
          </a:p>
        </p:txBody>
      </p:sp>
    </p:spTree>
    <p:extLst>
      <p:ext uri="{BB962C8B-B14F-4D97-AF65-F5344CB8AC3E}">
        <p14:creationId xmlns:p14="http://schemas.microsoft.com/office/powerpoint/2010/main" val="21709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3561" y="302198"/>
            <a:ext cx="11024878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How Large Can Gains of Full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Optimization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Get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3561" y="1989785"/>
            <a:ext cx="11294346" cy="40045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A good example </a:t>
            </a:r>
            <a:r>
              <a:rPr lang="en-US" dirty="0">
                <a:solidFill>
                  <a:srgbClr val="00B050"/>
                </a:solidFill>
              </a:rPr>
              <a:t>[Dorigo 2020] </a:t>
            </a:r>
            <a:r>
              <a:rPr lang="en-GB" dirty="0"/>
              <a:t>of how </a:t>
            </a:r>
            <a:r>
              <a:rPr lang="en-GB" dirty="0">
                <a:solidFill>
                  <a:srgbClr val="00B0F0"/>
                </a:solidFill>
              </a:rPr>
              <a:t>experimental design as is carried out today leaves </a:t>
            </a:r>
            <a:r>
              <a:rPr lang="en-GB" b="1" dirty="0">
                <a:solidFill>
                  <a:srgbClr val="00B0F0"/>
                </a:solidFill>
              </a:rPr>
              <a:t>ample room for improvement </a:t>
            </a:r>
            <a:r>
              <a:rPr lang="en-GB" dirty="0"/>
              <a:t>from systematic study of geometry and materials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chance of doing so was offered by refereeing the </a:t>
            </a:r>
            <a:r>
              <a:rPr lang="en-GB" dirty="0">
                <a:solidFill>
                  <a:srgbClr val="00B0F0"/>
                </a:solidFill>
              </a:rPr>
              <a:t>detector proposed by the </a:t>
            </a:r>
            <a:r>
              <a:rPr lang="en-GB" dirty="0" err="1">
                <a:solidFill>
                  <a:srgbClr val="00B0F0"/>
                </a:solidFill>
              </a:rPr>
              <a:t>MUonE</a:t>
            </a:r>
            <a:r>
              <a:rPr lang="en-GB" dirty="0">
                <a:solidFill>
                  <a:srgbClr val="00B0F0"/>
                </a:solidFill>
              </a:rPr>
              <a:t> collaboration </a:t>
            </a:r>
            <a:r>
              <a:rPr lang="en-GB" dirty="0">
                <a:solidFill>
                  <a:srgbClr val="00B050"/>
                </a:solidFill>
              </a:rPr>
              <a:t>[</a:t>
            </a:r>
            <a:r>
              <a:rPr lang="en-GB" dirty="0" err="1">
                <a:solidFill>
                  <a:srgbClr val="00B050"/>
                </a:solidFill>
              </a:rPr>
              <a:t>Abbiendi</a:t>
            </a:r>
            <a:r>
              <a:rPr lang="en-GB" dirty="0">
                <a:solidFill>
                  <a:srgbClr val="00B050"/>
                </a:solidFill>
              </a:rPr>
              <a:t> et al. 2018]</a:t>
            </a:r>
            <a:r>
              <a:rPr lang="en-GB" dirty="0"/>
              <a:t>, which aims at determining with high precision the cross section of elastic muon-electron scattering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Through the direct exploration of the parameter space of detector geometry, I could show how </a:t>
            </a:r>
            <a:r>
              <a:rPr lang="en-GB" b="1" dirty="0"/>
              <a:t>large gains </a:t>
            </a:r>
            <a:r>
              <a:rPr lang="en-GB" dirty="0"/>
              <a:t>are possible by moving away from choices dictated by past experience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2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7888" y="260648"/>
            <a:ext cx="4117860" cy="1312480"/>
          </a:xfrm>
        </p:spPr>
        <p:txBody>
          <a:bodyPr/>
          <a:lstStyle/>
          <a:p>
            <a:r>
              <a:rPr lang="it-IT" dirty="0"/>
              <a:t>About me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5157192"/>
          </a:xfrm>
        </p:spPr>
        <p:txBody>
          <a:bodyPr>
            <a:normAutofit lnSpcReduction="10000"/>
          </a:bodyPr>
          <a:lstStyle/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INFN, Padova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Statistical Sciences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. Padova, 2018-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USERN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https://usern.tums.ac.ir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CMS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CERN, 2002-</a:t>
            </a: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of the CMS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Committee, 2009- (and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, 2012-2015)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SWGO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Founder and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MODE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mode-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collaboration.github.io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), 2020-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(1992-2010)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CDF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Tevatron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dates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back to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CDF,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sapient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lifelong task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 a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2005. The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http://www.science20.com/quantum_diaries_survivor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The blog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over 1500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on science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ED9A16-70F6-299D-622A-0C08C82C7CCD}"/>
              </a:ext>
            </a:extLst>
          </p:cNvPr>
          <p:cNvSpPr/>
          <p:nvPr/>
        </p:nvSpPr>
        <p:spPr>
          <a:xfrm>
            <a:off x="6717554" y="5745057"/>
            <a:ext cx="3407242" cy="93304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FD93F3-155A-FE55-234B-7DD0BF84FC0B}"/>
              </a:ext>
            </a:extLst>
          </p:cNvPr>
          <p:cNvSpPr/>
          <p:nvPr/>
        </p:nvSpPr>
        <p:spPr>
          <a:xfrm>
            <a:off x="1775520" y="1448780"/>
            <a:ext cx="8568952" cy="2412268"/>
          </a:xfrm>
          <a:prstGeom prst="rect">
            <a:avLst/>
          </a:prstGeom>
          <a:solidFill>
            <a:schemeClr val="dk1">
              <a:alpha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A691D1-F9DB-8E52-FD1B-4784965E3F66}"/>
              </a:ext>
            </a:extLst>
          </p:cNvPr>
          <p:cNvSpPr/>
          <p:nvPr/>
        </p:nvSpPr>
        <p:spPr>
          <a:xfrm>
            <a:off x="1775520" y="4149080"/>
            <a:ext cx="8568952" cy="25202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70B592-C273-FE6E-FDF0-F22EDDA7E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55" y="4119348"/>
            <a:ext cx="3635896" cy="264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4A57DCB-7A7A-8841-9AB4-86808BA6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148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4886" y="56339"/>
            <a:ext cx="11647289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One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Example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of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Geometry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Optimization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MUonE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0925" y="1567211"/>
            <a:ext cx="7908394" cy="23081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/>
              <a:t>MUonE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aims to determine with high precision the </a:t>
            </a:r>
            <a:r>
              <a:rPr lang="en-US" dirty="0">
                <a:solidFill>
                  <a:srgbClr val="00B0F0"/>
                </a:solidFill>
              </a:rPr>
              <a:t>probability of elastic muon-electron scattering</a:t>
            </a:r>
            <a:r>
              <a:rPr lang="en-US" dirty="0"/>
              <a:t>, as this number may reduce the theory systematics of the </a:t>
            </a:r>
            <a:r>
              <a:rPr lang="en-US" dirty="0">
                <a:solidFill>
                  <a:srgbClr val="FFC000"/>
                </a:solidFill>
              </a:rPr>
              <a:t>g-2 muon anomaly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experiment must be sensitive to the rate of interactions as a function of momentum transfer, with </a:t>
            </a:r>
            <a:r>
              <a:rPr lang="en-US" dirty="0">
                <a:solidFill>
                  <a:srgbClr val="FFC000"/>
                </a:solidFill>
              </a:rPr>
              <a:t>10</a:t>
            </a:r>
            <a:r>
              <a:rPr lang="en-US" baseline="30000" dirty="0">
                <a:solidFill>
                  <a:srgbClr val="FFC000"/>
                </a:solidFill>
              </a:rPr>
              <a:t>-4</a:t>
            </a:r>
            <a:r>
              <a:rPr lang="en-US" dirty="0">
                <a:solidFill>
                  <a:srgbClr val="FFC000"/>
                </a:solidFill>
              </a:rPr>
              <a:t> precision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60</a:t>
            </a:fld>
            <a:endParaRPr lang="en-US"/>
          </a:p>
        </p:txBody>
      </p:sp>
      <p:pic>
        <p:nvPicPr>
          <p:cNvPr id="2050" name="Picture 2" descr="https://www.science20.com/files/images/g-2comp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319" y="1072993"/>
            <a:ext cx="3746620" cy="272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98" y="4248656"/>
            <a:ext cx="6979406" cy="193979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323" y="4831234"/>
            <a:ext cx="2261975" cy="192621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31017" y="6362911"/>
            <a:ext cx="5584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 err="1"/>
              <a:t>Above</a:t>
            </a:r>
            <a:r>
              <a:rPr lang="it-IT" sz="1600" i="1" dirty="0"/>
              <a:t>: layout of one of 40 1m-long </a:t>
            </a:r>
            <a:r>
              <a:rPr lang="it-IT" sz="1600" i="1" dirty="0" err="1"/>
              <a:t>MUonE</a:t>
            </a:r>
            <a:r>
              <a:rPr lang="it-IT" sz="1600" i="1" dirty="0"/>
              <a:t> stations		</a:t>
            </a:r>
            <a:r>
              <a:rPr lang="it-IT" sz="1600" dirty="0"/>
              <a:t>	</a:t>
            </a:r>
          </a:p>
        </p:txBody>
      </p:sp>
      <p:sp>
        <p:nvSpPr>
          <p:cNvPr id="17" name="Freccia bidirezionale orizzontale 16"/>
          <p:cNvSpPr/>
          <p:nvPr/>
        </p:nvSpPr>
        <p:spPr>
          <a:xfrm>
            <a:off x="8803177" y="1873281"/>
            <a:ext cx="675287" cy="1300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8629992" y="373662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/>
              <a:t>Above</a:t>
            </a:r>
            <a:r>
              <a:rPr lang="it-IT" sz="1600" i="1"/>
              <a:t>: a long-standing anomaly in the Standard Model, the muon g-2 value </a:t>
            </a:r>
          </a:p>
          <a:p>
            <a:r>
              <a:rPr lang="it-IT" sz="1600" b="1" i="1"/>
              <a:t>Below:</a:t>
            </a:r>
            <a:r>
              <a:rPr lang="it-IT" sz="1600" i="1"/>
              <a:t> a muon-photon interaction, with a hadronic quantum loop</a:t>
            </a:r>
          </a:p>
        </p:txBody>
      </p:sp>
      <p:cxnSp>
        <p:nvCxnSpPr>
          <p:cNvPr id="7" name="Connettore 2 6"/>
          <p:cNvCxnSpPr/>
          <p:nvPr/>
        </p:nvCxnSpPr>
        <p:spPr>
          <a:xfrm flipV="1">
            <a:off x="7572895" y="1979279"/>
            <a:ext cx="1155469" cy="348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ccia a destra 15"/>
          <p:cNvSpPr/>
          <p:nvPr/>
        </p:nvSpPr>
        <p:spPr>
          <a:xfrm>
            <a:off x="93313" y="4634547"/>
            <a:ext cx="875408" cy="602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7393049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701" y="218641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2"/>
                </a:solidFill>
                <a:latin typeface="+mn-lt"/>
              </a:rPr>
              <a:t>MUonE</a:t>
            </a:r>
            <a:r>
              <a:rPr lang="en-US" b="1" dirty="0">
                <a:solidFill>
                  <a:schemeClr val="accent2"/>
                </a:solidFill>
                <a:latin typeface="+mn-lt"/>
              </a:rPr>
              <a:t>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701" y="2127697"/>
            <a:ext cx="5747783" cy="41982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dirty="0"/>
              <a:t>To study alternative layouts, I wrote a simulation of muon scatterings and event reconstruction, then </a:t>
            </a:r>
            <a:r>
              <a:rPr lang="en-US" sz="2600" dirty="0">
                <a:solidFill>
                  <a:srgbClr val="00B0F0"/>
                </a:solidFill>
              </a:rPr>
              <a:t>optimized the geometry of the apparatus </a:t>
            </a:r>
            <a:r>
              <a:rPr lang="en-US" sz="2600" dirty="0"/>
              <a:t>accounting for every part of the problem affecting the </a:t>
            </a:r>
            <a:r>
              <a:rPr lang="en-US" sz="2600" dirty="0">
                <a:solidFill>
                  <a:srgbClr val="FFC000"/>
                </a:solidFill>
              </a:rPr>
              <a:t>precision of the inference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This identified a layout different from the one chosen by detector experts, with </a:t>
            </a:r>
            <a:r>
              <a:rPr lang="en-US" sz="2600" b="1" dirty="0"/>
              <a:t>a factor of 2 improvement in the relevant metric </a:t>
            </a:r>
            <a:r>
              <a:rPr lang="en-US" sz="2600" dirty="0">
                <a:solidFill>
                  <a:srgbClr val="FFC000"/>
                </a:solidFill>
              </a:rPr>
              <a:t>without increase in detector cost</a:t>
            </a:r>
          </a:p>
          <a:p>
            <a:pPr marL="0" indent="0">
              <a:buNone/>
            </a:pPr>
            <a:endParaRPr lang="en-US" sz="2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/>
              <a:t>After some digestive trouble, </a:t>
            </a:r>
            <a:r>
              <a:rPr lang="en-US" sz="2600" dirty="0" err="1"/>
              <a:t>MUonE</a:t>
            </a:r>
            <a:r>
              <a:rPr lang="en-US" sz="2600" dirty="0"/>
              <a:t> adopted most of my proposed improvements</a:t>
            </a:r>
          </a:p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421" y="501431"/>
            <a:ext cx="5771535" cy="6015747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058C03-98C7-DB3E-0ABE-592B456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549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701" y="218641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2"/>
                </a:solidFill>
                <a:latin typeface="+mn-lt"/>
              </a:rPr>
              <a:t>MUonE</a:t>
            </a:r>
            <a:r>
              <a:rPr lang="en-US" b="1" dirty="0">
                <a:solidFill>
                  <a:schemeClr val="accent2"/>
                </a:solidFill>
                <a:latin typeface="+mn-lt"/>
              </a:rPr>
              <a:t>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700" y="1353481"/>
            <a:ext cx="4880432" cy="42460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400" dirty="0"/>
              <a:t>	</a:t>
            </a:r>
          </a:p>
          <a:p>
            <a:pPr marL="0" indent="0">
              <a:buNone/>
            </a:pPr>
            <a:r>
              <a:rPr lang="it-IT" sz="2400" dirty="0">
                <a:sym typeface="Wingdings" panose="05000000000000000000" pitchFamily="2" charset="2"/>
              </a:rPr>
              <a:t>		</a:t>
            </a:r>
            <a:endParaRPr lang="it-IT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C000"/>
                </a:solidFill>
              </a:rPr>
              <a:t>A factor of 2 in HEP is</a:t>
            </a:r>
          </a:p>
          <a:p>
            <a:pPr marL="0" indent="0">
              <a:buNone/>
            </a:pPr>
            <a:endParaRPr lang="en-US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it-IT" dirty="0" err="1"/>
              <a:t>Incidentally</a:t>
            </a:r>
            <a:r>
              <a:rPr lang="it-IT" dirty="0"/>
              <a:t>, a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improvement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in a </a:t>
            </a:r>
            <a:r>
              <a:rPr lang="it-IT" dirty="0" err="1"/>
              <a:t>different</a:t>
            </a:r>
            <a:r>
              <a:rPr lang="it-IT" dirty="0"/>
              <a:t> study </a:t>
            </a:r>
            <a:r>
              <a:rPr lang="it-IT" dirty="0">
                <a:solidFill>
                  <a:srgbClr val="00B050"/>
                </a:solidFill>
              </a:rPr>
              <a:t>[Shirobokov20]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optimizing</a:t>
            </a:r>
            <a:r>
              <a:rPr lang="it-IT" dirty="0"/>
              <a:t> </a:t>
            </a:r>
            <a:r>
              <a:rPr lang="it-IT" dirty="0" err="1"/>
              <a:t>magnet</a:t>
            </a:r>
            <a:r>
              <a:rPr lang="it-IT" dirty="0"/>
              <a:t> design for </a:t>
            </a:r>
            <a:r>
              <a:rPr lang="it-IT" dirty="0" err="1"/>
              <a:t>shielding</a:t>
            </a:r>
            <a:r>
              <a:rPr lang="it-IT" dirty="0"/>
              <a:t> the SHIP </a:t>
            </a:r>
            <a:r>
              <a:rPr lang="it-IT" dirty="0" err="1"/>
              <a:t>experiment</a:t>
            </a:r>
            <a:r>
              <a:rPr lang="it-IT" dirty="0"/>
              <a:t> (</a:t>
            </a:r>
            <a:r>
              <a:rPr lang="it-IT" dirty="0" err="1"/>
              <a:t>again</a:t>
            </a:r>
            <a:r>
              <a:rPr lang="it-IT" dirty="0"/>
              <a:t>, a limited </a:t>
            </a:r>
            <a:r>
              <a:rPr lang="it-IT" dirty="0" err="1"/>
              <a:t>complexity</a:t>
            </a:r>
            <a:r>
              <a:rPr lang="it-IT" dirty="0"/>
              <a:t> use case)</a:t>
            </a:r>
          </a:p>
          <a:p>
            <a:pPr marL="0" indent="0">
              <a:buNone/>
            </a:pPr>
            <a:endParaRPr lang="it-IT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dirty="0" err="1">
                <a:solidFill>
                  <a:srgbClr val="00B0F0"/>
                </a:solidFill>
              </a:rPr>
              <a:t>We</a:t>
            </a:r>
            <a:r>
              <a:rPr lang="it-IT" dirty="0">
                <a:solidFill>
                  <a:srgbClr val="00B0F0"/>
                </a:solidFill>
              </a:rPr>
              <a:t> can </a:t>
            </a:r>
            <a:r>
              <a:rPr lang="it-IT" dirty="0" err="1">
                <a:solidFill>
                  <a:srgbClr val="00B0F0"/>
                </a:solidFill>
              </a:rPr>
              <a:t>only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guess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/>
              <a:t>how</a:t>
            </a:r>
            <a:r>
              <a:rPr lang="it-IT" dirty="0"/>
              <a:t> large are the gains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a </a:t>
            </a:r>
            <a:r>
              <a:rPr lang="it-IT" dirty="0" err="1">
                <a:solidFill>
                  <a:srgbClr val="FFC000"/>
                </a:solidFill>
              </a:rPr>
              <a:t>fully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differentiable</a:t>
            </a:r>
            <a:r>
              <a:rPr lang="it-IT" dirty="0">
                <a:solidFill>
                  <a:srgbClr val="FFC000"/>
                </a:solidFill>
              </a:rPr>
              <a:t>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for detectors of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complexity</a:t>
            </a:r>
            <a:endParaRPr lang="it-IT" dirty="0"/>
          </a:p>
          <a:p>
            <a:pPr marL="0" indent="0">
              <a:buNone/>
            </a:pPr>
            <a:endParaRPr lang="en-US" sz="26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62</a:t>
            </a:fld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>
            <a:off x="5923369" y="4648268"/>
            <a:ext cx="634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/>
              <a:t>Above</a:t>
            </a:r>
            <a:r>
              <a:rPr lang="it-IT" i="1" dirty="0"/>
              <a:t>: relative </a:t>
            </a:r>
            <a:r>
              <a:rPr lang="it-IT" i="1" dirty="0" err="1"/>
              <a:t>resolution</a:t>
            </a:r>
            <a:r>
              <a:rPr lang="it-IT" i="1" dirty="0"/>
              <a:t> in </a:t>
            </a:r>
            <a:r>
              <a:rPr lang="it-IT" i="1" dirty="0" err="1"/>
              <a:t>event</a:t>
            </a:r>
            <a:r>
              <a:rPr lang="it-IT" i="1" dirty="0"/>
              <a:t> </a:t>
            </a:r>
            <a:r>
              <a:rPr lang="it-IT" i="1"/>
              <a:t>q</a:t>
            </a:r>
            <a:r>
              <a:rPr lang="it-IT" i="1" baseline="30000"/>
              <a:t>2</a:t>
            </a:r>
            <a:r>
              <a:rPr lang="it-IT" i="1"/>
              <a:t> for </a:t>
            </a:r>
            <a:r>
              <a:rPr lang="it-IT" i="1" dirty="0" err="1"/>
              <a:t>different</a:t>
            </a:r>
            <a:r>
              <a:rPr lang="it-IT" i="1" dirty="0"/>
              <a:t> </a:t>
            </a:r>
            <a:r>
              <a:rPr lang="it-IT" i="1" err="1"/>
              <a:t>configurations</a:t>
            </a:r>
            <a:r>
              <a:rPr lang="it-IT" i="1"/>
              <a:t> (</a:t>
            </a:r>
            <a:r>
              <a:rPr lang="it-IT" i="1" dirty="0"/>
              <a:t>the </a:t>
            </a:r>
            <a:r>
              <a:rPr lang="it-IT" i="1" dirty="0" err="1"/>
              <a:t>higher</a:t>
            </a:r>
            <a:r>
              <a:rPr lang="it-IT" i="1" dirty="0"/>
              <a:t>, </a:t>
            </a:r>
            <a:r>
              <a:rPr lang="it-IT" i="1" dirty="0" err="1"/>
              <a:t>black</a:t>
            </a:r>
            <a:r>
              <a:rPr lang="it-IT" i="1" dirty="0"/>
              <a:t> line </a:t>
            </a:r>
            <a:r>
              <a:rPr lang="it-IT" i="1" dirty="0" err="1"/>
              <a:t>is</a:t>
            </a:r>
            <a:r>
              <a:rPr lang="it-IT" i="1" dirty="0"/>
              <a:t> the </a:t>
            </a:r>
            <a:r>
              <a:rPr lang="it-IT" i="1" dirty="0" err="1"/>
              <a:t>original</a:t>
            </a:r>
            <a:r>
              <a:rPr lang="it-IT" i="1" dirty="0"/>
              <a:t> </a:t>
            </a:r>
            <a:r>
              <a:rPr lang="it-IT" i="1" dirty="0" err="1"/>
              <a:t>proposal</a:t>
            </a:r>
            <a:r>
              <a:rPr lang="it-IT" i="1" dirty="0"/>
              <a:t> by the </a:t>
            </a:r>
            <a:r>
              <a:rPr lang="it-IT" i="1" dirty="0" err="1"/>
              <a:t>MUonE</a:t>
            </a:r>
            <a:r>
              <a:rPr lang="it-IT" i="1" dirty="0"/>
              <a:t> </a:t>
            </a:r>
            <a:r>
              <a:rPr lang="it-IT" i="1" dirty="0" err="1"/>
              <a:t>coll</a:t>
            </a:r>
            <a:r>
              <a:rPr lang="it-IT" i="1" dirty="0"/>
              <a:t>.)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1968" y="5651417"/>
            <a:ext cx="12028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Note</a:t>
            </a:r>
            <a:r>
              <a:rPr lang="it-IT" sz="2400" dirty="0"/>
              <a:t>: the </a:t>
            </a:r>
            <a:r>
              <a:rPr lang="it-IT" sz="2400" dirty="0" err="1"/>
              <a:t>MUonE</a:t>
            </a:r>
            <a:r>
              <a:rPr lang="it-IT" sz="2400" dirty="0"/>
              <a:t> </a:t>
            </a:r>
            <a:r>
              <a:rPr lang="it-IT" sz="2400" dirty="0" err="1"/>
              <a:t>optimization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«easy», </a:t>
            </a:r>
            <a:r>
              <a:rPr lang="it-IT" sz="2400" dirty="0" err="1"/>
              <a:t>because</a:t>
            </a:r>
            <a:r>
              <a:rPr lang="it-IT" sz="2400" dirty="0"/>
              <a:t> </a:t>
            </a:r>
            <a:r>
              <a:rPr lang="it-IT" sz="2400" dirty="0" err="1"/>
              <a:t>there</a:t>
            </a:r>
            <a:r>
              <a:rPr lang="it-IT" sz="2400" dirty="0"/>
              <a:t> are 3 </a:t>
            </a:r>
            <a:r>
              <a:rPr lang="it-IT" sz="2400" dirty="0" err="1"/>
              <a:t>particles</a:t>
            </a:r>
            <a:r>
              <a:rPr lang="it-IT" sz="2400" dirty="0"/>
              <a:t> </a:t>
            </a:r>
            <a:r>
              <a:rPr lang="it-IT" sz="2400" dirty="0" err="1"/>
              <a:t>involved</a:t>
            </a:r>
            <a:r>
              <a:rPr lang="it-IT" sz="2400" dirty="0"/>
              <a:t> and 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/>
              <a:t>few</a:t>
            </a:r>
            <a:r>
              <a:rPr lang="it-IT" sz="2400" dirty="0"/>
              <a:t> Be and Si </a:t>
            </a:r>
            <a:r>
              <a:rPr lang="it-IT" sz="2400" dirty="0" err="1"/>
              <a:t>layers</a:t>
            </a:r>
            <a:r>
              <a:rPr lang="it-IT" sz="2400" dirty="0"/>
              <a:t>... </a:t>
            </a:r>
            <a:r>
              <a:rPr lang="it-IT" sz="2400" dirty="0">
                <a:solidFill>
                  <a:srgbClr val="FFC000"/>
                </a:solidFill>
              </a:rPr>
              <a:t>Discrete </a:t>
            </a:r>
            <a:r>
              <a:rPr lang="it-IT" sz="2400" dirty="0" err="1">
                <a:solidFill>
                  <a:srgbClr val="FFC000"/>
                </a:solidFill>
              </a:rPr>
              <a:t>optimization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scans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were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sufficient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there</a:t>
            </a:r>
            <a:r>
              <a:rPr lang="it-IT" sz="2400" dirty="0"/>
              <a:t>. </a:t>
            </a:r>
            <a:r>
              <a:rPr lang="it-IT" sz="2400" b="1" dirty="0">
                <a:solidFill>
                  <a:srgbClr val="0070C0"/>
                </a:solidFill>
              </a:rPr>
              <a:t>How to scale?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58" y="17320"/>
            <a:ext cx="6341342" cy="421501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380338" y="237803"/>
            <a:ext cx="2677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C00000"/>
                </a:solidFill>
              </a:rPr>
              <a:t>Relevant figure of merit: relative resolution on momentum transfer q</a:t>
            </a:r>
            <a:r>
              <a:rPr lang="it-IT" baseline="30000">
                <a:solidFill>
                  <a:srgbClr val="C00000"/>
                </a:solidFill>
              </a:rPr>
              <a:t>2</a:t>
            </a:r>
          </a:p>
        </p:txBody>
      </p:sp>
      <p:cxnSp>
        <p:nvCxnSpPr>
          <p:cNvPr id="7" name="Connettore 2 6"/>
          <p:cNvCxnSpPr/>
          <p:nvPr/>
        </p:nvCxnSpPr>
        <p:spPr>
          <a:xfrm flipH="1">
            <a:off x="6642754" y="691926"/>
            <a:ext cx="737584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7385227" y="237803"/>
            <a:ext cx="2498729" cy="92333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/>
          <p:nvPr/>
        </p:nvCxnSpPr>
        <p:spPr>
          <a:xfrm>
            <a:off x="9883956" y="699468"/>
            <a:ext cx="564538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740809" y="1745525"/>
            <a:ext cx="1406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HUGE</a:t>
            </a:r>
            <a:endParaRPr lang="it-IT" sz="4000" dirty="0">
              <a:solidFill>
                <a:srgbClr val="FFC000"/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EE4EC3B-1B5C-1822-18BB-4F114CA7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4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33" y="219424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Event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Reconstruction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in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MUonE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1837" y="1825624"/>
            <a:ext cx="11259178" cy="45307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/>
              <a:t>e scattering </a:t>
            </a:r>
            <a:r>
              <a:rPr lang="it-IT" dirty="0" err="1"/>
              <a:t>involves</a:t>
            </a:r>
            <a:r>
              <a:rPr lang="it-IT" dirty="0"/>
              <a:t> an incoming </a:t>
            </a:r>
            <a:r>
              <a:rPr lang="it-IT" dirty="0" err="1"/>
              <a:t>muon</a:t>
            </a:r>
            <a:r>
              <a:rPr lang="it-IT" dirty="0"/>
              <a:t> and </a:t>
            </a:r>
            <a:r>
              <a:rPr lang="it-IT" dirty="0" err="1"/>
              <a:t>outgoing</a:t>
            </a:r>
            <a:r>
              <a:rPr lang="it-IT" dirty="0"/>
              <a:t> </a:t>
            </a:r>
            <a:r>
              <a:rPr lang="it-IT" dirty="0" err="1"/>
              <a:t>muon</a:t>
            </a:r>
            <a:r>
              <a:rPr lang="it-IT" dirty="0"/>
              <a:t> and electron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it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seems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proficuous</a:t>
            </a:r>
            <a:r>
              <a:rPr lang="it-IT" dirty="0">
                <a:sym typeface="Wingdings" panose="05000000000000000000" pitchFamily="2" charset="2"/>
              </a:rPr>
              <a:t> to </a:t>
            </a:r>
            <a:r>
              <a:rPr lang="it-IT" dirty="0" err="1">
                <a:solidFill>
                  <a:srgbClr val="00B0F0"/>
                </a:solidFill>
                <a:sym typeface="Wingdings" panose="05000000000000000000" pitchFamily="2" charset="2"/>
              </a:rPr>
              <a:t>fit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 the </a:t>
            </a:r>
            <a:r>
              <a:rPr lang="it-IT" dirty="0" err="1">
                <a:solidFill>
                  <a:srgbClr val="00B0F0"/>
                </a:solidFill>
                <a:sym typeface="Wingdings" panose="05000000000000000000" pitchFamily="2" charset="2"/>
              </a:rPr>
              <a:t>trajectories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 to a common vertex</a:t>
            </a:r>
          </a:p>
          <a:p>
            <a:pPr marL="0" indent="0">
              <a:buNone/>
            </a:pPr>
            <a:r>
              <a:rPr lang="it-IT" dirty="0" err="1">
                <a:sym typeface="Wingdings" panose="05000000000000000000" pitchFamily="2" charset="2"/>
              </a:rPr>
              <a:t>However</a:t>
            </a:r>
            <a:r>
              <a:rPr lang="it-IT" dirty="0">
                <a:sym typeface="Wingdings" panose="05000000000000000000" pitchFamily="2" charset="2"/>
              </a:rPr>
              <a:t>, </a:t>
            </a:r>
            <a:r>
              <a:rPr lang="it-IT" dirty="0" err="1">
                <a:sym typeface="Wingdings" panose="05000000000000000000" pitchFamily="2" charset="2"/>
              </a:rPr>
              <a:t>if</a:t>
            </a:r>
            <a:r>
              <a:rPr lang="it-IT" dirty="0">
                <a:sym typeface="Wingdings" panose="05000000000000000000" pitchFamily="2" charset="2"/>
              </a:rPr>
              <a:t> one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not</a:t>
            </a:r>
            <a:r>
              <a:rPr lang="it-IT" dirty="0">
                <a:sym typeface="Wingdings" panose="05000000000000000000" pitchFamily="2" charset="2"/>
              </a:rPr>
              <a:t> thinking </a:t>
            </a:r>
            <a:r>
              <a:rPr lang="it-IT" dirty="0" err="1">
                <a:sym typeface="Wingdings" panose="05000000000000000000" pitchFamily="2" charset="2"/>
              </a:rPr>
              <a:t>about</a:t>
            </a:r>
            <a:r>
              <a:rPr lang="it-IT" dirty="0">
                <a:sym typeface="Wingdings" panose="05000000000000000000" pitchFamily="2" charset="2"/>
              </a:rPr>
              <a:t> the </a:t>
            </a:r>
            <a:r>
              <a:rPr lang="it-IT" dirty="0" err="1">
                <a:sym typeface="Wingdings" panose="05000000000000000000" pitchFamily="2" charset="2"/>
              </a:rPr>
              <a:t>potential</a:t>
            </a:r>
            <a:r>
              <a:rPr lang="it-IT" dirty="0">
                <a:sym typeface="Wingdings" panose="05000000000000000000" pitchFamily="2" charset="2"/>
              </a:rPr>
              <a:t> of alternative layouts (</a:t>
            </a:r>
            <a:r>
              <a:rPr lang="it-IT" dirty="0" err="1">
                <a:sym typeface="Wingdings" panose="05000000000000000000" pitchFamily="2" charset="2"/>
              </a:rPr>
              <a:t>read</a:t>
            </a:r>
            <a:r>
              <a:rPr lang="it-IT" dirty="0">
                <a:sym typeface="Wingdings" panose="05000000000000000000" pitchFamily="2" charset="2"/>
              </a:rPr>
              <a:t>: end-to-end </a:t>
            </a:r>
            <a:r>
              <a:rPr lang="it-IT" dirty="0" err="1">
                <a:sym typeface="Wingdings" panose="05000000000000000000" pitchFamily="2" charset="2"/>
              </a:rPr>
              <a:t>optimization</a:t>
            </a:r>
            <a:r>
              <a:rPr lang="it-IT" dirty="0">
                <a:sym typeface="Wingdings" panose="05000000000000000000" pitchFamily="2" charset="2"/>
              </a:rPr>
              <a:t>) to the </a:t>
            </a:r>
            <a:r>
              <a:rPr lang="it-IT" dirty="0" err="1">
                <a:sym typeface="Wingdings" panose="05000000000000000000" pitchFamily="2" charset="2"/>
              </a:rPr>
              <a:t>original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proposal</a:t>
            </a:r>
            <a:r>
              <a:rPr lang="it-IT" dirty="0">
                <a:sym typeface="Wingdings" panose="05000000000000000000" pitchFamily="2" charset="2"/>
              </a:rPr>
              <a:t>, the </a:t>
            </a:r>
            <a:r>
              <a:rPr lang="it-IT" dirty="0" err="1">
                <a:sym typeface="Wingdings" panose="05000000000000000000" pitchFamily="2" charset="2"/>
              </a:rPr>
              <a:t>advantage</a:t>
            </a:r>
            <a:r>
              <a:rPr lang="it-IT" dirty="0">
                <a:sym typeface="Wingdings" panose="05000000000000000000" pitchFamily="2" charset="2"/>
              </a:rPr>
              <a:t> of a full 3D vertex </a:t>
            </a:r>
            <a:r>
              <a:rPr lang="it-IT" dirty="0" err="1">
                <a:sym typeface="Wingdings" panose="05000000000000000000" pitchFamily="2" charset="2"/>
              </a:rPr>
              <a:t>fit</a:t>
            </a:r>
            <a:r>
              <a:rPr lang="it-IT" dirty="0">
                <a:sym typeface="Wingdings" panose="05000000000000000000" pitchFamily="2" charset="2"/>
              </a:rPr>
              <a:t> looks like a </a:t>
            </a:r>
            <a:r>
              <a:rPr lang="it-IT" dirty="0" err="1">
                <a:sym typeface="Wingdings" panose="05000000000000000000" pitchFamily="2" charset="2"/>
              </a:rPr>
              <a:t>detail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worth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leaving</a:t>
            </a:r>
            <a:r>
              <a:rPr lang="it-IT" dirty="0">
                <a:sym typeface="Wingdings" panose="05000000000000000000" pitchFamily="2" charset="2"/>
              </a:rPr>
              <a:t> to </a:t>
            </a:r>
            <a:r>
              <a:rPr lang="it-IT" dirty="0" err="1">
                <a:sym typeface="Wingdings" panose="05000000000000000000" pitchFamily="2" charset="2"/>
              </a:rPr>
              <a:t>final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tweaks</a:t>
            </a:r>
            <a:r>
              <a:rPr lang="it-IT" dirty="0">
                <a:sym typeface="Wingdings" panose="05000000000000000000" pitchFamily="2" charset="2"/>
              </a:rPr>
              <a:t>.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It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is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instead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crucial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!</a:t>
            </a: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Here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a </a:t>
            </a:r>
            <a:r>
              <a:rPr lang="it-IT" b="1" dirty="0" err="1">
                <a:sym typeface="Wingdings" panose="05000000000000000000" pitchFamily="2" charset="2"/>
              </a:rPr>
              <a:t>correct</a:t>
            </a:r>
            <a:r>
              <a:rPr lang="it-IT" b="1" dirty="0">
                <a:sym typeface="Wingdings" panose="05000000000000000000" pitchFamily="2" charset="2"/>
              </a:rPr>
              <a:t> «</a:t>
            </a:r>
            <a:r>
              <a:rPr lang="it-IT" b="1" dirty="0" err="1">
                <a:sym typeface="Wingdings" panose="05000000000000000000" pitchFamily="2" charset="2"/>
              </a:rPr>
              <a:t>holistic</a:t>
            </a:r>
            <a:r>
              <a:rPr lang="it-IT" b="1" dirty="0">
                <a:sym typeface="Wingdings" panose="05000000000000000000" pitchFamily="2" charset="2"/>
              </a:rPr>
              <a:t>» way </a:t>
            </a:r>
            <a:r>
              <a:rPr lang="it-IT" dirty="0">
                <a:sym typeface="Wingdings" panose="05000000000000000000" pitchFamily="2" charset="2"/>
              </a:rPr>
              <a:t>of thinking </a:t>
            </a:r>
            <a:r>
              <a:rPr lang="it-IT" dirty="0" err="1">
                <a:sym typeface="Wingdings" panose="05000000000000000000" pitchFamily="2" charset="2"/>
              </a:rPr>
              <a:t>at</a:t>
            </a:r>
            <a:r>
              <a:rPr lang="it-IT" dirty="0">
                <a:sym typeface="Wingdings" panose="05000000000000000000" pitchFamily="2" charset="2"/>
              </a:rPr>
              <a:t> the </a:t>
            </a:r>
            <a:r>
              <a:rPr lang="it-IT" dirty="0" err="1">
                <a:sym typeface="Wingdings" panose="05000000000000000000" pitchFamily="2" charset="2"/>
              </a:rPr>
              <a:t>matter</a:t>
            </a:r>
            <a:r>
              <a:rPr lang="it-IT" dirty="0">
                <a:sym typeface="Wingdings" panose="05000000000000000000" pitchFamily="2" charset="2"/>
              </a:rPr>
              <a:t>:</a:t>
            </a:r>
          </a:p>
          <a:p>
            <a:pPr>
              <a:buFontTx/>
              <a:buChar char="-"/>
            </a:pPr>
            <a:r>
              <a:rPr lang="it-IT" dirty="0">
                <a:sym typeface="Wingdings" panose="05000000000000000000" pitchFamily="2" charset="2"/>
              </a:rPr>
              <a:t>Interactions </a:t>
            </a:r>
            <a:r>
              <a:rPr lang="it-IT" dirty="0" err="1">
                <a:sym typeface="Wingdings" panose="05000000000000000000" pitchFamily="2" charset="2"/>
              </a:rPr>
              <a:t>mostly</a:t>
            </a:r>
            <a:r>
              <a:rPr lang="it-IT" dirty="0">
                <a:sym typeface="Wingdings" panose="05000000000000000000" pitchFamily="2" charset="2"/>
              </a:rPr>
              <a:t> take place in Be target, </a:t>
            </a:r>
            <a:r>
              <a:rPr lang="it-IT" dirty="0" err="1">
                <a:sym typeface="Wingdings" panose="05000000000000000000" pitchFamily="2" charset="2"/>
              </a:rPr>
              <a:t>which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thick</a:t>
            </a:r>
            <a:r>
              <a:rPr lang="it-IT" dirty="0">
                <a:sym typeface="Wingdings" panose="05000000000000000000" pitchFamily="2" charset="2"/>
              </a:rPr>
              <a:t> so </a:t>
            </a:r>
            <a:r>
              <a:rPr lang="it-IT" dirty="0" err="1">
                <a:sym typeface="Wingdings" panose="05000000000000000000" pitchFamily="2" charset="2"/>
              </a:rPr>
              <a:t>it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does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not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offer</a:t>
            </a:r>
            <a:r>
              <a:rPr lang="it-IT" dirty="0">
                <a:sym typeface="Wingdings" panose="05000000000000000000" pitchFamily="2" charset="2"/>
              </a:rPr>
              <a:t> z-position </a:t>
            </a:r>
            <a:r>
              <a:rPr lang="it-IT" dirty="0" err="1">
                <a:sym typeface="Wingdings" panose="05000000000000000000" pitchFamily="2" charset="2"/>
              </a:rPr>
              <a:t>constraints</a:t>
            </a:r>
            <a:endParaRPr lang="it-IT" dirty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it-IT" strike="sngStrike" dirty="0" err="1">
                <a:sym typeface="Wingdings" panose="05000000000000000000" pitchFamily="2" charset="2"/>
              </a:rPr>
              <a:t>hence</a:t>
            </a:r>
            <a:r>
              <a:rPr lang="it-IT" strike="sngStrike" dirty="0">
                <a:sym typeface="Wingdings" panose="05000000000000000000" pitchFamily="2" charset="2"/>
              </a:rPr>
              <a:t> a </a:t>
            </a:r>
            <a:r>
              <a:rPr lang="it-IT" strike="sngStrike" dirty="0" err="1">
                <a:sym typeface="Wingdings" panose="05000000000000000000" pitchFamily="2" charset="2"/>
              </a:rPr>
              <a:t>fit</a:t>
            </a:r>
            <a:r>
              <a:rPr lang="it-IT" strike="sngStrike" dirty="0">
                <a:sym typeface="Wingdings" panose="05000000000000000000" pitchFamily="2" charset="2"/>
              </a:rPr>
              <a:t> </a:t>
            </a:r>
            <a:r>
              <a:rPr lang="it-IT" strike="sngStrike" dirty="0" err="1">
                <a:sym typeface="Wingdings" panose="05000000000000000000" pitchFamily="2" charset="2"/>
              </a:rPr>
              <a:t>involving</a:t>
            </a:r>
            <a:r>
              <a:rPr lang="it-IT" strike="sngStrike" dirty="0">
                <a:sym typeface="Wingdings" panose="05000000000000000000" pitchFamily="2" charset="2"/>
              </a:rPr>
              <a:t> the z coordinate </a:t>
            </a:r>
            <a:r>
              <a:rPr lang="it-IT" strike="sngStrike" dirty="0" err="1">
                <a:sym typeface="Wingdings" panose="05000000000000000000" pitchFamily="2" charset="2"/>
              </a:rPr>
              <a:t>is</a:t>
            </a:r>
            <a:r>
              <a:rPr lang="it-IT" strike="sngStrike" dirty="0">
                <a:sym typeface="Wingdings" panose="05000000000000000000" pitchFamily="2" charset="2"/>
              </a:rPr>
              <a:t> </a:t>
            </a:r>
            <a:r>
              <a:rPr lang="it-IT" strike="sngStrike" dirty="0" err="1">
                <a:sym typeface="Wingdings" panose="05000000000000000000" pitchFamily="2" charset="2"/>
              </a:rPr>
              <a:t>useless</a:t>
            </a:r>
            <a:r>
              <a:rPr lang="it-IT" strike="sngStrike" dirty="0">
                <a:sym typeface="Wingdings" panose="05000000000000000000" pitchFamily="2" charset="2"/>
              </a:rPr>
              <a:t> 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Hence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we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should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rethink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the layout to exploit the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constraint</a:t>
            </a:r>
            <a:r>
              <a:rPr lang="it-IT" dirty="0">
                <a:sym typeface="Wingdings" panose="05000000000000000000" pitchFamily="2" charset="2"/>
              </a:rPr>
              <a:t>: use </a:t>
            </a:r>
            <a:r>
              <a:rPr lang="it-IT" dirty="0" err="1">
                <a:sym typeface="Wingdings" panose="05000000000000000000" pitchFamily="2" charset="2"/>
              </a:rPr>
              <a:t>thin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layers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spaced</a:t>
            </a:r>
            <a:r>
              <a:rPr lang="it-IT" dirty="0">
                <a:sym typeface="Wingdings" panose="05000000000000000000" pitchFamily="2" charset="2"/>
              </a:rPr>
              <a:t> in vacuum or air!</a:t>
            </a:r>
          </a:p>
          <a:p>
            <a:pPr>
              <a:buFontTx/>
              <a:buChar char="-"/>
            </a:pPr>
            <a:r>
              <a:rPr lang="it-IT" dirty="0">
                <a:sym typeface="Wingdings" panose="05000000000000000000" pitchFamily="2" charset="2"/>
              </a:rPr>
              <a:t>Large </a:t>
            </a:r>
            <a:r>
              <a:rPr lang="it-IT" dirty="0" err="1">
                <a:sym typeface="Wingdings" panose="05000000000000000000" pitchFamily="2" charset="2"/>
              </a:rPr>
              <a:t>systematics</a:t>
            </a:r>
            <a:r>
              <a:rPr lang="it-IT" dirty="0">
                <a:sym typeface="Wingdings" panose="05000000000000000000" pitchFamily="2" charset="2"/>
              </a:rPr>
              <a:t> on </a:t>
            </a:r>
            <a:r>
              <a:rPr lang="it-IT" dirty="0" err="1">
                <a:sym typeface="Wingdings" panose="05000000000000000000" pitchFamily="2" charset="2"/>
              </a:rPr>
              <a:t>measured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angles</a:t>
            </a:r>
            <a:r>
              <a:rPr lang="it-IT" dirty="0">
                <a:sym typeface="Wingdings" panose="05000000000000000000" pitchFamily="2" charset="2"/>
              </a:rPr>
              <a:t> are </a:t>
            </a:r>
            <a:r>
              <a:rPr lang="it-IT" dirty="0" err="1">
                <a:sym typeface="Wingdings" panose="05000000000000000000" pitchFamily="2" charset="2"/>
              </a:rPr>
              <a:t>lurking</a:t>
            </a:r>
            <a:r>
              <a:rPr lang="it-IT" dirty="0">
                <a:sym typeface="Wingdings" panose="05000000000000000000" pitchFamily="2" charset="2"/>
              </a:rPr>
              <a:t>, due to relative z positioning </a:t>
            </a:r>
            <a:r>
              <a:rPr lang="it-IT" dirty="0" err="1">
                <a:sym typeface="Wingdings" panose="05000000000000000000" pitchFamily="2" charset="2"/>
              </a:rPr>
              <a:t>errors</a:t>
            </a:r>
            <a:r>
              <a:rPr lang="it-IT" dirty="0">
                <a:sym typeface="Wingdings" panose="05000000000000000000" pitchFamily="2" charset="2"/>
              </a:rPr>
              <a:t>; hard to position </a:t>
            </a:r>
            <a:r>
              <a:rPr lang="it-IT" dirty="0" err="1">
                <a:sym typeface="Wingdings" panose="05000000000000000000" pitchFamily="2" charset="2"/>
              </a:rPr>
              <a:t>elements</a:t>
            </a:r>
            <a:r>
              <a:rPr lang="it-IT" dirty="0">
                <a:sym typeface="Wingdings" panose="05000000000000000000" pitchFamily="2" charset="2"/>
              </a:rPr>
              <a:t> with </a:t>
            </a:r>
            <a:r>
              <a:rPr lang="it-IT" dirty="0" err="1">
                <a:sym typeface="Wingdings" panose="05000000000000000000" pitchFamily="2" charset="2"/>
              </a:rPr>
              <a:t>sufficient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precision</a:t>
            </a:r>
            <a:r>
              <a:rPr lang="it-IT" dirty="0">
                <a:sym typeface="Wingdings" panose="05000000000000000000" pitchFamily="2" charset="2"/>
              </a:rPr>
              <a:t>. </a:t>
            </a:r>
            <a:r>
              <a:rPr lang="it-IT" strike="sngStrike" dirty="0" err="1">
                <a:sym typeface="Wingdings" panose="05000000000000000000" pitchFamily="2" charset="2"/>
              </a:rPr>
              <a:t>Hence</a:t>
            </a:r>
            <a:r>
              <a:rPr lang="it-IT" strike="sngStrike" dirty="0">
                <a:sym typeface="Wingdings" panose="05000000000000000000" pitchFamily="2" charset="2"/>
              </a:rPr>
              <a:t> </a:t>
            </a:r>
            <a:r>
              <a:rPr lang="it-IT" strike="sngStrike" dirty="0" err="1">
                <a:sym typeface="Wingdings" panose="05000000000000000000" pitchFamily="2" charset="2"/>
              </a:rPr>
              <a:t>thin</a:t>
            </a:r>
            <a:r>
              <a:rPr lang="it-IT" strike="sngStrike" dirty="0">
                <a:sym typeface="Wingdings" panose="05000000000000000000" pitchFamily="2" charset="2"/>
              </a:rPr>
              <a:t> </a:t>
            </a:r>
            <a:r>
              <a:rPr lang="it-IT" strike="sngStrike" dirty="0" err="1">
                <a:sym typeface="Wingdings" panose="05000000000000000000" pitchFamily="2" charset="2"/>
              </a:rPr>
              <a:t>layers</a:t>
            </a:r>
            <a:r>
              <a:rPr lang="it-IT" strike="sngStrike" dirty="0">
                <a:sym typeface="Wingdings" panose="05000000000000000000" pitchFamily="2" charset="2"/>
              </a:rPr>
              <a:t> layouts are </a:t>
            </a:r>
            <a:r>
              <a:rPr lang="it-IT" strike="sngStrike" dirty="0" err="1">
                <a:sym typeface="Wingdings" panose="05000000000000000000" pitchFamily="2" charset="2"/>
              </a:rPr>
              <a:t>impractical</a:t>
            </a:r>
            <a:r>
              <a:rPr lang="it-IT" dirty="0">
                <a:sym typeface="Wingdings" panose="05000000000000000000" pitchFamily="2" charset="2"/>
              </a:rPr>
              <a:t> By </a:t>
            </a:r>
            <a:r>
              <a:rPr lang="it-IT" dirty="0" err="1">
                <a:sym typeface="Wingdings" panose="05000000000000000000" pitchFamily="2" charset="2"/>
              </a:rPr>
              <a:t>exploiting</a:t>
            </a:r>
            <a:r>
              <a:rPr lang="it-IT" dirty="0">
                <a:sym typeface="Wingdings" panose="05000000000000000000" pitchFamily="2" charset="2"/>
              </a:rPr>
              <a:t> vertex </a:t>
            </a:r>
            <a:r>
              <a:rPr lang="it-IT" dirty="0" err="1">
                <a:sym typeface="Wingdings" panose="05000000000000000000" pitchFamily="2" charset="2"/>
              </a:rPr>
              <a:t>fit</a:t>
            </a:r>
            <a:r>
              <a:rPr lang="it-IT" dirty="0">
                <a:sym typeface="Wingdings" panose="05000000000000000000" pitchFamily="2" charset="2"/>
              </a:rPr>
              <a:t> to </a:t>
            </a:r>
            <a:r>
              <a:rPr lang="it-IT" dirty="0" err="1">
                <a:sym typeface="Wingdings" panose="05000000000000000000" pitchFamily="2" charset="2"/>
              </a:rPr>
              <a:t>many</a:t>
            </a:r>
            <a:r>
              <a:rPr lang="it-IT" dirty="0">
                <a:sym typeface="Wingdings" panose="05000000000000000000" pitchFamily="2" charset="2"/>
              </a:rPr>
              <a:t> events </a:t>
            </a:r>
            <a:r>
              <a:rPr lang="it-IT" dirty="0" err="1">
                <a:sym typeface="Wingdings" panose="05000000000000000000" pitchFamily="2" charset="2"/>
              </a:rPr>
              <a:t>we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should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manage</a:t>
            </a:r>
            <a:r>
              <a:rPr lang="it-IT" dirty="0">
                <a:sym typeface="Wingdings" panose="05000000000000000000" pitchFamily="2" charset="2"/>
              </a:rPr>
              <a:t> to 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reduce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effect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of positioning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systematics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5B2723A-0759-1C5D-E072-09BE7D4EF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Reducing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Positioning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Errors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2470" y="1978289"/>
            <a:ext cx="401209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/>
              <a:t>The MUonE collaboration envisioned a holographic laser system to measure the position along z of modules and targets with 10</a:t>
            </a:r>
            <a:r>
              <a:rPr lang="el-GR"/>
              <a:t>μ</a:t>
            </a:r>
            <a:r>
              <a:rPr lang="it-IT"/>
              <a:t>m precision (roughly required threshold for wanted q</a:t>
            </a:r>
            <a:r>
              <a:rPr lang="it-IT" baseline="30000"/>
              <a:t>2</a:t>
            </a:r>
            <a:r>
              <a:rPr lang="it-IT"/>
              <a:t> resolution). 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r>
              <a:rPr lang="it-IT"/>
              <a:t>Cost: one 10k euro system per meter-length muon station, 40 stations </a:t>
            </a:r>
            <a:r>
              <a:rPr lang="it-IT">
                <a:sym typeface="Wingdings" panose="05000000000000000000" pitchFamily="2" charset="2"/>
              </a:rPr>
              <a:t> 400k euro budget</a:t>
            </a:r>
          </a:p>
          <a:p>
            <a:pPr marL="0" indent="0">
              <a:buNone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09" y="1978289"/>
            <a:ext cx="6774181" cy="474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50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4889" y="319088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Effect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of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Thin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Layers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it-IT" b="1" dirty="0">
                <a:solidFill>
                  <a:schemeClr val="accent2"/>
                </a:solidFill>
                <a:latin typeface="+mn-lt"/>
              </a:rPr>
            </a:br>
            <a:r>
              <a:rPr lang="it-IT" b="1" dirty="0">
                <a:solidFill>
                  <a:schemeClr val="accent2"/>
                </a:solidFill>
                <a:latin typeface="+mn-lt"/>
              </a:rPr>
              <a:t>and Vertex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Fit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1354" y="2187574"/>
            <a:ext cx="520703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Once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realize</a:t>
            </a:r>
            <a:r>
              <a:rPr lang="it-IT" dirty="0"/>
              <a:t> the benefit of </a:t>
            </a:r>
            <a:r>
              <a:rPr lang="it-IT" dirty="0" err="1"/>
              <a:t>thin</a:t>
            </a:r>
            <a:r>
              <a:rPr lang="it-IT" dirty="0"/>
              <a:t> </a:t>
            </a:r>
            <a:r>
              <a:rPr lang="it-IT" dirty="0" err="1"/>
              <a:t>layers</a:t>
            </a:r>
            <a:r>
              <a:rPr lang="it-IT" dirty="0"/>
              <a:t>, a </a:t>
            </a:r>
            <a:r>
              <a:rPr lang="it-IT" dirty="0" err="1"/>
              <a:t>simulation</a:t>
            </a:r>
            <a:r>
              <a:rPr lang="it-IT" dirty="0"/>
              <a:t> </a:t>
            </a:r>
            <a:r>
              <a:rPr lang="it-IT" dirty="0" err="1"/>
              <a:t>proves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holographic</a:t>
            </a:r>
            <a:r>
              <a:rPr lang="it-IT" dirty="0"/>
              <a:t> </a:t>
            </a:r>
            <a:r>
              <a:rPr lang="it-IT" dirty="0" err="1"/>
              <a:t>shebang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useless</a:t>
            </a:r>
            <a:r>
              <a:rPr lang="it-IT" dirty="0"/>
              <a:t>:</a:t>
            </a:r>
          </a:p>
          <a:p>
            <a:pPr marL="0" indent="0">
              <a:buNone/>
            </a:pPr>
            <a:r>
              <a:rPr lang="it-IT" dirty="0"/>
              <a:t>by </a:t>
            </a:r>
            <a:r>
              <a:rPr lang="it-IT" dirty="0" err="1"/>
              <a:t>using</a:t>
            </a:r>
            <a:r>
              <a:rPr lang="it-IT" dirty="0"/>
              <a:t> 5 minutes </a:t>
            </a:r>
            <a:r>
              <a:rPr lang="it-IT" dirty="0" err="1"/>
              <a:t>worth</a:t>
            </a:r>
            <a:r>
              <a:rPr lang="it-IT" dirty="0"/>
              <a:t> of </a:t>
            </a:r>
            <a:r>
              <a:rPr lang="it-IT" dirty="0" err="1"/>
              <a:t>beam</a:t>
            </a:r>
            <a:r>
              <a:rPr lang="it-IT" dirty="0"/>
              <a:t> data, layouts </a:t>
            </a:r>
            <a:r>
              <a:rPr lang="it-IT" dirty="0" err="1"/>
              <a:t>that</a:t>
            </a:r>
            <a:r>
              <a:rPr lang="it-IT" dirty="0"/>
              <a:t> involve </a:t>
            </a:r>
            <a:r>
              <a:rPr lang="it-IT" dirty="0" err="1"/>
              <a:t>thin</a:t>
            </a:r>
            <a:r>
              <a:rPr lang="it-IT" dirty="0"/>
              <a:t> target </a:t>
            </a:r>
            <a:r>
              <a:rPr lang="it-IT" dirty="0" err="1"/>
              <a:t>layers</a:t>
            </a:r>
            <a:r>
              <a:rPr lang="it-IT" dirty="0"/>
              <a:t> </a:t>
            </a:r>
            <a:r>
              <a:rPr lang="it-IT" dirty="0" err="1"/>
              <a:t>allow</a:t>
            </a:r>
            <a:r>
              <a:rPr lang="it-IT" dirty="0"/>
              <a:t> to </a:t>
            </a:r>
            <a:r>
              <a:rPr lang="it-IT" dirty="0" err="1">
                <a:solidFill>
                  <a:srgbClr val="00B0F0"/>
                </a:solidFill>
              </a:rPr>
              <a:t>fit</a:t>
            </a:r>
            <a:r>
              <a:rPr lang="it-IT" dirty="0">
                <a:solidFill>
                  <a:srgbClr val="00B0F0"/>
                </a:solidFill>
              </a:rPr>
              <a:t> for the position z of </a:t>
            </a:r>
            <a:r>
              <a:rPr lang="it-IT" dirty="0" err="1">
                <a:solidFill>
                  <a:srgbClr val="00B0F0"/>
                </a:solidFill>
              </a:rPr>
              <a:t>individual</a:t>
            </a:r>
            <a:r>
              <a:rPr lang="it-IT" dirty="0">
                <a:solidFill>
                  <a:srgbClr val="00B0F0"/>
                </a:solidFill>
              </a:rPr>
              <a:t> hardware </a:t>
            </a:r>
            <a:r>
              <a:rPr lang="it-IT" dirty="0" err="1">
                <a:solidFill>
                  <a:srgbClr val="00B0F0"/>
                </a:solidFill>
              </a:rPr>
              <a:t>elements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for </a:t>
            </a:r>
            <a:r>
              <a:rPr lang="it-IT" dirty="0" err="1"/>
              <a:t>their</a:t>
            </a:r>
            <a:r>
              <a:rPr lang="it-IT" dirty="0"/>
              <a:t> tilt and </a:t>
            </a:r>
            <a:r>
              <a:rPr lang="it-IT" dirty="0" err="1"/>
              <a:t>bow</a:t>
            </a:r>
            <a:r>
              <a:rPr lang="it-IT" dirty="0"/>
              <a:t>, to </a:t>
            </a:r>
            <a:r>
              <a:rPr lang="it-IT" dirty="0">
                <a:solidFill>
                  <a:srgbClr val="FFC000"/>
                </a:solidFill>
              </a:rPr>
              <a:t>sub-micron </a:t>
            </a:r>
            <a:r>
              <a:rPr lang="it-IT" dirty="0" err="1">
                <a:solidFill>
                  <a:srgbClr val="FFC000"/>
                </a:solidFill>
              </a:rPr>
              <a:t>accuracy</a:t>
            </a:r>
            <a:r>
              <a:rPr lang="it-IT" dirty="0"/>
              <a:t>!</a:t>
            </a:r>
            <a:endParaRPr lang="it-IT" baseline="300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65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989" y="-3086"/>
            <a:ext cx="6475012" cy="686108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54495" y="3905012"/>
            <a:ext cx="532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/>
              <a:t>Δχ</a:t>
            </a:r>
            <a:r>
              <a:rPr lang="it-IT" baseline="30000"/>
              <a:t>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6605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What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Do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We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Learn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from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this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Example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7297" y="1825625"/>
            <a:ext cx="1115367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 err="1"/>
              <a:t>Could</a:t>
            </a:r>
            <a:r>
              <a:rPr lang="it-IT" dirty="0"/>
              <a:t> an </a:t>
            </a:r>
            <a:r>
              <a:rPr lang="it-IT" dirty="0" err="1"/>
              <a:t>automatic</a:t>
            </a:r>
            <a:r>
              <a:rPr lang="it-IT" dirty="0"/>
              <a:t> scanning of layouts come to </a:t>
            </a:r>
            <a:r>
              <a:rPr lang="it-IT" dirty="0" err="1"/>
              <a:t>appraise</a:t>
            </a:r>
            <a:r>
              <a:rPr lang="it-IT" dirty="0"/>
              <a:t> the benefits of </a:t>
            </a:r>
            <a:r>
              <a:rPr lang="it-IT" dirty="0" err="1"/>
              <a:t>thin</a:t>
            </a:r>
            <a:r>
              <a:rPr lang="it-IT" dirty="0"/>
              <a:t> target </a:t>
            </a:r>
            <a:r>
              <a:rPr lang="it-IT" dirty="0" err="1"/>
              <a:t>layers</a:t>
            </a:r>
            <a:r>
              <a:rPr lang="it-IT" dirty="0"/>
              <a:t>? </a:t>
            </a:r>
          </a:p>
          <a:p>
            <a:pPr>
              <a:buFontTx/>
              <a:buChar char="-"/>
            </a:pPr>
            <a:r>
              <a:rPr lang="it-IT" dirty="0"/>
              <a:t>the </a:t>
            </a:r>
            <a:r>
              <a:rPr lang="it-IT" dirty="0" err="1"/>
              <a:t>parametrization</a:t>
            </a:r>
            <a:r>
              <a:rPr lang="it-IT" dirty="0"/>
              <a:t> of the system </a:t>
            </a:r>
            <a:r>
              <a:rPr lang="it-IT" dirty="0" err="1"/>
              <a:t>needs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/>
              <a:t>flexibility</a:t>
            </a:r>
            <a:r>
              <a:rPr lang="it-IT" dirty="0"/>
              <a:t> of </a:t>
            </a:r>
            <a:r>
              <a:rPr lang="it-IT" dirty="0" err="1"/>
              <a:t>considering</a:t>
            </a:r>
            <a:r>
              <a:rPr lang="it-IT" dirty="0"/>
              <a:t> the </a:t>
            </a:r>
            <a:r>
              <a:rPr lang="it-IT" dirty="0" err="1"/>
              <a:t>segmenting</a:t>
            </a:r>
            <a:r>
              <a:rPr lang="it-IT" dirty="0"/>
              <a:t> of targets </a:t>
            </a:r>
            <a:r>
              <a:rPr lang="it-IT" dirty="0" err="1"/>
              <a:t>along</a:t>
            </a:r>
            <a:r>
              <a:rPr lang="it-IT" dirty="0"/>
              <a:t> z in the first place </a:t>
            </a: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	 </a:t>
            </a:r>
            <a:r>
              <a:rPr lang="it-IT" dirty="0" err="1">
                <a:sym typeface="Wingdings" panose="05000000000000000000" pitchFamily="2" charset="2"/>
              </a:rPr>
              <a:t>this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possible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but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might</a:t>
            </a:r>
            <a:r>
              <a:rPr lang="it-IT" dirty="0">
                <a:sym typeface="Wingdings" panose="05000000000000000000" pitchFamily="2" charset="2"/>
              </a:rPr>
              <a:t> be </a:t>
            </a:r>
            <a:r>
              <a:rPr lang="it-IT" dirty="0" err="1">
                <a:sym typeface="Wingdings" panose="05000000000000000000" pitchFamily="2" charset="2"/>
              </a:rPr>
              <a:t>overlooked</a:t>
            </a:r>
            <a:r>
              <a:rPr lang="it-IT" dirty="0">
                <a:sym typeface="Wingdings" panose="05000000000000000000" pitchFamily="2" charset="2"/>
              </a:rPr>
              <a:t> (in </a:t>
            </a:r>
            <a:r>
              <a:rPr lang="it-IT" dirty="0" err="1">
                <a:sym typeface="Wingdings" panose="05000000000000000000" pitchFamily="2" charset="2"/>
              </a:rPr>
              <a:t>fact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was</a:t>
            </a:r>
            <a:r>
              <a:rPr lang="it-IT" dirty="0">
                <a:sym typeface="Wingdings" panose="05000000000000000000" pitchFamily="2" charset="2"/>
              </a:rPr>
              <a:t>)!</a:t>
            </a:r>
          </a:p>
          <a:p>
            <a:pPr>
              <a:buFontTx/>
              <a:buChar char="-"/>
            </a:pPr>
            <a:r>
              <a:rPr lang="it-IT" dirty="0">
                <a:sym typeface="Wingdings" panose="05000000000000000000" pitchFamily="2" charset="2"/>
              </a:rPr>
              <a:t>the </a:t>
            </a:r>
            <a:r>
              <a:rPr lang="it-IT" dirty="0" err="1">
                <a:sym typeface="Wingdings" panose="05000000000000000000" pitchFamily="2" charset="2"/>
              </a:rPr>
              <a:t>reconstruction</a:t>
            </a:r>
            <a:r>
              <a:rPr lang="it-IT" dirty="0">
                <a:sym typeface="Wingdings" panose="05000000000000000000" pitchFamily="2" charset="2"/>
              </a:rPr>
              <a:t> model </a:t>
            </a:r>
            <a:r>
              <a:rPr lang="it-IT" dirty="0" err="1">
                <a:sym typeface="Wingdings" panose="05000000000000000000" pitchFamily="2" charset="2"/>
              </a:rPr>
              <a:t>needs</a:t>
            </a:r>
            <a:r>
              <a:rPr lang="it-IT" dirty="0">
                <a:sym typeface="Wingdings" panose="05000000000000000000" pitchFamily="2" charset="2"/>
              </a:rPr>
              <a:t> to </a:t>
            </a:r>
            <a:r>
              <a:rPr lang="it-IT" dirty="0" err="1">
                <a:sym typeface="Wingdings" panose="05000000000000000000" pitchFamily="2" charset="2"/>
              </a:rPr>
              <a:t>consider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all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physical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constraints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i="1" dirty="0">
                <a:sym typeface="Wingdings" panose="05000000000000000000" pitchFamily="2" charset="2"/>
              </a:rPr>
              <a:t>ab </a:t>
            </a:r>
            <a:r>
              <a:rPr lang="it-IT" i="1" dirty="0" err="1">
                <a:sym typeface="Wingdings" panose="05000000000000000000" pitchFamily="2" charset="2"/>
              </a:rPr>
              <a:t>initio</a:t>
            </a:r>
            <a:r>
              <a:rPr lang="it-IT" i="1" dirty="0">
                <a:sym typeface="Wingdings" panose="05000000000000000000" pitchFamily="2" charset="2"/>
              </a:rPr>
              <a:t> </a:t>
            </a:r>
            <a:r>
              <a:rPr lang="it-IT" dirty="0">
                <a:sym typeface="Wingdings" panose="05000000000000000000" pitchFamily="2" charset="2"/>
              </a:rPr>
              <a:t>	</a:t>
            </a: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	 </a:t>
            </a:r>
            <a:r>
              <a:rPr lang="it-IT" dirty="0" err="1">
                <a:sym typeface="Wingdings" panose="05000000000000000000" pitchFamily="2" charset="2"/>
              </a:rPr>
              <a:t>this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reasonable</a:t>
            </a:r>
            <a:r>
              <a:rPr lang="it-IT" dirty="0">
                <a:sym typeface="Wingdings" panose="05000000000000000000" pitchFamily="2" charset="2"/>
              </a:rPr>
              <a:t>, </a:t>
            </a:r>
            <a:r>
              <a:rPr lang="it-IT" dirty="0" err="1">
                <a:sym typeface="Wingdings" panose="05000000000000000000" pitchFamily="2" charset="2"/>
              </a:rPr>
              <a:t>but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again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highlights the </a:t>
            </a:r>
            <a:r>
              <a:rPr lang="it-IT" dirty="0" err="1">
                <a:solidFill>
                  <a:srgbClr val="00B0F0"/>
                </a:solidFill>
                <a:sym typeface="Wingdings" panose="05000000000000000000" pitchFamily="2" charset="2"/>
              </a:rPr>
              <a:t>need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 of </a:t>
            </a:r>
            <a:r>
              <a:rPr lang="it-IT" dirty="0" err="1">
                <a:solidFill>
                  <a:srgbClr val="00B0F0"/>
                </a:solidFill>
                <a:sym typeface="Wingdings" panose="05000000000000000000" pitchFamily="2" charset="2"/>
              </a:rPr>
              <a:t>optimal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00B0F0"/>
                </a:solidFill>
                <a:sym typeface="Wingdings" panose="05000000000000000000" pitchFamily="2" charset="2"/>
              </a:rPr>
              <a:t>reconstruction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 	</a:t>
            </a:r>
            <a:r>
              <a:rPr lang="it-IT" dirty="0" err="1">
                <a:solidFill>
                  <a:srgbClr val="00B0F0"/>
                </a:solidFill>
                <a:sym typeface="Wingdings" panose="05000000000000000000" pitchFamily="2" charset="2"/>
              </a:rPr>
              <a:t>when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00B0F0"/>
                </a:solidFill>
                <a:sym typeface="Wingdings" panose="05000000000000000000" pitchFamily="2" charset="2"/>
              </a:rPr>
              <a:t>searching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 for </a:t>
            </a:r>
            <a:r>
              <a:rPr lang="it-IT" dirty="0" err="1">
                <a:solidFill>
                  <a:srgbClr val="00B0F0"/>
                </a:solidFill>
                <a:sym typeface="Wingdings" panose="05000000000000000000" pitchFamily="2" charset="2"/>
              </a:rPr>
              <a:t>optimal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00B0F0"/>
                </a:solidFill>
                <a:sym typeface="Wingdings" panose="05000000000000000000" pitchFamily="2" charset="2"/>
              </a:rPr>
              <a:t>geometry</a:t>
            </a:r>
            <a:endParaRPr lang="it-IT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it-IT" dirty="0">
                <a:sym typeface="Wingdings" panose="05000000000000000000" pitchFamily="2" charset="2"/>
              </a:rPr>
              <a:t>the model of detector-</a:t>
            </a:r>
            <a:r>
              <a:rPr lang="it-IT" dirty="0" err="1">
                <a:sym typeface="Wingdings" panose="05000000000000000000" pitchFamily="2" charset="2"/>
              </a:rPr>
              <a:t>related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systematic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uncertainties</a:t>
            </a:r>
            <a:r>
              <a:rPr lang="it-IT" dirty="0">
                <a:sym typeface="Wingdings" panose="05000000000000000000" pitchFamily="2" charset="2"/>
              </a:rPr>
              <a:t> must include </a:t>
            </a:r>
            <a:r>
              <a:rPr lang="it-IT" dirty="0" err="1">
                <a:sym typeface="Wingdings" panose="05000000000000000000" pitchFamily="2" charset="2"/>
              </a:rPr>
              <a:t>provisions</a:t>
            </a:r>
            <a:r>
              <a:rPr lang="it-IT" dirty="0">
                <a:sym typeface="Wingdings" panose="05000000000000000000" pitchFamily="2" charset="2"/>
              </a:rPr>
              <a:t> for </a:t>
            </a:r>
            <a:r>
              <a:rPr lang="it-IT" dirty="0" err="1">
                <a:sym typeface="Wingdings" panose="05000000000000000000" pitchFamily="2" charset="2"/>
              </a:rPr>
              <a:t>exploiting</a:t>
            </a:r>
            <a:r>
              <a:rPr lang="it-IT" dirty="0">
                <a:sym typeface="Wingdings" panose="05000000000000000000" pitchFamily="2" charset="2"/>
              </a:rPr>
              <a:t> the data for self-</a:t>
            </a:r>
            <a:r>
              <a:rPr lang="it-IT" dirty="0" err="1">
                <a:sym typeface="Wingdings" panose="05000000000000000000" pitchFamily="2" charset="2"/>
              </a:rPr>
              <a:t>calibration</a:t>
            </a:r>
            <a:r>
              <a:rPr lang="it-IT" dirty="0">
                <a:sym typeface="Wingdings" panose="05000000000000000000" pitchFamily="2" charset="2"/>
              </a:rPr>
              <a:t>  </a:t>
            </a:r>
            <a:r>
              <a:rPr lang="it-IT" dirty="0" err="1">
                <a:sym typeface="Wingdings" panose="05000000000000000000" pitchFamily="2" charset="2"/>
              </a:rPr>
              <a:t>this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extremely</a:t>
            </a:r>
            <a:r>
              <a:rPr lang="it-IT" dirty="0">
                <a:sym typeface="Wingdings" panose="05000000000000000000" pitchFamily="2" charset="2"/>
              </a:rPr>
              <a:t> hard to </a:t>
            </a:r>
            <a:r>
              <a:rPr lang="it-IT" dirty="0" err="1">
                <a:sym typeface="Wingdings" panose="05000000000000000000" pitchFamily="2" charset="2"/>
              </a:rPr>
              <a:t>conceive</a:t>
            </a:r>
            <a:r>
              <a:rPr lang="it-IT" dirty="0">
                <a:sym typeface="Wingdings" panose="05000000000000000000" pitchFamily="2" charset="2"/>
              </a:rPr>
              <a:t> building in the model </a:t>
            </a:r>
            <a:r>
              <a:rPr lang="it-IT" dirty="0" err="1">
                <a:sym typeface="Wingdings" panose="05000000000000000000" pitchFamily="2" charset="2"/>
              </a:rPr>
              <a:t>if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we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don’t</a:t>
            </a:r>
            <a:r>
              <a:rPr lang="it-IT" dirty="0">
                <a:sym typeface="Wingdings" panose="05000000000000000000" pitchFamily="2" charset="2"/>
              </a:rPr>
              <a:t> know </a:t>
            </a:r>
            <a:r>
              <a:rPr lang="it-IT" dirty="0" err="1">
                <a:sym typeface="Wingdings" panose="05000000000000000000" pitchFamily="2" charset="2"/>
              </a:rPr>
              <a:t>what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we</a:t>
            </a:r>
            <a:r>
              <a:rPr lang="it-IT" dirty="0">
                <a:sym typeface="Wingdings" panose="05000000000000000000" pitchFamily="2" charset="2"/>
              </a:rPr>
              <a:t> are </a:t>
            </a:r>
            <a:r>
              <a:rPr lang="it-IT" dirty="0" err="1">
                <a:sym typeface="Wingdings" panose="05000000000000000000" pitchFamily="2" charset="2"/>
              </a:rPr>
              <a:t>trying</a:t>
            </a:r>
            <a:r>
              <a:rPr lang="it-IT" dirty="0">
                <a:sym typeface="Wingdings" panose="05000000000000000000" pitchFamily="2" charset="2"/>
              </a:rPr>
              <a:t> to </a:t>
            </a:r>
            <a:r>
              <a:rPr lang="it-IT" dirty="0" err="1">
                <a:sym typeface="Wingdings" panose="05000000000000000000" pitchFamily="2" charset="2"/>
              </a:rPr>
              <a:t>shoot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at</a:t>
            </a:r>
            <a:r>
              <a:rPr lang="it-IT" dirty="0">
                <a:sym typeface="Wingdings" panose="05000000000000000000" pitchFamily="2" charset="2"/>
              </a:rPr>
              <a:t>!</a:t>
            </a: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 1: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Even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in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this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simple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use case,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expert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insight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is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required</a:t>
            </a:r>
            <a:endParaRPr lang="it-IT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ym typeface="Wingdings" panose="05000000000000000000" pitchFamily="2" charset="2"/>
              </a:rPr>
              <a:t>2: 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Software and hardware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need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to be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optimized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together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!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C7A9DA-D5E2-3E86-C41C-DED2799B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66</a:t>
            </a:fld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4C7A5AD-4579-BD61-837B-EAC1D663A016}"/>
              </a:ext>
            </a:extLst>
          </p:cNvPr>
          <p:cNvSpPr/>
          <p:nvPr/>
        </p:nvSpPr>
        <p:spPr>
          <a:xfrm>
            <a:off x="228600" y="1641764"/>
            <a:ext cx="11289723" cy="284710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Expert-in-the-Middle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Schemes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4359" y="1497330"/>
            <a:ext cx="11317961" cy="536067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/>
              <a:t>In </a:t>
            </a:r>
            <a:r>
              <a:rPr lang="it-IT" dirty="0" err="1"/>
              <a:t>today’s</a:t>
            </a:r>
            <a:r>
              <a:rPr lang="it-IT" dirty="0"/>
              <a:t> way of </a:t>
            </a:r>
            <a:r>
              <a:rPr lang="it-IT" dirty="0" err="1"/>
              <a:t>doing</a:t>
            </a:r>
            <a:r>
              <a:rPr lang="it-IT" dirty="0"/>
              <a:t> business,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strongly</a:t>
            </a:r>
            <a:r>
              <a:rPr lang="it-IT" dirty="0"/>
              <a:t> leverage </a:t>
            </a:r>
            <a:r>
              <a:rPr lang="it-IT" dirty="0" err="1"/>
              <a:t>prior</a:t>
            </a:r>
            <a:r>
              <a:rPr lang="it-IT" dirty="0"/>
              <a:t> </a:t>
            </a:r>
            <a:r>
              <a:rPr lang="it-IT" dirty="0" err="1"/>
              <a:t>experience</a:t>
            </a:r>
            <a:r>
              <a:rPr lang="it-IT" dirty="0"/>
              <a:t> in </a:t>
            </a:r>
            <a:r>
              <a:rPr lang="it-IT" dirty="0" err="1"/>
              <a:t>conceiving</a:t>
            </a:r>
            <a:r>
              <a:rPr lang="it-IT" dirty="0"/>
              <a:t> a new detector, and exploit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advanced</a:t>
            </a:r>
            <a:r>
              <a:rPr lang="it-IT" dirty="0"/>
              <a:t> </a:t>
            </a:r>
            <a:r>
              <a:rPr lang="it-IT" dirty="0" err="1"/>
              <a:t>technologies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do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explore</a:t>
            </a:r>
            <a:r>
              <a:rPr lang="it-IT" dirty="0"/>
              <a:t> the </a:t>
            </a:r>
            <a:r>
              <a:rPr lang="it-IT" dirty="0" err="1"/>
              <a:t>parameter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:</a:t>
            </a:r>
          </a:p>
          <a:p>
            <a:pPr marL="0" indent="0">
              <a:buNone/>
            </a:pPr>
            <a:r>
              <a:rPr lang="it-IT" dirty="0">
                <a:solidFill>
                  <a:srgbClr val="FFC000"/>
                </a:solidFill>
              </a:rPr>
              <a:t>Expert(s) </a:t>
            </a:r>
            <a:r>
              <a:rPr lang="it-IT" dirty="0" err="1">
                <a:solidFill>
                  <a:srgbClr val="FFC000"/>
                </a:solidFill>
              </a:rPr>
              <a:t>proposes</a:t>
            </a:r>
            <a:r>
              <a:rPr lang="it-IT" dirty="0">
                <a:solidFill>
                  <a:srgbClr val="FFC000"/>
                </a:solidFill>
              </a:rPr>
              <a:t> design 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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simulation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tests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it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 performance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assessed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on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reachable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proxies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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possible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improvements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identified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in discrete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space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 new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simulation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probes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them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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evaluation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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modification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 big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simulation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campaign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,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analysis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results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on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valuable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end targets (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but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at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that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stage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there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is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little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that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can be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tweaked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) 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Final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C000"/>
                </a:solidFill>
                <a:sym typeface="Wingdings" panose="05000000000000000000" pitchFamily="2" charset="2"/>
              </a:rPr>
              <a:t>configuration</a:t>
            </a:r>
            <a:r>
              <a:rPr lang="it-IT" dirty="0">
                <a:solidFill>
                  <a:srgbClr val="FFC000"/>
                </a:solidFill>
                <a:sym typeface="Wingdings" panose="05000000000000000000" pitchFamily="2" charset="2"/>
              </a:rPr>
              <a:t>.</a:t>
            </a:r>
            <a:endParaRPr lang="it-IT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Building a </a:t>
            </a:r>
            <a:r>
              <a:rPr lang="it-IT" b="1" dirty="0"/>
              <a:t>pipeline for end-to-end </a:t>
            </a:r>
            <a:r>
              <a:rPr lang="it-IT" b="1" dirty="0" err="1"/>
              <a:t>optimization</a:t>
            </a:r>
            <a:r>
              <a:rPr lang="it-IT" b="1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thus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a big </a:t>
            </a:r>
            <a:r>
              <a:rPr lang="it-IT" dirty="0" err="1"/>
              <a:t>change</a:t>
            </a:r>
            <a:r>
              <a:rPr lang="it-IT" dirty="0"/>
              <a:t> of </a:t>
            </a:r>
            <a:r>
              <a:rPr lang="it-IT" dirty="0" err="1"/>
              <a:t>paradigm</a:t>
            </a:r>
            <a:r>
              <a:rPr lang="it-IT" dirty="0"/>
              <a:t>:</a:t>
            </a:r>
          </a:p>
          <a:p>
            <a:pPr>
              <a:buFontTx/>
              <a:buChar char="-"/>
            </a:pPr>
            <a:r>
              <a:rPr lang="it-IT" dirty="0" err="1">
                <a:solidFill>
                  <a:srgbClr val="00B0F0"/>
                </a:solidFill>
              </a:rPr>
              <a:t>we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imply</a:t>
            </a:r>
            <a:r>
              <a:rPr lang="it-IT" dirty="0">
                <a:solidFill>
                  <a:srgbClr val="00B0F0"/>
                </a:solidFill>
              </a:rPr>
              <a:t> the </a:t>
            </a:r>
            <a:r>
              <a:rPr lang="it-IT" dirty="0" err="1">
                <a:solidFill>
                  <a:srgbClr val="00B0F0"/>
                </a:solidFill>
              </a:rPr>
              <a:t>intention</a:t>
            </a:r>
            <a:r>
              <a:rPr lang="it-IT" dirty="0">
                <a:solidFill>
                  <a:srgbClr val="00B0F0"/>
                </a:solidFill>
              </a:rPr>
              <a:t> of </a:t>
            </a:r>
            <a:r>
              <a:rPr lang="it-IT" dirty="0" err="1">
                <a:solidFill>
                  <a:srgbClr val="00B0F0"/>
                </a:solidFill>
              </a:rPr>
              <a:t>specifying</a:t>
            </a:r>
            <a:r>
              <a:rPr lang="it-IT" dirty="0">
                <a:solidFill>
                  <a:srgbClr val="00B0F0"/>
                </a:solidFill>
              </a:rPr>
              <a:t> a </a:t>
            </a:r>
            <a:r>
              <a:rPr lang="it-IT" dirty="0" err="1">
                <a:solidFill>
                  <a:srgbClr val="00B0F0"/>
                </a:solidFill>
              </a:rPr>
              <a:t>loss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function</a:t>
            </a:r>
            <a:r>
              <a:rPr lang="it-IT" dirty="0">
                <a:solidFill>
                  <a:srgbClr val="00B0F0"/>
                </a:solidFill>
              </a:rPr>
              <a:t> for the </a:t>
            </a:r>
            <a:r>
              <a:rPr lang="it-IT" dirty="0" err="1">
                <a:solidFill>
                  <a:srgbClr val="00B0F0"/>
                </a:solidFill>
              </a:rPr>
              <a:t>whole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experiment</a:t>
            </a:r>
            <a:endParaRPr lang="it-IT" dirty="0">
              <a:solidFill>
                <a:srgbClr val="00B0F0"/>
              </a:solidFill>
            </a:endParaRPr>
          </a:p>
          <a:p>
            <a:pPr>
              <a:buFontTx/>
              <a:buChar char="-"/>
            </a:pPr>
            <a:r>
              <a:rPr lang="it-IT" dirty="0" err="1">
                <a:solidFill>
                  <a:srgbClr val="00B0F0"/>
                </a:solidFill>
              </a:rPr>
              <a:t>we</a:t>
            </a:r>
            <a:r>
              <a:rPr lang="it-IT" dirty="0">
                <a:solidFill>
                  <a:srgbClr val="00B0F0"/>
                </a:solidFill>
              </a:rPr>
              <a:t> force </a:t>
            </a:r>
            <a:r>
              <a:rPr lang="it-IT" dirty="0" err="1">
                <a:solidFill>
                  <a:srgbClr val="00B0F0"/>
                </a:solidFill>
              </a:rPr>
              <a:t>ourselves</a:t>
            </a:r>
            <a:r>
              <a:rPr lang="it-IT" dirty="0">
                <a:solidFill>
                  <a:srgbClr val="00B0F0"/>
                </a:solidFill>
              </a:rPr>
              <a:t> to </a:t>
            </a:r>
            <a:r>
              <a:rPr lang="it-IT" dirty="0" err="1">
                <a:solidFill>
                  <a:srgbClr val="00B0F0"/>
                </a:solidFill>
              </a:rPr>
              <a:t>specify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how</a:t>
            </a:r>
            <a:r>
              <a:rPr lang="it-IT" dirty="0">
                <a:solidFill>
                  <a:srgbClr val="00B0F0"/>
                </a:solidFill>
              </a:rPr>
              <a:t> cost, timeline, and </a:t>
            </a:r>
            <a:r>
              <a:rPr lang="it-IT" dirty="0" err="1">
                <a:solidFill>
                  <a:srgbClr val="00B0F0"/>
                </a:solidFill>
              </a:rPr>
              <a:t>other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factors</a:t>
            </a:r>
            <a:r>
              <a:rPr lang="it-IT" dirty="0">
                <a:solidFill>
                  <a:srgbClr val="00B0F0"/>
                </a:solidFill>
              </a:rPr>
              <a:t> play in the </a:t>
            </a:r>
            <a:r>
              <a:rPr lang="it-IT" dirty="0" err="1">
                <a:solidFill>
                  <a:srgbClr val="00B0F0"/>
                </a:solidFill>
              </a:rPr>
              <a:t>loss</a:t>
            </a:r>
            <a:endParaRPr lang="it-IT" dirty="0">
              <a:solidFill>
                <a:srgbClr val="00B0F0"/>
              </a:solidFill>
            </a:endParaRPr>
          </a:p>
          <a:p>
            <a:pPr>
              <a:buFontTx/>
              <a:buChar char="-"/>
            </a:pPr>
            <a:r>
              <a:rPr lang="it-IT" dirty="0" err="1">
                <a:solidFill>
                  <a:srgbClr val="00B0F0"/>
                </a:solidFill>
              </a:rPr>
              <a:t>we</a:t>
            </a:r>
            <a:r>
              <a:rPr lang="it-IT" dirty="0">
                <a:solidFill>
                  <a:srgbClr val="00B0F0"/>
                </a:solidFill>
              </a:rPr>
              <a:t> take </a:t>
            </a:r>
            <a:r>
              <a:rPr lang="it-IT" dirty="0" err="1">
                <a:solidFill>
                  <a:srgbClr val="00B0F0"/>
                </a:solidFill>
              </a:rPr>
              <a:t>responsibility</a:t>
            </a:r>
            <a:r>
              <a:rPr lang="it-IT" dirty="0">
                <a:solidFill>
                  <a:srgbClr val="00B0F0"/>
                </a:solidFill>
              </a:rPr>
              <a:t> to model </a:t>
            </a:r>
            <a:r>
              <a:rPr lang="it-IT" dirty="0" err="1">
                <a:solidFill>
                  <a:srgbClr val="00B0F0"/>
                </a:solidFill>
              </a:rPr>
              <a:t>inference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extraction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already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at</a:t>
            </a:r>
            <a:r>
              <a:rPr lang="it-IT" dirty="0">
                <a:solidFill>
                  <a:srgbClr val="00B0F0"/>
                </a:solidFill>
              </a:rPr>
              <a:t> a design stage</a:t>
            </a:r>
          </a:p>
          <a:p>
            <a:pPr>
              <a:buFontTx/>
              <a:buChar char="-"/>
            </a:pPr>
            <a:r>
              <a:rPr lang="it-IT" dirty="0" err="1">
                <a:solidFill>
                  <a:srgbClr val="00B0F0"/>
                </a:solidFill>
              </a:rPr>
              <a:t>we</a:t>
            </a:r>
            <a:r>
              <a:rPr lang="it-IT" dirty="0">
                <a:solidFill>
                  <a:srgbClr val="00B0F0"/>
                </a:solidFill>
              </a:rPr>
              <a:t> state the </a:t>
            </a:r>
            <a:r>
              <a:rPr lang="it-IT" dirty="0" err="1">
                <a:solidFill>
                  <a:srgbClr val="00B0F0"/>
                </a:solidFill>
              </a:rPr>
              <a:t>intent</a:t>
            </a:r>
            <a:r>
              <a:rPr lang="it-IT" dirty="0">
                <a:solidFill>
                  <a:srgbClr val="00B0F0"/>
                </a:solidFill>
              </a:rPr>
              <a:t> of </a:t>
            </a:r>
            <a:r>
              <a:rPr lang="it-IT" dirty="0" err="1">
                <a:solidFill>
                  <a:srgbClr val="00B0F0"/>
                </a:solidFill>
              </a:rPr>
              <a:t>considering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how</a:t>
            </a:r>
            <a:r>
              <a:rPr lang="it-IT" dirty="0">
                <a:solidFill>
                  <a:srgbClr val="00B0F0"/>
                </a:solidFill>
              </a:rPr>
              <a:t> design </a:t>
            </a:r>
            <a:r>
              <a:rPr lang="it-IT" dirty="0" err="1">
                <a:solidFill>
                  <a:srgbClr val="00B0F0"/>
                </a:solidFill>
              </a:rPr>
              <a:t>choices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affect</a:t>
            </a:r>
            <a:r>
              <a:rPr lang="it-IT" dirty="0">
                <a:solidFill>
                  <a:srgbClr val="00B0F0"/>
                </a:solidFill>
              </a:rPr>
              <a:t> the </a:t>
            </a:r>
            <a:r>
              <a:rPr lang="it-IT" dirty="0" err="1">
                <a:solidFill>
                  <a:srgbClr val="00B0F0"/>
                </a:solidFill>
              </a:rPr>
              <a:t>whole</a:t>
            </a:r>
            <a:r>
              <a:rPr lang="it-IT" dirty="0">
                <a:solidFill>
                  <a:srgbClr val="00B0F0"/>
                </a:solidFill>
              </a:rPr>
              <a:t> chain</a:t>
            </a:r>
          </a:p>
          <a:p>
            <a:pPr marL="0" indent="0">
              <a:buNone/>
            </a:pPr>
            <a:r>
              <a:rPr lang="it-IT" dirty="0"/>
              <a:t>Note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>
                <a:solidFill>
                  <a:srgbClr val="FFC000"/>
                </a:solidFill>
              </a:rPr>
              <a:t>the end-to-end </a:t>
            </a:r>
            <a:r>
              <a:rPr lang="it-IT" dirty="0" err="1">
                <a:solidFill>
                  <a:srgbClr val="FFC000"/>
                </a:solidFill>
              </a:rPr>
              <a:t>approach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involves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much</a:t>
            </a:r>
            <a:r>
              <a:rPr lang="it-IT" dirty="0">
                <a:solidFill>
                  <a:srgbClr val="FFC000"/>
                </a:solidFill>
              </a:rPr>
              <a:t> more </a:t>
            </a:r>
            <a:r>
              <a:rPr lang="it-IT" dirty="0" err="1">
                <a:solidFill>
                  <a:srgbClr val="FFC000"/>
                </a:solidFill>
              </a:rPr>
              <a:t>than</a:t>
            </a:r>
            <a:r>
              <a:rPr lang="it-IT" dirty="0">
                <a:solidFill>
                  <a:srgbClr val="FFC000"/>
                </a:solidFill>
              </a:rPr>
              <a:t> detector </a:t>
            </a:r>
            <a:r>
              <a:rPr lang="it-IT" dirty="0" err="1">
                <a:solidFill>
                  <a:srgbClr val="FFC000"/>
                </a:solidFill>
              </a:rPr>
              <a:t>experts</a:t>
            </a:r>
            <a:r>
              <a:rPr lang="it-IT" dirty="0">
                <a:solidFill>
                  <a:srgbClr val="FFC000"/>
                </a:solidFill>
              </a:rPr>
              <a:t> and post-hoc </a:t>
            </a:r>
            <a:r>
              <a:rPr lang="it-IT" dirty="0" err="1">
                <a:solidFill>
                  <a:srgbClr val="FFC000"/>
                </a:solidFill>
              </a:rPr>
              <a:t>validation</a:t>
            </a:r>
            <a:r>
              <a:rPr lang="it-IT" dirty="0"/>
              <a:t>: computer scientists,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experts</a:t>
            </a:r>
            <a:r>
              <a:rPr lang="it-IT" dirty="0"/>
              <a:t>, and a global </a:t>
            </a:r>
            <a:r>
              <a:rPr lang="it-IT" dirty="0" err="1"/>
              <a:t>loss</a:t>
            </a:r>
            <a:r>
              <a:rPr lang="it-IT" dirty="0"/>
              <a:t> </a:t>
            </a:r>
            <a:r>
              <a:rPr lang="it-IT" dirty="0" err="1"/>
              <a:t>composition</a:t>
            </a:r>
            <a:r>
              <a:rPr lang="it-IT" dirty="0"/>
              <a:t> are </a:t>
            </a:r>
            <a:r>
              <a:rPr lang="it-IT" dirty="0" err="1"/>
              <a:t>called</a:t>
            </a:r>
            <a:r>
              <a:rPr lang="it-IT" dirty="0"/>
              <a:t> for.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 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F9D0FA9-D88E-0B4D-FA94-2CCBD9E1981A}"/>
              </a:ext>
            </a:extLst>
          </p:cNvPr>
          <p:cNvSpPr/>
          <p:nvPr/>
        </p:nvSpPr>
        <p:spPr>
          <a:xfrm>
            <a:off x="261257" y="1164771"/>
            <a:ext cx="11772900" cy="2041072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E4E4D8-9819-2CF9-5C18-BCE20650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F17A44-8FC4-D25E-5B10-D619C887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1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68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83AC930-9DC3-0FCD-9398-39AAD1FE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226" y="365125"/>
            <a:ext cx="3396343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How to do it</a:t>
            </a:r>
          </a:p>
        </p:txBody>
      </p:sp>
      <p:pic>
        <p:nvPicPr>
          <p:cNvPr id="1028" name="Picture 4" descr="How I Did It Hardcover Book | Young Frankenstein">
            <a:extLst>
              <a:ext uri="{FF2B5EF4-FFF2-40B4-BE49-F238E27FC236}">
                <a16:creationId xmlns:a16="http://schemas.microsoft.com/office/drawing/2014/main" id="{881C6701-9992-871A-D932-8D7DE51C4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45" y="1811530"/>
            <a:ext cx="8971503" cy="504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2304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Computer Science to the Rescue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126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Progress in CS redefined performance standards of our technologies in, e.g.,</a:t>
            </a:r>
          </a:p>
          <a:p>
            <a:r>
              <a:rPr lang="en-GB" dirty="0"/>
              <a:t>language translation</a:t>
            </a:r>
          </a:p>
          <a:p>
            <a:r>
              <a:rPr lang="en-GB" dirty="0"/>
              <a:t>speech recognition</a:t>
            </a:r>
          </a:p>
          <a:p>
            <a:r>
              <a:rPr lang="en-GB" dirty="0"/>
              <a:t>self-driving vehicles</a:t>
            </a: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T</a:t>
            </a:r>
            <a:r>
              <a:rPr lang="en-GB" dirty="0"/>
              <a:t>he developed AI tools are application-specific: the </a:t>
            </a:r>
            <a:r>
              <a:rPr lang="en-GB" dirty="0">
                <a:solidFill>
                  <a:srgbClr val="00B0F0"/>
                </a:solidFill>
              </a:rPr>
              <a:t>AI potential </a:t>
            </a:r>
            <a:r>
              <a:rPr lang="en-GB" dirty="0"/>
              <a:t>in providing new solutions to old tasks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rgbClr val="00B0F0"/>
                </a:solidFill>
              </a:rPr>
              <a:t>depends on our ability to create the right interfaces</a:t>
            </a:r>
            <a:r>
              <a:rPr lang="en-GB" dirty="0">
                <a:solidFill>
                  <a:srgbClr val="00B0F0"/>
                </a:solidFill>
              </a:rPr>
              <a:t>.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00B0F0"/>
                </a:solidFill>
              </a:rPr>
              <a:t>A new paradigm shift is offered by differentiable programming</a:t>
            </a:r>
            <a:r>
              <a:rPr lang="en-GB" dirty="0"/>
              <a:t>, which eases the systematic search of minima of arbitrarily complex multi-dimensional functions	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	 </a:t>
            </a:r>
            <a:r>
              <a:rPr lang="en-GB" dirty="0"/>
              <a:t>By casting the whole problem in a differentiable framework a </a:t>
            </a:r>
            <a:r>
              <a:rPr lang="en-GB" dirty="0">
                <a:solidFill>
                  <a:srgbClr val="FFC000"/>
                </a:solidFill>
              </a:rPr>
              <a:t>full end-to-	end optimization becomes possible</a:t>
            </a:r>
            <a:r>
              <a:rPr lang="en-GB" dirty="0"/>
              <a:t>.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2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7888" y="260648"/>
            <a:ext cx="4117860" cy="1312480"/>
          </a:xfrm>
        </p:spPr>
        <p:txBody>
          <a:bodyPr/>
          <a:lstStyle/>
          <a:p>
            <a:r>
              <a:rPr lang="it-IT" dirty="0"/>
              <a:t>About me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5157192"/>
          </a:xfrm>
        </p:spPr>
        <p:txBody>
          <a:bodyPr>
            <a:normAutofit lnSpcReduction="10000"/>
          </a:bodyPr>
          <a:lstStyle/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INFN, Padova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Statistical Sciences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. Padova, 2018-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USERN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https://usern.tums.ac.ir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CMS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CERN, 2002-</a:t>
            </a: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of the CMS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Committee, 2009- (and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, 2012-2015)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SWGO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Founder of MODE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mode-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collaboration.github.io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), 2020-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(1992-2010)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CDF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Tevatron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dates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back to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CDF,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sapient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lifelong task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 a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2005. The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http://www.science20.com/quantum_diaries_survivor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The blog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over 1500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on science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ED9A16-70F6-299D-622A-0C08C82C7CCD}"/>
              </a:ext>
            </a:extLst>
          </p:cNvPr>
          <p:cNvSpPr/>
          <p:nvPr/>
        </p:nvSpPr>
        <p:spPr>
          <a:xfrm>
            <a:off x="1775520" y="4797152"/>
            <a:ext cx="8568952" cy="187220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FC175-C1BD-09D2-46B6-0474BE8C3B9D}"/>
              </a:ext>
            </a:extLst>
          </p:cNvPr>
          <p:cNvSpPr/>
          <p:nvPr/>
        </p:nvSpPr>
        <p:spPr>
          <a:xfrm>
            <a:off x="1775520" y="1448780"/>
            <a:ext cx="8568952" cy="2700300"/>
          </a:xfrm>
          <a:prstGeom prst="rect">
            <a:avLst/>
          </a:prstGeom>
          <a:solidFill>
            <a:schemeClr val="dk1">
              <a:alpha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7" name="Picture 6" descr="A logo with a star&#10;&#10;Description automatically generated">
            <a:extLst>
              <a:ext uri="{FF2B5EF4-FFF2-40B4-BE49-F238E27FC236}">
                <a16:creationId xmlns:a16="http://schemas.microsoft.com/office/drawing/2014/main" id="{971C1971-8482-EB61-2382-4BBB75C03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52" y="4765746"/>
            <a:ext cx="2256905" cy="1903615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65C9AC2-6162-69F2-B17F-33786DF5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590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DD449C-BE72-6CD4-B687-DF159542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Note: there are alternatives!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0F895C-EBD7-DB48-B7E5-ACD49E6A5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Optimization is a huge topic – going differentiable is not the only option!</a:t>
            </a:r>
          </a:p>
          <a:p>
            <a:pPr>
              <a:buFontTx/>
              <a:buChar char="-"/>
            </a:pPr>
            <a:r>
              <a:rPr lang="en-US" dirty="0"/>
              <a:t>If you have a limited number of parameters, depending on the complexity of your problem, there are many alternatives:</a:t>
            </a:r>
          </a:p>
          <a:p>
            <a:pPr lvl="1">
              <a:buFontTx/>
              <a:buChar char="-"/>
            </a:pPr>
            <a:r>
              <a:rPr lang="en-US" dirty="0"/>
              <a:t>Bayesian methods</a:t>
            </a:r>
          </a:p>
          <a:p>
            <a:pPr lvl="1">
              <a:buFontTx/>
              <a:buChar char="-"/>
            </a:pPr>
            <a:r>
              <a:rPr lang="en-US" dirty="0"/>
              <a:t>Genetic algorithms</a:t>
            </a:r>
          </a:p>
          <a:p>
            <a:pPr lvl="1">
              <a:buFontTx/>
              <a:buChar char="-"/>
            </a:pPr>
            <a:r>
              <a:rPr lang="en-US" dirty="0"/>
              <a:t>Reinforcement learning</a:t>
            </a:r>
          </a:p>
          <a:p>
            <a:pPr lvl="1">
              <a:buFontTx/>
              <a:buChar char="-"/>
            </a:pPr>
            <a:r>
              <a:rPr lang="en-US" dirty="0"/>
              <a:t>…</a:t>
            </a:r>
          </a:p>
          <a:p>
            <a:pPr>
              <a:buFontTx/>
              <a:buChar char="-"/>
            </a:pPr>
            <a:r>
              <a:rPr lang="en-US" dirty="0"/>
              <a:t>In general, in our problems gradient descent is more appropriate… But many examples of application of these alternatives are flourishing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97CB6A-BF06-D4B9-9242-D1E011F46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D6F4BAC-4CA0-B486-5E51-CC65D154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383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E1B7A8-FD2A-04E1-2939-1584F7FC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A table of methods, compared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3678DE1B-76BF-092E-E4E5-B5D0C4EAB7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833869"/>
              </p:ext>
            </p:extLst>
          </p:nvPr>
        </p:nvGraphicFramePr>
        <p:xfrm>
          <a:off x="469024" y="1273445"/>
          <a:ext cx="11253952" cy="484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3488">
                  <a:extLst>
                    <a:ext uri="{9D8B030D-6E8A-4147-A177-3AD203B41FA5}">
                      <a16:colId xmlns:a16="http://schemas.microsoft.com/office/drawing/2014/main" val="615677373"/>
                    </a:ext>
                  </a:extLst>
                </a:gridCol>
                <a:gridCol w="2813488">
                  <a:extLst>
                    <a:ext uri="{9D8B030D-6E8A-4147-A177-3AD203B41FA5}">
                      <a16:colId xmlns:a16="http://schemas.microsoft.com/office/drawing/2014/main" val="1821319104"/>
                    </a:ext>
                  </a:extLst>
                </a:gridCol>
                <a:gridCol w="2813488">
                  <a:extLst>
                    <a:ext uri="{9D8B030D-6E8A-4147-A177-3AD203B41FA5}">
                      <a16:colId xmlns:a16="http://schemas.microsoft.com/office/drawing/2014/main" val="3872947749"/>
                    </a:ext>
                  </a:extLst>
                </a:gridCol>
                <a:gridCol w="2813488">
                  <a:extLst>
                    <a:ext uri="{9D8B030D-6E8A-4147-A177-3AD203B41FA5}">
                      <a16:colId xmlns:a16="http://schemas.microsoft.com/office/drawing/2014/main" val="1287115534"/>
                    </a:ext>
                  </a:extLst>
                </a:gridCol>
              </a:tblGrid>
              <a:tr h="3887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Method</a:t>
                      </a:r>
                    </a:p>
                  </a:txBody>
                  <a:tcPr marL="4763" marR="4763" marT="476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The good</a:t>
                      </a:r>
                    </a:p>
                  </a:txBody>
                  <a:tcPr marL="4763" marR="4763" marT="476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The bad</a:t>
                      </a:r>
                    </a:p>
                  </a:txBody>
                  <a:tcPr marL="4763" marR="4763" marT="476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Applicability</a:t>
                      </a:r>
                    </a:p>
                  </a:txBody>
                  <a:tcPr marL="4763" marR="4763" marT="476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85694"/>
                  </a:ext>
                </a:extLst>
              </a:tr>
              <a:tr h="91579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Genetic Algorithms (GA)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Good for discrete or combinatorial spaces; Global search, avoids local minima; No need for gradients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Slow convergence; Many hyperparameters; May stagnate without diversity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Discrete optimization; Non-differentiable, rugged fitness landscapes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23761434"/>
                  </a:ext>
                </a:extLst>
              </a:tr>
              <a:tr h="668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Simulated Annealing (SA)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Escapes local minima; Works with arbitrary cost functions; Simple implementation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Slow convergence; Sensitive to cooling schedule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Combinatorial and discrete problems; Global optimization with unknown gradients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53316609"/>
                  </a:ext>
                </a:extLst>
              </a:tr>
              <a:tr h="668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Bayesian Optimization (BO)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Sample-efficient; Models uncertainty; Ideal for expensive functions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Not scalable to &gt;20-30 dimensions; Slow evaluation time  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Hyperparameter tuning; Expensive black-box optimization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603387077"/>
                  </a:ext>
                </a:extLst>
              </a:tr>
              <a:tr h="668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Random Search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Extremely simple; Effective baseline; No assumptions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Inefficient; No learning from history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High-dimensional but cheap functions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883518166"/>
                  </a:ext>
                </a:extLst>
              </a:tr>
              <a:tr h="668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NELDER-MEAD Simplex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 gradient needed; Works in low-dim problems; Adaptive step sizes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Fails in high dimensions; Can stagnate on noisy functions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Parameter tuning; Optimization with few variables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551481872"/>
                  </a:ext>
                </a:extLst>
              </a:tr>
              <a:tr h="668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Finite-Difference Methods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Simple way to estimate gradients; Can use standard optimizers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Inaccurate for noisy functions; Scales poorly with dimension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When gradients are unavailable but smoothness is assumed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04382221"/>
                  </a:ext>
                </a:extLst>
              </a:tr>
            </a:tbl>
          </a:graphicData>
        </a:graphic>
      </p:graphicFrame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37E006-80D1-43BC-FB88-AC1543F11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0535EC6-9744-DA3E-5DDC-BB614231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118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6750" y="51320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Automatic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Differentiation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F435F6-F51E-0269-0306-2638FBE52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4" y="1376883"/>
            <a:ext cx="7601212" cy="531781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042930" y="1376883"/>
            <a:ext cx="41490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compiler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00B0F0"/>
                </a:solidFill>
              </a:rPr>
              <a:t>figures</a:t>
            </a:r>
            <a:r>
              <a:rPr lang="it-IT" sz="2400" dirty="0">
                <a:solidFill>
                  <a:srgbClr val="00B0F0"/>
                </a:solidFill>
              </a:rPr>
              <a:t> out </a:t>
            </a:r>
            <a:r>
              <a:rPr lang="it-IT" sz="2400" dirty="0" err="1">
                <a:solidFill>
                  <a:srgbClr val="00B0F0"/>
                </a:solidFill>
              </a:rPr>
              <a:t>how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functions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vary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depending</a:t>
            </a:r>
            <a:r>
              <a:rPr lang="it-IT" sz="2400" dirty="0">
                <a:solidFill>
                  <a:srgbClr val="00B0F0"/>
                </a:solidFill>
              </a:rPr>
              <a:t> on </a:t>
            </a:r>
            <a:r>
              <a:rPr lang="it-IT" sz="2400" dirty="0" err="1">
                <a:solidFill>
                  <a:srgbClr val="00B0F0"/>
                </a:solidFill>
              </a:rPr>
              <a:t>parameters</a:t>
            </a:r>
            <a:r>
              <a:rPr lang="it-IT" sz="2400" dirty="0">
                <a:solidFill>
                  <a:srgbClr val="00B0F0"/>
                </a:solidFill>
              </a:rPr>
              <a:t>,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/>
              <a:t>and </a:t>
            </a:r>
            <a:r>
              <a:rPr lang="it-IT" sz="2400" dirty="0" err="1"/>
              <a:t>carries</a:t>
            </a:r>
            <a:r>
              <a:rPr lang="it-IT" sz="2400" dirty="0"/>
              <a:t> out the </a:t>
            </a:r>
            <a:r>
              <a:rPr lang="it-IT" sz="2400" dirty="0" err="1"/>
              <a:t>complicated</a:t>
            </a:r>
            <a:r>
              <a:rPr lang="it-IT" sz="2400" dirty="0"/>
              <a:t> task of </a:t>
            </a:r>
            <a:r>
              <a:rPr lang="it-IT" sz="2400" dirty="0" err="1">
                <a:solidFill>
                  <a:srgbClr val="00B0F0"/>
                </a:solidFill>
              </a:rPr>
              <a:t>propagating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derivatives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around</a:t>
            </a:r>
            <a:r>
              <a:rPr lang="it-IT" sz="2400" dirty="0">
                <a:solidFill>
                  <a:srgbClr val="00B0F0"/>
                </a:solidFill>
              </a:rPr>
              <a:t>.</a:t>
            </a:r>
          </a:p>
          <a:p>
            <a:endParaRPr lang="it-IT" sz="2400" dirty="0"/>
          </a:p>
          <a:p>
            <a:r>
              <a:rPr lang="it-IT" sz="2400" dirty="0" err="1"/>
              <a:t>Those</a:t>
            </a:r>
            <a:r>
              <a:rPr lang="it-IT" sz="2400" dirty="0"/>
              <a:t> of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who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done</a:t>
            </a:r>
            <a:r>
              <a:rPr lang="it-IT" sz="2400" dirty="0"/>
              <a:t>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manually</a:t>
            </a:r>
            <a:r>
              <a:rPr lang="it-IT" sz="2400" dirty="0"/>
              <a:t> for a long </a:t>
            </a:r>
            <a:r>
              <a:rPr lang="it-IT" sz="2400" dirty="0" err="1"/>
              <a:t>while</a:t>
            </a:r>
            <a:r>
              <a:rPr lang="it-IT" sz="2400" dirty="0"/>
              <a:t> </a:t>
            </a:r>
            <a:r>
              <a:rPr lang="it-IT" sz="2400" dirty="0" err="1"/>
              <a:t>can’t</a:t>
            </a:r>
            <a:r>
              <a:rPr lang="it-IT" sz="2400" dirty="0"/>
              <a:t> be </a:t>
            </a:r>
            <a:r>
              <a:rPr lang="it-IT" sz="2400" dirty="0" err="1"/>
              <a:t>happier</a:t>
            </a:r>
            <a:r>
              <a:rPr lang="it-IT" sz="2400" dirty="0"/>
              <a:t> by seeing the rise of </a:t>
            </a:r>
            <a:r>
              <a:rPr lang="it-IT" sz="2400" dirty="0" err="1"/>
              <a:t>Pytorch</a:t>
            </a:r>
            <a:r>
              <a:rPr lang="it-IT" sz="2400" dirty="0"/>
              <a:t>, </a:t>
            </a:r>
            <a:r>
              <a:rPr lang="it-IT" sz="2400" dirty="0" err="1"/>
              <a:t>TensorFlow</a:t>
            </a:r>
            <a:r>
              <a:rPr lang="it-IT" sz="2400" dirty="0"/>
              <a:t>, etc.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748826" y="6115260"/>
            <a:ext cx="461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Left:</a:t>
            </a:r>
            <a:r>
              <a:rPr lang="it-IT" i="1" dirty="0"/>
              <a:t> </a:t>
            </a:r>
            <a:r>
              <a:rPr lang="it-IT" i="1" dirty="0" err="1"/>
              <a:t>different</a:t>
            </a:r>
            <a:r>
              <a:rPr lang="it-IT" i="1" dirty="0"/>
              <a:t> ways of </a:t>
            </a:r>
            <a:r>
              <a:rPr lang="it-IT" i="1" dirty="0" err="1"/>
              <a:t>obtaining</a:t>
            </a:r>
            <a:r>
              <a:rPr lang="it-IT" i="1" dirty="0"/>
              <a:t> </a:t>
            </a:r>
            <a:r>
              <a:rPr lang="it-IT" i="1" dirty="0" err="1"/>
              <a:t>derivatives</a:t>
            </a:r>
            <a:r>
              <a:rPr lang="it-IT" i="1" dirty="0"/>
              <a:t> of a </a:t>
            </a:r>
            <a:r>
              <a:rPr lang="it-IT" i="1" dirty="0" err="1"/>
              <a:t>coded</a:t>
            </a:r>
            <a:r>
              <a:rPr lang="it-IT" i="1" dirty="0"/>
              <a:t> </a:t>
            </a:r>
            <a:r>
              <a:rPr lang="it-IT" i="1" dirty="0" err="1"/>
              <a:t>function</a:t>
            </a:r>
            <a:r>
              <a:rPr lang="it-IT" i="1" dirty="0"/>
              <a:t> (</a:t>
            </a:r>
            <a:r>
              <a:rPr lang="it-IT" i="1" dirty="0" err="1"/>
              <a:t>Graph</a:t>
            </a:r>
            <a:r>
              <a:rPr lang="it-IT" i="1" dirty="0"/>
              <a:t> </a:t>
            </a:r>
            <a:r>
              <a:rPr lang="it-IT" i="1" dirty="0" err="1"/>
              <a:t>courtesy</a:t>
            </a:r>
            <a:r>
              <a:rPr lang="it-IT" i="1" dirty="0"/>
              <a:t> A.G. </a:t>
            </a:r>
            <a:r>
              <a:rPr lang="it-IT" i="1" dirty="0" err="1"/>
              <a:t>Baydin</a:t>
            </a:r>
            <a:r>
              <a:rPr lang="it-IT" i="1" dirty="0"/>
              <a:t>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83D5B8B-1972-E22C-0530-E70DEE5D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575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2"/>
                </a:solidFill>
                <a:latin typeface="+mn-lt"/>
              </a:rPr>
              <a:t>Four-Slide Description of a Differentiable Model</a:t>
            </a:r>
            <a:br>
              <a:rPr lang="en-GB" b="1" dirty="0">
                <a:solidFill>
                  <a:schemeClr val="accent2"/>
                </a:solidFill>
                <a:latin typeface="+mn-lt"/>
              </a:rPr>
            </a:br>
            <a:r>
              <a:rPr lang="en-GB" b="1" dirty="0">
                <a:solidFill>
                  <a:schemeClr val="accent2"/>
                </a:solidFill>
                <a:latin typeface="+mn-lt"/>
              </a:rPr>
              <a:t>for Design Optimization - 1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3074" y="1933535"/>
            <a:ext cx="7184403" cy="4224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B0F0"/>
                </a:solidFill>
              </a:rPr>
              <a:t>An end-to-end detector design optimization task can be briefly formalized in the following way. </a:t>
            </a:r>
          </a:p>
          <a:p>
            <a:pPr marL="0" indent="0">
              <a:buNone/>
            </a:pPr>
            <a:r>
              <a:rPr lang="en-GB" sz="2400" b="1" dirty="0"/>
              <a:t>(1)</a:t>
            </a:r>
            <a:r>
              <a:rPr lang="en-GB" sz="2400" dirty="0"/>
              <a:t> We start with a </a:t>
            </a:r>
            <a:r>
              <a:rPr lang="en-GB" sz="2400" dirty="0">
                <a:solidFill>
                  <a:srgbClr val="00B0F0"/>
                </a:solidFill>
              </a:rPr>
              <a:t>simulation</a:t>
            </a:r>
            <a:r>
              <a:rPr lang="en-GB" sz="2400" dirty="0"/>
              <a:t> of the physics processes of relevance, which generates a multi-dimensional, stochastic input variable </a:t>
            </a:r>
            <a:r>
              <a:rPr lang="en-GB" sz="2400" b="1" dirty="0">
                <a:solidFill>
                  <a:srgbClr val="C00000"/>
                </a:solidFill>
              </a:rPr>
              <a:t>x</a:t>
            </a:r>
            <a:r>
              <a:rPr lang="en-GB" sz="2400" dirty="0"/>
              <a:t>, distributed with a PDF </a:t>
            </a:r>
            <a:r>
              <a:rPr lang="en-GB" sz="2400" b="1" dirty="0">
                <a:solidFill>
                  <a:srgbClr val="C00000"/>
                </a:solidFill>
              </a:rPr>
              <a:t>f(x)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b="1" dirty="0"/>
              <a:t>(2)</a:t>
            </a:r>
            <a:r>
              <a:rPr lang="en-GB" sz="2400" dirty="0"/>
              <a:t> The input is turned by the simulation of the detection apparatus into sensor readouts </a:t>
            </a:r>
            <a:r>
              <a:rPr lang="en-GB" sz="2400" b="1" dirty="0">
                <a:solidFill>
                  <a:srgbClr val="C00000"/>
                </a:solidFill>
              </a:rPr>
              <a:t>z</a:t>
            </a:r>
            <a:r>
              <a:rPr lang="en-GB" sz="2400" dirty="0"/>
              <a:t> distributed with PDF </a:t>
            </a:r>
          </a:p>
          <a:p>
            <a:pPr marL="0" indent="0">
              <a:buNone/>
            </a:pPr>
            <a:r>
              <a:rPr lang="en-GB" sz="2400" b="1" dirty="0"/>
              <a:t>			</a:t>
            </a:r>
            <a:r>
              <a:rPr lang="en-GB" sz="2400" b="1" dirty="0">
                <a:solidFill>
                  <a:srgbClr val="C00000"/>
                </a:solidFill>
              </a:rPr>
              <a:t>p(</a:t>
            </a:r>
            <a:r>
              <a:rPr lang="en-GB" sz="2400" b="1" dirty="0" err="1">
                <a:solidFill>
                  <a:srgbClr val="C00000"/>
                </a:solidFill>
              </a:rPr>
              <a:t>z|x</a:t>
            </a:r>
            <a:r>
              <a:rPr lang="en-GB" sz="2400" b="1" dirty="0">
                <a:solidFill>
                  <a:srgbClr val="C00000"/>
                </a:solidFill>
              </a:rPr>
              <a:t>,</a:t>
            </a:r>
            <a:r>
              <a:rPr lang="el-GR" sz="2400" b="1" dirty="0">
                <a:solidFill>
                  <a:srgbClr val="C00000"/>
                </a:solidFill>
              </a:rPr>
              <a:t>θ</a:t>
            </a:r>
            <a:r>
              <a:rPr lang="en-US" sz="2400" b="1" dirty="0">
                <a:solidFill>
                  <a:srgbClr val="C00000"/>
                </a:solidFill>
              </a:rPr>
              <a:t>).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z</a:t>
            </a:r>
            <a:r>
              <a:rPr lang="en-US" sz="2400" dirty="0"/>
              <a:t> are </a:t>
            </a:r>
            <a:r>
              <a:rPr lang="en-US" sz="2400" dirty="0">
                <a:solidFill>
                  <a:srgbClr val="00B0F0"/>
                </a:solidFill>
              </a:rPr>
              <a:t>observed low-level features </a:t>
            </a:r>
            <a:r>
              <a:rPr lang="en-US" sz="2400" dirty="0"/>
              <a:t>of the physical process; they depend through </a:t>
            </a:r>
            <a:r>
              <a:rPr lang="en-US" sz="2400" b="1" dirty="0">
                <a:solidFill>
                  <a:srgbClr val="C00000"/>
                </a:solidFill>
              </a:rPr>
              <a:t>p( )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on parameters </a:t>
            </a:r>
            <a:r>
              <a:rPr lang="el-GR" sz="2400" b="1" dirty="0">
                <a:solidFill>
                  <a:srgbClr val="C00000"/>
                </a:solidFill>
              </a:rPr>
              <a:t>θ</a:t>
            </a:r>
            <a:r>
              <a:rPr lang="el-GR" sz="2400" dirty="0"/>
              <a:t> </a:t>
            </a:r>
            <a:r>
              <a:rPr lang="en-US" sz="2400" dirty="0"/>
              <a:t>describing physical properties of detector and geometry. </a:t>
            </a:r>
          </a:p>
          <a:p>
            <a:pPr marL="0" indent="0">
              <a:buNone/>
            </a:pPr>
            <a:endParaRPr lang="it-IT" sz="24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73</a:t>
            </a:fld>
            <a:endParaRPr lang="en-US" dirty="0"/>
          </a:p>
        </p:txBody>
      </p:sp>
      <p:pic>
        <p:nvPicPr>
          <p:cNvPr id="7" name="Picture 2" descr="http://www.lppp.lancs.ac.uk/higgs/images/higgsfeyn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72" y="1308244"/>
            <a:ext cx="2413715" cy="109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at is a Server Farm? (with picture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916" y="1855876"/>
            <a:ext cx="1543608" cy="149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MS Particle Det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72" y="3137424"/>
            <a:ext cx="2013857" cy="103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hat is a Server Farm? (with picture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916" y="3968081"/>
            <a:ext cx="1543608" cy="149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766364" y="2462881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10" name="Freccia a destra 9"/>
          <p:cNvSpPr/>
          <p:nvPr/>
        </p:nvSpPr>
        <p:spPr>
          <a:xfrm rot="1754452">
            <a:off x="10088339" y="1746778"/>
            <a:ext cx="481495" cy="373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9341561">
            <a:off x="10049758" y="2399043"/>
            <a:ext cx="481495" cy="373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9341561">
            <a:off x="9270713" y="2731575"/>
            <a:ext cx="481495" cy="373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/>
          <p:cNvSpPr/>
          <p:nvPr/>
        </p:nvSpPr>
        <p:spPr>
          <a:xfrm rot="1754452">
            <a:off x="10054776" y="4092177"/>
            <a:ext cx="481495" cy="373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9341561">
            <a:off x="10049757" y="4824541"/>
            <a:ext cx="481495" cy="373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9681708" y="4905119"/>
            <a:ext cx="252066" cy="472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</a:rPr>
              <a:t>z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6DC072-97B1-EC09-3F5E-E8303A73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8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 animBg="1"/>
      <p:bldP spid="13" grpId="0" animBg="1"/>
      <p:bldP spid="14" grpId="0" animBg="1"/>
      <p:bldP spid="15" grpId="0" animBg="1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2"/>
                </a:solidFill>
                <a:latin typeface="+mn-lt"/>
              </a:rPr>
              <a:t>Four-Slide Description of a Differentiable Model</a:t>
            </a:r>
            <a:br>
              <a:rPr lang="en-GB" b="1" dirty="0">
                <a:solidFill>
                  <a:schemeClr val="accent2"/>
                </a:solidFill>
                <a:latin typeface="+mn-lt"/>
              </a:rPr>
            </a:br>
            <a:r>
              <a:rPr lang="en-GB" b="1" dirty="0">
                <a:solidFill>
                  <a:schemeClr val="accent2"/>
                </a:solidFill>
                <a:latin typeface="+mn-lt"/>
              </a:rPr>
              <a:t>for Design Optimization - 2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0654" y="2028684"/>
            <a:ext cx="7525657" cy="45102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(3)</a:t>
            </a:r>
            <a:r>
              <a:rPr lang="en-US" dirty="0"/>
              <a:t> Detector readouts </a:t>
            </a:r>
            <a:r>
              <a:rPr lang="en-US" b="1" dirty="0">
                <a:solidFill>
                  <a:srgbClr val="C00000"/>
                </a:solidFill>
              </a:rPr>
              <a:t>z</a:t>
            </a:r>
            <a:r>
              <a:rPr lang="en-US" dirty="0"/>
              <a:t> are used by a reconstruction model </a:t>
            </a:r>
            <a:r>
              <a:rPr lang="en-US" b="1" dirty="0">
                <a:solidFill>
                  <a:srgbClr val="C00000"/>
                </a:solidFill>
              </a:rPr>
              <a:t>R( )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that produces </a:t>
            </a:r>
            <a:r>
              <a:rPr lang="en-US" dirty="0">
                <a:solidFill>
                  <a:srgbClr val="00B0F0"/>
                </a:solidFill>
              </a:rPr>
              <a:t>high-level features </a:t>
            </a:r>
          </a:p>
          <a:p>
            <a:pPr marL="0" indent="0">
              <a:buNone/>
            </a:pPr>
            <a:r>
              <a:rPr lang="en-US" b="1" dirty="0"/>
              <a:t>		</a:t>
            </a:r>
            <a:r>
              <a:rPr lang="el-GR" b="1" dirty="0">
                <a:solidFill>
                  <a:srgbClr val="C00000"/>
                </a:solidFill>
              </a:rPr>
              <a:t>ζ</a:t>
            </a:r>
            <a:r>
              <a:rPr lang="en-US" b="1" dirty="0">
                <a:solidFill>
                  <a:srgbClr val="C00000"/>
                </a:solidFill>
              </a:rPr>
              <a:t>(</a:t>
            </a:r>
            <a:r>
              <a:rPr lang="el-GR" b="1" dirty="0">
                <a:solidFill>
                  <a:srgbClr val="C00000"/>
                </a:solidFill>
              </a:rPr>
              <a:t>θ</a:t>
            </a:r>
            <a:r>
              <a:rPr lang="en-US" b="1" dirty="0">
                <a:solidFill>
                  <a:srgbClr val="C00000"/>
                </a:solidFill>
              </a:rPr>
              <a:t>) = R[z,</a:t>
            </a:r>
            <a:r>
              <a:rPr lang="el-GR" b="1" dirty="0">
                <a:solidFill>
                  <a:srgbClr val="C00000"/>
                </a:solidFill>
              </a:rPr>
              <a:t>θ</a:t>
            </a:r>
            <a:r>
              <a:rPr lang="en-US" b="1" dirty="0">
                <a:solidFill>
                  <a:srgbClr val="C00000"/>
                </a:solidFill>
              </a:rPr>
              <a:t>,</a:t>
            </a:r>
            <a:r>
              <a:rPr lang="el-GR" b="1" dirty="0">
                <a:solidFill>
                  <a:srgbClr val="C00000"/>
                </a:solidFill>
              </a:rPr>
              <a:t>ν</a:t>
            </a:r>
            <a:r>
              <a:rPr lang="en-US" b="1" dirty="0">
                <a:solidFill>
                  <a:srgbClr val="C00000"/>
                </a:solidFill>
              </a:rPr>
              <a:t>(</a:t>
            </a:r>
            <a:r>
              <a:rPr lang="el-GR" b="1" dirty="0">
                <a:solidFill>
                  <a:srgbClr val="C00000"/>
                </a:solidFill>
              </a:rPr>
              <a:t>θ</a:t>
            </a:r>
            <a:r>
              <a:rPr lang="en-US" b="1" dirty="0">
                <a:solidFill>
                  <a:srgbClr val="C00000"/>
                </a:solidFill>
              </a:rPr>
              <a:t>)]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i="1" dirty="0"/>
              <a:t>e.g.</a:t>
            </a:r>
            <a:r>
              <a:rPr lang="en-US" dirty="0"/>
              <a:t> particle four-momenta), by employing knowledge of detector parameters </a:t>
            </a:r>
            <a:r>
              <a:rPr lang="el-GR" b="1" dirty="0">
                <a:solidFill>
                  <a:srgbClr val="C00000"/>
                </a:solidFill>
              </a:rPr>
              <a:t>θ</a:t>
            </a:r>
            <a:r>
              <a:rPr lang="en-US" dirty="0"/>
              <a:t> as well as a model of </a:t>
            </a:r>
            <a:r>
              <a:rPr lang="en-US" dirty="0">
                <a:solidFill>
                  <a:srgbClr val="00B0F0"/>
                </a:solidFill>
              </a:rPr>
              <a:t>nuisance parameters </a:t>
            </a:r>
            <a:r>
              <a:rPr lang="el-GR" b="1" dirty="0">
                <a:solidFill>
                  <a:srgbClr val="C00000"/>
                </a:solidFill>
              </a:rPr>
              <a:t>ν</a:t>
            </a:r>
            <a:r>
              <a:rPr lang="en-US" b="1" dirty="0">
                <a:solidFill>
                  <a:srgbClr val="C00000"/>
                </a:solidFill>
              </a:rPr>
              <a:t>(</a:t>
            </a:r>
            <a:r>
              <a:rPr lang="el-GR" b="1" dirty="0">
                <a:solidFill>
                  <a:srgbClr val="C00000"/>
                </a:solidFill>
              </a:rPr>
              <a:t>θ</a:t>
            </a:r>
            <a:r>
              <a:rPr lang="en-US" b="1" dirty="0">
                <a:solidFill>
                  <a:srgbClr val="C00000"/>
                </a:solidFill>
              </a:rPr>
              <a:t>)</a:t>
            </a:r>
            <a:r>
              <a:rPr lang="en-US" dirty="0"/>
              <a:t> which affect the pattern recognition task.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(4)</a:t>
            </a:r>
            <a:r>
              <a:rPr lang="en-US" dirty="0"/>
              <a:t> In turn, high-level features </a:t>
            </a:r>
            <a:r>
              <a:rPr lang="el-GR" b="1" dirty="0">
                <a:solidFill>
                  <a:srgbClr val="C00000"/>
                </a:solidFill>
              </a:rPr>
              <a:t>ζ</a:t>
            </a:r>
            <a:r>
              <a:rPr lang="en-US" b="1" dirty="0">
                <a:solidFill>
                  <a:srgbClr val="C00000"/>
                </a:solidFill>
              </a:rPr>
              <a:t>(</a:t>
            </a:r>
            <a:r>
              <a:rPr lang="el-GR" b="1" dirty="0">
                <a:solidFill>
                  <a:srgbClr val="C00000"/>
                </a:solidFill>
              </a:rPr>
              <a:t>θ</a:t>
            </a:r>
            <a:r>
              <a:rPr lang="en-US" b="1" dirty="0">
                <a:solidFill>
                  <a:srgbClr val="C00000"/>
                </a:solidFill>
              </a:rPr>
              <a:t>)</a:t>
            </a:r>
            <a:r>
              <a:rPr lang="en-US" dirty="0"/>
              <a:t> constitute the input of a further dimensionality reduction, typically powered by a neural network </a:t>
            </a:r>
            <a:r>
              <a:rPr lang="en-US" b="1" dirty="0">
                <a:solidFill>
                  <a:srgbClr val="C00000"/>
                </a:solidFill>
              </a:rPr>
              <a:t>NN( )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Once trained for the task at hand, the </a:t>
            </a:r>
            <a:r>
              <a:rPr lang="en-US" dirty="0">
                <a:solidFill>
                  <a:srgbClr val="00B0F0"/>
                </a:solidFill>
              </a:rPr>
              <a:t>network produces a low-dimensional summary statistic </a:t>
            </a:r>
          </a:p>
          <a:p>
            <a:pPr marL="0" indent="0">
              <a:buNone/>
            </a:pPr>
            <a:r>
              <a:rPr lang="en-US" b="1" dirty="0"/>
              <a:t>		</a:t>
            </a:r>
            <a:r>
              <a:rPr lang="en-US" b="1" dirty="0">
                <a:solidFill>
                  <a:srgbClr val="C00000"/>
                </a:solidFill>
              </a:rPr>
              <a:t>s = NN[</a:t>
            </a:r>
            <a:r>
              <a:rPr lang="el-GR" b="1" dirty="0">
                <a:solidFill>
                  <a:srgbClr val="C00000"/>
                </a:solidFill>
              </a:rPr>
              <a:t>ζ</a:t>
            </a:r>
            <a:r>
              <a:rPr lang="en-US" b="1" dirty="0">
                <a:solidFill>
                  <a:srgbClr val="C00000"/>
                </a:solidFill>
              </a:rPr>
              <a:t>(</a:t>
            </a:r>
            <a:r>
              <a:rPr lang="el-GR" b="1" dirty="0">
                <a:solidFill>
                  <a:srgbClr val="C00000"/>
                </a:solidFill>
              </a:rPr>
              <a:t>θ</a:t>
            </a:r>
            <a:r>
              <a:rPr lang="en-US" b="1" dirty="0">
                <a:solidFill>
                  <a:srgbClr val="C00000"/>
                </a:solidFill>
              </a:rPr>
              <a:t>)].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/>
              <a:t>(5)</a:t>
            </a:r>
            <a:r>
              <a:rPr lang="en-US" dirty="0"/>
              <a:t> With </a:t>
            </a:r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en-US" dirty="0"/>
              <a:t>, inference can finally be carried out to infer back </a:t>
            </a:r>
            <a:r>
              <a:rPr lang="en-US" b="1" dirty="0">
                <a:solidFill>
                  <a:srgbClr val="C00000"/>
                </a:solidFill>
              </a:rPr>
              <a:t>x</a:t>
            </a:r>
            <a:r>
              <a:rPr lang="en-US" dirty="0"/>
              <a:t>. This completes our model of the inference process...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DFEE2C-2F5C-AD16-97F4-78E96D8D5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74</a:t>
            </a:fld>
            <a:endParaRPr lang="en-US"/>
          </a:p>
        </p:txBody>
      </p:sp>
      <p:pic>
        <p:nvPicPr>
          <p:cNvPr id="2050" name="Picture 2" descr="What's a Deep Neural Network? Deep Nets Explained – BMC Software | Blo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57" y="3093120"/>
            <a:ext cx="2013857" cy="98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681708" y="1280178"/>
            <a:ext cx="252066" cy="472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</a:rPr>
              <a:t>z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10011581" y="1278934"/>
            <a:ext cx="2112943" cy="1495020"/>
            <a:chOff x="10011581" y="1278934"/>
            <a:chExt cx="2112943" cy="1495020"/>
          </a:xfrm>
        </p:grpSpPr>
        <p:sp>
          <p:nvSpPr>
            <p:cNvPr id="8" name="Freccia a destra 7"/>
            <p:cNvSpPr/>
            <p:nvPr/>
          </p:nvSpPr>
          <p:spPr>
            <a:xfrm rot="1754452">
              <a:off x="10016598" y="1588612"/>
              <a:ext cx="481495" cy="3735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Picture 2" descr="What is a Server Farm? (with pictures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0916" y="1278934"/>
              <a:ext cx="1543608" cy="149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ccia a destra 9"/>
            <p:cNvSpPr/>
            <p:nvPr/>
          </p:nvSpPr>
          <p:spPr>
            <a:xfrm rot="9341561">
              <a:off x="10011581" y="2250127"/>
              <a:ext cx="481495" cy="3735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Rettangolo 1"/>
          <p:cNvSpPr/>
          <p:nvPr/>
        </p:nvSpPr>
        <p:spPr>
          <a:xfrm>
            <a:off x="9720333" y="2384848"/>
            <a:ext cx="296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C00000"/>
                </a:solidFill>
              </a:rPr>
              <a:t>ζ</a:t>
            </a:r>
            <a:endParaRPr lang="it-IT" sz="2400"/>
          </a:p>
        </p:txBody>
      </p:sp>
      <p:sp>
        <p:nvSpPr>
          <p:cNvPr id="13" name="Freccia a destra 12"/>
          <p:cNvSpPr/>
          <p:nvPr/>
        </p:nvSpPr>
        <p:spPr>
          <a:xfrm rot="9341561">
            <a:off x="9150998" y="2659756"/>
            <a:ext cx="481495" cy="373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6" name="Gruppo 25"/>
          <p:cNvGrpSpPr/>
          <p:nvPr/>
        </p:nvGrpSpPr>
        <p:grpSpPr>
          <a:xfrm>
            <a:off x="9671151" y="3602351"/>
            <a:ext cx="2474064" cy="1621114"/>
            <a:chOff x="9671151" y="3602351"/>
            <a:chExt cx="2474064" cy="1621114"/>
          </a:xfrm>
        </p:grpSpPr>
        <p:sp>
          <p:nvSpPr>
            <p:cNvPr id="14" name="Freccia a destra 13"/>
            <p:cNvSpPr/>
            <p:nvPr/>
          </p:nvSpPr>
          <p:spPr>
            <a:xfrm rot="1754452">
              <a:off x="10042749" y="3948015"/>
              <a:ext cx="481495" cy="3735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Picture 2" descr="What is a Server Farm? (with pictures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1607" y="3602351"/>
              <a:ext cx="1543608" cy="149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ccia a destra 15"/>
            <p:cNvSpPr/>
            <p:nvPr/>
          </p:nvSpPr>
          <p:spPr>
            <a:xfrm rot="9341561">
              <a:off x="10011581" y="4655287"/>
              <a:ext cx="481495" cy="3735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9671151" y="4761800"/>
              <a:ext cx="3080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s</a:t>
              </a:r>
              <a:endParaRPr lang="it-IT" sz="2400"/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8146607" y="5036708"/>
            <a:ext cx="3679091" cy="1773112"/>
            <a:chOff x="8146607" y="5036708"/>
            <a:chExt cx="3679091" cy="1773112"/>
          </a:xfrm>
        </p:grpSpPr>
        <p:sp>
          <p:nvSpPr>
            <p:cNvPr id="18" name="Freccia a destra 17"/>
            <p:cNvSpPr/>
            <p:nvPr/>
          </p:nvSpPr>
          <p:spPr>
            <a:xfrm rot="9341561">
              <a:off x="9150998" y="5036708"/>
              <a:ext cx="481495" cy="3735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Picture 4" descr="ATLAS observes elusive Higgs boson decay to a pair of bottom quarks | ATLAS  Experiment at CER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607" y="5483386"/>
              <a:ext cx="1361671" cy="1326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ccia a destra 20"/>
            <p:cNvSpPr/>
            <p:nvPr/>
          </p:nvSpPr>
          <p:spPr>
            <a:xfrm>
              <a:off x="9566993" y="5923495"/>
              <a:ext cx="481495" cy="3735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10042519" y="5881085"/>
              <a:ext cx="917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C00000"/>
                  </a:solidFill>
                </a:rPr>
                <a:t>L(s|x)</a:t>
              </a:r>
            </a:p>
          </p:txBody>
        </p:sp>
        <p:sp>
          <p:nvSpPr>
            <p:cNvPr id="23" name="Freccia a destra 22"/>
            <p:cNvSpPr/>
            <p:nvPr/>
          </p:nvSpPr>
          <p:spPr>
            <a:xfrm>
              <a:off x="10947427" y="5923495"/>
              <a:ext cx="481495" cy="3735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11499968" y="5879419"/>
              <a:ext cx="325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x</a:t>
              </a:r>
              <a:endParaRPr lang="it-IT" sz="2400"/>
            </a:p>
          </p:txBody>
        </p:sp>
      </p:grpSp>
    </p:spTree>
    <p:extLst>
      <p:ext uri="{BB962C8B-B14F-4D97-AF65-F5344CB8AC3E}">
        <p14:creationId xmlns:p14="http://schemas.microsoft.com/office/powerpoint/2010/main" val="19940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2"/>
                </a:solidFill>
                <a:latin typeface="+mn-lt"/>
              </a:rPr>
              <a:t>Four-Slide Description of a Differentiable Model</a:t>
            </a:r>
            <a:br>
              <a:rPr lang="en-GB" b="1" dirty="0">
                <a:solidFill>
                  <a:schemeClr val="accent2"/>
                </a:solidFill>
                <a:latin typeface="+mn-lt"/>
              </a:rPr>
            </a:br>
            <a:r>
              <a:rPr lang="en-GB" b="1" dirty="0">
                <a:solidFill>
                  <a:schemeClr val="accent2"/>
                </a:solidFill>
                <a:latin typeface="+mn-lt"/>
              </a:rPr>
              <a:t>for Design Optimization - 3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77106" y="1926358"/>
                <a:ext cx="10848840" cy="5549098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sz="3800" dirty="0"/>
                  <a:t>The problem of detector optimality is that of finding estimators</a:t>
                </a:r>
                <a:r>
                  <a:rPr lang="en-US" sz="38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3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  <m:r>
                      <a:rPr lang="en-US" sz="3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800" dirty="0"/>
                  <a:t>that satisfy</a:t>
                </a:r>
                <a:endParaRPr lang="it-IT" sz="3800" dirty="0">
                  <a:effectLst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acc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𝒂𝒓𝒈</m:t>
                      </m:r>
                      <m:func>
                        <m:funcPr>
                          <m:ctrlPr>
                            <a:rPr lang="it-IT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𝐦𝐢𝐧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it-IT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𝑵𝑵</m:t>
                                  </m:r>
                                  <m:d>
                                    <m:dPr>
                                      <m:ctrlPr>
                                        <a:rPr lang="it-IT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l-G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e>
                                  </m:d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d>
                                    <m:dPr>
                                      <m:ctrlPr>
                                        <a:rPr lang="it-IT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d>
                                <m:dPr>
                                  <m:ctrlPr>
                                    <a:rPr lang="it-IT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l-G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  <m:r>
                                <a:rPr lang="it-IT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it-IT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it-IT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𝒅𝒙𝒅𝒛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it-IT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3800" b="1" dirty="0">
                    <a:solidFill>
                      <a:srgbClr val="C00000"/>
                    </a:solidFill>
                  </a:rPr>
                  <a:t>c(</a:t>
                </a:r>
                <a:r>
                  <a:rPr lang="el-GR" sz="3800" b="1" dirty="0">
                    <a:solidFill>
                      <a:srgbClr val="C00000"/>
                    </a:solidFill>
                  </a:rPr>
                  <a:t>θ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)</a:t>
                </a:r>
                <a:r>
                  <a:rPr lang="en-US" sz="3800" dirty="0"/>
                  <a:t> models the cost of a detector of parameters </a:t>
                </a:r>
                <a:r>
                  <a:rPr lang="el-GR" sz="3800" b="1" dirty="0">
                    <a:solidFill>
                      <a:srgbClr val="C00000"/>
                    </a:solidFill>
                  </a:rPr>
                  <a:t>θ</a:t>
                </a:r>
                <a:r>
                  <a:rPr lang="en-US" sz="3800" dirty="0"/>
                  <a:t>, and the loss function 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L[</a:t>
                </a:r>
                <a:r>
                  <a:rPr lang="en-US" sz="3800" b="1" dirty="0" err="1">
                    <a:solidFill>
                      <a:srgbClr val="C00000"/>
                    </a:solidFill>
                  </a:rPr>
                  <a:t>NN,c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]</a:t>
                </a:r>
                <a:r>
                  <a:rPr lang="en-US" sz="3800" dirty="0"/>
                  <a:t> appraises the result, obeying cost constraints and other limitations.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3800" dirty="0"/>
                  <a:t>The PDF 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p(</a:t>
                </a:r>
                <a:r>
                  <a:rPr lang="en-US" sz="3800" b="1" dirty="0" err="1">
                    <a:solidFill>
                      <a:srgbClr val="C00000"/>
                    </a:solidFill>
                  </a:rPr>
                  <a:t>z|x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,</a:t>
                </a:r>
                <a:r>
                  <a:rPr lang="el-GR" sz="3800" b="1" dirty="0">
                    <a:solidFill>
                      <a:srgbClr val="C00000"/>
                    </a:solidFill>
                  </a:rPr>
                  <a:t>θ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)</a:t>
                </a:r>
                <a:r>
                  <a:rPr lang="en-US" sz="3800" dirty="0"/>
                  <a:t> is </a:t>
                </a:r>
                <a:r>
                  <a:rPr lang="en-US" sz="3800" dirty="0">
                    <a:solidFill>
                      <a:srgbClr val="00B0F0"/>
                    </a:solidFill>
                  </a:rPr>
                  <a:t>not available in closed form –models are implicit–, </a:t>
                </a:r>
                <a:r>
                  <a:rPr lang="en-US" sz="3800" dirty="0"/>
                  <a:t>so we rely on forward simulation: we approximate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3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3800" dirty="0"/>
                  <a:t> with a sample of n events: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𝒂𝒓𝒈</m:t>
                      </m:r>
                      <m:func>
                        <m:funcPr>
                          <m:ctrlPr>
                            <a:rPr lang="it-IT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𝐦𝐢𝐧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it-IT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den>
                          </m:f>
                        </m:e>
                      </m:func>
                      <m:nary>
                        <m:naryPr>
                          <m:chr m:val="∑"/>
                          <m:limLoc m:val="undOvr"/>
                          <m:ctrlPr>
                            <a:rPr lang="it-IT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𝑵𝑵</m:t>
                              </m:r>
                              <m:d>
                                <m:dPr>
                                  <m:ctrlPr>
                                    <a:rPr lang="it-IT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d>
                                    <m:dPr>
                                      <m:ctrlPr>
                                        <a:rPr lang="it-IT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d>
                                <m:dPr>
                                  <m:ctrlPr>
                                    <a:rPr lang="it-IT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3800" dirty="0"/>
                  <a:t>where 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z</a:t>
                </a:r>
                <a:r>
                  <a:rPr lang="en-US" sz="3800" b="1" baseline="-25000" dirty="0">
                    <a:solidFill>
                      <a:srgbClr val="C00000"/>
                    </a:solidFill>
                  </a:rPr>
                  <a:t>i</a:t>
                </a:r>
                <a:r>
                  <a:rPr lang="en-US" sz="3800" dirty="0">
                    <a:solidFill>
                      <a:srgbClr val="C00000"/>
                    </a:solidFill>
                  </a:rPr>
                  <a:t> </a:t>
                </a:r>
                <a:r>
                  <a:rPr lang="en-US" sz="3800" dirty="0"/>
                  <a:t>is distributed as 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F(x</a:t>
                </a:r>
                <a:r>
                  <a:rPr lang="en-US" sz="3800" b="1" baseline="-25000" dirty="0">
                    <a:solidFill>
                      <a:srgbClr val="C00000"/>
                    </a:solidFill>
                  </a:rPr>
                  <a:t>i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,</a:t>
                </a:r>
                <a:r>
                  <a:rPr lang="el-GR" sz="3800" b="1" dirty="0">
                    <a:solidFill>
                      <a:srgbClr val="C00000"/>
                    </a:solidFill>
                  </a:rPr>
                  <a:t>θ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)</a:t>
                </a:r>
                <a:r>
                  <a:rPr lang="en-US" sz="3800" dirty="0"/>
                  <a:t> to emulate 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p(</a:t>
                </a:r>
                <a:r>
                  <a:rPr lang="en-US" sz="3800" b="1" dirty="0" err="1">
                    <a:solidFill>
                      <a:srgbClr val="C00000"/>
                    </a:solidFill>
                  </a:rPr>
                  <a:t>z|x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,</a:t>
                </a:r>
                <a:r>
                  <a:rPr lang="el-GR" sz="3800" b="1" dirty="0">
                    <a:solidFill>
                      <a:srgbClr val="C00000"/>
                    </a:solidFill>
                  </a:rPr>
                  <a:t>θ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)</a:t>
                </a:r>
                <a:r>
                  <a:rPr lang="en-US" sz="3800" dirty="0">
                    <a:solidFill>
                      <a:srgbClr val="C00000"/>
                    </a:solidFill>
                  </a:rPr>
                  <a:t> </a:t>
                </a:r>
                <a:r>
                  <a:rPr lang="en-US" sz="3800" dirty="0"/>
                  <a:t>as 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x</a:t>
                </a:r>
                <a:r>
                  <a:rPr lang="en-US" sz="3800" b="1" baseline="-25000" dirty="0">
                    <a:solidFill>
                      <a:srgbClr val="C00000"/>
                    </a:solidFill>
                  </a:rPr>
                  <a:t>i</a:t>
                </a:r>
                <a:r>
                  <a:rPr lang="en-US" sz="3800" dirty="0"/>
                  <a:t> is sampled from its PDF </a:t>
                </a:r>
                <a:r>
                  <a:rPr lang="en-US" sz="3800" b="1" dirty="0">
                    <a:solidFill>
                      <a:srgbClr val="C00000"/>
                    </a:solidFill>
                  </a:rPr>
                  <a:t>f( )</a:t>
                </a:r>
                <a:r>
                  <a:rPr lang="en-US" sz="3800" dirty="0"/>
                  <a:t>. We thus obtain </a:t>
                </a:r>
                <a:r>
                  <a:rPr lang="en-US" sz="3800" dirty="0">
                    <a:solidFill>
                      <a:srgbClr val="00B0F0"/>
                    </a:solidFill>
                  </a:rPr>
                  <a:t>detector parameters which minimize the loss. </a:t>
                </a:r>
              </a:p>
              <a:p>
                <a:pPr marL="0" indent="0">
                  <a:buNone/>
                </a:pPr>
                <a:endParaRPr lang="it-IT" sz="3800" dirty="0">
                  <a:effectLst/>
                </a:endParaRPr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106" y="1926358"/>
                <a:ext cx="10848840" cy="5549098"/>
              </a:xfrm>
              <a:blipFill>
                <a:blip r:embed="rId2"/>
                <a:stretch>
                  <a:fillRect l="-843" t="-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048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2"/>
                </a:solidFill>
                <a:latin typeface="+mn-lt"/>
              </a:rPr>
              <a:t>Four-Slide Description of a Differentiable Model</a:t>
            </a:r>
            <a:br>
              <a:rPr lang="en-GB" b="1" dirty="0">
                <a:solidFill>
                  <a:schemeClr val="accent2"/>
                </a:solidFill>
                <a:latin typeface="+mn-lt"/>
              </a:rPr>
            </a:br>
            <a:r>
              <a:rPr lang="en-GB" b="1" dirty="0">
                <a:solidFill>
                  <a:schemeClr val="accent2"/>
                </a:solidFill>
                <a:latin typeface="+mn-lt"/>
              </a:rPr>
              <a:t>for Design Optimization - 4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96365" y="1922380"/>
                <a:ext cx="10792328" cy="5151120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400" dirty="0"/>
                  <a:t>In some cases we will need to </a:t>
                </a:r>
                <a:r>
                  <a:rPr lang="en-US" sz="2400" dirty="0">
                    <a:solidFill>
                      <a:srgbClr val="00B0F0"/>
                    </a:solidFill>
                  </a:rPr>
                  <a:t>approximate the non-differentiable stochastic simulator </a:t>
                </a:r>
                <a:r>
                  <a:rPr lang="en-US" sz="2400" b="1" dirty="0">
                    <a:solidFill>
                      <a:srgbClr val="00B0F0"/>
                    </a:solidFill>
                  </a:rPr>
                  <a:t>F( )</a:t>
                </a:r>
                <a:r>
                  <a:rPr lang="en-US" sz="2400" dirty="0">
                    <a:solidFill>
                      <a:srgbClr val="00B0F0"/>
                    </a:solidFill>
                  </a:rPr>
                  <a:t> with a local surrogate model</a:t>
                </a:r>
                <a:r>
                  <a:rPr lang="en-US" sz="2400" dirty="0"/>
                  <a:t>: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400" b="1" dirty="0"/>
                  <a:t>			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z = S(</a:t>
                </a:r>
                <a:r>
                  <a:rPr lang="en-US" sz="2400" b="1" dirty="0" err="1">
                    <a:solidFill>
                      <a:srgbClr val="C00000"/>
                    </a:solidFill>
                  </a:rPr>
                  <a:t>y,x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,</a:t>
                </a:r>
                <a:r>
                  <a:rPr lang="el-GR" sz="2400" b="1" dirty="0">
                    <a:solidFill>
                      <a:srgbClr val="C00000"/>
                    </a:solidFill>
                  </a:rPr>
                  <a:t>θ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)</a:t>
                </a:r>
                <a:r>
                  <a:rPr lang="en-US" sz="2400" dirty="0"/>
                  <a:t>,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400" dirty="0"/>
                  <a:t>that depends on a parameter 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y</a:t>
                </a:r>
                <a:r>
                  <a:rPr lang="en-US" sz="2400" dirty="0"/>
                  <a:t> describing the stochastic variation of the approximated distribution. This allows to descend to the minimum of the approximated loss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acc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by following its surrogate gradient</a:t>
                </a:r>
                <a:endParaRPr lang="it-IT" sz="240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it-IT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it-IT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it-IT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𝛁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it-IT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𝑵𝑵</m:t>
                          </m:r>
                          <m:d>
                            <m:dPr>
                              <m:ctrlPr>
                                <a:rPr lang="it-IT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d>
                                <m:dPr>
                                  <m:ctrlPr>
                                    <a:rPr lang="it-IT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  <m:d>
                                    <m:dPr>
                                      <m:ctrlPr>
                                        <a:rPr lang="it-IT" sz="24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24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sz="24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it-IT" sz="24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sz="24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rgbClr val="00B0F0"/>
                    </a:solidFill>
                  </a:rPr>
                  <a:t>The above recipe requires one to learn the differentiable surrogate</a:t>
                </a:r>
                <a:r>
                  <a:rPr lang="en-US" sz="2400" b="1" dirty="0">
                    <a:solidFill>
                      <a:srgbClr val="00B0F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S( )</a:t>
                </a:r>
                <a:r>
                  <a:rPr lang="en-US" sz="2400" dirty="0"/>
                  <a:t>: this is a task liable to be carried out independently from the optimization procedure.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6365" y="1922380"/>
                <a:ext cx="10792328" cy="5151120"/>
              </a:xfrm>
              <a:blipFill>
                <a:blip r:embed="rId2"/>
                <a:stretch>
                  <a:fillRect l="-847" t="-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723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Putting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It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All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Together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77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808"/>
            <a:ext cx="9410005" cy="529819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490436" y="2026763"/>
            <a:ext cx="26135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b="1" dirty="0" err="1">
                <a:solidFill>
                  <a:srgbClr val="00B0F0"/>
                </a:solidFill>
              </a:rPr>
              <a:t>simulation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/>
              <a:t>can be </a:t>
            </a:r>
            <a:r>
              <a:rPr lang="it-IT" sz="2400" dirty="0" err="1"/>
              <a:t>bypassed</a:t>
            </a:r>
            <a:r>
              <a:rPr lang="it-IT" sz="2400" dirty="0"/>
              <a:t> by a </a:t>
            </a:r>
            <a:r>
              <a:rPr lang="it-IT" sz="2400" b="1" dirty="0" err="1">
                <a:solidFill>
                  <a:srgbClr val="FFC000"/>
                </a:solidFill>
              </a:rPr>
              <a:t>differentiable</a:t>
            </a:r>
            <a:r>
              <a:rPr lang="it-IT" sz="2400" b="1" dirty="0">
                <a:solidFill>
                  <a:srgbClr val="FFC000"/>
                </a:solidFill>
              </a:rPr>
              <a:t> surrogate</a:t>
            </a:r>
            <a:r>
              <a:rPr lang="it-IT" sz="2400" dirty="0"/>
              <a:t>,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remove</a:t>
            </a:r>
            <a:r>
              <a:rPr lang="it-IT" sz="2400" dirty="0"/>
              <a:t> the </a:t>
            </a:r>
            <a:r>
              <a:rPr lang="it-IT" sz="2400" dirty="0" err="1">
                <a:solidFill>
                  <a:srgbClr val="00B0F0"/>
                </a:solidFill>
              </a:rPr>
              <a:t>stochasticity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/>
              <a:t>of the </a:t>
            </a:r>
            <a:r>
              <a:rPr lang="it-IT" sz="2400" dirty="0" err="1"/>
              <a:t>physics</a:t>
            </a:r>
            <a:r>
              <a:rPr lang="it-IT" sz="2400" dirty="0"/>
              <a:t> and </a:t>
            </a:r>
            <a:r>
              <a:rPr lang="it-IT" sz="2400" dirty="0" err="1"/>
              <a:t>strongly</a:t>
            </a:r>
            <a:r>
              <a:rPr lang="it-IT" sz="2400" dirty="0"/>
              <a:t> </a:t>
            </a:r>
            <a:r>
              <a:rPr lang="it-IT" sz="2400" dirty="0" err="1"/>
              <a:t>simplify</a:t>
            </a:r>
            <a:r>
              <a:rPr lang="it-IT" sz="2400" dirty="0"/>
              <a:t> the </a:t>
            </a:r>
            <a:r>
              <a:rPr lang="it-IT" sz="2400" dirty="0" err="1"/>
              <a:t>problem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69607" y="577701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260889" y="585697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</a:rPr>
              <a:t>z or 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920033" y="5856976"/>
            <a:ext cx="139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>
                <a:solidFill>
                  <a:srgbClr val="C00000"/>
                </a:solidFill>
              </a:rPr>
              <a:t>ζ</a:t>
            </a:r>
            <a:r>
              <a:rPr lang="en-US" sz="2400" b="1">
                <a:solidFill>
                  <a:srgbClr val="C00000"/>
                </a:solidFill>
              </a:rPr>
              <a:t> = R(z)</a:t>
            </a:r>
            <a:endParaRPr lang="it-IT" sz="2400"/>
          </a:p>
        </p:txBody>
      </p:sp>
      <p:sp>
        <p:nvSpPr>
          <p:cNvPr id="10" name="CasellaDiTesto 9"/>
          <p:cNvSpPr txBox="1"/>
          <p:nvPr/>
        </p:nvSpPr>
        <p:spPr>
          <a:xfrm>
            <a:off x="8016408" y="5856975"/>
            <a:ext cx="139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</a:rPr>
              <a:t>L=NN(</a:t>
            </a:r>
            <a:r>
              <a:rPr lang="el-GR" sz="2400" b="1">
                <a:solidFill>
                  <a:srgbClr val="C00000"/>
                </a:solidFill>
              </a:rPr>
              <a:t>ζ</a:t>
            </a:r>
            <a:r>
              <a:rPr lang="it-IT" sz="2400" b="1">
                <a:solidFill>
                  <a:srgbClr val="C00000"/>
                </a:solidFill>
              </a:rPr>
              <a:t>)</a:t>
            </a:r>
            <a:endParaRPr lang="it-IT" sz="2400"/>
          </a:p>
        </p:txBody>
      </p:sp>
      <p:sp>
        <p:nvSpPr>
          <p:cNvPr id="11" name="Rettangolo 10"/>
          <p:cNvSpPr/>
          <p:nvPr/>
        </p:nvSpPr>
        <p:spPr>
          <a:xfrm>
            <a:off x="2253006" y="2969442"/>
            <a:ext cx="3007151" cy="3516199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3898224" y="2311199"/>
            <a:ext cx="772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>
                <a:solidFill>
                  <a:srgbClr val="C00000"/>
                </a:solidFill>
              </a:rPr>
              <a:t>θ</a:t>
            </a:r>
            <a:endParaRPr lang="it-IT" sz="2400"/>
          </a:p>
        </p:txBody>
      </p:sp>
      <p:sp>
        <p:nvSpPr>
          <p:cNvPr id="14" name="CasellaDiTesto 13"/>
          <p:cNvSpPr txBox="1"/>
          <p:nvPr/>
        </p:nvSpPr>
        <p:spPr>
          <a:xfrm>
            <a:off x="6268039" y="3987538"/>
            <a:ext cx="443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>
                <a:solidFill>
                  <a:srgbClr val="C00000"/>
                </a:solidFill>
              </a:rPr>
              <a:t>ν</a:t>
            </a:r>
            <a:endParaRPr lang="it-IT" sz="2400"/>
          </a:p>
        </p:txBody>
      </p:sp>
      <p:sp>
        <p:nvSpPr>
          <p:cNvPr id="15" name="CasellaDiTesto 14"/>
          <p:cNvSpPr txBox="1"/>
          <p:nvPr/>
        </p:nvSpPr>
        <p:spPr>
          <a:xfrm>
            <a:off x="8495605" y="242370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6" name="Forma a L 15"/>
          <p:cNvSpPr/>
          <p:nvPr/>
        </p:nvSpPr>
        <p:spPr>
          <a:xfrm>
            <a:off x="87501" y="1599569"/>
            <a:ext cx="5172656" cy="4886072"/>
          </a:xfrm>
          <a:prstGeom prst="corner">
            <a:avLst>
              <a:gd name="adj1" fmla="val 37728"/>
              <a:gd name="adj2" fmla="val 38651"/>
            </a:avLst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2 17"/>
          <p:cNvCxnSpPr/>
          <p:nvPr/>
        </p:nvCxnSpPr>
        <p:spPr>
          <a:xfrm flipH="1">
            <a:off x="5260157" y="2423706"/>
            <a:ext cx="5015957" cy="221360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 flipV="1">
            <a:off x="5260157" y="2969442"/>
            <a:ext cx="4230279" cy="220072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06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6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Putting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It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All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Together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/ 2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78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808"/>
            <a:ext cx="9410005" cy="529819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483365" y="2026763"/>
            <a:ext cx="26206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model must</a:t>
            </a:r>
          </a:p>
          <a:p>
            <a:r>
              <a:rPr lang="it-IT" sz="2400" dirty="0"/>
              <a:t>include a </a:t>
            </a:r>
            <a:r>
              <a:rPr lang="it-IT" sz="2400" b="1" dirty="0">
                <a:solidFill>
                  <a:srgbClr val="00B0F0"/>
                </a:solidFill>
              </a:rPr>
              <a:t>model </a:t>
            </a:r>
            <a:r>
              <a:rPr lang="it-IT" sz="2400" dirty="0">
                <a:solidFill>
                  <a:srgbClr val="00B0F0"/>
                </a:solidFill>
              </a:rPr>
              <a:t>of the </a:t>
            </a:r>
            <a:r>
              <a:rPr lang="it-IT" sz="2400" dirty="0" err="1">
                <a:solidFill>
                  <a:srgbClr val="00B0F0"/>
                </a:solidFill>
              </a:rPr>
              <a:t>absolute</a:t>
            </a:r>
            <a:r>
              <a:rPr lang="it-IT" sz="2400" dirty="0">
                <a:solidFill>
                  <a:srgbClr val="00B0F0"/>
                </a:solidFill>
              </a:rPr>
              <a:t> state-of-the-art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/>
              <a:t>(or </a:t>
            </a:r>
            <a:r>
              <a:rPr lang="it-IT" sz="2400" dirty="0" err="1"/>
              <a:t>even</a:t>
            </a:r>
            <a:r>
              <a:rPr lang="it-IT" sz="2400" dirty="0"/>
              <a:t> </a:t>
            </a:r>
            <a:r>
              <a:rPr lang="it-IT" sz="2400" dirty="0" err="1"/>
              <a:t>extrapolated</a:t>
            </a:r>
            <a:r>
              <a:rPr lang="it-IT" sz="2400" dirty="0"/>
              <a:t> future performance!) </a:t>
            </a:r>
            <a:r>
              <a:rPr lang="it-IT" sz="2400" dirty="0">
                <a:solidFill>
                  <a:srgbClr val="00B0F0"/>
                </a:solidFill>
              </a:rPr>
              <a:t>of </a:t>
            </a:r>
            <a:r>
              <a:rPr lang="it-IT" sz="2400" dirty="0" err="1">
                <a:solidFill>
                  <a:srgbClr val="00B0F0"/>
                </a:solidFill>
              </a:rPr>
              <a:t>reconstruction</a:t>
            </a:r>
            <a:r>
              <a:rPr lang="it-IT" sz="2400" dirty="0">
                <a:solidFill>
                  <a:srgbClr val="00B0F0"/>
                </a:solidFill>
              </a:rPr>
              <a:t> and </a:t>
            </a:r>
            <a:r>
              <a:rPr lang="it-IT" sz="2400" dirty="0" err="1">
                <a:solidFill>
                  <a:srgbClr val="00B0F0"/>
                </a:solidFill>
              </a:rPr>
              <a:t>inference</a:t>
            </a:r>
            <a:r>
              <a:rPr lang="it-IT" sz="2400" dirty="0"/>
              <a:t> to </a:t>
            </a:r>
            <a:r>
              <a:rPr lang="it-IT" sz="2400" dirty="0" err="1">
                <a:solidFill>
                  <a:srgbClr val="FFC000"/>
                </a:solidFill>
              </a:rPr>
              <a:t>avoid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any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b="1" dirty="0" err="1">
                <a:solidFill>
                  <a:srgbClr val="FFC000"/>
                </a:solidFill>
              </a:rPr>
              <a:t>misalignment</a:t>
            </a:r>
            <a:endParaRPr lang="it-IT" sz="2400" b="1" dirty="0">
              <a:solidFill>
                <a:srgbClr val="FFC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620651" y="4619133"/>
            <a:ext cx="5156462" cy="173721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7777114" y="2799844"/>
            <a:ext cx="2928649" cy="1819289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15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Putting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It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All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Together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/ 3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79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808"/>
            <a:ext cx="9410005" cy="529819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492791" y="2026763"/>
            <a:ext cx="24792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00B0F0"/>
                </a:solidFill>
              </a:rPr>
              <a:t>Backpropagation</a:t>
            </a:r>
            <a:r>
              <a:rPr lang="it-IT" sz="2400" dirty="0"/>
              <a:t> of the </a:t>
            </a:r>
            <a:r>
              <a:rPr lang="it-IT" sz="2400" dirty="0" err="1"/>
              <a:t>gradient</a:t>
            </a:r>
            <a:r>
              <a:rPr lang="it-IT" sz="2400" dirty="0"/>
              <a:t> of the </a:t>
            </a:r>
            <a:r>
              <a:rPr lang="it-IT" sz="2400" dirty="0" err="1"/>
              <a:t>objective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 </a:t>
            </a:r>
            <a:r>
              <a:rPr lang="it-IT" sz="2400" dirty="0" err="1"/>
              <a:t>then</a:t>
            </a:r>
            <a:r>
              <a:rPr lang="it-IT" sz="2400" dirty="0"/>
              <a:t> </a:t>
            </a:r>
            <a:r>
              <a:rPr lang="it-IT" sz="2400" dirty="0" err="1"/>
              <a:t>allows</a:t>
            </a:r>
            <a:r>
              <a:rPr lang="it-IT" sz="2400" dirty="0"/>
              <a:t> to </a:t>
            </a:r>
            <a:r>
              <a:rPr lang="it-IT" sz="2400" dirty="0" err="1"/>
              <a:t>find</a:t>
            </a:r>
            <a:r>
              <a:rPr lang="it-IT" sz="2400" dirty="0"/>
              <a:t> </a:t>
            </a:r>
            <a:r>
              <a:rPr lang="it-IT" sz="2400" dirty="0" err="1"/>
              <a:t>optimal</a:t>
            </a:r>
            <a:r>
              <a:rPr lang="it-IT" sz="2400" dirty="0"/>
              <a:t> </a:t>
            </a:r>
            <a:r>
              <a:rPr lang="it-IT" sz="2400" dirty="0" err="1"/>
              <a:t>parameters</a:t>
            </a:r>
            <a:r>
              <a:rPr lang="it-IT" sz="2400" dirty="0"/>
              <a:t> </a:t>
            </a:r>
            <a:r>
              <a:rPr lang="el-GR" sz="2400" b="1" dirty="0">
                <a:solidFill>
                  <a:srgbClr val="C00000"/>
                </a:solidFill>
              </a:rPr>
              <a:t>θ</a:t>
            </a:r>
            <a:r>
              <a:rPr lang="el-GR" sz="2400" dirty="0"/>
              <a:t> </a:t>
            </a:r>
            <a:r>
              <a:rPr lang="it-IT" sz="2400" dirty="0">
                <a:sym typeface="Wingdings" panose="05000000000000000000" pitchFamily="2" charset="2"/>
              </a:rPr>
              <a:t> </a:t>
            </a:r>
            <a:r>
              <a:rPr lang="it-IT" sz="2400" dirty="0" err="1"/>
              <a:t>obtain</a:t>
            </a:r>
            <a:r>
              <a:rPr lang="it-IT" sz="2400" dirty="0"/>
              <a:t> </a:t>
            </a:r>
            <a:r>
              <a:rPr lang="it-IT" sz="2400" dirty="0">
                <a:solidFill>
                  <a:srgbClr val="FFC000"/>
                </a:solidFill>
              </a:rPr>
              <a:t>end-to-end </a:t>
            </a:r>
            <a:r>
              <a:rPr lang="it-IT" sz="2400" dirty="0" err="1">
                <a:solidFill>
                  <a:srgbClr val="FFC000"/>
                </a:solidFill>
              </a:rPr>
              <a:t>optimality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/>
              <a:t>of the </a:t>
            </a:r>
            <a:r>
              <a:rPr lang="it-IT" sz="2400" dirty="0" err="1"/>
              <a:t>instrument</a:t>
            </a:r>
            <a:endParaRPr lang="it-IT" sz="2400" dirty="0"/>
          </a:p>
        </p:txBody>
      </p:sp>
      <p:sp>
        <p:nvSpPr>
          <p:cNvPr id="8" name="Forma a L 7"/>
          <p:cNvSpPr/>
          <p:nvPr/>
        </p:nvSpPr>
        <p:spPr>
          <a:xfrm rot="10800000">
            <a:off x="6117996" y="1985601"/>
            <a:ext cx="2253006" cy="2162191"/>
          </a:xfrm>
          <a:prstGeom prst="corner">
            <a:avLst>
              <a:gd name="adj1" fmla="val 42588"/>
              <a:gd name="adj2" fmla="val 39100"/>
            </a:avLst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/>
          <p:cNvCxnSpPr>
            <a:endCxn id="8" idx="2"/>
          </p:cNvCxnSpPr>
          <p:nvPr/>
        </p:nvCxnSpPr>
        <p:spPr>
          <a:xfrm flipH="1">
            <a:off x="8371002" y="2330506"/>
            <a:ext cx="1121789" cy="73619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5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7888" y="260648"/>
            <a:ext cx="4117860" cy="1312480"/>
          </a:xfrm>
        </p:spPr>
        <p:txBody>
          <a:bodyPr/>
          <a:lstStyle/>
          <a:p>
            <a:r>
              <a:rPr lang="it-IT" dirty="0"/>
              <a:t>About me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5157192"/>
          </a:xfrm>
        </p:spPr>
        <p:txBody>
          <a:bodyPr>
            <a:normAutofit lnSpcReduction="10000"/>
          </a:bodyPr>
          <a:lstStyle/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INFN, Padova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Statistical Sciences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. Padova, 2018-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USERN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https://usern.tums.ac.ir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CMS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CERN, 2002-</a:t>
            </a: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of the CMS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Committee, 2009- (and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, 2012-2015)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SWGO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Founder and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MODE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mode-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collaboration.github.io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), 2020-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(1992-2010)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CDF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Tevatron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Machine learning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dates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back to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CDF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 a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2005. The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http://www.science20.com/quantum_diaries_survivor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The blog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over 1500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on science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ED9A16-70F6-299D-622A-0C08C82C7CCD}"/>
              </a:ext>
            </a:extLst>
          </p:cNvPr>
          <p:cNvSpPr/>
          <p:nvPr/>
        </p:nvSpPr>
        <p:spPr>
          <a:xfrm>
            <a:off x="1775520" y="5661248"/>
            <a:ext cx="8568952" cy="100811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FC175-C1BD-09D2-46B6-0474BE8C3B9D}"/>
              </a:ext>
            </a:extLst>
          </p:cNvPr>
          <p:cNvSpPr/>
          <p:nvPr/>
        </p:nvSpPr>
        <p:spPr>
          <a:xfrm>
            <a:off x="1775520" y="1448780"/>
            <a:ext cx="8568952" cy="3276364"/>
          </a:xfrm>
          <a:prstGeom prst="rect">
            <a:avLst/>
          </a:prstGeom>
          <a:solidFill>
            <a:schemeClr val="dk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7172" name="Picture 4" descr="Fermilab | Tevatron | Experiments | CDF">
            <a:extLst>
              <a:ext uri="{FF2B5EF4-FFF2-40B4-BE49-F238E27FC236}">
                <a16:creationId xmlns:a16="http://schemas.microsoft.com/office/drawing/2014/main" id="{7C2B58A4-67FA-9211-298B-DD61AE400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18" y="1448781"/>
            <a:ext cx="3817083" cy="306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Who am I ? | A Quantum Diaries Survivor">
            <a:extLst>
              <a:ext uri="{FF2B5EF4-FFF2-40B4-BE49-F238E27FC236}">
                <a16:creationId xmlns:a16="http://schemas.microsoft.com/office/drawing/2014/main" id="{A0D2EB9C-DD2D-1736-E057-AE374B91E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99" y="424343"/>
            <a:ext cx="2788188" cy="209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resenting the authors: 2. Tommaso Dorigo | neutel11">
            <a:extLst>
              <a:ext uri="{FF2B5EF4-FFF2-40B4-BE49-F238E27FC236}">
                <a16:creationId xmlns:a16="http://schemas.microsoft.com/office/drawing/2014/main" id="{B29C89C5-AC04-EC30-A6F2-B2ACEF702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46" y="1850723"/>
            <a:ext cx="2445829" cy="257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985231-6A20-11F5-9A8E-EACF27D4D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45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A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Few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Additional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Details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-  1 /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Symmetries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 err="1"/>
              <a:t>Symmetries</a:t>
            </a:r>
            <a:r>
              <a:rPr lang="it-IT" dirty="0"/>
              <a:t> are a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attribute</a:t>
            </a:r>
            <a:r>
              <a:rPr lang="it-IT" dirty="0"/>
              <a:t> of systems </a:t>
            </a:r>
            <a:r>
              <a:rPr lang="it-IT" dirty="0" err="1"/>
              <a:t>liable</a:t>
            </a:r>
            <a:r>
              <a:rPr lang="it-IT" dirty="0"/>
              <a:t> to </a:t>
            </a:r>
            <a:r>
              <a:rPr lang="it-IT" dirty="0" err="1"/>
              <a:t>optimization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A </a:t>
            </a:r>
            <a:r>
              <a:rPr lang="it-IT" dirty="0" err="1"/>
              <a:t>system’s</a:t>
            </a:r>
            <a:r>
              <a:rPr lang="it-IT" dirty="0"/>
              <a:t> </a:t>
            </a:r>
            <a:r>
              <a:rPr lang="it-IT" dirty="0" err="1"/>
              <a:t>symmetry</a:t>
            </a:r>
            <a:r>
              <a:rPr lang="it-IT" dirty="0"/>
              <a:t> </a:t>
            </a:r>
            <a:r>
              <a:rPr lang="it-IT" dirty="0" err="1"/>
              <a:t>implies</a:t>
            </a:r>
            <a:r>
              <a:rPr lang="it-IT" dirty="0"/>
              <a:t> </a:t>
            </a:r>
          </a:p>
          <a:p>
            <a:pPr marL="514350" indent="-514350">
              <a:buAutoNum type="arabicParenR"/>
            </a:pP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degeneracy</a:t>
            </a:r>
            <a:r>
              <a:rPr lang="it-IT" dirty="0"/>
              <a:t> in the </a:t>
            </a:r>
            <a:r>
              <a:rPr lang="it-IT" dirty="0" err="1"/>
              <a:t>optimal</a:t>
            </a:r>
            <a:r>
              <a:rPr lang="it-IT" dirty="0"/>
              <a:t> </a:t>
            </a:r>
            <a:r>
              <a:rPr lang="it-IT" dirty="0" err="1"/>
              <a:t>solutions</a:t>
            </a:r>
            <a:r>
              <a:rPr lang="it-IT" dirty="0"/>
              <a:t> </a:t>
            </a:r>
          </a:p>
          <a:p>
            <a:pPr lvl="1">
              <a:buFontTx/>
              <a:buChar char="-"/>
            </a:pPr>
            <a:r>
              <a:rPr lang="it-IT" dirty="0" err="1"/>
              <a:t>may</a:t>
            </a:r>
            <a:r>
              <a:rPr lang="it-IT" dirty="0"/>
              <a:t> be a good </a:t>
            </a:r>
            <a:r>
              <a:rPr lang="it-IT" dirty="0" err="1"/>
              <a:t>thing</a:t>
            </a:r>
            <a:r>
              <a:rPr lang="it-IT" dirty="0"/>
              <a:t> (</a:t>
            </a:r>
            <a:r>
              <a:rPr lang="it-IT" dirty="0" err="1"/>
              <a:t>allows</a:t>
            </a:r>
            <a:r>
              <a:rPr lang="it-IT" dirty="0"/>
              <a:t> </a:t>
            </a:r>
            <a:r>
              <a:rPr lang="it-IT" dirty="0" err="1"/>
              <a:t>reduction</a:t>
            </a:r>
            <a:r>
              <a:rPr lang="it-IT" dirty="0"/>
              <a:t> of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)</a:t>
            </a:r>
          </a:p>
          <a:p>
            <a:pPr lvl="1">
              <a:buFontTx/>
              <a:buChar char="-"/>
            </a:pPr>
            <a:endParaRPr lang="it-IT" dirty="0"/>
          </a:p>
          <a:p>
            <a:pPr marL="514350" indent="-514350">
              <a:buAutoNum type="arabicParenR"/>
            </a:pPr>
            <a:r>
              <a:rPr lang="it-IT" dirty="0" err="1"/>
              <a:t>that</a:t>
            </a:r>
            <a:r>
              <a:rPr lang="it-IT" dirty="0"/>
              <a:t> some features of the </a:t>
            </a:r>
            <a:r>
              <a:rPr lang="it-IT" dirty="0" err="1"/>
              <a:t>optimal</a:t>
            </a:r>
            <a:r>
              <a:rPr lang="it-IT" dirty="0"/>
              <a:t> </a:t>
            </a:r>
            <a:r>
              <a:rPr lang="it-IT" dirty="0" err="1"/>
              <a:t>configuration</a:t>
            </a:r>
            <a:r>
              <a:rPr lang="it-IT" dirty="0"/>
              <a:t> are easy to </a:t>
            </a:r>
            <a:r>
              <a:rPr lang="it-IT" dirty="0" err="1"/>
              <a:t>guess</a:t>
            </a:r>
            <a:endParaRPr lang="it-IT" dirty="0"/>
          </a:p>
          <a:p>
            <a:pPr lvl="1">
              <a:buFontTx/>
              <a:buChar char="-"/>
            </a:pPr>
            <a:r>
              <a:rPr lang="it-IT" dirty="0" err="1"/>
              <a:t>also</a:t>
            </a:r>
            <a:r>
              <a:rPr lang="it-IT" dirty="0"/>
              <a:t> good, </a:t>
            </a:r>
            <a:r>
              <a:rPr lang="it-IT" dirty="0" err="1"/>
              <a:t>provides</a:t>
            </a:r>
            <a:r>
              <a:rPr lang="it-IT" dirty="0"/>
              <a:t> </a:t>
            </a:r>
            <a:r>
              <a:rPr lang="it-IT" dirty="0" err="1"/>
              <a:t>useful</a:t>
            </a:r>
            <a:r>
              <a:rPr lang="it-IT" dirty="0"/>
              <a:t> </a:t>
            </a:r>
            <a:r>
              <a:rPr lang="it-IT" dirty="0" err="1"/>
              <a:t>starting</a:t>
            </a:r>
            <a:r>
              <a:rPr lang="it-IT" dirty="0"/>
              <a:t> point</a:t>
            </a:r>
          </a:p>
          <a:p>
            <a:pPr lvl="1">
              <a:buFontTx/>
              <a:buChar char="-"/>
            </a:pPr>
            <a:r>
              <a:rPr lang="it-IT" dirty="0" err="1"/>
              <a:t>questions</a:t>
            </a:r>
            <a:r>
              <a:rPr lang="it-IT" dirty="0"/>
              <a:t> the </a:t>
            </a:r>
            <a:r>
              <a:rPr lang="it-IT" dirty="0" err="1"/>
              <a:t>need</a:t>
            </a:r>
            <a:r>
              <a:rPr lang="it-IT" dirty="0"/>
              <a:t> of wrestling with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optimization</a:t>
            </a:r>
            <a:r>
              <a:rPr lang="it-IT" dirty="0"/>
              <a:t> tools!</a:t>
            </a:r>
          </a:p>
          <a:p>
            <a:pPr lvl="1">
              <a:buFontTx/>
              <a:buChar char="-"/>
            </a:pPr>
            <a:endParaRPr lang="it-IT" dirty="0"/>
          </a:p>
          <a:p>
            <a:pPr marL="0" indent="0">
              <a:buNone/>
            </a:pPr>
            <a:r>
              <a:rPr lang="it-IT" dirty="0"/>
              <a:t>...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>
                <a:solidFill>
                  <a:srgbClr val="FFC000"/>
                </a:solidFill>
              </a:rPr>
              <a:t>the </a:t>
            </a:r>
            <a:r>
              <a:rPr lang="it-IT" dirty="0" err="1">
                <a:solidFill>
                  <a:srgbClr val="FFC000"/>
                </a:solidFill>
              </a:rPr>
              <a:t>symmetry</a:t>
            </a:r>
            <a:r>
              <a:rPr lang="it-IT" dirty="0">
                <a:solidFill>
                  <a:srgbClr val="FFC000"/>
                </a:solidFill>
              </a:rPr>
              <a:t> must be </a:t>
            </a:r>
            <a:r>
              <a:rPr lang="it-IT" dirty="0" err="1">
                <a:solidFill>
                  <a:srgbClr val="FFC000"/>
                </a:solidFill>
              </a:rPr>
              <a:t>exact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rarely</a:t>
            </a:r>
            <a:r>
              <a:rPr lang="it-IT" dirty="0"/>
              <a:t> the case!</a:t>
            </a:r>
          </a:p>
          <a:p>
            <a:pPr marL="0" indent="0">
              <a:buNone/>
            </a:pP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break the </a:t>
            </a:r>
            <a:r>
              <a:rPr lang="it-IT" dirty="0" err="1"/>
              <a:t>symmetry</a:t>
            </a:r>
            <a:r>
              <a:rPr lang="it-IT" dirty="0"/>
              <a:t> by </a:t>
            </a:r>
            <a:r>
              <a:rPr lang="it-IT" dirty="0" err="1"/>
              <a:t>enforcing</a:t>
            </a:r>
            <a:r>
              <a:rPr lang="it-IT" dirty="0"/>
              <a:t> detector </a:t>
            </a:r>
            <a:r>
              <a:rPr lang="it-IT" dirty="0" err="1"/>
              <a:t>geometry</a:t>
            </a:r>
            <a:r>
              <a:rPr lang="it-IT" dirty="0"/>
              <a:t> </a:t>
            </a:r>
            <a:r>
              <a:rPr lang="it-IT" dirty="0" err="1"/>
              <a:t>choices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propagate to </a:t>
            </a:r>
            <a:r>
              <a:rPr lang="it-IT" dirty="0" err="1"/>
              <a:t>interesting</a:t>
            </a:r>
            <a:r>
              <a:rPr lang="it-IT" dirty="0"/>
              <a:t> non-</a:t>
            </a:r>
            <a:r>
              <a:rPr lang="it-IT" dirty="0" err="1"/>
              <a:t>symmetrical</a:t>
            </a:r>
            <a:r>
              <a:rPr lang="it-IT" dirty="0"/>
              <a:t> </a:t>
            </a:r>
            <a:r>
              <a:rPr lang="it-IT" dirty="0" err="1"/>
              <a:t>solutions</a:t>
            </a:r>
            <a:r>
              <a:rPr lang="it-IT" dirty="0"/>
              <a:t> </a:t>
            </a:r>
            <a:r>
              <a:rPr lang="it-IT" dirty="0" err="1"/>
              <a:t>elsewhere</a:t>
            </a:r>
            <a:r>
              <a:rPr lang="it-IT" dirty="0"/>
              <a:t> in the </a:t>
            </a:r>
            <a:r>
              <a:rPr lang="it-IT" dirty="0" err="1"/>
              <a:t>problem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E.g. in </a:t>
            </a:r>
            <a:r>
              <a:rPr lang="it-IT" dirty="0" err="1"/>
              <a:t>MUonE</a:t>
            </a:r>
            <a:r>
              <a:rPr lang="it-IT" dirty="0"/>
              <a:t>: </a:t>
            </a:r>
            <a:r>
              <a:rPr lang="it-IT" dirty="0" err="1">
                <a:solidFill>
                  <a:srgbClr val="FFC000"/>
                </a:solidFill>
              </a:rPr>
              <a:t>cylindrical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symmetry</a:t>
            </a:r>
            <a:r>
              <a:rPr lang="it-IT" dirty="0">
                <a:solidFill>
                  <a:srgbClr val="FFC000"/>
                </a:solidFill>
              </a:rPr>
              <a:t> of </a:t>
            </a:r>
            <a:r>
              <a:rPr lang="it-IT" dirty="0" err="1">
                <a:solidFill>
                  <a:srgbClr val="FFC000"/>
                </a:solidFill>
              </a:rPr>
              <a:t>Physics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along</a:t>
            </a:r>
            <a:r>
              <a:rPr lang="it-IT" dirty="0">
                <a:solidFill>
                  <a:srgbClr val="FFC000"/>
                </a:solidFill>
              </a:rPr>
              <a:t> incoming </a:t>
            </a:r>
            <a:r>
              <a:rPr lang="it-IT" dirty="0" err="1">
                <a:solidFill>
                  <a:srgbClr val="FFC000"/>
                </a:solidFill>
              </a:rPr>
              <a:t>muon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axis</a:t>
            </a:r>
            <a:r>
              <a:rPr lang="it-IT" dirty="0">
                <a:solidFill>
                  <a:srgbClr val="FFC000"/>
                </a:solidFill>
              </a:rPr>
              <a:t>, </a:t>
            </a:r>
            <a:r>
              <a:rPr lang="it-IT" dirty="0" err="1">
                <a:solidFill>
                  <a:srgbClr val="FFC000"/>
                </a:solidFill>
              </a:rPr>
              <a:t>but</a:t>
            </a:r>
            <a:r>
              <a:rPr lang="it-IT" dirty="0">
                <a:solidFill>
                  <a:srgbClr val="FFC000"/>
                </a:solidFill>
              </a:rPr>
              <a:t> once </a:t>
            </a:r>
            <a:r>
              <a:rPr lang="it-IT" dirty="0" err="1">
                <a:solidFill>
                  <a:srgbClr val="FFC000"/>
                </a:solidFill>
              </a:rPr>
              <a:t>you</a:t>
            </a:r>
            <a:r>
              <a:rPr lang="it-IT" dirty="0">
                <a:solidFill>
                  <a:srgbClr val="FFC000"/>
                </a:solidFill>
              </a:rPr>
              <a:t> place a target </a:t>
            </a:r>
            <a:r>
              <a:rPr lang="it-IT" dirty="0" err="1">
                <a:solidFill>
                  <a:srgbClr val="FFC000"/>
                </a:solidFill>
              </a:rPr>
              <a:t>somewhere</a:t>
            </a:r>
            <a:r>
              <a:rPr lang="it-IT" dirty="0">
                <a:solidFill>
                  <a:srgbClr val="FFC000"/>
                </a:solidFill>
              </a:rPr>
              <a:t>, </a:t>
            </a:r>
            <a:r>
              <a:rPr lang="it-IT" dirty="0" err="1">
                <a:solidFill>
                  <a:srgbClr val="FFC000"/>
                </a:solidFill>
              </a:rPr>
              <a:t>this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automatically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implies</a:t>
            </a:r>
            <a:r>
              <a:rPr lang="it-IT" dirty="0">
                <a:solidFill>
                  <a:srgbClr val="FFC000"/>
                </a:solidFill>
              </a:rPr>
              <a:t> the </a:t>
            </a:r>
            <a:r>
              <a:rPr lang="it-IT" dirty="0" err="1">
                <a:solidFill>
                  <a:srgbClr val="FFC000"/>
                </a:solidFill>
              </a:rPr>
              <a:t>existence</a:t>
            </a:r>
            <a:r>
              <a:rPr lang="it-IT" dirty="0">
                <a:solidFill>
                  <a:srgbClr val="FFC000"/>
                </a:solidFill>
              </a:rPr>
              <a:t> of </a:t>
            </a:r>
            <a:r>
              <a:rPr lang="it-IT" dirty="0" err="1">
                <a:solidFill>
                  <a:srgbClr val="FFC000"/>
                </a:solidFill>
              </a:rPr>
              <a:t>optimal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placing</a:t>
            </a:r>
            <a:r>
              <a:rPr lang="it-IT" dirty="0">
                <a:solidFill>
                  <a:srgbClr val="FFC000"/>
                </a:solidFill>
              </a:rPr>
              <a:t> of silicon </a:t>
            </a:r>
            <a:r>
              <a:rPr lang="it-IT" dirty="0" err="1">
                <a:solidFill>
                  <a:srgbClr val="FFC000"/>
                </a:solidFill>
              </a:rPr>
              <a:t>planes</a:t>
            </a:r>
            <a:r>
              <a:rPr lang="it-IT" dirty="0">
                <a:solidFill>
                  <a:srgbClr val="FFC000"/>
                </a:solidFill>
              </a:rPr>
              <a:t> downstream</a:t>
            </a:r>
            <a:r>
              <a:rPr lang="it-IT" dirty="0"/>
              <a:t> – NOT </a:t>
            </a:r>
            <a:r>
              <a:rPr lang="it-IT" dirty="0" err="1"/>
              <a:t>equispaced</a:t>
            </a:r>
            <a:r>
              <a:rPr lang="it-IT" dirty="0"/>
              <a:t>!</a:t>
            </a:r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1491E4E-EC1F-E21C-62A1-6C999CE6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6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2 -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Parametrization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B1190B-B53C-9526-F561-A1AC5F47C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81</a:t>
            </a:fld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662740" y="1775791"/>
            <a:ext cx="108665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Care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required</a:t>
            </a:r>
            <a:r>
              <a:rPr lang="it-IT" sz="2400" dirty="0"/>
              <a:t> </a:t>
            </a:r>
            <a:r>
              <a:rPr lang="it-IT" sz="2400" dirty="0" err="1"/>
              <a:t>when</a:t>
            </a:r>
            <a:r>
              <a:rPr lang="it-IT" sz="2400" dirty="0"/>
              <a:t> </a:t>
            </a:r>
            <a:r>
              <a:rPr lang="it-IT" sz="2400" dirty="0" err="1"/>
              <a:t>defining</a:t>
            </a:r>
            <a:r>
              <a:rPr lang="it-IT" sz="2400" dirty="0"/>
              <a:t> the coordinate system and the </a:t>
            </a:r>
            <a:r>
              <a:rPr lang="it-IT" sz="2400" dirty="0" err="1"/>
              <a:t>parameters</a:t>
            </a:r>
            <a:r>
              <a:rPr lang="it-IT" sz="2400" dirty="0"/>
              <a:t> </a:t>
            </a:r>
            <a:r>
              <a:rPr lang="it-IT" sz="2400" dirty="0" err="1"/>
              <a:t>describing</a:t>
            </a:r>
            <a:r>
              <a:rPr lang="it-IT" sz="2400" dirty="0"/>
              <a:t> a detector layout. </a:t>
            </a:r>
          </a:p>
          <a:p>
            <a:r>
              <a:rPr lang="it-IT" sz="2400" dirty="0"/>
              <a:t>In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cases</a:t>
            </a:r>
            <a:r>
              <a:rPr lang="it-IT" sz="2400" dirty="0"/>
              <a:t>,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already</a:t>
            </a:r>
            <a:r>
              <a:rPr lang="it-IT" sz="2400" dirty="0"/>
              <a:t> know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advantageous</a:t>
            </a:r>
            <a:r>
              <a:rPr lang="it-IT" sz="2400" dirty="0"/>
              <a:t> </a:t>
            </a:r>
            <a:r>
              <a:rPr lang="it-IT" sz="2400" dirty="0" err="1"/>
              <a:t>configurations</a:t>
            </a:r>
            <a:r>
              <a:rPr lang="it-IT" sz="2400" dirty="0"/>
              <a:t> impose </a:t>
            </a:r>
            <a:r>
              <a:rPr lang="it-IT" sz="2400" dirty="0" err="1"/>
              <a:t>functional</a:t>
            </a:r>
            <a:r>
              <a:rPr lang="it-IT" sz="2400" dirty="0"/>
              <a:t> </a:t>
            </a:r>
            <a:r>
              <a:rPr lang="it-IT" sz="2400" dirty="0" err="1"/>
              <a:t>dependencies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</a:t>
            </a:r>
            <a:r>
              <a:rPr lang="it-IT" sz="2400" dirty="0" err="1"/>
              <a:t>parameters</a:t>
            </a:r>
            <a:r>
              <a:rPr lang="it-IT" sz="2400" dirty="0"/>
              <a:t> </a:t>
            </a:r>
          </a:p>
          <a:p>
            <a:r>
              <a:rPr lang="it-IT" sz="2400" dirty="0">
                <a:sym typeface="Wingdings" panose="05000000000000000000" pitchFamily="2" charset="2"/>
              </a:rPr>
              <a:t>	 </a:t>
            </a:r>
            <a:r>
              <a:rPr lang="it-IT" sz="2400" dirty="0" err="1"/>
              <a:t>silly</a:t>
            </a:r>
            <a:r>
              <a:rPr lang="it-IT" sz="2400" dirty="0"/>
              <a:t> to force the system to </a:t>
            </a:r>
            <a:r>
              <a:rPr lang="it-IT" sz="2400" dirty="0" err="1"/>
              <a:t>discover</a:t>
            </a:r>
            <a:r>
              <a:rPr lang="it-IT" sz="2400" dirty="0"/>
              <a:t>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subspaces</a:t>
            </a:r>
            <a:r>
              <a:rPr lang="it-IT" sz="2400" dirty="0"/>
              <a:t> by brute force</a:t>
            </a:r>
          </a:p>
          <a:p>
            <a:r>
              <a:rPr lang="it-IT" sz="2400" dirty="0">
                <a:sym typeface="Wingdings" panose="05000000000000000000" pitchFamily="2" charset="2"/>
              </a:rPr>
              <a:t>	 </a:t>
            </a:r>
            <a:r>
              <a:rPr lang="it-IT" sz="2400" dirty="0" err="1">
                <a:sym typeface="Wingdings" panose="05000000000000000000" pitchFamily="2" charset="2"/>
              </a:rPr>
              <a:t>much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better</a:t>
            </a:r>
            <a:r>
              <a:rPr lang="it-IT" sz="2400" dirty="0">
                <a:sym typeface="Wingdings" panose="05000000000000000000" pitchFamily="2" charset="2"/>
              </a:rPr>
              <a:t>: </a:t>
            </a:r>
            <a:r>
              <a:rPr lang="it-IT" sz="2400" dirty="0" err="1">
                <a:sym typeface="Wingdings" panose="05000000000000000000" pitchFamily="2" charset="2"/>
              </a:rPr>
              <a:t>choose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parametrization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that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naturally</a:t>
            </a:r>
            <a:r>
              <a:rPr lang="it-IT" sz="2400" dirty="0">
                <a:sym typeface="Wingdings" panose="05000000000000000000" pitchFamily="2" charset="2"/>
              </a:rPr>
              <a:t> accounts for 	</a:t>
            </a:r>
            <a:r>
              <a:rPr lang="it-IT" sz="2400" dirty="0" err="1">
                <a:sym typeface="Wingdings" panose="05000000000000000000" pitchFamily="2" charset="2"/>
              </a:rPr>
              <a:t>interdependence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at</a:t>
            </a:r>
            <a:r>
              <a:rPr lang="it-IT" sz="2400" dirty="0">
                <a:sym typeface="Wingdings" panose="05000000000000000000" pitchFamily="2" charset="2"/>
              </a:rPr>
              <a:t> soft spot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Quick </a:t>
            </a:r>
            <a:r>
              <a:rPr lang="it-IT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example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: </a:t>
            </a:r>
            <a:r>
              <a:rPr lang="it-IT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should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we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parametrize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 a </a:t>
            </a:r>
            <a:r>
              <a:rPr lang="it-IT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calorimeter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depth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 in </a:t>
            </a:r>
            <a:r>
              <a:rPr lang="it-IT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meters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 or in X</a:t>
            </a:r>
            <a:r>
              <a:rPr lang="it-IT" sz="2400" baseline="-25000" dirty="0">
                <a:solidFill>
                  <a:srgbClr val="00B0F0"/>
                </a:solidFill>
                <a:sym typeface="Wingdings" panose="05000000000000000000" pitchFamily="2" charset="2"/>
              </a:rPr>
              <a:t>0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units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?</a:t>
            </a:r>
          </a:p>
          <a:p>
            <a:r>
              <a:rPr lang="it-IT" sz="2400" dirty="0" err="1">
                <a:sym typeface="Wingdings" panose="05000000000000000000" pitchFamily="2" charset="2"/>
              </a:rPr>
              <a:t>Tradeoff</a:t>
            </a:r>
            <a:r>
              <a:rPr lang="it-IT" sz="2400" dirty="0">
                <a:sym typeface="Wingdings" panose="05000000000000000000" pitchFamily="2" charset="2"/>
              </a:rPr>
              <a:t>: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easier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connection to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external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constraints</a:t>
            </a:r>
            <a:r>
              <a:rPr lang="it-IT" sz="2400" dirty="0">
                <a:solidFill>
                  <a:srgbClr val="FF0000"/>
                </a:solidFill>
                <a:sym typeface="Wingdings" panose="05000000000000000000" pitchFamily="2" charset="2"/>
              </a:rPr>
              <a:t>  </a:t>
            </a:r>
            <a:r>
              <a:rPr lang="it-IT" sz="2400" dirty="0">
                <a:sym typeface="Wingdings" panose="05000000000000000000" pitchFamily="2" charset="2"/>
              </a:rPr>
              <a:t>vs 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seamless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transfer of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optimal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solutions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as</a:t>
            </a:r>
            <a:r>
              <a:rPr lang="it-IT" sz="2400" dirty="0">
                <a:sym typeface="Wingdings" panose="05000000000000000000" pitchFamily="2" charset="2"/>
              </a:rPr>
              <a:t> one </a:t>
            </a:r>
            <a:r>
              <a:rPr lang="it-IT" sz="2400" dirty="0" err="1">
                <a:sym typeface="Wingdings" panose="05000000000000000000" pitchFamily="2" charset="2"/>
              </a:rPr>
              <a:t>varies</a:t>
            </a:r>
            <a:r>
              <a:rPr lang="it-IT" sz="2400" dirty="0">
                <a:sym typeface="Wingdings" panose="05000000000000000000" pitchFamily="2" charset="2"/>
              </a:rPr>
              <a:t> the </a:t>
            </a:r>
            <a:r>
              <a:rPr lang="it-IT" sz="2400" dirty="0" err="1">
                <a:sym typeface="Wingdings" panose="05000000000000000000" pitchFamily="2" charset="2"/>
              </a:rPr>
              <a:t>composition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7100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2 –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Parametrization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/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cont’d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11" y="2903451"/>
            <a:ext cx="8411732" cy="3954549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553A9CB-3FB6-B945-5735-49ADFE1F8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82</a:t>
            </a:fld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77744" y="1543468"/>
            <a:ext cx="11133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Another</a:t>
            </a:r>
            <a:r>
              <a:rPr lang="it-IT" sz="2000" dirty="0"/>
              <a:t> </a:t>
            </a:r>
            <a:r>
              <a:rPr lang="it-IT" sz="2000" dirty="0" err="1"/>
              <a:t>example</a:t>
            </a:r>
            <a:r>
              <a:rPr lang="it-IT" sz="2000" dirty="0"/>
              <a:t>: </a:t>
            </a:r>
            <a:r>
              <a:rPr lang="it-IT" sz="2000" dirty="0" err="1"/>
              <a:t>MUonE</a:t>
            </a:r>
            <a:r>
              <a:rPr lang="it-IT" sz="2000" dirty="0"/>
              <a:t> tracker. The goal </a:t>
            </a:r>
            <a:r>
              <a:rPr lang="it-IT" sz="2000" dirty="0" err="1"/>
              <a:t>is</a:t>
            </a:r>
            <a:r>
              <a:rPr lang="it-IT" sz="2000" dirty="0"/>
              <a:t> to </a:t>
            </a:r>
            <a:r>
              <a:rPr lang="it-IT" sz="2000" dirty="0" err="1"/>
              <a:t>minimize</a:t>
            </a:r>
            <a:r>
              <a:rPr lang="it-IT" sz="2000" dirty="0"/>
              <a:t> q</a:t>
            </a:r>
            <a:r>
              <a:rPr lang="it-IT" sz="2000" baseline="30000" dirty="0"/>
              <a:t>2</a:t>
            </a:r>
            <a:r>
              <a:rPr lang="it-IT" sz="2000" dirty="0"/>
              <a:t> </a:t>
            </a:r>
            <a:r>
              <a:rPr lang="it-IT" sz="2000" dirty="0" err="1"/>
              <a:t>resolution</a:t>
            </a:r>
            <a:r>
              <a:rPr lang="it-IT" sz="2000" dirty="0"/>
              <a:t> for high-q</a:t>
            </a:r>
            <a:r>
              <a:rPr lang="it-IT" sz="2000" baseline="30000" dirty="0"/>
              <a:t>2</a:t>
            </a:r>
            <a:r>
              <a:rPr lang="it-IT" sz="2000" dirty="0"/>
              <a:t> interactions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sz="2000" dirty="0">
                <a:sym typeface="Wingdings" panose="05000000000000000000" pitchFamily="2" charset="2"/>
              </a:rPr>
              <a:t>small angle </a:t>
            </a:r>
            <a:r>
              <a:rPr lang="it-IT" sz="2000" dirty="0" err="1">
                <a:sym typeface="Wingdings" panose="05000000000000000000" pitchFamily="2" charset="2"/>
              </a:rPr>
              <a:t>expected</a:t>
            </a:r>
            <a:r>
              <a:rPr lang="it-IT" sz="2000" dirty="0">
                <a:sym typeface="Wingdings" panose="05000000000000000000" pitchFamily="2" charset="2"/>
              </a:rPr>
              <a:t> for </a:t>
            </a:r>
            <a:r>
              <a:rPr lang="it-IT" sz="2000" dirty="0" err="1">
                <a:sym typeface="Wingdings" panose="05000000000000000000" pitchFamily="2" charset="2"/>
              </a:rPr>
              <a:t>muon</a:t>
            </a:r>
            <a:r>
              <a:rPr lang="it-IT" sz="2000" dirty="0">
                <a:sym typeface="Wingdings" panose="05000000000000000000" pitchFamily="2" charset="2"/>
              </a:rPr>
              <a:t> track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sz="2000" dirty="0">
                <a:sym typeface="Wingdings" panose="05000000000000000000" pitchFamily="2" charset="2"/>
              </a:rPr>
              <a:t>soft spot </a:t>
            </a:r>
            <a:r>
              <a:rPr lang="it-IT" sz="2000" dirty="0" err="1">
                <a:sym typeface="Wingdings" panose="05000000000000000000" pitchFamily="2" charset="2"/>
              </a:rPr>
              <a:t>ties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staggering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length</a:t>
            </a:r>
            <a:r>
              <a:rPr lang="it-IT" sz="2000" dirty="0">
                <a:sym typeface="Wingdings" panose="05000000000000000000" pitchFamily="2" charset="2"/>
              </a:rPr>
              <a:t> s to </a:t>
            </a:r>
            <a:r>
              <a:rPr lang="it-IT" sz="2000" dirty="0" err="1">
                <a:sym typeface="Wingdings" panose="05000000000000000000" pitchFamily="2" charset="2"/>
              </a:rPr>
              <a:t>transverse</a:t>
            </a:r>
            <a:r>
              <a:rPr lang="it-IT" sz="2000" dirty="0">
                <a:sym typeface="Wingdings" panose="05000000000000000000" pitchFamily="2" charset="2"/>
              </a:rPr>
              <a:t> tilt </a:t>
            </a:r>
            <a:r>
              <a:rPr lang="el-GR" sz="2000" dirty="0">
                <a:sym typeface="Wingdings" panose="05000000000000000000" pitchFamily="2" charset="2"/>
              </a:rPr>
              <a:t>θ</a:t>
            </a:r>
            <a:r>
              <a:rPr lang="it-IT" sz="2000" dirty="0">
                <a:sym typeface="Wingdings" panose="05000000000000000000" pitchFamily="2" charset="2"/>
              </a:rPr>
              <a:t> for </a:t>
            </a:r>
            <a:r>
              <a:rPr lang="it-IT" sz="2000" dirty="0" err="1">
                <a:sym typeface="Wingdings" panose="05000000000000000000" pitchFamily="2" charset="2"/>
              </a:rPr>
              <a:t>near-horizontal</a:t>
            </a:r>
            <a:r>
              <a:rPr lang="it-IT" sz="2000" dirty="0">
                <a:sym typeface="Wingdings" panose="05000000000000000000" pitchFamily="2" charset="2"/>
              </a:rPr>
              <a:t> tracks (the </a:t>
            </a:r>
            <a:r>
              <a:rPr lang="it-IT" sz="2000" dirty="0" err="1">
                <a:solidFill>
                  <a:srgbClr val="00B0F0"/>
                </a:solidFill>
                <a:sym typeface="Wingdings" panose="05000000000000000000" pitchFamily="2" charset="2"/>
              </a:rPr>
              <a:t>most</a:t>
            </a:r>
            <a:r>
              <a:rPr lang="it-IT" sz="20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000" dirty="0" err="1">
                <a:solidFill>
                  <a:srgbClr val="00B0F0"/>
                </a:solidFill>
                <a:sym typeface="Wingdings" panose="05000000000000000000" pitchFamily="2" charset="2"/>
              </a:rPr>
              <a:t>important</a:t>
            </a:r>
            <a:r>
              <a:rPr lang="it-IT" sz="20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000" dirty="0" err="1">
                <a:solidFill>
                  <a:srgbClr val="00B0F0"/>
                </a:solidFill>
                <a:sym typeface="Wingdings" panose="05000000000000000000" pitchFamily="2" charset="2"/>
              </a:rPr>
              <a:t>ones</a:t>
            </a:r>
            <a:r>
              <a:rPr lang="it-IT" sz="2000" dirty="0">
                <a:sym typeface="Wingdings" panose="05000000000000000000" pitchFamily="2" charset="2"/>
              </a:rPr>
              <a:t>); relation </a:t>
            </a:r>
            <a:r>
              <a:rPr lang="it-IT" sz="2000" dirty="0" err="1">
                <a:sym typeface="Wingdings" panose="05000000000000000000" pitchFamily="2" charset="2"/>
              </a:rPr>
              <a:t>changes</a:t>
            </a:r>
            <a:r>
              <a:rPr lang="it-IT" sz="2000" dirty="0">
                <a:sym typeface="Wingdings" panose="05000000000000000000" pitchFamily="2" charset="2"/>
              </a:rPr>
              <a:t> for </a:t>
            </a:r>
            <a:r>
              <a:rPr lang="it-IT" sz="2000" dirty="0" err="1">
                <a:sym typeface="Wingdings" panose="05000000000000000000" pitchFamily="2" charset="2"/>
              </a:rPr>
              <a:t>changes</a:t>
            </a:r>
            <a:r>
              <a:rPr lang="it-IT" sz="2000" dirty="0">
                <a:sym typeface="Wingdings" panose="05000000000000000000" pitchFamily="2" charset="2"/>
              </a:rPr>
              <a:t> in pitch/</a:t>
            </a:r>
            <a:r>
              <a:rPr lang="it-IT" sz="2000" dirty="0" err="1">
                <a:sym typeface="Wingdings" panose="05000000000000000000" pitchFamily="2" charset="2"/>
              </a:rPr>
              <a:t>sensor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distance</a:t>
            </a:r>
            <a:r>
              <a:rPr lang="it-IT" sz="2000" dirty="0">
                <a:sym typeface="Wingdings" panose="05000000000000000000" pitchFamily="2" charset="2"/>
              </a:rPr>
              <a:t> p/d </a:t>
            </a:r>
            <a:r>
              <a:rPr lang="it-IT" sz="2000" dirty="0" err="1">
                <a:sym typeface="Wingdings" panose="05000000000000000000" pitchFamily="2" charset="2"/>
              </a:rPr>
              <a:t>ratios</a:t>
            </a:r>
            <a:endParaRPr lang="it-IT" sz="2000" dirty="0">
              <a:sym typeface="Wingdings" panose="05000000000000000000" pitchFamily="2" charset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730343" y="3449564"/>
            <a:ext cx="3309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sz="2000" dirty="0" err="1">
                <a:sym typeface="Wingdings" panose="05000000000000000000" pitchFamily="2" charset="2"/>
              </a:rPr>
              <a:t>advantageous</a:t>
            </a:r>
            <a:r>
              <a:rPr lang="it-IT" sz="2000" dirty="0">
                <a:sym typeface="Wingdings" panose="05000000000000000000" pitchFamily="2" charset="2"/>
              </a:rPr>
              <a:t> to study </a:t>
            </a:r>
            <a:r>
              <a:rPr lang="it-IT" sz="2000" dirty="0" err="1">
                <a:sym typeface="Wingdings" panose="05000000000000000000" pitchFamily="2" charset="2"/>
              </a:rPr>
              <a:t>what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parameters</a:t>
            </a:r>
            <a:r>
              <a:rPr lang="it-IT" sz="2000" dirty="0">
                <a:sym typeface="Wingdings" panose="05000000000000000000" pitchFamily="2" charset="2"/>
              </a:rPr>
              <a:t> to </a:t>
            </a:r>
            <a:r>
              <a:rPr lang="it-IT" sz="2000" dirty="0" err="1">
                <a:sym typeface="Wingdings" panose="05000000000000000000" pitchFamily="2" charset="2"/>
              </a:rPr>
              <a:t>describe</a:t>
            </a:r>
            <a:r>
              <a:rPr lang="it-IT" sz="2000" dirty="0">
                <a:sym typeface="Wingdings" panose="05000000000000000000" pitchFamily="2" charset="2"/>
              </a:rPr>
              <a:t> detector with, e.g. fix </a:t>
            </a:r>
            <a:r>
              <a:rPr lang="it-IT" sz="2000" dirty="0">
                <a:solidFill>
                  <a:srgbClr val="FFC000"/>
                </a:solidFill>
                <a:sym typeface="Wingdings" panose="05000000000000000000" pitchFamily="2" charset="2"/>
              </a:rPr>
              <a:t>p/d = f(</a:t>
            </a:r>
            <a:r>
              <a:rPr lang="el-GR" sz="2000" dirty="0">
                <a:solidFill>
                  <a:srgbClr val="FFC000"/>
                </a:solidFill>
                <a:sym typeface="Wingdings" panose="05000000000000000000" pitchFamily="2" charset="2"/>
              </a:rPr>
              <a:t>θ</a:t>
            </a:r>
            <a:r>
              <a:rPr lang="it-IT" sz="2000" dirty="0">
                <a:solidFill>
                  <a:srgbClr val="FFC000"/>
                </a:solidFill>
                <a:sym typeface="Wingdings" panose="05000000000000000000" pitchFamily="2" charset="2"/>
              </a:rPr>
              <a:t>)</a:t>
            </a:r>
            <a:r>
              <a:rPr lang="it-IT" sz="2000" dirty="0">
                <a:sym typeface="Wingdings" panose="05000000000000000000" pitchFamily="2" charset="2"/>
              </a:rPr>
              <a:t>, </a:t>
            </a:r>
            <a:r>
              <a:rPr lang="it-IT" sz="2000" dirty="0" err="1">
                <a:sym typeface="Wingdings" panose="05000000000000000000" pitchFamily="2" charset="2"/>
              </a:rPr>
              <a:t>thus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initially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olidFill>
                  <a:srgbClr val="00B0F0"/>
                </a:solidFill>
                <a:sym typeface="Wingdings" panose="05000000000000000000" pitchFamily="2" charset="2"/>
              </a:rPr>
              <a:t>reducing</a:t>
            </a:r>
            <a:r>
              <a:rPr lang="it-IT" sz="20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000" dirty="0" err="1">
                <a:solidFill>
                  <a:srgbClr val="00B0F0"/>
                </a:solidFill>
                <a:sym typeface="Wingdings" panose="05000000000000000000" pitchFamily="2" charset="2"/>
              </a:rPr>
              <a:t>dimensionality</a:t>
            </a:r>
            <a:r>
              <a:rPr lang="it-IT" sz="20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000" dirty="0">
                <a:sym typeface="Wingdings" panose="05000000000000000000" pitchFamily="2" charset="2"/>
              </a:rPr>
              <a:t>of </a:t>
            </a:r>
            <a:r>
              <a:rPr lang="it-IT" sz="2000" dirty="0" err="1">
                <a:sym typeface="Wingdings" panose="05000000000000000000" pitchFamily="2" charset="2"/>
              </a:rPr>
              <a:t>problem</a:t>
            </a:r>
            <a:r>
              <a:rPr lang="it-IT" sz="2000" dirty="0">
                <a:sym typeface="Wingdings" panose="05000000000000000000" pitchFamily="2" charset="2"/>
              </a:rPr>
              <a:t>; </a:t>
            </a:r>
            <a:r>
              <a:rPr lang="it-IT" sz="2000" dirty="0" err="1">
                <a:sym typeface="Wingdings" panose="05000000000000000000" pitchFamily="2" charset="2"/>
              </a:rPr>
              <a:t>later</a:t>
            </a:r>
            <a:r>
              <a:rPr lang="it-IT" sz="2000" dirty="0">
                <a:sym typeface="Wingdings" panose="05000000000000000000" pitchFamily="2" charset="2"/>
              </a:rPr>
              <a:t> can release once </a:t>
            </a:r>
            <a:r>
              <a:rPr lang="it-IT" sz="2000" dirty="0" err="1">
                <a:sym typeface="Wingdings" panose="05000000000000000000" pitchFamily="2" charset="2"/>
              </a:rPr>
              <a:t>optimality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is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found</a:t>
            </a:r>
            <a:r>
              <a:rPr lang="it-IT" sz="2000" dirty="0">
                <a:sym typeface="Wingdings" panose="05000000000000000000" pitchFamily="2" charset="2"/>
              </a:rPr>
              <a:t>, to fine-</a:t>
            </a:r>
            <a:r>
              <a:rPr lang="it-IT" sz="2000" dirty="0" err="1">
                <a:sym typeface="Wingdings" panose="05000000000000000000" pitchFamily="2" charset="2"/>
              </a:rPr>
              <a:t>tune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37027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2 8"/>
          <p:cNvCxnSpPr/>
          <p:nvPr/>
        </p:nvCxnSpPr>
        <p:spPr>
          <a:xfrm>
            <a:off x="10749106" y="6356350"/>
            <a:ext cx="1328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12077427" y="5369450"/>
            <a:ext cx="0" cy="1073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1856101" y="5483523"/>
            <a:ext cx="301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1" name="Figura a mano libera 10"/>
          <p:cNvSpPr/>
          <p:nvPr/>
        </p:nvSpPr>
        <p:spPr>
          <a:xfrm>
            <a:off x="10754904" y="5661809"/>
            <a:ext cx="1187669" cy="690581"/>
          </a:xfrm>
          <a:custGeom>
            <a:avLst/>
            <a:gdLst>
              <a:gd name="connsiteX0" fmla="*/ 0 w 1187669"/>
              <a:gd name="connsiteY0" fmla="*/ 681622 h 690581"/>
              <a:gd name="connsiteX1" fmla="*/ 241738 w 1187669"/>
              <a:gd name="connsiteY1" fmla="*/ 608049 h 690581"/>
              <a:gd name="connsiteX2" fmla="*/ 367863 w 1187669"/>
              <a:gd name="connsiteY2" fmla="*/ 82532 h 690581"/>
              <a:gd name="connsiteX3" fmla="*/ 1187669 w 1187669"/>
              <a:gd name="connsiteY3" fmla="*/ 8960 h 69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669" h="690581">
                <a:moveTo>
                  <a:pt x="0" y="681622"/>
                </a:moveTo>
                <a:cubicBezTo>
                  <a:pt x="90214" y="694759"/>
                  <a:pt x="180428" y="707897"/>
                  <a:pt x="241738" y="608049"/>
                </a:cubicBezTo>
                <a:cubicBezTo>
                  <a:pt x="303049" y="508201"/>
                  <a:pt x="210208" y="182380"/>
                  <a:pt x="367863" y="82532"/>
                </a:cubicBezTo>
                <a:cubicBezTo>
                  <a:pt x="525518" y="-17316"/>
                  <a:pt x="856593" y="-4178"/>
                  <a:pt x="1187669" y="89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7DC678-5346-7342-4DBF-5CA220000E24}"/>
              </a:ext>
            </a:extLst>
          </p:cNvPr>
          <p:cNvSpPr/>
          <p:nvPr/>
        </p:nvSpPr>
        <p:spPr>
          <a:xfrm>
            <a:off x="10580914" y="5341118"/>
            <a:ext cx="1576873" cy="11017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How to Deal with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Discreteness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2069" y="1690688"/>
            <a:ext cx="7891886" cy="48958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Discreteness of design choices requires special handling</a:t>
            </a:r>
          </a:p>
          <a:p>
            <a:r>
              <a:rPr lang="en-GB" dirty="0">
                <a:solidFill>
                  <a:schemeClr val="bg1"/>
                </a:solidFill>
              </a:rPr>
              <a:t>E.g., the </a:t>
            </a:r>
            <a:r>
              <a:rPr lang="en-GB" b="1" dirty="0">
                <a:solidFill>
                  <a:schemeClr val="bg1"/>
                </a:solidFill>
              </a:rPr>
              <a:t>number</a:t>
            </a:r>
            <a:r>
              <a:rPr lang="en-GB" dirty="0">
                <a:solidFill>
                  <a:schemeClr val="bg1"/>
                </a:solidFill>
              </a:rPr>
              <a:t> of detection elements of a system is something we </a:t>
            </a:r>
            <a:r>
              <a:rPr lang="en-GB" dirty="0">
                <a:solidFill>
                  <a:srgbClr val="FFC000"/>
                </a:solidFill>
              </a:rPr>
              <a:t>cannot take derivatives on</a:t>
            </a:r>
          </a:p>
          <a:p>
            <a:r>
              <a:rPr lang="en-GB" dirty="0">
                <a:solidFill>
                  <a:schemeClr val="bg1"/>
                </a:solidFill>
              </a:rPr>
              <a:t>Or even the simple translation of a detection element in space is an operation that breaks the differentiability (a particle hits or misses it)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We can address the first issue by keeping “imaginary elements” in the system, but </a:t>
            </a:r>
            <a:r>
              <a:rPr lang="en-GB" dirty="0">
                <a:solidFill>
                  <a:srgbClr val="0070C0"/>
                </a:solidFill>
              </a:rPr>
              <a:t>assigning to them zero efficiency </a:t>
            </a:r>
            <a:r>
              <a:rPr lang="en-GB" dirty="0">
                <a:solidFill>
                  <a:schemeClr val="bg1"/>
                </a:solidFill>
              </a:rPr>
              <a:t>– the continuous variable takes charge of allowing for seamless transitions.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We can address the second by </a:t>
            </a:r>
            <a:r>
              <a:rPr lang="en-GB" dirty="0" err="1">
                <a:solidFill>
                  <a:schemeClr val="bg1"/>
                </a:solidFill>
              </a:rPr>
              <a:t>modeling</a:t>
            </a:r>
            <a:r>
              <a:rPr lang="en-GB" dirty="0">
                <a:solidFill>
                  <a:schemeClr val="bg1"/>
                </a:solidFill>
              </a:rPr>
              <a:t> efficiency versus x as a Gaussian PDF, or otherwise </a:t>
            </a:r>
            <a:r>
              <a:rPr lang="en-GB" dirty="0">
                <a:solidFill>
                  <a:srgbClr val="0070C0"/>
                </a:solidFill>
              </a:rPr>
              <a:t>smoothly varying function. </a:t>
            </a:r>
            <a:r>
              <a:rPr lang="en-GB" dirty="0">
                <a:solidFill>
                  <a:srgbClr val="FF0000"/>
                </a:solidFill>
              </a:rPr>
              <a:t>This is only used in the back-propagation step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– the true efficiency map can be used in forward mode.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0749107" y="21986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0749106" y="12080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ttore 2 15"/>
          <p:cNvCxnSpPr/>
          <p:nvPr/>
        </p:nvCxnSpPr>
        <p:spPr>
          <a:xfrm>
            <a:off x="11034857" y="746125"/>
            <a:ext cx="695325" cy="22479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8978858" y="746125"/>
            <a:ext cx="1057276" cy="2247900"/>
            <a:chOff x="9233508" y="746125"/>
            <a:chExt cx="1057276" cy="2247900"/>
          </a:xfrm>
        </p:grpSpPr>
        <p:sp>
          <p:nvSpPr>
            <p:cNvPr id="7" name="Rettangolo 6"/>
            <p:cNvSpPr/>
            <p:nvPr/>
          </p:nvSpPr>
          <p:spPr>
            <a:xfrm>
              <a:off x="9233509" y="21986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9233508" y="12080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9233508" y="16906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Connettore 2 9"/>
            <p:cNvCxnSpPr/>
            <p:nvPr/>
          </p:nvCxnSpPr>
          <p:spPr>
            <a:xfrm>
              <a:off x="9519259" y="746125"/>
              <a:ext cx="695325" cy="22479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o 35"/>
          <p:cNvGrpSpPr/>
          <p:nvPr/>
        </p:nvGrpSpPr>
        <p:grpSpPr>
          <a:xfrm>
            <a:off x="9002008" y="3502025"/>
            <a:ext cx="1057276" cy="2247900"/>
            <a:chOff x="9059883" y="3502025"/>
            <a:chExt cx="1057276" cy="2247900"/>
          </a:xfrm>
        </p:grpSpPr>
        <p:sp>
          <p:nvSpPr>
            <p:cNvPr id="20" name="Rettangolo 19"/>
            <p:cNvSpPr/>
            <p:nvPr/>
          </p:nvSpPr>
          <p:spPr>
            <a:xfrm>
              <a:off x="9059884" y="49545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9059883" y="39639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9059883" y="44465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Connettore 2 22"/>
            <p:cNvCxnSpPr/>
            <p:nvPr/>
          </p:nvCxnSpPr>
          <p:spPr>
            <a:xfrm flipH="1">
              <a:off x="9059884" y="3502025"/>
              <a:ext cx="595312" cy="22479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ttangolo 24"/>
          <p:cNvSpPr/>
          <p:nvPr/>
        </p:nvSpPr>
        <p:spPr>
          <a:xfrm>
            <a:off x="11020152" y="49545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0753931" y="39639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0753931" y="44465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2 30"/>
          <p:cNvCxnSpPr/>
          <p:nvPr/>
        </p:nvCxnSpPr>
        <p:spPr>
          <a:xfrm flipH="1">
            <a:off x="10753427" y="3502025"/>
            <a:ext cx="595312" cy="22479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/>
          <p:cNvSpPr/>
          <p:nvPr/>
        </p:nvSpPr>
        <p:spPr>
          <a:xfrm>
            <a:off x="9543872" y="1756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e 37"/>
          <p:cNvSpPr/>
          <p:nvPr/>
        </p:nvSpPr>
        <p:spPr>
          <a:xfrm>
            <a:off x="9395835" y="12742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e 38"/>
          <p:cNvSpPr/>
          <p:nvPr/>
        </p:nvSpPr>
        <p:spPr>
          <a:xfrm>
            <a:off x="9698111" y="2264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e 39"/>
          <p:cNvSpPr/>
          <p:nvPr/>
        </p:nvSpPr>
        <p:spPr>
          <a:xfrm>
            <a:off x="11162866" y="1275744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e 40"/>
          <p:cNvSpPr/>
          <p:nvPr/>
        </p:nvSpPr>
        <p:spPr>
          <a:xfrm>
            <a:off x="11470048" y="2264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e 41"/>
          <p:cNvSpPr/>
          <p:nvPr/>
        </p:nvSpPr>
        <p:spPr>
          <a:xfrm>
            <a:off x="11314784" y="1765160"/>
            <a:ext cx="106898" cy="1057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e 42"/>
          <p:cNvSpPr/>
          <p:nvPr/>
        </p:nvSpPr>
        <p:spPr>
          <a:xfrm>
            <a:off x="11017914" y="4515178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e 43"/>
          <p:cNvSpPr/>
          <p:nvPr/>
        </p:nvSpPr>
        <p:spPr>
          <a:xfrm>
            <a:off x="11140951" y="403402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e 44"/>
          <p:cNvSpPr/>
          <p:nvPr/>
        </p:nvSpPr>
        <p:spPr>
          <a:xfrm>
            <a:off x="10881394" y="5020796"/>
            <a:ext cx="106898" cy="1057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390303" y="403402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e 46"/>
          <p:cNvSpPr/>
          <p:nvPr/>
        </p:nvSpPr>
        <p:spPr>
          <a:xfrm>
            <a:off x="9129583" y="50207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e 47"/>
          <p:cNvSpPr/>
          <p:nvPr/>
        </p:nvSpPr>
        <p:spPr>
          <a:xfrm>
            <a:off x="9263904" y="45127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1648121" y="5277922"/>
            <a:ext cx="47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eff.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11057949" y="640187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11F73-EEC8-1B2E-C744-94DE73A4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2DB7C-41C6-413A-81DD-F073C27E1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FD41E-8F59-C3CF-0859-D23188938FC9}"/>
              </a:ext>
            </a:extLst>
          </p:cNvPr>
          <p:cNvSpPr/>
          <p:nvPr/>
        </p:nvSpPr>
        <p:spPr>
          <a:xfrm>
            <a:off x="532069" y="2698596"/>
            <a:ext cx="7868826" cy="3522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1EA635-1B9A-72EE-48CA-1AB3E32FE76B}"/>
              </a:ext>
            </a:extLst>
          </p:cNvPr>
          <p:cNvSpPr/>
          <p:nvPr/>
        </p:nvSpPr>
        <p:spPr>
          <a:xfrm>
            <a:off x="7553510" y="3490826"/>
            <a:ext cx="4616915" cy="2749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524F83-E06B-B447-934B-CDC6C25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327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2 8"/>
          <p:cNvCxnSpPr/>
          <p:nvPr/>
        </p:nvCxnSpPr>
        <p:spPr>
          <a:xfrm>
            <a:off x="10749106" y="6356350"/>
            <a:ext cx="1328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12077427" y="5369450"/>
            <a:ext cx="0" cy="1073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1856101" y="5483523"/>
            <a:ext cx="301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1" name="Figura a mano libera 10"/>
          <p:cNvSpPr/>
          <p:nvPr/>
        </p:nvSpPr>
        <p:spPr>
          <a:xfrm>
            <a:off x="10754904" y="5661809"/>
            <a:ext cx="1187669" cy="690581"/>
          </a:xfrm>
          <a:custGeom>
            <a:avLst/>
            <a:gdLst>
              <a:gd name="connsiteX0" fmla="*/ 0 w 1187669"/>
              <a:gd name="connsiteY0" fmla="*/ 681622 h 690581"/>
              <a:gd name="connsiteX1" fmla="*/ 241738 w 1187669"/>
              <a:gd name="connsiteY1" fmla="*/ 608049 h 690581"/>
              <a:gd name="connsiteX2" fmla="*/ 367863 w 1187669"/>
              <a:gd name="connsiteY2" fmla="*/ 82532 h 690581"/>
              <a:gd name="connsiteX3" fmla="*/ 1187669 w 1187669"/>
              <a:gd name="connsiteY3" fmla="*/ 8960 h 69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669" h="690581">
                <a:moveTo>
                  <a:pt x="0" y="681622"/>
                </a:moveTo>
                <a:cubicBezTo>
                  <a:pt x="90214" y="694759"/>
                  <a:pt x="180428" y="707897"/>
                  <a:pt x="241738" y="608049"/>
                </a:cubicBezTo>
                <a:cubicBezTo>
                  <a:pt x="303049" y="508201"/>
                  <a:pt x="210208" y="182380"/>
                  <a:pt x="367863" y="82532"/>
                </a:cubicBezTo>
                <a:cubicBezTo>
                  <a:pt x="525518" y="-17316"/>
                  <a:pt x="856593" y="-4178"/>
                  <a:pt x="1187669" y="89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7DC678-5346-7342-4DBF-5CA220000E24}"/>
              </a:ext>
            </a:extLst>
          </p:cNvPr>
          <p:cNvSpPr/>
          <p:nvPr/>
        </p:nvSpPr>
        <p:spPr>
          <a:xfrm>
            <a:off x="10580914" y="5341118"/>
            <a:ext cx="1576873" cy="11017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How to Deal with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Discreteness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2069" y="1690688"/>
            <a:ext cx="7891886" cy="48958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Discreteness of design choices requires special handling</a:t>
            </a:r>
          </a:p>
          <a:p>
            <a:r>
              <a:rPr lang="en-GB" dirty="0">
                <a:solidFill>
                  <a:schemeClr val="bg1"/>
                </a:solidFill>
              </a:rPr>
              <a:t>E.g., the </a:t>
            </a:r>
            <a:r>
              <a:rPr lang="en-GB" b="1" dirty="0">
                <a:solidFill>
                  <a:schemeClr val="bg1"/>
                </a:solidFill>
              </a:rPr>
              <a:t>number</a:t>
            </a:r>
            <a:r>
              <a:rPr lang="en-GB" dirty="0">
                <a:solidFill>
                  <a:schemeClr val="bg1"/>
                </a:solidFill>
              </a:rPr>
              <a:t> of detection elements of a system is something we </a:t>
            </a:r>
            <a:r>
              <a:rPr lang="en-GB" dirty="0">
                <a:solidFill>
                  <a:srgbClr val="FFC000"/>
                </a:solidFill>
              </a:rPr>
              <a:t>cannot take derivatives on</a:t>
            </a:r>
          </a:p>
          <a:p>
            <a:r>
              <a:rPr lang="en-GB" dirty="0">
                <a:solidFill>
                  <a:schemeClr val="bg1"/>
                </a:solidFill>
              </a:rPr>
              <a:t>Or even the simple translation of a detection element in space is an operation that breaks the differentiability (a particle hits or misses it)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We can address the first issue by keeping “imaginary elements” in the system, but </a:t>
            </a:r>
            <a:r>
              <a:rPr lang="en-GB" dirty="0">
                <a:solidFill>
                  <a:srgbClr val="0070C0"/>
                </a:solidFill>
              </a:rPr>
              <a:t>assigning to them zero efficiency </a:t>
            </a:r>
            <a:r>
              <a:rPr lang="en-GB" dirty="0">
                <a:solidFill>
                  <a:schemeClr val="bg1"/>
                </a:solidFill>
              </a:rPr>
              <a:t>– the continuous variable takes charge of allowing for seamless transitions.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We can address the second by </a:t>
            </a:r>
            <a:r>
              <a:rPr lang="en-GB" dirty="0" err="1">
                <a:solidFill>
                  <a:schemeClr val="bg1"/>
                </a:solidFill>
              </a:rPr>
              <a:t>modeling</a:t>
            </a:r>
            <a:r>
              <a:rPr lang="en-GB" dirty="0">
                <a:solidFill>
                  <a:schemeClr val="bg1"/>
                </a:solidFill>
              </a:rPr>
              <a:t> efficiency versus x as a Gaussian PDF, or otherwise </a:t>
            </a:r>
            <a:r>
              <a:rPr lang="en-GB" dirty="0">
                <a:solidFill>
                  <a:srgbClr val="0070C0"/>
                </a:solidFill>
              </a:rPr>
              <a:t>smoothly varying function. </a:t>
            </a:r>
            <a:r>
              <a:rPr lang="en-GB" dirty="0">
                <a:solidFill>
                  <a:srgbClr val="FF0000"/>
                </a:solidFill>
              </a:rPr>
              <a:t>This is only used in the back-propagation step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– the true efficiency map can be used in forward mode.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0749107" y="21986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0749106" y="12080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ttore 2 15"/>
          <p:cNvCxnSpPr/>
          <p:nvPr/>
        </p:nvCxnSpPr>
        <p:spPr>
          <a:xfrm>
            <a:off x="11034857" y="746125"/>
            <a:ext cx="695325" cy="22479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8978858" y="746125"/>
            <a:ext cx="1057276" cy="2247900"/>
            <a:chOff x="9233508" y="746125"/>
            <a:chExt cx="1057276" cy="2247900"/>
          </a:xfrm>
        </p:grpSpPr>
        <p:sp>
          <p:nvSpPr>
            <p:cNvPr id="7" name="Rettangolo 6"/>
            <p:cNvSpPr/>
            <p:nvPr/>
          </p:nvSpPr>
          <p:spPr>
            <a:xfrm>
              <a:off x="9233509" y="21986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9233508" y="12080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9233508" y="16906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Connettore 2 9"/>
            <p:cNvCxnSpPr/>
            <p:nvPr/>
          </p:nvCxnSpPr>
          <p:spPr>
            <a:xfrm>
              <a:off x="9519259" y="746125"/>
              <a:ext cx="695325" cy="22479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o 35"/>
          <p:cNvGrpSpPr/>
          <p:nvPr/>
        </p:nvGrpSpPr>
        <p:grpSpPr>
          <a:xfrm>
            <a:off x="9002008" y="3502025"/>
            <a:ext cx="1057276" cy="2247900"/>
            <a:chOff x="9059883" y="3502025"/>
            <a:chExt cx="1057276" cy="2247900"/>
          </a:xfrm>
        </p:grpSpPr>
        <p:sp>
          <p:nvSpPr>
            <p:cNvPr id="20" name="Rettangolo 19"/>
            <p:cNvSpPr/>
            <p:nvPr/>
          </p:nvSpPr>
          <p:spPr>
            <a:xfrm>
              <a:off x="9059884" y="49545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9059883" y="39639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9059883" y="44465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Connettore 2 22"/>
            <p:cNvCxnSpPr/>
            <p:nvPr/>
          </p:nvCxnSpPr>
          <p:spPr>
            <a:xfrm flipH="1">
              <a:off x="9059884" y="3502025"/>
              <a:ext cx="595312" cy="22479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ttangolo 24"/>
          <p:cNvSpPr/>
          <p:nvPr/>
        </p:nvSpPr>
        <p:spPr>
          <a:xfrm>
            <a:off x="11020152" y="49545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0753931" y="39639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0753931" y="44465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2 30"/>
          <p:cNvCxnSpPr/>
          <p:nvPr/>
        </p:nvCxnSpPr>
        <p:spPr>
          <a:xfrm flipH="1">
            <a:off x="10753427" y="3502025"/>
            <a:ext cx="595312" cy="22479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/>
          <p:cNvSpPr/>
          <p:nvPr/>
        </p:nvSpPr>
        <p:spPr>
          <a:xfrm>
            <a:off x="9543872" y="1756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e 37"/>
          <p:cNvSpPr/>
          <p:nvPr/>
        </p:nvSpPr>
        <p:spPr>
          <a:xfrm>
            <a:off x="9395835" y="12742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e 38"/>
          <p:cNvSpPr/>
          <p:nvPr/>
        </p:nvSpPr>
        <p:spPr>
          <a:xfrm>
            <a:off x="9698111" y="2264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e 39"/>
          <p:cNvSpPr/>
          <p:nvPr/>
        </p:nvSpPr>
        <p:spPr>
          <a:xfrm>
            <a:off x="11162866" y="1275744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e 40"/>
          <p:cNvSpPr/>
          <p:nvPr/>
        </p:nvSpPr>
        <p:spPr>
          <a:xfrm>
            <a:off x="11470048" y="2264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e 41"/>
          <p:cNvSpPr/>
          <p:nvPr/>
        </p:nvSpPr>
        <p:spPr>
          <a:xfrm>
            <a:off x="11314784" y="1765160"/>
            <a:ext cx="106898" cy="1057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e 42"/>
          <p:cNvSpPr/>
          <p:nvPr/>
        </p:nvSpPr>
        <p:spPr>
          <a:xfrm>
            <a:off x="11017914" y="4515178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e 43"/>
          <p:cNvSpPr/>
          <p:nvPr/>
        </p:nvSpPr>
        <p:spPr>
          <a:xfrm>
            <a:off x="11140951" y="403402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e 44"/>
          <p:cNvSpPr/>
          <p:nvPr/>
        </p:nvSpPr>
        <p:spPr>
          <a:xfrm>
            <a:off x="10881394" y="5020796"/>
            <a:ext cx="106898" cy="1057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390303" y="403402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e 46"/>
          <p:cNvSpPr/>
          <p:nvPr/>
        </p:nvSpPr>
        <p:spPr>
          <a:xfrm>
            <a:off x="9129583" y="50207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e 47"/>
          <p:cNvSpPr/>
          <p:nvPr/>
        </p:nvSpPr>
        <p:spPr>
          <a:xfrm>
            <a:off x="9263904" y="45127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1648121" y="5277922"/>
            <a:ext cx="47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eff.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11057949" y="640187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11F73-EEC8-1B2E-C744-94DE73A4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2DB7C-41C6-413A-81DD-F073C27E1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FD41E-8F59-C3CF-0859-D23188938FC9}"/>
              </a:ext>
            </a:extLst>
          </p:cNvPr>
          <p:cNvSpPr/>
          <p:nvPr/>
        </p:nvSpPr>
        <p:spPr>
          <a:xfrm>
            <a:off x="532069" y="3963988"/>
            <a:ext cx="7868826" cy="2257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8A76CC-22E5-AB66-07D6-2DD403A02E5F}"/>
              </a:ext>
            </a:extLst>
          </p:cNvPr>
          <p:cNvSpPr/>
          <p:nvPr/>
        </p:nvSpPr>
        <p:spPr>
          <a:xfrm>
            <a:off x="377144" y="1327150"/>
            <a:ext cx="7868826" cy="1325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A6F00F-9587-CCF2-EA6B-DE8D9F11F96E}"/>
              </a:ext>
            </a:extLst>
          </p:cNvPr>
          <p:cNvSpPr/>
          <p:nvPr/>
        </p:nvSpPr>
        <p:spPr>
          <a:xfrm>
            <a:off x="8730086" y="612893"/>
            <a:ext cx="3424638" cy="259647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E9D7C2-4429-EBCA-6EDE-E6CED4AA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512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How to Deal with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Discreteness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2069" y="1690688"/>
            <a:ext cx="7891886" cy="48958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Discreteness of design choices requires special handling</a:t>
            </a:r>
          </a:p>
          <a:p>
            <a:r>
              <a:rPr lang="en-GB" dirty="0">
                <a:solidFill>
                  <a:schemeClr val="bg1"/>
                </a:solidFill>
              </a:rPr>
              <a:t>E.g., the </a:t>
            </a:r>
            <a:r>
              <a:rPr lang="en-GB" b="1" dirty="0">
                <a:solidFill>
                  <a:schemeClr val="bg1"/>
                </a:solidFill>
              </a:rPr>
              <a:t>number</a:t>
            </a:r>
            <a:r>
              <a:rPr lang="en-GB" dirty="0">
                <a:solidFill>
                  <a:schemeClr val="bg1"/>
                </a:solidFill>
              </a:rPr>
              <a:t> of detection elements of a system is something we </a:t>
            </a:r>
            <a:r>
              <a:rPr lang="en-GB" dirty="0">
                <a:solidFill>
                  <a:srgbClr val="FFC000"/>
                </a:solidFill>
              </a:rPr>
              <a:t>cannot take derivatives on</a:t>
            </a:r>
          </a:p>
          <a:p>
            <a:r>
              <a:rPr lang="en-GB" dirty="0">
                <a:solidFill>
                  <a:schemeClr val="bg1"/>
                </a:solidFill>
              </a:rPr>
              <a:t>Or even the simple translation of a detection element in space is an operation that breaks the differentiability (a particle hits or misses it)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We can address the first issue by keeping “imaginary elements” in the system, </a:t>
            </a:r>
            <a:r>
              <a:rPr lang="en-GB" dirty="0">
                <a:solidFill>
                  <a:srgbClr val="00B0F0"/>
                </a:solidFill>
              </a:rPr>
              <a:t>assigning to them zero efficiency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– the continuous variable takes charge of allowing for seamless transitions.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We can address the second by </a:t>
            </a:r>
            <a:r>
              <a:rPr lang="en-GB" dirty="0" err="1">
                <a:solidFill>
                  <a:schemeClr val="bg1"/>
                </a:solidFill>
              </a:rPr>
              <a:t>modeling</a:t>
            </a:r>
            <a:r>
              <a:rPr lang="en-GB" dirty="0">
                <a:solidFill>
                  <a:schemeClr val="bg1"/>
                </a:solidFill>
              </a:rPr>
              <a:t> efficiency versus x as a Gaussian PDF, or otherwise </a:t>
            </a:r>
            <a:r>
              <a:rPr lang="en-GB" dirty="0">
                <a:solidFill>
                  <a:srgbClr val="0070C0"/>
                </a:solidFill>
              </a:rPr>
              <a:t>smoothly varying function. </a:t>
            </a:r>
            <a:r>
              <a:rPr lang="en-GB" dirty="0">
                <a:solidFill>
                  <a:srgbClr val="FF0000"/>
                </a:solidFill>
              </a:rPr>
              <a:t>This is only used in the back-propagation step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– the true efficiency map can be used in forward mode.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0749107" y="1703388"/>
            <a:ext cx="1057275" cy="2381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0749107" y="21986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0749106" y="12080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ttore 2 15"/>
          <p:cNvCxnSpPr/>
          <p:nvPr/>
        </p:nvCxnSpPr>
        <p:spPr>
          <a:xfrm>
            <a:off x="11034857" y="746125"/>
            <a:ext cx="695325" cy="22479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8978858" y="746125"/>
            <a:ext cx="1057276" cy="2247900"/>
            <a:chOff x="9233508" y="746125"/>
            <a:chExt cx="1057276" cy="2247900"/>
          </a:xfrm>
        </p:grpSpPr>
        <p:sp>
          <p:nvSpPr>
            <p:cNvPr id="7" name="Rettangolo 6"/>
            <p:cNvSpPr/>
            <p:nvPr/>
          </p:nvSpPr>
          <p:spPr>
            <a:xfrm>
              <a:off x="9233509" y="21986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9233508" y="12080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9233508" y="16906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Connettore 2 9"/>
            <p:cNvCxnSpPr/>
            <p:nvPr/>
          </p:nvCxnSpPr>
          <p:spPr>
            <a:xfrm>
              <a:off x="9519259" y="746125"/>
              <a:ext cx="695325" cy="22479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o 35"/>
          <p:cNvGrpSpPr/>
          <p:nvPr/>
        </p:nvGrpSpPr>
        <p:grpSpPr>
          <a:xfrm>
            <a:off x="9002008" y="3502025"/>
            <a:ext cx="1057276" cy="2247900"/>
            <a:chOff x="9059883" y="3502025"/>
            <a:chExt cx="1057276" cy="2247900"/>
          </a:xfrm>
        </p:grpSpPr>
        <p:sp>
          <p:nvSpPr>
            <p:cNvPr id="20" name="Rettangolo 19"/>
            <p:cNvSpPr/>
            <p:nvPr/>
          </p:nvSpPr>
          <p:spPr>
            <a:xfrm>
              <a:off x="9059884" y="49545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9059883" y="39639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9059883" y="44465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Connettore 2 22"/>
            <p:cNvCxnSpPr/>
            <p:nvPr/>
          </p:nvCxnSpPr>
          <p:spPr>
            <a:xfrm flipH="1">
              <a:off x="9059884" y="3502025"/>
              <a:ext cx="595312" cy="22479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ttangolo 24"/>
          <p:cNvSpPr/>
          <p:nvPr/>
        </p:nvSpPr>
        <p:spPr>
          <a:xfrm>
            <a:off x="11020152" y="49545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0753931" y="39639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0753931" y="44465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2 30"/>
          <p:cNvCxnSpPr/>
          <p:nvPr/>
        </p:nvCxnSpPr>
        <p:spPr>
          <a:xfrm flipH="1">
            <a:off x="10753427" y="3502025"/>
            <a:ext cx="595312" cy="22479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/>
          <p:cNvSpPr/>
          <p:nvPr/>
        </p:nvSpPr>
        <p:spPr>
          <a:xfrm>
            <a:off x="9543872" y="1756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e 37"/>
          <p:cNvSpPr/>
          <p:nvPr/>
        </p:nvSpPr>
        <p:spPr>
          <a:xfrm>
            <a:off x="9395835" y="12742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e 38"/>
          <p:cNvSpPr/>
          <p:nvPr/>
        </p:nvSpPr>
        <p:spPr>
          <a:xfrm>
            <a:off x="9698111" y="2264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e 39"/>
          <p:cNvSpPr/>
          <p:nvPr/>
        </p:nvSpPr>
        <p:spPr>
          <a:xfrm>
            <a:off x="11162866" y="1275744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e 40"/>
          <p:cNvSpPr/>
          <p:nvPr/>
        </p:nvSpPr>
        <p:spPr>
          <a:xfrm>
            <a:off x="11470048" y="2264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e 41"/>
          <p:cNvSpPr/>
          <p:nvPr/>
        </p:nvSpPr>
        <p:spPr>
          <a:xfrm>
            <a:off x="11314784" y="1765160"/>
            <a:ext cx="106898" cy="1057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e 42"/>
          <p:cNvSpPr/>
          <p:nvPr/>
        </p:nvSpPr>
        <p:spPr>
          <a:xfrm>
            <a:off x="11017914" y="4515178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e 43"/>
          <p:cNvSpPr/>
          <p:nvPr/>
        </p:nvSpPr>
        <p:spPr>
          <a:xfrm>
            <a:off x="11140951" y="403402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e 44"/>
          <p:cNvSpPr/>
          <p:nvPr/>
        </p:nvSpPr>
        <p:spPr>
          <a:xfrm>
            <a:off x="10881394" y="5020796"/>
            <a:ext cx="106898" cy="1057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390303" y="403402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e 46"/>
          <p:cNvSpPr/>
          <p:nvPr/>
        </p:nvSpPr>
        <p:spPr>
          <a:xfrm>
            <a:off x="9129583" y="50207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e 47"/>
          <p:cNvSpPr/>
          <p:nvPr/>
        </p:nvSpPr>
        <p:spPr>
          <a:xfrm>
            <a:off x="9263904" y="45127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11F73-EEC8-1B2E-C744-94DE73A4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2DB7C-41C6-413A-81DD-F073C27E1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EB843-ADB3-CEED-E972-9BF4895577B9}"/>
              </a:ext>
            </a:extLst>
          </p:cNvPr>
          <p:cNvSpPr/>
          <p:nvPr/>
        </p:nvSpPr>
        <p:spPr>
          <a:xfrm>
            <a:off x="519651" y="1447801"/>
            <a:ext cx="7868826" cy="225742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21E2B1F-BA7E-028C-6D81-467A2839AC19}"/>
              </a:ext>
            </a:extLst>
          </p:cNvPr>
          <p:cNvSpPr/>
          <p:nvPr/>
        </p:nvSpPr>
        <p:spPr>
          <a:xfrm>
            <a:off x="532069" y="5126504"/>
            <a:ext cx="7741252" cy="1094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520FCF-14CB-8FE9-46B4-67564DB6D0A0}"/>
              </a:ext>
            </a:extLst>
          </p:cNvPr>
          <p:cNvSpPr/>
          <p:nvPr/>
        </p:nvSpPr>
        <p:spPr>
          <a:xfrm>
            <a:off x="8764859" y="3233854"/>
            <a:ext cx="3427141" cy="28843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66928F-A4B5-D1A3-2E42-1A1DCDD5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028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How to Deal with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Discreteness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2069" y="1690688"/>
            <a:ext cx="7891886" cy="48958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Discreteness of design choices requires special handling</a:t>
            </a:r>
          </a:p>
          <a:p>
            <a:r>
              <a:rPr lang="en-GB" dirty="0">
                <a:solidFill>
                  <a:schemeClr val="bg1"/>
                </a:solidFill>
              </a:rPr>
              <a:t>E.g., the </a:t>
            </a:r>
            <a:r>
              <a:rPr lang="en-GB" b="1" dirty="0">
                <a:solidFill>
                  <a:schemeClr val="bg1"/>
                </a:solidFill>
              </a:rPr>
              <a:t>number</a:t>
            </a:r>
            <a:r>
              <a:rPr lang="en-GB" dirty="0">
                <a:solidFill>
                  <a:schemeClr val="bg1"/>
                </a:solidFill>
              </a:rPr>
              <a:t> of detection elements of a system is something we </a:t>
            </a:r>
            <a:r>
              <a:rPr lang="en-GB" dirty="0">
                <a:solidFill>
                  <a:srgbClr val="FFC000"/>
                </a:solidFill>
              </a:rPr>
              <a:t>cannot take derivatives on</a:t>
            </a:r>
          </a:p>
          <a:p>
            <a:r>
              <a:rPr lang="en-GB" dirty="0">
                <a:solidFill>
                  <a:schemeClr val="bg1"/>
                </a:solidFill>
              </a:rPr>
              <a:t>Or even the simple translation of a detection element in space is an operation that breaks the differentiability (a particle hits or misses it)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We can address the first issue by keeping “imaginary elements” in the system, but </a:t>
            </a:r>
            <a:r>
              <a:rPr lang="en-GB" dirty="0">
                <a:solidFill>
                  <a:srgbClr val="0070C0"/>
                </a:solidFill>
              </a:rPr>
              <a:t>assigning to them zero efficiency </a:t>
            </a:r>
            <a:r>
              <a:rPr lang="en-GB" dirty="0">
                <a:solidFill>
                  <a:schemeClr val="bg1"/>
                </a:solidFill>
              </a:rPr>
              <a:t>– the continuous variable takes charge of allowing for seamless transitions.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We can address the second by </a:t>
            </a:r>
            <a:r>
              <a:rPr lang="en-GB" dirty="0" err="1">
                <a:solidFill>
                  <a:schemeClr val="bg1"/>
                </a:solidFill>
              </a:rPr>
              <a:t>modeling</a:t>
            </a:r>
            <a:r>
              <a:rPr lang="en-GB" dirty="0">
                <a:solidFill>
                  <a:schemeClr val="bg1"/>
                </a:solidFill>
              </a:rPr>
              <a:t> efficiency versus x as a Gaussian PDF, or otherwise </a:t>
            </a:r>
            <a:r>
              <a:rPr lang="en-GB" dirty="0">
                <a:solidFill>
                  <a:srgbClr val="00B0F0"/>
                </a:solidFill>
              </a:rPr>
              <a:t>smoothly varying function</a:t>
            </a:r>
            <a:r>
              <a:rPr lang="en-GB" dirty="0">
                <a:solidFill>
                  <a:srgbClr val="0070C0"/>
                </a:solidFill>
              </a:rPr>
              <a:t>. </a:t>
            </a:r>
            <a:r>
              <a:rPr lang="en-GB" dirty="0">
                <a:solidFill>
                  <a:srgbClr val="FFC000"/>
                </a:solidFill>
              </a:rPr>
              <a:t>This is only used in the back-propagation step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– the true efficiency map can be used in forward mode.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0749107" y="1703388"/>
            <a:ext cx="1057275" cy="238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0749107" y="21986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0749106" y="12080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ttore 2 15"/>
          <p:cNvCxnSpPr/>
          <p:nvPr/>
        </p:nvCxnSpPr>
        <p:spPr>
          <a:xfrm>
            <a:off x="11034857" y="746125"/>
            <a:ext cx="695325" cy="22479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8978858" y="746125"/>
            <a:ext cx="1057276" cy="2247900"/>
            <a:chOff x="9233508" y="746125"/>
            <a:chExt cx="1057276" cy="2247900"/>
          </a:xfrm>
        </p:grpSpPr>
        <p:sp>
          <p:nvSpPr>
            <p:cNvPr id="7" name="Rettangolo 6"/>
            <p:cNvSpPr/>
            <p:nvPr/>
          </p:nvSpPr>
          <p:spPr>
            <a:xfrm>
              <a:off x="9233509" y="21986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9233508" y="12080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9233508" y="16906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Connettore 2 9"/>
            <p:cNvCxnSpPr/>
            <p:nvPr/>
          </p:nvCxnSpPr>
          <p:spPr>
            <a:xfrm>
              <a:off x="9519259" y="746125"/>
              <a:ext cx="695325" cy="22479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o 35"/>
          <p:cNvGrpSpPr/>
          <p:nvPr/>
        </p:nvGrpSpPr>
        <p:grpSpPr>
          <a:xfrm>
            <a:off x="9002008" y="3502025"/>
            <a:ext cx="1057276" cy="2247900"/>
            <a:chOff x="9059883" y="3502025"/>
            <a:chExt cx="1057276" cy="2247900"/>
          </a:xfrm>
        </p:grpSpPr>
        <p:sp>
          <p:nvSpPr>
            <p:cNvPr id="20" name="Rettangolo 19"/>
            <p:cNvSpPr/>
            <p:nvPr/>
          </p:nvSpPr>
          <p:spPr>
            <a:xfrm>
              <a:off x="9059884" y="49545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9059883" y="39639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9059883" y="44465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Connettore 2 22"/>
            <p:cNvCxnSpPr/>
            <p:nvPr/>
          </p:nvCxnSpPr>
          <p:spPr>
            <a:xfrm flipH="1">
              <a:off x="9059884" y="3502025"/>
              <a:ext cx="595312" cy="22479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ttangolo 24"/>
          <p:cNvSpPr/>
          <p:nvPr/>
        </p:nvSpPr>
        <p:spPr>
          <a:xfrm>
            <a:off x="11020152" y="49545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0753931" y="39639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0753931" y="44465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2 30"/>
          <p:cNvCxnSpPr/>
          <p:nvPr/>
        </p:nvCxnSpPr>
        <p:spPr>
          <a:xfrm flipH="1">
            <a:off x="10753427" y="3502025"/>
            <a:ext cx="595312" cy="22479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/>
          <p:cNvSpPr/>
          <p:nvPr/>
        </p:nvSpPr>
        <p:spPr>
          <a:xfrm>
            <a:off x="9543872" y="1756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e 37"/>
          <p:cNvSpPr/>
          <p:nvPr/>
        </p:nvSpPr>
        <p:spPr>
          <a:xfrm>
            <a:off x="9395835" y="12742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e 38"/>
          <p:cNvSpPr/>
          <p:nvPr/>
        </p:nvSpPr>
        <p:spPr>
          <a:xfrm>
            <a:off x="9698111" y="2264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e 39"/>
          <p:cNvSpPr/>
          <p:nvPr/>
        </p:nvSpPr>
        <p:spPr>
          <a:xfrm>
            <a:off x="11162866" y="1275744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e 40"/>
          <p:cNvSpPr/>
          <p:nvPr/>
        </p:nvSpPr>
        <p:spPr>
          <a:xfrm>
            <a:off x="11470048" y="2264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e 41"/>
          <p:cNvSpPr/>
          <p:nvPr/>
        </p:nvSpPr>
        <p:spPr>
          <a:xfrm>
            <a:off x="11314784" y="1765160"/>
            <a:ext cx="106898" cy="1057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e 42"/>
          <p:cNvSpPr/>
          <p:nvPr/>
        </p:nvSpPr>
        <p:spPr>
          <a:xfrm>
            <a:off x="11017914" y="4515178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e 43"/>
          <p:cNvSpPr/>
          <p:nvPr/>
        </p:nvSpPr>
        <p:spPr>
          <a:xfrm>
            <a:off x="11140951" y="403402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e 44"/>
          <p:cNvSpPr/>
          <p:nvPr/>
        </p:nvSpPr>
        <p:spPr>
          <a:xfrm>
            <a:off x="10881394" y="5020796"/>
            <a:ext cx="106898" cy="1057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390303" y="403402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e 46"/>
          <p:cNvSpPr/>
          <p:nvPr/>
        </p:nvSpPr>
        <p:spPr>
          <a:xfrm>
            <a:off x="9129583" y="50207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e 47"/>
          <p:cNvSpPr/>
          <p:nvPr/>
        </p:nvSpPr>
        <p:spPr>
          <a:xfrm>
            <a:off x="9263904" y="45127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8D4F04-F394-DB21-4DB1-B75ECBD06AD3}"/>
              </a:ext>
            </a:extLst>
          </p:cNvPr>
          <p:cNvGrpSpPr/>
          <p:nvPr/>
        </p:nvGrpSpPr>
        <p:grpSpPr>
          <a:xfrm>
            <a:off x="10749106" y="5277922"/>
            <a:ext cx="1408681" cy="1493282"/>
            <a:chOff x="10749106" y="5277922"/>
            <a:chExt cx="1408681" cy="1493282"/>
          </a:xfrm>
        </p:grpSpPr>
        <p:cxnSp>
          <p:nvCxnSpPr>
            <p:cNvPr id="9" name="Connettore 2 8"/>
            <p:cNvCxnSpPr/>
            <p:nvPr/>
          </p:nvCxnSpPr>
          <p:spPr>
            <a:xfrm>
              <a:off x="10749106" y="6356350"/>
              <a:ext cx="1328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igura a mano libera 10"/>
            <p:cNvSpPr/>
            <p:nvPr/>
          </p:nvSpPr>
          <p:spPr>
            <a:xfrm>
              <a:off x="10754904" y="5661809"/>
              <a:ext cx="1187669" cy="690581"/>
            </a:xfrm>
            <a:custGeom>
              <a:avLst/>
              <a:gdLst>
                <a:gd name="connsiteX0" fmla="*/ 0 w 1187669"/>
                <a:gd name="connsiteY0" fmla="*/ 681622 h 690581"/>
                <a:gd name="connsiteX1" fmla="*/ 241738 w 1187669"/>
                <a:gd name="connsiteY1" fmla="*/ 608049 h 690581"/>
                <a:gd name="connsiteX2" fmla="*/ 367863 w 1187669"/>
                <a:gd name="connsiteY2" fmla="*/ 82532 h 690581"/>
                <a:gd name="connsiteX3" fmla="*/ 1187669 w 1187669"/>
                <a:gd name="connsiteY3" fmla="*/ 8960 h 69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7669" h="690581">
                  <a:moveTo>
                    <a:pt x="0" y="681622"/>
                  </a:moveTo>
                  <a:cubicBezTo>
                    <a:pt x="90214" y="694759"/>
                    <a:pt x="180428" y="707897"/>
                    <a:pt x="241738" y="608049"/>
                  </a:cubicBezTo>
                  <a:cubicBezTo>
                    <a:pt x="303049" y="508201"/>
                    <a:pt x="210208" y="182380"/>
                    <a:pt x="367863" y="82532"/>
                  </a:cubicBezTo>
                  <a:cubicBezTo>
                    <a:pt x="525518" y="-17316"/>
                    <a:pt x="856593" y="-4178"/>
                    <a:pt x="1187669" y="89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1648121" y="5277922"/>
              <a:ext cx="479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eff.</a:t>
              </a:r>
            </a:p>
          </p:txBody>
        </p:sp>
        <p:cxnSp>
          <p:nvCxnSpPr>
            <p:cNvPr id="24" name="Connettore 2 23"/>
            <p:cNvCxnSpPr/>
            <p:nvPr/>
          </p:nvCxnSpPr>
          <p:spPr>
            <a:xfrm flipV="1">
              <a:off x="12077427" y="5369450"/>
              <a:ext cx="0" cy="10733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/>
            <p:cNvSpPr txBox="1"/>
            <p:nvPr/>
          </p:nvSpPr>
          <p:spPr>
            <a:xfrm>
              <a:off x="11856101" y="5483523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11057949" y="6401872"/>
              <a:ext cx="1096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position x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11F73-EEC8-1B2E-C744-94DE73A4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2DB7C-41C6-413A-81DD-F073C27E1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EB843-ADB3-CEED-E972-9BF4895577B9}"/>
              </a:ext>
            </a:extLst>
          </p:cNvPr>
          <p:cNvSpPr/>
          <p:nvPr/>
        </p:nvSpPr>
        <p:spPr>
          <a:xfrm>
            <a:off x="286842" y="1365969"/>
            <a:ext cx="8056885" cy="370768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FBC28A-37B6-1AC5-830F-D69A9A4478FE}"/>
              </a:ext>
            </a:extLst>
          </p:cNvPr>
          <p:cNvSpPr/>
          <p:nvPr/>
        </p:nvSpPr>
        <p:spPr>
          <a:xfrm>
            <a:off x="8700214" y="178962"/>
            <a:ext cx="3427141" cy="288437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D91A73-BA7E-4609-E68F-F054F9C4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85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D2D40-B579-2418-22CD-AE0443D6E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tangolo 48">
            <a:extLst>
              <a:ext uri="{FF2B5EF4-FFF2-40B4-BE49-F238E27FC236}">
                <a16:creationId xmlns:a16="http://schemas.microsoft.com/office/drawing/2014/main" id="{288D621F-CE20-4952-B99C-E91A5E9BC9D1}"/>
              </a:ext>
            </a:extLst>
          </p:cNvPr>
          <p:cNvSpPr/>
          <p:nvPr/>
        </p:nvSpPr>
        <p:spPr>
          <a:xfrm>
            <a:off x="10749106" y="4950428"/>
            <a:ext cx="1057275" cy="238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2DCF756-971C-D071-9624-005BEE6E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How to Deal with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Discreteness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C5EEBF-106B-272A-F910-31E76EDB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57B89-A023-4184-86DD-540BD0318D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2F4CF81-AC8F-489B-21EA-F2C34A8D0B1C}"/>
              </a:ext>
            </a:extLst>
          </p:cNvPr>
          <p:cNvSpPr/>
          <p:nvPr/>
        </p:nvSpPr>
        <p:spPr>
          <a:xfrm>
            <a:off x="10749107" y="1703388"/>
            <a:ext cx="1057275" cy="238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56BEFA6-AB0D-83C9-AB7D-7D6B4DACA6C8}"/>
              </a:ext>
            </a:extLst>
          </p:cNvPr>
          <p:cNvSpPr/>
          <p:nvPr/>
        </p:nvSpPr>
        <p:spPr>
          <a:xfrm>
            <a:off x="10749107" y="21986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C40DCD7-65C5-A03A-FBF2-F178626810DD}"/>
              </a:ext>
            </a:extLst>
          </p:cNvPr>
          <p:cNvSpPr/>
          <p:nvPr/>
        </p:nvSpPr>
        <p:spPr>
          <a:xfrm>
            <a:off x="10749106" y="12080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D8AA8E5-6F5D-5C89-2796-93D89EF7ECE7}"/>
              </a:ext>
            </a:extLst>
          </p:cNvPr>
          <p:cNvCxnSpPr/>
          <p:nvPr/>
        </p:nvCxnSpPr>
        <p:spPr>
          <a:xfrm>
            <a:off x="11034857" y="746125"/>
            <a:ext cx="695325" cy="22479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CA47DB6-6FFB-6781-9C0F-7E94BE56D688}"/>
              </a:ext>
            </a:extLst>
          </p:cNvPr>
          <p:cNvGrpSpPr/>
          <p:nvPr/>
        </p:nvGrpSpPr>
        <p:grpSpPr>
          <a:xfrm>
            <a:off x="8978858" y="746125"/>
            <a:ext cx="1057276" cy="2247900"/>
            <a:chOff x="9233508" y="746125"/>
            <a:chExt cx="1057276" cy="224790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0E414358-1E66-2D59-508F-E56617C3E6BA}"/>
                </a:ext>
              </a:extLst>
            </p:cNvPr>
            <p:cNvSpPr/>
            <p:nvPr/>
          </p:nvSpPr>
          <p:spPr>
            <a:xfrm>
              <a:off x="9233509" y="21986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C763E99F-32FF-BA98-8B97-E3AD5F7E6D12}"/>
                </a:ext>
              </a:extLst>
            </p:cNvPr>
            <p:cNvSpPr/>
            <p:nvPr/>
          </p:nvSpPr>
          <p:spPr>
            <a:xfrm>
              <a:off x="9233508" y="12080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83719F75-4A4F-2FAA-C5D5-9E7E7667112D}"/>
                </a:ext>
              </a:extLst>
            </p:cNvPr>
            <p:cNvSpPr/>
            <p:nvPr/>
          </p:nvSpPr>
          <p:spPr>
            <a:xfrm>
              <a:off x="9233508" y="16906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DAE2BBB5-B3C9-00BD-3136-3C3EB693DE7C}"/>
                </a:ext>
              </a:extLst>
            </p:cNvPr>
            <p:cNvCxnSpPr/>
            <p:nvPr/>
          </p:nvCxnSpPr>
          <p:spPr>
            <a:xfrm>
              <a:off x="9519259" y="746125"/>
              <a:ext cx="695325" cy="22479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C2BCB437-8C64-2198-F26B-7773FCF80507}"/>
              </a:ext>
            </a:extLst>
          </p:cNvPr>
          <p:cNvGrpSpPr/>
          <p:nvPr/>
        </p:nvGrpSpPr>
        <p:grpSpPr>
          <a:xfrm>
            <a:off x="9002008" y="3502025"/>
            <a:ext cx="1057276" cy="2247900"/>
            <a:chOff x="9059883" y="3502025"/>
            <a:chExt cx="1057276" cy="2247900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2ED47AC9-1B5F-D609-5751-E506BEF61309}"/>
                </a:ext>
              </a:extLst>
            </p:cNvPr>
            <p:cNvSpPr/>
            <p:nvPr/>
          </p:nvSpPr>
          <p:spPr>
            <a:xfrm>
              <a:off x="9059884" y="49545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E305E798-A03E-E550-9BFA-7DB92DD49A97}"/>
                </a:ext>
              </a:extLst>
            </p:cNvPr>
            <p:cNvSpPr/>
            <p:nvPr/>
          </p:nvSpPr>
          <p:spPr>
            <a:xfrm>
              <a:off x="9059883" y="39639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A449C5F1-7666-6895-6FCD-C4696D02636C}"/>
                </a:ext>
              </a:extLst>
            </p:cNvPr>
            <p:cNvSpPr/>
            <p:nvPr/>
          </p:nvSpPr>
          <p:spPr>
            <a:xfrm>
              <a:off x="9059883" y="4446588"/>
              <a:ext cx="1057275" cy="238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583D9CC2-0DA0-F4FE-C1DC-5B0F18A6350F}"/>
                </a:ext>
              </a:extLst>
            </p:cNvPr>
            <p:cNvCxnSpPr/>
            <p:nvPr/>
          </p:nvCxnSpPr>
          <p:spPr>
            <a:xfrm flipH="1">
              <a:off x="9059884" y="3502025"/>
              <a:ext cx="595312" cy="22479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3BFD521F-3563-EEF6-3178-DBF86A84DAB5}"/>
              </a:ext>
            </a:extLst>
          </p:cNvPr>
          <p:cNvSpPr/>
          <p:nvPr/>
        </p:nvSpPr>
        <p:spPr>
          <a:xfrm>
            <a:off x="11020152" y="49545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FC31D75E-4B38-65FB-8A46-28D8C0CC2C8B}"/>
              </a:ext>
            </a:extLst>
          </p:cNvPr>
          <p:cNvSpPr/>
          <p:nvPr/>
        </p:nvSpPr>
        <p:spPr>
          <a:xfrm>
            <a:off x="10753931" y="39639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6679BCD6-F706-951C-DFF3-D84809B8C323}"/>
              </a:ext>
            </a:extLst>
          </p:cNvPr>
          <p:cNvSpPr/>
          <p:nvPr/>
        </p:nvSpPr>
        <p:spPr>
          <a:xfrm>
            <a:off x="10753931" y="4446588"/>
            <a:ext cx="105727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681C9734-8336-633C-FD3B-2EF4F6F910B1}"/>
              </a:ext>
            </a:extLst>
          </p:cNvPr>
          <p:cNvCxnSpPr/>
          <p:nvPr/>
        </p:nvCxnSpPr>
        <p:spPr>
          <a:xfrm flipH="1">
            <a:off x="10753427" y="3502025"/>
            <a:ext cx="595312" cy="22479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>
            <a:extLst>
              <a:ext uri="{FF2B5EF4-FFF2-40B4-BE49-F238E27FC236}">
                <a16:creationId xmlns:a16="http://schemas.microsoft.com/office/drawing/2014/main" id="{E1B2CC8D-986B-CD25-0808-2BB51177CF1D}"/>
              </a:ext>
            </a:extLst>
          </p:cNvPr>
          <p:cNvSpPr/>
          <p:nvPr/>
        </p:nvSpPr>
        <p:spPr>
          <a:xfrm>
            <a:off x="9543872" y="1756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5235914C-C182-A37D-8E91-61944597D304}"/>
              </a:ext>
            </a:extLst>
          </p:cNvPr>
          <p:cNvSpPr/>
          <p:nvPr/>
        </p:nvSpPr>
        <p:spPr>
          <a:xfrm>
            <a:off x="9395835" y="12742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98EFB7C5-6098-D8D1-BFA9-3D8864FD9FAE}"/>
              </a:ext>
            </a:extLst>
          </p:cNvPr>
          <p:cNvSpPr/>
          <p:nvPr/>
        </p:nvSpPr>
        <p:spPr>
          <a:xfrm>
            <a:off x="9698111" y="2264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FBB9F951-E089-BDE1-7E6D-1E6403FD14AC}"/>
              </a:ext>
            </a:extLst>
          </p:cNvPr>
          <p:cNvSpPr/>
          <p:nvPr/>
        </p:nvSpPr>
        <p:spPr>
          <a:xfrm>
            <a:off x="11162866" y="1275744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2B70132A-A9FB-325F-14E8-0713002C49C7}"/>
              </a:ext>
            </a:extLst>
          </p:cNvPr>
          <p:cNvSpPr/>
          <p:nvPr/>
        </p:nvSpPr>
        <p:spPr>
          <a:xfrm>
            <a:off x="11470048" y="22648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53C8EC48-76CF-920B-904C-BDB73096267E}"/>
              </a:ext>
            </a:extLst>
          </p:cNvPr>
          <p:cNvSpPr/>
          <p:nvPr/>
        </p:nvSpPr>
        <p:spPr>
          <a:xfrm>
            <a:off x="11314784" y="1765160"/>
            <a:ext cx="106898" cy="1057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C79C7B4E-D0E2-E676-ABA3-BFB4E66E3D24}"/>
              </a:ext>
            </a:extLst>
          </p:cNvPr>
          <p:cNvSpPr/>
          <p:nvPr/>
        </p:nvSpPr>
        <p:spPr>
          <a:xfrm>
            <a:off x="11017914" y="4515178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6E35A910-D7A6-FB2B-BB00-7E44C2893464}"/>
              </a:ext>
            </a:extLst>
          </p:cNvPr>
          <p:cNvSpPr/>
          <p:nvPr/>
        </p:nvSpPr>
        <p:spPr>
          <a:xfrm>
            <a:off x="11140951" y="403402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9299C9B0-E7FE-83B9-E609-AD9CC08487AF}"/>
              </a:ext>
            </a:extLst>
          </p:cNvPr>
          <p:cNvSpPr/>
          <p:nvPr/>
        </p:nvSpPr>
        <p:spPr>
          <a:xfrm>
            <a:off x="10881394" y="5020796"/>
            <a:ext cx="106898" cy="1057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EFAA5FBF-C879-8B7F-715F-124A7ED31F3E}"/>
              </a:ext>
            </a:extLst>
          </p:cNvPr>
          <p:cNvSpPr/>
          <p:nvPr/>
        </p:nvSpPr>
        <p:spPr>
          <a:xfrm>
            <a:off x="9390303" y="403402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F7BB3634-626F-18FA-3EE6-50EFDAC49F05}"/>
              </a:ext>
            </a:extLst>
          </p:cNvPr>
          <p:cNvSpPr/>
          <p:nvPr/>
        </p:nvSpPr>
        <p:spPr>
          <a:xfrm>
            <a:off x="9129583" y="50207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24F99169-B4C4-390F-A4FF-C218D827CF78}"/>
              </a:ext>
            </a:extLst>
          </p:cNvPr>
          <p:cNvSpPr/>
          <p:nvPr/>
        </p:nvSpPr>
        <p:spPr>
          <a:xfrm>
            <a:off x="9263904" y="4512796"/>
            <a:ext cx="106898" cy="1057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34665C-A640-CE97-C5B0-B9F6664E3EB7}"/>
              </a:ext>
            </a:extLst>
          </p:cNvPr>
          <p:cNvSpPr/>
          <p:nvPr/>
        </p:nvSpPr>
        <p:spPr>
          <a:xfrm>
            <a:off x="8881155" y="660701"/>
            <a:ext cx="3266094" cy="2571449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D2F80BC0-81F9-36D2-CE36-2FC4116E2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69" y="1690688"/>
            <a:ext cx="7891886" cy="48958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Discreteness of design choices requires special handling</a:t>
            </a:r>
          </a:p>
          <a:p>
            <a:r>
              <a:rPr lang="en-GB" dirty="0">
                <a:solidFill>
                  <a:schemeClr val="bg1"/>
                </a:solidFill>
              </a:rPr>
              <a:t>E.g., the </a:t>
            </a:r>
            <a:r>
              <a:rPr lang="en-GB" b="1" dirty="0">
                <a:solidFill>
                  <a:schemeClr val="bg1"/>
                </a:solidFill>
              </a:rPr>
              <a:t>number</a:t>
            </a:r>
            <a:r>
              <a:rPr lang="en-GB" dirty="0">
                <a:solidFill>
                  <a:schemeClr val="bg1"/>
                </a:solidFill>
              </a:rPr>
              <a:t> of detection elements of a system is something we </a:t>
            </a:r>
            <a:r>
              <a:rPr lang="en-GB" dirty="0">
                <a:solidFill>
                  <a:srgbClr val="FFC000"/>
                </a:solidFill>
              </a:rPr>
              <a:t>cannot take derivatives on</a:t>
            </a:r>
          </a:p>
          <a:p>
            <a:r>
              <a:rPr lang="en-GB" dirty="0">
                <a:solidFill>
                  <a:schemeClr val="bg1"/>
                </a:solidFill>
              </a:rPr>
              <a:t>Or even the simple translation of a detection element in space is an operation that breaks the differentiability (a particle hits or misses it)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We can address the first issue by keeping “imaginary elements” in the system, but </a:t>
            </a:r>
            <a:r>
              <a:rPr lang="en-GB" dirty="0">
                <a:solidFill>
                  <a:srgbClr val="0070C0"/>
                </a:solidFill>
              </a:rPr>
              <a:t>assigning to them zero efficiency </a:t>
            </a:r>
            <a:r>
              <a:rPr lang="en-GB" dirty="0">
                <a:solidFill>
                  <a:schemeClr val="bg1"/>
                </a:solidFill>
              </a:rPr>
              <a:t>– the continuous variable takes charge of allowing for seamless transitions.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We can address the second by </a:t>
            </a:r>
            <a:r>
              <a:rPr lang="en-GB" dirty="0" err="1">
                <a:solidFill>
                  <a:schemeClr val="bg1"/>
                </a:solidFill>
              </a:rPr>
              <a:t>modeling</a:t>
            </a:r>
            <a:r>
              <a:rPr lang="en-GB" dirty="0">
                <a:solidFill>
                  <a:schemeClr val="bg1"/>
                </a:solidFill>
              </a:rPr>
              <a:t> efficiency versus x as a Gaussian PDF, or otherwise </a:t>
            </a:r>
            <a:r>
              <a:rPr lang="en-GB" dirty="0">
                <a:solidFill>
                  <a:srgbClr val="00B0F0"/>
                </a:solidFill>
              </a:rPr>
              <a:t>smoothly varying function</a:t>
            </a:r>
            <a:r>
              <a:rPr lang="en-GB" dirty="0">
                <a:solidFill>
                  <a:srgbClr val="0070C0"/>
                </a:solidFill>
              </a:rPr>
              <a:t>. </a:t>
            </a:r>
            <a:r>
              <a:rPr lang="en-GB" dirty="0">
                <a:solidFill>
                  <a:srgbClr val="FFC000"/>
                </a:solidFill>
              </a:rPr>
              <a:t>This is only used in the back-propagation step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– the true efficiency map can be used in forward mode.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87FF66AD-EA26-2441-D74A-29928425FF81}"/>
              </a:ext>
            </a:extLst>
          </p:cNvPr>
          <p:cNvSpPr/>
          <p:nvPr/>
        </p:nvSpPr>
        <p:spPr>
          <a:xfrm>
            <a:off x="286842" y="1365969"/>
            <a:ext cx="8056885" cy="370768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719B8FD-91B3-5673-946A-3A35604A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96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+mn-lt"/>
              </a:rPr>
              <a:t>How to Deal with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Discreteness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2069" y="1690688"/>
            <a:ext cx="7891886" cy="45522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Discreteness of design choices requires special handling</a:t>
            </a:r>
          </a:p>
          <a:p>
            <a:r>
              <a:rPr lang="en-GB" dirty="0">
                <a:solidFill>
                  <a:schemeClr val="bg1"/>
                </a:solidFill>
              </a:rPr>
              <a:t>E.g., the </a:t>
            </a:r>
            <a:r>
              <a:rPr lang="en-GB" b="1" dirty="0">
                <a:solidFill>
                  <a:schemeClr val="bg1"/>
                </a:solidFill>
              </a:rPr>
              <a:t>number</a:t>
            </a:r>
            <a:r>
              <a:rPr lang="en-GB" dirty="0">
                <a:solidFill>
                  <a:schemeClr val="bg1"/>
                </a:solidFill>
              </a:rPr>
              <a:t> of detection elements of a system is something we </a:t>
            </a:r>
            <a:r>
              <a:rPr lang="en-GB" dirty="0">
                <a:solidFill>
                  <a:srgbClr val="FFC000"/>
                </a:solidFill>
              </a:rPr>
              <a:t>cannot take derivatives on</a:t>
            </a:r>
          </a:p>
          <a:p>
            <a:r>
              <a:rPr lang="en-GB" dirty="0">
                <a:solidFill>
                  <a:schemeClr val="bg1"/>
                </a:solidFill>
              </a:rPr>
              <a:t>Or even the simple translation of a detection element in space is an operation that breaks the differentiability (a particle hits or misses it)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In </a:t>
            </a:r>
            <a:r>
              <a:rPr lang="it-IT" dirty="0" err="1">
                <a:solidFill>
                  <a:schemeClr val="bg1"/>
                </a:solidFill>
              </a:rPr>
              <a:t>relatively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simple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problems</a:t>
            </a:r>
            <a:r>
              <a:rPr lang="it-IT" dirty="0">
                <a:solidFill>
                  <a:schemeClr val="bg1"/>
                </a:solidFill>
              </a:rPr>
              <a:t> (with </a:t>
            </a:r>
            <a:r>
              <a:rPr lang="it-IT" dirty="0" err="1">
                <a:solidFill>
                  <a:schemeClr val="bg1"/>
                </a:solidFill>
              </a:rPr>
              <a:t>only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few</a:t>
            </a:r>
            <a:r>
              <a:rPr lang="it-IT" dirty="0">
                <a:solidFill>
                  <a:schemeClr val="bg1"/>
                </a:solidFill>
              </a:rPr>
              <a:t> discrete </a:t>
            </a:r>
            <a:r>
              <a:rPr lang="it-IT" dirty="0" err="1">
                <a:solidFill>
                  <a:schemeClr val="bg1"/>
                </a:solidFill>
              </a:rPr>
              <a:t>parameters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taking</a:t>
            </a:r>
            <a:r>
              <a:rPr lang="it-IT" dirty="0">
                <a:solidFill>
                  <a:schemeClr val="bg1"/>
                </a:solidFill>
              </a:rPr>
              <a:t> on </a:t>
            </a:r>
            <a:r>
              <a:rPr lang="it-IT" dirty="0" err="1">
                <a:solidFill>
                  <a:schemeClr val="bg1"/>
                </a:solidFill>
              </a:rPr>
              <a:t>few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possible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values</a:t>
            </a:r>
            <a:r>
              <a:rPr lang="it-IT" dirty="0">
                <a:solidFill>
                  <a:schemeClr val="bg1"/>
                </a:solidFill>
              </a:rPr>
              <a:t>) </a:t>
            </a:r>
            <a:r>
              <a:rPr lang="it-IT" dirty="0" err="1">
                <a:solidFill>
                  <a:schemeClr val="bg1"/>
                </a:solidFill>
              </a:rPr>
              <a:t>other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solutions</a:t>
            </a:r>
            <a:r>
              <a:rPr lang="it-IT" dirty="0">
                <a:solidFill>
                  <a:schemeClr val="bg1"/>
                </a:solidFill>
              </a:rPr>
              <a:t> involve </a:t>
            </a:r>
            <a:r>
              <a:rPr lang="it-IT" dirty="0" err="1">
                <a:solidFill>
                  <a:schemeClr val="bg1"/>
                </a:solidFill>
              </a:rPr>
              <a:t>considering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all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combinations</a:t>
            </a:r>
            <a:endParaRPr lang="it-IT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it-IT" dirty="0">
                <a:solidFill>
                  <a:schemeClr val="bg1"/>
                </a:solidFill>
              </a:rPr>
              <a:t>+ easy </a:t>
            </a:r>
            <a:r>
              <a:rPr lang="it-IT" dirty="0" err="1">
                <a:solidFill>
                  <a:schemeClr val="bg1"/>
                </a:solidFill>
              </a:rPr>
              <a:t>parallelization</a:t>
            </a:r>
            <a:endParaRPr lang="it-IT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it-IT" dirty="0">
                <a:solidFill>
                  <a:srgbClr val="0070C0"/>
                </a:solidFill>
              </a:rPr>
              <a:t>-  </a:t>
            </a:r>
            <a:r>
              <a:rPr lang="it-IT" dirty="0" err="1">
                <a:solidFill>
                  <a:srgbClr val="FFC000"/>
                </a:solidFill>
              </a:rPr>
              <a:t>quickly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unmanageable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as</a:t>
            </a:r>
            <a:r>
              <a:rPr lang="it-IT" dirty="0">
                <a:solidFill>
                  <a:srgbClr val="FFC000"/>
                </a:solidFill>
              </a:rPr>
              <a:t> D </a:t>
            </a:r>
            <a:r>
              <a:rPr lang="it-IT" dirty="0" err="1">
                <a:solidFill>
                  <a:srgbClr val="FFC000"/>
                </a:solidFill>
              </a:rPr>
              <a:t>grows</a:t>
            </a:r>
            <a:endParaRPr lang="it-IT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it-IT" dirty="0" err="1">
                <a:solidFill>
                  <a:schemeClr val="bg1"/>
                </a:solidFill>
              </a:rPr>
              <a:t>Evolutionary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methods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may</a:t>
            </a:r>
            <a:r>
              <a:rPr lang="it-IT" dirty="0">
                <a:solidFill>
                  <a:schemeClr val="bg1"/>
                </a:solidFill>
              </a:rPr>
              <a:t> help, and </a:t>
            </a:r>
            <a:r>
              <a:rPr lang="it-IT" dirty="0" err="1">
                <a:solidFill>
                  <a:schemeClr val="bg1"/>
                </a:solidFill>
              </a:rPr>
              <a:t>they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could</a:t>
            </a:r>
            <a:r>
              <a:rPr lang="it-IT" dirty="0">
                <a:solidFill>
                  <a:schemeClr val="bg1"/>
                </a:solidFill>
              </a:rPr>
              <a:t> work </a:t>
            </a:r>
            <a:r>
              <a:rPr lang="it-IT" dirty="0" err="1">
                <a:solidFill>
                  <a:schemeClr val="bg1"/>
                </a:solidFill>
              </a:rPr>
              <a:t>well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if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coupled</a:t>
            </a:r>
            <a:r>
              <a:rPr lang="it-IT" dirty="0">
                <a:solidFill>
                  <a:schemeClr val="bg1"/>
                </a:solidFill>
              </a:rPr>
              <a:t> with GD </a:t>
            </a:r>
            <a:r>
              <a:rPr lang="it-IT" dirty="0" err="1">
                <a:solidFill>
                  <a:schemeClr val="bg1"/>
                </a:solidFill>
              </a:rPr>
              <a:t>ones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to be </a:t>
            </a:r>
            <a:r>
              <a:rPr lang="it-IT" dirty="0" err="1">
                <a:solidFill>
                  <a:srgbClr val="00B0F0"/>
                </a:solidFill>
                <a:sym typeface="Wingdings" panose="05000000000000000000" pitchFamily="2" charset="2"/>
              </a:rPr>
              <a:t>explored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00B0F0"/>
                </a:solidFill>
                <a:sym typeface="Wingdings" panose="05000000000000000000" pitchFamily="2" charset="2"/>
              </a:rPr>
              <a:t>further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57B89-A023-4184-86DD-540BD0318D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7FDAD3-5BDB-22F1-DC11-32A9819A2DEB}"/>
              </a:ext>
            </a:extLst>
          </p:cNvPr>
          <p:cNvSpPr/>
          <p:nvPr/>
        </p:nvSpPr>
        <p:spPr>
          <a:xfrm>
            <a:off x="512967" y="1467644"/>
            <a:ext cx="7868826" cy="225742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ombinatorics">
            <a:extLst>
              <a:ext uri="{FF2B5EF4-FFF2-40B4-BE49-F238E27FC236}">
                <a16:creationId xmlns:a16="http://schemas.microsoft.com/office/drawing/2014/main" id="{842EFCD9-712C-1593-7D89-6DCB36D17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061" y="4095658"/>
            <a:ext cx="3819896" cy="190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9F65C3-5331-7D0D-1732-9AE0A609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ECFD1-755C-8F8A-9B38-94E6B9503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48762E-B5CF-7836-6A0E-84FFA13E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Monetary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Cost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Considerations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5EC109-296F-364F-3B6B-79AC940BF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6114" cy="48958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Cost: </a:t>
            </a:r>
            <a:r>
              <a:rPr lang="it-IT" dirty="0" err="1">
                <a:solidFill>
                  <a:schemeClr val="bg1"/>
                </a:solidFill>
              </a:rPr>
              <a:t>driving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factor</a:t>
            </a:r>
            <a:r>
              <a:rPr lang="it-IT" dirty="0">
                <a:solidFill>
                  <a:schemeClr val="bg1"/>
                </a:solidFill>
              </a:rPr>
              <a:t> in </a:t>
            </a:r>
            <a:r>
              <a:rPr lang="it-IT" dirty="0" err="1">
                <a:solidFill>
                  <a:schemeClr val="bg1"/>
                </a:solidFill>
              </a:rPr>
              <a:t>experiment</a:t>
            </a:r>
            <a:r>
              <a:rPr lang="it-IT" dirty="0">
                <a:solidFill>
                  <a:schemeClr val="bg1"/>
                </a:solidFill>
              </a:rPr>
              <a:t> design</a:t>
            </a:r>
          </a:p>
          <a:p>
            <a:r>
              <a:rPr lang="it-IT" dirty="0">
                <a:solidFill>
                  <a:schemeClr val="bg1"/>
                </a:solidFill>
              </a:rPr>
              <a:t>Impact in the </a:t>
            </a:r>
            <a:r>
              <a:rPr lang="it-IT" dirty="0" err="1">
                <a:solidFill>
                  <a:schemeClr val="bg1"/>
                </a:solidFill>
              </a:rPr>
              <a:t>loss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may</a:t>
            </a:r>
            <a:r>
              <a:rPr lang="it-IT" dirty="0">
                <a:solidFill>
                  <a:schemeClr val="bg1"/>
                </a:solidFill>
              </a:rPr>
              <a:t> be </a:t>
            </a:r>
            <a:r>
              <a:rPr lang="it-IT" dirty="0" err="1">
                <a:solidFill>
                  <a:schemeClr val="bg1"/>
                </a:solidFill>
              </a:rPr>
              <a:t>modulated</a:t>
            </a:r>
            <a:r>
              <a:rPr lang="it-IT" dirty="0">
                <a:solidFill>
                  <a:schemeClr val="bg1"/>
                </a:solidFill>
              </a:rPr>
              <a:t> by the performance of the </a:t>
            </a:r>
            <a:r>
              <a:rPr lang="it-IT" dirty="0" err="1">
                <a:solidFill>
                  <a:schemeClr val="bg1"/>
                </a:solidFill>
              </a:rPr>
              <a:t>apparatus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rather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than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as</a:t>
            </a:r>
            <a:r>
              <a:rPr lang="it-IT" dirty="0">
                <a:solidFill>
                  <a:schemeClr val="bg1"/>
                </a:solidFill>
              </a:rPr>
              <a:t> a </a:t>
            </a:r>
            <a:r>
              <a:rPr lang="it-IT" dirty="0" err="1">
                <a:solidFill>
                  <a:schemeClr val="bg1"/>
                </a:solidFill>
              </a:rPr>
              <a:t>fixed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constraint</a:t>
            </a:r>
            <a:endParaRPr lang="it-IT" dirty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e.g. </a:t>
            </a:r>
            <a:r>
              <a:rPr lang="it-IT" dirty="0" err="1">
                <a:solidFill>
                  <a:schemeClr val="bg1"/>
                </a:solidFill>
              </a:rPr>
              <a:t>we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might</a:t>
            </a:r>
            <a:r>
              <a:rPr lang="it-IT" dirty="0">
                <a:solidFill>
                  <a:schemeClr val="bg1"/>
                </a:solidFill>
              </a:rPr>
              <a:t> be happy to </a:t>
            </a:r>
            <a:r>
              <a:rPr lang="it-IT" dirty="0" err="1">
                <a:solidFill>
                  <a:schemeClr val="bg1"/>
                </a:solidFill>
              </a:rPr>
              <a:t>discover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that</a:t>
            </a:r>
            <a:r>
              <a:rPr lang="it-IT" dirty="0">
                <a:solidFill>
                  <a:schemeClr val="bg1"/>
                </a:solidFill>
              </a:rPr>
              <a:t> with 50% more </a:t>
            </a:r>
            <a:r>
              <a:rPr lang="it-IT" dirty="0" err="1">
                <a:solidFill>
                  <a:schemeClr val="bg1"/>
                </a:solidFill>
              </a:rPr>
              <a:t>than</a:t>
            </a:r>
            <a:r>
              <a:rPr lang="it-IT" dirty="0">
                <a:solidFill>
                  <a:schemeClr val="bg1"/>
                </a:solidFill>
              </a:rPr>
              <a:t> the </a:t>
            </a:r>
            <a:r>
              <a:rPr lang="it-IT" dirty="0" err="1">
                <a:solidFill>
                  <a:schemeClr val="bg1"/>
                </a:solidFill>
              </a:rPr>
              <a:t>planned</a:t>
            </a:r>
            <a:r>
              <a:rPr lang="it-IT" dirty="0">
                <a:solidFill>
                  <a:schemeClr val="bg1"/>
                </a:solidFill>
              </a:rPr>
              <a:t> budget </a:t>
            </a:r>
            <a:r>
              <a:rPr lang="it-IT" dirty="0" err="1">
                <a:solidFill>
                  <a:schemeClr val="bg1"/>
                </a:solidFill>
              </a:rPr>
              <a:t>we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would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have</a:t>
            </a:r>
            <a:r>
              <a:rPr lang="it-IT" dirty="0">
                <a:solidFill>
                  <a:schemeClr val="bg1"/>
                </a:solidFill>
              </a:rPr>
              <a:t> access to 300% </a:t>
            </a:r>
            <a:r>
              <a:rPr lang="it-IT" dirty="0" err="1">
                <a:solidFill>
                  <a:schemeClr val="bg1"/>
                </a:solidFill>
              </a:rPr>
              <a:t>improvements</a:t>
            </a:r>
            <a:r>
              <a:rPr lang="it-IT" dirty="0">
                <a:solidFill>
                  <a:schemeClr val="bg1"/>
                </a:solidFill>
              </a:rPr>
              <a:t> in performance</a:t>
            </a:r>
          </a:p>
          <a:p>
            <a:r>
              <a:rPr lang="it-IT" dirty="0">
                <a:solidFill>
                  <a:schemeClr val="bg1"/>
                </a:solidFill>
              </a:rPr>
              <a:t>Subsystem cost in large collaborative projects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usually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not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negotiable</a:t>
            </a:r>
            <a:r>
              <a:rPr lang="it-IT" dirty="0">
                <a:solidFill>
                  <a:schemeClr val="bg1"/>
                </a:solidFill>
              </a:rPr>
              <a:t>...</a:t>
            </a:r>
          </a:p>
          <a:p>
            <a:r>
              <a:rPr lang="it-IT" dirty="0" err="1">
                <a:solidFill>
                  <a:schemeClr val="bg1"/>
                </a:solidFill>
              </a:rPr>
              <a:t>Imagine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you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told</a:t>
            </a:r>
            <a:r>
              <a:rPr lang="it-IT" dirty="0">
                <a:solidFill>
                  <a:schemeClr val="bg1"/>
                </a:solidFill>
              </a:rPr>
              <a:t> the ATLAS Calo people to </a:t>
            </a:r>
            <a:r>
              <a:rPr lang="it-IT" dirty="0" err="1">
                <a:solidFill>
                  <a:schemeClr val="bg1"/>
                </a:solidFill>
              </a:rPr>
              <a:t>give</a:t>
            </a:r>
            <a:r>
              <a:rPr lang="it-IT" dirty="0">
                <a:solidFill>
                  <a:schemeClr val="bg1"/>
                </a:solidFill>
              </a:rPr>
              <a:t> 30% of </a:t>
            </a:r>
            <a:r>
              <a:rPr lang="it-IT" dirty="0" err="1">
                <a:solidFill>
                  <a:schemeClr val="bg1"/>
                </a:solidFill>
              </a:rPr>
              <a:t>their</a:t>
            </a:r>
            <a:r>
              <a:rPr lang="it-IT" dirty="0">
                <a:solidFill>
                  <a:schemeClr val="bg1"/>
                </a:solidFill>
              </a:rPr>
              <a:t> upgrade moneys to the tracking guys... «</a:t>
            </a:r>
            <a:r>
              <a:rPr lang="it-IT" dirty="0" err="1">
                <a:solidFill>
                  <a:schemeClr val="bg1"/>
                </a:solidFill>
              </a:rPr>
              <a:t>it’s</a:t>
            </a:r>
            <a:r>
              <a:rPr lang="it-IT" dirty="0">
                <a:solidFill>
                  <a:schemeClr val="bg1"/>
                </a:solidFill>
              </a:rPr>
              <a:t> for the common good!» </a:t>
            </a:r>
            <a:r>
              <a:rPr lang="it-IT" dirty="0">
                <a:solidFill>
                  <a:srgbClr val="00B0F0"/>
                </a:solidFill>
              </a:rPr>
              <a:t>– good </a:t>
            </a:r>
            <a:r>
              <a:rPr lang="it-IT" dirty="0" err="1">
                <a:solidFill>
                  <a:srgbClr val="00B0F0"/>
                </a:solidFill>
              </a:rPr>
              <a:t>luck</a:t>
            </a:r>
            <a:r>
              <a:rPr lang="it-IT" dirty="0">
                <a:solidFill>
                  <a:srgbClr val="00B0F0"/>
                </a:solidFill>
              </a:rPr>
              <a:t> with </a:t>
            </a:r>
            <a:r>
              <a:rPr lang="it-IT" dirty="0" err="1">
                <a:solidFill>
                  <a:srgbClr val="00B0F0"/>
                </a:solidFill>
              </a:rPr>
              <a:t>that</a:t>
            </a:r>
            <a:endParaRPr lang="it-IT" dirty="0">
              <a:solidFill>
                <a:srgbClr val="00B0F0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dirty="0" err="1">
                <a:solidFill>
                  <a:srgbClr val="00B0F0"/>
                </a:solidFill>
              </a:rPr>
              <a:t>Political</a:t>
            </a:r>
            <a:r>
              <a:rPr lang="it-IT" dirty="0">
                <a:solidFill>
                  <a:srgbClr val="00B0F0"/>
                </a:solidFill>
              </a:rPr>
              <a:t>/</a:t>
            </a:r>
            <a:r>
              <a:rPr lang="it-IT" dirty="0" err="1">
                <a:solidFill>
                  <a:srgbClr val="00B0F0"/>
                </a:solidFill>
              </a:rPr>
              <a:t>strategic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considerations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always</a:t>
            </a:r>
            <a:r>
              <a:rPr lang="it-IT" dirty="0">
                <a:solidFill>
                  <a:srgbClr val="00B0F0"/>
                </a:solidFill>
              </a:rPr>
              <a:t> drivers 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 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human in the middle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schemes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often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the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only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sensible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option.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06B299-455D-87E4-37B1-CE43A54E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57B89-A023-4184-86DD-540BD0318D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C095F6-5850-6004-0699-4ECFDF87F62C}"/>
              </a:ext>
            </a:extLst>
          </p:cNvPr>
          <p:cNvSpPr/>
          <p:nvPr/>
        </p:nvSpPr>
        <p:spPr>
          <a:xfrm>
            <a:off x="462642" y="3663041"/>
            <a:ext cx="6792685" cy="26933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What Is Money? Definition, History, Types, and Creation">
            <a:extLst>
              <a:ext uri="{FF2B5EF4-FFF2-40B4-BE49-F238E27FC236}">
                <a16:creationId xmlns:a16="http://schemas.microsoft.com/office/drawing/2014/main" id="{75629CB0-0D45-1ADC-26E1-ECDC7905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178" y="2238375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513D897-1766-402B-0AD8-5A04F765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44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7888" y="260648"/>
            <a:ext cx="4117860" cy="1312480"/>
          </a:xfrm>
        </p:spPr>
        <p:txBody>
          <a:bodyPr/>
          <a:lstStyle/>
          <a:p>
            <a:r>
              <a:rPr lang="it-IT" dirty="0"/>
              <a:t>About me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5157192"/>
          </a:xfrm>
        </p:spPr>
        <p:txBody>
          <a:bodyPr>
            <a:normAutofit lnSpcReduction="10000"/>
          </a:bodyPr>
          <a:lstStyle/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INFN, Padova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Statistical Sciences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. Padova, 2018-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USERN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https://usern.tums.ac.ir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CMS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CERN, 2002-</a:t>
            </a: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of the CMS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Committee, 2009- (and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, 2012-2015)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SWGO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, 2022- </a:t>
            </a: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Founder and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MODE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mode-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collaboration.github.io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), 2020-</a:t>
            </a:r>
          </a:p>
          <a:p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(1992-2010)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of CDF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Tevatron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dates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back to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in CDF,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sapient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lifelong task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DOING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in a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2005. The blog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cap="al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http://www.science20.com/quantum_diaries_survivor</a:t>
            </a:r>
            <a:endParaRPr lang="it-IT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The blog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over 1500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it-IT" cap="all" dirty="0">
                <a:latin typeface="Arial" panose="020B0604020202020204" pitchFamily="34" charset="0"/>
                <a:cs typeface="Arial" panose="020B0604020202020204" pitchFamily="34" charset="0"/>
              </a:rPr>
              <a:t> on science </a:t>
            </a:r>
            <a:r>
              <a:rPr lang="it-IT" cap="all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endParaRPr lang="it-IT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FC175-C1BD-09D2-46B6-0474BE8C3B9D}"/>
              </a:ext>
            </a:extLst>
          </p:cNvPr>
          <p:cNvSpPr/>
          <p:nvPr/>
        </p:nvSpPr>
        <p:spPr>
          <a:xfrm>
            <a:off x="1775520" y="1448780"/>
            <a:ext cx="8568952" cy="4068452"/>
          </a:xfrm>
          <a:prstGeom prst="rect">
            <a:avLst/>
          </a:prstGeom>
          <a:solidFill>
            <a:schemeClr val="dk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B21B4-EF73-C231-F67B-CB927FD0E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980" y="1607970"/>
            <a:ext cx="5140041" cy="379916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EB66FF-50FE-FDE3-A6F4-545E9CBE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16D1-E5BB-4DDB-B767-99E4B2C315B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237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Monetary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Cost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Considerations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6466114" cy="48958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Cost: </a:t>
            </a:r>
            <a:r>
              <a:rPr lang="it-IT" dirty="0" err="1">
                <a:solidFill>
                  <a:schemeClr val="bg1"/>
                </a:solidFill>
              </a:rPr>
              <a:t>driving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factor</a:t>
            </a:r>
            <a:r>
              <a:rPr lang="it-IT" dirty="0">
                <a:solidFill>
                  <a:schemeClr val="bg1"/>
                </a:solidFill>
              </a:rPr>
              <a:t> in </a:t>
            </a:r>
            <a:r>
              <a:rPr lang="it-IT" dirty="0" err="1">
                <a:solidFill>
                  <a:schemeClr val="bg1"/>
                </a:solidFill>
              </a:rPr>
              <a:t>experiment</a:t>
            </a:r>
            <a:r>
              <a:rPr lang="it-IT" dirty="0">
                <a:solidFill>
                  <a:schemeClr val="bg1"/>
                </a:solidFill>
              </a:rPr>
              <a:t> design</a:t>
            </a:r>
          </a:p>
          <a:p>
            <a:r>
              <a:rPr lang="it-IT" dirty="0">
                <a:solidFill>
                  <a:schemeClr val="bg1"/>
                </a:solidFill>
              </a:rPr>
              <a:t>Impact in the </a:t>
            </a:r>
            <a:r>
              <a:rPr lang="it-IT" dirty="0" err="1">
                <a:solidFill>
                  <a:schemeClr val="bg1"/>
                </a:solidFill>
              </a:rPr>
              <a:t>loss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may</a:t>
            </a:r>
            <a:r>
              <a:rPr lang="it-IT" dirty="0">
                <a:solidFill>
                  <a:schemeClr val="bg1"/>
                </a:solidFill>
              </a:rPr>
              <a:t> be </a:t>
            </a:r>
            <a:r>
              <a:rPr lang="it-IT" dirty="0" err="1">
                <a:solidFill>
                  <a:schemeClr val="bg1"/>
                </a:solidFill>
              </a:rPr>
              <a:t>modulated</a:t>
            </a:r>
            <a:r>
              <a:rPr lang="it-IT" dirty="0">
                <a:solidFill>
                  <a:schemeClr val="bg1"/>
                </a:solidFill>
              </a:rPr>
              <a:t> by the performance of the </a:t>
            </a:r>
            <a:r>
              <a:rPr lang="it-IT" dirty="0" err="1">
                <a:solidFill>
                  <a:schemeClr val="bg1"/>
                </a:solidFill>
              </a:rPr>
              <a:t>apparatus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rather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than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as</a:t>
            </a:r>
            <a:r>
              <a:rPr lang="it-IT" dirty="0">
                <a:solidFill>
                  <a:schemeClr val="bg1"/>
                </a:solidFill>
              </a:rPr>
              <a:t> a </a:t>
            </a:r>
            <a:r>
              <a:rPr lang="it-IT" dirty="0" err="1">
                <a:solidFill>
                  <a:schemeClr val="bg1"/>
                </a:solidFill>
              </a:rPr>
              <a:t>fixed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constraint</a:t>
            </a:r>
            <a:endParaRPr lang="it-IT" dirty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e.g. </a:t>
            </a:r>
            <a:r>
              <a:rPr lang="it-IT" dirty="0" err="1">
                <a:solidFill>
                  <a:schemeClr val="bg1"/>
                </a:solidFill>
              </a:rPr>
              <a:t>we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might</a:t>
            </a:r>
            <a:r>
              <a:rPr lang="it-IT" dirty="0">
                <a:solidFill>
                  <a:schemeClr val="bg1"/>
                </a:solidFill>
              </a:rPr>
              <a:t> be happy to </a:t>
            </a:r>
            <a:r>
              <a:rPr lang="it-IT" dirty="0" err="1">
                <a:solidFill>
                  <a:schemeClr val="bg1"/>
                </a:solidFill>
              </a:rPr>
              <a:t>discover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that</a:t>
            </a:r>
            <a:r>
              <a:rPr lang="it-IT" dirty="0">
                <a:solidFill>
                  <a:schemeClr val="bg1"/>
                </a:solidFill>
              </a:rPr>
              <a:t> with 50% more </a:t>
            </a:r>
            <a:r>
              <a:rPr lang="it-IT" dirty="0" err="1">
                <a:solidFill>
                  <a:schemeClr val="bg1"/>
                </a:solidFill>
              </a:rPr>
              <a:t>than</a:t>
            </a:r>
            <a:r>
              <a:rPr lang="it-IT" dirty="0">
                <a:solidFill>
                  <a:schemeClr val="bg1"/>
                </a:solidFill>
              </a:rPr>
              <a:t> the </a:t>
            </a:r>
            <a:r>
              <a:rPr lang="it-IT" dirty="0" err="1">
                <a:solidFill>
                  <a:schemeClr val="bg1"/>
                </a:solidFill>
              </a:rPr>
              <a:t>planned</a:t>
            </a:r>
            <a:r>
              <a:rPr lang="it-IT" dirty="0">
                <a:solidFill>
                  <a:schemeClr val="bg1"/>
                </a:solidFill>
              </a:rPr>
              <a:t> budget </a:t>
            </a:r>
            <a:r>
              <a:rPr lang="it-IT" dirty="0" err="1">
                <a:solidFill>
                  <a:schemeClr val="bg1"/>
                </a:solidFill>
              </a:rPr>
              <a:t>we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would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have</a:t>
            </a:r>
            <a:r>
              <a:rPr lang="it-IT" dirty="0">
                <a:solidFill>
                  <a:schemeClr val="bg1"/>
                </a:solidFill>
              </a:rPr>
              <a:t> access to 300% </a:t>
            </a:r>
            <a:r>
              <a:rPr lang="it-IT" dirty="0" err="1">
                <a:solidFill>
                  <a:schemeClr val="bg1"/>
                </a:solidFill>
              </a:rPr>
              <a:t>improvements</a:t>
            </a:r>
            <a:r>
              <a:rPr lang="it-IT" dirty="0">
                <a:solidFill>
                  <a:schemeClr val="bg1"/>
                </a:solidFill>
              </a:rPr>
              <a:t> in performance</a:t>
            </a:r>
          </a:p>
          <a:p>
            <a:r>
              <a:rPr lang="it-IT" dirty="0">
                <a:solidFill>
                  <a:srgbClr val="FFC000"/>
                </a:solidFill>
              </a:rPr>
              <a:t>Subsystem</a:t>
            </a:r>
            <a:r>
              <a:rPr lang="it-IT" dirty="0">
                <a:solidFill>
                  <a:schemeClr val="bg1"/>
                </a:solidFill>
              </a:rPr>
              <a:t> cost in large collaborative projects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usually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not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negotiable</a:t>
            </a:r>
            <a:r>
              <a:rPr lang="it-IT" dirty="0">
                <a:solidFill>
                  <a:schemeClr val="bg1"/>
                </a:solidFill>
              </a:rPr>
              <a:t>...</a:t>
            </a:r>
          </a:p>
          <a:p>
            <a:r>
              <a:rPr lang="it-IT" dirty="0" err="1">
                <a:solidFill>
                  <a:schemeClr val="bg1"/>
                </a:solidFill>
              </a:rPr>
              <a:t>Imagine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you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told</a:t>
            </a:r>
            <a:r>
              <a:rPr lang="it-IT" dirty="0">
                <a:solidFill>
                  <a:schemeClr val="bg1"/>
                </a:solidFill>
              </a:rPr>
              <a:t> the ATLAS Calo people to </a:t>
            </a:r>
            <a:r>
              <a:rPr lang="it-IT" dirty="0" err="1">
                <a:solidFill>
                  <a:schemeClr val="bg1"/>
                </a:solidFill>
              </a:rPr>
              <a:t>give</a:t>
            </a:r>
            <a:r>
              <a:rPr lang="it-IT" dirty="0">
                <a:solidFill>
                  <a:schemeClr val="bg1"/>
                </a:solidFill>
              </a:rPr>
              <a:t> 30% of </a:t>
            </a:r>
            <a:r>
              <a:rPr lang="it-IT" dirty="0" err="1">
                <a:solidFill>
                  <a:schemeClr val="bg1"/>
                </a:solidFill>
              </a:rPr>
              <a:t>their</a:t>
            </a:r>
            <a:r>
              <a:rPr lang="it-IT" dirty="0">
                <a:solidFill>
                  <a:schemeClr val="bg1"/>
                </a:solidFill>
              </a:rPr>
              <a:t> upgrade moneys to the tracking guys... «</a:t>
            </a:r>
            <a:r>
              <a:rPr lang="it-IT" dirty="0" err="1">
                <a:solidFill>
                  <a:schemeClr val="bg1"/>
                </a:solidFill>
              </a:rPr>
              <a:t>it’s</a:t>
            </a:r>
            <a:r>
              <a:rPr lang="it-IT" dirty="0">
                <a:solidFill>
                  <a:schemeClr val="bg1"/>
                </a:solidFill>
              </a:rPr>
              <a:t> for the common good!» </a:t>
            </a:r>
            <a:r>
              <a:rPr lang="it-IT" dirty="0">
                <a:solidFill>
                  <a:srgbClr val="00B0F0"/>
                </a:solidFill>
              </a:rPr>
              <a:t>– good </a:t>
            </a:r>
            <a:r>
              <a:rPr lang="it-IT" dirty="0" err="1">
                <a:solidFill>
                  <a:srgbClr val="00B0F0"/>
                </a:solidFill>
              </a:rPr>
              <a:t>luck</a:t>
            </a:r>
            <a:r>
              <a:rPr lang="it-IT" dirty="0">
                <a:solidFill>
                  <a:srgbClr val="00B0F0"/>
                </a:solidFill>
              </a:rPr>
              <a:t> with </a:t>
            </a:r>
            <a:r>
              <a:rPr lang="it-IT" dirty="0" err="1">
                <a:solidFill>
                  <a:srgbClr val="00B0F0"/>
                </a:solidFill>
              </a:rPr>
              <a:t>that</a:t>
            </a:r>
            <a:endParaRPr lang="it-IT" dirty="0">
              <a:solidFill>
                <a:srgbClr val="00B0F0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dirty="0" err="1">
                <a:solidFill>
                  <a:srgbClr val="00B0F0"/>
                </a:solidFill>
              </a:rPr>
              <a:t>Political</a:t>
            </a:r>
            <a:r>
              <a:rPr lang="it-IT" dirty="0">
                <a:solidFill>
                  <a:srgbClr val="00B0F0"/>
                </a:solidFill>
              </a:rPr>
              <a:t>/</a:t>
            </a:r>
            <a:r>
              <a:rPr lang="it-IT" dirty="0" err="1">
                <a:solidFill>
                  <a:srgbClr val="00B0F0"/>
                </a:solidFill>
              </a:rPr>
              <a:t>strategic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considerations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always</a:t>
            </a:r>
            <a:r>
              <a:rPr lang="it-IT" dirty="0">
                <a:solidFill>
                  <a:srgbClr val="00B0F0"/>
                </a:solidFill>
              </a:rPr>
              <a:t> drivers 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 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human in the middle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schemes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often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the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only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sensible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option.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57B89-A023-4184-86DD-540BD0318D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umans and machines meet in the missing middle | CIO">
            <a:extLst>
              <a:ext uri="{FF2B5EF4-FFF2-40B4-BE49-F238E27FC236}">
                <a16:creationId xmlns:a16="http://schemas.microsoft.com/office/drawing/2014/main" id="{F8792366-843E-97B7-E4EF-C35B307B7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980" y="3759022"/>
            <a:ext cx="453356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90A723-92EA-753A-A21D-3DA37C89606A}"/>
              </a:ext>
            </a:extLst>
          </p:cNvPr>
          <p:cNvSpPr/>
          <p:nvPr/>
        </p:nvSpPr>
        <p:spPr>
          <a:xfrm>
            <a:off x="397328" y="1690687"/>
            <a:ext cx="6792685" cy="198324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E94427-E082-B3A5-CA4C-11CFDD5E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Dorigo, Scuola Bonaudi-Chiavassa - Cogne 25/6/25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235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3502366-386C-BF8D-8C6E-3390E9A8DFD5}"/>
              </a:ext>
            </a:extLst>
          </p:cNvPr>
          <p:cNvSpPr/>
          <p:nvPr/>
        </p:nvSpPr>
        <p:spPr>
          <a:xfrm>
            <a:off x="-2897" y="8537"/>
            <a:ext cx="799526" cy="66421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5025F2-2DE2-8741-DC8C-A4069158D13F}"/>
              </a:ext>
            </a:extLst>
          </p:cNvPr>
          <p:cNvSpPr/>
          <p:nvPr/>
        </p:nvSpPr>
        <p:spPr>
          <a:xfrm>
            <a:off x="-8379" y="5887817"/>
            <a:ext cx="12200379" cy="9809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CBEE5C-AE9B-8192-6E73-290EEA8A5A7B}"/>
              </a:ext>
            </a:extLst>
          </p:cNvPr>
          <p:cNvSpPr/>
          <p:nvPr/>
        </p:nvSpPr>
        <p:spPr>
          <a:xfrm>
            <a:off x="21329" y="-1136"/>
            <a:ext cx="12169135" cy="777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11" y="6065988"/>
            <a:ext cx="1385857" cy="7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igher School of Economics Announces Competition to Creat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587" y="6087132"/>
            <a:ext cx="590620" cy="76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1944" y="2628781"/>
            <a:ext cx="84018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Aehle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G. Baydin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Belias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Boldyrev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S.M. Casey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L. Chen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K. Cranmer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de Castro Manzano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T. Dorigo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21,1,14,26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D. Derkach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K. Dimitrova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 Donini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3,26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 Elmer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Fanzago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Gami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N.R. Gauger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Giammanco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Glaser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Haack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L. Heinrich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Keidel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 Kieseler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T. Kortus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V. Kozhuharov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Krause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L. Kusch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Lagrange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Lee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Liwicki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Louppe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L. Masserano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Nardi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3,14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Martinez Ruiz del Arbol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Pereira Martínez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Petkov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Ratnikov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Roussel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T. Samui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Sandin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Schilling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Stowell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Strong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Tosi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1,14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Ustyuzhanin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X.C. Vidal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Vischia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13,26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Watts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Z. Zaher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H. Zaraket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2" name="Picture 14" descr="Logo UCA jpg - Université Clermont Auverg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949" y="6059750"/>
            <a:ext cx="824140" cy="79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niversity of Oxfo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817" y="6077210"/>
            <a:ext cx="807661" cy="80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niversitè de lie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73" y="6077210"/>
            <a:ext cx="600648" cy="80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25" y="6073801"/>
            <a:ext cx="711046" cy="784199"/>
          </a:xfrm>
          <a:prstGeom prst="rect">
            <a:avLst/>
          </a:prstGeom>
        </p:spPr>
      </p:pic>
      <p:pic>
        <p:nvPicPr>
          <p:cNvPr id="16" name="Picture 2" descr="https://lh5.googleusercontent.com/ATfI_TI-jjL4G-80H2J05N94UXCGWGjGEHUoyLZSNy13hvjusaSDWQfJex3ibvzObAanKGVVBbDjSamxHtdE1Rcps4s9qZ4-LFZQvheeJQVIo85JNmqZi3zgQEUMAyO6GbinA81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678" y="984275"/>
            <a:ext cx="1895301" cy="156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575937" y="4086970"/>
            <a:ext cx="308289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Lulea University of Technology,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Sweden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Karlsruhe Institute of Technology, Germany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Universidad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Santiago de Compostela,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Spain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IISER Kolkata, India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Carnegie-Mellon University, USA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Universal Scientific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 NISER, India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HEPHY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OeAW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Austria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 TU Eindhoven, The Netherlands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Sofia University, Bulgaria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ECAP-FAU Erlangen-Nürnberg, Austria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0" y="2281017"/>
            <a:ext cx="670639" cy="66123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036673"/>
            <a:ext cx="721550" cy="69255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3" y="6064084"/>
            <a:ext cx="686410" cy="7800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46" y="3076269"/>
            <a:ext cx="706945" cy="885588"/>
          </a:xfrm>
          <a:prstGeom prst="rect">
            <a:avLst/>
          </a:prstGeom>
        </p:spPr>
      </p:pic>
      <p:pic>
        <p:nvPicPr>
          <p:cNvPr id="2058" name="Picture 10" descr="CARE4C Academic Partner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2" y="1504422"/>
            <a:ext cx="706946" cy="66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46" y="3991737"/>
            <a:ext cx="732101" cy="92219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5A55465-2156-23AC-5FA6-2E9C418FE525}"/>
              </a:ext>
            </a:extLst>
          </p:cNvPr>
          <p:cNvGrpSpPr/>
          <p:nvPr/>
        </p:nvGrpSpPr>
        <p:grpSpPr>
          <a:xfrm>
            <a:off x="10294678" y="2576858"/>
            <a:ext cx="1911331" cy="2236143"/>
            <a:chOff x="10050088" y="2710591"/>
            <a:chExt cx="1911331" cy="223614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03C861-ACB7-DD70-4DA5-82A3B65B47E0}"/>
                </a:ext>
              </a:extLst>
            </p:cNvPr>
            <p:cNvSpPr/>
            <p:nvPr/>
          </p:nvSpPr>
          <p:spPr>
            <a:xfrm>
              <a:off x="10563126" y="2710591"/>
              <a:ext cx="1382748" cy="221481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625534" y="3781870"/>
              <a:ext cx="1105794" cy="1143535"/>
            </a:xfrm>
            <a:prstGeom prst="rect">
              <a:avLst/>
            </a:prstGeom>
          </p:spPr>
        </p:pic>
        <p:pic>
          <p:nvPicPr>
            <p:cNvPr id="1034" name="Picture 10" descr="Image result for iris-hep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8626" y="2853274"/>
              <a:ext cx="1234353" cy="928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tangolo 6"/>
            <p:cNvSpPr/>
            <p:nvPr/>
          </p:nvSpPr>
          <p:spPr>
            <a:xfrm>
              <a:off x="10050572" y="2710769"/>
              <a:ext cx="1895302" cy="22146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 rot="16200000">
              <a:off x="9199289" y="3561568"/>
              <a:ext cx="2214636" cy="5130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Sponsored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by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11186848" y="4577402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JENAS</a:t>
              </a:r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1153704" y="4086642"/>
            <a:ext cx="289213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INFN, Italy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Université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Catholique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Louvain, Belgium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Université Clermont Auvergne, France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Laboratory for big data analysis of the HSE, Russia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University of Oxford, UK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Université de Liege, Belgium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CERN, Switzerland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New York University, USA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IFCA, Spain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GSI, Germany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34474" y="73275"/>
            <a:ext cx="1204541" cy="475743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44690" y="6070474"/>
            <a:ext cx="798249" cy="79824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04019" y="84837"/>
            <a:ext cx="984833" cy="553351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88852" y="119804"/>
            <a:ext cx="984833" cy="492417"/>
          </a:xfrm>
          <a:prstGeom prst="rect">
            <a:avLst/>
          </a:prstGeom>
        </p:spPr>
      </p:pic>
      <p:sp>
        <p:nvSpPr>
          <p:cNvPr id="42" name="CasellaDiTesto 41"/>
          <p:cNvSpPr txBox="1"/>
          <p:nvPr/>
        </p:nvSpPr>
        <p:spPr>
          <a:xfrm>
            <a:off x="4056074" y="4080683"/>
            <a:ext cx="259558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Uppsala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Universitet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Sweden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TU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Munchen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Germany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Universidad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Oviedo and ICTEA,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Spain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Università di Padova,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Italy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Sheffield University, UK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Lebanese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University, Lebanon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Kaiserslautern-Landau University, Germany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Princeton University, USA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University of Washington, USA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SLAC, USA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07511" y="994156"/>
            <a:ext cx="10545159" cy="1673635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sz="4600" b="1" i="1" dirty="0"/>
              <a:t>M</a:t>
            </a:r>
            <a:r>
              <a:rPr lang="en-US" sz="4600" i="1" dirty="0">
                <a:solidFill>
                  <a:srgbClr val="C00000"/>
                </a:solidFill>
              </a:rPr>
              <a:t>achine-Learning </a:t>
            </a:r>
            <a:r>
              <a:rPr lang="en-US" sz="4600" b="1" i="1" dirty="0"/>
              <a:t>O</a:t>
            </a:r>
            <a:r>
              <a:rPr lang="en-US" sz="4600" i="1" dirty="0">
                <a:solidFill>
                  <a:srgbClr val="C00000"/>
                </a:solidFill>
              </a:rPr>
              <a:t>ptimized </a:t>
            </a:r>
            <a:r>
              <a:rPr lang="en-US" sz="4600" b="1" i="1" dirty="0"/>
              <a:t>D</a:t>
            </a:r>
            <a:r>
              <a:rPr lang="en-US" sz="4600" i="1" dirty="0">
                <a:solidFill>
                  <a:srgbClr val="C00000"/>
                </a:solidFill>
              </a:rPr>
              <a:t>esign of </a:t>
            </a:r>
            <a:r>
              <a:rPr lang="en-US" sz="4600" b="1" i="1" dirty="0"/>
              <a:t>E</a:t>
            </a:r>
            <a:r>
              <a:rPr lang="en-US" sz="4600" i="1" dirty="0">
                <a:solidFill>
                  <a:srgbClr val="C00000"/>
                </a:solidFill>
              </a:rPr>
              <a:t>xperiments</a:t>
            </a:r>
          </a:p>
          <a:p>
            <a:r>
              <a:rPr lang="en-US" sz="7100" b="1" i="1" dirty="0">
                <a:solidFill>
                  <a:srgbClr val="0070C0"/>
                </a:solidFill>
              </a:rPr>
              <a:t>MODE Collaboration </a:t>
            </a:r>
            <a:endParaRPr lang="en-US" sz="7100" dirty="0">
              <a:solidFill>
                <a:srgbClr val="0070C0"/>
              </a:solidFill>
            </a:endParaRPr>
          </a:p>
          <a:p>
            <a:r>
              <a:rPr lang="en-US" dirty="0">
                <a:hlinkClick r:id="rId21"/>
              </a:rPr>
              <a:t>https://mode-collaboration.github.io</a:t>
            </a:r>
            <a:endParaRPr lang="en-US" dirty="0"/>
          </a:p>
        </p:txBody>
      </p:sp>
      <p:pic>
        <p:nvPicPr>
          <p:cNvPr id="7170" name="Picture 2" descr="https://cdn.uclouvain.be/groups/cms-editors-arec/charte-graphique-uclouvain/UCLouvain_Logo_Pos_CMJN.png?itok=0Vz8FOqj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007" y="108043"/>
            <a:ext cx="1759373" cy="40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0E0D3D-B07D-D17F-3A11-A44BB8F31BC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93275" y="4879900"/>
            <a:ext cx="1934294" cy="836297"/>
          </a:xfrm>
          <a:prstGeom prst="rect">
            <a:avLst/>
          </a:prstGeom>
        </p:spPr>
      </p:pic>
      <p:pic>
        <p:nvPicPr>
          <p:cNvPr id="6148" name="Picture 4" descr="Indian Institute of Science Education and Research, Kolkata - Wikipedia">
            <a:extLst>
              <a:ext uri="{FF2B5EF4-FFF2-40B4-BE49-F238E27FC236}">
                <a16:creationId xmlns:a16="http://schemas.microsoft.com/office/drawing/2014/main" id="{40A4DB82-221E-C178-7A74-60883C9D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54" y="6153975"/>
            <a:ext cx="589632" cy="61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ational Institute of Science Education and Research Bhubaneswar - Wikipedia">
            <a:extLst>
              <a:ext uri="{FF2B5EF4-FFF2-40B4-BE49-F238E27FC236}">
                <a16:creationId xmlns:a16="http://schemas.microsoft.com/office/drawing/2014/main" id="{DC31B985-5ED6-24F1-693C-2BE2C1020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610" y="27358"/>
            <a:ext cx="587509" cy="60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close-up of a logo&#10;&#10;Description automatically generated">
            <a:extLst>
              <a:ext uri="{FF2B5EF4-FFF2-40B4-BE49-F238E27FC236}">
                <a16:creationId xmlns:a16="http://schemas.microsoft.com/office/drawing/2014/main" id="{A6E1B457-8320-2571-E88F-6143830424C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04" y="47207"/>
            <a:ext cx="1517258" cy="594260"/>
          </a:xfrm>
          <a:prstGeom prst="rect">
            <a:avLst/>
          </a:prstGeom>
        </p:spPr>
      </p:pic>
      <p:pic>
        <p:nvPicPr>
          <p:cNvPr id="45" name="Picture 4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8B350852-AF18-4302-5C06-DEFEF06EBDA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89" y="6087132"/>
            <a:ext cx="2376589" cy="684568"/>
          </a:xfrm>
          <a:prstGeom prst="rect">
            <a:avLst/>
          </a:prstGeom>
        </p:spPr>
      </p:pic>
      <p:pic>
        <p:nvPicPr>
          <p:cNvPr id="46" name="Picture 2" descr="Carnegie Mellon University | NIST">
            <a:extLst>
              <a:ext uri="{FF2B5EF4-FFF2-40B4-BE49-F238E27FC236}">
                <a16:creationId xmlns:a16="http://schemas.microsoft.com/office/drawing/2014/main" id="{A929DCEA-2E35-4E9B-8610-C07D2558A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73" y="6060493"/>
            <a:ext cx="769149" cy="76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A red and white logo&#10;&#10;Description automatically generated">
            <a:extLst>
              <a:ext uri="{FF2B5EF4-FFF2-40B4-BE49-F238E27FC236}">
                <a16:creationId xmlns:a16="http://schemas.microsoft.com/office/drawing/2014/main" id="{2A4F0C72-F991-D051-67BA-1661B4CE610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" y="108043"/>
            <a:ext cx="1347138" cy="430528"/>
          </a:xfrm>
          <a:prstGeom prst="rect">
            <a:avLst/>
          </a:prstGeom>
        </p:spPr>
      </p:pic>
      <p:pic>
        <p:nvPicPr>
          <p:cNvPr id="50" name="Picture 49" descr="Blue letters on a white background&#10;&#10;Description automatically generated">
            <a:extLst>
              <a:ext uri="{FF2B5EF4-FFF2-40B4-BE49-F238E27FC236}">
                <a16:creationId xmlns:a16="http://schemas.microsoft.com/office/drawing/2014/main" id="{870D8B22-9059-F2C1-13E9-1C072320AA2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73" y="64254"/>
            <a:ext cx="1657525" cy="492166"/>
          </a:xfrm>
          <a:prstGeom prst="rect">
            <a:avLst/>
          </a:prstGeom>
        </p:spPr>
      </p:pic>
      <p:pic>
        <p:nvPicPr>
          <p:cNvPr id="18" name="Picture 2" descr="Eindhoven University of Technology - REDI Program">
            <a:extLst>
              <a:ext uri="{FF2B5EF4-FFF2-40B4-BE49-F238E27FC236}">
                <a16:creationId xmlns:a16="http://schemas.microsoft.com/office/drawing/2014/main" id="{03BBC7AD-728A-F365-6967-C9BEAAAE0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15" y="-81328"/>
            <a:ext cx="1022088" cy="102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magine 21">
            <a:extLst>
              <a:ext uri="{FF2B5EF4-FFF2-40B4-BE49-F238E27FC236}">
                <a16:creationId xmlns:a16="http://schemas.microsoft.com/office/drawing/2014/main" id="{A4FF532E-99AC-4581-3E37-59D46C8B355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288985" y="6059750"/>
            <a:ext cx="625400" cy="798249"/>
          </a:xfrm>
          <a:prstGeom prst="rect">
            <a:avLst/>
          </a:prstGeom>
        </p:spPr>
      </p:pic>
      <p:pic>
        <p:nvPicPr>
          <p:cNvPr id="32" name="Picture 2" descr="Image result for new york university">
            <a:extLst>
              <a:ext uri="{FF2B5EF4-FFF2-40B4-BE49-F238E27FC236}">
                <a16:creationId xmlns:a16="http://schemas.microsoft.com/office/drawing/2014/main" id="{56C54E4F-F429-B43B-A56E-188DBD126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16" y="6078554"/>
            <a:ext cx="774692" cy="7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new york university">
            <a:extLst>
              <a:ext uri="{FF2B5EF4-FFF2-40B4-BE49-F238E27FC236}">
                <a16:creationId xmlns:a16="http://schemas.microsoft.com/office/drawing/2014/main" id="{7FFB2EBC-7DBC-5079-D836-F3FF59F8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73" y="6087132"/>
            <a:ext cx="774692" cy="7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ogin">
            <a:extLst>
              <a:ext uri="{FF2B5EF4-FFF2-40B4-BE49-F238E27FC236}">
                <a16:creationId xmlns:a16="http://schemas.microsoft.com/office/drawing/2014/main" id="{BD6A7825-775D-D933-B4ED-FA3ACEA49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963" y="108043"/>
            <a:ext cx="1167180" cy="53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University of Sheffield">
            <a:extLst>
              <a:ext uri="{FF2B5EF4-FFF2-40B4-BE49-F238E27FC236}">
                <a16:creationId xmlns:a16="http://schemas.microsoft.com/office/drawing/2014/main" id="{1C162110-A45F-629F-B9B5-EA80DD4E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" y="788916"/>
            <a:ext cx="639154" cy="63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9539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093" y="296186"/>
            <a:ext cx="11287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Realigning Design Choices and Ultimate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093" y="1660884"/>
            <a:ext cx="11431260" cy="9117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The target of </a:t>
            </a:r>
            <a:r>
              <a:rPr lang="en-US" sz="2400" b="1" dirty="0"/>
              <a:t>MODE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[Mode 2020] </a:t>
            </a:r>
            <a:r>
              <a:rPr lang="en-US" sz="2400" dirty="0"/>
              <a:t>is to design a scalable, versatile architecture that can provide end-to-end optimization of particle detectors, </a:t>
            </a:r>
            <a:r>
              <a:rPr lang="en-US" sz="2400" dirty="0">
                <a:solidFill>
                  <a:srgbClr val="00B0F0"/>
                </a:solidFill>
              </a:rPr>
              <a:t>proving it on a number of different applications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T. Dorigo, Scuola </a:t>
            </a:r>
            <a:r>
              <a:rPr lang="it-IT" dirty="0" err="1"/>
              <a:t>Bonaudi</a:t>
            </a:r>
            <a:r>
              <a:rPr lang="it-IT" dirty="0"/>
              <a:t>-Chiavassa - Cogne 25/6/25</a:t>
            </a:r>
            <a:endParaRPr lang="en-US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92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4268" y="2474623"/>
            <a:ext cx="11668924" cy="4507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Idea: if we “solve” a few problems we may 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construct a library of solutions </a:t>
            </a:r>
            <a:r>
              <a:rPr lang="en-US" dirty="0">
                <a:sym typeface="Wingdings" panose="05000000000000000000" pitchFamily="2" charset="2"/>
              </a:rPr>
              <a:t>and exploit the universality of the architecture and its modularity, re-using modeling efforts</a:t>
            </a:r>
            <a:endParaRPr lang="en-US" dirty="0"/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Initial study cases: </a:t>
            </a:r>
          </a:p>
          <a:p>
            <a:pPr lvl="1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LHCb EM calorimeter optimization  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preliminary results out</a:t>
            </a:r>
          </a:p>
          <a:p>
            <a:pPr lvl="1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Muon tomography detector optimization 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published</a:t>
            </a:r>
          </a:p>
          <a:p>
            <a:pPr lvl="1">
              <a:buFontTx/>
              <a:buChar char="-"/>
            </a:pPr>
            <a:r>
              <a:rPr lang="en-US" dirty="0"/>
              <a:t>Muon collider EM calorimeter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in progress</a:t>
            </a:r>
            <a:endParaRPr lang="en-US" dirty="0">
              <a:solidFill>
                <a:srgbClr val="FFC000"/>
              </a:solidFill>
            </a:endParaRPr>
          </a:p>
          <a:p>
            <a:pPr lvl="1">
              <a:buFontTx/>
              <a:buChar char="-"/>
            </a:pPr>
            <a:r>
              <a:rPr lang="en-US" dirty="0"/>
              <a:t>Hybrid calorimeter design integrating tracking layers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in progress</a:t>
            </a:r>
          </a:p>
          <a:p>
            <a:pPr lvl="1">
              <a:buFontTx/>
              <a:buChar char="-"/>
            </a:pPr>
            <a:r>
              <a:rPr lang="en-US" dirty="0"/>
              <a:t>Optimization of detectors for air Cherenkov showers (SWGO)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published</a:t>
            </a:r>
            <a:endParaRPr lang="en-US" dirty="0">
              <a:solidFill>
                <a:srgbClr val="00B050"/>
              </a:solidFill>
            </a:endParaRPr>
          </a:p>
          <a:p>
            <a:pPr lvl="1">
              <a:buFontTx/>
              <a:buChar char="-"/>
            </a:pPr>
            <a:r>
              <a:rPr lang="en-US" dirty="0"/>
              <a:t>plus many more envisioned, see </a:t>
            </a:r>
            <a:r>
              <a:rPr lang="en-US" dirty="0">
                <a:solidFill>
                  <a:srgbClr val="00B050"/>
                </a:solidFill>
              </a:rPr>
              <a:t>[Dorigo 2022]</a:t>
            </a:r>
          </a:p>
        </p:txBody>
      </p:sp>
    </p:spTree>
    <p:extLst>
      <p:ext uri="{BB962C8B-B14F-4D97-AF65-F5344CB8AC3E}">
        <p14:creationId xmlns:p14="http://schemas.microsoft.com/office/powerpoint/2010/main" val="1832052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Muon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Tomography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it-IT" b="1" dirty="0">
                <a:solidFill>
                  <a:schemeClr val="accent2"/>
                </a:solidFill>
                <a:latin typeface="+mn-lt"/>
              </a:rPr>
            </a:br>
            <a:r>
              <a:rPr lang="it-IT" b="1" dirty="0" err="1">
                <a:solidFill>
                  <a:schemeClr val="accent2"/>
                </a:solidFill>
                <a:latin typeface="+mn-lt"/>
              </a:rPr>
              <a:t>Optimization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93</a:t>
            </a:fld>
            <a:endParaRPr lang="en-US"/>
          </a:p>
        </p:txBody>
      </p:sp>
      <p:sp>
        <p:nvSpPr>
          <p:cNvPr id="4" name="AutoShape 2" descr="https://mail.google.com/mail/u/0?ui=2&amp;ik=08c2a175ec&amp;attid=0.1&amp;permmsgid=msg-f:1700741507192684334&amp;th=179a3f63cefb7f2e&amp;view=fimg&amp;sz=s0-l75-ft&amp;attbid=ANGjdJ_0Yo2RrQNUMCfKTAcdxrt55y1PAqRi_AZ1RpePrQFJK49JciYlRcXedWkSO-Dz0Y3UIHiJu8dWXMujWOjHn-tV-TCFLeSEr5mEccouAhDCscN0eLQolMcNvS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2501564" cy="25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2" name="Picture 4" descr="Muon Tomography | CMS Experi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80" y="167933"/>
            <a:ext cx="5306245" cy="530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529471" y="1978023"/>
            <a:ext cx="6200709" cy="4378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 err="1"/>
              <a:t>Perhaps</a:t>
            </a:r>
            <a:r>
              <a:rPr lang="it-IT" dirty="0"/>
              <a:t> the «</a:t>
            </a:r>
            <a:r>
              <a:rPr lang="it-IT" dirty="0" err="1"/>
              <a:t>simplest</a:t>
            </a:r>
            <a:r>
              <a:rPr lang="it-IT" dirty="0"/>
              <a:t>» use case with </a:t>
            </a:r>
            <a:r>
              <a:rPr lang="it-IT" dirty="0" err="1"/>
              <a:t>elementary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: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tomography</a:t>
            </a:r>
            <a:r>
              <a:rPr lang="it-IT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solidFill>
                  <a:srgbClr val="00B0F0"/>
                </a:solidFill>
              </a:rPr>
              <a:t>Exploit </a:t>
            </a:r>
            <a:r>
              <a:rPr lang="it-IT" dirty="0" err="1">
                <a:solidFill>
                  <a:srgbClr val="00B0F0"/>
                </a:solidFill>
              </a:rPr>
              <a:t>flux</a:t>
            </a:r>
            <a:r>
              <a:rPr lang="it-IT" dirty="0">
                <a:solidFill>
                  <a:srgbClr val="00B0F0"/>
                </a:solidFill>
              </a:rPr>
              <a:t> of </a:t>
            </a:r>
            <a:r>
              <a:rPr lang="it-IT" dirty="0" err="1">
                <a:solidFill>
                  <a:srgbClr val="00B0F0"/>
                </a:solidFill>
              </a:rPr>
              <a:t>cosmic</a:t>
            </a:r>
            <a:r>
              <a:rPr lang="it-IT" dirty="0">
                <a:solidFill>
                  <a:srgbClr val="00B0F0"/>
                </a:solidFill>
              </a:rPr>
              <a:t> rays </a:t>
            </a:r>
            <a:r>
              <a:rPr lang="it-IT" dirty="0" err="1">
                <a:solidFill>
                  <a:srgbClr val="00B0F0"/>
                </a:solidFill>
              </a:rPr>
              <a:t>impinging</a:t>
            </a:r>
            <a:r>
              <a:rPr lang="it-IT" dirty="0">
                <a:solidFill>
                  <a:srgbClr val="00B0F0"/>
                </a:solidFill>
              </a:rPr>
              <a:t> on </a:t>
            </a:r>
            <a:r>
              <a:rPr lang="it-IT" dirty="0" err="1">
                <a:solidFill>
                  <a:srgbClr val="00B0F0"/>
                </a:solidFill>
              </a:rPr>
              <a:t>Earth’s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surface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as</a:t>
            </a:r>
            <a:r>
              <a:rPr lang="it-IT" dirty="0">
                <a:solidFill>
                  <a:srgbClr val="00B0F0"/>
                </a:solidFill>
              </a:rPr>
              <a:t> a source of data </a:t>
            </a:r>
            <a:r>
              <a:rPr lang="it-IT" dirty="0"/>
              <a:t>with </a:t>
            </a:r>
            <a:r>
              <a:rPr lang="it-IT" dirty="0" err="1"/>
              <a:t>which</a:t>
            </a:r>
            <a:r>
              <a:rPr lang="it-IT" dirty="0"/>
              <a:t> to image </a:t>
            </a:r>
            <a:r>
              <a:rPr lang="it-IT" dirty="0" err="1"/>
              <a:t>composition</a:t>
            </a:r>
            <a:r>
              <a:rPr lang="it-IT" dirty="0"/>
              <a:t> of </a:t>
            </a:r>
            <a:r>
              <a:rPr lang="it-IT" dirty="0" err="1">
                <a:solidFill>
                  <a:srgbClr val="FFC000"/>
                </a:solidFill>
              </a:rPr>
              <a:t>unknown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volumes</a:t>
            </a:r>
            <a:r>
              <a:rPr lang="it-IT" dirty="0">
                <a:solidFill>
                  <a:srgbClr val="FFC000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Applications are </a:t>
            </a:r>
            <a:r>
              <a:rPr lang="it-IT" dirty="0" err="1"/>
              <a:t>countless</a:t>
            </a:r>
            <a:r>
              <a:rPr lang="it-IT" dirty="0"/>
              <a:t>:</a:t>
            </a:r>
          </a:p>
          <a:p>
            <a:pPr>
              <a:buFontTx/>
              <a:buChar char="-"/>
            </a:pPr>
            <a:r>
              <a:rPr lang="it-IT" dirty="0"/>
              <a:t>study core of </a:t>
            </a:r>
            <a:r>
              <a:rPr lang="it-IT" dirty="0" err="1"/>
              <a:t>volcanos</a:t>
            </a:r>
            <a:endParaRPr lang="it-IT" dirty="0"/>
          </a:p>
          <a:p>
            <a:pPr>
              <a:buFontTx/>
              <a:buChar char="-"/>
            </a:pPr>
            <a:r>
              <a:rPr lang="it-IT" dirty="0" err="1"/>
              <a:t>prevent</a:t>
            </a:r>
            <a:r>
              <a:rPr lang="it-IT" dirty="0"/>
              <a:t> </a:t>
            </a:r>
            <a:r>
              <a:rPr lang="it-IT" dirty="0" err="1"/>
              <a:t>smuggling</a:t>
            </a:r>
            <a:r>
              <a:rPr lang="it-IT" dirty="0"/>
              <a:t> of </a:t>
            </a:r>
            <a:r>
              <a:rPr lang="it-IT" dirty="0" err="1"/>
              <a:t>dangerous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 in containers</a:t>
            </a:r>
          </a:p>
          <a:p>
            <a:pPr>
              <a:buFontTx/>
              <a:buChar char="-"/>
            </a:pPr>
            <a:r>
              <a:rPr lang="it-IT" dirty="0"/>
              <a:t>study </a:t>
            </a:r>
            <a:r>
              <a:rPr lang="it-IT" dirty="0" err="1"/>
              <a:t>wear</a:t>
            </a:r>
            <a:r>
              <a:rPr lang="it-IT" dirty="0"/>
              <a:t> of industrial apparata (e.g. </a:t>
            </a:r>
            <a:r>
              <a:rPr lang="it-IT" dirty="0" err="1"/>
              <a:t>steel</a:t>
            </a:r>
            <a:r>
              <a:rPr lang="it-IT" dirty="0"/>
              <a:t> </a:t>
            </a:r>
            <a:r>
              <a:rPr lang="it-IT" dirty="0" err="1"/>
              <a:t>pipes</a:t>
            </a:r>
            <a:r>
              <a:rPr lang="it-IT" dirty="0"/>
              <a:t>), </a:t>
            </a:r>
            <a:r>
              <a:rPr lang="it-IT" dirty="0" err="1"/>
              <a:t>interior</a:t>
            </a:r>
            <a:r>
              <a:rPr lang="it-IT" dirty="0"/>
              <a:t> of </a:t>
            </a:r>
            <a:r>
              <a:rPr lang="it-IT" dirty="0" err="1"/>
              <a:t>furnaces</a:t>
            </a:r>
            <a:r>
              <a:rPr lang="it-IT" dirty="0"/>
              <a:t>, plasma in </a:t>
            </a:r>
            <a:r>
              <a:rPr lang="it-IT" dirty="0" err="1"/>
              <a:t>reactors</a:t>
            </a:r>
            <a:endParaRPr lang="it-IT" dirty="0"/>
          </a:p>
          <a:p>
            <a:pPr>
              <a:buFontTx/>
              <a:buChar char="-"/>
            </a:pPr>
            <a:r>
              <a:rPr lang="it-IT" dirty="0" err="1"/>
              <a:t>archaeological</a:t>
            </a:r>
            <a:r>
              <a:rPr lang="it-IT" dirty="0"/>
              <a:t> </a:t>
            </a:r>
            <a:r>
              <a:rPr lang="it-IT" dirty="0" err="1"/>
              <a:t>prospections</a:t>
            </a:r>
            <a:endParaRPr lang="it-IT" dirty="0"/>
          </a:p>
          <a:p>
            <a:pPr>
              <a:buFontTx/>
              <a:buChar char="-"/>
            </a:pPr>
            <a:r>
              <a:rPr lang="it-IT" dirty="0"/>
              <a:t>and </a:t>
            </a:r>
            <a:r>
              <a:rPr lang="it-IT" dirty="0" err="1"/>
              <a:t>many</a:t>
            </a:r>
            <a:r>
              <a:rPr lang="it-IT" dirty="0"/>
              <a:t> more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551673" y="5894685"/>
            <a:ext cx="5640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/>
              <a:t>Above:</a:t>
            </a:r>
            <a:r>
              <a:rPr lang="it-IT" i="1"/>
              <a:t> a proton or light nucleus hits a nucleus of Nitrogen</a:t>
            </a:r>
          </a:p>
          <a:p>
            <a:r>
              <a:rPr lang="it-IT" i="1"/>
              <a:t>and produces a shower of unstable hadrons. The latter</a:t>
            </a:r>
          </a:p>
          <a:p>
            <a:r>
              <a:rPr lang="it-IT" i="1"/>
              <a:t>decay to muons that reach the ground</a:t>
            </a:r>
          </a:p>
        </p:txBody>
      </p:sp>
    </p:spTree>
    <p:extLst>
      <p:ext uri="{BB962C8B-B14F-4D97-AF65-F5344CB8AC3E}">
        <p14:creationId xmlns:p14="http://schemas.microsoft.com/office/powerpoint/2010/main" val="22262552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Muon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Tomography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it-IT" b="1" dirty="0">
                <a:solidFill>
                  <a:schemeClr val="accent2"/>
                </a:solidFill>
                <a:latin typeface="+mn-lt"/>
              </a:rPr>
            </a:br>
            <a:r>
              <a:rPr lang="it-IT" b="1" dirty="0" err="1">
                <a:solidFill>
                  <a:schemeClr val="accent2"/>
                </a:solidFill>
                <a:latin typeface="+mn-lt"/>
              </a:rPr>
              <a:t>Optimization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/ 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94</a:t>
            </a:fld>
            <a:endParaRPr lang="en-US"/>
          </a:p>
        </p:txBody>
      </p:sp>
      <p:sp>
        <p:nvSpPr>
          <p:cNvPr id="4" name="AutoShape 2" descr="https://mail.google.com/mail/u/0?ui=2&amp;ik=08c2a175ec&amp;attid=0.1&amp;permmsgid=msg-f:1700741507192684334&amp;th=179a3f63cefb7f2e&amp;view=fimg&amp;sz=s0-l75-ft&amp;attbid=ANGjdJ_0Yo2RrQNUMCfKTAcdxrt55y1PAqRi_AZ1RpePrQFJK49JciYlRcXedWkSO-Dz0Y3UIHiJu8dWXMujWOjHn-tV-TCFLeSEr5mEccouAhDCscN0eLQolMcNvS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2501564" cy="25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895" y="4618491"/>
            <a:ext cx="4435828" cy="210905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104076" y="2438400"/>
            <a:ext cx="5099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dirty="0" err="1"/>
              <a:t>Above</a:t>
            </a:r>
            <a:r>
              <a:rPr lang="it-IT" b="1" i="1" dirty="0"/>
              <a:t>: </a:t>
            </a:r>
            <a:r>
              <a:rPr lang="it-IT" i="1" dirty="0"/>
              <a:t>exploit </a:t>
            </a:r>
            <a:r>
              <a:rPr lang="it-IT" i="1" dirty="0" err="1"/>
              <a:t>dependence</a:t>
            </a:r>
            <a:r>
              <a:rPr lang="it-IT" i="1" dirty="0"/>
              <a:t> of scattering angle</a:t>
            </a:r>
          </a:p>
          <a:p>
            <a:pPr algn="r"/>
            <a:r>
              <a:rPr lang="it-IT" i="1" dirty="0"/>
              <a:t>of </a:t>
            </a:r>
            <a:r>
              <a:rPr lang="it-IT" i="1" dirty="0" err="1"/>
              <a:t>muons</a:t>
            </a:r>
            <a:r>
              <a:rPr lang="it-IT" i="1" dirty="0"/>
              <a:t> on </a:t>
            </a:r>
            <a:r>
              <a:rPr lang="it-IT" i="1" dirty="0" err="1"/>
              <a:t>atomic</a:t>
            </a:r>
            <a:r>
              <a:rPr lang="it-IT" i="1" dirty="0"/>
              <a:t> </a:t>
            </a:r>
            <a:r>
              <a:rPr lang="it-IT" i="1" dirty="0" err="1"/>
              <a:t>number</a:t>
            </a:r>
            <a:r>
              <a:rPr lang="it-IT" i="1" dirty="0"/>
              <a:t> of </a:t>
            </a:r>
            <a:r>
              <a:rPr lang="it-IT" i="1" dirty="0" err="1"/>
              <a:t>material</a:t>
            </a:r>
            <a:endParaRPr lang="it-IT" i="1" dirty="0"/>
          </a:p>
          <a:p>
            <a:endParaRPr lang="it-IT" dirty="0">
              <a:solidFill>
                <a:srgbClr val="C00000"/>
              </a:solidFill>
            </a:endParaRPr>
          </a:p>
          <a:p>
            <a:r>
              <a:rPr lang="it-IT" dirty="0">
                <a:solidFill>
                  <a:srgbClr val="C00000"/>
                </a:solidFill>
              </a:rPr>
              <a:t>	</a:t>
            </a:r>
            <a:r>
              <a:rPr lang="it-IT" dirty="0">
                <a:solidFill>
                  <a:srgbClr val="FFC000"/>
                </a:solidFill>
              </a:rPr>
              <a:t>Two </a:t>
            </a:r>
            <a:r>
              <a:rPr lang="it-IT" dirty="0" err="1">
                <a:solidFill>
                  <a:srgbClr val="FFC000"/>
                </a:solidFill>
              </a:rPr>
              <a:t>main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methods</a:t>
            </a:r>
            <a:r>
              <a:rPr lang="it-IT" dirty="0">
                <a:solidFill>
                  <a:srgbClr val="FFC000"/>
                </a:solidFill>
              </a:rPr>
              <a:t> for </a:t>
            </a:r>
            <a:r>
              <a:rPr lang="it-IT" dirty="0" err="1">
                <a:solidFill>
                  <a:srgbClr val="FFC000"/>
                </a:solidFill>
              </a:rPr>
              <a:t>inference</a:t>
            </a:r>
            <a:endParaRPr lang="it-IT" dirty="0">
              <a:solidFill>
                <a:srgbClr val="FFC000"/>
              </a:solidFill>
            </a:endParaRPr>
          </a:p>
          <a:p>
            <a:endParaRPr lang="it-IT" b="1" dirty="0"/>
          </a:p>
          <a:p>
            <a:pPr algn="r"/>
            <a:r>
              <a:rPr lang="it-IT" b="1" i="1" dirty="0" err="1"/>
              <a:t>Below</a:t>
            </a:r>
            <a:r>
              <a:rPr lang="it-IT" b="1" i="1" dirty="0"/>
              <a:t>:</a:t>
            </a:r>
            <a:r>
              <a:rPr lang="it-IT" i="1" dirty="0"/>
              <a:t> use incoming </a:t>
            </a:r>
            <a:r>
              <a:rPr lang="it-IT" i="1" dirty="0" err="1"/>
              <a:t>momentum</a:t>
            </a:r>
            <a:r>
              <a:rPr lang="it-IT" i="1" dirty="0"/>
              <a:t> </a:t>
            </a:r>
            <a:r>
              <a:rPr lang="it-IT" i="1" dirty="0" err="1"/>
              <a:t>spectrum</a:t>
            </a:r>
            <a:r>
              <a:rPr lang="it-IT" i="1" dirty="0"/>
              <a:t> of </a:t>
            </a:r>
            <a:r>
              <a:rPr lang="it-IT" i="1" dirty="0" err="1"/>
              <a:t>muons</a:t>
            </a:r>
            <a:endParaRPr lang="it-IT" i="1" dirty="0"/>
          </a:p>
          <a:p>
            <a:pPr algn="r"/>
            <a:r>
              <a:rPr lang="it-IT" i="1" dirty="0"/>
              <a:t>and </a:t>
            </a:r>
            <a:r>
              <a:rPr lang="it-IT" i="1" dirty="0" err="1"/>
              <a:t>absorption</a:t>
            </a:r>
            <a:r>
              <a:rPr lang="it-IT" i="1" dirty="0"/>
              <a:t> of parts of </a:t>
            </a:r>
            <a:r>
              <a:rPr lang="it-IT" i="1" dirty="0" err="1"/>
              <a:t>it</a:t>
            </a:r>
            <a:r>
              <a:rPr lang="it-IT" i="1" dirty="0"/>
              <a:t> to </a:t>
            </a:r>
            <a:r>
              <a:rPr lang="it-IT" i="1" dirty="0" err="1"/>
              <a:t>infer</a:t>
            </a:r>
            <a:r>
              <a:rPr lang="it-IT" i="1" dirty="0"/>
              <a:t> </a:t>
            </a:r>
            <a:r>
              <a:rPr lang="it-IT" i="1" dirty="0" err="1"/>
              <a:t>thickness</a:t>
            </a:r>
            <a:r>
              <a:rPr lang="it-IT" i="1" dirty="0"/>
              <a:t> in 3D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626" y="139860"/>
            <a:ext cx="2909799" cy="2298538"/>
          </a:xfrm>
          <a:prstGeom prst="rect">
            <a:avLst/>
          </a:prstGeom>
        </p:spPr>
      </p:pic>
      <p:sp>
        <p:nvSpPr>
          <p:cNvPr id="3" name="Freccia bidirezionale verticale 2"/>
          <p:cNvSpPr/>
          <p:nvPr/>
        </p:nvSpPr>
        <p:spPr>
          <a:xfrm>
            <a:off x="11353800" y="3039963"/>
            <a:ext cx="432254" cy="82819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529471" y="1978023"/>
            <a:ext cx="6200709" cy="4378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 err="1"/>
              <a:t>Perhaps</a:t>
            </a:r>
            <a:r>
              <a:rPr lang="it-IT" dirty="0"/>
              <a:t> the «</a:t>
            </a:r>
            <a:r>
              <a:rPr lang="it-IT" dirty="0" err="1"/>
              <a:t>simplest</a:t>
            </a:r>
            <a:r>
              <a:rPr lang="it-IT" dirty="0"/>
              <a:t>» use case with </a:t>
            </a:r>
            <a:r>
              <a:rPr lang="it-IT" dirty="0" err="1"/>
              <a:t>elementary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: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tomography</a:t>
            </a:r>
            <a:r>
              <a:rPr lang="it-IT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solidFill>
                  <a:srgbClr val="00B0F0"/>
                </a:solidFill>
              </a:rPr>
              <a:t>Exploit </a:t>
            </a:r>
            <a:r>
              <a:rPr lang="it-IT" dirty="0" err="1">
                <a:solidFill>
                  <a:srgbClr val="00B0F0"/>
                </a:solidFill>
              </a:rPr>
              <a:t>flux</a:t>
            </a:r>
            <a:r>
              <a:rPr lang="it-IT" dirty="0">
                <a:solidFill>
                  <a:srgbClr val="00B0F0"/>
                </a:solidFill>
              </a:rPr>
              <a:t> of </a:t>
            </a:r>
            <a:r>
              <a:rPr lang="it-IT" dirty="0" err="1">
                <a:solidFill>
                  <a:srgbClr val="00B0F0"/>
                </a:solidFill>
              </a:rPr>
              <a:t>cosmic</a:t>
            </a:r>
            <a:r>
              <a:rPr lang="it-IT" dirty="0">
                <a:solidFill>
                  <a:srgbClr val="00B0F0"/>
                </a:solidFill>
              </a:rPr>
              <a:t> rays </a:t>
            </a:r>
            <a:r>
              <a:rPr lang="it-IT" dirty="0" err="1">
                <a:solidFill>
                  <a:srgbClr val="00B0F0"/>
                </a:solidFill>
              </a:rPr>
              <a:t>impinging</a:t>
            </a:r>
            <a:r>
              <a:rPr lang="it-IT" dirty="0">
                <a:solidFill>
                  <a:srgbClr val="00B0F0"/>
                </a:solidFill>
              </a:rPr>
              <a:t> on </a:t>
            </a:r>
            <a:r>
              <a:rPr lang="it-IT" dirty="0" err="1">
                <a:solidFill>
                  <a:srgbClr val="00B0F0"/>
                </a:solidFill>
              </a:rPr>
              <a:t>Earth’s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surface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as</a:t>
            </a:r>
            <a:r>
              <a:rPr lang="it-IT" dirty="0">
                <a:solidFill>
                  <a:srgbClr val="00B0F0"/>
                </a:solidFill>
              </a:rPr>
              <a:t> a source of data </a:t>
            </a:r>
            <a:r>
              <a:rPr lang="it-IT" dirty="0"/>
              <a:t>with </a:t>
            </a:r>
            <a:r>
              <a:rPr lang="it-IT" dirty="0" err="1"/>
              <a:t>which</a:t>
            </a:r>
            <a:r>
              <a:rPr lang="it-IT" dirty="0"/>
              <a:t> to image </a:t>
            </a:r>
            <a:r>
              <a:rPr lang="it-IT" dirty="0" err="1"/>
              <a:t>composition</a:t>
            </a:r>
            <a:r>
              <a:rPr lang="it-IT" dirty="0"/>
              <a:t> of </a:t>
            </a:r>
            <a:r>
              <a:rPr lang="it-IT" dirty="0" err="1">
                <a:solidFill>
                  <a:srgbClr val="FFC000"/>
                </a:solidFill>
              </a:rPr>
              <a:t>unknown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volumes</a:t>
            </a:r>
            <a:r>
              <a:rPr lang="it-IT" dirty="0">
                <a:solidFill>
                  <a:srgbClr val="FFC000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Applications are </a:t>
            </a:r>
            <a:r>
              <a:rPr lang="it-IT" dirty="0" err="1"/>
              <a:t>countless</a:t>
            </a:r>
            <a:r>
              <a:rPr lang="it-IT" dirty="0"/>
              <a:t>:</a:t>
            </a:r>
          </a:p>
          <a:p>
            <a:pPr>
              <a:buFontTx/>
              <a:buChar char="-"/>
            </a:pPr>
            <a:r>
              <a:rPr lang="it-IT" dirty="0"/>
              <a:t>study core of </a:t>
            </a:r>
            <a:r>
              <a:rPr lang="it-IT" dirty="0" err="1"/>
              <a:t>volcanos</a:t>
            </a:r>
            <a:endParaRPr lang="it-IT" dirty="0"/>
          </a:p>
          <a:p>
            <a:pPr>
              <a:buFontTx/>
              <a:buChar char="-"/>
            </a:pPr>
            <a:r>
              <a:rPr lang="it-IT" dirty="0" err="1"/>
              <a:t>prevent</a:t>
            </a:r>
            <a:r>
              <a:rPr lang="it-IT" dirty="0"/>
              <a:t> </a:t>
            </a:r>
            <a:r>
              <a:rPr lang="it-IT" dirty="0" err="1"/>
              <a:t>smuggling</a:t>
            </a:r>
            <a:r>
              <a:rPr lang="it-IT" dirty="0"/>
              <a:t> of </a:t>
            </a:r>
            <a:r>
              <a:rPr lang="it-IT" dirty="0" err="1"/>
              <a:t>dangerous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 in containers</a:t>
            </a:r>
          </a:p>
          <a:p>
            <a:pPr>
              <a:buFontTx/>
              <a:buChar char="-"/>
            </a:pPr>
            <a:r>
              <a:rPr lang="it-IT" dirty="0"/>
              <a:t>study </a:t>
            </a:r>
            <a:r>
              <a:rPr lang="it-IT" dirty="0" err="1"/>
              <a:t>wear</a:t>
            </a:r>
            <a:r>
              <a:rPr lang="it-IT" dirty="0"/>
              <a:t> of industrial apparata (e.g. </a:t>
            </a:r>
            <a:r>
              <a:rPr lang="it-IT" dirty="0" err="1"/>
              <a:t>steel</a:t>
            </a:r>
            <a:r>
              <a:rPr lang="it-IT" dirty="0"/>
              <a:t> </a:t>
            </a:r>
            <a:r>
              <a:rPr lang="it-IT" dirty="0" err="1"/>
              <a:t>pipes</a:t>
            </a:r>
            <a:r>
              <a:rPr lang="it-IT" dirty="0"/>
              <a:t>), </a:t>
            </a:r>
            <a:r>
              <a:rPr lang="it-IT" dirty="0" err="1"/>
              <a:t>interior</a:t>
            </a:r>
            <a:r>
              <a:rPr lang="it-IT" dirty="0"/>
              <a:t> of </a:t>
            </a:r>
            <a:r>
              <a:rPr lang="it-IT" dirty="0" err="1"/>
              <a:t>furnaces</a:t>
            </a:r>
            <a:r>
              <a:rPr lang="it-IT" dirty="0"/>
              <a:t>, plasma in </a:t>
            </a:r>
            <a:r>
              <a:rPr lang="it-IT" dirty="0" err="1"/>
              <a:t>reactors</a:t>
            </a:r>
            <a:endParaRPr lang="it-IT" dirty="0"/>
          </a:p>
          <a:p>
            <a:pPr>
              <a:buFontTx/>
              <a:buChar char="-"/>
            </a:pPr>
            <a:r>
              <a:rPr lang="it-IT" dirty="0" err="1"/>
              <a:t>archaeological</a:t>
            </a:r>
            <a:r>
              <a:rPr lang="it-IT" dirty="0"/>
              <a:t> </a:t>
            </a:r>
            <a:r>
              <a:rPr lang="it-IT" dirty="0" err="1"/>
              <a:t>prospections</a:t>
            </a:r>
            <a:endParaRPr lang="it-IT" dirty="0"/>
          </a:p>
          <a:p>
            <a:pPr>
              <a:buFontTx/>
              <a:buChar char="-"/>
            </a:pPr>
            <a:r>
              <a:rPr lang="it-IT" dirty="0"/>
              <a:t>and </a:t>
            </a:r>
            <a:r>
              <a:rPr lang="it-IT" dirty="0" err="1"/>
              <a:t>many</a:t>
            </a:r>
            <a:r>
              <a:rPr lang="it-IT" dirty="0"/>
              <a:t> more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40030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latin typeface="+mn-lt"/>
              </a:rPr>
              <a:t>Muon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+mn-lt"/>
              </a:rPr>
              <a:t>Tomography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it-IT" b="1" dirty="0">
                <a:solidFill>
                  <a:schemeClr val="accent2"/>
                </a:solidFill>
                <a:latin typeface="+mn-lt"/>
              </a:rPr>
            </a:br>
            <a:r>
              <a:rPr lang="it-IT" b="1" dirty="0" err="1">
                <a:solidFill>
                  <a:schemeClr val="accent2"/>
                </a:solidFill>
                <a:latin typeface="+mn-lt"/>
              </a:rPr>
              <a:t>Optimization</a:t>
            </a:r>
            <a:r>
              <a:rPr lang="it-IT" b="1" dirty="0">
                <a:solidFill>
                  <a:schemeClr val="accent2"/>
                </a:solidFill>
                <a:latin typeface="+mn-lt"/>
              </a:rPr>
              <a:t> / 3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95</a:t>
            </a:fld>
            <a:endParaRPr lang="en-US"/>
          </a:p>
        </p:txBody>
      </p:sp>
      <p:sp>
        <p:nvSpPr>
          <p:cNvPr id="4" name="AutoShape 2" descr="https://mail.google.com/mail/u/0?ui=2&amp;ik=08c2a175ec&amp;attid=0.1&amp;permmsgid=msg-f:1700741507192684334&amp;th=179a3f63cefb7f2e&amp;view=fimg&amp;sz=s0-l75-ft&amp;attbid=ANGjdJ_0Yo2RrQNUMCfKTAcdxrt55y1PAqRi_AZ1RpePrQFJK49JciYlRcXedWkSO-Dz0Y3UIHiJu8dWXMujWOjHn-tV-TCFLeSEr5mEccouAhDCscN0eLQolMcNvS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2501564" cy="25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344" y="3613342"/>
            <a:ext cx="6084090" cy="3220166"/>
          </a:xfrm>
          <a:prstGeom prst="rect">
            <a:avLst/>
          </a:prstGeom>
        </p:spPr>
      </p:pic>
      <p:sp>
        <p:nvSpPr>
          <p:cNvPr id="12" name="Segnaposto contenuto 2"/>
          <p:cNvSpPr txBox="1">
            <a:spLocks/>
          </p:cNvSpPr>
          <p:nvPr/>
        </p:nvSpPr>
        <p:spPr>
          <a:xfrm>
            <a:off x="377072" y="1825622"/>
            <a:ext cx="5686272" cy="4553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/>
              <a:t>Scattering </a:t>
            </a:r>
            <a:r>
              <a:rPr lang="it-IT" sz="2400" dirty="0" err="1"/>
              <a:t>tomography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too</a:t>
            </a:r>
            <a:r>
              <a:rPr lang="it-IT" sz="2400" dirty="0"/>
              <a:t> hard to model: </a:t>
            </a:r>
          </a:p>
          <a:p>
            <a:pPr>
              <a:buFontTx/>
              <a:buChar char="-"/>
            </a:pPr>
            <a:r>
              <a:rPr lang="it-IT" sz="2400" dirty="0" err="1">
                <a:solidFill>
                  <a:srgbClr val="00B0F0"/>
                </a:solidFill>
              </a:rPr>
              <a:t>need</a:t>
            </a:r>
            <a:r>
              <a:rPr lang="it-IT" sz="2400" dirty="0">
                <a:solidFill>
                  <a:srgbClr val="00B0F0"/>
                </a:solidFill>
              </a:rPr>
              <a:t> no surrogate</a:t>
            </a:r>
            <a:r>
              <a:rPr lang="it-IT" sz="2400" b="1" dirty="0">
                <a:solidFill>
                  <a:srgbClr val="00B0F0"/>
                </a:solidFill>
              </a:rPr>
              <a:t> </a:t>
            </a:r>
            <a:r>
              <a:rPr lang="it-IT" sz="2400" dirty="0"/>
              <a:t>of a simulator; </a:t>
            </a:r>
          </a:p>
          <a:p>
            <a:pPr>
              <a:buFontTx/>
              <a:buChar char="-"/>
            </a:pPr>
            <a:r>
              <a:rPr lang="it-IT" sz="2400" dirty="0"/>
              <a:t>one </a:t>
            </a:r>
            <a:r>
              <a:rPr lang="it-IT" sz="2400" dirty="0" err="1"/>
              <a:t>particle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a time (</a:t>
            </a:r>
            <a:r>
              <a:rPr lang="it-IT" sz="2400" dirty="0">
                <a:solidFill>
                  <a:srgbClr val="00B0F0"/>
                </a:solidFill>
              </a:rPr>
              <a:t>or </a:t>
            </a:r>
            <a:r>
              <a:rPr lang="it-IT" sz="2400" dirty="0" err="1">
                <a:solidFill>
                  <a:srgbClr val="00B0F0"/>
                </a:solidFill>
              </a:rPr>
              <a:t>even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many</a:t>
            </a:r>
            <a:r>
              <a:rPr lang="it-IT" sz="2400" dirty="0">
                <a:solidFill>
                  <a:srgbClr val="00B0F0"/>
                </a:solidFill>
              </a:rPr>
              <a:t>...</a:t>
            </a:r>
            <a:r>
              <a:rPr lang="it-IT" sz="2400" dirty="0"/>
              <a:t>)</a:t>
            </a:r>
          </a:p>
          <a:p>
            <a:pPr>
              <a:buFontTx/>
              <a:buChar char="-"/>
            </a:pPr>
            <a:r>
              <a:rPr lang="it-IT" sz="2400" dirty="0" err="1"/>
              <a:t>parametric</a:t>
            </a:r>
            <a:r>
              <a:rPr lang="it-IT" sz="2400" dirty="0"/>
              <a:t> scattering model</a:t>
            </a:r>
          </a:p>
          <a:p>
            <a:pPr>
              <a:buFontTx/>
              <a:buChar char="-"/>
            </a:pPr>
            <a:r>
              <a:rPr lang="it-IT" sz="2400" dirty="0"/>
              <a:t>Simple </a:t>
            </a:r>
            <a:r>
              <a:rPr lang="it-IT" sz="2400" dirty="0" err="1"/>
              <a:t>transport</a:t>
            </a:r>
            <a:r>
              <a:rPr lang="it-IT" sz="2400" dirty="0"/>
              <a:t> mode (</a:t>
            </a:r>
            <a:r>
              <a:rPr lang="it-IT" sz="2400" dirty="0" err="1"/>
              <a:t>next</a:t>
            </a:r>
            <a:r>
              <a:rPr lang="it-IT" sz="2400" dirty="0"/>
              <a:t> slide)</a:t>
            </a:r>
          </a:p>
          <a:p>
            <a:pPr>
              <a:buFontTx/>
              <a:buChar char="-"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Still, </a:t>
            </a:r>
            <a:r>
              <a:rPr lang="it-IT" sz="2400" dirty="0" err="1"/>
              <a:t>quite</a:t>
            </a:r>
            <a:r>
              <a:rPr lang="it-IT" sz="2400" dirty="0"/>
              <a:t> </a:t>
            </a:r>
            <a:r>
              <a:rPr lang="it-IT" sz="2400" dirty="0" err="1"/>
              <a:t>complex</a:t>
            </a:r>
            <a:r>
              <a:rPr lang="it-IT" sz="2400" dirty="0"/>
              <a:t> to put </a:t>
            </a:r>
            <a:r>
              <a:rPr lang="it-IT" sz="2400" dirty="0" err="1"/>
              <a:t>together</a:t>
            </a:r>
            <a:r>
              <a:rPr lang="it-IT" sz="2400" dirty="0"/>
              <a:t> </a:t>
            </a:r>
            <a:r>
              <a:rPr lang="it-IT" sz="2400" dirty="0" err="1"/>
              <a:t>simulation</a:t>
            </a:r>
            <a:r>
              <a:rPr lang="it-IT" sz="2400" dirty="0"/>
              <a:t>, </a:t>
            </a:r>
            <a:r>
              <a:rPr lang="it-IT" sz="2400" dirty="0" err="1"/>
              <a:t>inference</a:t>
            </a:r>
            <a:r>
              <a:rPr lang="it-IT" sz="2400" dirty="0"/>
              <a:t>, and </a:t>
            </a:r>
            <a:r>
              <a:rPr lang="it-IT" sz="2400" dirty="0" err="1"/>
              <a:t>optimization</a:t>
            </a:r>
            <a:r>
              <a:rPr lang="it-IT" sz="2400" dirty="0"/>
              <a:t> in one package </a:t>
            </a:r>
          </a:p>
          <a:p>
            <a:pPr marL="0" indent="0">
              <a:buNone/>
            </a:pPr>
            <a:r>
              <a:rPr lang="it-IT" sz="2400" dirty="0">
                <a:sym typeface="Wingdings" panose="05000000000000000000" pitchFamily="2" charset="2"/>
              </a:rPr>
              <a:t>	 </a:t>
            </a:r>
            <a:r>
              <a:rPr lang="it-IT" sz="2400" dirty="0" err="1">
                <a:sym typeface="Wingdings" panose="05000000000000000000" pitchFamily="2" charset="2"/>
              </a:rPr>
              <a:t>great</a:t>
            </a:r>
            <a:r>
              <a:rPr lang="it-IT" sz="2400" dirty="0">
                <a:sym typeface="Wingdings" panose="05000000000000000000" pitchFamily="2" charset="2"/>
              </a:rPr>
              <a:t> testing ground for future, 	more </a:t>
            </a:r>
            <a:r>
              <a:rPr lang="it-IT" sz="2400" dirty="0" err="1">
                <a:sym typeface="Wingdings" panose="05000000000000000000" pitchFamily="2" charset="2"/>
              </a:rPr>
              <a:t>ambitious</a:t>
            </a:r>
            <a:r>
              <a:rPr lang="it-IT" sz="2400" dirty="0">
                <a:sym typeface="Wingdings" panose="05000000000000000000" pitchFamily="2" charset="2"/>
              </a:rPr>
              <a:t> projects</a:t>
            </a:r>
            <a:endParaRPr lang="it-IT" sz="2400" dirty="0"/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626" y="139862"/>
            <a:ext cx="2909799" cy="229853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678797" y="2438400"/>
            <a:ext cx="4514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i="1" dirty="0" err="1"/>
              <a:t>Above</a:t>
            </a:r>
            <a:r>
              <a:rPr lang="it-IT" b="1" i="1" dirty="0"/>
              <a:t>: </a:t>
            </a:r>
            <a:r>
              <a:rPr lang="it-IT" i="1" dirty="0"/>
              <a:t>exploit </a:t>
            </a:r>
            <a:r>
              <a:rPr lang="it-IT" i="1" dirty="0" err="1"/>
              <a:t>dependence</a:t>
            </a:r>
            <a:r>
              <a:rPr lang="it-IT" i="1" dirty="0"/>
              <a:t> of scattering angle</a:t>
            </a:r>
          </a:p>
          <a:p>
            <a:pPr algn="r"/>
            <a:r>
              <a:rPr lang="it-IT" i="1" dirty="0"/>
              <a:t>of </a:t>
            </a:r>
            <a:r>
              <a:rPr lang="it-IT" i="1" dirty="0" err="1"/>
              <a:t>muons</a:t>
            </a:r>
            <a:r>
              <a:rPr lang="it-IT" i="1" dirty="0"/>
              <a:t> on </a:t>
            </a:r>
            <a:r>
              <a:rPr lang="it-IT" i="1" dirty="0" err="1"/>
              <a:t>atomic</a:t>
            </a:r>
            <a:r>
              <a:rPr lang="it-IT" i="1" dirty="0"/>
              <a:t> </a:t>
            </a:r>
            <a:r>
              <a:rPr lang="it-IT" i="1" dirty="0" err="1"/>
              <a:t>number</a:t>
            </a:r>
            <a:r>
              <a:rPr lang="it-IT" i="1" dirty="0"/>
              <a:t> of </a:t>
            </a:r>
            <a:r>
              <a:rPr lang="it-IT" i="1" dirty="0" err="1"/>
              <a:t>material</a:t>
            </a:r>
            <a:endParaRPr lang="it-IT" i="1" dirty="0"/>
          </a:p>
          <a:p>
            <a:pPr algn="r"/>
            <a:endParaRPr lang="it-IT" i="1" dirty="0"/>
          </a:p>
          <a:p>
            <a:pPr algn="r"/>
            <a:r>
              <a:rPr lang="it-IT" b="1" i="1" dirty="0" err="1"/>
              <a:t>Below</a:t>
            </a:r>
            <a:r>
              <a:rPr lang="it-IT" b="1" i="1" dirty="0"/>
              <a:t>:</a:t>
            </a:r>
            <a:r>
              <a:rPr lang="it-IT" dirty="0"/>
              <a:t> </a:t>
            </a:r>
            <a:r>
              <a:rPr lang="it-IT" i="1" dirty="0" err="1"/>
              <a:t>Optimization</a:t>
            </a:r>
            <a:r>
              <a:rPr lang="it-IT" i="1" dirty="0"/>
              <a:t> pipeline of </a:t>
            </a:r>
            <a:r>
              <a:rPr lang="it-IT" i="1" dirty="0" err="1"/>
              <a:t>TomOpt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8745835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919E42-F8FA-080A-A250-7D56DCB90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BTW: Modeling Coulomb scattering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3FA41B-BC5F-D331-EF66-6918CAFA5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539" y="1640501"/>
            <a:ext cx="10515600" cy="508097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The PDG offers a model of multiple Coulomb scattering which is good enough for most applications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define the typical scattering angle in a plane, </a:t>
            </a:r>
          </a:p>
          <a:p>
            <a:pPr marL="0" indent="0">
              <a:buNone/>
            </a:pPr>
            <a:r>
              <a:rPr lang="en-US" dirty="0"/>
              <a:t>for a small traversed width: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great approximation for this planar deflection is: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Then displacements must also be treated… See the PDG for detail. The</a:t>
            </a:r>
          </a:p>
          <a:p>
            <a:pPr marL="0" indent="0">
              <a:buNone/>
            </a:pPr>
            <a:r>
              <a:rPr lang="en-US" dirty="0"/>
              <a:t>good thing is that this model works quite well, although it does not capture</a:t>
            </a:r>
          </a:p>
          <a:p>
            <a:pPr marL="0" indent="0">
              <a:buNone/>
            </a:pPr>
            <a:r>
              <a:rPr lang="en-US" dirty="0"/>
              <a:t>The occasional large-angle scattering. Corrections exist for those effects, too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A3E521-3479-878A-84AC-CCA0DDDD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96</a:t>
            </a:fld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BC2047-C50A-34D0-0D27-20803E5A5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293" y="3030642"/>
            <a:ext cx="2162191" cy="6000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D173C4B-A013-DCAF-64B5-85D586EC8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728" y="3788739"/>
            <a:ext cx="4495833" cy="14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560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D2414F-F404-F570-EAF9-02F837CB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3" y="3632899"/>
            <a:ext cx="3920836" cy="132556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We developed an open source code in </a:t>
            </a:r>
            <a:r>
              <a:rPr lang="en-US" sz="2400" dirty="0" err="1">
                <a:latin typeface="+mn-lt"/>
              </a:rPr>
              <a:t>PyTorch</a:t>
            </a:r>
            <a:r>
              <a:rPr lang="en-US" sz="2400" dirty="0">
                <a:latin typeface="+mn-lt"/>
              </a:rPr>
              <a:t> to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optimize hardware for scattering tomography</a:t>
            </a: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Example application:  improvement in linearity of metrics and squared error of prediction, for industrial application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(measurement of molten iron in furnace)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5B90BCA-EAD7-00D2-6482-B6DCE3892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5" y="2537773"/>
            <a:ext cx="5789509" cy="4213037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BDC883CD-E7CD-61FB-4169-F6A772A77B56}"/>
              </a:ext>
            </a:extLst>
          </p:cNvPr>
          <p:cNvSpPr txBox="1">
            <a:spLocks/>
          </p:cNvSpPr>
          <p:nvPr/>
        </p:nvSpPr>
        <p:spPr>
          <a:xfrm>
            <a:off x="247372" y="107190"/>
            <a:ext cx="115652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Muon tomography detector </a:t>
            </a:r>
          </a:p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optimization: </a:t>
            </a:r>
            <a:r>
              <a:rPr lang="en-US" b="1" dirty="0" err="1">
                <a:solidFill>
                  <a:schemeClr val="accent2"/>
                </a:solidFill>
                <a:latin typeface="+mn-lt"/>
              </a:rPr>
              <a:t>TomOpt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Trapezio 3">
            <a:extLst>
              <a:ext uri="{FF2B5EF4-FFF2-40B4-BE49-F238E27FC236}">
                <a16:creationId xmlns:a16="http://schemas.microsoft.com/office/drawing/2014/main" id="{1DDDE88B-C282-B16C-441E-C6A1A636A1EF}"/>
              </a:ext>
            </a:extLst>
          </p:cNvPr>
          <p:cNvSpPr/>
          <p:nvPr/>
        </p:nvSpPr>
        <p:spPr>
          <a:xfrm rot="10800000">
            <a:off x="9221931" y="436416"/>
            <a:ext cx="1470313" cy="1688523"/>
          </a:xfrm>
          <a:prstGeom prst="trapezoid">
            <a:avLst>
              <a:gd name="adj" fmla="val 274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io 5">
            <a:extLst>
              <a:ext uri="{FF2B5EF4-FFF2-40B4-BE49-F238E27FC236}">
                <a16:creationId xmlns:a16="http://schemas.microsoft.com/office/drawing/2014/main" id="{EA517375-388E-C7A7-B15A-73223E48E6EB}"/>
              </a:ext>
            </a:extLst>
          </p:cNvPr>
          <p:cNvSpPr/>
          <p:nvPr/>
        </p:nvSpPr>
        <p:spPr>
          <a:xfrm rot="10800000">
            <a:off x="9376062" y="851687"/>
            <a:ext cx="1136073" cy="1186662"/>
          </a:xfrm>
          <a:prstGeom prst="trapezoid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io 6">
            <a:extLst>
              <a:ext uri="{FF2B5EF4-FFF2-40B4-BE49-F238E27FC236}">
                <a16:creationId xmlns:a16="http://schemas.microsoft.com/office/drawing/2014/main" id="{9C9D55FC-1951-4FCA-94BB-4BD32831C6FD}"/>
              </a:ext>
            </a:extLst>
          </p:cNvPr>
          <p:cNvSpPr/>
          <p:nvPr/>
        </p:nvSpPr>
        <p:spPr>
          <a:xfrm rot="10800000">
            <a:off x="9319776" y="599849"/>
            <a:ext cx="1248643" cy="251838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1503066-940F-CC52-B4AD-92958EFF2F75}"/>
              </a:ext>
            </a:extLst>
          </p:cNvPr>
          <p:cNvSpPr/>
          <p:nvPr/>
        </p:nvSpPr>
        <p:spPr>
          <a:xfrm>
            <a:off x="8975578" y="1009139"/>
            <a:ext cx="129887" cy="8472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51FCFB8-0929-AE8F-EB04-0F0660CD0038}"/>
              </a:ext>
            </a:extLst>
          </p:cNvPr>
          <p:cNvSpPr/>
          <p:nvPr/>
        </p:nvSpPr>
        <p:spPr>
          <a:xfrm rot="16200000">
            <a:off x="9879153" y="-124436"/>
            <a:ext cx="129887" cy="8472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6E48A0B-0052-C4E1-F325-A6A72DFCB387}"/>
              </a:ext>
            </a:extLst>
          </p:cNvPr>
          <p:cNvCxnSpPr/>
          <p:nvPr/>
        </p:nvCxnSpPr>
        <p:spPr>
          <a:xfrm flipH="1">
            <a:off x="8738755" y="107190"/>
            <a:ext cx="1522268" cy="14306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ccia a sinistra 11">
            <a:extLst>
              <a:ext uri="{FF2B5EF4-FFF2-40B4-BE49-F238E27FC236}">
                <a16:creationId xmlns:a16="http://schemas.microsoft.com/office/drawing/2014/main" id="{F71D7B0D-ABA0-DC14-B66E-96D25294756F}"/>
              </a:ext>
            </a:extLst>
          </p:cNvPr>
          <p:cNvSpPr/>
          <p:nvPr/>
        </p:nvSpPr>
        <p:spPr>
          <a:xfrm>
            <a:off x="10568418" y="468591"/>
            <a:ext cx="1623581" cy="812087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Infer location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5AE402A5-974B-3F5A-95A1-B3369BDFE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51524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2013 - Tema 2022">
  <a:themeElements>
    <a:clrScheme name="Office 2013 - Tema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5.xml><?xml version="1.0" encoding="utf-8"?>
<a:theme xmlns:a="http://schemas.openxmlformats.org/drawingml/2006/main" name="3_Office Them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6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10419</Words>
  <Application>Microsoft Office PowerPoint</Application>
  <PresentationFormat>Widescreen</PresentationFormat>
  <Paragraphs>1104</Paragraphs>
  <Slides>97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97</vt:i4>
      </vt:variant>
    </vt:vector>
  </HeadingPairs>
  <TitlesOfParts>
    <vt:vector size="113" baseType="lpstr">
      <vt:lpstr>Aptos</vt:lpstr>
      <vt:lpstr>Aptos Display</vt:lpstr>
      <vt:lpstr>Aptos Narrow</vt:lpstr>
      <vt:lpstr>Arial</vt:lpstr>
      <vt:lpstr>Calibri</vt:lpstr>
      <vt:lpstr>Calibri Light</vt:lpstr>
      <vt:lpstr>Cambria Math</vt:lpstr>
      <vt:lpstr>Century Gothic</vt:lpstr>
      <vt:lpstr>Symbol</vt:lpstr>
      <vt:lpstr>Wingdings</vt:lpstr>
      <vt:lpstr>Office 2013 - Tema 2022</vt:lpstr>
      <vt:lpstr>Office Theme</vt:lpstr>
      <vt:lpstr>1_Office Theme</vt:lpstr>
      <vt:lpstr>2_Office Theme</vt:lpstr>
      <vt:lpstr>3_Office Theme</vt:lpstr>
      <vt:lpstr>Mesh</vt:lpstr>
      <vt:lpstr>Particle Detectors in the AI Era – part 1</vt:lpstr>
      <vt:lpstr>About me</vt:lpstr>
      <vt:lpstr>About me</vt:lpstr>
      <vt:lpstr>About me</vt:lpstr>
      <vt:lpstr>About me</vt:lpstr>
      <vt:lpstr>About me</vt:lpstr>
      <vt:lpstr>About me</vt:lpstr>
      <vt:lpstr>About me</vt:lpstr>
      <vt:lpstr>About me</vt:lpstr>
      <vt:lpstr>Ways to contact me</vt:lpstr>
      <vt:lpstr>Contents</vt:lpstr>
      <vt:lpstr>The Context</vt:lpstr>
      <vt:lpstr>From Collisions to Observable Features</vt:lpstr>
      <vt:lpstr>The Rise of Deep Learning in HEP</vt:lpstr>
      <vt:lpstr>Presentazione standard di PowerPoint</vt:lpstr>
      <vt:lpstr>We Are Successful Detector Builders…</vt:lpstr>
      <vt:lpstr>The (non-)Evolution of Design</vt:lpstr>
      <vt:lpstr>Research Directions in Fundamental Science</vt:lpstr>
      <vt:lpstr>What is Co-Design?</vt:lpstr>
      <vt:lpstr>What is Co-Design?</vt:lpstr>
      <vt:lpstr>What is Co-Design?</vt:lpstr>
      <vt:lpstr>On Co-Design of experiments</vt:lpstr>
      <vt:lpstr>On Co-Design of experiments</vt:lpstr>
      <vt:lpstr>On Co-Design of experiments</vt:lpstr>
      <vt:lpstr>…But what is a Neural Network?</vt:lpstr>
      <vt:lpstr>Artificial Neural Networks</vt:lpstr>
      <vt:lpstr>How Does an ANN Work</vt:lpstr>
      <vt:lpstr>How Does an ANN Work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Challenging Future of Fundamental Science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Optimal for What?</vt:lpstr>
      <vt:lpstr>Optimal for What?</vt:lpstr>
      <vt:lpstr>Recipe for a Perfect Dinner</vt:lpstr>
      <vt:lpstr>Recipe for a Perfect Trigger</vt:lpstr>
      <vt:lpstr>Recipe for a Perfect Detector</vt:lpstr>
      <vt:lpstr>Recipe for a Perfect Detector</vt:lpstr>
      <vt:lpstr>Recipe for a Perfect Detector</vt:lpstr>
      <vt:lpstr>Recipe for a Perfect Detector</vt:lpstr>
      <vt:lpstr>Recipe for a Perfect Detector</vt:lpstr>
      <vt:lpstr>Theory-Driven Experiment Design</vt:lpstr>
      <vt:lpstr>Theory-Driven Experiment Design / 2</vt:lpstr>
      <vt:lpstr>Theory-Driven Experiment Design / 3</vt:lpstr>
      <vt:lpstr>Theory-Driven Experiment Design / 4</vt:lpstr>
      <vt:lpstr>Precision Measurements</vt:lpstr>
      <vt:lpstr>The Third Way: Fishing Expeditions</vt:lpstr>
      <vt:lpstr>Makeshift Surrogates of Objectives</vt:lpstr>
      <vt:lpstr>The Design Space is Large</vt:lpstr>
      <vt:lpstr>How Large Can Gains of Full Optimization Get?</vt:lpstr>
      <vt:lpstr>One Example of Geometry Optimization: MUonE</vt:lpstr>
      <vt:lpstr>MUonE Optimization</vt:lpstr>
      <vt:lpstr>MUonE Optimization</vt:lpstr>
      <vt:lpstr>Event Reconstruction in MUonE</vt:lpstr>
      <vt:lpstr>Reducing Positioning Errors</vt:lpstr>
      <vt:lpstr>Effect of Thin Layers  and Vertex Fit</vt:lpstr>
      <vt:lpstr>What Do We Learn from this Example?</vt:lpstr>
      <vt:lpstr>Expert-in-the-Middle Schemes</vt:lpstr>
      <vt:lpstr>How to do it</vt:lpstr>
      <vt:lpstr>Computer Science to the Rescue</vt:lpstr>
      <vt:lpstr>Note: there are alternatives! </vt:lpstr>
      <vt:lpstr>A table of methods, compared</vt:lpstr>
      <vt:lpstr>Automatic Differentiation</vt:lpstr>
      <vt:lpstr>Four-Slide Description of a Differentiable Model for Design Optimization - 1</vt:lpstr>
      <vt:lpstr>Four-Slide Description of a Differentiable Model for Design Optimization - 2</vt:lpstr>
      <vt:lpstr>Four-Slide Description of a Differentiable Model for Design Optimization - 3</vt:lpstr>
      <vt:lpstr>Four-Slide Description of a Differentiable Model for Design Optimization - 4</vt:lpstr>
      <vt:lpstr>Putting It All Together</vt:lpstr>
      <vt:lpstr>Putting It All Together / 2</vt:lpstr>
      <vt:lpstr>Putting It All Together / 3</vt:lpstr>
      <vt:lpstr>A Few Additional Details -  1 / Symmetries</vt:lpstr>
      <vt:lpstr>2 - Parametrization</vt:lpstr>
      <vt:lpstr>2 – Parametrization / cont’d</vt:lpstr>
      <vt:lpstr>How to Deal with Discreteness</vt:lpstr>
      <vt:lpstr>How to Deal with Discreteness</vt:lpstr>
      <vt:lpstr>How to Deal with Discreteness</vt:lpstr>
      <vt:lpstr>How to Deal with Discreteness</vt:lpstr>
      <vt:lpstr>How to Deal with Discreteness</vt:lpstr>
      <vt:lpstr>How to Deal with Discreteness</vt:lpstr>
      <vt:lpstr>Monetary Cost Considerations</vt:lpstr>
      <vt:lpstr>Monetary Cost Considerations</vt:lpstr>
      <vt:lpstr>Presentazione standard di PowerPoint</vt:lpstr>
      <vt:lpstr>Realigning Design Choices and Ultimate Goals</vt:lpstr>
      <vt:lpstr>Muon Tomography  Optimization</vt:lpstr>
      <vt:lpstr>Muon Tomography  Optimization / 2</vt:lpstr>
      <vt:lpstr>Muon Tomography  Optimization / 3</vt:lpstr>
      <vt:lpstr>BTW: Modeling Coulomb scattering</vt:lpstr>
      <vt:lpstr>We developed an open source code in PyTorch to optimize hardware for scattering tomography  Example application:  improvement in linearity of metrics and squared error of prediction, for industrial application (measurement of molten iron in furnace)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Dorigo</dc:creator>
  <cp:lastModifiedBy>tommaso dorigo</cp:lastModifiedBy>
  <cp:revision>416</cp:revision>
  <dcterms:created xsi:type="dcterms:W3CDTF">2020-08-26T08:10:34Z</dcterms:created>
  <dcterms:modified xsi:type="dcterms:W3CDTF">2025-06-25T10:18:24Z</dcterms:modified>
</cp:coreProperties>
</file>