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9" r:id="rId2"/>
    <p:sldMasterId id="2147483722" r:id="rId3"/>
  </p:sldMasterIdLst>
  <p:notesMasterIdLst>
    <p:notesMasterId r:id="rId43"/>
  </p:notesMasterIdLst>
  <p:sldIdLst>
    <p:sldId id="256" r:id="rId4"/>
    <p:sldId id="263" r:id="rId5"/>
    <p:sldId id="462" r:id="rId6"/>
    <p:sldId id="464" r:id="rId7"/>
    <p:sldId id="260" r:id="rId8"/>
    <p:sldId id="271" r:id="rId9"/>
    <p:sldId id="460" r:id="rId10"/>
    <p:sldId id="466" r:id="rId11"/>
    <p:sldId id="274" r:id="rId12"/>
    <p:sldId id="461" r:id="rId13"/>
    <p:sldId id="474" r:id="rId14"/>
    <p:sldId id="323" r:id="rId15"/>
    <p:sldId id="324" r:id="rId16"/>
    <p:sldId id="371" r:id="rId17"/>
    <p:sldId id="465" r:id="rId18"/>
    <p:sldId id="322" r:id="rId19"/>
    <p:sldId id="471" r:id="rId20"/>
    <p:sldId id="470" r:id="rId21"/>
    <p:sldId id="319" r:id="rId22"/>
    <p:sldId id="469" r:id="rId23"/>
    <p:sldId id="258" r:id="rId24"/>
    <p:sldId id="482" r:id="rId25"/>
    <p:sldId id="331" r:id="rId26"/>
    <p:sldId id="299" r:id="rId27"/>
    <p:sldId id="346" r:id="rId28"/>
    <p:sldId id="315" r:id="rId29"/>
    <p:sldId id="362" r:id="rId30"/>
    <p:sldId id="2784" r:id="rId31"/>
    <p:sldId id="337" r:id="rId32"/>
    <p:sldId id="483" r:id="rId33"/>
    <p:sldId id="340" r:id="rId34"/>
    <p:sldId id="2785" r:id="rId35"/>
    <p:sldId id="336" r:id="rId36"/>
    <p:sldId id="481" r:id="rId37"/>
    <p:sldId id="259" r:id="rId38"/>
    <p:sldId id="2786" r:id="rId39"/>
    <p:sldId id="345" r:id="rId40"/>
    <p:sldId id="262" r:id="rId41"/>
    <p:sldId id="36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Outlook" id="{E6A393F5-35F6-47B3-898F-388B6AE981D3}">
          <p14:sldIdLst>
            <p14:sldId id="256"/>
            <p14:sldId id="263"/>
          </p14:sldIdLst>
        </p14:section>
        <p14:section name=" (5–7 min) Introduction and Motivation" id="{87A3762E-7E37-45EB-883D-DE942D5F95B8}">
          <p14:sldIdLst>
            <p14:sldId id="462"/>
            <p14:sldId id="464"/>
            <p14:sldId id="260"/>
          </p14:sldIdLst>
        </p14:section>
        <p14:section name=" (8–10 min) Science Drives Requirements → TRL 1–2" id="{3AA42C97-B178-446A-B34C-85DBCCBAA976}">
          <p14:sldIdLst>
            <p14:sldId id="271"/>
            <p14:sldId id="460"/>
            <p14:sldId id="466"/>
            <p14:sldId id="274"/>
            <p14:sldId id="461"/>
          </p14:sldIdLst>
        </p14:section>
        <p14:section name="(10–12 min) Early Experimental Validation → TRL 2–3" id="{1018FFB9-B725-497B-A4D0-D556B0892D72}">
          <p14:sldIdLst>
            <p14:sldId id="474"/>
            <p14:sldId id="323"/>
            <p14:sldId id="324"/>
            <p14:sldId id="371"/>
            <p14:sldId id="465"/>
            <p14:sldId id="322"/>
            <p14:sldId id="471"/>
            <p14:sldId id="470"/>
          </p14:sldIdLst>
        </p14:section>
        <p14:section name="(10–12 min) Design, Simulation &amp; Engineering → TRL 3" id="{07AF2F55-4503-43BA-B731-D94E82B78AB1}">
          <p14:sldIdLst>
            <p14:sldId id="319"/>
            <p14:sldId id="469"/>
            <p14:sldId id="258"/>
            <p14:sldId id="482"/>
            <p14:sldId id="331"/>
            <p14:sldId id="299"/>
          </p14:sldIdLst>
        </p14:section>
        <p14:section name="(10–12 min) Testing, Data, and Model Building → TRL 3–4" id="{A43AB71F-F0C1-4C74-B41C-24FFEF2279B2}">
          <p14:sldIdLst>
            <p14:sldId id="346"/>
            <p14:sldId id="315"/>
            <p14:sldId id="362"/>
            <p14:sldId id="2784"/>
            <p14:sldId id="337"/>
            <p14:sldId id="483"/>
            <p14:sldId id="340"/>
            <p14:sldId id="2785"/>
            <p14:sldId id="336"/>
            <p14:sldId id="481"/>
          </p14:sldIdLst>
        </p14:section>
        <p14:section name="(5–7 min) Toward Integration and TRL 5+" id="{1B92DB1E-DAC9-497E-B262-DA7A9C387F1C}">
          <p14:sldIdLst>
            <p14:sldId id="259"/>
            <p14:sldId id="2786"/>
            <p14:sldId id="345"/>
          </p14:sldIdLst>
        </p14:section>
        <p14:section name="Summary and Q&amp;A" id="{87A55094-6DE2-4ED1-9EE3-C892841B2C9D}">
          <p14:sldIdLst>
            <p14:sldId id="262"/>
          </p14:sldIdLst>
        </p14:section>
        <p14:section name="Spares" id="{9D45658A-BB31-4781-93C5-39BDFAE6B14B}">
          <p14:sldIdLst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0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404" autoAdjust="0"/>
  </p:normalViewPr>
  <p:slideViewPr>
    <p:cSldViewPr snapToGrid="0" snapToObjects="1">
      <p:cViewPr>
        <p:scale>
          <a:sx n="75" d="100"/>
          <a:sy n="75" d="100"/>
        </p:scale>
        <p:origin x="852" y="3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401BA-A983-4446-8AF8-CC4AA91B4EB3}" type="datetimeFigureOut">
              <a:rPr lang="it-IT" smtClean="0"/>
              <a:t>24/06/2025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BB912-7370-4091-9A25-44F735F481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82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Subtitle: "Experimental Physics Meets Space — Technology and Constraints"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name, institution, date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93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3ABEE-1BCB-046D-C849-A8CA478D1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A8673C1-8079-5663-67BA-C48B01DF0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68E5A61-4CE0-831F-4D0C-E29719190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D05E82-BAB8-2A2F-02CE-6DC4C19F0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5B92F-F44E-4743-AA41-091664B8A1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932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Charge state is necessary?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5B30-9C97-4D89-8F71-2C291B4F5CC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475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Different signal scales, drift times, gas behaviors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57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Questa meriterebbe una figura H+ </a:t>
            </a:r>
            <a:r>
              <a:rPr lang="it-IT" dirty="0" err="1"/>
              <a:t>keV</a:t>
            </a:r>
            <a:r>
              <a:rPr lang="it-IT" dirty="0"/>
              <a:t> range in funzione della pressione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146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Plot di Giuseppe??? Beh almeno iniziale guadagno</a:t>
            </a:r>
          </a:p>
          <a:p>
            <a:r>
              <a:rPr lang="it-IT" dirty="0"/>
              <a:t>Come si calcola la distanza di drift (perché rad di cm?)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086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5B92F-F44E-4743-AA41-091664B8A12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452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Portare dietro la MM da Pallone!!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ACD414BD-9C99-4CA4-B2D4-A350FDD5C069}" type="slidenum">
              <a:rPr lang="en-US" sz="1400" b="0" strike="noStrike" spc="-1" smtClean="0">
                <a:latin typeface="Calibri"/>
              </a:rPr>
              <a:t>21</a:t>
            </a:fld>
            <a:endParaRPr lang="en-US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76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5CB82-E189-4DF1-9B4D-20C7B1B6751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94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Inserire qualche dettaglio in più (sparisce </a:t>
            </a:r>
            <a:r>
              <a:rPr lang="it-IT" dirty="0" err="1"/>
              <a:t>l’escape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, si valuta il </a:t>
            </a:r>
            <a:r>
              <a:rPr lang="it-IT" dirty="0" err="1"/>
              <a:t>noise</a:t>
            </a:r>
            <a:r>
              <a:rPr lang="it-IT" dirty="0"/>
              <a:t> a bassa pressione, si capire come devono essere fatti i grounding)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943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F6C6C-0321-12DB-0CA6-AC144E374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756C8B-CE54-CBCA-1CD8-4A1D61727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E75777B-79D3-224A-5B8B-265456AA2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Inserire qualche dettaglio in più (sparisce </a:t>
            </a:r>
            <a:r>
              <a:rPr lang="it-IT" dirty="0" err="1"/>
              <a:t>l’escape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, si valuta il </a:t>
            </a:r>
            <a:r>
              <a:rPr lang="it-IT" dirty="0" err="1"/>
              <a:t>noise</a:t>
            </a:r>
            <a:r>
              <a:rPr lang="it-IT" dirty="0"/>
              <a:t> a bassa pressione, si capire come devono essere fatti i grounding)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2F35D6-4461-6E47-750B-544A040AB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98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the transition from lab to space instruments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key experimental challenges (construction, testing, qualification)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Appreciate the unique constraints of designing for space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15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 inserire il problema della definizione di «pressione assoluta» e di controllo dei sensori …. MISURE ASSOLUTE!!!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703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Slide sugli studi delle strip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414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 mettere immagine con i </a:t>
            </a:r>
            <a:r>
              <a:rPr lang="it-IT" dirty="0" err="1"/>
              <a:t>geantini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070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51818-20FE-2450-63DF-107BF3C1E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90801F-CB7E-882E-59E7-8C012C62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F61E37B-821F-5B55-BB83-232495ED6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 mettere immagine con i </a:t>
            </a:r>
            <a:r>
              <a:rPr lang="it-IT" dirty="0" err="1"/>
              <a:t>geantini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7AF410-0D28-C8E7-40D5-918BB824E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97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B09F1-E18E-FA21-C111-191E19CD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5F1FA00-B15E-E9AD-CE51-AA80DC826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8FE476-4FFB-FB11-589E-B270B0F3F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Controllare la storia dei milion!!</a:t>
            </a:r>
          </a:p>
          <a:p>
            <a:r>
              <a:rPr lang="it-IT" dirty="0"/>
              <a:t>Campi magnetici: quanto intensi?</a:t>
            </a:r>
          </a:p>
          <a:p>
            <a:r>
              <a:rPr lang="it-IT" dirty="0"/>
              <a:t>Che differenza c’è tra </a:t>
            </a:r>
            <a:r>
              <a:rPr lang="it-IT" dirty="0" err="1"/>
              <a:t>storms</a:t>
            </a:r>
            <a:r>
              <a:rPr lang="it-IT" dirty="0"/>
              <a:t> e </a:t>
            </a:r>
            <a:r>
              <a:rPr lang="it-IT" dirty="0" err="1"/>
              <a:t>substorms</a:t>
            </a:r>
            <a:r>
              <a:rPr lang="it-IT" dirty="0"/>
              <a:t>?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367AAD-76B6-9997-CD15-7EACB38C7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78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Cambiare la frase con «tell scientists» per dare maggior significato con lo </a:t>
            </a:r>
            <a:r>
              <a:rPr lang="it-IT" dirty="0" err="1"/>
              <a:t>spacecraft</a:t>
            </a:r>
            <a:r>
              <a:rPr lang="it-IT" dirty="0"/>
              <a:t> </a:t>
            </a:r>
            <a:r>
              <a:rPr lang="it-IT" dirty="0" err="1"/>
              <a:t>charging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82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Controllare il flusso che mi pare una cavolata!!!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298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Ridurre il testo!!!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D9B5A-E7E0-45BB-8175-02F3334F2D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77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SITEMARE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BB912-7370-4091-9A25-44F735F4816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28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5B92F-F44E-4743-AA41-091664B8A12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82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61D11-86F9-A68B-403D-5F5BC036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1D7CA0-C9C7-E0A9-CDC4-29E082194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F7DC540-9E2C-B4A1-BEC3-F4B086340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INSERIRE RIFERIMENTO AD ATOMI IONIZZANTI DI BASSA ENERGIA (DARK MATTER ….)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19F7A7-5780-5955-DFF9-0A32BA04A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5B92F-F44E-4743-AA41-091664B8A1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45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33533-E08B-ED84-DD68-51AF62D7C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452561-107D-8FEA-D825-3F44E9563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32FD94-139A-12FD-4091-1A29779B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08B3CE-C850-4CD0-FB67-64339617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BAD74-7A86-2522-CC8C-72A56A28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882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0FAAE7-4772-5023-B1B4-DAD919A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998134-2B7E-B87C-FA9B-4D326FB9D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FBE21-F3CB-68DD-A9F3-3F2CFF0D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DBF74A-E1B2-BD19-2830-A7CCE350E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C7BC52-377B-C6DE-B9D0-8F6CA4AD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501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86123-7351-1EBD-F5CF-05CC5E87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7C62AC-3F9C-5C43-1CF3-5F6AB4B9B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5B93A-EF32-2295-16D3-6C4899F3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DBBF79-5FC7-0FB0-3EA9-741157C6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B8090E-1D23-5E8F-FE47-02D60EB2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4407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7CB049-7427-D8BF-1A69-E58A2810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10F48F-8592-ACAB-A0DA-BC60A087B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785183-2553-E906-585E-3D9BA596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303E18-43B4-1E1B-4639-D8F9AA3D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A9D752-E459-871D-7FBF-8B057986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66D03E-459E-ACDB-F4F8-CA6961D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76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4779F-32D1-519F-F926-AD343C19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72DF04-A5D0-E3A2-FD72-F0BCEF8F9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713249-0726-A2E7-1521-8A63F07DA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DC98DAF-EE43-37DA-71BC-3D2D4F1E3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12B7D4-7E98-1B38-4709-7F6700349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C05F7B-E2D5-9214-EEE6-B65BF2BE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C1C62E-7BC3-9C51-ABA2-28078D7E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139183D-1630-AC60-5435-5AEC14D3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336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15748-B55D-6A49-75D7-A383C7C1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CE3EE1-989D-63EF-AA17-71135926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0C2289-EE6B-9AA1-4E48-41606C6E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727314-0E22-D4F2-9160-61A13097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271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746722-0145-5DF5-AA2A-C483F302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91C658-2B9B-67F5-4EAF-967C84A5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077973-FE0F-2606-C9C5-1A34C310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981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4EB9E7-66FE-6093-F561-F0F9813E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C462A1-D4AA-3514-8939-CB8DC7260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78C693-6634-0FBB-2214-222B2ED4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9B0953-597B-E5DF-F177-1F1D5A44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8F8E35-CA73-A64D-655A-A9D2F6E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BA55B6-6B8D-8035-7E95-34C61A16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73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3738F-30ED-F0D9-4EE0-B60784ED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0822AA-5630-99DC-052B-0C56B924A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E3DFA0-5DAC-F817-DDCA-308BC9E5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7EBCA1-6559-B40E-A0CD-810FF151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0E0CD2-A00F-2004-8717-A79270A0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DCB67A-3B3C-13C8-4BEF-77BF7DD6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265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2D5818-AEFE-8972-CAAB-13FFF639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315EAD-025F-87AE-46B3-93603BFDB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3532C-6FE3-81CE-7473-CB070D2C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C159B-C31E-06D8-22CF-1C95BAC6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AA848-83E4-27AB-685F-E997F8FB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075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50CD5E-F00F-DF36-F054-FECF90EDF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5901CA-7B67-67BB-418B-673DC5E27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CD2AA0-B1BF-73C7-5A13-283D79F4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484F8-CD47-C3D7-2FC5-7F2144CA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3A6412-9B8D-C7C8-3836-9CEE4BDB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808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64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804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33533-E08B-ED84-DD68-51AF62D7C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452561-107D-8FEA-D825-3F44E9563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32FD94-139A-12FD-4091-1A29779B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08B3CE-C850-4CD0-FB67-64339617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BAD74-7A86-2522-CC8C-72A56A28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961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0FAAE7-4772-5023-B1B4-DAD919A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998134-2B7E-B87C-FA9B-4D326FB9D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FBE21-F3CB-68DD-A9F3-3F2CFF0D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DBF74A-E1B2-BD19-2830-A7CCE350E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C7BC52-377B-C6DE-B9D0-8F6CA4AD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927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786123-7351-1EBD-F5CF-05CC5E87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7C62AC-3F9C-5C43-1CF3-5F6AB4B9B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5B93A-EF32-2295-16D3-6C4899F3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DBBF79-5FC7-0FB0-3EA9-741157C6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B8090E-1D23-5E8F-FE47-02D60EB2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07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7CB049-7427-D8BF-1A69-E58A2810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10F48F-8592-ACAB-A0DA-BC60A087B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785183-2553-E906-585E-3D9BA596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303E18-43B4-1E1B-4639-D8F9AA3D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A9D752-E459-871D-7FBF-8B057986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66D03E-459E-ACDB-F4F8-CA6961D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638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4779F-32D1-519F-F926-AD343C19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72DF04-A5D0-E3A2-FD72-F0BCEF8F9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713249-0726-A2E7-1521-8A63F07DA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DC98DAF-EE43-37DA-71BC-3D2D4F1E3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12B7D4-7E98-1B38-4709-7F6700349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C05F7B-E2D5-9214-EEE6-B65BF2BE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C1C62E-7BC3-9C51-ABA2-28078D7E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139183D-1630-AC60-5435-5AEC14D3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592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15748-B55D-6A49-75D7-A383C7C1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CE3EE1-989D-63EF-AA17-71135926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0C2289-EE6B-9AA1-4E48-41606C6E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727314-0E22-D4F2-9160-61A13097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746722-0145-5DF5-AA2A-C483F302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91C658-2B9B-67F5-4EAF-967C84A5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077973-FE0F-2606-C9C5-1A34C310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023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4EB9E7-66FE-6093-F561-F0F9813E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C462A1-D4AA-3514-8939-CB8DC7260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78C693-6634-0FBB-2214-222B2ED4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9B0953-597B-E5DF-F177-1F1D5A44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8F8E35-CA73-A64D-655A-A9D2F6E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BA55B6-6B8D-8035-7E95-34C61A16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08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3738F-30ED-F0D9-4EE0-B60784ED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0822AA-5630-99DC-052B-0C56B924A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E3DFA0-5DAC-F817-DDCA-308BC9E5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7EBCA1-6559-B40E-A0CD-810FF151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0E0CD2-A00F-2004-8717-A79270A0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DCB67A-3B3C-13C8-4BEF-77BF7DD6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39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2D5818-AEFE-8972-CAAB-13FFF639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315EAD-025F-87AE-46B3-93603BFDB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3532C-6FE3-81CE-7473-CB070D2C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C159B-C31E-06D8-22CF-1C95BAC6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AA848-83E4-27AB-685F-E997F8FB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429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50CD5E-F00F-DF36-F054-FECF90EDF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5901CA-7B67-67BB-418B-673DC5E27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CD2AA0-B1BF-73C7-5A13-283D79F4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484F8-CD47-C3D7-2FC5-7F2144CA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3A6412-9B8D-C7C8-3836-9CEE4BDB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70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SWEATERS Experience - F. Pilo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F223AA-BB0F-6BB5-D491-BA4186E3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F6898-9BC3-3FCA-1A5F-01B23CDF7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D720C7-5872-0F58-6B5E-DBCFA69B6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900" b="0" strike="noStrike" spc="-1">
                <a:latin typeface="Calibri"/>
              </a:rPr>
              <a:t>6/25/2025</a:t>
            </a:r>
            <a:endParaRPr lang="en-US" sz="900" b="0" strike="noStrike" spc="-1">
              <a:latin typeface="Calibri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CB71C4-AFC7-CD3F-8C99-C1829C99C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900" b="0" strike="noStrike" spc="-1">
                <a:latin typeface="Calibri"/>
              </a:rPr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B3C090-B7CB-1F1C-8E67-C15E5A07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24A385FE-E626-47CA-BB21-FCFEBFFCD3A8}" type="slidenum">
              <a:rPr lang="it-IT" sz="900" b="0" strike="noStrike" spc="-1" smtClean="0">
                <a:solidFill>
                  <a:srgbClr val="8B8B8B"/>
                </a:solidFill>
                <a:latin typeface="Calibri"/>
              </a:rPr>
              <a:t>‹N›</a:t>
            </a:fld>
            <a:endParaRPr lang="en-US" sz="9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09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F223AA-BB0F-6BB5-D491-BA4186E3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F6898-9BC3-3FCA-1A5F-01B23CDF7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D720C7-5872-0F58-6B5E-DBCFA69B6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6/25/2025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CB71C4-AFC7-CD3F-8C99-C1829C99C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SWEATERS Experience - F. Pilo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B3C090-B7CB-1F1C-8E67-C15E5A07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12BF2-A2F0-4D5B-9D01-860EF086B60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27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975" y="660400"/>
            <a:ext cx="7772400" cy="1470025"/>
          </a:xfrm>
        </p:spPr>
        <p:txBody>
          <a:bodyPr/>
          <a:lstStyle/>
          <a:p>
            <a:r>
              <a:rPr lang="en-US" dirty="0"/>
              <a:t>Micro Pattern Gaseous Detectors and their space applications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318" y="2266950"/>
            <a:ext cx="6755363" cy="3371850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Lesson 2 — The SWEATERS Experience</a:t>
            </a:r>
          </a:p>
          <a:p>
            <a:endParaRPr lang="en-US" dirty="0"/>
          </a:p>
          <a:p>
            <a:endParaRPr lang="en-US" noProof="0" dirty="0"/>
          </a:p>
          <a:p>
            <a:endParaRPr lang="en-US" noProof="0" dirty="0"/>
          </a:p>
          <a:p>
            <a:r>
              <a:rPr lang="it-IT" sz="1900" dirty="0">
                <a:solidFill>
                  <a:schemeClr val="tx1"/>
                </a:solidFill>
              </a:rPr>
              <a:t>Federico Pilo — INFN Sezione di Pisa</a:t>
            </a:r>
          </a:p>
          <a:p>
            <a:r>
              <a:rPr lang="en-US" sz="1900" dirty="0"/>
              <a:t>The XXXIII </a:t>
            </a:r>
            <a:r>
              <a:rPr lang="en-US" sz="1900" dirty="0" err="1"/>
              <a:t>Bonaudi-Chiavassa</a:t>
            </a:r>
            <a:r>
              <a:rPr lang="en-US" sz="1900" dirty="0"/>
              <a:t> International School on Particle Detectors</a:t>
            </a:r>
          </a:p>
          <a:p>
            <a:r>
              <a:rPr lang="it-IT" sz="1900" dirty="0">
                <a:solidFill>
                  <a:schemeClr val="tx1"/>
                </a:solidFill>
              </a:rPr>
              <a:t>Cogne, 25 June 2025</a:t>
            </a:r>
          </a:p>
          <a:p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761A08-EF76-5762-1DA2-71B33A5B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71CE82-BA4C-EE98-8ECA-143BEEC42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121530-8295-FFC6-56AF-1AB95C6B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4ECC6-2F9E-29EF-D777-050AAE476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7D5B5-7C75-1162-6845-2135D7CD6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9493"/>
            <a:ext cx="8058150" cy="4188734"/>
          </a:xfrm>
        </p:spPr>
        <p:txBody>
          <a:bodyPr>
            <a:normAutofit/>
          </a:bodyPr>
          <a:lstStyle/>
          <a:p>
            <a:r>
              <a:rPr lang="en-US" sz="2000" b="1" noProof="0" dirty="0"/>
              <a:t>A “Gas Calorimeter” </a:t>
            </a:r>
            <a:r>
              <a:rPr lang="en-US" sz="2000" noProof="0" dirty="0"/>
              <a:t>based on Micro-Pattern Gas Detector (MPGD) technique and a read-out system able to provide track reconstruction of the particles</a:t>
            </a:r>
          </a:p>
          <a:p>
            <a:r>
              <a:rPr lang="en-US" sz="2000" noProof="0" dirty="0"/>
              <a:t>The new detector must measure:</a:t>
            </a:r>
          </a:p>
          <a:p>
            <a:pPr lvl="1"/>
            <a:r>
              <a:rPr lang="en-US" sz="2000" noProof="0" dirty="0"/>
              <a:t>Energy</a:t>
            </a:r>
          </a:p>
          <a:p>
            <a:pPr lvl="1"/>
            <a:r>
              <a:rPr lang="en-US" sz="2000" noProof="0" dirty="0"/>
              <a:t>Direction</a:t>
            </a:r>
          </a:p>
          <a:p>
            <a:pPr lvl="1"/>
            <a:r>
              <a:rPr lang="en-US" sz="2000" noProof="0" dirty="0"/>
              <a:t>Species</a:t>
            </a:r>
          </a:p>
          <a:p>
            <a:r>
              <a:rPr lang="en-US" sz="2000" noProof="0" dirty="0"/>
              <a:t>Employ well established HEP technologies in an innovative configuration</a:t>
            </a:r>
          </a:p>
          <a:p>
            <a:r>
              <a:rPr lang="en-US" sz="2000" u="sng" noProof="0" dirty="0"/>
              <a:t>Low-cost fabrication together with the robustness </a:t>
            </a:r>
            <a:r>
              <a:rPr lang="en-US" sz="2000" noProof="0" dirty="0"/>
              <a:t>of the electrode materials of MPGD make it extremely attractive for harsh environment (like a space mission)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65BA-1B63-9E05-FCA8-793656FC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A86526-0A28-4303-A317-BA3AE670B29D}" type="slidenum">
              <a:rPr lang="en-US" noProof="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noProof="0" dirty="0">
              <a:solidFill>
                <a:srgbClr val="FFFFFF"/>
              </a:solidFill>
            </a:endParaRP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4573B2DC-A3D7-D55A-3F5D-E6B9FFB0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noProof="0" dirty="0"/>
              <a:t>SWEATERS Detector Concept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C3E921C-D492-041C-1C14-4E5DD73C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2FEB84-6880-3DC6-A0E5-3B6552D0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</p:spTree>
    <p:extLst>
      <p:ext uri="{BB962C8B-B14F-4D97-AF65-F5344CB8AC3E}">
        <p14:creationId xmlns:p14="http://schemas.microsoft.com/office/powerpoint/2010/main" val="269753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0E07-9C03-25A2-8029-ADA9BCA22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9054C-46A7-54D8-6F9B-22C1D740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9493"/>
            <a:ext cx="3768773" cy="4188734"/>
          </a:xfrm>
        </p:spPr>
        <p:txBody>
          <a:bodyPr>
            <a:normAutofit/>
          </a:bodyPr>
          <a:lstStyle/>
          <a:p>
            <a:r>
              <a:rPr lang="en-US" sz="1800" noProof="0" dirty="0"/>
              <a:t>MPGD (which one?)</a:t>
            </a:r>
          </a:p>
          <a:p>
            <a:r>
              <a:rPr lang="en-US" sz="1800" dirty="0"/>
              <a:t>Ultra thin entrance window (gas cell sealing?)</a:t>
            </a:r>
            <a:endParaRPr lang="en-US" sz="1800" noProof="0" dirty="0"/>
          </a:p>
          <a:p>
            <a:r>
              <a:rPr lang="en-US" sz="1800" noProof="0" dirty="0"/>
              <a:t>micro-TPC (if tracks are long enough)</a:t>
            </a:r>
          </a:p>
          <a:p>
            <a:r>
              <a:rPr lang="en-US" sz="1800" dirty="0"/>
              <a:t>….</a:t>
            </a:r>
            <a:endParaRPr lang="en-US" sz="180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08E6D-3789-A543-9167-31A80516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A86526-0A28-4303-A317-BA3AE670B29D}" type="slidenum">
              <a:rPr lang="en-US" noProof="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noProof="0" dirty="0">
              <a:solidFill>
                <a:srgbClr val="FFFFFF"/>
              </a:solidFill>
            </a:endParaRPr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5FBD5204-A504-9E86-EA75-BC4B04C9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200" noProof="0" dirty="0"/>
              <a:t>SWEATERS Detector Design</a:t>
            </a:r>
            <a:br>
              <a:rPr lang="en-US" noProof="0" dirty="0"/>
            </a:br>
            <a:r>
              <a:rPr lang="en-US" noProof="0" dirty="0"/>
              <a:t>Starting Point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66BC591-848D-4B5B-A07B-4FC616628473}"/>
              </a:ext>
            </a:extLst>
          </p:cNvPr>
          <p:cNvGrpSpPr/>
          <p:nvPr/>
        </p:nvGrpSpPr>
        <p:grpSpPr>
          <a:xfrm>
            <a:off x="3936193" y="1762143"/>
            <a:ext cx="4949826" cy="4188735"/>
            <a:chOff x="4110198" y="2011465"/>
            <a:chExt cx="4949826" cy="4188735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DCB7DDB6-317A-C399-9B50-97DEDD895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0198" y="2011465"/>
              <a:ext cx="4229734" cy="41887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67B7989D-B12D-D496-0AA3-267A9F7BC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2499" y="2760050"/>
              <a:ext cx="1684220" cy="3218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904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ENTRANCE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B5FE0E7E-B8BD-4C11-DBE4-A6C581F6B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0295" y="5414178"/>
              <a:ext cx="1899729" cy="3218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904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READ-OUT PLANE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344D27EB-9762-6294-FB5D-DA1C2A653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2497" y="4262483"/>
              <a:ext cx="1404303" cy="3218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904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GAS CELL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E171F7C2-0E0B-BB49-8F56-4554F6DCE25C}"/>
                </a:ext>
              </a:extLst>
            </p:cNvPr>
            <p:cNvSpPr txBox="1"/>
            <p:nvPr/>
          </p:nvSpPr>
          <p:spPr>
            <a:xfrm>
              <a:off x="6852492" y="3470313"/>
              <a:ext cx="1026479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300" noProof="0" dirty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FBA87B-F579-A1DB-62A0-866F273C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19B012A-5D48-4805-E486-70DC12B0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</p:spTree>
    <p:extLst>
      <p:ext uri="{BB962C8B-B14F-4D97-AF65-F5344CB8AC3E}">
        <p14:creationId xmlns:p14="http://schemas.microsoft.com/office/powerpoint/2010/main" val="409371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0F4E4-7219-28D7-CB6C-B1DCB573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noProof="0" dirty="0"/>
              <a:t>Low-Pressure Operation: A Space-Driven Constraint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C83BD2-6AEF-7881-31DC-29D993546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4900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/>
              <a:t>Essential to reduce entrance window stress and simulate vacuum entry conditions</a:t>
            </a:r>
          </a:p>
          <a:p>
            <a:r>
              <a:rPr lang="en-US" noProof="0" dirty="0"/>
              <a:t>Mechanical design must ensure survival under:</a:t>
            </a:r>
          </a:p>
          <a:p>
            <a:pPr lvl="1"/>
            <a:r>
              <a:rPr lang="en-US" noProof="0" dirty="0"/>
              <a:t>Differential pressure</a:t>
            </a:r>
          </a:p>
          <a:p>
            <a:pPr lvl="1"/>
            <a:r>
              <a:rPr lang="en-US" noProof="0" dirty="0"/>
              <a:t>Launch vibrations</a:t>
            </a:r>
          </a:p>
          <a:p>
            <a:pPr lvl="1"/>
            <a:r>
              <a:rPr lang="en-US" noProof="0" dirty="0"/>
              <a:t>Reliable sealing</a:t>
            </a:r>
          </a:p>
          <a:p>
            <a:pPr marL="0" indent="0">
              <a:buNone/>
            </a:pPr>
            <a:endParaRPr lang="en-US" b="1" noProof="0" dirty="0"/>
          </a:p>
          <a:p>
            <a:pPr marL="0" indent="0">
              <a:buNone/>
            </a:pPr>
            <a:r>
              <a:rPr lang="en-US" b="1" noProof="0" dirty="0"/>
              <a:t>Separate Development of Critical Items</a:t>
            </a:r>
            <a:endParaRPr lang="en-US" noProof="0" dirty="0"/>
          </a:p>
          <a:p>
            <a:r>
              <a:rPr lang="en-US" b="1" noProof="0" dirty="0"/>
              <a:t>Entrance Window:</a:t>
            </a:r>
            <a:r>
              <a:rPr lang="en-US" noProof="0" dirty="0"/>
              <a:t> Design for minimal stress and maximum durability</a:t>
            </a:r>
          </a:p>
          <a:p>
            <a:r>
              <a:rPr lang="en-US" b="1" noProof="0" dirty="0"/>
              <a:t>Gas-cell:</a:t>
            </a:r>
            <a:r>
              <a:rPr lang="en-US" noProof="0" dirty="0"/>
              <a:t> Focus on ion-gas interaction studies and optimization</a:t>
            </a:r>
          </a:p>
          <a:p>
            <a:pPr marL="0" indent="0">
              <a:buNone/>
            </a:pPr>
            <a:endParaRPr lang="en-US" b="1" noProof="0" dirty="0"/>
          </a:p>
          <a:p>
            <a:pPr marL="0" indent="0">
              <a:buNone/>
            </a:pPr>
            <a:r>
              <a:rPr lang="en-US" b="1" noProof="0" dirty="0"/>
              <a:t>Qualification Model (QM)</a:t>
            </a:r>
            <a:endParaRPr lang="en-US" noProof="0" dirty="0"/>
          </a:p>
          <a:p>
            <a:r>
              <a:rPr lang="en-US" noProof="0" dirty="0"/>
              <a:t>Each item developed independently</a:t>
            </a:r>
          </a:p>
          <a:p>
            <a:r>
              <a:rPr lang="en-US" noProof="0" dirty="0"/>
              <a:t>QM produced and tested separately before integration</a:t>
            </a:r>
          </a:p>
          <a:p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0A7E8A-4663-91FA-853C-54660957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CB3072-C0C2-AE72-2036-113586FA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9BE61E-10D9-2EAD-EB8E-77A16337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7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F6C579-B4B2-D70C-DFB8-13C60EC3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noProof="0" dirty="0"/>
              <a:t>Entrance Window Innovation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E95F47-E53A-EC17-7E54-826412398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3585"/>
            <a:ext cx="8229600" cy="1675159"/>
          </a:xfrm>
        </p:spPr>
        <p:txBody>
          <a:bodyPr>
            <a:normAutofit fontScale="77500" lnSpcReduction="20000"/>
          </a:bodyPr>
          <a:lstStyle/>
          <a:p>
            <a:r>
              <a:rPr lang="en-US" sz="2800" u="sng" noProof="0" dirty="0"/>
              <a:t>Low energy atom </a:t>
            </a:r>
            <a:r>
              <a:rPr lang="en-US" sz="2800" noProof="0" dirty="0"/>
              <a:t>tracks in solid </a:t>
            </a:r>
            <a:r>
              <a:rPr lang="en-US" sz="2800" dirty="0"/>
              <a:t>are</a:t>
            </a:r>
            <a:r>
              <a:rPr lang="en-US" sz="2800" noProof="0" dirty="0"/>
              <a:t> few um’s long</a:t>
            </a:r>
          </a:p>
          <a:p>
            <a:r>
              <a:rPr lang="en-US" sz="2800" noProof="0" dirty="0"/>
              <a:t>It’s </a:t>
            </a:r>
            <a:r>
              <a:rPr lang="en-US" sz="2800" b="1" noProof="0" dirty="0"/>
              <a:t>necessary a nanometer-scale thick window </a:t>
            </a:r>
            <a:r>
              <a:rPr lang="en-US" sz="2800" noProof="0" dirty="0"/>
              <a:t>to contain the gas while preserving incident particle properties</a:t>
            </a:r>
          </a:p>
          <a:p>
            <a:r>
              <a:rPr lang="en-US" sz="2800" u="sng" dirty="0"/>
              <a:t>Lowering gas pressure inside the Gas Cell </a:t>
            </a:r>
            <a:r>
              <a:rPr lang="en-US" sz="2800" dirty="0"/>
              <a:t>minimizes differential stress on the EW, improving durability in vacuum</a:t>
            </a:r>
            <a:endParaRPr lang="en-US" sz="2800" noProof="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97B6428-B264-56CA-028F-C5F633B89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792412"/>
              </p:ext>
            </p:extLst>
          </p:nvPr>
        </p:nvGraphicFramePr>
        <p:xfrm>
          <a:off x="457200" y="3186244"/>
          <a:ext cx="8229600" cy="29260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9388220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8572155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680474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Parameter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Requirement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Why?</a:t>
                      </a:r>
                      <a:endParaRPr lang="en-US" sz="12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99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Mechanical resistance to pressure differences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&gt;100 mbar without any damage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Ensure gas containment and structural integrity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3116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Energy loss during atom traversal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As low as possible, especially &lt;5 keV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Preserve sensitivity at low energies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536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Energy dispersion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&lt; 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Maintain good energy resolution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5479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Angular dispersion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&lt; 5° (up to 10° acceptable)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Enable accurate direction reconstruction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6521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Lifetime under atomic flux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Years of operation at ≥ 10⁵ Hz/cm²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Ensure long-term performance under sustained flux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734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Charge state of exiting atom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Maximize ionized fraction (for both neutral and ionized input)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Improve detection efficiency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181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Secondary electron emission efficiency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As high as possible (for use in trigger/</a:t>
                      </a:r>
                      <a:r>
                        <a:rPr lang="en-US" sz="1200" noProof="0" dirty="0" err="1"/>
                        <a:t>ToF</a:t>
                      </a:r>
                      <a:r>
                        <a:rPr lang="en-US" sz="1200" noProof="0" dirty="0"/>
                        <a:t> systems)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Enable timing and triggering functions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8220111"/>
                  </a:ext>
                </a:extLst>
              </a:tr>
            </a:tbl>
          </a:graphicData>
        </a:graphic>
      </p:graphicFrame>
      <p:sp>
        <p:nvSpPr>
          <p:cNvPr id="5" name="Ovale 4">
            <a:extLst>
              <a:ext uri="{FF2B5EF4-FFF2-40B4-BE49-F238E27FC236}">
                <a16:creationId xmlns:a16="http://schemas.microsoft.com/office/drawing/2014/main" id="{3FCAE1F4-6FED-9BC3-6E95-35162CAA7376}"/>
              </a:ext>
            </a:extLst>
          </p:cNvPr>
          <p:cNvSpPr/>
          <p:nvPr/>
        </p:nvSpPr>
        <p:spPr>
          <a:xfrm>
            <a:off x="3264781" y="3429000"/>
            <a:ext cx="2144797" cy="563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523618B-4447-5C7E-ABBA-6FC7EFF2087B}"/>
              </a:ext>
            </a:extLst>
          </p:cNvPr>
          <p:cNvCxnSpPr>
            <a:cxnSpLocks/>
            <a:stCxn id="9" idx="1"/>
            <a:endCxn id="5" idx="7"/>
          </p:cNvCxnSpPr>
          <p:nvPr/>
        </p:nvCxnSpPr>
        <p:spPr>
          <a:xfrm flipH="1">
            <a:off x="5095480" y="2904078"/>
            <a:ext cx="1757416" cy="607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915469-1F73-C0C0-038E-894A572B4D11}"/>
              </a:ext>
            </a:extLst>
          </p:cNvPr>
          <p:cNvSpPr txBox="1"/>
          <p:nvPr/>
        </p:nvSpPr>
        <p:spPr>
          <a:xfrm>
            <a:off x="6852896" y="2719412"/>
            <a:ext cx="20865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Really challenging!!!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8218D10-1D5C-06A8-D6EB-9A901970B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47FFCAA-5987-7D27-4E15-C5187138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ADF5147-8D17-D01B-ECA8-74671A7B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829943-C8D9-DA50-9653-7046BB35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000" noProof="0" dirty="0"/>
              <a:t>Baseline Material</a:t>
            </a:r>
            <a:br>
              <a:rPr lang="en-US" sz="2000" noProof="0" dirty="0"/>
            </a:br>
            <a:r>
              <a:rPr lang="en-US" sz="4000" noProof="0" dirty="0"/>
              <a:t>Carbon Foil (TRL 9, but new usage)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A6F916-4E97-9A70-386F-A29B9C6C9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378" y="1600200"/>
            <a:ext cx="5609422" cy="4525963"/>
          </a:xfrm>
        </p:spPr>
        <p:txBody>
          <a:bodyPr>
            <a:norm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noProof="0" dirty="0"/>
              <a:t>Reliable and well-established</a:t>
            </a:r>
            <a:r>
              <a:rPr lang="en-US" sz="1800" noProof="0" dirty="0"/>
              <a:t> for detecting </a:t>
            </a:r>
            <a:r>
              <a:rPr lang="en-US" sz="1800" b="1" noProof="0" dirty="0"/>
              <a:t>ionized or neutral atoms</a:t>
            </a:r>
            <a:endParaRPr lang="en-US" sz="1800" noProof="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noProof="0" dirty="0"/>
              <a:t>Typical thickness</a:t>
            </a:r>
            <a:r>
              <a:rPr lang="en-US" sz="1800" noProof="0" dirty="0"/>
              <a:t>: 0.5–3.5 </a:t>
            </a:r>
            <a:r>
              <a:rPr lang="en-US" sz="1800" noProof="0" dirty="0" err="1"/>
              <a:t>μg</a:t>
            </a:r>
            <a:r>
              <a:rPr lang="en-US" sz="1800" noProof="0" dirty="0"/>
              <a:t>/cm² </a:t>
            </a:r>
            <a:r>
              <a:rPr lang="en-US" sz="1800" i="1" noProof="0" dirty="0"/>
              <a:t>(approximately 3–17 nm)</a:t>
            </a:r>
            <a:endParaRPr lang="en-US" sz="1800" noProof="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noProof="0" dirty="0"/>
              <a:t>Widely used</a:t>
            </a:r>
            <a:r>
              <a:rPr lang="en-US" sz="1800" noProof="0" dirty="0"/>
              <a:t> in numerous </a:t>
            </a:r>
            <a:r>
              <a:rPr lang="en-US" sz="1800" b="1" noProof="0" dirty="0"/>
              <a:t>past space missions </a:t>
            </a:r>
            <a:r>
              <a:rPr lang="en-US" sz="1800" b="1" noProof="0" dirty="0">
                <a:sym typeface="Wingdings" panose="05000000000000000000" pitchFamily="2" charset="2"/>
              </a:rPr>
              <a:t> TRL 9!!!</a:t>
            </a:r>
            <a:endParaRPr lang="en-US" sz="1800" noProof="0" dirty="0"/>
          </a:p>
          <a:p>
            <a:endParaRPr lang="en-US" sz="1800" noProof="0" dirty="0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F0885D56-ABF0-33C2-9ACE-0346B0291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99" y="1847505"/>
            <a:ext cx="2540079" cy="4161979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1DBF37B3-8D20-A093-3332-31C6ABD34F9A}"/>
              </a:ext>
            </a:extLst>
          </p:cNvPr>
          <p:cNvGrpSpPr/>
          <p:nvPr/>
        </p:nvGrpSpPr>
        <p:grpSpPr>
          <a:xfrm>
            <a:off x="4580035" y="3168650"/>
            <a:ext cx="3039965" cy="1964093"/>
            <a:chOff x="5153224" y="3006413"/>
            <a:chExt cx="4984929" cy="342639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6D9D288-5B68-E71F-CE01-667B820E5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3224" y="3006413"/>
              <a:ext cx="4672296" cy="317198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BBFFE8D-4E28-D343-B8D9-AD039ED39D17}"/>
                </a:ext>
              </a:extLst>
            </p:cNvPr>
            <p:cNvSpPr txBox="1"/>
            <p:nvPr/>
          </p:nvSpPr>
          <p:spPr>
            <a:xfrm>
              <a:off x="8558606" y="6159651"/>
              <a:ext cx="1579547" cy="273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noProof="0" dirty="0"/>
                <a:t>DOI: 10.1002/2016JA022570</a:t>
              </a:r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4E09775-D2F2-5565-E00B-72CC28AC8A92}"/>
              </a:ext>
            </a:extLst>
          </p:cNvPr>
          <p:cNvSpPr txBox="1"/>
          <p:nvPr/>
        </p:nvSpPr>
        <p:spPr>
          <a:xfrm>
            <a:off x="3144541" y="5362930"/>
            <a:ext cx="58441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BUT </a:t>
            </a:r>
            <a:r>
              <a:rPr lang="en-US" dirty="0"/>
              <a:t>the</a:t>
            </a:r>
            <a:r>
              <a:rPr lang="en-US" noProof="0" dirty="0"/>
              <a:t> use as gas-tight seals like in SWEATERS poses durability challenges that must be addressed for long-term reliability.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30BEBB3-B527-5F1D-ECD7-7E9DC7F8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0B910D-B936-F24F-F3F2-99FAB499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37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CAE261-8B74-10C5-39E4-668467E1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528167" cy="1143000"/>
          </a:xfrm>
        </p:spPr>
        <p:txBody>
          <a:bodyPr>
            <a:noAutofit/>
          </a:bodyPr>
          <a:lstStyle/>
          <a:p>
            <a:pPr algn="l"/>
            <a:r>
              <a:rPr lang="en-US" sz="3800" noProof="0" dirty="0"/>
              <a:t>MICROMEGAS as the Chosen MPGD Tech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A0A4980B-54FB-BAEB-0F6B-A9D93D921A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124768"/>
              </p:ext>
            </p:extLst>
          </p:nvPr>
        </p:nvGraphicFramePr>
        <p:xfrm>
          <a:off x="457200" y="1385593"/>
          <a:ext cx="8229600" cy="14325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61078155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329362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1226499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59106016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06965426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88582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Technology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Gain Stability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Ion Feedback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Discharge Risk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Energy Resolution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Performance at Low Pressure</a:t>
                      </a: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292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MICROMEGAS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Excellent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Minimal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Very 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High Gain</a:t>
                      </a:r>
                      <a:endParaRPr lang="en-US" sz="14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4339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GEM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Very Good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Moderate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802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THGEM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High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/>
                        <a:t>Higher</a:t>
                      </a:r>
                      <a:endParaRPr lang="en-U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Good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0063152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246400-5128-E0C1-13DC-3D4A996854AA}"/>
              </a:ext>
            </a:extLst>
          </p:cNvPr>
          <p:cNvSpPr txBox="1"/>
          <p:nvPr/>
        </p:nvSpPr>
        <p:spPr>
          <a:xfrm>
            <a:off x="351953" y="3719897"/>
            <a:ext cx="48772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 dirty="0"/>
              <a:t>🔬 The Core Challenge: Incomplete Physics Knowledge</a:t>
            </a:r>
            <a:endParaRPr lang="en-US" sz="1600" noProof="0" dirty="0"/>
          </a:p>
          <a:p>
            <a:endParaRPr lang="en-US" sz="1600" b="1" noProof="0" dirty="0"/>
          </a:p>
          <a:p>
            <a:r>
              <a:rPr lang="en-US" sz="1600" b="1" noProof="0" dirty="0"/>
              <a:t>Uncertainty in low-energy atom–gas interactions</a:t>
            </a:r>
            <a:br>
              <a:rPr lang="en-US" sz="1600" noProof="0" dirty="0"/>
            </a:br>
            <a:r>
              <a:rPr lang="en-US" sz="1600" noProof="0" dirty="0"/>
              <a:t>▸ Unknown energy thresholds and non-linear </a:t>
            </a:r>
          </a:p>
          <a:p>
            <a:r>
              <a:rPr lang="en-US" sz="1600" noProof="0" dirty="0"/>
              <a:t>responses</a:t>
            </a:r>
          </a:p>
          <a:p>
            <a:endParaRPr lang="en-US" sz="800" b="1" noProof="0" dirty="0"/>
          </a:p>
          <a:p>
            <a:r>
              <a:rPr lang="en-US" sz="1600" b="1" noProof="0" dirty="0"/>
              <a:t>MICROMEGAS performance at low pressure</a:t>
            </a:r>
            <a:br>
              <a:rPr lang="en-US" sz="1600" noProof="0" dirty="0"/>
            </a:br>
            <a:r>
              <a:rPr lang="en-US" sz="1600" noProof="0" dirty="0"/>
              <a:t>▸ Primary charge diffusion in drift region</a:t>
            </a:r>
            <a:br>
              <a:rPr lang="en-US" sz="1600" noProof="0" dirty="0"/>
            </a:br>
            <a:r>
              <a:rPr lang="en-US" sz="1600" noProof="0" dirty="0"/>
              <a:t>▸ Stability and gain in avalanche region</a:t>
            </a:r>
          </a:p>
          <a:p>
            <a:endParaRPr lang="en-US" sz="800" b="1" noProof="0" dirty="0"/>
          </a:p>
          <a:p>
            <a:r>
              <a:rPr lang="en-US" sz="1600" b="1" noProof="0" dirty="0"/>
              <a:t>Ion track properties</a:t>
            </a:r>
            <a:br>
              <a:rPr lang="en-US" sz="1600" noProof="0" dirty="0"/>
            </a:br>
            <a:r>
              <a:rPr lang="en-US" sz="1600" noProof="0" dirty="0"/>
              <a:t>▸ Strongly dependent on </a:t>
            </a:r>
            <a:r>
              <a:rPr lang="en-US" sz="1600" b="1" noProof="0" dirty="0"/>
              <a:t>gas composition</a:t>
            </a:r>
          </a:p>
          <a:p>
            <a:r>
              <a:rPr lang="en-US" sz="1600" noProof="0" dirty="0"/>
              <a:t> and </a:t>
            </a:r>
            <a:r>
              <a:rPr lang="en-US" sz="1600" b="1" noProof="0" dirty="0"/>
              <a:t>pressure</a:t>
            </a:r>
            <a:endParaRPr lang="en-US" sz="1600" noProof="0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471DF2B-1548-4746-2DE2-DE44E057D43F}"/>
              </a:ext>
            </a:extLst>
          </p:cNvPr>
          <p:cNvGrpSpPr/>
          <p:nvPr/>
        </p:nvGrpSpPr>
        <p:grpSpPr>
          <a:xfrm>
            <a:off x="5458408" y="3139306"/>
            <a:ext cx="3685592" cy="1650170"/>
            <a:chOff x="5094514" y="3348431"/>
            <a:chExt cx="3685592" cy="1650170"/>
          </a:xfrm>
        </p:grpSpPr>
        <p:pic>
          <p:nvPicPr>
            <p:cNvPr id="7" name="Picture 2" descr="ESA - Technology Readiness Levels (TRL)">
              <a:extLst>
                <a:ext uri="{FF2B5EF4-FFF2-40B4-BE49-F238E27FC236}">
                  <a16:creationId xmlns:a16="http://schemas.microsoft.com/office/drawing/2014/main" id="{F8727D9D-F95F-C046-9115-DA1F0762D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7" b="21545"/>
            <a:stretch>
              <a:fillRect/>
            </a:stretch>
          </p:blipFill>
          <p:spPr bwMode="auto">
            <a:xfrm>
              <a:off x="5094514" y="3348431"/>
              <a:ext cx="3592286" cy="1457740"/>
            </a:xfrm>
            <a:custGeom>
              <a:avLst/>
              <a:gdLst/>
              <a:ahLst/>
              <a:cxnLst/>
              <a:rect l="l" t="t" r="r" b="b"/>
              <a:pathLst>
                <a:path w="12192000" h="3692092">
                  <a:moveTo>
                    <a:pt x="0" y="0"/>
                  </a:moveTo>
                  <a:lnTo>
                    <a:pt x="12192000" y="0"/>
                  </a:lnTo>
                  <a:lnTo>
                    <a:pt x="12192000" y="3504824"/>
                  </a:lnTo>
                  <a:lnTo>
                    <a:pt x="12024691" y="3517794"/>
                  </a:lnTo>
                  <a:cubicBezTo>
                    <a:pt x="8077523" y="3783195"/>
                    <a:pt x="4094678" y="3026959"/>
                    <a:pt x="160485" y="3663863"/>
                  </a:cubicBezTo>
                  <a:lnTo>
                    <a:pt x="0" y="3692092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70C97D25-0924-F22A-4942-EA1A64C5D2E4}"/>
                </a:ext>
              </a:extLst>
            </p:cNvPr>
            <p:cNvSpPr/>
            <p:nvPr/>
          </p:nvSpPr>
          <p:spPr>
            <a:xfrm>
              <a:off x="5094514" y="4503832"/>
              <a:ext cx="1129004" cy="3023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6975200B-D614-F64A-2B24-A0646ACC4045}"/>
                </a:ext>
              </a:extLst>
            </p:cNvPr>
            <p:cNvCxnSpPr>
              <a:cxnSpLocks/>
              <a:stCxn id="10" idx="1"/>
              <a:endCxn id="8" idx="6"/>
            </p:cNvCxnSpPr>
            <p:nvPr/>
          </p:nvCxnSpPr>
          <p:spPr>
            <a:xfrm flipH="1" flipV="1">
              <a:off x="6223518" y="4655002"/>
              <a:ext cx="719429" cy="204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5C2F811-3C0D-B5DB-7E7C-3FC205987A2D}"/>
                </a:ext>
              </a:extLst>
            </p:cNvPr>
            <p:cNvSpPr txBox="1"/>
            <p:nvPr/>
          </p:nvSpPr>
          <p:spPr>
            <a:xfrm>
              <a:off x="6942947" y="4352270"/>
              <a:ext cx="18371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solidFill>
                    <a:srgbClr val="FF0000"/>
                  </a:solidFill>
                </a:rPr>
                <a:t>We start from HERE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962C9569-0355-4DCB-59DA-35E885640257}"/>
              </a:ext>
            </a:extLst>
          </p:cNvPr>
          <p:cNvGrpSpPr/>
          <p:nvPr/>
        </p:nvGrpSpPr>
        <p:grpSpPr>
          <a:xfrm>
            <a:off x="4609334" y="4876189"/>
            <a:ext cx="4376033" cy="1654674"/>
            <a:chOff x="3355796" y="4964083"/>
            <a:chExt cx="5788180" cy="1943415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257C5C73-AF39-116B-5F4B-5A1B7EB8F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5796" y="4964083"/>
              <a:ext cx="2867722" cy="1943415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C01C3F8D-9140-DA68-C56F-3AE82BEC7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6254" y="4969597"/>
              <a:ext cx="2867722" cy="1932389"/>
            </a:xfrm>
            <a:prstGeom prst="rect">
              <a:avLst/>
            </a:prstGeom>
          </p:spPr>
        </p:pic>
      </p:grpSp>
      <p:graphicFrame>
        <p:nvGraphicFramePr>
          <p:cNvPr id="29" name="Tabella 28">
            <a:extLst>
              <a:ext uri="{FF2B5EF4-FFF2-40B4-BE49-F238E27FC236}">
                <a16:creationId xmlns:a16="http://schemas.microsoft.com/office/drawing/2014/main" id="{67C2BF22-6897-76AA-EE10-3D08D54F6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25943"/>
              </p:ext>
            </p:extLst>
          </p:nvPr>
        </p:nvGraphicFramePr>
        <p:xfrm>
          <a:off x="4393171" y="6511144"/>
          <a:ext cx="4644000" cy="270000"/>
        </p:xfrm>
        <a:graphic>
          <a:graphicData uri="http://schemas.openxmlformats.org/drawingml/2006/table">
            <a:tbl>
              <a:tblPr firstCol="1" bandRow="1">
                <a:tableStyleId>{5940675A-B579-460E-94D1-54222C63F5DA}</a:tableStyleId>
              </a:tblPr>
              <a:tblGrid>
                <a:gridCol w="1061057">
                  <a:extLst>
                    <a:ext uri="{9D8B030D-6E8A-4147-A177-3AD203B41FA5}">
                      <a16:colId xmlns:a16="http://schemas.microsoft.com/office/drawing/2014/main" val="278114152"/>
                    </a:ext>
                  </a:extLst>
                </a:gridCol>
                <a:gridCol w="1470546">
                  <a:extLst>
                    <a:ext uri="{9D8B030D-6E8A-4147-A177-3AD203B41FA5}">
                      <a16:colId xmlns:a16="http://schemas.microsoft.com/office/drawing/2014/main" val="3643679343"/>
                    </a:ext>
                  </a:extLst>
                </a:gridCol>
                <a:gridCol w="2112397">
                  <a:extLst>
                    <a:ext uri="{9D8B030D-6E8A-4147-A177-3AD203B41FA5}">
                      <a16:colId xmlns:a16="http://schemas.microsoft.com/office/drawing/2014/main" val="2943367144"/>
                    </a:ext>
                  </a:extLst>
                </a:gridCol>
              </a:tblGrid>
              <a:tr h="270000">
                <a:tc>
                  <a:txBody>
                    <a:bodyPr/>
                    <a:lstStyle/>
                    <a:p>
                      <a:pPr algn="l"/>
                      <a:r>
                        <a:rPr lang="en-US" sz="1000" noProof="0" dirty="0" err="1"/>
                        <a:t>Overal</a:t>
                      </a:r>
                      <a:r>
                        <a:rPr lang="en-US" sz="1000" noProof="0" dirty="0"/>
                        <a:t> 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noProof="0" dirty="0"/>
                        <a:t>MC ≈ Lab @NTP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noProof="0" dirty="0">
                          <a:solidFill>
                            <a:srgbClr val="FF0000"/>
                          </a:solidFill>
                        </a:rPr>
                        <a:t>MC ≈ 1/5 Lab @100mbar</a:t>
                      </a:r>
                      <a:endParaRPr lang="en-US" sz="10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974834"/>
                  </a:ext>
                </a:extLst>
              </a:tr>
            </a:tbl>
          </a:graphicData>
        </a:graphic>
      </p:graphicFrame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82F1DC0-3D0A-90D7-699B-1D5161AE6AEB}"/>
              </a:ext>
            </a:extLst>
          </p:cNvPr>
          <p:cNvSpPr txBox="1"/>
          <p:nvPr/>
        </p:nvSpPr>
        <p:spPr>
          <a:xfrm>
            <a:off x="403757" y="2944849"/>
            <a:ext cx="6373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/>
              <a:t>MICROMEGAS: Proven on Earth, </a:t>
            </a:r>
            <a:r>
              <a:rPr lang="en-US" noProof="0" dirty="0"/>
              <a:t>But </a:t>
            </a:r>
            <a:r>
              <a:rPr lang="en-US" b="1" noProof="0" dirty="0"/>
              <a:t>never flown</a:t>
            </a:r>
            <a:r>
              <a:rPr lang="en-US" noProof="0" dirty="0"/>
              <a:t> for </a:t>
            </a:r>
            <a:r>
              <a:rPr lang="en-US" b="1" noProof="0" dirty="0"/>
              <a:t>low-energy atom detection in space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1D68C1F-E5FA-776D-7688-D4609C6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5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E0EEC-FB69-BAE3-7D76-330EBDF0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noProof="0" dirty="0"/>
              <a:t>High-Energy vs Low-Energy Paradigm Shift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2ABD740-AF2B-963D-D5BF-D8813376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779" y="1318504"/>
            <a:ext cx="8229600" cy="207239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numCol="2"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Ion energy loss in matter occurs via two main mechanisms: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noProof="0" dirty="0">
                <a:ea typeface="Aptos" panose="020B0004020202020204" pitchFamily="34" charset="0"/>
                <a:cs typeface="Segoe UI Emoji" panose="020B0502040204020203" pitchFamily="34" charset="0"/>
              </a:rPr>
              <a:t>🔹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Electronic (inelastic) losses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— Energy transferred to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atomic electrons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ionization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excitation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noProof="0" dirty="0">
                <a:ea typeface="Aptos" panose="020B0004020202020204" pitchFamily="34" charset="0"/>
                <a:cs typeface="Segoe UI Emoji" panose="020B0502040204020203" pitchFamily="34" charset="0"/>
              </a:rPr>
              <a:t>🔹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Nuclear (elastic) losses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— Energy transferred to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atomic nuclei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via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elastic collisions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in the screened Coulomb field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— Leads to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recoil motion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, not ionization</a:t>
            </a:r>
          </a:p>
          <a:p>
            <a:pPr indent="-161925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Energy loss regimes: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-161925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High-energy ions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→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Electronic losses dominate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→ Described by the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Bethe-Bloch formula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indent="-161925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Low-energy ions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→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Nuclear losses become significant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as ion slows down</a:t>
            </a:r>
            <a:b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→ Described by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Lindhard theory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5517AB3-5523-9986-ABDE-6927D176F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823" y="3501209"/>
            <a:ext cx="4253528" cy="2927455"/>
          </a:xfrm>
          <a:prstGeom prst="rect">
            <a:avLst/>
          </a:prstGeom>
        </p:spPr>
      </p:pic>
      <p:sp>
        <p:nvSpPr>
          <p:cNvPr id="10" name="Segnaposto contenuto 4">
            <a:extLst>
              <a:ext uri="{FF2B5EF4-FFF2-40B4-BE49-F238E27FC236}">
                <a16:creationId xmlns:a16="http://schemas.microsoft.com/office/drawing/2014/main" id="{B9EDC12C-60A9-6AE5-EC66-0F90D7EE82E9}"/>
              </a:ext>
            </a:extLst>
          </p:cNvPr>
          <p:cNvSpPr txBox="1">
            <a:spLocks/>
          </p:cNvSpPr>
          <p:nvPr/>
        </p:nvSpPr>
        <p:spPr>
          <a:xfrm>
            <a:off x="538778" y="3501209"/>
            <a:ext cx="3962401" cy="31090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  <a:buFont typeface="Arial"/>
              <a:buNone/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Lindhard Theory – Energy Partitioning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Arial"/>
              <a:buNone/>
            </a:pP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For an ion of kinetic energy </a:t>
            </a:r>
            <a:r>
              <a:rPr lang="en-US" sz="1200" i="1" noProof="0" dirty="0">
                <a:ea typeface="Aptos" panose="020B0004020202020204" pitchFamily="34" charset="0"/>
                <a:cs typeface="Arial" panose="020B0604020202020204" pitchFamily="34" charset="0"/>
              </a:rPr>
              <a:t>Ei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  <a:p>
            <a:pPr marL="85725" indent="-85725">
              <a:lnSpc>
                <a:spcPct val="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η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→ Energy to electrons (ionization + excitation)</a:t>
            </a:r>
          </a:p>
          <a:p>
            <a:pPr marL="85725" indent="-85725">
              <a:lnSpc>
                <a:spcPct val="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ν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→ Energy to nuclei (atomic motion)</a:t>
            </a:r>
          </a:p>
          <a:p>
            <a:pPr>
              <a:lnSpc>
                <a:spcPct val="115000"/>
              </a:lnSpc>
              <a:spcAft>
                <a:spcPts val="800"/>
              </a:spcAft>
              <a:buFont typeface="Arial"/>
              <a:buNone/>
            </a:pP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Total: Ei = η + ν, η is the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detectable</a:t>
            </a: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 part, ν is </a:t>
            </a: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quenched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Arial"/>
              <a:buNone/>
            </a:pPr>
            <a:endParaRPr lang="en-US" sz="100" b="1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Arial"/>
              <a:buNone/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Quenching Factor (QF)</a:t>
            </a:r>
            <a:endParaRPr lang="en-US" sz="1200" noProof="0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Arial"/>
              <a:buNone/>
            </a:pPr>
            <a:r>
              <a:rPr lang="en-US" sz="1200" b="1" noProof="0" dirty="0">
                <a:ea typeface="Aptos" panose="020B0004020202020204" pitchFamily="34" charset="0"/>
                <a:cs typeface="Arial" panose="020B0604020202020204" pitchFamily="34" charset="0"/>
              </a:rPr>
              <a:t>			</a:t>
            </a:r>
            <a:r>
              <a:rPr lang="en-US" sz="1600" b="1" noProof="0" dirty="0">
                <a:ea typeface="Aptos" panose="020B0004020202020204" pitchFamily="34" charset="0"/>
                <a:cs typeface="Arial" panose="020B0604020202020204" pitchFamily="34" charset="0"/>
              </a:rPr>
              <a:t>	QF = η / Ei</a:t>
            </a:r>
          </a:p>
          <a:p>
            <a:pPr>
              <a:lnSpc>
                <a:spcPct val="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noProof="0" dirty="0">
                <a:ea typeface="Aptos" panose="020B0004020202020204" pitchFamily="34" charset="0"/>
                <a:cs typeface="Arial" panose="020B0604020202020204" pitchFamily="34" charset="0"/>
              </a:rPr>
              <a:t>Fraction of energy visible to the detector</a:t>
            </a:r>
          </a:p>
          <a:p>
            <a:pPr>
              <a:lnSpc>
                <a:spcPct val="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b="1" u="sng" noProof="0" dirty="0">
                <a:ea typeface="Aptos" panose="020B0004020202020204" pitchFamily="34" charset="0"/>
                <a:cs typeface="Arial" panose="020B0604020202020204" pitchFamily="34" charset="0"/>
              </a:rPr>
              <a:t>QF &lt; 1 due to undetectable nuclear energy loss</a:t>
            </a:r>
          </a:p>
          <a:p>
            <a:endParaRPr lang="en-US" sz="1200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FEBAFD-D6B6-0334-188F-739909E2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77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E32E0-09FE-2CFE-641D-DAF0DC9E9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2B118-30A7-ED65-2143-A8C2671C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Ion tracks in low pressure gases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ED0990-0DF2-4734-7BFB-E7547BF32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17638"/>
            <a:ext cx="7634313" cy="107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noProof="0" dirty="0"/>
              <a:t>▸ Strongly dependent on </a:t>
            </a:r>
            <a:r>
              <a:rPr lang="en-US" sz="2400" b="1" noProof="0" dirty="0"/>
              <a:t>pressure and atom mass</a:t>
            </a:r>
            <a:endParaRPr lang="en-US" sz="2400" noProof="0" dirty="0"/>
          </a:p>
          <a:p>
            <a:endParaRPr lang="en-US" sz="2400" noProof="0" dirty="0"/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04518A85-05E9-6A4C-8890-1BF16098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178" y="2063755"/>
            <a:ext cx="5367822" cy="4140297"/>
          </a:xfrm>
          <a:prstGeom prst="rect">
            <a:avLst/>
          </a:prstGeom>
        </p:spPr>
      </p:pic>
      <p:sp>
        <p:nvSpPr>
          <p:cNvPr id="72" name="TextBox 15">
            <a:extLst>
              <a:ext uri="{FF2B5EF4-FFF2-40B4-BE49-F238E27FC236}">
                <a16:creationId xmlns:a16="http://schemas.microsoft.com/office/drawing/2014/main" id="{EB710D5F-2395-E601-DD68-500D39A6DA07}"/>
              </a:ext>
            </a:extLst>
          </p:cNvPr>
          <p:cNvSpPr txBox="1"/>
          <p:nvPr/>
        </p:nvSpPr>
        <p:spPr>
          <a:xfrm>
            <a:off x="2863822" y="6202461"/>
            <a:ext cx="419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>
                <a:cs typeface="Arial" panose="020B0604020202020204" pitchFamily="34" charset="0"/>
              </a:rPr>
              <a:t>SRIM simulation: H</a:t>
            </a:r>
            <a:r>
              <a:rPr lang="en-US" sz="1400" baseline="30000" noProof="0" dirty="0">
                <a:cs typeface="Arial" panose="020B0604020202020204" pitchFamily="34" charset="0"/>
              </a:rPr>
              <a:t>+</a:t>
            </a:r>
            <a:r>
              <a:rPr lang="en-US" sz="1400" noProof="0" dirty="0">
                <a:cs typeface="Arial" panose="020B0604020202020204" pitchFamily="34" charset="0"/>
              </a:rPr>
              <a:t> 5 keV</a:t>
            </a:r>
            <a:r>
              <a:rPr lang="en-US" sz="1400" dirty="0">
                <a:cs typeface="Arial" panose="020B0604020202020204" pitchFamily="34" charset="0"/>
              </a:rPr>
              <a:t>, 100 mbar Ar:CO2 (93:7)</a:t>
            </a:r>
            <a:r>
              <a:rPr lang="en-US" sz="1400" noProof="0" dirty="0"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8AA63B-62AB-6787-1166-676519DD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13F2FD-F523-53E1-9816-6BEF2387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10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9EA2F1-FE32-023D-0E4F-DCEFA9B2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288"/>
          </a:xfrm>
        </p:spPr>
        <p:txBody>
          <a:bodyPr>
            <a:noAutofit/>
          </a:bodyPr>
          <a:lstStyle/>
          <a:p>
            <a:pPr algn="l"/>
            <a:r>
              <a:rPr lang="en-US" sz="3000" noProof="0" dirty="0"/>
              <a:t>Operating MICROMEGAS at Low Pressure</a:t>
            </a:r>
            <a:br>
              <a:rPr lang="en-US" sz="3000" dirty="0"/>
            </a:br>
            <a:r>
              <a:rPr lang="en-US" sz="3000" noProof="0" dirty="0"/>
              <a:t>What's Different?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33E5B83-241D-7F70-A952-A6D17A27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" y="1385333"/>
            <a:ext cx="8229600" cy="925288"/>
          </a:xfrm>
        </p:spPr>
        <p:txBody>
          <a:bodyPr>
            <a:norm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b="1" noProof="0" dirty="0"/>
              <a:t>Electron transport</a:t>
            </a:r>
            <a:r>
              <a:rPr lang="en-US" sz="2000" noProof="0" dirty="0"/>
              <a:t>: The mean free path of electrons increases</a:t>
            </a:r>
          </a:p>
          <a:p>
            <a:pPr marL="93663" indent="-93663"/>
            <a:r>
              <a:rPr lang="en-US" sz="1400" noProof="0" dirty="0"/>
              <a:t>At NTP in Argon                                                      where 𝑛=2.5×10</a:t>
            </a:r>
            <a:r>
              <a:rPr lang="en-US" sz="1400" baseline="30000" noProof="0" dirty="0"/>
              <a:t>25</a:t>
            </a:r>
            <a:r>
              <a:rPr lang="en-US" sz="1400" noProof="0" dirty="0"/>
              <a:t> atoms/m</a:t>
            </a:r>
            <a:r>
              <a:rPr lang="en-US" sz="1400" baseline="30000" noProof="0" dirty="0"/>
              <a:t>3</a:t>
            </a:r>
            <a:r>
              <a:rPr lang="en-US" sz="1400" noProof="0" dirty="0"/>
              <a:t>, 𝜎(𝐸) is the energy-dependent 								    electron-argon cross-section (~10</a:t>
            </a:r>
            <a:r>
              <a:rPr lang="en-US" sz="1400" baseline="30000" noProof="0" dirty="0"/>
              <a:t>−20</a:t>
            </a:r>
            <a:r>
              <a:rPr lang="en-US" sz="1400" noProof="0" dirty="0"/>
              <a:t> m</a:t>
            </a:r>
            <a:r>
              <a:rPr lang="en-US" sz="1400" baseline="30000" noProof="0" dirty="0"/>
              <a:t>2</a:t>
            </a:r>
            <a:r>
              <a:rPr lang="en-US" sz="1400" noProof="0" dirty="0"/>
              <a:t> at 10 eV)</a:t>
            </a:r>
          </a:p>
          <a:p>
            <a:endParaRPr lang="en-US" sz="1600" noProof="0" dirty="0"/>
          </a:p>
          <a:p>
            <a:endParaRPr lang="en-US" sz="1600" noProof="0" dirty="0"/>
          </a:p>
          <a:p>
            <a:endParaRPr lang="en-US" sz="1600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E9AF43-149F-1245-EEF5-612FD4612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40" y="2886459"/>
            <a:ext cx="4275250" cy="2086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3">
                <a:extLst>
                  <a:ext uri="{FF2B5EF4-FFF2-40B4-BE49-F238E27FC236}">
                    <a16:creationId xmlns:a16="http://schemas.microsoft.com/office/drawing/2014/main" id="{71E72B8B-6B74-17F5-87D2-E5B571B165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7546823"/>
                  </p:ext>
                </p:extLst>
              </p:nvPr>
            </p:nvGraphicFramePr>
            <p:xfrm>
              <a:off x="6843294" y="3416789"/>
              <a:ext cx="1655340" cy="916115"/>
            </p:xfrm>
            <a:graphic>
              <a:graphicData uri="http://schemas.openxmlformats.org/drawingml/2006/table">
                <a:tbl>
                  <a:tblPr firstRow="1">
                    <a:tableStyleId>{5940675A-B579-460E-94D1-54222C63F5DA}</a:tableStyleId>
                  </a:tblPr>
                  <a:tblGrid>
                    <a:gridCol w="387321">
                      <a:extLst>
                        <a:ext uri="{9D8B030D-6E8A-4147-A177-3AD203B41FA5}">
                          <a16:colId xmlns:a16="http://schemas.microsoft.com/office/drawing/2014/main" val="2184390094"/>
                        </a:ext>
                      </a:extLst>
                    </a:gridCol>
                    <a:gridCol w="405766">
                      <a:extLst>
                        <a:ext uri="{9D8B030D-6E8A-4147-A177-3AD203B41FA5}">
                          <a16:colId xmlns:a16="http://schemas.microsoft.com/office/drawing/2014/main" val="559227553"/>
                        </a:ext>
                      </a:extLst>
                    </a:gridCol>
                    <a:gridCol w="862253">
                      <a:extLst>
                        <a:ext uri="{9D8B030D-6E8A-4147-A177-3AD203B41FA5}">
                          <a16:colId xmlns:a16="http://schemas.microsoft.com/office/drawing/2014/main" val="361624469"/>
                        </a:ext>
                      </a:extLst>
                    </a:gridCol>
                  </a:tblGrid>
                  <a:tr h="272676">
                    <a:tc>
                      <a:txBody>
                        <a:bodyPr/>
                        <a:lstStyle/>
                        <a:p>
                          <a:r>
                            <a:rPr lang="en-US" sz="900" b="1" noProof="0" dirty="0">
                              <a:solidFill>
                                <a:schemeClr val="tx1"/>
                              </a:solidFill>
                            </a:rPr>
                            <a:t>P </a:t>
                          </a:r>
                          <a:r>
                            <a:rPr lang="en-US" sz="500" b="1" noProof="0" dirty="0">
                              <a:solidFill>
                                <a:schemeClr val="tx1"/>
                              </a:solidFill>
                            </a:rPr>
                            <a:t>(mbar)</a:t>
                          </a:r>
                          <a:endParaRPr lang="en-US" sz="900" b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1" noProof="0" dirty="0">
                              <a:solidFill>
                                <a:schemeClr val="tx1"/>
                              </a:solidFill>
                            </a:rPr>
                            <a:t>E </a:t>
                          </a:r>
                        </a:p>
                        <a:p>
                          <a:r>
                            <a:rPr lang="en-US" sz="600" b="1" noProof="0" dirty="0">
                              <a:solidFill>
                                <a:schemeClr val="tx1"/>
                              </a:solidFill>
                            </a:rPr>
                            <a:t>(V/cm)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9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900" b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kumimoji="0" lang="en-US" sz="9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kumimoji="0" lang="en-US" sz="9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b>
                                </m:sSub>
                                <m:r>
                                  <a:rPr kumimoji="0" lang="en-US" sz="900" b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900" b="1" noProof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r>
                            <a:rPr lang="en-US" sz="600" b="1" noProof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6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𝒄𝒎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600" b="1" noProof="0" dirty="0">
                              <a:solidFill>
                                <a:schemeClr val="tx1"/>
                              </a:solidFill>
                            </a:rPr>
                            <a:t>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3297148"/>
                      </a:ext>
                    </a:extLst>
                  </a:tr>
                  <a:tr h="178169"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700" b="0" noProof="0" smtClean="0"/>
                                  <m:t>0.0285</m:t>
                                </m:r>
                                <m:r>
                                  <a:rPr lang="en-US" sz="700" b="0" noProof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m:rPr>
                                    <m:nor/>
                                  </m:rPr>
                                  <a:rPr lang="en-US" sz="700" b="0" noProof="0" smtClean="0"/>
                                  <m:t>0.004</m:t>
                                </m:r>
                              </m:oMath>
                            </m:oMathPara>
                          </a14:m>
                          <a:endParaRPr lang="en-US" sz="700" b="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7544691"/>
                      </a:ext>
                    </a:extLst>
                  </a:tr>
                  <a:tr h="178169"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700" noProof="0" smtClean="0"/>
                                  <m:t>0.</m:t>
                                </m:r>
                                <m:r>
                                  <m:rPr>
                                    <m:nor/>
                                  </m:rPr>
                                  <a:rPr lang="en-US" sz="700" b="0" noProof="0" smtClean="0"/>
                                  <m:t>086</m:t>
                                </m:r>
                                <m:r>
                                  <a:rPr lang="en-US" sz="700" noProof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m:rPr>
                                    <m:nor/>
                                  </m:rPr>
                                  <a:rPr lang="en-US" sz="700" noProof="0" smtClean="0"/>
                                  <m:t>0.00</m:t>
                                </m:r>
                                <m:r>
                                  <m:rPr>
                                    <m:nor/>
                                  </m:rPr>
                                  <a:rPr lang="en-US" sz="700" b="0" noProof="0" smtClean="0"/>
                                  <m:t>3</m:t>
                                </m:r>
                              </m:oMath>
                            </m:oMathPara>
                          </a14:m>
                          <a:endParaRPr lang="en-US" sz="70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4778693"/>
                      </a:ext>
                    </a:extLst>
                  </a:tr>
                  <a:tr h="178169"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700" noProof="0" smtClean="0"/>
                                  <m:t>0.149</m:t>
                                </m:r>
                                <m:r>
                                  <a:rPr lang="en-US" sz="700" noProof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m:rPr>
                                    <m:nor/>
                                  </m:rPr>
                                  <a:rPr lang="en-US" sz="700" noProof="0" smtClean="0"/>
                                  <m:t>0.009</m:t>
                                </m:r>
                              </m:oMath>
                            </m:oMathPara>
                          </a14:m>
                          <a:endParaRPr lang="en-US" sz="700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82082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3">
                <a:extLst>
                  <a:ext uri="{FF2B5EF4-FFF2-40B4-BE49-F238E27FC236}">
                    <a16:creationId xmlns:a16="http://schemas.microsoft.com/office/drawing/2014/main" id="{71E72B8B-6B74-17F5-87D2-E5B571B165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7546823"/>
                  </p:ext>
                </p:extLst>
              </p:nvPr>
            </p:nvGraphicFramePr>
            <p:xfrm>
              <a:off x="6843294" y="3416789"/>
              <a:ext cx="1655340" cy="916115"/>
            </p:xfrm>
            <a:graphic>
              <a:graphicData uri="http://schemas.openxmlformats.org/drawingml/2006/table">
                <a:tbl>
                  <a:tblPr firstRow="1">
                    <a:tableStyleId>{5940675A-B579-460E-94D1-54222C63F5DA}</a:tableStyleId>
                  </a:tblPr>
                  <a:tblGrid>
                    <a:gridCol w="387321">
                      <a:extLst>
                        <a:ext uri="{9D8B030D-6E8A-4147-A177-3AD203B41FA5}">
                          <a16:colId xmlns:a16="http://schemas.microsoft.com/office/drawing/2014/main" val="2184390094"/>
                        </a:ext>
                      </a:extLst>
                    </a:gridCol>
                    <a:gridCol w="405766">
                      <a:extLst>
                        <a:ext uri="{9D8B030D-6E8A-4147-A177-3AD203B41FA5}">
                          <a16:colId xmlns:a16="http://schemas.microsoft.com/office/drawing/2014/main" val="559227553"/>
                        </a:ext>
                      </a:extLst>
                    </a:gridCol>
                    <a:gridCol w="862253">
                      <a:extLst>
                        <a:ext uri="{9D8B030D-6E8A-4147-A177-3AD203B41FA5}">
                          <a16:colId xmlns:a16="http://schemas.microsoft.com/office/drawing/2014/main" val="361624469"/>
                        </a:ext>
                      </a:extLst>
                    </a:gridCol>
                  </a:tblGrid>
                  <a:tr h="321755">
                    <a:tc>
                      <a:txBody>
                        <a:bodyPr/>
                        <a:lstStyle/>
                        <a:p>
                          <a:r>
                            <a:rPr lang="en-US" sz="900" b="1" noProof="0" dirty="0">
                              <a:solidFill>
                                <a:schemeClr val="tx1"/>
                              </a:solidFill>
                            </a:rPr>
                            <a:t>P </a:t>
                          </a:r>
                          <a:r>
                            <a:rPr lang="en-US" sz="500" b="1" noProof="0" dirty="0">
                              <a:solidFill>
                                <a:schemeClr val="tx1"/>
                              </a:solidFill>
                            </a:rPr>
                            <a:t>(mbar)</a:t>
                          </a:r>
                          <a:endParaRPr lang="en-US" sz="900" b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1" noProof="0" dirty="0">
                              <a:solidFill>
                                <a:schemeClr val="tx1"/>
                              </a:solidFill>
                            </a:rPr>
                            <a:t>E </a:t>
                          </a:r>
                        </a:p>
                        <a:p>
                          <a:r>
                            <a:rPr lang="en-US" sz="600" b="1" noProof="0" dirty="0">
                              <a:solidFill>
                                <a:schemeClr val="tx1"/>
                              </a:solidFill>
                            </a:rPr>
                            <a:t>(V/cm)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2958" t="-1887" r="-1408" b="-1886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3297148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2958" t="-163636" r="-1408" b="-2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7544691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2958" t="-271875" r="-1408" b="-1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4778693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700" noProof="0" dirty="0"/>
                            <a:t>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2958" t="-360606" r="-1408" b="-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820823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4" name="Immagine 23">
            <a:extLst>
              <a:ext uri="{FF2B5EF4-FFF2-40B4-BE49-F238E27FC236}">
                <a16:creationId xmlns:a16="http://schemas.microsoft.com/office/drawing/2014/main" id="{BE8A56C9-70D2-EBD1-25BB-15FEA2342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733" y="2322330"/>
            <a:ext cx="2915057" cy="390580"/>
          </a:xfrm>
          <a:prstGeom prst="rect">
            <a:avLst/>
          </a:prstGeom>
        </p:spPr>
      </p:pic>
      <p:sp>
        <p:nvSpPr>
          <p:cNvPr id="25" name="Segnaposto contenuto 4">
            <a:extLst>
              <a:ext uri="{FF2B5EF4-FFF2-40B4-BE49-F238E27FC236}">
                <a16:creationId xmlns:a16="http://schemas.microsoft.com/office/drawing/2014/main" id="{D61A196F-9B87-4101-EE61-9D56DAC851A3}"/>
              </a:ext>
            </a:extLst>
          </p:cNvPr>
          <p:cNvSpPr txBox="1">
            <a:spLocks/>
          </p:cNvSpPr>
          <p:nvPr/>
        </p:nvSpPr>
        <p:spPr>
          <a:xfrm>
            <a:off x="457200" y="3109868"/>
            <a:ext cx="3931920" cy="1499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noProof="0" dirty="0"/>
              <a:t>Diffusion</a:t>
            </a:r>
            <a:r>
              <a:rPr lang="en-US" sz="1600" noProof="0" dirty="0"/>
              <a:t>: Transverse and longitudinal diffusion grow significantly at lower pressures, degrading timing and position resolution.</a:t>
            </a:r>
          </a:p>
          <a:p>
            <a:endParaRPr lang="en-US" sz="1600" noProof="0" dirty="0"/>
          </a:p>
        </p:txBody>
      </p:sp>
      <p:sp>
        <p:nvSpPr>
          <p:cNvPr id="26" name="Segnaposto contenuto 4">
            <a:extLst>
              <a:ext uri="{FF2B5EF4-FFF2-40B4-BE49-F238E27FC236}">
                <a16:creationId xmlns:a16="http://schemas.microsoft.com/office/drawing/2014/main" id="{4F6EFE44-EDBC-1F16-5742-7B6CEB733FFB}"/>
              </a:ext>
            </a:extLst>
          </p:cNvPr>
          <p:cNvSpPr txBox="1">
            <a:spLocks/>
          </p:cNvSpPr>
          <p:nvPr/>
        </p:nvSpPr>
        <p:spPr>
          <a:xfrm>
            <a:off x="404088" y="5067845"/>
            <a:ext cx="4445370" cy="1515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noProof="0" dirty="0"/>
              <a:t>Avalanche development</a:t>
            </a:r>
            <a:r>
              <a:rPr lang="en-US" sz="1600" noProof="0" dirty="0"/>
              <a:t>: Avalanches become more extended and less confined, impacting spatial resolution and potentially increasing feedback.</a:t>
            </a:r>
          </a:p>
          <a:p>
            <a:pPr marL="266700" lvl="2" indent="-84138" defTabSz="914400"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⁻"/>
            </a:pPr>
            <a:r>
              <a:rPr lang="en-US" sz="1100" b="1" noProof="0" dirty="0"/>
              <a:t>Gain stability</a:t>
            </a:r>
            <a:r>
              <a:rPr lang="en-US" sz="1100" noProof="0" dirty="0"/>
              <a:t>: Achieving stable gain becomes more challenging. Special attention must be paid to mesh geometry, gas choice and field uniformity.</a:t>
            </a:r>
          </a:p>
          <a:p>
            <a:pPr marL="266700" lvl="2" indent="-84138" defTabSz="914400" eaLnBrk="0" fontAlgn="base" hangingPunct="0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⁻"/>
            </a:pPr>
            <a:r>
              <a:rPr lang="en-US" sz="1100" b="1" noProof="0" dirty="0"/>
              <a:t>Discharge probability</a:t>
            </a:r>
            <a:r>
              <a:rPr lang="en-US" sz="1100" noProof="0" dirty="0"/>
              <a:t>: The risk of sparking can increase due to reduced quenching capacity of the low-density gas and longer avalanche paths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E8D7E7-81BF-4CD5-D4BA-AC640FD9A284}"/>
              </a:ext>
            </a:extLst>
          </p:cNvPr>
          <p:cNvGrpSpPr/>
          <p:nvPr/>
        </p:nvGrpSpPr>
        <p:grpSpPr>
          <a:xfrm>
            <a:off x="1917062" y="1636605"/>
            <a:ext cx="1866920" cy="609685"/>
            <a:chOff x="1831113" y="1598270"/>
            <a:chExt cx="1866920" cy="60968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A7DA89C-665E-E760-C443-05BB6EC14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1113" y="1598270"/>
              <a:ext cx="1419423" cy="609685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EF0E4FBF-62C0-16AB-5F15-53728BAA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207" t="11784" r="51387"/>
            <a:stretch>
              <a:fillRect/>
            </a:stretch>
          </p:blipFill>
          <p:spPr>
            <a:xfrm>
              <a:off x="3044890" y="1771574"/>
              <a:ext cx="653143" cy="344551"/>
            </a:xfrm>
            <a:prstGeom prst="rect">
              <a:avLst/>
            </a:prstGeom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5E4B5A89-63FC-CD67-DF84-D30F544B4E3D}"/>
              </a:ext>
            </a:extLst>
          </p:cNvPr>
          <p:cNvGrpSpPr/>
          <p:nvPr/>
        </p:nvGrpSpPr>
        <p:grpSpPr>
          <a:xfrm>
            <a:off x="747880" y="2198488"/>
            <a:ext cx="7750754" cy="638264"/>
            <a:chOff x="855681" y="2213630"/>
            <a:chExt cx="7750754" cy="63826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482394E3-1644-1705-AE8E-BCC9BE6C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681" y="2229706"/>
              <a:ext cx="1267002" cy="59063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BAE6E86-DB8A-B1CD-E90E-0F09C6F4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2782"/>
            <a:stretch>
              <a:fillRect/>
            </a:stretch>
          </p:blipFill>
          <p:spPr>
            <a:xfrm>
              <a:off x="2668282" y="2213630"/>
              <a:ext cx="2447002" cy="638264"/>
            </a:xfrm>
            <a:prstGeom prst="rect">
              <a:avLst/>
            </a:prstGeom>
          </p:spPr>
        </p:pic>
        <p:sp>
          <p:nvSpPr>
            <p:cNvPr id="30" name="Freccia a destra 29">
              <a:extLst>
                <a:ext uri="{FF2B5EF4-FFF2-40B4-BE49-F238E27FC236}">
                  <a16:creationId xmlns:a16="http://schemas.microsoft.com/office/drawing/2014/main" id="{0100BEB2-6218-9438-B635-B7C697CDC387}"/>
                </a:ext>
              </a:extLst>
            </p:cNvPr>
            <p:cNvSpPr/>
            <p:nvPr/>
          </p:nvSpPr>
          <p:spPr>
            <a:xfrm>
              <a:off x="2093844" y="2433645"/>
              <a:ext cx="483357" cy="155196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ccia a destra 30">
              <a:extLst>
                <a:ext uri="{FF2B5EF4-FFF2-40B4-BE49-F238E27FC236}">
                  <a16:creationId xmlns:a16="http://schemas.microsoft.com/office/drawing/2014/main" id="{00F859A5-7560-0A18-1377-43EE718314FC}"/>
                </a:ext>
              </a:extLst>
            </p:cNvPr>
            <p:cNvSpPr/>
            <p:nvPr/>
          </p:nvSpPr>
          <p:spPr>
            <a:xfrm>
              <a:off x="5206366" y="2433645"/>
              <a:ext cx="483357" cy="155196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881FDFDF-1671-C27F-2A64-51C53357B117}"/>
                </a:ext>
              </a:extLst>
            </p:cNvPr>
            <p:cNvSpPr/>
            <p:nvPr/>
          </p:nvSpPr>
          <p:spPr>
            <a:xfrm>
              <a:off x="8004455" y="2381336"/>
              <a:ext cx="601980" cy="270425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8D97696D-FEB3-B1CF-5A3A-920309C5BD7E}"/>
              </a:ext>
            </a:extLst>
          </p:cNvPr>
          <p:cNvSpPr/>
          <p:nvPr/>
        </p:nvSpPr>
        <p:spPr>
          <a:xfrm>
            <a:off x="7620000" y="4135890"/>
            <a:ext cx="878634" cy="18177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4E260D44-EA6D-B6E4-EDA7-1FDB4F6E5C5F}"/>
              </a:ext>
            </a:extLst>
          </p:cNvPr>
          <p:cNvGrpSpPr/>
          <p:nvPr/>
        </p:nvGrpSpPr>
        <p:grpSpPr>
          <a:xfrm>
            <a:off x="4932141" y="5036765"/>
            <a:ext cx="3305937" cy="1706335"/>
            <a:chOff x="5007483" y="5067845"/>
            <a:chExt cx="3305937" cy="1706335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E91C8AEC-1D61-022F-E021-A3EFCEF07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5637" y="5102342"/>
              <a:ext cx="2773680" cy="1637339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BF27EE82-DAF3-FA38-FB38-0B40E2462A17}"/>
                </a:ext>
              </a:extLst>
            </p:cNvPr>
            <p:cNvSpPr/>
            <p:nvPr/>
          </p:nvSpPr>
          <p:spPr>
            <a:xfrm>
              <a:off x="5007483" y="5067845"/>
              <a:ext cx="3305937" cy="1706335"/>
            </a:xfrm>
            <a:prstGeom prst="rect">
              <a:avLst/>
            </a:prstGeom>
            <a:noFill/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3B6946-EE58-DD2E-CA6E-A5E01ADB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4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C8FCE53-9F4B-753F-3CA8-58748180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83" y="105202"/>
            <a:ext cx="2862072" cy="193807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noProof="0" dirty="0"/>
              <a:t>Design Must Anticipate Unknowns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22BA47-59A1-FCCC-4BE6-92DA5694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78" y="2168200"/>
            <a:ext cx="3426057" cy="450513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b="1" noProof="0" dirty="0"/>
              <a:t>Adaptive, testable, model-guided design approach</a:t>
            </a:r>
            <a:endParaRPr lang="en-US" sz="1400" noProof="0" dirty="0"/>
          </a:p>
          <a:p>
            <a:pPr marL="93663" indent="-93663">
              <a:lnSpc>
                <a:spcPct val="90000"/>
              </a:lnSpc>
            </a:pPr>
            <a:r>
              <a:rPr lang="en-US" sz="1400" noProof="0" dirty="0"/>
              <a:t>Started from a </a:t>
            </a:r>
            <a:r>
              <a:rPr lang="en-US" sz="1400" b="1" noProof="0" dirty="0"/>
              <a:t>standard MICROMEGAS kit</a:t>
            </a:r>
            <a:br>
              <a:rPr lang="en-US" sz="1400" noProof="0" dirty="0"/>
            </a:br>
            <a:r>
              <a:rPr lang="en-US" sz="1400" i="1" noProof="0" dirty="0"/>
              <a:t>(developed at CERN for the ATLAS NSW upgrade)</a:t>
            </a:r>
            <a:endParaRPr lang="en-US" sz="1400" noProof="0" dirty="0"/>
          </a:p>
          <a:p>
            <a:pPr marL="93663" indent="-93663">
              <a:lnSpc>
                <a:spcPct val="90000"/>
              </a:lnSpc>
            </a:pPr>
            <a:r>
              <a:rPr lang="en-US" sz="1400" noProof="0" dirty="0"/>
              <a:t>Transitioned from </a:t>
            </a:r>
            <a:r>
              <a:rPr lang="en-US" sz="1400" b="1" noProof="0" dirty="0"/>
              <a:t>NTP to low-pressure operation</a:t>
            </a:r>
            <a:endParaRPr lang="en-US" sz="1400" noProof="0" dirty="0"/>
          </a:p>
          <a:p>
            <a:pPr marL="0" indent="0">
              <a:lnSpc>
                <a:spcPct val="90000"/>
              </a:lnSpc>
              <a:buNone/>
            </a:pPr>
            <a:endParaRPr lang="en-US" sz="1400" b="1" noProof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b="1" noProof="0" dirty="0"/>
              <a:t>Minimal, critical modifications only:</a:t>
            </a:r>
            <a:endParaRPr lang="en-US" sz="1400" noProof="0" dirty="0"/>
          </a:p>
          <a:p>
            <a:pPr marL="93663" indent="-93663">
              <a:lnSpc>
                <a:spcPct val="90000"/>
              </a:lnSpc>
            </a:pPr>
            <a:r>
              <a:rPr lang="en-US" sz="1400" b="1" noProof="0" dirty="0"/>
              <a:t>Avalanche gap</a:t>
            </a:r>
            <a:r>
              <a:rPr lang="en-US" sz="1400" noProof="0" dirty="0"/>
              <a:t> increased to </a:t>
            </a:r>
            <a:r>
              <a:rPr lang="en-US" sz="1400" b="1" noProof="0" dirty="0"/>
              <a:t>192 </a:t>
            </a:r>
            <a:r>
              <a:rPr lang="en-US" sz="1400" b="1" noProof="0" dirty="0" err="1"/>
              <a:t>μm</a:t>
            </a:r>
            <a:br>
              <a:rPr lang="en-US" sz="1400" noProof="0" dirty="0"/>
            </a:br>
            <a:r>
              <a:rPr lang="en-US" sz="1400" noProof="0" dirty="0"/>
              <a:t>→ </a:t>
            </a:r>
            <a:r>
              <a:rPr lang="en-US" sz="1400" i="1" noProof="0" dirty="0"/>
              <a:t>One parameter change = major technological step</a:t>
            </a:r>
            <a:endParaRPr lang="en-US" sz="1400" noProof="0" dirty="0"/>
          </a:p>
          <a:p>
            <a:pPr marL="93663" indent="-93663">
              <a:lnSpc>
                <a:spcPct val="90000"/>
              </a:lnSpc>
            </a:pPr>
            <a:r>
              <a:rPr lang="en-US" sz="1400" b="1" noProof="0" dirty="0"/>
              <a:t>Drift height</a:t>
            </a:r>
            <a:r>
              <a:rPr lang="en-US" sz="1400" noProof="0" dirty="0"/>
              <a:t> increased from </a:t>
            </a:r>
            <a:r>
              <a:rPr lang="en-US" sz="1400" b="1" noProof="0" dirty="0"/>
              <a:t>5 mm to 20 mm</a:t>
            </a:r>
            <a:br>
              <a:rPr lang="en-US" sz="1400" noProof="0" dirty="0"/>
            </a:br>
            <a:r>
              <a:rPr lang="en-US" sz="1400" noProof="0" dirty="0"/>
              <a:t>→ </a:t>
            </a:r>
            <a:r>
              <a:rPr lang="en-US" sz="1400" i="1" noProof="0" dirty="0"/>
              <a:t>To fully contain ion tracks</a:t>
            </a:r>
            <a:endParaRPr lang="en-US" sz="1400" noProof="0" dirty="0"/>
          </a:p>
          <a:p>
            <a:pPr marL="0" indent="0">
              <a:lnSpc>
                <a:spcPct val="90000"/>
              </a:lnSpc>
              <a:buNone/>
            </a:pPr>
            <a:endParaRPr lang="en-US" sz="1400" b="1" noProof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b="1" noProof="0" dirty="0"/>
              <a:t>What remained unchanged:</a:t>
            </a:r>
            <a:endParaRPr lang="en-US" sz="1400" noProof="0" dirty="0"/>
          </a:p>
          <a:p>
            <a:pPr marL="93663" indent="-93663">
              <a:lnSpc>
                <a:spcPct val="90000"/>
              </a:lnSpc>
            </a:pPr>
            <a:r>
              <a:rPr lang="en-US" sz="1400" noProof="0" dirty="0"/>
              <a:t>Gas mixture</a:t>
            </a:r>
          </a:p>
          <a:p>
            <a:pPr marL="93663" indent="-93663">
              <a:lnSpc>
                <a:spcPct val="90000"/>
              </a:lnSpc>
            </a:pPr>
            <a:r>
              <a:rPr lang="en-US" sz="1400" noProof="0" dirty="0"/>
              <a:t>Materials inside the MICROMEGAS</a:t>
            </a:r>
          </a:p>
          <a:p>
            <a:pPr marL="93663" indent="-93663">
              <a:lnSpc>
                <a:spcPct val="90000"/>
              </a:lnSpc>
            </a:pPr>
            <a:r>
              <a:rPr lang="en-US" sz="1400" noProof="0" dirty="0"/>
              <a:t>Core technologies (e.g., </a:t>
            </a:r>
            <a:r>
              <a:rPr lang="en-US" sz="1400" b="1" noProof="0" dirty="0"/>
              <a:t>bulk</a:t>
            </a:r>
            <a:r>
              <a:rPr lang="en-US" sz="1400" noProof="0" dirty="0"/>
              <a:t>, </a:t>
            </a:r>
            <a:r>
              <a:rPr lang="en-US" sz="1400" b="1" noProof="0" dirty="0"/>
              <a:t>DLC layers</a:t>
            </a:r>
            <a:r>
              <a:rPr lang="en-US" sz="1400" noProof="0" dirty="0"/>
              <a:t>)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DC552AC0-8DA0-47B4-B16C-4ADFD4F4B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r="-3" b="8789"/>
          <a:stretch>
            <a:fillRect/>
          </a:stretch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Immagine che contiene interno, mugnaio&#10;&#10;Descrizione generata automaticamente">
            <a:extLst>
              <a:ext uri="{FF2B5EF4-FFF2-40B4-BE49-F238E27FC236}">
                <a16:creationId xmlns:a16="http://schemas.microsoft.com/office/drawing/2014/main" id="{442FD77B-60BA-CAA9-0F7A-088E0C395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1" r="2" b="3947"/>
          <a:stretch>
            <a:fillRect/>
          </a:stretch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31F47AB-52D3-2E09-792A-7FFCBBF09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987" y="50930"/>
            <a:ext cx="2363425" cy="94969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1C5423-7C8D-13D3-102B-93C88FB28D4F}"/>
              </a:ext>
            </a:extLst>
          </p:cNvPr>
          <p:cNvSpPr txBox="1"/>
          <p:nvPr/>
        </p:nvSpPr>
        <p:spPr>
          <a:xfrm>
            <a:off x="4119372" y="3059668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noProof="0" dirty="0"/>
              <a:t>128 µm gap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3B4C54-9706-B41E-BDE0-5DAC2F3EF423}"/>
              </a:ext>
            </a:extLst>
          </p:cNvPr>
          <p:cNvSpPr txBox="1"/>
          <p:nvPr/>
        </p:nvSpPr>
        <p:spPr>
          <a:xfrm>
            <a:off x="7556201" y="6304004"/>
            <a:ext cx="1289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192 µm gap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D00F90-5708-6B08-25C0-31147AAD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4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0A4E6B-C0CB-E664-2C75-BC9AAD3D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Objectives of the session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241C9BA-6A20-3410-E1DF-106B0B3FA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/>
              <a:t>Introduce the </a:t>
            </a:r>
            <a:r>
              <a:rPr lang="it-IT" altLang="it-IT" sz="2400" b="1" dirty="0"/>
              <a:t>SWEATERS detector concept</a:t>
            </a:r>
            <a:r>
              <a:rPr lang="it-IT" altLang="it-IT" sz="2400" dirty="0"/>
              <a:t> and </a:t>
            </a:r>
            <a:r>
              <a:rPr lang="it-IT" altLang="it-IT" sz="2400" dirty="0" err="1"/>
              <a:t>its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scientific</a:t>
            </a:r>
            <a:r>
              <a:rPr lang="it-IT" altLang="it-IT" sz="2400" dirty="0"/>
              <a:t> goals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 err="1"/>
              <a:t>Examine</a:t>
            </a:r>
            <a:r>
              <a:rPr lang="it-IT" altLang="it-IT" sz="2400" dirty="0"/>
              <a:t> the impact of </a:t>
            </a:r>
            <a:r>
              <a:rPr lang="it-IT" altLang="it-IT" sz="2400" b="1" dirty="0" err="1"/>
              <a:t>space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constraints</a:t>
            </a:r>
            <a:r>
              <a:rPr lang="it-IT" altLang="it-IT" sz="2400" dirty="0"/>
              <a:t> on gas detector design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/>
              <a:t>Present the </a:t>
            </a:r>
            <a:r>
              <a:rPr lang="it-IT" altLang="it-IT" sz="2400" dirty="0" err="1"/>
              <a:t>development</a:t>
            </a:r>
            <a:r>
              <a:rPr lang="it-IT" altLang="it-IT" sz="2400" dirty="0"/>
              <a:t> of </a:t>
            </a:r>
            <a:r>
              <a:rPr lang="it-IT" altLang="it-IT" sz="2400" b="1" dirty="0"/>
              <a:t>custom </a:t>
            </a:r>
            <a:r>
              <a:rPr lang="it-IT" altLang="it-IT" sz="2400" b="1" dirty="0" err="1"/>
              <a:t>electronics</a:t>
            </a:r>
            <a:r>
              <a:rPr lang="it-IT" altLang="it-IT" sz="2400" dirty="0"/>
              <a:t> for low-energy </a:t>
            </a:r>
            <a:r>
              <a:rPr lang="it-IT" altLang="it-IT" sz="2400" dirty="0" err="1"/>
              <a:t>particle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detection</a:t>
            </a:r>
            <a:endParaRPr lang="it-IT" altLang="it-IT" sz="24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 err="1"/>
              <a:t>Learn</a:t>
            </a:r>
            <a:r>
              <a:rPr lang="it-IT" altLang="it-IT" sz="2400" dirty="0"/>
              <a:t> </a:t>
            </a:r>
            <a:r>
              <a:rPr lang="it-IT" altLang="it-IT" sz="2400" dirty="0" err="1"/>
              <a:t>how</a:t>
            </a:r>
            <a:r>
              <a:rPr lang="it-IT" altLang="it-IT" sz="2400" dirty="0"/>
              <a:t> </a:t>
            </a:r>
            <a:r>
              <a:rPr lang="it-IT" altLang="it-IT" sz="2400" b="1" dirty="0" err="1"/>
              <a:t>beam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tests</a:t>
            </a:r>
            <a:r>
              <a:rPr lang="it-IT" altLang="it-IT" sz="2400" b="1" dirty="0"/>
              <a:t> and </a:t>
            </a:r>
            <a:r>
              <a:rPr lang="it-IT" altLang="it-IT" sz="2400" b="1" dirty="0" err="1"/>
              <a:t>simulations</a:t>
            </a:r>
            <a:r>
              <a:rPr lang="it-IT" altLang="it-IT" sz="2400" dirty="0"/>
              <a:t> validate performance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 err="1"/>
              <a:t>Discuss</a:t>
            </a:r>
            <a:r>
              <a:rPr lang="it-IT" altLang="it-IT" sz="2400" dirty="0"/>
              <a:t> strategies to </a:t>
            </a:r>
            <a:r>
              <a:rPr lang="it-IT" altLang="it-IT" sz="2400" dirty="0" err="1"/>
              <a:t>advance</a:t>
            </a:r>
            <a:r>
              <a:rPr lang="it-IT" altLang="it-IT" sz="2400" dirty="0"/>
              <a:t> from </a:t>
            </a:r>
            <a:r>
              <a:rPr lang="it-IT" altLang="it-IT" sz="2400" b="1" dirty="0" err="1"/>
              <a:t>early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prototypes</a:t>
            </a:r>
            <a:r>
              <a:rPr lang="it-IT" altLang="it-IT" sz="2400" b="1" dirty="0"/>
              <a:t> to </a:t>
            </a:r>
            <a:r>
              <a:rPr lang="it-IT" altLang="it-IT" sz="2400" b="1" dirty="0" err="1"/>
              <a:t>higher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TRLs</a:t>
            </a:r>
            <a:endParaRPr lang="it-IT" altLang="it-IT" sz="2400" dirty="0"/>
          </a:p>
          <a:p>
            <a:endParaRPr lang="it-IT" sz="2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E5A998-BD86-1E3E-E409-FE31A46D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989675-52FE-69F5-59DE-41A5FC50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452F753-2ED4-77A1-E10C-1D8D8398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9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8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8BCB6FD-4E6C-0EA9-C18D-C45269E6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5"/>
            <a:ext cx="4543426" cy="11303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200" dirty="0"/>
              <a:t>Enabling TRL Progression</a:t>
            </a:r>
            <a:br>
              <a:rPr lang="en-US" sz="3200" dirty="0"/>
            </a:br>
            <a:r>
              <a:rPr lang="en-US" sz="3600" dirty="0"/>
              <a:t>Low-Leakage Frame and High-Purity Gas Handling</a:t>
            </a:r>
            <a:endParaRPr lang="en-US" sz="32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68C531-3E01-89DC-667A-B71053AD5AAF}"/>
              </a:ext>
            </a:extLst>
          </p:cNvPr>
          <p:cNvSpPr txBox="1"/>
          <p:nvPr/>
        </p:nvSpPr>
        <p:spPr>
          <a:xfrm>
            <a:off x="628649" y="1563235"/>
            <a:ext cx="4967478" cy="502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noProof="0" dirty="0"/>
              <a:t>Why it matters</a:t>
            </a:r>
            <a:endParaRPr lang="en-US" noProof="0" dirty="0"/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noProof="0" dirty="0"/>
              <a:t>Detector performance is </a:t>
            </a:r>
            <a:r>
              <a:rPr lang="en-US" sz="1400" b="1" noProof="0" dirty="0"/>
              <a:t>highly sensitive to oxygen</a:t>
            </a:r>
            <a:r>
              <a:rPr lang="en-US" sz="1400" noProof="0" dirty="0"/>
              <a:t> contamination</a:t>
            </a:r>
            <a:br>
              <a:rPr lang="en-US" sz="1400" noProof="0" dirty="0"/>
            </a:br>
            <a:r>
              <a:rPr lang="en-US" sz="1400" noProof="0" dirty="0"/>
              <a:t>	→ Must be kept </a:t>
            </a:r>
            <a:r>
              <a:rPr lang="en-US" sz="1400" b="1" noProof="0" dirty="0"/>
              <a:t>&lt; 0.1%</a:t>
            </a:r>
            <a:r>
              <a:rPr lang="en-US" sz="1400" noProof="0" dirty="0"/>
              <a:t> (ideally &lt; 0.01%)</a:t>
            </a:r>
          </a:p>
        </p:txBody>
      </p:sp>
      <p:pic>
        <p:nvPicPr>
          <p:cNvPr id="9" name="Segnaposto contenuto 8" descr="Immagine che contiene pavimento, interno&#10;&#10;Descrizione generata automaticamente">
            <a:extLst>
              <a:ext uri="{FF2B5EF4-FFF2-40B4-BE49-F238E27FC236}">
                <a16:creationId xmlns:a16="http://schemas.microsoft.com/office/drawing/2014/main" id="{2B29C28C-C05A-C116-F7FD-FBFA539C2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8" r="-1" b="38778"/>
          <a:stretch>
            <a:fillRect/>
          </a:stretch>
        </p:blipFill>
        <p:spPr>
          <a:xfrm>
            <a:off x="4507700" y="166681"/>
            <a:ext cx="4636300" cy="313372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2" name="Immagine 11" descr="Immagine che contiene interno, elettronica, Impianto elettrico, strumento&#10;&#10;Il contenuto generato dall'IA potrebbe non essere corretto.">
            <a:extLst>
              <a:ext uri="{FF2B5EF4-FFF2-40B4-BE49-F238E27FC236}">
                <a16:creationId xmlns:a16="http://schemas.microsoft.com/office/drawing/2014/main" id="{AFF52595-AB1C-2D92-A7EA-683E651D53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1" r="2" b="10857"/>
          <a:stretch>
            <a:fillRect/>
          </a:stretch>
        </p:blipFill>
        <p:spPr>
          <a:xfrm>
            <a:off x="4039586" y="3467096"/>
            <a:ext cx="5102128" cy="324802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6BE53C-964B-8590-3E4C-056F3592134E}"/>
              </a:ext>
            </a:extLst>
          </p:cNvPr>
          <p:cNvSpPr txBox="1"/>
          <p:nvPr/>
        </p:nvSpPr>
        <p:spPr>
          <a:xfrm>
            <a:off x="5680057" y="5535407"/>
            <a:ext cx="346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Thanks to intensive R&amp;D, the detector achieves stable, sealed low-pressure operation for hours—without any loss in performance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AB03A8-4D1B-0493-7FB1-8C34C99F8FE1}"/>
              </a:ext>
            </a:extLst>
          </p:cNvPr>
          <p:cNvSpPr txBox="1"/>
          <p:nvPr/>
        </p:nvSpPr>
        <p:spPr>
          <a:xfrm>
            <a:off x="626363" y="2923895"/>
            <a:ext cx="4343401" cy="376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u="sng" dirty="0"/>
              <a:t>Gas Handling System Requirements</a:t>
            </a:r>
            <a:endParaRPr lang="en-US" sz="1400" u="sng" dirty="0"/>
          </a:p>
          <a:p>
            <a:pPr marL="171450" lvl="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1400" dirty="0"/>
              <a:t>Ultra-high gas </a:t>
            </a:r>
            <a:r>
              <a:rPr lang="it-IT" altLang="it-IT" sz="1400" dirty="0" err="1"/>
              <a:t>purity</a:t>
            </a:r>
            <a:r>
              <a:rPr lang="it-IT" altLang="it-IT" sz="1400" dirty="0"/>
              <a:t> and </a:t>
            </a:r>
            <a:r>
              <a:rPr lang="it-IT" altLang="it-IT" sz="1400" dirty="0" err="1"/>
              <a:t>mixture</a:t>
            </a:r>
            <a:r>
              <a:rPr lang="it-IT" altLang="it-IT" sz="1400" dirty="0"/>
              <a:t> </a:t>
            </a:r>
            <a:r>
              <a:rPr lang="it-IT" altLang="it-IT" sz="1400" dirty="0" err="1"/>
              <a:t>stability</a:t>
            </a:r>
            <a:endParaRPr lang="it-IT" altLang="it-IT" sz="1400" dirty="0"/>
          </a:p>
          <a:p>
            <a:pPr marL="171450" lvl="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1400" dirty="0"/>
              <a:t>Pressure </a:t>
            </a:r>
            <a:r>
              <a:rPr lang="it-IT" altLang="it-IT" sz="1400" dirty="0" err="1"/>
              <a:t>stability</a:t>
            </a:r>
            <a:r>
              <a:rPr lang="it-IT" altLang="it-IT" sz="1400" dirty="0"/>
              <a:t> </a:t>
            </a:r>
            <a:r>
              <a:rPr lang="it-IT" altLang="it-IT" sz="1400" dirty="0" err="1"/>
              <a:t>within</a:t>
            </a:r>
            <a:r>
              <a:rPr lang="it-IT" altLang="it-IT" sz="1400" dirty="0"/>
              <a:t> ±1 mbar</a:t>
            </a:r>
          </a:p>
          <a:p>
            <a:pPr marL="171450" lvl="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1400" dirty="0"/>
              <a:t>Fine flow control (</a:t>
            </a:r>
            <a:r>
              <a:rPr lang="it-IT" altLang="it-IT" sz="1400" dirty="0" err="1"/>
              <a:t>few</a:t>
            </a:r>
            <a:r>
              <a:rPr lang="it-IT" altLang="it-IT" sz="1400" dirty="0"/>
              <a:t> cc/min), </a:t>
            </a:r>
            <a:r>
              <a:rPr lang="it-IT" altLang="it-IT" sz="1400" dirty="0" err="1"/>
              <a:t>independent</a:t>
            </a:r>
            <a:r>
              <a:rPr lang="it-IT" altLang="it-IT" sz="1400" dirty="0"/>
              <a:t> of outlet </a:t>
            </a:r>
            <a:r>
              <a:rPr lang="it-IT" altLang="it-IT" sz="1400" dirty="0" err="1"/>
              <a:t>conditions</a:t>
            </a:r>
            <a:endParaRPr lang="it-IT" altLang="it-IT" sz="1400" dirty="0"/>
          </a:p>
          <a:p>
            <a:pPr marL="17145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1400" dirty="0"/>
              <a:t>Gas flow ≥ 40 cc/min </a:t>
            </a:r>
            <a:r>
              <a:rPr lang="it-IT" altLang="it-IT" sz="1400" dirty="0" err="1"/>
              <a:t>ensures</a:t>
            </a:r>
            <a:r>
              <a:rPr lang="it-IT" altLang="it-IT" sz="1400" dirty="0"/>
              <a:t> O₂ </a:t>
            </a:r>
            <a:r>
              <a:rPr lang="it-IT" altLang="it-IT" sz="1400" dirty="0" err="1"/>
              <a:t>contamination</a:t>
            </a:r>
            <a:r>
              <a:rPr lang="it-IT" altLang="it-IT" sz="1400" dirty="0"/>
              <a:t> stays </a:t>
            </a:r>
            <a:r>
              <a:rPr lang="it-IT" altLang="it-IT" sz="1400" dirty="0" err="1"/>
              <a:t>below</a:t>
            </a:r>
            <a:r>
              <a:rPr lang="it-IT" altLang="it-IT" sz="1400" dirty="0"/>
              <a:t> 0.01%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400" b="1" u="sng" noProof="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u="sng" noProof="0" dirty="0"/>
              <a:t>Main Mechanical Design Features</a:t>
            </a:r>
            <a:endParaRPr lang="en-US" sz="1400" u="sng" noProof="0" dirty="0"/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Reinforcement plate</a:t>
            </a:r>
            <a:r>
              <a:rPr lang="en-US" sz="1400" noProof="0" dirty="0"/>
              <a:t> glued to PCB backside for stability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Two-part lateral frame</a:t>
            </a:r>
            <a:r>
              <a:rPr lang="en-US" sz="1400" noProof="0" dirty="0"/>
              <a:t>: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noProof="0" dirty="0"/>
              <a:t>Lower part</a:t>
            </a:r>
            <a:r>
              <a:rPr lang="en-US" sz="1400" noProof="0" dirty="0"/>
              <a:t> glued to PCB top layer for flatness and tight seal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noProof="0" dirty="0"/>
              <a:t>Upper part</a:t>
            </a:r>
            <a:r>
              <a:rPr lang="en-US" sz="1400" noProof="0" dirty="0"/>
              <a:t> in </a:t>
            </a:r>
            <a:r>
              <a:rPr lang="en-US" sz="1400" b="1" noProof="0" dirty="0"/>
              <a:t>stainless steel</a:t>
            </a:r>
            <a:r>
              <a:rPr lang="en-US" sz="1400" noProof="0" dirty="0"/>
              <a:t>, with welded </a:t>
            </a:r>
            <a:r>
              <a:rPr lang="en-US" sz="1400" b="1" noProof="0" dirty="0"/>
              <a:t>pipes &amp; connectors</a:t>
            </a:r>
            <a:endParaRPr lang="en-US" sz="1400" noProof="0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Indium wire seal</a:t>
            </a:r>
            <a:r>
              <a:rPr lang="en-US" sz="1400" noProof="0" dirty="0"/>
              <a:t> between the two frame parts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Swagelok VCR valves</a:t>
            </a:r>
            <a:r>
              <a:rPr lang="en-US" sz="1400" noProof="0" dirty="0"/>
              <a:t> on gas inlet and outlet</a:t>
            </a: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noProof="0" dirty="0"/>
              <a:t>Measured leak rate</a:t>
            </a:r>
            <a:r>
              <a:rPr lang="en-US" sz="1400" noProof="0" dirty="0"/>
              <a:t> (fully assembled): </a:t>
            </a:r>
            <a:r>
              <a:rPr lang="en-US" sz="1400" b="1" noProof="0" dirty="0"/>
              <a:t>&lt; 0.9 × 10⁻⁵ </a:t>
            </a:r>
            <a:r>
              <a:rPr lang="en-US" sz="1400" b="1" noProof="0" dirty="0" err="1"/>
              <a:t>mbar·l</a:t>
            </a:r>
            <a:r>
              <a:rPr lang="en-US" sz="1400" b="1" noProof="0" dirty="0"/>
              <a:t>/s</a:t>
            </a:r>
            <a:endParaRPr lang="en-US" sz="1400" noProof="0" dirty="0"/>
          </a:p>
          <a:p>
            <a:pPr marL="17145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400" b="1" dirty="0"/>
          </a:p>
          <a:p>
            <a:pPr marL="17145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sz="1200" b="1" dirty="0"/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Together, these developments enable controlled lab validation of detector performance—marking a key step from TRL 3 to TRL 4</a:t>
            </a:r>
            <a:endParaRPr lang="it-IT" b="1" dirty="0"/>
          </a:p>
          <a:p>
            <a:pPr marL="171450" lvl="0" indent="-1714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sz="120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D5328D-7A8D-7FD8-82AC-736A1053D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03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-1932" y="314325"/>
            <a:ext cx="4480530" cy="123639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spc="-1" noProof="0" dirty="0">
                <a:solidFill>
                  <a:srgbClr val="000000"/>
                </a:solidFill>
              </a:rPr>
              <a:t>High Voltage system (HV) design and manufacturing</a:t>
            </a:r>
          </a:p>
        </p:txBody>
      </p:sp>
      <p:sp>
        <p:nvSpPr>
          <p:cNvPr id="190" name="TextShape 2"/>
          <p:cNvSpPr txBox="1"/>
          <p:nvPr/>
        </p:nvSpPr>
        <p:spPr>
          <a:xfrm>
            <a:off x="457201" y="2125484"/>
            <a:ext cx="3905250" cy="383835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751"/>
              </a:spcBef>
              <a:buClr>
                <a:srgbClr val="333333"/>
              </a:buClr>
            </a:pPr>
            <a:r>
              <a:rPr lang="en-US" sz="1600" b="1" spc="-1" dirty="0"/>
              <a:t>CUSTOM</a:t>
            </a:r>
            <a:r>
              <a:rPr lang="en-US" sz="1600" b="1" spc="-1" noProof="0" dirty="0"/>
              <a:t> HV power supply</a:t>
            </a:r>
          </a:p>
          <a:p>
            <a:pPr algn="l">
              <a:lnSpc>
                <a:spcPct val="110000"/>
              </a:lnSpc>
            </a:pP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   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Arial" panose="020B0604020202020204" pitchFamily="34" charset="0"/>
                <a:cs typeface="Helvetica-Bold"/>
              </a:rPr>
              <a:t>output voltages: </a:t>
            </a: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0-600 V (to be upgraded to 1500 V) in 0.1V steps</a:t>
            </a:r>
            <a:endParaRPr lang="en-US" sz="1600" dirty="0">
              <a:ea typeface="Arial" panose="020B0604020202020204" pitchFamily="34" charset="0"/>
              <a:cs typeface="Helvetica-Bold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one positive and one negative channel</a:t>
            </a:r>
          </a:p>
          <a:p>
            <a:pPr marL="28575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output current: 500 mA</a:t>
            </a:r>
            <a:endParaRPr lang="en-US" sz="1600" noProof="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 output noise: &lt; 5 mV pp between 0.1 and 10 Hz, &lt;200 mV above 10 Hz</a:t>
            </a:r>
            <a:endParaRPr lang="en-US" sz="1600" noProof="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thermal drift: &lt; 100 ppm/°C</a:t>
            </a:r>
            <a:endParaRPr lang="en-US" sz="1600" noProof="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noProof="0" dirty="0">
                <a:ea typeface="Arial" panose="020B0604020202020204" pitchFamily="34" charset="0"/>
                <a:cs typeface="Helvetica-Bold"/>
              </a:rPr>
              <a:t>power supply: 230V ac</a:t>
            </a:r>
            <a:endParaRPr lang="en-US" sz="1600" noProof="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60">
              <a:lnSpc>
                <a:spcPct val="90000"/>
              </a:lnSpc>
              <a:spcBef>
                <a:spcPts val="751"/>
              </a:spcBef>
              <a:buClr>
                <a:srgbClr val="333333"/>
              </a:buClr>
            </a:pPr>
            <a:endParaRPr lang="en-US" sz="1600" spc="-1" noProof="0" dirty="0">
              <a:solidFill>
                <a:srgbClr val="333333"/>
              </a:solidFill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600" spc="-1" noProof="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600" spc="-1" noProof="0" dirty="0">
              <a:solidFill>
                <a:srgbClr val="000000"/>
              </a:solidFill>
            </a:endParaRPr>
          </a:p>
        </p:txBody>
      </p:sp>
      <p:sp>
        <p:nvSpPr>
          <p:cNvPr id="194" name="CustomShape 6"/>
          <p:cNvSpPr/>
          <p:nvPr/>
        </p:nvSpPr>
        <p:spPr>
          <a:xfrm>
            <a:off x="628560" y="1131210"/>
            <a:ext cx="7886520" cy="5749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noProof="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6CFA33-0600-B183-1E4F-9699995B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598" y="1402453"/>
            <a:ext cx="4431801" cy="21549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5499952-D121-2A9A-3357-F5214ECFC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845" y="3904815"/>
            <a:ext cx="3393554" cy="2181571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2EB226-AF22-4511-099E-DB2912B9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spc="-1" noProof="0">
                <a:latin typeface="Calibri"/>
              </a:rPr>
              <a:t>6/25/2025</a:t>
            </a:r>
            <a:endParaRPr lang="en-US" sz="900" spc="-1" noProof="0" dirty="0">
              <a:latin typeface="Calibri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D8047A-09D2-77EF-0B55-61265068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spc="-1" noProof="0">
                <a:latin typeface="Calibri"/>
              </a:rPr>
              <a:t>The SWEATERS Experience - F. Pilo</a:t>
            </a:r>
            <a:endParaRPr lang="en-US" sz="900" spc="-1" noProof="0" dirty="0">
              <a:latin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58670B-DA18-6D44-A17D-99F2F7E8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4A385FE-E626-47CA-BB21-FCFEBFFCD3A8}" type="slidenum">
              <a:rPr lang="en-US" sz="900" spc="-1" noProof="0" smtClean="0">
                <a:solidFill>
                  <a:srgbClr val="8B8B8B"/>
                </a:solidFill>
                <a:latin typeface="Calibri"/>
              </a:rPr>
              <a:t>21</a:t>
            </a:fld>
            <a:endParaRPr lang="en-US" sz="900" spc="-1" noProof="0" dirty="0">
              <a:latin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C7C2D9-A909-9DE8-4348-7EBAF0CEBEF3}"/>
              </a:ext>
            </a:extLst>
          </p:cNvPr>
          <p:cNvSpPr txBox="1"/>
          <p:nvPr/>
        </p:nvSpPr>
        <p:spPr>
          <a:xfrm>
            <a:off x="5386082" y="6061946"/>
            <a:ext cx="312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" dirty="0"/>
              <a:t>Low-noise HV for balloon flight</a:t>
            </a:r>
            <a:r>
              <a:rPr lang="en-US" dirty="0">
                <a:ea typeface="Arial" panose="020B0604020202020204" pitchFamily="34" charset="0"/>
                <a:cs typeface="Helvetica-Bold"/>
              </a:rPr>
              <a:t> </a:t>
            </a:r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EF21722-30AC-7C73-D489-585E12157C3E}"/>
              </a:ext>
            </a:extLst>
          </p:cNvPr>
          <p:cNvSpPr txBox="1"/>
          <p:nvPr/>
        </p:nvSpPr>
        <p:spPr>
          <a:xfrm>
            <a:off x="0" y="997724"/>
            <a:ext cx="4655246" cy="10145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noProof="0" dirty="0">
                <a:solidFill>
                  <a:prstClr val="black"/>
                </a:solidFill>
                <a:latin typeface="Calibri Light" panose="020F0302020204030204"/>
                <a:ea typeface="Arial" panose="020B0604020202020204" pitchFamily="34" charset="0"/>
                <a:cs typeface="Arial" panose="020B0604020202020204" pitchFamily="34" charset="0"/>
              </a:rPr>
              <a:t>Detector slow-control system</a:t>
            </a:r>
          </a:p>
        </p:txBody>
      </p:sp>
      <p:pic>
        <p:nvPicPr>
          <p:cNvPr id="10" name="Immagine 9" descr="Immagine che contiene testo, elettronica, cavo, connettore&#10;&#10;Descrizione generata automaticamente">
            <a:extLst>
              <a:ext uri="{FF2B5EF4-FFF2-40B4-BE49-F238E27FC236}">
                <a16:creationId xmlns:a16="http://schemas.microsoft.com/office/drawing/2014/main" id="{97715F64-0F8A-ECD7-26A9-A15B31AB8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3" r="6920" b="-3"/>
          <a:stretch/>
        </p:blipFill>
        <p:spPr>
          <a:xfrm>
            <a:off x="4304039" y="4295943"/>
            <a:ext cx="2068302" cy="1893474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2C6327-2C60-19DC-DEC0-616061E01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43" y="2180844"/>
            <a:ext cx="3454382" cy="310644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-57150" defTabSz="914400">
              <a:buNone/>
            </a:pPr>
            <a:r>
              <a:rPr lang="en-US" sz="1400" noProof="0" dirty="0"/>
              <a:t>REQUIREMENTS</a:t>
            </a:r>
          </a:p>
          <a:p>
            <a:pPr indent="-228600" defTabSz="914400"/>
            <a:r>
              <a:rPr lang="en-US" sz="1400" noProof="0" dirty="0"/>
              <a:t>Monitor PTH sensors inside the detector and in lab</a:t>
            </a:r>
          </a:p>
          <a:p>
            <a:pPr indent="-228600" defTabSz="914400"/>
            <a:r>
              <a:rPr lang="en-US" sz="1400" noProof="0" dirty="0"/>
              <a:t>Monitor Mesh current, pulse frequency, Anodic/cathodic voltage/currents</a:t>
            </a:r>
          </a:p>
          <a:p>
            <a:pPr indent="-228600" defTabSz="914400"/>
            <a:endParaRPr lang="en-US" sz="1400" noProof="0" dirty="0"/>
          </a:p>
          <a:p>
            <a:pPr marL="0" indent="0" defTabSz="914400">
              <a:buNone/>
            </a:pPr>
            <a:r>
              <a:rPr lang="en-US" sz="1400" noProof="0" dirty="0"/>
              <a:t>DEVELOPMENTS</a:t>
            </a:r>
          </a:p>
          <a:p>
            <a:pPr defTabSz="914400"/>
            <a:r>
              <a:rPr lang="en-US" sz="1400" noProof="0" dirty="0"/>
              <a:t>CUSTOM INSTRUMENTED CATHODE for PTH measurement inside the gas cell </a:t>
            </a:r>
          </a:p>
          <a:p>
            <a:pPr defTabSz="914400"/>
            <a:r>
              <a:rPr lang="en-US" sz="1400" noProof="0" dirty="0" err="1"/>
              <a:t>MQTTtoSerial</a:t>
            </a:r>
            <a:r>
              <a:rPr lang="en-US" sz="1400" noProof="0" dirty="0"/>
              <a:t> Dongle to connect via </a:t>
            </a:r>
            <a:r>
              <a:rPr lang="en-US" sz="1400" noProof="0" dirty="0" err="1"/>
              <a:t>WiFi</a:t>
            </a:r>
            <a:r>
              <a:rPr lang="en-US" sz="1400" noProof="0" dirty="0"/>
              <a:t> all instruments equipped with an RS232 port</a:t>
            </a:r>
          </a:p>
          <a:p>
            <a:pPr defTabSz="914400"/>
            <a:r>
              <a:rPr lang="en-US" sz="1400" noProof="0" dirty="0"/>
              <a:t>Data stored in DB (QT + SQLite + Grafana)</a:t>
            </a:r>
          </a:p>
          <a:p>
            <a:pPr lvl="2" indent="-228600" defTabSz="914400"/>
            <a:endParaRPr lang="en-US" sz="1400" noProof="0" dirty="0"/>
          </a:p>
          <a:p>
            <a:pPr lvl="1" indent="-228600" defTabSz="914400"/>
            <a:endParaRPr lang="en-US" sz="1400" noProof="0" dirty="0"/>
          </a:p>
          <a:p>
            <a:pPr lvl="1" indent="-228600" defTabSz="914400"/>
            <a:endParaRPr lang="en-US" sz="1400" noProof="0" dirty="0"/>
          </a:p>
          <a:p>
            <a:pPr indent="-228600" defTabSz="914400"/>
            <a:endParaRPr lang="en-US" sz="1400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308D55-0CB4-7FF2-CF25-969A9533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r>
              <a:rPr lang="it-IT" spc="-1" noProof="0">
                <a:solidFill>
                  <a:prstClr val="black">
                    <a:tint val="75000"/>
                  </a:prstClr>
                </a:solidFill>
                <a:latin typeface="Times New Roman"/>
              </a:rPr>
              <a:t>6/25/2025</a:t>
            </a:r>
            <a:endParaRPr lang="en-US" spc="-1" noProof="0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782D7C-43D8-8AFF-E5A6-39D7D907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r>
              <a:rPr lang="en-US" spc="-1" noProof="0">
                <a:solidFill>
                  <a:prstClr val="black">
                    <a:tint val="75000"/>
                  </a:prstClr>
                </a:solidFill>
                <a:latin typeface="Times New Roman"/>
              </a:rPr>
              <a:t>The SWEATERS Experience - F. Pilo</a:t>
            </a:r>
            <a:endParaRPr lang="en-US" spc="-1" noProof="0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242642-B4C4-22EA-2546-7AD2F09A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B2A86526-0A28-4303-A317-BA3AE670B29D}" type="slidenum">
              <a:rPr lang="en-US" spc="-1" noProof="0" smtClean="0">
                <a:solidFill>
                  <a:srgbClr val="8B8B8B"/>
                </a:solidFill>
                <a:latin typeface="Calibri"/>
              </a:rPr>
              <a:pPr defTabSz="914400"/>
              <a:t>22</a:t>
            </a:fld>
            <a:endParaRPr lang="en-US" spc="-1" noProof="0" dirty="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pic>
        <p:nvPicPr>
          <p:cNvPr id="8" name="Immagine 7" descr="Immagine che contiene testo, interno, monitor, nero&#10;&#10;Descrizione generata automaticamente">
            <a:extLst>
              <a:ext uri="{FF2B5EF4-FFF2-40B4-BE49-F238E27FC236}">
                <a16:creationId xmlns:a16="http://schemas.microsoft.com/office/drawing/2014/main" id="{63B1EFD8-E8CA-12DD-E01F-7FDF2DEDE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3" r="22764" b="-1"/>
          <a:stretch/>
        </p:blipFill>
        <p:spPr>
          <a:xfrm>
            <a:off x="6486525" y="4347957"/>
            <a:ext cx="2397140" cy="171088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AE8931-8666-8967-8404-A57A8700E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46" y="590278"/>
            <a:ext cx="3672127" cy="36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31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F2267E-E65A-DDFD-078A-2E582736C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201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sz="2200" dirty="0" err="1"/>
              <a:t>Boosting</a:t>
            </a:r>
            <a:r>
              <a:rPr lang="it-IT" sz="2200" dirty="0"/>
              <a:t> Detector Development</a:t>
            </a:r>
            <a:br>
              <a:rPr lang="en-US" noProof="0" dirty="0"/>
            </a:br>
            <a:r>
              <a:rPr lang="en-US" noProof="0" dirty="0"/>
              <a:t>Dedicated Low-Energy Ion Beam Facility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CE136B-20CD-77E5-18B3-26488FD3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43303"/>
            <a:ext cx="8486775" cy="626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noProof="0" dirty="0"/>
              <a:t>A commercial SPUTTERING ION SOURCE is employed </a:t>
            </a:r>
            <a:r>
              <a:rPr lang="en-US" sz="1600" i="1" noProof="0" dirty="0"/>
              <a:t>unconventionally</a:t>
            </a:r>
            <a:r>
              <a:rPr lang="en-US" sz="1600" noProof="0" dirty="0"/>
              <a:t>—optimized for </a:t>
            </a:r>
            <a:r>
              <a:rPr lang="en-US" sz="1600" b="1" noProof="0" dirty="0"/>
              <a:t>low current</a:t>
            </a:r>
            <a:r>
              <a:rPr lang="en-US" sz="1600" noProof="0" dirty="0"/>
              <a:t>, </a:t>
            </a:r>
            <a:r>
              <a:rPr lang="en-US" sz="1600" b="1" noProof="0" dirty="0"/>
              <a:t>high stability</a:t>
            </a:r>
            <a:r>
              <a:rPr lang="en-US" sz="1600" noProof="0" dirty="0"/>
              <a:t>, and </a:t>
            </a:r>
            <a:r>
              <a:rPr lang="en-US" sz="1600" b="1" noProof="0" dirty="0"/>
              <a:t>precise beam focusing</a:t>
            </a:r>
            <a:r>
              <a:rPr lang="en-US" sz="1600" noProof="0" dirty="0"/>
              <a:t> over a long distance toward the detector under test.</a:t>
            </a:r>
          </a:p>
          <a:p>
            <a:pPr marL="0" indent="0">
              <a:buNone/>
            </a:pPr>
            <a:endParaRPr lang="en-US" sz="1600" noProof="0" dirty="0"/>
          </a:p>
          <a:p>
            <a:endParaRPr lang="en-US" sz="1600" noProof="0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5E82FC8A-691A-5D16-726D-9ABE3737053F}"/>
              </a:ext>
            </a:extLst>
          </p:cNvPr>
          <p:cNvSpPr txBox="1">
            <a:spLocks/>
          </p:cNvSpPr>
          <p:nvPr/>
        </p:nvSpPr>
        <p:spPr>
          <a:xfrm>
            <a:off x="390526" y="2154754"/>
            <a:ext cx="274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100" b="1" noProof="0" dirty="0"/>
              <a:t>Ion Source (IS)</a:t>
            </a:r>
            <a:endParaRPr lang="en-US" sz="1100" noProof="0" dirty="0"/>
          </a:p>
          <a:p>
            <a:pPr marL="177800" indent="-177800"/>
            <a:r>
              <a:rPr lang="en-US" sz="1100" noProof="0" dirty="0"/>
              <a:t>Model: </a:t>
            </a:r>
            <a:r>
              <a:rPr lang="en-US" sz="1100" b="1" noProof="0" dirty="0"/>
              <a:t>IG-5-C</a:t>
            </a:r>
            <a:r>
              <a:rPr lang="en-US" sz="1100" noProof="0" dirty="0"/>
              <a:t> (Staib Instruments)</a:t>
            </a:r>
          </a:p>
          <a:p>
            <a:pPr marL="177800" indent="-177800"/>
            <a:r>
              <a:rPr lang="en-US" sz="1100" noProof="0" dirty="0"/>
              <a:t>Energy Range: </a:t>
            </a:r>
            <a:r>
              <a:rPr lang="en-US" sz="1100" b="1" noProof="0" dirty="0"/>
              <a:t>200 eV – 5 keV</a:t>
            </a:r>
            <a:endParaRPr lang="en-US" sz="1100" noProof="0" dirty="0"/>
          </a:p>
          <a:p>
            <a:pPr marL="177800" indent="-177800"/>
            <a:r>
              <a:rPr lang="en-US" sz="1100" noProof="0" dirty="0"/>
              <a:t>Directs ion beam to detector</a:t>
            </a:r>
          </a:p>
          <a:p>
            <a:pPr marL="177800" indent="-177800"/>
            <a:r>
              <a:rPr lang="en-US" sz="1100" b="1" dirty="0"/>
              <a:t>He and H</a:t>
            </a:r>
            <a:r>
              <a:rPr lang="en-US" sz="1100" b="1" baseline="-25000" dirty="0"/>
              <a:t>2 </a:t>
            </a:r>
            <a:r>
              <a:rPr lang="en-US" sz="1100" b="1" dirty="0"/>
              <a:t>ions</a:t>
            </a:r>
            <a:r>
              <a:rPr lang="en-US" sz="1100" dirty="0"/>
              <a:t> (but also </a:t>
            </a:r>
            <a:r>
              <a:rPr lang="en-US" sz="1100" dirty="0" err="1"/>
              <a:t>Ar</a:t>
            </a:r>
            <a:r>
              <a:rPr lang="en-US" sz="1100" dirty="0"/>
              <a:t>, O2 …)</a:t>
            </a:r>
            <a:endParaRPr lang="en-US" sz="1100" baseline="-25000" noProof="0" dirty="0"/>
          </a:p>
          <a:p>
            <a:pPr marL="0" indent="0">
              <a:buFont typeface="Arial"/>
              <a:buNone/>
            </a:pPr>
            <a:r>
              <a:rPr lang="en-US" sz="1100" noProof="0" dirty="0"/>
              <a:t> </a:t>
            </a:r>
          </a:p>
          <a:p>
            <a:pPr marL="0" indent="0">
              <a:buFont typeface="Arial"/>
              <a:buNone/>
            </a:pPr>
            <a:r>
              <a:rPr lang="en-US" sz="1100" b="1" noProof="0" dirty="0"/>
              <a:t>Vacuum System</a:t>
            </a:r>
            <a:endParaRPr lang="en-US" sz="1100" noProof="0" dirty="0"/>
          </a:p>
          <a:p>
            <a:pPr marL="93663" indent="-93663"/>
            <a:r>
              <a:rPr lang="en-US" sz="1100" b="1" noProof="0" dirty="0"/>
              <a:t>Turbo Pump (TP)</a:t>
            </a:r>
            <a:r>
              <a:rPr lang="en-US" sz="1100" noProof="0" dirty="0"/>
              <a:t> + Scroll Pump (SP) for Rough vacuum stage + turbo pump backing</a:t>
            </a:r>
          </a:p>
          <a:p>
            <a:pPr marL="93663" indent="-93663"/>
            <a:r>
              <a:rPr lang="en-US" sz="1100" noProof="0" dirty="0"/>
              <a:t>Connected via </a:t>
            </a:r>
            <a:r>
              <a:rPr lang="en-US" sz="1100" b="1" noProof="0" dirty="0"/>
              <a:t>DN 100 CF</a:t>
            </a:r>
            <a:r>
              <a:rPr lang="en-US" sz="1100" noProof="0" dirty="0"/>
              <a:t> components</a:t>
            </a:r>
          </a:p>
          <a:p>
            <a:pPr marL="93663" indent="-93663"/>
            <a:r>
              <a:rPr lang="en-US" sz="1100" noProof="0" dirty="0"/>
              <a:t>Achieves </a:t>
            </a:r>
            <a:r>
              <a:rPr lang="en-US" sz="1100" b="1" noProof="0" dirty="0"/>
              <a:t>&lt; 10⁻⁷ mbar</a:t>
            </a:r>
            <a:r>
              <a:rPr lang="en-US" sz="1100" noProof="0" dirty="0"/>
              <a:t> with low vibrations</a:t>
            </a:r>
          </a:p>
          <a:p>
            <a:pPr marL="0" indent="0">
              <a:buFont typeface="Arial"/>
              <a:buNone/>
            </a:pPr>
            <a:r>
              <a:rPr lang="en-US" sz="1100" noProof="0" dirty="0"/>
              <a:t> </a:t>
            </a:r>
          </a:p>
          <a:p>
            <a:pPr marL="0" indent="0">
              <a:buFont typeface="Arial"/>
              <a:buNone/>
            </a:pPr>
            <a:r>
              <a:rPr lang="en-US" sz="1100" b="1" noProof="0" dirty="0"/>
              <a:t>Main Chamber (MC)</a:t>
            </a:r>
            <a:endParaRPr lang="en-US" sz="1100" noProof="0" dirty="0"/>
          </a:p>
          <a:p>
            <a:pPr marL="93663" indent="-93663"/>
            <a:r>
              <a:rPr lang="en-US" sz="1100" noProof="0" dirty="0"/>
              <a:t>Central node for all subsystems</a:t>
            </a:r>
          </a:p>
          <a:p>
            <a:pPr marL="93663" indent="-93663"/>
            <a:r>
              <a:rPr lang="en-US" sz="1100" noProof="0" dirty="0"/>
              <a:t>Includes full-range pressure gauge for beam pipe pressure monitoring</a:t>
            </a:r>
          </a:p>
          <a:p>
            <a:pPr marL="93663" indent="-93663"/>
            <a:r>
              <a:rPr lang="en-US" sz="1100" noProof="0" dirty="0"/>
              <a:t>will house future upgrades (neutral beam?)</a:t>
            </a:r>
          </a:p>
          <a:p>
            <a:pPr marL="0" indent="0">
              <a:buFont typeface="Arial"/>
              <a:buNone/>
            </a:pPr>
            <a:r>
              <a:rPr lang="en-US" sz="1100" noProof="0" dirty="0"/>
              <a:t> </a:t>
            </a:r>
          </a:p>
          <a:p>
            <a:pPr marL="0" indent="0">
              <a:buFont typeface="Arial"/>
              <a:buNone/>
            </a:pPr>
            <a:r>
              <a:rPr lang="en-US" sz="1100" b="1" noProof="0" dirty="0"/>
              <a:t>Residual Gas Analyzer (RGA)</a:t>
            </a:r>
            <a:endParaRPr lang="en-US" sz="1100" noProof="0" dirty="0"/>
          </a:p>
          <a:p>
            <a:pPr marL="93663" indent="-93663"/>
            <a:r>
              <a:rPr lang="en-US" sz="1100" noProof="0" dirty="0"/>
              <a:t>Monitors vacuum composition</a:t>
            </a:r>
          </a:p>
          <a:p>
            <a:pPr marL="93663" indent="-93663"/>
            <a:r>
              <a:rPr lang="en-US" sz="1100" u="sng" noProof="0" dirty="0"/>
              <a:t>Detects contaminants causing background/secondary beams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CF06A6F-1058-636D-2703-98E42201B82C}"/>
              </a:ext>
            </a:extLst>
          </p:cNvPr>
          <p:cNvGrpSpPr/>
          <p:nvPr/>
        </p:nvGrpSpPr>
        <p:grpSpPr>
          <a:xfrm>
            <a:off x="3209925" y="2247900"/>
            <a:ext cx="5734050" cy="3822700"/>
            <a:chOff x="3209925" y="2247900"/>
            <a:chExt cx="5734050" cy="3822700"/>
          </a:xfrm>
        </p:grpSpPr>
        <p:pic>
          <p:nvPicPr>
            <p:cNvPr id="5" name="Immagine 4" descr="Immagine che contiene macchina, ingegneria, industria, acciaio&#10;&#10;Il contenuto generato dall'IA potrebbe non essere corretto.">
              <a:extLst>
                <a:ext uri="{FF2B5EF4-FFF2-40B4-BE49-F238E27FC236}">
                  <a16:creationId xmlns:a16="http://schemas.microsoft.com/office/drawing/2014/main" id="{7BBF9C95-0892-1978-93D5-1B35776D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9925" y="2247900"/>
              <a:ext cx="5734050" cy="3822700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1535E93-2A88-DAC1-37AC-0282250418F2}"/>
                </a:ext>
              </a:extLst>
            </p:cNvPr>
            <p:cNvSpPr txBox="1"/>
            <p:nvPr/>
          </p:nvSpPr>
          <p:spPr>
            <a:xfrm>
              <a:off x="8529128" y="2925247"/>
              <a:ext cx="34817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noProof="0" dirty="0"/>
                <a:t>IS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A64F53A-C3A3-6239-E731-1ACA25D03411}"/>
                </a:ext>
              </a:extLst>
            </p:cNvPr>
            <p:cNvSpPr txBox="1"/>
            <p:nvPr/>
          </p:nvSpPr>
          <p:spPr>
            <a:xfrm>
              <a:off x="7271828" y="4159250"/>
              <a:ext cx="41549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noProof="0" dirty="0"/>
                <a:t>TP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4842561-87B1-B334-8EB8-841359ECF7F7}"/>
                </a:ext>
              </a:extLst>
            </p:cNvPr>
            <p:cNvSpPr txBox="1"/>
            <p:nvPr/>
          </p:nvSpPr>
          <p:spPr>
            <a:xfrm>
              <a:off x="6862742" y="5517356"/>
              <a:ext cx="40908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noProof="0" dirty="0"/>
                <a:t>SP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B5805BC-1869-1E37-63C6-B68B6976A24E}"/>
                </a:ext>
              </a:extLst>
            </p:cNvPr>
            <p:cNvSpPr txBox="1"/>
            <p:nvPr/>
          </p:nvSpPr>
          <p:spPr>
            <a:xfrm>
              <a:off x="8053367" y="5148024"/>
              <a:ext cx="58650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noProof="0" dirty="0"/>
                <a:t>RGA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4B4B6B6-D0E9-AB95-52CE-D8B39674D77F}"/>
                </a:ext>
              </a:extLst>
            </p:cNvPr>
            <p:cNvSpPr txBox="1"/>
            <p:nvPr/>
          </p:nvSpPr>
          <p:spPr>
            <a:xfrm>
              <a:off x="6672684" y="3328630"/>
              <a:ext cx="50526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noProof="0" dirty="0"/>
                <a:t>MC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BFA92D-E0A3-3E65-1A5E-30F507F326FF}"/>
              </a:ext>
            </a:extLst>
          </p:cNvPr>
          <p:cNvSpPr txBox="1"/>
          <p:nvPr/>
        </p:nvSpPr>
        <p:spPr>
          <a:xfrm>
            <a:off x="4319366" y="4068859"/>
            <a:ext cx="62585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MM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76FEDD1-BBF6-72BF-F69E-B6ECAAC1EC52}"/>
              </a:ext>
            </a:extLst>
          </p:cNvPr>
          <p:cNvCxnSpPr/>
          <p:nvPr/>
        </p:nvCxnSpPr>
        <p:spPr>
          <a:xfrm>
            <a:off x="3209925" y="6186196"/>
            <a:ext cx="57340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1F0193-A2C7-1EE3-2951-CDFD6A579746}"/>
              </a:ext>
            </a:extLst>
          </p:cNvPr>
          <p:cNvSpPr txBox="1"/>
          <p:nvPr/>
        </p:nvSpPr>
        <p:spPr>
          <a:xfrm>
            <a:off x="5145829" y="6186196"/>
            <a:ext cx="18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1-2 m total length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BA1781D-1ED8-FC3E-3E67-1061BBE0F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C68C5F38-ECB9-93A6-E007-E5DBAFB4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B1A23EB5-C5A0-5372-81BE-B281C1FE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8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57F714-36D3-686C-3B10-BBAA2D1C22C7}"/>
              </a:ext>
            </a:extLst>
          </p:cNvPr>
          <p:cNvSpPr txBox="1"/>
          <p:nvPr/>
        </p:nvSpPr>
        <p:spPr>
          <a:xfrm>
            <a:off x="4697400" y="4386447"/>
            <a:ext cx="4324000" cy="16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MC Avalanche Region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Based on Garfield++ (</a:t>
            </a:r>
            <a:r>
              <a:rPr lang="en-US" sz="1200" dirty="0" err="1"/>
              <a:t>AvalancheMicroscopic</a:t>
            </a:r>
            <a:r>
              <a:rPr lang="en-US" sz="1200" dirty="0"/>
              <a:t>), </a:t>
            </a:r>
            <a:r>
              <a:rPr lang="en-US" sz="1200" dirty="0" err="1"/>
              <a:t>Magboltz</a:t>
            </a:r>
            <a:endParaRPr lang="en-US" sz="1200" dirty="0"/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Electric field maps</a:t>
            </a:r>
          </a:p>
          <a:p>
            <a:pPr lvl="1">
              <a:lnSpc>
                <a:spcPct val="150000"/>
              </a:lnSpc>
            </a:pPr>
            <a:r>
              <a:rPr lang="en-US" sz="1200" b="1" dirty="0"/>
              <a:t>ANSYS/</a:t>
            </a:r>
            <a:r>
              <a:rPr lang="en-GB" sz="1200" b="1" dirty="0"/>
              <a:t>ComponentAnsys123 with step </a:t>
            </a:r>
            <a:r>
              <a:rPr lang="en-GB" sz="1200" b="1" dirty="0">
                <a:cs typeface="Calibri" panose="020F0502020204030204" pitchFamily="34" charset="0"/>
              </a:rPr>
              <a:t>≈</a:t>
            </a:r>
            <a:r>
              <a:rPr lang="en-GB" sz="1200" b="1" dirty="0"/>
              <a:t> 0.3 - 0.5um</a:t>
            </a:r>
            <a:endParaRPr lang="en-US" sz="1200" b="1" dirty="0"/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Source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 primary electrons from Drift region at 400um from mesh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78CECD-AB5E-7B75-78BB-D6F84070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dirty="0"/>
              <a:t>Detector Simulation</a:t>
            </a:r>
            <a:br>
              <a:rPr lang="en-US" dirty="0"/>
            </a:br>
            <a:r>
              <a:rPr lang="en-US" dirty="0"/>
              <a:t>ENA Detector Simulation (EDSIM)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342FD9-B874-C4F6-9E9D-5DF9BA15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B7B7B8E-88C0-60F4-A8F5-A4CD8E57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  <a:endParaRPr lang="it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6DA21D1F-B7DE-F4E9-AFCA-F45DD590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B5C4-D83C-4AC6-ACCA-20280A54B9D5}" type="slidenum">
              <a:rPr lang="it-IT" smtClean="0"/>
              <a:t>24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73C757-0DB1-81EA-3D1C-C48EAEDA0773}"/>
              </a:ext>
            </a:extLst>
          </p:cNvPr>
          <p:cNvSpPr txBox="1"/>
          <p:nvPr/>
        </p:nvSpPr>
        <p:spPr>
          <a:xfrm>
            <a:off x="674069" y="4326231"/>
            <a:ext cx="4659931" cy="191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MC Drift Region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Geant4 framework using fast simulators</a:t>
            </a:r>
          </a:p>
          <a:p>
            <a:pPr marL="471488" lvl="1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 err="1"/>
              <a:t>Degrad</a:t>
            </a:r>
            <a:r>
              <a:rPr lang="en-US" sz="1200" b="1" dirty="0"/>
              <a:t> for x-rays (5.9 keV x-rays)</a:t>
            </a:r>
          </a:p>
          <a:p>
            <a:pPr marL="471488" lvl="1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/>
              <a:t>SRIM for atoms</a:t>
            </a:r>
          </a:p>
          <a:p>
            <a:pPr marL="471488" lvl="1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/>
              <a:t>Garfield++/</a:t>
            </a:r>
            <a:r>
              <a:rPr lang="en-US" sz="1200" b="1" dirty="0" err="1"/>
              <a:t>Magboltz</a:t>
            </a:r>
            <a:r>
              <a:rPr lang="en-US" sz="1200" b="1" dirty="0"/>
              <a:t> for electron drift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Electric field maps: 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Uniform field: 300V/cm @NTP, 25 V/cm @50-100mbar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70BA13-D801-BE5F-80FE-71AFEF2E806A}"/>
              </a:ext>
            </a:extLst>
          </p:cNvPr>
          <p:cNvSpPr txBox="1"/>
          <p:nvPr/>
        </p:nvSpPr>
        <p:spPr>
          <a:xfrm>
            <a:off x="654400" y="1523399"/>
            <a:ext cx="43240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Robust simulations are essential to predict detector behavior, guide development, and validate performance—minimizing risk and enabling efficient TRL progression.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IN SWEATERS it’s important to:</a:t>
            </a:r>
            <a:endParaRPr lang="en-GB" sz="1400" dirty="0"/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Identify and  quantify physical processes relevant to the overall gain, energy and tracking resolution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Quantify their relationships with gas mixture, pressure, temperature and avalanche gap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Make predictions for MICROMEGAS gaps up to 500um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D3D04EC-4CA3-E57A-2EEF-E634DB7B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110" y="1523400"/>
            <a:ext cx="1497199" cy="2443998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A3942F60-CC8D-5FCD-943E-A2A82974076A}"/>
              </a:ext>
            </a:extLst>
          </p:cNvPr>
          <p:cNvGrpSpPr/>
          <p:nvPr/>
        </p:nvGrpSpPr>
        <p:grpSpPr>
          <a:xfrm>
            <a:off x="5215466" y="1695456"/>
            <a:ext cx="2435614" cy="2168148"/>
            <a:chOff x="9897861" y="2088472"/>
            <a:chExt cx="1936072" cy="1817703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FF26322-1193-0919-6D2A-ACC7EE5FB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82" t="38058" r="24708" b="33980"/>
            <a:stretch/>
          </p:blipFill>
          <p:spPr>
            <a:xfrm>
              <a:off x="9897861" y="2088472"/>
              <a:ext cx="976545" cy="1817703"/>
            </a:xfrm>
            <a:prstGeom prst="rect">
              <a:avLst/>
            </a:prstGeom>
          </p:spPr>
        </p:pic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710A2F2C-F99D-FA1C-F39F-BA99CB3D1610}"/>
                </a:ext>
              </a:extLst>
            </p:cNvPr>
            <p:cNvGrpSpPr/>
            <p:nvPr/>
          </p:nvGrpSpPr>
          <p:grpSpPr>
            <a:xfrm>
              <a:off x="10901780" y="2352586"/>
              <a:ext cx="10358" cy="1455938"/>
              <a:chOff x="11416685" y="2352586"/>
              <a:chExt cx="10358" cy="1455938"/>
            </a:xfrm>
          </p:grpSpPr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4910A92C-1D9C-0B90-8C44-407E00875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6685" y="2352586"/>
                <a:ext cx="10358" cy="81674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1976F5A5-17BB-EF09-4A68-C2B51E3F1E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1864" y="3169332"/>
                <a:ext cx="0" cy="239697"/>
              </a:xfrm>
              <a:prstGeom prst="straightConnector1">
                <a:avLst/>
              </a:prstGeom>
              <a:ln>
                <a:solidFill>
                  <a:srgbClr val="DC42C6"/>
                </a:solidFill>
                <a:headEnd type="triangle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BB127BDA-E433-678F-C632-7DE3A0311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1864" y="3409029"/>
                <a:ext cx="0" cy="399495"/>
              </a:xfrm>
              <a:prstGeom prst="straightConnector1">
                <a:avLst/>
              </a:prstGeom>
              <a:ln w="9525">
                <a:headEnd type="triangle"/>
                <a:tailEnd type="triangle"/>
              </a:ln>
              <a:effectLst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F264BFCD-3D15-34C3-36B7-48159D8B9099}"/>
                </a:ext>
              </a:extLst>
            </p:cNvPr>
            <p:cNvCxnSpPr/>
            <p:nvPr/>
          </p:nvCxnSpPr>
          <p:spPr>
            <a:xfrm>
              <a:off x="10777491" y="2352586"/>
              <a:ext cx="4172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F1495280-9ABD-DB37-BA14-CA0C2724C6E7}"/>
                </a:ext>
              </a:extLst>
            </p:cNvPr>
            <p:cNvCxnSpPr/>
            <p:nvPr/>
          </p:nvCxnSpPr>
          <p:spPr>
            <a:xfrm>
              <a:off x="10777491" y="3808524"/>
              <a:ext cx="4172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9332EE8-A343-48F9-F1D9-CD2FC1872FAF}"/>
                </a:ext>
              </a:extLst>
            </p:cNvPr>
            <p:cNvSpPr txBox="1"/>
            <p:nvPr/>
          </p:nvSpPr>
          <p:spPr>
            <a:xfrm>
              <a:off x="11200660" y="3690731"/>
              <a:ext cx="531919" cy="2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Anode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962A8B7C-AD0E-DA69-B10D-D69AB3687D66}"/>
                </a:ext>
              </a:extLst>
            </p:cNvPr>
            <p:cNvSpPr txBox="1"/>
            <p:nvPr/>
          </p:nvSpPr>
          <p:spPr>
            <a:xfrm>
              <a:off x="11190302" y="2223797"/>
              <a:ext cx="643631" cy="2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Cathode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E7A1AFC-B37C-E9ED-CDCF-048F64769559}"/>
                </a:ext>
              </a:extLst>
            </p:cNvPr>
            <p:cNvSpPr txBox="1"/>
            <p:nvPr/>
          </p:nvSpPr>
          <p:spPr>
            <a:xfrm>
              <a:off x="11209169" y="3215784"/>
              <a:ext cx="531919" cy="2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Mesh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69B57EE-58DF-5C1F-AB8A-94C56D8EA9E8}"/>
                </a:ext>
              </a:extLst>
            </p:cNvPr>
            <p:cNvSpPr txBox="1"/>
            <p:nvPr/>
          </p:nvSpPr>
          <p:spPr>
            <a:xfrm>
              <a:off x="10859610" y="2671096"/>
              <a:ext cx="531919" cy="19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2cm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68AFC5B-B6F7-4A6F-41BD-1A8C19B85B39}"/>
                </a:ext>
              </a:extLst>
            </p:cNvPr>
            <p:cNvSpPr txBox="1"/>
            <p:nvPr/>
          </p:nvSpPr>
          <p:spPr>
            <a:xfrm>
              <a:off x="10859610" y="3185836"/>
              <a:ext cx="531919" cy="19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36um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56FFFBF2-8AF6-ADB8-FB87-470DAE26B8B0}"/>
                </a:ext>
              </a:extLst>
            </p:cNvPr>
            <p:cNvSpPr txBox="1"/>
            <p:nvPr/>
          </p:nvSpPr>
          <p:spPr>
            <a:xfrm>
              <a:off x="10847770" y="3445403"/>
              <a:ext cx="728709" cy="19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100-150um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546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CE9421D-53A0-01E8-F57C-C587EA7AF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" r="3" b="3072"/>
          <a:stretch/>
        </p:blipFill>
        <p:spPr>
          <a:xfrm>
            <a:off x="19" y="0"/>
            <a:ext cx="9143981" cy="6667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864E2-BBA4-4B3C-9638-8BA811B1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B2A86526-0A28-4303-A317-BA3AE670B29D}" type="slidenum">
              <a:rPr lang="en-US" noProof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25</a:t>
            </a:fld>
            <a:endParaRPr lang="en-US" noProof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B99CFE6-434A-DFA6-746C-ABC6D7D9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AB3A71-A9AC-1CB3-F248-C9C2B3ED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31DF660-3535-ABCF-A6F8-974D53880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1455272"/>
          </a:xfrm>
        </p:spPr>
        <p:txBody>
          <a:bodyPr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Understand MICROMEGAS performances at low pressure: gain, energy resolution, stability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Support Electronics and DAQ development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Low energy-gas interaction studies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noProof="0" dirty="0"/>
          </a:p>
          <a:p>
            <a:endParaRPr lang="en-US" sz="2000" noProof="0" dirty="0"/>
          </a:p>
          <a:p>
            <a:endParaRPr lang="en-US" sz="2000" noProof="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A473A1A-DAC9-2767-A006-97244B893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854" y="3055472"/>
            <a:ext cx="6822291" cy="3483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28F655EF-BEEE-47F6-EB94-B8DC3C66D84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/>
              <a:t>Experimental Campaign Goals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8558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Micromesh energy measurement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B9E5C2-E3CD-21CA-3F87-DDCD2E3D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D605D1-6B88-622E-909A-B22535530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26</a:t>
            </a:fld>
            <a:endParaRPr lang="en-US"/>
          </a:p>
        </p:txBody>
      </p:sp>
      <p:grpSp>
        <p:nvGrpSpPr>
          <p:cNvPr id="17" name="Gruppo 16"/>
          <p:cNvGrpSpPr/>
          <p:nvPr/>
        </p:nvGrpSpPr>
        <p:grpSpPr>
          <a:xfrm>
            <a:off x="6947851" y="4364942"/>
            <a:ext cx="2052158" cy="2303856"/>
            <a:chOff x="7093074" y="4365104"/>
            <a:chExt cx="1799775" cy="2004441"/>
          </a:xfrm>
        </p:grpSpPr>
        <p:pic>
          <p:nvPicPr>
            <p:cNvPr id="11272" name="Picture 8" descr="C:\Users\andre\Desktop\unipi\Magistrale\Tesi\overleaf\images\05_EnergyMeasure\Fit\Fe55100mbar_FitMinSpectrum_2023031717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3074" y="4653136"/>
              <a:ext cx="1799775" cy="1716409"/>
            </a:xfrm>
            <a:prstGeom prst="rect">
              <a:avLst/>
            </a:prstGeom>
            <a:noFill/>
          </p:spPr>
        </p:pic>
        <p:sp>
          <p:nvSpPr>
            <p:cNvPr id="33" name="CasellaDiTesto 32"/>
            <p:cNvSpPr txBox="1"/>
            <p:nvPr/>
          </p:nvSpPr>
          <p:spPr>
            <a:xfrm>
              <a:off x="7237090" y="4365104"/>
              <a:ext cx="1512431" cy="321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Spectrum</a:t>
              </a:r>
            </a:p>
          </p:txBody>
        </p:sp>
      </p:grpSp>
      <p:sp>
        <p:nvSpPr>
          <p:cNvPr id="45" name="CasellaDiTesto 44"/>
          <p:cNvSpPr txBox="1"/>
          <p:nvPr/>
        </p:nvSpPr>
        <p:spPr>
          <a:xfrm>
            <a:off x="143991" y="1917095"/>
            <a:ext cx="1908167" cy="6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Read out</a:t>
            </a:r>
          </a:p>
          <a:p>
            <a:r>
              <a:rPr lang="en-US" noProof="0" dirty="0"/>
              <a:t> chain</a:t>
            </a:r>
          </a:p>
        </p:txBody>
      </p:sp>
      <p:pic>
        <p:nvPicPr>
          <p:cNvPr id="2050" name="Picture 2" descr="C:\Users\andre\Desktop\unipi\Magistrale\Tesi\overleaf\images\04_MPGD\MM\MM - Cop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212" y="1773104"/>
            <a:ext cx="2942714" cy="2257033"/>
          </a:xfrm>
          <a:prstGeom prst="rect">
            <a:avLst/>
          </a:prstGeom>
          <a:noFill/>
        </p:spPr>
      </p:pic>
      <p:pic>
        <p:nvPicPr>
          <p:cNvPr id="11267" name="Picture 3" descr="C:\Users\andre\Desktop\unipi\Magistrale\Tesi\overleaf\images\05_EnergyMeasure\ReadOut\MeshReadout.png"/>
          <p:cNvPicPr>
            <a:picLocks noChangeAspect="1" noChangeArrowheads="1"/>
          </p:cNvPicPr>
          <p:nvPr/>
        </p:nvPicPr>
        <p:blipFill>
          <a:blip r:embed="rId4" cstate="print"/>
          <a:srcRect l="21627" r="15776"/>
          <a:stretch>
            <a:fillRect/>
          </a:stretch>
        </p:blipFill>
        <p:spPr bwMode="auto">
          <a:xfrm>
            <a:off x="4068031" y="2421063"/>
            <a:ext cx="2966595" cy="2015874"/>
          </a:xfrm>
          <a:prstGeom prst="rect">
            <a:avLst/>
          </a:prstGeom>
          <a:noFill/>
        </p:spPr>
      </p:pic>
      <p:cxnSp>
        <p:nvCxnSpPr>
          <p:cNvPr id="24" name="Connettore 4 23"/>
          <p:cNvCxnSpPr>
            <a:endCxn id="26" idx="1"/>
          </p:cNvCxnSpPr>
          <p:nvPr/>
        </p:nvCxnSpPr>
        <p:spPr>
          <a:xfrm rot="5400000" flipH="1" flipV="1">
            <a:off x="5941626" y="2999611"/>
            <a:ext cx="894429" cy="398066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587874" y="2289844"/>
            <a:ext cx="1871883" cy="923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DAQ:</a:t>
            </a:r>
          </a:p>
          <a:p>
            <a:pPr>
              <a:buFont typeface="Arial" pitchFamily="34" charset="0"/>
              <a:buChar char="•"/>
            </a:pPr>
            <a:r>
              <a:rPr lang="en-US" noProof="0" dirty="0"/>
              <a:t>Oscilloscope</a:t>
            </a:r>
          </a:p>
          <a:p>
            <a:pPr>
              <a:buFont typeface="Arial" pitchFamily="34" charset="0"/>
              <a:buChar char="•"/>
            </a:pPr>
            <a:r>
              <a:rPr lang="en-US" noProof="0" dirty="0"/>
              <a:t>CAEN digitizer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0" y="3995674"/>
            <a:ext cx="3348077" cy="2861732"/>
            <a:chOff x="0" y="3995772"/>
            <a:chExt cx="3348658" cy="2862229"/>
          </a:xfrm>
        </p:grpSpPr>
        <p:sp>
          <p:nvSpPr>
            <p:cNvPr id="46" name="CasellaDiTesto 45"/>
            <p:cNvSpPr txBox="1"/>
            <p:nvPr/>
          </p:nvSpPr>
          <p:spPr>
            <a:xfrm>
              <a:off x="468338" y="3995772"/>
              <a:ext cx="2520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Waveform analysis</a:t>
              </a:r>
            </a:p>
          </p:txBody>
        </p:sp>
        <p:pic>
          <p:nvPicPr>
            <p:cNvPr id="2051" name="Picture 3" descr="C:\Users\andre\Downloads\Fe55SignalExample_Q (1).jpg"/>
            <p:cNvPicPr>
              <a:picLocks noChangeAspect="1" noChangeArrowheads="1"/>
            </p:cNvPicPr>
            <p:nvPr/>
          </p:nvPicPr>
          <p:blipFill>
            <a:blip r:embed="rId5" cstate="print"/>
            <a:srcRect t="54190" r="51989"/>
            <a:stretch>
              <a:fillRect/>
            </a:stretch>
          </p:blipFill>
          <p:spPr bwMode="auto">
            <a:xfrm>
              <a:off x="0" y="4293097"/>
              <a:ext cx="3348658" cy="2564904"/>
            </a:xfrm>
            <a:prstGeom prst="rect">
              <a:avLst/>
            </a:prstGeom>
            <a:noFill/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9F5AC54-0CA1-F7AB-B844-AC16568E5F40}"/>
              </a:ext>
            </a:extLst>
          </p:cNvPr>
          <p:cNvGrpSpPr/>
          <p:nvPr/>
        </p:nvGrpSpPr>
        <p:grpSpPr>
          <a:xfrm>
            <a:off x="3348077" y="4436937"/>
            <a:ext cx="3955549" cy="2420468"/>
            <a:chOff x="3348077" y="4436937"/>
            <a:chExt cx="3955549" cy="2420468"/>
          </a:xfrm>
        </p:grpSpPr>
        <p:grpSp>
          <p:nvGrpSpPr>
            <p:cNvPr id="19" name="Gruppo 18"/>
            <p:cNvGrpSpPr/>
            <p:nvPr/>
          </p:nvGrpSpPr>
          <p:grpSpPr>
            <a:xfrm>
              <a:off x="3348077" y="4436937"/>
              <a:ext cx="3455784" cy="2420468"/>
              <a:chOff x="3204642" y="4437112"/>
              <a:chExt cx="3456384" cy="2420888"/>
            </a:xfrm>
          </p:grpSpPr>
          <p:sp>
            <p:nvSpPr>
              <p:cNvPr id="31" name="CasellaDiTesto 30"/>
              <p:cNvSpPr txBox="1"/>
              <p:nvPr/>
            </p:nvSpPr>
            <p:spPr>
              <a:xfrm>
                <a:off x="3204642" y="5661248"/>
                <a:ext cx="1224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Matched</a:t>
                </a:r>
              </a:p>
              <a:p>
                <a:r>
                  <a:rPr lang="en-US" noProof="0" dirty="0"/>
                  <a:t> filter</a:t>
                </a:r>
              </a:p>
            </p:txBody>
          </p:sp>
          <p:grpSp>
            <p:nvGrpSpPr>
              <p:cNvPr id="18" name="Gruppo 17"/>
              <p:cNvGrpSpPr/>
              <p:nvPr/>
            </p:nvGrpSpPr>
            <p:grpSpPr>
              <a:xfrm>
                <a:off x="3276650" y="4437112"/>
                <a:ext cx="3384376" cy="1047389"/>
                <a:chOff x="3276650" y="4437112"/>
                <a:chExt cx="3384376" cy="1047389"/>
              </a:xfrm>
            </p:grpSpPr>
            <p:sp>
              <p:nvSpPr>
                <p:cNvPr id="30" name="CasellaDiTesto 29"/>
                <p:cNvSpPr txBox="1"/>
                <p:nvPr/>
              </p:nvSpPr>
              <p:spPr>
                <a:xfrm>
                  <a:off x="3276650" y="4437112"/>
                  <a:ext cx="7202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noProof="0" dirty="0"/>
                    <a:t>Fit</a:t>
                  </a:r>
                </a:p>
              </p:txBody>
            </p:sp>
            <p:pic>
              <p:nvPicPr>
                <p:cNvPr id="2052" name="Picture 4" descr="C:\Users\andre\Downloads\Fe55SignalExample_R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1517" t="4849" r="55126" b="50733"/>
                <a:stretch>
                  <a:fillRect/>
                </a:stretch>
              </p:blipFill>
              <p:spPr bwMode="auto">
                <a:xfrm>
                  <a:off x="4356770" y="4437112"/>
                  <a:ext cx="2304256" cy="104738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053" name="Picture 5" descr="C:\Users\andre\Downloads\Fe55SignalExample_R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2305" t="4008" r="5126" b="51574"/>
              <a:stretch>
                <a:fillRect/>
              </a:stretch>
            </p:blipFill>
            <p:spPr bwMode="auto">
              <a:xfrm>
                <a:off x="4284762" y="5661248"/>
                <a:ext cx="2376264" cy="1196752"/>
              </a:xfrm>
              <a:prstGeom prst="rect">
                <a:avLst/>
              </a:prstGeom>
              <a:noFill/>
            </p:spPr>
          </p:pic>
        </p:grp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7B882FFC-DB80-A9D7-6C84-93940B0D370A}"/>
                </a:ext>
              </a:extLst>
            </p:cNvPr>
            <p:cNvCxnSpPr>
              <a:endCxn id="2052" idx="1"/>
            </p:cNvCxnSpPr>
            <p:nvPr/>
          </p:nvCxnSpPr>
          <p:spPr>
            <a:xfrm flipV="1">
              <a:off x="3348077" y="4960541"/>
              <a:ext cx="1151929" cy="280326"/>
            </a:xfrm>
            <a:prstGeom prst="straightConnector1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D4A0357C-A03C-3697-44B6-D007AB6A7AC4}"/>
                </a:ext>
              </a:extLst>
            </p:cNvPr>
            <p:cNvCxnSpPr>
              <a:cxnSpLocks/>
            </p:cNvCxnSpPr>
            <p:nvPr/>
          </p:nvCxnSpPr>
          <p:spPr>
            <a:xfrm>
              <a:off x="3500477" y="5393267"/>
              <a:ext cx="999529" cy="267594"/>
            </a:xfrm>
            <a:prstGeom prst="straightConnector1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7AE59FA-BC4A-FC7D-994F-D977939C1511}"/>
                </a:ext>
              </a:extLst>
            </p:cNvPr>
            <p:cNvCxnSpPr>
              <a:cxnSpLocks/>
            </p:cNvCxnSpPr>
            <p:nvPr/>
          </p:nvCxnSpPr>
          <p:spPr>
            <a:xfrm>
              <a:off x="6304097" y="4891843"/>
              <a:ext cx="999529" cy="267594"/>
            </a:xfrm>
            <a:prstGeom prst="straightConnector1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FCAC927-624A-3917-57AE-479C813645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5355281"/>
              <a:ext cx="750426" cy="701744"/>
            </a:xfrm>
            <a:prstGeom prst="straightConnector1">
              <a:avLst/>
            </a:prstGeom>
            <a:ln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7667-0F34-35FD-039E-88FA9986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200" dirty="0">
                <a:solidFill>
                  <a:prstClr val="black"/>
                </a:solidFill>
              </a:rPr>
              <a:t>Mesh readout chain for energy measurements 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3600" noProof="0" dirty="0">
                <a:solidFill>
                  <a:prstClr val="black"/>
                </a:solidFill>
              </a:rPr>
              <a:t>Front-end electronics design and manufacturing</a:t>
            </a:r>
            <a:endParaRPr lang="en-US" sz="4000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56B86B-07F0-0870-5098-FC5C47EE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7189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noProof="0" dirty="0"/>
              <a:t>AMPLIFIER MAIN REQUIREMENTS</a:t>
            </a:r>
          </a:p>
          <a:p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Low equivalent-noise-charge (ENC): </a:t>
            </a:r>
            <a:r>
              <a:rPr lang="en-US" sz="11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500" noProof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 for good S/N</a:t>
            </a:r>
            <a:endParaRPr lang="en-US" sz="1500" noProof="0" dirty="0"/>
          </a:p>
          <a:p>
            <a:r>
              <a:rPr lang="en-US" sz="1500" noProof="0" dirty="0"/>
              <a:t>Good input ESD protection</a:t>
            </a:r>
          </a:p>
          <a:p>
            <a:pPr marL="0" indent="0">
              <a:buNone/>
            </a:pPr>
            <a:endParaRPr lang="en-US" sz="900" noProof="0" dirty="0"/>
          </a:p>
          <a:p>
            <a:pPr marL="0" indent="0">
              <a:buNone/>
            </a:pPr>
            <a:r>
              <a:rPr lang="en-US" sz="1500" noProof="0" dirty="0">
                <a:solidFill>
                  <a:schemeClr val="accent2"/>
                </a:solidFill>
              </a:rPr>
              <a:t>Commercial charge amplifiers (like CAEN A1422H with 400mV/MeV sensitivity) do not meet our requirements</a:t>
            </a:r>
          </a:p>
          <a:p>
            <a:pPr marL="0" indent="0">
              <a:buNone/>
            </a:pPr>
            <a:endParaRPr lang="en-US" sz="900" b="1" noProof="0" dirty="0"/>
          </a:p>
          <a:p>
            <a:pPr marL="0" indent="0">
              <a:buNone/>
            </a:pPr>
            <a:endParaRPr lang="en-US" sz="900" b="1" noProof="0" dirty="0"/>
          </a:p>
          <a:p>
            <a:pPr marL="0" indent="0">
              <a:buNone/>
            </a:pPr>
            <a:r>
              <a:rPr lang="en-US" sz="1500" b="1" noProof="0" dirty="0"/>
              <a:t>OUR SOLUTION</a:t>
            </a:r>
          </a:p>
          <a:p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Custom amplifier design and assembly</a:t>
            </a:r>
          </a:p>
          <a:p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Design based on a time-domain software simulation</a:t>
            </a:r>
          </a:p>
          <a:p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Current version ENC: &lt; 0,65 </a:t>
            </a:r>
            <a:r>
              <a:rPr lang="en-US" sz="1500" noProof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 (with a C</a:t>
            </a:r>
            <a:r>
              <a:rPr lang="en-US" sz="1500" baseline="-250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  = 850 pF)</a:t>
            </a:r>
            <a:endParaRPr lang="en-US" sz="1500" baseline="-25000" noProof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amplifier design can be changed to meet different detector capacitances</a:t>
            </a:r>
          </a:p>
          <a:p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F1F636-1A2F-6725-923A-3474CDA0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900" spc="-1" noProof="0">
                <a:latin typeface="Times New Roman"/>
              </a:rPr>
              <a:t>6/25/2025</a:t>
            </a:r>
            <a:endParaRPr lang="en-US" sz="900" spc="-1" noProof="0" dirty="0">
              <a:latin typeface="Times New Roman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44AFDC-35AC-EF22-8823-506054A9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900" spc="-1" noProof="0">
                <a:latin typeface="Times New Roman"/>
              </a:rPr>
              <a:t>The SWEATERS Experience - F. Pilo</a:t>
            </a:r>
            <a:endParaRPr lang="en-US" sz="900" spc="-1" noProof="0" dirty="0">
              <a:latin typeface="Times New Roman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490001-F71D-AE2F-FC25-D01AFA13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B2A86526-0A28-4303-A317-BA3AE670B29D}" type="slidenum">
              <a:rPr lang="en-US" sz="900" spc="-1" noProof="0" smtClean="0">
                <a:solidFill>
                  <a:srgbClr val="8B8B8B"/>
                </a:solidFill>
                <a:latin typeface="Calibri"/>
              </a:rPr>
              <a:t>27</a:t>
            </a:fld>
            <a:endParaRPr lang="en-US" sz="900" spc="-1" noProof="0" dirty="0">
              <a:latin typeface="Times New Roman"/>
            </a:endParaRPr>
          </a:p>
        </p:txBody>
      </p:sp>
      <p:pic>
        <p:nvPicPr>
          <p:cNvPr id="8" name="Immagine 7" descr="Immagine che contiene testo, elettronica, circuito&#10;&#10;Descrizione generata automaticamente">
            <a:extLst>
              <a:ext uri="{FF2B5EF4-FFF2-40B4-BE49-F238E27FC236}">
                <a16:creationId xmlns:a16="http://schemas.microsoft.com/office/drawing/2014/main" id="{93410E70-925D-80E8-6270-DAF99D719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68" y="4533967"/>
            <a:ext cx="3613356" cy="1166025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FDDE6CC6-DC15-F6C2-A439-DB9BFD7D46C8}"/>
              </a:ext>
            </a:extLst>
          </p:cNvPr>
          <p:cNvGrpSpPr/>
          <p:nvPr/>
        </p:nvGrpSpPr>
        <p:grpSpPr>
          <a:xfrm>
            <a:off x="5040143" y="1846421"/>
            <a:ext cx="3831172" cy="2403076"/>
            <a:chOff x="6516008" y="1177725"/>
            <a:chExt cx="2546556" cy="2590970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7BFBCDE-C47E-6828-E56A-F702A6EC0B21}"/>
                </a:ext>
              </a:extLst>
            </p:cNvPr>
            <p:cNvGrpSpPr/>
            <p:nvPr/>
          </p:nvGrpSpPr>
          <p:grpSpPr>
            <a:xfrm>
              <a:off x="6516008" y="1198078"/>
              <a:ext cx="2488498" cy="2435258"/>
              <a:chOff x="4708979" y="251962"/>
              <a:chExt cx="3042977" cy="2786287"/>
            </a:xfrm>
          </p:grpSpPr>
          <p:pic>
            <p:nvPicPr>
              <p:cNvPr id="13" name="Immagine 1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166F7E9-1CD3-D7E7-1CDB-63F9851A6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0321" y="881290"/>
                <a:ext cx="2921635" cy="2156959"/>
              </a:xfrm>
              <a:prstGeom prst="rect">
                <a:avLst/>
              </a:prstGeom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6B4507A-D53B-90E7-9FBE-C2E6E785E7F5}"/>
                  </a:ext>
                </a:extLst>
              </p:cNvPr>
              <p:cNvSpPr txBox="1"/>
              <p:nvPr/>
            </p:nvSpPr>
            <p:spPr>
              <a:xfrm>
                <a:off x="4708979" y="251962"/>
                <a:ext cx="3042977" cy="681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b="1" noProof="0" dirty="0">
                    <a:ea typeface="Arial" panose="020B0604020202020204" pitchFamily="34" charset="0"/>
                  </a:rPr>
                  <a:t>The time domain simulator developed to design our charge amplifiers</a:t>
                </a:r>
                <a:endParaRPr lang="en-US" sz="1000" b="1" noProof="0" dirty="0"/>
              </a:p>
            </p:txBody>
          </p:sp>
        </p:grp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FE13245-D5B7-9789-7479-F0425FF051C9}"/>
                </a:ext>
              </a:extLst>
            </p:cNvPr>
            <p:cNvSpPr/>
            <p:nvPr/>
          </p:nvSpPr>
          <p:spPr>
            <a:xfrm>
              <a:off x="6516008" y="1177725"/>
              <a:ext cx="2546556" cy="259097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60376292-935B-EF8D-6E37-23D79208DB6F}"/>
              </a:ext>
            </a:extLst>
          </p:cNvPr>
          <p:cNvSpPr/>
          <p:nvPr/>
        </p:nvSpPr>
        <p:spPr>
          <a:xfrm>
            <a:off x="5040143" y="4420240"/>
            <a:ext cx="3831173" cy="145049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9BB5ED-4EC8-52E3-715B-81A5348130B5}"/>
              </a:ext>
            </a:extLst>
          </p:cNvPr>
          <p:cNvSpPr txBox="1"/>
          <p:nvPr/>
        </p:nvSpPr>
        <p:spPr>
          <a:xfrm>
            <a:off x="5061913" y="5676108"/>
            <a:ext cx="31021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noProof="0" dirty="0">
                <a:ea typeface="Arial" panose="020B0604020202020204" pitchFamily="34" charset="0"/>
              </a:rPr>
              <a:t>First SWEATERS charge amplifier prototypes</a:t>
            </a:r>
            <a:endParaRPr lang="en-US" sz="1000" b="1" noProof="0" dirty="0"/>
          </a:p>
        </p:txBody>
      </p:sp>
    </p:spTree>
    <p:extLst>
      <p:ext uri="{BB962C8B-B14F-4D97-AF65-F5344CB8AC3E}">
        <p14:creationId xmlns:p14="http://schemas.microsoft.com/office/powerpoint/2010/main" val="34839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76A0E-580D-2960-E522-B9DCB301F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822986-085E-1ECF-CA25-452EEEA3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87" y="408396"/>
            <a:ext cx="5655758" cy="100316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/>
            <a:r>
              <a:rPr lang="en-US" sz="2200" noProof="0" dirty="0"/>
              <a:t>Technology selection and development </a:t>
            </a:r>
            <a:br>
              <a:rPr lang="en-US" sz="2200" noProof="0" dirty="0"/>
            </a:br>
            <a:r>
              <a:rPr lang="en-US" noProof="0" dirty="0"/>
              <a:t>X-rays source test bench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ABA61-E550-E197-CCD3-04083B8D220F}"/>
              </a:ext>
            </a:extLst>
          </p:cNvPr>
          <p:cNvSpPr txBox="1"/>
          <p:nvPr/>
        </p:nvSpPr>
        <p:spPr>
          <a:xfrm>
            <a:off x="5936069" y="824206"/>
            <a:ext cx="2974944" cy="62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noProof="0" dirty="0"/>
              <a:t>X-ray sources: Mainly </a:t>
            </a:r>
            <a:r>
              <a:rPr lang="en-US" sz="1600" baseline="30000" noProof="0" dirty="0"/>
              <a:t>55</a:t>
            </a:r>
            <a:r>
              <a:rPr lang="en-US" sz="1600" noProof="0" dirty="0"/>
              <a:t>Fe (5,9 keV) and </a:t>
            </a:r>
            <a:r>
              <a:rPr lang="en-US" sz="1600" baseline="30000" noProof="0" dirty="0"/>
              <a:t>109</a:t>
            </a:r>
            <a:r>
              <a:rPr lang="en-US" sz="1600" noProof="0" dirty="0"/>
              <a:t>Cd (22 keV)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1888D-462E-30DF-31C7-A5D91C1E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B2A86526-0A28-4303-A317-BA3AE670B29D}" type="slidenum">
              <a:rPr lang="en-US" noProof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28</a:t>
            </a:fld>
            <a:endParaRPr lang="en-US" noProof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AA99417-92AB-2DAF-361B-42F867D23FC0}"/>
              </a:ext>
            </a:extLst>
          </p:cNvPr>
          <p:cNvGrpSpPr>
            <a:grpSpLocks noChangeAspect="1"/>
          </p:cNvGrpSpPr>
          <p:nvPr/>
        </p:nvGrpSpPr>
        <p:grpSpPr>
          <a:xfrm>
            <a:off x="1659741" y="1638271"/>
            <a:ext cx="6279403" cy="4586366"/>
            <a:chOff x="2433110" y="154052"/>
            <a:chExt cx="9149290" cy="668248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9342D3B-97A7-6B29-E53E-ED2ABBA41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5" t="9715" r="9374" b="6133"/>
            <a:stretch/>
          </p:blipFill>
          <p:spPr>
            <a:xfrm>
              <a:off x="2433110" y="3529298"/>
              <a:ext cx="4308797" cy="3007403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B96F9D4-003D-92F0-B36B-87519DBF4CCF}"/>
                </a:ext>
              </a:extLst>
            </p:cNvPr>
            <p:cNvSpPr txBox="1"/>
            <p:nvPr/>
          </p:nvSpPr>
          <p:spPr>
            <a:xfrm flipH="1">
              <a:off x="9126966" y="6483619"/>
              <a:ext cx="2455434" cy="35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SIGNAL AMPLITUDE [MV]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347C7C8-9945-1B9F-58AB-CCB00AD98746}"/>
                </a:ext>
              </a:extLst>
            </p:cNvPr>
            <p:cNvSpPr txBox="1"/>
            <p:nvPr/>
          </p:nvSpPr>
          <p:spPr>
            <a:xfrm flipH="1">
              <a:off x="4614403" y="6483619"/>
              <a:ext cx="2455434" cy="35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SIGNAL AMPLITUDE [MV]</a:t>
              </a:r>
            </a:p>
          </p:txBody>
        </p: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98184DFD-1454-7C3B-2D36-F2C0C17BF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" t="6144" r="1419" b="5459"/>
            <a:stretch/>
          </p:blipFill>
          <p:spPr>
            <a:xfrm>
              <a:off x="2450592" y="154052"/>
              <a:ext cx="4390758" cy="2982449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3A69CAD0-B0AB-F939-1350-41A991D32A86}"/>
                </a:ext>
              </a:extLst>
            </p:cNvPr>
            <p:cNvSpPr txBox="1"/>
            <p:nvPr/>
          </p:nvSpPr>
          <p:spPr>
            <a:xfrm flipH="1">
              <a:off x="4417175" y="3070919"/>
              <a:ext cx="2455434" cy="352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SIGNAL  AMPLITUDE [MV]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81C73B6-A8A6-1FF3-5121-A735D47B6B85}"/>
                </a:ext>
              </a:extLst>
            </p:cNvPr>
            <p:cNvSpPr txBox="1"/>
            <p:nvPr/>
          </p:nvSpPr>
          <p:spPr>
            <a:xfrm>
              <a:off x="2743200" y="2256641"/>
              <a:ext cx="1962395" cy="840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noProof="0" dirty="0">
                  <a:cs typeface="Times New Roman" panose="02020603050405020304" pitchFamily="18" charset="0"/>
                </a:rPr>
                <a:t>MM BULK 128µm XY</a:t>
              </a:r>
            </a:p>
            <a:p>
              <a:r>
                <a:rPr lang="en-US" sz="1050" b="1" noProof="0" dirty="0">
                  <a:cs typeface="Times New Roman" panose="02020603050405020304" pitchFamily="18" charset="0"/>
                </a:rPr>
                <a:t>100 MBAR</a:t>
              </a:r>
            </a:p>
            <a:p>
              <a:r>
                <a:rPr lang="en-US" sz="1050" noProof="0" dirty="0">
                  <a:cs typeface="Times New Roman" panose="02020603050405020304" pitchFamily="18" charset="0"/>
                </a:rPr>
                <a:t>DRIFT HEIGHT: 5 MM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30EAAD29-69D0-3A04-F21B-149226554212}"/>
                </a:ext>
              </a:extLst>
            </p:cNvPr>
            <p:cNvSpPr txBox="1"/>
            <p:nvPr/>
          </p:nvSpPr>
          <p:spPr>
            <a:xfrm>
              <a:off x="5049275" y="5646695"/>
              <a:ext cx="1798900" cy="739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noProof="0" dirty="0">
                  <a:cs typeface="Times New Roman" panose="02020603050405020304" pitchFamily="18" charset="0"/>
                </a:rPr>
                <a:t>MM BULK 192µm XY</a:t>
              </a:r>
            </a:p>
            <a:p>
              <a:r>
                <a:rPr lang="en-US" sz="900" b="1" noProof="0" dirty="0">
                  <a:cs typeface="Times New Roman" panose="02020603050405020304" pitchFamily="18" charset="0"/>
                </a:rPr>
                <a:t>50 MBAR</a:t>
              </a:r>
            </a:p>
            <a:p>
              <a:r>
                <a:rPr lang="en-US" sz="900" noProof="0" dirty="0">
                  <a:cs typeface="Times New Roman" panose="02020603050405020304" pitchFamily="18" charset="0"/>
                </a:rPr>
                <a:t>DRIFT HEIGHT: 20 MM</a:t>
              </a:r>
            </a:p>
          </p:txBody>
        </p: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254BA01D-6661-DC9A-938D-4D9D3046993C}"/>
                </a:ext>
              </a:extLst>
            </p:cNvPr>
            <p:cNvCxnSpPr>
              <a:cxnSpLocks/>
            </p:cNvCxnSpPr>
            <p:nvPr/>
          </p:nvCxnSpPr>
          <p:spPr>
            <a:xfrm>
              <a:off x="3536044" y="1531305"/>
              <a:ext cx="50460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2A0208A1-5AE1-B737-8D2A-E5308D272B7B}"/>
                </a:ext>
              </a:extLst>
            </p:cNvPr>
            <p:cNvSpPr txBox="1"/>
            <p:nvPr/>
          </p:nvSpPr>
          <p:spPr>
            <a:xfrm>
              <a:off x="3294996" y="1613479"/>
              <a:ext cx="1060083" cy="352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FWHM: 70%</a:t>
              </a:r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3FA13E0C-6B08-0D11-A95B-15E9A5E1F0F8}"/>
                </a:ext>
              </a:extLst>
            </p:cNvPr>
            <p:cNvGrpSpPr/>
            <p:nvPr/>
          </p:nvGrpSpPr>
          <p:grpSpPr>
            <a:xfrm>
              <a:off x="6841349" y="180947"/>
              <a:ext cx="4741051" cy="3253933"/>
              <a:chOff x="6841349" y="180947"/>
              <a:chExt cx="4741051" cy="3253933"/>
            </a:xfrm>
          </p:grpSpPr>
          <p:pic>
            <p:nvPicPr>
              <p:cNvPr id="49" name="Immagine 48">
                <a:extLst>
                  <a:ext uri="{FF2B5EF4-FFF2-40B4-BE49-F238E27FC236}">
                    <a16:creationId xmlns:a16="http://schemas.microsoft.com/office/drawing/2014/main" id="{F96C9FD8-372E-6E0A-34F8-46C24C5FA9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5" t="9543" r="7936" b="5139"/>
              <a:stretch/>
            </p:blipFill>
            <p:spPr>
              <a:xfrm>
                <a:off x="6841349" y="180947"/>
                <a:ext cx="4390758" cy="2987357"/>
              </a:xfrm>
              <a:prstGeom prst="rect">
                <a:avLst/>
              </a:prstGeom>
            </p:spPr>
          </p:pic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B76B6A40-EFB3-5882-6D8C-793A49C73785}"/>
                  </a:ext>
                </a:extLst>
              </p:cNvPr>
              <p:cNvSpPr txBox="1"/>
              <p:nvPr/>
            </p:nvSpPr>
            <p:spPr>
              <a:xfrm flipH="1">
                <a:off x="9126967" y="3081965"/>
                <a:ext cx="2455433" cy="352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noProof="0" dirty="0">
                    <a:cs typeface="Times New Roman" panose="02020603050405020304" pitchFamily="18" charset="0"/>
                  </a:rPr>
                  <a:t>SIGNAL  AMPLITUDE [MV]</a:t>
                </a:r>
              </a:p>
            </p:txBody>
          </p: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7A88EA92-962C-CED3-768C-CF04078D1C56}"/>
                  </a:ext>
                </a:extLst>
              </p:cNvPr>
              <p:cNvSpPr txBox="1"/>
              <p:nvPr/>
            </p:nvSpPr>
            <p:spPr>
              <a:xfrm>
                <a:off x="7288305" y="267943"/>
                <a:ext cx="1798900" cy="739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noProof="0" dirty="0">
                    <a:cs typeface="Times New Roman" panose="02020603050405020304" pitchFamily="18" charset="0"/>
                  </a:rPr>
                  <a:t>MM BULK 192µm XY</a:t>
                </a:r>
              </a:p>
              <a:p>
                <a:r>
                  <a:rPr lang="en-US" sz="900" b="1" noProof="0" dirty="0">
                    <a:cs typeface="Times New Roman" panose="02020603050405020304" pitchFamily="18" charset="0"/>
                  </a:rPr>
                  <a:t>100 MBAR</a:t>
                </a:r>
              </a:p>
              <a:p>
                <a:r>
                  <a:rPr lang="en-US" sz="900" noProof="0" dirty="0">
                    <a:cs typeface="Times New Roman" panose="02020603050405020304" pitchFamily="18" charset="0"/>
                  </a:rPr>
                  <a:t>DRIFT HEIGHT: 20 MM</a:t>
                </a:r>
              </a:p>
            </p:txBody>
          </p:sp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2B4FF37B-A001-227B-086B-0FF3A1643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2125" y="1875089"/>
                <a:ext cx="66273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90D4E6FB-0A28-A338-BE40-EF2B82CFBD7F}"/>
                  </a:ext>
                </a:extLst>
              </p:cNvPr>
              <p:cNvSpPr txBox="1"/>
              <p:nvPr/>
            </p:nvSpPr>
            <p:spPr>
              <a:xfrm>
                <a:off x="8385639" y="1914213"/>
                <a:ext cx="1060083" cy="352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noProof="0" dirty="0">
                    <a:cs typeface="Times New Roman" panose="02020603050405020304" pitchFamily="18" charset="0"/>
                  </a:rPr>
                  <a:t>FWHM: 35%</a:t>
                </a:r>
              </a:p>
            </p:txBody>
          </p:sp>
        </p:grp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050195E-F23B-0481-C440-BC6245F6FF18}"/>
                </a:ext>
              </a:extLst>
            </p:cNvPr>
            <p:cNvSpPr txBox="1"/>
            <p:nvPr/>
          </p:nvSpPr>
          <p:spPr>
            <a:xfrm>
              <a:off x="3613867" y="5214381"/>
              <a:ext cx="1060083" cy="352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FWHM: 53%</a:t>
              </a:r>
            </a:p>
          </p:txBody>
        </p: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161E38D7-041E-4E6C-8DD2-AA2E5E9C376C}"/>
                </a:ext>
              </a:extLst>
            </p:cNvPr>
            <p:cNvCxnSpPr>
              <a:cxnSpLocks/>
            </p:cNvCxnSpPr>
            <p:nvPr/>
          </p:nvCxnSpPr>
          <p:spPr>
            <a:xfrm>
              <a:off x="3772851" y="5032999"/>
              <a:ext cx="63536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60FB5034-175F-9D94-0FAF-0A526239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5" t="9468" r="9374" b="4171"/>
            <a:stretch/>
          </p:blipFill>
          <p:spPr>
            <a:xfrm>
              <a:off x="6841349" y="3529298"/>
              <a:ext cx="4308797" cy="2987357"/>
            </a:xfrm>
            <a:prstGeom prst="rect">
              <a:avLst/>
            </a:prstGeom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73AAD217-7A42-27E1-B8C4-E9863D2AE148}"/>
                </a:ext>
              </a:extLst>
            </p:cNvPr>
            <p:cNvSpPr txBox="1"/>
            <p:nvPr/>
          </p:nvSpPr>
          <p:spPr>
            <a:xfrm>
              <a:off x="7783510" y="5646695"/>
              <a:ext cx="1601485" cy="67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MM BULK 192µm XY</a:t>
              </a:r>
            </a:p>
            <a:p>
              <a:r>
                <a:rPr lang="en-US" sz="500" b="1" noProof="0" dirty="0">
                  <a:cs typeface="Times New Roman" panose="02020603050405020304" pitchFamily="18" charset="0"/>
                </a:rPr>
                <a:t>30 MBAR</a:t>
              </a:r>
            </a:p>
            <a:p>
              <a:r>
                <a:rPr lang="en-US" sz="500" noProof="0" dirty="0">
                  <a:cs typeface="Times New Roman" panose="02020603050405020304" pitchFamily="18" charset="0"/>
                </a:rPr>
                <a:t>DRIFT HEIGHT: 20 MM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EFEF9F54-30C3-AC0F-570D-3B369E82DEE4}"/>
                </a:ext>
              </a:extLst>
            </p:cNvPr>
            <p:cNvSpPr txBox="1"/>
            <p:nvPr/>
          </p:nvSpPr>
          <p:spPr>
            <a:xfrm>
              <a:off x="7922666" y="5243423"/>
              <a:ext cx="1060083" cy="352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noProof="0" dirty="0">
                  <a:cs typeface="Times New Roman" panose="02020603050405020304" pitchFamily="18" charset="0"/>
                </a:rPr>
                <a:t>FWHM: 67%</a:t>
              </a:r>
            </a:p>
          </p:txBody>
        </p: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7897A3F1-C7DE-64A1-4E06-77490A7C2D8C}"/>
                </a:ext>
              </a:extLst>
            </p:cNvPr>
            <p:cNvCxnSpPr>
              <a:cxnSpLocks/>
            </p:cNvCxnSpPr>
            <p:nvPr/>
          </p:nvCxnSpPr>
          <p:spPr>
            <a:xfrm>
              <a:off x="8081648" y="5062042"/>
              <a:ext cx="63536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FD2C67-13B5-8023-04B5-49AB34DE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E2CB23A-4828-595A-BBD9-F6870F5C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</p:spTree>
    <p:extLst>
      <p:ext uri="{BB962C8B-B14F-4D97-AF65-F5344CB8AC3E}">
        <p14:creationId xmlns:p14="http://schemas.microsoft.com/office/powerpoint/2010/main" val="184704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05FC1-6792-FED4-0C69-C164AF50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noProof="0" dirty="0"/>
              <a:t>Representative Results</a:t>
            </a:r>
            <a:endParaRPr lang="en-US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53E5B78-878B-49B7-24A9-DA3FC33B76A9}"/>
              </a:ext>
            </a:extLst>
          </p:cNvPr>
          <p:cNvGrpSpPr/>
          <p:nvPr/>
        </p:nvGrpSpPr>
        <p:grpSpPr>
          <a:xfrm>
            <a:off x="1515795" y="1520572"/>
            <a:ext cx="6264810" cy="4058965"/>
            <a:chOff x="745590" y="1148035"/>
            <a:chExt cx="7652820" cy="513635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64F0AD9-4748-51FD-6CD6-53ECB398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590" y="1181170"/>
              <a:ext cx="3702580" cy="252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25CC20A-7A33-B0AD-2C27-6CF9FA6C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1350" y="1148035"/>
              <a:ext cx="3917060" cy="2520000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310ECC1-4CE0-7941-943D-A1380E1A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860" y="3764387"/>
              <a:ext cx="3773140" cy="2520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83428E5-3A6C-9922-7B8F-C0135A976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3764387"/>
              <a:ext cx="3826410" cy="2520000"/>
            </a:xfrm>
            <a:prstGeom prst="rect">
              <a:avLst/>
            </a:prstGeom>
          </p:spPr>
        </p:pic>
      </p:grp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0B75B4-9489-ABEB-5DB2-88DB87A3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25E398-0093-B591-B91B-D1FB86E8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394166-FD2C-A89B-D38F-22A026BB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29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9A197C-CF94-BDA0-0CB6-7A0366EA90D0}"/>
              </a:ext>
            </a:extLst>
          </p:cNvPr>
          <p:cNvSpPr txBox="1"/>
          <p:nvPr/>
        </p:nvSpPr>
        <p:spPr>
          <a:xfrm rot="21069228">
            <a:off x="2608646" y="1324020"/>
            <a:ext cx="17742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GAIN vs Pressure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BF5E78-C8F2-8049-4960-476259B9402E}"/>
              </a:ext>
            </a:extLst>
          </p:cNvPr>
          <p:cNvSpPr txBox="1"/>
          <p:nvPr/>
        </p:nvSpPr>
        <p:spPr>
          <a:xfrm rot="18902543">
            <a:off x="11668" y="3979352"/>
            <a:ext cx="18734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Energy </a:t>
            </a:r>
            <a:r>
              <a:rPr lang="it-IT" dirty="0" err="1"/>
              <a:t>Resolution</a:t>
            </a:r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FCE7E67-3DFD-8BE4-B3A4-AB2DF343EE1C}"/>
              </a:ext>
            </a:extLst>
          </p:cNvPr>
          <p:cNvSpPr txBox="1">
            <a:spLocks/>
          </p:cNvSpPr>
          <p:nvPr/>
        </p:nvSpPr>
        <p:spPr>
          <a:xfrm>
            <a:off x="533400" y="5680554"/>
            <a:ext cx="8229600" cy="4737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/>
              <a:t>Parameters Explored: </a:t>
            </a:r>
            <a:r>
              <a:rPr lang="en-US" sz="2400"/>
              <a:t>Gas type, pressure, drift/avalanche fields</a:t>
            </a:r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A9F01D-E650-ADD8-78B8-D0113B419ABA}"/>
              </a:ext>
            </a:extLst>
          </p:cNvPr>
          <p:cNvSpPr txBox="1"/>
          <p:nvPr/>
        </p:nvSpPr>
        <p:spPr>
          <a:xfrm rot="240286">
            <a:off x="6187840" y="1259764"/>
            <a:ext cx="19288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Long 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stability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215FE43-E11F-0637-54FA-0A72317365C6}"/>
              </a:ext>
            </a:extLst>
          </p:cNvPr>
          <p:cNvSpPr txBox="1"/>
          <p:nvPr/>
        </p:nvSpPr>
        <p:spPr>
          <a:xfrm rot="506560">
            <a:off x="6362364" y="4399165"/>
            <a:ext cx="2129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Gas </a:t>
            </a:r>
            <a:r>
              <a:rPr lang="it-IT" dirty="0" err="1"/>
              <a:t>mixture</a:t>
            </a:r>
            <a:r>
              <a:rPr lang="it-IT" dirty="0"/>
              <a:t> </a:t>
            </a:r>
            <a:r>
              <a:rPr lang="it-IT" dirty="0" err="1"/>
              <a:t>changes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019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1EC62-E3A2-DA39-CE5A-73C8963E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4" name="Picture 2" descr="ESA - Monitoring space weather">
            <a:extLst>
              <a:ext uri="{FF2B5EF4-FFF2-40B4-BE49-F238E27FC236}">
                <a16:creationId xmlns:a16="http://schemas.microsoft.com/office/drawing/2014/main" id="{328BD42D-4630-54AB-FB95-98120527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3" y="1127833"/>
            <a:ext cx="8843348" cy="49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E578AA-E13B-7809-4CC5-6E849499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525195"/>
            <a:ext cx="8867727" cy="516717"/>
          </a:xfrm>
        </p:spPr>
        <p:txBody>
          <a:bodyPr anchor="b">
            <a:noAutofit/>
          </a:bodyPr>
          <a:lstStyle/>
          <a:p>
            <a:pPr algn="l"/>
            <a:r>
              <a:rPr lang="en-US" sz="3600" noProof="0" dirty="0">
                <a:solidFill>
                  <a:srgbClr val="FFFFFF"/>
                </a:solidFill>
              </a:rPr>
              <a:t>Magnetospheric Dynamics and Space Weather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CB799F-2A8F-2B0A-197B-6B43C19CD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02" y="2283319"/>
            <a:ext cx="8263423" cy="404948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noProof="0" dirty="0">
                <a:solidFill>
                  <a:schemeClr val="bg1"/>
                </a:solidFill>
              </a:rPr>
              <a:t>What is Solar Wind?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noProof="0" dirty="0">
                <a:solidFill>
                  <a:schemeClr val="bg1"/>
                </a:solidFill>
              </a:rPr>
              <a:t>A continuous flow of charged particles (mainly electrons and protons) that originates from the Sun’s outer atmosphere (the corona) at ~1 to 2 million 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noProof="0" dirty="0">
                <a:solidFill>
                  <a:schemeClr val="bg1"/>
                </a:solidFill>
              </a:rPr>
              <a:t>Speeds range: from </a:t>
            </a:r>
            <a:r>
              <a:rPr lang="en-US" sz="1600" b="1" noProof="0" dirty="0">
                <a:solidFill>
                  <a:schemeClr val="bg1"/>
                </a:solidFill>
              </a:rPr>
              <a:t>300 to 800 km/s</a:t>
            </a:r>
            <a:r>
              <a:rPr lang="en-US" sz="1600" noProof="0" dirty="0">
                <a:solidFill>
                  <a:schemeClr val="bg1"/>
                </a:solidFill>
              </a:rPr>
              <a:t> as it travels through space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noProof="0" dirty="0">
                <a:solidFill>
                  <a:schemeClr val="bg1"/>
                </a:solidFill>
              </a:rPr>
              <a:t>Particle density near Earth: about </a:t>
            </a:r>
            <a:r>
              <a:rPr lang="en-US" sz="1600" b="1" noProof="0" dirty="0">
                <a:solidFill>
                  <a:schemeClr val="bg1"/>
                </a:solidFill>
              </a:rPr>
              <a:t>5 particles/cm³</a:t>
            </a:r>
            <a:endParaRPr lang="en-US" sz="1600" noProof="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b="1" noProof="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noProof="0" dirty="0">
                <a:solidFill>
                  <a:schemeClr val="bg1"/>
                </a:solidFill>
              </a:rPr>
              <a:t>What is the Magnetosphere?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noProof="0" dirty="0">
                <a:solidFill>
                  <a:schemeClr val="bg1"/>
                </a:solidFill>
              </a:rPr>
              <a:t>The </a:t>
            </a:r>
            <a:r>
              <a:rPr lang="en-US" sz="1600" b="1" noProof="0" dirty="0">
                <a:solidFill>
                  <a:schemeClr val="bg1"/>
                </a:solidFill>
              </a:rPr>
              <a:t>magnetosphere</a:t>
            </a:r>
            <a:r>
              <a:rPr lang="en-US" sz="1600" noProof="0" dirty="0">
                <a:solidFill>
                  <a:schemeClr val="bg1"/>
                </a:solidFill>
              </a:rPr>
              <a:t> is the region of space dominated by </a:t>
            </a:r>
            <a:r>
              <a:rPr lang="en-US" sz="1600" b="1" noProof="0" dirty="0">
                <a:solidFill>
                  <a:schemeClr val="bg1"/>
                </a:solidFill>
              </a:rPr>
              <a:t>Earth’s magnetic field</a:t>
            </a:r>
            <a:r>
              <a:rPr lang="en-US" sz="1600" noProof="0" dirty="0">
                <a:solidFill>
                  <a:schemeClr val="bg1"/>
                </a:solidFill>
              </a:rPr>
              <a:t>, acting as a shield against the solar wind</a:t>
            </a:r>
          </a:p>
          <a:p>
            <a:pPr>
              <a:lnSpc>
                <a:spcPct val="90000"/>
              </a:lnSpc>
            </a:pPr>
            <a:endParaRPr lang="en-US" sz="1600" noProof="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noProof="0" dirty="0">
                <a:solidFill>
                  <a:schemeClr val="bg1"/>
                </a:solidFill>
              </a:rPr>
              <a:t>Why Study Its Dynamics?</a:t>
            </a:r>
          </a:p>
          <a:p>
            <a:pPr>
              <a:lnSpc>
                <a:spcPct val="90000"/>
              </a:lnSpc>
            </a:pPr>
            <a:r>
              <a:rPr lang="en-US" sz="1600" noProof="0" dirty="0">
                <a:solidFill>
                  <a:schemeClr val="bg1"/>
                </a:solidFill>
              </a:rPr>
              <a:t>The magnetosphere is </a:t>
            </a:r>
            <a:r>
              <a:rPr lang="en-US" sz="1600" b="1" noProof="0" dirty="0">
                <a:solidFill>
                  <a:schemeClr val="bg1"/>
                </a:solidFill>
              </a:rPr>
              <a:t>constantly shaped and disturbed</a:t>
            </a:r>
            <a:r>
              <a:rPr lang="en-US" sz="1600" noProof="0" dirty="0">
                <a:solidFill>
                  <a:schemeClr val="bg1"/>
                </a:solidFill>
              </a:rPr>
              <a:t> by </a:t>
            </a:r>
            <a:r>
              <a:rPr lang="en-US" sz="1600" b="1" noProof="0" dirty="0">
                <a:solidFill>
                  <a:schemeClr val="bg1"/>
                </a:solidFill>
              </a:rPr>
              <a:t>solar activity</a:t>
            </a:r>
            <a:endParaRPr lang="en-US" sz="1600" noProof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noProof="0" dirty="0">
                <a:solidFill>
                  <a:schemeClr val="bg1"/>
                </a:solidFill>
              </a:rPr>
              <a:t>Solar wind compresses the magnetosphere on the dayside</a:t>
            </a:r>
          </a:p>
          <a:p>
            <a:pPr>
              <a:lnSpc>
                <a:spcPct val="90000"/>
              </a:lnSpc>
            </a:pPr>
            <a:r>
              <a:rPr lang="en-US" sz="1600" noProof="0" dirty="0">
                <a:solidFill>
                  <a:schemeClr val="bg1"/>
                </a:solidFill>
              </a:rPr>
              <a:t>Magnetic reconnection at the magnetopause allows solar wind energy and particles to enter</a:t>
            </a:r>
          </a:p>
          <a:p>
            <a:pPr>
              <a:lnSpc>
                <a:spcPct val="90000"/>
              </a:lnSpc>
            </a:pPr>
            <a:r>
              <a:rPr lang="en-US" sz="1600" noProof="0" dirty="0">
                <a:solidFill>
                  <a:schemeClr val="bg1"/>
                </a:solidFill>
              </a:rPr>
              <a:t>This leads to geomagnetic storms and substorms</a:t>
            </a:r>
          </a:p>
          <a:p>
            <a:pPr>
              <a:lnSpc>
                <a:spcPct val="90000"/>
              </a:lnSpc>
            </a:pPr>
            <a:endParaRPr lang="en-US" sz="1600" noProof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600" noProof="0" dirty="0">
              <a:solidFill>
                <a:schemeClr val="bg1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1F16D4-C039-AFD7-540C-03E94D92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6558C1-D6BE-0581-5147-16521C16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69E1AA-5877-FCAC-A3CE-F61BEAAA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5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63A64-0C98-9072-6D09-84EEC07FA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3"/>
          <a:stretch/>
        </p:blipFill>
        <p:spPr>
          <a:xfrm>
            <a:off x="4659318" y="2232273"/>
            <a:ext cx="3923394" cy="23482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B08FF36-010D-B409-9F60-D51EDB7D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44435" cy="1325563"/>
          </a:xfrm>
        </p:spPr>
        <p:txBody>
          <a:bodyPr>
            <a:normAutofit/>
          </a:bodyPr>
          <a:lstStyle/>
          <a:p>
            <a:r>
              <a:rPr lang="en-US" sz="2100" noProof="0" dirty="0"/>
              <a:t>Unexpected </a:t>
            </a:r>
            <a:r>
              <a:rPr lang="en-US" sz="2100" noProof="0" dirty="0" err="1"/>
              <a:t>behaviuor</a:t>
            </a:r>
            <a:br>
              <a:rPr lang="en-US" noProof="0" dirty="0"/>
            </a:br>
            <a:r>
              <a:rPr lang="en-US" dirty="0"/>
              <a:t>Gain Variation with Gas (Sealed Configuration)</a:t>
            </a:r>
            <a:endParaRPr lang="en-US" noProof="0" dirty="0"/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36EDB5D7-3642-DD91-8BC2-3D1259554938}"/>
              </a:ext>
            </a:extLst>
          </p:cNvPr>
          <p:cNvSpPr txBox="1"/>
          <p:nvPr/>
        </p:nvSpPr>
        <p:spPr>
          <a:xfrm>
            <a:off x="579146" y="2122444"/>
            <a:ext cx="3602481" cy="400018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36922" indent="-136922" defTabSz="914378">
              <a:lnSpc>
                <a:spcPct val="9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213247" algn="l"/>
              </a:tabLst>
            </a:pPr>
            <a:r>
              <a:rPr lang="en-US" sz="1600" dirty="0"/>
              <a:t>A </a:t>
            </a:r>
            <a:r>
              <a:rPr lang="en-US" sz="1600" b="1" dirty="0"/>
              <a:t>temperature-dependent gain variation</a:t>
            </a:r>
            <a:r>
              <a:rPr lang="en-US" sz="1600" dirty="0"/>
              <a:t> was observed in SEALED DETECTOR — an effect </a:t>
            </a:r>
            <a:r>
              <a:rPr lang="en-US" sz="1600" b="1" dirty="0"/>
              <a:t>not foreseen under NTP conditions</a:t>
            </a:r>
            <a:r>
              <a:rPr lang="en-US" sz="1600" dirty="0"/>
              <a:t>.</a:t>
            </a:r>
          </a:p>
          <a:p>
            <a:pPr marL="136922" indent="-136922" defTabSz="914378">
              <a:lnSpc>
                <a:spcPct val="9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213247" algn="l"/>
              </a:tabLst>
            </a:pPr>
            <a:r>
              <a:rPr lang="en-US" sz="1600" dirty="0"/>
              <a:t>The gain increase is likely due to </a:t>
            </a:r>
            <a:r>
              <a:rPr lang="en-US" sz="1600" b="1" dirty="0"/>
              <a:t>avalanche feedback effects</a:t>
            </a:r>
          </a:p>
          <a:p>
            <a:pPr marL="136922" indent="-136922" defTabSz="914378">
              <a:lnSpc>
                <a:spcPct val="9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213247" algn="l"/>
              </a:tabLst>
            </a:pPr>
            <a:r>
              <a:rPr lang="en-US" sz="1600" dirty="0"/>
              <a:t>The detector was operated </a:t>
            </a:r>
            <a:r>
              <a:rPr lang="en-US" sz="1600" b="1" dirty="0"/>
              <a:t>without gas flow</a:t>
            </a:r>
            <a:r>
              <a:rPr lang="en-US" sz="1600" dirty="0"/>
              <a:t>, as required for space qualification, allowing accurate tracking of intrinsic thermal dependencies.</a:t>
            </a:r>
          </a:p>
          <a:p>
            <a:pPr marL="136922" indent="-136922" defTabSz="914378">
              <a:lnSpc>
                <a:spcPct val="90000"/>
              </a:lnSpc>
              <a:spcBef>
                <a:spcPts val="601"/>
              </a:spcBef>
              <a:spcAft>
                <a:spcPts val="4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213247" algn="l"/>
              </a:tabLst>
            </a:pPr>
            <a:r>
              <a:rPr lang="en-US" sz="1600" dirty="0"/>
              <a:t>This sensitivity could potentially be mitigated by </a:t>
            </a:r>
            <a:r>
              <a:rPr lang="en-US" sz="1600" b="1" dirty="0"/>
              <a:t>increasing the amplification gap</a:t>
            </a:r>
            <a:r>
              <a:rPr lang="en-US" sz="1600" dirty="0"/>
              <a:t>, offering a path toward </a:t>
            </a:r>
            <a:r>
              <a:rPr lang="en-US" sz="1600" b="1" dirty="0"/>
              <a:t>temperature-resilient operation</a:t>
            </a:r>
            <a:r>
              <a:rPr lang="en-US" sz="1600" dirty="0"/>
              <a:t> in sealed mode.</a:t>
            </a:r>
            <a:endParaRPr lang="en-US" sz="1400" b="1" spc="-1" noProof="0" dirty="0">
              <a:solidFill>
                <a:srgbClr val="ED7D31"/>
              </a:solidFill>
              <a:latin typeface="Calibri"/>
              <a:ea typeface="Arial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7605D93-158D-5E43-FA46-C6BDAEE73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737139"/>
            <a:ext cx="4274095" cy="178639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77382DB-2E84-1297-19F3-D6023CFA14E3}"/>
              </a:ext>
            </a:extLst>
          </p:cNvPr>
          <p:cNvSpPr/>
          <p:nvPr/>
        </p:nvSpPr>
        <p:spPr>
          <a:xfrm>
            <a:off x="4572000" y="1878394"/>
            <a:ext cx="4401085" cy="4801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09EAF5-B257-705D-FFE9-C0D35E16142D}"/>
              </a:ext>
            </a:extLst>
          </p:cNvPr>
          <p:cNvSpPr txBox="1"/>
          <p:nvPr/>
        </p:nvSpPr>
        <p:spPr>
          <a:xfrm>
            <a:off x="4572000" y="1924679"/>
            <a:ext cx="2731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noProof="0" dirty="0">
                <a:solidFill>
                  <a:prstClr val="black"/>
                </a:solidFill>
                <a:latin typeface="Calibri" panose="020F0502020204030204"/>
              </a:rPr>
              <a:t>Hydrogen main peak position at 75 mbar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DEFDDE-576A-776B-60CD-BDE60D3B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12BF2-A2F0-4D5B-9D01-860EF086B60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496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4E4434-581D-17EF-3141-73F01C13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5" y="944588"/>
            <a:ext cx="8542867" cy="68371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noProof="0" dirty="0"/>
              <a:t>Accelerating Optimization via Simulation</a:t>
            </a:r>
            <a:br>
              <a:rPr lang="en-US" noProof="0" dirty="0"/>
            </a:br>
            <a:r>
              <a:rPr lang="en-US" sz="4000" dirty="0"/>
              <a:t>New physical processes added to Garfield++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8" name="Segnaposto numero diapositiva 13">
            <a:extLst>
              <a:ext uri="{FF2B5EF4-FFF2-40B4-BE49-F238E27FC236}">
                <a16:creationId xmlns:a16="http://schemas.microsoft.com/office/drawing/2014/main" id="{5E85BA0B-F87F-E243-E829-A82950D9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defTabSz="685800"/>
            <a:fld id="{D4D5B5C4-D83C-4AC6-ACCA-20280A54B9D5}" type="slidenum">
              <a:rPr lang="en-US" noProof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31</a:t>
            </a:fld>
            <a:endParaRPr lang="en-US" noProof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18" name="Immagine 117">
            <a:extLst>
              <a:ext uri="{FF2B5EF4-FFF2-40B4-BE49-F238E27FC236}">
                <a16:creationId xmlns:a16="http://schemas.microsoft.com/office/drawing/2014/main" id="{7A6B1639-702C-5C2C-B2C8-769D6A77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1869043"/>
            <a:ext cx="905944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7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24AF6-7404-87EB-9A97-2D328DF6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/>
              <a:t>Accelerating Optimization via Simulation</a:t>
            </a:r>
            <a:br>
              <a:rPr lang="en-US" dirty="0"/>
            </a:br>
            <a:r>
              <a:rPr lang="en-US" dirty="0"/>
              <a:t>MC vs LAB Data …. Now It WORKS!!!!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5409D4-0274-1E85-F066-062AD94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798EAF-8D42-26F4-4291-4C71306C8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835CE7-1DDE-212C-0491-79792D55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32</a:t>
            </a:fld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A08485-F69F-FF82-497B-61C130AD5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6" y="1603904"/>
            <a:ext cx="8746067" cy="44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11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50DFD-2420-6E23-184A-FBF15085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200" noProof="0" dirty="0"/>
              <a:t>Ion Beam Testing </a:t>
            </a:r>
            <a:br>
              <a:rPr lang="en-US" noProof="0" dirty="0"/>
            </a:br>
            <a:r>
              <a:rPr lang="en-US" sz="3600" noProof="0" dirty="0"/>
              <a:t>Ionization quenching factor measurements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BBB783-702D-EBC0-45EC-2A0AC20E7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Varying ion types, energies, gas pressure</a:t>
            </a:r>
          </a:p>
          <a:p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0271F4-6F00-7BAC-09E0-A0A517E2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F9B007-015E-709A-D080-F4886382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D2DE4A-2726-8400-9FFA-4A3F66E9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33</a:t>
            </a:fld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3835B36-5E82-CBA2-530C-B8981BEA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2359499"/>
            <a:ext cx="4454849" cy="27862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4A9347-C60B-2CFD-1C34-D29D80A87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324540"/>
            <a:ext cx="4724400" cy="303181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5C1085-FDAE-48D6-7121-12746B379856}"/>
              </a:ext>
            </a:extLst>
          </p:cNvPr>
          <p:cNvSpPr txBox="1"/>
          <p:nvPr/>
        </p:nvSpPr>
        <p:spPr>
          <a:xfrm>
            <a:off x="1371600" y="3846247"/>
            <a:ext cx="72006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/>
              <a:t>H</a:t>
            </a:r>
            <a:r>
              <a:rPr lang="it-IT" sz="3200" b="1" baseline="-25000" dirty="0"/>
              <a:t>2</a:t>
            </a:r>
            <a:r>
              <a:rPr lang="it-IT" sz="3200" b="1" baseline="30000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18082A-D3C1-48CF-B53B-F8EEE52B0F44}"/>
              </a:ext>
            </a:extLst>
          </p:cNvPr>
          <p:cNvSpPr txBox="1"/>
          <p:nvPr/>
        </p:nvSpPr>
        <p:spPr>
          <a:xfrm>
            <a:off x="7907666" y="3460249"/>
            <a:ext cx="7873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/>
              <a:t>He</a:t>
            </a:r>
            <a:r>
              <a:rPr lang="it-IT" sz="3200" b="1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0585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F92A95-4F98-50A5-AF07-20E8F58B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/>
              <a:t>Ion Beam Testing </a:t>
            </a:r>
            <a:br>
              <a:rPr lang="en-US" dirty="0"/>
            </a:br>
            <a:r>
              <a:rPr lang="en-US" dirty="0"/>
              <a:t>Position and direction reconstruction</a:t>
            </a:r>
            <a:endParaRPr lang="en-US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09FDB-E15D-2592-4B89-C36401A5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455333" cy="4525963"/>
          </a:xfrm>
        </p:spPr>
        <p:txBody>
          <a:bodyPr>
            <a:normAutofit fontScale="85000" lnSpcReduction="10000"/>
          </a:bodyPr>
          <a:lstStyle/>
          <a:p>
            <a:r>
              <a:rPr lang="en-US" noProof="0" dirty="0"/>
              <a:t>Custom mechanics arrangements</a:t>
            </a:r>
          </a:p>
          <a:p>
            <a:r>
              <a:rPr lang="en-US" dirty="0"/>
              <a:t>Analog preamplifiers + digitizer for a complete signal waveform analysis</a:t>
            </a:r>
            <a:endParaRPr lang="en-US" noProof="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B75EA1-C202-C051-C6F1-502E6F4E7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17" y="3943350"/>
            <a:ext cx="5727057" cy="2413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9AFEA6-B3EB-F8C4-8CAF-321E8B17E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066" y="1774809"/>
            <a:ext cx="3052001" cy="14978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146EC89-5B0C-C3E0-DE0E-279D0AE18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913" y="1532024"/>
            <a:ext cx="1628033" cy="2241761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5DE88D-8361-E07C-5103-1735D88C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8DCD147A-4632-C065-F9FB-E6E875EB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C6A4B534-C104-B197-3203-08D92CE3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90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DB06-6D24-8DE8-130C-FAFAE37B2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F5A4E-C30F-A447-AFD9-ECECCC71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000" dirty="0" err="1"/>
              <a:t>Advancing</a:t>
            </a:r>
            <a:r>
              <a:rPr lang="it-IT" sz="2000" dirty="0"/>
              <a:t> Technology Readiness </a:t>
            </a:r>
            <a:br>
              <a:rPr lang="en-US" noProof="0" dirty="0"/>
            </a:br>
            <a:r>
              <a:rPr lang="en-US" dirty="0"/>
              <a:t>Support Mechanics and Electronics</a:t>
            </a:r>
            <a:endParaRPr lang="en-US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A4674C-DC35-23A3-823C-9DD07B642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962"/>
            <a:ext cx="3251519" cy="2258223"/>
          </a:xfrm>
        </p:spPr>
        <p:txBody>
          <a:bodyPr>
            <a:normAutofit fontScale="85000" lnSpcReduction="20000"/>
          </a:bodyPr>
          <a:lstStyle/>
          <a:p>
            <a:r>
              <a:rPr lang="en-US" noProof="0" dirty="0"/>
              <a:t>Define </a:t>
            </a:r>
            <a:r>
              <a:rPr lang="en-US" dirty="0"/>
              <a:t>GAS Cell dimension and interfaces</a:t>
            </a:r>
          </a:p>
          <a:p>
            <a:r>
              <a:rPr lang="en-US" dirty="0"/>
              <a:t>Prove Sealing</a:t>
            </a:r>
          </a:p>
          <a:p>
            <a:r>
              <a:rPr lang="en-US" dirty="0"/>
              <a:t>Produce and test QM MICROMEGAS</a:t>
            </a:r>
          </a:p>
          <a:p>
            <a:endParaRPr lang="en-US" noProof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EBB853-B557-176B-B6EB-31A5743E5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6367"/>
            <a:ext cx="180178" cy="184666"/>
          </a:xfrm>
          <a:prstGeom prst="rect">
            <a:avLst/>
          </a:prstGeom>
          <a:solidFill>
            <a:srgbClr val="FBFA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noProof="0" dirty="0">
                <a:solidFill>
                  <a:srgbClr val="3A383F"/>
                </a:solidFill>
                <a:latin typeface="var(--default-mono-font, &quot;GitLab Mono&quot;)"/>
              </a:rPr>
              <a:t>.</a:t>
            </a:r>
            <a:r>
              <a:rPr lang="en-US" sz="600" noProof="0" dirty="0"/>
              <a:t> </a:t>
            </a:r>
            <a:endParaRPr lang="en-US" sz="1350" noProof="0" dirty="0">
              <a:latin typeface="Arial" panose="020B0604020202020204" pitchFamily="34" charset="0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2F4A42B-AFC7-EB7A-7DB1-67C84EE6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8481666-AC08-ACB7-258B-C1A36D75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35</a:t>
            </a:fld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CE9303D-AE32-C64E-0383-5099D9A25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19" y="4010818"/>
            <a:ext cx="2244380" cy="2528094"/>
          </a:xfrm>
          <a:prstGeom prst="rect">
            <a:avLst/>
          </a:prstGeom>
          <a:noFill/>
        </p:spPr>
      </p:pic>
      <p:pic>
        <p:nvPicPr>
          <p:cNvPr id="17" name="Immagine 16" descr="Immagine che contiene elettronica, cavo, Ingegneria elettronica, Impianto elettrico&#10;&#10;Il contenuto generato dall'IA potrebbe non essere corretto.">
            <a:extLst>
              <a:ext uri="{FF2B5EF4-FFF2-40B4-BE49-F238E27FC236}">
                <a16:creationId xmlns:a16="http://schemas.microsoft.com/office/drawing/2014/main" id="{5E6C29C2-7EF2-D53E-E293-4EB7CF2D3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099" y="4181739"/>
            <a:ext cx="2860166" cy="23532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B4B2239-50E3-9C8B-6F80-3F31C6E91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07886" y="1784207"/>
            <a:ext cx="2787067" cy="1966526"/>
          </a:xfrm>
          <a:prstGeom prst="rect">
            <a:avLst/>
          </a:prstGeom>
          <a:noFill/>
        </p:spPr>
      </p:pic>
      <p:pic>
        <p:nvPicPr>
          <p:cNvPr id="13" name="Immagine 12" descr="Immagine che contiene testo, schermata, elettronica, gadget&#10;&#10;Descrizione generata automaticamente">
            <a:extLst>
              <a:ext uri="{FF2B5EF4-FFF2-40B4-BE49-F238E27FC236}">
                <a16:creationId xmlns:a16="http://schemas.microsoft.com/office/drawing/2014/main" id="{FD312E9B-9195-40F7-C090-89AFAE3A1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3"/>
          <a:stretch/>
        </p:blipFill>
        <p:spPr bwMode="auto">
          <a:xfrm>
            <a:off x="3708719" y="1499658"/>
            <a:ext cx="2472266" cy="246883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978929BF-E770-AE96-3215-C5917107CA15}"/>
              </a:ext>
            </a:extLst>
          </p:cNvPr>
          <p:cNvSpPr txBox="1">
            <a:spLocks/>
          </p:cNvSpPr>
          <p:nvPr/>
        </p:nvSpPr>
        <p:spPr>
          <a:xfrm>
            <a:off x="457199" y="4511666"/>
            <a:ext cx="3251519" cy="1693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First QM (Digitizer + picoammeter) with space qualified COTs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2526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F3FF8-1BA2-D67B-F244-A7CC249E5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C249EFA4-6731-3C28-3350-7C5724F2F4B7}"/>
              </a:ext>
            </a:extLst>
          </p:cNvPr>
          <p:cNvSpPr/>
          <p:nvPr/>
        </p:nvSpPr>
        <p:spPr>
          <a:xfrm>
            <a:off x="3903133" y="1557867"/>
            <a:ext cx="4783667" cy="468206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F27B3D-C4C5-007A-1968-5A7FA826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200" dirty="0" err="1"/>
              <a:t>Advancing</a:t>
            </a:r>
            <a:r>
              <a:rPr lang="it-IT" sz="2200" dirty="0"/>
              <a:t> Technology Readiness </a:t>
            </a:r>
            <a:br>
              <a:rPr lang="en-US" noProof="0" dirty="0"/>
            </a:br>
            <a:r>
              <a:rPr lang="en-US" dirty="0"/>
              <a:t>EDSIM </a:t>
            </a:r>
            <a:r>
              <a:rPr lang="en-US" noProof="0" dirty="0"/>
              <a:t>Recent Updates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EFC47B-CD47-8006-34D6-F5D053198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3140"/>
            <a:ext cx="3080069" cy="3048524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/>
              <a:t>Include new geometries</a:t>
            </a:r>
          </a:p>
          <a:p>
            <a:r>
              <a:rPr lang="en-US" b="1" noProof="0" dirty="0"/>
              <a:t>Start studying acceptance</a:t>
            </a:r>
          </a:p>
          <a:p>
            <a:r>
              <a:rPr lang="en-US" b="1" dirty="0"/>
              <a:t>Insert data from the ULTRA-THIN material windows</a:t>
            </a:r>
          </a:p>
          <a:p>
            <a:r>
              <a:rPr lang="en-US" b="1" dirty="0"/>
              <a:t>Simulate Space Background</a:t>
            </a:r>
          </a:p>
          <a:p>
            <a:r>
              <a:rPr lang="en-US" b="1" noProof="0" dirty="0"/>
              <a:t>….</a:t>
            </a:r>
          </a:p>
          <a:p>
            <a:pPr lvl="1"/>
            <a:endParaRPr lang="en-US" noProof="0" dirty="0"/>
          </a:p>
          <a:p>
            <a:endParaRPr lang="en-US" noProof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2BF94DA-10E9-03C8-70ED-9A11DC871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6367"/>
            <a:ext cx="180178" cy="184666"/>
          </a:xfrm>
          <a:prstGeom prst="rect">
            <a:avLst/>
          </a:prstGeom>
          <a:solidFill>
            <a:srgbClr val="FBFA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50" noProof="0" dirty="0">
                <a:solidFill>
                  <a:srgbClr val="3A383F"/>
                </a:solidFill>
                <a:latin typeface="var(--default-mono-font, &quot;GitLab Mono&quot;)"/>
              </a:rPr>
              <a:t>.</a:t>
            </a:r>
            <a:r>
              <a:rPr lang="en-US" sz="600" noProof="0" dirty="0"/>
              <a:t> </a:t>
            </a:r>
            <a:endParaRPr lang="en-US" sz="1350" noProof="0" dirty="0">
              <a:latin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4426EF-33E6-47E0-AEDB-30BF2EE3F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4"/>
          <a:stretch>
            <a:fillRect/>
          </a:stretch>
        </p:blipFill>
        <p:spPr>
          <a:xfrm>
            <a:off x="6270759" y="1927576"/>
            <a:ext cx="2221627" cy="19575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A67A10-F0F6-1778-D62C-F4126C8C6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745" y="1927577"/>
            <a:ext cx="2028330" cy="194409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911C5F6-0391-717A-6BDE-3F389AC2C2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18" r="-2457"/>
          <a:stretch>
            <a:fillRect/>
          </a:stretch>
        </p:blipFill>
        <p:spPr>
          <a:xfrm>
            <a:off x="4161530" y="4129465"/>
            <a:ext cx="2109229" cy="1933406"/>
          </a:xfrm>
          <a:prstGeom prst="rect">
            <a:avLst/>
          </a:prstGeom>
        </p:spPr>
      </p:pic>
      <p:pic>
        <p:nvPicPr>
          <p:cNvPr id="7" name="Immagine 6" descr="Immagine che contiene laser, scena, luce&#10;&#10;Il contenuto generato dall'IA potrebbe non essere corretto.">
            <a:extLst>
              <a:ext uri="{FF2B5EF4-FFF2-40B4-BE49-F238E27FC236}">
                <a16:creationId xmlns:a16="http://schemas.microsoft.com/office/drawing/2014/main" id="{110FF8D7-0F05-7449-875D-9A6F59871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723" y="4129465"/>
            <a:ext cx="2221627" cy="1621994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D3ACC5F-3122-D5E3-F7AB-6EB33783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D87B53A9-D96A-9156-8E38-E6EEC15AA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66784C4-404F-7F9B-A39A-C364AF4A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05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94D6F-CBD2-6EE7-5EF4-457C53AC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/>
              <a:t>Potential Missions and Integration Scenarios</a:t>
            </a:r>
            <a:endParaRPr lang="en-US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D328E2-DED8-89D4-81A2-5D79FE2EB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LEO, lunar orbiters, interplanetary probes</a:t>
            </a:r>
          </a:p>
          <a:p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22C4B-46EA-3599-DB5C-F0673E6E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84A5A6-C72E-36A9-064F-5D90125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AEB779-4D25-7137-800A-A6B7BB4C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8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5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We Learned About Designing for the Unknown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7333"/>
            <a:ext cx="8229600" cy="4178830"/>
          </a:xfrm>
        </p:spPr>
        <p:txBody>
          <a:bodyPr>
            <a:normAutofit/>
          </a:bodyPr>
          <a:lstStyle/>
          <a:p>
            <a:r>
              <a:rPr lang="en-US" sz="2400" b="1" dirty="0"/>
              <a:t>Design for flexibility</a:t>
            </a:r>
            <a:r>
              <a:rPr lang="en-US" sz="2400" dirty="0"/>
              <a:t>: accommodate uncertainty in space environments</a:t>
            </a:r>
          </a:p>
          <a:p>
            <a:r>
              <a:rPr lang="en-US" sz="2400" b="1" dirty="0"/>
              <a:t>Go beyond the textbooks</a:t>
            </a:r>
            <a:r>
              <a:rPr lang="en-US" sz="2400" dirty="0"/>
              <a:t>: test and validate where theory falls short</a:t>
            </a:r>
          </a:p>
          <a:p>
            <a:r>
              <a:rPr lang="en-US" sz="2400" b="1" dirty="0"/>
              <a:t>Broader relevance</a:t>
            </a:r>
            <a:r>
              <a:rPr lang="en-US" sz="2400" dirty="0"/>
              <a:t>: approaches and tools extend to other low-energy detectors</a:t>
            </a:r>
          </a:p>
          <a:p>
            <a:endParaRPr lang="it-IT" dirty="0"/>
          </a:p>
          <a:p>
            <a:r>
              <a:rPr lang="it-IT" dirty="0"/>
              <a:t>Your </a:t>
            </a:r>
            <a:r>
              <a:rPr lang="it-IT" dirty="0" err="1"/>
              <a:t>questions</a:t>
            </a:r>
            <a:r>
              <a:rPr lang="it-IT" dirty="0"/>
              <a:t> are welcome!</a:t>
            </a:r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0CBF0-0D45-3CEB-9916-DB2EA229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35AAD1-64FF-BDF2-AA81-96064815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797776-0019-9973-764C-2A406197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83EF51-C590-7546-A278-1B940961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10" y="854082"/>
            <a:ext cx="5154171" cy="51466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81D765C-E579-0F35-C337-9D4F921A3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8" y="843041"/>
            <a:ext cx="2903220" cy="583321"/>
          </a:xfrm>
        </p:spPr>
        <p:txBody>
          <a:bodyPr/>
          <a:lstStyle/>
          <a:p>
            <a:pPr algn="ctr"/>
            <a:r>
              <a:rPr lang="en-US" sz="3200" noProof="0" dirty="0"/>
              <a:t>MM for balloon</a:t>
            </a: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C8228CFB-ED6A-1F45-1C2E-9705EE01D685}"/>
              </a:ext>
            </a:extLst>
          </p:cNvPr>
          <p:cNvSpPr/>
          <p:nvPr/>
        </p:nvSpPr>
        <p:spPr>
          <a:xfrm>
            <a:off x="1911829" y="2907202"/>
            <a:ext cx="1561408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defTabSz="914400"/>
            <a:r>
              <a:rPr lang="en-US" sz="1600" b="1" spc="-1" noProof="0" dirty="0">
                <a:solidFill>
                  <a:srgbClr val="000000"/>
                </a:solidFill>
                <a:latin typeface="Calibri"/>
                <a:ea typeface="Times New Roman"/>
              </a:rPr>
              <a:t>HV power supply from 5V</a:t>
            </a:r>
            <a:endParaRPr lang="en-US" sz="1600" b="1" spc="-1" noProof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5EDB19F-269A-F276-9730-1FB4C367A5E1}"/>
              </a:ext>
            </a:extLst>
          </p:cNvPr>
          <p:cNvCxnSpPr>
            <a:cxnSpLocks/>
          </p:cNvCxnSpPr>
          <p:nvPr/>
        </p:nvCxnSpPr>
        <p:spPr>
          <a:xfrm>
            <a:off x="3073978" y="3133550"/>
            <a:ext cx="1155122" cy="186279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D562F4E-B493-0168-C716-0A496E5A8A7B}"/>
              </a:ext>
            </a:extLst>
          </p:cNvPr>
          <p:cNvCxnSpPr>
            <a:cxnSpLocks/>
          </p:cNvCxnSpPr>
          <p:nvPr/>
        </p:nvCxnSpPr>
        <p:spPr>
          <a:xfrm>
            <a:off x="3126890" y="2442037"/>
            <a:ext cx="3411070" cy="423422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9">
            <a:extLst>
              <a:ext uri="{FF2B5EF4-FFF2-40B4-BE49-F238E27FC236}">
                <a16:creationId xmlns:a16="http://schemas.microsoft.com/office/drawing/2014/main" id="{90811FBE-2BD2-7FF3-5677-2AEA8B632FE3}"/>
              </a:ext>
            </a:extLst>
          </p:cNvPr>
          <p:cNvSpPr/>
          <p:nvPr/>
        </p:nvSpPr>
        <p:spPr>
          <a:xfrm>
            <a:off x="2206336" y="2150378"/>
            <a:ext cx="1561408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defTabSz="914400"/>
            <a:r>
              <a:rPr lang="en-US" sz="1600" b="1" spc="-1" noProof="0" dirty="0">
                <a:solidFill>
                  <a:srgbClr val="000000"/>
                </a:solidFill>
                <a:latin typeface="Calibri"/>
                <a:ea typeface="Times New Roman"/>
              </a:rPr>
              <a:t>MESH charge amplifier</a:t>
            </a:r>
            <a:endParaRPr lang="en-US" sz="1600" b="1" spc="-1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CustomShape 9">
            <a:extLst>
              <a:ext uri="{FF2B5EF4-FFF2-40B4-BE49-F238E27FC236}">
                <a16:creationId xmlns:a16="http://schemas.microsoft.com/office/drawing/2014/main" id="{F1E4F30F-36AC-A64E-3509-C19F2B08BFC1}"/>
              </a:ext>
            </a:extLst>
          </p:cNvPr>
          <p:cNvSpPr/>
          <p:nvPr/>
        </p:nvSpPr>
        <p:spPr>
          <a:xfrm>
            <a:off x="6638030" y="1715850"/>
            <a:ext cx="932374" cy="3371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 defTabSz="914400"/>
            <a:r>
              <a:rPr lang="en-US" sz="1600" b="1" spc="-1" noProof="0" dirty="0">
                <a:solidFill>
                  <a:srgbClr val="000000"/>
                </a:solidFill>
                <a:latin typeface="Calibri"/>
                <a:ea typeface="Times New Roman"/>
              </a:rPr>
              <a:t>cathode</a:t>
            </a:r>
            <a:endParaRPr lang="en-US" sz="1600" b="1" spc="-1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ustomShape 9">
            <a:extLst>
              <a:ext uri="{FF2B5EF4-FFF2-40B4-BE49-F238E27FC236}">
                <a16:creationId xmlns:a16="http://schemas.microsoft.com/office/drawing/2014/main" id="{6A185979-4B57-0EF0-B17C-2D465CB3C481}"/>
              </a:ext>
            </a:extLst>
          </p:cNvPr>
          <p:cNvSpPr/>
          <p:nvPr/>
        </p:nvSpPr>
        <p:spPr>
          <a:xfrm>
            <a:off x="6931149" y="3888275"/>
            <a:ext cx="1138432" cy="4602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 defTabSz="914400"/>
            <a:r>
              <a:rPr lang="en-US" sz="1200" b="1" spc="-1" noProof="0" dirty="0">
                <a:solidFill>
                  <a:srgbClr val="000000"/>
                </a:solidFill>
                <a:latin typeface="Calibri"/>
                <a:ea typeface="Times New Roman"/>
              </a:rPr>
              <a:t>MESH over the anode plane</a:t>
            </a:r>
            <a:endParaRPr lang="en-US" sz="1200" b="1" spc="-1" noProof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511C505-398B-8FE2-FC7C-1B09D57E318B}"/>
              </a:ext>
            </a:extLst>
          </p:cNvPr>
          <p:cNvCxnSpPr>
            <a:cxnSpLocks/>
          </p:cNvCxnSpPr>
          <p:nvPr/>
        </p:nvCxnSpPr>
        <p:spPr>
          <a:xfrm flipV="1">
            <a:off x="3214914" y="1503304"/>
            <a:ext cx="4355490" cy="287756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stomShape 9">
            <a:extLst>
              <a:ext uri="{FF2B5EF4-FFF2-40B4-BE49-F238E27FC236}">
                <a16:creationId xmlns:a16="http://schemas.microsoft.com/office/drawing/2014/main" id="{6F91D2D4-7CC9-C9B3-9D30-B7A2B83BC534}"/>
              </a:ext>
            </a:extLst>
          </p:cNvPr>
          <p:cNvSpPr/>
          <p:nvPr/>
        </p:nvSpPr>
        <p:spPr>
          <a:xfrm>
            <a:off x="1738087" y="1499401"/>
            <a:ext cx="1735151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defTabSz="914400"/>
            <a:r>
              <a:rPr lang="en-US" sz="1600" b="1" spc="-1" noProof="0" dirty="0">
                <a:solidFill>
                  <a:srgbClr val="000000"/>
                </a:solidFill>
                <a:latin typeface="Calibri"/>
                <a:ea typeface="Times New Roman"/>
              </a:rPr>
              <a:t>Temperature &amp; pressure sensors</a:t>
            </a:r>
            <a:endParaRPr lang="en-US" sz="1600" b="1" spc="-1" noProof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68F074-2186-0D46-7B01-C964F344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2" y="3789909"/>
            <a:ext cx="2903219" cy="2198810"/>
          </a:xfrm>
          <a:prstGeom prst="rect">
            <a:avLst/>
          </a:prstGeom>
        </p:spPr>
      </p:pic>
      <p:sp>
        <p:nvSpPr>
          <p:cNvPr id="12" name="CustomShape 9">
            <a:extLst>
              <a:ext uri="{FF2B5EF4-FFF2-40B4-BE49-F238E27FC236}">
                <a16:creationId xmlns:a16="http://schemas.microsoft.com/office/drawing/2014/main" id="{E0C35084-E6C7-4FE3-25BF-4378640D225E}"/>
              </a:ext>
            </a:extLst>
          </p:cNvPr>
          <p:cNvSpPr/>
          <p:nvPr/>
        </p:nvSpPr>
        <p:spPr>
          <a:xfrm rot="20667383">
            <a:off x="829381" y="4008079"/>
            <a:ext cx="1674322" cy="3371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 defTabSz="914400"/>
            <a:r>
              <a:rPr lang="en-US" sz="1600" b="1" spc="-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</a:rPr>
              <a:t>Il primo </a:t>
            </a:r>
            <a:r>
              <a:rPr lang="en-US" sz="1600" b="1" spc="-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</a:rPr>
              <a:t>segnale</a:t>
            </a:r>
            <a:r>
              <a:rPr lang="en-US" sz="1600" b="1" spc="-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</a:rPr>
              <a:t>!</a:t>
            </a:r>
            <a:endParaRPr lang="en-US" sz="1600" b="1" spc="-1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9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FB410F-E501-43C3-1F6E-B8B5389AE988}"/>
              </a:ext>
            </a:extLst>
          </p:cNvPr>
          <p:cNvSpPr txBox="1"/>
          <p:nvPr/>
        </p:nvSpPr>
        <p:spPr>
          <a:xfrm>
            <a:off x="188676" y="5150498"/>
            <a:ext cx="8740721" cy="160857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1200" b="1" noProof="0" dirty="0"/>
              <a:t>On Space Systems:</a:t>
            </a:r>
            <a:endParaRPr lang="en-US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Satellite damage</a:t>
            </a:r>
            <a:r>
              <a:rPr lang="en-US" sz="1200" noProof="0" dirty="0"/>
              <a:t> (electronics, solar panels, sensors)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Increased satellite drag</a:t>
            </a:r>
            <a:r>
              <a:rPr lang="en-US" sz="1200" noProof="0" dirty="0"/>
              <a:t> due to upper atmosphere heating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Disruption of satellite communications</a:t>
            </a:r>
            <a:r>
              <a:rPr lang="en-US" sz="1200" noProof="0" dirty="0"/>
              <a:t> and GPS accuracy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Radiation hazards</a:t>
            </a:r>
            <a:r>
              <a:rPr lang="en-US" sz="1200" noProof="0" dirty="0"/>
              <a:t> for astronauts and high-altitude flights</a:t>
            </a:r>
          </a:p>
          <a:p>
            <a:endParaRPr lang="en-US" sz="1200" b="1" noProof="0" dirty="0"/>
          </a:p>
          <a:p>
            <a:r>
              <a:rPr lang="en-US" sz="1200" b="1" noProof="0" dirty="0"/>
              <a:t>On Ground Infrastructure:</a:t>
            </a:r>
            <a:endParaRPr lang="en-US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Geomagnetically induced currents (GICs)</a:t>
            </a:r>
            <a:r>
              <a:rPr lang="en-US" sz="1200" noProof="0" dirty="0"/>
              <a:t> in power grids → blackouts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Interference with radio communications</a:t>
            </a:r>
            <a:r>
              <a:rPr lang="en-US" sz="1200" noProof="0" dirty="0"/>
              <a:t> (especially HF/VHF)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Pipeline corrosion</a:t>
            </a:r>
            <a:r>
              <a:rPr lang="en-US" sz="1200" noProof="0" dirty="0"/>
              <a:t> from induced currents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Navigation system errors</a:t>
            </a:r>
            <a:r>
              <a:rPr lang="en-US" sz="1200" noProof="0" dirty="0"/>
              <a:t> (GNSS/GPS disruptions)</a:t>
            </a:r>
          </a:p>
          <a:p>
            <a:endParaRPr lang="en-US" sz="1200" b="1" noProof="0" dirty="0"/>
          </a:p>
          <a:p>
            <a:r>
              <a:rPr lang="en-US" sz="1200" b="1" noProof="0" dirty="0"/>
              <a:t>Other Effects:</a:t>
            </a:r>
            <a:endParaRPr lang="en-US" sz="120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noProof="0" dirty="0"/>
              <a:t>Auroras</a:t>
            </a:r>
            <a:r>
              <a:rPr lang="en-US" sz="1200" noProof="0" dirty="0"/>
              <a:t> (visible at lower latitudes during strong storms)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noProof="0" dirty="0"/>
              <a:t>Disturbances</a:t>
            </a:r>
            <a:r>
              <a:rPr lang="en-US" sz="1200" b="1" noProof="0" dirty="0"/>
              <a:t> in radar and aviation systems</a:t>
            </a:r>
            <a:endParaRPr lang="en-US" sz="1200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6" y="104901"/>
            <a:ext cx="8828824" cy="493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76D554E6-74AB-AA49-5C2C-D57AC6D6E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211" y="1489599"/>
            <a:ext cx="5017922" cy="3175592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C5E84891-A808-67CE-EB98-12D80A0F04B5}"/>
              </a:ext>
            </a:extLst>
          </p:cNvPr>
          <p:cNvGrpSpPr/>
          <p:nvPr/>
        </p:nvGrpSpPr>
        <p:grpSpPr>
          <a:xfrm>
            <a:off x="746448" y="317241"/>
            <a:ext cx="7585789" cy="6195524"/>
            <a:chOff x="2894075" y="1716833"/>
            <a:chExt cx="6100045" cy="5057191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1DB6C25A-2043-E7B5-14CC-61D3E78C0907}"/>
                </a:ext>
              </a:extLst>
            </p:cNvPr>
            <p:cNvSpPr/>
            <p:nvPr/>
          </p:nvSpPr>
          <p:spPr>
            <a:xfrm>
              <a:off x="2894076" y="1716833"/>
              <a:ext cx="6100044" cy="505719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31" name="Segnaposto contenuto 8">
              <a:extLst>
                <a:ext uri="{FF2B5EF4-FFF2-40B4-BE49-F238E27FC236}">
                  <a16:creationId xmlns:a16="http://schemas.microsoft.com/office/drawing/2014/main" id="{DD9FACDD-7BEF-3830-4C8D-377F5B98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6822" y="1805579"/>
              <a:ext cx="5987298" cy="4480922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D39F9990-2050-EAD4-ED14-A6560528525D}"/>
                </a:ext>
              </a:extLst>
            </p:cNvPr>
            <p:cNvSpPr txBox="1"/>
            <p:nvPr/>
          </p:nvSpPr>
          <p:spPr>
            <a:xfrm>
              <a:off x="2894075" y="6508406"/>
              <a:ext cx="5012090" cy="2512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noProof="0" dirty="0"/>
                <a:t>ESA Space Weather Service Network </a:t>
              </a:r>
              <a:r>
                <a:rPr lang="en-US" sz="1400" noProof="0" dirty="0"/>
                <a:t>https://swe.ssa.esa.int/</a:t>
              </a:r>
            </a:p>
          </p:txBody>
        </p:sp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B85714B-4956-B94B-EE78-4FED5F65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C40E475-A4AA-8207-5F68-7F088870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901DB0-0735-08CD-90C7-5A884C92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E7E3D120-1233-C63D-C501-300E8C856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11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5F0ABD0-BF79-0D44-4BAB-48F96FE2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9721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noProof="0" dirty="0"/>
              <a:t>Space Weather Satellites</a:t>
            </a:r>
            <a:br>
              <a:rPr lang="en-US" noProof="0" dirty="0"/>
            </a:br>
            <a:r>
              <a:rPr lang="en-US" noProof="0" dirty="0"/>
              <a:t>In Situ measurements – GOES-R   </a:t>
            </a:r>
            <a:endParaRPr lang="en-US" sz="6700" noProof="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A63C023-A1D0-5C27-54BB-A5200A356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01" y="1327720"/>
            <a:ext cx="8639598" cy="7680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noProof="0" dirty="0">
                <a:solidFill>
                  <a:schemeClr val="bg1"/>
                </a:solidFill>
              </a:rPr>
              <a:t>NOAA Operational weather and space weather monitoring</a:t>
            </a:r>
          </a:p>
          <a:p>
            <a:pPr marL="0" indent="0">
              <a:buNone/>
            </a:pPr>
            <a:r>
              <a:rPr lang="en-US" sz="1800" noProof="0" dirty="0">
                <a:solidFill>
                  <a:schemeClr val="bg1"/>
                </a:solidFill>
              </a:rPr>
              <a:t>Operated by </a:t>
            </a:r>
            <a:r>
              <a:rPr lang="en-US" sz="1800" b="1" noProof="0" dirty="0">
                <a:solidFill>
                  <a:schemeClr val="bg1"/>
                </a:solidFill>
              </a:rPr>
              <a:t>NOAA</a:t>
            </a:r>
            <a:r>
              <a:rPr lang="en-US" sz="1800" noProof="0" dirty="0">
                <a:solidFill>
                  <a:schemeClr val="bg1"/>
                </a:solidFill>
              </a:rPr>
              <a:t>, positioned in </a:t>
            </a:r>
            <a:r>
              <a:rPr lang="en-US" sz="1800" b="1" noProof="0" dirty="0">
                <a:solidFill>
                  <a:schemeClr val="bg1"/>
                </a:solidFill>
              </a:rPr>
              <a:t>geostationary* orbit (~35,786 km)</a:t>
            </a:r>
            <a:r>
              <a:rPr lang="en-US" sz="1800" noProof="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1800" noProof="0" dirty="0">
              <a:solidFill>
                <a:schemeClr val="bg1"/>
              </a:solidFill>
            </a:endParaRPr>
          </a:p>
          <a:p>
            <a:endParaRPr lang="en-US" sz="1800" noProof="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68CAAE8-5142-A6E2-40A9-4F83B0DD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952" y="3748594"/>
            <a:ext cx="3999847" cy="23531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7FB387-2438-B31E-E7D3-93CDF8CA441C}"/>
              </a:ext>
            </a:extLst>
          </p:cNvPr>
          <p:cNvSpPr txBox="1"/>
          <p:nvPr/>
        </p:nvSpPr>
        <p:spPr>
          <a:xfrm>
            <a:off x="-74772" y="6483499"/>
            <a:ext cx="84004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noProof="0" dirty="0"/>
              <a:t>*Geostationary = a special case</a:t>
            </a:r>
            <a:r>
              <a:rPr lang="en-US" sz="1050" noProof="0" dirty="0"/>
              <a:t> of geosynchronous orbit — circular + equatorial.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74714CB-6659-83A7-4F61-585E3B3E8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41858" y="3282791"/>
            <a:ext cx="3193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  <p:sp>
        <p:nvSpPr>
          <p:cNvPr id="24" name="Segnaposto contenuto 4">
            <a:extLst>
              <a:ext uri="{FF2B5EF4-FFF2-40B4-BE49-F238E27FC236}">
                <a16:creationId xmlns:a16="http://schemas.microsoft.com/office/drawing/2014/main" id="{10987174-9B8D-01C2-B518-03745A6806FB}"/>
              </a:ext>
            </a:extLst>
          </p:cNvPr>
          <p:cNvSpPr txBox="1">
            <a:spLocks/>
          </p:cNvSpPr>
          <p:nvPr/>
        </p:nvSpPr>
        <p:spPr>
          <a:xfrm>
            <a:off x="252201" y="3887055"/>
            <a:ext cx="4525072" cy="1878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noProof="0" dirty="0">
                <a:solidFill>
                  <a:schemeClr val="bg1"/>
                </a:solidFill>
              </a:rPr>
              <a:t>SEISS include the MPS-LO sensor: </a:t>
            </a:r>
          </a:p>
          <a:p>
            <a:pPr marL="177800" indent="-1778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noProof="0" dirty="0">
                <a:solidFill>
                  <a:schemeClr val="bg1"/>
                </a:solidFill>
              </a:rPr>
              <a:t>electron and proton flux over an energy range of 30ev to 30kev</a:t>
            </a:r>
          </a:p>
          <a:p>
            <a:pPr marL="177800" indent="-177800"/>
            <a:r>
              <a:rPr lang="en-US" sz="1800" noProof="0" dirty="0">
                <a:solidFill>
                  <a:schemeClr val="bg1"/>
                </a:solidFill>
              </a:rPr>
              <a:t>able to tell scientists the amount of charging by low energy electrons</a:t>
            </a:r>
          </a:p>
        </p:txBody>
      </p:sp>
      <p:sp>
        <p:nvSpPr>
          <p:cNvPr id="25" name="Segnaposto contenuto 4">
            <a:extLst>
              <a:ext uri="{FF2B5EF4-FFF2-40B4-BE49-F238E27FC236}">
                <a16:creationId xmlns:a16="http://schemas.microsoft.com/office/drawing/2014/main" id="{DABD4E4C-E761-0E8D-8CD8-3DA6D09DB87B}"/>
              </a:ext>
            </a:extLst>
          </p:cNvPr>
          <p:cNvSpPr txBox="1">
            <a:spLocks/>
          </p:cNvSpPr>
          <p:nvPr/>
        </p:nvSpPr>
        <p:spPr>
          <a:xfrm>
            <a:off x="252201" y="2095748"/>
            <a:ext cx="8639598" cy="149482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noProof="0" dirty="0">
                <a:solidFill>
                  <a:schemeClr val="bg1"/>
                </a:solidFill>
              </a:rPr>
              <a:t>The space weather instruments include: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 noProof="0" dirty="0">
                <a:solidFill>
                  <a:schemeClr val="bg1"/>
                </a:solidFill>
              </a:rPr>
              <a:t>SEISS</a:t>
            </a:r>
            <a:r>
              <a:rPr lang="en-US" sz="1400" noProof="0" dirty="0">
                <a:solidFill>
                  <a:schemeClr val="bg1"/>
                </a:solidFill>
              </a:rPr>
              <a:t> </a:t>
            </a:r>
            <a:r>
              <a:rPr lang="en-US" sz="1400" i="1" noProof="0" dirty="0">
                <a:solidFill>
                  <a:schemeClr val="bg1"/>
                </a:solidFill>
              </a:rPr>
              <a:t>(Space Environment In-Situ Suite)</a:t>
            </a:r>
            <a:r>
              <a:rPr lang="en-US" sz="1400" noProof="0" dirty="0">
                <a:solidFill>
                  <a:schemeClr val="bg1"/>
                </a:solidFill>
              </a:rPr>
              <a:t>:</a:t>
            </a:r>
            <a:br>
              <a:rPr lang="en-US" sz="1400" noProof="0" dirty="0">
                <a:solidFill>
                  <a:schemeClr val="bg1"/>
                </a:solidFill>
              </a:rPr>
            </a:br>
            <a:r>
              <a:rPr lang="en-US" sz="1400" noProof="0" dirty="0">
                <a:solidFill>
                  <a:schemeClr val="bg1"/>
                </a:solidFill>
              </a:rPr>
              <a:t>→ Measures energetic particles (electrons, protons).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 noProof="0" dirty="0">
                <a:solidFill>
                  <a:schemeClr val="bg1"/>
                </a:solidFill>
              </a:rPr>
              <a:t>EXIS</a:t>
            </a:r>
            <a:r>
              <a:rPr lang="en-US" sz="1400" noProof="0" dirty="0">
                <a:solidFill>
                  <a:schemeClr val="bg1"/>
                </a:solidFill>
              </a:rPr>
              <a:t> </a:t>
            </a:r>
            <a:r>
              <a:rPr lang="en-US" sz="1400" i="1" noProof="0" dirty="0">
                <a:solidFill>
                  <a:schemeClr val="bg1"/>
                </a:solidFill>
              </a:rPr>
              <a:t>(Extreme Ultraviolet and X-ray Irradiance Sensors)</a:t>
            </a:r>
            <a:r>
              <a:rPr lang="en-US" sz="1400" noProof="0" dirty="0">
                <a:solidFill>
                  <a:schemeClr val="bg1"/>
                </a:solidFill>
              </a:rPr>
              <a:t>:</a:t>
            </a:r>
            <a:br>
              <a:rPr lang="en-US" sz="1400" noProof="0" dirty="0">
                <a:solidFill>
                  <a:schemeClr val="bg1"/>
                </a:solidFill>
              </a:rPr>
            </a:br>
            <a:r>
              <a:rPr lang="en-US" sz="1400" noProof="0" dirty="0">
                <a:solidFill>
                  <a:schemeClr val="bg1"/>
                </a:solidFill>
              </a:rPr>
              <a:t>→ Detects solar X-rays &amp; EUV flux — for flare classification.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 noProof="0" dirty="0">
                <a:solidFill>
                  <a:schemeClr val="bg1"/>
                </a:solidFill>
              </a:rPr>
              <a:t>MAG</a:t>
            </a:r>
            <a:r>
              <a:rPr lang="en-US" sz="1400" noProof="0" dirty="0">
                <a:solidFill>
                  <a:schemeClr val="bg1"/>
                </a:solidFill>
              </a:rPr>
              <a:t> </a:t>
            </a:r>
            <a:r>
              <a:rPr lang="en-US" sz="1400" i="1" noProof="0" dirty="0">
                <a:solidFill>
                  <a:schemeClr val="bg1"/>
                </a:solidFill>
              </a:rPr>
              <a:t>(Magnetometer)</a:t>
            </a:r>
            <a:r>
              <a:rPr lang="en-US" sz="1400" noProof="0" dirty="0">
                <a:solidFill>
                  <a:schemeClr val="bg1"/>
                </a:solidFill>
              </a:rPr>
              <a:t>:</a:t>
            </a:r>
            <a:br>
              <a:rPr lang="en-US" sz="1400" noProof="0" dirty="0">
                <a:solidFill>
                  <a:schemeClr val="bg1"/>
                </a:solidFill>
              </a:rPr>
            </a:br>
            <a:r>
              <a:rPr lang="en-US" sz="1400" noProof="0" dirty="0">
                <a:solidFill>
                  <a:schemeClr val="bg1"/>
                </a:solidFill>
              </a:rPr>
              <a:t>→ Monitors magnetic field strength in near-Earth space</a:t>
            </a:r>
          </a:p>
          <a:p>
            <a:pPr marL="0" indent="0">
              <a:buFont typeface="Arial"/>
              <a:buNone/>
            </a:pPr>
            <a:endParaRPr lang="en-US" sz="1400" noProof="0" dirty="0">
              <a:solidFill>
                <a:schemeClr val="bg1"/>
              </a:solidFill>
            </a:endParaRPr>
          </a:p>
          <a:p>
            <a:endParaRPr lang="en-US" sz="1400" noProof="0" dirty="0">
              <a:solidFill>
                <a:schemeClr val="bg1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665708-5D98-E6AF-EB86-F34895A1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5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noProof="0" dirty="0"/>
              <a:t>Remote sensing for Space Weather</a:t>
            </a:r>
            <a:br>
              <a:rPr lang="en-US" sz="2000" noProof="0" dirty="0"/>
            </a:br>
            <a:r>
              <a:rPr lang="en-US" sz="4000" noProof="0" dirty="0"/>
              <a:t>Energetic Neutral Atom (ENA)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877" y="1584113"/>
            <a:ext cx="3780529" cy="2185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C9E169E-533C-9D83-D373-74AF5DB8BA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85775" y="1258453"/>
            <a:ext cx="4516896" cy="53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400" b="1" noProof="0" dirty="0"/>
              <a:t>Geocorona Context</a:t>
            </a:r>
            <a:endParaRPr lang="en-US" sz="1400" noProof="0" dirty="0"/>
          </a:p>
          <a:p>
            <a:pPr marL="0" indent="0">
              <a:buNone/>
            </a:pPr>
            <a:r>
              <a:rPr lang="en-US" sz="1400" noProof="0" dirty="0"/>
              <a:t>The </a:t>
            </a:r>
            <a:r>
              <a:rPr lang="en-US" sz="1400" b="1" noProof="0" dirty="0"/>
              <a:t>geocorona</a:t>
            </a:r>
            <a:r>
              <a:rPr lang="en-US" sz="1400" noProof="0" dirty="0"/>
              <a:t>, composed mostly of neutral hydrogen atoms (25/cm</a:t>
            </a:r>
            <a:r>
              <a:rPr lang="en-US" sz="1400" baseline="30000" noProof="0" dirty="0"/>
              <a:t>3</a:t>
            </a:r>
            <a:r>
              <a:rPr lang="en-US" sz="1400" noProof="0" dirty="0"/>
              <a:t> @ 10 R</a:t>
            </a:r>
            <a:r>
              <a:rPr lang="en-US" sz="1400" baseline="-25000" noProof="0" dirty="0"/>
              <a:t>E</a:t>
            </a:r>
            <a:r>
              <a:rPr lang="en-US" sz="1400" noProof="0" dirty="0"/>
              <a:t>), surrounds Earth and extends up to </a:t>
            </a:r>
            <a:r>
              <a:rPr lang="en-US" sz="1400" b="1" noProof="0" dirty="0"/>
              <a:t>630,000 km</a:t>
            </a:r>
            <a:endParaRPr lang="en-US" sz="1400" noProof="0" dirty="0"/>
          </a:p>
          <a:p>
            <a:pPr marL="0" indent="0">
              <a:buNone/>
            </a:pPr>
            <a:endParaRPr lang="en-US" sz="1400" b="1" noProof="0" dirty="0"/>
          </a:p>
          <a:p>
            <a:pPr marL="0" indent="0">
              <a:buNone/>
            </a:pPr>
            <a:r>
              <a:rPr lang="en-US" sz="1400" b="1" noProof="0" dirty="0"/>
              <a:t>ENA Origin</a:t>
            </a:r>
          </a:p>
          <a:p>
            <a:pPr marL="0" indent="0">
              <a:buNone/>
            </a:pPr>
            <a:r>
              <a:rPr lang="en-US" sz="1400" noProof="0" dirty="0"/>
              <a:t>ENAs form when </a:t>
            </a:r>
            <a:r>
              <a:rPr lang="en-US" sz="1400" b="1" noProof="0" dirty="0"/>
              <a:t>energetic ions</a:t>
            </a:r>
            <a:r>
              <a:rPr lang="en-US" sz="1400" noProof="0" dirty="0"/>
              <a:t> (H⁺, O⁺, He⁺) trapped in the magnetosphere </a:t>
            </a:r>
            <a:r>
              <a:rPr lang="en-US" sz="1400" b="1" noProof="0" dirty="0"/>
              <a:t>capture electrons</a:t>
            </a:r>
            <a:r>
              <a:rPr lang="en-US" sz="1400" noProof="0" dirty="0"/>
              <a:t> from geocoronal hydrogen atoms through </a:t>
            </a:r>
            <a:r>
              <a:rPr lang="en-US" sz="1400" b="1" noProof="0" dirty="0"/>
              <a:t>charge-exchange collisions</a:t>
            </a:r>
            <a:r>
              <a:rPr lang="en-US" sz="1400" noProof="0" dirty="0"/>
              <a:t>.</a:t>
            </a:r>
          </a:p>
          <a:p>
            <a:pPr marL="0" indent="0">
              <a:buNone/>
            </a:pPr>
            <a:endParaRPr lang="en-US" sz="1400" b="1" noProof="0" dirty="0"/>
          </a:p>
          <a:p>
            <a:pPr marL="0" indent="0">
              <a:buNone/>
            </a:pPr>
            <a:r>
              <a:rPr lang="en-US" sz="1400" b="1" noProof="0" dirty="0"/>
              <a:t>ENAs as Space Weather Tracers</a:t>
            </a:r>
            <a:endParaRPr lang="en-US" sz="1400" noProof="0" dirty="0"/>
          </a:p>
          <a:p>
            <a:pPr marL="0" indent="0">
              <a:buNone/>
            </a:pPr>
            <a:r>
              <a:rPr lang="en-US" sz="1400" noProof="0" dirty="0"/>
              <a:t>During </a:t>
            </a:r>
            <a:r>
              <a:rPr lang="en-US" sz="1400" b="1" noProof="0" dirty="0"/>
              <a:t>geomagnetic storms</a:t>
            </a:r>
            <a:r>
              <a:rPr lang="en-US" sz="1400" noProof="0" dirty="0"/>
              <a:t>, ion density increases, enhancing ENA production</a:t>
            </a:r>
          </a:p>
          <a:p>
            <a:pPr marL="0" indent="0">
              <a:buNone/>
            </a:pPr>
            <a:r>
              <a:rPr lang="en-US" sz="1400" noProof="0" dirty="0"/>
              <a:t>Resulting ENA fluxes: exceed </a:t>
            </a:r>
            <a:r>
              <a:rPr lang="en-US" sz="1400" b="1" noProof="0" dirty="0"/>
              <a:t>10⁵ particles / (cm² · s · </a:t>
            </a:r>
            <a:r>
              <a:rPr lang="en-US" sz="1400" b="1" noProof="0" dirty="0" err="1"/>
              <a:t>sr</a:t>
            </a:r>
            <a:r>
              <a:rPr lang="en-US" sz="1400" b="1" noProof="0" dirty="0"/>
              <a:t> · keV)</a:t>
            </a:r>
          </a:p>
          <a:p>
            <a:pPr marL="0" indent="0">
              <a:buNone/>
            </a:pPr>
            <a:endParaRPr lang="en-US" sz="1400" noProof="0" dirty="0"/>
          </a:p>
          <a:p>
            <a:pPr marL="0" indent="0">
              <a:buNone/>
            </a:pPr>
            <a:r>
              <a:rPr lang="en-US" sz="1400" b="1" noProof="0" dirty="0"/>
              <a:t>Why ENAs Matter:</a:t>
            </a:r>
            <a:endParaRPr lang="en-US" sz="1400" noProof="0" dirty="0"/>
          </a:p>
          <a:p>
            <a:pPr marL="0" indent="0">
              <a:buNone/>
            </a:pPr>
            <a:r>
              <a:rPr lang="en-US" sz="1400" noProof="0" dirty="0"/>
              <a:t>ENAs carry the </a:t>
            </a:r>
            <a:r>
              <a:rPr lang="en-US" sz="1400" b="1" noProof="0" dirty="0"/>
              <a:t>signature of trapped plasma populations, </a:t>
            </a:r>
            <a:r>
              <a:rPr lang="en-US" sz="1400" noProof="0" dirty="0"/>
              <a:t>retaining original energy without being deflected by magnetic fields.</a:t>
            </a:r>
          </a:p>
          <a:p>
            <a:pPr marL="0" indent="0">
              <a:buNone/>
            </a:pPr>
            <a:r>
              <a:rPr lang="en-US" sz="1400" noProof="0" dirty="0"/>
              <a:t>Useful for </a:t>
            </a:r>
            <a:r>
              <a:rPr lang="en-US" sz="1400" b="1" noProof="0" dirty="0"/>
              <a:t>remote sensing</a:t>
            </a:r>
            <a:r>
              <a:rPr lang="en-US" sz="1400" noProof="0" dirty="0"/>
              <a:t> of magnetospheric dynamics and storm-time processes.</a:t>
            </a:r>
          </a:p>
        </p:txBody>
      </p:sp>
      <p:pic>
        <p:nvPicPr>
          <p:cNvPr id="2052" name="Picture 4" descr="figure 2">
            <a:extLst>
              <a:ext uri="{FF2B5EF4-FFF2-40B4-BE49-F238E27FC236}">
                <a16:creationId xmlns:a16="http://schemas.microsoft.com/office/drawing/2014/main" id="{512707CA-A938-575F-F7D7-FE06DEB4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77" y="3951305"/>
            <a:ext cx="3527577" cy="24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9D57F7-1D28-7B93-B89D-C8953751638A}"/>
              </a:ext>
            </a:extLst>
          </p:cNvPr>
          <p:cNvSpPr txBox="1"/>
          <p:nvPr/>
        </p:nvSpPr>
        <p:spPr>
          <a:xfrm>
            <a:off x="4994311" y="6414085"/>
            <a:ext cx="39856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noProof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Cross section energy dependence for proton charge exchange on hydrogen and helium atoms</a:t>
            </a:r>
            <a:r>
              <a:rPr lang="en-US" sz="800" noProof="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sz="800" noProof="0" dirty="0" err="1">
                <a:solidFill>
                  <a:srgbClr val="000000"/>
                </a:solidFill>
                <a:latin typeface="Arial" panose="020B0604020202020204" pitchFamily="34" charset="0"/>
              </a:rPr>
              <a:t>Gruntman</a:t>
            </a:r>
            <a:r>
              <a:rPr lang="en-US" sz="800" noProof="0" dirty="0">
                <a:solidFill>
                  <a:srgbClr val="000000"/>
                </a:solidFill>
                <a:latin typeface="Arial" panose="020B0604020202020204" pitchFamily="34" charset="0"/>
              </a:rPr>
              <a:t> et al., 1997)</a:t>
            </a:r>
            <a:endParaRPr lang="en-US" sz="800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80F2DB-D5E6-9789-C44C-DC6D52C2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1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AB4E21F-1E7C-4F8B-AF09-A436FA389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8" t="-5194" r="-3054" b="-562"/>
          <a:stretch/>
        </p:blipFill>
        <p:spPr bwMode="auto">
          <a:xfrm>
            <a:off x="315493" y="1695744"/>
            <a:ext cx="3829431" cy="240000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8B2BB53-AE65-47E7-A1BC-BC5B5DD88126}"/>
              </a:ext>
            </a:extLst>
          </p:cNvPr>
          <p:cNvSpPr/>
          <p:nvPr/>
        </p:nvSpPr>
        <p:spPr>
          <a:xfrm>
            <a:off x="4396337" y="1614674"/>
            <a:ext cx="4313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200" b="1" noProof="0" dirty="0">
                <a:solidFill>
                  <a:srgbClr val="C00000"/>
                </a:solidFill>
                <a:ea typeface="Times New Roman" panose="02020603050405020304" pitchFamily="18" charset="0"/>
              </a:rPr>
              <a:t>Example of high latitude ENA intensity from TWINS – storm event 11 Oct 2008</a:t>
            </a:r>
          </a:p>
          <a:p>
            <a:pPr defTabSz="685800">
              <a:defRPr/>
            </a:pPr>
            <a:r>
              <a:rPr lang="en-US" sz="1200" noProof="0" dirty="0">
                <a:solidFill>
                  <a:srgbClr val="C00000"/>
                </a:solidFill>
                <a:ea typeface="Times New Roman" panose="02020603050405020304" pitchFamily="18" charset="0"/>
              </a:rPr>
              <a:t>Bazell, D., E. C. Roelof, T. </a:t>
            </a:r>
            <a:r>
              <a:rPr lang="en-US" sz="1200" noProof="0" dirty="0" err="1">
                <a:solidFill>
                  <a:srgbClr val="C00000"/>
                </a:solidFill>
                <a:ea typeface="Times New Roman" panose="02020603050405020304" pitchFamily="18" charset="0"/>
              </a:rPr>
              <a:t>Sotirelis</a:t>
            </a:r>
            <a:r>
              <a:rPr lang="en-US" sz="1200" noProof="0" dirty="0">
                <a:solidFill>
                  <a:srgbClr val="C00000"/>
                </a:solidFill>
                <a:ea typeface="Times New Roman" panose="02020603050405020304" pitchFamily="18" charset="0"/>
              </a:rPr>
              <a:t>, P. C. Brandt, H. Nair, P. Valek, J. Goldstein, and D. McComas, “</a:t>
            </a:r>
            <a:r>
              <a:rPr lang="en-US" sz="1200" i="1" noProof="0" dirty="0">
                <a:solidFill>
                  <a:srgbClr val="C00000"/>
                </a:solidFill>
                <a:ea typeface="Times New Roman" panose="02020603050405020304" pitchFamily="18" charset="0"/>
              </a:rPr>
              <a:t>Comparison of TWINS images of low‐altitude emission of energetic neutral atoms with DMSP precipitating ion fluxes</a:t>
            </a:r>
            <a:r>
              <a:rPr lang="en-US" sz="1200" noProof="0" dirty="0">
                <a:solidFill>
                  <a:srgbClr val="C00000"/>
                </a:solidFill>
                <a:ea typeface="Times New Roman" panose="02020603050405020304" pitchFamily="18" charset="0"/>
              </a:rPr>
              <a:t>”, J. </a:t>
            </a:r>
            <a:r>
              <a:rPr lang="en-US" sz="1200" noProof="0" dirty="0" err="1">
                <a:solidFill>
                  <a:srgbClr val="C00000"/>
                </a:solidFill>
                <a:ea typeface="Times New Roman" panose="02020603050405020304" pitchFamily="18" charset="0"/>
              </a:rPr>
              <a:t>Geophys</a:t>
            </a:r>
            <a:r>
              <a:rPr lang="en-US" sz="1200" noProof="0" dirty="0">
                <a:solidFill>
                  <a:srgbClr val="C00000"/>
                </a:solidFill>
                <a:ea typeface="Times New Roman" panose="02020603050405020304" pitchFamily="18" charset="0"/>
              </a:rPr>
              <a:t>. Res., 115, A10204, 2010 (LAE)</a:t>
            </a:r>
          </a:p>
        </p:txBody>
      </p:sp>
      <p:pic>
        <p:nvPicPr>
          <p:cNvPr id="12" name="Immagine 8">
            <a:extLst>
              <a:ext uri="{FF2B5EF4-FFF2-40B4-BE49-F238E27FC236}">
                <a16:creationId xmlns:a16="http://schemas.microsoft.com/office/drawing/2014/main" id="{4DFECF31-6BA1-4CB3-AD1F-E9F0E0314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24" t="29949" r="42322" b="41217"/>
          <a:stretch/>
        </p:blipFill>
        <p:spPr>
          <a:xfrm>
            <a:off x="2753059" y="4373857"/>
            <a:ext cx="6264941" cy="218323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2B9E9747-63C6-4F93-80EE-3275A1611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73" y="4596015"/>
            <a:ext cx="2133601" cy="1738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0" rIns="68580" bIns="76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defRPr/>
            </a:pPr>
            <a:r>
              <a:rPr lang="en-US" sz="1200" b="1" noProof="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Evolution of </a:t>
            </a:r>
            <a:r>
              <a:rPr lang="en-US" sz="1200" b="1" u="sng" noProof="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low-altitude and ring current ENA emissions</a:t>
            </a:r>
            <a:r>
              <a:rPr lang="en-US" sz="1200" b="1" noProof="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 from a moderate magnetospheric storm: Continuous and simultaneous TWINS observations</a:t>
            </a:r>
          </a:p>
          <a:p>
            <a:pPr defTabSz="685800">
              <a:defRPr/>
            </a:pPr>
            <a:r>
              <a:rPr lang="en-US" sz="1200" noProof="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M. Fok. P. Valek 2010, Journal of Geophysical Research (LAE + RC)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641905-0BC9-FB31-7103-64FB7263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noProof="0" dirty="0">
                <a:solidFill>
                  <a:prstClr val="black"/>
                </a:solidFill>
              </a:rPr>
              <a:t>REMOTE SENSING BY ENA DETECTION AT THE EARTH: CURRENT STATUS</a:t>
            </a:r>
            <a:endParaRPr lang="en-US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59D433-B3E2-3473-91B2-C1BAD413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61EF12-18D3-7905-A97A-8F5D303E1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B6BEDB-D537-9FFF-415E-A36D9873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9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AEC1D-3A78-EE17-7678-B133DA7B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Current ENA detector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AC716-17E3-7822-258D-3F684B27A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Sketch HERE!!</a:t>
            </a:r>
          </a:p>
        </p:txBody>
      </p:sp>
      <p:pic>
        <p:nvPicPr>
          <p:cNvPr id="4" name="Picture 1" descr="C:\Users\andre\Desktop\unipi\Magistrale\Tesi\overleaf\images\02_ScienceCase\ENA\Strumenti.jpg">
            <a:extLst>
              <a:ext uri="{FF2B5EF4-FFF2-40B4-BE49-F238E27FC236}">
                <a16:creationId xmlns:a16="http://schemas.microsoft.com/office/drawing/2014/main" id="{7AF89038-05E4-5514-00A5-89B1C427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84" y="2708920"/>
            <a:ext cx="8655190" cy="4005064"/>
          </a:xfrm>
          <a:prstGeom prst="rect">
            <a:avLst/>
          </a:prstGeom>
          <a:noFill/>
        </p:spPr>
      </p:pic>
      <p:pic>
        <p:nvPicPr>
          <p:cNvPr id="5" name="Picture 2" descr="C:\Users\andre\Desktop\unipi\Magistrale\Tesi\overleaf\images\02_ScienceCase\ENA\ENAMISSDetectorScheme.png">
            <a:extLst>
              <a:ext uri="{FF2B5EF4-FFF2-40B4-BE49-F238E27FC236}">
                <a16:creationId xmlns:a16="http://schemas.microsoft.com/office/drawing/2014/main" id="{A67AF7A0-F779-8A63-1042-234D46A0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842" y="116632"/>
            <a:ext cx="3024336" cy="2687888"/>
          </a:xfrm>
          <a:prstGeom prst="rect">
            <a:avLst/>
          </a:prstGeom>
          <a:noFill/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ABE4F5A-BC4F-1373-74A4-534FF1692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022DCBD-D826-6CCC-0358-23A8E2DE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3715E2E-0C49-3691-3033-C4EE4FBA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3C7F-048E-4AC2-9005-0292E9D0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99" y="863761"/>
            <a:ext cx="3968748" cy="1628775"/>
          </a:xfrm>
        </p:spPr>
        <p:txBody>
          <a:bodyPr anchor="b">
            <a:normAutofit fontScale="90000"/>
          </a:bodyPr>
          <a:lstStyle/>
          <a:p>
            <a:r>
              <a:rPr lang="en-US" sz="2700" noProof="0" dirty="0"/>
              <a:t>Space </a:t>
            </a:r>
            <a:r>
              <a:rPr lang="en-US" sz="2700" noProof="0" dirty="0" err="1"/>
              <a:t>WEATher</a:t>
            </a:r>
            <a:r>
              <a:rPr lang="en-US" sz="2700" noProof="0" dirty="0"/>
              <a:t> ENA Radiation Sensors (SWEATERS)</a:t>
            </a:r>
            <a:br>
              <a:rPr lang="en-US" sz="3600" noProof="0" dirty="0"/>
            </a:br>
            <a:br>
              <a:rPr lang="en-US" sz="3600" noProof="0" dirty="0"/>
            </a:br>
            <a:r>
              <a:rPr lang="en-US" noProof="0" dirty="0"/>
              <a:t>THE GOAL</a:t>
            </a:r>
            <a:endParaRPr lang="en-US" sz="3500" noProof="0" dirty="0"/>
          </a:p>
        </p:txBody>
      </p:sp>
      <p:pic>
        <p:nvPicPr>
          <p:cNvPr id="17" name="Picture 16" descr="Immagine che contiene Arte frattale, spazio, Universo, vortice&#10;&#10;Il contenuto generato dall'IA potrebbe non essere corretto.">
            <a:extLst>
              <a:ext uri="{FF2B5EF4-FFF2-40B4-BE49-F238E27FC236}">
                <a16:creationId xmlns:a16="http://schemas.microsoft.com/office/drawing/2014/main" id="{7E5CFD45-A6BD-458B-AC98-F8BA6D2FA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3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54" r="38637"/>
          <a:stretch>
            <a:fillRect/>
          </a:stretch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E4F2B-F9B7-4600-A4BA-C610B9EE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525" y="2600325"/>
            <a:ext cx="4330700" cy="40195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noProof="0" dirty="0"/>
              <a:t>Develop a novel class of detectors</a:t>
            </a:r>
            <a:r>
              <a:rPr lang="en-US" sz="2000" noProof="0" dirty="0"/>
              <a:t> for </a:t>
            </a:r>
            <a:r>
              <a:rPr lang="en-US" sz="2000" b="1" noProof="0" dirty="0"/>
              <a:t>charged and neutral atoms</a:t>
            </a:r>
            <a:br>
              <a:rPr lang="en-US" sz="2000" noProof="0" dirty="0"/>
            </a:br>
            <a:r>
              <a:rPr lang="en-US" sz="2000" noProof="0" dirty="0"/>
              <a:t>in the </a:t>
            </a:r>
            <a:r>
              <a:rPr lang="en-US" sz="2000" b="1" noProof="0" dirty="0"/>
              <a:t>1–100 keV</a:t>
            </a:r>
            <a:r>
              <a:rPr lang="en-US" sz="2000" noProof="0" dirty="0"/>
              <a:t> energy range</a:t>
            </a:r>
          </a:p>
          <a:p>
            <a:pPr marL="0" indent="0">
              <a:buNone/>
            </a:pPr>
            <a:endParaRPr lang="en-US" sz="2000" noProof="0" dirty="0"/>
          </a:p>
          <a:p>
            <a:pPr marL="0" indent="0">
              <a:buNone/>
            </a:pPr>
            <a:r>
              <a:rPr lang="en-US" sz="2000" noProof="0" dirty="0"/>
              <a:t>Broad Impact Across Fields</a:t>
            </a:r>
          </a:p>
          <a:p>
            <a:endParaRPr lang="en-US" sz="2000" noProof="0" dirty="0"/>
          </a:p>
          <a:p>
            <a:pPr marL="180975" lvl="1" indent="-9525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500" b="1" noProof="0" dirty="0">
                <a:latin typeface="Arial" panose="020B0604020202020204" pitchFamily="34" charset="0"/>
              </a:rPr>
              <a:t>Space sciences</a:t>
            </a:r>
            <a:r>
              <a:rPr lang="en-US" sz="1500" noProof="0" dirty="0">
                <a:latin typeface="Arial" panose="020B0604020202020204" pitchFamily="34" charset="0"/>
              </a:rPr>
              <a:t>:</a:t>
            </a:r>
            <a:br>
              <a:rPr lang="en-US" sz="1500" noProof="0" dirty="0">
                <a:latin typeface="Arial" panose="020B0604020202020204" pitchFamily="34" charset="0"/>
              </a:rPr>
            </a:br>
            <a:r>
              <a:rPr lang="en-US" sz="1500" noProof="0" dirty="0">
                <a:latin typeface="Arial" panose="020B0604020202020204" pitchFamily="34" charset="0"/>
              </a:rPr>
              <a:t>▸ Cosmic rays and magnetospheric dynamics</a:t>
            </a:r>
            <a:br>
              <a:rPr lang="en-US" sz="1500" noProof="0" dirty="0">
                <a:latin typeface="Arial" panose="020B0604020202020204" pitchFamily="34" charset="0"/>
              </a:rPr>
            </a:br>
            <a:r>
              <a:rPr lang="en-US" sz="1500" noProof="0" dirty="0">
                <a:latin typeface="Arial" panose="020B0604020202020204" pitchFamily="34" charset="0"/>
              </a:rPr>
              <a:t>▸ Space weather monitoring</a:t>
            </a:r>
          </a:p>
          <a:p>
            <a:pPr marL="180975" lvl="1" indent="-9525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sz="1500" b="1" noProof="0" dirty="0">
              <a:latin typeface="Arial" panose="020B0604020202020204" pitchFamily="34" charset="0"/>
            </a:endParaRPr>
          </a:p>
          <a:p>
            <a:pPr marL="180975" lvl="1" indent="-9525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500" b="1" noProof="0" dirty="0">
                <a:latin typeface="Arial" panose="020B0604020202020204" pitchFamily="34" charset="0"/>
              </a:rPr>
              <a:t>Fundamental &amp; applied research</a:t>
            </a:r>
            <a:r>
              <a:rPr lang="en-US" sz="1500" noProof="0" dirty="0">
                <a:latin typeface="Arial" panose="020B0604020202020204" pitchFamily="34" charset="0"/>
              </a:rPr>
              <a:t>:</a:t>
            </a:r>
            <a:br>
              <a:rPr lang="en-US" sz="1500" noProof="0" dirty="0">
                <a:latin typeface="Arial" panose="020B0604020202020204" pitchFamily="34" charset="0"/>
              </a:rPr>
            </a:br>
            <a:r>
              <a:rPr lang="en-US" sz="1500" noProof="0" dirty="0">
                <a:latin typeface="Arial" panose="020B0604020202020204" pitchFamily="34" charset="0"/>
              </a:rPr>
              <a:t>▸ Direct dark matter searches</a:t>
            </a:r>
            <a:br>
              <a:rPr lang="en-US" sz="1500" noProof="0" dirty="0">
                <a:latin typeface="Arial" panose="020B0604020202020204" pitchFamily="34" charset="0"/>
              </a:rPr>
            </a:br>
            <a:r>
              <a:rPr lang="en-US" sz="1500" noProof="0" dirty="0">
                <a:latin typeface="Arial" panose="020B0604020202020204" pitchFamily="34" charset="0"/>
              </a:rPr>
              <a:t>▸ Plasma diagnostics (e.g. fusion)</a:t>
            </a:r>
            <a:br>
              <a:rPr lang="en-US" sz="1500" noProof="0" dirty="0">
                <a:latin typeface="Arial" panose="020B0604020202020204" pitchFamily="34" charset="0"/>
              </a:rPr>
            </a:br>
            <a:r>
              <a:rPr lang="en-US" sz="1500" noProof="0" dirty="0">
                <a:latin typeface="Arial" panose="020B0604020202020204" pitchFamily="34" charset="0"/>
              </a:rPr>
              <a:t>▸ Micro-dosimetry in medicine and radiation science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F7074B-51B1-8375-B3FE-6D61D69F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6/25/2025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F5C5C2-5A6F-F028-76DD-FD8C1289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SWEATERS Experience - F. Pilo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1EA77-832A-B950-C726-FBEDC09D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8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20804</TotalTime>
  <Words>3615</Words>
  <Application>Microsoft Office PowerPoint</Application>
  <PresentationFormat>Presentazione su schermo (4:3)</PresentationFormat>
  <Paragraphs>588</Paragraphs>
  <Slides>39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39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Cambria Math</vt:lpstr>
      <vt:lpstr>Symbol</vt:lpstr>
      <vt:lpstr>Times New Roman</vt:lpstr>
      <vt:lpstr>var(--default-mono-font, "GitLab Mono")</vt:lpstr>
      <vt:lpstr>Wingdings</vt:lpstr>
      <vt:lpstr>Office Theme</vt:lpstr>
      <vt:lpstr>3_Tema di Office</vt:lpstr>
      <vt:lpstr>4_Tema di Office</vt:lpstr>
      <vt:lpstr>Micro Pattern Gaseous Detectors and their space applications</vt:lpstr>
      <vt:lpstr>Objectives of the session</vt:lpstr>
      <vt:lpstr>Magnetospheric Dynamics and Space Weather</vt:lpstr>
      <vt:lpstr>Presentazione standard di PowerPoint</vt:lpstr>
      <vt:lpstr>Space Weather Satellites In Situ measurements – GOES-R   </vt:lpstr>
      <vt:lpstr>Remote sensing for Space Weather Energetic Neutral Atom (ENA)</vt:lpstr>
      <vt:lpstr>REMOTE SENSING BY ENA DETECTION AT THE EARTH: CURRENT STATUS</vt:lpstr>
      <vt:lpstr>Current ENA detector</vt:lpstr>
      <vt:lpstr>Space WEATher ENA Radiation Sensors (SWEATERS)  THE GOAL</vt:lpstr>
      <vt:lpstr>SWEATERS Detector Concept</vt:lpstr>
      <vt:lpstr>SWEATERS Detector Design Starting Point</vt:lpstr>
      <vt:lpstr>Low-Pressure Operation: A Space-Driven Constraint</vt:lpstr>
      <vt:lpstr>Entrance Window Innovation</vt:lpstr>
      <vt:lpstr>Baseline Material Carbon Foil (TRL 9, but new usage)</vt:lpstr>
      <vt:lpstr>MICROMEGAS as the Chosen MPGD Tech</vt:lpstr>
      <vt:lpstr>High-Energy vs Low-Energy Paradigm Shift</vt:lpstr>
      <vt:lpstr>Ion tracks in low pressure gases</vt:lpstr>
      <vt:lpstr>Operating MICROMEGAS at Low Pressure What's Different?</vt:lpstr>
      <vt:lpstr>Design Must Anticipate Unknowns</vt:lpstr>
      <vt:lpstr>Enabling TRL Progression Low-Leakage Frame and High-Purity Gas Handling</vt:lpstr>
      <vt:lpstr>Presentazione standard di PowerPoint</vt:lpstr>
      <vt:lpstr>Presentazione standard di PowerPoint</vt:lpstr>
      <vt:lpstr>Boosting Detector Development Dedicated Low-Energy Ion Beam Facility</vt:lpstr>
      <vt:lpstr>Detector Simulation ENA Detector Simulation (EDSIM)</vt:lpstr>
      <vt:lpstr>Presentazione standard di PowerPoint</vt:lpstr>
      <vt:lpstr>Micromesh energy measurement</vt:lpstr>
      <vt:lpstr>Mesh readout chain for energy measurements  Front-end electronics design and manufacturing</vt:lpstr>
      <vt:lpstr>Technology selection and development  X-rays source test bench</vt:lpstr>
      <vt:lpstr>Representative Results</vt:lpstr>
      <vt:lpstr>Unexpected behaviuor Gain Variation with Gas (Sealed Configuration)</vt:lpstr>
      <vt:lpstr>Accelerating Optimization via Simulation New physical processes added to Garfield++ </vt:lpstr>
      <vt:lpstr>Accelerating Optimization via Simulation MC vs LAB Data …. Now It WORKS!!!!</vt:lpstr>
      <vt:lpstr>Ion Beam Testing  Ionization quenching factor measurements</vt:lpstr>
      <vt:lpstr>Ion Beam Testing  Position and direction reconstruction</vt:lpstr>
      <vt:lpstr>Advancing Technology Readiness  Support Mechanics and Electronics</vt:lpstr>
      <vt:lpstr>Advancing Technology Readiness  EDSIM Recent Updates</vt:lpstr>
      <vt:lpstr>Potential Missions and Integration Scenarios</vt:lpstr>
      <vt:lpstr>What We Learned About Designing for the Unknown</vt:lpstr>
      <vt:lpstr>MM for balloon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Federico Pilo</cp:lastModifiedBy>
  <cp:revision>299</cp:revision>
  <dcterms:created xsi:type="dcterms:W3CDTF">2013-01-27T09:14:16Z</dcterms:created>
  <dcterms:modified xsi:type="dcterms:W3CDTF">2025-06-25T08:04:01Z</dcterms:modified>
  <cp:category/>
</cp:coreProperties>
</file>