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99" r:id="rId3"/>
  </p:sldMasterIdLst>
  <p:notesMasterIdLst>
    <p:notesMasterId r:id="rId51"/>
  </p:notesMasterIdLst>
  <p:sldIdLst>
    <p:sldId id="256" r:id="rId4"/>
    <p:sldId id="2767" r:id="rId5"/>
    <p:sldId id="263" r:id="rId6"/>
    <p:sldId id="257" r:id="rId7"/>
    <p:sldId id="266" r:id="rId8"/>
    <p:sldId id="264" r:id="rId9"/>
    <p:sldId id="265" r:id="rId10"/>
    <p:sldId id="311" r:id="rId11"/>
    <p:sldId id="2785" r:id="rId12"/>
    <p:sldId id="2784" r:id="rId13"/>
    <p:sldId id="2781" r:id="rId14"/>
    <p:sldId id="315" r:id="rId15"/>
    <p:sldId id="304" r:id="rId16"/>
    <p:sldId id="309" r:id="rId17"/>
    <p:sldId id="310" r:id="rId18"/>
    <p:sldId id="2770" r:id="rId19"/>
    <p:sldId id="358" r:id="rId20"/>
    <p:sldId id="359" r:id="rId21"/>
    <p:sldId id="386" r:id="rId22"/>
    <p:sldId id="313" r:id="rId23"/>
    <p:sldId id="413" r:id="rId24"/>
    <p:sldId id="2772" r:id="rId25"/>
    <p:sldId id="415" r:id="rId26"/>
    <p:sldId id="416" r:id="rId27"/>
    <p:sldId id="2768" r:id="rId28"/>
    <p:sldId id="259" r:id="rId29"/>
    <p:sldId id="419" r:id="rId30"/>
    <p:sldId id="422" r:id="rId31"/>
    <p:sldId id="420" r:id="rId32"/>
    <p:sldId id="2775" r:id="rId33"/>
    <p:sldId id="417" r:id="rId34"/>
    <p:sldId id="421" r:id="rId35"/>
    <p:sldId id="423" r:id="rId36"/>
    <p:sldId id="424" r:id="rId37"/>
    <p:sldId id="2776" r:id="rId38"/>
    <p:sldId id="2777" r:id="rId39"/>
    <p:sldId id="2778" r:id="rId40"/>
    <p:sldId id="2779" r:id="rId41"/>
    <p:sldId id="427" r:id="rId42"/>
    <p:sldId id="262" r:id="rId43"/>
    <p:sldId id="316" r:id="rId44"/>
    <p:sldId id="317" r:id="rId45"/>
    <p:sldId id="301" r:id="rId46"/>
    <p:sldId id="2771" r:id="rId47"/>
    <p:sldId id="2773" r:id="rId48"/>
    <p:sldId id="426" r:id="rId49"/>
    <p:sldId id="2786"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page &amp; Outlook" id="{E6A393F5-35F6-47B3-898F-388B6AE981D3}">
          <p14:sldIdLst>
            <p14:sldId id="256"/>
            <p14:sldId id="2767"/>
            <p14:sldId id="263"/>
          </p14:sldIdLst>
        </p14:section>
        <p14:section name="1.From Particle Physics to Space Instrumentation (10 min)" id="{3AA42C97-B178-446A-B34C-85DBCCBAA976}">
          <p14:sldIdLst>
            <p14:sldId id="257"/>
            <p14:sldId id="266"/>
            <p14:sldId id="264"/>
            <p14:sldId id="265"/>
          </p14:sldIdLst>
        </p14:section>
        <p14:section name="MPGD Technologies: Already Challenging on Earth (20 min)" id="{D43B0B26-3876-402D-BD67-7D7ABC8CFE65}">
          <p14:sldIdLst>
            <p14:sldId id="311"/>
            <p14:sldId id="2785"/>
            <p14:sldId id="2784"/>
            <p14:sldId id="2781"/>
            <p14:sldId id="315"/>
            <p14:sldId id="304"/>
            <p14:sldId id="309"/>
            <p14:sldId id="310"/>
            <p14:sldId id="2770"/>
            <p14:sldId id="358"/>
            <p14:sldId id="359"/>
            <p14:sldId id="386"/>
            <p14:sldId id="313"/>
            <p14:sldId id="413"/>
            <p14:sldId id="2772"/>
            <p14:sldId id="415"/>
            <p14:sldId id="416"/>
            <p14:sldId id="2768"/>
          </p14:sldIdLst>
        </p14:section>
        <p14:section name="MPGD in Space: What's Really Different? (15 min)" id="{04EF3CE4-A1A1-4C02-B0EA-A897E3941E3E}">
          <p14:sldIdLst>
            <p14:sldId id="259"/>
            <p14:sldId id="419"/>
            <p14:sldId id="422"/>
            <p14:sldId id="420"/>
            <p14:sldId id="2775"/>
            <p14:sldId id="417"/>
            <p14:sldId id="421"/>
            <p14:sldId id="423"/>
            <p14:sldId id="424"/>
            <p14:sldId id="2776"/>
            <p14:sldId id="2777"/>
          </p14:sldIdLst>
        </p14:section>
        <p14:section name="Testing and Qualification: The Invisible Work (10 min)" id="{A43AB71F-F0C1-4C74-B41C-24FFEF2279B2}">
          <p14:sldIdLst>
            <p14:sldId id="2778"/>
            <p14:sldId id="2779"/>
            <p14:sldId id="427"/>
          </p14:sldIdLst>
        </p14:section>
        <p14:section name="Summary and Q&amp;A" id="{87A55094-6DE2-4ED1-9EE3-C892841B2C9D}">
          <p14:sldIdLst>
            <p14:sldId id="262"/>
          </p14:sldIdLst>
        </p14:section>
        <p14:section name="Spares" id="{9D45658A-BB31-4781-93C5-39BDFAE6B14B}">
          <p14:sldIdLst>
            <p14:sldId id="316"/>
            <p14:sldId id="317"/>
            <p14:sldId id="301"/>
            <p14:sldId id="2771"/>
            <p14:sldId id="2773"/>
            <p14:sldId id="426"/>
            <p14:sldId id="27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100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404" autoAdjust="0"/>
  </p:normalViewPr>
  <p:slideViewPr>
    <p:cSldViewPr snapToGrid="0" snapToObjects="1">
      <p:cViewPr varScale="1">
        <p:scale>
          <a:sx n="71" d="100"/>
          <a:sy n="71" d="100"/>
        </p:scale>
        <p:origin x="972" y="44"/>
      </p:cViewPr>
      <p:guideLst>
        <p:guide orient="horz" pos="2160"/>
        <p:guide pos="2880"/>
      </p:guideLst>
    </p:cSldViewPr>
  </p:slideViewPr>
  <p:notesTextViewPr>
    <p:cViewPr>
      <p:scale>
        <a:sx n="200" d="100"/>
        <a:sy n="2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401BA-A983-4446-8AF8-CC4AA91B4EB3}" type="datetimeFigureOut">
              <a:rPr lang="it-IT" smtClean="0"/>
              <a:t>23/06/2025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BB912-7370-4091-9A25-44F735F4816C}" type="slidenum">
              <a:rPr lang="it-IT" smtClean="0"/>
              <a:t>‹N›</a:t>
            </a:fld>
            <a:endParaRPr lang="it-IT"/>
          </a:p>
        </p:txBody>
      </p:sp>
    </p:spTree>
    <p:extLst>
      <p:ext uri="{BB962C8B-B14F-4D97-AF65-F5344CB8AC3E}">
        <p14:creationId xmlns:p14="http://schemas.microsoft.com/office/powerpoint/2010/main" val="103182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it-IT" sz="1200" kern="1200" dirty="0">
                <a:solidFill>
                  <a:schemeClr val="tx1"/>
                </a:solidFill>
                <a:effectLst/>
                <a:latin typeface="+mn-lt"/>
                <a:ea typeface="+mn-ea"/>
                <a:cs typeface="+mn-cs"/>
              </a:rPr>
              <a:t>Title of the </a:t>
            </a:r>
            <a:r>
              <a:rPr lang="it-IT" sz="1200" kern="1200" dirty="0" err="1">
                <a:solidFill>
                  <a:schemeClr val="tx1"/>
                </a:solidFill>
                <a:effectLst/>
                <a:latin typeface="+mn-lt"/>
                <a:ea typeface="+mn-ea"/>
                <a:cs typeface="+mn-cs"/>
              </a:rPr>
              <a:t>presentation</a:t>
            </a:r>
            <a:endParaRPr lang="it-IT"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Subtitle: "Experimental Physics Meets Space — Technology and Constraints"</a:t>
            </a:r>
            <a:endParaRPr lang="it-IT" sz="1200" kern="1200" dirty="0">
              <a:solidFill>
                <a:schemeClr val="tx1"/>
              </a:solidFill>
              <a:effectLst/>
              <a:latin typeface="+mn-lt"/>
              <a:ea typeface="+mn-ea"/>
              <a:cs typeface="+mn-cs"/>
            </a:endParaRPr>
          </a:p>
          <a:p>
            <a:pPr lvl="0"/>
            <a:r>
              <a:rPr lang="it-IT" sz="1200" kern="1200" dirty="0">
                <a:solidFill>
                  <a:schemeClr val="tx1"/>
                </a:solidFill>
                <a:effectLst/>
                <a:latin typeface="+mn-lt"/>
                <a:ea typeface="+mn-ea"/>
                <a:cs typeface="+mn-cs"/>
              </a:rPr>
              <a:t>Your name, institution, date</a:t>
            </a:r>
          </a:p>
          <a:p>
            <a:endParaRPr lang="it-IT" dirty="0"/>
          </a:p>
        </p:txBody>
      </p:sp>
      <p:sp>
        <p:nvSpPr>
          <p:cNvPr id="4" name="Segnaposto numero diapositiva 3"/>
          <p:cNvSpPr>
            <a:spLocks noGrp="1"/>
          </p:cNvSpPr>
          <p:nvPr>
            <p:ph type="sldNum" sz="quarter" idx="5"/>
          </p:nvPr>
        </p:nvSpPr>
        <p:spPr/>
        <p:txBody>
          <a:bodyPr/>
          <a:lstStyle/>
          <a:p>
            <a:fld id="{118BB912-7370-4091-9A25-44F735F4816C}" type="slidenum">
              <a:rPr lang="it-IT" smtClean="0"/>
              <a:t>1</a:t>
            </a:fld>
            <a:endParaRPr lang="it-IT"/>
          </a:p>
        </p:txBody>
      </p:sp>
    </p:spTree>
    <p:extLst>
      <p:ext uri="{BB962C8B-B14F-4D97-AF65-F5344CB8AC3E}">
        <p14:creationId xmlns:p14="http://schemas.microsoft.com/office/powerpoint/2010/main" val="4250930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Mettere qualche ordine di grandezza e dei grafici!!</a:t>
            </a:r>
          </a:p>
        </p:txBody>
      </p:sp>
      <p:sp>
        <p:nvSpPr>
          <p:cNvPr id="4" name="Segnaposto numero diapositiva 3"/>
          <p:cNvSpPr>
            <a:spLocks noGrp="1"/>
          </p:cNvSpPr>
          <p:nvPr>
            <p:ph type="sldNum" sz="quarter" idx="5"/>
          </p:nvPr>
        </p:nvSpPr>
        <p:spPr/>
        <p:txBody>
          <a:bodyPr/>
          <a:lstStyle/>
          <a:p>
            <a:fld id="{118BB912-7370-4091-9A25-44F735F4816C}" type="slidenum">
              <a:rPr lang="it-IT" smtClean="0"/>
              <a:t>14</a:t>
            </a:fld>
            <a:endParaRPr lang="it-IT"/>
          </a:p>
        </p:txBody>
      </p:sp>
    </p:spTree>
    <p:extLst>
      <p:ext uri="{BB962C8B-B14F-4D97-AF65-F5344CB8AC3E}">
        <p14:creationId xmlns:p14="http://schemas.microsoft.com/office/powerpoint/2010/main" val="1339938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8BB912-7370-4091-9A25-44F735F4816C}" type="slidenum">
              <a:rPr lang="it-IT" smtClean="0"/>
              <a:t>15</a:t>
            </a:fld>
            <a:endParaRPr lang="it-IT"/>
          </a:p>
        </p:txBody>
      </p:sp>
    </p:spTree>
    <p:extLst>
      <p:ext uri="{BB962C8B-B14F-4D97-AF65-F5344CB8AC3E}">
        <p14:creationId xmlns:p14="http://schemas.microsoft.com/office/powerpoint/2010/main" val="3408719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1D52F-E67F-8CFA-7083-1FAB613D574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67C6057-DB1A-FE7A-7A9E-23A65EAE545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45BEC6A-C4BD-92F8-A710-8894DF1E669B}"/>
              </a:ext>
            </a:extLst>
          </p:cNvPr>
          <p:cNvSpPr>
            <a:spLocks noGrp="1"/>
          </p:cNvSpPr>
          <p:nvPr>
            <p:ph type="body" idx="1"/>
          </p:nvPr>
        </p:nvSpPr>
        <p:spPr/>
        <p:txBody>
          <a:bodyPr/>
          <a:lstStyle/>
          <a:p>
            <a:r>
              <a:rPr lang="it-IT" dirty="0"/>
              <a:t>Controllare spessori delle GEM. Bilanciare meglio in modo che si capisca il </a:t>
            </a:r>
            <a:r>
              <a:rPr lang="it-IT" dirty="0" err="1"/>
              <a:t>comparison</a:t>
            </a:r>
            <a:r>
              <a:rPr lang="it-IT" dirty="0"/>
              <a:t>: mettere concetti e poi figure di merito</a:t>
            </a:r>
          </a:p>
        </p:txBody>
      </p:sp>
      <p:sp>
        <p:nvSpPr>
          <p:cNvPr id="4" name="Segnaposto numero diapositiva 3">
            <a:extLst>
              <a:ext uri="{FF2B5EF4-FFF2-40B4-BE49-F238E27FC236}">
                <a16:creationId xmlns:a16="http://schemas.microsoft.com/office/drawing/2014/main" id="{FB965116-2841-D6B8-B8D8-F87D863D5AF8}"/>
              </a:ext>
            </a:extLst>
          </p:cNvPr>
          <p:cNvSpPr>
            <a:spLocks noGrp="1"/>
          </p:cNvSpPr>
          <p:nvPr>
            <p:ph type="sldNum" sz="quarter" idx="5"/>
          </p:nvPr>
        </p:nvSpPr>
        <p:spPr/>
        <p:txBody>
          <a:bodyPr/>
          <a:lstStyle/>
          <a:p>
            <a:fld id="{118BB912-7370-4091-9A25-44F735F4816C}" type="slidenum">
              <a:rPr lang="it-IT" smtClean="0"/>
              <a:t>16</a:t>
            </a:fld>
            <a:endParaRPr lang="it-IT"/>
          </a:p>
        </p:txBody>
      </p:sp>
    </p:spTree>
    <p:extLst>
      <p:ext uri="{BB962C8B-B14F-4D97-AF65-F5344CB8AC3E}">
        <p14:creationId xmlns:p14="http://schemas.microsoft.com/office/powerpoint/2010/main" val="416952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2BF299C-A07F-48A5-A3A2-DA2A4CC98D7C}" type="slidenum">
              <a:rPr lang="fr-FR" smtClean="0"/>
              <a:t>18</a:t>
            </a:fld>
            <a:endParaRPr lang="fr-FR"/>
          </a:p>
        </p:txBody>
      </p:sp>
    </p:spTree>
    <p:extLst>
      <p:ext uri="{BB962C8B-B14F-4D97-AF65-F5344CB8AC3E}">
        <p14:creationId xmlns:p14="http://schemas.microsoft.com/office/powerpoint/2010/main" val="335985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Capire meglio cosa mettere e cosa lasciare</a:t>
            </a:r>
          </a:p>
        </p:txBody>
      </p:sp>
      <p:sp>
        <p:nvSpPr>
          <p:cNvPr id="4" name="Segnaposto numero diapositiva 3"/>
          <p:cNvSpPr>
            <a:spLocks noGrp="1"/>
          </p:cNvSpPr>
          <p:nvPr>
            <p:ph type="sldNum" sz="quarter" idx="5"/>
          </p:nvPr>
        </p:nvSpPr>
        <p:spPr/>
        <p:txBody>
          <a:bodyPr/>
          <a:lstStyle/>
          <a:p>
            <a:fld id="{118BB912-7370-4091-9A25-44F735F4816C}" type="slidenum">
              <a:rPr lang="it-IT" smtClean="0"/>
              <a:t>20</a:t>
            </a:fld>
            <a:endParaRPr lang="it-IT"/>
          </a:p>
        </p:txBody>
      </p:sp>
    </p:spTree>
    <p:extLst>
      <p:ext uri="{BB962C8B-B14F-4D97-AF65-F5344CB8AC3E}">
        <p14:creationId xmlns:p14="http://schemas.microsoft.com/office/powerpoint/2010/main" val="270647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Mettere la referenza e scrivere quanto necessario per T2K</a:t>
            </a:r>
          </a:p>
        </p:txBody>
      </p:sp>
      <p:sp>
        <p:nvSpPr>
          <p:cNvPr id="4" name="Segnaposto numero diapositiva 3"/>
          <p:cNvSpPr>
            <a:spLocks noGrp="1"/>
          </p:cNvSpPr>
          <p:nvPr>
            <p:ph type="sldNum" sz="quarter" idx="5"/>
          </p:nvPr>
        </p:nvSpPr>
        <p:spPr/>
        <p:txBody>
          <a:bodyPr/>
          <a:lstStyle/>
          <a:p>
            <a:fld id="{118BB912-7370-4091-9A25-44F735F4816C}" type="slidenum">
              <a:rPr lang="it-IT" smtClean="0"/>
              <a:t>21</a:t>
            </a:fld>
            <a:endParaRPr lang="it-IT"/>
          </a:p>
        </p:txBody>
      </p:sp>
    </p:spTree>
    <p:extLst>
      <p:ext uri="{BB962C8B-B14F-4D97-AF65-F5344CB8AC3E}">
        <p14:creationId xmlns:p14="http://schemas.microsoft.com/office/powerpoint/2010/main" val="3429297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1CA1F-F904-C83B-B617-A820AD58362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3C33ACA-0CA6-22E7-71BF-243163D92C4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A7D7E53-0EBA-0CFF-63AE-347980D28267}"/>
              </a:ext>
            </a:extLst>
          </p:cNvPr>
          <p:cNvSpPr>
            <a:spLocks noGrp="1"/>
          </p:cNvSpPr>
          <p:nvPr>
            <p:ph type="body" idx="1"/>
          </p:nvPr>
        </p:nvSpPr>
        <p:spPr/>
        <p:txBody>
          <a:bodyPr/>
          <a:lstStyle/>
          <a:p>
            <a:r>
              <a:rPr lang="it-IT" dirty="0"/>
              <a:t>Mettere la referenza e scrivere quanto necessario per T2K</a:t>
            </a:r>
          </a:p>
        </p:txBody>
      </p:sp>
      <p:sp>
        <p:nvSpPr>
          <p:cNvPr id="4" name="Segnaposto numero diapositiva 3">
            <a:extLst>
              <a:ext uri="{FF2B5EF4-FFF2-40B4-BE49-F238E27FC236}">
                <a16:creationId xmlns:a16="http://schemas.microsoft.com/office/drawing/2014/main" id="{2656F3A1-945B-786B-CAF3-FB2C13E4902A}"/>
              </a:ext>
            </a:extLst>
          </p:cNvPr>
          <p:cNvSpPr>
            <a:spLocks noGrp="1"/>
          </p:cNvSpPr>
          <p:nvPr>
            <p:ph type="sldNum" sz="quarter" idx="5"/>
          </p:nvPr>
        </p:nvSpPr>
        <p:spPr/>
        <p:txBody>
          <a:bodyPr/>
          <a:lstStyle/>
          <a:p>
            <a:fld id="{118BB912-7370-4091-9A25-44F735F4816C}" type="slidenum">
              <a:rPr lang="it-IT" smtClean="0"/>
              <a:t>22</a:t>
            </a:fld>
            <a:endParaRPr lang="it-IT"/>
          </a:p>
        </p:txBody>
      </p:sp>
    </p:spTree>
    <p:extLst>
      <p:ext uri="{BB962C8B-B14F-4D97-AF65-F5344CB8AC3E}">
        <p14:creationId xmlns:p14="http://schemas.microsoft.com/office/powerpoint/2010/main" val="112241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8D2B9-6AD6-524A-B770-3EA375FA36B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86FE449-793A-9F44-A438-720438E7F7C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F5254F7-D06B-A9BE-BB0A-73162316E342}"/>
              </a:ext>
            </a:extLst>
          </p:cNvPr>
          <p:cNvSpPr>
            <a:spLocks noGrp="1"/>
          </p:cNvSpPr>
          <p:nvPr>
            <p:ph type="body" idx="1"/>
          </p:nvPr>
        </p:nvSpPr>
        <p:spPr/>
        <p:txBody>
          <a:bodyPr/>
          <a:lstStyle/>
          <a:p>
            <a:r>
              <a:rPr lang="it-IT" dirty="0"/>
              <a:t>Mettere la referenza per l’esempio di sinistra</a:t>
            </a:r>
          </a:p>
          <a:p>
            <a:endParaRPr lang="it-IT" dirty="0"/>
          </a:p>
        </p:txBody>
      </p:sp>
      <p:sp>
        <p:nvSpPr>
          <p:cNvPr id="4" name="Segnaposto numero diapositiva 3">
            <a:extLst>
              <a:ext uri="{FF2B5EF4-FFF2-40B4-BE49-F238E27FC236}">
                <a16:creationId xmlns:a16="http://schemas.microsoft.com/office/drawing/2014/main" id="{C4B896DB-6B57-DC19-9181-12BC80CABCB0}"/>
              </a:ext>
            </a:extLst>
          </p:cNvPr>
          <p:cNvSpPr>
            <a:spLocks noGrp="1"/>
          </p:cNvSpPr>
          <p:nvPr>
            <p:ph type="sldNum" sz="quarter" idx="5"/>
          </p:nvPr>
        </p:nvSpPr>
        <p:spPr/>
        <p:txBody>
          <a:bodyPr/>
          <a:lstStyle/>
          <a:p>
            <a:fld id="{118BB912-7370-4091-9A25-44F735F4816C}" type="slidenum">
              <a:rPr lang="it-IT" smtClean="0"/>
              <a:t>23</a:t>
            </a:fld>
            <a:endParaRPr lang="it-IT"/>
          </a:p>
        </p:txBody>
      </p:sp>
    </p:spTree>
    <p:extLst>
      <p:ext uri="{BB962C8B-B14F-4D97-AF65-F5344CB8AC3E}">
        <p14:creationId xmlns:p14="http://schemas.microsoft.com/office/powerpoint/2010/main" val="88527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Mettere una figurina su CTE o modelli termici</a:t>
            </a:r>
          </a:p>
        </p:txBody>
      </p:sp>
      <p:sp>
        <p:nvSpPr>
          <p:cNvPr id="4" name="Segnaposto numero diapositiva 3"/>
          <p:cNvSpPr>
            <a:spLocks noGrp="1"/>
          </p:cNvSpPr>
          <p:nvPr>
            <p:ph type="sldNum" sz="quarter" idx="5"/>
          </p:nvPr>
        </p:nvSpPr>
        <p:spPr/>
        <p:txBody>
          <a:bodyPr/>
          <a:lstStyle/>
          <a:p>
            <a:fld id="{118BB912-7370-4091-9A25-44F735F4816C}" type="slidenum">
              <a:rPr lang="it-IT" smtClean="0"/>
              <a:t>27</a:t>
            </a:fld>
            <a:endParaRPr lang="it-IT"/>
          </a:p>
        </p:txBody>
      </p:sp>
    </p:spTree>
    <p:extLst>
      <p:ext uri="{BB962C8B-B14F-4D97-AF65-F5344CB8AC3E}">
        <p14:creationId xmlns:p14="http://schemas.microsoft.com/office/powerpoint/2010/main" val="3327194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8BB912-7370-4091-9A25-44F735F4816C}" type="slidenum">
              <a:rPr lang="it-IT" smtClean="0"/>
              <a:t>29</a:t>
            </a:fld>
            <a:endParaRPr lang="it-IT"/>
          </a:p>
        </p:txBody>
      </p:sp>
    </p:spTree>
    <p:extLst>
      <p:ext uri="{BB962C8B-B14F-4D97-AF65-F5344CB8AC3E}">
        <p14:creationId xmlns:p14="http://schemas.microsoft.com/office/powerpoint/2010/main" val="233489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en-US" sz="1200" kern="1200" dirty="0">
                <a:solidFill>
                  <a:schemeClr val="tx1"/>
                </a:solidFill>
                <a:effectLst/>
                <a:latin typeface="+mn-lt"/>
                <a:ea typeface="+mn-ea"/>
                <a:cs typeface="+mn-cs"/>
              </a:rPr>
              <a:t>Understand the transition from lab to space instruments</a:t>
            </a:r>
            <a:endParaRPr lang="it-IT"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key experimental challenges (construction, testing, qualification)</a:t>
            </a:r>
            <a:endParaRPr lang="it-IT"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Appreciate the unique constraints of designing for space</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118BB912-7370-4091-9A25-44F735F4816C}" type="slidenum">
              <a:rPr lang="it-IT" smtClean="0"/>
              <a:t>3</a:t>
            </a:fld>
            <a:endParaRPr lang="it-IT"/>
          </a:p>
        </p:txBody>
      </p:sp>
    </p:spTree>
    <p:extLst>
      <p:ext uri="{BB962C8B-B14F-4D97-AF65-F5344CB8AC3E}">
        <p14:creationId xmlns:p14="http://schemas.microsoft.com/office/powerpoint/2010/main" val="3700158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8BB912-7370-4091-9A25-44F735F4816C}" type="slidenum">
              <a:rPr lang="it-IT" smtClean="0"/>
              <a:t>32</a:t>
            </a:fld>
            <a:endParaRPr lang="it-IT"/>
          </a:p>
        </p:txBody>
      </p:sp>
    </p:spTree>
    <p:extLst>
      <p:ext uri="{BB962C8B-B14F-4D97-AF65-F5344CB8AC3E}">
        <p14:creationId xmlns:p14="http://schemas.microsoft.com/office/powerpoint/2010/main" val="2856457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Qui capire meglio quali grafici mettere (https://api.pageplace.de/preview/DT0400.9781400839094_A24347742/preview-9781400839094_A24347742.pdf)</a:t>
            </a:r>
          </a:p>
          <a:p>
            <a:endParaRPr lang="it-IT" dirty="0"/>
          </a:p>
          <a:p>
            <a:r>
              <a:rPr lang="en-US" b="1" dirty="0"/>
              <a:t>Slide Visual Suggestions</a:t>
            </a:r>
          </a:p>
          <a:p>
            <a:r>
              <a:rPr lang="en-US" dirty="0"/>
              <a:t>For the </a:t>
            </a:r>
            <a:r>
              <a:rPr lang="en-US" b="1" dirty="0"/>
              <a:t>leak rate equation</a:t>
            </a:r>
            <a:r>
              <a:rPr lang="en-US" dirty="0"/>
              <a:t> slide:</a:t>
            </a:r>
          </a:p>
          <a:p>
            <a:pPr lvl="1"/>
            <a:r>
              <a:rPr lang="en-US" dirty="0"/>
              <a:t>Include a simple graphic showing a sealed vessel in space, helium molecules leaking, a helium detector, etc.</a:t>
            </a:r>
          </a:p>
          <a:p>
            <a:r>
              <a:rPr lang="en-US" dirty="0"/>
              <a:t>For </a:t>
            </a:r>
            <a:r>
              <a:rPr lang="en-US" b="1" dirty="0"/>
              <a:t>Electrostatic Charging</a:t>
            </a:r>
            <a:r>
              <a:rPr lang="en-US" dirty="0"/>
              <a:t>, a 2-panel comparison:</a:t>
            </a:r>
          </a:p>
          <a:p>
            <a:pPr lvl="1"/>
            <a:r>
              <a:rPr lang="en-US" dirty="0"/>
              <a:t>Earth: charge dissipation</a:t>
            </a:r>
          </a:p>
          <a:p>
            <a:pPr lvl="1"/>
            <a:r>
              <a:rPr lang="en-US" dirty="0"/>
              <a:t>Space: floating charge accumulation</a:t>
            </a:r>
          </a:p>
          <a:p>
            <a:endParaRPr lang="it-IT" dirty="0"/>
          </a:p>
        </p:txBody>
      </p:sp>
      <p:sp>
        <p:nvSpPr>
          <p:cNvPr id="4" name="Segnaposto numero diapositiva 3"/>
          <p:cNvSpPr>
            <a:spLocks noGrp="1"/>
          </p:cNvSpPr>
          <p:nvPr>
            <p:ph type="sldNum" sz="quarter" idx="5"/>
          </p:nvPr>
        </p:nvSpPr>
        <p:spPr/>
        <p:txBody>
          <a:bodyPr/>
          <a:lstStyle/>
          <a:p>
            <a:fld id="{118BB912-7370-4091-9A25-44F735F4816C}" type="slidenum">
              <a:rPr lang="it-IT" smtClean="0"/>
              <a:t>34</a:t>
            </a:fld>
            <a:endParaRPr lang="it-IT"/>
          </a:p>
        </p:txBody>
      </p:sp>
    </p:spTree>
    <p:extLst>
      <p:ext uri="{BB962C8B-B14F-4D97-AF65-F5344CB8AC3E}">
        <p14:creationId xmlns:p14="http://schemas.microsoft.com/office/powerpoint/2010/main" val="2730025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8682-DB6D-13F3-3BFA-FD6FD2976A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2F19332-6EA6-04F1-01D8-797B88D0654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E51B05D-4116-8558-FD0E-A70F20B0047C}"/>
              </a:ext>
            </a:extLst>
          </p:cNvPr>
          <p:cNvSpPr>
            <a:spLocks noGrp="1"/>
          </p:cNvSpPr>
          <p:nvPr>
            <p:ph type="body" idx="1"/>
          </p:nvPr>
        </p:nvSpPr>
        <p:spPr/>
        <p:txBody>
          <a:bodyPr/>
          <a:lstStyle/>
          <a:p>
            <a:r>
              <a:rPr lang="it-IT" dirty="0"/>
              <a:t>Qui capire meglio quali grafici mettere (https://api.pageplace.de/preview/DT0400.9781400839094_A24347742/preview-9781400839094_A24347742.pdf)</a:t>
            </a:r>
          </a:p>
          <a:p>
            <a:endParaRPr lang="it-IT" dirty="0"/>
          </a:p>
          <a:p>
            <a:r>
              <a:rPr lang="en-US" b="1" dirty="0"/>
              <a:t>Slide Visual Suggestions</a:t>
            </a:r>
          </a:p>
          <a:p>
            <a:r>
              <a:rPr lang="en-US" dirty="0"/>
              <a:t>For the </a:t>
            </a:r>
            <a:r>
              <a:rPr lang="en-US" b="1" dirty="0"/>
              <a:t>leak rate equation</a:t>
            </a:r>
            <a:r>
              <a:rPr lang="en-US" dirty="0"/>
              <a:t> slide:</a:t>
            </a:r>
          </a:p>
          <a:p>
            <a:pPr lvl="1"/>
            <a:r>
              <a:rPr lang="en-US" dirty="0"/>
              <a:t>Include a simple graphic showing a sealed vessel in space, helium molecules leaking, a helium detector, etc.</a:t>
            </a:r>
          </a:p>
          <a:p>
            <a:r>
              <a:rPr lang="en-US" dirty="0"/>
              <a:t>For </a:t>
            </a:r>
            <a:r>
              <a:rPr lang="en-US" b="1" dirty="0"/>
              <a:t>Electrostatic Charging</a:t>
            </a:r>
            <a:r>
              <a:rPr lang="en-US" dirty="0"/>
              <a:t>, a 2-panel comparison:</a:t>
            </a:r>
          </a:p>
          <a:p>
            <a:pPr lvl="1"/>
            <a:r>
              <a:rPr lang="en-US" dirty="0"/>
              <a:t>Earth: charge dissipation</a:t>
            </a:r>
          </a:p>
          <a:p>
            <a:pPr lvl="1"/>
            <a:r>
              <a:rPr lang="en-US" dirty="0"/>
              <a:t>Space: floating charge accumulation</a:t>
            </a:r>
          </a:p>
          <a:p>
            <a:endParaRPr lang="it-IT" dirty="0"/>
          </a:p>
        </p:txBody>
      </p:sp>
      <p:sp>
        <p:nvSpPr>
          <p:cNvPr id="4" name="Segnaposto numero diapositiva 3">
            <a:extLst>
              <a:ext uri="{FF2B5EF4-FFF2-40B4-BE49-F238E27FC236}">
                <a16:creationId xmlns:a16="http://schemas.microsoft.com/office/drawing/2014/main" id="{9CABD1D4-4376-B29E-E5CA-E498C1AC93AE}"/>
              </a:ext>
            </a:extLst>
          </p:cNvPr>
          <p:cNvSpPr>
            <a:spLocks noGrp="1"/>
          </p:cNvSpPr>
          <p:nvPr>
            <p:ph type="sldNum" sz="quarter" idx="5"/>
          </p:nvPr>
        </p:nvSpPr>
        <p:spPr/>
        <p:txBody>
          <a:bodyPr/>
          <a:lstStyle/>
          <a:p>
            <a:fld id="{118BB912-7370-4091-9A25-44F735F4816C}" type="slidenum">
              <a:rPr lang="it-IT" smtClean="0"/>
              <a:t>35</a:t>
            </a:fld>
            <a:endParaRPr lang="it-IT"/>
          </a:p>
        </p:txBody>
      </p:sp>
    </p:spTree>
    <p:extLst>
      <p:ext uri="{BB962C8B-B14F-4D97-AF65-F5344CB8AC3E}">
        <p14:creationId xmlns:p14="http://schemas.microsoft.com/office/powerpoint/2010/main" val="2070773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7169B-20C2-275E-68F3-A45FC2239CB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0128837-802E-C31E-47EA-96BA9CF8C57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D3B792B-B1A1-B4A7-9D94-059087B25AB2}"/>
              </a:ext>
            </a:extLst>
          </p:cNvPr>
          <p:cNvSpPr>
            <a:spLocks noGrp="1"/>
          </p:cNvSpPr>
          <p:nvPr>
            <p:ph type="body" idx="1"/>
          </p:nvPr>
        </p:nvSpPr>
        <p:spPr/>
        <p:txBody>
          <a:bodyPr/>
          <a:lstStyle/>
          <a:p>
            <a:r>
              <a:rPr lang="it-IT" dirty="0"/>
              <a:t>Put out of the </a:t>
            </a:r>
            <a:r>
              <a:rPr lang="it-IT" dirty="0" err="1"/>
              <a:t>table</a:t>
            </a:r>
            <a:r>
              <a:rPr lang="it-IT" dirty="0"/>
              <a:t> the first </a:t>
            </a:r>
            <a:r>
              <a:rPr lang="it-IT" dirty="0" err="1"/>
              <a:t>two</a:t>
            </a:r>
            <a:r>
              <a:rPr lang="it-IT" dirty="0"/>
              <a:t> </a:t>
            </a:r>
            <a:r>
              <a:rPr lang="it-IT" dirty="0" err="1"/>
              <a:t>definitions</a:t>
            </a:r>
            <a:r>
              <a:rPr lang="it-IT" dirty="0"/>
              <a:t> (e forse levare la terza tabella lasciando solo ciò che </a:t>
            </a:r>
            <a:r>
              <a:rPr lang="it-IT"/>
              <a:t>rende differente da HEP)</a:t>
            </a:r>
            <a:endParaRPr lang="it-IT" dirty="0"/>
          </a:p>
        </p:txBody>
      </p:sp>
      <p:sp>
        <p:nvSpPr>
          <p:cNvPr id="4" name="Segnaposto numero diapositiva 3">
            <a:extLst>
              <a:ext uri="{FF2B5EF4-FFF2-40B4-BE49-F238E27FC236}">
                <a16:creationId xmlns:a16="http://schemas.microsoft.com/office/drawing/2014/main" id="{DCE37D84-9DCC-0FF1-F0E3-28BF90F39578}"/>
              </a:ext>
            </a:extLst>
          </p:cNvPr>
          <p:cNvSpPr>
            <a:spLocks noGrp="1"/>
          </p:cNvSpPr>
          <p:nvPr>
            <p:ph type="sldNum" sz="quarter" idx="5"/>
          </p:nvPr>
        </p:nvSpPr>
        <p:spPr/>
        <p:txBody>
          <a:bodyPr/>
          <a:lstStyle/>
          <a:p>
            <a:fld id="{118BB912-7370-4091-9A25-44F735F4816C}" type="slidenum">
              <a:rPr lang="it-IT" smtClean="0"/>
              <a:t>36</a:t>
            </a:fld>
            <a:endParaRPr lang="it-IT"/>
          </a:p>
        </p:txBody>
      </p:sp>
    </p:spTree>
    <p:extLst>
      <p:ext uri="{BB962C8B-B14F-4D97-AF65-F5344CB8AC3E}">
        <p14:creationId xmlns:p14="http://schemas.microsoft.com/office/powerpoint/2010/main" val="2740241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DDA9E-5A3B-A4E8-A351-10266F8ABCC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0D4BEE4-8DFD-6A03-39CF-2C306BFF2A7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282834D-3E34-6500-753A-93C198BA1A1E}"/>
              </a:ext>
            </a:extLst>
          </p:cNvPr>
          <p:cNvSpPr>
            <a:spLocks noGrp="1"/>
          </p:cNvSpPr>
          <p:nvPr>
            <p:ph type="body" idx="1"/>
          </p:nvPr>
        </p:nvSpPr>
        <p:spPr/>
        <p:txBody>
          <a:bodyPr/>
          <a:lstStyle/>
          <a:p>
            <a:r>
              <a:rPr lang="it-IT" dirty="0"/>
              <a:t>Capire meglio cosa mettere e cosa lasciare</a:t>
            </a:r>
          </a:p>
        </p:txBody>
      </p:sp>
      <p:sp>
        <p:nvSpPr>
          <p:cNvPr id="4" name="Segnaposto numero diapositiva 3">
            <a:extLst>
              <a:ext uri="{FF2B5EF4-FFF2-40B4-BE49-F238E27FC236}">
                <a16:creationId xmlns:a16="http://schemas.microsoft.com/office/drawing/2014/main" id="{D614B8BB-CEFD-500D-DA07-7FB53B805712}"/>
              </a:ext>
            </a:extLst>
          </p:cNvPr>
          <p:cNvSpPr>
            <a:spLocks noGrp="1"/>
          </p:cNvSpPr>
          <p:nvPr>
            <p:ph type="sldNum" sz="quarter" idx="5"/>
          </p:nvPr>
        </p:nvSpPr>
        <p:spPr/>
        <p:txBody>
          <a:bodyPr/>
          <a:lstStyle/>
          <a:p>
            <a:fld id="{118BB912-7370-4091-9A25-44F735F4816C}" type="slidenum">
              <a:rPr lang="it-IT" smtClean="0"/>
              <a:t>44</a:t>
            </a:fld>
            <a:endParaRPr lang="it-IT"/>
          </a:p>
        </p:txBody>
      </p:sp>
    </p:spTree>
    <p:extLst>
      <p:ext uri="{BB962C8B-B14F-4D97-AF65-F5344CB8AC3E}">
        <p14:creationId xmlns:p14="http://schemas.microsoft.com/office/powerpoint/2010/main" val="1564096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D183-213F-BB19-67CE-0D46826FDCB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30FC733-7953-09A0-D3A9-1E96E8FF233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1B0D8FD-93AF-BE63-9780-826C0728BC54}"/>
              </a:ext>
            </a:extLst>
          </p:cNvPr>
          <p:cNvSpPr>
            <a:spLocks noGrp="1"/>
          </p:cNvSpPr>
          <p:nvPr>
            <p:ph type="body" idx="1"/>
          </p:nvPr>
        </p:nvSpPr>
        <p:spPr/>
        <p:txBody>
          <a:bodyPr/>
          <a:lstStyle/>
          <a:p>
            <a:r>
              <a:rPr lang="it-IT" dirty="0"/>
              <a:t>Put out of the </a:t>
            </a:r>
            <a:r>
              <a:rPr lang="it-IT" dirty="0" err="1"/>
              <a:t>table</a:t>
            </a:r>
            <a:r>
              <a:rPr lang="it-IT" dirty="0"/>
              <a:t> the first </a:t>
            </a:r>
            <a:r>
              <a:rPr lang="it-IT" dirty="0" err="1"/>
              <a:t>two</a:t>
            </a:r>
            <a:r>
              <a:rPr lang="it-IT" dirty="0"/>
              <a:t> </a:t>
            </a:r>
            <a:r>
              <a:rPr lang="it-IT" dirty="0" err="1"/>
              <a:t>definitions</a:t>
            </a:r>
            <a:r>
              <a:rPr lang="it-IT" dirty="0"/>
              <a:t> (e forse levare la terza tabella lasciando solo ciò che </a:t>
            </a:r>
            <a:r>
              <a:rPr lang="it-IT"/>
              <a:t>rende differente da HEP)</a:t>
            </a:r>
            <a:endParaRPr lang="it-IT" dirty="0"/>
          </a:p>
        </p:txBody>
      </p:sp>
      <p:sp>
        <p:nvSpPr>
          <p:cNvPr id="4" name="Segnaposto numero diapositiva 3">
            <a:extLst>
              <a:ext uri="{FF2B5EF4-FFF2-40B4-BE49-F238E27FC236}">
                <a16:creationId xmlns:a16="http://schemas.microsoft.com/office/drawing/2014/main" id="{A18EEB94-C09D-D3B2-D63E-D9FBB27688D8}"/>
              </a:ext>
            </a:extLst>
          </p:cNvPr>
          <p:cNvSpPr>
            <a:spLocks noGrp="1"/>
          </p:cNvSpPr>
          <p:nvPr>
            <p:ph type="sldNum" sz="quarter" idx="5"/>
          </p:nvPr>
        </p:nvSpPr>
        <p:spPr/>
        <p:txBody>
          <a:bodyPr/>
          <a:lstStyle/>
          <a:p>
            <a:fld id="{118BB912-7370-4091-9A25-44F735F4816C}" type="slidenum">
              <a:rPr lang="it-IT" smtClean="0"/>
              <a:t>47</a:t>
            </a:fld>
            <a:endParaRPr lang="it-IT"/>
          </a:p>
        </p:txBody>
      </p:sp>
    </p:spTree>
    <p:extLst>
      <p:ext uri="{BB962C8B-B14F-4D97-AF65-F5344CB8AC3E}">
        <p14:creationId xmlns:p14="http://schemas.microsoft.com/office/powerpoint/2010/main" val="103460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Capire se mettere </a:t>
            </a:r>
            <a:r>
              <a:rPr lang="it-IT" dirty="0" err="1"/>
              <a:t>implications</a:t>
            </a:r>
            <a:r>
              <a:rPr lang="it-IT" dirty="0"/>
              <a:t> for detectors</a:t>
            </a:r>
          </a:p>
        </p:txBody>
      </p:sp>
      <p:sp>
        <p:nvSpPr>
          <p:cNvPr id="4" name="Segnaposto numero diapositiva 3"/>
          <p:cNvSpPr>
            <a:spLocks noGrp="1"/>
          </p:cNvSpPr>
          <p:nvPr>
            <p:ph type="sldNum" sz="quarter" idx="5"/>
          </p:nvPr>
        </p:nvSpPr>
        <p:spPr/>
        <p:txBody>
          <a:bodyPr/>
          <a:lstStyle/>
          <a:p>
            <a:fld id="{118BB912-7370-4091-9A25-44F735F4816C}" type="slidenum">
              <a:rPr lang="it-IT" smtClean="0"/>
              <a:t>5</a:t>
            </a:fld>
            <a:endParaRPr lang="it-IT"/>
          </a:p>
        </p:txBody>
      </p:sp>
    </p:spTree>
    <p:extLst>
      <p:ext uri="{BB962C8B-B14F-4D97-AF65-F5344CB8AC3E}">
        <p14:creationId xmlns:p14="http://schemas.microsoft.com/office/powerpoint/2010/main" val="240787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Mettere referenze nelle figure!</a:t>
            </a:r>
          </a:p>
        </p:txBody>
      </p:sp>
      <p:sp>
        <p:nvSpPr>
          <p:cNvPr id="4" name="Segnaposto numero diapositiva 3"/>
          <p:cNvSpPr>
            <a:spLocks noGrp="1"/>
          </p:cNvSpPr>
          <p:nvPr>
            <p:ph type="sldNum" sz="quarter" idx="5"/>
          </p:nvPr>
        </p:nvSpPr>
        <p:spPr/>
        <p:txBody>
          <a:bodyPr/>
          <a:lstStyle/>
          <a:p>
            <a:fld id="{118BB912-7370-4091-9A25-44F735F4816C}" type="slidenum">
              <a:rPr lang="it-IT" smtClean="0"/>
              <a:t>7</a:t>
            </a:fld>
            <a:endParaRPr lang="it-IT"/>
          </a:p>
        </p:txBody>
      </p:sp>
    </p:spTree>
    <p:extLst>
      <p:ext uri="{BB962C8B-B14F-4D97-AF65-F5344CB8AC3E}">
        <p14:creationId xmlns:p14="http://schemas.microsoft.com/office/powerpoint/2010/main" val="2072260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5340-9662-35BD-ED7A-A62F4F390BE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9D46723-89CC-A060-788C-0A0CE79EB60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0226162-F3EB-A2C3-1A8C-88C48B81AA7D}"/>
              </a:ext>
            </a:extLst>
          </p:cNvPr>
          <p:cNvSpPr>
            <a:spLocks noGrp="1"/>
          </p:cNvSpPr>
          <p:nvPr>
            <p:ph type="body" idx="1"/>
          </p:nvPr>
        </p:nvSpPr>
        <p:spPr/>
        <p:txBody>
          <a:bodyPr/>
          <a:lstStyle/>
          <a:p>
            <a:r>
              <a:rPr lang="it-IT" dirty="0"/>
              <a:t>Integrare 8,9 e 10. Inserire 1 slide sulla parte di valanga</a:t>
            </a:r>
          </a:p>
        </p:txBody>
      </p:sp>
      <p:sp>
        <p:nvSpPr>
          <p:cNvPr id="4" name="Segnaposto numero diapositiva 3">
            <a:extLst>
              <a:ext uri="{FF2B5EF4-FFF2-40B4-BE49-F238E27FC236}">
                <a16:creationId xmlns:a16="http://schemas.microsoft.com/office/drawing/2014/main" id="{09867A27-179D-04CE-2B7B-BDEC997A0943}"/>
              </a:ext>
            </a:extLst>
          </p:cNvPr>
          <p:cNvSpPr>
            <a:spLocks noGrp="1"/>
          </p:cNvSpPr>
          <p:nvPr>
            <p:ph type="sldNum" sz="quarter" idx="5"/>
          </p:nvPr>
        </p:nvSpPr>
        <p:spPr/>
        <p:txBody>
          <a:bodyPr/>
          <a:lstStyle/>
          <a:p>
            <a:fld id="{118BB912-7370-4091-9A25-44F735F4816C}" type="slidenum">
              <a:rPr lang="it-IT" smtClean="0"/>
              <a:t>9</a:t>
            </a:fld>
            <a:endParaRPr lang="it-IT"/>
          </a:p>
        </p:txBody>
      </p:sp>
    </p:spTree>
    <p:extLst>
      <p:ext uri="{BB962C8B-B14F-4D97-AF65-F5344CB8AC3E}">
        <p14:creationId xmlns:p14="http://schemas.microsoft.com/office/powerpoint/2010/main" val="2948790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33EE5-1047-31BC-F11F-8D6CFC9C990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972EB1F-3407-8267-6DA0-C8BE20B916C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80A3BAC-F8DD-DB65-1FA3-34C62B9410CE}"/>
              </a:ext>
            </a:extLst>
          </p:cNvPr>
          <p:cNvSpPr>
            <a:spLocks noGrp="1"/>
          </p:cNvSpPr>
          <p:nvPr>
            <p:ph type="body" idx="1"/>
          </p:nvPr>
        </p:nvSpPr>
        <p:spPr/>
        <p:txBody>
          <a:bodyPr/>
          <a:lstStyle/>
          <a:p>
            <a:r>
              <a:rPr lang="it-IT" dirty="0"/>
              <a:t>Integrare 8,9 e 10. Inserire 1 slide sulla parte di valanga</a:t>
            </a:r>
          </a:p>
        </p:txBody>
      </p:sp>
      <p:sp>
        <p:nvSpPr>
          <p:cNvPr id="4" name="Segnaposto numero diapositiva 3">
            <a:extLst>
              <a:ext uri="{FF2B5EF4-FFF2-40B4-BE49-F238E27FC236}">
                <a16:creationId xmlns:a16="http://schemas.microsoft.com/office/drawing/2014/main" id="{2FD247EC-4E4E-62B5-91CD-5F671795C07E}"/>
              </a:ext>
            </a:extLst>
          </p:cNvPr>
          <p:cNvSpPr>
            <a:spLocks noGrp="1"/>
          </p:cNvSpPr>
          <p:nvPr>
            <p:ph type="sldNum" sz="quarter" idx="5"/>
          </p:nvPr>
        </p:nvSpPr>
        <p:spPr/>
        <p:txBody>
          <a:bodyPr/>
          <a:lstStyle/>
          <a:p>
            <a:fld id="{118BB912-7370-4091-9A25-44F735F4816C}" type="slidenum">
              <a:rPr lang="it-IT" smtClean="0"/>
              <a:t>10</a:t>
            </a:fld>
            <a:endParaRPr lang="it-IT"/>
          </a:p>
        </p:txBody>
      </p:sp>
    </p:spTree>
    <p:extLst>
      <p:ext uri="{BB962C8B-B14F-4D97-AF65-F5344CB8AC3E}">
        <p14:creationId xmlns:p14="http://schemas.microsoft.com/office/powerpoint/2010/main" val="1308127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A94F5-BBF0-C390-6D13-34F57B1487E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C6F2988-BBB8-8CED-805E-52640E5654B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EF4F33C-4A55-4C65-E7FE-124BEDC336BC}"/>
              </a:ext>
            </a:extLst>
          </p:cNvPr>
          <p:cNvSpPr>
            <a:spLocks noGrp="1"/>
          </p:cNvSpPr>
          <p:nvPr>
            <p:ph type="body" idx="1"/>
          </p:nvPr>
        </p:nvSpPr>
        <p:spPr/>
        <p:txBody>
          <a:bodyPr/>
          <a:lstStyle/>
          <a:p>
            <a:r>
              <a:rPr lang="it-IT" dirty="0"/>
              <a:t>Integrare 8,9 e 10. Inserire 1 slide sulla parte di valanga</a:t>
            </a:r>
          </a:p>
        </p:txBody>
      </p:sp>
      <p:sp>
        <p:nvSpPr>
          <p:cNvPr id="4" name="Segnaposto numero diapositiva 3">
            <a:extLst>
              <a:ext uri="{FF2B5EF4-FFF2-40B4-BE49-F238E27FC236}">
                <a16:creationId xmlns:a16="http://schemas.microsoft.com/office/drawing/2014/main" id="{CB886E0E-1B87-0187-2694-640DC813085E}"/>
              </a:ext>
            </a:extLst>
          </p:cNvPr>
          <p:cNvSpPr>
            <a:spLocks noGrp="1"/>
          </p:cNvSpPr>
          <p:nvPr>
            <p:ph type="sldNum" sz="quarter" idx="5"/>
          </p:nvPr>
        </p:nvSpPr>
        <p:spPr/>
        <p:txBody>
          <a:bodyPr/>
          <a:lstStyle/>
          <a:p>
            <a:fld id="{118BB912-7370-4091-9A25-44F735F4816C}" type="slidenum">
              <a:rPr lang="it-IT" smtClean="0"/>
              <a:t>11</a:t>
            </a:fld>
            <a:endParaRPr lang="it-IT"/>
          </a:p>
        </p:txBody>
      </p:sp>
    </p:spTree>
    <p:extLst>
      <p:ext uri="{BB962C8B-B14F-4D97-AF65-F5344CB8AC3E}">
        <p14:creationId xmlns:p14="http://schemas.microsoft.com/office/powerpoint/2010/main" val="126165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E4EE5-7D60-8705-7020-6EEA6BE3B9A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96900D5-997A-744A-02BE-B58F7D0FC95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B71965F-5232-9246-9078-2F17C9F15F0B}"/>
              </a:ext>
            </a:extLst>
          </p:cNvPr>
          <p:cNvSpPr>
            <a:spLocks noGrp="1"/>
          </p:cNvSpPr>
          <p:nvPr>
            <p:ph type="body" idx="1"/>
          </p:nvPr>
        </p:nvSpPr>
        <p:spPr/>
        <p:txBody>
          <a:bodyPr/>
          <a:lstStyle/>
          <a:p>
            <a:r>
              <a:rPr lang="it-IT" dirty="0"/>
              <a:t>Integrare 8,9 e 10. Inserire 1 slide sulla parte di valanga</a:t>
            </a:r>
          </a:p>
        </p:txBody>
      </p:sp>
      <p:sp>
        <p:nvSpPr>
          <p:cNvPr id="4" name="Segnaposto numero diapositiva 3">
            <a:extLst>
              <a:ext uri="{FF2B5EF4-FFF2-40B4-BE49-F238E27FC236}">
                <a16:creationId xmlns:a16="http://schemas.microsoft.com/office/drawing/2014/main" id="{0D2BB1EB-3772-1E98-CAA4-FF071781889E}"/>
              </a:ext>
            </a:extLst>
          </p:cNvPr>
          <p:cNvSpPr>
            <a:spLocks noGrp="1"/>
          </p:cNvSpPr>
          <p:nvPr>
            <p:ph type="sldNum" sz="quarter" idx="5"/>
          </p:nvPr>
        </p:nvSpPr>
        <p:spPr/>
        <p:txBody>
          <a:bodyPr/>
          <a:lstStyle/>
          <a:p>
            <a:fld id="{118BB912-7370-4091-9A25-44F735F4816C}" type="slidenum">
              <a:rPr lang="it-IT" smtClean="0"/>
              <a:t>12</a:t>
            </a:fld>
            <a:endParaRPr lang="it-IT"/>
          </a:p>
        </p:txBody>
      </p:sp>
    </p:spTree>
    <p:extLst>
      <p:ext uri="{BB962C8B-B14F-4D97-AF65-F5344CB8AC3E}">
        <p14:creationId xmlns:p14="http://schemas.microsoft.com/office/powerpoint/2010/main" val="152232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8BB912-7370-4091-9A25-44F735F4816C}" type="slidenum">
              <a:rPr lang="it-IT" smtClean="0"/>
              <a:t>13</a:t>
            </a:fld>
            <a:endParaRPr lang="it-IT"/>
          </a:p>
        </p:txBody>
      </p:sp>
    </p:spTree>
    <p:extLst>
      <p:ext uri="{BB962C8B-B14F-4D97-AF65-F5344CB8AC3E}">
        <p14:creationId xmlns:p14="http://schemas.microsoft.com/office/powerpoint/2010/main" val="122502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it-IT"/>
              <a:t>6/24/2025</a:t>
            </a:r>
            <a:endParaRPr lang="en-US"/>
          </a:p>
        </p:txBody>
      </p:sp>
      <p:sp>
        <p:nvSpPr>
          <p:cNvPr id="5" name="Footer Placeholder 4"/>
          <p:cNvSpPr>
            <a:spLocks noGrp="1"/>
          </p:cNvSpPr>
          <p:nvPr>
            <p:ph type="ftr" sz="quarter" idx="11"/>
          </p:nvPr>
        </p:nvSpPr>
        <p:spPr/>
        <p:txBody>
          <a:bodyPr/>
          <a:lstStyle/>
          <a:p>
            <a:r>
              <a:rPr lang="en-US"/>
              <a:t>Experimental Physics Meets Space - F. Pilo</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6/24/2025</a:t>
            </a:r>
            <a:endParaRPr lang="en-US"/>
          </a:p>
        </p:txBody>
      </p:sp>
      <p:sp>
        <p:nvSpPr>
          <p:cNvPr id="5" name="Footer Placeholder 4"/>
          <p:cNvSpPr>
            <a:spLocks noGrp="1"/>
          </p:cNvSpPr>
          <p:nvPr>
            <p:ph type="ftr" sz="quarter" idx="11"/>
          </p:nvPr>
        </p:nvSpPr>
        <p:spPr/>
        <p:txBody>
          <a:bodyPr/>
          <a:lstStyle/>
          <a:p>
            <a:r>
              <a:rPr lang="en-US"/>
              <a:t>Experimental Physics Meets Space - F. Pilo</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6/24/2025</a:t>
            </a:r>
            <a:endParaRPr lang="en-US"/>
          </a:p>
        </p:txBody>
      </p:sp>
      <p:sp>
        <p:nvSpPr>
          <p:cNvPr id="5" name="Footer Placeholder 4"/>
          <p:cNvSpPr>
            <a:spLocks noGrp="1"/>
          </p:cNvSpPr>
          <p:nvPr>
            <p:ph type="ftr" sz="quarter" idx="11"/>
          </p:nvPr>
        </p:nvSpPr>
        <p:spPr/>
        <p:txBody>
          <a:bodyPr/>
          <a:lstStyle/>
          <a:p>
            <a:r>
              <a:rPr lang="en-US"/>
              <a:t>Experimental Physics Meets Space - F. Pilo</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142910" y="1122480"/>
            <a:ext cx="6856920" cy="2387160"/>
          </a:xfrm>
          <a:prstGeom prst="rect">
            <a:avLst/>
          </a:prstGeom>
          <a:noFill/>
          <a:ln w="0">
            <a:noFill/>
          </a:ln>
        </p:spPr>
        <p:txBody>
          <a:bodyPr lIns="0" tIns="0" rIns="0" bIns="0" anchor="ctr">
            <a:noAutofit/>
          </a:bodyPr>
          <a:lstStyle>
            <a:lvl1pPr indent="0">
              <a:buNone/>
              <a:defRPr/>
            </a:lvl1pPr>
          </a:lstStyle>
          <a:p>
            <a:pPr indent="0">
              <a:buNone/>
            </a:pPr>
            <a:endParaRPr lang="fr-FR" sz="1350" b="0" strike="noStrike" spc="-1">
              <a:solidFill>
                <a:schemeClr val="dk1"/>
              </a:solidFill>
              <a:latin typeface="Calibri"/>
            </a:endParaRPr>
          </a:p>
        </p:txBody>
      </p:sp>
      <p:sp>
        <p:nvSpPr>
          <p:cNvPr id="6" name="PlaceHolder 2"/>
          <p:cNvSpPr>
            <a:spLocks noGrp="1"/>
          </p:cNvSpPr>
          <p:nvPr>
            <p:ph type="subTitle"/>
          </p:nvPr>
        </p:nvSpPr>
        <p:spPr>
          <a:xfrm>
            <a:off x="457110" y="1604520"/>
            <a:ext cx="8229330" cy="3977280"/>
          </a:xfrm>
          <a:prstGeom prst="rect">
            <a:avLst/>
          </a:prstGeom>
          <a:noFill/>
          <a:ln w="0">
            <a:noFill/>
          </a:ln>
        </p:spPr>
        <p:txBody>
          <a:bodyPr lIns="0" tIns="0" rIns="0" bIns="0" anchor="ctr">
            <a:noAutofit/>
          </a:bodyPr>
          <a:lstStyle>
            <a:lvl1pPr indent="0" algn="ctr">
              <a:buNone/>
              <a:defRPr/>
            </a:lvl1pPr>
          </a:lstStyle>
          <a:p>
            <a:pPr indent="0" algn="ctr">
              <a:buNone/>
            </a:pPr>
            <a:endParaRPr lang="fr-FR" sz="2400" b="0" strike="noStrike" spc="-1">
              <a:solidFill>
                <a:srgbClr val="000000"/>
              </a:solidFill>
              <a:latin typeface="Arial"/>
            </a:endParaRPr>
          </a:p>
        </p:txBody>
      </p:sp>
      <p:sp>
        <p:nvSpPr>
          <p:cNvPr id="4" name="PlaceHolder 3"/>
          <p:cNvSpPr>
            <a:spLocks noGrp="1"/>
          </p:cNvSpPr>
          <p:nvPr>
            <p:ph type="ftr" idx="2"/>
          </p:nvPr>
        </p:nvSpPr>
        <p:spPr/>
        <p:txBody>
          <a:bodyPr/>
          <a:lstStyle/>
          <a:p>
            <a:r>
              <a:rPr lang="en-US"/>
              <a:t>Experimental Physics Meets Space - F. Pilo</a:t>
            </a:r>
            <a:endParaRPr/>
          </a:p>
        </p:txBody>
      </p:sp>
      <p:sp>
        <p:nvSpPr>
          <p:cNvPr id="2" name="PlaceHolder 4"/>
          <p:cNvSpPr>
            <a:spLocks noGrp="1"/>
          </p:cNvSpPr>
          <p:nvPr>
            <p:ph type="sldNum" idx="3"/>
          </p:nvPr>
        </p:nvSpPr>
        <p:spPr/>
        <p:txBody>
          <a:bodyPr/>
          <a:lstStyle/>
          <a:p>
            <a:fld id="{D96C0451-AC6F-4E32-86FB-2F78E796737F}" type="slidenum">
              <a:t>‹N›</a:t>
            </a:fld>
            <a:endParaRPr/>
          </a:p>
        </p:txBody>
      </p:sp>
      <p:sp>
        <p:nvSpPr>
          <p:cNvPr id="3" name="PlaceHolder 5"/>
          <p:cNvSpPr>
            <a:spLocks noGrp="1"/>
          </p:cNvSpPr>
          <p:nvPr>
            <p:ph type="dt" idx="1"/>
          </p:nvPr>
        </p:nvSpPr>
        <p:spPr/>
        <p:txBody>
          <a:bodyPr/>
          <a:lstStyle/>
          <a:p>
            <a:r>
              <a:rPr lang="it-IT"/>
              <a:t>6/24/2025</a:t>
            </a:r>
            <a:endParaRPr/>
          </a:p>
        </p:txBody>
      </p:sp>
    </p:spTree>
    <p:extLst>
      <p:ext uri="{BB962C8B-B14F-4D97-AF65-F5344CB8AC3E}">
        <p14:creationId xmlns:p14="http://schemas.microsoft.com/office/powerpoint/2010/main" val="377871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040075" y="2409633"/>
            <a:ext cx="4084500" cy="2564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44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it-IT"/>
              <a:t>Fare clic per modificare lo stile del titolo dello schema</a:t>
            </a:r>
            <a:endParaRPr/>
          </a:p>
        </p:txBody>
      </p:sp>
      <p:sp>
        <p:nvSpPr>
          <p:cNvPr id="10" name="Google Shape;10;p2"/>
          <p:cNvSpPr txBox="1">
            <a:spLocks noGrp="1"/>
          </p:cNvSpPr>
          <p:nvPr>
            <p:ph type="subTitle" idx="1"/>
          </p:nvPr>
        </p:nvSpPr>
        <p:spPr>
          <a:xfrm>
            <a:off x="4040075" y="5201000"/>
            <a:ext cx="4553400" cy="7520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it-IT"/>
              <a:t>Fare clic per modificare lo stile del sottotitolo dello schema</a:t>
            </a:r>
            <a:endParaRPr/>
          </a:p>
        </p:txBody>
      </p:sp>
      <p:sp>
        <p:nvSpPr>
          <p:cNvPr id="11" name="Google Shape;11;p2"/>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56605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17025" y="3414167"/>
            <a:ext cx="4017600" cy="1122400"/>
          </a:xfrm>
          <a:prstGeom prst="rect">
            <a:avLst/>
          </a:prstGeom>
          <a:ln>
            <a:noFill/>
          </a:ln>
        </p:spPr>
        <p:txBody>
          <a:bodyPr spcFirstLastPara="1" wrap="square" lIns="91425" tIns="91425" rIns="91425" bIns="91425" anchor="t"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it-IT"/>
              <a:t>Fare clic per modificare lo stile del titolo dello schema</a:t>
            </a:r>
            <a:endParaRPr/>
          </a:p>
        </p:txBody>
      </p:sp>
      <p:sp>
        <p:nvSpPr>
          <p:cNvPr id="14" name="Google Shape;14;p3"/>
          <p:cNvSpPr txBox="1">
            <a:spLocks noGrp="1"/>
          </p:cNvSpPr>
          <p:nvPr>
            <p:ph type="title" idx="2" hasCustomPrompt="1"/>
          </p:nvPr>
        </p:nvSpPr>
        <p:spPr>
          <a:xfrm>
            <a:off x="5999150" y="1433333"/>
            <a:ext cx="2135400" cy="198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09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439500" y="4742444"/>
            <a:ext cx="3695400" cy="92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6" name="Google Shape;16;p3"/>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33866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491767"/>
            <a:ext cx="7704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19" name="Google Shape;19;p4"/>
          <p:cNvSpPr txBox="1">
            <a:spLocks noGrp="1"/>
          </p:cNvSpPr>
          <p:nvPr>
            <p:ph type="body" idx="1"/>
          </p:nvPr>
        </p:nvSpPr>
        <p:spPr>
          <a:xfrm>
            <a:off x="941825" y="1603333"/>
            <a:ext cx="7194000" cy="4520800"/>
          </a:xfrm>
          <a:prstGeom prst="rect">
            <a:avLst/>
          </a:prstGeom>
        </p:spPr>
        <p:txBody>
          <a:bodyPr spcFirstLastPara="1" wrap="square" lIns="91425" tIns="91425" rIns="91425" bIns="91425" anchor="t" anchorCtr="0">
            <a:noAutofit/>
          </a:bodyPr>
          <a:lstStyle>
            <a:lvl1pPr marL="457189" lvl="0" indent="-342892" rtl="0">
              <a:lnSpc>
                <a:spcPct val="90000"/>
              </a:lnSpc>
              <a:spcBef>
                <a:spcPts val="0"/>
              </a:spcBef>
              <a:spcAft>
                <a:spcPts val="0"/>
              </a:spcAft>
              <a:buClr>
                <a:schemeClr val="accent1"/>
              </a:buClr>
              <a:buSzPts val="1800"/>
              <a:buFont typeface="Livvic"/>
              <a:buAutoNum type="arabicPeriod"/>
              <a:defRPr sz="12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pPr lvl="0"/>
            <a:r>
              <a:rPr lang="it-IT"/>
              <a:t>Fare clic per modificare gli stili del testo dello schema</a:t>
            </a:r>
          </a:p>
        </p:txBody>
      </p:sp>
      <p:sp>
        <p:nvSpPr>
          <p:cNvPr id="20" name="Google Shape;20;p4"/>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85041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5"/>
          <p:cNvSpPr txBox="1">
            <a:spLocks noGrp="1"/>
          </p:cNvSpPr>
          <p:nvPr>
            <p:ph type="subTitle" idx="1"/>
          </p:nvPr>
        </p:nvSpPr>
        <p:spPr>
          <a:xfrm>
            <a:off x="907137" y="4103627"/>
            <a:ext cx="3350400" cy="690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r>
              <a:rPr lang="it-IT"/>
              <a:t>Fare clic per modificare lo stile del sottotitolo dello schema</a:t>
            </a:r>
            <a:endParaRPr/>
          </a:p>
        </p:txBody>
      </p:sp>
      <p:sp>
        <p:nvSpPr>
          <p:cNvPr id="24" name="Google Shape;24;p5"/>
          <p:cNvSpPr txBox="1">
            <a:spLocks noGrp="1"/>
          </p:cNvSpPr>
          <p:nvPr>
            <p:ph type="subTitle" idx="2"/>
          </p:nvPr>
        </p:nvSpPr>
        <p:spPr>
          <a:xfrm>
            <a:off x="4886463" y="1093592"/>
            <a:ext cx="3350400" cy="6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r>
              <a:rPr lang="it-IT"/>
              <a:t>Fare clic per modificare lo stile del sottotitolo dello schema</a:t>
            </a:r>
            <a:endParaRPr/>
          </a:p>
        </p:txBody>
      </p:sp>
      <p:sp>
        <p:nvSpPr>
          <p:cNvPr id="25" name="Google Shape;25;p5"/>
          <p:cNvSpPr txBox="1">
            <a:spLocks noGrp="1"/>
          </p:cNvSpPr>
          <p:nvPr>
            <p:ph type="subTitle" idx="3"/>
          </p:nvPr>
        </p:nvSpPr>
        <p:spPr>
          <a:xfrm>
            <a:off x="1349937" y="4753972"/>
            <a:ext cx="2907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26" name="Google Shape;26;p5"/>
          <p:cNvSpPr txBox="1">
            <a:spLocks noGrp="1"/>
          </p:cNvSpPr>
          <p:nvPr>
            <p:ph type="subTitle" idx="4"/>
          </p:nvPr>
        </p:nvSpPr>
        <p:spPr>
          <a:xfrm>
            <a:off x="4886463" y="1755781"/>
            <a:ext cx="2907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Tree>
    <p:extLst>
      <p:ext uri="{BB962C8B-B14F-4D97-AF65-F5344CB8AC3E}">
        <p14:creationId xmlns:p14="http://schemas.microsoft.com/office/powerpoint/2010/main" val="371473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329250" y="1101367"/>
            <a:ext cx="4015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32" name="Google Shape;32;p7"/>
          <p:cNvSpPr txBox="1">
            <a:spLocks noGrp="1"/>
          </p:cNvSpPr>
          <p:nvPr>
            <p:ph type="body" idx="1"/>
          </p:nvPr>
        </p:nvSpPr>
        <p:spPr>
          <a:xfrm>
            <a:off x="4335700" y="2136367"/>
            <a:ext cx="3813300" cy="3162400"/>
          </a:xfrm>
          <a:prstGeom prst="rect">
            <a:avLst/>
          </a:prstGeom>
        </p:spPr>
        <p:txBody>
          <a:bodyPr spcFirstLastPara="1" wrap="square" lIns="91425" tIns="91425" rIns="91425" bIns="91425" anchor="t" anchorCtr="0">
            <a:noAutofit/>
          </a:bodyPr>
          <a:lstStyle>
            <a:lvl1pPr marL="457189" lvl="0" indent="-317492" rtl="0">
              <a:lnSpc>
                <a:spcPct val="115000"/>
              </a:lnSpc>
              <a:spcBef>
                <a:spcPts val="0"/>
              </a:spcBef>
              <a:spcAft>
                <a:spcPts val="0"/>
              </a:spcAft>
              <a:buClr>
                <a:srgbClr val="434343"/>
              </a:buClr>
              <a:buSzPts val="1400"/>
              <a:buChar char="●"/>
              <a:defRPr sz="1400">
                <a:solidFill>
                  <a:srgbClr val="434343"/>
                </a:solidFill>
              </a:defRPr>
            </a:lvl1pPr>
            <a:lvl2pPr marL="914378" lvl="1" indent="-317492" rtl="0">
              <a:lnSpc>
                <a:spcPct val="115000"/>
              </a:lnSpc>
              <a:spcBef>
                <a:spcPts val="0"/>
              </a:spcBef>
              <a:spcAft>
                <a:spcPts val="0"/>
              </a:spcAft>
              <a:buClr>
                <a:srgbClr val="434343"/>
              </a:buClr>
              <a:buSzPts val="1400"/>
              <a:buChar char="○"/>
              <a:defRPr>
                <a:solidFill>
                  <a:srgbClr val="434343"/>
                </a:solidFill>
              </a:defRPr>
            </a:lvl2pPr>
            <a:lvl3pPr marL="1371566" lvl="2" indent="-317492" rtl="0">
              <a:lnSpc>
                <a:spcPct val="115000"/>
              </a:lnSpc>
              <a:spcBef>
                <a:spcPts val="0"/>
              </a:spcBef>
              <a:spcAft>
                <a:spcPts val="0"/>
              </a:spcAft>
              <a:buClr>
                <a:srgbClr val="434343"/>
              </a:buClr>
              <a:buSzPts val="1400"/>
              <a:buChar char="■"/>
              <a:defRPr>
                <a:solidFill>
                  <a:srgbClr val="434343"/>
                </a:solidFill>
              </a:defRPr>
            </a:lvl3pPr>
            <a:lvl4pPr marL="1828754" lvl="3" indent="-317492" rtl="0">
              <a:lnSpc>
                <a:spcPct val="115000"/>
              </a:lnSpc>
              <a:spcBef>
                <a:spcPts val="0"/>
              </a:spcBef>
              <a:spcAft>
                <a:spcPts val="0"/>
              </a:spcAft>
              <a:buClr>
                <a:srgbClr val="434343"/>
              </a:buClr>
              <a:buSzPts val="1400"/>
              <a:buChar char="●"/>
              <a:defRPr>
                <a:solidFill>
                  <a:srgbClr val="434343"/>
                </a:solidFill>
              </a:defRPr>
            </a:lvl4pPr>
            <a:lvl5pPr marL="2285943" lvl="4" indent="-317492" rtl="0">
              <a:lnSpc>
                <a:spcPct val="115000"/>
              </a:lnSpc>
              <a:spcBef>
                <a:spcPts val="0"/>
              </a:spcBef>
              <a:spcAft>
                <a:spcPts val="0"/>
              </a:spcAft>
              <a:buClr>
                <a:srgbClr val="434343"/>
              </a:buClr>
              <a:buSzPts val="1400"/>
              <a:buChar char="○"/>
              <a:defRPr>
                <a:solidFill>
                  <a:srgbClr val="434343"/>
                </a:solidFill>
              </a:defRPr>
            </a:lvl5pPr>
            <a:lvl6pPr marL="2743132" lvl="5" indent="-317492" rtl="0">
              <a:lnSpc>
                <a:spcPct val="115000"/>
              </a:lnSpc>
              <a:spcBef>
                <a:spcPts val="0"/>
              </a:spcBef>
              <a:spcAft>
                <a:spcPts val="0"/>
              </a:spcAft>
              <a:buClr>
                <a:srgbClr val="434343"/>
              </a:buClr>
              <a:buSzPts val="1400"/>
              <a:buChar char="■"/>
              <a:defRPr>
                <a:solidFill>
                  <a:srgbClr val="434343"/>
                </a:solidFill>
              </a:defRPr>
            </a:lvl6pPr>
            <a:lvl7pPr marL="3200320" lvl="6" indent="-317492" rtl="0">
              <a:lnSpc>
                <a:spcPct val="115000"/>
              </a:lnSpc>
              <a:spcBef>
                <a:spcPts val="0"/>
              </a:spcBef>
              <a:spcAft>
                <a:spcPts val="0"/>
              </a:spcAft>
              <a:buClr>
                <a:srgbClr val="434343"/>
              </a:buClr>
              <a:buSzPts val="1400"/>
              <a:buChar char="●"/>
              <a:defRPr>
                <a:solidFill>
                  <a:srgbClr val="434343"/>
                </a:solidFill>
              </a:defRPr>
            </a:lvl7pPr>
            <a:lvl8pPr marL="3657509" lvl="7" indent="-317492" rtl="0">
              <a:lnSpc>
                <a:spcPct val="115000"/>
              </a:lnSpc>
              <a:spcBef>
                <a:spcPts val="0"/>
              </a:spcBef>
              <a:spcAft>
                <a:spcPts val="0"/>
              </a:spcAft>
              <a:buClr>
                <a:srgbClr val="434343"/>
              </a:buClr>
              <a:buSzPts val="1400"/>
              <a:buChar char="○"/>
              <a:defRPr>
                <a:solidFill>
                  <a:srgbClr val="434343"/>
                </a:solidFill>
              </a:defRPr>
            </a:lvl8pPr>
            <a:lvl9pPr marL="4114697" lvl="8" indent="-317492" rtl="0">
              <a:lnSpc>
                <a:spcPct val="115000"/>
              </a:lnSpc>
              <a:spcBef>
                <a:spcPts val="0"/>
              </a:spcBef>
              <a:spcAft>
                <a:spcPts val="0"/>
              </a:spcAft>
              <a:buClr>
                <a:srgbClr val="434343"/>
              </a:buClr>
              <a:buSzPts val="1400"/>
              <a:buChar char="■"/>
              <a:defRPr>
                <a:solidFill>
                  <a:srgbClr val="434343"/>
                </a:solidFill>
              </a:defRPr>
            </a:lvl9pPr>
          </a:lstStyle>
          <a:p>
            <a:pPr lvl="0"/>
            <a:r>
              <a:rPr lang="it-IT"/>
              <a:t>Fare clic per modificare gli stili del testo dello schema</a:t>
            </a:r>
          </a:p>
        </p:txBody>
      </p:sp>
      <p:sp>
        <p:nvSpPr>
          <p:cNvPr id="33" name="Google Shape;33;p7"/>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226513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740550" y="3537971"/>
            <a:ext cx="4667100" cy="1730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it-IT"/>
              <a:t>Fare clic per modificare lo stile del titolo dello schema</a:t>
            </a:r>
            <a:endParaRPr/>
          </a:p>
        </p:txBody>
      </p:sp>
      <p:sp>
        <p:nvSpPr>
          <p:cNvPr id="43" name="Google Shape;43;p10"/>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072410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533800" y="2555567"/>
            <a:ext cx="4402500" cy="1518800"/>
          </a:xfrm>
          <a:prstGeom prst="rect">
            <a:avLst/>
          </a:prstGeom>
        </p:spPr>
        <p:txBody>
          <a:bodyPr spcFirstLastPara="1" wrap="square" lIns="91425" tIns="91425" rIns="91425" bIns="91425" anchor="t" anchorCtr="0">
            <a:noAutofit/>
          </a:bodyPr>
          <a:lstStyle>
            <a:lvl1pPr lvl="0" algn="r">
              <a:spcBef>
                <a:spcPts val="0"/>
              </a:spcBef>
              <a:spcAft>
                <a:spcPts val="0"/>
              </a:spcAft>
              <a:buSzPts val="9600"/>
              <a:buNone/>
              <a:defRPr sz="6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6" name="Google Shape;46;p11"/>
          <p:cNvSpPr txBox="1">
            <a:spLocks noGrp="1"/>
          </p:cNvSpPr>
          <p:nvPr>
            <p:ph type="subTitle" idx="1"/>
          </p:nvPr>
        </p:nvSpPr>
        <p:spPr>
          <a:xfrm>
            <a:off x="3605133" y="4230135"/>
            <a:ext cx="4313400" cy="9512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r>
              <a:rPr lang="it-IT"/>
              <a:t>Fare clic per modificare lo stile del sottotitolo dello schema</a:t>
            </a:r>
            <a:endParaRPr/>
          </a:p>
        </p:txBody>
      </p:sp>
      <p:sp>
        <p:nvSpPr>
          <p:cNvPr id="47" name="Google Shape;47;p11"/>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91694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6/24/2025</a:t>
            </a:r>
            <a:endParaRPr lang="en-US"/>
          </a:p>
        </p:txBody>
      </p:sp>
      <p:sp>
        <p:nvSpPr>
          <p:cNvPr id="5" name="Footer Placeholder 4"/>
          <p:cNvSpPr>
            <a:spLocks noGrp="1"/>
          </p:cNvSpPr>
          <p:nvPr>
            <p:ph type="ftr" sz="quarter" idx="11"/>
          </p:nvPr>
        </p:nvSpPr>
        <p:spPr/>
        <p:txBody>
          <a:bodyPr/>
          <a:lstStyle/>
          <a:p>
            <a:r>
              <a:rPr lang="en-US"/>
              <a:t>Experimental Physics Meets Space - F. Pilo</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80821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5571350" y="573791"/>
            <a:ext cx="30639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51" name="Google Shape;51;p13"/>
          <p:cNvSpPr txBox="1">
            <a:spLocks noGrp="1"/>
          </p:cNvSpPr>
          <p:nvPr>
            <p:ph type="subTitle" idx="1"/>
          </p:nvPr>
        </p:nvSpPr>
        <p:spPr>
          <a:xfrm>
            <a:off x="5571350" y="1174435"/>
            <a:ext cx="256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52" name="Google Shape;52;p13"/>
          <p:cNvSpPr txBox="1">
            <a:spLocks noGrp="1"/>
          </p:cNvSpPr>
          <p:nvPr>
            <p:ph type="title" idx="2"/>
          </p:nvPr>
        </p:nvSpPr>
        <p:spPr>
          <a:xfrm>
            <a:off x="5571350" y="2007357"/>
            <a:ext cx="30861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53" name="Google Shape;53;p13"/>
          <p:cNvSpPr txBox="1">
            <a:spLocks noGrp="1"/>
          </p:cNvSpPr>
          <p:nvPr>
            <p:ph type="subTitle" idx="3"/>
          </p:nvPr>
        </p:nvSpPr>
        <p:spPr>
          <a:xfrm>
            <a:off x="5571350" y="2626512"/>
            <a:ext cx="256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54" name="Google Shape;54;p13"/>
          <p:cNvSpPr txBox="1">
            <a:spLocks noGrp="1"/>
          </p:cNvSpPr>
          <p:nvPr>
            <p:ph type="title" idx="4"/>
          </p:nvPr>
        </p:nvSpPr>
        <p:spPr>
          <a:xfrm>
            <a:off x="5571350" y="3440924"/>
            <a:ext cx="30639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55" name="Google Shape;55;p13"/>
          <p:cNvSpPr txBox="1">
            <a:spLocks noGrp="1"/>
          </p:cNvSpPr>
          <p:nvPr>
            <p:ph type="subTitle" idx="5"/>
          </p:nvPr>
        </p:nvSpPr>
        <p:spPr>
          <a:xfrm>
            <a:off x="5571350" y="4078588"/>
            <a:ext cx="256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56" name="Google Shape;56;p13"/>
          <p:cNvSpPr txBox="1">
            <a:spLocks noGrp="1"/>
          </p:cNvSpPr>
          <p:nvPr>
            <p:ph type="title" idx="6"/>
          </p:nvPr>
        </p:nvSpPr>
        <p:spPr>
          <a:xfrm>
            <a:off x="5571350" y="4874491"/>
            <a:ext cx="30639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57" name="Google Shape;57;p13"/>
          <p:cNvSpPr txBox="1">
            <a:spLocks noGrp="1"/>
          </p:cNvSpPr>
          <p:nvPr>
            <p:ph type="subTitle" idx="7"/>
          </p:nvPr>
        </p:nvSpPr>
        <p:spPr>
          <a:xfrm>
            <a:off x="5571350" y="5530665"/>
            <a:ext cx="256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58" name="Google Shape;58;p13"/>
          <p:cNvSpPr txBox="1">
            <a:spLocks noGrp="1"/>
          </p:cNvSpPr>
          <p:nvPr>
            <p:ph type="title" idx="8"/>
          </p:nvPr>
        </p:nvSpPr>
        <p:spPr>
          <a:xfrm>
            <a:off x="720000" y="487884"/>
            <a:ext cx="1981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59" name="Google Shape;59;p13"/>
          <p:cNvSpPr txBox="1">
            <a:spLocks noGrp="1"/>
          </p:cNvSpPr>
          <p:nvPr>
            <p:ph type="title" idx="9" hasCustomPrompt="1"/>
          </p:nvPr>
        </p:nvSpPr>
        <p:spPr>
          <a:xfrm>
            <a:off x="4099525" y="498600"/>
            <a:ext cx="1326000" cy="13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a:spLocks noGrp="1"/>
          </p:cNvSpPr>
          <p:nvPr>
            <p:ph type="title" idx="13" hasCustomPrompt="1"/>
          </p:nvPr>
        </p:nvSpPr>
        <p:spPr>
          <a:xfrm>
            <a:off x="4099525" y="3410400"/>
            <a:ext cx="1326000" cy="13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14" hasCustomPrompt="1"/>
          </p:nvPr>
        </p:nvSpPr>
        <p:spPr>
          <a:xfrm>
            <a:off x="4099525" y="1954500"/>
            <a:ext cx="1326000" cy="13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title" idx="15" hasCustomPrompt="1"/>
          </p:nvPr>
        </p:nvSpPr>
        <p:spPr>
          <a:xfrm>
            <a:off x="4099525" y="4866300"/>
            <a:ext cx="1326000" cy="13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517611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subTitle" idx="1"/>
          </p:nvPr>
        </p:nvSpPr>
        <p:spPr>
          <a:xfrm>
            <a:off x="4617850" y="2215300"/>
            <a:ext cx="3775800" cy="152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8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r>
              <a:rPr lang="it-IT"/>
              <a:t>Fare clic per modificare lo stile del sottotitolo dello schema</a:t>
            </a:r>
            <a:endParaRPr/>
          </a:p>
        </p:txBody>
      </p:sp>
      <p:sp>
        <p:nvSpPr>
          <p:cNvPr id="66" name="Google Shape;66;p14"/>
          <p:cNvSpPr txBox="1">
            <a:spLocks noGrp="1"/>
          </p:cNvSpPr>
          <p:nvPr>
            <p:ph type="title"/>
          </p:nvPr>
        </p:nvSpPr>
        <p:spPr>
          <a:xfrm>
            <a:off x="4617850" y="3889067"/>
            <a:ext cx="37758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r>
              <a:rPr lang="it-IT"/>
              <a:t>Fare clic per modificare lo stile del titolo dello schema</a:t>
            </a:r>
            <a:endParaRPr/>
          </a:p>
        </p:txBody>
      </p:sp>
      <p:sp>
        <p:nvSpPr>
          <p:cNvPr id="67" name="Google Shape;67;p14"/>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696804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4920400" y="3502367"/>
            <a:ext cx="3346200" cy="1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70" name="Google Shape;70;p15"/>
          <p:cNvSpPr txBox="1">
            <a:spLocks noGrp="1"/>
          </p:cNvSpPr>
          <p:nvPr>
            <p:ph type="title"/>
          </p:nvPr>
        </p:nvSpPr>
        <p:spPr>
          <a:xfrm>
            <a:off x="4920400" y="2060600"/>
            <a:ext cx="2881800" cy="928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3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r>
              <a:rPr lang="it-IT"/>
              <a:t>Fare clic per modificare lo stile del titolo dello schema</a:t>
            </a:r>
            <a:endParaRPr/>
          </a:p>
        </p:txBody>
      </p:sp>
      <p:sp>
        <p:nvSpPr>
          <p:cNvPr id="71" name="Google Shape;71;p15"/>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848656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720000" y="593367"/>
            <a:ext cx="7704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74" name="Google Shape;74;p16"/>
          <p:cNvSpPr txBox="1">
            <a:spLocks noGrp="1"/>
          </p:cNvSpPr>
          <p:nvPr>
            <p:ph type="body" idx="1"/>
          </p:nvPr>
        </p:nvSpPr>
        <p:spPr>
          <a:xfrm>
            <a:off x="720000" y="1841433"/>
            <a:ext cx="7343700" cy="41584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SzPts val="1400"/>
              <a:buFont typeface="Darker Grotesque SemiBold"/>
              <a:buChar char="●"/>
              <a:defRPr>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pPr lvl="0"/>
            <a:r>
              <a:rPr lang="it-IT"/>
              <a:t>Fare clic per modificare gli stili del testo dello schema</a:t>
            </a:r>
          </a:p>
        </p:txBody>
      </p:sp>
      <p:sp>
        <p:nvSpPr>
          <p:cNvPr id="75" name="Google Shape;75;p16"/>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568994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1442987" y="4521267"/>
            <a:ext cx="24435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78" name="Google Shape;78;p17"/>
          <p:cNvSpPr txBox="1">
            <a:spLocks noGrp="1"/>
          </p:cNvSpPr>
          <p:nvPr>
            <p:ph type="subTitle" idx="1"/>
          </p:nvPr>
        </p:nvSpPr>
        <p:spPr>
          <a:xfrm>
            <a:off x="1442987" y="5072331"/>
            <a:ext cx="24435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79" name="Google Shape;79;p17"/>
          <p:cNvSpPr txBox="1">
            <a:spLocks noGrp="1"/>
          </p:cNvSpPr>
          <p:nvPr>
            <p:ph type="title" idx="2"/>
          </p:nvPr>
        </p:nvSpPr>
        <p:spPr>
          <a:xfrm>
            <a:off x="5257513" y="4521267"/>
            <a:ext cx="24435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80" name="Google Shape;80;p17"/>
          <p:cNvSpPr txBox="1">
            <a:spLocks noGrp="1"/>
          </p:cNvSpPr>
          <p:nvPr>
            <p:ph type="subTitle" idx="3"/>
          </p:nvPr>
        </p:nvSpPr>
        <p:spPr>
          <a:xfrm>
            <a:off x="5257513" y="5072331"/>
            <a:ext cx="24435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81" name="Google Shape;81;p17"/>
          <p:cNvSpPr txBox="1">
            <a:spLocks noGrp="1"/>
          </p:cNvSpPr>
          <p:nvPr>
            <p:ph type="title" idx="4"/>
          </p:nvPr>
        </p:nvSpPr>
        <p:spPr>
          <a:xfrm>
            <a:off x="720000" y="593367"/>
            <a:ext cx="7704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82" name="Google Shape;82;p17"/>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52108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710750" y="4506700"/>
            <a:ext cx="18051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85" name="Google Shape;85;p18"/>
          <p:cNvSpPr txBox="1">
            <a:spLocks noGrp="1"/>
          </p:cNvSpPr>
          <p:nvPr>
            <p:ph type="subTitle" idx="1"/>
          </p:nvPr>
        </p:nvSpPr>
        <p:spPr>
          <a:xfrm>
            <a:off x="710750" y="5047396"/>
            <a:ext cx="3465900" cy="10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86" name="Google Shape;86;p18"/>
          <p:cNvSpPr txBox="1">
            <a:spLocks noGrp="1"/>
          </p:cNvSpPr>
          <p:nvPr>
            <p:ph type="title" idx="2"/>
          </p:nvPr>
        </p:nvSpPr>
        <p:spPr>
          <a:xfrm>
            <a:off x="710750" y="1630833"/>
            <a:ext cx="18051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87" name="Google Shape;87;p18"/>
          <p:cNvSpPr txBox="1">
            <a:spLocks noGrp="1"/>
          </p:cNvSpPr>
          <p:nvPr>
            <p:ph type="subTitle" idx="3"/>
          </p:nvPr>
        </p:nvSpPr>
        <p:spPr>
          <a:xfrm>
            <a:off x="710750" y="2170533"/>
            <a:ext cx="3465900" cy="10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88" name="Google Shape;88;p18"/>
          <p:cNvSpPr txBox="1">
            <a:spLocks noGrp="1"/>
          </p:cNvSpPr>
          <p:nvPr>
            <p:ph type="title" idx="4"/>
          </p:nvPr>
        </p:nvSpPr>
        <p:spPr>
          <a:xfrm>
            <a:off x="710750" y="3068284"/>
            <a:ext cx="18051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89" name="Google Shape;89;p18"/>
          <p:cNvSpPr txBox="1">
            <a:spLocks noGrp="1"/>
          </p:cNvSpPr>
          <p:nvPr>
            <p:ph type="subTitle" idx="5"/>
          </p:nvPr>
        </p:nvSpPr>
        <p:spPr>
          <a:xfrm>
            <a:off x="710750" y="3608972"/>
            <a:ext cx="3465900" cy="10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90" name="Google Shape;90;p18"/>
          <p:cNvSpPr txBox="1">
            <a:spLocks noGrp="1"/>
          </p:cNvSpPr>
          <p:nvPr>
            <p:ph type="title" idx="6"/>
          </p:nvPr>
        </p:nvSpPr>
        <p:spPr>
          <a:xfrm>
            <a:off x="710750" y="516333"/>
            <a:ext cx="4724700" cy="103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91" name="Google Shape;91;p18"/>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462713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772650" y="2087967"/>
            <a:ext cx="24435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94" name="Google Shape;94;p19"/>
          <p:cNvSpPr txBox="1">
            <a:spLocks noGrp="1"/>
          </p:cNvSpPr>
          <p:nvPr>
            <p:ph type="subTitle" idx="1"/>
          </p:nvPr>
        </p:nvSpPr>
        <p:spPr>
          <a:xfrm>
            <a:off x="772650" y="2639031"/>
            <a:ext cx="24435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95" name="Google Shape;95;p19"/>
          <p:cNvSpPr txBox="1">
            <a:spLocks noGrp="1"/>
          </p:cNvSpPr>
          <p:nvPr>
            <p:ph type="title" idx="2"/>
          </p:nvPr>
        </p:nvSpPr>
        <p:spPr>
          <a:xfrm>
            <a:off x="3291776" y="2087967"/>
            <a:ext cx="24435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96" name="Google Shape;96;p19"/>
          <p:cNvSpPr txBox="1">
            <a:spLocks noGrp="1"/>
          </p:cNvSpPr>
          <p:nvPr>
            <p:ph type="subTitle" idx="3"/>
          </p:nvPr>
        </p:nvSpPr>
        <p:spPr>
          <a:xfrm>
            <a:off x="3291777" y="2639031"/>
            <a:ext cx="24435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97" name="Google Shape;97;p19"/>
          <p:cNvSpPr txBox="1">
            <a:spLocks noGrp="1"/>
          </p:cNvSpPr>
          <p:nvPr>
            <p:ph type="title" idx="4"/>
          </p:nvPr>
        </p:nvSpPr>
        <p:spPr>
          <a:xfrm>
            <a:off x="772650" y="4111492"/>
            <a:ext cx="24435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98" name="Google Shape;98;p19"/>
          <p:cNvSpPr txBox="1">
            <a:spLocks noGrp="1"/>
          </p:cNvSpPr>
          <p:nvPr>
            <p:ph type="subTitle" idx="5"/>
          </p:nvPr>
        </p:nvSpPr>
        <p:spPr>
          <a:xfrm>
            <a:off x="772650" y="4662568"/>
            <a:ext cx="24435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99" name="Google Shape;99;p19"/>
          <p:cNvSpPr txBox="1">
            <a:spLocks noGrp="1"/>
          </p:cNvSpPr>
          <p:nvPr>
            <p:ph type="title" idx="6"/>
          </p:nvPr>
        </p:nvSpPr>
        <p:spPr>
          <a:xfrm>
            <a:off x="3300396" y="4111492"/>
            <a:ext cx="24264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00" name="Google Shape;100;p19"/>
          <p:cNvSpPr txBox="1">
            <a:spLocks noGrp="1"/>
          </p:cNvSpPr>
          <p:nvPr>
            <p:ph type="subTitle" idx="7"/>
          </p:nvPr>
        </p:nvSpPr>
        <p:spPr>
          <a:xfrm>
            <a:off x="3291777" y="4662568"/>
            <a:ext cx="24435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01" name="Google Shape;101;p19"/>
          <p:cNvSpPr txBox="1">
            <a:spLocks noGrp="1"/>
          </p:cNvSpPr>
          <p:nvPr>
            <p:ph type="title" idx="8"/>
          </p:nvPr>
        </p:nvSpPr>
        <p:spPr>
          <a:xfrm>
            <a:off x="720000" y="593367"/>
            <a:ext cx="7704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102" name="Google Shape;102;p19"/>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416136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6651929" y="795700"/>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05" name="Google Shape;105;p20"/>
          <p:cNvSpPr txBox="1">
            <a:spLocks noGrp="1"/>
          </p:cNvSpPr>
          <p:nvPr>
            <p:ph type="subTitle" idx="1"/>
          </p:nvPr>
        </p:nvSpPr>
        <p:spPr>
          <a:xfrm>
            <a:off x="6651929" y="1365279"/>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06" name="Google Shape;106;p20"/>
          <p:cNvSpPr txBox="1">
            <a:spLocks noGrp="1"/>
          </p:cNvSpPr>
          <p:nvPr>
            <p:ph type="title" idx="2"/>
          </p:nvPr>
        </p:nvSpPr>
        <p:spPr>
          <a:xfrm>
            <a:off x="3876449" y="2749133"/>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07" name="Google Shape;107;p20"/>
          <p:cNvSpPr txBox="1">
            <a:spLocks noGrp="1"/>
          </p:cNvSpPr>
          <p:nvPr>
            <p:ph type="subTitle" idx="3"/>
          </p:nvPr>
        </p:nvSpPr>
        <p:spPr>
          <a:xfrm>
            <a:off x="3876450" y="3318712"/>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08" name="Google Shape;108;p20"/>
          <p:cNvSpPr txBox="1">
            <a:spLocks noGrp="1"/>
          </p:cNvSpPr>
          <p:nvPr>
            <p:ph type="title" idx="4"/>
          </p:nvPr>
        </p:nvSpPr>
        <p:spPr>
          <a:xfrm>
            <a:off x="3876453" y="795700"/>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09" name="Google Shape;109;p20"/>
          <p:cNvSpPr txBox="1">
            <a:spLocks noGrp="1"/>
          </p:cNvSpPr>
          <p:nvPr>
            <p:ph type="subTitle" idx="5"/>
          </p:nvPr>
        </p:nvSpPr>
        <p:spPr>
          <a:xfrm>
            <a:off x="3876455" y="1365279"/>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10" name="Google Shape;110;p20"/>
          <p:cNvSpPr txBox="1">
            <a:spLocks noGrp="1"/>
          </p:cNvSpPr>
          <p:nvPr>
            <p:ph type="title" idx="6"/>
          </p:nvPr>
        </p:nvSpPr>
        <p:spPr>
          <a:xfrm>
            <a:off x="3876449" y="4702567"/>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11" name="Google Shape;111;p20"/>
          <p:cNvSpPr txBox="1">
            <a:spLocks noGrp="1"/>
          </p:cNvSpPr>
          <p:nvPr>
            <p:ph type="subTitle" idx="7"/>
          </p:nvPr>
        </p:nvSpPr>
        <p:spPr>
          <a:xfrm>
            <a:off x="3876450" y="5262889"/>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12" name="Google Shape;112;p20"/>
          <p:cNvSpPr txBox="1">
            <a:spLocks noGrp="1"/>
          </p:cNvSpPr>
          <p:nvPr>
            <p:ph type="title" idx="8"/>
          </p:nvPr>
        </p:nvSpPr>
        <p:spPr>
          <a:xfrm>
            <a:off x="6651925" y="2749133"/>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13" name="Google Shape;113;p20"/>
          <p:cNvSpPr txBox="1">
            <a:spLocks noGrp="1"/>
          </p:cNvSpPr>
          <p:nvPr>
            <p:ph type="subTitle" idx="9"/>
          </p:nvPr>
        </p:nvSpPr>
        <p:spPr>
          <a:xfrm>
            <a:off x="6651925" y="3318712"/>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14" name="Google Shape;114;p20"/>
          <p:cNvSpPr txBox="1">
            <a:spLocks noGrp="1"/>
          </p:cNvSpPr>
          <p:nvPr>
            <p:ph type="title" idx="13"/>
          </p:nvPr>
        </p:nvSpPr>
        <p:spPr>
          <a:xfrm>
            <a:off x="6651925" y="4702567"/>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15" name="Google Shape;115;p20"/>
          <p:cNvSpPr txBox="1">
            <a:spLocks noGrp="1"/>
          </p:cNvSpPr>
          <p:nvPr>
            <p:ph type="subTitle" idx="14"/>
          </p:nvPr>
        </p:nvSpPr>
        <p:spPr>
          <a:xfrm>
            <a:off x="6651925" y="5262889"/>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16" name="Google Shape;116;p20"/>
          <p:cNvSpPr txBox="1">
            <a:spLocks noGrp="1"/>
          </p:cNvSpPr>
          <p:nvPr>
            <p:ph type="title" idx="15"/>
          </p:nvPr>
        </p:nvSpPr>
        <p:spPr>
          <a:xfrm>
            <a:off x="796200" y="2699100"/>
            <a:ext cx="2117100" cy="127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117" name="Google Shape;117;p20"/>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284525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8"/>
        <p:cNvGrpSpPr/>
        <p:nvPr/>
      </p:nvGrpSpPr>
      <p:grpSpPr>
        <a:xfrm>
          <a:off x="0" y="0"/>
          <a:ext cx="0" cy="0"/>
          <a:chOff x="0" y="0"/>
          <a:chExt cx="0" cy="0"/>
        </a:xfrm>
      </p:grpSpPr>
      <p:sp>
        <p:nvSpPr>
          <p:cNvPr id="119" name="Google Shape;119;p21"/>
          <p:cNvSpPr txBox="1">
            <a:spLocks noGrp="1"/>
          </p:cNvSpPr>
          <p:nvPr>
            <p:ph type="title" hasCustomPrompt="1"/>
          </p:nvPr>
        </p:nvSpPr>
        <p:spPr>
          <a:xfrm>
            <a:off x="1055400" y="1311133"/>
            <a:ext cx="3859500" cy="11044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0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0" name="Google Shape;120;p21"/>
          <p:cNvSpPr txBox="1">
            <a:spLocks noGrp="1"/>
          </p:cNvSpPr>
          <p:nvPr>
            <p:ph type="subTitle" idx="1"/>
          </p:nvPr>
        </p:nvSpPr>
        <p:spPr>
          <a:xfrm>
            <a:off x="1055400" y="2415533"/>
            <a:ext cx="4327200" cy="72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21" name="Google Shape;121;p21"/>
          <p:cNvSpPr txBox="1">
            <a:spLocks noGrp="1"/>
          </p:cNvSpPr>
          <p:nvPr>
            <p:ph type="title" idx="2" hasCustomPrompt="1"/>
          </p:nvPr>
        </p:nvSpPr>
        <p:spPr>
          <a:xfrm>
            <a:off x="1055400" y="3473503"/>
            <a:ext cx="3859500" cy="11044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0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2" name="Google Shape;122;p21"/>
          <p:cNvSpPr txBox="1">
            <a:spLocks noGrp="1"/>
          </p:cNvSpPr>
          <p:nvPr>
            <p:ph type="subTitle" idx="3"/>
          </p:nvPr>
        </p:nvSpPr>
        <p:spPr>
          <a:xfrm>
            <a:off x="1055400" y="4577897"/>
            <a:ext cx="4327200" cy="72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23" name="Google Shape;123;p21"/>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714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it-IT"/>
              <a:t>6/24/2025</a:t>
            </a:r>
            <a:endParaRPr lang="en-US"/>
          </a:p>
        </p:txBody>
      </p:sp>
      <p:sp>
        <p:nvSpPr>
          <p:cNvPr id="5" name="Footer Placeholder 4"/>
          <p:cNvSpPr>
            <a:spLocks noGrp="1"/>
          </p:cNvSpPr>
          <p:nvPr>
            <p:ph type="ftr" sz="quarter" idx="11"/>
          </p:nvPr>
        </p:nvSpPr>
        <p:spPr/>
        <p:txBody>
          <a:bodyPr/>
          <a:lstStyle/>
          <a:p>
            <a:r>
              <a:rPr lang="en-US"/>
              <a:t>Experimental Physics Meets Space - F. Pilo</a:t>
            </a:r>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4"/>
        <p:cNvGrpSpPr/>
        <p:nvPr/>
      </p:nvGrpSpPr>
      <p:grpSpPr>
        <a:xfrm>
          <a:off x="0" y="0"/>
          <a:ext cx="0" cy="0"/>
          <a:chOff x="0" y="0"/>
          <a:chExt cx="0" cy="0"/>
        </a:xfrm>
      </p:grpSpPr>
      <p:sp>
        <p:nvSpPr>
          <p:cNvPr id="125" name="Google Shape;125;p22"/>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6" name="Google Shape;126;p22"/>
          <p:cNvSpPr txBox="1">
            <a:spLocks noGrp="1"/>
          </p:cNvSpPr>
          <p:nvPr>
            <p:ph type="ctrTitle"/>
          </p:nvPr>
        </p:nvSpPr>
        <p:spPr>
          <a:xfrm>
            <a:off x="2429950" y="665967"/>
            <a:ext cx="42840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it-IT"/>
              <a:t>Fare clic per modificare lo stile del titolo dello schema</a:t>
            </a:r>
            <a:endParaRPr/>
          </a:p>
        </p:txBody>
      </p:sp>
      <p:sp>
        <p:nvSpPr>
          <p:cNvPr id="127" name="Google Shape;127;p22"/>
          <p:cNvSpPr txBox="1">
            <a:spLocks noGrp="1"/>
          </p:cNvSpPr>
          <p:nvPr>
            <p:ph type="subTitle" idx="1"/>
          </p:nvPr>
        </p:nvSpPr>
        <p:spPr>
          <a:xfrm>
            <a:off x="3265350" y="2003223"/>
            <a:ext cx="26133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it-IT"/>
              <a:t>Fare clic per modificare lo stile del sottotitolo dello schema</a:t>
            </a:r>
            <a:endParaRPr/>
          </a:p>
        </p:txBody>
      </p:sp>
      <p:sp>
        <p:nvSpPr>
          <p:cNvPr id="128" name="Google Shape;128;p22"/>
          <p:cNvSpPr txBox="1">
            <a:spLocks noGrp="1"/>
          </p:cNvSpPr>
          <p:nvPr>
            <p:ph type="subTitle" idx="2"/>
          </p:nvPr>
        </p:nvSpPr>
        <p:spPr>
          <a:xfrm>
            <a:off x="2425000" y="5499361"/>
            <a:ext cx="42939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solidFill>
                  <a:srgbClr val="434343"/>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it-IT"/>
              <a:t>Fare clic per modificare lo stile del sottotitolo dello schema</a:t>
            </a:r>
            <a:endParaRPr/>
          </a:p>
        </p:txBody>
      </p:sp>
      <p:sp>
        <p:nvSpPr>
          <p:cNvPr id="129" name="Google Shape;129;p22"/>
          <p:cNvSpPr txBox="1"/>
          <p:nvPr/>
        </p:nvSpPr>
        <p:spPr>
          <a:xfrm>
            <a:off x="2730325" y="4554984"/>
            <a:ext cx="3705600" cy="840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s" sz="1000">
                <a:solidFill>
                  <a:srgbClr val="434343"/>
                </a:solidFill>
                <a:latin typeface="Nunito"/>
                <a:ea typeface="Nunito"/>
                <a:cs typeface="Nunito"/>
                <a:sym typeface="Nunito"/>
              </a:rPr>
              <a:t>CRÉDITOS: Esta plantilla de presentación fue creada por </a:t>
            </a:r>
            <a:r>
              <a:rPr lang="es" sz="1000">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s" sz="1000">
                <a:solidFill>
                  <a:srgbClr val="434343"/>
                </a:solidFill>
                <a:latin typeface="Nunito"/>
                <a:ea typeface="Nunito"/>
                <a:cs typeface="Nunito"/>
                <a:sym typeface="Nunito"/>
              </a:rPr>
              <a:t>, que incluye iconos de </a:t>
            </a:r>
            <a:r>
              <a:rPr lang="es" sz="1000">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s" sz="1000">
                <a:solidFill>
                  <a:srgbClr val="434343"/>
                </a:solidFill>
                <a:latin typeface="Nunito"/>
                <a:ea typeface="Nunito"/>
                <a:cs typeface="Nunito"/>
                <a:sym typeface="Nunito"/>
              </a:rPr>
              <a:t>, infografías e imágenes de </a:t>
            </a:r>
            <a:r>
              <a:rPr lang="es" sz="1000">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s" sz="1000">
                <a:solidFill>
                  <a:srgbClr val="434343"/>
                </a:solidFill>
                <a:latin typeface="Nunito"/>
                <a:ea typeface="Nunito"/>
                <a:cs typeface="Nunito"/>
                <a:sym typeface="Nunito"/>
              </a:rPr>
              <a:t> e ilustraciones de </a:t>
            </a:r>
            <a:r>
              <a:rPr lang="es" sz="1000">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000">
              <a:solidFill>
                <a:srgbClr val="434343"/>
              </a:solidFill>
              <a:latin typeface="Nunito"/>
              <a:ea typeface="Nunito"/>
              <a:cs typeface="Nunito"/>
              <a:sym typeface="Nunito"/>
            </a:endParaRPr>
          </a:p>
          <a:p>
            <a:pPr marL="0" lvl="0" indent="0" algn="ctr" rtl="0">
              <a:lnSpc>
                <a:spcPct val="100000"/>
              </a:lnSpc>
              <a:spcBef>
                <a:spcPts val="300"/>
              </a:spcBef>
              <a:spcAft>
                <a:spcPts val="0"/>
              </a:spcAft>
              <a:buNone/>
            </a:pPr>
            <a:endParaRPr sz="1000">
              <a:solidFill>
                <a:srgbClr val="434343"/>
              </a:solidFill>
              <a:latin typeface="Nunito"/>
              <a:ea typeface="Nunito"/>
              <a:cs typeface="Nunito"/>
              <a:sym typeface="Nunito"/>
            </a:endParaRPr>
          </a:p>
        </p:txBody>
      </p:sp>
    </p:spTree>
    <p:extLst>
      <p:ext uri="{BB962C8B-B14F-4D97-AF65-F5344CB8AC3E}">
        <p14:creationId xmlns:p14="http://schemas.microsoft.com/office/powerpoint/2010/main" val="2003511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0"/>
        <p:cNvGrpSpPr/>
        <p:nvPr/>
      </p:nvGrpSpPr>
      <p:grpSpPr>
        <a:xfrm>
          <a:off x="0" y="0"/>
          <a:ext cx="0" cy="0"/>
          <a:chOff x="0" y="0"/>
          <a:chExt cx="0" cy="0"/>
        </a:xfrm>
      </p:grpSpPr>
      <p:sp>
        <p:nvSpPr>
          <p:cNvPr id="131" name="Google Shape;131;p23"/>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606403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1636302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713225" y="627533"/>
            <a:ext cx="7717500" cy="73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r>
              <a:rPr lang="it-IT"/>
              <a:t>Fare clic per modificare lo stile del titolo dello schema</a:t>
            </a:r>
            <a:endParaRPr/>
          </a:p>
        </p:txBody>
      </p:sp>
      <p:sp>
        <p:nvSpPr>
          <p:cNvPr id="212" name="Google Shape;212;p29"/>
          <p:cNvSpPr txBox="1">
            <a:spLocks noGrp="1"/>
          </p:cNvSpPr>
          <p:nvPr>
            <p:ph type="subTitle" idx="1"/>
          </p:nvPr>
        </p:nvSpPr>
        <p:spPr>
          <a:xfrm>
            <a:off x="1877250" y="2466669"/>
            <a:ext cx="2318700" cy="119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it-IT"/>
              <a:t>Fare clic per modificare lo stile del sottotitolo dello schema</a:t>
            </a:r>
            <a:endParaRPr/>
          </a:p>
        </p:txBody>
      </p:sp>
      <p:sp>
        <p:nvSpPr>
          <p:cNvPr id="213" name="Google Shape;213;p29"/>
          <p:cNvSpPr txBox="1">
            <a:spLocks noGrp="1"/>
          </p:cNvSpPr>
          <p:nvPr>
            <p:ph type="subTitle" idx="2"/>
          </p:nvPr>
        </p:nvSpPr>
        <p:spPr>
          <a:xfrm>
            <a:off x="1877250" y="1833600"/>
            <a:ext cx="2318700" cy="6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a:r>
              <a:rPr lang="it-IT"/>
              <a:t>Fare clic per modificare lo stile del sottotitolo dello schema</a:t>
            </a:r>
            <a:endParaRPr/>
          </a:p>
        </p:txBody>
      </p:sp>
      <p:sp>
        <p:nvSpPr>
          <p:cNvPr id="214" name="Google Shape;214;p29"/>
          <p:cNvSpPr txBox="1">
            <a:spLocks noGrp="1"/>
          </p:cNvSpPr>
          <p:nvPr>
            <p:ph type="subTitle" idx="3"/>
          </p:nvPr>
        </p:nvSpPr>
        <p:spPr>
          <a:xfrm>
            <a:off x="1877250" y="4687468"/>
            <a:ext cx="2318700" cy="119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it-IT"/>
              <a:t>Fare clic per modificare lo stile del sottotitolo dello schema</a:t>
            </a:r>
            <a:endParaRPr/>
          </a:p>
        </p:txBody>
      </p:sp>
      <p:sp>
        <p:nvSpPr>
          <p:cNvPr id="215" name="Google Shape;215;p29"/>
          <p:cNvSpPr txBox="1">
            <a:spLocks noGrp="1"/>
          </p:cNvSpPr>
          <p:nvPr>
            <p:ph type="subTitle" idx="4"/>
          </p:nvPr>
        </p:nvSpPr>
        <p:spPr>
          <a:xfrm>
            <a:off x="1877250" y="4054399"/>
            <a:ext cx="2318700" cy="6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a:r>
              <a:rPr lang="it-IT"/>
              <a:t>Fare clic per modificare lo stile del sottotitolo dello schema</a:t>
            </a:r>
            <a:endParaRPr/>
          </a:p>
        </p:txBody>
      </p:sp>
      <p:sp>
        <p:nvSpPr>
          <p:cNvPr id="216" name="Google Shape;216;p29"/>
          <p:cNvSpPr txBox="1">
            <a:spLocks noGrp="1"/>
          </p:cNvSpPr>
          <p:nvPr>
            <p:ph type="subTitle" idx="5"/>
          </p:nvPr>
        </p:nvSpPr>
        <p:spPr>
          <a:xfrm>
            <a:off x="6112075" y="2466669"/>
            <a:ext cx="2318700" cy="119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it-IT"/>
              <a:t>Fare clic per modificare lo stile del sottotitolo dello schema</a:t>
            </a:r>
            <a:endParaRPr/>
          </a:p>
        </p:txBody>
      </p:sp>
      <p:sp>
        <p:nvSpPr>
          <p:cNvPr id="217" name="Google Shape;217;p29"/>
          <p:cNvSpPr txBox="1">
            <a:spLocks noGrp="1"/>
          </p:cNvSpPr>
          <p:nvPr>
            <p:ph type="subTitle" idx="6"/>
          </p:nvPr>
        </p:nvSpPr>
        <p:spPr>
          <a:xfrm>
            <a:off x="6112075" y="1833600"/>
            <a:ext cx="2318700" cy="6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a:r>
              <a:rPr lang="it-IT"/>
              <a:t>Fare clic per modificare lo stile del sottotitolo dello schema</a:t>
            </a:r>
            <a:endParaRPr/>
          </a:p>
        </p:txBody>
      </p:sp>
      <p:sp>
        <p:nvSpPr>
          <p:cNvPr id="218" name="Google Shape;218;p29"/>
          <p:cNvSpPr txBox="1">
            <a:spLocks noGrp="1"/>
          </p:cNvSpPr>
          <p:nvPr>
            <p:ph type="subTitle" idx="7"/>
          </p:nvPr>
        </p:nvSpPr>
        <p:spPr>
          <a:xfrm>
            <a:off x="6112075" y="4687468"/>
            <a:ext cx="2318700" cy="119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it-IT"/>
              <a:t>Fare clic per modificare lo stile del sottotitolo dello schema</a:t>
            </a:r>
            <a:endParaRPr/>
          </a:p>
        </p:txBody>
      </p:sp>
      <p:sp>
        <p:nvSpPr>
          <p:cNvPr id="219" name="Google Shape;219;p29"/>
          <p:cNvSpPr txBox="1">
            <a:spLocks noGrp="1"/>
          </p:cNvSpPr>
          <p:nvPr>
            <p:ph type="subTitle" idx="8"/>
          </p:nvPr>
        </p:nvSpPr>
        <p:spPr>
          <a:xfrm>
            <a:off x="6112075" y="4054399"/>
            <a:ext cx="2318700" cy="6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a:r>
              <a:rPr lang="it-IT"/>
              <a:t>Fare clic per modificare lo stile del sottotitolo dello schema</a:t>
            </a:r>
            <a:endParaRPr/>
          </a:p>
        </p:txBody>
      </p:sp>
    </p:spTree>
    <p:extLst>
      <p:ext uri="{BB962C8B-B14F-4D97-AF65-F5344CB8AC3E}">
        <p14:creationId xmlns:p14="http://schemas.microsoft.com/office/powerpoint/2010/main" val="1586191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9EFFC7-75C4-2748-0087-9F571C1EB1A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4556F43-B1CB-1DEC-FCDE-E857C65DC87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E86892-BC42-97F7-87EF-DDC44E8008A7}"/>
              </a:ext>
            </a:extLst>
          </p:cNvPr>
          <p:cNvSpPr>
            <a:spLocks noGrp="1"/>
          </p:cNvSpPr>
          <p:nvPr>
            <p:ph type="dt" sz="half" idx="10"/>
          </p:nvPr>
        </p:nvSpPr>
        <p:spPr/>
        <p:txBody>
          <a:bodyPr/>
          <a:lstStyle/>
          <a:p>
            <a:r>
              <a:rPr lang="it-IT"/>
              <a:t>6/24/2025</a:t>
            </a:r>
          </a:p>
        </p:txBody>
      </p:sp>
      <p:sp>
        <p:nvSpPr>
          <p:cNvPr id="5" name="Segnaposto piè di pagina 4">
            <a:extLst>
              <a:ext uri="{FF2B5EF4-FFF2-40B4-BE49-F238E27FC236}">
                <a16:creationId xmlns:a16="http://schemas.microsoft.com/office/drawing/2014/main" id="{CC7B8599-8DDC-D4CE-937D-43BC2727C1E8}"/>
              </a:ext>
            </a:extLst>
          </p:cNvPr>
          <p:cNvSpPr>
            <a:spLocks noGrp="1"/>
          </p:cNvSpPr>
          <p:nvPr>
            <p:ph type="ftr" sz="quarter" idx="11"/>
          </p:nvPr>
        </p:nvSpPr>
        <p:spPr/>
        <p:txBody>
          <a:bodyPr/>
          <a:lstStyle/>
          <a:p>
            <a:r>
              <a:rPr lang="en-US"/>
              <a:t>Experimental Physics Meets Space - F. Pilo</a:t>
            </a:r>
            <a:endParaRPr lang="it-IT"/>
          </a:p>
        </p:txBody>
      </p:sp>
      <p:sp>
        <p:nvSpPr>
          <p:cNvPr id="6" name="Segnaposto numero diapositiva 5">
            <a:extLst>
              <a:ext uri="{FF2B5EF4-FFF2-40B4-BE49-F238E27FC236}">
                <a16:creationId xmlns:a16="http://schemas.microsoft.com/office/drawing/2014/main" id="{061E5889-BF9B-9D97-4FD6-D9C14DD3E72F}"/>
              </a:ext>
            </a:extLst>
          </p:cNvPr>
          <p:cNvSpPr>
            <a:spLocks noGrp="1"/>
          </p:cNvSpPr>
          <p:nvPr>
            <p:ph type="sldNum" sz="quarter" idx="12"/>
          </p:nvPr>
        </p:nvSpPr>
        <p:spPr/>
        <p:txBody>
          <a:bodyPr/>
          <a:lstStyle/>
          <a:p>
            <a:fld id="{28140984-F3EE-4E64-9A73-E149569A30FD}" type="slidenum">
              <a:rPr lang="it-IT" smtClean="0"/>
              <a:t>‹N›</a:t>
            </a:fld>
            <a:endParaRPr lang="it-IT"/>
          </a:p>
        </p:txBody>
      </p:sp>
    </p:spTree>
    <p:extLst>
      <p:ext uri="{BB962C8B-B14F-4D97-AF65-F5344CB8AC3E}">
        <p14:creationId xmlns:p14="http://schemas.microsoft.com/office/powerpoint/2010/main" val="622877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040075" y="2409633"/>
            <a:ext cx="4084500" cy="2564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44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it-IT"/>
              <a:t>Fare clic per modificare lo stile del titolo dello schema</a:t>
            </a:r>
            <a:endParaRPr/>
          </a:p>
        </p:txBody>
      </p:sp>
      <p:sp>
        <p:nvSpPr>
          <p:cNvPr id="10" name="Google Shape;10;p2"/>
          <p:cNvSpPr txBox="1">
            <a:spLocks noGrp="1"/>
          </p:cNvSpPr>
          <p:nvPr>
            <p:ph type="subTitle" idx="1"/>
          </p:nvPr>
        </p:nvSpPr>
        <p:spPr>
          <a:xfrm>
            <a:off x="4040075" y="5201000"/>
            <a:ext cx="4553400" cy="7520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it-IT"/>
              <a:t>Fare clic per modificare lo stile del sottotitolo dello schema</a:t>
            </a:r>
            <a:endParaRPr/>
          </a:p>
        </p:txBody>
      </p:sp>
      <p:sp>
        <p:nvSpPr>
          <p:cNvPr id="11" name="Google Shape;11;p2"/>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59987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17025" y="3414167"/>
            <a:ext cx="4017600" cy="1122400"/>
          </a:xfrm>
          <a:prstGeom prst="rect">
            <a:avLst/>
          </a:prstGeom>
          <a:ln>
            <a:noFill/>
          </a:ln>
        </p:spPr>
        <p:txBody>
          <a:bodyPr spcFirstLastPara="1" wrap="square" lIns="91425" tIns="91425" rIns="91425" bIns="91425" anchor="t"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it-IT"/>
              <a:t>Fare clic per modificare lo stile del titolo dello schema</a:t>
            </a:r>
            <a:endParaRPr/>
          </a:p>
        </p:txBody>
      </p:sp>
      <p:sp>
        <p:nvSpPr>
          <p:cNvPr id="14" name="Google Shape;14;p3"/>
          <p:cNvSpPr txBox="1">
            <a:spLocks noGrp="1"/>
          </p:cNvSpPr>
          <p:nvPr>
            <p:ph type="title" idx="2" hasCustomPrompt="1"/>
          </p:nvPr>
        </p:nvSpPr>
        <p:spPr>
          <a:xfrm>
            <a:off x="5999150" y="1433333"/>
            <a:ext cx="2135400" cy="198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09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439500" y="4742444"/>
            <a:ext cx="3695400" cy="92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6" name="Google Shape;16;p3"/>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233989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491767"/>
            <a:ext cx="7704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19" name="Google Shape;19;p4"/>
          <p:cNvSpPr txBox="1">
            <a:spLocks noGrp="1"/>
          </p:cNvSpPr>
          <p:nvPr>
            <p:ph type="body" idx="1"/>
          </p:nvPr>
        </p:nvSpPr>
        <p:spPr>
          <a:xfrm>
            <a:off x="941825" y="1603333"/>
            <a:ext cx="7194000" cy="4520800"/>
          </a:xfrm>
          <a:prstGeom prst="rect">
            <a:avLst/>
          </a:prstGeom>
        </p:spPr>
        <p:txBody>
          <a:bodyPr spcFirstLastPara="1" wrap="square" lIns="91425" tIns="91425" rIns="91425" bIns="91425" anchor="t" anchorCtr="0">
            <a:noAutofit/>
          </a:bodyPr>
          <a:lstStyle>
            <a:lvl1pPr marL="457189" lvl="0" indent="-342892" rtl="0">
              <a:lnSpc>
                <a:spcPct val="90000"/>
              </a:lnSpc>
              <a:spcBef>
                <a:spcPts val="0"/>
              </a:spcBef>
              <a:spcAft>
                <a:spcPts val="0"/>
              </a:spcAft>
              <a:buClr>
                <a:schemeClr val="accent1"/>
              </a:buClr>
              <a:buSzPts val="1800"/>
              <a:buFont typeface="Livvic"/>
              <a:buAutoNum type="arabicPeriod"/>
              <a:defRPr sz="12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pPr lvl="0"/>
            <a:r>
              <a:rPr lang="it-IT"/>
              <a:t>Fare clic per modificare gli stili del testo dello schema</a:t>
            </a:r>
          </a:p>
        </p:txBody>
      </p:sp>
      <p:sp>
        <p:nvSpPr>
          <p:cNvPr id="20" name="Google Shape;20;p4"/>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269629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5"/>
          <p:cNvSpPr txBox="1">
            <a:spLocks noGrp="1"/>
          </p:cNvSpPr>
          <p:nvPr>
            <p:ph type="subTitle" idx="1"/>
          </p:nvPr>
        </p:nvSpPr>
        <p:spPr>
          <a:xfrm>
            <a:off x="907137" y="4103627"/>
            <a:ext cx="3350400" cy="690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r>
              <a:rPr lang="it-IT"/>
              <a:t>Fare clic per modificare lo stile del sottotitolo dello schema</a:t>
            </a:r>
            <a:endParaRPr/>
          </a:p>
        </p:txBody>
      </p:sp>
      <p:sp>
        <p:nvSpPr>
          <p:cNvPr id="24" name="Google Shape;24;p5"/>
          <p:cNvSpPr txBox="1">
            <a:spLocks noGrp="1"/>
          </p:cNvSpPr>
          <p:nvPr>
            <p:ph type="subTitle" idx="2"/>
          </p:nvPr>
        </p:nvSpPr>
        <p:spPr>
          <a:xfrm>
            <a:off x="4886463" y="1093592"/>
            <a:ext cx="3350400" cy="6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r>
              <a:rPr lang="it-IT"/>
              <a:t>Fare clic per modificare lo stile del sottotitolo dello schema</a:t>
            </a:r>
            <a:endParaRPr/>
          </a:p>
        </p:txBody>
      </p:sp>
      <p:sp>
        <p:nvSpPr>
          <p:cNvPr id="25" name="Google Shape;25;p5"/>
          <p:cNvSpPr txBox="1">
            <a:spLocks noGrp="1"/>
          </p:cNvSpPr>
          <p:nvPr>
            <p:ph type="subTitle" idx="3"/>
          </p:nvPr>
        </p:nvSpPr>
        <p:spPr>
          <a:xfrm>
            <a:off x="1349937" y="4753972"/>
            <a:ext cx="2907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26" name="Google Shape;26;p5"/>
          <p:cNvSpPr txBox="1">
            <a:spLocks noGrp="1"/>
          </p:cNvSpPr>
          <p:nvPr>
            <p:ph type="subTitle" idx="4"/>
          </p:nvPr>
        </p:nvSpPr>
        <p:spPr>
          <a:xfrm>
            <a:off x="4886463" y="1755781"/>
            <a:ext cx="2907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Tree>
    <p:extLst>
      <p:ext uri="{BB962C8B-B14F-4D97-AF65-F5344CB8AC3E}">
        <p14:creationId xmlns:p14="http://schemas.microsoft.com/office/powerpoint/2010/main" val="3750970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593367"/>
            <a:ext cx="60708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29" name="Google Shape;29;p6"/>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746109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it-IT"/>
              <a:t>6/24/2025</a:t>
            </a:r>
            <a:endParaRPr lang="en-US"/>
          </a:p>
        </p:txBody>
      </p:sp>
      <p:sp>
        <p:nvSpPr>
          <p:cNvPr id="6" name="Footer Placeholder 5"/>
          <p:cNvSpPr>
            <a:spLocks noGrp="1"/>
          </p:cNvSpPr>
          <p:nvPr>
            <p:ph type="ftr" sz="quarter" idx="11"/>
          </p:nvPr>
        </p:nvSpPr>
        <p:spPr/>
        <p:txBody>
          <a:bodyPr/>
          <a:lstStyle/>
          <a:p>
            <a:r>
              <a:rPr lang="en-US"/>
              <a:t>Experimental Physics Meets Space - F. Pilo</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329250" y="1101367"/>
            <a:ext cx="4015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32" name="Google Shape;32;p7"/>
          <p:cNvSpPr txBox="1">
            <a:spLocks noGrp="1"/>
          </p:cNvSpPr>
          <p:nvPr>
            <p:ph type="body" idx="1"/>
          </p:nvPr>
        </p:nvSpPr>
        <p:spPr>
          <a:xfrm>
            <a:off x="4335700" y="2136367"/>
            <a:ext cx="3813300" cy="3162400"/>
          </a:xfrm>
          <a:prstGeom prst="rect">
            <a:avLst/>
          </a:prstGeom>
        </p:spPr>
        <p:txBody>
          <a:bodyPr spcFirstLastPara="1" wrap="square" lIns="91425" tIns="91425" rIns="91425" bIns="91425" anchor="t" anchorCtr="0">
            <a:noAutofit/>
          </a:bodyPr>
          <a:lstStyle>
            <a:lvl1pPr marL="457189" lvl="0" indent="-317492" rtl="0">
              <a:lnSpc>
                <a:spcPct val="115000"/>
              </a:lnSpc>
              <a:spcBef>
                <a:spcPts val="0"/>
              </a:spcBef>
              <a:spcAft>
                <a:spcPts val="0"/>
              </a:spcAft>
              <a:buClr>
                <a:srgbClr val="434343"/>
              </a:buClr>
              <a:buSzPts val="1400"/>
              <a:buChar char="●"/>
              <a:defRPr sz="1400">
                <a:solidFill>
                  <a:srgbClr val="434343"/>
                </a:solidFill>
              </a:defRPr>
            </a:lvl1pPr>
            <a:lvl2pPr marL="914378" lvl="1" indent="-317492" rtl="0">
              <a:lnSpc>
                <a:spcPct val="115000"/>
              </a:lnSpc>
              <a:spcBef>
                <a:spcPts val="0"/>
              </a:spcBef>
              <a:spcAft>
                <a:spcPts val="0"/>
              </a:spcAft>
              <a:buClr>
                <a:srgbClr val="434343"/>
              </a:buClr>
              <a:buSzPts val="1400"/>
              <a:buChar char="○"/>
              <a:defRPr>
                <a:solidFill>
                  <a:srgbClr val="434343"/>
                </a:solidFill>
              </a:defRPr>
            </a:lvl2pPr>
            <a:lvl3pPr marL="1371566" lvl="2" indent="-317492" rtl="0">
              <a:lnSpc>
                <a:spcPct val="115000"/>
              </a:lnSpc>
              <a:spcBef>
                <a:spcPts val="0"/>
              </a:spcBef>
              <a:spcAft>
                <a:spcPts val="0"/>
              </a:spcAft>
              <a:buClr>
                <a:srgbClr val="434343"/>
              </a:buClr>
              <a:buSzPts val="1400"/>
              <a:buChar char="■"/>
              <a:defRPr>
                <a:solidFill>
                  <a:srgbClr val="434343"/>
                </a:solidFill>
              </a:defRPr>
            </a:lvl3pPr>
            <a:lvl4pPr marL="1828754" lvl="3" indent="-317492" rtl="0">
              <a:lnSpc>
                <a:spcPct val="115000"/>
              </a:lnSpc>
              <a:spcBef>
                <a:spcPts val="0"/>
              </a:spcBef>
              <a:spcAft>
                <a:spcPts val="0"/>
              </a:spcAft>
              <a:buClr>
                <a:srgbClr val="434343"/>
              </a:buClr>
              <a:buSzPts val="1400"/>
              <a:buChar char="●"/>
              <a:defRPr>
                <a:solidFill>
                  <a:srgbClr val="434343"/>
                </a:solidFill>
              </a:defRPr>
            </a:lvl4pPr>
            <a:lvl5pPr marL="2285943" lvl="4" indent="-317492" rtl="0">
              <a:lnSpc>
                <a:spcPct val="115000"/>
              </a:lnSpc>
              <a:spcBef>
                <a:spcPts val="0"/>
              </a:spcBef>
              <a:spcAft>
                <a:spcPts val="0"/>
              </a:spcAft>
              <a:buClr>
                <a:srgbClr val="434343"/>
              </a:buClr>
              <a:buSzPts val="1400"/>
              <a:buChar char="○"/>
              <a:defRPr>
                <a:solidFill>
                  <a:srgbClr val="434343"/>
                </a:solidFill>
              </a:defRPr>
            </a:lvl5pPr>
            <a:lvl6pPr marL="2743132" lvl="5" indent="-317492" rtl="0">
              <a:lnSpc>
                <a:spcPct val="115000"/>
              </a:lnSpc>
              <a:spcBef>
                <a:spcPts val="0"/>
              </a:spcBef>
              <a:spcAft>
                <a:spcPts val="0"/>
              </a:spcAft>
              <a:buClr>
                <a:srgbClr val="434343"/>
              </a:buClr>
              <a:buSzPts val="1400"/>
              <a:buChar char="■"/>
              <a:defRPr>
                <a:solidFill>
                  <a:srgbClr val="434343"/>
                </a:solidFill>
              </a:defRPr>
            </a:lvl6pPr>
            <a:lvl7pPr marL="3200320" lvl="6" indent="-317492" rtl="0">
              <a:lnSpc>
                <a:spcPct val="115000"/>
              </a:lnSpc>
              <a:spcBef>
                <a:spcPts val="0"/>
              </a:spcBef>
              <a:spcAft>
                <a:spcPts val="0"/>
              </a:spcAft>
              <a:buClr>
                <a:srgbClr val="434343"/>
              </a:buClr>
              <a:buSzPts val="1400"/>
              <a:buChar char="●"/>
              <a:defRPr>
                <a:solidFill>
                  <a:srgbClr val="434343"/>
                </a:solidFill>
              </a:defRPr>
            </a:lvl7pPr>
            <a:lvl8pPr marL="3657509" lvl="7" indent="-317492" rtl="0">
              <a:lnSpc>
                <a:spcPct val="115000"/>
              </a:lnSpc>
              <a:spcBef>
                <a:spcPts val="0"/>
              </a:spcBef>
              <a:spcAft>
                <a:spcPts val="0"/>
              </a:spcAft>
              <a:buClr>
                <a:srgbClr val="434343"/>
              </a:buClr>
              <a:buSzPts val="1400"/>
              <a:buChar char="○"/>
              <a:defRPr>
                <a:solidFill>
                  <a:srgbClr val="434343"/>
                </a:solidFill>
              </a:defRPr>
            </a:lvl8pPr>
            <a:lvl9pPr marL="4114697" lvl="8" indent="-317492" rtl="0">
              <a:lnSpc>
                <a:spcPct val="115000"/>
              </a:lnSpc>
              <a:spcBef>
                <a:spcPts val="0"/>
              </a:spcBef>
              <a:spcAft>
                <a:spcPts val="0"/>
              </a:spcAft>
              <a:buClr>
                <a:srgbClr val="434343"/>
              </a:buClr>
              <a:buSzPts val="1400"/>
              <a:buChar char="■"/>
              <a:defRPr>
                <a:solidFill>
                  <a:srgbClr val="434343"/>
                </a:solidFill>
              </a:defRPr>
            </a:lvl9pPr>
          </a:lstStyle>
          <a:p>
            <a:pPr lvl="0"/>
            <a:r>
              <a:rPr lang="it-IT"/>
              <a:t>Fare clic per modificare gli stili del testo dello schema</a:t>
            </a:r>
          </a:p>
        </p:txBody>
      </p:sp>
      <p:sp>
        <p:nvSpPr>
          <p:cNvPr id="33" name="Google Shape;33;p7"/>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315004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740550" y="3537971"/>
            <a:ext cx="4667100" cy="1730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it-IT"/>
              <a:t>Fare clic per modificare lo stile del titolo dello schema</a:t>
            </a:r>
            <a:endParaRPr/>
          </a:p>
        </p:txBody>
      </p:sp>
      <p:sp>
        <p:nvSpPr>
          <p:cNvPr id="43" name="Google Shape;43;p10"/>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287331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533800" y="2555567"/>
            <a:ext cx="4402500" cy="1518800"/>
          </a:xfrm>
          <a:prstGeom prst="rect">
            <a:avLst/>
          </a:prstGeom>
        </p:spPr>
        <p:txBody>
          <a:bodyPr spcFirstLastPara="1" wrap="square" lIns="91425" tIns="91425" rIns="91425" bIns="91425" anchor="t" anchorCtr="0">
            <a:noAutofit/>
          </a:bodyPr>
          <a:lstStyle>
            <a:lvl1pPr lvl="0" algn="r">
              <a:spcBef>
                <a:spcPts val="0"/>
              </a:spcBef>
              <a:spcAft>
                <a:spcPts val="0"/>
              </a:spcAft>
              <a:buSzPts val="9600"/>
              <a:buNone/>
              <a:defRPr sz="6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6" name="Google Shape;46;p11"/>
          <p:cNvSpPr txBox="1">
            <a:spLocks noGrp="1"/>
          </p:cNvSpPr>
          <p:nvPr>
            <p:ph type="subTitle" idx="1"/>
          </p:nvPr>
        </p:nvSpPr>
        <p:spPr>
          <a:xfrm>
            <a:off x="3605133" y="4230135"/>
            <a:ext cx="4313400" cy="9512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r>
              <a:rPr lang="it-IT"/>
              <a:t>Fare clic per modificare lo stile del sottotitolo dello schema</a:t>
            </a:r>
            <a:endParaRPr/>
          </a:p>
        </p:txBody>
      </p:sp>
      <p:sp>
        <p:nvSpPr>
          <p:cNvPr id="47" name="Google Shape;47;p11"/>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878417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707983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5571350" y="573791"/>
            <a:ext cx="30639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51" name="Google Shape;51;p13"/>
          <p:cNvSpPr txBox="1">
            <a:spLocks noGrp="1"/>
          </p:cNvSpPr>
          <p:nvPr>
            <p:ph type="subTitle" idx="1"/>
          </p:nvPr>
        </p:nvSpPr>
        <p:spPr>
          <a:xfrm>
            <a:off x="5571350" y="1174435"/>
            <a:ext cx="256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52" name="Google Shape;52;p13"/>
          <p:cNvSpPr txBox="1">
            <a:spLocks noGrp="1"/>
          </p:cNvSpPr>
          <p:nvPr>
            <p:ph type="title" idx="2"/>
          </p:nvPr>
        </p:nvSpPr>
        <p:spPr>
          <a:xfrm>
            <a:off x="5571350" y="2007357"/>
            <a:ext cx="30861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53" name="Google Shape;53;p13"/>
          <p:cNvSpPr txBox="1">
            <a:spLocks noGrp="1"/>
          </p:cNvSpPr>
          <p:nvPr>
            <p:ph type="subTitle" idx="3"/>
          </p:nvPr>
        </p:nvSpPr>
        <p:spPr>
          <a:xfrm>
            <a:off x="5571350" y="2626512"/>
            <a:ext cx="256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54" name="Google Shape;54;p13"/>
          <p:cNvSpPr txBox="1">
            <a:spLocks noGrp="1"/>
          </p:cNvSpPr>
          <p:nvPr>
            <p:ph type="title" idx="4"/>
          </p:nvPr>
        </p:nvSpPr>
        <p:spPr>
          <a:xfrm>
            <a:off x="5571350" y="3440924"/>
            <a:ext cx="30639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55" name="Google Shape;55;p13"/>
          <p:cNvSpPr txBox="1">
            <a:spLocks noGrp="1"/>
          </p:cNvSpPr>
          <p:nvPr>
            <p:ph type="subTitle" idx="5"/>
          </p:nvPr>
        </p:nvSpPr>
        <p:spPr>
          <a:xfrm>
            <a:off x="5571350" y="4078588"/>
            <a:ext cx="256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56" name="Google Shape;56;p13"/>
          <p:cNvSpPr txBox="1">
            <a:spLocks noGrp="1"/>
          </p:cNvSpPr>
          <p:nvPr>
            <p:ph type="title" idx="6"/>
          </p:nvPr>
        </p:nvSpPr>
        <p:spPr>
          <a:xfrm>
            <a:off x="5571350" y="4874491"/>
            <a:ext cx="30639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57" name="Google Shape;57;p13"/>
          <p:cNvSpPr txBox="1">
            <a:spLocks noGrp="1"/>
          </p:cNvSpPr>
          <p:nvPr>
            <p:ph type="subTitle" idx="7"/>
          </p:nvPr>
        </p:nvSpPr>
        <p:spPr>
          <a:xfrm>
            <a:off x="5571350" y="5530665"/>
            <a:ext cx="256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58" name="Google Shape;58;p13"/>
          <p:cNvSpPr txBox="1">
            <a:spLocks noGrp="1"/>
          </p:cNvSpPr>
          <p:nvPr>
            <p:ph type="title" idx="8"/>
          </p:nvPr>
        </p:nvSpPr>
        <p:spPr>
          <a:xfrm>
            <a:off x="720000" y="487884"/>
            <a:ext cx="1981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59" name="Google Shape;59;p13"/>
          <p:cNvSpPr txBox="1">
            <a:spLocks noGrp="1"/>
          </p:cNvSpPr>
          <p:nvPr>
            <p:ph type="title" idx="9" hasCustomPrompt="1"/>
          </p:nvPr>
        </p:nvSpPr>
        <p:spPr>
          <a:xfrm>
            <a:off x="4099525" y="498600"/>
            <a:ext cx="1326000" cy="13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a:spLocks noGrp="1"/>
          </p:cNvSpPr>
          <p:nvPr>
            <p:ph type="title" idx="13" hasCustomPrompt="1"/>
          </p:nvPr>
        </p:nvSpPr>
        <p:spPr>
          <a:xfrm>
            <a:off x="4099525" y="3410400"/>
            <a:ext cx="1326000" cy="13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14" hasCustomPrompt="1"/>
          </p:nvPr>
        </p:nvSpPr>
        <p:spPr>
          <a:xfrm>
            <a:off x="4099525" y="1954500"/>
            <a:ext cx="1326000" cy="13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title" idx="15" hasCustomPrompt="1"/>
          </p:nvPr>
        </p:nvSpPr>
        <p:spPr>
          <a:xfrm>
            <a:off x="4099525" y="4866300"/>
            <a:ext cx="1326000" cy="13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089989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subTitle" idx="1"/>
          </p:nvPr>
        </p:nvSpPr>
        <p:spPr>
          <a:xfrm>
            <a:off x="4617850" y="2215300"/>
            <a:ext cx="3775800" cy="152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8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r>
              <a:rPr lang="it-IT"/>
              <a:t>Fare clic per modificare lo stile del sottotitolo dello schema</a:t>
            </a:r>
            <a:endParaRPr/>
          </a:p>
        </p:txBody>
      </p:sp>
      <p:sp>
        <p:nvSpPr>
          <p:cNvPr id="66" name="Google Shape;66;p14"/>
          <p:cNvSpPr txBox="1">
            <a:spLocks noGrp="1"/>
          </p:cNvSpPr>
          <p:nvPr>
            <p:ph type="title"/>
          </p:nvPr>
        </p:nvSpPr>
        <p:spPr>
          <a:xfrm>
            <a:off x="4617850" y="3889067"/>
            <a:ext cx="37758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r>
              <a:rPr lang="it-IT"/>
              <a:t>Fare clic per modificare lo stile del titolo dello schema</a:t>
            </a:r>
            <a:endParaRPr/>
          </a:p>
        </p:txBody>
      </p:sp>
      <p:sp>
        <p:nvSpPr>
          <p:cNvPr id="67" name="Google Shape;67;p14"/>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618790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4920400" y="3502367"/>
            <a:ext cx="3346200" cy="1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70" name="Google Shape;70;p15"/>
          <p:cNvSpPr txBox="1">
            <a:spLocks noGrp="1"/>
          </p:cNvSpPr>
          <p:nvPr>
            <p:ph type="title"/>
          </p:nvPr>
        </p:nvSpPr>
        <p:spPr>
          <a:xfrm>
            <a:off x="4920400" y="2060600"/>
            <a:ext cx="2881800" cy="928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3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r>
              <a:rPr lang="it-IT"/>
              <a:t>Fare clic per modificare lo stile del titolo dello schema</a:t>
            </a:r>
            <a:endParaRPr/>
          </a:p>
        </p:txBody>
      </p:sp>
      <p:sp>
        <p:nvSpPr>
          <p:cNvPr id="71" name="Google Shape;71;p15"/>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576168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720000" y="593367"/>
            <a:ext cx="7704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74" name="Google Shape;74;p16"/>
          <p:cNvSpPr txBox="1">
            <a:spLocks noGrp="1"/>
          </p:cNvSpPr>
          <p:nvPr>
            <p:ph type="body" idx="1"/>
          </p:nvPr>
        </p:nvSpPr>
        <p:spPr>
          <a:xfrm>
            <a:off x="720000" y="1841433"/>
            <a:ext cx="7343700" cy="41584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SzPts val="1400"/>
              <a:buFont typeface="Darker Grotesque SemiBold"/>
              <a:buChar char="●"/>
              <a:defRPr>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pPr lvl="0"/>
            <a:r>
              <a:rPr lang="it-IT"/>
              <a:t>Fare clic per modificare gli stili del testo dello schema</a:t>
            </a:r>
          </a:p>
        </p:txBody>
      </p:sp>
      <p:sp>
        <p:nvSpPr>
          <p:cNvPr id="75" name="Google Shape;75;p16"/>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729239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1442987" y="4521267"/>
            <a:ext cx="24435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78" name="Google Shape;78;p17"/>
          <p:cNvSpPr txBox="1">
            <a:spLocks noGrp="1"/>
          </p:cNvSpPr>
          <p:nvPr>
            <p:ph type="subTitle" idx="1"/>
          </p:nvPr>
        </p:nvSpPr>
        <p:spPr>
          <a:xfrm>
            <a:off x="1442987" y="5072331"/>
            <a:ext cx="24435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79" name="Google Shape;79;p17"/>
          <p:cNvSpPr txBox="1">
            <a:spLocks noGrp="1"/>
          </p:cNvSpPr>
          <p:nvPr>
            <p:ph type="title" idx="2"/>
          </p:nvPr>
        </p:nvSpPr>
        <p:spPr>
          <a:xfrm>
            <a:off x="5257513" y="4521267"/>
            <a:ext cx="24435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80" name="Google Shape;80;p17"/>
          <p:cNvSpPr txBox="1">
            <a:spLocks noGrp="1"/>
          </p:cNvSpPr>
          <p:nvPr>
            <p:ph type="subTitle" idx="3"/>
          </p:nvPr>
        </p:nvSpPr>
        <p:spPr>
          <a:xfrm>
            <a:off x="5257513" y="5072331"/>
            <a:ext cx="24435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81" name="Google Shape;81;p17"/>
          <p:cNvSpPr txBox="1">
            <a:spLocks noGrp="1"/>
          </p:cNvSpPr>
          <p:nvPr>
            <p:ph type="title" idx="4"/>
          </p:nvPr>
        </p:nvSpPr>
        <p:spPr>
          <a:xfrm>
            <a:off x="720000" y="593367"/>
            <a:ext cx="7704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82" name="Google Shape;82;p17"/>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869947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710750" y="4506700"/>
            <a:ext cx="18051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85" name="Google Shape;85;p18"/>
          <p:cNvSpPr txBox="1">
            <a:spLocks noGrp="1"/>
          </p:cNvSpPr>
          <p:nvPr>
            <p:ph type="subTitle" idx="1"/>
          </p:nvPr>
        </p:nvSpPr>
        <p:spPr>
          <a:xfrm>
            <a:off x="710750" y="5047396"/>
            <a:ext cx="3465900" cy="10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86" name="Google Shape;86;p18"/>
          <p:cNvSpPr txBox="1">
            <a:spLocks noGrp="1"/>
          </p:cNvSpPr>
          <p:nvPr>
            <p:ph type="title" idx="2"/>
          </p:nvPr>
        </p:nvSpPr>
        <p:spPr>
          <a:xfrm>
            <a:off x="710750" y="1630833"/>
            <a:ext cx="18051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87" name="Google Shape;87;p18"/>
          <p:cNvSpPr txBox="1">
            <a:spLocks noGrp="1"/>
          </p:cNvSpPr>
          <p:nvPr>
            <p:ph type="subTitle" idx="3"/>
          </p:nvPr>
        </p:nvSpPr>
        <p:spPr>
          <a:xfrm>
            <a:off x="710750" y="2170533"/>
            <a:ext cx="3465900" cy="10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88" name="Google Shape;88;p18"/>
          <p:cNvSpPr txBox="1">
            <a:spLocks noGrp="1"/>
          </p:cNvSpPr>
          <p:nvPr>
            <p:ph type="title" idx="4"/>
          </p:nvPr>
        </p:nvSpPr>
        <p:spPr>
          <a:xfrm>
            <a:off x="710750" y="3068284"/>
            <a:ext cx="18051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89" name="Google Shape;89;p18"/>
          <p:cNvSpPr txBox="1">
            <a:spLocks noGrp="1"/>
          </p:cNvSpPr>
          <p:nvPr>
            <p:ph type="subTitle" idx="5"/>
          </p:nvPr>
        </p:nvSpPr>
        <p:spPr>
          <a:xfrm>
            <a:off x="710750" y="3608972"/>
            <a:ext cx="3465900" cy="10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90" name="Google Shape;90;p18"/>
          <p:cNvSpPr txBox="1">
            <a:spLocks noGrp="1"/>
          </p:cNvSpPr>
          <p:nvPr>
            <p:ph type="title" idx="6"/>
          </p:nvPr>
        </p:nvSpPr>
        <p:spPr>
          <a:xfrm>
            <a:off x="710750" y="516333"/>
            <a:ext cx="4724700" cy="103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91" name="Google Shape;91;p18"/>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37125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it-IT"/>
              <a:t>6/24/2025</a:t>
            </a:r>
            <a:endParaRPr lang="en-US"/>
          </a:p>
        </p:txBody>
      </p:sp>
      <p:sp>
        <p:nvSpPr>
          <p:cNvPr id="8" name="Footer Placeholder 7"/>
          <p:cNvSpPr>
            <a:spLocks noGrp="1"/>
          </p:cNvSpPr>
          <p:nvPr>
            <p:ph type="ftr" sz="quarter" idx="11"/>
          </p:nvPr>
        </p:nvSpPr>
        <p:spPr/>
        <p:txBody>
          <a:bodyPr/>
          <a:lstStyle/>
          <a:p>
            <a:r>
              <a:rPr lang="en-US"/>
              <a:t>Experimental Physics Meets Space - F. Pilo</a:t>
            </a:r>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772650" y="2087967"/>
            <a:ext cx="24435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94" name="Google Shape;94;p19"/>
          <p:cNvSpPr txBox="1">
            <a:spLocks noGrp="1"/>
          </p:cNvSpPr>
          <p:nvPr>
            <p:ph type="subTitle" idx="1"/>
          </p:nvPr>
        </p:nvSpPr>
        <p:spPr>
          <a:xfrm>
            <a:off x="772650" y="2639031"/>
            <a:ext cx="24435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95" name="Google Shape;95;p19"/>
          <p:cNvSpPr txBox="1">
            <a:spLocks noGrp="1"/>
          </p:cNvSpPr>
          <p:nvPr>
            <p:ph type="title" idx="2"/>
          </p:nvPr>
        </p:nvSpPr>
        <p:spPr>
          <a:xfrm>
            <a:off x="3291776" y="2087967"/>
            <a:ext cx="24435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96" name="Google Shape;96;p19"/>
          <p:cNvSpPr txBox="1">
            <a:spLocks noGrp="1"/>
          </p:cNvSpPr>
          <p:nvPr>
            <p:ph type="subTitle" idx="3"/>
          </p:nvPr>
        </p:nvSpPr>
        <p:spPr>
          <a:xfrm>
            <a:off x="3291777" y="2639031"/>
            <a:ext cx="24435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97" name="Google Shape;97;p19"/>
          <p:cNvSpPr txBox="1">
            <a:spLocks noGrp="1"/>
          </p:cNvSpPr>
          <p:nvPr>
            <p:ph type="title" idx="4"/>
          </p:nvPr>
        </p:nvSpPr>
        <p:spPr>
          <a:xfrm>
            <a:off x="772650" y="4111492"/>
            <a:ext cx="24435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98" name="Google Shape;98;p19"/>
          <p:cNvSpPr txBox="1">
            <a:spLocks noGrp="1"/>
          </p:cNvSpPr>
          <p:nvPr>
            <p:ph type="subTitle" idx="5"/>
          </p:nvPr>
        </p:nvSpPr>
        <p:spPr>
          <a:xfrm>
            <a:off x="772650" y="4662568"/>
            <a:ext cx="24435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99" name="Google Shape;99;p19"/>
          <p:cNvSpPr txBox="1">
            <a:spLocks noGrp="1"/>
          </p:cNvSpPr>
          <p:nvPr>
            <p:ph type="title" idx="6"/>
          </p:nvPr>
        </p:nvSpPr>
        <p:spPr>
          <a:xfrm>
            <a:off x="3300396" y="4111492"/>
            <a:ext cx="2426400" cy="70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00" name="Google Shape;100;p19"/>
          <p:cNvSpPr txBox="1">
            <a:spLocks noGrp="1"/>
          </p:cNvSpPr>
          <p:nvPr>
            <p:ph type="subTitle" idx="7"/>
          </p:nvPr>
        </p:nvSpPr>
        <p:spPr>
          <a:xfrm>
            <a:off x="3291777" y="4662568"/>
            <a:ext cx="24435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01" name="Google Shape;101;p19"/>
          <p:cNvSpPr txBox="1">
            <a:spLocks noGrp="1"/>
          </p:cNvSpPr>
          <p:nvPr>
            <p:ph type="title" idx="8"/>
          </p:nvPr>
        </p:nvSpPr>
        <p:spPr>
          <a:xfrm>
            <a:off x="720000" y="593367"/>
            <a:ext cx="7704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102" name="Google Shape;102;p19"/>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220265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6651929" y="795700"/>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05" name="Google Shape;105;p20"/>
          <p:cNvSpPr txBox="1">
            <a:spLocks noGrp="1"/>
          </p:cNvSpPr>
          <p:nvPr>
            <p:ph type="subTitle" idx="1"/>
          </p:nvPr>
        </p:nvSpPr>
        <p:spPr>
          <a:xfrm>
            <a:off x="6651929" y="1365279"/>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06" name="Google Shape;106;p20"/>
          <p:cNvSpPr txBox="1">
            <a:spLocks noGrp="1"/>
          </p:cNvSpPr>
          <p:nvPr>
            <p:ph type="title" idx="2"/>
          </p:nvPr>
        </p:nvSpPr>
        <p:spPr>
          <a:xfrm>
            <a:off x="3876449" y="2749133"/>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07" name="Google Shape;107;p20"/>
          <p:cNvSpPr txBox="1">
            <a:spLocks noGrp="1"/>
          </p:cNvSpPr>
          <p:nvPr>
            <p:ph type="subTitle" idx="3"/>
          </p:nvPr>
        </p:nvSpPr>
        <p:spPr>
          <a:xfrm>
            <a:off x="3876450" y="3318712"/>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08" name="Google Shape;108;p20"/>
          <p:cNvSpPr txBox="1">
            <a:spLocks noGrp="1"/>
          </p:cNvSpPr>
          <p:nvPr>
            <p:ph type="title" idx="4"/>
          </p:nvPr>
        </p:nvSpPr>
        <p:spPr>
          <a:xfrm>
            <a:off x="3876453" y="795700"/>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09" name="Google Shape;109;p20"/>
          <p:cNvSpPr txBox="1">
            <a:spLocks noGrp="1"/>
          </p:cNvSpPr>
          <p:nvPr>
            <p:ph type="subTitle" idx="5"/>
          </p:nvPr>
        </p:nvSpPr>
        <p:spPr>
          <a:xfrm>
            <a:off x="3876455" y="1365279"/>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10" name="Google Shape;110;p20"/>
          <p:cNvSpPr txBox="1">
            <a:spLocks noGrp="1"/>
          </p:cNvSpPr>
          <p:nvPr>
            <p:ph type="title" idx="6"/>
          </p:nvPr>
        </p:nvSpPr>
        <p:spPr>
          <a:xfrm>
            <a:off x="3876449" y="4702567"/>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11" name="Google Shape;111;p20"/>
          <p:cNvSpPr txBox="1">
            <a:spLocks noGrp="1"/>
          </p:cNvSpPr>
          <p:nvPr>
            <p:ph type="subTitle" idx="7"/>
          </p:nvPr>
        </p:nvSpPr>
        <p:spPr>
          <a:xfrm>
            <a:off x="3876450" y="5262889"/>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12" name="Google Shape;112;p20"/>
          <p:cNvSpPr txBox="1">
            <a:spLocks noGrp="1"/>
          </p:cNvSpPr>
          <p:nvPr>
            <p:ph type="title" idx="8"/>
          </p:nvPr>
        </p:nvSpPr>
        <p:spPr>
          <a:xfrm>
            <a:off x="6651925" y="2749133"/>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13" name="Google Shape;113;p20"/>
          <p:cNvSpPr txBox="1">
            <a:spLocks noGrp="1"/>
          </p:cNvSpPr>
          <p:nvPr>
            <p:ph type="subTitle" idx="9"/>
          </p:nvPr>
        </p:nvSpPr>
        <p:spPr>
          <a:xfrm>
            <a:off x="6651925" y="3318712"/>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14" name="Google Shape;114;p20"/>
          <p:cNvSpPr txBox="1">
            <a:spLocks noGrp="1"/>
          </p:cNvSpPr>
          <p:nvPr>
            <p:ph type="title" idx="13"/>
          </p:nvPr>
        </p:nvSpPr>
        <p:spPr>
          <a:xfrm>
            <a:off x="6651925" y="4702567"/>
            <a:ext cx="18123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it-IT"/>
              <a:t>Fare clic per modificare lo stile del titolo dello schema</a:t>
            </a:r>
            <a:endParaRPr/>
          </a:p>
        </p:txBody>
      </p:sp>
      <p:sp>
        <p:nvSpPr>
          <p:cNvPr id="115" name="Google Shape;115;p20"/>
          <p:cNvSpPr txBox="1">
            <a:spLocks noGrp="1"/>
          </p:cNvSpPr>
          <p:nvPr>
            <p:ph type="subTitle" idx="14"/>
          </p:nvPr>
        </p:nvSpPr>
        <p:spPr>
          <a:xfrm>
            <a:off x="6651925" y="5262889"/>
            <a:ext cx="18123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16" name="Google Shape;116;p20"/>
          <p:cNvSpPr txBox="1">
            <a:spLocks noGrp="1"/>
          </p:cNvSpPr>
          <p:nvPr>
            <p:ph type="title" idx="15"/>
          </p:nvPr>
        </p:nvSpPr>
        <p:spPr>
          <a:xfrm>
            <a:off x="796200" y="2699100"/>
            <a:ext cx="2117100" cy="127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Fare clic per modificare lo stile del titolo dello schema</a:t>
            </a:r>
            <a:endParaRPr/>
          </a:p>
        </p:txBody>
      </p:sp>
      <p:sp>
        <p:nvSpPr>
          <p:cNvPr id="117" name="Google Shape;117;p20"/>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710696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8"/>
        <p:cNvGrpSpPr/>
        <p:nvPr/>
      </p:nvGrpSpPr>
      <p:grpSpPr>
        <a:xfrm>
          <a:off x="0" y="0"/>
          <a:ext cx="0" cy="0"/>
          <a:chOff x="0" y="0"/>
          <a:chExt cx="0" cy="0"/>
        </a:xfrm>
      </p:grpSpPr>
      <p:sp>
        <p:nvSpPr>
          <p:cNvPr id="119" name="Google Shape;119;p21"/>
          <p:cNvSpPr txBox="1">
            <a:spLocks noGrp="1"/>
          </p:cNvSpPr>
          <p:nvPr>
            <p:ph type="title" hasCustomPrompt="1"/>
          </p:nvPr>
        </p:nvSpPr>
        <p:spPr>
          <a:xfrm>
            <a:off x="1055400" y="1311133"/>
            <a:ext cx="3859500" cy="11044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0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0" name="Google Shape;120;p21"/>
          <p:cNvSpPr txBox="1">
            <a:spLocks noGrp="1"/>
          </p:cNvSpPr>
          <p:nvPr>
            <p:ph type="subTitle" idx="1"/>
          </p:nvPr>
        </p:nvSpPr>
        <p:spPr>
          <a:xfrm>
            <a:off x="1055400" y="2415533"/>
            <a:ext cx="4327200" cy="72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21" name="Google Shape;121;p21"/>
          <p:cNvSpPr txBox="1">
            <a:spLocks noGrp="1"/>
          </p:cNvSpPr>
          <p:nvPr>
            <p:ph type="title" idx="2" hasCustomPrompt="1"/>
          </p:nvPr>
        </p:nvSpPr>
        <p:spPr>
          <a:xfrm>
            <a:off x="1055400" y="3473503"/>
            <a:ext cx="3859500" cy="11044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0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2" name="Google Shape;122;p21"/>
          <p:cNvSpPr txBox="1">
            <a:spLocks noGrp="1"/>
          </p:cNvSpPr>
          <p:nvPr>
            <p:ph type="subTitle" idx="3"/>
          </p:nvPr>
        </p:nvSpPr>
        <p:spPr>
          <a:xfrm>
            <a:off x="1055400" y="4577897"/>
            <a:ext cx="4327200" cy="72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it-IT"/>
              <a:t>Fare clic per modificare lo stile del sottotitolo dello schema</a:t>
            </a:r>
            <a:endParaRPr/>
          </a:p>
        </p:txBody>
      </p:sp>
      <p:sp>
        <p:nvSpPr>
          <p:cNvPr id="123" name="Google Shape;123;p21"/>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486169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4"/>
        <p:cNvGrpSpPr/>
        <p:nvPr/>
      </p:nvGrpSpPr>
      <p:grpSpPr>
        <a:xfrm>
          <a:off x="0" y="0"/>
          <a:ext cx="0" cy="0"/>
          <a:chOff x="0" y="0"/>
          <a:chExt cx="0" cy="0"/>
        </a:xfrm>
      </p:grpSpPr>
      <p:sp>
        <p:nvSpPr>
          <p:cNvPr id="125" name="Google Shape;125;p22"/>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6" name="Google Shape;126;p22"/>
          <p:cNvSpPr txBox="1">
            <a:spLocks noGrp="1"/>
          </p:cNvSpPr>
          <p:nvPr>
            <p:ph type="ctrTitle"/>
          </p:nvPr>
        </p:nvSpPr>
        <p:spPr>
          <a:xfrm>
            <a:off x="2429950" y="665967"/>
            <a:ext cx="42840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it-IT"/>
              <a:t>Fare clic per modificare lo stile del titolo dello schema</a:t>
            </a:r>
            <a:endParaRPr/>
          </a:p>
        </p:txBody>
      </p:sp>
      <p:sp>
        <p:nvSpPr>
          <p:cNvPr id="127" name="Google Shape;127;p22"/>
          <p:cNvSpPr txBox="1">
            <a:spLocks noGrp="1"/>
          </p:cNvSpPr>
          <p:nvPr>
            <p:ph type="subTitle" idx="1"/>
          </p:nvPr>
        </p:nvSpPr>
        <p:spPr>
          <a:xfrm>
            <a:off x="3265350" y="2003223"/>
            <a:ext cx="26133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it-IT"/>
              <a:t>Fare clic per modificare lo stile del sottotitolo dello schema</a:t>
            </a:r>
            <a:endParaRPr/>
          </a:p>
        </p:txBody>
      </p:sp>
      <p:sp>
        <p:nvSpPr>
          <p:cNvPr id="128" name="Google Shape;128;p22"/>
          <p:cNvSpPr txBox="1">
            <a:spLocks noGrp="1"/>
          </p:cNvSpPr>
          <p:nvPr>
            <p:ph type="subTitle" idx="2"/>
          </p:nvPr>
        </p:nvSpPr>
        <p:spPr>
          <a:xfrm>
            <a:off x="2425000" y="5499361"/>
            <a:ext cx="42939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solidFill>
                  <a:srgbClr val="434343"/>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it-IT"/>
              <a:t>Fare clic per modificare lo stile del sottotitolo dello schema</a:t>
            </a:r>
            <a:endParaRPr/>
          </a:p>
        </p:txBody>
      </p:sp>
      <p:sp>
        <p:nvSpPr>
          <p:cNvPr id="129" name="Google Shape;129;p22"/>
          <p:cNvSpPr txBox="1"/>
          <p:nvPr/>
        </p:nvSpPr>
        <p:spPr>
          <a:xfrm>
            <a:off x="2730325" y="4554984"/>
            <a:ext cx="3705600" cy="840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s" sz="1000">
                <a:solidFill>
                  <a:srgbClr val="434343"/>
                </a:solidFill>
                <a:latin typeface="Nunito"/>
                <a:ea typeface="Nunito"/>
                <a:cs typeface="Nunito"/>
                <a:sym typeface="Nunito"/>
              </a:rPr>
              <a:t>CRÉDITOS: Esta plantilla de presentación fue creada por </a:t>
            </a:r>
            <a:r>
              <a:rPr lang="es" sz="1000">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s" sz="1000">
                <a:solidFill>
                  <a:srgbClr val="434343"/>
                </a:solidFill>
                <a:latin typeface="Nunito"/>
                <a:ea typeface="Nunito"/>
                <a:cs typeface="Nunito"/>
                <a:sym typeface="Nunito"/>
              </a:rPr>
              <a:t>, que incluye iconos de </a:t>
            </a:r>
            <a:r>
              <a:rPr lang="es" sz="1000">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s" sz="1000">
                <a:solidFill>
                  <a:srgbClr val="434343"/>
                </a:solidFill>
                <a:latin typeface="Nunito"/>
                <a:ea typeface="Nunito"/>
                <a:cs typeface="Nunito"/>
                <a:sym typeface="Nunito"/>
              </a:rPr>
              <a:t>, infografías e imágenes de </a:t>
            </a:r>
            <a:r>
              <a:rPr lang="es" sz="1000">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s" sz="1000">
                <a:solidFill>
                  <a:srgbClr val="434343"/>
                </a:solidFill>
                <a:latin typeface="Nunito"/>
                <a:ea typeface="Nunito"/>
                <a:cs typeface="Nunito"/>
                <a:sym typeface="Nunito"/>
              </a:rPr>
              <a:t> e ilustraciones de </a:t>
            </a:r>
            <a:r>
              <a:rPr lang="es" sz="1000">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000">
              <a:solidFill>
                <a:srgbClr val="434343"/>
              </a:solidFill>
              <a:latin typeface="Nunito"/>
              <a:ea typeface="Nunito"/>
              <a:cs typeface="Nunito"/>
              <a:sym typeface="Nunito"/>
            </a:endParaRPr>
          </a:p>
          <a:p>
            <a:pPr marL="0" lvl="0" indent="0" algn="ctr" rtl="0">
              <a:lnSpc>
                <a:spcPct val="100000"/>
              </a:lnSpc>
              <a:spcBef>
                <a:spcPts val="300"/>
              </a:spcBef>
              <a:spcAft>
                <a:spcPts val="0"/>
              </a:spcAft>
              <a:buNone/>
            </a:pPr>
            <a:endParaRPr sz="1000">
              <a:solidFill>
                <a:srgbClr val="434343"/>
              </a:solidFill>
              <a:latin typeface="Nunito"/>
              <a:ea typeface="Nunito"/>
              <a:cs typeface="Nunito"/>
              <a:sym typeface="Nunito"/>
            </a:endParaRPr>
          </a:p>
        </p:txBody>
      </p:sp>
    </p:spTree>
    <p:extLst>
      <p:ext uri="{BB962C8B-B14F-4D97-AF65-F5344CB8AC3E}">
        <p14:creationId xmlns:p14="http://schemas.microsoft.com/office/powerpoint/2010/main" val="2821214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0"/>
        <p:cNvGrpSpPr/>
        <p:nvPr/>
      </p:nvGrpSpPr>
      <p:grpSpPr>
        <a:xfrm>
          <a:off x="0" y="0"/>
          <a:ext cx="0" cy="0"/>
          <a:chOff x="0" y="0"/>
          <a:chExt cx="0" cy="0"/>
        </a:xfrm>
      </p:grpSpPr>
      <p:sp>
        <p:nvSpPr>
          <p:cNvPr id="131" name="Google Shape;131;p23"/>
          <p:cNvSpPr/>
          <p:nvPr/>
        </p:nvSpPr>
        <p:spPr>
          <a:xfrm>
            <a:off x="148375" y="198000"/>
            <a:ext cx="8869500" cy="6462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673459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2715378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713225" y="627533"/>
            <a:ext cx="7717500" cy="73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r>
              <a:rPr lang="it-IT"/>
              <a:t>Fare clic per modificare lo stile del titolo dello schema</a:t>
            </a:r>
            <a:endParaRPr/>
          </a:p>
        </p:txBody>
      </p:sp>
      <p:sp>
        <p:nvSpPr>
          <p:cNvPr id="212" name="Google Shape;212;p29"/>
          <p:cNvSpPr txBox="1">
            <a:spLocks noGrp="1"/>
          </p:cNvSpPr>
          <p:nvPr>
            <p:ph type="subTitle" idx="1"/>
          </p:nvPr>
        </p:nvSpPr>
        <p:spPr>
          <a:xfrm>
            <a:off x="1877250" y="2466669"/>
            <a:ext cx="2318700" cy="119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it-IT"/>
              <a:t>Fare clic per modificare lo stile del sottotitolo dello schema</a:t>
            </a:r>
            <a:endParaRPr/>
          </a:p>
        </p:txBody>
      </p:sp>
      <p:sp>
        <p:nvSpPr>
          <p:cNvPr id="213" name="Google Shape;213;p29"/>
          <p:cNvSpPr txBox="1">
            <a:spLocks noGrp="1"/>
          </p:cNvSpPr>
          <p:nvPr>
            <p:ph type="subTitle" idx="2"/>
          </p:nvPr>
        </p:nvSpPr>
        <p:spPr>
          <a:xfrm>
            <a:off x="1877250" y="1833600"/>
            <a:ext cx="2318700" cy="6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a:r>
              <a:rPr lang="it-IT"/>
              <a:t>Fare clic per modificare lo stile del sottotitolo dello schema</a:t>
            </a:r>
            <a:endParaRPr/>
          </a:p>
        </p:txBody>
      </p:sp>
      <p:sp>
        <p:nvSpPr>
          <p:cNvPr id="214" name="Google Shape;214;p29"/>
          <p:cNvSpPr txBox="1">
            <a:spLocks noGrp="1"/>
          </p:cNvSpPr>
          <p:nvPr>
            <p:ph type="subTitle" idx="3"/>
          </p:nvPr>
        </p:nvSpPr>
        <p:spPr>
          <a:xfrm>
            <a:off x="1877250" y="4687468"/>
            <a:ext cx="2318700" cy="119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it-IT"/>
              <a:t>Fare clic per modificare lo stile del sottotitolo dello schema</a:t>
            </a:r>
            <a:endParaRPr/>
          </a:p>
        </p:txBody>
      </p:sp>
      <p:sp>
        <p:nvSpPr>
          <p:cNvPr id="215" name="Google Shape;215;p29"/>
          <p:cNvSpPr txBox="1">
            <a:spLocks noGrp="1"/>
          </p:cNvSpPr>
          <p:nvPr>
            <p:ph type="subTitle" idx="4"/>
          </p:nvPr>
        </p:nvSpPr>
        <p:spPr>
          <a:xfrm>
            <a:off x="1877250" y="4054399"/>
            <a:ext cx="2318700" cy="6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a:r>
              <a:rPr lang="it-IT"/>
              <a:t>Fare clic per modificare lo stile del sottotitolo dello schema</a:t>
            </a:r>
            <a:endParaRPr/>
          </a:p>
        </p:txBody>
      </p:sp>
      <p:sp>
        <p:nvSpPr>
          <p:cNvPr id="216" name="Google Shape;216;p29"/>
          <p:cNvSpPr txBox="1">
            <a:spLocks noGrp="1"/>
          </p:cNvSpPr>
          <p:nvPr>
            <p:ph type="subTitle" idx="5"/>
          </p:nvPr>
        </p:nvSpPr>
        <p:spPr>
          <a:xfrm>
            <a:off x="6112075" y="2466669"/>
            <a:ext cx="2318700" cy="119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it-IT"/>
              <a:t>Fare clic per modificare lo stile del sottotitolo dello schema</a:t>
            </a:r>
            <a:endParaRPr/>
          </a:p>
        </p:txBody>
      </p:sp>
      <p:sp>
        <p:nvSpPr>
          <p:cNvPr id="217" name="Google Shape;217;p29"/>
          <p:cNvSpPr txBox="1">
            <a:spLocks noGrp="1"/>
          </p:cNvSpPr>
          <p:nvPr>
            <p:ph type="subTitle" idx="6"/>
          </p:nvPr>
        </p:nvSpPr>
        <p:spPr>
          <a:xfrm>
            <a:off x="6112075" y="1833600"/>
            <a:ext cx="2318700" cy="6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a:r>
              <a:rPr lang="it-IT"/>
              <a:t>Fare clic per modificare lo stile del sottotitolo dello schema</a:t>
            </a:r>
            <a:endParaRPr/>
          </a:p>
        </p:txBody>
      </p:sp>
      <p:sp>
        <p:nvSpPr>
          <p:cNvPr id="218" name="Google Shape;218;p29"/>
          <p:cNvSpPr txBox="1">
            <a:spLocks noGrp="1"/>
          </p:cNvSpPr>
          <p:nvPr>
            <p:ph type="subTitle" idx="7"/>
          </p:nvPr>
        </p:nvSpPr>
        <p:spPr>
          <a:xfrm>
            <a:off x="6112075" y="4687468"/>
            <a:ext cx="2318700" cy="119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it-IT"/>
              <a:t>Fare clic per modificare lo stile del sottotitolo dello schema</a:t>
            </a:r>
            <a:endParaRPr/>
          </a:p>
        </p:txBody>
      </p:sp>
      <p:sp>
        <p:nvSpPr>
          <p:cNvPr id="219" name="Google Shape;219;p29"/>
          <p:cNvSpPr txBox="1">
            <a:spLocks noGrp="1"/>
          </p:cNvSpPr>
          <p:nvPr>
            <p:ph type="subTitle" idx="8"/>
          </p:nvPr>
        </p:nvSpPr>
        <p:spPr>
          <a:xfrm>
            <a:off x="6112075" y="4054399"/>
            <a:ext cx="2318700" cy="69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Golos Text SemiBold"/>
              <a:buNone/>
              <a:defRPr sz="2200">
                <a:latin typeface="Golos Text"/>
                <a:ea typeface="Golos Text"/>
                <a:cs typeface="Golos Text"/>
                <a:sym typeface="Golos Text"/>
              </a:defRPr>
            </a:lvl1pPr>
            <a:lvl2pPr lvl="1"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2pPr>
            <a:lvl3pPr lvl="2"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3pPr>
            <a:lvl4pPr lvl="3"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4pPr>
            <a:lvl5pPr lvl="4"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5pPr>
            <a:lvl6pPr lvl="5"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6pPr>
            <a:lvl7pPr lvl="6"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7pPr>
            <a:lvl8pPr lvl="7"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8pPr>
            <a:lvl9pPr lvl="8" rtl="0">
              <a:lnSpc>
                <a:spcPct val="115000"/>
              </a:lnSpc>
              <a:spcBef>
                <a:spcPts val="0"/>
              </a:spcBef>
              <a:spcAft>
                <a:spcPts val="0"/>
              </a:spcAft>
              <a:buSzPts val="2400"/>
              <a:buFont typeface="Golos Text SemiBold"/>
              <a:buNone/>
              <a:defRPr sz="2400">
                <a:latin typeface="Golos Text SemiBold"/>
                <a:ea typeface="Golos Text SemiBold"/>
                <a:cs typeface="Golos Text SemiBold"/>
                <a:sym typeface="Golos Text SemiBold"/>
              </a:defRPr>
            </a:lvl9pPr>
          </a:lstStyle>
          <a:p>
            <a:r>
              <a:rPr lang="it-IT"/>
              <a:t>Fare clic per modificare lo stile del sottotitolo dello schema</a:t>
            </a:r>
            <a:endParaRPr/>
          </a:p>
        </p:txBody>
      </p:sp>
    </p:spTree>
    <p:extLst>
      <p:ext uri="{BB962C8B-B14F-4D97-AF65-F5344CB8AC3E}">
        <p14:creationId xmlns:p14="http://schemas.microsoft.com/office/powerpoint/2010/main" val="2742464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9EFFC7-75C4-2748-0087-9F571C1EB1A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4556F43-B1CB-1DEC-FCDE-E857C65DC87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E86892-BC42-97F7-87EF-DDC44E8008A7}"/>
              </a:ext>
            </a:extLst>
          </p:cNvPr>
          <p:cNvSpPr>
            <a:spLocks noGrp="1"/>
          </p:cNvSpPr>
          <p:nvPr>
            <p:ph type="dt" sz="half" idx="10"/>
          </p:nvPr>
        </p:nvSpPr>
        <p:spPr/>
        <p:txBody>
          <a:bodyPr/>
          <a:lstStyle/>
          <a:p>
            <a:r>
              <a:rPr lang="it-IT"/>
              <a:t>6/24/2025</a:t>
            </a:r>
          </a:p>
        </p:txBody>
      </p:sp>
      <p:sp>
        <p:nvSpPr>
          <p:cNvPr id="5" name="Segnaposto piè di pagina 4">
            <a:extLst>
              <a:ext uri="{FF2B5EF4-FFF2-40B4-BE49-F238E27FC236}">
                <a16:creationId xmlns:a16="http://schemas.microsoft.com/office/drawing/2014/main" id="{CC7B8599-8DDC-D4CE-937D-43BC2727C1E8}"/>
              </a:ext>
            </a:extLst>
          </p:cNvPr>
          <p:cNvSpPr>
            <a:spLocks noGrp="1"/>
          </p:cNvSpPr>
          <p:nvPr>
            <p:ph type="ftr" sz="quarter" idx="11"/>
          </p:nvPr>
        </p:nvSpPr>
        <p:spPr/>
        <p:txBody>
          <a:bodyPr/>
          <a:lstStyle/>
          <a:p>
            <a:r>
              <a:rPr lang="en-US"/>
              <a:t>Experimental Physics Meets Space - F. Pilo</a:t>
            </a:r>
            <a:endParaRPr lang="it-IT"/>
          </a:p>
        </p:txBody>
      </p:sp>
      <p:sp>
        <p:nvSpPr>
          <p:cNvPr id="6" name="Segnaposto numero diapositiva 5">
            <a:extLst>
              <a:ext uri="{FF2B5EF4-FFF2-40B4-BE49-F238E27FC236}">
                <a16:creationId xmlns:a16="http://schemas.microsoft.com/office/drawing/2014/main" id="{061E5889-BF9B-9D97-4FD6-D9C14DD3E72F}"/>
              </a:ext>
            </a:extLst>
          </p:cNvPr>
          <p:cNvSpPr>
            <a:spLocks noGrp="1"/>
          </p:cNvSpPr>
          <p:nvPr>
            <p:ph type="sldNum" sz="quarter" idx="12"/>
          </p:nvPr>
        </p:nvSpPr>
        <p:spPr/>
        <p:txBody>
          <a:bodyPr/>
          <a:lstStyle/>
          <a:p>
            <a:fld id="{28140984-F3EE-4E64-9A73-E149569A30FD}" type="slidenum">
              <a:rPr lang="it-IT" smtClean="0"/>
              <a:t>‹N›</a:t>
            </a:fld>
            <a:endParaRPr lang="it-IT"/>
          </a:p>
        </p:txBody>
      </p:sp>
    </p:spTree>
    <p:extLst>
      <p:ext uri="{BB962C8B-B14F-4D97-AF65-F5344CB8AC3E}">
        <p14:creationId xmlns:p14="http://schemas.microsoft.com/office/powerpoint/2010/main" val="252512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it-IT"/>
              <a:t>6/24/2025</a:t>
            </a:r>
            <a:endParaRPr lang="en-US"/>
          </a:p>
        </p:txBody>
      </p:sp>
      <p:sp>
        <p:nvSpPr>
          <p:cNvPr id="4" name="Footer Placeholder 3"/>
          <p:cNvSpPr>
            <a:spLocks noGrp="1"/>
          </p:cNvSpPr>
          <p:nvPr>
            <p:ph type="ftr" sz="quarter" idx="11"/>
          </p:nvPr>
        </p:nvSpPr>
        <p:spPr/>
        <p:txBody>
          <a:bodyPr/>
          <a:lstStyle/>
          <a:p>
            <a:r>
              <a:rPr lang="en-US"/>
              <a:t>Experimental Physics Meets Space - F. Pilo</a:t>
            </a:r>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6/24/2025</a:t>
            </a:r>
            <a:endParaRPr lang="en-US"/>
          </a:p>
        </p:txBody>
      </p:sp>
      <p:sp>
        <p:nvSpPr>
          <p:cNvPr id="3" name="Footer Placeholder 2"/>
          <p:cNvSpPr>
            <a:spLocks noGrp="1"/>
          </p:cNvSpPr>
          <p:nvPr>
            <p:ph type="ftr" sz="quarter" idx="11"/>
          </p:nvPr>
        </p:nvSpPr>
        <p:spPr/>
        <p:txBody>
          <a:bodyPr/>
          <a:lstStyle/>
          <a:p>
            <a:r>
              <a:rPr lang="en-US"/>
              <a:t>Experimental Physics Meets Space - F. Pilo</a:t>
            </a:r>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6/24/2025</a:t>
            </a:r>
            <a:endParaRPr lang="en-US"/>
          </a:p>
        </p:txBody>
      </p:sp>
      <p:sp>
        <p:nvSpPr>
          <p:cNvPr id="6" name="Footer Placeholder 5"/>
          <p:cNvSpPr>
            <a:spLocks noGrp="1"/>
          </p:cNvSpPr>
          <p:nvPr>
            <p:ph type="ftr" sz="quarter" idx="11"/>
          </p:nvPr>
        </p:nvSpPr>
        <p:spPr/>
        <p:txBody>
          <a:bodyPr/>
          <a:lstStyle/>
          <a:p>
            <a:r>
              <a:rPr lang="en-US"/>
              <a:t>Experimental Physics Meets Space - F. Pilo</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6/24/2025</a:t>
            </a:r>
            <a:endParaRPr lang="en-US"/>
          </a:p>
        </p:txBody>
      </p:sp>
      <p:sp>
        <p:nvSpPr>
          <p:cNvPr id="6" name="Footer Placeholder 5"/>
          <p:cNvSpPr>
            <a:spLocks noGrp="1"/>
          </p:cNvSpPr>
          <p:nvPr>
            <p:ph type="ftr" sz="quarter" idx="11"/>
          </p:nvPr>
        </p:nvSpPr>
        <p:spPr/>
        <p:txBody>
          <a:bodyPr/>
          <a:lstStyle/>
          <a:p>
            <a:r>
              <a:rPr lang="en-US"/>
              <a:t>Experimental Physics Meets Space - F. Pilo</a:t>
            </a:r>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3.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6/24/2025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Experimental Physics Meets Space - F. Pilo</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1pPr>
            <a:lvl2pPr lvl="1"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2pPr>
            <a:lvl3pPr lvl="2"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3pPr>
            <a:lvl4pPr lvl="3"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4pPr>
            <a:lvl5pPr lvl="4"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5pPr>
            <a:lvl6pPr lvl="5"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6pPr>
            <a:lvl7pPr lvl="6"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7pPr>
            <a:lvl8pPr lvl="7"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8pPr>
            <a:lvl9pPr lvl="8"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895282806"/>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8"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hf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1pPr>
            <a:lvl2pPr lvl="1"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2pPr>
            <a:lvl3pPr lvl="2"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3pPr>
            <a:lvl4pPr lvl="3"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4pPr>
            <a:lvl5pPr lvl="4"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5pPr>
            <a:lvl6pPr lvl="5"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6pPr>
            <a:lvl7pPr lvl="6"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7pPr>
            <a:lvl8pPr lvl="7"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8pPr>
            <a:lvl9pPr lvl="8"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052430380"/>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Lst>
  <p:hf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jpeg"/><Relationship Id="rId3" Type="http://schemas.openxmlformats.org/officeDocument/2006/relationships/image" Target="../media/image33.jpeg"/><Relationship Id="rId7" Type="http://schemas.microsoft.com/office/2007/relationships/hdphoto" Target="../media/hdphoto1.wdp"/><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11" Type="http://schemas.microsoft.com/office/2007/relationships/hdphoto" Target="../media/hdphoto2.wdp"/><Relationship Id="rId5" Type="http://schemas.openxmlformats.org/officeDocument/2006/relationships/image" Target="../media/image35.jpeg"/><Relationship Id="rId10" Type="http://schemas.openxmlformats.org/officeDocument/2006/relationships/image" Target="../media/image39.jpeg"/><Relationship Id="rId4" Type="http://schemas.openxmlformats.org/officeDocument/2006/relationships/image" Target="../media/image34.jpe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39.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ds.cern.ch/search?f=author&amp;p=Iakovidis%2C%20G.&amp;ln=it" TargetMode="External"/><Relationship Id="rId5" Type="http://schemas.openxmlformats.org/officeDocument/2006/relationships/hyperlink" Target="https://cds.cern.ch/record/1605352?ln=it" TargetMode="Externa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eronomie.be/en/encyclopedia/electromagnetic-compatibility-correct-operation-equipment"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9625" y="1219200"/>
            <a:ext cx="7772400" cy="1470025"/>
          </a:xfrm>
        </p:spPr>
        <p:txBody>
          <a:bodyPr>
            <a:normAutofit/>
          </a:bodyPr>
          <a:lstStyle/>
          <a:p>
            <a:r>
              <a:rPr lang="en-US" sz="4000" dirty="0"/>
              <a:t>Micro Pattern Gaseous Detectors and their space applications</a:t>
            </a:r>
            <a:endParaRPr lang="en-US" sz="4000" noProof="0" dirty="0"/>
          </a:p>
        </p:txBody>
      </p:sp>
      <p:sp>
        <p:nvSpPr>
          <p:cNvPr id="3" name="Subtitle 2"/>
          <p:cNvSpPr>
            <a:spLocks noGrp="1"/>
          </p:cNvSpPr>
          <p:nvPr>
            <p:ph type="subTitle" idx="1"/>
          </p:nvPr>
        </p:nvSpPr>
        <p:spPr>
          <a:xfrm>
            <a:off x="809625" y="3009899"/>
            <a:ext cx="7631642" cy="2771775"/>
          </a:xfrm>
        </p:spPr>
        <p:txBody>
          <a:bodyPr>
            <a:normAutofit fontScale="92500"/>
          </a:bodyPr>
          <a:lstStyle/>
          <a:p>
            <a:r>
              <a:rPr lang="en-US" noProof="0" dirty="0"/>
              <a:t>Lesson 1 — Experimental Physics Meets Space</a:t>
            </a:r>
          </a:p>
          <a:p>
            <a:endParaRPr lang="en-US" noProof="0" dirty="0"/>
          </a:p>
          <a:p>
            <a:endParaRPr lang="en-US" noProof="0" dirty="0"/>
          </a:p>
          <a:p>
            <a:r>
              <a:rPr lang="it-IT" sz="2000" dirty="0">
                <a:solidFill>
                  <a:schemeClr val="tx1"/>
                </a:solidFill>
              </a:rPr>
              <a:t>Federico Pilo — INFN Sezione di Pisa</a:t>
            </a:r>
          </a:p>
          <a:p>
            <a:r>
              <a:rPr lang="en-US" sz="2000" dirty="0"/>
              <a:t>The XXXIII </a:t>
            </a:r>
            <a:r>
              <a:rPr lang="en-US" sz="2000" dirty="0" err="1"/>
              <a:t>Bonaudi-Chiavassa</a:t>
            </a:r>
            <a:r>
              <a:rPr lang="en-US" sz="2000" dirty="0"/>
              <a:t> International School on Particle Detectors</a:t>
            </a:r>
          </a:p>
          <a:p>
            <a:r>
              <a:rPr lang="it-IT" sz="2000" dirty="0">
                <a:solidFill>
                  <a:schemeClr val="tx1"/>
                </a:solidFill>
              </a:rPr>
              <a:t>Cogne, 24 June 2025</a:t>
            </a:r>
          </a:p>
          <a:p>
            <a:endParaRPr lang="en-US" noProof="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CA34-9915-96B7-F8BA-0E0582508F32}"/>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6380A5F2-EE02-2475-7328-DACEEBB05461}"/>
              </a:ext>
            </a:extLst>
          </p:cNvPr>
          <p:cNvPicPr>
            <a:picLocks noChangeAspect="1"/>
          </p:cNvPicPr>
          <p:nvPr/>
        </p:nvPicPr>
        <p:blipFill>
          <a:blip r:embed="rId3"/>
          <a:stretch>
            <a:fillRect/>
          </a:stretch>
        </p:blipFill>
        <p:spPr>
          <a:xfrm>
            <a:off x="1403553" y="1555432"/>
            <a:ext cx="6861827" cy="3462135"/>
          </a:xfrm>
          <a:prstGeom prst="rect">
            <a:avLst/>
          </a:prstGeom>
        </p:spPr>
      </p:pic>
      <p:sp>
        <p:nvSpPr>
          <p:cNvPr id="2" name="Titolo 1">
            <a:extLst>
              <a:ext uri="{FF2B5EF4-FFF2-40B4-BE49-F238E27FC236}">
                <a16:creationId xmlns:a16="http://schemas.microsoft.com/office/drawing/2014/main" id="{29CB945C-FCD9-F285-1C04-FD3D13D5725D}"/>
              </a:ext>
            </a:extLst>
          </p:cNvPr>
          <p:cNvSpPr>
            <a:spLocks noGrp="1"/>
          </p:cNvSpPr>
          <p:nvPr>
            <p:ph type="title"/>
          </p:nvPr>
        </p:nvSpPr>
        <p:spPr/>
        <p:txBody>
          <a:bodyPr>
            <a:normAutofit/>
          </a:bodyPr>
          <a:lstStyle/>
          <a:p>
            <a:pPr algn="l"/>
            <a:r>
              <a:rPr lang="en-US" sz="2000" noProof="0" dirty="0"/>
              <a:t>What are Gaseous Detectors?</a:t>
            </a:r>
            <a:br>
              <a:rPr lang="en-US" noProof="0" dirty="0"/>
            </a:br>
            <a:r>
              <a:rPr lang="en-US" dirty="0"/>
              <a:t>Gas Ionization</a:t>
            </a:r>
            <a:endParaRPr lang="en-US" noProof="0" dirty="0"/>
          </a:p>
        </p:txBody>
      </p:sp>
      <p:sp>
        <p:nvSpPr>
          <p:cNvPr id="10" name="CasellaDiTesto 9">
            <a:extLst>
              <a:ext uri="{FF2B5EF4-FFF2-40B4-BE49-F238E27FC236}">
                <a16:creationId xmlns:a16="http://schemas.microsoft.com/office/drawing/2014/main" id="{70F34F5C-1E6B-3963-2CD8-EA635320D6ED}"/>
              </a:ext>
            </a:extLst>
          </p:cNvPr>
          <p:cNvSpPr txBox="1"/>
          <p:nvPr/>
        </p:nvSpPr>
        <p:spPr>
          <a:xfrm>
            <a:off x="584199" y="5440362"/>
            <a:ext cx="4402668" cy="1015663"/>
          </a:xfrm>
          <a:prstGeom prst="rect">
            <a:avLst/>
          </a:prstGeom>
          <a:noFill/>
        </p:spPr>
        <p:txBody>
          <a:bodyPr wrap="square">
            <a:spAutoFit/>
          </a:bodyPr>
          <a:lstStyle/>
          <a:p>
            <a:pPr marL="342900" indent="-342900">
              <a:buFont typeface="Arial" panose="020B0604020202020204" pitchFamily="34" charset="0"/>
              <a:buChar char="•"/>
            </a:pPr>
            <a:r>
              <a:rPr lang="it-IT" sz="2000" dirty="0"/>
              <a:t>W</a:t>
            </a:r>
            <a:r>
              <a:rPr lang="it-IT" sz="2000" baseline="-25000" dirty="0"/>
              <a:t>i</a:t>
            </a:r>
            <a:r>
              <a:rPr lang="it-IT" sz="2000" dirty="0"/>
              <a:t> =</a:t>
            </a:r>
            <a:r>
              <a:rPr lang="it-IT" sz="2000" dirty="0" err="1"/>
              <a:t>Average</a:t>
            </a:r>
            <a:r>
              <a:rPr lang="it-IT" sz="2000" dirty="0"/>
              <a:t> energy to create e-</a:t>
            </a:r>
            <a:r>
              <a:rPr lang="it-IT" sz="2000" dirty="0" err="1"/>
              <a:t>ion</a:t>
            </a:r>
            <a:r>
              <a:rPr lang="it-IT" sz="2000" dirty="0"/>
              <a:t> </a:t>
            </a:r>
            <a:r>
              <a:rPr lang="it-IT" sz="2000" dirty="0" err="1"/>
              <a:t>pair</a:t>
            </a:r>
            <a:r>
              <a:rPr lang="it-IT" sz="2000" dirty="0"/>
              <a:t> </a:t>
            </a:r>
            <a:r>
              <a:rPr lang="it-IT" sz="2000" u="sng" dirty="0"/>
              <a:t>(in Ar ≈26 eV)</a:t>
            </a:r>
          </a:p>
          <a:p>
            <a:pPr marL="342900" indent="-342900">
              <a:buFont typeface="Arial" panose="020B0604020202020204" pitchFamily="34" charset="0"/>
              <a:buChar char="•"/>
            </a:pPr>
            <a:r>
              <a:rPr lang="en-US" sz="2000" dirty="0" err="1"/>
              <a:t>n</a:t>
            </a:r>
            <a:r>
              <a:rPr lang="en-US" sz="2000" baseline="-25000" dirty="0" err="1"/>
              <a:t>T</a:t>
            </a:r>
            <a:r>
              <a:rPr lang="en-US" sz="2000" dirty="0"/>
              <a:t> =Average number of e-ion pairs</a:t>
            </a:r>
            <a:endParaRPr lang="it-IT" sz="2000" dirty="0"/>
          </a:p>
        </p:txBody>
      </p:sp>
      <p:sp>
        <p:nvSpPr>
          <p:cNvPr id="5" name="Segnaposto contenuto 4">
            <a:extLst>
              <a:ext uri="{FF2B5EF4-FFF2-40B4-BE49-F238E27FC236}">
                <a16:creationId xmlns:a16="http://schemas.microsoft.com/office/drawing/2014/main" id="{471F7221-631C-3E5E-DA71-AE4A731FE3AE}"/>
              </a:ext>
            </a:extLst>
          </p:cNvPr>
          <p:cNvSpPr>
            <a:spLocks noGrp="1"/>
          </p:cNvSpPr>
          <p:nvPr>
            <p:ph idx="1"/>
          </p:nvPr>
        </p:nvSpPr>
        <p:spPr>
          <a:xfrm>
            <a:off x="1911028" y="4775777"/>
            <a:ext cx="4919472" cy="640079"/>
          </a:xfrm>
        </p:spPr>
        <p:txBody>
          <a:bodyPr>
            <a:normAutofit/>
          </a:bodyPr>
          <a:lstStyle/>
          <a:p>
            <a:pPr marL="0" indent="0">
              <a:buNone/>
            </a:pPr>
            <a:r>
              <a:rPr lang="en-US" sz="1200" noProof="0" dirty="0">
                <a:solidFill>
                  <a:srgbClr val="2100EE"/>
                </a:solidFill>
              </a:rPr>
              <a:t>Primary Ionization</a:t>
            </a:r>
          </a:p>
          <a:p>
            <a:pPr marL="0" indent="0">
              <a:buNone/>
            </a:pPr>
            <a:r>
              <a:rPr lang="en-US" sz="1200" noProof="0" dirty="0">
                <a:solidFill>
                  <a:srgbClr val="FF0000"/>
                </a:solidFill>
              </a:rPr>
              <a:t>Secondary Ionization (due to δ-rays)</a:t>
            </a:r>
          </a:p>
        </p:txBody>
      </p:sp>
      <p:pic>
        <p:nvPicPr>
          <p:cNvPr id="40" name="Immagine 39">
            <a:extLst>
              <a:ext uri="{FF2B5EF4-FFF2-40B4-BE49-F238E27FC236}">
                <a16:creationId xmlns:a16="http://schemas.microsoft.com/office/drawing/2014/main" id="{3D5AE91A-032B-D58E-3EE9-4039355B686D}"/>
              </a:ext>
            </a:extLst>
          </p:cNvPr>
          <p:cNvPicPr>
            <a:picLocks noChangeAspect="1"/>
          </p:cNvPicPr>
          <p:nvPr/>
        </p:nvPicPr>
        <p:blipFill>
          <a:blip r:embed="rId4"/>
          <a:stretch>
            <a:fillRect/>
          </a:stretch>
        </p:blipFill>
        <p:spPr>
          <a:xfrm>
            <a:off x="5705849" y="5337454"/>
            <a:ext cx="2647846" cy="1221477"/>
          </a:xfrm>
          <a:prstGeom prst="rect">
            <a:avLst/>
          </a:prstGeom>
        </p:spPr>
      </p:pic>
      <p:sp>
        <p:nvSpPr>
          <p:cNvPr id="42" name="TextBox 5">
            <a:extLst>
              <a:ext uri="{FF2B5EF4-FFF2-40B4-BE49-F238E27FC236}">
                <a16:creationId xmlns:a16="http://schemas.microsoft.com/office/drawing/2014/main" id="{04FF7013-13C5-CEFD-532C-84164D5545F9}"/>
              </a:ext>
            </a:extLst>
          </p:cNvPr>
          <p:cNvSpPr txBox="1"/>
          <p:nvPr/>
        </p:nvSpPr>
        <p:spPr>
          <a:xfrm>
            <a:off x="6051083" y="2672867"/>
            <a:ext cx="641522" cy="307777"/>
          </a:xfrm>
          <a:prstGeom prst="rect">
            <a:avLst/>
          </a:prstGeom>
          <a:noFill/>
        </p:spPr>
        <p:txBody>
          <a:bodyPr wrap="none" rtlCol="0">
            <a:spAutoFit/>
          </a:bodyPr>
          <a:lstStyle/>
          <a:p>
            <a:r>
              <a:rPr lang="it-IT" sz="1400" i="1" dirty="0"/>
              <a:t>100</a:t>
            </a:r>
            <a:r>
              <a:rPr lang="en-CH" sz="1400" i="1" dirty="0"/>
              <a:t> m</a:t>
            </a:r>
          </a:p>
        </p:txBody>
      </p:sp>
      <p:sp>
        <p:nvSpPr>
          <p:cNvPr id="47" name="Segnaposto numero diapositiva 46">
            <a:extLst>
              <a:ext uri="{FF2B5EF4-FFF2-40B4-BE49-F238E27FC236}">
                <a16:creationId xmlns:a16="http://schemas.microsoft.com/office/drawing/2014/main" id="{B5477FBA-6346-4CF6-B9E1-19B2EF928D5C}"/>
              </a:ext>
            </a:extLst>
          </p:cNvPr>
          <p:cNvSpPr>
            <a:spLocks noGrp="1"/>
          </p:cNvSpPr>
          <p:nvPr>
            <p:ph type="sldNum" sz="quarter" idx="12"/>
          </p:nvPr>
        </p:nvSpPr>
        <p:spPr/>
        <p:txBody>
          <a:bodyPr/>
          <a:lstStyle/>
          <a:p>
            <a:fld id="{C1FF6DA9-008F-8B48-92A6-B652298478BF}" type="slidenum">
              <a:rPr lang="en-US" smtClean="0"/>
              <a:t>10</a:t>
            </a:fld>
            <a:endParaRPr lang="en-US"/>
          </a:p>
        </p:txBody>
      </p:sp>
    </p:spTree>
    <p:extLst>
      <p:ext uri="{BB962C8B-B14F-4D97-AF65-F5344CB8AC3E}">
        <p14:creationId xmlns:p14="http://schemas.microsoft.com/office/powerpoint/2010/main" val="1276934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D9C7-AF62-2EDE-77F9-D8AB34B281B7}"/>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AF113DD4-370B-17EA-2D5F-2D99DB073148}"/>
              </a:ext>
            </a:extLst>
          </p:cNvPr>
          <p:cNvPicPr>
            <a:picLocks noChangeAspect="1"/>
          </p:cNvPicPr>
          <p:nvPr/>
        </p:nvPicPr>
        <p:blipFill>
          <a:blip r:embed="rId3"/>
          <a:stretch>
            <a:fillRect/>
          </a:stretch>
        </p:blipFill>
        <p:spPr>
          <a:xfrm>
            <a:off x="3470257" y="474659"/>
            <a:ext cx="3251838" cy="5908681"/>
          </a:xfrm>
          <a:prstGeom prst="rect">
            <a:avLst/>
          </a:prstGeom>
        </p:spPr>
      </p:pic>
      <p:pic>
        <p:nvPicPr>
          <p:cNvPr id="14" name="Immagine 13">
            <a:extLst>
              <a:ext uri="{FF2B5EF4-FFF2-40B4-BE49-F238E27FC236}">
                <a16:creationId xmlns:a16="http://schemas.microsoft.com/office/drawing/2014/main" id="{3905BC6F-7397-B8EB-D454-B89C70D24725}"/>
              </a:ext>
            </a:extLst>
          </p:cNvPr>
          <p:cNvPicPr>
            <a:picLocks noChangeAspect="1"/>
          </p:cNvPicPr>
          <p:nvPr/>
        </p:nvPicPr>
        <p:blipFill>
          <a:blip r:embed="rId4">
            <a:clrChange>
              <a:clrFrom>
                <a:srgbClr val="FFFFFF"/>
              </a:clrFrom>
              <a:clrTo>
                <a:srgbClr val="FFFFFF">
                  <a:alpha val="0"/>
                </a:srgbClr>
              </a:clrTo>
            </a:clrChange>
          </a:blip>
          <a:srcRect t="17918"/>
          <a:stretch>
            <a:fillRect/>
          </a:stretch>
        </p:blipFill>
        <p:spPr>
          <a:xfrm>
            <a:off x="5415923" y="4857692"/>
            <a:ext cx="3965144" cy="646331"/>
          </a:xfrm>
          <a:prstGeom prst="rect">
            <a:avLst/>
          </a:prstGeom>
        </p:spPr>
      </p:pic>
      <p:sp>
        <p:nvSpPr>
          <p:cNvPr id="8" name="Segnaposto contenuto 7">
            <a:extLst>
              <a:ext uri="{FF2B5EF4-FFF2-40B4-BE49-F238E27FC236}">
                <a16:creationId xmlns:a16="http://schemas.microsoft.com/office/drawing/2014/main" id="{ED91BA81-1E8F-0AE6-5D6C-5C72704450C2}"/>
              </a:ext>
            </a:extLst>
          </p:cNvPr>
          <p:cNvSpPr>
            <a:spLocks noGrp="1"/>
          </p:cNvSpPr>
          <p:nvPr>
            <p:ph idx="1"/>
          </p:nvPr>
        </p:nvSpPr>
        <p:spPr>
          <a:xfrm>
            <a:off x="457200" y="2023537"/>
            <a:ext cx="3166533" cy="4525963"/>
          </a:xfrm>
        </p:spPr>
        <p:txBody>
          <a:bodyPr>
            <a:normAutofit fontScale="70000" lnSpcReduction="20000"/>
          </a:bodyPr>
          <a:lstStyle/>
          <a:p>
            <a:r>
              <a:rPr lang="en-US" dirty="0"/>
              <a:t>When the electric field is applied, the e-ion pairs drifting along the electric field lines, is superimposed to the </a:t>
            </a:r>
            <a:r>
              <a:rPr lang="en-US" dirty="0" err="1"/>
              <a:t>caothic</a:t>
            </a:r>
            <a:r>
              <a:rPr lang="en-US" dirty="0"/>
              <a:t> thermal motion</a:t>
            </a:r>
          </a:p>
          <a:p>
            <a:r>
              <a:rPr lang="en-US" dirty="0"/>
              <a:t> Acceleration is interrupted by collision with gas atoms</a:t>
            </a:r>
          </a:p>
          <a:p>
            <a:r>
              <a:rPr lang="en-US" dirty="0"/>
              <a:t>This limits the drift velocity → mean drift velocity </a:t>
            </a:r>
            <a:r>
              <a:rPr lang="en-US" dirty="0" err="1"/>
              <a:t>v</a:t>
            </a:r>
            <a:r>
              <a:rPr lang="en-US" baseline="-25000" dirty="0" err="1"/>
              <a:t>D</a:t>
            </a:r>
            <a:r>
              <a:rPr lang="en-US" dirty="0"/>
              <a:t>!</a:t>
            </a:r>
            <a:endParaRPr lang="it-IT" dirty="0"/>
          </a:p>
        </p:txBody>
      </p:sp>
      <p:sp>
        <p:nvSpPr>
          <p:cNvPr id="2" name="Titolo 1">
            <a:extLst>
              <a:ext uri="{FF2B5EF4-FFF2-40B4-BE49-F238E27FC236}">
                <a16:creationId xmlns:a16="http://schemas.microsoft.com/office/drawing/2014/main" id="{3A896D17-DF52-6403-4171-8C37E53A5302}"/>
              </a:ext>
            </a:extLst>
          </p:cNvPr>
          <p:cNvSpPr>
            <a:spLocks noGrp="1"/>
          </p:cNvSpPr>
          <p:nvPr>
            <p:ph type="title"/>
          </p:nvPr>
        </p:nvSpPr>
        <p:spPr>
          <a:xfrm>
            <a:off x="457200" y="697975"/>
            <a:ext cx="3251838" cy="1143000"/>
          </a:xfrm>
        </p:spPr>
        <p:txBody>
          <a:bodyPr>
            <a:normAutofit/>
          </a:bodyPr>
          <a:lstStyle/>
          <a:p>
            <a:pPr algn="l"/>
            <a:r>
              <a:rPr lang="en-US" sz="2000" noProof="0" dirty="0"/>
              <a:t>What are Gaseous Detectors?</a:t>
            </a:r>
            <a:br>
              <a:rPr lang="en-US" noProof="0" dirty="0"/>
            </a:br>
            <a:r>
              <a:rPr lang="en-US" dirty="0"/>
              <a:t>Drift</a:t>
            </a:r>
            <a:endParaRPr lang="en-US" noProof="0" dirty="0"/>
          </a:p>
        </p:txBody>
      </p:sp>
      <p:pic>
        <p:nvPicPr>
          <p:cNvPr id="12" name="Immagine 11">
            <a:extLst>
              <a:ext uri="{FF2B5EF4-FFF2-40B4-BE49-F238E27FC236}">
                <a16:creationId xmlns:a16="http://schemas.microsoft.com/office/drawing/2014/main" id="{479D39EB-939F-EEA3-BA0A-E4DE867BBFAE}"/>
              </a:ext>
            </a:extLst>
          </p:cNvPr>
          <p:cNvPicPr>
            <a:picLocks noChangeAspect="1"/>
          </p:cNvPicPr>
          <p:nvPr/>
        </p:nvPicPr>
        <p:blipFill>
          <a:blip r:embed="rId5"/>
          <a:stretch>
            <a:fillRect/>
          </a:stretch>
        </p:blipFill>
        <p:spPr>
          <a:xfrm>
            <a:off x="6529744" y="697975"/>
            <a:ext cx="2332912" cy="901760"/>
          </a:xfrm>
          <a:prstGeom prst="rect">
            <a:avLst/>
          </a:prstGeom>
        </p:spPr>
      </p:pic>
      <p:sp>
        <p:nvSpPr>
          <p:cNvPr id="16" name="CasellaDiTesto 15">
            <a:extLst>
              <a:ext uri="{FF2B5EF4-FFF2-40B4-BE49-F238E27FC236}">
                <a16:creationId xmlns:a16="http://schemas.microsoft.com/office/drawing/2014/main" id="{07BD4A35-4FBE-9411-D340-BEFDC1FDAB22}"/>
              </a:ext>
            </a:extLst>
          </p:cNvPr>
          <p:cNvSpPr txBox="1"/>
          <p:nvPr/>
        </p:nvSpPr>
        <p:spPr>
          <a:xfrm>
            <a:off x="6026803" y="5670183"/>
            <a:ext cx="2835853" cy="461665"/>
          </a:xfrm>
          <a:prstGeom prst="rect">
            <a:avLst/>
          </a:prstGeom>
          <a:noFill/>
        </p:spPr>
        <p:txBody>
          <a:bodyPr wrap="square">
            <a:spAutoFit/>
          </a:bodyPr>
          <a:lstStyle/>
          <a:p>
            <a:r>
              <a:rPr lang="el-GR" sz="1200" dirty="0"/>
              <a:t>ε</a:t>
            </a:r>
            <a:r>
              <a:rPr lang="it-IT" sz="1200" baseline="-25000" dirty="0"/>
              <a:t>k</a:t>
            </a:r>
            <a:r>
              <a:rPr lang="it-IT" sz="1200" dirty="0"/>
              <a:t> : </a:t>
            </a:r>
            <a:r>
              <a:rPr lang="it-IT" sz="1200" dirty="0" err="1"/>
              <a:t>characteristic</a:t>
            </a:r>
            <a:r>
              <a:rPr lang="it-IT" sz="1200" dirty="0"/>
              <a:t> energy, </a:t>
            </a:r>
            <a:r>
              <a:rPr lang="it-IT" sz="1200" dirty="0" err="1"/>
              <a:t>contain</a:t>
            </a:r>
            <a:r>
              <a:rPr lang="it-IT" sz="1200" dirty="0"/>
              <a:t> the T </a:t>
            </a:r>
            <a:r>
              <a:rPr lang="it-IT" sz="1200" dirty="0" err="1"/>
              <a:t>dependence</a:t>
            </a:r>
            <a:endParaRPr lang="it-IT" sz="1200" dirty="0"/>
          </a:p>
        </p:txBody>
      </p:sp>
      <p:sp>
        <p:nvSpPr>
          <p:cNvPr id="18" name="CasellaDiTesto 17">
            <a:extLst>
              <a:ext uri="{FF2B5EF4-FFF2-40B4-BE49-F238E27FC236}">
                <a16:creationId xmlns:a16="http://schemas.microsoft.com/office/drawing/2014/main" id="{BD9ACBD9-C73F-A213-08DC-DE89AF4AF03B}"/>
              </a:ext>
            </a:extLst>
          </p:cNvPr>
          <p:cNvSpPr txBox="1"/>
          <p:nvPr/>
        </p:nvSpPr>
        <p:spPr>
          <a:xfrm>
            <a:off x="5893540" y="4147269"/>
            <a:ext cx="3102377" cy="646331"/>
          </a:xfrm>
          <a:prstGeom prst="rect">
            <a:avLst/>
          </a:prstGeom>
          <a:noFill/>
        </p:spPr>
        <p:txBody>
          <a:bodyPr wrap="square">
            <a:spAutoFit/>
          </a:bodyPr>
          <a:lstStyle/>
          <a:p>
            <a:r>
              <a:rPr lang="en-US" sz="1200" dirty="0"/>
              <a:t>The  width of the carrier distribution, </a:t>
            </a:r>
            <a:r>
              <a:rPr lang="en-US" sz="1200" dirty="0" err="1"/>
              <a:t>σ</a:t>
            </a:r>
            <a:r>
              <a:rPr lang="en-US" sz="1200" baseline="-25000" dirty="0" err="1"/>
              <a:t>x</a:t>
            </a:r>
            <a:r>
              <a:rPr lang="en-US" sz="1200" dirty="0"/>
              <a:t>, can be written explicitly as a function of the reduced electric field E/P </a:t>
            </a:r>
            <a:endParaRPr lang="it-IT" sz="1200" dirty="0"/>
          </a:p>
        </p:txBody>
      </p:sp>
      <p:sp>
        <p:nvSpPr>
          <p:cNvPr id="19" name="CasellaDiTesto 18">
            <a:extLst>
              <a:ext uri="{FF2B5EF4-FFF2-40B4-BE49-F238E27FC236}">
                <a16:creationId xmlns:a16="http://schemas.microsoft.com/office/drawing/2014/main" id="{A0E1FEA1-0CAE-8B48-FA0E-DAE788127CF6}"/>
              </a:ext>
            </a:extLst>
          </p:cNvPr>
          <p:cNvSpPr txBox="1"/>
          <p:nvPr/>
        </p:nvSpPr>
        <p:spPr>
          <a:xfrm>
            <a:off x="5773610" y="1661320"/>
            <a:ext cx="3089046" cy="523220"/>
          </a:xfrm>
          <a:prstGeom prst="rect">
            <a:avLst/>
          </a:prstGeom>
          <a:noFill/>
        </p:spPr>
        <p:txBody>
          <a:bodyPr wrap="square">
            <a:spAutoFit/>
          </a:bodyPr>
          <a:lstStyle/>
          <a:p>
            <a:r>
              <a:rPr lang="en-US" sz="1400" dirty="0"/>
              <a:t>The charger carrier distribution follow a gaussian distribution </a:t>
            </a:r>
            <a:endParaRPr lang="it-IT" sz="1400" dirty="0"/>
          </a:p>
        </p:txBody>
      </p:sp>
      <p:pic>
        <p:nvPicPr>
          <p:cNvPr id="21" name="Immagine 20">
            <a:extLst>
              <a:ext uri="{FF2B5EF4-FFF2-40B4-BE49-F238E27FC236}">
                <a16:creationId xmlns:a16="http://schemas.microsoft.com/office/drawing/2014/main" id="{49CD9B70-2C9D-363E-72FD-BF183BB1B3C2}"/>
              </a:ext>
            </a:extLst>
          </p:cNvPr>
          <p:cNvPicPr>
            <a:picLocks noChangeAspect="1"/>
          </p:cNvPicPr>
          <p:nvPr/>
        </p:nvPicPr>
        <p:blipFill>
          <a:blip r:embed="rId6"/>
          <a:stretch>
            <a:fillRect/>
          </a:stretch>
        </p:blipFill>
        <p:spPr>
          <a:xfrm>
            <a:off x="5511802" y="2296627"/>
            <a:ext cx="3438879" cy="622050"/>
          </a:xfrm>
          <a:prstGeom prst="rect">
            <a:avLst/>
          </a:prstGeom>
        </p:spPr>
      </p:pic>
      <p:sp>
        <p:nvSpPr>
          <p:cNvPr id="28" name="CasellaDiTesto 27">
            <a:extLst>
              <a:ext uri="{FF2B5EF4-FFF2-40B4-BE49-F238E27FC236}">
                <a16:creationId xmlns:a16="http://schemas.microsoft.com/office/drawing/2014/main" id="{18B687CF-5587-4EAA-12CA-C2850D63588F}"/>
              </a:ext>
            </a:extLst>
          </p:cNvPr>
          <p:cNvSpPr txBox="1"/>
          <p:nvPr/>
        </p:nvSpPr>
        <p:spPr>
          <a:xfrm>
            <a:off x="5773610" y="2946291"/>
            <a:ext cx="3166533" cy="584775"/>
          </a:xfrm>
          <a:prstGeom prst="rect">
            <a:avLst/>
          </a:prstGeom>
          <a:noFill/>
        </p:spPr>
        <p:txBody>
          <a:bodyPr wrap="square" rtlCol="0">
            <a:spAutoFit/>
          </a:bodyPr>
          <a:lstStyle/>
          <a:p>
            <a:r>
              <a:rPr lang="it-IT" sz="1600" dirty="0">
                <a:solidFill>
                  <a:srgbClr val="FF0000"/>
                </a:solidFill>
              </a:rPr>
              <a:t>D: </a:t>
            </a:r>
            <a:r>
              <a:rPr lang="it-IT" sz="1600" dirty="0" err="1">
                <a:solidFill>
                  <a:srgbClr val="FF0000"/>
                </a:solidFill>
              </a:rPr>
              <a:t>Diffusion</a:t>
            </a:r>
            <a:r>
              <a:rPr lang="it-IT" sz="1600" dirty="0">
                <a:solidFill>
                  <a:srgbClr val="FF0000"/>
                </a:solidFill>
              </a:rPr>
              <a:t> </a:t>
            </a:r>
            <a:r>
              <a:rPr lang="it-IT" sz="1600" dirty="0" err="1">
                <a:solidFill>
                  <a:srgbClr val="FF0000"/>
                </a:solidFill>
              </a:rPr>
              <a:t>coefficient</a:t>
            </a:r>
            <a:r>
              <a:rPr lang="it-IT" sz="1600" dirty="0">
                <a:solidFill>
                  <a:srgbClr val="FF0000"/>
                </a:solidFill>
              </a:rPr>
              <a:t>, </a:t>
            </a:r>
            <a:r>
              <a:rPr lang="it-IT" sz="1600" dirty="0" err="1">
                <a:solidFill>
                  <a:srgbClr val="FF0000"/>
                </a:solidFill>
              </a:rPr>
              <a:t>depends</a:t>
            </a:r>
            <a:r>
              <a:rPr lang="it-IT" sz="1600" dirty="0">
                <a:solidFill>
                  <a:srgbClr val="FF0000"/>
                </a:solidFill>
              </a:rPr>
              <a:t> on P and T</a:t>
            </a:r>
          </a:p>
        </p:txBody>
      </p:sp>
      <p:sp>
        <p:nvSpPr>
          <p:cNvPr id="29" name="Segnaposto data 28">
            <a:extLst>
              <a:ext uri="{FF2B5EF4-FFF2-40B4-BE49-F238E27FC236}">
                <a16:creationId xmlns:a16="http://schemas.microsoft.com/office/drawing/2014/main" id="{E55EC394-3A77-228F-7C6F-E474818B607E}"/>
              </a:ext>
            </a:extLst>
          </p:cNvPr>
          <p:cNvSpPr>
            <a:spLocks noGrp="1"/>
          </p:cNvSpPr>
          <p:nvPr>
            <p:ph type="dt" sz="half" idx="10"/>
          </p:nvPr>
        </p:nvSpPr>
        <p:spPr/>
        <p:txBody>
          <a:bodyPr/>
          <a:lstStyle/>
          <a:p>
            <a:r>
              <a:rPr lang="it-IT"/>
              <a:t>6/24/2025</a:t>
            </a:r>
            <a:endParaRPr lang="en-US"/>
          </a:p>
        </p:txBody>
      </p:sp>
      <p:sp>
        <p:nvSpPr>
          <p:cNvPr id="30" name="Segnaposto piè di pagina 29">
            <a:extLst>
              <a:ext uri="{FF2B5EF4-FFF2-40B4-BE49-F238E27FC236}">
                <a16:creationId xmlns:a16="http://schemas.microsoft.com/office/drawing/2014/main" id="{F6A0D338-C520-0BDE-3E0B-1CF0D39D8630}"/>
              </a:ext>
            </a:extLst>
          </p:cNvPr>
          <p:cNvSpPr>
            <a:spLocks noGrp="1"/>
          </p:cNvSpPr>
          <p:nvPr>
            <p:ph type="ftr" sz="quarter" idx="11"/>
          </p:nvPr>
        </p:nvSpPr>
        <p:spPr/>
        <p:txBody>
          <a:bodyPr/>
          <a:lstStyle/>
          <a:p>
            <a:r>
              <a:rPr lang="en-US"/>
              <a:t>Experimental Physics Meets Space - F. Pilo</a:t>
            </a:r>
          </a:p>
        </p:txBody>
      </p:sp>
      <p:sp>
        <p:nvSpPr>
          <p:cNvPr id="31" name="Segnaposto numero diapositiva 30">
            <a:extLst>
              <a:ext uri="{FF2B5EF4-FFF2-40B4-BE49-F238E27FC236}">
                <a16:creationId xmlns:a16="http://schemas.microsoft.com/office/drawing/2014/main" id="{AB24ED07-EA93-7644-068F-CBE645DAE323}"/>
              </a:ext>
            </a:extLst>
          </p:cNvPr>
          <p:cNvSpPr>
            <a:spLocks noGrp="1"/>
          </p:cNvSpPr>
          <p:nvPr>
            <p:ph type="sldNum" sz="quarter" idx="12"/>
          </p:nvPr>
        </p:nvSpPr>
        <p:spPr/>
        <p:txBody>
          <a:bodyPr/>
          <a:lstStyle/>
          <a:p>
            <a:fld id="{C1FF6DA9-008F-8B48-92A6-B652298478BF}" type="slidenum">
              <a:rPr lang="en-US" smtClean="0"/>
              <a:t>11</a:t>
            </a:fld>
            <a:endParaRPr lang="en-US"/>
          </a:p>
        </p:txBody>
      </p:sp>
    </p:spTree>
    <p:extLst>
      <p:ext uri="{BB962C8B-B14F-4D97-AF65-F5344CB8AC3E}">
        <p14:creationId xmlns:p14="http://schemas.microsoft.com/office/powerpoint/2010/main" val="1260664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B3A1D-163C-74BF-A948-0F2951C474F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8B7CFC3-8F5D-6B01-E332-B2C9B037D77F}"/>
              </a:ext>
            </a:extLst>
          </p:cNvPr>
          <p:cNvSpPr>
            <a:spLocks noGrp="1"/>
          </p:cNvSpPr>
          <p:nvPr>
            <p:ph type="title"/>
          </p:nvPr>
        </p:nvSpPr>
        <p:spPr/>
        <p:txBody>
          <a:bodyPr>
            <a:normAutofit/>
          </a:bodyPr>
          <a:lstStyle/>
          <a:p>
            <a:pPr algn="l"/>
            <a:r>
              <a:rPr lang="en-US" sz="2200" noProof="0" dirty="0">
                <a:latin typeface="+mn-lt"/>
              </a:rPr>
              <a:t>What are Gaseous Detectors?</a:t>
            </a:r>
            <a:br>
              <a:rPr lang="en-US" noProof="0" dirty="0">
                <a:latin typeface="+mn-lt"/>
              </a:rPr>
            </a:br>
            <a:r>
              <a:rPr lang="it-IT" dirty="0">
                <a:latin typeface="+mn-lt"/>
              </a:rPr>
              <a:t>Gas </a:t>
            </a:r>
            <a:r>
              <a:rPr lang="it-IT" dirty="0" err="1">
                <a:latin typeface="+mn-lt"/>
              </a:rPr>
              <a:t>Multiplication</a:t>
            </a:r>
            <a:endParaRPr lang="en-US" noProof="0" dirty="0">
              <a:latin typeface="+mn-lt"/>
            </a:endParaRPr>
          </a:p>
        </p:txBody>
      </p:sp>
      <p:pic>
        <p:nvPicPr>
          <p:cNvPr id="4" name="Immagine 3">
            <a:extLst>
              <a:ext uri="{FF2B5EF4-FFF2-40B4-BE49-F238E27FC236}">
                <a16:creationId xmlns:a16="http://schemas.microsoft.com/office/drawing/2014/main" id="{23AB7B98-FCAD-86B6-42B3-4666043BC402}"/>
              </a:ext>
            </a:extLst>
          </p:cNvPr>
          <p:cNvPicPr>
            <a:picLocks noChangeAspect="1"/>
          </p:cNvPicPr>
          <p:nvPr/>
        </p:nvPicPr>
        <p:blipFill>
          <a:blip r:embed="rId3"/>
          <a:srcRect b="16086"/>
          <a:stretch>
            <a:fillRect/>
          </a:stretch>
        </p:blipFill>
        <p:spPr>
          <a:xfrm>
            <a:off x="127001" y="1569805"/>
            <a:ext cx="5164324" cy="2597402"/>
          </a:xfrm>
          <a:prstGeom prst="rect">
            <a:avLst/>
          </a:prstGeom>
        </p:spPr>
      </p:pic>
      <p:pic>
        <p:nvPicPr>
          <p:cNvPr id="8" name="Immagine 7">
            <a:extLst>
              <a:ext uri="{FF2B5EF4-FFF2-40B4-BE49-F238E27FC236}">
                <a16:creationId xmlns:a16="http://schemas.microsoft.com/office/drawing/2014/main" id="{FCF28C33-1C72-C7DB-0E0C-F2E623EF20F1}"/>
              </a:ext>
            </a:extLst>
          </p:cNvPr>
          <p:cNvPicPr>
            <a:picLocks noChangeAspect="1"/>
          </p:cNvPicPr>
          <p:nvPr/>
        </p:nvPicPr>
        <p:blipFill>
          <a:blip r:embed="rId4"/>
          <a:srcRect t="-1" b="9260"/>
          <a:stretch>
            <a:fillRect/>
          </a:stretch>
        </p:blipFill>
        <p:spPr>
          <a:xfrm>
            <a:off x="5066630" y="1444111"/>
            <a:ext cx="3858975" cy="2470924"/>
          </a:xfrm>
          <a:prstGeom prst="rect">
            <a:avLst/>
          </a:prstGeom>
        </p:spPr>
      </p:pic>
      <p:sp>
        <p:nvSpPr>
          <p:cNvPr id="9" name="CasellaDiTesto 8">
            <a:extLst>
              <a:ext uri="{FF2B5EF4-FFF2-40B4-BE49-F238E27FC236}">
                <a16:creationId xmlns:a16="http://schemas.microsoft.com/office/drawing/2014/main" id="{6E91390D-0449-68CA-1670-9671E2229E10}"/>
              </a:ext>
            </a:extLst>
          </p:cNvPr>
          <p:cNvSpPr txBox="1"/>
          <p:nvPr/>
        </p:nvSpPr>
        <p:spPr>
          <a:xfrm>
            <a:off x="5291325" y="3902622"/>
            <a:ext cx="3513667" cy="276999"/>
          </a:xfrm>
          <a:prstGeom prst="rect">
            <a:avLst/>
          </a:prstGeom>
          <a:noFill/>
        </p:spPr>
        <p:txBody>
          <a:bodyPr wrap="square" rtlCol="0">
            <a:spAutoFit/>
          </a:bodyPr>
          <a:lstStyle/>
          <a:p>
            <a:r>
              <a:rPr lang="it-IT" sz="1200" dirty="0" err="1"/>
              <a:t>Schematic</a:t>
            </a:r>
            <a:r>
              <a:rPr lang="it-IT" sz="1200" dirty="0"/>
              <a:t> </a:t>
            </a:r>
            <a:r>
              <a:rPr lang="it-IT" sz="1200" dirty="0" err="1"/>
              <a:t>rapresentation</a:t>
            </a:r>
            <a:r>
              <a:rPr lang="it-IT" sz="1200" dirty="0"/>
              <a:t> of </a:t>
            </a:r>
            <a:r>
              <a:rPr lang="it-IT" sz="1200" dirty="0" err="1"/>
              <a:t>proportional</a:t>
            </a:r>
            <a:r>
              <a:rPr lang="it-IT" sz="1200" dirty="0"/>
              <a:t> </a:t>
            </a:r>
            <a:r>
              <a:rPr lang="it-IT" sz="1200" dirty="0" err="1"/>
              <a:t>chambers</a:t>
            </a:r>
            <a:endParaRPr lang="it-IT" sz="1200" dirty="0"/>
          </a:p>
        </p:txBody>
      </p:sp>
      <p:sp>
        <p:nvSpPr>
          <p:cNvPr id="15" name="CasellaDiTesto 14">
            <a:extLst>
              <a:ext uri="{FF2B5EF4-FFF2-40B4-BE49-F238E27FC236}">
                <a16:creationId xmlns:a16="http://schemas.microsoft.com/office/drawing/2014/main" id="{0FEF411A-754C-392F-50EF-434D9EB3A6E8}"/>
              </a:ext>
            </a:extLst>
          </p:cNvPr>
          <p:cNvSpPr txBox="1"/>
          <p:nvPr/>
        </p:nvSpPr>
        <p:spPr>
          <a:xfrm>
            <a:off x="6010284" y="4667333"/>
            <a:ext cx="2915321" cy="1569660"/>
          </a:xfrm>
          <a:prstGeom prst="rect">
            <a:avLst/>
          </a:prstGeom>
          <a:noFill/>
          <a:ln>
            <a:solidFill>
              <a:schemeClr val="tx1"/>
            </a:solidFill>
          </a:ln>
        </p:spPr>
        <p:txBody>
          <a:bodyPr wrap="square">
            <a:spAutoFit/>
          </a:bodyPr>
          <a:lstStyle/>
          <a:p>
            <a:r>
              <a:rPr lang="en-US" sz="1600" b="1" dirty="0"/>
              <a:t>Townsend coefficient (</a:t>
            </a:r>
            <a:r>
              <a:rPr lang="el-GR" sz="1600" dirty="0"/>
              <a:t>α = 1/λ</a:t>
            </a:r>
            <a:r>
              <a:rPr lang="it-IT" sz="1600" baseline="-25000" dirty="0" err="1"/>
              <a:t>ion</a:t>
            </a:r>
            <a:r>
              <a:rPr lang="it-IT" sz="1600" dirty="0"/>
              <a:t>)</a:t>
            </a:r>
            <a:r>
              <a:rPr lang="en-US" sz="1600" dirty="0"/>
              <a:t> probability per unit length that an electron creates an additional electron</a:t>
            </a:r>
          </a:p>
          <a:p>
            <a:endParaRPr lang="en-US" sz="1600" dirty="0"/>
          </a:p>
          <a:p>
            <a:r>
              <a:rPr lang="en-US" sz="1600" b="1" u="sng" dirty="0"/>
              <a:t>- α depends on the gas density!</a:t>
            </a:r>
            <a:endParaRPr lang="it-IT" sz="1600" b="1" u="sng" dirty="0"/>
          </a:p>
        </p:txBody>
      </p:sp>
      <p:sp>
        <p:nvSpPr>
          <p:cNvPr id="17" name="CasellaDiTesto 16">
            <a:extLst>
              <a:ext uri="{FF2B5EF4-FFF2-40B4-BE49-F238E27FC236}">
                <a16:creationId xmlns:a16="http://schemas.microsoft.com/office/drawing/2014/main" id="{36A031AB-5749-9729-B5EB-0F609A388579}"/>
              </a:ext>
            </a:extLst>
          </p:cNvPr>
          <p:cNvSpPr txBox="1"/>
          <p:nvPr/>
        </p:nvSpPr>
        <p:spPr>
          <a:xfrm>
            <a:off x="355430" y="4641864"/>
            <a:ext cx="2657601" cy="646331"/>
          </a:xfrm>
          <a:prstGeom prst="rect">
            <a:avLst/>
          </a:prstGeom>
          <a:noFill/>
        </p:spPr>
        <p:txBody>
          <a:bodyPr wrap="square">
            <a:spAutoFit/>
          </a:bodyPr>
          <a:lstStyle/>
          <a:p>
            <a:r>
              <a:rPr lang="en-US" sz="1200" b="0" i="0" u="none" strike="noStrike" baseline="0" dirty="0">
                <a:solidFill>
                  <a:srgbClr val="2E2E2E"/>
                </a:solidFill>
              </a:rPr>
              <a:t>In a uniform E-Field the number of electrons produced by N electrons traversing an interval 𝑑𝑥 is:</a:t>
            </a:r>
            <a:endParaRPr lang="it-IT" sz="1200" dirty="0"/>
          </a:p>
        </p:txBody>
      </p:sp>
      <p:pic>
        <p:nvPicPr>
          <p:cNvPr id="19" name="Immagine 18">
            <a:extLst>
              <a:ext uri="{FF2B5EF4-FFF2-40B4-BE49-F238E27FC236}">
                <a16:creationId xmlns:a16="http://schemas.microsoft.com/office/drawing/2014/main" id="{60DC9A77-8B25-6E09-6591-FC7AC5192F9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45734" y="4641864"/>
            <a:ext cx="2915321" cy="730342"/>
          </a:xfrm>
          <a:prstGeom prst="rect">
            <a:avLst/>
          </a:prstGeom>
        </p:spPr>
      </p:pic>
      <p:sp>
        <p:nvSpPr>
          <p:cNvPr id="20" name="CasellaDiTesto 19">
            <a:extLst>
              <a:ext uri="{FF2B5EF4-FFF2-40B4-BE49-F238E27FC236}">
                <a16:creationId xmlns:a16="http://schemas.microsoft.com/office/drawing/2014/main" id="{FBFEB628-8D97-6209-2809-468CE8BF1D83}"/>
              </a:ext>
            </a:extLst>
          </p:cNvPr>
          <p:cNvSpPr txBox="1"/>
          <p:nvPr/>
        </p:nvSpPr>
        <p:spPr>
          <a:xfrm>
            <a:off x="355429" y="5413889"/>
            <a:ext cx="2657601" cy="830997"/>
          </a:xfrm>
          <a:prstGeom prst="rect">
            <a:avLst/>
          </a:prstGeom>
          <a:noFill/>
        </p:spPr>
        <p:txBody>
          <a:bodyPr wrap="square">
            <a:spAutoFit/>
          </a:bodyPr>
          <a:lstStyle/>
          <a:p>
            <a:r>
              <a:rPr lang="en-US" sz="1200" dirty="0"/>
              <a:t>Since the ionization cross section depends on the electron energy, in a NON uniform E-Field, α = α(x) depends on position in the detector</a:t>
            </a:r>
            <a:r>
              <a:rPr lang="en-US" sz="1200" b="0" i="0" u="none" strike="noStrike" baseline="0" dirty="0">
                <a:solidFill>
                  <a:srgbClr val="2E2E2E"/>
                </a:solidFill>
              </a:rPr>
              <a:t>:</a:t>
            </a:r>
            <a:endParaRPr lang="it-IT" sz="1200" dirty="0"/>
          </a:p>
        </p:txBody>
      </p:sp>
      <p:pic>
        <p:nvPicPr>
          <p:cNvPr id="22" name="Immagine 21">
            <a:extLst>
              <a:ext uri="{FF2B5EF4-FFF2-40B4-BE49-F238E27FC236}">
                <a16:creationId xmlns:a16="http://schemas.microsoft.com/office/drawing/2014/main" id="{C48D7C0A-8D00-BABC-8435-667577ABB3AE}"/>
              </a:ext>
            </a:extLst>
          </p:cNvPr>
          <p:cNvPicPr>
            <a:picLocks noChangeAspect="1"/>
          </p:cNvPicPr>
          <p:nvPr/>
        </p:nvPicPr>
        <p:blipFill>
          <a:blip r:embed="rId6"/>
          <a:srcRect/>
          <a:stretch>
            <a:fillRect/>
          </a:stretch>
        </p:blipFill>
        <p:spPr>
          <a:xfrm>
            <a:off x="2852891" y="5561837"/>
            <a:ext cx="3093121" cy="647331"/>
          </a:xfrm>
          <a:prstGeom prst="rect">
            <a:avLst/>
          </a:prstGeom>
        </p:spPr>
      </p:pic>
      <p:sp>
        <p:nvSpPr>
          <p:cNvPr id="24" name="Segnaposto data 23">
            <a:extLst>
              <a:ext uri="{FF2B5EF4-FFF2-40B4-BE49-F238E27FC236}">
                <a16:creationId xmlns:a16="http://schemas.microsoft.com/office/drawing/2014/main" id="{73677A4F-5BFF-6FD9-234F-5026B5033340}"/>
              </a:ext>
            </a:extLst>
          </p:cNvPr>
          <p:cNvSpPr>
            <a:spLocks noGrp="1"/>
          </p:cNvSpPr>
          <p:nvPr>
            <p:ph type="dt" sz="half" idx="10"/>
          </p:nvPr>
        </p:nvSpPr>
        <p:spPr/>
        <p:txBody>
          <a:bodyPr/>
          <a:lstStyle/>
          <a:p>
            <a:r>
              <a:rPr lang="it-IT"/>
              <a:t>6/24/2025</a:t>
            </a:r>
            <a:endParaRPr lang="en-US"/>
          </a:p>
        </p:txBody>
      </p:sp>
      <p:sp>
        <p:nvSpPr>
          <p:cNvPr id="25" name="Segnaposto piè di pagina 24">
            <a:extLst>
              <a:ext uri="{FF2B5EF4-FFF2-40B4-BE49-F238E27FC236}">
                <a16:creationId xmlns:a16="http://schemas.microsoft.com/office/drawing/2014/main" id="{5E1A1252-5469-A4D2-5AB3-A50967587F65}"/>
              </a:ext>
            </a:extLst>
          </p:cNvPr>
          <p:cNvSpPr>
            <a:spLocks noGrp="1"/>
          </p:cNvSpPr>
          <p:nvPr>
            <p:ph type="ftr" sz="quarter" idx="11"/>
          </p:nvPr>
        </p:nvSpPr>
        <p:spPr/>
        <p:txBody>
          <a:bodyPr/>
          <a:lstStyle/>
          <a:p>
            <a:r>
              <a:rPr lang="en-US"/>
              <a:t>Experimental Physics Meets Space - F. Pilo</a:t>
            </a:r>
          </a:p>
        </p:txBody>
      </p:sp>
      <p:sp>
        <p:nvSpPr>
          <p:cNvPr id="26" name="Segnaposto numero diapositiva 25">
            <a:extLst>
              <a:ext uri="{FF2B5EF4-FFF2-40B4-BE49-F238E27FC236}">
                <a16:creationId xmlns:a16="http://schemas.microsoft.com/office/drawing/2014/main" id="{C0BC6930-5CCA-1756-11E0-6C9DE30F9AB0}"/>
              </a:ext>
            </a:extLst>
          </p:cNvPr>
          <p:cNvSpPr>
            <a:spLocks noGrp="1"/>
          </p:cNvSpPr>
          <p:nvPr>
            <p:ph type="sldNum" sz="quarter" idx="12"/>
          </p:nvPr>
        </p:nvSpPr>
        <p:spPr/>
        <p:txBody>
          <a:bodyPr/>
          <a:lstStyle/>
          <a:p>
            <a:fld id="{C1FF6DA9-008F-8B48-92A6-B652298478BF}" type="slidenum">
              <a:rPr lang="en-US" smtClean="0"/>
              <a:t>12</a:t>
            </a:fld>
            <a:endParaRPr lang="en-US"/>
          </a:p>
        </p:txBody>
      </p:sp>
    </p:spTree>
    <p:extLst>
      <p:ext uri="{BB962C8B-B14F-4D97-AF65-F5344CB8AC3E}">
        <p14:creationId xmlns:p14="http://schemas.microsoft.com/office/powerpoint/2010/main" val="3868456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a:extLst>
              <a:ext uri="{FF2B5EF4-FFF2-40B4-BE49-F238E27FC236}">
                <a16:creationId xmlns:a16="http://schemas.microsoft.com/office/drawing/2014/main" id="{D4845D5A-6ECA-15DD-54FC-5DB6BD089097}"/>
              </a:ext>
            </a:extLst>
          </p:cNvPr>
          <p:cNvSpPr>
            <a:spLocks noGrp="1"/>
          </p:cNvSpPr>
          <p:nvPr>
            <p:ph type="title"/>
          </p:nvPr>
        </p:nvSpPr>
        <p:spPr/>
        <p:txBody>
          <a:bodyPr>
            <a:normAutofit/>
          </a:bodyPr>
          <a:lstStyle/>
          <a:p>
            <a:pPr algn="l"/>
            <a:r>
              <a:rPr lang="en-US" noProof="0" dirty="0"/>
              <a:t>Birth of MPGD’s</a:t>
            </a:r>
          </a:p>
        </p:txBody>
      </p:sp>
      <p:grpSp>
        <p:nvGrpSpPr>
          <p:cNvPr id="19" name="Gruppo 18">
            <a:extLst>
              <a:ext uri="{FF2B5EF4-FFF2-40B4-BE49-F238E27FC236}">
                <a16:creationId xmlns:a16="http://schemas.microsoft.com/office/drawing/2014/main" id="{507740B8-7377-9028-CC8A-5415203DE039}"/>
              </a:ext>
            </a:extLst>
          </p:cNvPr>
          <p:cNvGrpSpPr/>
          <p:nvPr/>
        </p:nvGrpSpPr>
        <p:grpSpPr>
          <a:xfrm>
            <a:off x="3475868" y="1328574"/>
            <a:ext cx="5379257" cy="4470471"/>
            <a:chOff x="3609296" y="2296090"/>
            <a:chExt cx="5379257" cy="4470471"/>
          </a:xfrm>
        </p:grpSpPr>
        <p:pic>
          <p:nvPicPr>
            <p:cNvPr id="6" name="Image 5" descr="time-projection-chambe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359" y="3439339"/>
              <a:ext cx="789514" cy="790822"/>
            </a:xfrm>
            <a:prstGeom prst="rect">
              <a:avLst/>
            </a:prstGeom>
          </p:spPr>
        </p:pic>
        <p:pic>
          <p:nvPicPr>
            <p:cNvPr id="7" name="Image 6" descr="georges-charpa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9296" y="2324173"/>
              <a:ext cx="738111" cy="969437"/>
            </a:xfrm>
            <a:prstGeom prst="rect">
              <a:avLst/>
            </a:prstGeom>
          </p:spPr>
        </p:pic>
        <p:sp>
          <p:nvSpPr>
            <p:cNvPr id="9" name="Rectangle 8"/>
            <p:cNvSpPr/>
            <p:nvPr/>
          </p:nvSpPr>
          <p:spPr>
            <a:xfrm>
              <a:off x="7438826" y="2821868"/>
              <a:ext cx="1549727" cy="627034"/>
            </a:xfrm>
            <a:prstGeom prst="rect">
              <a:avLst/>
            </a:pr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noProof="0" dirty="0">
                  <a:solidFill>
                    <a:schemeClr val="bg1"/>
                  </a:solidFill>
                </a:rPr>
                <a:t>TPC</a:t>
              </a:r>
            </a:p>
            <a:p>
              <a:pPr algn="ctr"/>
              <a:r>
                <a:rPr lang="en-US" sz="1000" noProof="0" dirty="0">
                  <a:solidFill>
                    <a:schemeClr val="bg1"/>
                  </a:solidFill>
                </a:rPr>
                <a:t>Time Projection Chamber</a:t>
              </a:r>
            </a:p>
            <a:p>
              <a:pPr algn="ctr"/>
              <a:r>
                <a:rPr lang="en-US" sz="1000" noProof="0" dirty="0">
                  <a:solidFill>
                    <a:schemeClr val="bg1"/>
                  </a:solidFill>
                </a:rPr>
                <a:t>D. R. Nygren et al., 1974</a:t>
              </a:r>
            </a:p>
          </p:txBody>
        </p:sp>
        <p:sp>
          <p:nvSpPr>
            <p:cNvPr id="10" name="Rectangle 9"/>
            <p:cNvSpPr/>
            <p:nvPr/>
          </p:nvSpPr>
          <p:spPr>
            <a:xfrm>
              <a:off x="5553246" y="3954602"/>
              <a:ext cx="1250595" cy="1022109"/>
            </a:xfrm>
            <a:prstGeom prst="rect">
              <a:avLst/>
            </a:pr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noProof="0" dirty="0">
                  <a:solidFill>
                    <a:schemeClr val="bg1"/>
                  </a:solidFill>
                </a:rPr>
                <a:t>MSGC</a:t>
              </a:r>
            </a:p>
            <a:p>
              <a:pPr algn="ctr"/>
              <a:r>
                <a:rPr lang="en-US" sz="1000" noProof="0" dirty="0">
                  <a:solidFill>
                    <a:schemeClr val="bg1"/>
                  </a:solidFill>
                </a:rPr>
                <a:t>Micro-Strip Gas Chamber </a:t>
              </a:r>
            </a:p>
            <a:p>
              <a:pPr algn="ctr"/>
              <a:r>
                <a:rPr lang="en-US" sz="1000" noProof="0" dirty="0">
                  <a:solidFill>
                    <a:schemeClr val="bg1"/>
                  </a:solidFill>
                </a:rPr>
                <a:t>A. </a:t>
              </a:r>
              <a:r>
                <a:rPr lang="en-US" sz="1000" noProof="0" dirty="0" err="1">
                  <a:solidFill>
                    <a:schemeClr val="bg1"/>
                  </a:solidFill>
                </a:rPr>
                <a:t>Oed</a:t>
              </a:r>
              <a:r>
                <a:rPr lang="en-US" sz="1000" noProof="0" dirty="0">
                  <a:solidFill>
                    <a:schemeClr val="bg1"/>
                  </a:solidFill>
                </a:rPr>
                <a:t>, 1988</a:t>
              </a:r>
            </a:p>
          </p:txBody>
        </p:sp>
        <p:sp>
          <p:nvSpPr>
            <p:cNvPr id="11" name="Rectangle 10"/>
            <p:cNvSpPr/>
            <p:nvPr/>
          </p:nvSpPr>
          <p:spPr>
            <a:xfrm>
              <a:off x="7662277" y="5013838"/>
              <a:ext cx="1185474" cy="823449"/>
            </a:xfrm>
            <a:prstGeom prst="rect">
              <a:avLst/>
            </a:pr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noProof="0" dirty="0">
                  <a:solidFill>
                    <a:schemeClr val="bg1"/>
                  </a:solidFill>
                </a:rPr>
                <a:t>GEM</a:t>
              </a:r>
            </a:p>
            <a:p>
              <a:pPr algn="ctr"/>
              <a:r>
                <a:rPr lang="en-US" sz="1000" noProof="0" dirty="0">
                  <a:solidFill>
                    <a:schemeClr val="bg1"/>
                  </a:solidFill>
                </a:rPr>
                <a:t>Gas Electron Multiplier</a:t>
              </a:r>
            </a:p>
            <a:p>
              <a:pPr algn="ctr"/>
              <a:r>
                <a:rPr lang="en-US" sz="1000" noProof="0" dirty="0">
                  <a:solidFill>
                    <a:schemeClr val="bg1"/>
                  </a:solidFill>
                </a:rPr>
                <a:t>F. Sauli, 1997</a:t>
              </a:r>
            </a:p>
          </p:txBody>
        </p:sp>
        <p:sp>
          <p:nvSpPr>
            <p:cNvPr id="14" name="Flèche vers la droite 18"/>
            <p:cNvSpPr/>
            <p:nvPr/>
          </p:nvSpPr>
          <p:spPr>
            <a:xfrm rot="4261536">
              <a:off x="4491403" y="2831790"/>
              <a:ext cx="980788" cy="1266717"/>
            </a:xfrm>
            <a:custGeom>
              <a:avLst/>
              <a:gdLst>
                <a:gd name="connsiteX0" fmla="*/ 0 w 1235554"/>
                <a:gd name="connsiteY0" fmla="*/ 128803 h 515211"/>
                <a:gd name="connsiteX1" fmla="*/ 977949 w 1235554"/>
                <a:gd name="connsiteY1" fmla="*/ 128803 h 515211"/>
                <a:gd name="connsiteX2" fmla="*/ 977949 w 1235554"/>
                <a:gd name="connsiteY2" fmla="*/ 0 h 515211"/>
                <a:gd name="connsiteX3" fmla="*/ 1235554 w 1235554"/>
                <a:gd name="connsiteY3" fmla="*/ 257606 h 515211"/>
                <a:gd name="connsiteX4" fmla="*/ 977949 w 1235554"/>
                <a:gd name="connsiteY4" fmla="*/ 515211 h 515211"/>
                <a:gd name="connsiteX5" fmla="*/ 977949 w 1235554"/>
                <a:gd name="connsiteY5" fmla="*/ 386408 h 515211"/>
                <a:gd name="connsiteX6" fmla="*/ 0 w 1235554"/>
                <a:gd name="connsiteY6" fmla="*/ 386408 h 515211"/>
                <a:gd name="connsiteX7" fmla="*/ 0 w 1235554"/>
                <a:gd name="connsiteY7" fmla="*/ 128803 h 515211"/>
                <a:gd name="connsiteX0" fmla="*/ 117601 w 1353155"/>
                <a:gd name="connsiteY0" fmla="*/ 128803 h 1612845"/>
                <a:gd name="connsiteX1" fmla="*/ 1095550 w 1353155"/>
                <a:gd name="connsiteY1" fmla="*/ 128803 h 1612845"/>
                <a:gd name="connsiteX2" fmla="*/ 1095550 w 1353155"/>
                <a:gd name="connsiteY2" fmla="*/ 0 h 1612845"/>
                <a:gd name="connsiteX3" fmla="*/ 1353155 w 1353155"/>
                <a:gd name="connsiteY3" fmla="*/ 257606 h 1612845"/>
                <a:gd name="connsiteX4" fmla="*/ 1095550 w 1353155"/>
                <a:gd name="connsiteY4" fmla="*/ 515211 h 1612845"/>
                <a:gd name="connsiteX5" fmla="*/ 1095550 w 1353155"/>
                <a:gd name="connsiteY5" fmla="*/ 386408 h 1612845"/>
                <a:gd name="connsiteX6" fmla="*/ 0 w 1353155"/>
                <a:gd name="connsiteY6" fmla="*/ 1612845 h 1612845"/>
                <a:gd name="connsiteX7" fmla="*/ 117601 w 1353155"/>
                <a:gd name="connsiteY7" fmla="*/ 128803 h 1612845"/>
                <a:gd name="connsiteX0" fmla="*/ 117601 w 1353155"/>
                <a:gd name="connsiteY0" fmla="*/ 128803 h 1612845"/>
                <a:gd name="connsiteX1" fmla="*/ 1095550 w 1353155"/>
                <a:gd name="connsiteY1" fmla="*/ 128803 h 1612845"/>
                <a:gd name="connsiteX2" fmla="*/ 1095550 w 1353155"/>
                <a:gd name="connsiteY2" fmla="*/ 0 h 1612845"/>
                <a:gd name="connsiteX3" fmla="*/ 1353155 w 1353155"/>
                <a:gd name="connsiteY3" fmla="*/ 257606 h 1612845"/>
                <a:gd name="connsiteX4" fmla="*/ 1095550 w 1353155"/>
                <a:gd name="connsiteY4" fmla="*/ 515211 h 1612845"/>
                <a:gd name="connsiteX5" fmla="*/ 1095550 w 1353155"/>
                <a:gd name="connsiteY5" fmla="*/ 386408 h 1612845"/>
                <a:gd name="connsiteX6" fmla="*/ 0 w 1353155"/>
                <a:gd name="connsiteY6" fmla="*/ 1612845 h 1612845"/>
                <a:gd name="connsiteX7" fmla="*/ 117601 w 1353155"/>
                <a:gd name="connsiteY7" fmla="*/ 128803 h 1612845"/>
                <a:gd name="connsiteX0" fmla="*/ 117601 w 1353155"/>
                <a:gd name="connsiteY0" fmla="*/ 128803 h 1612845"/>
                <a:gd name="connsiteX1" fmla="*/ 1095550 w 1353155"/>
                <a:gd name="connsiteY1" fmla="*/ 128803 h 1612845"/>
                <a:gd name="connsiteX2" fmla="*/ 1095550 w 1353155"/>
                <a:gd name="connsiteY2" fmla="*/ 0 h 1612845"/>
                <a:gd name="connsiteX3" fmla="*/ 1353155 w 1353155"/>
                <a:gd name="connsiteY3" fmla="*/ 257606 h 1612845"/>
                <a:gd name="connsiteX4" fmla="*/ 1095550 w 1353155"/>
                <a:gd name="connsiteY4" fmla="*/ 515211 h 1612845"/>
                <a:gd name="connsiteX5" fmla="*/ 1095550 w 1353155"/>
                <a:gd name="connsiteY5" fmla="*/ 386408 h 1612845"/>
                <a:gd name="connsiteX6" fmla="*/ 0 w 1353155"/>
                <a:gd name="connsiteY6" fmla="*/ 1612845 h 1612845"/>
                <a:gd name="connsiteX7" fmla="*/ 117601 w 1353155"/>
                <a:gd name="connsiteY7" fmla="*/ 128803 h 1612845"/>
                <a:gd name="connsiteX0" fmla="*/ 629270 w 1353155"/>
                <a:gd name="connsiteY0" fmla="*/ 0 h 1903545"/>
                <a:gd name="connsiteX1" fmla="*/ 1095550 w 1353155"/>
                <a:gd name="connsiteY1" fmla="*/ 419503 h 1903545"/>
                <a:gd name="connsiteX2" fmla="*/ 1095550 w 1353155"/>
                <a:gd name="connsiteY2" fmla="*/ 290700 h 1903545"/>
                <a:gd name="connsiteX3" fmla="*/ 1353155 w 1353155"/>
                <a:gd name="connsiteY3" fmla="*/ 548306 h 1903545"/>
                <a:gd name="connsiteX4" fmla="*/ 1095550 w 1353155"/>
                <a:gd name="connsiteY4" fmla="*/ 805911 h 1903545"/>
                <a:gd name="connsiteX5" fmla="*/ 1095550 w 1353155"/>
                <a:gd name="connsiteY5" fmla="*/ 677108 h 1903545"/>
                <a:gd name="connsiteX6" fmla="*/ 0 w 1353155"/>
                <a:gd name="connsiteY6" fmla="*/ 1903545 h 1903545"/>
                <a:gd name="connsiteX7" fmla="*/ 629270 w 1353155"/>
                <a:gd name="connsiteY7" fmla="*/ 0 h 1903545"/>
                <a:gd name="connsiteX0" fmla="*/ 629270 w 1353155"/>
                <a:gd name="connsiteY0" fmla="*/ 0 h 1903545"/>
                <a:gd name="connsiteX1" fmla="*/ 1095550 w 1353155"/>
                <a:gd name="connsiteY1" fmla="*/ 419503 h 1903545"/>
                <a:gd name="connsiteX2" fmla="*/ 1095550 w 1353155"/>
                <a:gd name="connsiteY2" fmla="*/ 290700 h 1903545"/>
                <a:gd name="connsiteX3" fmla="*/ 1353155 w 1353155"/>
                <a:gd name="connsiteY3" fmla="*/ 548306 h 1903545"/>
                <a:gd name="connsiteX4" fmla="*/ 1095550 w 1353155"/>
                <a:gd name="connsiteY4" fmla="*/ 805911 h 1903545"/>
                <a:gd name="connsiteX5" fmla="*/ 1095550 w 1353155"/>
                <a:gd name="connsiteY5" fmla="*/ 677108 h 1903545"/>
                <a:gd name="connsiteX6" fmla="*/ 0 w 1353155"/>
                <a:gd name="connsiteY6" fmla="*/ 1903545 h 1903545"/>
                <a:gd name="connsiteX7" fmla="*/ 629270 w 1353155"/>
                <a:gd name="connsiteY7" fmla="*/ 0 h 1903545"/>
                <a:gd name="connsiteX0" fmla="*/ 629270 w 1353155"/>
                <a:gd name="connsiteY0" fmla="*/ 0 h 1903545"/>
                <a:gd name="connsiteX1" fmla="*/ 1095550 w 1353155"/>
                <a:gd name="connsiteY1" fmla="*/ 419503 h 1903545"/>
                <a:gd name="connsiteX2" fmla="*/ 1095550 w 1353155"/>
                <a:gd name="connsiteY2" fmla="*/ 290700 h 1903545"/>
                <a:gd name="connsiteX3" fmla="*/ 1353155 w 1353155"/>
                <a:gd name="connsiteY3" fmla="*/ 548306 h 1903545"/>
                <a:gd name="connsiteX4" fmla="*/ 1095550 w 1353155"/>
                <a:gd name="connsiteY4" fmla="*/ 805911 h 1903545"/>
                <a:gd name="connsiteX5" fmla="*/ 1095550 w 1353155"/>
                <a:gd name="connsiteY5" fmla="*/ 677108 h 1903545"/>
                <a:gd name="connsiteX6" fmla="*/ 0 w 1353155"/>
                <a:gd name="connsiteY6" fmla="*/ 1903545 h 1903545"/>
                <a:gd name="connsiteX7" fmla="*/ 629270 w 1353155"/>
                <a:gd name="connsiteY7" fmla="*/ 0 h 1903545"/>
                <a:gd name="connsiteX0" fmla="*/ 705044 w 1353155"/>
                <a:gd name="connsiteY0" fmla="*/ 0 h 1902829"/>
                <a:gd name="connsiteX1" fmla="*/ 1095550 w 1353155"/>
                <a:gd name="connsiteY1" fmla="*/ 418787 h 1902829"/>
                <a:gd name="connsiteX2" fmla="*/ 1095550 w 1353155"/>
                <a:gd name="connsiteY2" fmla="*/ 289984 h 1902829"/>
                <a:gd name="connsiteX3" fmla="*/ 1353155 w 1353155"/>
                <a:gd name="connsiteY3" fmla="*/ 547590 h 1902829"/>
                <a:gd name="connsiteX4" fmla="*/ 1095550 w 1353155"/>
                <a:gd name="connsiteY4" fmla="*/ 805195 h 1902829"/>
                <a:gd name="connsiteX5" fmla="*/ 1095550 w 1353155"/>
                <a:gd name="connsiteY5" fmla="*/ 676392 h 1902829"/>
                <a:gd name="connsiteX6" fmla="*/ 0 w 1353155"/>
                <a:gd name="connsiteY6" fmla="*/ 1902829 h 1902829"/>
                <a:gd name="connsiteX7" fmla="*/ 705044 w 1353155"/>
                <a:gd name="connsiteY7" fmla="*/ 0 h 1902829"/>
                <a:gd name="connsiteX0" fmla="*/ 729820 w 1353155"/>
                <a:gd name="connsiteY0" fmla="*/ 0 h 1974889"/>
                <a:gd name="connsiteX1" fmla="*/ 1095550 w 1353155"/>
                <a:gd name="connsiteY1" fmla="*/ 490847 h 1974889"/>
                <a:gd name="connsiteX2" fmla="*/ 1095550 w 1353155"/>
                <a:gd name="connsiteY2" fmla="*/ 362044 h 1974889"/>
                <a:gd name="connsiteX3" fmla="*/ 1353155 w 1353155"/>
                <a:gd name="connsiteY3" fmla="*/ 619650 h 1974889"/>
                <a:gd name="connsiteX4" fmla="*/ 1095550 w 1353155"/>
                <a:gd name="connsiteY4" fmla="*/ 877255 h 1974889"/>
                <a:gd name="connsiteX5" fmla="*/ 1095550 w 1353155"/>
                <a:gd name="connsiteY5" fmla="*/ 748452 h 1974889"/>
                <a:gd name="connsiteX6" fmla="*/ 0 w 1353155"/>
                <a:gd name="connsiteY6" fmla="*/ 1974889 h 1974889"/>
                <a:gd name="connsiteX7" fmla="*/ 729820 w 1353155"/>
                <a:gd name="connsiteY7" fmla="*/ 0 h 1974889"/>
                <a:gd name="connsiteX0" fmla="*/ 727014 w 1350349"/>
                <a:gd name="connsiteY0" fmla="*/ 0 h 2103436"/>
                <a:gd name="connsiteX1" fmla="*/ 1092744 w 1350349"/>
                <a:gd name="connsiteY1" fmla="*/ 490847 h 2103436"/>
                <a:gd name="connsiteX2" fmla="*/ 1092744 w 1350349"/>
                <a:gd name="connsiteY2" fmla="*/ 362044 h 2103436"/>
                <a:gd name="connsiteX3" fmla="*/ 1350349 w 1350349"/>
                <a:gd name="connsiteY3" fmla="*/ 619650 h 2103436"/>
                <a:gd name="connsiteX4" fmla="*/ 1092744 w 1350349"/>
                <a:gd name="connsiteY4" fmla="*/ 877255 h 2103436"/>
                <a:gd name="connsiteX5" fmla="*/ 1092744 w 1350349"/>
                <a:gd name="connsiteY5" fmla="*/ 748452 h 2103436"/>
                <a:gd name="connsiteX6" fmla="*/ 0 w 1350349"/>
                <a:gd name="connsiteY6" fmla="*/ 2103436 h 2103436"/>
                <a:gd name="connsiteX7" fmla="*/ 727014 w 1350349"/>
                <a:gd name="connsiteY7" fmla="*/ 0 h 2103436"/>
                <a:gd name="connsiteX0" fmla="*/ 727014 w 1350349"/>
                <a:gd name="connsiteY0" fmla="*/ 0 h 2103436"/>
                <a:gd name="connsiteX1" fmla="*/ 1092744 w 1350349"/>
                <a:gd name="connsiteY1" fmla="*/ 490847 h 2103436"/>
                <a:gd name="connsiteX2" fmla="*/ 1092744 w 1350349"/>
                <a:gd name="connsiteY2" fmla="*/ 362044 h 2103436"/>
                <a:gd name="connsiteX3" fmla="*/ 1350349 w 1350349"/>
                <a:gd name="connsiteY3" fmla="*/ 619650 h 2103436"/>
                <a:gd name="connsiteX4" fmla="*/ 1092744 w 1350349"/>
                <a:gd name="connsiteY4" fmla="*/ 877255 h 2103436"/>
                <a:gd name="connsiteX5" fmla="*/ 1092744 w 1350349"/>
                <a:gd name="connsiteY5" fmla="*/ 748452 h 2103436"/>
                <a:gd name="connsiteX6" fmla="*/ 0 w 1350349"/>
                <a:gd name="connsiteY6" fmla="*/ 2103436 h 2103436"/>
                <a:gd name="connsiteX7" fmla="*/ 727014 w 1350349"/>
                <a:gd name="connsiteY7" fmla="*/ 0 h 2103436"/>
                <a:gd name="connsiteX0" fmla="*/ 727014 w 1350349"/>
                <a:gd name="connsiteY0" fmla="*/ 0 h 2103436"/>
                <a:gd name="connsiteX1" fmla="*/ 1092744 w 1350349"/>
                <a:gd name="connsiteY1" fmla="*/ 490847 h 2103436"/>
                <a:gd name="connsiteX2" fmla="*/ 1092744 w 1350349"/>
                <a:gd name="connsiteY2" fmla="*/ 362044 h 2103436"/>
                <a:gd name="connsiteX3" fmla="*/ 1350349 w 1350349"/>
                <a:gd name="connsiteY3" fmla="*/ 619650 h 2103436"/>
                <a:gd name="connsiteX4" fmla="*/ 1092744 w 1350349"/>
                <a:gd name="connsiteY4" fmla="*/ 877255 h 2103436"/>
                <a:gd name="connsiteX5" fmla="*/ 1092744 w 1350349"/>
                <a:gd name="connsiteY5" fmla="*/ 748452 h 2103436"/>
                <a:gd name="connsiteX6" fmla="*/ 0 w 1350349"/>
                <a:gd name="connsiteY6" fmla="*/ 2103436 h 2103436"/>
                <a:gd name="connsiteX7" fmla="*/ 727014 w 1350349"/>
                <a:gd name="connsiteY7" fmla="*/ 0 h 2103436"/>
                <a:gd name="connsiteX0" fmla="*/ 727014 w 1350349"/>
                <a:gd name="connsiteY0" fmla="*/ 0 h 2103436"/>
                <a:gd name="connsiteX1" fmla="*/ 1092744 w 1350349"/>
                <a:gd name="connsiteY1" fmla="*/ 490847 h 2103436"/>
                <a:gd name="connsiteX2" fmla="*/ 1092744 w 1350349"/>
                <a:gd name="connsiteY2" fmla="*/ 362044 h 2103436"/>
                <a:gd name="connsiteX3" fmla="*/ 1350349 w 1350349"/>
                <a:gd name="connsiteY3" fmla="*/ 619650 h 2103436"/>
                <a:gd name="connsiteX4" fmla="*/ 1092744 w 1350349"/>
                <a:gd name="connsiteY4" fmla="*/ 877255 h 2103436"/>
                <a:gd name="connsiteX5" fmla="*/ 1092744 w 1350349"/>
                <a:gd name="connsiteY5" fmla="*/ 748452 h 2103436"/>
                <a:gd name="connsiteX6" fmla="*/ 0 w 1350349"/>
                <a:gd name="connsiteY6" fmla="*/ 2103436 h 2103436"/>
                <a:gd name="connsiteX7" fmla="*/ 727014 w 1350349"/>
                <a:gd name="connsiteY7" fmla="*/ 0 h 2103436"/>
                <a:gd name="connsiteX0" fmla="*/ 749158 w 1350349"/>
                <a:gd name="connsiteY0" fmla="*/ 0 h 2109252"/>
                <a:gd name="connsiteX1" fmla="*/ 1092744 w 1350349"/>
                <a:gd name="connsiteY1" fmla="*/ 496663 h 2109252"/>
                <a:gd name="connsiteX2" fmla="*/ 1092744 w 1350349"/>
                <a:gd name="connsiteY2" fmla="*/ 367860 h 2109252"/>
                <a:gd name="connsiteX3" fmla="*/ 1350349 w 1350349"/>
                <a:gd name="connsiteY3" fmla="*/ 625466 h 2109252"/>
                <a:gd name="connsiteX4" fmla="*/ 1092744 w 1350349"/>
                <a:gd name="connsiteY4" fmla="*/ 883071 h 2109252"/>
                <a:gd name="connsiteX5" fmla="*/ 1092744 w 1350349"/>
                <a:gd name="connsiteY5" fmla="*/ 754268 h 2109252"/>
                <a:gd name="connsiteX6" fmla="*/ 0 w 1350349"/>
                <a:gd name="connsiteY6" fmla="*/ 2109252 h 2109252"/>
                <a:gd name="connsiteX7" fmla="*/ 749158 w 1350349"/>
                <a:gd name="connsiteY7" fmla="*/ 0 h 2109252"/>
                <a:gd name="connsiteX0" fmla="*/ 725981 w 1350349"/>
                <a:gd name="connsiteY0" fmla="*/ 0 h 2100434"/>
                <a:gd name="connsiteX1" fmla="*/ 1092744 w 1350349"/>
                <a:gd name="connsiteY1" fmla="*/ 487845 h 2100434"/>
                <a:gd name="connsiteX2" fmla="*/ 1092744 w 1350349"/>
                <a:gd name="connsiteY2" fmla="*/ 359042 h 2100434"/>
                <a:gd name="connsiteX3" fmla="*/ 1350349 w 1350349"/>
                <a:gd name="connsiteY3" fmla="*/ 616648 h 2100434"/>
                <a:gd name="connsiteX4" fmla="*/ 1092744 w 1350349"/>
                <a:gd name="connsiteY4" fmla="*/ 874253 h 2100434"/>
                <a:gd name="connsiteX5" fmla="*/ 1092744 w 1350349"/>
                <a:gd name="connsiteY5" fmla="*/ 745450 h 2100434"/>
                <a:gd name="connsiteX6" fmla="*/ 0 w 1350349"/>
                <a:gd name="connsiteY6" fmla="*/ 2100434 h 2100434"/>
                <a:gd name="connsiteX7" fmla="*/ 725981 w 1350349"/>
                <a:gd name="connsiteY7" fmla="*/ 0 h 2100434"/>
                <a:gd name="connsiteX0" fmla="*/ 738928 w 1350349"/>
                <a:gd name="connsiteY0" fmla="*/ 0 h 2089267"/>
                <a:gd name="connsiteX1" fmla="*/ 1092744 w 1350349"/>
                <a:gd name="connsiteY1" fmla="*/ 476678 h 2089267"/>
                <a:gd name="connsiteX2" fmla="*/ 1092744 w 1350349"/>
                <a:gd name="connsiteY2" fmla="*/ 347875 h 2089267"/>
                <a:gd name="connsiteX3" fmla="*/ 1350349 w 1350349"/>
                <a:gd name="connsiteY3" fmla="*/ 605481 h 2089267"/>
                <a:gd name="connsiteX4" fmla="*/ 1092744 w 1350349"/>
                <a:gd name="connsiteY4" fmla="*/ 863086 h 2089267"/>
                <a:gd name="connsiteX5" fmla="*/ 1092744 w 1350349"/>
                <a:gd name="connsiteY5" fmla="*/ 734283 h 2089267"/>
                <a:gd name="connsiteX6" fmla="*/ 0 w 1350349"/>
                <a:gd name="connsiteY6" fmla="*/ 2089267 h 2089267"/>
                <a:gd name="connsiteX7" fmla="*/ 738928 w 1350349"/>
                <a:gd name="connsiteY7" fmla="*/ 0 h 2089267"/>
                <a:gd name="connsiteX0" fmla="*/ 725791 w 1350349"/>
                <a:gd name="connsiteY0" fmla="*/ 0 h 2080354"/>
                <a:gd name="connsiteX1" fmla="*/ 1092744 w 1350349"/>
                <a:gd name="connsiteY1" fmla="*/ 467765 h 2080354"/>
                <a:gd name="connsiteX2" fmla="*/ 1092744 w 1350349"/>
                <a:gd name="connsiteY2" fmla="*/ 338962 h 2080354"/>
                <a:gd name="connsiteX3" fmla="*/ 1350349 w 1350349"/>
                <a:gd name="connsiteY3" fmla="*/ 596568 h 2080354"/>
                <a:gd name="connsiteX4" fmla="*/ 1092744 w 1350349"/>
                <a:gd name="connsiteY4" fmla="*/ 854173 h 2080354"/>
                <a:gd name="connsiteX5" fmla="*/ 1092744 w 1350349"/>
                <a:gd name="connsiteY5" fmla="*/ 725370 h 2080354"/>
                <a:gd name="connsiteX6" fmla="*/ 0 w 1350349"/>
                <a:gd name="connsiteY6" fmla="*/ 2080354 h 2080354"/>
                <a:gd name="connsiteX7" fmla="*/ 725791 w 1350349"/>
                <a:gd name="connsiteY7" fmla="*/ 0 h 2080354"/>
                <a:gd name="connsiteX0" fmla="*/ 738834 w 1350349"/>
                <a:gd name="connsiteY0" fmla="*/ 0 h 2079227"/>
                <a:gd name="connsiteX1" fmla="*/ 1092744 w 1350349"/>
                <a:gd name="connsiteY1" fmla="*/ 466638 h 2079227"/>
                <a:gd name="connsiteX2" fmla="*/ 1092744 w 1350349"/>
                <a:gd name="connsiteY2" fmla="*/ 337835 h 2079227"/>
                <a:gd name="connsiteX3" fmla="*/ 1350349 w 1350349"/>
                <a:gd name="connsiteY3" fmla="*/ 595441 h 2079227"/>
                <a:gd name="connsiteX4" fmla="*/ 1092744 w 1350349"/>
                <a:gd name="connsiteY4" fmla="*/ 853046 h 2079227"/>
                <a:gd name="connsiteX5" fmla="*/ 1092744 w 1350349"/>
                <a:gd name="connsiteY5" fmla="*/ 724243 h 2079227"/>
                <a:gd name="connsiteX6" fmla="*/ 0 w 1350349"/>
                <a:gd name="connsiteY6" fmla="*/ 2079227 h 2079227"/>
                <a:gd name="connsiteX7" fmla="*/ 738834 w 1350349"/>
                <a:gd name="connsiteY7" fmla="*/ 0 h 2079227"/>
                <a:gd name="connsiteX0" fmla="*/ 738085 w 1350349"/>
                <a:gd name="connsiteY0" fmla="*/ 0 h 2106343"/>
                <a:gd name="connsiteX1" fmla="*/ 1092744 w 1350349"/>
                <a:gd name="connsiteY1" fmla="*/ 493754 h 2106343"/>
                <a:gd name="connsiteX2" fmla="*/ 1092744 w 1350349"/>
                <a:gd name="connsiteY2" fmla="*/ 364951 h 2106343"/>
                <a:gd name="connsiteX3" fmla="*/ 1350349 w 1350349"/>
                <a:gd name="connsiteY3" fmla="*/ 622557 h 2106343"/>
                <a:gd name="connsiteX4" fmla="*/ 1092744 w 1350349"/>
                <a:gd name="connsiteY4" fmla="*/ 880162 h 2106343"/>
                <a:gd name="connsiteX5" fmla="*/ 1092744 w 1350349"/>
                <a:gd name="connsiteY5" fmla="*/ 751359 h 2106343"/>
                <a:gd name="connsiteX6" fmla="*/ 0 w 1350349"/>
                <a:gd name="connsiteY6" fmla="*/ 2106343 h 2106343"/>
                <a:gd name="connsiteX7" fmla="*/ 738085 w 1350349"/>
                <a:gd name="connsiteY7" fmla="*/ 0 h 210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0349" h="2106343">
                  <a:moveTo>
                    <a:pt x="738085" y="0"/>
                  </a:moveTo>
                  <a:cubicBezTo>
                    <a:pt x="580503" y="636013"/>
                    <a:pt x="832394" y="511681"/>
                    <a:pt x="1092744" y="493754"/>
                  </a:cubicBezTo>
                  <a:lnTo>
                    <a:pt x="1092744" y="364951"/>
                  </a:lnTo>
                  <a:lnTo>
                    <a:pt x="1350349" y="622557"/>
                  </a:lnTo>
                  <a:lnTo>
                    <a:pt x="1092744" y="880162"/>
                  </a:lnTo>
                  <a:lnTo>
                    <a:pt x="1092744" y="751359"/>
                  </a:lnTo>
                  <a:cubicBezTo>
                    <a:pt x="593726" y="886119"/>
                    <a:pt x="526375" y="736412"/>
                    <a:pt x="0" y="2106343"/>
                  </a:cubicBezTo>
                  <a:lnTo>
                    <a:pt x="738085" y="0"/>
                  </a:lnTo>
                  <a:close/>
                </a:path>
              </a:pathLst>
            </a:cu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noProof="0" dirty="0">
                <a:solidFill>
                  <a:schemeClr val="bg1"/>
                </a:solidFill>
              </a:endParaRPr>
            </a:p>
          </p:txBody>
        </p:sp>
        <p:sp>
          <p:nvSpPr>
            <p:cNvPr id="15" name="Rectangle 14"/>
            <p:cNvSpPr/>
            <p:nvPr/>
          </p:nvSpPr>
          <p:spPr>
            <a:xfrm>
              <a:off x="4335302" y="2324173"/>
              <a:ext cx="1291239" cy="969437"/>
            </a:xfrm>
            <a:prstGeom prst="rect">
              <a:avLst/>
            </a:pr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noProof="0" dirty="0">
                  <a:solidFill>
                    <a:schemeClr val="bg1"/>
                  </a:solidFill>
                </a:rPr>
                <a:t>MWPC</a:t>
              </a:r>
            </a:p>
            <a:p>
              <a:pPr algn="ctr"/>
              <a:r>
                <a:rPr lang="en-US" sz="1000" noProof="0" dirty="0">
                  <a:solidFill>
                    <a:schemeClr val="bg1"/>
                  </a:solidFill>
                </a:rPr>
                <a:t>Multi-Wire Proportional Chamber</a:t>
              </a:r>
            </a:p>
            <a:p>
              <a:pPr algn="ctr"/>
              <a:r>
                <a:rPr lang="en-US" sz="1000" noProof="0" dirty="0">
                  <a:solidFill>
                    <a:schemeClr val="bg1"/>
                  </a:solidFill>
                </a:rPr>
                <a:t>G. </a:t>
              </a:r>
              <a:r>
                <a:rPr lang="en-US" sz="1000" noProof="0" dirty="0" err="1">
                  <a:solidFill>
                    <a:schemeClr val="bg1"/>
                  </a:solidFill>
                </a:rPr>
                <a:t>Charpak</a:t>
              </a:r>
              <a:r>
                <a:rPr lang="en-US" sz="1000" noProof="0" dirty="0">
                  <a:solidFill>
                    <a:schemeClr val="bg1"/>
                  </a:solidFill>
                </a:rPr>
                <a:t> et al., 1968</a:t>
              </a:r>
            </a:p>
          </p:txBody>
        </p:sp>
        <p:sp>
          <p:nvSpPr>
            <p:cNvPr id="16" name="Flèche vers la droite 20"/>
            <p:cNvSpPr/>
            <p:nvPr/>
          </p:nvSpPr>
          <p:spPr>
            <a:xfrm rot="6955941">
              <a:off x="5459612" y="4923018"/>
              <a:ext cx="1251849" cy="648847"/>
            </a:xfrm>
            <a:custGeom>
              <a:avLst/>
              <a:gdLst>
                <a:gd name="connsiteX0" fmla="*/ 0 w 1421803"/>
                <a:gd name="connsiteY0" fmla="*/ 128803 h 515211"/>
                <a:gd name="connsiteX1" fmla="*/ 1164198 w 1421803"/>
                <a:gd name="connsiteY1" fmla="*/ 128803 h 515211"/>
                <a:gd name="connsiteX2" fmla="*/ 1164198 w 1421803"/>
                <a:gd name="connsiteY2" fmla="*/ 0 h 515211"/>
                <a:gd name="connsiteX3" fmla="*/ 1421803 w 1421803"/>
                <a:gd name="connsiteY3" fmla="*/ 257606 h 515211"/>
                <a:gd name="connsiteX4" fmla="*/ 1164198 w 1421803"/>
                <a:gd name="connsiteY4" fmla="*/ 515211 h 515211"/>
                <a:gd name="connsiteX5" fmla="*/ 1164198 w 1421803"/>
                <a:gd name="connsiteY5" fmla="*/ 386408 h 515211"/>
                <a:gd name="connsiteX6" fmla="*/ 0 w 1421803"/>
                <a:gd name="connsiteY6" fmla="*/ 386408 h 515211"/>
                <a:gd name="connsiteX7" fmla="*/ 0 w 1421803"/>
                <a:gd name="connsiteY7" fmla="*/ 128803 h 515211"/>
                <a:gd name="connsiteX0" fmla="*/ 0 w 1499691"/>
                <a:gd name="connsiteY0" fmla="*/ 0 h 662746"/>
                <a:gd name="connsiteX1" fmla="*/ 1242086 w 1499691"/>
                <a:gd name="connsiteY1" fmla="*/ 276338 h 662746"/>
                <a:gd name="connsiteX2" fmla="*/ 1242086 w 1499691"/>
                <a:gd name="connsiteY2" fmla="*/ 147535 h 662746"/>
                <a:gd name="connsiteX3" fmla="*/ 1499691 w 1499691"/>
                <a:gd name="connsiteY3" fmla="*/ 405141 h 662746"/>
                <a:gd name="connsiteX4" fmla="*/ 1242086 w 1499691"/>
                <a:gd name="connsiteY4" fmla="*/ 662746 h 662746"/>
                <a:gd name="connsiteX5" fmla="*/ 1242086 w 1499691"/>
                <a:gd name="connsiteY5" fmla="*/ 533943 h 662746"/>
                <a:gd name="connsiteX6" fmla="*/ 77888 w 1499691"/>
                <a:gd name="connsiteY6" fmla="*/ 533943 h 662746"/>
                <a:gd name="connsiteX7" fmla="*/ 0 w 1499691"/>
                <a:gd name="connsiteY7" fmla="*/ 0 h 662746"/>
                <a:gd name="connsiteX0" fmla="*/ 0 w 1499691"/>
                <a:gd name="connsiteY0" fmla="*/ 0 h 662746"/>
                <a:gd name="connsiteX1" fmla="*/ 1242086 w 1499691"/>
                <a:gd name="connsiteY1" fmla="*/ 276338 h 662746"/>
                <a:gd name="connsiteX2" fmla="*/ 1242086 w 1499691"/>
                <a:gd name="connsiteY2" fmla="*/ 147535 h 662746"/>
                <a:gd name="connsiteX3" fmla="*/ 1499691 w 1499691"/>
                <a:gd name="connsiteY3" fmla="*/ 405141 h 662746"/>
                <a:gd name="connsiteX4" fmla="*/ 1242086 w 1499691"/>
                <a:gd name="connsiteY4" fmla="*/ 662746 h 662746"/>
                <a:gd name="connsiteX5" fmla="*/ 1242086 w 1499691"/>
                <a:gd name="connsiteY5" fmla="*/ 533943 h 662746"/>
                <a:gd name="connsiteX6" fmla="*/ 77888 w 1499691"/>
                <a:gd name="connsiteY6" fmla="*/ 533943 h 662746"/>
                <a:gd name="connsiteX7" fmla="*/ 0 w 1499691"/>
                <a:gd name="connsiteY7" fmla="*/ 0 h 662746"/>
                <a:gd name="connsiteX0" fmla="*/ 34018 w 1421803"/>
                <a:gd name="connsiteY0" fmla="*/ 0 h 766590"/>
                <a:gd name="connsiteX1" fmla="*/ 1164198 w 1421803"/>
                <a:gd name="connsiteY1" fmla="*/ 380182 h 766590"/>
                <a:gd name="connsiteX2" fmla="*/ 1164198 w 1421803"/>
                <a:gd name="connsiteY2" fmla="*/ 251379 h 766590"/>
                <a:gd name="connsiteX3" fmla="*/ 1421803 w 1421803"/>
                <a:gd name="connsiteY3" fmla="*/ 508985 h 766590"/>
                <a:gd name="connsiteX4" fmla="*/ 1164198 w 1421803"/>
                <a:gd name="connsiteY4" fmla="*/ 766590 h 766590"/>
                <a:gd name="connsiteX5" fmla="*/ 1164198 w 1421803"/>
                <a:gd name="connsiteY5" fmla="*/ 637787 h 766590"/>
                <a:gd name="connsiteX6" fmla="*/ 0 w 1421803"/>
                <a:gd name="connsiteY6" fmla="*/ 637787 h 766590"/>
                <a:gd name="connsiteX7" fmla="*/ 34018 w 1421803"/>
                <a:gd name="connsiteY7" fmla="*/ 0 h 766590"/>
                <a:gd name="connsiteX0" fmla="*/ 0 w 1529162"/>
                <a:gd name="connsiteY0" fmla="*/ 0 h 694312"/>
                <a:gd name="connsiteX1" fmla="*/ 1271557 w 1529162"/>
                <a:gd name="connsiteY1" fmla="*/ 307904 h 694312"/>
                <a:gd name="connsiteX2" fmla="*/ 1271557 w 1529162"/>
                <a:gd name="connsiteY2" fmla="*/ 179101 h 694312"/>
                <a:gd name="connsiteX3" fmla="*/ 1529162 w 1529162"/>
                <a:gd name="connsiteY3" fmla="*/ 436707 h 694312"/>
                <a:gd name="connsiteX4" fmla="*/ 1271557 w 1529162"/>
                <a:gd name="connsiteY4" fmla="*/ 694312 h 694312"/>
                <a:gd name="connsiteX5" fmla="*/ 1271557 w 1529162"/>
                <a:gd name="connsiteY5" fmla="*/ 565509 h 694312"/>
                <a:gd name="connsiteX6" fmla="*/ 107359 w 1529162"/>
                <a:gd name="connsiteY6" fmla="*/ 565509 h 694312"/>
                <a:gd name="connsiteX7" fmla="*/ 0 w 1529162"/>
                <a:gd name="connsiteY7" fmla="*/ 0 h 694312"/>
                <a:gd name="connsiteX0" fmla="*/ 0 w 1529162"/>
                <a:gd name="connsiteY0" fmla="*/ 0 h 694312"/>
                <a:gd name="connsiteX1" fmla="*/ 1271557 w 1529162"/>
                <a:gd name="connsiteY1" fmla="*/ 307904 h 694312"/>
                <a:gd name="connsiteX2" fmla="*/ 1271557 w 1529162"/>
                <a:gd name="connsiteY2" fmla="*/ 179101 h 694312"/>
                <a:gd name="connsiteX3" fmla="*/ 1529162 w 1529162"/>
                <a:gd name="connsiteY3" fmla="*/ 436707 h 694312"/>
                <a:gd name="connsiteX4" fmla="*/ 1271557 w 1529162"/>
                <a:gd name="connsiteY4" fmla="*/ 694312 h 694312"/>
                <a:gd name="connsiteX5" fmla="*/ 1271557 w 1529162"/>
                <a:gd name="connsiteY5" fmla="*/ 565509 h 694312"/>
                <a:gd name="connsiteX6" fmla="*/ 107359 w 1529162"/>
                <a:gd name="connsiteY6" fmla="*/ 565509 h 694312"/>
                <a:gd name="connsiteX7" fmla="*/ 0 w 1529162"/>
                <a:gd name="connsiteY7" fmla="*/ 0 h 694312"/>
                <a:gd name="connsiteX0" fmla="*/ 0 w 1514729"/>
                <a:gd name="connsiteY0" fmla="*/ 0 h 715452"/>
                <a:gd name="connsiteX1" fmla="*/ 1257124 w 1514729"/>
                <a:gd name="connsiteY1" fmla="*/ 329044 h 715452"/>
                <a:gd name="connsiteX2" fmla="*/ 1257124 w 1514729"/>
                <a:gd name="connsiteY2" fmla="*/ 200241 h 715452"/>
                <a:gd name="connsiteX3" fmla="*/ 1514729 w 1514729"/>
                <a:gd name="connsiteY3" fmla="*/ 457847 h 715452"/>
                <a:gd name="connsiteX4" fmla="*/ 1257124 w 1514729"/>
                <a:gd name="connsiteY4" fmla="*/ 715452 h 715452"/>
                <a:gd name="connsiteX5" fmla="*/ 1257124 w 1514729"/>
                <a:gd name="connsiteY5" fmla="*/ 586649 h 715452"/>
                <a:gd name="connsiteX6" fmla="*/ 92926 w 1514729"/>
                <a:gd name="connsiteY6" fmla="*/ 586649 h 715452"/>
                <a:gd name="connsiteX7" fmla="*/ 0 w 1514729"/>
                <a:gd name="connsiteY7" fmla="*/ 0 h 715452"/>
                <a:gd name="connsiteX0" fmla="*/ 0 w 1557693"/>
                <a:gd name="connsiteY0" fmla="*/ 0 h 811065"/>
                <a:gd name="connsiteX1" fmla="*/ 1300088 w 1557693"/>
                <a:gd name="connsiteY1" fmla="*/ 424657 h 811065"/>
                <a:gd name="connsiteX2" fmla="*/ 1300088 w 1557693"/>
                <a:gd name="connsiteY2" fmla="*/ 295854 h 811065"/>
                <a:gd name="connsiteX3" fmla="*/ 1557693 w 1557693"/>
                <a:gd name="connsiteY3" fmla="*/ 553460 h 811065"/>
                <a:gd name="connsiteX4" fmla="*/ 1300088 w 1557693"/>
                <a:gd name="connsiteY4" fmla="*/ 811065 h 811065"/>
                <a:gd name="connsiteX5" fmla="*/ 1300088 w 1557693"/>
                <a:gd name="connsiteY5" fmla="*/ 682262 h 811065"/>
                <a:gd name="connsiteX6" fmla="*/ 135890 w 1557693"/>
                <a:gd name="connsiteY6" fmla="*/ 682262 h 811065"/>
                <a:gd name="connsiteX7" fmla="*/ 0 w 1557693"/>
                <a:gd name="connsiteY7" fmla="*/ 0 h 811065"/>
                <a:gd name="connsiteX0" fmla="*/ 0 w 1557693"/>
                <a:gd name="connsiteY0" fmla="*/ 0 h 811065"/>
                <a:gd name="connsiteX1" fmla="*/ 1300088 w 1557693"/>
                <a:gd name="connsiteY1" fmla="*/ 424657 h 811065"/>
                <a:gd name="connsiteX2" fmla="*/ 1300088 w 1557693"/>
                <a:gd name="connsiteY2" fmla="*/ 295854 h 811065"/>
                <a:gd name="connsiteX3" fmla="*/ 1557693 w 1557693"/>
                <a:gd name="connsiteY3" fmla="*/ 553460 h 811065"/>
                <a:gd name="connsiteX4" fmla="*/ 1300088 w 1557693"/>
                <a:gd name="connsiteY4" fmla="*/ 811065 h 811065"/>
                <a:gd name="connsiteX5" fmla="*/ 1300088 w 1557693"/>
                <a:gd name="connsiteY5" fmla="*/ 682262 h 811065"/>
                <a:gd name="connsiteX6" fmla="*/ 135890 w 1557693"/>
                <a:gd name="connsiteY6" fmla="*/ 682262 h 811065"/>
                <a:gd name="connsiteX7" fmla="*/ 0 w 1557693"/>
                <a:gd name="connsiteY7" fmla="*/ 0 h 811065"/>
                <a:gd name="connsiteX0" fmla="*/ 0 w 1557693"/>
                <a:gd name="connsiteY0" fmla="*/ 0 h 852215"/>
                <a:gd name="connsiteX1" fmla="*/ 1300088 w 1557693"/>
                <a:gd name="connsiteY1" fmla="*/ 424657 h 852215"/>
                <a:gd name="connsiteX2" fmla="*/ 1300088 w 1557693"/>
                <a:gd name="connsiteY2" fmla="*/ 295854 h 852215"/>
                <a:gd name="connsiteX3" fmla="*/ 1557693 w 1557693"/>
                <a:gd name="connsiteY3" fmla="*/ 553460 h 852215"/>
                <a:gd name="connsiteX4" fmla="*/ 1300088 w 1557693"/>
                <a:gd name="connsiteY4" fmla="*/ 811065 h 852215"/>
                <a:gd name="connsiteX5" fmla="*/ 1300088 w 1557693"/>
                <a:gd name="connsiteY5" fmla="*/ 682262 h 852215"/>
                <a:gd name="connsiteX6" fmla="*/ 352691 w 1557693"/>
                <a:gd name="connsiteY6" fmla="*/ 852215 h 852215"/>
                <a:gd name="connsiteX7" fmla="*/ 0 w 1557693"/>
                <a:gd name="connsiteY7" fmla="*/ 0 h 852215"/>
                <a:gd name="connsiteX0" fmla="*/ 0 w 1557693"/>
                <a:gd name="connsiteY0" fmla="*/ 0 h 852215"/>
                <a:gd name="connsiteX1" fmla="*/ 1300088 w 1557693"/>
                <a:gd name="connsiteY1" fmla="*/ 424657 h 852215"/>
                <a:gd name="connsiteX2" fmla="*/ 1300088 w 1557693"/>
                <a:gd name="connsiteY2" fmla="*/ 295854 h 852215"/>
                <a:gd name="connsiteX3" fmla="*/ 1557693 w 1557693"/>
                <a:gd name="connsiteY3" fmla="*/ 553460 h 852215"/>
                <a:gd name="connsiteX4" fmla="*/ 1300088 w 1557693"/>
                <a:gd name="connsiteY4" fmla="*/ 811065 h 852215"/>
                <a:gd name="connsiteX5" fmla="*/ 1300088 w 1557693"/>
                <a:gd name="connsiteY5" fmla="*/ 682262 h 852215"/>
                <a:gd name="connsiteX6" fmla="*/ 352691 w 1557693"/>
                <a:gd name="connsiteY6" fmla="*/ 852215 h 852215"/>
                <a:gd name="connsiteX7" fmla="*/ 0 w 1557693"/>
                <a:gd name="connsiteY7" fmla="*/ 0 h 852215"/>
                <a:gd name="connsiteX0" fmla="*/ 0 w 1557693"/>
                <a:gd name="connsiteY0" fmla="*/ 0 h 852215"/>
                <a:gd name="connsiteX1" fmla="*/ 1300088 w 1557693"/>
                <a:gd name="connsiteY1" fmla="*/ 424657 h 852215"/>
                <a:gd name="connsiteX2" fmla="*/ 1300088 w 1557693"/>
                <a:gd name="connsiteY2" fmla="*/ 295854 h 852215"/>
                <a:gd name="connsiteX3" fmla="*/ 1557693 w 1557693"/>
                <a:gd name="connsiteY3" fmla="*/ 553460 h 852215"/>
                <a:gd name="connsiteX4" fmla="*/ 1300088 w 1557693"/>
                <a:gd name="connsiteY4" fmla="*/ 811065 h 852215"/>
                <a:gd name="connsiteX5" fmla="*/ 1300088 w 1557693"/>
                <a:gd name="connsiteY5" fmla="*/ 682262 h 852215"/>
                <a:gd name="connsiteX6" fmla="*/ 352691 w 1557693"/>
                <a:gd name="connsiteY6" fmla="*/ 852215 h 852215"/>
                <a:gd name="connsiteX7" fmla="*/ 0 w 1557693"/>
                <a:gd name="connsiteY7" fmla="*/ 0 h 852215"/>
                <a:gd name="connsiteX0" fmla="*/ 0 w 1557693"/>
                <a:gd name="connsiteY0" fmla="*/ 0 h 1196868"/>
                <a:gd name="connsiteX1" fmla="*/ 1300088 w 1557693"/>
                <a:gd name="connsiteY1" fmla="*/ 424657 h 1196868"/>
                <a:gd name="connsiteX2" fmla="*/ 1300088 w 1557693"/>
                <a:gd name="connsiteY2" fmla="*/ 295854 h 1196868"/>
                <a:gd name="connsiteX3" fmla="*/ 1557693 w 1557693"/>
                <a:gd name="connsiteY3" fmla="*/ 553460 h 1196868"/>
                <a:gd name="connsiteX4" fmla="*/ 1300088 w 1557693"/>
                <a:gd name="connsiteY4" fmla="*/ 811065 h 1196868"/>
                <a:gd name="connsiteX5" fmla="*/ 1300088 w 1557693"/>
                <a:gd name="connsiteY5" fmla="*/ 682262 h 1196868"/>
                <a:gd name="connsiteX6" fmla="*/ 573243 w 1557693"/>
                <a:gd name="connsiteY6" fmla="*/ 1196868 h 1196868"/>
                <a:gd name="connsiteX7" fmla="*/ 0 w 1557693"/>
                <a:gd name="connsiteY7" fmla="*/ 0 h 1196868"/>
                <a:gd name="connsiteX0" fmla="*/ 0 w 1557693"/>
                <a:gd name="connsiteY0" fmla="*/ 0 h 1196868"/>
                <a:gd name="connsiteX1" fmla="*/ 1300088 w 1557693"/>
                <a:gd name="connsiteY1" fmla="*/ 424657 h 1196868"/>
                <a:gd name="connsiteX2" fmla="*/ 1300088 w 1557693"/>
                <a:gd name="connsiteY2" fmla="*/ 295854 h 1196868"/>
                <a:gd name="connsiteX3" fmla="*/ 1557693 w 1557693"/>
                <a:gd name="connsiteY3" fmla="*/ 553460 h 1196868"/>
                <a:gd name="connsiteX4" fmla="*/ 1300088 w 1557693"/>
                <a:gd name="connsiteY4" fmla="*/ 811065 h 1196868"/>
                <a:gd name="connsiteX5" fmla="*/ 1300088 w 1557693"/>
                <a:gd name="connsiteY5" fmla="*/ 682262 h 1196868"/>
                <a:gd name="connsiteX6" fmla="*/ 573243 w 1557693"/>
                <a:gd name="connsiteY6" fmla="*/ 1196868 h 1196868"/>
                <a:gd name="connsiteX7" fmla="*/ 0 w 1557693"/>
                <a:gd name="connsiteY7" fmla="*/ 0 h 1196868"/>
                <a:gd name="connsiteX0" fmla="*/ 0 w 1557693"/>
                <a:gd name="connsiteY0" fmla="*/ 0 h 1202736"/>
                <a:gd name="connsiteX1" fmla="*/ 1300088 w 1557693"/>
                <a:gd name="connsiteY1" fmla="*/ 424657 h 1202736"/>
                <a:gd name="connsiteX2" fmla="*/ 1300088 w 1557693"/>
                <a:gd name="connsiteY2" fmla="*/ 295854 h 1202736"/>
                <a:gd name="connsiteX3" fmla="*/ 1557693 w 1557693"/>
                <a:gd name="connsiteY3" fmla="*/ 553460 h 1202736"/>
                <a:gd name="connsiteX4" fmla="*/ 1300088 w 1557693"/>
                <a:gd name="connsiteY4" fmla="*/ 811065 h 1202736"/>
                <a:gd name="connsiteX5" fmla="*/ 1300088 w 1557693"/>
                <a:gd name="connsiteY5" fmla="*/ 682262 h 1202736"/>
                <a:gd name="connsiteX6" fmla="*/ 590218 w 1557693"/>
                <a:gd name="connsiteY6" fmla="*/ 1202736 h 1202736"/>
                <a:gd name="connsiteX7" fmla="*/ 0 w 1557693"/>
                <a:gd name="connsiteY7" fmla="*/ 0 h 1202736"/>
                <a:gd name="connsiteX0" fmla="*/ 0 w 1557693"/>
                <a:gd name="connsiteY0" fmla="*/ 0 h 1202736"/>
                <a:gd name="connsiteX1" fmla="*/ 1300088 w 1557693"/>
                <a:gd name="connsiteY1" fmla="*/ 424657 h 1202736"/>
                <a:gd name="connsiteX2" fmla="*/ 1300088 w 1557693"/>
                <a:gd name="connsiteY2" fmla="*/ 295854 h 1202736"/>
                <a:gd name="connsiteX3" fmla="*/ 1557693 w 1557693"/>
                <a:gd name="connsiteY3" fmla="*/ 553460 h 1202736"/>
                <a:gd name="connsiteX4" fmla="*/ 1300088 w 1557693"/>
                <a:gd name="connsiteY4" fmla="*/ 811065 h 1202736"/>
                <a:gd name="connsiteX5" fmla="*/ 1300088 w 1557693"/>
                <a:gd name="connsiteY5" fmla="*/ 682262 h 1202736"/>
                <a:gd name="connsiteX6" fmla="*/ 590218 w 1557693"/>
                <a:gd name="connsiteY6" fmla="*/ 1202736 h 1202736"/>
                <a:gd name="connsiteX7" fmla="*/ 0 w 1557693"/>
                <a:gd name="connsiteY7" fmla="*/ 0 h 1202736"/>
                <a:gd name="connsiteX0" fmla="*/ 0 w 1557693"/>
                <a:gd name="connsiteY0" fmla="*/ 0 h 1202736"/>
                <a:gd name="connsiteX1" fmla="*/ 1300088 w 1557693"/>
                <a:gd name="connsiteY1" fmla="*/ 424657 h 1202736"/>
                <a:gd name="connsiteX2" fmla="*/ 1300088 w 1557693"/>
                <a:gd name="connsiteY2" fmla="*/ 295854 h 1202736"/>
                <a:gd name="connsiteX3" fmla="*/ 1557693 w 1557693"/>
                <a:gd name="connsiteY3" fmla="*/ 553460 h 1202736"/>
                <a:gd name="connsiteX4" fmla="*/ 1300088 w 1557693"/>
                <a:gd name="connsiteY4" fmla="*/ 811065 h 1202736"/>
                <a:gd name="connsiteX5" fmla="*/ 1300088 w 1557693"/>
                <a:gd name="connsiteY5" fmla="*/ 682262 h 1202736"/>
                <a:gd name="connsiteX6" fmla="*/ 590218 w 1557693"/>
                <a:gd name="connsiteY6" fmla="*/ 1202736 h 1202736"/>
                <a:gd name="connsiteX7" fmla="*/ 0 w 1557693"/>
                <a:gd name="connsiteY7" fmla="*/ 0 h 1202736"/>
                <a:gd name="connsiteX0" fmla="*/ 0 w 1571500"/>
                <a:gd name="connsiteY0" fmla="*/ 0 h 1238388"/>
                <a:gd name="connsiteX1" fmla="*/ 1313895 w 1571500"/>
                <a:gd name="connsiteY1" fmla="*/ 460309 h 1238388"/>
                <a:gd name="connsiteX2" fmla="*/ 1313895 w 1571500"/>
                <a:gd name="connsiteY2" fmla="*/ 331506 h 1238388"/>
                <a:gd name="connsiteX3" fmla="*/ 1571500 w 1571500"/>
                <a:gd name="connsiteY3" fmla="*/ 589112 h 1238388"/>
                <a:gd name="connsiteX4" fmla="*/ 1313895 w 1571500"/>
                <a:gd name="connsiteY4" fmla="*/ 846717 h 1238388"/>
                <a:gd name="connsiteX5" fmla="*/ 1313895 w 1571500"/>
                <a:gd name="connsiteY5" fmla="*/ 717914 h 1238388"/>
                <a:gd name="connsiteX6" fmla="*/ 604025 w 1571500"/>
                <a:gd name="connsiteY6" fmla="*/ 1238388 h 1238388"/>
                <a:gd name="connsiteX7" fmla="*/ 0 w 1571500"/>
                <a:gd name="connsiteY7" fmla="*/ 0 h 1238388"/>
                <a:gd name="connsiteX0" fmla="*/ 0 w 1547896"/>
                <a:gd name="connsiteY0" fmla="*/ 0 h 1189848"/>
                <a:gd name="connsiteX1" fmla="*/ 1290291 w 1547896"/>
                <a:gd name="connsiteY1" fmla="*/ 411769 h 1189848"/>
                <a:gd name="connsiteX2" fmla="*/ 1290291 w 1547896"/>
                <a:gd name="connsiteY2" fmla="*/ 282966 h 1189848"/>
                <a:gd name="connsiteX3" fmla="*/ 1547896 w 1547896"/>
                <a:gd name="connsiteY3" fmla="*/ 540572 h 1189848"/>
                <a:gd name="connsiteX4" fmla="*/ 1290291 w 1547896"/>
                <a:gd name="connsiteY4" fmla="*/ 798177 h 1189848"/>
                <a:gd name="connsiteX5" fmla="*/ 1290291 w 1547896"/>
                <a:gd name="connsiteY5" fmla="*/ 669374 h 1189848"/>
                <a:gd name="connsiteX6" fmla="*/ 580421 w 1547896"/>
                <a:gd name="connsiteY6" fmla="*/ 1189848 h 1189848"/>
                <a:gd name="connsiteX7" fmla="*/ 0 w 1547896"/>
                <a:gd name="connsiteY7" fmla="*/ 0 h 118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896" h="1189848">
                  <a:moveTo>
                    <a:pt x="0" y="0"/>
                  </a:moveTo>
                  <a:cubicBezTo>
                    <a:pt x="145215" y="388762"/>
                    <a:pt x="851404" y="384701"/>
                    <a:pt x="1290291" y="411769"/>
                  </a:cubicBezTo>
                  <a:lnTo>
                    <a:pt x="1290291" y="282966"/>
                  </a:lnTo>
                  <a:lnTo>
                    <a:pt x="1547896" y="540572"/>
                  </a:lnTo>
                  <a:lnTo>
                    <a:pt x="1290291" y="798177"/>
                  </a:lnTo>
                  <a:lnTo>
                    <a:pt x="1290291" y="669374"/>
                  </a:lnTo>
                  <a:cubicBezTo>
                    <a:pt x="948190" y="664675"/>
                    <a:pt x="367653" y="648824"/>
                    <a:pt x="580421" y="1189848"/>
                  </a:cubicBezTo>
                  <a:cubicBezTo>
                    <a:pt x="383682" y="788936"/>
                    <a:pt x="171041" y="413408"/>
                    <a:pt x="0" y="0"/>
                  </a:cubicBezTo>
                  <a:close/>
                </a:path>
              </a:pathLst>
            </a:cu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noProof="0" dirty="0">
                <a:solidFill>
                  <a:schemeClr val="bg1"/>
                </a:solidFill>
              </a:endParaRPr>
            </a:p>
          </p:txBody>
        </p:sp>
        <p:sp>
          <p:nvSpPr>
            <p:cNvPr id="17" name="Flèche vers la droite 21"/>
            <p:cNvSpPr/>
            <p:nvPr/>
          </p:nvSpPr>
          <p:spPr>
            <a:xfrm rot="1226339">
              <a:off x="7007484" y="4267719"/>
              <a:ext cx="1080499" cy="755069"/>
            </a:xfrm>
            <a:custGeom>
              <a:avLst/>
              <a:gdLst>
                <a:gd name="connsiteX0" fmla="*/ 0 w 1601393"/>
                <a:gd name="connsiteY0" fmla="*/ 128803 h 515211"/>
                <a:gd name="connsiteX1" fmla="*/ 1343788 w 1601393"/>
                <a:gd name="connsiteY1" fmla="*/ 128803 h 515211"/>
                <a:gd name="connsiteX2" fmla="*/ 1343788 w 1601393"/>
                <a:gd name="connsiteY2" fmla="*/ 0 h 515211"/>
                <a:gd name="connsiteX3" fmla="*/ 1601393 w 1601393"/>
                <a:gd name="connsiteY3" fmla="*/ 257606 h 515211"/>
                <a:gd name="connsiteX4" fmla="*/ 1343788 w 1601393"/>
                <a:gd name="connsiteY4" fmla="*/ 515211 h 515211"/>
                <a:gd name="connsiteX5" fmla="*/ 1343788 w 1601393"/>
                <a:gd name="connsiteY5" fmla="*/ 386408 h 515211"/>
                <a:gd name="connsiteX6" fmla="*/ 0 w 1601393"/>
                <a:gd name="connsiteY6" fmla="*/ 386408 h 515211"/>
                <a:gd name="connsiteX7" fmla="*/ 0 w 1601393"/>
                <a:gd name="connsiteY7" fmla="*/ 128803 h 515211"/>
                <a:gd name="connsiteX0" fmla="*/ 0 w 1705733"/>
                <a:gd name="connsiteY0" fmla="*/ 0 h 562614"/>
                <a:gd name="connsiteX1" fmla="*/ 1448128 w 1705733"/>
                <a:gd name="connsiteY1" fmla="*/ 176206 h 562614"/>
                <a:gd name="connsiteX2" fmla="*/ 1448128 w 1705733"/>
                <a:gd name="connsiteY2" fmla="*/ 47403 h 562614"/>
                <a:gd name="connsiteX3" fmla="*/ 1705733 w 1705733"/>
                <a:gd name="connsiteY3" fmla="*/ 305009 h 562614"/>
                <a:gd name="connsiteX4" fmla="*/ 1448128 w 1705733"/>
                <a:gd name="connsiteY4" fmla="*/ 562614 h 562614"/>
                <a:gd name="connsiteX5" fmla="*/ 1448128 w 1705733"/>
                <a:gd name="connsiteY5" fmla="*/ 433811 h 562614"/>
                <a:gd name="connsiteX6" fmla="*/ 104340 w 1705733"/>
                <a:gd name="connsiteY6" fmla="*/ 433811 h 562614"/>
                <a:gd name="connsiteX7" fmla="*/ 0 w 1705733"/>
                <a:gd name="connsiteY7" fmla="*/ 0 h 562614"/>
                <a:gd name="connsiteX0" fmla="*/ 0 w 1705733"/>
                <a:gd name="connsiteY0" fmla="*/ 0 h 562614"/>
                <a:gd name="connsiteX1" fmla="*/ 1448128 w 1705733"/>
                <a:gd name="connsiteY1" fmla="*/ 176206 h 562614"/>
                <a:gd name="connsiteX2" fmla="*/ 1448128 w 1705733"/>
                <a:gd name="connsiteY2" fmla="*/ 47403 h 562614"/>
                <a:gd name="connsiteX3" fmla="*/ 1705733 w 1705733"/>
                <a:gd name="connsiteY3" fmla="*/ 305009 h 562614"/>
                <a:gd name="connsiteX4" fmla="*/ 1448128 w 1705733"/>
                <a:gd name="connsiteY4" fmla="*/ 562614 h 562614"/>
                <a:gd name="connsiteX5" fmla="*/ 1448128 w 1705733"/>
                <a:gd name="connsiteY5" fmla="*/ 433811 h 562614"/>
                <a:gd name="connsiteX6" fmla="*/ 76502 w 1705733"/>
                <a:gd name="connsiteY6" fmla="*/ 529014 h 562614"/>
                <a:gd name="connsiteX7" fmla="*/ 0 w 1705733"/>
                <a:gd name="connsiteY7" fmla="*/ 0 h 562614"/>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48404 w 1677635"/>
                <a:gd name="connsiteY6" fmla="*/ 575858 h 609458"/>
                <a:gd name="connsiteX7" fmla="*/ 0 w 1677635"/>
                <a:gd name="connsiteY7" fmla="*/ 0 h 609458"/>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48404 w 1677635"/>
                <a:gd name="connsiteY6" fmla="*/ 575858 h 609458"/>
                <a:gd name="connsiteX7" fmla="*/ 0 w 1677635"/>
                <a:gd name="connsiteY7" fmla="*/ 0 h 609458"/>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48404 w 1677635"/>
                <a:gd name="connsiteY6" fmla="*/ 575858 h 609458"/>
                <a:gd name="connsiteX7" fmla="*/ 0 w 1677635"/>
                <a:gd name="connsiteY7" fmla="*/ 0 h 609458"/>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58026 w 1677635"/>
                <a:gd name="connsiteY6" fmla="*/ 582060 h 609458"/>
                <a:gd name="connsiteX7" fmla="*/ 0 w 1677635"/>
                <a:gd name="connsiteY7" fmla="*/ 0 h 609458"/>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574121 w 1677635"/>
                <a:gd name="connsiteY6" fmla="*/ 430438 h 609458"/>
                <a:gd name="connsiteX7" fmla="*/ 58026 w 1677635"/>
                <a:gd name="connsiteY7" fmla="*/ 582060 h 609458"/>
                <a:gd name="connsiteX8" fmla="*/ 0 w 1677635"/>
                <a:gd name="connsiteY8" fmla="*/ 0 h 609458"/>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574121 w 1677635"/>
                <a:gd name="connsiteY6" fmla="*/ 430438 h 609458"/>
                <a:gd name="connsiteX7" fmla="*/ 223473 w 1677635"/>
                <a:gd name="connsiteY7" fmla="*/ 579492 h 609458"/>
                <a:gd name="connsiteX8" fmla="*/ 58026 w 1677635"/>
                <a:gd name="connsiteY8" fmla="*/ 582060 h 609458"/>
                <a:gd name="connsiteX9" fmla="*/ 0 w 1677635"/>
                <a:gd name="connsiteY9" fmla="*/ 0 h 609458"/>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558179 w 1677635"/>
                <a:gd name="connsiteY6" fmla="*/ 489307 h 609458"/>
                <a:gd name="connsiteX7" fmla="*/ 223473 w 1677635"/>
                <a:gd name="connsiteY7" fmla="*/ 579492 h 609458"/>
                <a:gd name="connsiteX8" fmla="*/ 58026 w 1677635"/>
                <a:gd name="connsiteY8" fmla="*/ 582060 h 609458"/>
                <a:gd name="connsiteX9" fmla="*/ 0 w 1677635"/>
                <a:gd name="connsiteY9" fmla="*/ 0 h 609458"/>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558179 w 1677635"/>
                <a:gd name="connsiteY6" fmla="*/ 489307 h 609458"/>
                <a:gd name="connsiteX7" fmla="*/ 223473 w 1677635"/>
                <a:gd name="connsiteY7" fmla="*/ 579492 h 609458"/>
                <a:gd name="connsiteX8" fmla="*/ 58026 w 1677635"/>
                <a:gd name="connsiteY8" fmla="*/ 582060 h 609458"/>
                <a:gd name="connsiteX9" fmla="*/ 0 w 1677635"/>
                <a:gd name="connsiteY9" fmla="*/ 0 h 609458"/>
                <a:gd name="connsiteX0" fmla="*/ 0 w 1677635"/>
                <a:gd name="connsiteY0" fmla="*/ 0 h 609458"/>
                <a:gd name="connsiteX1" fmla="*/ 1420030 w 1677635"/>
                <a:gd name="connsiteY1" fmla="*/ 223050 h 609458"/>
                <a:gd name="connsiteX2" fmla="*/ 1420030 w 1677635"/>
                <a:gd name="connsiteY2" fmla="*/ 94247 h 609458"/>
                <a:gd name="connsiteX3" fmla="*/ 1677635 w 1677635"/>
                <a:gd name="connsiteY3" fmla="*/ 351853 h 609458"/>
                <a:gd name="connsiteX4" fmla="*/ 1420030 w 1677635"/>
                <a:gd name="connsiteY4" fmla="*/ 609458 h 609458"/>
                <a:gd name="connsiteX5" fmla="*/ 1420030 w 1677635"/>
                <a:gd name="connsiteY5" fmla="*/ 480655 h 609458"/>
                <a:gd name="connsiteX6" fmla="*/ 558179 w 1677635"/>
                <a:gd name="connsiteY6" fmla="*/ 489307 h 609458"/>
                <a:gd name="connsiteX7" fmla="*/ 58026 w 1677635"/>
                <a:gd name="connsiteY7" fmla="*/ 582060 h 609458"/>
                <a:gd name="connsiteX8" fmla="*/ 0 w 1677635"/>
                <a:gd name="connsiteY8" fmla="*/ 0 h 609458"/>
                <a:gd name="connsiteX0" fmla="*/ 0 w 1690169"/>
                <a:gd name="connsiteY0" fmla="*/ 0 h 614394"/>
                <a:gd name="connsiteX1" fmla="*/ 1432564 w 1690169"/>
                <a:gd name="connsiteY1" fmla="*/ 227986 h 614394"/>
                <a:gd name="connsiteX2" fmla="*/ 1432564 w 1690169"/>
                <a:gd name="connsiteY2" fmla="*/ 99183 h 614394"/>
                <a:gd name="connsiteX3" fmla="*/ 1690169 w 1690169"/>
                <a:gd name="connsiteY3" fmla="*/ 356789 h 614394"/>
                <a:gd name="connsiteX4" fmla="*/ 1432564 w 1690169"/>
                <a:gd name="connsiteY4" fmla="*/ 614394 h 614394"/>
                <a:gd name="connsiteX5" fmla="*/ 1432564 w 1690169"/>
                <a:gd name="connsiteY5" fmla="*/ 485591 h 614394"/>
                <a:gd name="connsiteX6" fmla="*/ 570713 w 1690169"/>
                <a:gd name="connsiteY6" fmla="*/ 494243 h 614394"/>
                <a:gd name="connsiteX7" fmla="*/ 70560 w 1690169"/>
                <a:gd name="connsiteY7" fmla="*/ 586996 h 614394"/>
                <a:gd name="connsiteX8" fmla="*/ 0 w 1690169"/>
                <a:gd name="connsiteY8" fmla="*/ 0 h 614394"/>
                <a:gd name="connsiteX0" fmla="*/ 0 w 1678523"/>
                <a:gd name="connsiteY0" fmla="*/ 0 h 619459"/>
                <a:gd name="connsiteX1" fmla="*/ 1420918 w 1678523"/>
                <a:gd name="connsiteY1" fmla="*/ 233051 h 619459"/>
                <a:gd name="connsiteX2" fmla="*/ 1420918 w 1678523"/>
                <a:gd name="connsiteY2" fmla="*/ 104248 h 619459"/>
                <a:gd name="connsiteX3" fmla="*/ 1678523 w 1678523"/>
                <a:gd name="connsiteY3" fmla="*/ 361854 h 619459"/>
                <a:gd name="connsiteX4" fmla="*/ 1420918 w 1678523"/>
                <a:gd name="connsiteY4" fmla="*/ 619459 h 619459"/>
                <a:gd name="connsiteX5" fmla="*/ 1420918 w 1678523"/>
                <a:gd name="connsiteY5" fmla="*/ 490656 h 619459"/>
                <a:gd name="connsiteX6" fmla="*/ 559067 w 1678523"/>
                <a:gd name="connsiteY6" fmla="*/ 499308 h 619459"/>
                <a:gd name="connsiteX7" fmla="*/ 58914 w 1678523"/>
                <a:gd name="connsiteY7" fmla="*/ 592061 h 619459"/>
                <a:gd name="connsiteX8" fmla="*/ 0 w 1678523"/>
                <a:gd name="connsiteY8" fmla="*/ 0 h 619459"/>
                <a:gd name="connsiteX0" fmla="*/ 0 w 1678523"/>
                <a:gd name="connsiteY0" fmla="*/ 56834 h 676293"/>
                <a:gd name="connsiteX1" fmla="*/ 1420918 w 1678523"/>
                <a:gd name="connsiteY1" fmla="*/ 289885 h 676293"/>
                <a:gd name="connsiteX2" fmla="*/ 1420918 w 1678523"/>
                <a:gd name="connsiteY2" fmla="*/ 161082 h 676293"/>
                <a:gd name="connsiteX3" fmla="*/ 1678523 w 1678523"/>
                <a:gd name="connsiteY3" fmla="*/ 418688 h 676293"/>
                <a:gd name="connsiteX4" fmla="*/ 1420918 w 1678523"/>
                <a:gd name="connsiteY4" fmla="*/ 676293 h 676293"/>
                <a:gd name="connsiteX5" fmla="*/ 1420918 w 1678523"/>
                <a:gd name="connsiteY5" fmla="*/ 547490 h 676293"/>
                <a:gd name="connsiteX6" fmla="*/ 559067 w 1678523"/>
                <a:gd name="connsiteY6" fmla="*/ 556142 h 676293"/>
                <a:gd name="connsiteX7" fmla="*/ 58914 w 1678523"/>
                <a:gd name="connsiteY7" fmla="*/ 648895 h 676293"/>
                <a:gd name="connsiteX8" fmla="*/ 0 w 1678523"/>
                <a:gd name="connsiteY8" fmla="*/ 56834 h 676293"/>
                <a:gd name="connsiteX0" fmla="*/ 0 w 1678523"/>
                <a:gd name="connsiteY0" fmla="*/ 194281 h 813740"/>
                <a:gd name="connsiteX1" fmla="*/ 1420918 w 1678523"/>
                <a:gd name="connsiteY1" fmla="*/ 427332 h 813740"/>
                <a:gd name="connsiteX2" fmla="*/ 1420918 w 1678523"/>
                <a:gd name="connsiteY2" fmla="*/ 298529 h 813740"/>
                <a:gd name="connsiteX3" fmla="*/ 1678523 w 1678523"/>
                <a:gd name="connsiteY3" fmla="*/ 556135 h 813740"/>
                <a:gd name="connsiteX4" fmla="*/ 1420918 w 1678523"/>
                <a:gd name="connsiteY4" fmla="*/ 813740 h 813740"/>
                <a:gd name="connsiteX5" fmla="*/ 1420918 w 1678523"/>
                <a:gd name="connsiteY5" fmla="*/ 684937 h 813740"/>
                <a:gd name="connsiteX6" fmla="*/ 559067 w 1678523"/>
                <a:gd name="connsiteY6" fmla="*/ 693589 h 813740"/>
                <a:gd name="connsiteX7" fmla="*/ 58914 w 1678523"/>
                <a:gd name="connsiteY7" fmla="*/ 786342 h 813740"/>
                <a:gd name="connsiteX8" fmla="*/ 0 w 1678523"/>
                <a:gd name="connsiteY8" fmla="*/ 194281 h 813740"/>
                <a:gd name="connsiteX0" fmla="*/ 0 w 1678523"/>
                <a:gd name="connsiteY0" fmla="*/ 194281 h 813740"/>
                <a:gd name="connsiteX1" fmla="*/ 1420918 w 1678523"/>
                <a:gd name="connsiteY1" fmla="*/ 427332 h 813740"/>
                <a:gd name="connsiteX2" fmla="*/ 1420918 w 1678523"/>
                <a:gd name="connsiteY2" fmla="*/ 298529 h 813740"/>
                <a:gd name="connsiteX3" fmla="*/ 1678523 w 1678523"/>
                <a:gd name="connsiteY3" fmla="*/ 556135 h 813740"/>
                <a:gd name="connsiteX4" fmla="*/ 1420918 w 1678523"/>
                <a:gd name="connsiteY4" fmla="*/ 813740 h 813740"/>
                <a:gd name="connsiteX5" fmla="*/ 1420918 w 1678523"/>
                <a:gd name="connsiteY5" fmla="*/ 684937 h 813740"/>
                <a:gd name="connsiteX6" fmla="*/ 690299 w 1678523"/>
                <a:gd name="connsiteY6" fmla="*/ 366447 h 813740"/>
                <a:gd name="connsiteX7" fmla="*/ 58914 w 1678523"/>
                <a:gd name="connsiteY7" fmla="*/ 786342 h 813740"/>
                <a:gd name="connsiteX8" fmla="*/ 0 w 1678523"/>
                <a:gd name="connsiteY8" fmla="*/ 194281 h 813740"/>
                <a:gd name="connsiteX0" fmla="*/ 0 w 1678523"/>
                <a:gd name="connsiteY0" fmla="*/ 194281 h 813740"/>
                <a:gd name="connsiteX1" fmla="*/ 1420918 w 1678523"/>
                <a:gd name="connsiteY1" fmla="*/ 427332 h 813740"/>
                <a:gd name="connsiteX2" fmla="*/ 1420918 w 1678523"/>
                <a:gd name="connsiteY2" fmla="*/ 298529 h 813740"/>
                <a:gd name="connsiteX3" fmla="*/ 1678523 w 1678523"/>
                <a:gd name="connsiteY3" fmla="*/ 556135 h 813740"/>
                <a:gd name="connsiteX4" fmla="*/ 1420918 w 1678523"/>
                <a:gd name="connsiteY4" fmla="*/ 813740 h 813740"/>
                <a:gd name="connsiteX5" fmla="*/ 1420918 w 1678523"/>
                <a:gd name="connsiteY5" fmla="*/ 684937 h 813740"/>
                <a:gd name="connsiteX6" fmla="*/ 690299 w 1678523"/>
                <a:gd name="connsiteY6" fmla="*/ 366447 h 813740"/>
                <a:gd name="connsiteX7" fmla="*/ 207282 w 1678523"/>
                <a:gd name="connsiteY7" fmla="*/ 777206 h 813740"/>
                <a:gd name="connsiteX8" fmla="*/ 0 w 1678523"/>
                <a:gd name="connsiteY8" fmla="*/ 194281 h 813740"/>
                <a:gd name="connsiteX0" fmla="*/ 0 w 1678523"/>
                <a:gd name="connsiteY0" fmla="*/ 194281 h 813740"/>
                <a:gd name="connsiteX1" fmla="*/ 1420918 w 1678523"/>
                <a:gd name="connsiteY1" fmla="*/ 427332 h 813740"/>
                <a:gd name="connsiteX2" fmla="*/ 1420918 w 1678523"/>
                <a:gd name="connsiteY2" fmla="*/ 298529 h 813740"/>
                <a:gd name="connsiteX3" fmla="*/ 1678523 w 1678523"/>
                <a:gd name="connsiteY3" fmla="*/ 556135 h 813740"/>
                <a:gd name="connsiteX4" fmla="*/ 1420918 w 1678523"/>
                <a:gd name="connsiteY4" fmla="*/ 813740 h 813740"/>
                <a:gd name="connsiteX5" fmla="*/ 1420918 w 1678523"/>
                <a:gd name="connsiteY5" fmla="*/ 684937 h 813740"/>
                <a:gd name="connsiteX6" fmla="*/ 690299 w 1678523"/>
                <a:gd name="connsiteY6" fmla="*/ 366447 h 813740"/>
                <a:gd name="connsiteX7" fmla="*/ 207282 w 1678523"/>
                <a:gd name="connsiteY7" fmla="*/ 777206 h 813740"/>
                <a:gd name="connsiteX8" fmla="*/ 0 w 1678523"/>
                <a:gd name="connsiteY8" fmla="*/ 194281 h 813740"/>
                <a:gd name="connsiteX0" fmla="*/ 0 w 1678523"/>
                <a:gd name="connsiteY0" fmla="*/ 220918 h 840377"/>
                <a:gd name="connsiteX1" fmla="*/ 1420918 w 1678523"/>
                <a:gd name="connsiteY1" fmla="*/ 453969 h 840377"/>
                <a:gd name="connsiteX2" fmla="*/ 1420918 w 1678523"/>
                <a:gd name="connsiteY2" fmla="*/ 325166 h 840377"/>
                <a:gd name="connsiteX3" fmla="*/ 1678523 w 1678523"/>
                <a:gd name="connsiteY3" fmla="*/ 582772 h 840377"/>
                <a:gd name="connsiteX4" fmla="*/ 1420918 w 1678523"/>
                <a:gd name="connsiteY4" fmla="*/ 840377 h 840377"/>
                <a:gd name="connsiteX5" fmla="*/ 1420918 w 1678523"/>
                <a:gd name="connsiteY5" fmla="*/ 711574 h 840377"/>
                <a:gd name="connsiteX6" fmla="*/ 690299 w 1678523"/>
                <a:gd name="connsiteY6" fmla="*/ 393084 h 840377"/>
                <a:gd name="connsiteX7" fmla="*/ 207282 w 1678523"/>
                <a:gd name="connsiteY7" fmla="*/ 803843 h 840377"/>
                <a:gd name="connsiteX8" fmla="*/ 0 w 1678523"/>
                <a:gd name="connsiteY8" fmla="*/ 220918 h 840377"/>
                <a:gd name="connsiteX0" fmla="*/ 0 w 1678523"/>
                <a:gd name="connsiteY0" fmla="*/ 220918 h 840377"/>
                <a:gd name="connsiteX1" fmla="*/ 1420918 w 1678523"/>
                <a:gd name="connsiteY1" fmla="*/ 453969 h 840377"/>
                <a:gd name="connsiteX2" fmla="*/ 1543580 w 1678523"/>
                <a:gd name="connsiteY2" fmla="*/ 264889 h 840377"/>
                <a:gd name="connsiteX3" fmla="*/ 1678523 w 1678523"/>
                <a:gd name="connsiteY3" fmla="*/ 582772 h 840377"/>
                <a:gd name="connsiteX4" fmla="*/ 1420918 w 1678523"/>
                <a:gd name="connsiteY4" fmla="*/ 840377 h 840377"/>
                <a:gd name="connsiteX5" fmla="*/ 1420918 w 1678523"/>
                <a:gd name="connsiteY5" fmla="*/ 711574 h 840377"/>
                <a:gd name="connsiteX6" fmla="*/ 690299 w 1678523"/>
                <a:gd name="connsiteY6" fmla="*/ 393084 h 840377"/>
                <a:gd name="connsiteX7" fmla="*/ 207282 w 1678523"/>
                <a:gd name="connsiteY7" fmla="*/ 803843 h 840377"/>
                <a:gd name="connsiteX8" fmla="*/ 0 w 1678523"/>
                <a:gd name="connsiteY8" fmla="*/ 220918 h 840377"/>
                <a:gd name="connsiteX0" fmla="*/ 0 w 1678523"/>
                <a:gd name="connsiteY0" fmla="*/ 231850 h 851309"/>
                <a:gd name="connsiteX1" fmla="*/ 1489019 w 1678523"/>
                <a:gd name="connsiteY1" fmla="*/ 414506 h 851309"/>
                <a:gd name="connsiteX2" fmla="*/ 1543580 w 1678523"/>
                <a:gd name="connsiteY2" fmla="*/ 275821 h 851309"/>
                <a:gd name="connsiteX3" fmla="*/ 1678523 w 1678523"/>
                <a:gd name="connsiteY3" fmla="*/ 593704 h 851309"/>
                <a:gd name="connsiteX4" fmla="*/ 1420918 w 1678523"/>
                <a:gd name="connsiteY4" fmla="*/ 851309 h 851309"/>
                <a:gd name="connsiteX5" fmla="*/ 1420918 w 1678523"/>
                <a:gd name="connsiteY5" fmla="*/ 722506 h 851309"/>
                <a:gd name="connsiteX6" fmla="*/ 690299 w 1678523"/>
                <a:gd name="connsiteY6" fmla="*/ 404016 h 851309"/>
                <a:gd name="connsiteX7" fmla="*/ 207282 w 1678523"/>
                <a:gd name="connsiteY7" fmla="*/ 814775 h 851309"/>
                <a:gd name="connsiteX8" fmla="*/ 0 w 1678523"/>
                <a:gd name="connsiteY8" fmla="*/ 231850 h 851309"/>
                <a:gd name="connsiteX0" fmla="*/ 0 w 1678523"/>
                <a:gd name="connsiteY0" fmla="*/ 231850 h 851309"/>
                <a:gd name="connsiteX1" fmla="*/ 1489019 w 1678523"/>
                <a:gd name="connsiteY1" fmla="*/ 414506 h 851309"/>
                <a:gd name="connsiteX2" fmla="*/ 1543580 w 1678523"/>
                <a:gd name="connsiteY2" fmla="*/ 275821 h 851309"/>
                <a:gd name="connsiteX3" fmla="*/ 1678523 w 1678523"/>
                <a:gd name="connsiteY3" fmla="*/ 593704 h 851309"/>
                <a:gd name="connsiteX4" fmla="*/ 1420918 w 1678523"/>
                <a:gd name="connsiteY4" fmla="*/ 851309 h 851309"/>
                <a:gd name="connsiteX5" fmla="*/ 1437737 w 1678523"/>
                <a:gd name="connsiteY5" fmla="*/ 594009 h 851309"/>
                <a:gd name="connsiteX6" fmla="*/ 690299 w 1678523"/>
                <a:gd name="connsiteY6" fmla="*/ 404016 h 851309"/>
                <a:gd name="connsiteX7" fmla="*/ 207282 w 1678523"/>
                <a:gd name="connsiteY7" fmla="*/ 814775 h 851309"/>
                <a:gd name="connsiteX8" fmla="*/ 0 w 1678523"/>
                <a:gd name="connsiteY8" fmla="*/ 231850 h 851309"/>
                <a:gd name="connsiteX0" fmla="*/ 0 w 1678523"/>
                <a:gd name="connsiteY0" fmla="*/ 231850 h 824175"/>
                <a:gd name="connsiteX1" fmla="*/ 1489019 w 1678523"/>
                <a:gd name="connsiteY1" fmla="*/ 414506 h 824175"/>
                <a:gd name="connsiteX2" fmla="*/ 1543580 w 1678523"/>
                <a:gd name="connsiteY2" fmla="*/ 275821 h 824175"/>
                <a:gd name="connsiteX3" fmla="*/ 1678523 w 1678523"/>
                <a:gd name="connsiteY3" fmla="*/ 593704 h 824175"/>
                <a:gd name="connsiteX4" fmla="*/ 1370132 w 1678523"/>
                <a:gd name="connsiteY4" fmla="*/ 710669 h 824175"/>
                <a:gd name="connsiteX5" fmla="*/ 1437737 w 1678523"/>
                <a:gd name="connsiteY5" fmla="*/ 594009 h 824175"/>
                <a:gd name="connsiteX6" fmla="*/ 690299 w 1678523"/>
                <a:gd name="connsiteY6" fmla="*/ 404016 h 824175"/>
                <a:gd name="connsiteX7" fmla="*/ 207282 w 1678523"/>
                <a:gd name="connsiteY7" fmla="*/ 814775 h 824175"/>
                <a:gd name="connsiteX8" fmla="*/ 0 w 1678523"/>
                <a:gd name="connsiteY8" fmla="*/ 231850 h 824175"/>
                <a:gd name="connsiteX0" fmla="*/ 0 w 1678523"/>
                <a:gd name="connsiteY0" fmla="*/ 231850 h 827162"/>
                <a:gd name="connsiteX1" fmla="*/ 1489019 w 1678523"/>
                <a:gd name="connsiteY1" fmla="*/ 414506 h 827162"/>
                <a:gd name="connsiteX2" fmla="*/ 1543580 w 1678523"/>
                <a:gd name="connsiteY2" fmla="*/ 275821 h 827162"/>
                <a:gd name="connsiteX3" fmla="*/ 1678523 w 1678523"/>
                <a:gd name="connsiteY3" fmla="*/ 593704 h 827162"/>
                <a:gd name="connsiteX4" fmla="*/ 1370132 w 1678523"/>
                <a:gd name="connsiteY4" fmla="*/ 710669 h 827162"/>
                <a:gd name="connsiteX5" fmla="*/ 1437737 w 1678523"/>
                <a:gd name="connsiteY5" fmla="*/ 594009 h 827162"/>
                <a:gd name="connsiteX6" fmla="*/ 690299 w 1678523"/>
                <a:gd name="connsiteY6" fmla="*/ 404016 h 827162"/>
                <a:gd name="connsiteX7" fmla="*/ 184370 w 1678523"/>
                <a:gd name="connsiteY7" fmla="*/ 817816 h 827162"/>
                <a:gd name="connsiteX8" fmla="*/ 0 w 1678523"/>
                <a:gd name="connsiteY8" fmla="*/ 231850 h 827162"/>
                <a:gd name="connsiteX0" fmla="*/ 0 w 1678523"/>
                <a:gd name="connsiteY0" fmla="*/ 231850 h 817816"/>
                <a:gd name="connsiteX1" fmla="*/ 1489019 w 1678523"/>
                <a:gd name="connsiteY1" fmla="*/ 414506 h 817816"/>
                <a:gd name="connsiteX2" fmla="*/ 1543580 w 1678523"/>
                <a:gd name="connsiteY2" fmla="*/ 275821 h 817816"/>
                <a:gd name="connsiteX3" fmla="*/ 1678523 w 1678523"/>
                <a:gd name="connsiteY3" fmla="*/ 593704 h 817816"/>
                <a:gd name="connsiteX4" fmla="*/ 1370132 w 1678523"/>
                <a:gd name="connsiteY4" fmla="*/ 710669 h 817816"/>
                <a:gd name="connsiteX5" fmla="*/ 1437737 w 1678523"/>
                <a:gd name="connsiteY5" fmla="*/ 594009 h 817816"/>
                <a:gd name="connsiteX6" fmla="*/ 690299 w 1678523"/>
                <a:gd name="connsiteY6" fmla="*/ 404016 h 817816"/>
                <a:gd name="connsiteX7" fmla="*/ 184370 w 1678523"/>
                <a:gd name="connsiteY7" fmla="*/ 817816 h 817816"/>
                <a:gd name="connsiteX8" fmla="*/ 0 w 1678523"/>
                <a:gd name="connsiteY8" fmla="*/ 231850 h 817816"/>
                <a:gd name="connsiteX0" fmla="*/ 0 w 1678523"/>
                <a:gd name="connsiteY0" fmla="*/ 231850 h 811224"/>
                <a:gd name="connsiteX1" fmla="*/ 1489019 w 1678523"/>
                <a:gd name="connsiteY1" fmla="*/ 414506 h 811224"/>
                <a:gd name="connsiteX2" fmla="*/ 1543580 w 1678523"/>
                <a:gd name="connsiteY2" fmla="*/ 275821 h 811224"/>
                <a:gd name="connsiteX3" fmla="*/ 1678523 w 1678523"/>
                <a:gd name="connsiteY3" fmla="*/ 593704 h 811224"/>
                <a:gd name="connsiteX4" fmla="*/ 1370132 w 1678523"/>
                <a:gd name="connsiteY4" fmla="*/ 710669 h 811224"/>
                <a:gd name="connsiteX5" fmla="*/ 1437737 w 1678523"/>
                <a:gd name="connsiteY5" fmla="*/ 594009 h 811224"/>
                <a:gd name="connsiteX6" fmla="*/ 690299 w 1678523"/>
                <a:gd name="connsiteY6" fmla="*/ 404016 h 811224"/>
                <a:gd name="connsiteX7" fmla="*/ 247287 w 1678523"/>
                <a:gd name="connsiteY7" fmla="*/ 811224 h 811224"/>
                <a:gd name="connsiteX8" fmla="*/ 0 w 1678523"/>
                <a:gd name="connsiteY8" fmla="*/ 231850 h 811224"/>
                <a:gd name="connsiteX0" fmla="*/ 0 w 1678523"/>
                <a:gd name="connsiteY0" fmla="*/ 231850 h 819959"/>
                <a:gd name="connsiteX1" fmla="*/ 1489019 w 1678523"/>
                <a:gd name="connsiteY1" fmla="*/ 414506 h 819959"/>
                <a:gd name="connsiteX2" fmla="*/ 1543580 w 1678523"/>
                <a:gd name="connsiteY2" fmla="*/ 275821 h 819959"/>
                <a:gd name="connsiteX3" fmla="*/ 1678523 w 1678523"/>
                <a:gd name="connsiteY3" fmla="*/ 593704 h 819959"/>
                <a:gd name="connsiteX4" fmla="*/ 1370132 w 1678523"/>
                <a:gd name="connsiteY4" fmla="*/ 710669 h 819959"/>
                <a:gd name="connsiteX5" fmla="*/ 1437737 w 1678523"/>
                <a:gd name="connsiteY5" fmla="*/ 594009 h 819959"/>
                <a:gd name="connsiteX6" fmla="*/ 690299 w 1678523"/>
                <a:gd name="connsiteY6" fmla="*/ 404016 h 819959"/>
                <a:gd name="connsiteX7" fmla="*/ 251087 w 1678523"/>
                <a:gd name="connsiteY7" fmla="*/ 819959 h 819959"/>
                <a:gd name="connsiteX8" fmla="*/ 0 w 1678523"/>
                <a:gd name="connsiteY8" fmla="*/ 231850 h 819959"/>
                <a:gd name="connsiteX0" fmla="*/ 0 w 1678523"/>
                <a:gd name="connsiteY0" fmla="*/ 231850 h 819959"/>
                <a:gd name="connsiteX1" fmla="*/ 1489019 w 1678523"/>
                <a:gd name="connsiteY1" fmla="*/ 414506 h 819959"/>
                <a:gd name="connsiteX2" fmla="*/ 1543580 w 1678523"/>
                <a:gd name="connsiteY2" fmla="*/ 275821 h 819959"/>
                <a:gd name="connsiteX3" fmla="*/ 1678523 w 1678523"/>
                <a:gd name="connsiteY3" fmla="*/ 593704 h 819959"/>
                <a:gd name="connsiteX4" fmla="*/ 1370132 w 1678523"/>
                <a:gd name="connsiteY4" fmla="*/ 710669 h 819959"/>
                <a:gd name="connsiteX5" fmla="*/ 1437737 w 1678523"/>
                <a:gd name="connsiteY5" fmla="*/ 594009 h 819959"/>
                <a:gd name="connsiteX6" fmla="*/ 690299 w 1678523"/>
                <a:gd name="connsiteY6" fmla="*/ 404016 h 819959"/>
                <a:gd name="connsiteX7" fmla="*/ 251087 w 1678523"/>
                <a:gd name="connsiteY7" fmla="*/ 819959 h 819959"/>
                <a:gd name="connsiteX8" fmla="*/ 0 w 1678523"/>
                <a:gd name="connsiteY8" fmla="*/ 231850 h 819959"/>
                <a:gd name="connsiteX0" fmla="*/ 0 w 1678523"/>
                <a:gd name="connsiteY0" fmla="*/ 231850 h 828792"/>
                <a:gd name="connsiteX1" fmla="*/ 1489019 w 1678523"/>
                <a:gd name="connsiteY1" fmla="*/ 414506 h 828792"/>
                <a:gd name="connsiteX2" fmla="*/ 1543580 w 1678523"/>
                <a:gd name="connsiteY2" fmla="*/ 275821 h 828792"/>
                <a:gd name="connsiteX3" fmla="*/ 1678523 w 1678523"/>
                <a:gd name="connsiteY3" fmla="*/ 593704 h 828792"/>
                <a:gd name="connsiteX4" fmla="*/ 1370132 w 1678523"/>
                <a:gd name="connsiteY4" fmla="*/ 710669 h 828792"/>
                <a:gd name="connsiteX5" fmla="*/ 1437737 w 1678523"/>
                <a:gd name="connsiteY5" fmla="*/ 594009 h 828792"/>
                <a:gd name="connsiteX6" fmla="*/ 251087 w 1678523"/>
                <a:gd name="connsiteY6" fmla="*/ 819959 h 828792"/>
                <a:gd name="connsiteX7" fmla="*/ 0 w 1678523"/>
                <a:gd name="connsiteY7" fmla="*/ 231850 h 828792"/>
                <a:gd name="connsiteX0" fmla="*/ 0 w 1678523"/>
                <a:gd name="connsiteY0" fmla="*/ 231850 h 819959"/>
                <a:gd name="connsiteX1" fmla="*/ 1489019 w 1678523"/>
                <a:gd name="connsiteY1" fmla="*/ 414506 h 819959"/>
                <a:gd name="connsiteX2" fmla="*/ 1543580 w 1678523"/>
                <a:gd name="connsiteY2" fmla="*/ 275821 h 819959"/>
                <a:gd name="connsiteX3" fmla="*/ 1678523 w 1678523"/>
                <a:gd name="connsiteY3" fmla="*/ 593704 h 819959"/>
                <a:gd name="connsiteX4" fmla="*/ 1370132 w 1678523"/>
                <a:gd name="connsiteY4" fmla="*/ 710669 h 819959"/>
                <a:gd name="connsiteX5" fmla="*/ 1437737 w 1678523"/>
                <a:gd name="connsiteY5" fmla="*/ 594009 h 819959"/>
                <a:gd name="connsiteX6" fmla="*/ 251087 w 1678523"/>
                <a:gd name="connsiteY6" fmla="*/ 819959 h 819959"/>
                <a:gd name="connsiteX7" fmla="*/ 0 w 1678523"/>
                <a:gd name="connsiteY7" fmla="*/ 231850 h 819959"/>
                <a:gd name="connsiteX0" fmla="*/ 0 w 1678523"/>
                <a:gd name="connsiteY0" fmla="*/ 75245 h 663354"/>
                <a:gd name="connsiteX1" fmla="*/ 1489019 w 1678523"/>
                <a:gd name="connsiteY1" fmla="*/ 257901 h 663354"/>
                <a:gd name="connsiteX2" fmla="*/ 1543580 w 1678523"/>
                <a:gd name="connsiteY2" fmla="*/ 119216 h 663354"/>
                <a:gd name="connsiteX3" fmla="*/ 1678523 w 1678523"/>
                <a:gd name="connsiteY3" fmla="*/ 437099 h 663354"/>
                <a:gd name="connsiteX4" fmla="*/ 1370132 w 1678523"/>
                <a:gd name="connsiteY4" fmla="*/ 554064 h 663354"/>
                <a:gd name="connsiteX5" fmla="*/ 1437737 w 1678523"/>
                <a:gd name="connsiteY5" fmla="*/ 437404 h 663354"/>
                <a:gd name="connsiteX6" fmla="*/ 251087 w 1678523"/>
                <a:gd name="connsiteY6" fmla="*/ 663354 h 663354"/>
                <a:gd name="connsiteX7" fmla="*/ 0 w 1678523"/>
                <a:gd name="connsiteY7" fmla="*/ 75245 h 663354"/>
                <a:gd name="connsiteX0" fmla="*/ 0 w 1678523"/>
                <a:gd name="connsiteY0" fmla="*/ 75245 h 663354"/>
                <a:gd name="connsiteX1" fmla="*/ 1489019 w 1678523"/>
                <a:gd name="connsiteY1" fmla="*/ 257901 h 663354"/>
                <a:gd name="connsiteX2" fmla="*/ 1543580 w 1678523"/>
                <a:gd name="connsiteY2" fmla="*/ 119216 h 663354"/>
                <a:gd name="connsiteX3" fmla="*/ 1678523 w 1678523"/>
                <a:gd name="connsiteY3" fmla="*/ 437099 h 663354"/>
                <a:gd name="connsiteX4" fmla="*/ 1370132 w 1678523"/>
                <a:gd name="connsiteY4" fmla="*/ 554064 h 663354"/>
                <a:gd name="connsiteX5" fmla="*/ 1437737 w 1678523"/>
                <a:gd name="connsiteY5" fmla="*/ 437404 h 663354"/>
                <a:gd name="connsiteX6" fmla="*/ 251087 w 1678523"/>
                <a:gd name="connsiteY6" fmla="*/ 663354 h 663354"/>
                <a:gd name="connsiteX7" fmla="*/ 0 w 1678523"/>
                <a:gd name="connsiteY7" fmla="*/ 75245 h 66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8523" h="663354">
                  <a:moveTo>
                    <a:pt x="0" y="75245"/>
                  </a:moveTo>
                  <a:cubicBezTo>
                    <a:pt x="1003867" y="-119244"/>
                    <a:pt x="1214547" y="107438"/>
                    <a:pt x="1489019" y="257901"/>
                  </a:cubicBezTo>
                  <a:lnTo>
                    <a:pt x="1543580" y="119216"/>
                  </a:lnTo>
                  <a:lnTo>
                    <a:pt x="1678523" y="437099"/>
                  </a:lnTo>
                  <a:lnTo>
                    <a:pt x="1370132" y="554064"/>
                  </a:lnTo>
                  <a:lnTo>
                    <a:pt x="1437737" y="437404"/>
                  </a:lnTo>
                  <a:cubicBezTo>
                    <a:pt x="1288690" y="366617"/>
                    <a:pt x="772027" y="9295"/>
                    <a:pt x="251087" y="663354"/>
                  </a:cubicBezTo>
                  <a:lnTo>
                    <a:pt x="0" y="75245"/>
                  </a:lnTo>
                  <a:close/>
                </a:path>
              </a:pathLst>
            </a:cu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noProof="0" dirty="0">
                <a:solidFill>
                  <a:schemeClr val="bg1"/>
                </a:solidFill>
              </a:endParaRPr>
            </a:p>
          </p:txBody>
        </p:sp>
        <p:pic>
          <p:nvPicPr>
            <p:cNvPr id="21" name="Image 20" descr="ayn0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96140" y="2819854"/>
              <a:ext cx="447960" cy="629047"/>
            </a:xfrm>
            <a:prstGeom prst="rect">
              <a:avLst/>
            </a:prstGeom>
          </p:spPr>
        </p:pic>
        <p:pic>
          <p:nvPicPr>
            <p:cNvPr id="22" name="Image 21" descr="gio-oed-msgc.jpg"/>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6732646" y="3954602"/>
              <a:ext cx="596878" cy="1022751"/>
            </a:xfrm>
            <a:prstGeom prst="rect">
              <a:avLst/>
            </a:prstGeom>
          </p:spPr>
        </p:pic>
        <p:grpSp>
          <p:nvGrpSpPr>
            <p:cNvPr id="23" name="Grouper 42"/>
            <p:cNvGrpSpPr/>
            <p:nvPr/>
          </p:nvGrpSpPr>
          <p:grpSpPr>
            <a:xfrm>
              <a:off x="4568672" y="3954605"/>
              <a:ext cx="1192309" cy="1043535"/>
              <a:chOff x="4819306" y="1739551"/>
              <a:chExt cx="2363330" cy="1931431"/>
            </a:xfrm>
          </p:grpSpPr>
          <p:grpSp>
            <p:nvGrpSpPr>
              <p:cNvPr id="24" name="Group 1039"/>
              <p:cNvGrpSpPr>
                <a:grpSpLocks/>
              </p:cNvGrpSpPr>
              <p:nvPr/>
            </p:nvGrpSpPr>
            <p:grpSpPr bwMode="auto">
              <a:xfrm>
                <a:off x="4819306" y="1739551"/>
                <a:ext cx="2363330" cy="1875932"/>
                <a:chOff x="967" y="730"/>
                <a:chExt cx="2473" cy="1963"/>
              </a:xfrm>
            </p:grpSpPr>
            <p:pic>
              <p:nvPicPr>
                <p:cNvPr id="28" name="Picture 1034" descr="MSGC FIELD"/>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7" y="730"/>
                  <a:ext cx="2058" cy="1963"/>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 Box 1036"/>
                <p:cNvSpPr txBox="1">
                  <a:spLocks noChangeArrowheads="1"/>
                </p:cNvSpPr>
                <p:nvPr/>
              </p:nvSpPr>
              <p:spPr bwMode="auto">
                <a:xfrm>
                  <a:off x="1453" y="1740"/>
                  <a:ext cx="978" cy="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700" noProof="0" dirty="0">
                      <a:solidFill>
                        <a:schemeClr val="bg1"/>
                      </a:solidFill>
                    </a:rPr>
                    <a:t>ANODE </a:t>
                  </a:r>
                </a:p>
              </p:txBody>
            </p:sp>
            <p:sp>
              <p:nvSpPr>
                <p:cNvPr id="30" name="Text Box 1037"/>
                <p:cNvSpPr txBox="1">
                  <a:spLocks noChangeArrowheads="1"/>
                </p:cNvSpPr>
                <p:nvPr/>
              </p:nvSpPr>
              <p:spPr bwMode="auto">
                <a:xfrm>
                  <a:off x="2276" y="2008"/>
                  <a:ext cx="1164" cy="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700" noProof="0" dirty="0">
                      <a:solidFill>
                        <a:schemeClr val="bg1"/>
                      </a:solidFill>
                    </a:rPr>
                    <a:t>CATHODE </a:t>
                  </a:r>
                </a:p>
              </p:txBody>
            </p:sp>
          </p:grpSp>
          <p:sp>
            <p:nvSpPr>
              <p:cNvPr id="25" name="Text Box 1040"/>
              <p:cNvSpPr txBox="1">
                <a:spLocks noChangeArrowheads="1"/>
              </p:cNvSpPr>
              <p:nvPr/>
            </p:nvSpPr>
            <p:spPr bwMode="auto">
              <a:xfrm>
                <a:off x="5275965" y="3215263"/>
                <a:ext cx="1214397" cy="455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000" noProof="0" dirty="0">
                    <a:solidFill>
                      <a:schemeClr val="bg1"/>
                    </a:solidFill>
                  </a:rPr>
                  <a:t>200 µm </a:t>
                </a:r>
              </a:p>
            </p:txBody>
          </p:sp>
          <p:sp>
            <p:nvSpPr>
              <p:cNvPr id="26" name="Line 1042"/>
              <p:cNvSpPr>
                <a:spLocks noChangeShapeType="1"/>
              </p:cNvSpPr>
              <p:nvPr/>
            </p:nvSpPr>
            <p:spPr bwMode="auto">
              <a:xfrm flipH="1">
                <a:off x="5238601" y="3330699"/>
                <a:ext cx="4144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000" noProof="0" dirty="0">
                  <a:solidFill>
                    <a:schemeClr val="bg1"/>
                  </a:solidFill>
                </a:endParaRPr>
              </a:p>
            </p:txBody>
          </p:sp>
          <p:sp>
            <p:nvSpPr>
              <p:cNvPr id="27" name="Line 1043"/>
              <p:cNvSpPr>
                <a:spLocks noChangeShapeType="1"/>
              </p:cNvSpPr>
              <p:nvPr/>
            </p:nvSpPr>
            <p:spPr bwMode="auto">
              <a:xfrm>
                <a:off x="5990704" y="3330699"/>
                <a:ext cx="4166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000" noProof="0" dirty="0">
                  <a:solidFill>
                    <a:schemeClr val="bg1"/>
                  </a:solidFill>
                </a:endParaRPr>
              </a:p>
            </p:txBody>
          </p:sp>
        </p:grpSp>
        <p:pic>
          <p:nvPicPr>
            <p:cNvPr id="32" name="Image 31" descr="0407035_02-A5-at-72-dpi.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1979" y="5814682"/>
              <a:ext cx="1185773" cy="951879"/>
            </a:xfrm>
            <a:prstGeom prst="rect">
              <a:avLst/>
            </a:prstGeom>
          </p:spPr>
        </p:pic>
        <p:pic>
          <p:nvPicPr>
            <p:cNvPr id="34" name="Image 33" descr="Ioannis1.jpg"/>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5424377" y="5901199"/>
              <a:ext cx="475180" cy="782728"/>
            </a:xfrm>
            <a:prstGeom prst="rect">
              <a:avLst/>
            </a:prstGeom>
          </p:spPr>
        </p:pic>
        <p:sp>
          <p:nvSpPr>
            <p:cNvPr id="35" name="Rectangle 34"/>
            <p:cNvSpPr/>
            <p:nvPr/>
          </p:nvSpPr>
          <p:spPr>
            <a:xfrm>
              <a:off x="5895661" y="5906276"/>
              <a:ext cx="1538167" cy="777651"/>
            </a:xfrm>
            <a:prstGeom prst="rect">
              <a:avLst/>
            </a:pr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noProof="0" dirty="0">
                  <a:solidFill>
                    <a:schemeClr val="bg1"/>
                  </a:solidFill>
                </a:rPr>
                <a:t>MICROMEGAS</a:t>
              </a:r>
            </a:p>
            <a:p>
              <a:pPr algn="ctr"/>
              <a:r>
                <a:rPr lang="en-US" sz="1000" noProof="0" dirty="0">
                  <a:solidFill>
                    <a:schemeClr val="bg1"/>
                  </a:solidFill>
                </a:rPr>
                <a:t>MICRO-</a:t>
              </a:r>
              <a:r>
                <a:rPr lang="en-US" sz="1000" noProof="0" dirty="0" err="1">
                  <a:solidFill>
                    <a:schemeClr val="bg1"/>
                  </a:solidFill>
                </a:rPr>
                <a:t>MEsh</a:t>
              </a:r>
              <a:r>
                <a:rPr lang="en-US" sz="1000" noProof="0" dirty="0">
                  <a:solidFill>
                    <a:schemeClr val="bg1"/>
                  </a:solidFill>
                </a:rPr>
                <a:t> </a:t>
              </a:r>
              <a:r>
                <a:rPr lang="en-US" sz="1000" noProof="0" dirty="0" err="1">
                  <a:solidFill>
                    <a:schemeClr val="bg1"/>
                  </a:solidFill>
                </a:rPr>
                <a:t>GAseous</a:t>
              </a:r>
              <a:r>
                <a:rPr lang="en-US" sz="1000" noProof="0" dirty="0">
                  <a:solidFill>
                    <a:schemeClr val="bg1"/>
                  </a:solidFill>
                </a:rPr>
                <a:t> Structure  </a:t>
              </a:r>
            </a:p>
            <a:p>
              <a:pPr algn="ctr"/>
              <a:r>
                <a:rPr lang="en-US" sz="1000" noProof="0" dirty="0">
                  <a:solidFill>
                    <a:schemeClr val="bg1"/>
                  </a:solidFill>
                </a:rPr>
                <a:t>I. </a:t>
              </a:r>
              <a:r>
                <a:rPr lang="en-US" sz="1000" noProof="0" dirty="0" err="1">
                  <a:solidFill>
                    <a:schemeClr val="bg1"/>
                  </a:solidFill>
                </a:rPr>
                <a:t>Giomataris</a:t>
              </a:r>
              <a:r>
                <a:rPr lang="en-US" sz="1000" noProof="0" dirty="0">
                  <a:solidFill>
                    <a:schemeClr val="bg1"/>
                  </a:solidFill>
                </a:rPr>
                <a:t> et al., 1996</a:t>
              </a:r>
            </a:p>
          </p:txBody>
        </p:sp>
        <p:sp>
          <p:nvSpPr>
            <p:cNvPr id="41" name="Flèche vers la droite 6"/>
            <p:cNvSpPr/>
            <p:nvPr/>
          </p:nvSpPr>
          <p:spPr>
            <a:xfrm rot="795693">
              <a:off x="6459205" y="2610925"/>
              <a:ext cx="535126" cy="490624"/>
            </a:xfrm>
            <a:custGeom>
              <a:avLst/>
              <a:gdLst>
                <a:gd name="connsiteX0" fmla="*/ 0 w 1612900"/>
                <a:gd name="connsiteY0" fmla="*/ 93980 h 375920"/>
                <a:gd name="connsiteX1" fmla="*/ 1424940 w 1612900"/>
                <a:gd name="connsiteY1" fmla="*/ 93980 h 375920"/>
                <a:gd name="connsiteX2" fmla="*/ 1424940 w 1612900"/>
                <a:gd name="connsiteY2" fmla="*/ 0 h 375920"/>
                <a:gd name="connsiteX3" fmla="*/ 1612900 w 1612900"/>
                <a:gd name="connsiteY3" fmla="*/ 187960 h 375920"/>
                <a:gd name="connsiteX4" fmla="*/ 1424940 w 1612900"/>
                <a:gd name="connsiteY4" fmla="*/ 375920 h 375920"/>
                <a:gd name="connsiteX5" fmla="*/ 1424940 w 1612900"/>
                <a:gd name="connsiteY5" fmla="*/ 281940 h 375920"/>
                <a:gd name="connsiteX6" fmla="*/ 0 w 1612900"/>
                <a:gd name="connsiteY6" fmla="*/ 281940 h 375920"/>
                <a:gd name="connsiteX7" fmla="*/ 0 w 1612900"/>
                <a:gd name="connsiteY7" fmla="*/ 93980 h 375920"/>
                <a:gd name="connsiteX0" fmla="*/ 0 w 1623060"/>
                <a:gd name="connsiteY0" fmla="*/ 0 h 464820"/>
                <a:gd name="connsiteX1" fmla="*/ 1435100 w 1623060"/>
                <a:gd name="connsiteY1" fmla="*/ 182880 h 464820"/>
                <a:gd name="connsiteX2" fmla="*/ 1435100 w 1623060"/>
                <a:gd name="connsiteY2" fmla="*/ 88900 h 464820"/>
                <a:gd name="connsiteX3" fmla="*/ 1623060 w 1623060"/>
                <a:gd name="connsiteY3" fmla="*/ 276860 h 464820"/>
                <a:gd name="connsiteX4" fmla="*/ 1435100 w 1623060"/>
                <a:gd name="connsiteY4" fmla="*/ 464820 h 464820"/>
                <a:gd name="connsiteX5" fmla="*/ 1435100 w 1623060"/>
                <a:gd name="connsiteY5" fmla="*/ 370840 h 464820"/>
                <a:gd name="connsiteX6" fmla="*/ 10160 w 1623060"/>
                <a:gd name="connsiteY6" fmla="*/ 370840 h 464820"/>
                <a:gd name="connsiteX7" fmla="*/ 0 w 1623060"/>
                <a:gd name="connsiteY7" fmla="*/ 0 h 464820"/>
                <a:gd name="connsiteX0" fmla="*/ 10160 w 1633220"/>
                <a:gd name="connsiteY0" fmla="*/ 0 h 563880"/>
                <a:gd name="connsiteX1" fmla="*/ 1445260 w 1633220"/>
                <a:gd name="connsiteY1" fmla="*/ 182880 h 563880"/>
                <a:gd name="connsiteX2" fmla="*/ 1445260 w 1633220"/>
                <a:gd name="connsiteY2" fmla="*/ 88900 h 563880"/>
                <a:gd name="connsiteX3" fmla="*/ 1633220 w 1633220"/>
                <a:gd name="connsiteY3" fmla="*/ 276860 h 563880"/>
                <a:gd name="connsiteX4" fmla="*/ 1445260 w 1633220"/>
                <a:gd name="connsiteY4" fmla="*/ 464820 h 563880"/>
                <a:gd name="connsiteX5" fmla="*/ 1445260 w 1633220"/>
                <a:gd name="connsiteY5" fmla="*/ 370840 h 563880"/>
                <a:gd name="connsiteX6" fmla="*/ 0 w 1633220"/>
                <a:gd name="connsiteY6" fmla="*/ 563880 h 563880"/>
                <a:gd name="connsiteX7" fmla="*/ 10160 w 1633220"/>
                <a:gd name="connsiteY7" fmla="*/ 0 h 563880"/>
                <a:gd name="connsiteX0" fmla="*/ 10160 w 1633220"/>
                <a:gd name="connsiteY0" fmla="*/ 0 h 563880"/>
                <a:gd name="connsiteX1" fmla="*/ 1445260 w 1633220"/>
                <a:gd name="connsiteY1" fmla="*/ 182880 h 563880"/>
                <a:gd name="connsiteX2" fmla="*/ 1445260 w 1633220"/>
                <a:gd name="connsiteY2" fmla="*/ 88900 h 563880"/>
                <a:gd name="connsiteX3" fmla="*/ 1633220 w 1633220"/>
                <a:gd name="connsiteY3" fmla="*/ 276860 h 563880"/>
                <a:gd name="connsiteX4" fmla="*/ 1445260 w 1633220"/>
                <a:gd name="connsiteY4" fmla="*/ 464820 h 563880"/>
                <a:gd name="connsiteX5" fmla="*/ 1445260 w 1633220"/>
                <a:gd name="connsiteY5" fmla="*/ 370840 h 563880"/>
                <a:gd name="connsiteX6" fmla="*/ 0 w 1633220"/>
                <a:gd name="connsiteY6" fmla="*/ 563880 h 563880"/>
                <a:gd name="connsiteX7" fmla="*/ 10160 w 1633220"/>
                <a:gd name="connsiteY7" fmla="*/ 0 h 563880"/>
                <a:gd name="connsiteX0" fmla="*/ 13335 w 1633220"/>
                <a:gd name="connsiteY0" fmla="*/ 0 h 592455"/>
                <a:gd name="connsiteX1" fmla="*/ 1445260 w 1633220"/>
                <a:gd name="connsiteY1" fmla="*/ 211455 h 592455"/>
                <a:gd name="connsiteX2" fmla="*/ 1445260 w 1633220"/>
                <a:gd name="connsiteY2" fmla="*/ 117475 h 592455"/>
                <a:gd name="connsiteX3" fmla="*/ 1633220 w 1633220"/>
                <a:gd name="connsiteY3" fmla="*/ 305435 h 592455"/>
                <a:gd name="connsiteX4" fmla="*/ 1445260 w 1633220"/>
                <a:gd name="connsiteY4" fmla="*/ 493395 h 592455"/>
                <a:gd name="connsiteX5" fmla="*/ 1445260 w 1633220"/>
                <a:gd name="connsiteY5" fmla="*/ 399415 h 592455"/>
                <a:gd name="connsiteX6" fmla="*/ 0 w 1633220"/>
                <a:gd name="connsiteY6" fmla="*/ 592455 h 592455"/>
                <a:gd name="connsiteX7" fmla="*/ 13335 w 1633220"/>
                <a:gd name="connsiteY7" fmla="*/ 0 h 592455"/>
                <a:gd name="connsiteX0" fmla="*/ 16510 w 1636395"/>
                <a:gd name="connsiteY0" fmla="*/ 0 h 611505"/>
                <a:gd name="connsiteX1" fmla="*/ 1448435 w 1636395"/>
                <a:gd name="connsiteY1" fmla="*/ 211455 h 611505"/>
                <a:gd name="connsiteX2" fmla="*/ 1448435 w 1636395"/>
                <a:gd name="connsiteY2" fmla="*/ 117475 h 611505"/>
                <a:gd name="connsiteX3" fmla="*/ 1636395 w 1636395"/>
                <a:gd name="connsiteY3" fmla="*/ 305435 h 611505"/>
                <a:gd name="connsiteX4" fmla="*/ 1448435 w 1636395"/>
                <a:gd name="connsiteY4" fmla="*/ 493395 h 611505"/>
                <a:gd name="connsiteX5" fmla="*/ 1448435 w 1636395"/>
                <a:gd name="connsiteY5" fmla="*/ 399415 h 611505"/>
                <a:gd name="connsiteX6" fmla="*/ 0 w 1636395"/>
                <a:gd name="connsiteY6" fmla="*/ 611505 h 611505"/>
                <a:gd name="connsiteX7" fmla="*/ 16510 w 1636395"/>
                <a:gd name="connsiteY7" fmla="*/ 0 h 611505"/>
                <a:gd name="connsiteX0" fmla="*/ 16510 w 1636395"/>
                <a:gd name="connsiteY0" fmla="*/ 0 h 624205"/>
                <a:gd name="connsiteX1" fmla="*/ 1448435 w 1636395"/>
                <a:gd name="connsiteY1" fmla="*/ 224155 h 624205"/>
                <a:gd name="connsiteX2" fmla="*/ 1448435 w 1636395"/>
                <a:gd name="connsiteY2" fmla="*/ 130175 h 624205"/>
                <a:gd name="connsiteX3" fmla="*/ 1636395 w 1636395"/>
                <a:gd name="connsiteY3" fmla="*/ 318135 h 624205"/>
                <a:gd name="connsiteX4" fmla="*/ 1448435 w 1636395"/>
                <a:gd name="connsiteY4" fmla="*/ 506095 h 624205"/>
                <a:gd name="connsiteX5" fmla="*/ 1448435 w 1636395"/>
                <a:gd name="connsiteY5" fmla="*/ 412115 h 624205"/>
                <a:gd name="connsiteX6" fmla="*/ 0 w 1636395"/>
                <a:gd name="connsiteY6" fmla="*/ 624205 h 624205"/>
                <a:gd name="connsiteX7" fmla="*/ 16510 w 1636395"/>
                <a:gd name="connsiteY7" fmla="*/ 0 h 624205"/>
                <a:gd name="connsiteX0" fmla="*/ 16510 w 1636395"/>
                <a:gd name="connsiteY0" fmla="*/ 0 h 624205"/>
                <a:gd name="connsiteX1" fmla="*/ 1448435 w 1636395"/>
                <a:gd name="connsiteY1" fmla="*/ 224155 h 624205"/>
                <a:gd name="connsiteX2" fmla="*/ 1448435 w 1636395"/>
                <a:gd name="connsiteY2" fmla="*/ 130175 h 624205"/>
                <a:gd name="connsiteX3" fmla="*/ 1636395 w 1636395"/>
                <a:gd name="connsiteY3" fmla="*/ 318135 h 624205"/>
                <a:gd name="connsiteX4" fmla="*/ 1448435 w 1636395"/>
                <a:gd name="connsiteY4" fmla="*/ 506095 h 624205"/>
                <a:gd name="connsiteX5" fmla="*/ 1448435 w 1636395"/>
                <a:gd name="connsiteY5" fmla="*/ 412115 h 624205"/>
                <a:gd name="connsiteX6" fmla="*/ 0 w 1636395"/>
                <a:gd name="connsiteY6" fmla="*/ 624205 h 624205"/>
                <a:gd name="connsiteX7" fmla="*/ 16510 w 1636395"/>
                <a:gd name="connsiteY7" fmla="*/ 0 h 624205"/>
                <a:gd name="connsiteX0" fmla="*/ 43762 w 1663647"/>
                <a:gd name="connsiteY0" fmla="*/ 0 h 624205"/>
                <a:gd name="connsiteX1" fmla="*/ 1475687 w 1663647"/>
                <a:gd name="connsiteY1" fmla="*/ 224155 h 624205"/>
                <a:gd name="connsiteX2" fmla="*/ 1475687 w 1663647"/>
                <a:gd name="connsiteY2" fmla="*/ 130175 h 624205"/>
                <a:gd name="connsiteX3" fmla="*/ 1663647 w 1663647"/>
                <a:gd name="connsiteY3" fmla="*/ 318135 h 624205"/>
                <a:gd name="connsiteX4" fmla="*/ 1475687 w 1663647"/>
                <a:gd name="connsiteY4" fmla="*/ 506095 h 624205"/>
                <a:gd name="connsiteX5" fmla="*/ 1475687 w 1663647"/>
                <a:gd name="connsiteY5" fmla="*/ 412115 h 624205"/>
                <a:gd name="connsiteX6" fmla="*/ 27252 w 1663647"/>
                <a:gd name="connsiteY6" fmla="*/ 624205 h 624205"/>
                <a:gd name="connsiteX7" fmla="*/ 43762 w 1663647"/>
                <a:gd name="connsiteY7" fmla="*/ 0 h 624205"/>
                <a:gd name="connsiteX0" fmla="*/ 38834 w 1658719"/>
                <a:gd name="connsiteY0" fmla="*/ 0 h 636905"/>
                <a:gd name="connsiteX1" fmla="*/ 1470759 w 1658719"/>
                <a:gd name="connsiteY1" fmla="*/ 224155 h 636905"/>
                <a:gd name="connsiteX2" fmla="*/ 1470759 w 1658719"/>
                <a:gd name="connsiteY2" fmla="*/ 130175 h 636905"/>
                <a:gd name="connsiteX3" fmla="*/ 1658719 w 1658719"/>
                <a:gd name="connsiteY3" fmla="*/ 318135 h 636905"/>
                <a:gd name="connsiteX4" fmla="*/ 1470759 w 1658719"/>
                <a:gd name="connsiteY4" fmla="*/ 506095 h 636905"/>
                <a:gd name="connsiteX5" fmla="*/ 1470759 w 1658719"/>
                <a:gd name="connsiteY5" fmla="*/ 412115 h 636905"/>
                <a:gd name="connsiteX6" fmla="*/ 28674 w 1658719"/>
                <a:gd name="connsiteY6" fmla="*/ 636905 h 636905"/>
                <a:gd name="connsiteX7" fmla="*/ 38834 w 1658719"/>
                <a:gd name="connsiteY7" fmla="*/ 0 h 636905"/>
                <a:gd name="connsiteX0" fmla="*/ 38834 w 1658719"/>
                <a:gd name="connsiteY0" fmla="*/ 0 h 624205"/>
                <a:gd name="connsiteX1" fmla="*/ 1470759 w 1658719"/>
                <a:gd name="connsiteY1" fmla="*/ 224155 h 624205"/>
                <a:gd name="connsiteX2" fmla="*/ 1470759 w 1658719"/>
                <a:gd name="connsiteY2" fmla="*/ 130175 h 624205"/>
                <a:gd name="connsiteX3" fmla="*/ 1658719 w 1658719"/>
                <a:gd name="connsiteY3" fmla="*/ 318135 h 624205"/>
                <a:gd name="connsiteX4" fmla="*/ 1470759 w 1658719"/>
                <a:gd name="connsiteY4" fmla="*/ 506095 h 624205"/>
                <a:gd name="connsiteX5" fmla="*/ 1470759 w 1658719"/>
                <a:gd name="connsiteY5" fmla="*/ 412115 h 624205"/>
                <a:gd name="connsiteX6" fmla="*/ 28674 w 1658719"/>
                <a:gd name="connsiteY6" fmla="*/ 624205 h 624205"/>
                <a:gd name="connsiteX7" fmla="*/ 38834 w 1658719"/>
                <a:gd name="connsiteY7" fmla="*/ 0 h 624205"/>
                <a:gd name="connsiteX0" fmla="*/ 38834 w 1658719"/>
                <a:gd name="connsiteY0" fmla="*/ 0 h 624205"/>
                <a:gd name="connsiteX1" fmla="*/ 1470759 w 1658719"/>
                <a:gd name="connsiteY1" fmla="*/ 224155 h 624205"/>
                <a:gd name="connsiteX2" fmla="*/ 1470759 w 1658719"/>
                <a:gd name="connsiteY2" fmla="*/ 130175 h 624205"/>
                <a:gd name="connsiteX3" fmla="*/ 1658719 w 1658719"/>
                <a:gd name="connsiteY3" fmla="*/ 318135 h 624205"/>
                <a:gd name="connsiteX4" fmla="*/ 1470759 w 1658719"/>
                <a:gd name="connsiteY4" fmla="*/ 506095 h 624205"/>
                <a:gd name="connsiteX5" fmla="*/ 1470759 w 1658719"/>
                <a:gd name="connsiteY5" fmla="*/ 412115 h 624205"/>
                <a:gd name="connsiteX6" fmla="*/ 28674 w 1658719"/>
                <a:gd name="connsiteY6" fmla="*/ 624205 h 624205"/>
                <a:gd name="connsiteX7" fmla="*/ 38834 w 1658719"/>
                <a:gd name="connsiteY7" fmla="*/ 0 h 624205"/>
                <a:gd name="connsiteX0" fmla="*/ 38834 w 1658719"/>
                <a:gd name="connsiteY0" fmla="*/ 0 h 624205"/>
                <a:gd name="connsiteX1" fmla="*/ 734795 w 1658719"/>
                <a:gd name="connsiteY1" fmla="*/ 173356 h 624205"/>
                <a:gd name="connsiteX2" fmla="*/ 1470759 w 1658719"/>
                <a:gd name="connsiteY2" fmla="*/ 224155 h 624205"/>
                <a:gd name="connsiteX3" fmla="*/ 1470759 w 1658719"/>
                <a:gd name="connsiteY3" fmla="*/ 130175 h 624205"/>
                <a:gd name="connsiteX4" fmla="*/ 1658719 w 1658719"/>
                <a:gd name="connsiteY4" fmla="*/ 318135 h 624205"/>
                <a:gd name="connsiteX5" fmla="*/ 1470759 w 1658719"/>
                <a:gd name="connsiteY5" fmla="*/ 506095 h 624205"/>
                <a:gd name="connsiteX6" fmla="*/ 1470759 w 1658719"/>
                <a:gd name="connsiteY6" fmla="*/ 412115 h 624205"/>
                <a:gd name="connsiteX7" fmla="*/ 28674 w 1658719"/>
                <a:gd name="connsiteY7" fmla="*/ 624205 h 624205"/>
                <a:gd name="connsiteX8" fmla="*/ 38834 w 1658719"/>
                <a:gd name="connsiteY8" fmla="*/ 0 h 624205"/>
                <a:gd name="connsiteX0" fmla="*/ 30025 w 1661804"/>
                <a:gd name="connsiteY0" fmla="*/ 0 h 624205"/>
                <a:gd name="connsiteX1" fmla="*/ 737880 w 1661804"/>
                <a:gd name="connsiteY1" fmla="*/ 173356 h 624205"/>
                <a:gd name="connsiteX2" fmla="*/ 1473844 w 1661804"/>
                <a:gd name="connsiteY2" fmla="*/ 224155 h 624205"/>
                <a:gd name="connsiteX3" fmla="*/ 1473844 w 1661804"/>
                <a:gd name="connsiteY3" fmla="*/ 130175 h 624205"/>
                <a:gd name="connsiteX4" fmla="*/ 1661804 w 1661804"/>
                <a:gd name="connsiteY4" fmla="*/ 318135 h 624205"/>
                <a:gd name="connsiteX5" fmla="*/ 1473844 w 1661804"/>
                <a:gd name="connsiteY5" fmla="*/ 506095 h 624205"/>
                <a:gd name="connsiteX6" fmla="*/ 1473844 w 1661804"/>
                <a:gd name="connsiteY6" fmla="*/ 412115 h 624205"/>
                <a:gd name="connsiteX7" fmla="*/ 31759 w 1661804"/>
                <a:gd name="connsiteY7" fmla="*/ 624205 h 624205"/>
                <a:gd name="connsiteX8" fmla="*/ 30025 w 1661804"/>
                <a:gd name="connsiteY8" fmla="*/ 0 h 624205"/>
                <a:gd name="connsiteX0" fmla="*/ 42280 w 1674059"/>
                <a:gd name="connsiteY0" fmla="*/ 0 h 627380"/>
                <a:gd name="connsiteX1" fmla="*/ 750135 w 1674059"/>
                <a:gd name="connsiteY1" fmla="*/ 173356 h 627380"/>
                <a:gd name="connsiteX2" fmla="*/ 1486099 w 1674059"/>
                <a:gd name="connsiteY2" fmla="*/ 224155 h 627380"/>
                <a:gd name="connsiteX3" fmla="*/ 1486099 w 1674059"/>
                <a:gd name="connsiteY3" fmla="*/ 130175 h 627380"/>
                <a:gd name="connsiteX4" fmla="*/ 1674059 w 1674059"/>
                <a:gd name="connsiteY4" fmla="*/ 318135 h 627380"/>
                <a:gd name="connsiteX5" fmla="*/ 1486099 w 1674059"/>
                <a:gd name="connsiteY5" fmla="*/ 506095 h 627380"/>
                <a:gd name="connsiteX6" fmla="*/ 1486099 w 1674059"/>
                <a:gd name="connsiteY6" fmla="*/ 412115 h 627380"/>
                <a:gd name="connsiteX7" fmla="*/ 27660 w 1674059"/>
                <a:gd name="connsiteY7" fmla="*/ 627380 h 627380"/>
                <a:gd name="connsiteX8" fmla="*/ 42280 w 1674059"/>
                <a:gd name="connsiteY8" fmla="*/ 0 h 627380"/>
                <a:gd name="connsiteX0" fmla="*/ 25874 w 1657653"/>
                <a:gd name="connsiteY0" fmla="*/ 0 h 630555"/>
                <a:gd name="connsiteX1" fmla="*/ 733729 w 1657653"/>
                <a:gd name="connsiteY1" fmla="*/ 173356 h 630555"/>
                <a:gd name="connsiteX2" fmla="*/ 1469693 w 1657653"/>
                <a:gd name="connsiteY2" fmla="*/ 224155 h 630555"/>
                <a:gd name="connsiteX3" fmla="*/ 1469693 w 1657653"/>
                <a:gd name="connsiteY3" fmla="*/ 130175 h 630555"/>
                <a:gd name="connsiteX4" fmla="*/ 1657653 w 1657653"/>
                <a:gd name="connsiteY4" fmla="*/ 318135 h 630555"/>
                <a:gd name="connsiteX5" fmla="*/ 1469693 w 1657653"/>
                <a:gd name="connsiteY5" fmla="*/ 506095 h 630555"/>
                <a:gd name="connsiteX6" fmla="*/ 1469693 w 1657653"/>
                <a:gd name="connsiteY6" fmla="*/ 412115 h 630555"/>
                <a:gd name="connsiteX7" fmla="*/ 33555 w 1657653"/>
                <a:gd name="connsiteY7" fmla="*/ 630555 h 630555"/>
                <a:gd name="connsiteX8" fmla="*/ 25874 w 1657653"/>
                <a:gd name="connsiteY8" fmla="*/ 0 h 630555"/>
                <a:gd name="connsiteX0" fmla="*/ 22890 w 1659129"/>
                <a:gd name="connsiteY0" fmla="*/ 0 h 633730"/>
                <a:gd name="connsiteX1" fmla="*/ 735205 w 1659129"/>
                <a:gd name="connsiteY1" fmla="*/ 176531 h 633730"/>
                <a:gd name="connsiteX2" fmla="*/ 1471169 w 1659129"/>
                <a:gd name="connsiteY2" fmla="*/ 227330 h 633730"/>
                <a:gd name="connsiteX3" fmla="*/ 1471169 w 1659129"/>
                <a:gd name="connsiteY3" fmla="*/ 133350 h 633730"/>
                <a:gd name="connsiteX4" fmla="*/ 1659129 w 1659129"/>
                <a:gd name="connsiteY4" fmla="*/ 321310 h 633730"/>
                <a:gd name="connsiteX5" fmla="*/ 1471169 w 1659129"/>
                <a:gd name="connsiteY5" fmla="*/ 509270 h 633730"/>
                <a:gd name="connsiteX6" fmla="*/ 1471169 w 1659129"/>
                <a:gd name="connsiteY6" fmla="*/ 415290 h 633730"/>
                <a:gd name="connsiteX7" fmla="*/ 35031 w 1659129"/>
                <a:gd name="connsiteY7" fmla="*/ 633730 h 633730"/>
                <a:gd name="connsiteX8" fmla="*/ 22890 w 1659129"/>
                <a:gd name="connsiteY8" fmla="*/ 0 h 6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9129" h="633730">
                  <a:moveTo>
                    <a:pt x="22890" y="0"/>
                  </a:moveTo>
                  <a:cubicBezTo>
                    <a:pt x="186085" y="26035"/>
                    <a:pt x="572010" y="150496"/>
                    <a:pt x="735205" y="176531"/>
                  </a:cubicBezTo>
                  <a:lnTo>
                    <a:pt x="1471169" y="227330"/>
                  </a:lnTo>
                  <a:lnTo>
                    <a:pt x="1471169" y="133350"/>
                  </a:lnTo>
                  <a:lnTo>
                    <a:pt x="1659129" y="321310"/>
                  </a:lnTo>
                  <a:lnTo>
                    <a:pt x="1471169" y="509270"/>
                  </a:lnTo>
                  <a:lnTo>
                    <a:pt x="1471169" y="415290"/>
                  </a:lnTo>
                  <a:cubicBezTo>
                    <a:pt x="1002116" y="412962"/>
                    <a:pt x="709189" y="321098"/>
                    <a:pt x="35031" y="633730"/>
                  </a:cubicBezTo>
                  <a:cubicBezTo>
                    <a:pt x="-32491" y="422487"/>
                    <a:pt x="17387" y="208068"/>
                    <a:pt x="22890" y="0"/>
                  </a:cubicBezTo>
                  <a:close/>
                </a:path>
              </a:pathLst>
            </a:custGeom>
            <a:solidFill>
              <a:srgbClr val="0015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noProof="0" dirty="0">
                <a:solidFill>
                  <a:schemeClr val="bg1"/>
                </a:solidFill>
              </a:endParaRPr>
            </a:p>
          </p:txBody>
        </p:sp>
        <p:pic>
          <p:nvPicPr>
            <p:cNvPr id="42" name="Image 41" descr="Wire_MPWPC.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537344" y="2296090"/>
              <a:ext cx="1091284" cy="1022109"/>
            </a:xfrm>
            <a:prstGeom prst="rect">
              <a:avLst/>
            </a:prstGeom>
          </p:spPr>
        </p:pic>
        <p:pic>
          <p:nvPicPr>
            <p:cNvPr id="43" name="Picture 31" descr="MICROM"/>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22674" y="5901200"/>
              <a:ext cx="798478" cy="78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Segnaposto contenuto 12">
            <a:extLst>
              <a:ext uri="{FF2B5EF4-FFF2-40B4-BE49-F238E27FC236}">
                <a16:creationId xmlns:a16="http://schemas.microsoft.com/office/drawing/2014/main" id="{76BCA003-DED4-ADB9-46F8-D74014056AF5}"/>
              </a:ext>
            </a:extLst>
          </p:cNvPr>
          <p:cNvSpPr>
            <a:spLocks noGrp="1"/>
          </p:cNvSpPr>
          <p:nvPr>
            <p:ph idx="1"/>
          </p:nvPr>
        </p:nvSpPr>
        <p:spPr>
          <a:xfrm>
            <a:off x="463642" y="2166861"/>
            <a:ext cx="3343628" cy="3312203"/>
          </a:xfrm>
        </p:spPr>
        <p:txBody>
          <a:bodyPr>
            <a:noAutofit/>
          </a:bodyPr>
          <a:lstStyle/>
          <a:p>
            <a:pPr marL="266700" indent="-266700"/>
            <a:r>
              <a:rPr lang="en-US" sz="1600" noProof="0" dirty="0"/>
              <a:t>In the 90’s advances in microelectronics and photolithographic technology on flexible and standard PCB substrates favored the invention</a:t>
            </a:r>
          </a:p>
          <a:p>
            <a:pPr marL="266700" indent="-266700"/>
            <a:endParaRPr lang="en-US" sz="1600" dirty="0"/>
          </a:p>
          <a:p>
            <a:pPr marL="266700" indent="-266700"/>
            <a:r>
              <a:rPr lang="en-US" sz="1600" dirty="0"/>
              <a:t>First Micro Pattern Gaseous Detector (MPGD):  Micro-strip Gas Counter (MSGC) </a:t>
            </a:r>
            <a:r>
              <a:rPr lang="en-US" sz="1600" dirty="0" err="1"/>
              <a:t>Oed</a:t>
            </a:r>
            <a:r>
              <a:rPr lang="en-US" sz="1600" dirty="0"/>
              <a:t>, 1988</a:t>
            </a:r>
          </a:p>
          <a:p>
            <a:pPr marL="266700" indent="-266700"/>
            <a:endParaRPr lang="en-US" sz="1600" noProof="0" dirty="0"/>
          </a:p>
          <a:p>
            <a:pPr marL="266700" indent="-266700"/>
            <a:r>
              <a:rPr lang="en-US" sz="1600" noProof="0" dirty="0"/>
              <a:t>Pitch size of a few hundred microns, an order of magnitude </a:t>
            </a:r>
            <a:r>
              <a:rPr lang="en-US" sz="1600" u="sng" noProof="0" dirty="0"/>
              <a:t>improvement in granularity </a:t>
            </a:r>
            <a:r>
              <a:rPr lang="en-US" sz="1600" noProof="0" dirty="0"/>
              <a:t>over wire chambers (1 mm scale)</a:t>
            </a:r>
          </a:p>
        </p:txBody>
      </p:sp>
      <p:sp>
        <p:nvSpPr>
          <p:cNvPr id="2" name="Espace réservé du numéro de diapositive 1"/>
          <p:cNvSpPr>
            <a:spLocks noGrp="1"/>
          </p:cNvSpPr>
          <p:nvPr>
            <p:ph type="sldNum" sz="quarter" idx="12"/>
          </p:nvPr>
        </p:nvSpPr>
        <p:spPr/>
        <p:txBody>
          <a:bodyPr/>
          <a:lstStyle/>
          <a:p>
            <a:fld id="{C4F6A89B-06C4-49E0-856E-D0F9382176A8}" type="slidenum">
              <a:rPr lang="en-US" noProof="0" smtClean="0"/>
              <a:t>13</a:t>
            </a:fld>
            <a:endParaRPr lang="en-US" noProof="0" dirty="0"/>
          </a:p>
        </p:txBody>
      </p:sp>
      <p:sp>
        <p:nvSpPr>
          <p:cNvPr id="3" name="Segnaposto data 2">
            <a:extLst>
              <a:ext uri="{FF2B5EF4-FFF2-40B4-BE49-F238E27FC236}">
                <a16:creationId xmlns:a16="http://schemas.microsoft.com/office/drawing/2014/main" id="{8FC24A32-A84F-500C-1360-9EA745DDC977}"/>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1119F7DD-2042-AA2D-90C8-E6A7087BA71F}"/>
              </a:ext>
            </a:extLst>
          </p:cNvPr>
          <p:cNvSpPr>
            <a:spLocks noGrp="1"/>
          </p:cNvSpPr>
          <p:nvPr>
            <p:ph type="ftr" sz="quarter" idx="11"/>
          </p:nvPr>
        </p:nvSpPr>
        <p:spPr/>
        <p:txBody>
          <a:bodyPr/>
          <a:lstStyle/>
          <a:p>
            <a:r>
              <a:rPr lang="en-US"/>
              <a:t>Experimental Physics Meets Space - F. Pilo</a:t>
            </a:r>
          </a:p>
        </p:txBody>
      </p:sp>
    </p:spTree>
    <p:extLst>
      <p:ext uri="{BB962C8B-B14F-4D97-AF65-F5344CB8AC3E}">
        <p14:creationId xmlns:p14="http://schemas.microsoft.com/office/powerpoint/2010/main" val="206678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08488E-141F-43B8-0014-F8852912DAA5}"/>
              </a:ext>
            </a:extLst>
          </p:cNvPr>
          <p:cNvSpPr>
            <a:spLocks noGrp="1"/>
          </p:cNvSpPr>
          <p:nvPr>
            <p:ph type="title"/>
          </p:nvPr>
        </p:nvSpPr>
        <p:spPr/>
        <p:txBody>
          <a:bodyPr>
            <a:normAutofit/>
          </a:bodyPr>
          <a:lstStyle/>
          <a:p>
            <a:pPr algn="l"/>
            <a:r>
              <a:rPr lang="en-US" sz="4000" noProof="0" dirty="0"/>
              <a:t>Key Advantages of MPGDs</a:t>
            </a:r>
          </a:p>
        </p:txBody>
      </p:sp>
      <p:sp>
        <p:nvSpPr>
          <p:cNvPr id="3" name="Segnaposto contenuto 2">
            <a:extLst>
              <a:ext uri="{FF2B5EF4-FFF2-40B4-BE49-F238E27FC236}">
                <a16:creationId xmlns:a16="http://schemas.microsoft.com/office/drawing/2014/main" id="{0640F224-0995-EADA-42FE-E4ABC49503E9}"/>
              </a:ext>
            </a:extLst>
          </p:cNvPr>
          <p:cNvSpPr>
            <a:spLocks noGrp="1"/>
          </p:cNvSpPr>
          <p:nvPr>
            <p:ph idx="1"/>
          </p:nvPr>
        </p:nvSpPr>
        <p:spPr/>
        <p:txBody>
          <a:bodyPr/>
          <a:lstStyle/>
          <a:p>
            <a:r>
              <a:rPr lang="en-US" b="1" dirty="0"/>
              <a:t>Granularity:</a:t>
            </a:r>
            <a:r>
              <a:rPr lang="en-US" dirty="0"/>
              <a:t> Detailed and high-resolution detection</a:t>
            </a:r>
          </a:p>
          <a:p>
            <a:r>
              <a:rPr lang="en-US" b="1" noProof="0" dirty="0"/>
              <a:t>Excellent Time and Position Resolution:</a:t>
            </a:r>
            <a:r>
              <a:rPr lang="en-US" noProof="0" dirty="0"/>
              <a:t> Precise detection</a:t>
            </a:r>
          </a:p>
          <a:p>
            <a:r>
              <a:rPr lang="en-US" b="1" noProof="0" dirty="0"/>
              <a:t>Stability and Radiation Hardness:</a:t>
            </a:r>
            <a:r>
              <a:rPr lang="en-US" noProof="0" dirty="0"/>
              <a:t> Robust and reliable in high radiation environments</a:t>
            </a:r>
          </a:p>
          <a:p>
            <a:r>
              <a:rPr lang="en-US" b="1" dirty="0"/>
              <a:t>High Count Rate Capability:</a:t>
            </a:r>
            <a:r>
              <a:rPr lang="en-US" dirty="0"/>
              <a:t> Suitable for high-energy physics experiments</a:t>
            </a:r>
          </a:p>
          <a:p>
            <a:endParaRPr lang="en-US" noProof="0" dirty="0"/>
          </a:p>
          <a:p>
            <a:endParaRPr lang="en-US" noProof="0" dirty="0"/>
          </a:p>
        </p:txBody>
      </p:sp>
      <p:sp>
        <p:nvSpPr>
          <p:cNvPr id="4" name="Segnaposto data 3">
            <a:extLst>
              <a:ext uri="{FF2B5EF4-FFF2-40B4-BE49-F238E27FC236}">
                <a16:creationId xmlns:a16="http://schemas.microsoft.com/office/drawing/2014/main" id="{4DFEC3ED-4BB2-D14C-4974-7CF6DB3B3DB9}"/>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5E719540-62F4-F86B-C026-3EEF742EBDD5}"/>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2D2B8850-70C7-C1DD-5ACA-9C53887FB5CE}"/>
              </a:ext>
            </a:extLst>
          </p:cNvPr>
          <p:cNvSpPr>
            <a:spLocks noGrp="1"/>
          </p:cNvSpPr>
          <p:nvPr>
            <p:ph type="sldNum" sz="quarter" idx="12"/>
          </p:nvPr>
        </p:nvSpPr>
        <p:spPr/>
        <p:txBody>
          <a:bodyPr/>
          <a:lstStyle/>
          <a:p>
            <a:fld id="{C1FF6DA9-008F-8B48-92A6-B652298478BF}" type="slidenum">
              <a:rPr lang="en-US" smtClean="0"/>
              <a:t>14</a:t>
            </a:fld>
            <a:endParaRPr lang="en-US"/>
          </a:p>
        </p:txBody>
      </p:sp>
    </p:spTree>
    <p:extLst>
      <p:ext uri="{BB962C8B-B14F-4D97-AF65-F5344CB8AC3E}">
        <p14:creationId xmlns:p14="http://schemas.microsoft.com/office/powerpoint/2010/main" val="193646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43DEAB7-8DA0-88C5-B194-D5207AA3D32C}"/>
              </a:ext>
            </a:extLst>
          </p:cNvPr>
          <p:cNvPicPr>
            <a:picLocks noChangeAspect="1"/>
          </p:cNvPicPr>
          <p:nvPr/>
        </p:nvPicPr>
        <p:blipFill>
          <a:blip r:embed="rId3"/>
          <a:srcRect l="9697" r="8137" b="8029"/>
          <a:stretch>
            <a:fillRect/>
          </a:stretch>
        </p:blipFill>
        <p:spPr>
          <a:xfrm>
            <a:off x="366715" y="1275409"/>
            <a:ext cx="4120617" cy="3306115"/>
          </a:xfrm>
          <a:prstGeom prst="rect">
            <a:avLst/>
          </a:prstGeom>
        </p:spPr>
      </p:pic>
      <p:sp>
        <p:nvSpPr>
          <p:cNvPr id="2" name="Titolo 1">
            <a:extLst>
              <a:ext uri="{FF2B5EF4-FFF2-40B4-BE49-F238E27FC236}">
                <a16:creationId xmlns:a16="http://schemas.microsoft.com/office/drawing/2014/main" id="{BA92A630-297D-F0C4-DC6D-6E0F1D93BD6E}"/>
              </a:ext>
            </a:extLst>
          </p:cNvPr>
          <p:cNvSpPr>
            <a:spLocks noGrp="1"/>
          </p:cNvSpPr>
          <p:nvPr>
            <p:ph type="title"/>
          </p:nvPr>
        </p:nvSpPr>
        <p:spPr/>
        <p:txBody>
          <a:bodyPr>
            <a:normAutofit/>
          </a:bodyPr>
          <a:lstStyle/>
          <a:p>
            <a:pPr algn="l"/>
            <a:r>
              <a:rPr lang="en-US" sz="2000" noProof="0" dirty="0"/>
              <a:t>Types of MPGDs</a:t>
            </a:r>
            <a:br>
              <a:rPr lang="en-US" noProof="0" dirty="0"/>
            </a:br>
            <a:r>
              <a:rPr lang="en-US" noProof="0" dirty="0"/>
              <a:t>GEM’s and THGEM’s</a:t>
            </a:r>
          </a:p>
        </p:txBody>
      </p:sp>
      <p:sp>
        <p:nvSpPr>
          <p:cNvPr id="9" name="CasellaDiTesto 8">
            <a:extLst>
              <a:ext uri="{FF2B5EF4-FFF2-40B4-BE49-F238E27FC236}">
                <a16:creationId xmlns:a16="http://schemas.microsoft.com/office/drawing/2014/main" id="{E7C9D9AA-81B3-2DE4-5736-CEB5794AC2AD}"/>
              </a:ext>
            </a:extLst>
          </p:cNvPr>
          <p:cNvSpPr txBox="1"/>
          <p:nvPr/>
        </p:nvSpPr>
        <p:spPr>
          <a:xfrm>
            <a:off x="4487333" y="1503111"/>
            <a:ext cx="4478868" cy="2769989"/>
          </a:xfrm>
          <a:prstGeom prst="rect">
            <a:avLst/>
          </a:prstGeom>
          <a:noFill/>
        </p:spPr>
        <p:txBody>
          <a:bodyPr wrap="square">
            <a:spAutoFit/>
          </a:bodyPr>
          <a:lstStyle/>
          <a:p>
            <a:pPr marL="29718"/>
            <a:r>
              <a:rPr lang="en-US" sz="2000" noProof="0" dirty="0"/>
              <a:t>GEM</a:t>
            </a:r>
          </a:p>
          <a:p>
            <a:pPr marL="29718"/>
            <a:endParaRPr lang="en-US" sz="1600" noProof="0" dirty="0"/>
          </a:p>
          <a:p>
            <a:pPr marL="29718"/>
            <a:r>
              <a:rPr lang="en-US" sz="1400" u="sng" dirty="0"/>
              <a:t>How it works:</a:t>
            </a:r>
            <a:endParaRPr lang="en-US" sz="1400" u="sng" noProof="0" dirty="0"/>
          </a:p>
          <a:p>
            <a:pPr marL="201168" indent="-171450">
              <a:buFont typeface="Arial" panose="020B0604020202020204" pitchFamily="34" charset="0"/>
              <a:buChar char="•"/>
            </a:pPr>
            <a:r>
              <a:rPr lang="en-US" sz="1100" noProof="0" dirty="0"/>
              <a:t>A thin (50 </a:t>
            </a:r>
            <a:r>
              <a:rPr lang="en-US" sz="1100" dirty="0"/>
              <a:t>um</a:t>
            </a:r>
            <a:r>
              <a:rPr lang="en-US" sz="1100" noProof="0" dirty="0"/>
              <a:t>), metal-clad polymer foil chemically perforated by a high density of holes, typically 100/mm</a:t>
            </a:r>
            <a:r>
              <a:rPr lang="en-US" sz="1100" baseline="30000" noProof="0" dirty="0"/>
              <a:t>2</a:t>
            </a:r>
            <a:r>
              <a:rPr lang="en-US" sz="1100" noProof="0" dirty="0"/>
              <a:t> </a:t>
            </a:r>
          </a:p>
          <a:p>
            <a:pPr marL="201168" indent="-171450">
              <a:buFont typeface="Arial" panose="020B0604020202020204" pitchFamily="34" charset="0"/>
              <a:buChar char="•"/>
            </a:pPr>
            <a:r>
              <a:rPr lang="en-US" sz="1100" noProof="0" dirty="0"/>
              <a:t>Large ΔV between the two sides of the foil</a:t>
            </a:r>
            <a:r>
              <a:rPr lang="en-US" sz="1100" noProof="0" dirty="0">
                <a:sym typeface="Wingdings" panose="05000000000000000000" pitchFamily="2" charset="2"/>
              </a:rPr>
              <a:t> creates a high field</a:t>
            </a:r>
          </a:p>
          <a:p>
            <a:pPr marL="201168" indent="-171450">
              <a:buFont typeface="Arial" panose="020B0604020202020204" pitchFamily="34" charset="0"/>
              <a:buChar char="•"/>
            </a:pPr>
            <a:r>
              <a:rPr lang="en-US" sz="1100" noProof="0" dirty="0">
                <a:sym typeface="Wingdings" panose="05000000000000000000" pitchFamily="2" charset="2"/>
              </a:rPr>
              <a:t>Electrons released in the upper region, drift towards the holes acquiring enough energy to provoke ionizations</a:t>
            </a:r>
          </a:p>
          <a:p>
            <a:pPr marL="201168" indent="-171450">
              <a:buFont typeface="Arial" panose="020B0604020202020204" pitchFamily="34" charset="0"/>
              <a:buChar char="•"/>
            </a:pPr>
            <a:r>
              <a:rPr lang="en-US" sz="1100" noProof="0" dirty="0">
                <a:sym typeface="Wingdings" panose="05000000000000000000" pitchFamily="2" charset="2"/>
              </a:rPr>
              <a:t>Large fraction of electrons are transferred into the lower section</a:t>
            </a:r>
            <a:endParaRPr lang="en-US" sz="1100" noProof="0" dirty="0"/>
          </a:p>
          <a:p>
            <a:pPr marL="29718"/>
            <a:endParaRPr lang="en-US" sz="1100" noProof="0" dirty="0"/>
          </a:p>
          <a:p>
            <a:pPr marL="29718"/>
            <a:r>
              <a:rPr lang="en-US" sz="1400" u="sng" dirty="0"/>
              <a:t>Key advantages:</a:t>
            </a:r>
            <a:endParaRPr lang="en-US" sz="1400" u="sng" noProof="0" dirty="0"/>
          </a:p>
          <a:p>
            <a:pPr marL="201168" indent="-171450">
              <a:buFont typeface="Arial" panose="020B0604020202020204" pitchFamily="34" charset="0"/>
              <a:buChar char="•"/>
            </a:pPr>
            <a:r>
              <a:rPr lang="en-US" sz="1100" noProof="0" dirty="0"/>
              <a:t>Full decoupling of amplification stage (GEM) and readout stage (PCB, anode)</a:t>
            </a:r>
          </a:p>
          <a:p>
            <a:pPr marL="201168" indent="-171450">
              <a:buFont typeface="Arial" panose="020B0604020202020204" pitchFamily="34" charset="0"/>
              <a:buChar char="•"/>
            </a:pPr>
            <a:r>
              <a:rPr lang="en-US" sz="1100" noProof="0" dirty="0"/>
              <a:t>Amplification and readout structures can be optimized independently</a:t>
            </a:r>
          </a:p>
        </p:txBody>
      </p:sp>
      <p:grpSp>
        <p:nvGrpSpPr>
          <p:cNvPr id="12" name="Gruppo 11">
            <a:extLst>
              <a:ext uri="{FF2B5EF4-FFF2-40B4-BE49-F238E27FC236}">
                <a16:creationId xmlns:a16="http://schemas.microsoft.com/office/drawing/2014/main" id="{012B6229-4B21-5952-0947-2D71F9055C59}"/>
              </a:ext>
            </a:extLst>
          </p:cNvPr>
          <p:cNvGrpSpPr/>
          <p:nvPr/>
        </p:nvGrpSpPr>
        <p:grpSpPr>
          <a:xfrm>
            <a:off x="764495" y="4598253"/>
            <a:ext cx="8509000" cy="1985109"/>
            <a:chOff x="4572000" y="4622871"/>
            <a:chExt cx="8391472" cy="1985109"/>
          </a:xfrm>
        </p:grpSpPr>
        <p:sp>
          <p:nvSpPr>
            <p:cNvPr id="13" name="CasellaDiTesto 12">
              <a:extLst>
                <a:ext uri="{FF2B5EF4-FFF2-40B4-BE49-F238E27FC236}">
                  <a16:creationId xmlns:a16="http://schemas.microsoft.com/office/drawing/2014/main" id="{7D6937F2-45E3-63F3-0690-46313761473D}"/>
                </a:ext>
              </a:extLst>
            </p:cNvPr>
            <p:cNvSpPr txBox="1"/>
            <p:nvPr/>
          </p:nvSpPr>
          <p:spPr>
            <a:xfrm>
              <a:off x="9085739" y="5315504"/>
              <a:ext cx="3877733" cy="1169551"/>
            </a:xfrm>
            <a:prstGeom prst="rect">
              <a:avLst/>
            </a:prstGeom>
            <a:noFill/>
          </p:spPr>
          <p:txBody>
            <a:bodyPr wrap="square">
              <a:spAutoFit/>
            </a:bodyPr>
            <a:lstStyle/>
            <a:p>
              <a:pPr marL="201168" indent="-171450">
                <a:buFont typeface="Arial" panose="020B0604020202020204" pitchFamily="34" charset="0"/>
                <a:buChar char="•"/>
              </a:pPr>
              <a:r>
                <a:rPr lang="en-US" sz="1000" noProof="0" dirty="0">
                  <a:solidFill>
                    <a:srgbClr val="001848"/>
                  </a:solidFill>
                </a:rPr>
                <a:t>High gas gain ~10</a:t>
              </a:r>
              <a:r>
                <a:rPr lang="en-US" sz="1000" baseline="30000" noProof="0" dirty="0">
                  <a:solidFill>
                    <a:srgbClr val="001848"/>
                  </a:solidFill>
                </a:rPr>
                <a:t>5</a:t>
              </a:r>
              <a:r>
                <a:rPr lang="en-US" sz="1000" noProof="0" dirty="0">
                  <a:solidFill>
                    <a:srgbClr val="001848"/>
                  </a:solidFill>
                </a:rPr>
                <a:t> (&gt;10</a:t>
              </a:r>
              <a:r>
                <a:rPr lang="en-US" sz="1000" baseline="30000" noProof="0" dirty="0">
                  <a:solidFill>
                    <a:srgbClr val="001848"/>
                  </a:solidFill>
                </a:rPr>
                <a:t>6</a:t>
              </a:r>
              <a:r>
                <a:rPr lang="en-US" sz="1000" noProof="0" dirty="0">
                  <a:solidFill>
                    <a:srgbClr val="001848"/>
                  </a:solidFill>
                </a:rPr>
                <a:t>) @ single (double) THGEM</a:t>
              </a:r>
            </a:p>
            <a:p>
              <a:pPr marL="201168" indent="-171450">
                <a:buFont typeface="Arial" panose="020B0604020202020204" pitchFamily="34" charset="0"/>
                <a:buChar char="•"/>
              </a:pPr>
              <a:r>
                <a:rPr lang="en-US" sz="1000" noProof="0" dirty="0">
                  <a:solidFill>
                    <a:srgbClr val="001848"/>
                  </a:solidFill>
                </a:rPr>
                <a:t>Few-ns RMS time resolution</a:t>
              </a:r>
            </a:p>
            <a:p>
              <a:pPr marL="201168" indent="-171450">
                <a:buFont typeface="Arial" panose="020B0604020202020204" pitchFamily="34" charset="0"/>
                <a:buChar char="•"/>
              </a:pPr>
              <a:r>
                <a:rPr lang="en-US" sz="1000" noProof="0" dirty="0">
                  <a:solidFill>
                    <a:srgbClr val="001848"/>
                  </a:solidFill>
                </a:rPr>
                <a:t>Sub-mm position resolution</a:t>
              </a:r>
            </a:p>
            <a:p>
              <a:pPr marL="201168" indent="-171450">
                <a:buFont typeface="Arial" panose="020B0604020202020204" pitchFamily="34" charset="0"/>
                <a:buChar char="•"/>
              </a:pPr>
              <a:r>
                <a:rPr lang="en-US" sz="1000" noProof="0" dirty="0">
                  <a:solidFill>
                    <a:srgbClr val="001848"/>
                  </a:solidFill>
                </a:rPr>
                <a:t>MHz/mm2 rate capability</a:t>
              </a:r>
            </a:p>
            <a:p>
              <a:pPr marL="201168" indent="-171450">
                <a:buFont typeface="Arial" panose="020B0604020202020204" pitchFamily="34" charset="0"/>
                <a:buChar char="•"/>
              </a:pPr>
              <a:r>
                <a:rPr lang="en-US" sz="1000" noProof="0" dirty="0">
                  <a:solidFill>
                    <a:srgbClr val="001848"/>
                  </a:solidFill>
                </a:rPr>
                <a:t>Cryogenic operation: OK</a:t>
              </a:r>
            </a:p>
            <a:p>
              <a:pPr marL="201168" indent="-171450">
                <a:buFont typeface="Arial" panose="020B0604020202020204" pitchFamily="34" charset="0"/>
                <a:buChar char="•"/>
              </a:pPr>
              <a:r>
                <a:rPr lang="en-US" sz="1000" noProof="0" dirty="0">
                  <a:solidFill>
                    <a:srgbClr val="001848"/>
                  </a:solidFill>
                </a:rPr>
                <a:t>Gas: molecular and noble gases</a:t>
              </a:r>
            </a:p>
            <a:p>
              <a:pPr marL="201168" indent="-171450">
                <a:buFont typeface="Arial" panose="020B0604020202020204" pitchFamily="34" charset="0"/>
                <a:buChar char="•"/>
              </a:pPr>
              <a:r>
                <a:rPr lang="en-US" sz="1000" noProof="0" dirty="0">
                  <a:solidFill>
                    <a:srgbClr val="001848"/>
                  </a:solidFill>
                </a:rPr>
                <a:t>Pressure: 1mbar - few bar</a:t>
              </a:r>
            </a:p>
          </p:txBody>
        </p:sp>
        <p:pic>
          <p:nvPicPr>
            <p:cNvPr id="4" name="Immagine 3">
              <a:extLst>
                <a:ext uri="{FF2B5EF4-FFF2-40B4-BE49-F238E27FC236}">
                  <a16:creationId xmlns:a16="http://schemas.microsoft.com/office/drawing/2014/main" id="{351010D8-2876-8291-87BB-CCC90A2DE303}"/>
                </a:ext>
              </a:extLst>
            </p:cNvPr>
            <p:cNvPicPr>
              <a:picLocks noChangeAspect="1"/>
            </p:cNvPicPr>
            <p:nvPr/>
          </p:nvPicPr>
          <p:blipFill>
            <a:blip r:embed="rId4"/>
            <a:stretch>
              <a:fillRect/>
            </a:stretch>
          </p:blipFill>
          <p:spPr>
            <a:xfrm>
              <a:off x="4791554" y="4902767"/>
              <a:ext cx="4153480" cy="1705213"/>
            </a:xfrm>
            <a:prstGeom prst="rect">
              <a:avLst/>
            </a:prstGeom>
          </p:spPr>
        </p:pic>
        <p:sp>
          <p:nvSpPr>
            <p:cNvPr id="6" name="Rettangolo 5">
              <a:extLst>
                <a:ext uri="{FF2B5EF4-FFF2-40B4-BE49-F238E27FC236}">
                  <a16:creationId xmlns:a16="http://schemas.microsoft.com/office/drawing/2014/main" id="{DA971170-07D8-7051-D8A5-647D37E35030}"/>
                </a:ext>
              </a:extLst>
            </p:cNvPr>
            <p:cNvSpPr/>
            <p:nvPr/>
          </p:nvSpPr>
          <p:spPr>
            <a:xfrm>
              <a:off x="4572000" y="4642512"/>
              <a:ext cx="7586133" cy="196546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44BAD8F-AA47-5356-36A8-8BA1EF22280D}"/>
                </a:ext>
              </a:extLst>
            </p:cNvPr>
            <p:cNvSpPr txBox="1"/>
            <p:nvPr/>
          </p:nvSpPr>
          <p:spPr>
            <a:xfrm>
              <a:off x="11216204" y="4622871"/>
              <a:ext cx="896399" cy="369332"/>
            </a:xfrm>
            <a:prstGeom prst="rect">
              <a:avLst/>
            </a:prstGeom>
            <a:noFill/>
          </p:spPr>
          <p:txBody>
            <a:bodyPr wrap="none" rtlCol="0">
              <a:spAutoFit/>
            </a:bodyPr>
            <a:lstStyle/>
            <a:p>
              <a:r>
                <a:rPr lang="it-IT" dirty="0"/>
                <a:t>THGEM</a:t>
              </a:r>
            </a:p>
          </p:txBody>
        </p:sp>
        <p:sp>
          <p:nvSpPr>
            <p:cNvPr id="11" name="CasellaDiTesto 10">
              <a:extLst>
                <a:ext uri="{FF2B5EF4-FFF2-40B4-BE49-F238E27FC236}">
                  <a16:creationId xmlns:a16="http://schemas.microsoft.com/office/drawing/2014/main" id="{38C37EBA-ED26-B2C7-DADB-AD35B666D49E}"/>
                </a:ext>
              </a:extLst>
            </p:cNvPr>
            <p:cNvSpPr txBox="1"/>
            <p:nvPr/>
          </p:nvSpPr>
          <p:spPr>
            <a:xfrm>
              <a:off x="10813259" y="4907581"/>
              <a:ext cx="1549400" cy="184666"/>
            </a:xfrm>
            <a:prstGeom prst="rect">
              <a:avLst/>
            </a:prstGeom>
            <a:noFill/>
          </p:spPr>
          <p:txBody>
            <a:bodyPr wrap="square">
              <a:spAutoFit/>
            </a:bodyPr>
            <a:lstStyle/>
            <a:p>
              <a:r>
                <a:rPr lang="it-IT" sz="600" b="0" i="1" u="none" strike="noStrike" baseline="0" dirty="0"/>
                <a:t>L. </a:t>
              </a:r>
              <a:r>
                <a:rPr lang="it-IT" sz="600" b="0" i="1" u="none" strike="noStrike" baseline="0" dirty="0" err="1"/>
                <a:t>Periale</a:t>
              </a:r>
              <a:r>
                <a:rPr lang="it-IT" sz="600" b="0" i="1" u="none" strike="noStrike" baseline="0" dirty="0"/>
                <a:t> et al., NIM A478 (2002) 377. </a:t>
              </a:r>
              <a:endParaRPr lang="it-IT" sz="600" i="1" dirty="0"/>
            </a:p>
          </p:txBody>
        </p:sp>
      </p:grpSp>
      <p:sp>
        <p:nvSpPr>
          <p:cNvPr id="16" name="Segnaposto numero diapositiva 15">
            <a:extLst>
              <a:ext uri="{FF2B5EF4-FFF2-40B4-BE49-F238E27FC236}">
                <a16:creationId xmlns:a16="http://schemas.microsoft.com/office/drawing/2014/main" id="{4CBF2DC1-2431-A71F-0F6D-CAE8B391C32E}"/>
              </a:ext>
            </a:extLst>
          </p:cNvPr>
          <p:cNvSpPr>
            <a:spLocks noGrp="1"/>
          </p:cNvSpPr>
          <p:nvPr>
            <p:ph type="sldNum" sz="quarter" idx="12"/>
          </p:nvPr>
        </p:nvSpPr>
        <p:spPr/>
        <p:txBody>
          <a:bodyPr/>
          <a:lstStyle/>
          <a:p>
            <a:fld id="{C1FF6DA9-008F-8B48-92A6-B652298478BF}" type="slidenum">
              <a:rPr lang="en-US" smtClean="0"/>
              <a:t>15</a:t>
            </a:fld>
            <a:endParaRPr lang="en-US"/>
          </a:p>
        </p:txBody>
      </p:sp>
    </p:spTree>
    <p:extLst>
      <p:ext uri="{BB962C8B-B14F-4D97-AF65-F5344CB8AC3E}">
        <p14:creationId xmlns:p14="http://schemas.microsoft.com/office/powerpoint/2010/main" val="2949908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4167D-E4D7-FCDE-47D8-54916211B51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9CE6E5B-F0C7-33AF-C86A-B97D749ACFDE}"/>
              </a:ext>
            </a:extLst>
          </p:cNvPr>
          <p:cNvSpPr>
            <a:spLocks noGrp="1"/>
          </p:cNvSpPr>
          <p:nvPr>
            <p:ph type="title"/>
          </p:nvPr>
        </p:nvSpPr>
        <p:spPr/>
        <p:txBody>
          <a:bodyPr>
            <a:normAutofit/>
          </a:bodyPr>
          <a:lstStyle/>
          <a:p>
            <a:pPr algn="l"/>
            <a:r>
              <a:rPr lang="en-US" sz="2000" noProof="0" dirty="0"/>
              <a:t>Types of MPGDs</a:t>
            </a:r>
            <a:br>
              <a:rPr lang="en-US" sz="2000" noProof="0" dirty="0"/>
            </a:br>
            <a:r>
              <a:rPr lang="en-US" noProof="0" dirty="0"/>
              <a:t>MICROMEGAS</a:t>
            </a:r>
          </a:p>
        </p:txBody>
      </p:sp>
      <p:pic>
        <p:nvPicPr>
          <p:cNvPr id="7" name="Immagine 6">
            <a:extLst>
              <a:ext uri="{FF2B5EF4-FFF2-40B4-BE49-F238E27FC236}">
                <a16:creationId xmlns:a16="http://schemas.microsoft.com/office/drawing/2014/main" id="{0C36E988-D8F4-7CAF-2B06-24F391A5236E}"/>
              </a:ext>
            </a:extLst>
          </p:cNvPr>
          <p:cNvPicPr>
            <a:picLocks noChangeAspect="1"/>
          </p:cNvPicPr>
          <p:nvPr/>
        </p:nvPicPr>
        <p:blipFill>
          <a:blip r:embed="rId3"/>
          <a:srcRect l="10942" r="9777" b="6042"/>
          <a:stretch>
            <a:fillRect/>
          </a:stretch>
        </p:blipFill>
        <p:spPr>
          <a:xfrm>
            <a:off x="4888793" y="1322336"/>
            <a:ext cx="3950407" cy="3329357"/>
          </a:xfrm>
          <a:prstGeom prst="rect">
            <a:avLst/>
          </a:prstGeom>
        </p:spPr>
      </p:pic>
      <p:sp>
        <p:nvSpPr>
          <p:cNvPr id="13" name="CasellaDiTesto 12">
            <a:extLst>
              <a:ext uri="{FF2B5EF4-FFF2-40B4-BE49-F238E27FC236}">
                <a16:creationId xmlns:a16="http://schemas.microsoft.com/office/drawing/2014/main" id="{B7C4C3C9-2651-250E-2BF5-F1ABF59C74FD}"/>
              </a:ext>
            </a:extLst>
          </p:cNvPr>
          <p:cNvSpPr txBox="1"/>
          <p:nvPr/>
        </p:nvSpPr>
        <p:spPr>
          <a:xfrm>
            <a:off x="457201" y="2096236"/>
            <a:ext cx="4514849" cy="3539430"/>
          </a:xfrm>
          <a:prstGeom prst="rect">
            <a:avLst/>
          </a:prstGeom>
          <a:noFill/>
        </p:spPr>
        <p:txBody>
          <a:bodyPr wrap="square">
            <a:spAutoFit/>
          </a:bodyPr>
          <a:lstStyle/>
          <a:p>
            <a:pPr marL="201168" indent="-171450">
              <a:buFont typeface="Arial" panose="020B0604020202020204" pitchFamily="34" charset="0"/>
              <a:buChar char="•"/>
            </a:pPr>
            <a:r>
              <a:rPr lang="en-US" sz="1400" noProof="0" dirty="0">
                <a:solidFill>
                  <a:srgbClr val="001848"/>
                </a:solidFill>
              </a:rPr>
              <a:t>Multiplication takes place in high E field (~ 40 kV/cm) between the anode and the mesh</a:t>
            </a:r>
          </a:p>
          <a:p>
            <a:pPr marL="29718"/>
            <a:endParaRPr lang="en-US" sz="1400" noProof="0" dirty="0">
              <a:solidFill>
                <a:srgbClr val="001848"/>
              </a:solidFill>
            </a:endParaRPr>
          </a:p>
          <a:p>
            <a:pPr marL="658368" lvl="1" indent="-171450">
              <a:buFont typeface="Arial" panose="020B0604020202020204" pitchFamily="34" charset="0"/>
              <a:buChar char="•"/>
            </a:pPr>
            <a:r>
              <a:rPr lang="en-US" sz="1400" noProof="0" dirty="0">
                <a:solidFill>
                  <a:srgbClr val="001848"/>
                </a:solidFill>
              </a:rPr>
              <a:t>High gain (up to 10</a:t>
            </a:r>
            <a:r>
              <a:rPr lang="en-US" sz="1400" baseline="30000" noProof="0" dirty="0">
                <a:solidFill>
                  <a:srgbClr val="001848"/>
                </a:solidFill>
              </a:rPr>
              <a:t>5</a:t>
            </a:r>
            <a:r>
              <a:rPr lang="en-US" sz="1400" noProof="0" dirty="0">
                <a:solidFill>
                  <a:srgbClr val="001848"/>
                </a:solidFill>
              </a:rPr>
              <a:t> or more) </a:t>
            </a:r>
          </a:p>
          <a:p>
            <a:pPr marL="658368" lvl="1" indent="-171450">
              <a:buFont typeface="Arial" panose="020B0604020202020204" pitchFamily="34" charset="0"/>
              <a:buChar char="•"/>
            </a:pPr>
            <a:r>
              <a:rPr lang="en-US" sz="1400" noProof="0" dirty="0">
                <a:solidFill>
                  <a:srgbClr val="001848"/>
                </a:solidFill>
              </a:rPr>
              <a:t>Single stage of amplification</a:t>
            </a:r>
          </a:p>
          <a:p>
            <a:pPr marL="658368" lvl="1" indent="-171450">
              <a:buFont typeface="Arial" panose="020B0604020202020204" pitchFamily="34" charset="0"/>
              <a:buChar char="•"/>
            </a:pPr>
            <a:r>
              <a:rPr lang="en-US" sz="1400" noProof="0" dirty="0">
                <a:solidFill>
                  <a:srgbClr val="001848"/>
                </a:solidFill>
              </a:rPr>
              <a:t>Fast signals (&lt; 1 ns)</a:t>
            </a:r>
          </a:p>
          <a:p>
            <a:pPr marL="658368" lvl="1" indent="-171450">
              <a:buFont typeface="Arial" panose="020B0604020202020204" pitchFamily="34" charset="0"/>
              <a:buChar char="•"/>
            </a:pPr>
            <a:r>
              <a:rPr lang="en-US" sz="1400" noProof="0" dirty="0">
                <a:solidFill>
                  <a:srgbClr val="001848"/>
                </a:solidFill>
              </a:rPr>
              <a:t>Fast &amp; natural ion collection</a:t>
            </a:r>
          </a:p>
          <a:p>
            <a:pPr marL="658368" lvl="1" indent="-171450">
              <a:buFont typeface="Arial" panose="020B0604020202020204" pitchFamily="34" charset="0"/>
              <a:buChar char="•"/>
            </a:pPr>
            <a:r>
              <a:rPr lang="en-US" sz="1400" noProof="0" dirty="0">
                <a:solidFill>
                  <a:srgbClr val="001848"/>
                </a:solidFill>
              </a:rPr>
              <a:t>Low ion backflow to the drift region</a:t>
            </a:r>
          </a:p>
          <a:p>
            <a:pPr marL="658368" lvl="1" indent="-171450">
              <a:buFont typeface="Arial" panose="020B0604020202020204" pitchFamily="34" charset="0"/>
              <a:buChar char="•"/>
            </a:pPr>
            <a:r>
              <a:rPr lang="en-US" sz="1400" noProof="0" dirty="0">
                <a:solidFill>
                  <a:srgbClr val="001848"/>
                </a:solidFill>
              </a:rPr>
              <a:t>Short recovery time (~150 ns) → High-rate capability (&gt;MHz) </a:t>
            </a:r>
          </a:p>
          <a:p>
            <a:pPr marL="658368" lvl="1" indent="-171450">
              <a:buFont typeface="Arial" panose="020B0604020202020204" pitchFamily="34" charset="0"/>
              <a:buChar char="•"/>
            </a:pPr>
            <a:endParaRPr lang="en-US" sz="1400" dirty="0">
              <a:solidFill>
                <a:srgbClr val="001848"/>
              </a:solidFill>
            </a:endParaRPr>
          </a:p>
          <a:p>
            <a:pPr marL="486918" lvl="1"/>
            <a:endParaRPr lang="en-US" sz="1400" noProof="0" dirty="0">
              <a:solidFill>
                <a:srgbClr val="001848"/>
              </a:solidFill>
            </a:endParaRPr>
          </a:p>
          <a:p>
            <a:pPr marL="201168" indent="-171450">
              <a:buFont typeface="Arial" panose="020B0604020202020204" pitchFamily="34" charset="0"/>
              <a:buChar char="•"/>
            </a:pPr>
            <a:r>
              <a:rPr lang="en-US" sz="1400" noProof="0" dirty="0">
                <a:solidFill>
                  <a:srgbClr val="001848"/>
                </a:solidFill>
              </a:rPr>
              <a:t>Signal is induced by both electron &amp; ion movement towards the anode / micromesh</a:t>
            </a:r>
          </a:p>
          <a:p>
            <a:pPr marL="658368" lvl="1" indent="-171450">
              <a:buFont typeface="Arial" panose="020B0604020202020204" pitchFamily="34" charset="0"/>
              <a:buChar char="•"/>
            </a:pPr>
            <a:r>
              <a:rPr lang="en-US" sz="1400" noProof="0" dirty="0">
                <a:solidFill>
                  <a:srgbClr val="001848"/>
                </a:solidFill>
              </a:rPr>
              <a:t>Thin amplification gap (50-150 µm) → Small imperfections → no gain variations</a:t>
            </a:r>
          </a:p>
        </p:txBody>
      </p:sp>
      <p:pic>
        <p:nvPicPr>
          <p:cNvPr id="4" name="Immagine 3">
            <a:extLst>
              <a:ext uri="{FF2B5EF4-FFF2-40B4-BE49-F238E27FC236}">
                <a16:creationId xmlns:a16="http://schemas.microsoft.com/office/drawing/2014/main" id="{C5D03671-A4D2-64B2-67FF-C133264B3E23}"/>
              </a:ext>
            </a:extLst>
          </p:cNvPr>
          <p:cNvPicPr>
            <a:picLocks noChangeAspect="1"/>
          </p:cNvPicPr>
          <p:nvPr/>
        </p:nvPicPr>
        <p:blipFill>
          <a:blip r:embed="rId4"/>
          <a:stretch>
            <a:fillRect/>
          </a:stretch>
        </p:blipFill>
        <p:spPr>
          <a:xfrm>
            <a:off x="4972050" y="4475465"/>
            <a:ext cx="3950407" cy="2307516"/>
          </a:xfrm>
          <a:prstGeom prst="rect">
            <a:avLst/>
          </a:prstGeom>
        </p:spPr>
      </p:pic>
      <p:sp>
        <p:nvSpPr>
          <p:cNvPr id="3" name="Segnaposto data 2">
            <a:extLst>
              <a:ext uri="{FF2B5EF4-FFF2-40B4-BE49-F238E27FC236}">
                <a16:creationId xmlns:a16="http://schemas.microsoft.com/office/drawing/2014/main" id="{BE61AAF2-82BC-BA19-3695-A60A09BBAFB5}"/>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BBF1C6C0-FC0D-DC4F-3DFB-C0455EAAFB8F}"/>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6ABBB702-B715-F7F5-868E-2FA14A9101CE}"/>
              </a:ext>
            </a:extLst>
          </p:cNvPr>
          <p:cNvSpPr>
            <a:spLocks noGrp="1"/>
          </p:cNvSpPr>
          <p:nvPr>
            <p:ph type="sldNum" sz="quarter" idx="12"/>
          </p:nvPr>
        </p:nvSpPr>
        <p:spPr/>
        <p:txBody>
          <a:bodyPr/>
          <a:lstStyle/>
          <a:p>
            <a:fld id="{C1FF6DA9-008F-8B48-92A6-B652298478BF}" type="slidenum">
              <a:rPr lang="en-US" smtClean="0"/>
              <a:t>16</a:t>
            </a:fld>
            <a:endParaRPr lang="en-US"/>
          </a:p>
        </p:txBody>
      </p:sp>
    </p:spTree>
    <p:extLst>
      <p:ext uri="{BB962C8B-B14F-4D97-AF65-F5344CB8AC3E}">
        <p14:creationId xmlns:p14="http://schemas.microsoft.com/office/powerpoint/2010/main" val="386028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Image 61" descr="Une image contenant Rectangle, conception&#10;&#10;Description générée automatiquement">
            <a:extLst>
              <a:ext uri="{FF2B5EF4-FFF2-40B4-BE49-F238E27FC236}">
                <a16:creationId xmlns:a16="http://schemas.microsoft.com/office/drawing/2014/main" id="{90F487FA-87F8-5003-B658-36CF71721E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701" y="2212777"/>
            <a:ext cx="7587989" cy="4001478"/>
          </a:xfrm>
          <a:prstGeom prst="rect">
            <a:avLst/>
          </a:prstGeom>
        </p:spPr>
      </p:pic>
      <p:grpSp>
        <p:nvGrpSpPr>
          <p:cNvPr id="15" name="Groupe 14">
            <a:extLst>
              <a:ext uri="{FF2B5EF4-FFF2-40B4-BE49-F238E27FC236}">
                <a16:creationId xmlns:a16="http://schemas.microsoft.com/office/drawing/2014/main" id="{AFA53833-A563-955B-282F-226DD725526C}"/>
              </a:ext>
            </a:extLst>
          </p:cNvPr>
          <p:cNvGrpSpPr/>
          <p:nvPr/>
        </p:nvGrpSpPr>
        <p:grpSpPr>
          <a:xfrm>
            <a:off x="3243263" y="1857376"/>
            <a:ext cx="1293018" cy="1135856"/>
            <a:chOff x="4371975" y="514350"/>
            <a:chExt cx="1724024" cy="1514475"/>
          </a:xfrm>
        </p:grpSpPr>
        <p:cxnSp>
          <p:nvCxnSpPr>
            <p:cNvPr id="10" name="Connecteur droit avec flèche 9">
              <a:extLst>
                <a:ext uri="{FF2B5EF4-FFF2-40B4-BE49-F238E27FC236}">
                  <a16:creationId xmlns:a16="http://schemas.microsoft.com/office/drawing/2014/main" id="{83410EBD-4050-CC27-ED07-782B2F819B3E}"/>
                </a:ext>
              </a:extLst>
            </p:cNvPr>
            <p:cNvCxnSpPr>
              <a:cxnSpLocks/>
            </p:cNvCxnSpPr>
            <p:nvPr/>
          </p:nvCxnSpPr>
          <p:spPr>
            <a:xfrm>
              <a:off x="4371975" y="514350"/>
              <a:ext cx="904875" cy="795338"/>
            </a:xfrm>
            <a:prstGeom prst="straightConnector1">
              <a:avLst/>
            </a:prstGeom>
            <a:ln w="12700">
              <a:solidFill>
                <a:srgbClr val="002060"/>
              </a:solidFill>
              <a:headEnd type="none" w="sm" len="sm"/>
              <a:tailEnd type="none" w="lg" len="lg"/>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0E0565F3-035E-B06E-684F-A4EF087A0F9E}"/>
                </a:ext>
              </a:extLst>
            </p:cNvPr>
            <p:cNvCxnSpPr>
              <a:cxnSpLocks/>
            </p:cNvCxnSpPr>
            <p:nvPr/>
          </p:nvCxnSpPr>
          <p:spPr>
            <a:xfrm>
              <a:off x="5643563" y="1633538"/>
              <a:ext cx="452436" cy="395287"/>
            </a:xfrm>
            <a:prstGeom prst="straightConnector1">
              <a:avLst/>
            </a:prstGeom>
            <a:ln w="12700">
              <a:solidFill>
                <a:srgbClr val="002060"/>
              </a:solidFill>
              <a:headEnd type="none" w="sm" len="sm"/>
              <a:tailEnd type="none" w="lg" len="lg"/>
            </a:ln>
          </p:spPr>
          <p:style>
            <a:lnRef idx="2">
              <a:schemeClr val="accent1"/>
            </a:lnRef>
            <a:fillRef idx="0">
              <a:schemeClr val="accent1"/>
            </a:fillRef>
            <a:effectRef idx="1">
              <a:schemeClr val="accent1"/>
            </a:effectRef>
            <a:fontRef idx="minor">
              <a:schemeClr val="tx1"/>
            </a:fontRef>
          </p:style>
        </p:cxnSp>
      </p:grpSp>
      <p:sp>
        <p:nvSpPr>
          <p:cNvPr id="16" name="Ellipse 15">
            <a:extLst>
              <a:ext uri="{FF2B5EF4-FFF2-40B4-BE49-F238E27FC236}">
                <a16:creationId xmlns:a16="http://schemas.microsoft.com/office/drawing/2014/main" id="{30095F1B-67A3-7AA3-B304-DEC2BA737D53}"/>
              </a:ext>
            </a:extLst>
          </p:cNvPr>
          <p:cNvSpPr/>
          <p:nvPr/>
        </p:nvSpPr>
        <p:spPr>
          <a:xfrm>
            <a:off x="4386321" y="3052219"/>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0" name="Ellipse 19">
            <a:extLst>
              <a:ext uri="{FF2B5EF4-FFF2-40B4-BE49-F238E27FC236}">
                <a16:creationId xmlns:a16="http://schemas.microsoft.com/office/drawing/2014/main" id="{EF356D6B-F1CE-1161-BF76-ECDAEE700A9F}"/>
              </a:ext>
            </a:extLst>
          </p:cNvPr>
          <p:cNvSpPr/>
          <p:nvPr/>
        </p:nvSpPr>
        <p:spPr>
          <a:xfrm>
            <a:off x="4660267" y="2885758"/>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1" name="Ellipse 20">
            <a:extLst>
              <a:ext uri="{FF2B5EF4-FFF2-40B4-BE49-F238E27FC236}">
                <a16:creationId xmlns:a16="http://schemas.microsoft.com/office/drawing/2014/main" id="{9317F2D0-A446-CB32-867A-4CADCDF81E94}"/>
              </a:ext>
            </a:extLst>
          </p:cNvPr>
          <p:cNvSpPr/>
          <p:nvPr/>
        </p:nvSpPr>
        <p:spPr>
          <a:xfrm>
            <a:off x="4501353" y="3000164"/>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3" name="Ellipse 22">
            <a:extLst>
              <a:ext uri="{FF2B5EF4-FFF2-40B4-BE49-F238E27FC236}">
                <a16:creationId xmlns:a16="http://schemas.microsoft.com/office/drawing/2014/main" id="{A8A585AD-D698-BEB6-E7F8-B4AC1DAAE5B9}"/>
              </a:ext>
            </a:extLst>
          </p:cNvPr>
          <p:cNvSpPr/>
          <p:nvPr/>
        </p:nvSpPr>
        <p:spPr>
          <a:xfrm>
            <a:off x="4485125" y="3139493"/>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Ellipse 23">
            <a:extLst>
              <a:ext uri="{FF2B5EF4-FFF2-40B4-BE49-F238E27FC236}">
                <a16:creationId xmlns:a16="http://schemas.microsoft.com/office/drawing/2014/main" id="{BF037341-71DA-3F4A-8187-41917A2DC273}"/>
              </a:ext>
            </a:extLst>
          </p:cNvPr>
          <p:cNvSpPr/>
          <p:nvPr/>
        </p:nvSpPr>
        <p:spPr>
          <a:xfrm>
            <a:off x="4568569" y="3041874"/>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7" name="Ellipse 26">
            <a:extLst>
              <a:ext uri="{FF2B5EF4-FFF2-40B4-BE49-F238E27FC236}">
                <a16:creationId xmlns:a16="http://schemas.microsoft.com/office/drawing/2014/main" id="{609143DB-F88E-8706-6420-AC0048894F34}"/>
              </a:ext>
            </a:extLst>
          </p:cNvPr>
          <p:cNvSpPr/>
          <p:nvPr/>
        </p:nvSpPr>
        <p:spPr>
          <a:xfrm>
            <a:off x="4602127" y="2945798"/>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8" name="Ellipse 27">
            <a:extLst>
              <a:ext uri="{FF2B5EF4-FFF2-40B4-BE49-F238E27FC236}">
                <a16:creationId xmlns:a16="http://schemas.microsoft.com/office/drawing/2014/main" id="{7C869B25-12B5-B0F4-74CD-F1D72D714233}"/>
              </a:ext>
            </a:extLst>
          </p:cNvPr>
          <p:cNvSpPr/>
          <p:nvPr/>
        </p:nvSpPr>
        <p:spPr>
          <a:xfrm>
            <a:off x="4633267" y="3158646"/>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9" name="Ellipse 28">
            <a:extLst>
              <a:ext uri="{FF2B5EF4-FFF2-40B4-BE49-F238E27FC236}">
                <a16:creationId xmlns:a16="http://schemas.microsoft.com/office/drawing/2014/main" id="{055B65DE-91E3-D17A-62B0-CBB42411D7D6}"/>
              </a:ext>
            </a:extLst>
          </p:cNvPr>
          <p:cNvSpPr/>
          <p:nvPr/>
        </p:nvSpPr>
        <p:spPr>
          <a:xfrm>
            <a:off x="4703141" y="3030680"/>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0" name="Ellipse 29">
            <a:extLst>
              <a:ext uri="{FF2B5EF4-FFF2-40B4-BE49-F238E27FC236}">
                <a16:creationId xmlns:a16="http://schemas.microsoft.com/office/drawing/2014/main" id="{E145405D-C1BA-BD25-BCCA-554F4BDC3159}"/>
              </a:ext>
            </a:extLst>
          </p:cNvPr>
          <p:cNvSpPr/>
          <p:nvPr/>
        </p:nvSpPr>
        <p:spPr>
          <a:xfrm>
            <a:off x="4391527" y="2948111"/>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1" name="Ellipse 30">
            <a:extLst>
              <a:ext uri="{FF2B5EF4-FFF2-40B4-BE49-F238E27FC236}">
                <a16:creationId xmlns:a16="http://schemas.microsoft.com/office/drawing/2014/main" id="{2D58DB8D-23A5-747F-AB84-16D59CCC68F6}"/>
              </a:ext>
            </a:extLst>
          </p:cNvPr>
          <p:cNvSpPr/>
          <p:nvPr/>
        </p:nvSpPr>
        <p:spPr>
          <a:xfrm>
            <a:off x="4633267" y="3004523"/>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2" name="Ellipse 31">
            <a:extLst>
              <a:ext uri="{FF2B5EF4-FFF2-40B4-BE49-F238E27FC236}">
                <a16:creationId xmlns:a16="http://schemas.microsoft.com/office/drawing/2014/main" id="{504D2053-3F9D-5E5E-B7BC-46440D750BBF}"/>
              </a:ext>
            </a:extLst>
          </p:cNvPr>
          <p:cNvSpPr/>
          <p:nvPr/>
        </p:nvSpPr>
        <p:spPr>
          <a:xfrm>
            <a:off x="4565450" y="2876513"/>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6" name="Ellipse 35">
            <a:extLst>
              <a:ext uri="{FF2B5EF4-FFF2-40B4-BE49-F238E27FC236}">
                <a16:creationId xmlns:a16="http://schemas.microsoft.com/office/drawing/2014/main" id="{3ECC6D60-3EF8-6B28-6A2B-B07D5766F10B}"/>
              </a:ext>
            </a:extLst>
          </p:cNvPr>
          <p:cNvSpPr/>
          <p:nvPr/>
        </p:nvSpPr>
        <p:spPr>
          <a:xfrm>
            <a:off x="4612184" y="3095084"/>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7" name="Ellipse 36">
            <a:extLst>
              <a:ext uri="{FF2B5EF4-FFF2-40B4-BE49-F238E27FC236}">
                <a16:creationId xmlns:a16="http://schemas.microsoft.com/office/drawing/2014/main" id="{131D1D71-1C85-582F-4F52-227866338FE8}"/>
              </a:ext>
            </a:extLst>
          </p:cNvPr>
          <p:cNvSpPr/>
          <p:nvPr/>
        </p:nvSpPr>
        <p:spPr>
          <a:xfrm>
            <a:off x="4514195" y="3082026"/>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8" name="Ellipse 37">
            <a:extLst>
              <a:ext uri="{FF2B5EF4-FFF2-40B4-BE49-F238E27FC236}">
                <a16:creationId xmlns:a16="http://schemas.microsoft.com/office/drawing/2014/main" id="{019A3D7C-D22D-23E2-4128-F2E722B445A6}"/>
              </a:ext>
            </a:extLst>
          </p:cNvPr>
          <p:cNvSpPr/>
          <p:nvPr/>
        </p:nvSpPr>
        <p:spPr>
          <a:xfrm>
            <a:off x="4443434" y="2875255"/>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9" name="Ellipse 38">
            <a:extLst>
              <a:ext uri="{FF2B5EF4-FFF2-40B4-BE49-F238E27FC236}">
                <a16:creationId xmlns:a16="http://schemas.microsoft.com/office/drawing/2014/main" id="{E6AC3FEB-B873-20B5-18EF-458EDD9186E8}"/>
              </a:ext>
            </a:extLst>
          </p:cNvPr>
          <p:cNvSpPr/>
          <p:nvPr/>
        </p:nvSpPr>
        <p:spPr>
          <a:xfrm>
            <a:off x="4546255" y="3149084"/>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0" name="Ellipse 39">
            <a:extLst>
              <a:ext uri="{FF2B5EF4-FFF2-40B4-BE49-F238E27FC236}">
                <a16:creationId xmlns:a16="http://schemas.microsoft.com/office/drawing/2014/main" id="{BA1E20F4-F8F7-D4EE-3183-5663DF701616}"/>
              </a:ext>
            </a:extLst>
          </p:cNvPr>
          <p:cNvSpPr/>
          <p:nvPr/>
        </p:nvSpPr>
        <p:spPr>
          <a:xfrm>
            <a:off x="4674503" y="3096922"/>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5" name="Ellipse 44">
            <a:extLst>
              <a:ext uri="{FF2B5EF4-FFF2-40B4-BE49-F238E27FC236}">
                <a16:creationId xmlns:a16="http://schemas.microsoft.com/office/drawing/2014/main" id="{B82C837F-0942-1345-2847-2A41FEBC14DA}"/>
              </a:ext>
            </a:extLst>
          </p:cNvPr>
          <p:cNvSpPr/>
          <p:nvPr/>
        </p:nvSpPr>
        <p:spPr>
          <a:xfrm>
            <a:off x="4687267" y="2964439"/>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0" name="Ellipse 49">
            <a:extLst>
              <a:ext uri="{FF2B5EF4-FFF2-40B4-BE49-F238E27FC236}">
                <a16:creationId xmlns:a16="http://schemas.microsoft.com/office/drawing/2014/main" id="{981AE3EC-B9EC-E091-606A-DFA1A6019992}"/>
              </a:ext>
            </a:extLst>
          </p:cNvPr>
          <p:cNvSpPr/>
          <p:nvPr/>
        </p:nvSpPr>
        <p:spPr>
          <a:xfrm>
            <a:off x="4445309" y="3095084"/>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2" name="Ellipse 51">
            <a:extLst>
              <a:ext uri="{FF2B5EF4-FFF2-40B4-BE49-F238E27FC236}">
                <a16:creationId xmlns:a16="http://schemas.microsoft.com/office/drawing/2014/main" id="{A204A603-6155-EC92-5A38-852F0C96DA0A}"/>
              </a:ext>
            </a:extLst>
          </p:cNvPr>
          <p:cNvSpPr/>
          <p:nvPr/>
        </p:nvSpPr>
        <p:spPr>
          <a:xfrm>
            <a:off x="4437710" y="2991286"/>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4" name="Ellipse 53">
            <a:extLst>
              <a:ext uri="{FF2B5EF4-FFF2-40B4-BE49-F238E27FC236}">
                <a16:creationId xmlns:a16="http://schemas.microsoft.com/office/drawing/2014/main" id="{2E7CA18C-FE78-1E8D-9413-CA899D4A5ADF}"/>
              </a:ext>
            </a:extLst>
          </p:cNvPr>
          <p:cNvSpPr/>
          <p:nvPr/>
        </p:nvSpPr>
        <p:spPr>
          <a:xfrm>
            <a:off x="4521127" y="2942698"/>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5" name="Ellipse 54">
            <a:extLst>
              <a:ext uri="{FF2B5EF4-FFF2-40B4-BE49-F238E27FC236}">
                <a16:creationId xmlns:a16="http://schemas.microsoft.com/office/drawing/2014/main" id="{A297A864-4567-33EB-F7B5-DEB28583EC46}"/>
              </a:ext>
            </a:extLst>
          </p:cNvPr>
          <p:cNvSpPr/>
          <p:nvPr/>
        </p:nvSpPr>
        <p:spPr>
          <a:xfrm>
            <a:off x="4570313" y="2984303"/>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9" name="ZoneTexte 58">
            <a:extLst>
              <a:ext uri="{FF2B5EF4-FFF2-40B4-BE49-F238E27FC236}">
                <a16:creationId xmlns:a16="http://schemas.microsoft.com/office/drawing/2014/main" id="{8B307751-DE71-B59E-AFA6-2CB339312C8B}"/>
              </a:ext>
            </a:extLst>
          </p:cNvPr>
          <p:cNvSpPr txBox="1"/>
          <p:nvPr/>
        </p:nvSpPr>
        <p:spPr>
          <a:xfrm>
            <a:off x="4736188" y="2831198"/>
            <a:ext cx="146447" cy="300082"/>
          </a:xfrm>
          <a:prstGeom prst="rect">
            <a:avLst/>
          </a:prstGeom>
          <a:noFill/>
        </p:spPr>
        <p:txBody>
          <a:bodyPr wrap="square" rtlCol="0">
            <a:spAutoFit/>
          </a:bodyPr>
          <a:lstStyle/>
          <a:p>
            <a:r>
              <a:rPr lang="en-US" sz="1350" noProof="0" dirty="0">
                <a:solidFill>
                  <a:srgbClr val="00B050"/>
                </a:solidFill>
              </a:rPr>
              <a:t>+</a:t>
            </a:r>
          </a:p>
        </p:txBody>
      </p:sp>
      <p:sp>
        <p:nvSpPr>
          <p:cNvPr id="60" name="ZoneTexte 59">
            <a:extLst>
              <a:ext uri="{FF2B5EF4-FFF2-40B4-BE49-F238E27FC236}">
                <a16:creationId xmlns:a16="http://schemas.microsoft.com/office/drawing/2014/main" id="{840EFD52-96B9-5B7A-B92A-74AA69D14997}"/>
              </a:ext>
            </a:extLst>
          </p:cNvPr>
          <p:cNvSpPr txBox="1"/>
          <p:nvPr/>
        </p:nvSpPr>
        <p:spPr>
          <a:xfrm>
            <a:off x="4739926" y="2956585"/>
            <a:ext cx="146447" cy="300082"/>
          </a:xfrm>
          <a:prstGeom prst="rect">
            <a:avLst/>
          </a:prstGeom>
          <a:noFill/>
        </p:spPr>
        <p:txBody>
          <a:bodyPr wrap="square" rtlCol="0">
            <a:spAutoFit/>
          </a:bodyPr>
          <a:lstStyle/>
          <a:p>
            <a:r>
              <a:rPr lang="en-US" sz="1350" noProof="0" dirty="0">
                <a:solidFill>
                  <a:srgbClr val="FF0000"/>
                </a:solidFill>
              </a:rPr>
              <a:t>-</a:t>
            </a:r>
          </a:p>
        </p:txBody>
      </p:sp>
      <p:sp>
        <p:nvSpPr>
          <p:cNvPr id="2" name="ZoneTexte 1">
            <a:extLst>
              <a:ext uri="{FF2B5EF4-FFF2-40B4-BE49-F238E27FC236}">
                <a16:creationId xmlns:a16="http://schemas.microsoft.com/office/drawing/2014/main" id="{ABBBF8F8-44D5-1FC9-7D21-CD75EC857EE2}"/>
              </a:ext>
            </a:extLst>
          </p:cNvPr>
          <p:cNvSpPr txBox="1"/>
          <p:nvPr/>
        </p:nvSpPr>
        <p:spPr>
          <a:xfrm>
            <a:off x="7567482" y="2361813"/>
            <a:ext cx="839857" cy="300082"/>
          </a:xfrm>
          <a:prstGeom prst="rect">
            <a:avLst/>
          </a:prstGeom>
          <a:noFill/>
        </p:spPr>
        <p:txBody>
          <a:bodyPr wrap="square" rtlCol="0">
            <a:spAutoFit/>
          </a:bodyPr>
          <a:lstStyle/>
          <a:p>
            <a:pPr algn="ctr"/>
            <a:r>
              <a:rPr lang="en-US" sz="1350" spc="-1" noProof="0" dirty="0">
                <a:solidFill>
                  <a:schemeClr val="dk1"/>
                </a:solidFill>
              </a:rPr>
              <a:t>Cathode</a:t>
            </a:r>
            <a:endParaRPr lang="en-US" sz="1350" noProof="0" dirty="0"/>
          </a:p>
        </p:txBody>
      </p:sp>
      <p:cxnSp>
        <p:nvCxnSpPr>
          <p:cNvPr id="3" name="Connecteur droit avec flèche 2">
            <a:extLst>
              <a:ext uri="{FF2B5EF4-FFF2-40B4-BE49-F238E27FC236}">
                <a16:creationId xmlns:a16="http://schemas.microsoft.com/office/drawing/2014/main" id="{49427F94-CB63-375C-AFC2-8C671E9CA3B4}"/>
              </a:ext>
            </a:extLst>
          </p:cNvPr>
          <p:cNvCxnSpPr>
            <a:cxnSpLocks/>
          </p:cNvCxnSpPr>
          <p:nvPr/>
        </p:nvCxnSpPr>
        <p:spPr>
          <a:xfrm flipH="1">
            <a:off x="7070759" y="2500313"/>
            <a:ext cx="496722" cy="0"/>
          </a:xfrm>
          <a:prstGeom prst="straightConnector1">
            <a:avLst/>
          </a:prstGeom>
          <a:ln>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4" name="ZoneTexte 3">
            <a:extLst>
              <a:ext uri="{FF2B5EF4-FFF2-40B4-BE49-F238E27FC236}">
                <a16:creationId xmlns:a16="http://schemas.microsoft.com/office/drawing/2014/main" id="{29EDD03A-2CF7-6036-D0A6-A4499B4057BA}"/>
              </a:ext>
            </a:extLst>
          </p:cNvPr>
          <p:cNvSpPr txBox="1"/>
          <p:nvPr/>
        </p:nvSpPr>
        <p:spPr>
          <a:xfrm>
            <a:off x="7567482" y="3642513"/>
            <a:ext cx="839857" cy="300082"/>
          </a:xfrm>
          <a:prstGeom prst="rect">
            <a:avLst/>
          </a:prstGeom>
          <a:noFill/>
        </p:spPr>
        <p:txBody>
          <a:bodyPr wrap="square" rtlCol="0">
            <a:spAutoFit/>
          </a:bodyPr>
          <a:lstStyle/>
          <a:p>
            <a:pPr algn="ctr"/>
            <a:r>
              <a:rPr lang="en-US" sz="1350" spc="-1" noProof="0" dirty="0">
                <a:solidFill>
                  <a:schemeClr val="dk1"/>
                </a:solidFill>
              </a:rPr>
              <a:t>Mesh</a:t>
            </a:r>
            <a:endParaRPr lang="en-US" sz="1350" noProof="0" dirty="0"/>
          </a:p>
        </p:txBody>
      </p:sp>
      <p:cxnSp>
        <p:nvCxnSpPr>
          <p:cNvPr id="5" name="Connecteur droit avec flèche 4">
            <a:extLst>
              <a:ext uri="{FF2B5EF4-FFF2-40B4-BE49-F238E27FC236}">
                <a16:creationId xmlns:a16="http://schemas.microsoft.com/office/drawing/2014/main" id="{3C177328-9DC5-530A-B060-6B668987A045}"/>
              </a:ext>
            </a:extLst>
          </p:cNvPr>
          <p:cNvCxnSpPr>
            <a:cxnSpLocks/>
          </p:cNvCxnSpPr>
          <p:nvPr/>
        </p:nvCxnSpPr>
        <p:spPr>
          <a:xfrm flipH="1">
            <a:off x="7000876" y="3781013"/>
            <a:ext cx="566606" cy="0"/>
          </a:xfrm>
          <a:prstGeom prst="straightConnector1">
            <a:avLst/>
          </a:prstGeom>
          <a:ln>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8943996F-628F-4C4F-2B09-4E83CA19B901}"/>
              </a:ext>
            </a:extLst>
          </p:cNvPr>
          <p:cNvSpPr txBox="1"/>
          <p:nvPr/>
        </p:nvSpPr>
        <p:spPr>
          <a:xfrm>
            <a:off x="7483752" y="4056715"/>
            <a:ext cx="1007314" cy="300082"/>
          </a:xfrm>
          <a:prstGeom prst="rect">
            <a:avLst/>
          </a:prstGeom>
          <a:noFill/>
        </p:spPr>
        <p:txBody>
          <a:bodyPr wrap="square" rtlCol="0">
            <a:spAutoFit/>
          </a:bodyPr>
          <a:lstStyle/>
          <a:p>
            <a:pPr algn="ctr"/>
            <a:r>
              <a:rPr lang="en-US" sz="1350" spc="-1" noProof="0" dirty="0">
                <a:solidFill>
                  <a:schemeClr val="dk1"/>
                </a:solidFill>
              </a:rPr>
              <a:t>Anode</a:t>
            </a:r>
          </a:p>
        </p:txBody>
      </p:sp>
      <p:cxnSp>
        <p:nvCxnSpPr>
          <p:cNvPr id="7" name="Connecteur droit avec flèche 6">
            <a:extLst>
              <a:ext uri="{FF2B5EF4-FFF2-40B4-BE49-F238E27FC236}">
                <a16:creationId xmlns:a16="http://schemas.microsoft.com/office/drawing/2014/main" id="{42D88F7C-BD31-F8DA-862F-50E10803260C}"/>
              </a:ext>
            </a:extLst>
          </p:cNvPr>
          <p:cNvCxnSpPr>
            <a:cxnSpLocks/>
          </p:cNvCxnSpPr>
          <p:nvPr/>
        </p:nvCxnSpPr>
        <p:spPr>
          <a:xfrm flipH="1" flipV="1">
            <a:off x="6929438" y="4195215"/>
            <a:ext cx="638044" cy="1297"/>
          </a:xfrm>
          <a:prstGeom prst="straightConnector1">
            <a:avLst/>
          </a:prstGeom>
          <a:ln>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02C8A593-E543-7219-1AD4-C36DC6BB3603}"/>
              </a:ext>
            </a:extLst>
          </p:cNvPr>
          <p:cNvSpPr txBox="1"/>
          <p:nvPr/>
        </p:nvSpPr>
        <p:spPr>
          <a:xfrm>
            <a:off x="7567481" y="4751782"/>
            <a:ext cx="839857" cy="300082"/>
          </a:xfrm>
          <a:prstGeom prst="rect">
            <a:avLst/>
          </a:prstGeom>
          <a:noFill/>
        </p:spPr>
        <p:txBody>
          <a:bodyPr wrap="square" rtlCol="0">
            <a:spAutoFit/>
          </a:bodyPr>
          <a:lstStyle/>
          <a:p>
            <a:pPr algn="ctr"/>
            <a:r>
              <a:rPr lang="en-US" sz="1350" spc="-1" noProof="0" dirty="0">
                <a:solidFill>
                  <a:schemeClr val="dk1"/>
                </a:solidFill>
              </a:rPr>
              <a:t>Pillars</a:t>
            </a:r>
            <a:endParaRPr lang="en-US" sz="1350" noProof="0" dirty="0"/>
          </a:p>
        </p:txBody>
      </p:sp>
      <p:cxnSp>
        <p:nvCxnSpPr>
          <p:cNvPr id="9" name="Connecteur droit avec flèche 8">
            <a:extLst>
              <a:ext uri="{FF2B5EF4-FFF2-40B4-BE49-F238E27FC236}">
                <a16:creationId xmlns:a16="http://schemas.microsoft.com/office/drawing/2014/main" id="{CB2EFE4A-F22D-B1E1-DA86-7ED38393CB87}"/>
              </a:ext>
            </a:extLst>
          </p:cNvPr>
          <p:cNvCxnSpPr>
            <a:cxnSpLocks/>
            <a:stCxn id="8" idx="1"/>
          </p:cNvCxnSpPr>
          <p:nvPr/>
        </p:nvCxnSpPr>
        <p:spPr>
          <a:xfrm flipH="1" flipV="1">
            <a:off x="5850282" y="4890283"/>
            <a:ext cx="1717199" cy="11540"/>
          </a:xfrm>
          <a:prstGeom prst="straightConnector1">
            <a:avLst/>
          </a:prstGeom>
          <a:ln>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3CF44FD6-B37D-3C84-26BF-078B05C6A721}"/>
              </a:ext>
            </a:extLst>
          </p:cNvPr>
          <p:cNvCxnSpPr>
            <a:cxnSpLocks/>
          </p:cNvCxnSpPr>
          <p:nvPr/>
        </p:nvCxnSpPr>
        <p:spPr>
          <a:xfrm flipH="1">
            <a:off x="1491330" y="2667387"/>
            <a:ext cx="857" cy="1546129"/>
          </a:xfrm>
          <a:prstGeom prst="straightConnector1">
            <a:avLst/>
          </a:prstGeom>
          <a:ln>
            <a:solidFill>
              <a:srgbClr val="2B6A6C"/>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5DA35C9A-4A47-3014-173C-81E7895A1765}"/>
              </a:ext>
            </a:extLst>
          </p:cNvPr>
          <p:cNvCxnSpPr>
            <a:cxnSpLocks/>
          </p:cNvCxnSpPr>
          <p:nvPr/>
        </p:nvCxnSpPr>
        <p:spPr>
          <a:xfrm>
            <a:off x="1491329" y="4346258"/>
            <a:ext cx="0" cy="318611"/>
          </a:xfrm>
          <a:prstGeom prst="straightConnector1">
            <a:avLst/>
          </a:prstGeom>
          <a:ln>
            <a:solidFill>
              <a:srgbClr val="2B6A6C"/>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2A347BE3-8557-93C8-A7C8-B0AC20B56B67}"/>
              </a:ext>
            </a:extLst>
          </p:cNvPr>
          <p:cNvSpPr txBox="1"/>
          <p:nvPr/>
        </p:nvSpPr>
        <p:spPr>
          <a:xfrm>
            <a:off x="576909" y="3266448"/>
            <a:ext cx="923400" cy="300082"/>
          </a:xfrm>
          <a:prstGeom prst="rect">
            <a:avLst/>
          </a:prstGeom>
          <a:noFill/>
        </p:spPr>
        <p:txBody>
          <a:bodyPr wrap="square" rtlCol="0">
            <a:spAutoFit/>
          </a:bodyPr>
          <a:lstStyle/>
          <a:p>
            <a:pPr algn="ctr"/>
            <a:r>
              <a:rPr lang="en-US" sz="1350" spc="-1" noProof="0" dirty="0">
                <a:solidFill>
                  <a:schemeClr val="dk1"/>
                </a:solidFill>
              </a:rPr>
              <a:t>~ mm</a:t>
            </a:r>
          </a:p>
        </p:txBody>
      </p:sp>
      <p:sp>
        <p:nvSpPr>
          <p:cNvPr id="26" name="ZoneTexte 25">
            <a:extLst>
              <a:ext uri="{FF2B5EF4-FFF2-40B4-BE49-F238E27FC236}">
                <a16:creationId xmlns:a16="http://schemas.microsoft.com/office/drawing/2014/main" id="{828728C2-B381-6D00-0483-043F52C436C8}"/>
              </a:ext>
            </a:extLst>
          </p:cNvPr>
          <p:cNvSpPr txBox="1"/>
          <p:nvPr/>
        </p:nvSpPr>
        <p:spPr>
          <a:xfrm>
            <a:off x="537825" y="4359745"/>
            <a:ext cx="839857" cy="300082"/>
          </a:xfrm>
          <a:prstGeom prst="rect">
            <a:avLst/>
          </a:prstGeom>
          <a:noFill/>
        </p:spPr>
        <p:txBody>
          <a:bodyPr wrap="square" rtlCol="0">
            <a:spAutoFit/>
          </a:bodyPr>
          <a:lstStyle/>
          <a:p>
            <a:pPr algn="ctr"/>
            <a:r>
              <a:rPr lang="en-US" sz="1350" spc="-1" noProof="0" dirty="0">
                <a:solidFill>
                  <a:schemeClr val="dk1"/>
                </a:solidFill>
              </a:rPr>
              <a:t>~ 100 µm</a:t>
            </a:r>
          </a:p>
        </p:txBody>
      </p:sp>
      <p:sp>
        <p:nvSpPr>
          <p:cNvPr id="11" name="ZoneTexte 10">
            <a:extLst>
              <a:ext uri="{FF2B5EF4-FFF2-40B4-BE49-F238E27FC236}">
                <a16:creationId xmlns:a16="http://schemas.microsoft.com/office/drawing/2014/main" id="{C65A072E-F50D-6627-3B12-A216EF3223BB}"/>
              </a:ext>
            </a:extLst>
          </p:cNvPr>
          <p:cNvSpPr txBox="1"/>
          <p:nvPr/>
        </p:nvSpPr>
        <p:spPr>
          <a:xfrm>
            <a:off x="7321590" y="5061712"/>
            <a:ext cx="1331636" cy="300082"/>
          </a:xfrm>
          <a:prstGeom prst="rect">
            <a:avLst/>
          </a:prstGeom>
          <a:noFill/>
        </p:spPr>
        <p:txBody>
          <a:bodyPr wrap="square" rtlCol="0">
            <a:spAutoFit/>
          </a:bodyPr>
          <a:lstStyle/>
          <a:p>
            <a:pPr algn="ctr"/>
            <a:r>
              <a:rPr lang="en-US" sz="1350" spc="-1" noProof="0" dirty="0">
                <a:solidFill>
                  <a:schemeClr val="dk1"/>
                </a:solidFill>
              </a:rPr>
              <a:t>Readout pads</a:t>
            </a:r>
          </a:p>
        </p:txBody>
      </p:sp>
      <p:cxnSp>
        <p:nvCxnSpPr>
          <p:cNvPr id="17" name="Connecteur droit avec flèche 16">
            <a:extLst>
              <a:ext uri="{FF2B5EF4-FFF2-40B4-BE49-F238E27FC236}">
                <a16:creationId xmlns:a16="http://schemas.microsoft.com/office/drawing/2014/main" id="{F4ADC36A-9FB8-AB99-73AE-75C7FAC22EEB}"/>
              </a:ext>
            </a:extLst>
          </p:cNvPr>
          <p:cNvCxnSpPr>
            <a:cxnSpLocks/>
            <a:stCxn id="11" idx="1"/>
          </p:cNvCxnSpPr>
          <p:nvPr/>
        </p:nvCxnSpPr>
        <p:spPr>
          <a:xfrm flipH="1" flipV="1">
            <a:off x="6327809" y="5201509"/>
            <a:ext cx="993781" cy="10244"/>
          </a:xfrm>
          <a:prstGeom prst="straightConnector1">
            <a:avLst/>
          </a:prstGeom>
          <a:ln>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5874743D-6AA6-B478-16AA-0FA21869C720}"/>
              </a:ext>
            </a:extLst>
          </p:cNvPr>
          <p:cNvSpPr txBox="1"/>
          <p:nvPr/>
        </p:nvSpPr>
        <p:spPr>
          <a:xfrm>
            <a:off x="1907021" y="1801792"/>
            <a:ext cx="1436639" cy="300082"/>
          </a:xfrm>
          <a:prstGeom prst="rect">
            <a:avLst/>
          </a:prstGeom>
          <a:noFill/>
        </p:spPr>
        <p:txBody>
          <a:bodyPr wrap="square" rtlCol="0">
            <a:spAutoFit/>
          </a:bodyPr>
          <a:lstStyle/>
          <a:p>
            <a:pPr algn="ctr"/>
            <a:r>
              <a:rPr lang="en-US" sz="1350" spc="-1" noProof="0" dirty="0">
                <a:solidFill>
                  <a:srgbClr val="2B6A6C"/>
                </a:solidFill>
              </a:rPr>
              <a:t>Incident particle</a:t>
            </a:r>
            <a:endParaRPr lang="en-US" sz="1350" noProof="0" dirty="0">
              <a:solidFill>
                <a:srgbClr val="2B6A6C"/>
              </a:solidFill>
            </a:endParaRPr>
          </a:p>
        </p:txBody>
      </p:sp>
      <p:sp>
        <p:nvSpPr>
          <p:cNvPr id="47" name="Sous-titre 2"/>
          <p:cNvSpPr txBox="1">
            <a:spLocks/>
          </p:cNvSpPr>
          <p:nvPr/>
        </p:nvSpPr>
        <p:spPr>
          <a:xfrm>
            <a:off x="1552866" y="860101"/>
            <a:ext cx="7431886" cy="682949"/>
          </a:xfrm>
          <a:prstGeom prst="rect">
            <a:avLst/>
          </a:prstGeom>
          <a:solidFill>
            <a:schemeClr val="bg1"/>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noProof="0" dirty="0">
                <a:solidFill>
                  <a:srgbClr val="00153E"/>
                </a:solidFill>
              </a:rPr>
              <a:t>Micromegas</a:t>
            </a:r>
          </a:p>
          <a:p>
            <a:endParaRPr lang="en-US" sz="3000" b="1" noProof="0" dirty="0">
              <a:solidFill>
                <a:srgbClr val="FF0000"/>
              </a:solidFill>
            </a:endParaRPr>
          </a:p>
          <a:p>
            <a:endParaRPr lang="en-US" sz="3000" b="1" noProof="0" dirty="0">
              <a:solidFill>
                <a:srgbClr val="002060"/>
              </a:solidFill>
            </a:endParaRPr>
          </a:p>
        </p:txBody>
      </p:sp>
      <p:pic>
        <p:nvPicPr>
          <p:cNvPr id="48" name="Image 47"/>
          <p:cNvPicPr>
            <a:picLocks noChangeAspect="1"/>
          </p:cNvPicPr>
          <p:nvPr/>
        </p:nvPicPr>
        <p:blipFill>
          <a:blip r:embed="rId3"/>
          <a:stretch>
            <a:fillRect/>
          </a:stretch>
        </p:blipFill>
        <p:spPr>
          <a:xfrm>
            <a:off x="1" y="860101"/>
            <a:ext cx="1552865" cy="682949"/>
          </a:xfrm>
          <a:prstGeom prst="rect">
            <a:avLst/>
          </a:prstGeom>
        </p:spPr>
      </p:pic>
      <p:sp>
        <p:nvSpPr>
          <p:cNvPr id="22" name="ZoneTexte 21"/>
          <p:cNvSpPr txBox="1"/>
          <p:nvPr/>
        </p:nvSpPr>
        <p:spPr>
          <a:xfrm>
            <a:off x="6686773" y="1324687"/>
            <a:ext cx="2009846" cy="323165"/>
          </a:xfrm>
          <a:prstGeom prst="rect">
            <a:avLst/>
          </a:prstGeom>
          <a:noFill/>
        </p:spPr>
        <p:txBody>
          <a:bodyPr wrap="none" rtlCol="0">
            <a:spAutoFit/>
          </a:bodyPr>
          <a:lstStyle/>
          <a:p>
            <a:r>
              <a:rPr lang="en-US" sz="1500" noProof="0" dirty="0">
                <a:solidFill>
                  <a:srgbClr val="0066FF"/>
                </a:solidFill>
              </a:rPr>
              <a:t>A. Cools PhD animation</a:t>
            </a:r>
          </a:p>
        </p:txBody>
      </p:sp>
      <p:sp>
        <p:nvSpPr>
          <p:cNvPr id="19" name="Segnaposto data 18">
            <a:extLst>
              <a:ext uri="{FF2B5EF4-FFF2-40B4-BE49-F238E27FC236}">
                <a16:creationId xmlns:a16="http://schemas.microsoft.com/office/drawing/2014/main" id="{0993F87E-F3D1-936D-32FE-F10B6331670B}"/>
              </a:ext>
            </a:extLst>
          </p:cNvPr>
          <p:cNvSpPr>
            <a:spLocks noGrp="1"/>
          </p:cNvSpPr>
          <p:nvPr>
            <p:ph type="dt" idx="1"/>
          </p:nvPr>
        </p:nvSpPr>
        <p:spPr/>
        <p:txBody>
          <a:bodyPr/>
          <a:lstStyle/>
          <a:p>
            <a:r>
              <a:rPr lang="it-IT"/>
              <a:t>6/24/2025</a:t>
            </a:r>
            <a:endParaRPr lang="en-US"/>
          </a:p>
        </p:txBody>
      </p:sp>
      <p:sp>
        <p:nvSpPr>
          <p:cNvPr id="33" name="Segnaposto piè di pagina 32">
            <a:extLst>
              <a:ext uri="{FF2B5EF4-FFF2-40B4-BE49-F238E27FC236}">
                <a16:creationId xmlns:a16="http://schemas.microsoft.com/office/drawing/2014/main" id="{FE5A28B2-1413-1A00-DBE5-6EBB4DFF894D}"/>
              </a:ext>
            </a:extLst>
          </p:cNvPr>
          <p:cNvSpPr>
            <a:spLocks noGrp="1"/>
          </p:cNvSpPr>
          <p:nvPr>
            <p:ph type="ftr" idx="2"/>
          </p:nvPr>
        </p:nvSpPr>
        <p:spPr/>
        <p:txBody>
          <a:bodyPr/>
          <a:lstStyle/>
          <a:p>
            <a:r>
              <a:rPr lang="en-US"/>
              <a:t>Experimental Physics Meets Space - F. Pilo</a:t>
            </a:r>
            <a:endParaRPr lang="it-IT"/>
          </a:p>
        </p:txBody>
      </p:sp>
      <p:sp>
        <p:nvSpPr>
          <p:cNvPr id="34" name="Segnaposto numero diapositiva 33">
            <a:extLst>
              <a:ext uri="{FF2B5EF4-FFF2-40B4-BE49-F238E27FC236}">
                <a16:creationId xmlns:a16="http://schemas.microsoft.com/office/drawing/2014/main" id="{FF48D429-94B8-647E-253B-E49AD8552461}"/>
              </a:ext>
            </a:extLst>
          </p:cNvPr>
          <p:cNvSpPr>
            <a:spLocks noGrp="1"/>
          </p:cNvSpPr>
          <p:nvPr>
            <p:ph type="sldNum" idx="3"/>
          </p:nvPr>
        </p:nvSpPr>
        <p:spPr/>
        <p:txBody>
          <a:bodyPr/>
          <a:lstStyle/>
          <a:p>
            <a:fld id="{D96C0451-AC6F-4E32-86FB-2F78E796737F}" type="slidenum">
              <a:rPr lang="it-IT" smtClean="0"/>
              <a:t>17</a:t>
            </a:fld>
            <a:endParaRPr lang="it-IT"/>
          </a:p>
        </p:txBody>
      </p:sp>
    </p:spTree>
    <p:extLst>
      <p:ext uri="{BB962C8B-B14F-4D97-AF65-F5344CB8AC3E}">
        <p14:creationId xmlns:p14="http://schemas.microsoft.com/office/powerpoint/2010/main" val="297746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up)">
                                      <p:cBhvr>
                                        <p:cTn id="50" dur="10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10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1000"/>
                                        <p:tgtEl>
                                          <p:spTgt spid="4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1000"/>
                                        <p:tgtEl>
                                          <p:spTgt spid="4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10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1000"/>
                                        <p:tgtEl>
                                          <p:spTgt spid="5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1000"/>
                                        <p:tgtEl>
                                          <p:spTgt spid="3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1000"/>
                                        <p:tgtEl>
                                          <p:spTgt spid="5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1000"/>
                                        <p:tgtEl>
                                          <p:spTgt spid="2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1000"/>
                                        <p:tgtEl>
                                          <p:spTgt spid="2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1000"/>
                                        <p:tgtEl>
                                          <p:spTgt spid="1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1000"/>
                                        <p:tgtEl>
                                          <p:spTgt spid="3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1000"/>
                                        <p:tgtEl>
                                          <p:spTgt spid="2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1000"/>
                                        <p:tgtEl>
                                          <p:spTgt spid="2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fade">
                                      <p:cBhvr>
                                        <p:cTn id="114" dur="1000"/>
                                        <p:tgtEl>
                                          <p:spTgt spid="27"/>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1000"/>
                                        <p:tgtEl>
                                          <p:spTgt spid="3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9"/>
                                        </p:tgtEl>
                                        <p:attrNameLst>
                                          <p:attrName>style.visibility</p:attrName>
                                        </p:attrNameLst>
                                      </p:cBhvr>
                                      <p:to>
                                        <p:strVal val="visible"/>
                                      </p:to>
                                    </p:set>
                                    <p:animEffect transition="in" filter="fade">
                                      <p:cBhvr>
                                        <p:cTn id="120" dur="1000"/>
                                        <p:tgtEl>
                                          <p:spTgt spid="5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animEffect transition="in" filter="fade">
                                      <p:cBhvr>
                                        <p:cTn id="12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3" grpId="0" animBg="1"/>
      <p:bldP spid="24"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5" grpId="0" animBg="1"/>
      <p:bldP spid="50" grpId="0" animBg="1"/>
      <p:bldP spid="52" grpId="0" animBg="1"/>
      <p:bldP spid="54" grpId="0" animBg="1"/>
      <p:bldP spid="55" grpId="0" animBg="1"/>
      <p:bldP spid="59" grpId="0"/>
      <p:bldP spid="60" grpId="0"/>
      <p:bldP spid="2" grpId="0"/>
      <p:bldP spid="4" grpId="0"/>
      <p:bldP spid="6" grpId="0"/>
      <p:bldP spid="8" grpId="0"/>
      <p:bldP spid="25" grpId="0"/>
      <p:bldP spid="26" grpId="0"/>
      <p:bldP spid="11"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Rectangle, conception&#10;&#10;Description générée automatiquement">
            <a:extLst>
              <a:ext uri="{FF2B5EF4-FFF2-40B4-BE49-F238E27FC236}">
                <a16:creationId xmlns:a16="http://schemas.microsoft.com/office/drawing/2014/main" id="{3A5EBA21-80D8-7468-C04C-FF734CBA9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7" y="2212777"/>
            <a:ext cx="7587989" cy="4001478"/>
          </a:xfrm>
          <a:prstGeom prst="rect">
            <a:avLst/>
          </a:prstGeom>
        </p:spPr>
      </p:pic>
      <p:grpSp>
        <p:nvGrpSpPr>
          <p:cNvPr id="15" name="Groupe 14">
            <a:extLst>
              <a:ext uri="{FF2B5EF4-FFF2-40B4-BE49-F238E27FC236}">
                <a16:creationId xmlns:a16="http://schemas.microsoft.com/office/drawing/2014/main" id="{AFA53833-A563-955B-282F-226DD725526C}"/>
              </a:ext>
            </a:extLst>
          </p:cNvPr>
          <p:cNvGrpSpPr/>
          <p:nvPr/>
        </p:nvGrpSpPr>
        <p:grpSpPr>
          <a:xfrm>
            <a:off x="3246408" y="1857376"/>
            <a:ext cx="1293018" cy="1135856"/>
            <a:chOff x="4371975" y="514350"/>
            <a:chExt cx="1724024" cy="1514475"/>
          </a:xfrm>
        </p:grpSpPr>
        <p:cxnSp>
          <p:nvCxnSpPr>
            <p:cNvPr id="10" name="Connecteur droit avec flèche 9">
              <a:extLst>
                <a:ext uri="{FF2B5EF4-FFF2-40B4-BE49-F238E27FC236}">
                  <a16:creationId xmlns:a16="http://schemas.microsoft.com/office/drawing/2014/main" id="{83410EBD-4050-CC27-ED07-782B2F819B3E}"/>
                </a:ext>
              </a:extLst>
            </p:cNvPr>
            <p:cNvCxnSpPr>
              <a:cxnSpLocks/>
            </p:cNvCxnSpPr>
            <p:nvPr/>
          </p:nvCxnSpPr>
          <p:spPr>
            <a:xfrm>
              <a:off x="4371975" y="514350"/>
              <a:ext cx="904875" cy="795338"/>
            </a:xfrm>
            <a:prstGeom prst="straightConnector1">
              <a:avLst/>
            </a:prstGeom>
            <a:ln w="12700">
              <a:solidFill>
                <a:srgbClr val="002060"/>
              </a:solidFill>
              <a:headEnd type="none" w="sm" len="sm"/>
              <a:tailEnd type="none" w="lg" len="lg"/>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0E0565F3-035E-B06E-684F-A4EF087A0F9E}"/>
                </a:ext>
              </a:extLst>
            </p:cNvPr>
            <p:cNvCxnSpPr>
              <a:cxnSpLocks/>
            </p:cNvCxnSpPr>
            <p:nvPr/>
          </p:nvCxnSpPr>
          <p:spPr>
            <a:xfrm>
              <a:off x="5643563" y="1633538"/>
              <a:ext cx="452436" cy="395287"/>
            </a:xfrm>
            <a:prstGeom prst="straightConnector1">
              <a:avLst/>
            </a:prstGeom>
            <a:ln w="12700">
              <a:solidFill>
                <a:srgbClr val="002060"/>
              </a:solidFill>
              <a:headEnd type="none" w="sm" len="sm"/>
              <a:tailEnd type="none" w="lg" len="lg"/>
            </a:ln>
          </p:spPr>
          <p:style>
            <a:lnRef idx="2">
              <a:schemeClr val="accent1"/>
            </a:lnRef>
            <a:fillRef idx="0">
              <a:schemeClr val="accent1"/>
            </a:fillRef>
            <a:effectRef idx="1">
              <a:schemeClr val="accent1"/>
            </a:effectRef>
            <a:fontRef idx="minor">
              <a:schemeClr val="tx1"/>
            </a:fontRef>
          </p:style>
        </p:cxnSp>
      </p:grpSp>
      <p:sp>
        <p:nvSpPr>
          <p:cNvPr id="16" name="Ellipse 15">
            <a:extLst>
              <a:ext uri="{FF2B5EF4-FFF2-40B4-BE49-F238E27FC236}">
                <a16:creationId xmlns:a16="http://schemas.microsoft.com/office/drawing/2014/main" id="{30095F1B-67A3-7AA3-B304-DEC2BA737D53}"/>
              </a:ext>
            </a:extLst>
          </p:cNvPr>
          <p:cNvSpPr/>
          <p:nvPr/>
        </p:nvSpPr>
        <p:spPr>
          <a:xfrm>
            <a:off x="4389467" y="3052219"/>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0" name="Ellipse 19">
            <a:extLst>
              <a:ext uri="{FF2B5EF4-FFF2-40B4-BE49-F238E27FC236}">
                <a16:creationId xmlns:a16="http://schemas.microsoft.com/office/drawing/2014/main" id="{EF356D6B-F1CE-1161-BF76-ECDAEE700A9F}"/>
              </a:ext>
            </a:extLst>
          </p:cNvPr>
          <p:cNvSpPr/>
          <p:nvPr/>
        </p:nvSpPr>
        <p:spPr>
          <a:xfrm>
            <a:off x="4663412" y="2885758"/>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1" name="Ellipse 20">
            <a:extLst>
              <a:ext uri="{FF2B5EF4-FFF2-40B4-BE49-F238E27FC236}">
                <a16:creationId xmlns:a16="http://schemas.microsoft.com/office/drawing/2014/main" id="{9317F2D0-A446-CB32-867A-4CADCDF81E94}"/>
              </a:ext>
            </a:extLst>
          </p:cNvPr>
          <p:cNvSpPr/>
          <p:nvPr/>
        </p:nvSpPr>
        <p:spPr>
          <a:xfrm>
            <a:off x="4504499" y="3000164"/>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3" name="Ellipse 22">
            <a:extLst>
              <a:ext uri="{FF2B5EF4-FFF2-40B4-BE49-F238E27FC236}">
                <a16:creationId xmlns:a16="http://schemas.microsoft.com/office/drawing/2014/main" id="{A8A585AD-D698-BEB6-E7F8-B4AC1DAAE5B9}"/>
              </a:ext>
            </a:extLst>
          </p:cNvPr>
          <p:cNvSpPr/>
          <p:nvPr/>
        </p:nvSpPr>
        <p:spPr>
          <a:xfrm>
            <a:off x="4488271" y="3139493"/>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Ellipse 23">
            <a:extLst>
              <a:ext uri="{FF2B5EF4-FFF2-40B4-BE49-F238E27FC236}">
                <a16:creationId xmlns:a16="http://schemas.microsoft.com/office/drawing/2014/main" id="{BF037341-71DA-3F4A-8187-41917A2DC273}"/>
              </a:ext>
            </a:extLst>
          </p:cNvPr>
          <p:cNvSpPr/>
          <p:nvPr/>
        </p:nvSpPr>
        <p:spPr>
          <a:xfrm>
            <a:off x="4571714" y="3041874"/>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7" name="Ellipse 26">
            <a:extLst>
              <a:ext uri="{FF2B5EF4-FFF2-40B4-BE49-F238E27FC236}">
                <a16:creationId xmlns:a16="http://schemas.microsoft.com/office/drawing/2014/main" id="{609143DB-F88E-8706-6420-AC0048894F34}"/>
              </a:ext>
            </a:extLst>
          </p:cNvPr>
          <p:cNvSpPr/>
          <p:nvPr/>
        </p:nvSpPr>
        <p:spPr>
          <a:xfrm>
            <a:off x="4605272" y="2945798"/>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8" name="Ellipse 27">
            <a:extLst>
              <a:ext uri="{FF2B5EF4-FFF2-40B4-BE49-F238E27FC236}">
                <a16:creationId xmlns:a16="http://schemas.microsoft.com/office/drawing/2014/main" id="{7C869B25-12B5-B0F4-74CD-F1D72D714233}"/>
              </a:ext>
            </a:extLst>
          </p:cNvPr>
          <p:cNvSpPr/>
          <p:nvPr/>
        </p:nvSpPr>
        <p:spPr>
          <a:xfrm>
            <a:off x="4636412" y="3158646"/>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9" name="Ellipse 28">
            <a:extLst>
              <a:ext uri="{FF2B5EF4-FFF2-40B4-BE49-F238E27FC236}">
                <a16:creationId xmlns:a16="http://schemas.microsoft.com/office/drawing/2014/main" id="{055B65DE-91E3-D17A-62B0-CBB42411D7D6}"/>
              </a:ext>
            </a:extLst>
          </p:cNvPr>
          <p:cNvSpPr/>
          <p:nvPr/>
        </p:nvSpPr>
        <p:spPr>
          <a:xfrm>
            <a:off x="4706287" y="3030680"/>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0" name="Ellipse 29">
            <a:extLst>
              <a:ext uri="{FF2B5EF4-FFF2-40B4-BE49-F238E27FC236}">
                <a16:creationId xmlns:a16="http://schemas.microsoft.com/office/drawing/2014/main" id="{E145405D-C1BA-BD25-BCCA-554F4BDC3159}"/>
              </a:ext>
            </a:extLst>
          </p:cNvPr>
          <p:cNvSpPr/>
          <p:nvPr/>
        </p:nvSpPr>
        <p:spPr>
          <a:xfrm>
            <a:off x="4394672" y="2948111"/>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1" name="Ellipse 30">
            <a:extLst>
              <a:ext uri="{FF2B5EF4-FFF2-40B4-BE49-F238E27FC236}">
                <a16:creationId xmlns:a16="http://schemas.microsoft.com/office/drawing/2014/main" id="{2D58DB8D-23A5-747F-AB84-16D59CCC68F6}"/>
              </a:ext>
            </a:extLst>
          </p:cNvPr>
          <p:cNvSpPr/>
          <p:nvPr/>
        </p:nvSpPr>
        <p:spPr>
          <a:xfrm>
            <a:off x="4636412" y="3004523"/>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2" name="Ellipse 31">
            <a:extLst>
              <a:ext uri="{FF2B5EF4-FFF2-40B4-BE49-F238E27FC236}">
                <a16:creationId xmlns:a16="http://schemas.microsoft.com/office/drawing/2014/main" id="{504D2053-3F9D-5E5E-B7BC-46440D750BBF}"/>
              </a:ext>
            </a:extLst>
          </p:cNvPr>
          <p:cNvSpPr/>
          <p:nvPr/>
        </p:nvSpPr>
        <p:spPr>
          <a:xfrm>
            <a:off x="4568596" y="2876513"/>
            <a:ext cx="54000" cy="54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6" name="Ellipse 35">
            <a:extLst>
              <a:ext uri="{FF2B5EF4-FFF2-40B4-BE49-F238E27FC236}">
                <a16:creationId xmlns:a16="http://schemas.microsoft.com/office/drawing/2014/main" id="{3ECC6D60-3EF8-6B28-6A2B-B07D5766F10B}"/>
              </a:ext>
            </a:extLst>
          </p:cNvPr>
          <p:cNvSpPr/>
          <p:nvPr/>
        </p:nvSpPr>
        <p:spPr>
          <a:xfrm>
            <a:off x="4615329" y="3095084"/>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7" name="Ellipse 36">
            <a:extLst>
              <a:ext uri="{FF2B5EF4-FFF2-40B4-BE49-F238E27FC236}">
                <a16:creationId xmlns:a16="http://schemas.microsoft.com/office/drawing/2014/main" id="{131D1D71-1C85-582F-4F52-227866338FE8}"/>
              </a:ext>
            </a:extLst>
          </p:cNvPr>
          <p:cNvSpPr/>
          <p:nvPr/>
        </p:nvSpPr>
        <p:spPr>
          <a:xfrm>
            <a:off x="4517340" y="3082026"/>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8" name="Ellipse 37">
            <a:extLst>
              <a:ext uri="{FF2B5EF4-FFF2-40B4-BE49-F238E27FC236}">
                <a16:creationId xmlns:a16="http://schemas.microsoft.com/office/drawing/2014/main" id="{019A3D7C-D22D-23E2-4128-F2E722B445A6}"/>
              </a:ext>
            </a:extLst>
          </p:cNvPr>
          <p:cNvSpPr/>
          <p:nvPr/>
        </p:nvSpPr>
        <p:spPr>
          <a:xfrm>
            <a:off x="4446580" y="2875255"/>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9" name="Ellipse 38">
            <a:extLst>
              <a:ext uri="{FF2B5EF4-FFF2-40B4-BE49-F238E27FC236}">
                <a16:creationId xmlns:a16="http://schemas.microsoft.com/office/drawing/2014/main" id="{E6AC3FEB-B873-20B5-18EF-458EDD9186E8}"/>
              </a:ext>
            </a:extLst>
          </p:cNvPr>
          <p:cNvSpPr/>
          <p:nvPr/>
        </p:nvSpPr>
        <p:spPr>
          <a:xfrm>
            <a:off x="4549400" y="3149084"/>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0" name="Ellipse 39">
            <a:extLst>
              <a:ext uri="{FF2B5EF4-FFF2-40B4-BE49-F238E27FC236}">
                <a16:creationId xmlns:a16="http://schemas.microsoft.com/office/drawing/2014/main" id="{BA1E20F4-F8F7-D4EE-3183-5663DF701616}"/>
              </a:ext>
            </a:extLst>
          </p:cNvPr>
          <p:cNvSpPr/>
          <p:nvPr/>
        </p:nvSpPr>
        <p:spPr>
          <a:xfrm>
            <a:off x="4677648" y="3096922"/>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5" name="Ellipse 44">
            <a:extLst>
              <a:ext uri="{FF2B5EF4-FFF2-40B4-BE49-F238E27FC236}">
                <a16:creationId xmlns:a16="http://schemas.microsoft.com/office/drawing/2014/main" id="{B82C837F-0942-1345-2847-2A41FEBC14DA}"/>
              </a:ext>
            </a:extLst>
          </p:cNvPr>
          <p:cNvSpPr/>
          <p:nvPr/>
        </p:nvSpPr>
        <p:spPr>
          <a:xfrm>
            <a:off x="4690412" y="2964439"/>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0" name="Ellipse 49">
            <a:extLst>
              <a:ext uri="{FF2B5EF4-FFF2-40B4-BE49-F238E27FC236}">
                <a16:creationId xmlns:a16="http://schemas.microsoft.com/office/drawing/2014/main" id="{981AE3EC-B9EC-E091-606A-DFA1A6019992}"/>
              </a:ext>
            </a:extLst>
          </p:cNvPr>
          <p:cNvSpPr/>
          <p:nvPr/>
        </p:nvSpPr>
        <p:spPr>
          <a:xfrm>
            <a:off x="4448454" y="3095084"/>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2" name="Ellipse 51">
            <a:extLst>
              <a:ext uri="{FF2B5EF4-FFF2-40B4-BE49-F238E27FC236}">
                <a16:creationId xmlns:a16="http://schemas.microsoft.com/office/drawing/2014/main" id="{A204A603-6155-EC92-5A38-852F0C96DA0A}"/>
              </a:ext>
            </a:extLst>
          </p:cNvPr>
          <p:cNvSpPr/>
          <p:nvPr/>
        </p:nvSpPr>
        <p:spPr>
          <a:xfrm>
            <a:off x="4440855" y="2991286"/>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4" name="Ellipse 53">
            <a:extLst>
              <a:ext uri="{FF2B5EF4-FFF2-40B4-BE49-F238E27FC236}">
                <a16:creationId xmlns:a16="http://schemas.microsoft.com/office/drawing/2014/main" id="{2E7CA18C-FE78-1E8D-9413-CA899D4A5ADF}"/>
              </a:ext>
            </a:extLst>
          </p:cNvPr>
          <p:cNvSpPr/>
          <p:nvPr/>
        </p:nvSpPr>
        <p:spPr>
          <a:xfrm>
            <a:off x="4524272" y="2942698"/>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5" name="Ellipse 54">
            <a:extLst>
              <a:ext uri="{FF2B5EF4-FFF2-40B4-BE49-F238E27FC236}">
                <a16:creationId xmlns:a16="http://schemas.microsoft.com/office/drawing/2014/main" id="{A297A864-4567-33EB-F7B5-DEB28583EC46}"/>
              </a:ext>
            </a:extLst>
          </p:cNvPr>
          <p:cNvSpPr/>
          <p:nvPr/>
        </p:nvSpPr>
        <p:spPr>
          <a:xfrm>
            <a:off x="4573458" y="2984303"/>
            <a:ext cx="54000" cy="54000"/>
          </a:xfrm>
          <a:prstGeom prst="ellipse">
            <a:avLst/>
          </a:prstGeom>
          <a:solidFill>
            <a:srgbClr val="00B0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ZoneTexte 1">
            <a:extLst>
              <a:ext uri="{FF2B5EF4-FFF2-40B4-BE49-F238E27FC236}">
                <a16:creationId xmlns:a16="http://schemas.microsoft.com/office/drawing/2014/main" id="{1E36337C-F859-F368-760B-7C5C96B2EF32}"/>
              </a:ext>
            </a:extLst>
          </p:cNvPr>
          <p:cNvSpPr txBox="1"/>
          <p:nvPr/>
        </p:nvSpPr>
        <p:spPr>
          <a:xfrm>
            <a:off x="4739333" y="2831198"/>
            <a:ext cx="146447" cy="300082"/>
          </a:xfrm>
          <a:prstGeom prst="rect">
            <a:avLst/>
          </a:prstGeom>
          <a:noFill/>
        </p:spPr>
        <p:txBody>
          <a:bodyPr wrap="square" rtlCol="0">
            <a:spAutoFit/>
          </a:bodyPr>
          <a:lstStyle/>
          <a:p>
            <a:r>
              <a:rPr lang="en-US" sz="1350" noProof="0" dirty="0">
                <a:solidFill>
                  <a:srgbClr val="00B050"/>
                </a:solidFill>
              </a:rPr>
              <a:t>+</a:t>
            </a:r>
          </a:p>
        </p:txBody>
      </p:sp>
      <p:sp>
        <p:nvSpPr>
          <p:cNvPr id="3" name="ZoneTexte 2">
            <a:extLst>
              <a:ext uri="{FF2B5EF4-FFF2-40B4-BE49-F238E27FC236}">
                <a16:creationId xmlns:a16="http://schemas.microsoft.com/office/drawing/2014/main" id="{2896558D-6E2A-BBFA-E86C-20BEEC47179D}"/>
              </a:ext>
            </a:extLst>
          </p:cNvPr>
          <p:cNvSpPr txBox="1"/>
          <p:nvPr/>
        </p:nvSpPr>
        <p:spPr>
          <a:xfrm>
            <a:off x="4758787" y="2956585"/>
            <a:ext cx="146447" cy="300082"/>
          </a:xfrm>
          <a:prstGeom prst="rect">
            <a:avLst/>
          </a:prstGeom>
          <a:noFill/>
        </p:spPr>
        <p:txBody>
          <a:bodyPr wrap="square" rtlCol="0">
            <a:spAutoFit/>
          </a:bodyPr>
          <a:lstStyle/>
          <a:p>
            <a:r>
              <a:rPr lang="en-US" sz="1350" noProof="0" dirty="0">
                <a:solidFill>
                  <a:srgbClr val="FF0000"/>
                </a:solidFill>
              </a:rPr>
              <a:t>-</a:t>
            </a:r>
          </a:p>
        </p:txBody>
      </p:sp>
      <p:sp>
        <p:nvSpPr>
          <p:cNvPr id="6" name="ZoneTexte 5">
            <a:extLst>
              <a:ext uri="{FF2B5EF4-FFF2-40B4-BE49-F238E27FC236}">
                <a16:creationId xmlns:a16="http://schemas.microsoft.com/office/drawing/2014/main" id="{C33A3196-C0E0-0F34-ED83-E3F6E0D68B2C}"/>
              </a:ext>
            </a:extLst>
          </p:cNvPr>
          <p:cNvSpPr txBox="1"/>
          <p:nvPr/>
        </p:nvSpPr>
        <p:spPr>
          <a:xfrm>
            <a:off x="1907021" y="1801792"/>
            <a:ext cx="1436639" cy="300082"/>
          </a:xfrm>
          <a:prstGeom prst="rect">
            <a:avLst/>
          </a:prstGeom>
          <a:noFill/>
        </p:spPr>
        <p:txBody>
          <a:bodyPr wrap="square" rtlCol="0">
            <a:spAutoFit/>
          </a:bodyPr>
          <a:lstStyle/>
          <a:p>
            <a:pPr algn="ctr"/>
            <a:r>
              <a:rPr lang="en-US" sz="1350" spc="-1" noProof="0" dirty="0">
                <a:solidFill>
                  <a:srgbClr val="2B6A6C"/>
                </a:solidFill>
              </a:rPr>
              <a:t>Incident particle</a:t>
            </a:r>
            <a:endParaRPr lang="en-US" sz="1350" noProof="0" dirty="0">
              <a:solidFill>
                <a:srgbClr val="2B6A6C"/>
              </a:solidFill>
            </a:endParaRPr>
          </a:p>
        </p:txBody>
      </p:sp>
      <p:sp>
        <p:nvSpPr>
          <p:cNvPr id="7" name="Flèche : droite 6">
            <a:extLst>
              <a:ext uri="{FF2B5EF4-FFF2-40B4-BE49-F238E27FC236}">
                <a16:creationId xmlns:a16="http://schemas.microsoft.com/office/drawing/2014/main" id="{C498B989-E844-25B6-9465-41D9F1F82D39}"/>
              </a:ext>
            </a:extLst>
          </p:cNvPr>
          <p:cNvSpPr/>
          <p:nvPr/>
        </p:nvSpPr>
        <p:spPr>
          <a:xfrm rot="16200000">
            <a:off x="503311" y="3379512"/>
            <a:ext cx="1552768" cy="174983"/>
          </a:xfrm>
          <a:prstGeom prst="rightArrow">
            <a:avLst>
              <a:gd name="adj1" fmla="val 50000"/>
              <a:gd name="adj2" fmla="val 89806"/>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8" name="ZoneTexte 7">
            <a:extLst>
              <a:ext uri="{FF2B5EF4-FFF2-40B4-BE49-F238E27FC236}">
                <a16:creationId xmlns:a16="http://schemas.microsoft.com/office/drawing/2014/main" id="{A9C2FD96-DF26-456A-D54B-5CBD7F46AA7F}"/>
              </a:ext>
            </a:extLst>
          </p:cNvPr>
          <p:cNvSpPr txBox="1"/>
          <p:nvPr/>
        </p:nvSpPr>
        <p:spPr>
          <a:xfrm>
            <a:off x="920996" y="3328504"/>
            <a:ext cx="146447" cy="369332"/>
          </a:xfrm>
          <a:prstGeom prst="rect">
            <a:avLst/>
          </a:prstGeom>
          <a:noFill/>
        </p:spPr>
        <p:txBody>
          <a:bodyPr wrap="square" rtlCol="0">
            <a:spAutoFit/>
          </a:bodyPr>
          <a:lstStyle/>
          <a:p>
            <a:r>
              <a:rPr lang="en-US" noProof="0" dirty="0">
                <a:solidFill>
                  <a:srgbClr val="0070C0"/>
                </a:solidFill>
              </a:rPr>
              <a:t>E</a:t>
            </a:r>
          </a:p>
        </p:txBody>
      </p:sp>
      <p:sp>
        <p:nvSpPr>
          <p:cNvPr id="12" name="ZoneTexte 11">
            <a:extLst>
              <a:ext uri="{FF2B5EF4-FFF2-40B4-BE49-F238E27FC236}">
                <a16:creationId xmlns:a16="http://schemas.microsoft.com/office/drawing/2014/main" id="{C4EDA7EE-322C-B174-98E6-E4FAE8E795A8}"/>
              </a:ext>
            </a:extLst>
          </p:cNvPr>
          <p:cNvSpPr txBox="1"/>
          <p:nvPr/>
        </p:nvSpPr>
        <p:spPr>
          <a:xfrm>
            <a:off x="140541" y="5532351"/>
            <a:ext cx="1498950" cy="300082"/>
          </a:xfrm>
          <a:prstGeom prst="rect">
            <a:avLst/>
          </a:prstGeom>
          <a:noFill/>
        </p:spPr>
        <p:txBody>
          <a:bodyPr wrap="square" rtlCol="0">
            <a:spAutoFit/>
          </a:bodyPr>
          <a:lstStyle/>
          <a:p>
            <a:r>
              <a:rPr lang="en-US" sz="1350" noProof="0" dirty="0">
                <a:solidFill>
                  <a:srgbClr val="0070C0"/>
                </a:solidFill>
              </a:rPr>
              <a:t>E ≈ 70 V/cm</a:t>
            </a:r>
            <a:endParaRPr lang="en-US" sz="2100" noProof="0" dirty="0">
              <a:solidFill>
                <a:srgbClr val="0070C0"/>
              </a:solidFill>
            </a:endParaRPr>
          </a:p>
        </p:txBody>
      </p:sp>
      <p:sp>
        <p:nvSpPr>
          <p:cNvPr id="41" name="Sous-titre 2"/>
          <p:cNvSpPr txBox="1">
            <a:spLocks/>
          </p:cNvSpPr>
          <p:nvPr/>
        </p:nvSpPr>
        <p:spPr>
          <a:xfrm>
            <a:off x="1552866" y="860101"/>
            <a:ext cx="7431886" cy="682949"/>
          </a:xfrm>
          <a:prstGeom prst="rect">
            <a:avLst/>
          </a:prstGeom>
          <a:solidFill>
            <a:schemeClr val="bg1"/>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noProof="0" dirty="0">
                <a:solidFill>
                  <a:srgbClr val="00153E"/>
                </a:solidFill>
              </a:rPr>
              <a:t>Micromegas</a:t>
            </a:r>
          </a:p>
          <a:p>
            <a:endParaRPr lang="en-US" sz="3000" b="1" noProof="0" dirty="0">
              <a:solidFill>
                <a:srgbClr val="FF0000"/>
              </a:solidFill>
            </a:endParaRPr>
          </a:p>
          <a:p>
            <a:endParaRPr lang="en-US" sz="3000" b="1" noProof="0" dirty="0">
              <a:solidFill>
                <a:srgbClr val="002060"/>
              </a:solidFill>
            </a:endParaRPr>
          </a:p>
        </p:txBody>
      </p:sp>
      <p:pic>
        <p:nvPicPr>
          <p:cNvPr id="42" name="Image 41"/>
          <p:cNvPicPr>
            <a:picLocks noChangeAspect="1"/>
          </p:cNvPicPr>
          <p:nvPr/>
        </p:nvPicPr>
        <p:blipFill>
          <a:blip r:embed="rId4"/>
          <a:stretch>
            <a:fillRect/>
          </a:stretch>
        </p:blipFill>
        <p:spPr>
          <a:xfrm>
            <a:off x="1" y="860101"/>
            <a:ext cx="1552865" cy="682949"/>
          </a:xfrm>
          <a:prstGeom prst="rect">
            <a:avLst/>
          </a:prstGeom>
        </p:spPr>
      </p:pic>
      <p:sp>
        <p:nvSpPr>
          <p:cNvPr id="43" name="ZoneTexte 42"/>
          <p:cNvSpPr txBox="1"/>
          <p:nvPr/>
        </p:nvSpPr>
        <p:spPr>
          <a:xfrm>
            <a:off x="6686773" y="1324687"/>
            <a:ext cx="2009846" cy="323165"/>
          </a:xfrm>
          <a:prstGeom prst="rect">
            <a:avLst/>
          </a:prstGeom>
          <a:noFill/>
        </p:spPr>
        <p:txBody>
          <a:bodyPr wrap="none" rtlCol="0">
            <a:spAutoFit/>
          </a:bodyPr>
          <a:lstStyle/>
          <a:p>
            <a:r>
              <a:rPr lang="en-US" sz="1500" noProof="0" dirty="0">
                <a:solidFill>
                  <a:srgbClr val="0066FF"/>
                </a:solidFill>
              </a:rPr>
              <a:t>A. Cools PhD animation</a:t>
            </a:r>
          </a:p>
        </p:txBody>
      </p:sp>
      <p:sp>
        <p:nvSpPr>
          <p:cNvPr id="5" name="Segnaposto data 4">
            <a:extLst>
              <a:ext uri="{FF2B5EF4-FFF2-40B4-BE49-F238E27FC236}">
                <a16:creationId xmlns:a16="http://schemas.microsoft.com/office/drawing/2014/main" id="{9BEF564A-C829-F03C-221A-634C25439842}"/>
              </a:ext>
            </a:extLst>
          </p:cNvPr>
          <p:cNvSpPr>
            <a:spLocks noGrp="1"/>
          </p:cNvSpPr>
          <p:nvPr>
            <p:ph type="dt" idx="1"/>
          </p:nvPr>
        </p:nvSpPr>
        <p:spPr/>
        <p:txBody>
          <a:bodyPr/>
          <a:lstStyle/>
          <a:p>
            <a:r>
              <a:rPr lang="it-IT"/>
              <a:t>6/24/2025</a:t>
            </a:r>
            <a:endParaRPr lang="en-US"/>
          </a:p>
        </p:txBody>
      </p:sp>
      <p:sp>
        <p:nvSpPr>
          <p:cNvPr id="9" name="Segnaposto piè di pagina 8">
            <a:extLst>
              <a:ext uri="{FF2B5EF4-FFF2-40B4-BE49-F238E27FC236}">
                <a16:creationId xmlns:a16="http://schemas.microsoft.com/office/drawing/2014/main" id="{1915396E-DC0C-4E17-9C2F-299175B41897}"/>
              </a:ext>
            </a:extLst>
          </p:cNvPr>
          <p:cNvSpPr>
            <a:spLocks noGrp="1"/>
          </p:cNvSpPr>
          <p:nvPr>
            <p:ph type="ftr" idx="2"/>
          </p:nvPr>
        </p:nvSpPr>
        <p:spPr/>
        <p:txBody>
          <a:bodyPr/>
          <a:lstStyle/>
          <a:p>
            <a:r>
              <a:rPr lang="en-US"/>
              <a:t>Experimental Physics Meets Space - F. Pilo</a:t>
            </a:r>
            <a:endParaRPr lang="it-IT"/>
          </a:p>
        </p:txBody>
      </p:sp>
      <p:sp>
        <p:nvSpPr>
          <p:cNvPr id="11" name="Segnaposto numero diapositiva 10">
            <a:extLst>
              <a:ext uri="{FF2B5EF4-FFF2-40B4-BE49-F238E27FC236}">
                <a16:creationId xmlns:a16="http://schemas.microsoft.com/office/drawing/2014/main" id="{296D251C-9AE5-7D46-6496-22038BB6B8A0}"/>
              </a:ext>
            </a:extLst>
          </p:cNvPr>
          <p:cNvSpPr>
            <a:spLocks noGrp="1"/>
          </p:cNvSpPr>
          <p:nvPr>
            <p:ph type="sldNum" idx="3"/>
          </p:nvPr>
        </p:nvSpPr>
        <p:spPr/>
        <p:txBody>
          <a:bodyPr/>
          <a:lstStyle/>
          <a:p>
            <a:fld id="{D96C0451-AC6F-4E32-86FB-2F78E796737F}" type="slidenum">
              <a:rPr lang="it-IT" smtClean="0"/>
              <a:t>18</a:t>
            </a:fld>
            <a:endParaRPr lang="it-IT"/>
          </a:p>
        </p:txBody>
      </p:sp>
    </p:spTree>
    <p:extLst>
      <p:ext uri="{BB962C8B-B14F-4D97-AF65-F5344CB8AC3E}">
        <p14:creationId xmlns:p14="http://schemas.microsoft.com/office/powerpoint/2010/main" val="23567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0" presetClass="path" presetSubtype="0" accel="50000" decel="50000" fill="hold" grpId="0" nodeType="afterEffect">
                                  <p:stCondLst>
                                    <p:cond delay="0"/>
                                  </p:stCondLst>
                                  <p:childTnLst>
                                    <p:animMotion origin="layout" path="M -0.00026 -0.00069 L -0.00026 -0.00023 C -0.00026 -0.00254 -0.00039 -0.00417 -0.00039 -0.00579 C -0.00039 -0.00648 0.00079 -0.0125 0.00091 -0.01342 C -0.00117 -0.01759 -0.00039 -0.01458 0.00091 -0.01759 C 0.00131 -0.01829 0.00144 -0.01944 0.0017 -0.02014 C 0.00053 -0.03102 0.00196 -0.01597 0.00196 -0.02592 C 0.00196 -0.02731 0.00157 -0.0287 0.00131 -0.02986 C 0.00053 -0.03588 0.00079 -0.03449 -0.00026 -0.03889 C 0.00014 -0.0456 -0.00039 -0.03889 0.00079 -0.04329 C 0.00105 -0.04398 0.00091 -0.0456 0.00118 -0.04606 C 0.00144 -0.04676 0.00183 -0.04676 0.00209 -0.04745 C 0.00248 -0.04861 0.00287 -0.04954 0.00338 -0.05069 C 0.00312 -0.05185 0.00287 -0.05347 0.00261 -0.0544 C 0.00248 -0.05463 0.00209 -0.05463 0.00209 -0.05532 C 0.00209 -0.05602 0.00235 -0.05602 0.00261 -0.05648 C 0.00027 -0.05717 0.00144 -0.05579 0.00196 -0.05949 C 0.00196 -0.05995 0.00183 -0.06042 0.0017 -0.06088 C 0.0017 -0.06227 0.00157 -0.06319 0.00157 -0.06481 C 0.00157 -0.06551 0.00209 -0.06852 0.00222 -0.06898 C 0.00248 -0.07222 0.00235 -0.0706 0.00235 -0.07407 L 0.00235 -0.07384 " pathEditMode="relative" rAng="0" ptsTypes="AAAAAAAAAAAAAAAAAAAAAA">
                                      <p:cBhvr>
                                        <p:cTn id="19" dur="4000" fill="hold"/>
                                        <p:tgtEl>
                                          <p:spTgt spid="37"/>
                                        </p:tgtEl>
                                        <p:attrNameLst>
                                          <p:attrName>ppt_x</p:attrName>
                                          <p:attrName>ppt_y</p:attrName>
                                        </p:attrNameLst>
                                      </p:cBhvr>
                                      <p:rCtr x="169" y="-3657"/>
                                    </p:animMotion>
                                  </p:childTnLst>
                                </p:cTn>
                              </p:par>
                              <p:par>
                                <p:cTn id="20" presetID="0" presetClass="path" presetSubtype="0" accel="50000" decel="50000" fill="hold" grpId="0" nodeType="withEffect">
                                  <p:stCondLst>
                                    <p:cond delay="0"/>
                                  </p:stCondLst>
                                  <p:childTnLst>
                                    <p:animMotion origin="layout" path="M 0.00026 -0.00069 L 0.00026 -0.00023 C 0.00026 -0.00208 5E-6 -0.00347 0.00013 -0.00486 C 0.00039 -0.00718 0.0013 -0.00903 0.00157 -0.01134 L 0.00182 -0.01296 C -0.00027 -0.02778 0.00182 -0.00856 0.00221 -0.02153 C 0.00234 -0.02639 0.0017 -0.03032 0.00104 -0.03472 C 0.0013 -0.0375 0.0013 -0.04005 0.00157 -0.04259 C 0.0017 -0.04352 0.00208 -0.04421 0.00221 -0.04491 C 0.00325 -0.04977 0.00078 -0.0419 0.00352 -0.04977 C 0.00352 -0.05046 0.0039 -0.05139 0.00377 -0.05208 C 0.00377 -0.05324 0.00325 -0.0537 0.00287 -0.0544 L 0.00325 -0.05463 " pathEditMode="relative" rAng="0" ptsTypes="AAAAAAAAAAAAA">
                                      <p:cBhvr>
                                        <p:cTn id="21" dur="4000" fill="hold"/>
                                        <p:tgtEl>
                                          <p:spTgt spid="55"/>
                                        </p:tgtEl>
                                        <p:attrNameLst>
                                          <p:attrName>ppt_x</p:attrName>
                                          <p:attrName>ppt_y</p:attrName>
                                        </p:attrNameLst>
                                      </p:cBhvr>
                                      <p:rCtr x="156" y="-2685"/>
                                    </p:animMotion>
                                  </p:childTnLst>
                                </p:cTn>
                              </p:par>
                              <p:par>
                                <p:cTn id="22" presetID="0" presetClass="path" presetSubtype="0" accel="50000" decel="50000" fill="hold" grpId="0" nodeType="withEffect">
                                  <p:stCondLst>
                                    <p:cond delay="0"/>
                                  </p:stCondLst>
                                  <p:childTnLst>
                                    <p:animMotion origin="layout" path="M 0.00039 -0.00047 L 0.00039 2.22222E-6 C 0.00026 -0.0044 -0.00026 -0.00834 -0.00026 -0.01227 C -0.00039 -0.01412 -0.00026 -0.01597 -2.29167E-6 -0.01759 C -2.29167E-6 -0.01829 -2.29167E-6 -0.01898 0.00039 -0.01898 C 0.00091 -0.01945 0.00183 -0.01945 0.00248 -0.01991 C 0.00248 -0.02084 0.00313 -0.02222 0.00274 -0.02292 C 0.00222 -0.02408 0.00117 -0.02408 0.00039 -0.02454 C -2.29167E-6 -0.025 -0.00026 -0.02523 -0.00065 -0.0257 C -0.00065 -0.02662 -0.00104 -0.02732 -0.00091 -0.02824 C -0.00091 -0.0294 -0.00065 -0.03079 -0.00026 -0.03218 C -0.00026 -0.03287 -0.00026 -0.0331 -2.29167E-6 -0.03334 C 0.00026 -0.03426 0.00065 -0.03496 0.00117 -0.03611 C 0.00156 -0.04259 0.00222 -0.0463 0.0013 -0.05324 C 0.00117 -0.05579 0.00026 -0.05787 -0.00026 -0.06019 C -2.29167E-6 -0.06158 0.00026 -0.06366 0.00065 -0.06528 C 0.00183 -0.06922 0.00196 -0.06528 0.00248 -0.07014 C 0.00248 -0.07199 0.00248 -0.07408 0.00248 -0.0757 L 0.00248 -0.07547 " pathEditMode="relative" rAng="0" ptsTypes="AAAAAAAAAAAAAAAAAAA">
                                      <p:cBhvr>
                                        <p:cTn id="23" dur="4000" fill="hold"/>
                                        <p:tgtEl>
                                          <p:spTgt spid="36"/>
                                        </p:tgtEl>
                                        <p:attrNameLst>
                                          <p:attrName>ppt_x</p:attrName>
                                          <p:attrName>ppt_y</p:attrName>
                                        </p:attrNameLst>
                                      </p:cBhvr>
                                      <p:rCtr x="39" y="-3750"/>
                                    </p:animMotion>
                                  </p:childTnLst>
                                </p:cTn>
                              </p:par>
                              <p:par>
                                <p:cTn id="24" presetID="0" presetClass="path" presetSubtype="0" accel="50000" decel="50000" fill="hold" grpId="0" nodeType="withEffect">
                                  <p:stCondLst>
                                    <p:cond delay="0"/>
                                  </p:stCondLst>
                                  <p:childTnLst>
                                    <p:animMotion origin="layout" path="M 0.00026 -0.00023 L 0.00026 -4.81481E-6 C 4.58333E-6 -0.00208 -0.00066 -0.00347 -0.00053 -0.00509 C -0.00053 -0.00648 0.00104 -0.00833 0.00208 -0.00949 C 0.00234 -0.01157 0.00234 -0.01365 0.0026 -0.01574 C 0.0026 -0.01666 0.00312 -0.01782 0.00312 -0.01875 C 0.00312 -0.02337 0.00286 -0.02824 0.0026 -0.03263 C 0.0026 -0.03449 0.00208 -0.03657 0.00182 -0.03842 C 0.00156 -0.03958 0.00156 -0.04074 0.0013 -0.04212 C 0.00156 -0.04421 0.00156 -0.04629 0.00182 -0.04837 C 0.0026 -0.05416 0.0026 -0.04722 0.0026 -0.05023 L 0.0026 -0.05 " pathEditMode="relative" rAng="0" ptsTypes="AAAAAAAAAAAA">
                                      <p:cBhvr>
                                        <p:cTn id="25" dur="4000" fill="hold"/>
                                        <p:tgtEl>
                                          <p:spTgt spid="45"/>
                                        </p:tgtEl>
                                        <p:attrNameLst>
                                          <p:attrName>ppt_x</p:attrName>
                                          <p:attrName>ppt_y</p:attrName>
                                        </p:attrNameLst>
                                      </p:cBhvr>
                                      <p:rCtr x="91" y="-2523"/>
                                    </p:animMotion>
                                  </p:childTnLst>
                                </p:cTn>
                              </p:par>
                              <p:par>
                                <p:cTn id="26" presetID="0" presetClass="path" presetSubtype="0" accel="50000" decel="50000" fill="hold" grpId="0" nodeType="withEffect">
                                  <p:stCondLst>
                                    <p:cond delay="0"/>
                                  </p:stCondLst>
                                  <p:childTnLst>
                                    <p:animMotion origin="layout" path="M 0.00065 -0.00023 L 0.00065 7.40741E-7 C 0.00013 -0.00162 -0.00026 -0.00301 -0.00078 -0.00417 C -0.00104 -0.00486 -0.00169 -0.00532 -0.00169 -0.00625 C -0.00195 -0.0088 -0.00182 -0.01157 -0.00195 -0.01412 C -0.00195 -0.01551 -0.00195 -0.0169 -0.00208 -0.01806 C -0.00234 -0.01875 -0.0026 -0.01898 -0.00286 -0.01945 C -0.0026 -0.02732 -0.00429 -0.03125 -0.00156 -0.03565 C -0.00104 -0.03634 -0.00052 -0.03704 0.00013 -0.03773 C -3.125E-6 -0.03889 -0.00013 -0.04028 -0.00026 -0.04144 C -0.00052 -0.0419 -0.00078 -0.04213 -0.00078 -0.04259 C -0.00104 -0.04329 -0.00117 -0.04537 -0.00117 -0.04583 C -0.00117 -0.04931 -0.00104 -0.05278 -0.00104 -0.05625 C -0.00091 -0.06088 -0.00104 -0.06597 -0.00078 -0.07083 C -0.00078 -0.0713 -0.00052 -0.07153 -0.00026 -0.07199 C 0.00013 -0.07407 0.00013 -0.07384 0.00013 -0.07546 L 0.00013 -0.07523 L 0.00013 -0.07546 " pathEditMode="relative" rAng="0" ptsTypes="AAAAAAAAAAAAAAAAAA">
                                      <p:cBhvr>
                                        <p:cTn id="27" dur="4000" fill="hold"/>
                                        <p:tgtEl>
                                          <p:spTgt spid="40"/>
                                        </p:tgtEl>
                                        <p:attrNameLst>
                                          <p:attrName>ppt_x</p:attrName>
                                          <p:attrName>ppt_y</p:attrName>
                                        </p:attrNameLst>
                                      </p:cBhvr>
                                      <p:rCtr x="-195" y="-3750"/>
                                    </p:animMotion>
                                  </p:childTnLst>
                                </p:cTn>
                              </p:par>
                              <p:par>
                                <p:cTn id="28" presetID="0" presetClass="path" presetSubtype="0" accel="50000" decel="50000" fill="hold" grpId="0" nodeType="withEffect">
                                  <p:stCondLst>
                                    <p:cond delay="0"/>
                                  </p:stCondLst>
                                  <p:childTnLst>
                                    <p:animMotion origin="layout" path="M 0.00013 0.00047 L 0.00013 0.0007 C 0.00013 -0.00139 -0.00026 -0.00254 -2.70833E-6 -0.00416 C -2.70833E-6 -0.00509 0.00157 -0.00764 0.00196 -0.00833 C 0.0017 -0.01041 0.0017 -0.0125 0.0013 -0.01435 C -0.00026 -0.02222 -2.70833E-6 -0.02152 -0.0013 -0.02546 C -0.00117 -0.02569 -0.00117 -0.02615 -0.00065 -0.02639 C -0.00026 -0.02685 0.00013 -0.02731 0.00065 -0.02801 C 0.00091 -0.02847 0.00157 -0.03009 0.00157 -0.03101 C 0.0017 -0.03171 0.00248 -0.03356 0.00248 -0.03333 L 0.00248 -0.03356 " pathEditMode="relative" rAng="0" ptsTypes="AAAAAAAAAAA">
                                      <p:cBhvr>
                                        <p:cTn id="29" dur="4000" fill="hold"/>
                                        <p:tgtEl>
                                          <p:spTgt spid="38"/>
                                        </p:tgtEl>
                                        <p:attrNameLst>
                                          <p:attrName>ppt_x</p:attrName>
                                          <p:attrName>ppt_y</p:attrName>
                                        </p:attrNameLst>
                                      </p:cBhvr>
                                      <p:rCtr x="39" y="-1690"/>
                                    </p:animMotion>
                                  </p:childTnLst>
                                </p:cTn>
                              </p:par>
                              <p:par>
                                <p:cTn id="30" presetID="0" presetClass="path" presetSubtype="0" accel="50000" decel="50000" fill="hold" grpId="0" nodeType="withEffect">
                                  <p:stCondLst>
                                    <p:cond delay="0"/>
                                  </p:stCondLst>
                                  <p:childTnLst>
                                    <p:animMotion origin="layout" path="M -1.66667E-6 0.00092 L -1.66667E-6 0.00116 C -0.00039 -0.00185 -0.00078 -0.00463 -0.00117 -0.00718 C -0.00143 -0.00787 -0.00182 -0.00833 -0.00195 -0.0088 C -0.00221 -0.00949 -0.00221 -0.00995 -0.00247 -0.01065 C -0.00247 -0.01111 -0.00273 -0.01134 -0.00273 -0.01158 C -0.00247 -0.01273 -0.00208 -0.01366 -0.00182 -0.01482 C -0.00169 -0.01528 -0.00156 -0.01574 -0.00143 -0.0162 C -0.0013 -0.01667 -0.0013 -0.01736 -0.00117 -0.01783 C -0.00208 -0.03079 -0.0013 -0.01667 -0.00117 -0.03565 C -0.00117 -0.04144 -0.0013 -0.04722 -0.00143 -0.05301 C -0.00156 -0.05509 -0.00143 -0.05486 -0.00195 -0.05486 L -0.00195 -0.05463 " pathEditMode="relative" rAng="0" ptsTypes="AAAAAAAAAAAAA">
                                      <p:cBhvr>
                                        <p:cTn id="31" dur="4000" fill="hold"/>
                                        <p:tgtEl>
                                          <p:spTgt spid="52"/>
                                        </p:tgtEl>
                                        <p:attrNameLst>
                                          <p:attrName>ppt_x</p:attrName>
                                          <p:attrName>ppt_y</p:attrName>
                                        </p:attrNameLst>
                                      </p:cBhvr>
                                      <p:rCtr x="-143" y="-2801"/>
                                    </p:animMotion>
                                  </p:childTnLst>
                                </p:cTn>
                              </p:par>
                              <p:par>
                                <p:cTn id="32" presetID="0" presetClass="path" presetSubtype="0" accel="50000" decel="50000" fill="hold" grpId="0" nodeType="withEffect">
                                  <p:stCondLst>
                                    <p:cond delay="0"/>
                                  </p:stCondLst>
                                  <p:childTnLst>
                                    <p:animMotion origin="layout" path="M 0.00039 0.00023 L 0.00039 0.00046 C -0.00013 -0.00162 -0.00091 -0.00324 -0.00104 -0.00509 C -0.00117 -0.00787 -0.00104 -0.01088 -0.00065 -0.01366 C -0.00039 -0.01505 0.00039 -0.01574 0.00078 -0.0169 C 0.00157 -0.01945 0.00183 -0.02107 0.00235 -0.02338 C 0.00235 -0.025 0.00248 -0.02662 0.00248 -0.02824 C 0.00248 -0.03449 0.00248 -0.04074 0.00235 -0.04699 C 0.00235 -0.04815 0.00209 -0.05139 0.00196 -0.05255 C 0.00209 -0.05996 0.00183 -0.06343 0.00287 -0.06991 C 0.00313 -0.07084 0.00352 -0.07153 0.00365 -0.07246 C 0.00391 -0.07315 0.00391 -0.07431 0.0043 -0.07477 C 0.00456 -0.07523 0.00417 -0.07361 0.00404 -0.07315 L 0.00404 -0.07292 " pathEditMode="relative" rAng="0" ptsTypes="AAAAAAAAAAAAAA">
                                      <p:cBhvr>
                                        <p:cTn id="33" dur="4000" fill="hold"/>
                                        <p:tgtEl>
                                          <p:spTgt spid="50"/>
                                        </p:tgtEl>
                                        <p:attrNameLst>
                                          <p:attrName>ppt_x</p:attrName>
                                          <p:attrName>ppt_y</p:attrName>
                                        </p:attrNameLst>
                                      </p:cBhvr>
                                      <p:rCtr x="117" y="-3750"/>
                                    </p:animMotion>
                                  </p:childTnLst>
                                </p:cTn>
                              </p:par>
                              <p:par>
                                <p:cTn id="34" presetID="0" presetClass="path" presetSubtype="0" accel="50000" decel="50000" fill="hold" grpId="0" nodeType="withEffect">
                                  <p:stCondLst>
                                    <p:cond delay="0"/>
                                  </p:stCondLst>
                                  <p:childTnLst>
                                    <p:animMotion origin="layout" path="M -6.25E-7 -4.44444E-6 L -6.25E-7 0.00024 C 0.00026 -0.07685 0.00013 -0.04814 0.00013 -0.08657 L 0.00013 -0.08634 " pathEditMode="relative" rAng="0" ptsTypes="AAAA">
                                      <p:cBhvr>
                                        <p:cTn id="35" dur="4000" fill="hold"/>
                                        <p:tgtEl>
                                          <p:spTgt spid="39"/>
                                        </p:tgtEl>
                                        <p:attrNameLst>
                                          <p:attrName>ppt_x</p:attrName>
                                          <p:attrName>ppt_y</p:attrName>
                                        </p:attrNameLst>
                                      </p:cBhvr>
                                      <p:rCtr x="0" y="-4329"/>
                                    </p:animMotion>
                                  </p:childTnLst>
                                </p:cTn>
                              </p:par>
                              <p:par>
                                <p:cTn id="36" presetID="0" presetClass="path" presetSubtype="0" accel="50000" decel="50000" fill="hold" grpId="0" nodeType="withEffect">
                                  <p:stCondLst>
                                    <p:cond delay="0"/>
                                  </p:stCondLst>
                                  <p:childTnLst>
                                    <p:animMotion origin="layout" path="M -0.00013 0.00023 L -0.00013 0.00046 C -0.00026 -0.00347 -0.00065 -0.01968 -0.00118 -0.02639 C -0.00144 -0.02986 -0.00196 -0.03033 -0.00261 -0.03403 C -0.00274 -0.03449 -0.00274 -0.03519 -0.00274 -0.03565 C -0.00274 -0.03727 -0.00274 -0.03912 -0.00261 -0.04051 C -0.00248 -0.04144 -0.00222 -0.0419 -0.00196 -0.04259 C -0.00183 -0.04329 -0.00157 -0.04468 -0.00157 -0.04445 L -0.00157 -0.04468 " pathEditMode="relative" rAng="0" ptsTypes="AAAAAAAAA">
                                      <p:cBhvr>
                                        <p:cTn id="37" dur="4000" fill="hold"/>
                                        <p:tgtEl>
                                          <p:spTgt spid="54"/>
                                        </p:tgtEl>
                                        <p:attrNameLst>
                                          <p:attrName>ppt_x</p:attrName>
                                          <p:attrName>ppt_y</p:attrName>
                                        </p:attrNameLst>
                                      </p:cBhvr>
                                      <p:rCtr x="-130" y="-2245"/>
                                    </p:animMotion>
                                  </p:childTnLst>
                                </p:cTn>
                              </p:par>
                              <p:par>
                                <p:cTn id="38" presetID="0" presetClass="path" presetSubtype="0" accel="50000" decel="50000" fill="hold" grpId="0" nodeType="withEffect">
                                  <p:stCondLst>
                                    <p:cond delay="0"/>
                                  </p:stCondLst>
                                  <p:childTnLst>
                                    <p:animMotion origin="layout" path="M 0.00013 0.00023 L 0.00013 0.00046 C 0.00013 0.00277 0.00013 0.00555 0.00026 0.0081 C 0.00039 0.01203 0.00065 0.00902 0.00026 0.01226 C 0.00039 0.01319 0.00039 0.01389 0.00039 0.01481 C 0.00052 0.01527 0.00078 0.01551 0.00091 0.0162 C 0.00091 0.01689 0.00065 0.01736 0.00065 0.01828 C 0.00052 0.01898 0.00052 0.0199 0.00039 0.0206 C 0.00143 0.03541 0.00039 0.02407 0.00247 0.03773 C 0.00247 0.03842 0.00247 0.03935 0.0026 0.04004 C 0.00286 0.04259 0.00338 0.0449 0.00403 0.04745 C 0.00416 0.04791 0.00429 0.04838 0.00455 0.04884 C 0.00416 0.05254 0.00429 0.04838 0.00494 0.05231 C 0.0052 0.0537 0.0052 0.05532 0.00533 0.05671 C 0.00507 0.05972 0.00455 0.06273 0.00481 0.06574 C 0.00494 0.0699 0.00573 0.07245 0.00664 0.07592 C 0.0069 0.07754 0.00703 0.07893 0.00716 0.08078 C 0.00768 0.09213 0.00677 0.0875 0.00794 0.09259 C 0.00794 0.09421 0.00794 0.09583 0.00807 0.09745 C 0.0082 0.09814 0.00859 0.09884 0.00872 0.09976 C 0.00989 0.10879 0.00846 0.1037 0.01002 0.10879 C 0.01002 0.10949 0.01015 0.10995 0.01028 0.11064 C 0.01028 0.11157 0.01028 0.11296 0.01041 0.11412 C 0.01054 0.11504 0.0108 0.11574 0.01106 0.11689 C 0.01132 0.11875 0.01158 0.12083 0.01184 0.12314 C 0.01211 0.12546 0.01211 0.12801 0.01263 0.13032 C 0.01289 0.13194 0.01367 0.13333 0.01432 0.13495 C 0.01419 0.13588 0.01406 0.13703 0.01393 0.13796 C 0.01367 0.13912 0.01328 0.14027 0.01315 0.14143 C 0.01315 0.14236 0.01341 0.14328 0.01354 0.14421 C 0.01367 0.1449 0.01367 0.1456 0.01367 0.14629 C 0.01367 0.14791 0.01367 0.1493 0.01354 0.15092 C 0.01354 0.15139 0.01328 0.15185 0.01341 0.15254 C 0.01354 0.15578 0.0138 0.15879 0.01419 0.16203 C 0.01445 0.16504 0.01419 0.16435 0.01523 0.16574 C 0.01536 0.16643 0.01536 0.16736 0.01549 0.16828 C 0.01549 0.16851 0.01575 0.16921 0.01575 0.16944 L 0.01549 0.16967 " pathEditMode="relative" rAng="0" ptsTypes="AAAAAAAAAAAAAAAAAAAAAAAAAAAAAAAAAAAAAA">
                                      <p:cBhvr>
                                        <p:cTn id="39" dur="2500" fill="hold"/>
                                        <p:tgtEl>
                                          <p:spTgt spid="28"/>
                                        </p:tgtEl>
                                        <p:attrNameLst>
                                          <p:attrName>ppt_x</p:attrName>
                                          <p:attrName>ppt_y</p:attrName>
                                        </p:attrNameLst>
                                      </p:cBhvr>
                                      <p:rCtr x="781" y="8472"/>
                                    </p:animMotion>
                                  </p:childTnLst>
                                </p:cTn>
                              </p:par>
                              <p:par>
                                <p:cTn id="40" presetID="0" presetClass="path" presetSubtype="0" accel="50000" decel="50000" fill="hold" grpId="0" nodeType="withEffect">
                                  <p:stCondLst>
                                    <p:cond delay="0"/>
                                  </p:stCondLst>
                                  <p:childTnLst>
                                    <p:animMotion origin="layout" path="M 1.875E-6 0.00046 L 1.875E-6 0.00069 C 0.00039 0.00393 0.00078 0.00741 0.00117 0.01111 C 0.0013 0.01157 0.0013 0.01203 0.00143 0.0125 C 0.00195 0.01319 0.00247 0.01389 0.00299 0.01481 C 0.00325 0.02129 0.00338 0.02778 0.00351 0.03426 C 0.00364 0.03657 0.00364 0.03912 0.00377 0.04166 C 0.0039 0.04305 0.00521 0.04606 0.00534 0.04676 C 0.0056 0.04722 0.00573 0.04791 0.00586 0.04861 C 0.00625 0.04953 0.00664 0.05023 0.0069 0.05139 C 0.00716 0.05208 0.00729 0.05324 0.00742 0.05416 C 0.00703 0.06134 0.00716 0.05532 0.00742 0.06111 C 0.00768 0.06504 0.00768 0.06898 0.00794 0.07315 C 0.00807 0.0743 0.0082 0.07569 0.00846 0.07685 C 0.00885 0.07778 0.00937 0.07824 0.00976 0.07916 C 0.01002 0.08009 0.01015 0.08125 0.01028 0.08241 C 0.01055 0.08403 0.01068 0.08611 0.01081 0.08796 C 0.01107 0.09236 0.01107 0.09676 0.01133 0.10139 C 0.01159 0.10324 0.01185 0.10509 0.01237 0.10694 C 0.01289 0.1081 0.01419 0.11018 0.01419 0.11041 C 0.01432 0.11273 0.01432 0.11528 0.01445 0.11805 C 0.01458 0.11875 0.01471 0.11944 0.01471 0.12037 C 0.01523 0.12384 0.01536 0.12477 0.01627 0.12824 C 0.01666 0.1294 0.01732 0.13055 0.01758 0.13194 C 0.0181 0.13356 0.01888 0.1375 0.01888 0.13773 C 0.01862 0.14166 0.01849 0.14606 0.01784 0.15046 C 0.01784 0.15139 0.01758 0.15231 0.01732 0.15324 C 0.01758 0.15532 0.01745 0.15764 0.01784 0.15972 C 0.01849 0.1625 0.01992 0.16458 0.02044 0.16759 L 0.0207 0.16898 C 0.02083 0.17037 0.02096 0.17153 0.02096 0.17315 C 0.02135 0.17824 0.02135 0.18356 0.02174 0.18889 C 0.02187 0.18935 0.022 0.18981 0.02226 0.19028 C 0.02265 0.19051 0.02305 0.19051 0.02331 0.19074 C 0.02357 0.1919 0.0237 0.19236 0.02383 0.19398 C 0.02396 0.19467 0.02396 0.19583 0.02409 0.19676 C 0.02435 0.19722 0.02461 0.19768 0.02487 0.19815 C 0.02526 0.19953 0.02513 0.19884 0.02513 0.2 L 0.02513 0.20023 " pathEditMode="relative" rAng="0" ptsTypes="AAAAAAAAAAAAAAAAAAAAAAAAAAAAAAAAAAAAAAA">
                                      <p:cBhvr>
                                        <p:cTn id="41" dur="2500" fill="hold"/>
                                        <p:tgtEl>
                                          <p:spTgt spid="29"/>
                                        </p:tgtEl>
                                        <p:attrNameLst>
                                          <p:attrName>ppt_x</p:attrName>
                                          <p:attrName>ppt_y</p:attrName>
                                        </p:attrNameLst>
                                      </p:cBhvr>
                                      <p:rCtr x="1250" y="9977"/>
                                    </p:animMotion>
                                  </p:childTnLst>
                                </p:cTn>
                              </p:par>
                              <p:par>
                                <p:cTn id="42" presetID="0" presetClass="path" presetSubtype="0" accel="50000" decel="50000" fill="hold" grpId="0" nodeType="withEffect">
                                  <p:stCondLst>
                                    <p:cond delay="0"/>
                                  </p:stCondLst>
                                  <p:childTnLst>
                                    <p:animMotion origin="layout" path="M -6.25E-7 0.00046 L -6.25E-7 0.00069 C -6.25E-7 0.00231 0.00013 0.00393 0.00026 0.00602 C 0.00039 0.01458 0.00039 0.02315 0.00078 0.03194 C 0.00078 0.03333 0.00091 0.03495 0.0013 0.03657 C 0.00169 0.03865 0.00247 0.04051 0.00313 0.04259 C 0.00365 0.04768 0.00612 0.06852 0.00651 0.07546 C 0.00651 0.07801 0.00625 0.08102 0.00625 0.08379 C 0.00651 0.0912 0.00651 0.09861 0.00703 0.10602 C 0.00703 0.10648 0.00755 0.10671 0.00781 0.1074 C 0.0082 0.10879 0.00872 0.11157 0.00912 0.11342 C 0.00912 0.11504 0.00938 0.11666 0.00938 0.11852 C 0.00885 0.125 0.00833 0.12268 0.00677 0.12777 C 0.00638 0.1287 0.00625 0.13009 0.00599 0.13148 C 0.00625 0.1331 0.00638 0.13472 0.00677 0.13657 C 0.0069 0.1375 0.00742 0.13819 0.00781 0.13935 C 0.00807 0.14004 0.00833 0.14097 0.00859 0.14213 C 0.00872 0.14259 0.00846 0.14352 0.00885 0.14398 C 0.00925 0.14444 0.0099 0.14444 0.01042 0.1449 C 0.0112 0.1456 0.01198 0.14676 0.01276 0.14768 C 0.01589 0.15555 0.01224 0.1449 0.0138 0.16296 C 0.01406 0.16666 0.01576 0.16967 0.01719 0.17268 C 0.01732 0.17384 0.01758 0.175 0.01771 0.17639 C 0.0181 0.18032 0.0181 0.18449 0.01875 0.18842 C 0.01888 0.18935 0.0194 0.18981 0.01979 0.19074 C 0.0194 0.19884 0.02018 0.19606 0.01927 0.19953 L 0.01927 0.19977 " pathEditMode="relative" rAng="0" ptsTypes="AAAAAAAAAAAAAAAAAAAAAAAAAAA">
                                      <p:cBhvr>
                                        <p:cTn id="43" dur="2500" fill="hold"/>
                                        <p:tgtEl>
                                          <p:spTgt spid="20"/>
                                        </p:tgtEl>
                                        <p:attrNameLst>
                                          <p:attrName>ppt_x</p:attrName>
                                          <p:attrName>ppt_y</p:attrName>
                                        </p:attrNameLst>
                                      </p:cBhvr>
                                      <p:rCtr x="990" y="9954"/>
                                    </p:animMotion>
                                  </p:childTnLst>
                                </p:cTn>
                              </p:par>
                              <p:par>
                                <p:cTn id="44" presetID="0" presetClass="path" presetSubtype="0" accel="50000" decel="50000" fill="hold" grpId="0" nodeType="withEffect">
                                  <p:stCondLst>
                                    <p:cond delay="0"/>
                                  </p:stCondLst>
                                  <p:childTnLst>
                                    <p:animMotion origin="layout" path="M 0.00013 -0.00023 L 0.00013 -1.11111E-6 C -4.58333E-6 0.00417 -4.58333E-6 0.00857 -0.00013 0.0132 C -0.00026 0.01921 -0.00078 0.025 -0.00065 0.03125 C -0.00065 0.03935 0.00079 0.05764 0.00144 0.06551 C 0.00118 0.0706 0.00105 0.07593 0.00092 0.08125 C 0.00079 0.08542 0.00027 0.08982 0.0004 0.09421 C 0.00053 0.09838 0.00118 0.10255 0.0017 0.10671 C -0.00273 0.12685 -0.00026 0.11065 0.00274 0.14745 C 0.00339 0.15509 0.003 0.1632 0.00404 0.17107 C 0.00443 0.17384 0.00925 0.17523 0.00977 0.1757 C 0.0099 0.1757 0.00977 0.17616 0.00977 0.17662 L 0.00977 0.17685 " pathEditMode="relative" rAng="0" ptsTypes="AAAAAAAAAAAAA">
                                      <p:cBhvr>
                                        <p:cTn id="45" dur="2500" fill="hold"/>
                                        <p:tgtEl>
                                          <p:spTgt spid="24"/>
                                        </p:tgtEl>
                                        <p:attrNameLst>
                                          <p:attrName>ppt_x</p:attrName>
                                          <p:attrName>ppt_y</p:attrName>
                                        </p:attrNameLst>
                                      </p:cBhvr>
                                      <p:rCtr x="430" y="8843"/>
                                    </p:animMotion>
                                  </p:childTnLst>
                                </p:cTn>
                              </p:par>
                              <p:par>
                                <p:cTn id="46" presetID="0" presetClass="path" presetSubtype="0" accel="50000" decel="50000" fill="hold" grpId="0" nodeType="withEffect">
                                  <p:stCondLst>
                                    <p:cond delay="0"/>
                                  </p:stCondLst>
                                  <p:childTnLst>
                                    <p:animMotion origin="layout" path="M -2.70833E-6 0.00047 C -0.00013 0.00602 0.00013 0.01158 -0.00026 0.01713 C -0.00065 0.02153 -0.00312 0.0257 -0.00234 0.0301 C -0.00156 0.03519 0.00183 0.03797 0.00391 0.04213 C -0.00039 0.06806 0.00287 0.04121 0.00313 0.0713 C 0.00313 0.0845 0.00196 0.10926 0.0013 0.125 C 0.00157 0.1257 0.00222 0.12639 0.00209 0.12732 C 0.00144 0.12917 -0.00026 0.1294 -0.00078 0.13149 C -0.00195 0.13496 -0.00221 0.13912 -0.00286 0.14306 C -0.00299 0.14537 -0.00351 0.14769 -0.00312 0.15 C -0.00234 0.15649 0.00078 0.15348 -0.00208 0.16204 C -0.00312 0.16459 -0.00468 0.16621 -0.00599 0.16852 C -0.0039 0.17871 -0.0039 0.17477 -0.0039 0.1801 " pathEditMode="relative" rAng="0" ptsTypes="AAAAAAAAAAAAA">
                                      <p:cBhvr>
                                        <p:cTn id="47" dur="2500" fill="hold"/>
                                        <p:tgtEl>
                                          <p:spTgt spid="16"/>
                                        </p:tgtEl>
                                        <p:attrNameLst>
                                          <p:attrName>ppt_x</p:attrName>
                                          <p:attrName>ppt_y</p:attrName>
                                        </p:attrNameLst>
                                      </p:cBhvr>
                                      <p:rCtr x="-104" y="8981"/>
                                    </p:animMotion>
                                  </p:childTnLst>
                                </p:cTn>
                              </p:par>
                              <p:par>
                                <p:cTn id="48" presetID="0" presetClass="path" presetSubtype="0" accel="50000" decel="50000" fill="hold" grpId="0" nodeType="withEffect">
                                  <p:stCondLst>
                                    <p:cond delay="0"/>
                                  </p:stCondLst>
                                  <p:childTnLst>
                                    <p:animMotion origin="layout" path="M -0.00013 0.00047 L -0.00013 0.0007 C -0.00247 0.00741 -0.00533 0.01389 -0.0069 0.02176 C -0.00963 0.03496 -0.00872 0.04607 -0.0082 0.05973 C -0.01302 0.09352 -0.00794 0.05116 -0.00924 0.10787 C -0.0095 0.11505 -0.0108 0.12199 -0.01158 0.12917 C -0.01119 0.13565 -0.01067 0.14237 -0.01028 0.14908 C -0.01015 0.15394 -0.00976 0.1588 -0.00976 0.16389 C -0.00976 0.16482 -0.01028 0.16713 -0.01028 0.16737 L -0.01028 0.16713 " pathEditMode="relative" rAng="0" ptsTypes="AAAAAAAAAA">
                                      <p:cBhvr>
                                        <p:cTn id="49" dur="2500" fill="hold"/>
                                        <p:tgtEl>
                                          <p:spTgt spid="30"/>
                                        </p:tgtEl>
                                        <p:attrNameLst>
                                          <p:attrName>ppt_x</p:attrName>
                                          <p:attrName>ppt_y</p:attrName>
                                        </p:attrNameLst>
                                      </p:cBhvr>
                                      <p:rCtr x="-573" y="8333"/>
                                    </p:animMotion>
                                  </p:childTnLst>
                                </p:cTn>
                              </p:par>
                              <p:par>
                                <p:cTn id="50" presetID="0" presetClass="path" presetSubtype="0" accel="50000" decel="50000" fill="hold" grpId="0" nodeType="withEffect">
                                  <p:stCondLst>
                                    <p:cond delay="0"/>
                                  </p:stCondLst>
                                  <p:childTnLst>
                                    <p:animMotion origin="layout" path="M -0.00091 0.00046 L -0.00091 0.00069 C -0.00104 0.00324 -0.00117 0.00625 -0.00117 0.00925 C -0.00143 0.01458 -0.00234 0.0199 -0.00195 0.02546 C -0.00156 0.03263 0.00026 0.03958 0.00144 0.04675 C -0.00377 0.12592 0.00313 0.02175 -0.00169 0.0912 C -0.00573 0.14837 -0.00234 0.10532 -0.00638 0.15462 C -0.00612 0.16666 -0.00664 0.17384 -0.00455 0.18472 C -0.00403 0.18796 -0.00299 0.1912 -0.00221 0.19444 L -0.00299 0.19768 L -0.00299 0.19791 L -0.00299 0.19768 " pathEditMode="relative" rAng="0" ptsTypes="AAAAAAAAAAAA">
                                      <p:cBhvr>
                                        <p:cTn id="51" dur="2500" fill="hold"/>
                                        <p:tgtEl>
                                          <p:spTgt spid="32"/>
                                        </p:tgtEl>
                                        <p:attrNameLst>
                                          <p:attrName>ppt_x</p:attrName>
                                          <p:attrName>ppt_y</p:attrName>
                                        </p:attrNameLst>
                                      </p:cBhvr>
                                      <p:rCtr x="-156" y="9861"/>
                                    </p:animMotion>
                                  </p:childTnLst>
                                </p:cTn>
                              </p:par>
                              <p:par>
                                <p:cTn id="52" presetID="0" presetClass="path" presetSubtype="0" accel="50000" decel="50000" fill="hold" grpId="0" nodeType="withEffect">
                                  <p:stCondLst>
                                    <p:cond delay="0"/>
                                  </p:stCondLst>
                                  <p:childTnLst>
                                    <p:animMotion origin="layout" path="M 0.00013 0.00093 L 0.00013 0.00116 C -0.00494 0.06018 -0.00143 0.00393 -0.00169 0.05787 C -0.00182 0.06111 -0.00247 0.06458 -0.00273 0.06805 C -0.00338 0.0743 -0.00377 0.08055 -0.00429 0.08704 C -0.00364 0.10278 -0.0026 0.11875 -0.00221 0.13472 C -0.0013 0.18102 -0.00481 0.14722 -0.00091 0.17824 C -0.00117 0.18542 -0.00208 0.19259 -0.00169 0.2 C -0.00169 0.20255 0.00013 0.20694 0.00013 0.20718 L 0.00013 0.20694 " pathEditMode="relative" rAng="0" ptsTypes="AAAAAAAAAA">
                                      <p:cBhvr>
                                        <p:cTn id="53" dur="2500" fill="hold"/>
                                        <p:tgtEl>
                                          <p:spTgt spid="21"/>
                                        </p:tgtEl>
                                        <p:attrNameLst>
                                          <p:attrName>ppt_x</p:attrName>
                                          <p:attrName>ppt_y</p:attrName>
                                        </p:attrNameLst>
                                      </p:cBhvr>
                                      <p:rCtr x="-221" y="10301"/>
                                    </p:animMotion>
                                  </p:childTnLst>
                                </p:cTn>
                              </p:par>
                              <p:par>
                                <p:cTn id="54" presetID="0" presetClass="path" presetSubtype="0" accel="50000" decel="50000" fill="hold" grpId="0" nodeType="withEffect">
                                  <p:stCondLst>
                                    <p:cond delay="0"/>
                                  </p:stCondLst>
                                  <p:childTnLst>
                                    <p:animMotion origin="layout" path="M -0.00052 0.0007 L -0.00052 0.00093 C -0.00026 0.00579 -0.00013 0.01111 0.00026 0.01644 C 0.00091 0.02338 0.00326 0.04097 0.00404 0.04653 C 0.00039 0.05347 -0.0043 0.06181 -0.00573 0.07153 C -0.00638 0.07616 -0.00495 0.08125 -0.00469 0.08635 C -0.00664 0.09375 -0.01042 0.10047 -0.01068 0.10903 C -0.01172 0.14213 -0.00078 0.11528 -0.00911 0.13264 L -0.00807 0.1382 L -0.00807 0.13843 " pathEditMode="relative" rAng="0" ptsTypes="AAAAAAAAAA">
                                      <p:cBhvr>
                                        <p:cTn id="55" dur="2500" fill="hold"/>
                                        <p:tgtEl>
                                          <p:spTgt spid="23"/>
                                        </p:tgtEl>
                                        <p:attrNameLst>
                                          <p:attrName>ppt_x</p:attrName>
                                          <p:attrName>ppt_y</p:attrName>
                                        </p:attrNameLst>
                                      </p:cBhvr>
                                      <p:rCtr x="-286" y="6875"/>
                                    </p:animMotion>
                                  </p:childTnLst>
                                </p:cTn>
                              </p:par>
                              <p:par>
                                <p:cTn id="56" presetID="0" presetClass="path" presetSubtype="0" accel="50000" decel="50000" fill="hold" grpId="0" nodeType="withEffect">
                                  <p:stCondLst>
                                    <p:cond delay="0"/>
                                  </p:stCondLst>
                                  <p:childTnLst>
                                    <p:animMotion origin="layout" path="M 0.00026 0.00023 L 0.00026 0.00047 C 0.00247 0.0551 -0.00013 -0.02477 -0.00091 0.04514 C -0.00104 0.06181 -0.00013 0.07847 0.00026 0.09514 C -0.0013 0.11273 -0.00495 0.1301 -0.0043 0.14792 C -0.00404 0.15741 0.00065 0.16505 0.00287 0.17385 C 0.003 0.17454 0.00287 0.17523 0.00287 0.17616 L 0.00287 0.17639 " pathEditMode="relative" rAng="0" ptsTypes="AAAAAAAA">
                                      <p:cBhvr>
                                        <p:cTn id="57" dur="2500" fill="hold"/>
                                        <p:tgtEl>
                                          <p:spTgt spid="27"/>
                                        </p:tgtEl>
                                        <p:attrNameLst>
                                          <p:attrName>ppt_x</p:attrName>
                                          <p:attrName>ppt_y</p:attrName>
                                        </p:attrNameLst>
                                      </p:cBhvr>
                                      <p:rCtr x="-104" y="8796"/>
                                    </p:animMotion>
                                  </p:childTnLst>
                                </p:cTn>
                              </p:par>
                              <p:par>
                                <p:cTn id="58" presetID="0" presetClass="path" presetSubtype="0" accel="50000" decel="50000" fill="hold" grpId="0" nodeType="withEffect">
                                  <p:stCondLst>
                                    <p:cond delay="0"/>
                                  </p:stCondLst>
                                  <p:childTnLst>
                                    <p:animMotion origin="layout" path="M 4.16667E-6 -0.00047 L 4.16667E-6 -0.00024 C -0.00013 0.00208 -0.00013 0.00462 -0.00039 0.00717 C -0.00052 0.00902 -0.00144 0.01064 -0.00131 0.01273 C -0.00092 0.0199 0.00039 0.0243 0.00195 0.03032 C 0.00208 0.03194 0.00234 0.03379 0.00234 0.03541 C 0.00247 0.03888 0.00247 0.04236 0.0026 0.0456 C 0.0026 0.04768 0.00273 0.04953 0.00273 0.05162 C 0.00286 0.05763 0.00286 0.06412 0.00312 0.07013 C 0.00325 0.07129 0.00364 0.07175 0.0039 0.07268 C 0.00403 0.07314 0.00416 0.07384 0.00429 0.0743 C 0.00468 0.0831 0.00403 0.08217 0.00612 0.08819 C 0.00638 0.08935 0.0069 0.09004 0.00729 0.09097 C 0.00742 0.09259 0.00768 0.09398 0.00768 0.0956 C 0.00768 0.09722 0.00755 0.11087 0.00664 0.11643 C 0.00651 0.11782 0.00612 0.11921 0.00586 0.1206 C 0.00573 0.12476 0.00546 0.13078 0.00586 0.13495 C 0.00599 0.13564 0.00651 0.13611 0.0069 0.1368 C 0.00703 0.13726 0.00729 0.13773 0.00742 0.13819 C 0.00768 0.13912 0.00807 0.13981 0.0082 0.14074 C 0.00833 0.14097 0.00833 0.14143 0.00846 0.14189 C 0.00872 0.14259 0.00911 0.14305 0.00937 0.14375 C 0.01315 0.15578 0.00924 0.14537 0.01158 0.15162 C 0.01145 0.15347 0.01145 0.15532 0.01119 0.15717 C 0.01106 0.15763 0.01067 0.15763 0.01054 0.1581 C 0.01015 0.1618 0.01106 0.15902 0.01158 0.16134 C 0.01171 0.16203 0.01158 0.16273 0.01158 0.16365 L 0.01158 0.16412 " pathEditMode="relative" rAng="0" ptsTypes="AAAAAAAAAAAAAAAAAAAAAAAAAAAA">
                                      <p:cBhvr>
                                        <p:cTn id="59" dur="2500" fill="hold"/>
                                        <p:tgtEl>
                                          <p:spTgt spid="31"/>
                                        </p:tgtEl>
                                        <p:attrNameLst>
                                          <p:attrName>ppt_x</p:attrName>
                                          <p:attrName>ppt_y</p:attrName>
                                        </p:attrNameLst>
                                      </p:cBhvr>
                                      <p:rCtr x="508" y="8218"/>
                                    </p:animMotion>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3" grpId="0" animBg="1"/>
      <p:bldP spid="24"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5" grpId="0" animBg="1"/>
      <p:bldP spid="50" grpId="0" animBg="1"/>
      <p:bldP spid="52" grpId="0" animBg="1"/>
      <p:bldP spid="54" grpId="0" animBg="1"/>
      <p:bldP spid="55" grpId="0" animBg="1"/>
      <p:bldP spid="2" grpId="0"/>
      <p:bldP spid="3" grpId="0"/>
      <p:bldP spid="6" grpId="0"/>
      <p:bldP spid="7" grpId="0" animBg="1"/>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490C37B-3411-E053-2E16-3C9BE5816F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18"/>
          <a:stretch/>
        </p:blipFill>
        <p:spPr>
          <a:xfrm>
            <a:off x="1910866" y="1762236"/>
            <a:ext cx="6688373" cy="3353597"/>
          </a:xfrm>
          <a:prstGeom prst="rect">
            <a:avLst/>
          </a:prstGeom>
        </p:spPr>
      </p:pic>
      <p:sp>
        <p:nvSpPr>
          <p:cNvPr id="5" name="Forme libre : forme 74">
            <a:extLst>
              <a:ext uri="{FF2B5EF4-FFF2-40B4-BE49-F238E27FC236}">
                <a16:creationId xmlns:a16="http://schemas.microsoft.com/office/drawing/2014/main" id="{9B439D33-C02E-CA32-43F0-785F025C367F}"/>
              </a:ext>
            </a:extLst>
          </p:cNvPr>
          <p:cNvSpPr/>
          <p:nvPr/>
        </p:nvSpPr>
        <p:spPr>
          <a:xfrm flipV="1">
            <a:off x="6184198" y="4136462"/>
            <a:ext cx="1549886" cy="1477616"/>
          </a:xfrm>
          <a:custGeom>
            <a:avLst/>
            <a:gdLst>
              <a:gd name="connsiteX0" fmla="*/ 0 w 3820632"/>
              <a:gd name="connsiteY0" fmla="*/ 544086 h 544086"/>
              <a:gd name="connsiteX1" fmla="*/ 1488558 w 3820632"/>
              <a:gd name="connsiteY1" fmla="*/ 69165 h 544086"/>
              <a:gd name="connsiteX2" fmla="*/ 3820632 w 3820632"/>
              <a:gd name="connsiteY2" fmla="*/ 12458 h 544086"/>
            </a:gdLst>
            <a:ahLst/>
            <a:cxnLst>
              <a:cxn ang="0">
                <a:pos x="connsiteX0" y="connsiteY0"/>
              </a:cxn>
              <a:cxn ang="0">
                <a:pos x="connsiteX1" y="connsiteY1"/>
              </a:cxn>
              <a:cxn ang="0">
                <a:pos x="connsiteX2" y="connsiteY2"/>
              </a:cxn>
            </a:cxnLst>
            <a:rect l="l" t="t" r="r" b="b"/>
            <a:pathLst>
              <a:path w="3820632" h="544086">
                <a:moveTo>
                  <a:pt x="0" y="544086"/>
                </a:moveTo>
                <a:cubicBezTo>
                  <a:pt x="425893" y="350928"/>
                  <a:pt x="851786" y="157770"/>
                  <a:pt x="1488558" y="69165"/>
                </a:cubicBezTo>
                <a:cubicBezTo>
                  <a:pt x="2125330" y="-19440"/>
                  <a:pt x="2972981" y="-3491"/>
                  <a:pt x="3820632" y="12458"/>
                </a:cubicBezTo>
              </a:path>
            </a:pathLst>
          </a:custGeom>
          <a:noFill/>
          <a:ln w="19050">
            <a:solidFill>
              <a:srgbClr val="FFC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rgbClr val="FF0000"/>
              </a:solidFill>
            </a:endParaRPr>
          </a:p>
        </p:txBody>
      </p:sp>
      <p:sp>
        <p:nvSpPr>
          <p:cNvPr id="6" name="Forme libre : forme 20">
            <a:extLst>
              <a:ext uri="{FF2B5EF4-FFF2-40B4-BE49-F238E27FC236}">
                <a16:creationId xmlns:a16="http://schemas.microsoft.com/office/drawing/2014/main" id="{474B0FE4-B776-BBDB-5DA8-064EBA971BFC}"/>
              </a:ext>
            </a:extLst>
          </p:cNvPr>
          <p:cNvSpPr/>
          <p:nvPr/>
        </p:nvSpPr>
        <p:spPr>
          <a:xfrm flipV="1">
            <a:off x="5950063" y="4805300"/>
            <a:ext cx="1791455" cy="900248"/>
          </a:xfrm>
          <a:custGeom>
            <a:avLst/>
            <a:gdLst>
              <a:gd name="connsiteX0" fmla="*/ 0 w 3820632"/>
              <a:gd name="connsiteY0" fmla="*/ 544086 h 544086"/>
              <a:gd name="connsiteX1" fmla="*/ 1488558 w 3820632"/>
              <a:gd name="connsiteY1" fmla="*/ 69165 h 544086"/>
              <a:gd name="connsiteX2" fmla="*/ 3820632 w 3820632"/>
              <a:gd name="connsiteY2" fmla="*/ 12458 h 544086"/>
            </a:gdLst>
            <a:ahLst/>
            <a:cxnLst>
              <a:cxn ang="0">
                <a:pos x="connsiteX0" y="connsiteY0"/>
              </a:cxn>
              <a:cxn ang="0">
                <a:pos x="connsiteX1" y="connsiteY1"/>
              </a:cxn>
              <a:cxn ang="0">
                <a:pos x="connsiteX2" y="connsiteY2"/>
              </a:cxn>
            </a:cxnLst>
            <a:rect l="l" t="t" r="r" b="b"/>
            <a:pathLst>
              <a:path w="3820632" h="544086">
                <a:moveTo>
                  <a:pt x="0" y="544086"/>
                </a:moveTo>
                <a:cubicBezTo>
                  <a:pt x="425893" y="350928"/>
                  <a:pt x="851786" y="157770"/>
                  <a:pt x="1488558" y="69165"/>
                </a:cubicBezTo>
                <a:cubicBezTo>
                  <a:pt x="2125330" y="-19440"/>
                  <a:pt x="2972981" y="-3491"/>
                  <a:pt x="3820632" y="12458"/>
                </a:cubicBezTo>
              </a:path>
            </a:pathLst>
          </a:custGeom>
          <a:noFill/>
          <a:ln w="19050">
            <a:solidFill>
              <a:srgbClr val="FFC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rgbClr val="FF0000"/>
              </a:solidFill>
            </a:endParaRPr>
          </a:p>
        </p:txBody>
      </p:sp>
      <p:sp>
        <p:nvSpPr>
          <p:cNvPr id="7" name="Forme libre : forme 22">
            <a:extLst>
              <a:ext uri="{FF2B5EF4-FFF2-40B4-BE49-F238E27FC236}">
                <a16:creationId xmlns:a16="http://schemas.microsoft.com/office/drawing/2014/main" id="{9608F74F-E00C-FC56-975F-65E5F16694D0}"/>
              </a:ext>
            </a:extLst>
          </p:cNvPr>
          <p:cNvSpPr/>
          <p:nvPr/>
        </p:nvSpPr>
        <p:spPr>
          <a:xfrm flipV="1">
            <a:off x="6793165" y="4136462"/>
            <a:ext cx="940918" cy="1365851"/>
          </a:xfrm>
          <a:custGeom>
            <a:avLst/>
            <a:gdLst>
              <a:gd name="connsiteX0" fmla="*/ 0 w 3820632"/>
              <a:gd name="connsiteY0" fmla="*/ 544086 h 544086"/>
              <a:gd name="connsiteX1" fmla="*/ 1488558 w 3820632"/>
              <a:gd name="connsiteY1" fmla="*/ 69165 h 544086"/>
              <a:gd name="connsiteX2" fmla="*/ 3820632 w 3820632"/>
              <a:gd name="connsiteY2" fmla="*/ 12458 h 544086"/>
            </a:gdLst>
            <a:ahLst/>
            <a:cxnLst>
              <a:cxn ang="0">
                <a:pos x="connsiteX0" y="connsiteY0"/>
              </a:cxn>
              <a:cxn ang="0">
                <a:pos x="connsiteX1" y="connsiteY1"/>
              </a:cxn>
              <a:cxn ang="0">
                <a:pos x="connsiteX2" y="connsiteY2"/>
              </a:cxn>
            </a:cxnLst>
            <a:rect l="l" t="t" r="r" b="b"/>
            <a:pathLst>
              <a:path w="3820632" h="544086">
                <a:moveTo>
                  <a:pt x="0" y="544086"/>
                </a:moveTo>
                <a:cubicBezTo>
                  <a:pt x="425893" y="350928"/>
                  <a:pt x="851786" y="157770"/>
                  <a:pt x="1488558" y="69165"/>
                </a:cubicBezTo>
                <a:cubicBezTo>
                  <a:pt x="2125330" y="-19440"/>
                  <a:pt x="2972981" y="-3491"/>
                  <a:pt x="3820632" y="12458"/>
                </a:cubicBezTo>
              </a:path>
            </a:pathLst>
          </a:custGeom>
          <a:noFill/>
          <a:ln w="19050">
            <a:solidFill>
              <a:srgbClr val="FFC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rgbClr val="FF0000"/>
              </a:solidFill>
            </a:endParaRPr>
          </a:p>
        </p:txBody>
      </p:sp>
      <p:sp>
        <p:nvSpPr>
          <p:cNvPr id="8" name="Forme libre : forme 23">
            <a:extLst>
              <a:ext uri="{FF2B5EF4-FFF2-40B4-BE49-F238E27FC236}">
                <a16:creationId xmlns:a16="http://schemas.microsoft.com/office/drawing/2014/main" id="{7C5E5D2F-DB8E-90BF-FF60-5F2DBCC0EC9D}"/>
              </a:ext>
            </a:extLst>
          </p:cNvPr>
          <p:cNvSpPr/>
          <p:nvPr/>
        </p:nvSpPr>
        <p:spPr>
          <a:xfrm flipV="1">
            <a:off x="7248032" y="5002316"/>
            <a:ext cx="486050" cy="362639"/>
          </a:xfrm>
          <a:custGeom>
            <a:avLst/>
            <a:gdLst>
              <a:gd name="connsiteX0" fmla="*/ 0 w 3820632"/>
              <a:gd name="connsiteY0" fmla="*/ 544086 h 544086"/>
              <a:gd name="connsiteX1" fmla="*/ 1488558 w 3820632"/>
              <a:gd name="connsiteY1" fmla="*/ 69165 h 544086"/>
              <a:gd name="connsiteX2" fmla="*/ 3820632 w 3820632"/>
              <a:gd name="connsiteY2" fmla="*/ 12458 h 544086"/>
            </a:gdLst>
            <a:ahLst/>
            <a:cxnLst>
              <a:cxn ang="0">
                <a:pos x="connsiteX0" y="connsiteY0"/>
              </a:cxn>
              <a:cxn ang="0">
                <a:pos x="connsiteX1" y="connsiteY1"/>
              </a:cxn>
              <a:cxn ang="0">
                <a:pos x="connsiteX2" y="connsiteY2"/>
              </a:cxn>
            </a:cxnLst>
            <a:rect l="l" t="t" r="r" b="b"/>
            <a:pathLst>
              <a:path w="3820632" h="544086">
                <a:moveTo>
                  <a:pt x="0" y="544086"/>
                </a:moveTo>
                <a:cubicBezTo>
                  <a:pt x="425893" y="350928"/>
                  <a:pt x="851786" y="157770"/>
                  <a:pt x="1488558" y="69165"/>
                </a:cubicBezTo>
                <a:cubicBezTo>
                  <a:pt x="2125330" y="-19440"/>
                  <a:pt x="2972981" y="-3491"/>
                  <a:pt x="3820632" y="12458"/>
                </a:cubicBezTo>
              </a:path>
            </a:pathLst>
          </a:custGeom>
          <a:noFill/>
          <a:ln w="19050">
            <a:solidFill>
              <a:srgbClr val="FFC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rgbClr val="FF0000"/>
              </a:solidFill>
            </a:endParaRPr>
          </a:p>
        </p:txBody>
      </p:sp>
      <p:sp>
        <p:nvSpPr>
          <p:cNvPr id="9" name="Forme libre : forme 27">
            <a:extLst>
              <a:ext uri="{FF2B5EF4-FFF2-40B4-BE49-F238E27FC236}">
                <a16:creationId xmlns:a16="http://schemas.microsoft.com/office/drawing/2014/main" id="{6E3BF970-18C6-7AB2-C2D5-6E6F2C6D9319}"/>
              </a:ext>
            </a:extLst>
          </p:cNvPr>
          <p:cNvSpPr/>
          <p:nvPr/>
        </p:nvSpPr>
        <p:spPr>
          <a:xfrm flipV="1">
            <a:off x="4901489" y="3305408"/>
            <a:ext cx="2832594" cy="2471333"/>
          </a:xfrm>
          <a:custGeom>
            <a:avLst/>
            <a:gdLst>
              <a:gd name="connsiteX0" fmla="*/ 0 w 3820632"/>
              <a:gd name="connsiteY0" fmla="*/ 544086 h 544086"/>
              <a:gd name="connsiteX1" fmla="*/ 1488558 w 3820632"/>
              <a:gd name="connsiteY1" fmla="*/ 69165 h 544086"/>
              <a:gd name="connsiteX2" fmla="*/ 3820632 w 3820632"/>
              <a:gd name="connsiteY2" fmla="*/ 12458 h 544086"/>
            </a:gdLst>
            <a:ahLst/>
            <a:cxnLst>
              <a:cxn ang="0">
                <a:pos x="connsiteX0" y="connsiteY0"/>
              </a:cxn>
              <a:cxn ang="0">
                <a:pos x="connsiteX1" y="connsiteY1"/>
              </a:cxn>
              <a:cxn ang="0">
                <a:pos x="connsiteX2" y="connsiteY2"/>
              </a:cxn>
            </a:cxnLst>
            <a:rect l="l" t="t" r="r" b="b"/>
            <a:pathLst>
              <a:path w="3820632" h="544086">
                <a:moveTo>
                  <a:pt x="0" y="544086"/>
                </a:moveTo>
                <a:cubicBezTo>
                  <a:pt x="425893" y="350928"/>
                  <a:pt x="851786" y="157770"/>
                  <a:pt x="1488558" y="69165"/>
                </a:cubicBezTo>
                <a:cubicBezTo>
                  <a:pt x="2125330" y="-19440"/>
                  <a:pt x="2972981" y="-3491"/>
                  <a:pt x="3820632" y="12458"/>
                </a:cubicBezTo>
              </a:path>
            </a:pathLst>
          </a:custGeom>
          <a:noFill/>
          <a:ln w="19050">
            <a:solidFill>
              <a:srgbClr val="FFC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rgbClr val="FF0000"/>
              </a:solidFill>
            </a:endParaRPr>
          </a:p>
        </p:txBody>
      </p:sp>
      <p:sp>
        <p:nvSpPr>
          <p:cNvPr id="10" name="Forme libre : forme 26">
            <a:extLst>
              <a:ext uri="{FF2B5EF4-FFF2-40B4-BE49-F238E27FC236}">
                <a16:creationId xmlns:a16="http://schemas.microsoft.com/office/drawing/2014/main" id="{6C44560B-E79D-7533-4B00-C81719F9D716}"/>
              </a:ext>
            </a:extLst>
          </p:cNvPr>
          <p:cNvSpPr/>
          <p:nvPr/>
        </p:nvSpPr>
        <p:spPr>
          <a:xfrm flipV="1">
            <a:off x="3977787" y="3805181"/>
            <a:ext cx="3755849" cy="2016149"/>
          </a:xfrm>
          <a:custGeom>
            <a:avLst/>
            <a:gdLst>
              <a:gd name="connsiteX0" fmla="*/ 0 w 3820632"/>
              <a:gd name="connsiteY0" fmla="*/ 544086 h 544086"/>
              <a:gd name="connsiteX1" fmla="*/ 1488558 w 3820632"/>
              <a:gd name="connsiteY1" fmla="*/ 69165 h 544086"/>
              <a:gd name="connsiteX2" fmla="*/ 3820632 w 3820632"/>
              <a:gd name="connsiteY2" fmla="*/ 12458 h 544086"/>
            </a:gdLst>
            <a:ahLst/>
            <a:cxnLst>
              <a:cxn ang="0">
                <a:pos x="connsiteX0" y="connsiteY0"/>
              </a:cxn>
              <a:cxn ang="0">
                <a:pos x="connsiteX1" y="connsiteY1"/>
              </a:cxn>
              <a:cxn ang="0">
                <a:pos x="connsiteX2" y="connsiteY2"/>
              </a:cxn>
            </a:cxnLst>
            <a:rect l="l" t="t" r="r" b="b"/>
            <a:pathLst>
              <a:path w="3820632" h="544086">
                <a:moveTo>
                  <a:pt x="0" y="544086"/>
                </a:moveTo>
                <a:cubicBezTo>
                  <a:pt x="425893" y="350928"/>
                  <a:pt x="851786" y="157770"/>
                  <a:pt x="1488558" y="69165"/>
                </a:cubicBezTo>
                <a:cubicBezTo>
                  <a:pt x="2125330" y="-19440"/>
                  <a:pt x="2972981" y="-3491"/>
                  <a:pt x="3820632" y="12458"/>
                </a:cubicBezTo>
              </a:path>
            </a:pathLst>
          </a:custGeom>
          <a:noFill/>
          <a:ln w="19050">
            <a:solidFill>
              <a:srgbClr val="FFC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rgbClr val="FF0000"/>
              </a:solidFill>
            </a:endParaRPr>
          </a:p>
        </p:txBody>
      </p:sp>
      <p:sp>
        <p:nvSpPr>
          <p:cNvPr id="11" name="Forme libre : forme 28">
            <a:extLst>
              <a:ext uri="{FF2B5EF4-FFF2-40B4-BE49-F238E27FC236}">
                <a16:creationId xmlns:a16="http://schemas.microsoft.com/office/drawing/2014/main" id="{D27B2294-29EA-8854-39B0-E1CC29CE7B17}"/>
              </a:ext>
            </a:extLst>
          </p:cNvPr>
          <p:cNvSpPr/>
          <p:nvPr/>
        </p:nvSpPr>
        <p:spPr>
          <a:xfrm flipV="1">
            <a:off x="3343366" y="4083892"/>
            <a:ext cx="4398152" cy="1799452"/>
          </a:xfrm>
          <a:custGeom>
            <a:avLst/>
            <a:gdLst>
              <a:gd name="connsiteX0" fmla="*/ 0 w 3820632"/>
              <a:gd name="connsiteY0" fmla="*/ 544086 h 544086"/>
              <a:gd name="connsiteX1" fmla="*/ 1488558 w 3820632"/>
              <a:gd name="connsiteY1" fmla="*/ 69165 h 544086"/>
              <a:gd name="connsiteX2" fmla="*/ 3820632 w 3820632"/>
              <a:gd name="connsiteY2" fmla="*/ 12458 h 544086"/>
            </a:gdLst>
            <a:ahLst/>
            <a:cxnLst>
              <a:cxn ang="0">
                <a:pos x="connsiteX0" y="connsiteY0"/>
              </a:cxn>
              <a:cxn ang="0">
                <a:pos x="connsiteX1" y="connsiteY1"/>
              </a:cxn>
              <a:cxn ang="0">
                <a:pos x="connsiteX2" y="connsiteY2"/>
              </a:cxn>
            </a:cxnLst>
            <a:rect l="l" t="t" r="r" b="b"/>
            <a:pathLst>
              <a:path w="3820632" h="544086">
                <a:moveTo>
                  <a:pt x="0" y="544086"/>
                </a:moveTo>
                <a:cubicBezTo>
                  <a:pt x="425893" y="350928"/>
                  <a:pt x="851786" y="157770"/>
                  <a:pt x="1488558" y="69165"/>
                </a:cubicBezTo>
                <a:cubicBezTo>
                  <a:pt x="2125330" y="-19440"/>
                  <a:pt x="2972981" y="-3491"/>
                  <a:pt x="3820632" y="12458"/>
                </a:cubicBezTo>
              </a:path>
            </a:pathLst>
          </a:custGeom>
          <a:noFill/>
          <a:ln w="19050">
            <a:solidFill>
              <a:srgbClr val="FFC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rgbClr val="FF0000"/>
              </a:solidFill>
            </a:endParaRPr>
          </a:p>
        </p:txBody>
      </p:sp>
      <p:sp>
        <p:nvSpPr>
          <p:cNvPr id="12" name="Forme libre : forme 29">
            <a:extLst>
              <a:ext uri="{FF2B5EF4-FFF2-40B4-BE49-F238E27FC236}">
                <a16:creationId xmlns:a16="http://schemas.microsoft.com/office/drawing/2014/main" id="{1CEB2539-1783-2ABB-CA5F-8F2119EBB2D7}"/>
              </a:ext>
            </a:extLst>
          </p:cNvPr>
          <p:cNvSpPr/>
          <p:nvPr/>
        </p:nvSpPr>
        <p:spPr>
          <a:xfrm flipV="1">
            <a:off x="6876362" y="3429126"/>
            <a:ext cx="865155" cy="2010030"/>
          </a:xfrm>
          <a:custGeom>
            <a:avLst/>
            <a:gdLst>
              <a:gd name="connsiteX0" fmla="*/ 0 w 3820632"/>
              <a:gd name="connsiteY0" fmla="*/ 544086 h 544086"/>
              <a:gd name="connsiteX1" fmla="*/ 1488558 w 3820632"/>
              <a:gd name="connsiteY1" fmla="*/ 69165 h 544086"/>
              <a:gd name="connsiteX2" fmla="*/ 3820632 w 3820632"/>
              <a:gd name="connsiteY2" fmla="*/ 12458 h 544086"/>
            </a:gdLst>
            <a:ahLst/>
            <a:cxnLst>
              <a:cxn ang="0">
                <a:pos x="connsiteX0" y="connsiteY0"/>
              </a:cxn>
              <a:cxn ang="0">
                <a:pos x="connsiteX1" y="connsiteY1"/>
              </a:cxn>
              <a:cxn ang="0">
                <a:pos x="connsiteX2" y="connsiteY2"/>
              </a:cxn>
            </a:cxnLst>
            <a:rect l="l" t="t" r="r" b="b"/>
            <a:pathLst>
              <a:path w="3820632" h="544086">
                <a:moveTo>
                  <a:pt x="0" y="544086"/>
                </a:moveTo>
                <a:cubicBezTo>
                  <a:pt x="425893" y="350928"/>
                  <a:pt x="851786" y="157770"/>
                  <a:pt x="1488558" y="69165"/>
                </a:cubicBezTo>
                <a:cubicBezTo>
                  <a:pt x="2125330" y="-19440"/>
                  <a:pt x="2972981" y="-3491"/>
                  <a:pt x="3820632" y="12458"/>
                </a:cubicBezTo>
              </a:path>
            </a:pathLst>
          </a:custGeom>
          <a:noFill/>
          <a:ln w="19050">
            <a:solidFill>
              <a:srgbClr val="FFC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rgbClr val="FF0000"/>
              </a:solidFill>
            </a:endParaRPr>
          </a:p>
        </p:txBody>
      </p:sp>
      <p:sp>
        <p:nvSpPr>
          <p:cNvPr id="13" name="Ellipse 12">
            <a:extLst>
              <a:ext uri="{FF2B5EF4-FFF2-40B4-BE49-F238E27FC236}">
                <a16:creationId xmlns:a16="http://schemas.microsoft.com/office/drawing/2014/main" id="{25C82189-7FD4-85BF-9958-D1902AB0423D}"/>
              </a:ext>
            </a:extLst>
          </p:cNvPr>
          <p:cNvSpPr/>
          <p:nvPr/>
        </p:nvSpPr>
        <p:spPr>
          <a:xfrm>
            <a:off x="5255052" y="1840295"/>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4" name="Ellipse 13">
            <a:extLst>
              <a:ext uri="{FF2B5EF4-FFF2-40B4-BE49-F238E27FC236}">
                <a16:creationId xmlns:a16="http://schemas.microsoft.com/office/drawing/2014/main" id="{24600C08-B53C-03F8-9A51-ACD66D59A146}"/>
              </a:ext>
            </a:extLst>
          </p:cNvPr>
          <p:cNvSpPr/>
          <p:nvPr/>
        </p:nvSpPr>
        <p:spPr>
          <a:xfrm>
            <a:off x="5338212" y="1959995"/>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5" name="Ellipse 14">
            <a:extLst>
              <a:ext uri="{FF2B5EF4-FFF2-40B4-BE49-F238E27FC236}">
                <a16:creationId xmlns:a16="http://schemas.microsoft.com/office/drawing/2014/main" id="{EA0AB9C3-4AF0-A1F0-BCE7-7699B1A4F6D0}"/>
              </a:ext>
            </a:extLst>
          </p:cNvPr>
          <p:cNvSpPr/>
          <p:nvPr/>
        </p:nvSpPr>
        <p:spPr>
          <a:xfrm>
            <a:off x="5180352" y="1959995"/>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Ellipse 15">
            <a:extLst>
              <a:ext uri="{FF2B5EF4-FFF2-40B4-BE49-F238E27FC236}">
                <a16:creationId xmlns:a16="http://schemas.microsoft.com/office/drawing/2014/main" id="{DF0D802E-EC50-37C6-578C-59D9C8E56888}"/>
              </a:ext>
            </a:extLst>
          </p:cNvPr>
          <p:cNvSpPr/>
          <p:nvPr/>
        </p:nvSpPr>
        <p:spPr>
          <a:xfrm>
            <a:off x="5473212" y="2027495"/>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7" name="Ellipse 16">
            <a:extLst>
              <a:ext uri="{FF2B5EF4-FFF2-40B4-BE49-F238E27FC236}">
                <a16:creationId xmlns:a16="http://schemas.microsoft.com/office/drawing/2014/main" id="{310544CC-DB97-6CB3-350C-C3692CF7EB5B}"/>
              </a:ext>
            </a:extLst>
          </p:cNvPr>
          <p:cNvSpPr/>
          <p:nvPr/>
        </p:nvSpPr>
        <p:spPr>
          <a:xfrm>
            <a:off x="5352500" y="2109873"/>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8" name="Ellipse 17">
            <a:extLst>
              <a:ext uri="{FF2B5EF4-FFF2-40B4-BE49-F238E27FC236}">
                <a16:creationId xmlns:a16="http://schemas.microsoft.com/office/drawing/2014/main" id="{63878AC8-C7DB-3033-DA32-3049A7820069}"/>
              </a:ext>
            </a:extLst>
          </p:cNvPr>
          <p:cNvSpPr/>
          <p:nvPr/>
        </p:nvSpPr>
        <p:spPr>
          <a:xfrm>
            <a:off x="5171893" y="2109873"/>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9" name="Ellipse 18">
            <a:extLst>
              <a:ext uri="{FF2B5EF4-FFF2-40B4-BE49-F238E27FC236}">
                <a16:creationId xmlns:a16="http://schemas.microsoft.com/office/drawing/2014/main" id="{5ED3089F-77C6-8CF5-426A-ADE981DF8C78}"/>
              </a:ext>
            </a:extLst>
          </p:cNvPr>
          <p:cNvSpPr/>
          <p:nvPr/>
        </p:nvSpPr>
        <p:spPr>
          <a:xfrm>
            <a:off x="5036194" y="2039089"/>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0" name="Ellipse 19">
            <a:extLst>
              <a:ext uri="{FF2B5EF4-FFF2-40B4-BE49-F238E27FC236}">
                <a16:creationId xmlns:a16="http://schemas.microsoft.com/office/drawing/2014/main" id="{A4629670-C12B-1454-7CD7-4F2129102FAE}"/>
              </a:ext>
            </a:extLst>
          </p:cNvPr>
          <p:cNvSpPr/>
          <p:nvPr/>
        </p:nvSpPr>
        <p:spPr>
          <a:xfrm>
            <a:off x="5577860" y="2136184"/>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1" name="Ellipse 20">
            <a:extLst>
              <a:ext uri="{FF2B5EF4-FFF2-40B4-BE49-F238E27FC236}">
                <a16:creationId xmlns:a16="http://schemas.microsoft.com/office/drawing/2014/main" id="{D7C9D899-2109-ECCB-4EDC-13CB5100097D}"/>
              </a:ext>
            </a:extLst>
          </p:cNvPr>
          <p:cNvSpPr/>
          <p:nvPr/>
        </p:nvSpPr>
        <p:spPr>
          <a:xfrm>
            <a:off x="5659534" y="2259752"/>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2" name="Ellipse 21">
            <a:extLst>
              <a:ext uri="{FF2B5EF4-FFF2-40B4-BE49-F238E27FC236}">
                <a16:creationId xmlns:a16="http://schemas.microsoft.com/office/drawing/2014/main" id="{CF78C43D-5EBE-3C43-1061-58B80FA38B3B}"/>
              </a:ext>
            </a:extLst>
          </p:cNvPr>
          <p:cNvSpPr/>
          <p:nvPr/>
        </p:nvSpPr>
        <p:spPr>
          <a:xfrm>
            <a:off x="5510360" y="2259752"/>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3" name="Ellipse 22">
            <a:extLst>
              <a:ext uri="{FF2B5EF4-FFF2-40B4-BE49-F238E27FC236}">
                <a16:creationId xmlns:a16="http://schemas.microsoft.com/office/drawing/2014/main" id="{63807E6E-4D26-0AF7-9C68-263EA1D0C9B2}"/>
              </a:ext>
            </a:extLst>
          </p:cNvPr>
          <p:cNvSpPr/>
          <p:nvPr/>
        </p:nvSpPr>
        <p:spPr>
          <a:xfrm>
            <a:off x="5352500" y="2259752"/>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Ellipse 23">
            <a:extLst>
              <a:ext uri="{FF2B5EF4-FFF2-40B4-BE49-F238E27FC236}">
                <a16:creationId xmlns:a16="http://schemas.microsoft.com/office/drawing/2014/main" id="{EC586ACB-C73F-C10E-E180-7C7C7A41B2AC}"/>
              </a:ext>
            </a:extLst>
          </p:cNvPr>
          <p:cNvSpPr/>
          <p:nvPr/>
        </p:nvSpPr>
        <p:spPr>
          <a:xfrm>
            <a:off x="5201783" y="2259752"/>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5" name="Ellipse 24">
            <a:extLst>
              <a:ext uri="{FF2B5EF4-FFF2-40B4-BE49-F238E27FC236}">
                <a16:creationId xmlns:a16="http://schemas.microsoft.com/office/drawing/2014/main" id="{3AEC35DF-8E79-0DA0-0BB3-F0E02443C713}"/>
              </a:ext>
            </a:extLst>
          </p:cNvPr>
          <p:cNvSpPr/>
          <p:nvPr/>
        </p:nvSpPr>
        <p:spPr>
          <a:xfrm>
            <a:off x="5043923" y="2259752"/>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6" name="Ellipse 25">
            <a:extLst>
              <a:ext uri="{FF2B5EF4-FFF2-40B4-BE49-F238E27FC236}">
                <a16:creationId xmlns:a16="http://schemas.microsoft.com/office/drawing/2014/main" id="{3D5357D2-2BA6-DB6E-B834-0BE1758E7BAF}"/>
              </a:ext>
            </a:extLst>
          </p:cNvPr>
          <p:cNvSpPr/>
          <p:nvPr/>
        </p:nvSpPr>
        <p:spPr>
          <a:xfrm>
            <a:off x="4863317" y="2259752"/>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7" name="Ellipse 26">
            <a:extLst>
              <a:ext uri="{FF2B5EF4-FFF2-40B4-BE49-F238E27FC236}">
                <a16:creationId xmlns:a16="http://schemas.microsoft.com/office/drawing/2014/main" id="{82804E25-5C97-C97B-58EA-FC3C9C20A452}"/>
              </a:ext>
            </a:extLst>
          </p:cNvPr>
          <p:cNvSpPr/>
          <p:nvPr/>
        </p:nvSpPr>
        <p:spPr>
          <a:xfrm>
            <a:off x="4946071" y="2141981"/>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8" name="Ellipse 27">
            <a:extLst>
              <a:ext uri="{FF2B5EF4-FFF2-40B4-BE49-F238E27FC236}">
                <a16:creationId xmlns:a16="http://schemas.microsoft.com/office/drawing/2014/main" id="{CBB08992-7464-6AEF-227C-8DB081E516F1}"/>
              </a:ext>
            </a:extLst>
          </p:cNvPr>
          <p:cNvSpPr/>
          <p:nvPr/>
        </p:nvSpPr>
        <p:spPr>
          <a:xfrm>
            <a:off x="5807627" y="2270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9" name="Ellipse 28">
            <a:extLst>
              <a:ext uri="{FF2B5EF4-FFF2-40B4-BE49-F238E27FC236}">
                <a16:creationId xmlns:a16="http://schemas.microsoft.com/office/drawing/2014/main" id="{6C2F9C4F-8604-BD5E-0BEB-1A34328C40FD}"/>
              </a:ext>
            </a:extLst>
          </p:cNvPr>
          <p:cNvSpPr/>
          <p:nvPr/>
        </p:nvSpPr>
        <p:spPr>
          <a:xfrm>
            <a:off x="5950062" y="2270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0" name="Ellipse 29">
            <a:extLst>
              <a:ext uri="{FF2B5EF4-FFF2-40B4-BE49-F238E27FC236}">
                <a16:creationId xmlns:a16="http://schemas.microsoft.com/office/drawing/2014/main" id="{7642B804-4F4C-64C8-1726-27A11803DCCC}"/>
              </a:ext>
            </a:extLst>
          </p:cNvPr>
          <p:cNvSpPr/>
          <p:nvPr/>
        </p:nvSpPr>
        <p:spPr>
          <a:xfrm>
            <a:off x="5996629"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1" name="Ellipse 30">
            <a:extLst>
              <a:ext uri="{FF2B5EF4-FFF2-40B4-BE49-F238E27FC236}">
                <a16:creationId xmlns:a16="http://schemas.microsoft.com/office/drawing/2014/main" id="{674BAEB5-CB1B-9D98-83B0-30CF644A8CC3}"/>
              </a:ext>
            </a:extLst>
          </p:cNvPr>
          <p:cNvSpPr/>
          <p:nvPr/>
        </p:nvSpPr>
        <p:spPr>
          <a:xfrm>
            <a:off x="5838769"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2" name="Ellipse 31">
            <a:extLst>
              <a:ext uri="{FF2B5EF4-FFF2-40B4-BE49-F238E27FC236}">
                <a16:creationId xmlns:a16="http://schemas.microsoft.com/office/drawing/2014/main" id="{D8D578D4-220F-3A76-1695-993402CD046F}"/>
              </a:ext>
            </a:extLst>
          </p:cNvPr>
          <p:cNvSpPr/>
          <p:nvPr/>
        </p:nvSpPr>
        <p:spPr>
          <a:xfrm>
            <a:off x="5688053"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3" name="Ellipse 32">
            <a:extLst>
              <a:ext uri="{FF2B5EF4-FFF2-40B4-BE49-F238E27FC236}">
                <a16:creationId xmlns:a16="http://schemas.microsoft.com/office/drawing/2014/main" id="{AC13F869-380E-7870-A779-6A82F38D1157}"/>
              </a:ext>
            </a:extLst>
          </p:cNvPr>
          <p:cNvSpPr/>
          <p:nvPr/>
        </p:nvSpPr>
        <p:spPr>
          <a:xfrm>
            <a:off x="5530193"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4" name="Ellipse 33">
            <a:extLst>
              <a:ext uri="{FF2B5EF4-FFF2-40B4-BE49-F238E27FC236}">
                <a16:creationId xmlns:a16="http://schemas.microsoft.com/office/drawing/2014/main" id="{58D9E72A-8453-73AE-EC6A-903069A03C98}"/>
              </a:ext>
            </a:extLst>
          </p:cNvPr>
          <p:cNvSpPr/>
          <p:nvPr/>
        </p:nvSpPr>
        <p:spPr>
          <a:xfrm>
            <a:off x="5349586"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5" name="Ellipse 34">
            <a:extLst>
              <a:ext uri="{FF2B5EF4-FFF2-40B4-BE49-F238E27FC236}">
                <a16:creationId xmlns:a16="http://schemas.microsoft.com/office/drawing/2014/main" id="{939748D9-89F5-62B1-3FB7-CA7C5B756F13}"/>
              </a:ext>
            </a:extLst>
          </p:cNvPr>
          <p:cNvSpPr/>
          <p:nvPr/>
        </p:nvSpPr>
        <p:spPr>
          <a:xfrm>
            <a:off x="5740127" y="2147129"/>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6" name="Ellipse 35">
            <a:extLst>
              <a:ext uri="{FF2B5EF4-FFF2-40B4-BE49-F238E27FC236}">
                <a16:creationId xmlns:a16="http://schemas.microsoft.com/office/drawing/2014/main" id="{73BFC194-940D-2A5B-644D-94B7741CC8F3}"/>
              </a:ext>
            </a:extLst>
          </p:cNvPr>
          <p:cNvSpPr/>
          <p:nvPr/>
        </p:nvSpPr>
        <p:spPr>
          <a:xfrm>
            <a:off x="4793397" y="2127882"/>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7" name="Ellipse 36">
            <a:extLst>
              <a:ext uri="{FF2B5EF4-FFF2-40B4-BE49-F238E27FC236}">
                <a16:creationId xmlns:a16="http://schemas.microsoft.com/office/drawing/2014/main" id="{049E5144-6A15-EC88-355B-DB2D0B8BDCEA}"/>
              </a:ext>
            </a:extLst>
          </p:cNvPr>
          <p:cNvSpPr/>
          <p:nvPr/>
        </p:nvSpPr>
        <p:spPr>
          <a:xfrm>
            <a:off x="4659506" y="215906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8" name="Ellipse 37">
            <a:extLst>
              <a:ext uri="{FF2B5EF4-FFF2-40B4-BE49-F238E27FC236}">
                <a16:creationId xmlns:a16="http://schemas.microsoft.com/office/drawing/2014/main" id="{D02A6D75-ED15-22B3-85FE-043213AAE517}"/>
              </a:ext>
            </a:extLst>
          </p:cNvPr>
          <p:cNvSpPr/>
          <p:nvPr/>
        </p:nvSpPr>
        <p:spPr>
          <a:xfrm>
            <a:off x="5210065"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9" name="Ellipse 38">
            <a:extLst>
              <a:ext uri="{FF2B5EF4-FFF2-40B4-BE49-F238E27FC236}">
                <a16:creationId xmlns:a16="http://schemas.microsoft.com/office/drawing/2014/main" id="{8130A139-9069-B5F0-E31A-29059310E89F}"/>
              </a:ext>
            </a:extLst>
          </p:cNvPr>
          <p:cNvSpPr/>
          <p:nvPr/>
        </p:nvSpPr>
        <p:spPr>
          <a:xfrm>
            <a:off x="5052205"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0" name="Ellipse 39">
            <a:extLst>
              <a:ext uri="{FF2B5EF4-FFF2-40B4-BE49-F238E27FC236}">
                <a16:creationId xmlns:a16="http://schemas.microsoft.com/office/drawing/2014/main" id="{F1D7170F-6D9C-3426-8C73-56F59788F9DC}"/>
              </a:ext>
            </a:extLst>
          </p:cNvPr>
          <p:cNvSpPr/>
          <p:nvPr/>
        </p:nvSpPr>
        <p:spPr>
          <a:xfrm>
            <a:off x="4901489"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1" name="Ellipse 40">
            <a:extLst>
              <a:ext uri="{FF2B5EF4-FFF2-40B4-BE49-F238E27FC236}">
                <a16:creationId xmlns:a16="http://schemas.microsoft.com/office/drawing/2014/main" id="{55B19A7E-E0D5-726D-E4EA-E7B59BC743F2}"/>
              </a:ext>
            </a:extLst>
          </p:cNvPr>
          <p:cNvSpPr/>
          <p:nvPr/>
        </p:nvSpPr>
        <p:spPr>
          <a:xfrm>
            <a:off x="4743629"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2" name="Ellipse 41">
            <a:extLst>
              <a:ext uri="{FF2B5EF4-FFF2-40B4-BE49-F238E27FC236}">
                <a16:creationId xmlns:a16="http://schemas.microsoft.com/office/drawing/2014/main" id="{11DCDB29-EDBA-EF52-2EEB-420F88A5FA27}"/>
              </a:ext>
            </a:extLst>
          </p:cNvPr>
          <p:cNvSpPr/>
          <p:nvPr/>
        </p:nvSpPr>
        <p:spPr>
          <a:xfrm>
            <a:off x="4563022" y="2405720"/>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3" name="Ellipse 42">
            <a:extLst>
              <a:ext uri="{FF2B5EF4-FFF2-40B4-BE49-F238E27FC236}">
                <a16:creationId xmlns:a16="http://schemas.microsoft.com/office/drawing/2014/main" id="{6AAA2914-F84E-1A3D-801F-6A24543885AB}"/>
              </a:ext>
            </a:extLst>
          </p:cNvPr>
          <p:cNvSpPr/>
          <p:nvPr/>
        </p:nvSpPr>
        <p:spPr>
          <a:xfrm>
            <a:off x="4652959" y="2297148"/>
            <a:ext cx="135000" cy="135000"/>
          </a:xfrm>
          <a:prstGeom prst="ellipse">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4" name="ZoneTexte 43">
            <a:extLst>
              <a:ext uri="{FF2B5EF4-FFF2-40B4-BE49-F238E27FC236}">
                <a16:creationId xmlns:a16="http://schemas.microsoft.com/office/drawing/2014/main" id="{733EE44B-95B3-0700-D8E8-E4ED7396FE6E}"/>
              </a:ext>
            </a:extLst>
          </p:cNvPr>
          <p:cNvSpPr txBox="1"/>
          <p:nvPr/>
        </p:nvSpPr>
        <p:spPr>
          <a:xfrm>
            <a:off x="5133912" y="1408061"/>
            <a:ext cx="839857" cy="461665"/>
          </a:xfrm>
          <a:prstGeom prst="rect">
            <a:avLst/>
          </a:prstGeom>
          <a:noFill/>
        </p:spPr>
        <p:txBody>
          <a:bodyPr wrap="square" rtlCol="0">
            <a:spAutoFit/>
          </a:bodyPr>
          <a:lstStyle/>
          <a:p>
            <a:pPr algn="ctr"/>
            <a:r>
              <a:rPr lang="en-US" sz="2400" spc="-1" noProof="0" dirty="0">
                <a:solidFill>
                  <a:srgbClr val="FF0000"/>
                </a:solidFill>
              </a:rPr>
              <a:t>e</a:t>
            </a:r>
            <a:r>
              <a:rPr lang="en-US" sz="2400" spc="-1" baseline="30000" noProof="0" dirty="0">
                <a:solidFill>
                  <a:srgbClr val="FF0000"/>
                </a:solidFill>
              </a:rPr>
              <a:t>-</a:t>
            </a:r>
            <a:endParaRPr lang="en-US" sz="2400" baseline="30000" noProof="0" dirty="0">
              <a:solidFill>
                <a:srgbClr val="FF0000"/>
              </a:solidFill>
            </a:endParaRPr>
          </a:p>
        </p:txBody>
      </p:sp>
      <p:sp>
        <p:nvSpPr>
          <p:cNvPr id="48" name="Rectangle : coins arrondis 47">
            <a:extLst>
              <a:ext uri="{FF2B5EF4-FFF2-40B4-BE49-F238E27FC236}">
                <a16:creationId xmlns:a16="http://schemas.microsoft.com/office/drawing/2014/main" id="{F0EDC58A-9C40-1DE6-2BED-8EDE89E81938}"/>
              </a:ext>
            </a:extLst>
          </p:cNvPr>
          <p:cNvSpPr/>
          <p:nvPr/>
        </p:nvSpPr>
        <p:spPr>
          <a:xfrm>
            <a:off x="7734083" y="5242954"/>
            <a:ext cx="1161023" cy="671584"/>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noProof="0" dirty="0">
                <a:solidFill>
                  <a:srgbClr val="C00000"/>
                </a:solidFill>
              </a:rPr>
              <a:t>Electronics </a:t>
            </a:r>
          </a:p>
        </p:txBody>
      </p:sp>
      <p:sp>
        <p:nvSpPr>
          <p:cNvPr id="45" name="ZoneTexte 44">
            <a:extLst>
              <a:ext uri="{FF2B5EF4-FFF2-40B4-BE49-F238E27FC236}">
                <a16:creationId xmlns:a16="http://schemas.microsoft.com/office/drawing/2014/main" id="{5C0D94F7-EBCD-817F-6F18-D6066BA8C2E6}"/>
              </a:ext>
            </a:extLst>
          </p:cNvPr>
          <p:cNvSpPr txBox="1"/>
          <p:nvPr/>
        </p:nvSpPr>
        <p:spPr>
          <a:xfrm>
            <a:off x="525430" y="4170164"/>
            <a:ext cx="1498950" cy="300082"/>
          </a:xfrm>
          <a:prstGeom prst="rect">
            <a:avLst/>
          </a:prstGeom>
          <a:noFill/>
        </p:spPr>
        <p:txBody>
          <a:bodyPr wrap="square" rtlCol="0">
            <a:spAutoFit/>
          </a:bodyPr>
          <a:lstStyle/>
          <a:p>
            <a:r>
              <a:rPr lang="en-US" sz="1350" noProof="0" dirty="0">
                <a:solidFill>
                  <a:srgbClr val="0070C0"/>
                </a:solidFill>
              </a:rPr>
              <a:t>E ≈ 50 kV/cm</a:t>
            </a:r>
            <a:endParaRPr lang="en-US" sz="2100" noProof="0" dirty="0">
              <a:solidFill>
                <a:srgbClr val="0070C0"/>
              </a:solidFill>
            </a:endParaRPr>
          </a:p>
        </p:txBody>
      </p:sp>
      <p:sp>
        <p:nvSpPr>
          <p:cNvPr id="46" name="Sous-titre 2"/>
          <p:cNvSpPr txBox="1">
            <a:spLocks/>
          </p:cNvSpPr>
          <p:nvPr/>
        </p:nvSpPr>
        <p:spPr>
          <a:xfrm>
            <a:off x="1552866" y="860101"/>
            <a:ext cx="7431886" cy="682949"/>
          </a:xfrm>
          <a:prstGeom prst="rect">
            <a:avLst/>
          </a:prstGeom>
          <a:solidFill>
            <a:schemeClr val="bg1"/>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noProof="0" dirty="0">
                <a:solidFill>
                  <a:srgbClr val="00153E"/>
                </a:solidFill>
              </a:rPr>
              <a:t>Micromegas</a:t>
            </a:r>
          </a:p>
          <a:p>
            <a:endParaRPr lang="en-US" sz="3000" b="1" noProof="0" dirty="0">
              <a:solidFill>
                <a:srgbClr val="FF0000"/>
              </a:solidFill>
            </a:endParaRPr>
          </a:p>
          <a:p>
            <a:endParaRPr lang="en-US" sz="3000" b="1" noProof="0" dirty="0">
              <a:solidFill>
                <a:srgbClr val="002060"/>
              </a:solidFill>
            </a:endParaRPr>
          </a:p>
        </p:txBody>
      </p:sp>
      <p:pic>
        <p:nvPicPr>
          <p:cNvPr id="49" name="Image 48"/>
          <p:cNvPicPr>
            <a:picLocks noChangeAspect="1"/>
          </p:cNvPicPr>
          <p:nvPr/>
        </p:nvPicPr>
        <p:blipFill>
          <a:blip r:embed="rId3"/>
          <a:stretch>
            <a:fillRect/>
          </a:stretch>
        </p:blipFill>
        <p:spPr>
          <a:xfrm>
            <a:off x="1" y="860101"/>
            <a:ext cx="1552865" cy="682949"/>
          </a:xfrm>
          <a:prstGeom prst="rect">
            <a:avLst/>
          </a:prstGeom>
        </p:spPr>
      </p:pic>
      <p:sp>
        <p:nvSpPr>
          <p:cNvPr id="50" name="ZoneTexte 49"/>
          <p:cNvSpPr txBox="1"/>
          <p:nvPr/>
        </p:nvSpPr>
        <p:spPr>
          <a:xfrm>
            <a:off x="7069432" y="1079781"/>
            <a:ext cx="2009846" cy="323165"/>
          </a:xfrm>
          <a:prstGeom prst="rect">
            <a:avLst/>
          </a:prstGeom>
          <a:noFill/>
        </p:spPr>
        <p:txBody>
          <a:bodyPr wrap="none" rtlCol="0">
            <a:spAutoFit/>
          </a:bodyPr>
          <a:lstStyle/>
          <a:p>
            <a:r>
              <a:rPr lang="en-US" sz="1500" noProof="0" dirty="0">
                <a:solidFill>
                  <a:srgbClr val="0066FF"/>
                </a:solidFill>
              </a:rPr>
              <a:t>A. Cools PhD animation</a:t>
            </a:r>
          </a:p>
        </p:txBody>
      </p:sp>
      <p:sp>
        <p:nvSpPr>
          <p:cNvPr id="2" name="Segnaposto data 1">
            <a:extLst>
              <a:ext uri="{FF2B5EF4-FFF2-40B4-BE49-F238E27FC236}">
                <a16:creationId xmlns:a16="http://schemas.microsoft.com/office/drawing/2014/main" id="{2F6394C0-B363-25F7-893D-4240B46F145F}"/>
              </a:ext>
            </a:extLst>
          </p:cNvPr>
          <p:cNvSpPr>
            <a:spLocks noGrp="1"/>
          </p:cNvSpPr>
          <p:nvPr>
            <p:ph type="dt" sz="half" idx="10"/>
          </p:nvPr>
        </p:nvSpPr>
        <p:spPr/>
        <p:txBody>
          <a:bodyPr/>
          <a:lstStyle/>
          <a:p>
            <a:r>
              <a:rPr lang="it-IT"/>
              <a:t>6/24/2025</a:t>
            </a:r>
            <a:endParaRPr lang="en-US"/>
          </a:p>
        </p:txBody>
      </p:sp>
      <p:sp>
        <p:nvSpPr>
          <p:cNvPr id="3" name="Segnaposto piè di pagina 2">
            <a:extLst>
              <a:ext uri="{FF2B5EF4-FFF2-40B4-BE49-F238E27FC236}">
                <a16:creationId xmlns:a16="http://schemas.microsoft.com/office/drawing/2014/main" id="{1761DC32-2D94-656B-8AA4-4653B99402D5}"/>
              </a:ext>
            </a:extLst>
          </p:cNvPr>
          <p:cNvSpPr>
            <a:spLocks noGrp="1"/>
          </p:cNvSpPr>
          <p:nvPr>
            <p:ph type="ftr" sz="quarter" idx="11"/>
          </p:nvPr>
        </p:nvSpPr>
        <p:spPr/>
        <p:txBody>
          <a:bodyPr/>
          <a:lstStyle/>
          <a:p>
            <a:r>
              <a:rPr lang="en-US"/>
              <a:t>Experimental Physics Meets Space - F. Pilo</a:t>
            </a:r>
            <a:endParaRPr lang="en-US" dirty="0"/>
          </a:p>
        </p:txBody>
      </p:sp>
      <p:sp>
        <p:nvSpPr>
          <p:cNvPr id="47" name="Segnaposto numero diapositiva 46">
            <a:extLst>
              <a:ext uri="{FF2B5EF4-FFF2-40B4-BE49-F238E27FC236}">
                <a16:creationId xmlns:a16="http://schemas.microsoft.com/office/drawing/2014/main" id="{0CE4C2B3-4F42-5BB0-2146-C9E1603FD096}"/>
              </a:ext>
            </a:extLst>
          </p:cNvPr>
          <p:cNvSpPr>
            <a:spLocks noGrp="1"/>
          </p:cNvSpPr>
          <p:nvPr>
            <p:ph type="sldNum" sz="quarter" idx="12"/>
          </p:nvPr>
        </p:nvSpPr>
        <p:spPr/>
        <p:txBody>
          <a:bodyPr/>
          <a:lstStyle/>
          <a:p>
            <a:fld id="{C1FF6DA9-008F-8B48-92A6-B652298478BF}" type="slidenum">
              <a:rPr lang="en-US" smtClean="0"/>
              <a:t>19</a:t>
            </a:fld>
            <a:endParaRPr lang="en-US"/>
          </a:p>
        </p:txBody>
      </p:sp>
    </p:spTree>
    <p:extLst>
      <p:ext uri="{BB962C8B-B14F-4D97-AF65-F5344CB8AC3E}">
        <p14:creationId xmlns:p14="http://schemas.microsoft.com/office/powerpoint/2010/main" val="7262100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25E-6 -2.96296E-6 L 1.25E-6 0.00023 C 1.25E-6 0.00486 1.25E-6 0.01088 -0.00013 0.01621 C -0.00013 0.02477 -0.00026 0.01829 -0.00013 0.02547 C -0.00013 0.02755 -0.00013 0.02894 -0.00013 0.03079 C -0.00026 0.03172 -0.00026 0.03218 -0.00039 0.0338 C -0.00039 0.03542 -0.00026 0.03635 -0.00026 0.03843 C -0.00026 0.03982 -0.00026 0.0419 -0.00013 0.04352 C -0.00039 0.07547 -0.00013 0.0507 -0.00065 0.0801 C -0.00065 0.08172 -0.00065 0.0838 -0.00078 0.08542 C -0.00078 0.09074 -0.00091 0.0956 -0.00104 0.10139 C -0.00104 0.10232 -0.00117 0.10324 -0.00117 0.10417 C -0.00104 0.11204 -0.00117 0.10324 -0.0013 0.11158 C -0.0013 0.11459 -0.0013 0.11829 -0.00143 0.1213 C -0.0013 0.12755 -0.00117 0.13426 -0.00117 0.14051 C -0.0013 0.14977 -0.00156 0.1551 -0.00169 0.1625 C -0.00182 0.16621 -0.00182 0.16898 -0.00182 0.17315 C -0.00195 0.19746 -0.00169 0.1875 -0.00195 0.19815 C -0.00195 0.20185 -0.00195 0.20556 -0.00195 0.20903 C -0.00208 0.21042 -0.00221 0.21204 -0.00221 0.21389 C -0.00248 0.23334 -0.00208 0.22223 -0.00248 0.23334 C -0.00248 0.23496 -0.00248 0.23588 -0.00261 0.2375 C -0.00261 0.23935 -0.00261 0.24236 -0.00261 0.24491 C -0.00261 0.24676 -0.00274 0.24815 -0.00274 0.25093 C -0.00287 0.25486 -0.00287 0.25926 -0.003 0.26412 C -0.003 0.26945 -0.003 0.27477 -0.00313 0.27963 C -0.00313 0.28334 -0.00339 0.28611 -0.00352 0.28959 C -0.00352 0.29167 -0.00352 0.29398 -0.00339 0.29607 C -0.00339 0.29885 -0.00326 0.30139 -0.00326 0.30371 C -0.00326 0.30556 -0.00339 0.30764 -0.00339 0.30949 C -0.00339 0.31111 -0.00339 0.31273 -0.00339 0.31412 C -0.00339 0.3176 -0.00339 0.3206 -0.00339 0.32408 C -0.00339 0.32523 -0.00326 0.32593 -0.00339 0.32755 C -0.00339 0.33449 -0.00339 0.34098 -0.00352 0.34815 C -0.00352 0.35463 -0.00352 0.35301 -0.00378 0.35602 C -0.00378 0.35741 -0.00378 0.35949 -0.00378 0.36158 C -0.00378 0.36204 -0.00378 0.36366 -0.00378 0.36412 L -0.00378 0.36505 " pathEditMode="relative" rAng="0" ptsTypes="AAAAAAAAAAAAAAAAAAAAAAAAAAAAAAAAAAAAAA">
                                      <p:cBhvr>
                                        <p:cTn id="6" dur="6000" fill="hold"/>
                                        <p:tgtEl>
                                          <p:spTgt spid="13"/>
                                        </p:tgtEl>
                                        <p:attrNameLst>
                                          <p:attrName>ppt_x</p:attrName>
                                          <p:attrName>ppt_y</p:attrName>
                                        </p:attrNameLst>
                                      </p:cBhvr>
                                      <p:rCtr x="-195" y="18241"/>
                                    </p:animMotion>
                                  </p:childTnLst>
                                </p:cTn>
                              </p:par>
                              <p:par>
                                <p:cTn id="7" presetID="10" presetClass="entr" presetSubtype="0" fill="hold" grpId="1" nodeType="withEffect">
                                  <p:stCondLst>
                                    <p:cond delay="15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1" nodeType="withEffect">
                                  <p:stCondLst>
                                    <p:cond delay="1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0" presetClass="path" presetSubtype="0" accel="50000" decel="50000" fill="hold" grpId="0" nodeType="withEffect">
                                  <p:stCondLst>
                                    <p:cond delay="0"/>
                                  </p:stCondLst>
                                  <p:childTnLst>
                                    <p:animMotion origin="layout" path="M 0.00013 0.00023 L 0.00013 0.00047 C 0.00013 0.00486 0.00013 0.01042 0.00013 0.01574 C 0.00013 0.02338 0.00026 0.01736 0.00013 0.02385 C 0.00013 0.0257 0.00013 0.02709 0.00013 0.02894 C 0.00013 0.0301 0.00026 0.03056 0.00039 0.03172 C 0.00039 0.03334 0.00026 0.03426 0.00026 0.03611 C 0.00013 0.0375 0.00013 0.03959 0.00013 0.04074 C 0.00065 0.0706 0.00013 0.04769 0.00105 0.075 C 0.00105 0.07662 0.00105 0.07847 0.00118 0.07986 C 0.00131 0.08496 0.00144 0.08959 0.00183 0.09491 C 0.00183 0.09537 0.00196 0.09653 0.00209 0.09746 C 0.00183 0.10486 0.00196 0.09653 0.00222 0.1044 C 0.00235 0.10718 0.00235 0.11065 0.00235 0.11343 C 0.00222 0.11922 0.00209 0.12547 0.00209 0.13148 C 0.00222 0.13982 0.00261 0.14491 0.003 0.15185 C 0.00313 0.15533 0.00313 0.15834 0.00326 0.16158 C 0.00352 0.18449 0.003 0.17523 0.00365 0.18519 C 0.00365 0.18866 0.00365 0.1919 0.00365 0.19537 C 0.00378 0.1963 0.00391 0.19815 0.00404 0.19977 C 0.00456 0.21806 0.00391 0.20741 0.00456 0.21806 C 0.00456 0.21945 0.00469 0.22037 0.00469 0.22176 C 0.00469 0.22338 0.00469 0.22616 0.00482 0.22871 C 0.00482 0.23056 0.00495 0.23172 0.00508 0.23426 C 0.00521 0.2375 0.00534 0.24236 0.00547 0.24676 C 0.0056 0.25139 0.0056 0.25672 0.00573 0.26135 C 0.00586 0.26459 0.00625 0.26736 0.00651 0.27037 C 0.00651 0.27246 0.00651 0.27454 0.00638 0.27662 C 0.00625 0.27894 0.00612 0.28125 0.00599 0.28334 C 0.00599 0.28542 0.00612 0.28727 0.00625 0.28889 C 0.00625 0.29051 0.00625 0.2919 0.00625 0.29329 C 0.00625 0.29653 0.00625 0.29954 0.00625 0.30255 C 0.00625 0.30324 0.00612 0.3044 0.00612 0.30579 C 0.00625 0.3125 0.00638 0.31829 0.00651 0.32454 C 0.00664 0.33125 0.00651 0.32963 0.00703 0.33241 C 0.00703 0.3338 0.00703 0.33565 0.00716 0.3375 C 0.00716 0.33797 0.00743 0.33959 0.00743 0.34005 L 0.00716 0.34074 " pathEditMode="relative" rAng="0" ptsTypes="AAAAAAAAAAAAAAAAAAAAAAAAAAAAAAAAAAAAAA">
                                      <p:cBhvr>
                                        <p:cTn id="14" dur="6000" fill="hold"/>
                                        <p:tgtEl>
                                          <p:spTgt spid="14"/>
                                        </p:tgtEl>
                                        <p:attrNameLst>
                                          <p:attrName>ppt_x</p:attrName>
                                          <p:attrName>ppt_y</p:attrName>
                                        </p:attrNameLst>
                                      </p:cBhvr>
                                      <p:rCtr x="365" y="17014"/>
                                    </p:animMotion>
                                  </p:childTnLst>
                                </p:cTn>
                              </p:par>
                              <p:par>
                                <p:cTn id="15" presetID="0" presetClass="path" presetSubtype="0" accel="50000" decel="50000" fill="hold" grpId="0" nodeType="withEffect">
                                  <p:stCondLst>
                                    <p:cond delay="0"/>
                                  </p:stCondLst>
                                  <p:childTnLst>
                                    <p:animMotion origin="layout" path="M 4.16667E-6 -2.59259E-6 L 4.16667E-6 0.00023 C 4.16667E-6 0.00486 4.16667E-6 0.01065 4.16667E-6 0.01597 C -0.00039 0.02431 -0.00052 0.01806 4.16667E-6 0.025 C -0.00039 0.02709 -0.00039 0.02847 -0.00039 0.03033 C -0.00039 0.03172 -0.00052 0.03195 -0.00079 0.03334 C -0.00079 0.03519 -0.00052 0.03611 -0.00052 0.03797 C -0.00039 0.03959 -0.00039 0.04144 -0.00039 0.04283 C -0.00118 0.07431 -0.00039 0.05 -0.0017 0.0794 C -0.0017 0.08079 -0.0017 0.08264 -0.00196 0.08449 C -0.00209 0.08959 -0.00235 0.09445 -0.00287 0.1 C -0.00287 0.1007 -0.00313 0.10209 -0.00326 0.10301 C -0.00287 0.11088 -0.00313 0.10209 -0.00352 0.11042 C -0.00365 0.11297 -0.00365 0.11667 -0.00365 0.11991 C -0.00352 0.12616 -0.00326 0.13264 -0.00326 0.13866 C -0.00352 0.14769 -0.00404 0.15301 -0.00456 0.16042 C -0.00482 0.16412 -0.00482 0.16736 -0.00495 0.17084 C -0.00534 0.19491 -0.00456 0.18519 -0.0056 0.19584 C -0.0056 0.19931 -0.0056 0.20301 -0.0056 0.20672 C -0.00573 0.20787 -0.00599 0.20926 -0.00612 0.21135 C -0.00691 0.23056 -0.00599 0.21922 -0.00691 0.23056 C -0.00691 0.23195 -0.00717 0.23264 -0.00717 0.23426 C -0.00717 0.23635 -0.00717 0.23935 -0.0073 0.2419 C -0.0073 0.24398 -0.00743 0.24491 -0.00769 0.24792 C -0.00782 0.25185 -0.00808 0.25625 -0.00821 0.26111 C -0.00847 0.26597 -0.00847 0.27153 -0.0086 0.27616 C -0.00886 0.27963 -0.00938 0.28264 -0.00977 0.28611 C -0.00977 0.2882 -0.00977 0.29028 -0.00964 0.2926 C -0.00938 0.29514 -0.00925 0.29746 -0.00899 0.29977 C -0.00899 0.30209 -0.00925 0.30394 -0.00938 0.30556 C -0.00938 0.30718 -0.00938 0.3088 -0.00938 0.31019 C -0.00938 0.31389 -0.00938 0.3169 -0.00938 0.32014 C -0.00938 0.32084 -0.00925 0.32199 -0.00925 0.32338 C -0.00938 0.33056 -0.00964 0.33681 -0.00977 0.34398 C -0.01003 0.35047 -0.00977 0.34885 -0.01055 0.35185 C -0.01055 0.35324 -0.01055 0.3551 -0.01081 0.35741 C -0.01081 0.35764 -0.01081 0.35926 -0.01081 0.35972 L -0.01081 0.36065 " pathEditMode="relative" rAng="0" ptsTypes="AAAAAAAAAAAAAAAAAAAAAAAAAAAAAAAAAAAAAA">
                                      <p:cBhvr>
                                        <p:cTn id="16" dur="6000" fill="hold"/>
                                        <p:tgtEl>
                                          <p:spTgt spid="15"/>
                                        </p:tgtEl>
                                        <p:attrNameLst>
                                          <p:attrName>ppt_x</p:attrName>
                                          <p:attrName>ppt_y</p:attrName>
                                        </p:attrNameLst>
                                      </p:cBhvr>
                                      <p:rCtr x="-547" y="18032"/>
                                    </p:animMotion>
                                  </p:childTnLst>
                                </p:cTn>
                              </p:par>
                              <p:par>
                                <p:cTn id="17" presetID="10" presetClass="entr" presetSubtype="0" fill="hold" grpId="1" nodeType="withEffect">
                                  <p:stCondLst>
                                    <p:cond delay="2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1" nodeType="withEffect">
                                  <p:stCondLst>
                                    <p:cond delay="2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1" nodeType="withEffect">
                                  <p:stCondLst>
                                    <p:cond delay="25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1" nodeType="withEffect">
                                  <p:stCondLst>
                                    <p:cond delay="25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0" presetClass="path" presetSubtype="0" accel="50000" decel="50000" fill="hold" grpId="0" nodeType="withEffect">
                                  <p:stCondLst>
                                    <p:cond delay="0"/>
                                  </p:stCondLst>
                                  <p:childTnLst>
                                    <p:animMotion origin="layout" path="M 0.00013 0.00023 L 0.00013 0.00046 C 0.00013 0.00463 0.00013 0.01018 0.00013 0.01527 C 0.00013 0.02291 0.00039 0.01689 0.00013 0.02338 C 0.00013 0.02523 0.00013 0.02662 0.00013 0.02847 C 0.00013 0.02939 0.00039 0.02986 0.00065 0.03101 C 0.00065 0.03263 0.00039 0.03356 0.00039 0.03541 C 0.00013 0.0368 0.00013 0.03888 0.00013 0.04004 C 0.00117 0.06944 0.00013 0.04675 0.00195 0.07361 C 0.00195 0.07523 0.00195 0.07708 0.00221 0.07847 C 0.00247 0.08356 0.00273 0.08796 0.00351 0.09328 C 0.00351 0.09375 0.00377 0.0949 0.00403 0.09583 C 0.00351 0.103 0.00377 0.0949 0.00429 0.10254 C 0.00455 0.10532 0.00455 0.10879 0.00455 0.11157 C 0.00429 0.11713 0.00403 0.12338 0.00403 0.12939 C 0.00429 0.1375 0.00508 0.14259 0.00586 0.1493 C 0.00612 0.15277 0.00612 0.15578 0.00638 0.15902 C 0.0069 0.18148 0.00586 0.17245 0.00716 0.18217 C 0.00716 0.18564 0.00716 0.18888 0.00716 0.19213 C 0.00742 0.19328 0.00768 0.1949 0.00794 0.19652 C 0.00898 0.21458 0.00768 0.20416 0.00898 0.21458 C 0.00898 0.21597 0.00924 0.21689 0.00924 0.21805 C 0.00924 0.2199 0.00924 0.22268 0.0095 0.225 C 0.0095 0.22685 0.00976 0.228 0.01002 0.23055 C 0.01028 0.23356 0.01054 0.23842 0.0108 0.24282 C 0.01106 0.24745 0.01106 0.25254 0.01133 0.25717 C 0.01159 0.26041 0.01237 0.26296 0.01289 0.2662 C 0.01289 0.26805 0.01289 0.27013 0.01263 0.27222 C 0.01237 0.27453 0.01211 0.27685 0.01185 0.27893 C 0.01185 0.28055 0.01211 0.28263 0.01237 0.28449 C 0.01237 0.28611 0.01237 0.2875 0.01237 0.28865 C 0.01237 0.29166 0.01237 0.29467 0.01237 0.29768 C 0.01237 0.29861 0.01211 0.29953 0.01211 0.30092 C 0.01237 0.3074 0.01263 0.31319 0.01289 0.31967 C 0.01315 0.32592 0.01289 0.3243 0.01393 0.32708 C 0.01393 0.32847 0.01393 0.33032 0.01419 0.3324 C 0.01419 0.33263 0.01484 0.33425 0.01484 0.33472 L 0.01419 0.33541 " pathEditMode="relative" rAng="0" ptsTypes="AAAAAAAAAAAAAAAAAAAAAAAAAAAAAAAAAAAAAA">
                                      <p:cBhvr>
                                        <p:cTn id="30" dur="6000" fill="hold"/>
                                        <p:tgtEl>
                                          <p:spTgt spid="16"/>
                                        </p:tgtEl>
                                        <p:attrNameLst>
                                          <p:attrName>ppt_x</p:attrName>
                                          <p:attrName>ppt_y</p:attrName>
                                        </p:attrNameLst>
                                      </p:cBhvr>
                                      <p:rCtr x="729" y="16759"/>
                                    </p:animMotion>
                                  </p:childTnLst>
                                </p:cTn>
                              </p:par>
                              <p:par>
                                <p:cTn id="31" presetID="0" presetClass="path" presetSubtype="0" accel="50000" decel="50000" fill="hold" grpId="0" nodeType="withEffect">
                                  <p:stCondLst>
                                    <p:cond delay="0"/>
                                  </p:stCondLst>
                                  <p:childTnLst>
                                    <p:animMotion origin="layout" path="M 4.16667E-6 7.40741E-7 L 4.16667E-6 0.00023 C 4.16667E-6 0.0044 4.16667E-6 0.00972 4.16667E-6 0.01481 C 0.00026 0.02245 0.00052 0.01667 4.16667E-6 0.02315 C 0.00026 0.025 0.00026 0.02639 0.00026 0.02824 C 0.00026 0.0294 0.00052 0.0294 0.00078 0.03079 C 0.00078 0.03241 0.00052 0.03333 0.00052 0.03518 C 0.00026 0.03657 0.00026 0.03843 0.00026 0.03958 C 0.00117 0.06875 0.00026 0.0463 0.00182 0.07338 C 0.00182 0.07477 0.00182 0.07662 0.00208 0.07824 C 0.00234 0.08287 0.00247 0.0875 0.00312 0.09259 C 0.00312 0.09329 0.00338 0.09444 0.00364 0.09537 C 0.00312 0.10255 0.00338 0.09444 0.0039 0.10208 C 0.00403 0.10463 0.00403 0.10787 0.00403 0.11088 C 0.0039 0.1169 0.00364 0.12268 0.00364 0.12824 C 0.0039 0.1368 0.00455 0.14167 0.0052 0.14838 C 0.00546 0.15185 0.00546 0.15486 0.00559 0.1581 C 0.00612 0.18055 0.0052 0.1713 0.00625 0.18125 C 0.00625 0.18472 0.00625 0.18773 0.00625 0.1912 C 0.00651 0.19236 0.00677 0.19375 0.0069 0.1956 C 0.00781 0.21343 0.00677 0.20324 0.00781 0.21343 C 0.00781 0.21481 0.00807 0.21551 0.00807 0.2169 C 0.00807 0.21875 0.00807 0.22153 0.00833 0.22384 C 0.00833 0.22569 0.00846 0.22685 0.00872 0.2294 C 0.00898 0.2331 0.00924 0.23704 0.00937 0.24167 C 0.00963 0.24606 0.00963 0.25139 0.00989 0.25555 C 0.01002 0.25903 0.01067 0.26157 0.01119 0.26505 C 0.01119 0.26667 0.01119 0.26875 0.01093 0.27083 C 0.01067 0.27338 0.01054 0.27523 0.01028 0.27755 C 0.01028 0.27963 0.01054 0.28148 0.01067 0.2831 C 0.01067 0.28449 0.01067 0.28588 0.01067 0.28727 C 0.01067 0.29051 0.01067 0.29329 0.01067 0.2963 C 0.01067 0.29699 0.01054 0.29792 0.01054 0.2993 C 0.01067 0.30579 0.01093 0.3118 0.01119 0.31829 C 0.01145 0.3243 0.01119 0.32292 0.01211 0.32546 C 0.01211 0.32685 0.01211 0.3287 0.01224 0.33079 C 0.01224 0.33102 0.0125 0.33264 0.0125 0.3331 L 0.01224 0.3338 " pathEditMode="relative" rAng="0" ptsTypes="AAAAAAAAAAAAAAAAAAAAAAAAAAAAAAAAAAAAAA">
                                      <p:cBhvr>
                                        <p:cTn id="32" dur="6000" fill="hold"/>
                                        <p:tgtEl>
                                          <p:spTgt spid="17"/>
                                        </p:tgtEl>
                                        <p:attrNameLst>
                                          <p:attrName>ppt_x</p:attrName>
                                          <p:attrName>ppt_y</p:attrName>
                                        </p:attrNameLst>
                                      </p:cBhvr>
                                      <p:rCtr x="625" y="16690"/>
                                    </p:animMotion>
                                  </p:childTnLst>
                                </p:cTn>
                              </p:par>
                              <p:par>
                                <p:cTn id="33" presetID="0" presetClass="path" presetSubtype="0" accel="50000" decel="50000" fill="hold" grpId="0" nodeType="withEffect">
                                  <p:stCondLst>
                                    <p:cond delay="0"/>
                                  </p:stCondLst>
                                  <p:childTnLst>
                                    <p:animMotion origin="layout" path="M 0.00013 0.00023 L 0.00013 0.00046 C 0.00013 0.00486 0.00013 0.01042 0.00013 0.01574 C 0.00013 0.02338 0.00026 0.01736 0.00013 0.02384 C 0.00013 0.02569 0.00013 0.02708 0.00013 0.02893 C 0.00013 0.03009 0.00026 0.03055 0.00039 0.03171 C 0.00039 0.03333 0.00026 0.03426 0.00026 0.03611 C 0.00013 0.0375 0.00013 0.03958 0.00013 0.04074 C 0.00066 0.0706 0.00013 0.04768 0.00105 0.075 C 0.00105 0.07662 0.00105 0.07847 0.00118 0.07986 C 0.00131 0.08495 0.00144 0.08958 0.00183 0.09491 C 0.00183 0.09537 0.00196 0.09653 0.00209 0.09745 C 0.00183 0.10486 0.00196 0.09653 0.00222 0.1044 C 0.00235 0.10718 0.00235 0.11065 0.00235 0.11343 C 0.00222 0.11921 0.00209 0.12546 0.00209 0.13148 C 0.00222 0.13981 0.00261 0.14491 0.003 0.15185 C 0.00313 0.15532 0.00313 0.15833 0.00326 0.16157 C 0.00352 0.18449 0.003 0.17523 0.00365 0.18518 C 0.00365 0.18866 0.00365 0.1919 0.00365 0.19537 C 0.00378 0.1963 0.00391 0.19815 0.00404 0.19977 C 0.00456 0.21805 0.00391 0.20741 0.00456 0.21805 C 0.00456 0.21944 0.00469 0.22037 0.00469 0.22176 C 0.00469 0.22338 0.00469 0.22616 0.00482 0.2287 C 0.00482 0.23055 0.00495 0.23171 0.00508 0.23426 C 0.00521 0.2375 0.00534 0.24236 0.00547 0.24676 C 0.0056 0.25139 0.0056 0.25671 0.00573 0.26134 C 0.00586 0.26458 0.00625 0.26736 0.00651 0.27037 C 0.00651 0.27245 0.00651 0.27454 0.00638 0.27662 C 0.00625 0.27893 0.00612 0.28125 0.00599 0.28333 C 0.00599 0.28542 0.00612 0.28727 0.00625 0.28889 C 0.00625 0.29051 0.00625 0.2919 0.00625 0.29329 C 0.00625 0.29653 0.00625 0.29954 0.00625 0.30255 C 0.00625 0.30324 0.00612 0.3044 0.00612 0.30579 C 0.00625 0.3125 0.00638 0.31829 0.00651 0.32477 C 0.00664 0.33125 0.00651 0.32963 0.00704 0.33241 C 0.00704 0.3338 0.00704 0.33565 0.00717 0.33773 C 0.00717 0.33796 0.00743 0.33958 0.00743 0.34005 L 0.00717 0.34074 " pathEditMode="relative" rAng="0" ptsTypes="AAAAAAAAAAAAAAAAAAAAAAAAAAAAAAAAAAAAAA">
                                      <p:cBhvr>
                                        <p:cTn id="34" dur="6000" fill="hold"/>
                                        <p:tgtEl>
                                          <p:spTgt spid="18"/>
                                        </p:tgtEl>
                                        <p:attrNameLst>
                                          <p:attrName>ppt_x</p:attrName>
                                          <p:attrName>ppt_y</p:attrName>
                                        </p:attrNameLst>
                                      </p:cBhvr>
                                      <p:rCtr x="365" y="17014"/>
                                    </p:animMotion>
                                  </p:childTnLst>
                                </p:cTn>
                              </p:par>
                              <p:par>
                                <p:cTn id="35" presetID="0" presetClass="path" presetSubtype="0" accel="50000" decel="50000" fill="hold" grpId="0" nodeType="withEffect">
                                  <p:stCondLst>
                                    <p:cond delay="0"/>
                                  </p:stCondLst>
                                  <p:childTnLst>
                                    <p:animMotion origin="layout" path="M -6.25E-7 -3.7037E-7 L -6.25E-7 0.00023 C -6.25E-7 0.0044 -6.25E-7 0.00995 -6.25E-7 0.01482 C -0.00026 0.02245 -0.00039 0.01667 -6.25E-7 0.02315 C -0.00026 0.025 -0.00026 0.02639 -0.00026 0.02824 C -0.00026 0.0294 -0.00039 0.02963 -0.00052 0.03102 C -0.00052 0.03241 -0.00039 0.03333 -0.00039 0.03519 C -0.00026 0.03657 -0.00026 0.03843 -0.00026 0.03982 C -0.00078 0.06898 -0.00026 0.0463 -0.00117 0.07338 C -0.00117 0.07477 -0.00117 0.07662 -0.0013 0.07824 C -0.00143 0.0831 -0.00156 0.0875 -0.00195 0.09282 C -0.00195 0.09352 -0.00208 0.09444 -0.00221 0.09537 C -0.00195 0.10278 -0.00208 0.09444 -0.00234 0.10232 C -0.00247 0.10463 -0.00247 0.1081 -0.00247 0.11111 C -0.00234 0.1169 -0.00221 0.12292 -0.00221 0.12847 C -0.00234 0.13681 -0.00273 0.1419 -0.00312 0.14861 C -0.00325 0.15208 -0.00325 0.15509 -0.00338 0.15833 C -0.00365 0.18079 -0.00312 0.17153 -0.00378 0.18148 C -0.00378 0.18495 -0.00378 0.18796 -0.00378 0.19144 C -0.00391 0.19259 -0.00404 0.19398 -0.00417 0.19583 C -0.00469 0.21366 -0.00404 0.20347 -0.00469 0.21366 C -0.00469 0.21505 -0.00482 0.21574 -0.00482 0.21736 C -0.00482 0.21921 -0.00482 0.22176 -0.00495 0.22407 C -0.00495 0.22616 -0.00508 0.22732 -0.00521 0.22963 C -0.00534 0.23333 -0.00547 0.2375 -0.0056 0.2419 C -0.00573 0.24653 -0.00573 0.25162 -0.00586 0.25602 C -0.00599 0.25949 -0.00638 0.26181 -0.00664 0.26528 C -0.00664 0.26713 -0.00664 0.26921 -0.00651 0.2713 C -0.00638 0.27361 -0.00625 0.27569 -0.00612 0.27801 C -0.00612 0.28009 -0.00625 0.28194 -0.00638 0.28333 C -0.00638 0.28495 -0.00638 0.28634 -0.00638 0.28773 C -0.00638 0.29097 -0.00638 0.29352 -0.00638 0.29676 C -0.00638 0.29745 -0.00625 0.29838 -0.00625 0.29977 C -0.00638 0.30625 -0.00651 0.31227 -0.00664 0.31875 C -0.00677 0.32477 -0.00664 0.32338 -0.00716 0.32593 C -0.00716 0.32732 -0.00716 0.32917 -0.00729 0.33125 C -0.00729 0.33148 -0.00729 0.3331 -0.00729 0.33357 L -0.00729 0.33426 " pathEditMode="relative" rAng="0" ptsTypes="AAAAAAAAAAAAAAAAAAAAAAAAAAAAAAAAAAAAAA">
                                      <p:cBhvr>
                                        <p:cTn id="36" dur="6000" fill="hold"/>
                                        <p:tgtEl>
                                          <p:spTgt spid="19"/>
                                        </p:tgtEl>
                                        <p:attrNameLst>
                                          <p:attrName>ppt_x</p:attrName>
                                          <p:attrName>ppt_y</p:attrName>
                                        </p:attrNameLst>
                                      </p:cBhvr>
                                      <p:rCtr x="-365" y="16713"/>
                                    </p:animMotion>
                                  </p:childTnLst>
                                </p:cTn>
                              </p:par>
                              <p:par>
                                <p:cTn id="37" presetID="10" presetClass="entr" presetSubtype="0" fill="hold" grpId="1" nodeType="withEffect">
                                  <p:stCondLst>
                                    <p:cond delay="3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1" nodeType="withEffect">
                                  <p:stCondLst>
                                    <p:cond delay="35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1" nodeType="withEffect">
                                  <p:stCondLst>
                                    <p:cond delay="35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1" nodeType="withEffect">
                                  <p:stCondLst>
                                    <p:cond delay="3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1" nodeType="withEffect">
                                  <p:stCondLst>
                                    <p:cond delay="35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1" nodeType="withEffect">
                                  <p:stCondLst>
                                    <p:cond delay="350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1" nodeType="withEffect">
                                  <p:stCondLst>
                                    <p:cond delay="350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1" nodeType="withEffect">
                                  <p:stCondLst>
                                    <p:cond delay="350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0" presetClass="path" presetSubtype="0" accel="50000" decel="50000" fill="hold" grpId="0" nodeType="withEffect">
                                  <p:stCondLst>
                                    <p:cond delay="0"/>
                                  </p:stCondLst>
                                  <p:childTnLst>
                                    <p:animMotion origin="layout" path="M 0.00013 0.00023 L 0.00013 0.00046 C 0.00013 0.00463 0.00013 0.01019 0.00013 0.01528 C 0.00013 0.02292 0.00039 0.0169 0.00013 0.02338 C 0.00013 0.02523 0.00013 0.02662 0.00013 0.02847 C 0.00013 0.0294 0.00039 0.02986 0.00065 0.03102 C 0.00065 0.03264 0.00039 0.03357 0.00039 0.03542 C 0.00013 0.03681 0.00013 0.03889 0.00013 0.04005 C 0.00117 0.06945 0.00013 0.04676 0.00195 0.07361 C 0.00195 0.07523 0.00195 0.07709 0.00221 0.07847 C 0.00247 0.08357 0.00273 0.08796 0.00351 0.09329 C 0.00351 0.09375 0.00377 0.09491 0.00403 0.09584 C 0.00351 0.10301 0.00377 0.09491 0.00429 0.10255 C 0.00455 0.10533 0.00455 0.1088 0.00455 0.11158 C 0.00429 0.11713 0.00403 0.12338 0.00403 0.1294 C 0.00429 0.1375 0.00507 0.14259 0.00585 0.14931 C 0.00612 0.15278 0.00612 0.15579 0.00638 0.15903 C 0.0069 0.18148 0.00585 0.17246 0.00716 0.18218 C 0.00716 0.18565 0.00716 0.18889 0.00716 0.19213 C 0.00742 0.19329 0.00768 0.19491 0.00794 0.19653 C 0.00898 0.21459 0.00768 0.20417 0.00898 0.21459 C 0.00898 0.21597 0.00924 0.2169 0.00924 0.21806 C 0.00924 0.21991 0.00924 0.22269 0.0095 0.225 C 0.0095 0.22685 0.00976 0.22801 0.01002 0.23056 C 0.01028 0.23357 0.01054 0.23843 0.0108 0.24283 C 0.01106 0.24746 0.01106 0.25255 0.01132 0.25718 C 0.01158 0.26042 0.01237 0.26296 0.01289 0.26621 C 0.01289 0.26806 0.01289 0.27014 0.01263 0.27222 C 0.01237 0.27454 0.0121 0.27685 0.01184 0.27894 C 0.01184 0.28056 0.0121 0.28264 0.01237 0.28449 C 0.01237 0.28611 0.01237 0.2875 0.01237 0.28866 C 0.01237 0.29167 0.01237 0.29468 0.01237 0.29769 C 0.01237 0.29861 0.0121 0.29954 0.0121 0.30093 C 0.01237 0.30741 0.01263 0.3132 0.01289 0.31968 C 0.01315 0.32593 0.01289 0.32431 0.01393 0.32709 C 0.01393 0.32847 0.01393 0.33033 0.01419 0.33241 C 0.01419 0.33264 0.01484 0.33426 0.01484 0.33472 L 0.01419 0.33542 " pathEditMode="relative" rAng="0" ptsTypes="AAAAAAAAAAAAAAAAAAAAAAAAAAAAAAAAAAAAAA">
                                      <p:cBhvr>
                                        <p:cTn id="62" dur="6000" fill="hold"/>
                                        <p:tgtEl>
                                          <p:spTgt spid="20"/>
                                        </p:tgtEl>
                                        <p:attrNameLst>
                                          <p:attrName>ppt_x</p:attrName>
                                          <p:attrName>ppt_y</p:attrName>
                                        </p:attrNameLst>
                                      </p:cBhvr>
                                      <p:rCtr x="729" y="16759"/>
                                    </p:animMotion>
                                  </p:childTnLst>
                                </p:cTn>
                              </p:par>
                              <p:par>
                                <p:cTn id="63" presetID="0" presetClass="path" presetSubtype="0" accel="50000" decel="50000" fill="hold" grpId="0" nodeType="withEffect">
                                  <p:stCondLst>
                                    <p:cond delay="0"/>
                                  </p:stCondLst>
                                  <p:childTnLst>
                                    <p:animMotion origin="layout" path="M 4.16667E-7 4.07407E-6 L 4.16667E-7 0.00023 C 4.16667E-7 0.00439 4.16667E-7 0.00972 4.16667E-7 0.01481 C 0.00026 0.02245 0.00052 0.01666 4.16667E-7 0.02314 C 0.00026 0.025 0.00026 0.02638 0.00026 0.02824 C 0.00026 0.02939 0.00052 0.02939 0.00078 0.03078 C 0.00078 0.0324 0.00052 0.03333 0.00052 0.03518 C 0.00026 0.03657 0.00026 0.03842 0.00026 0.03958 C 0.00117 0.06875 0.00026 0.04629 0.00182 0.07338 C 0.00182 0.07476 0.00182 0.07662 0.00208 0.07824 C 0.00234 0.08287 0.00247 0.0875 0.00312 0.09259 C 0.00312 0.09328 0.00339 0.09444 0.00365 0.09537 C 0.00312 0.10254 0.00339 0.09444 0.00391 0.10208 C 0.00404 0.10463 0.00404 0.10787 0.00404 0.11088 C 0.00391 0.11689 0.00365 0.12268 0.00365 0.12824 C 0.00391 0.1368 0.00456 0.14166 0.00521 0.14838 C 0.00547 0.15185 0.00547 0.15486 0.0056 0.1581 C 0.00612 0.18055 0.00521 0.17129 0.00625 0.18125 C 0.00625 0.18472 0.00625 0.18773 0.00625 0.1912 C 0.00651 0.19236 0.00677 0.19375 0.0069 0.1956 C 0.00781 0.21342 0.00677 0.20324 0.00781 0.21342 C 0.00781 0.21481 0.00807 0.21551 0.00807 0.21689 C 0.00807 0.21875 0.00807 0.22152 0.00833 0.22384 C 0.00833 0.22569 0.00846 0.22685 0.00872 0.22939 C 0.00898 0.2331 0.00924 0.23703 0.00937 0.24166 C 0.00964 0.24606 0.00964 0.25138 0.0099 0.25555 C 0.01003 0.25902 0.01068 0.26157 0.0112 0.26504 C 0.0112 0.26666 0.0112 0.26875 0.01094 0.27083 C 0.01068 0.27338 0.01055 0.27523 0.01029 0.27754 C 0.01029 0.27963 0.01055 0.28148 0.01068 0.2831 C 0.01068 0.28449 0.01068 0.28588 0.01068 0.28726 C 0.01068 0.29051 0.01068 0.29328 0.01068 0.29629 C 0.01068 0.29699 0.01055 0.29791 0.01055 0.2993 C 0.01068 0.30578 0.01094 0.3118 0.0112 0.31828 C 0.01146 0.3243 0.0112 0.32291 0.01211 0.32546 C 0.01211 0.32685 0.01211 0.3287 0.01224 0.33078 C 0.01224 0.33101 0.0125 0.33263 0.0125 0.3331 L 0.01224 0.33379 " pathEditMode="relative" rAng="0" ptsTypes="AAAAAAAAAAAAAAAAAAAAAAAAAAAAAAAAAAAAAA">
                                      <p:cBhvr>
                                        <p:cTn id="64" dur="6000" fill="hold"/>
                                        <p:tgtEl>
                                          <p:spTgt spid="21"/>
                                        </p:tgtEl>
                                        <p:attrNameLst>
                                          <p:attrName>ppt_x</p:attrName>
                                          <p:attrName>ppt_y</p:attrName>
                                        </p:attrNameLst>
                                      </p:cBhvr>
                                      <p:rCtr x="625" y="16690"/>
                                    </p:animMotion>
                                  </p:childTnLst>
                                </p:cTn>
                              </p:par>
                              <p:par>
                                <p:cTn id="65" presetID="0" presetClass="path" presetSubtype="0" accel="50000" decel="50000" fill="hold" grpId="0" nodeType="withEffect">
                                  <p:stCondLst>
                                    <p:cond delay="0"/>
                                  </p:stCondLst>
                                  <p:childTnLst>
                                    <p:animMotion origin="layout" path="M 0.00013 0.00023 L 0.00013 0.00046 C 0.00013 0.00486 0.00013 0.01041 0.00013 0.01574 C 0.00013 0.02338 0.00026 0.01736 0.00013 0.02384 C 0.00013 0.02569 0.00013 0.02708 0.00013 0.02893 C 0.00013 0.03009 0.00026 0.03055 0.00039 0.03171 C 0.00039 0.03333 0.00026 0.03426 0.00026 0.03611 C 0.00013 0.0375 0.00013 0.03958 0.00013 0.04074 C 0.00065 0.0706 0.00013 0.04768 0.00105 0.075 C 0.00105 0.07662 0.00105 0.07847 0.00118 0.07986 C 0.00131 0.08495 0.00144 0.08958 0.00183 0.0949 C 0.00183 0.09537 0.00196 0.09652 0.00209 0.09745 C 0.00183 0.10486 0.00196 0.09652 0.00222 0.10439 C 0.00235 0.10717 0.00235 0.11064 0.00235 0.11342 C 0.00222 0.11921 0.00209 0.12546 0.00209 0.13148 C 0.00222 0.13981 0.00261 0.1449 0.003 0.15185 C 0.00313 0.15532 0.00313 0.15833 0.00326 0.16157 C 0.00352 0.18449 0.003 0.17523 0.00365 0.18518 C 0.00365 0.18865 0.00365 0.19189 0.00365 0.19537 C 0.00378 0.19629 0.00391 0.19814 0.00404 0.19976 C 0.00456 0.21805 0.00391 0.2074 0.00456 0.21805 C 0.00456 0.21944 0.00469 0.22037 0.00469 0.22176 C 0.00469 0.22338 0.00469 0.22615 0.00482 0.2287 C 0.00482 0.23055 0.00495 0.23171 0.00508 0.23426 C 0.00521 0.2375 0.00534 0.24236 0.00547 0.24676 C 0.0056 0.25138 0.0056 0.25671 0.00573 0.26134 C 0.00586 0.26458 0.00625 0.26736 0.00651 0.27037 C 0.00651 0.27245 0.00651 0.27453 0.00638 0.27662 C 0.00625 0.27893 0.00612 0.28125 0.00599 0.28356 C 0.00599 0.28541 0.00612 0.28726 0.00625 0.28912 C 0.00625 0.29074 0.00625 0.29213 0.00625 0.29328 C 0.00625 0.29652 0.00625 0.29953 0.00625 0.30254 C 0.00625 0.30347 0.00612 0.30439 0.00612 0.30578 C 0.00625 0.3125 0.00638 0.31828 0.00651 0.32476 C 0.00664 0.33125 0.00651 0.32963 0.00703 0.3324 C 0.00703 0.33379 0.00703 0.33564 0.00717 0.33773 C 0.00717 0.33796 0.00743 0.33958 0.00743 0.34004 L 0.00717 0.34074 " pathEditMode="relative" rAng="0" ptsTypes="AAAAAAAAAAAAAAAAAAAAAAAAAAAAAAAAAAAAAA">
                                      <p:cBhvr>
                                        <p:cTn id="66" dur="6000" fill="hold"/>
                                        <p:tgtEl>
                                          <p:spTgt spid="22"/>
                                        </p:tgtEl>
                                        <p:attrNameLst>
                                          <p:attrName>ppt_x</p:attrName>
                                          <p:attrName>ppt_y</p:attrName>
                                        </p:attrNameLst>
                                      </p:cBhvr>
                                      <p:rCtr x="365" y="17014"/>
                                    </p:animMotion>
                                  </p:childTnLst>
                                </p:cTn>
                              </p:par>
                              <p:par>
                                <p:cTn id="67" presetID="0" presetClass="path" presetSubtype="0" accel="50000" decel="50000" fill="hold" grpId="0" nodeType="withEffect">
                                  <p:stCondLst>
                                    <p:cond delay="0"/>
                                  </p:stCondLst>
                                  <p:childTnLst>
                                    <p:animMotion origin="layout" path="M 4.16667E-6 4.07407E-6 L 4.16667E-6 0.00023 C 4.16667E-6 0.00439 4.16667E-6 0.00995 4.16667E-6 0.01481 C -0.00026 0.02245 -0.00039 0.01666 4.16667E-6 0.02314 C -0.00026 0.025 -0.00026 0.02638 -0.00026 0.02824 C -0.00026 0.02939 -0.00039 0.02963 -0.00052 0.03101 C -0.00052 0.0324 -0.00039 0.03333 -0.00039 0.03518 C -0.00026 0.03657 -0.00026 0.03842 -0.00026 0.03981 C -0.00079 0.06898 -0.00026 0.04629 -0.00118 0.07338 C -0.00118 0.07476 -0.00118 0.07662 -0.00131 0.07824 C -0.00144 0.0831 -0.00157 0.0875 -0.00196 0.09282 C -0.00196 0.09351 -0.00209 0.09444 -0.00222 0.09537 C -0.00196 0.10277 -0.00209 0.09444 -0.00235 0.10231 C -0.00248 0.10463 -0.00248 0.1081 -0.00248 0.11111 C -0.00235 0.11689 -0.00222 0.12291 -0.00222 0.12847 C -0.00235 0.1368 -0.00274 0.14189 -0.00313 0.14861 C -0.00326 0.15208 -0.00326 0.15509 -0.00339 0.15833 C -0.00365 0.18078 -0.00313 0.17152 -0.00378 0.18148 C -0.00378 0.18495 -0.00378 0.18796 -0.00378 0.19143 C -0.00391 0.19259 -0.00404 0.19398 -0.00417 0.19583 C -0.00469 0.21365 -0.00404 0.20347 -0.00469 0.21365 C -0.00469 0.21504 -0.00482 0.21574 -0.00482 0.21736 C -0.00482 0.21921 -0.00482 0.22176 -0.00495 0.22407 C -0.00495 0.22615 -0.00508 0.22731 -0.00521 0.22963 C -0.00534 0.23333 -0.00547 0.2375 -0.0056 0.24189 C -0.00573 0.24652 -0.00573 0.25162 -0.00586 0.25601 C -0.00599 0.25949 -0.00638 0.2618 -0.00664 0.26527 C -0.00664 0.26713 -0.00664 0.26921 -0.00651 0.27129 C -0.00638 0.27361 -0.00625 0.27569 -0.00612 0.27801 C -0.00612 0.28009 -0.00625 0.28194 -0.00638 0.28333 C -0.00638 0.28495 -0.00638 0.28634 -0.00638 0.28773 C -0.00638 0.29097 -0.00638 0.29351 -0.00638 0.29676 C -0.00638 0.29745 -0.00625 0.29838 -0.00625 0.29976 C -0.00638 0.30625 -0.00651 0.31226 -0.00664 0.31875 C -0.00677 0.32476 -0.00664 0.32338 -0.00717 0.32592 C -0.00717 0.32731 -0.00717 0.32916 -0.0073 0.33125 C -0.0073 0.33148 -0.0073 0.3331 -0.0073 0.33356 L -0.0073 0.33426 " pathEditMode="relative" rAng="0" ptsTypes="AAAAAAAAAAAAAAAAAAAAAAAAAAAAAAAAAAAAAA">
                                      <p:cBhvr>
                                        <p:cTn id="68" dur="6000" fill="hold"/>
                                        <p:tgtEl>
                                          <p:spTgt spid="23"/>
                                        </p:tgtEl>
                                        <p:attrNameLst>
                                          <p:attrName>ppt_x</p:attrName>
                                          <p:attrName>ppt_y</p:attrName>
                                        </p:attrNameLst>
                                      </p:cBhvr>
                                      <p:rCtr x="-365" y="16713"/>
                                    </p:animMotion>
                                  </p:childTnLst>
                                </p:cTn>
                              </p:par>
                              <p:par>
                                <p:cTn id="69" presetID="0" presetClass="path" presetSubtype="0" accel="50000" decel="50000" fill="hold" grpId="0" nodeType="withEffect">
                                  <p:stCondLst>
                                    <p:cond delay="0"/>
                                  </p:stCondLst>
                                  <p:childTnLst>
                                    <p:animMotion origin="layout" path="M 0.00013 0.00023 L 0.00013 0.00046 C 0.00013 0.00463 0.00013 0.01018 0.00013 0.01527 C 0.00013 0.02291 0.00039 0.01689 0.00013 0.02338 C 0.00013 0.02523 0.00013 0.02662 0.00013 0.02847 C 0.00013 0.02939 0.00039 0.02986 0.00065 0.03101 C 0.00065 0.03263 0.00039 0.03356 0.00039 0.03541 C 0.00013 0.0368 0.00013 0.03888 0.00013 0.04004 C 0.00117 0.06944 0.00013 0.04676 0.00195 0.07361 C 0.00195 0.07523 0.00195 0.07708 0.00221 0.07847 C 0.00247 0.08356 0.00273 0.08796 0.00352 0.09328 C 0.00352 0.09375 0.00378 0.0949 0.00404 0.09583 C 0.00352 0.10301 0.00378 0.0949 0.0043 0.10254 C 0.00456 0.10532 0.00456 0.10879 0.00456 0.11157 C 0.0043 0.11713 0.00404 0.12338 0.00404 0.12939 C 0.0043 0.1375 0.00508 0.14259 0.00586 0.1493 C 0.00612 0.15277 0.00612 0.15578 0.00638 0.15902 C 0.0069 0.18148 0.00586 0.17245 0.00716 0.18217 C 0.00716 0.18564 0.00716 0.18888 0.00716 0.19213 C 0.00742 0.19328 0.00768 0.1949 0.00794 0.19652 C 0.00898 0.21458 0.00768 0.20416 0.00898 0.21458 C 0.00898 0.21597 0.00924 0.21689 0.00924 0.21805 C 0.00924 0.2199 0.00924 0.22268 0.0095 0.225 C 0.0095 0.22685 0.00977 0.22801 0.01003 0.23055 C 0.01029 0.23356 0.01055 0.23842 0.01081 0.24282 C 0.01107 0.24745 0.01107 0.25254 0.01133 0.25717 C 0.01159 0.26041 0.01237 0.26296 0.01289 0.2662 C 0.01289 0.26805 0.01289 0.27013 0.01263 0.27222 C 0.01237 0.27453 0.01211 0.27685 0.01185 0.27893 C 0.01185 0.28078 0.01211 0.28263 0.01237 0.28449 C 0.01237 0.28611 0.01237 0.2875 0.01237 0.28865 C 0.01237 0.29166 0.01237 0.29467 0.01237 0.29768 C 0.01237 0.29861 0.01211 0.29953 0.01211 0.30092 C 0.01237 0.3074 0.01263 0.31319 0.01289 0.31967 C 0.01315 0.32592 0.01289 0.3243 0.01393 0.32708 C 0.01393 0.32847 0.01393 0.33032 0.01419 0.3324 C 0.01419 0.33263 0.01484 0.33426 0.01484 0.33472 L 0.01419 0.33541 " pathEditMode="relative" rAng="0" ptsTypes="AAAAAAAAAAAAAAAAAAAAAAAAAAAAAAAAAAAAAA">
                                      <p:cBhvr>
                                        <p:cTn id="70" dur="6000" fill="hold"/>
                                        <p:tgtEl>
                                          <p:spTgt spid="24"/>
                                        </p:tgtEl>
                                        <p:attrNameLst>
                                          <p:attrName>ppt_x</p:attrName>
                                          <p:attrName>ppt_y</p:attrName>
                                        </p:attrNameLst>
                                      </p:cBhvr>
                                      <p:rCtr x="729" y="16759"/>
                                    </p:animMotion>
                                  </p:childTnLst>
                                </p:cTn>
                              </p:par>
                              <p:par>
                                <p:cTn id="71" presetID="0" presetClass="path" presetSubtype="0" accel="50000" decel="50000" fill="hold" grpId="0" nodeType="withEffect">
                                  <p:stCondLst>
                                    <p:cond delay="0"/>
                                  </p:stCondLst>
                                  <p:childTnLst>
                                    <p:animMotion origin="layout" path="M -1.875E-6 4.07407E-6 L -1.875E-6 0.00023 C -1.875E-6 0.00439 -1.875E-6 0.00972 -1.875E-6 0.01481 C 0.00026 0.02245 0.00052 0.01666 -1.875E-6 0.02314 C 0.00026 0.025 0.00026 0.02638 0.00026 0.02824 C 0.00026 0.02939 0.00052 0.02939 0.00078 0.03078 C 0.00078 0.0324 0.00052 0.03333 0.00052 0.03518 C 0.00026 0.03657 0.00026 0.03842 0.00026 0.03958 C 0.00117 0.06875 0.00026 0.04629 0.00182 0.07338 C 0.00182 0.07476 0.00182 0.07662 0.00209 0.07824 C 0.00235 0.08287 0.00248 0.0875 0.00313 0.09259 C 0.00313 0.09328 0.00339 0.09444 0.00365 0.09537 C 0.00313 0.10254 0.00339 0.09444 0.00391 0.10208 C 0.00404 0.10463 0.00404 0.10787 0.00404 0.11088 C 0.00391 0.11689 0.00365 0.12268 0.00365 0.12824 C 0.00391 0.1368 0.00456 0.14166 0.00521 0.14838 C 0.00547 0.15185 0.00547 0.15486 0.0056 0.1581 C 0.00612 0.18055 0.00521 0.17129 0.00625 0.18125 C 0.00625 0.18472 0.00625 0.18773 0.00625 0.1912 C 0.00651 0.19236 0.00677 0.19375 0.0069 0.1956 C 0.00781 0.21342 0.00677 0.20324 0.00781 0.21342 C 0.00781 0.21481 0.00807 0.21551 0.00807 0.21689 C 0.00807 0.21875 0.00807 0.22152 0.00834 0.22384 C 0.00834 0.22569 0.00847 0.22685 0.00873 0.22939 C 0.00899 0.2331 0.00925 0.23703 0.00938 0.24166 C 0.00964 0.24606 0.00964 0.25138 0.0099 0.25555 C 0.01003 0.25902 0.01068 0.26157 0.0112 0.26504 C 0.0112 0.26666 0.0112 0.26875 0.01094 0.27083 C 0.01068 0.27338 0.01055 0.27523 0.01029 0.27754 C 0.01029 0.27963 0.01055 0.28148 0.01068 0.2831 C 0.01068 0.28449 0.01068 0.28588 0.01068 0.28726 C 0.01068 0.29051 0.01068 0.29328 0.01068 0.29629 C 0.01068 0.29699 0.01055 0.29791 0.01055 0.2993 C 0.01068 0.30578 0.01094 0.3118 0.0112 0.31828 C 0.01146 0.3243 0.0112 0.32291 0.01211 0.32546 C 0.01211 0.32685 0.01211 0.3287 0.01224 0.33078 C 0.01224 0.33101 0.0125 0.33263 0.0125 0.3331 L 0.01224 0.33379 " pathEditMode="relative" rAng="0" ptsTypes="AAAAAAAAAAAAAAAAAAAAAAAAAAAAAAAAAAAAAA">
                                      <p:cBhvr>
                                        <p:cTn id="72" dur="6000" fill="hold"/>
                                        <p:tgtEl>
                                          <p:spTgt spid="25"/>
                                        </p:tgtEl>
                                        <p:attrNameLst>
                                          <p:attrName>ppt_x</p:attrName>
                                          <p:attrName>ppt_y</p:attrName>
                                        </p:attrNameLst>
                                      </p:cBhvr>
                                      <p:rCtr x="625" y="16690"/>
                                    </p:animMotion>
                                  </p:childTnLst>
                                </p:cTn>
                              </p:par>
                              <p:par>
                                <p:cTn id="73" presetID="0" presetClass="path" presetSubtype="0" accel="50000" decel="50000" fill="hold" grpId="0" nodeType="withEffect">
                                  <p:stCondLst>
                                    <p:cond delay="0"/>
                                  </p:stCondLst>
                                  <p:childTnLst>
                                    <p:animMotion origin="layout" path="M 0.00013 0.00023 L 0.00013 0.00046 C 0.00013 0.00486 0.00013 0.01041 0.00013 0.01574 C 0.00013 0.02338 0.00026 0.01736 0.00013 0.02384 C 0.00013 0.02569 0.00013 0.02708 0.00013 0.02893 C 0.00013 0.03009 0.00026 0.03055 0.00039 0.03171 C 0.00039 0.03333 0.00026 0.03426 0.00026 0.03611 C 0.00013 0.0375 0.00013 0.03958 0.00013 0.04074 C 0.00065 0.0706 0.00013 0.04768 0.00104 0.075 C 0.00104 0.07662 0.00104 0.07847 0.00117 0.07986 C 0.0013 0.08495 0.00143 0.08958 0.00182 0.0949 C 0.00182 0.09537 0.00195 0.09652 0.00208 0.09745 C 0.00182 0.10486 0.00195 0.09652 0.00221 0.10439 C 0.00234 0.10717 0.00234 0.11064 0.00234 0.11342 C 0.00221 0.11921 0.00208 0.12546 0.00208 0.13148 C 0.00221 0.13981 0.0026 0.1449 0.003 0.15185 C 0.00313 0.15532 0.00313 0.15833 0.00326 0.16157 C 0.00352 0.18449 0.003 0.17523 0.00365 0.18518 C 0.00365 0.18865 0.00365 0.19189 0.00365 0.19537 C 0.00378 0.19629 0.00391 0.19814 0.00404 0.19976 C 0.00456 0.21805 0.00391 0.2074 0.00456 0.21805 C 0.00456 0.21944 0.00469 0.22037 0.00469 0.22176 C 0.00469 0.22338 0.00469 0.22615 0.00482 0.2287 C 0.00482 0.23055 0.00495 0.23171 0.00508 0.23426 C 0.00521 0.2375 0.00534 0.24236 0.00547 0.24676 C 0.0056 0.25138 0.0056 0.25671 0.00573 0.26134 C 0.00586 0.26458 0.00625 0.26736 0.00651 0.27037 C 0.00651 0.27245 0.00651 0.27453 0.00638 0.27662 C 0.00625 0.27893 0.00612 0.28125 0.00599 0.28356 C 0.00599 0.28541 0.00612 0.28726 0.00625 0.28912 C 0.00625 0.29074 0.00625 0.29213 0.00625 0.29328 C 0.00625 0.29652 0.00625 0.29953 0.00625 0.30254 C 0.00625 0.30347 0.00612 0.30439 0.00612 0.30578 C 0.00625 0.3125 0.00638 0.31828 0.00651 0.32476 C 0.00664 0.33125 0.00651 0.32963 0.00703 0.3324 C 0.00703 0.33379 0.00703 0.33564 0.00716 0.33773 C 0.00716 0.33796 0.00742 0.33958 0.00742 0.34004 L 0.00716 0.34074 " pathEditMode="relative" rAng="0" ptsTypes="AAAAAAAAAAAAAAAAAAAAAAAAAAAAAAAAAAAAAA">
                                      <p:cBhvr>
                                        <p:cTn id="74" dur="6000" fill="hold"/>
                                        <p:tgtEl>
                                          <p:spTgt spid="26"/>
                                        </p:tgtEl>
                                        <p:attrNameLst>
                                          <p:attrName>ppt_x</p:attrName>
                                          <p:attrName>ppt_y</p:attrName>
                                        </p:attrNameLst>
                                      </p:cBhvr>
                                      <p:rCtr x="365" y="17014"/>
                                    </p:animMotion>
                                  </p:childTnLst>
                                </p:cTn>
                              </p:par>
                              <p:par>
                                <p:cTn id="75" presetID="0" presetClass="path" presetSubtype="0" accel="50000" decel="50000" fill="hold" grpId="0" nodeType="withEffect">
                                  <p:stCondLst>
                                    <p:cond delay="0"/>
                                  </p:stCondLst>
                                  <p:childTnLst>
                                    <p:animMotion origin="layout" path="M -4.79167E-6 7.40741E-7 L -4.79167E-6 0.00023 C -4.79167E-6 0.0044 -4.79167E-6 0.00995 -4.79167E-6 0.01481 C -0.00026 0.02245 -0.00039 0.01667 -4.79167E-6 0.02315 C -0.00026 0.025 -0.00026 0.02639 -0.00026 0.02824 C -0.00026 0.0294 -0.00039 0.02963 -0.00052 0.03102 C -0.00052 0.03241 -0.00039 0.03333 -0.00039 0.03518 C -0.00026 0.03657 -0.00026 0.03843 -0.00026 0.03981 C -0.00078 0.06898 -0.00026 0.0463 -0.00117 0.07338 C -0.00117 0.07477 -0.00117 0.07662 -0.0013 0.07824 C -0.00143 0.0831 -0.00156 0.0875 -0.00195 0.09282 C -0.00195 0.09352 -0.00208 0.09444 -0.00221 0.09537 C -0.00195 0.10278 -0.00208 0.09444 -0.00234 0.10231 C -0.00247 0.10463 -0.00247 0.1081 -0.00247 0.11111 C -0.00234 0.1169 -0.00221 0.12292 -0.00221 0.12847 C -0.00234 0.1368 -0.00273 0.1419 -0.00312 0.14861 C -0.00325 0.15208 -0.00325 0.15509 -0.00338 0.15833 C -0.00364 0.18079 -0.00312 0.17153 -0.00377 0.18148 C -0.00377 0.18495 -0.00377 0.18796 -0.00377 0.19143 C -0.0039 0.19259 -0.00403 0.19398 -0.00416 0.19583 C -0.00468 0.21366 -0.00403 0.20347 -0.00468 0.21366 C -0.00468 0.21505 -0.00481 0.21574 -0.00481 0.21736 C -0.00481 0.21921 -0.00481 0.22176 -0.00494 0.22407 C -0.00494 0.22616 -0.00507 0.22731 -0.0052 0.22963 C -0.00533 0.23333 -0.00546 0.2375 -0.00559 0.2419 C -0.00572 0.24653 -0.00572 0.25162 -0.00585 0.25602 C -0.00598 0.25949 -0.00638 0.2618 -0.00664 0.26528 C -0.00664 0.26713 -0.00664 0.26921 -0.00651 0.2713 C -0.00638 0.27361 -0.00625 0.27569 -0.00611 0.27801 C -0.00611 0.28009 -0.00625 0.28194 -0.00638 0.28333 C -0.00638 0.28495 -0.00638 0.28634 -0.00638 0.28773 C -0.00638 0.29097 -0.00638 0.29352 -0.00638 0.29676 C -0.00638 0.29745 -0.00625 0.29838 -0.00625 0.29977 C -0.00638 0.30625 -0.00651 0.31227 -0.00664 0.31875 C -0.00677 0.32477 -0.00664 0.32338 -0.00716 0.32593 C -0.00716 0.32731 -0.00716 0.32917 -0.00729 0.33125 C -0.00729 0.33148 -0.00729 0.3331 -0.00729 0.33356 L -0.00729 0.33426 " pathEditMode="relative" rAng="0" ptsTypes="AAAAAAAAAAAAAAAAAAAAAAAAAAAAAAAAAAAAAA">
                                      <p:cBhvr>
                                        <p:cTn id="76" dur="6000" fill="hold"/>
                                        <p:tgtEl>
                                          <p:spTgt spid="27"/>
                                        </p:tgtEl>
                                        <p:attrNameLst>
                                          <p:attrName>ppt_x</p:attrName>
                                          <p:attrName>ppt_y</p:attrName>
                                        </p:attrNameLst>
                                      </p:cBhvr>
                                      <p:rCtr x="-365" y="16713"/>
                                    </p:animMotion>
                                  </p:childTnLst>
                                </p:cTn>
                              </p:par>
                              <p:par>
                                <p:cTn id="77" presetID="10" presetClass="entr" presetSubtype="0" fill="hold" grpId="1" nodeType="withEffect">
                                  <p:stCondLst>
                                    <p:cond delay="450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grpId="1" nodeType="withEffect">
                                  <p:stCondLst>
                                    <p:cond delay="450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grpId="1" nodeType="withEffect">
                                  <p:stCondLst>
                                    <p:cond delay="450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1" nodeType="withEffect">
                                  <p:stCondLst>
                                    <p:cond delay="450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par>
                                <p:cTn id="89" presetID="10" presetClass="entr" presetSubtype="0" fill="hold" grpId="1" nodeType="withEffect">
                                  <p:stCondLst>
                                    <p:cond delay="450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par>
                                <p:cTn id="92" presetID="10" presetClass="entr" presetSubtype="0" fill="hold" grpId="1" nodeType="withEffect">
                                  <p:stCondLst>
                                    <p:cond delay="450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childTnLst>
                                </p:cTn>
                              </p:par>
                              <p:par>
                                <p:cTn id="95" presetID="10" presetClass="entr" presetSubtype="0" fill="hold" grpId="1" nodeType="withEffect">
                                  <p:stCondLst>
                                    <p:cond delay="450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10" presetClass="entr" presetSubtype="0" fill="hold" grpId="1" nodeType="withEffect">
                                  <p:stCondLst>
                                    <p:cond delay="450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par>
                                <p:cTn id="101" presetID="10" presetClass="entr" presetSubtype="0" fill="hold" grpId="1" nodeType="withEffect">
                                  <p:stCondLst>
                                    <p:cond delay="450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par>
                                <p:cTn id="104" presetID="10" presetClass="entr" presetSubtype="0" fill="hold" grpId="1" nodeType="withEffect">
                                  <p:stCondLst>
                                    <p:cond delay="450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500"/>
                                        <p:tgtEl>
                                          <p:spTgt spid="38"/>
                                        </p:tgtEl>
                                      </p:cBhvr>
                                    </p:animEffect>
                                  </p:childTnLst>
                                </p:cTn>
                              </p:par>
                              <p:par>
                                <p:cTn id="107" presetID="10" presetClass="entr" presetSubtype="0" fill="hold" grpId="1" nodeType="withEffect">
                                  <p:stCondLst>
                                    <p:cond delay="450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par>
                                <p:cTn id="110" presetID="10" presetClass="entr" presetSubtype="0" fill="hold" grpId="1" nodeType="withEffect">
                                  <p:stCondLst>
                                    <p:cond delay="450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500"/>
                                        <p:tgtEl>
                                          <p:spTgt spid="40"/>
                                        </p:tgtEl>
                                      </p:cBhvr>
                                    </p:animEffect>
                                  </p:childTnLst>
                                </p:cTn>
                              </p:par>
                              <p:par>
                                <p:cTn id="113" presetID="10" presetClass="entr" presetSubtype="0" fill="hold" grpId="1" nodeType="withEffect">
                                  <p:stCondLst>
                                    <p:cond delay="450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500"/>
                                        <p:tgtEl>
                                          <p:spTgt spid="41"/>
                                        </p:tgtEl>
                                      </p:cBhvr>
                                    </p:animEffect>
                                  </p:childTnLst>
                                </p:cTn>
                              </p:par>
                              <p:par>
                                <p:cTn id="116" presetID="10" presetClass="entr" presetSubtype="0" fill="hold" grpId="1" nodeType="withEffect">
                                  <p:stCondLst>
                                    <p:cond delay="4500"/>
                                  </p:stCondLst>
                                  <p:childTnLst>
                                    <p:set>
                                      <p:cBhvr>
                                        <p:cTn id="117" dur="1" fill="hold">
                                          <p:stCondLst>
                                            <p:cond delay="0"/>
                                          </p:stCondLst>
                                        </p:cTn>
                                        <p:tgtEl>
                                          <p:spTgt spid="42"/>
                                        </p:tgtEl>
                                        <p:attrNameLst>
                                          <p:attrName>style.visibility</p:attrName>
                                        </p:attrNameLst>
                                      </p:cBhvr>
                                      <p:to>
                                        <p:strVal val="visible"/>
                                      </p:to>
                                    </p:set>
                                    <p:animEffect transition="in" filter="fade">
                                      <p:cBhvr>
                                        <p:cTn id="118" dur="500"/>
                                        <p:tgtEl>
                                          <p:spTgt spid="42"/>
                                        </p:tgtEl>
                                      </p:cBhvr>
                                    </p:animEffect>
                                  </p:childTnLst>
                                </p:cTn>
                              </p:par>
                              <p:par>
                                <p:cTn id="119" presetID="10" presetClass="entr" presetSubtype="0" fill="hold" grpId="1" nodeType="withEffect">
                                  <p:stCondLst>
                                    <p:cond delay="4500"/>
                                  </p:stCondLst>
                                  <p:childTnLst>
                                    <p:set>
                                      <p:cBhvr>
                                        <p:cTn id="120" dur="1" fill="hold">
                                          <p:stCondLst>
                                            <p:cond delay="0"/>
                                          </p:stCondLst>
                                        </p:cTn>
                                        <p:tgtEl>
                                          <p:spTgt spid="43"/>
                                        </p:tgtEl>
                                        <p:attrNameLst>
                                          <p:attrName>style.visibility</p:attrName>
                                        </p:attrNameLst>
                                      </p:cBhvr>
                                      <p:to>
                                        <p:strVal val="visible"/>
                                      </p:to>
                                    </p:set>
                                    <p:animEffect transition="in" filter="fade">
                                      <p:cBhvr>
                                        <p:cTn id="121" dur="500"/>
                                        <p:tgtEl>
                                          <p:spTgt spid="43"/>
                                        </p:tgtEl>
                                      </p:cBhvr>
                                    </p:animEffect>
                                  </p:childTnLst>
                                </p:cTn>
                              </p:par>
                              <p:par>
                                <p:cTn id="122" presetID="10" presetClass="entr" presetSubtype="0" fill="hold" grpId="1" nodeType="withEffect">
                                  <p:stCondLst>
                                    <p:cond delay="450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500"/>
                                        <p:tgtEl>
                                          <p:spTgt spid="35"/>
                                        </p:tgtEl>
                                      </p:cBhvr>
                                    </p:animEffect>
                                  </p:childTnLst>
                                </p:cTn>
                              </p:par>
                              <p:par>
                                <p:cTn id="125" presetID="0" presetClass="path" presetSubtype="0" accel="50000" decel="50000" fill="hold" grpId="0" nodeType="withEffect">
                                  <p:stCondLst>
                                    <p:cond delay="0"/>
                                  </p:stCondLst>
                                  <p:childTnLst>
                                    <p:animMotion origin="layout" path="M 0.00013 0.00023 L 0.00013 0.00046 C 0.00013 0.00463 0.00013 0.01018 0.00013 0.01528 C 0.00013 0.02292 0.00039 0.0169 0.00013 0.02338 C 0.00013 0.02523 0.00013 0.02662 0.00013 0.02847 C 0.00013 0.0294 0.00039 0.02986 0.00065 0.03102 C 0.00065 0.03264 0.00039 0.03356 0.00039 0.03542 C 0.00013 0.0368 0.00013 0.03889 0.00013 0.04005 C 0.00117 0.06944 0.00013 0.04676 0.00195 0.07361 C 0.00195 0.07523 0.00195 0.07708 0.00221 0.07847 C 0.00247 0.08356 0.00273 0.08796 0.00351 0.09329 C 0.00351 0.09375 0.00377 0.09491 0.00403 0.09583 C 0.00351 0.10301 0.00377 0.09491 0.00429 0.10255 C 0.00455 0.10532 0.00455 0.1088 0.00455 0.11157 C 0.00429 0.11713 0.00403 0.12338 0.00403 0.1294 C 0.00429 0.1375 0.00507 0.14259 0.00585 0.1493 C 0.00612 0.15278 0.00612 0.15579 0.00638 0.15903 C 0.0069 0.18148 0.00585 0.17245 0.00716 0.18218 C 0.00716 0.18565 0.00716 0.18889 0.00716 0.19213 C 0.00742 0.19329 0.00768 0.19491 0.00794 0.19653 C 0.00898 0.21458 0.00768 0.20417 0.00898 0.21458 C 0.00898 0.21597 0.00924 0.2169 0.00924 0.21805 C 0.00924 0.21991 0.00924 0.22268 0.0095 0.225 C 0.0095 0.22685 0.00976 0.22801 0.01002 0.23055 C 0.01028 0.23356 0.01054 0.23843 0.0108 0.24282 C 0.01106 0.24745 0.01106 0.25255 0.01132 0.25718 C 0.01158 0.26042 0.01237 0.26296 0.01289 0.2662 C 0.01289 0.26805 0.01289 0.27014 0.01263 0.27222 C 0.01237 0.27454 0.0121 0.27685 0.01184 0.27893 C 0.01184 0.28079 0.0121 0.28264 0.01237 0.28449 C 0.01237 0.28611 0.01237 0.2875 0.01237 0.28866 C 0.01237 0.29167 0.01237 0.29468 0.01237 0.29768 C 0.01237 0.29861 0.0121 0.29954 0.0121 0.30093 C 0.01237 0.30741 0.01263 0.31319 0.01289 0.31968 C 0.01315 0.32593 0.01289 0.3243 0.01393 0.32708 C 0.01393 0.32847 0.01393 0.33032 0.01419 0.33241 C 0.01419 0.33264 0.01484 0.33426 0.01484 0.33472 L 0.01419 0.33542 " pathEditMode="relative" rAng="0" ptsTypes="AAAAAAAAAAAAAAAAAAAAAAAAAAAAAAAAAAAAAA">
                                      <p:cBhvr>
                                        <p:cTn id="126" dur="6000" fill="hold"/>
                                        <p:tgtEl>
                                          <p:spTgt spid="28"/>
                                        </p:tgtEl>
                                        <p:attrNameLst>
                                          <p:attrName>ppt_x</p:attrName>
                                          <p:attrName>ppt_y</p:attrName>
                                        </p:attrNameLst>
                                      </p:cBhvr>
                                      <p:rCtr x="729" y="16759"/>
                                    </p:animMotion>
                                  </p:childTnLst>
                                </p:cTn>
                              </p:par>
                              <p:par>
                                <p:cTn id="127" presetID="0" presetClass="path" presetSubtype="0" accel="50000" decel="50000" fill="hold" grpId="0" nodeType="withEffect">
                                  <p:stCondLst>
                                    <p:cond delay="0"/>
                                  </p:stCondLst>
                                  <p:childTnLst>
                                    <p:animMotion origin="layout" path="M -4.16667E-7 7.40741E-7 L -4.16667E-7 0.00023 C -4.16667E-7 0.0044 -4.16667E-7 0.00972 -4.16667E-7 0.01481 C 0.00026 0.02245 0.00052 0.01667 -4.16667E-7 0.02315 C 0.00026 0.025 0.00026 0.02639 0.00026 0.02824 C 0.00026 0.0294 0.00052 0.0294 0.00078 0.03079 C 0.00078 0.03241 0.00052 0.03333 0.00052 0.03518 C 0.00026 0.03657 0.00026 0.03843 0.00026 0.03958 C 0.00117 0.06875 0.00026 0.0463 0.00182 0.07338 C 0.00182 0.07477 0.00182 0.07662 0.00208 0.07824 C 0.00234 0.08287 0.00247 0.0875 0.00313 0.09259 C 0.00313 0.09329 0.00339 0.09444 0.00365 0.09537 C 0.00313 0.10255 0.00339 0.09444 0.00391 0.10208 C 0.00404 0.10463 0.00404 0.10787 0.00404 0.11088 C 0.00391 0.1169 0.00365 0.12268 0.00365 0.12824 C 0.00391 0.1368 0.00456 0.14167 0.00521 0.14838 C 0.00547 0.15185 0.00547 0.15486 0.0056 0.1581 C 0.00612 0.18055 0.00521 0.1713 0.00625 0.18125 C 0.00625 0.18472 0.00625 0.18773 0.00625 0.1912 C 0.00651 0.19236 0.00677 0.19375 0.0069 0.1956 C 0.00781 0.21343 0.00677 0.20324 0.00781 0.21343 C 0.00781 0.21481 0.00807 0.21551 0.00807 0.2169 C 0.00807 0.21875 0.00807 0.22153 0.00833 0.22384 C 0.00833 0.22569 0.00846 0.22685 0.00872 0.2294 C 0.00898 0.2331 0.00925 0.23704 0.00938 0.24167 C 0.00964 0.24606 0.00964 0.25139 0.0099 0.25555 C 0.01003 0.25903 0.01068 0.26157 0.0112 0.26505 C 0.0112 0.26667 0.0112 0.26875 0.01094 0.27083 C 0.01068 0.27338 0.01055 0.27523 0.01029 0.27755 C 0.01029 0.27963 0.01055 0.28148 0.01068 0.2831 C 0.01068 0.28449 0.01068 0.28588 0.01068 0.28727 C 0.01068 0.29051 0.01068 0.29329 0.01068 0.2963 C 0.01068 0.29699 0.01055 0.29792 0.01055 0.2993 C 0.01068 0.30579 0.01094 0.3118 0.0112 0.31829 C 0.01146 0.3243 0.0112 0.32292 0.01211 0.32546 C 0.01211 0.32685 0.01211 0.3287 0.01224 0.33079 C 0.01224 0.33102 0.0125 0.33264 0.0125 0.3331 L 0.01224 0.3338 " pathEditMode="relative" rAng="0" ptsTypes="AAAAAAAAAAAAAAAAAAAAAAAAAAAAAAAAAAAAAA">
                                      <p:cBhvr>
                                        <p:cTn id="128" dur="6000" fill="hold"/>
                                        <p:tgtEl>
                                          <p:spTgt spid="29"/>
                                        </p:tgtEl>
                                        <p:attrNameLst>
                                          <p:attrName>ppt_x</p:attrName>
                                          <p:attrName>ppt_y</p:attrName>
                                        </p:attrNameLst>
                                      </p:cBhvr>
                                      <p:rCtr x="625" y="16690"/>
                                    </p:animMotion>
                                  </p:childTnLst>
                                </p:cTn>
                              </p:par>
                              <p:par>
                                <p:cTn id="129" presetID="0" presetClass="path" presetSubtype="0" accel="50000" decel="50000" fill="hold" grpId="0" nodeType="withEffect">
                                  <p:stCondLst>
                                    <p:cond delay="0"/>
                                  </p:stCondLst>
                                  <p:childTnLst>
                                    <p:animMotion origin="layout" path="M 0.00013 0.00023 L 0.00013 0.00046 C 0.00013 0.00486 0.00013 0.01041 0.00013 0.01574 C 0.00013 0.02338 0.00026 0.01736 0.00013 0.02384 C 0.00013 0.02569 0.00013 0.02708 0.00013 0.02893 C 0.00013 0.03009 0.00026 0.03055 0.00039 0.03171 C 0.00039 0.03333 0.00026 0.03426 0.00026 0.03611 C 0.00013 0.0375 0.00013 0.03958 0.00013 0.04074 C 0.00065 0.0706 0.00013 0.04768 0.00104 0.075 C 0.00104 0.07662 0.00104 0.07847 0.00117 0.07986 C 0.0013 0.08495 0.00143 0.08958 0.00182 0.0949 C 0.00182 0.09537 0.00195 0.09652 0.00208 0.09745 C 0.00182 0.10486 0.00195 0.09652 0.00221 0.10439 C 0.00234 0.10717 0.00234 0.11064 0.00234 0.11342 C 0.00221 0.11921 0.00208 0.12546 0.00208 0.13148 C 0.00221 0.13981 0.0026 0.1449 0.00299 0.15185 C 0.00312 0.15532 0.00312 0.15833 0.00325 0.16157 C 0.00351 0.18449 0.00299 0.17523 0.00364 0.18518 C 0.00364 0.18865 0.00364 0.19189 0.00364 0.19537 C 0.00377 0.19629 0.0039 0.19814 0.00404 0.19977 C 0.00456 0.21805 0.0039 0.2074 0.00456 0.21805 C 0.00456 0.21944 0.00469 0.22037 0.00469 0.22176 C 0.00469 0.22338 0.00469 0.22615 0.00482 0.2287 C 0.00482 0.23055 0.00495 0.23171 0.00508 0.23426 C 0.00521 0.2375 0.00534 0.24236 0.00547 0.24676 C 0.0056 0.25139 0.0056 0.25671 0.00573 0.26134 C 0.00586 0.26458 0.00625 0.26736 0.00651 0.2706 C 0.00651 0.27245 0.00651 0.27453 0.00638 0.27662 C 0.00625 0.27893 0.00612 0.28125 0.00599 0.28356 C 0.00599 0.28541 0.00612 0.28727 0.00625 0.28912 C 0.00625 0.29074 0.00625 0.29213 0.00625 0.29328 C 0.00625 0.29652 0.00625 0.29953 0.00625 0.30254 C 0.00625 0.30347 0.00612 0.30439 0.00612 0.30578 C 0.00625 0.3125 0.00638 0.31828 0.00651 0.32477 C 0.00664 0.33125 0.00651 0.32963 0.00703 0.3324 C 0.00703 0.33379 0.00703 0.33564 0.00716 0.33773 C 0.00716 0.33796 0.00742 0.33958 0.00742 0.34004 L 0.00716 0.34074 " pathEditMode="relative" rAng="0" ptsTypes="AAAAAAAAAAAAAAAAAAAAAAAAAAAAAAAAAAAAAA">
                                      <p:cBhvr>
                                        <p:cTn id="130" dur="6000" fill="hold"/>
                                        <p:tgtEl>
                                          <p:spTgt spid="30"/>
                                        </p:tgtEl>
                                        <p:attrNameLst>
                                          <p:attrName>ppt_x</p:attrName>
                                          <p:attrName>ppt_y</p:attrName>
                                        </p:attrNameLst>
                                      </p:cBhvr>
                                      <p:rCtr x="365" y="17014"/>
                                    </p:animMotion>
                                  </p:childTnLst>
                                </p:cTn>
                              </p:par>
                              <p:par>
                                <p:cTn id="131" presetID="0" presetClass="path" presetSubtype="0" accel="50000" decel="50000" fill="hold" grpId="0" nodeType="withEffect">
                                  <p:stCondLst>
                                    <p:cond delay="0"/>
                                  </p:stCondLst>
                                  <p:childTnLst>
                                    <p:animMotion origin="layout" path="M -1.04167E-6 3.33333E-6 L -1.04167E-6 0.00023 C -1.04167E-6 0.00439 -1.04167E-6 0.00995 -1.04167E-6 0.01481 C -0.00026 0.02245 -0.00039 0.01666 -1.04167E-6 0.02314 C -0.00026 0.025 -0.00026 0.02639 -0.00026 0.02824 C -0.00026 0.02939 -0.00039 0.02963 -0.00052 0.03102 C -0.00052 0.0324 -0.00039 0.03333 -0.00039 0.03518 C -0.00026 0.03657 -0.00026 0.03842 -0.00026 0.03981 C -0.00078 0.06898 -0.00026 0.04629 -0.00117 0.07338 C -0.00117 0.07477 -0.00117 0.07662 -0.0013 0.07824 C -0.00143 0.0831 -0.00156 0.0875 -0.00195 0.09282 C -0.00195 0.09352 -0.00208 0.09444 -0.00221 0.09537 C -0.00195 0.10277 -0.00208 0.09444 -0.00234 0.10231 C -0.00247 0.10463 -0.00247 0.1081 -0.00247 0.11111 C -0.00234 0.11689 -0.00221 0.12291 -0.00221 0.12847 C -0.00234 0.1368 -0.00273 0.14189 -0.00312 0.14861 C -0.00325 0.15208 -0.00325 0.15509 -0.00338 0.15833 C -0.00364 0.18078 -0.00312 0.17152 -0.00377 0.18148 C -0.00377 0.18495 -0.00377 0.18796 -0.00377 0.19143 C -0.00391 0.19259 -0.00404 0.19398 -0.00417 0.19583 C -0.00469 0.21365 -0.00404 0.20347 -0.00469 0.21365 C -0.00469 0.21504 -0.00482 0.21574 -0.00482 0.21736 C -0.00482 0.21921 -0.00482 0.22176 -0.00495 0.22407 C -0.00495 0.22615 -0.00508 0.22731 -0.00521 0.22963 C -0.00534 0.23333 -0.00547 0.2375 -0.0056 0.24189 C -0.00573 0.24652 -0.00573 0.25162 -0.00586 0.25602 C -0.00599 0.25949 -0.00638 0.2618 -0.00664 0.26527 C -0.00664 0.26713 -0.00664 0.26921 -0.00651 0.27129 C -0.00638 0.27361 -0.00625 0.27569 -0.00612 0.27801 C -0.00612 0.28009 -0.00625 0.28194 -0.00638 0.28333 C -0.00638 0.28495 -0.00638 0.28634 -0.00638 0.28773 C -0.00638 0.29097 -0.00638 0.29352 -0.00638 0.29676 C -0.00638 0.29745 -0.00625 0.29838 -0.00625 0.29977 C -0.00638 0.30625 -0.00651 0.31227 -0.00664 0.31875 C -0.00677 0.32477 -0.00664 0.32338 -0.00716 0.32592 C -0.00716 0.32731 -0.00716 0.32916 -0.00729 0.33125 C -0.00729 0.33148 -0.00729 0.3331 -0.00729 0.33356 L -0.00729 0.33426 " pathEditMode="relative" rAng="0" ptsTypes="AAAAAAAAAAAAAAAAAAAAAAAAAAAAAAAAAAAAAA">
                                      <p:cBhvr>
                                        <p:cTn id="132" dur="6000" fill="hold"/>
                                        <p:tgtEl>
                                          <p:spTgt spid="31"/>
                                        </p:tgtEl>
                                        <p:attrNameLst>
                                          <p:attrName>ppt_x</p:attrName>
                                          <p:attrName>ppt_y</p:attrName>
                                        </p:attrNameLst>
                                      </p:cBhvr>
                                      <p:rCtr x="-365" y="16713"/>
                                    </p:animMotion>
                                  </p:childTnLst>
                                </p:cTn>
                              </p:par>
                              <p:par>
                                <p:cTn id="133" presetID="0" presetClass="path" presetSubtype="0" accel="50000" decel="50000" fill="hold" grpId="0" nodeType="withEffect">
                                  <p:stCondLst>
                                    <p:cond delay="0"/>
                                  </p:stCondLst>
                                  <p:childTnLst>
                                    <p:animMotion origin="layout" path="M 0.00013 0.00023 L 0.00013 0.00046 C 0.00013 0.00463 0.00013 0.01018 0.00013 0.01527 C 0.00013 0.02291 0.0004 0.01689 0.00013 0.02338 C 0.00013 0.02523 0.00013 0.02662 0.00013 0.02847 C 0.00013 0.02939 0.0004 0.02986 0.00066 0.03102 C 0.00066 0.03264 0.0004 0.03356 0.0004 0.03541 C 0.00013 0.0368 0.00013 0.03889 0.00013 0.04004 C 0.00118 0.06944 0.00013 0.04676 0.00196 0.07361 C 0.00196 0.07523 0.00196 0.07708 0.00222 0.07847 C 0.00248 0.08356 0.00274 0.08796 0.00352 0.09328 C 0.00352 0.09375 0.00378 0.0949 0.00404 0.09583 C 0.00352 0.10301 0.00378 0.0949 0.0043 0.10254 C 0.00456 0.10532 0.00456 0.10879 0.00456 0.11157 C 0.0043 0.11713 0.00404 0.12338 0.00404 0.12939 C 0.0043 0.1375 0.00508 0.14259 0.00586 0.1493 C 0.00612 0.15277 0.00612 0.15578 0.00638 0.15902 C 0.00691 0.18148 0.00586 0.17245 0.00717 0.18217 C 0.00717 0.18564 0.00717 0.18889 0.00717 0.19213 C 0.00743 0.19328 0.00769 0.1949 0.00795 0.19652 C 0.00899 0.21458 0.00769 0.20416 0.00899 0.21458 C 0.00899 0.21597 0.00925 0.21689 0.00925 0.21805 C 0.00925 0.2199 0.00925 0.22268 0.00951 0.225 C 0.00951 0.22685 0.00977 0.22801 0.01003 0.23055 C 0.01029 0.23356 0.01055 0.23842 0.01081 0.24282 C 0.01107 0.24745 0.01107 0.25254 0.01133 0.25717 C 0.01159 0.26041 0.01237 0.26296 0.0129 0.2662 C 0.0129 0.26805 0.0129 0.27014 0.01263 0.27222 C 0.01237 0.27453 0.01211 0.27685 0.01185 0.27893 C 0.01185 0.28078 0.01211 0.28264 0.01237 0.28449 C 0.01237 0.28611 0.01237 0.2875 0.01237 0.28865 C 0.01237 0.29166 0.01237 0.29467 0.01237 0.29768 C 0.01237 0.29861 0.01211 0.29953 0.01211 0.30092 C 0.01237 0.3074 0.01263 0.31319 0.0129 0.31967 C 0.01316 0.32592 0.0129 0.3243 0.01394 0.32708 C 0.01394 0.32847 0.01394 0.33032 0.0142 0.3324 C 0.0142 0.33264 0.01485 0.33426 0.01485 0.33472 L 0.0142 0.33541 " pathEditMode="relative" rAng="0" ptsTypes="AAAAAAAAAAAAAAAAAAAAAAAAAAAAAAAAAAAAAA">
                                      <p:cBhvr>
                                        <p:cTn id="134" dur="6000" fill="hold"/>
                                        <p:tgtEl>
                                          <p:spTgt spid="32"/>
                                        </p:tgtEl>
                                        <p:attrNameLst>
                                          <p:attrName>ppt_x</p:attrName>
                                          <p:attrName>ppt_y</p:attrName>
                                        </p:attrNameLst>
                                      </p:cBhvr>
                                      <p:rCtr x="729" y="16759"/>
                                    </p:animMotion>
                                  </p:childTnLst>
                                </p:cTn>
                              </p:par>
                              <p:par>
                                <p:cTn id="135" presetID="0" presetClass="path" presetSubtype="0" accel="50000" decel="50000" fill="hold" grpId="0" nodeType="withEffect">
                                  <p:stCondLst>
                                    <p:cond delay="0"/>
                                  </p:stCondLst>
                                  <p:childTnLst>
                                    <p:animMotion origin="layout" path="M 3.125E-6 3.33333E-6 L 3.125E-6 0.00023 C 3.125E-6 0.00439 3.125E-6 0.00972 3.125E-6 0.01481 C 0.00026 0.02245 0.00052 0.01666 3.125E-6 0.02314 C 0.00026 0.025 0.00026 0.02639 0.00026 0.02824 C 0.00026 0.02939 0.00052 0.02939 0.00078 0.03078 C 0.00078 0.0324 0.00052 0.03333 0.00052 0.03518 C 0.00026 0.03657 0.00026 0.03842 0.00026 0.03958 C 0.00117 0.06875 0.00026 0.04629 0.00182 0.07338 C 0.00182 0.07477 0.00182 0.07662 0.00208 0.07824 C 0.00234 0.08287 0.00247 0.0875 0.00312 0.09259 C 0.00312 0.09328 0.00338 0.09444 0.00364 0.09537 C 0.00312 0.10254 0.00338 0.09444 0.0039 0.10208 C 0.00403 0.10463 0.00403 0.10787 0.00403 0.11088 C 0.0039 0.11689 0.00364 0.12268 0.00364 0.12824 C 0.0039 0.1368 0.00455 0.14166 0.00521 0.14838 C 0.00547 0.15185 0.00547 0.15486 0.0056 0.1581 C 0.00612 0.18055 0.00521 0.17129 0.00625 0.18125 C 0.00625 0.18472 0.00625 0.18773 0.00625 0.1912 C 0.00651 0.19236 0.00677 0.19375 0.0069 0.1956 C 0.00781 0.21342 0.00677 0.20324 0.00781 0.21342 C 0.00781 0.21481 0.00807 0.21551 0.00807 0.21689 C 0.00807 0.21875 0.00807 0.22152 0.00833 0.22384 C 0.00833 0.22569 0.00846 0.22685 0.00872 0.22939 C 0.00898 0.2331 0.00924 0.23703 0.00937 0.24166 C 0.00963 0.24606 0.00963 0.25139 0.00989 0.25555 C 0.01002 0.25902 0.01067 0.26157 0.01119 0.26504 C 0.01119 0.26666 0.01119 0.26875 0.01093 0.27083 C 0.01067 0.27338 0.01054 0.27523 0.01028 0.27754 C 0.01028 0.27963 0.01054 0.28148 0.01067 0.2831 C 0.01067 0.28449 0.01067 0.28588 0.01067 0.28727 C 0.01067 0.29051 0.01067 0.29328 0.01067 0.29629 C 0.01067 0.29699 0.01054 0.29791 0.01054 0.2993 C 0.01067 0.30578 0.01093 0.3118 0.01119 0.31828 C 0.01146 0.3243 0.01119 0.32291 0.01211 0.32546 C 0.01211 0.32685 0.01211 0.3287 0.01224 0.33078 C 0.01224 0.33102 0.0125 0.33264 0.0125 0.3331 L 0.01224 0.33379 " pathEditMode="relative" rAng="0" ptsTypes="AAAAAAAAAAAAAAAAAAAAAAAAAAAAAAAAAAAAAA">
                                      <p:cBhvr>
                                        <p:cTn id="136" dur="6000" fill="hold"/>
                                        <p:tgtEl>
                                          <p:spTgt spid="33"/>
                                        </p:tgtEl>
                                        <p:attrNameLst>
                                          <p:attrName>ppt_x</p:attrName>
                                          <p:attrName>ppt_y</p:attrName>
                                        </p:attrNameLst>
                                      </p:cBhvr>
                                      <p:rCtr x="625" y="16690"/>
                                    </p:animMotion>
                                  </p:childTnLst>
                                </p:cTn>
                              </p:par>
                              <p:par>
                                <p:cTn id="137" presetID="0" presetClass="path" presetSubtype="0" accel="50000" decel="50000" fill="hold" grpId="0" nodeType="withEffect">
                                  <p:stCondLst>
                                    <p:cond delay="0"/>
                                  </p:stCondLst>
                                  <p:childTnLst>
                                    <p:animMotion origin="layout" path="M 0.00013 0.00023 L 0.00013 0.00046 C 0.00013 0.00486 0.00013 0.01041 0.00013 0.01574 C 0.00013 0.02338 0.00026 0.01736 0.00013 0.02384 C 0.00013 0.02569 0.00013 0.02708 0.00013 0.02893 C 0.00013 0.03009 0.00026 0.03055 0.00039 0.03171 C 0.00039 0.03333 0.00026 0.03426 0.00026 0.03611 C 0.00013 0.0375 0.00013 0.03958 0.00013 0.04074 C 0.00065 0.0706 0.00013 0.04768 0.00104 0.075 C 0.00104 0.07662 0.00104 0.07847 0.00117 0.07986 C 0.0013 0.08495 0.00143 0.08958 0.00182 0.0949 C 0.00182 0.09537 0.00195 0.09652 0.00208 0.09745 C 0.00182 0.10486 0.00195 0.09652 0.00221 0.10439 C 0.00234 0.10717 0.00234 0.11064 0.00234 0.11342 C 0.00221 0.11921 0.00208 0.12546 0.00208 0.13148 C 0.00221 0.13981 0.0026 0.1449 0.00299 0.15185 C 0.00312 0.15532 0.00312 0.15833 0.00325 0.16157 C 0.00351 0.18449 0.00299 0.17523 0.00364 0.18518 C 0.00364 0.18865 0.00364 0.19189 0.00364 0.19537 C 0.00377 0.19629 0.0039 0.19814 0.00403 0.19977 C 0.00455 0.21805 0.0039 0.2074 0.00455 0.21805 C 0.00455 0.21944 0.00468 0.22037 0.00468 0.22176 C 0.00468 0.22338 0.00468 0.22615 0.00481 0.2287 C 0.00481 0.23055 0.00494 0.23171 0.00507 0.23426 C 0.0052 0.2375 0.00533 0.24236 0.00546 0.24676 C 0.00559 0.25139 0.00559 0.25671 0.00572 0.26134 C 0.00585 0.26458 0.00625 0.26736 0.00651 0.2706 C 0.00651 0.27245 0.00651 0.27453 0.00638 0.27662 C 0.00625 0.27893 0.00612 0.28125 0.00599 0.28356 C 0.00599 0.28541 0.00612 0.28727 0.00625 0.28912 C 0.00625 0.29074 0.00625 0.29213 0.00625 0.29328 C 0.00625 0.29652 0.00625 0.29953 0.00625 0.30254 C 0.00625 0.30347 0.00612 0.30439 0.00612 0.30578 C 0.00625 0.3125 0.00638 0.31828 0.00651 0.32477 C 0.00664 0.33125 0.00651 0.32963 0.00703 0.3324 C 0.00703 0.33379 0.00703 0.33564 0.00716 0.33773 C 0.00716 0.33796 0.00742 0.33958 0.00742 0.34004 L 0.00716 0.34074 " pathEditMode="relative" rAng="0" ptsTypes="AAAAAAAAAAAAAAAAAAAAAAAAAAAAAAAAAAAAAA">
                                      <p:cBhvr>
                                        <p:cTn id="138" dur="6000" fill="hold"/>
                                        <p:tgtEl>
                                          <p:spTgt spid="34"/>
                                        </p:tgtEl>
                                        <p:attrNameLst>
                                          <p:attrName>ppt_x</p:attrName>
                                          <p:attrName>ppt_y</p:attrName>
                                        </p:attrNameLst>
                                      </p:cBhvr>
                                      <p:rCtr x="365" y="17014"/>
                                    </p:animMotion>
                                  </p:childTnLst>
                                </p:cTn>
                              </p:par>
                              <p:par>
                                <p:cTn id="139" presetID="0" presetClass="path" presetSubtype="0" accel="50000" decel="50000" fill="hold" grpId="0" nodeType="withEffect">
                                  <p:stCondLst>
                                    <p:cond delay="0"/>
                                  </p:stCondLst>
                                  <p:childTnLst>
                                    <p:animMotion origin="layout" path="M -3.75E-6 4.81481E-6 L -3.75E-6 0.00023 C -3.75E-6 0.00439 -3.75E-6 0.00995 -3.75E-6 0.01481 C -0.00026 0.02245 -0.00039 0.01666 -3.75E-6 0.02314 C -0.00026 0.025 -0.00026 0.02638 -0.00026 0.02824 C -0.00026 0.02939 -0.00039 0.02962 -0.00052 0.03101 C -0.00052 0.0324 -0.00039 0.03333 -0.00039 0.03518 C -0.00026 0.03657 -0.00026 0.03842 -0.00026 0.03981 C -0.00078 0.06898 -0.00026 0.04629 -0.00117 0.07337 C -0.00117 0.07476 -0.00117 0.07662 -0.0013 0.07824 C -0.00143 0.0831 -0.00156 0.0875 -0.00195 0.09282 C -0.00195 0.09351 -0.00208 0.09444 -0.00221 0.09537 C -0.00195 0.10277 -0.00208 0.09444 -0.00234 0.10231 C -0.00247 0.10462 -0.00247 0.1081 -0.00247 0.11111 C -0.00234 0.11689 -0.00221 0.12291 -0.00221 0.12847 C -0.00234 0.1368 -0.00273 0.14189 -0.00312 0.14861 C -0.00325 0.15208 -0.00325 0.15509 -0.00338 0.15833 C -0.00364 0.18078 -0.00312 0.17152 -0.00377 0.18148 C -0.00377 0.18495 -0.00377 0.18796 -0.00377 0.19143 C -0.0039 0.19259 -0.00403 0.19398 -0.00416 0.19583 C -0.00468 0.21365 -0.00403 0.20347 -0.00468 0.21365 C -0.00468 0.21504 -0.00481 0.21574 -0.00481 0.21736 C -0.00481 0.21921 -0.00481 0.22175 -0.00494 0.22407 C -0.00494 0.22615 -0.00507 0.22731 -0.0052 0.22962 C -0.00533 0.23333 -0.00546 0.2375 -0.0056 0.24189 C -0.00573 0.24652 -0.00573 0.25162 -0.00586 0.25601 C -0.00599 0.25949 -0.00638 0.2618 -0.00664 0.26527 C -0.00664 0.26712 -0.00664 0.26921 -0.00651 0.27129 C -0.00638 0.27361 -0.00625 0.27569 -0.00612 0.278 C -0.00612 0.28009 -0.00625 0.28194 -0.00638 0.28333 C -0.00638 0.28495 -0.00638 0.28634 -0.00638 0.28773 C -0.00638 0.29097 -0.00638 0.29351 -0.00638 0.29675 C -0.00638 0.29745 -0.00625 0.29837 -0.00625 0.29976 C -0.00638 0.30625 -0.00651 0.31226 -0.00664 0.31875 C -0.00677 0.32476 -0.00664 0.32337 -0.00716 0.32592 C -0.00716 0.32731 -0.00716 0.32916 -0.00729 0.33125 C -0.00729 0.33148 -0.00729 0.3331 -0.00729 0.33356 L -0.00729 0.33425 " pathEditMode="relative" rAng="0" ptsTypes="AAAAAAAAAAAAAAAAAAAAAAAAAAAAAAAAAAAAAA">
                                      <p:cBhvr>
                                        <p:cTn id="140" dur="6000" fill="hold"/>
                                        <p:tgtEl>
                                          <p:spTgt spid="35"/>
                                        </p:tgtEl>
                                        <p:attrNameLst>
                                          <p:attrName>ppt_x</p:attrName>
                                          <p:attrName>ppt_y</p:attrName>
                                        </p:attrNameLst>
                                      </p:cBhvr>
                                      <p:rCtr x="-365" y="16713"/>
                                    </p:animMotion>
                                  </p:childTnLst>
                                </p:cTn>
                              </p:par>
                              <p:par>
                                <p:cTn id="141" presetID="0" presetClass="path" presetSubtype="0" accel="50000" decel="50000" fill="hold" grpId="0" nodeType="withEffect">
                                  <p:stCondLst>
                                    <p:cond delay="0"/>
                                  </p:stCondLst>
                                  <p:childTnLst>
                                    <p:animMotion origin="layout" path="M 0.00013 0.00023 L 0.00013 0.00046 C 0.00013 0.00463 0.00013 0.01019 0.00013 0.01528 C 0.00013 0.02292 0.00039 0.0169 0.00013 0.02338 C 0.00013 0.02523 0.00013 0.02662 0.00013 0.02847 C 0.00013 0.0294 0.00039 0.02986 0.00065 0.03102 C 0.00065 0.03264 0.00039 0.03357 0.00039 0.03542 C 0.00013 0.03681 0.00013 0.03889 0.00013 0.04005 C 0.00117 0.06945 0.00013 0.04676 0.00195 0.07361 C 0.00195 0.07523 0.00195 0.07708 0.00221 0.07847 C 0.00247 0.08357 0.00273 0.08796 0.00351 0.09329 C 0.00351 0.09375 0.00377 0.09491 0.00403 0.09583 C 0.00351 0.10301 0.00377 0.09491 0.0043 0.10255 C 0.00456 0.10533 0.00456 0.1088 0.00456 0.11158 C 0.0043 0.11713 0.00403 0.12338 0.00403 0.1294 C 0.0043 0.1375 0.00508 0.14259 0.00586 0.14931 C 0.00612 0.15278 0.00612 0.15579 0.00638 0.15903 C 0.0069 0.18148 0.00586 0.17246 0.00716 0.18218 C 0.00716 0.18565 0.00716 0.18889 0.00716 0.19213 C 0.00742 0.19329 0.00768 0.19491 0.00794 0.19653 C 0.00898 0.21458 0.00768 0.20417 0.00898 0.21458 C 0.00898 0.21597 0.00924 0.2169 0.00924 0.21806 C 0.00924 0.21991 0.00924 0.22269 0.0095 0.225 C 0.0095 0.22685 0.00976 0.22801 0.01002 0.23056 C 0.01028 0.23357 0.01055 0.23843 0.01081 0.24283 C 0.01107 0.24746 0.01107 0.25255 0.01133 0.25718 C 0.01159 0.26042 0.01237 0.26296 0.01289 0.26621 C 0.01289 0.26806 0.01289 0.27014 0.01263 0.27222 C 0.01237 0.27454 0.01211 0.27685 0.01185 0.27894 C 0.01185 0.28056 0.01211 0.28264 0.01237 0.28449 C 0.01237 0.28611 0.01237 0.2875 0.01237 0.28866 C 0.01237 0.29167 0.01237 0.29468 0.01237 0.29769 C 0.01237 0.29861 0.01211 0.29954 0.01211 0.30093 C 0.01237 0.30741 0.01263 0.3132 0.01289 0.31968 C 0.01315 0.32593 0.01289 0.32431 0.01393 0.32708 C 0.01393 0.32847 0.01393 0.33033 0.01419 0.33241 C 0.01419 0.33264 0.01484 0.33426 0.01484 0.33472 L 0.01419 0.33542 " pathEditMode="relative" rAng="0" ptsTypes="AAAAAAAAAAAAAAAAAAAAAAAAAAAAAAAAAAAAAA">
                                      <p:cBhvr>
                                        <p:cTn id="142" dur="6000" fill="hold"/>
                                        <p:tgtEl>
                                          <p:spTgt spid="36"/>
                                        </p:tgtEl>
                                        <p:attrNameLst>
                                          <p:attrName>ppt_x</p:attrName>
                                          <p:attrName>ppt_y</p:attrName>
                                        </p:attrNameLst>
                                      </p:cBhvr>
                                      <p:rCtr x="729" y="16759"/>
                                    </p:animMotion>
                                  </p:childTnLst>
                                </p:cTn>
                              </p:par>
                              <p:par>
                                <p:cTn id="143" presetID="0" presetClass="path" presetSubtype="0" accel="50000" decel="50000" fill="hold" grpId="0" nodeType="withEffect">
                                  <p:stCondLst>
                                    <p:cond delay="0"/>
                                  </p:stCondLst>
                                  <p:childTnLst>
                                    <p:animMotion origin="layout" path="M -4.58333E-6 -2.77556E-17 L -4.58333E-6 0.00023 C -4.58333E-6 0.0044 -4.58333E-6 0.00972 -4.58333E-6 0.01481 C 0.00027 0.02245 0.00053 0.01667 -4.58333E-6 0.02315 C 0.00027 0.025 0.00027 0.02639 0.00027 0.02824 C 0.00027 0.0294 0.00053 0.0294 0.00079 0.03079 C 0.00079 0.03241 0.00053 0.03333 0.00053 0.03519 C 0.00027 0.03657 0.00027 0.03843 0.00027 0.03958 C 0.00118 0.06875 0.00027 0.0463 0.00183 0.07338 C 0.00183 0.07477 0.00183 0.07662 0.00209 0.07824 C 0.00235 0.08287 0.00248 0.0875 0.00313 0.09259 C 0.00313 0.09329 0.00339 0.09444 0.00365 0.09537 C 0.00313 0.10255 0.00339 0.09444 0.00391 0.10208 C 0.00404 0.10463 0.00404 0.10787 0.00404 0.11088 C 0.00391 0.1169 0.00365 0.12269 0.00365 0.12824 C 0.00391 0.13681 0.00456 0.14167 0.00521 0.14838 C 0.00547 0.15185 0.00547 0.15486 0.0056 0.1581 C 0.00612 0.18056 0.00521 0.1713 0.00625 0.18125 C 0.00625 0.18472 0.00625 0.18773 0.00625 0.1912 C 0.00652 0.19236 0.00678 0.19375 0.00691 0.1956 C 0.00782 0.21343 0.00678 0.20324 0.00782 0.21343 C 0.00782 0.21481 0.00808 0.21551 0.00808 0.2169 C 0.00808 0.21875 0.00808 0.22153 0.00834 0.22384 C 0.00834 0.22569 0.00847 0.22685 0.00873 0.2294 C 0.00899 0.2331 0.00925 0.23704 0.00938 0.24167 C 0.00964 0.24606 0.00964 0.25139 0.0099 0.25556 C 0.01003 0.25903 0.01068 0.26157 0.0112 0.26505 C 0.0112 0.26667 0.0112 0.26875 0.01094 0.27083 C 0.01068 0.27338 0.01055 0.27523 0.01029 0.27755 C 0.01029 0.27963 0.01055 0.28148 0.01068 0.2831 C 0.01068 0.28449 0.01068 0.28588 0.01068 0.28727 C 0.01068 0.29051 0.01068 0.29329 0.01068 0.2963 C 0.01068 0.29699 0.01055 0.29792 0.01055 0.29931 C 0.01068 0.30579 0.01094 0.31181 0.0112 0.31829 C 0.01146 0.32431 0.0112 0.32292 0.01211 0.32546 C 0.01211 0.32685 0.01211 0.3287 0.01224 0.33079 C 0.01224 0.33102 0.0125 0.33264 0.0125 0.3331 L 0.01224 0.3338 " pathEditMode="relative" rAng="0" ptsTypes="AAAAAAAAAAAAAAAAAAAAAAAAAAAAAAAAAAAAAA">
                                      <p:cBhvr>
                                        <p:cTn id="144" dur="6000" fill="hold"/>
                                        <p:tgtEl>
                                          <p:spTgt spid="37"/>
                                        </p:tgtEl>
                                        <p:attrNameLst>
                                          <p:attrName>ppt_x</p:attrName>
                                          <p:attrName>ppt_y</p:attrName>
                                        </p:attrNameLst>
                                      </p:cBhvr>
                                      <p:rCtr x="625" y="16690"/>
                                    </p:animMotion>
                                  </p:childTnLst>
                                </p:cTn>
                              </p:par>
                              <p:par>
                                <p:cTn id="145" presetID="0" presetClass="path" presetSubtype="0" accel="50000" decel="50000" fill="hold" grpId="0" nodeType="withEffect">
                                  <p:stCondLst>
                                    <p:cond delay="0"/>
                                  </p:stCondLst>
                                  <p:childTnLst>
                                    <p:animMotion origin="layout" path="M 0.00013 0.00023 L 0.00013 0.00046 C 0.00013 0.00486 0.00013 0.01041 0.00013 0.01574 C 0.00013 0.02338 0.00026 0.01736 0.00013 0.02384 C 0.00013 0.02569 0.00013 0.02708 0.00013 0.02893 C 0.00013 0.03009 0.00026 0.03055 0.00039 0.03171 C 0.00039 0.03333 0.00026 0.03426 0.00026 0.03611 C 0.00013 0.0375 0.00013 0.03958 0.00013 0.04074 C 0.00065 0.0706 0.00013 0.04768 0.00104 0.075 C 0.00104 0.07662 0.00104 0.07847 0.00117 0.07986 C 0.0013 0.08495 0.00143 0.08958 0.00182 0.0949 C 0.00182 0.09537 0.00195 0.09652 0.00208 0.09745 C 0.00182 0.10486 0.00195 0.09652 0.00221 0.10439 C 0.00234 0.10717 0.00234 0.11064 0.00234 0.11342 C 0.00221 0.11921 0.00208 0.12546 0.00208 0.13148 C 0.00221 0.13981 0.00261 0.1449 0.003 0.15185 C 0.00313 0.15532 0.00313 0.15833 0.00326 0.16157 C 0.00352 0.18449 0.003 0.17523 0.00365 0.18518 C 0.00365 0.18865 0.00365 0.19189 0.00365 0.19537 C 0.00378 0.19629 0.00391 0.19814 0.00404 0.19977 C 0.00456 0.21805 0.00391 0.2074 0.00456 0.21805 C 0.00456 0.21944 0.00469 0.22037 0.00469 0.22176 C 0.00469 0.22338 0.00469 0.22615 0.00482 0.2287 C 0.00482 0.23055 0.00495 0.23171 0.00508 0.23426 C 0.00521 0.2375 0.00534 0.24236 0.00547 0.24676 C 0.0056 0.25139 0.0056 0.25671 0.00573 0.26134 C 0.00586 0.26458 0.00625 0.26736 0.00651 0.2706 C 0.00651 0.27245 0.00651 0.27453 0.00638 0.27662 C 0.00625 0.27893 0.00612 0.28125 0.00599 0.28356 C 0.00599 0.28541 0.00612 0.28727 0.00625 0.28912 C 0.00625 0.29074 0.00625 0.29213 0.00625 0.29328 C 0.00625 0.29652 0.00625 0.29953 0.00625 0.30254 C 0.00625 0.30347 0.00612 0.30439 0.00612 0.30578 C 0.00625 0.3125 0.00638 0.31828 0.00651 0.32477 C 0.00664 0.33125 0.00651 0.32963 0.00703 0.3324 C 0.00703 0.33379 0.00703 0.33564 0.00716 0.33773 C 0.00716 0.33796 0.00742 0.33958 0.00742 0.34004 L 0.00716 0.34074 " pathEditMode="relative" rAng="0" ptsTypes="AAAAAAAAAAAAAAAAAAAAAAAAAAAAAAAAAAAAAA">
                                      <p:cBhvr>
                                        <p:cTn id="146" dur="6000" fill="hold"/>
                                        <p:tgtEl>
                                          <p:spTgt spid="38"/>
                                        </p:tgtEl>
                                        <p:attrNameLst>
                                          <p:attrName>ppt_x</p:attrName>
                                          <p:attrName>ppt_y</p:attrName>
                                        </p:attrNameLst>
                                      </p:cBhvr>
                                      <p:rCtr x="365" y="17014"/>
                                    </p:animMotion>
                                  </p:childTnLst>
                                </p:cTn>
                              </p:par>
                              <p:par>
                                <p:cTn id="147" presetID="0" presetClass="path" presetSubtype="0" accel="50000" decel="50000" fill="hold" grpId="0" nodeType="withEffect">
                                  <p:stCondLst>
                                    <p:cond delay="0"/>
                                  </p:stCondLst>
                                  <p:childTnLst>
                                    <p:animMotion origin="layout" path="M -3.33333E-6 3.33333E-6 L -3.33333E-6 0.00023 C -3.33333E-6 0.00439 -3.33333E-6 0.00995 -3.33333E-6 0.01481 C -0.00026 0.02245 -0.00039 0.01666 -3.33333E-6 0.02314 C -0.00026 0.025 -0.00026 0.02639 -0.00026 0.02824 C -0.00026 0.02939 -0.00039 0.02963 -0.00052 0.03102 C -0.00052 0.0324 -0.00039 0.03333 -0.00039 0.03518 C -0.00026 0.03657 -0.00026 0.03842 -0.00026 0.03981 C -0.00078 0.06898 -0.00026 0.04629 -0.00117 0.07338 C -0.00117 0.07477 -0.00117 0.07662 -0.0013 0.07824 C -0.00143 0.0831 -0.00156 0.0875 -0.00195 0.09282 C -0.00195 0.09352 -0.00208 0.09444 -0.00221 0.09537 C -0.00195 0.10277 -0.00208 0.09444 -0.00234 0.10231 C -0.00247 0.10463 -0.00247 0.1081 -0.00247 0.11111 C -0.00234 0.11689 -0.00221 0.12291 -0.00221 0.12847 C -0.00234 0.1368 -0.00273 0.14189 -0.00312 0.14861 C -0.00325 0.15208 -0.00325 0.15509 -0.00338 0.15833 C -0.00364 0.18078 -0.00312 0.17152 -0.00377 0.18148 C -0.00377 0.18495 -0.00377 0.18796 -0.00377 0.19143 C -0.0039 0.19259 -0.00403 0.19398 -0.00416 0.19583 C -0.00468 0.21365 -0.00403 0.20347 -0.00468 0.21365 C -0.00468 0.21504 -0.00481 0.21574 -0.00481 0.21736 C -0.00481 0.21921 -0.00481 0.22176 -0.00494 0.22407 C -0.00494 0.22615 -0.00507 0.22731 -0.0052 0.22963 C -0.00534 0.23333 -0.00547 0.2375 -0.0056 0.24189 C -0.00573 0.24652 -0.00573 0.25162 -0.00586 0.25602 C -0.00599 0.25949 -0.00638 0.2618 -0.00664 0.26527 C -0.00664 0.26713 -0.00664 0.26921 -0.00651 0.27129 C -0.00638 0.27361 -0.00625 0.27569 -0.00612 0.27801 C -0.00612 0.28009 -0.00625 0.28194 -0.00638 0.28333 C -0.00638 0.28495 -0.00638 0.28634 -0.00638 0.28773 C -0.00638 0.29097 -0.00638 0.29352 -0.00638 0.29676 C -0.00638 0.29745 -0.00625 0.29838 -0.00625 0.29977 C -0.00638 0.30625 -0.00651 0.31227 -0.00664 0.31875 C -0.00677 0.32477 -0.00664 0.32338 -0.00716 0.32592 C -0.00716 0.32731 -0.00716 0.32916 -0.00729 0.33125 C -0.00729 0.33148 -0.00729 0.3331 -0.00729 0.33356 L -0.00729 0.33426 " pathEditMode="relative" rAng="0" ptsTypes="AAAAAAAAAAAAAAAAAAAAAAAAAAAAAAAAAAAAAA">
                                      <p:cBhvr>
                                        <p:cTn id="148" dur="6000" fill="hold"/>
                                        <p:tgtEl>
                                          <p:spTgt spid="39"/>
                                        </p:tgtEl>
                                        <p:attrNameLst>
                                          <p:attrName>ppt_x</p:attrName>
                                          <p:attrName>ppt_y</p:attrName>
                                        </p:attrNameLst>
                                      </p:cBhvr>
                                      <p:rCtr x="-365" y="16713"/>
                                    </p:animMotion>
                                  </p:childTnLst>
                                </p:cTn>
                              </p:par>
                              <p:par>
                                <p:cTn id="149" presetID="0" presetClass="path" presetSubtype="0" accel="50000" decel="50000" fill="hold" grpId="0" nodeType="withEffect">
                                  <p:stCondLst>
                                    <p:cond delay="0"/>
                                  </p:stCondLst>
                                  <p:childTnLst>
                                    <p:animMotion origin="layout" path="M 0.00013 0.00023 L 0.00013 0.00046 C 0.00013 0.00463 0.00013 0.01018 0.00013 0.01527 C 0.00013 0.02291 0.00039 0.01689 0.00013 0.02338 C 0.00013 0.02523 0.00013 0.02662 0.00013 0.02847 C 0.00013 0.02939 0.00039 0.02986 0.00065 0.03102 C 0.00065 0.03264 0.00039 0.03356 0.00039 0.03541 C 0.00013 0.0368 0.00013 0.03889 0.00013 0.04004 C 0.00117 0.06944 0.00013 0.04676 0.00195 0.07361 C 0.00195 0.07523 0.00195 0.07708 0.00221 0.07847 C 0.00247 0.08356 0.00273 0.08796 0.00351 0.09328 C 0.00351 0.09375 0.00377 0.0949 0.00403 0.09583 C 0.00351 0.10301 0.00377 0.0949 0.00429 0.10254 C 0.00455 0.10532 0.00455 0.10879 0.00455 0.11157 C 0.00429 0.11713 0.00403 0.12338 0.00403 0.12939 C 0.00429 0.1375 0.00508 0.14259 0.00586 0.1493 C 0.00612 0.15277 0.00612 0.15578 0.00638 0.15902 C 0.0069 0.18148 0.00586 0.17245 0.00716 0.18217 C 0.00716 0.18564 0.00716 0.18889 0.00716 0.19213 C 0.00742 0.19328 0.00768 0.1949 0.00794 0.19652 C 0.00898 0.21458 0.00768 0.20416 0.00898 0.21458 C 0.00898 0.21597 0.00924 0.21689 0.00924 0.21805 C 0.00924 0.2199 0.00924 0.22268 0.0095 0.225 C 0.0095 0.22685 0.00976 0.22801 0.01002 0.23055 C 0.01028 0.23356 0.01054 0.23842 0.0108 0.24282 C 0.01106 0.24745 0.01106 0.25254 0.01133 0.25717 C 0.01159 0.26041 0.01237 0.26296 0.01289 0.2662 C 0.01289 0.26805 0.01289 0.27014 0.01263 0.27222 C 0.01237 0.27453 0.01211 0.27685 0.01185 0.27893 C 0.01185 0.28078 0.01211 0.28264 0.01237 0.28449 C 0.01237 0.28611 0.01237 0.2875 0.01237 0.28865 C 0.01237 0.29166 0.01237 0.29467 0.01237 0.29768 C 0.01237 0.29861 0.01211 0.29953 0.01211 0.30092 C 0.01237 0.3074 0.01263 0.31319 0.01289 0.31967 C 0.01315 0.32592 0.01289 0.3243 0.01393 0.32708 C 0.01393 0.32847 0.01393 0.33032 0.01419 0.3324 C 0.01419 0.33264 0.01484 0.33426 0.01484 0.33472 L 0.01419 0.33541 " pathEditMode="relative" rAng="0" ptsTypes="AAAAAAAAAAAAAAAAAAAAAAAAAAAAAAAAAAAAAA">
                                      <p:cBhvr>
                                        <p:cTn id="150" dur="6000" fill="hold"/>
                                        <p:tgtEl>
                                          <p:spTgt spid="40"/>
                                        </p:tgtEl>
                                        <p:attrNameLst>
                                          <p:attrName>ppt_x</p:attrName>
                                          <p:attrName>ppt_y</p:attrName>
                                        </p:attrNameLst>
                                      </p:cBhvr>
                                      <p:rCtr x="729" y="16759"/>
                                    </p:animMotion>
                                  </p:childTnLst>
                                </p:cTn>
                              </p:par>
                              <p:par>
                                <p:cTn id="151" presetID="0" presetClass="path" presetSubtype="0" accel="50000" decel="50000" fill="hold" grpId="0" nodeType="withEffect">
                                  <p:stCondLst>
                                    <p:cond delay="0"/>
                                  </p:stCondLst>
                                  <p:childTnLst>
                                    <p:animMotion origin="layout" path="M 6.25E-7 3.33333E-6 L 6.25E-7 0.00023 C 6.25E-7 0.00439 6.25E-7 0.00972 6.25E-7 0.01481 C 0.00026 0.02245 0.00052 0.01666 6.25E-7 0.02314 C 0.00026 0.025 0.00026 0.02639 0.00026 0.02824 C 0.00026 0.02939 0.00052 0.02939 0.00078 0.03078 C 0.00078 0.0324 0.00052 0.03333 0.00052 0.03518 C 0.00026 0.03657 0.00026 0.03842 0.00026 0.03958 C 0.00117 0.06875 0.00026 0.04629 0.00182 0.07338 C 0.00182 0.07477 0.00182 0.07662 0.00208 0.07824 C 0.00234 0.08287 0.00247 0.0875 0.00312 0.09259 C 0.00312 0.09328 0.00338 0.09444 0.00365 0.09537 C 0.00312 0.10254 0.00338 0.09444 0.00391 0.10208 C 0.00404 0.10463 0.00404 0.10787 0.00404 0.11088 C 0.00391 0.11689 0.00365 0.12268 0.00365 0.12824 C 0.00391 0.1368 0.00456 0.14166 0.00521 0.14838 C 0.00547 0.15185 0.00547 0.15486 0.0056 0.1581 C 0.00612 0.18055 0.00521 0.17129 0.00625 0.18125 C 0.00625 0.18472 0.00625 0.18773 0.00625 0.1912 C 0.00651 0.19236 0.00677 0.19375 0.0069 0.1956 C 0.00781 0.21342 0.00677 0.20324 0.00781 0.21342 C 0.00781 0.21481 0.00807 0.21551 0.00807 0.21689 C 0.00807 0.21875 0.00807 0.22152 0.00833 0.22384 C 0.00833 0.22569 0.00846 0.22685 0.00872 0.22939 C 0.00898 0.2331 0.00924 0.23703 0.00937 0.24166 C 0.00963 0.24606 0.00963 0.25139 0.0099 0.25555 C 0.01003 0.25902 0.01068 0.26157 0.0112 0.26504 C 0.0112 0.26666 0.0112 0.26875 0.01094 0.27083 C 0.01068 0.27338 0.01055 0.27523 0.01029 0.27754 C 0.01029 0.27963 0.01055 0.28148 0.01068 0.2831 C 0.01068 0.28449 0.01068 0.28588 0.01068 0.28727 C 0.01068 0.29051 0.01068 0.29328 0.01068 0.29629 C 0.01068 0.29699 0.01055 0.29791 0.01055 0.2993 C 0.01068 0.30578 0.01094 0.3118 0.0112 0.31828 C 0.01146 0.3243 0.0112 0.32291 0.01211 0.32546 C 0.01211 0.32685 0.01211 0.3287 0.01224 0.33078 C 0.01224 0.33102 0.0125 0.33264 0.0125 0.3331 L 0.01224 0.33379 " pathEditMode="relative" rAng="0" ptsTypes="AAAAAAAAAAAAAAAAAAAAAAAAAAAAAAAAAAAAAA">
                                      <p:cBhvr>
                                        <p:cTn id="152" dur="6000" fill="hold"/>
                                        <p:tgtEl>
                                          <p:spTgt spid="41"/>
                                        </p:tgtEl>
                                        <p:attrNameLst>
                                          <p:attrName>ppt_x</p:attrName>
                                          <p:attrName>ppt_y</p:attrName>
                                        </p:attrNameLst>
                                      </p:cBhvr>
                                      <p:rCtr x="625" y="16690"/>
                                    </p:animMotion>
                                  </p:childTnLst>
                                </p:cTn>
                              </p:par>
                              <p:par>
                                <p:cTn id="153" presetID="0" presetClass="path" presetSubtype="0" accel="50000" decel="50000" fill="hold" grpId="0" nodeType="withEffect">
                                  <p:stCondLst>
                                    <p:cond delay="0"/>
                                  </p:stCondLst>
                                  <p:childTnLst>
                                    <p:animMotion origin="layout" path="M 0.00013 0.00023 L 0.00013 0.00046 C 0.00013 0.00486 0.00013 0.01041 0.00013 0.01574 C 0.00013 0.02338 0.00026 0.01736 0.00013 0.02384 C 0.00013 0.02569 0.00013 0.02708 0.00013 0.02893 C 0.00013 0.03009 0.00026 0.03055 0.00039 0.03171 C 0.00039 0.03333 0.00026 0.03426 0.00026 0.03611 C 0.00013 0.0375 0.00013 0.03958 0.00013 0.04074 C 0.00065 0.0706 0.00013 0.04768 0.00104 0.075 C 0.00104 0.07662 0.00104 0.07847 0.00117 0.07986 C 0.0013 0.08495 0.00143 0.08958 0.00182 0.0949 C 0.00182 0.09537 0.00195 0.09652 0.00208 0.09745 C 0.00182 0.10486 0.00195 0.09652 0.00221 0.10439 C 0.00234 0.10717 0.00234 0.11064 0.00234 0.11342 C 0.00221 0.11921 0.00208 0.12546 0.00208 0.13148 C 0.00221 0.13981 0.0026 0.1449 0.00299 0.15185 C 0.00312 0.15532 0.00312 0.15833 0.00325 0.16157 C 0.00351 0.18449 0.00299 0.17523 0.00364 0.18518 C 0.00364 0.18865 0.00364 0.19189 0.00364 0.19537 C 0.00377 0.19629 0.0039 0.19814 0.00403 0.19977 C 0.00456 0.21805 0.0039 0.2074 0.00456 0.21805 C 0.00456 0.21944 0.00469 0.22037 0.00469 0.22176 C 0.00469 0.22338 0.00469 0.22615 0.00482 0.2287 C 0.00482 0.23055 0.00495 0.23171 0.00508 0.23426 C 0.00521 0.2375 0.00534 0.24236 0.00547 0.24676 C 0.0056 0.25139 0.0056 0.25671 0.00573 0.26134 C 0.00586 0.26458 0.00625 0.26736 0.00651 0.2706 C 0.00651 0.27245 0.00651 0.27453 0.00638 0.27662 C 0.00625 0.27893 0.00612 0.28125 0.00599 0.28356 C 0.00599 0.28541 0.00612 0.28727 0.00625 0.28912 C 0.00625 0.29074 0.00625 0.29213 0.00625 0.29328 C 0.00625 0.29652 0.00625 0.29953 0.00625 0.30254 C 0.00625 0.30347 0.00612 0.30439 0.00612 0.30578 C 0.00625 0.3125 0.00638 0.31828 0.00651 0.32477 C 0.00664 0.33125 0.00651 0.32963 0.00703 0.3324 C 0.00703 0.33379 0.00703 0.33564 0.00716 0.33773 C 0.00716 0.33796 0.00742 0.33958 0.00742 0.34004 L 0.00716 0.34074 " pathEditMode="relative" rAng="0" ptsTypes="AAAAAAAAAAAAAAAAAAAAAAAAAAAAAAAAAAAAAA">
                                      <p:cBhvr>
                                        <p:cTn id="154" dur="6000" fill="hold"/>
                                        <p:tgtEl>
                                          <p:spTgt spid="42"/>
                                        </p:tgtEl>
                                        <p:attrNameLst>
                                          <p:attrName>ppt_x</p:attrName>
                                          <p:attrName>ppt_y</p:attrName>
                                        </p:attrNameLst>
                                      </p:cBhvr>
                                      <p:rCtr x="365" y="17014"/>
                                    </p:animMotion>
                                  </p:childTnLst>
                                </p:cTn>
                              </p:par>
                              <p:par>
                                <p:cTn id="155" presetID="0" presetClass="path" presetSubtype="0" accel="50000" decel="50000" fill="hold" grpId="0" nodeType="withEffect">
                                  <p:stCondLst>
                                    <p:cond delay="0"/>
                                  </p:stCondLst>
                                  <p:childTnLst>
                                    <p:animMotion origin="layout" path="M -3.54167E-6 -1.85185E-6 L -3.54167E-6 0.00023 C -3.54167E-6 0.0044 -3.54167E-6 0.00996 -3.54167E-6 0.01482 C -0.00026 0.02246 -0.00039 0.01667 -3.54167E-6 0.02315 C -0.00026 0.025 -0.00026 0.02639 -0.00026 0.02824 C -0.00026 0.0294 -0.00039 0.02963 -0.00052 0.03102 C -0.00052 0.03241 -0.00039 0.03334 -0.00039 0.03519 C -0.00026 0.03658 -0.00026 0.03843 -0.00026 0.03982 C -0.00078 0.06898 -0.00026 0.0463 -0.00117 0.07338 C -0.00117 0.07477 -0.00117 0.07662 -0.0013 0.07824 C -0.00143 0.0831 -0.00156 0.0875 -0.00195 0.09283 C -0.00195 0.09352 -0.00208 0.09445 -0.00221 0.09537 C -0.00195 0.10278 -0.00208 0.09445 -0.00234 0.10232 C -0.00247 0.10463 -0.00247 0.1081 -0.00247 0.11111 C -0.00234 0.1169 -0.00221 0.12292 -0.00221 0.12847 C -0.00234 0.13681 -0.00273 0.1419 -0.00312 0.14861 C -0.00325 0.15209 -0.00325 0.15509 -0.00338 0.15834 C -0.00364 0.18079 -0.00312 0.17153 -0.00377 0.18148 C -0.00377 0.18496 -0.00377 0.18796 -0.00377 0.19144 C -0.0039 0.19259 -0.00403 0.19398 -0.00416 0.19584 C -0.00468 0.21366 -0.00403 0.20347 -0.00468 0.21366 C -0.00468 0.21505 -0.00481 0.21574 -0.00481 0.21736 C -0.00481 0.21921 -0.00481 0.22176 -0.00494 0.22408 C -0.00494 0.22616 -0.00507 0.22732 -0.0052 0.22963 C -0.00533 0.23334 -0.00547 0.2375 -0.0056 0.2419 C -0.00573 0.24653 -0.00573 0.25162 -0.00586 0.25602 C -0.00599 0.25949 -0.00638 0.26181 -0.00664 0.26528 C -0.00664 0.26713 -0.00664 0.26921 -0.00651 0.2713 C -0.00638 0.27361 -0.00625 0.2757 -0.00612 0.27801 C -0.00612 0.28009 -0.00625 0.28195 -0.00638 0.28334 C -0.00638 0.28496 -0.00638 0.28634 -0.00638 0.28773 C -0.00638 0.29097 -0.00638 0.29352 -0.00638 0.29676 C -0.00638 0.29746 -0.00625 0.29838 -0.00625 0.29977 C -0.00638 0.30625 -0.00651 0.31227 -0.00664 0.31875 C -0.00677 0.32477 -0.00664 0.32338 -0.00716 0.32593 C -0.00716 0.32732 -0.00716 0.32917 -0.00729 0.33125 C -0.00729 0.33148 -0.00729 0.3331 -0.00729 0.33357 L -0.00729 0.33426 " pathEditMode="relative" rAng="0" ptsTypes="AAAAAAAAAAAAAAAAAAAAAAAAAAAAAAAAAAAAAA">
                                      <p:cBhvr>
                                        <p:cTn id="156" dur="6000" fill="hold"/>
                                        <p:tgtEl>
                                          <p:spTgt spid="43"/>
                                        </p:tgtEl>
                                        <p:attrNameLst>
                                          <p:attrName>ppt_x</p:attrName>
                                          <p:attrName>ppt_y</p:attrName>
                                        </p:attrNameLst>
                                      </p:cBhvr>
                                      <p:rCtr x="-365" y="16713"/>
                                    </p:animMotion>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0" nodeType="clickEffect">
                                  <p:stCondLst>
                                    <p:cond delay="0"/>
                                  </p:stCondLst>
                                  <p:childTnLst>
                                    <p:animEffect transition="out" filter="fade">
                                      <p:cBhvr>
                                        <p:cTn id="160" dur="500"/>
                                        <p:tgtEl>
                                          <p:spTgt spid="44"/>
                                        </p:tgtEl>
                                      </p:cBhvr>
                                    </p:animEffect>
                                    <p:set>
                                      <p:cBhvr>
                                        <p:cTn id="161" dur="1" fill="hold">
                                          <p:stCondLst>
                                            <p:cond delay="499"/>
                                          </p:stCondLst>
                                        </p:cTn>
                                        <p:tgtEl>
                                          <p:spTgt spid="44"/>
                                        </p:tgtEl>
                                        <p:attrNameLst>
                                          <p:attrName>style.visibility</p:attrName>
                                        </p:attrNameLst>
                                      </p:cBhvr>
                                      <p:to>
                                        <p:strVal val="hidden"/>
                                      </p:to>
                                    </p:set>
                                  </p:childTnLst>
                                </p:cTn>
                              </p:par>
                              <p:par>
                                <p:cTn id="162" presetID="22" presetClass="entr" presetSubtype="8" fill="hold" grpId="0" nodeType="withEffect">
                                  <p:stCondLst>
                                    <p:cond delay="0"/>
                                  </p:stCondLst>
                                  <p:childTnLst>
                                    <p:set>
                                      <p:cBhvr>
                                        <p:cTn id="163" dur="1" fill="hold">
                                          <p:stCondLst>
                                            <p:cond delay="0"/>
                                          </p:stCondLst>
                                        </p:cTn>
                                        <p:tgtEl>
                                          <p:spTgt spid="5"/>
                                        </p:tgtEl>
                                        <p:attrNameLst>
                                          <p:attrName>style.visibility</p:attrName>
                                        </p:attrNameLst>
                                      </p:cBhvr>
                                      <p:to>
                                        <p:strVal val="visible"/>
                                      </p:to>
                                    </p:set>
                                    <p:animEffect transition="in" filter="wipe(left)">
                                      <p:cBhvr>
                                        <p:cTn id="164" dur="2000"/>
                                        <p:tgtEl>
                                          <p:spTgt spid="5"/>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48"/>
                                        </p:tgtEl>
                                        <p:attrNameLst>
                                          <p:attrName>style.visibility</p:attrName>
                                        </p:attrNameLst>
                                      </p:cBhvr>
                                      <p:to>
                                        <p:strVal val="visible"/>
                                      </p:to>
                                    </p:set>
                                    <p:animEffect transition="in" filter="fade">
                                      <p:cBhvr>
                                        <p:cTn id="167" dur="500"/>
                                        <p:tgtEl>
                                          <p:spTgt spid="48"/>
                                        </p:tgtEl>
                                      </p:cBhvr>
                                    </p:animEffect>
                                  </p:childTnLst>
                                </p:cTn>
                              </p:par>
                              <p:par>
                                <p:cTn id="168" presetID="22" presetClass="entr" presetSubtype="8" fill="hold" grpId="0" nodeType="withEffect">
                                  <p:stCondLst>
                                    <p:cond delay="0"/>
                                  </p:stCondLst>
                                  <p:childTnLst>
                                    <p:set>
                                      <p:cBhvr>
                                        <p:cTn id="169" dur="1" fill="hold">
                                          <p:stCondLst>
                                            <p:cond delay="0"/>
                                          </p:stCondLst>
                                        </p:cTn>
                                        <p:tgtEl>
                                          <p:spTgt spid="6"/>
                                        </p:tgtEl>
                                        <p:attrNameLst>
                                          <p:attrName>style.visibility</p:attrName>
                                        </p:attrNameLst>
                                      </p:cBhvr>
                                      <p:to>
                                        <p:strVal val="visible"/>
                                      </p:to>
                                    </p:set>
                                    <p:animEffect transition="in" filter="wipe(left)">
                                      <p:cBhvr>
                                        <p:cTn id="170" dur="2000"/>
                                        <p:tgtEl>
                                          <p:spTgt spid="6"/>
                                        </p:tgtEl>
                                      </p:cBhvr>
                                    </p:animEffect>
                                  </p:childTnLst>
                                </p:cTn>
                              </p:par>
                              <p:par>
                                <p:cTn id="171" presetID="22" presetClass="entr" presetSubtype="8" fill="hold" grpId="0" nodeType="withEffect">
                                  <p:stCondLst>
                                    <p:cond delay="0"/>
                                  </p:stCondLst>
                                  <p:childTnLst>
                                    <p:set>
                                      <p:cBhvr>
                                        <p:cTn id="172" dur="1" fill="hold">
                                          <p:stCondLst>
                                            <p:cond delay="0"/>
                                          </p:stCondLst>
                                        </p:cTn>
                                        <p:tgtEl>
                                          <p:spTgt spid="7"/>
                                        </p:tgtEl>
                                        <p:attrNameLst>
                                          <p:attrName>style.visibility</p:attrName>
                                        </p:attrNameLst>
                                      </p:cBhvr>
                                      <p:to>
                                        <p:strVal val="visible"/>
                                      </p:to>
                                    </p:set>
                                    <p:animEffect transition="in" filter="wipe(left)">
                                      <p:cBhvr>
                                        <p:cTn id="173" dur="2000"/>
                                        <p:tgtEl>
                                          <p:spTgt spid="7"/>
                                        </p:tgtEl>
                                      </p:cBhvr>
                                    </p:animEffect>
                                  </p:childTnLst>
                                </p:cTn>
                              </p:par>
                              <p:par>
                                <p:cTn id="174" presetID="22" presetClass="entr" presetSubtype="8"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Effect transition="in" filter="wipe(left)">
                                      <p:cBhvr>
                                        <p:cTn id="176" dur="2000"/>
                                        <p:tgtEl>
                                          <p:spTgt spid="8"/>
                                        </p:tgtEl>
                                      </p:cBhvr>
                                    </p:animEffect>
                                  </p:childTnLst>
                                </p:cTn>
                              </p:par>
                              <p:par>
                                <p:cTn id="177" presetID="22" presetClass="entr" presetSubtype="8" fill="hold" grpId="0" nodeType="withEffect">
                                  <p:stCondLst>
                                    <p:cond delay="0"/>
                                  </p:stCondLst>
                                  <p:childTnLst>
                                    <p:set>
                                      <p:cBhvr>
                                        <p:cTn id="178" dur="1" fill="hold">
                                          <p:stCondLst>
                                            <p:cond delay="0"/>
                                          </p:stCondLst>
                                        </p:cTn>
                                        <p:tgtEl>
                                          <p:spTgt spid="10"/>
                                        </p:tgtEl>
                                        <p:attrNameLst>
                                          <p:attrName>style.visibility</p:attrName>
                                        </p:attrNameLst>
                                      </p:cBhvr>
                                      <p:to>
                                        <p:strVal val="visible"/>
                                      </p:to>
                                    </p:set>
                                    <p:animEffect transition="in" filter="wipe(left)">
                                      <p:cBhvr>
                                        <p:cTn id="179" dur="2000"/>
                                        <p:tgtEl>
                                          <p:spTgt spid="10"/>
                                        </p:tgtEl>
                                      </p:cBhvr>
                                    </p:animEffect>
                                  </p:childTnLst>
                                </p:cTn>
                              </p:par>
                              <p:par>
                                <p:cTn id="180" presetID="22" presetClass="entr" presetSubtype="8" fill="hold" grpId="0" nodeType="withEffect">
                                  <p:stCondLst>
                                    <p:cond delay="0"/>
                                  </p:stCondLst>
                                  <p:childTnLst>
                                    <p:set>
                                      <p:cBhvr>
                                        <p:cTn id="181" dur="1" fill="hold">
                                          <p:stCondLst>
                                            <p:cond delay="0"/>
                                          </p:stCondLst>
                                        </p:cTn>
                                        <p:tgtEl>
                                          <p:spTgt spid="9"/>
                                        </p:tgtEl>
                                        <p:attrNameLst>
                                          <p:attrName>style.visibility</p:attrName>
                                        </p:attrNameLst>
                                      </p:cBhvr>
                                      <p:to>
                                        <p:strVal val="visible"/>
                                      </p:to>
                                    </p:set>
                                    <p:animEffect transition="in" filter="wipe(left)">
                                      <p:cBhvr>
                                        <p:cTn id="182" dur="2000"/>
                                        <p:tgtEl>
                                          <p:spTgt spid="9"/>
                                        </p:tgtEl>
                                      </p:cBhvr>
                                    </p:animEffect>
                                  </p:childTnLst>
                                </p:cTn>
                              </p:par>
                              <p:par>
                                <p:cTn id="183" presetID="22" presetClass="entr" presetSubtype="8" fill="hold" grpId="0" nodeType="withEffect">
                                  <p:stCondLst>
                                    <p:cond delay="0"/>
                                  </p:stCondLst>
                                  <p:childTnLst>
                                    <p:set>
                                      <p:cBhvr>
                                        <p:cTn id="184" dur="1" fill="hold">
                                          <p:stCondLst>
                                            <p:cond delay="0"/>
                                          </p:stCondLst>
                                        </p:cTn>
                                        <p:tgtEl>
                                          <p:spTgt spid="11"/>
                                        </p:tgtEl>
                                        <p:attrNameLst>
                                          <p:attrName>style.visibility</p:attrName>
                                        </p:attrNameLst>
                                      </p:cBhvr>
                                      <p:to>
                                        <p:strVal val="visible"/>
                                      </p:to>
                                    </p:set>
                                    <p:animEffect transition="in" filter="wipe(left)">
                                      <p:cBhvr>
                                        <p:cTn id="185" dur="2000"/>
                                        <p:tgtEl>
                                          <p:spTgt spid="11"/>
                                        </p:tgtEl>
                                      </p:cBhvr>
                                    </p:animEffect>
                                  </p:childTnLst>
                                </p:cTn>
                              </p:par>
                              <p:par>
                                <p:cTn id="186" presetID="22" presetClass="entr" presetSubtype="8" fill="hold" grpId="0" nodeType="withEffect">
                                  <p:stCondLst>
                                    <p:cond delay="0"/>
                                  </p:stCondLst>
                                  <p:childTnLst>
                                    <p:set>
                                      <p:cBhvr>
                                        <p:cTn id="187" dur="1" fill="hold">
                                          <p:stCondLst>
                                            <p:cond delay="0"/>
                                          </p:stCondLst>
                                        </p:cTn>
                                        <p:tgtEl>
                                          <p:spTgt spid="12"/>
                                        </p:tgtEl>
                                        <p:attrNameLst>
                                          <p:attrName>style.visibility</p:attrName>
                                        </p:attrNameLst>
                                      </p:cBhvr>
                                      <p:to>
                                        <p:strVal val="visible"/>
                                      </p:to>
                                    </p:set>
                                    <p:animEffect transition="in" filter="wipe(left)">
                                      <p:cBhvr>
                                        <p:cTn id="188" dur="2000"/>
                                        <p:tgtEl>
                                          <p:spTgt spid="12"/>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45"/>
                                        </p:tgtEl>
                                        <p:attrNameLst>
                                          <p:attrName>style.visibility</p:attrName>
                                        </p:attrNameLst>
                                      </p:cBhvr>
                                      <p:to>
                                        <p:strVal val="visible"/>
                                      </p:to>
                                    </p:set>
                                    <p:animEffect transition="in" filter="fade">
                                      <p:cBhvr>
                                        <p:cTn id="191" dur="500"/>
                                        <p:tgtEl>
                                          <p:spTgt spid="45"/>
                                        </p:tgtEl>
                                      </p:cBhvr>
                                    </p:animEffect>
                                  </p:childTnLst>
                                </p:cTn>
                              </p:par>
                              <p:par>
                                <p:cTn id="192" presetID="10" presetClass="exit" presetSubtype="0" fill="hold" grpId="1" nodeType="withEffect">
                                  <p:stCondLst>
                                    <p:cond delay="0"/>
                                  </p:stCondLst>
                                  <p:childTnLst>
                                    <p:animEffect transition="out" filter="fade">
                                      <p:cBhvr>
                                        <p:cTn id="193" dur="500"/>
                                        <p:tgtEl>
                                          <p:spTgt spid="45"/>
                                        </p:tgtEl>
                                      </p:cBhvr>
                                    </p:animEffect>
                                    <p:set>
                                      <p:cBhvr>
                                        <p:cTn id="194"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p:bldP spid="48" grpId="0" animBg="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C053E-5BE9-202F-1A29-F52222F5D7E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2B0E2D4-7C33-211F-E2E1-29E738DA9359}"/>
              </a:ext>
            </a:extLst>
          </p:cNvPr>
          <p:cNvSpPr>
            <a:spLocks noGrp="1"/>
          </p:cNvSpPr>
          <p:nvPr>
            <p:ph type="title"/>
          </p:nvPr>
        </p:nvSpPr>
        <p:spPr>
          <a:xfrm>
            <a:off x="3562078" y="1206972"/>
            <a:ext cx="4682669" cy="1078975"/>
          </a:xfrm>
        </p:spPr>
        <p:txBody>
          <a:bodyPr/>
          <a:lstStyle/>
          <a:p>
            <a:r>
              <a:rPr lang="it-IT" sz="3300" dirty="0"/>
              <a:t>Federico Pilo</a:t>
            </a:r>
            <a:br>
              <a:rPr lang="it-IT" dirty="0"/>
            </a:br>
            <a:r>
              <a:rPr lang="it-IT" sz="2000" dirty="0" err="1"/>
              <a:t>Researcher</a:t>
            </a:r>
            <a:r>
              <a:rPr lang="it-IT" sz="2000" dirty="0"/>
              <a:t> @ INFN Sezione di Pisa</a:t>
            </a:r>
          </a:p>
        </p:txBody>
      </p:sp>
      <p:pic>
        <p:nvPicPr>
          <p:cNvPr id="6" name="Immagine 5" descr="Immagine che contiene persona, vestiti, interno, Tecnico&#10;&#10;Descrizione generata automaticamente">
            <a:extLst>
              <a:ext uri="{FF2B5EF4-FFF2-40B4-BE49-F238E27FC236}">
                <a16:creationId xmlns:a16="http://schemas.microsoft.com/office/drawing/2014/main" id="{A81E3CF9-D33B-1294-9309-E627EE5D858B}"/>
              </a:ext>
            </a:extLst>
          </p:cNvPr>
          <p:cNvPicPr>
            <a:picLocks noChangeAspect="1"/>
          </p:cNvPicPr>
          <p:nvPr/>
        </p:nvPicPr>
        <p:blipFill rotWithShape="1">
          <a:blip r:embed="rId2">
            <a:extLst>
              <a:ext uri="{28A0092B-C50C-407E-A947-70E740481C1C}">
                <a14:useLocalDpi xmlns:a14="http://schemas.microsoft.com/office/drawing/2010/main" val="0"/>
              </a:ext>
            </a:extLst>
          </a:blip>
          <a:srcRect l="13432" r="11472"/>
          <a:stretch/>
        </p:blipFill>
        <p:spPr>
          <a:xfrm>
            <a:off x="871797" y="608617"/>
            <a:ext cx="2271242" cy="2268319"/>
          </a:xfrm>
          <a:prstGeom prst="ellipse">
            <a:avLst/>
          </a:prstGeom>
        </p:spPr>
      </p:pic>
      <p:sp>
        <p:nvSpPr>
          <p:cNvPr id="3" name="Segnaposto contenuto 3">
            <a:extLst>
              <a:ext uri="{FF2B5EF4-FFF2-40B4-BE49-F238E27FC236}">
                <a16:creationId xmlns:a16="http://schemas.microsoft.com/office/drawing/2014/main" id="{03D395EE-1705-9BCD-D947-DEDC325ED21A}"/>
              </a:ext>
            </a:extLst>
          </p:cNvPr>
          <p:cNvSpPr txBox="1">
            <a:spLocks/>
          </p:cNvSpPr>
          <p:nvPr/>
        </p:nvSpPr>
        <p:spPr>
          <a:xfrm>
            <a:off x="430026" y="3737456"/>
            <a:ext cx="3892728" cy="235465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eaLnBrk="1" hangingPunct="1">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eaLnBrk="1" hangingPunct="1">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eaLnBrk="1" hangingPunct="1">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eaLnBrk="1" hangingPunct="1">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eaLnBrk="1" hangingPunct="1">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eaLnBrk="1" hangingPunct="1">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eaLnBrk="1" hangingPunct="1">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eaLnBrk="1" hangingPunct="1">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eaLnBrk="1" hangingPunct="1">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104775" indent="0" defTabSz="914400">
              <a:buFont typeface="Nunito"/>
              <a:buNone/>
            </a:pPr>
            <a:endParaRPr lang="it-IT" sz="1350" kern="0">
              <a:solidFill>
                <a:schemeClr val="tx1"/>
              </a:solidFill>
              <a:latin typeface="Nunito" pitchFamily="2" charset="0"/>
            </a:endParaRPr>
          </a:p>
          <a:p>
            <a:pPr defTabSz="914400">
              <a:buFont typeface="Courier New" panose="02070309020205020404" pitchFamily="49" charset="0"/>
              <a:buChar char="o"/>
            </a:pPr>
            <a:r>
              <a:rPr lang="it-IT" sz="1350" kern="0">
                <a:solidFill>
                  <a:schemeClr val="tx1"/>
                </a:solidFill>
                <a:latin typeface="Nunito" pitchFamily="2" charset="0"/>
              </a:rPr>
              <a:t>AMS-02</a:t>
            </a:r>
          </a:p>
          <a:p>
            <a:pPr defTabSz="914400">
              <a:buFont typeface="Courier New" panose="02070309020205020404" pitchFamily="49" charset="0"/>
              <a:buChar char="o"/>
            </a:pPr>
            <a:r>
              <a:rPr lang="it-IT" sz="1350" kern="0">
                <a:solidFill>
                  <a:schemeClr val="tx1"/>
                </a:solidFill>
                <a:latin typeface="Nunito" pitchFamily="2" charset="0"/>
              </a:rPr>
              <a:t>EEE</a:t>
            </a:r>
          </a:p>
          <a:p>
            <a:pPr defTabSz="914400">
              <a:buFont typeface="Courier New" panose="02070309020205020404" pitchFamily="49" charset="0"/>
              <a:buChar char="o"/>
            </a:pPr>
            <a:r>
              <a:rPr lang="it-IT" sz="1350" kern="0">
                <a:solidFill>
                  <a:schemeClr val="tx1"/>
                </a:solidFill>
                <a:latin typeface="Nunito" pitchFamily="2" charset="0"/>
              </a:rPr>
              <a:t>Belle 2 / Dark Side</a:t>
            </a:r>
          </a:p>
          <a:p>
            <a:pPr defTabSz="914400">
              <a:buFont typeface="Courier New" panose="02070309020205020404" pitchFamily="49" charset="0"/>
              <a:buChar char="o"/>
            </a:pPr>
            <a:r>
              <a:rPr lang="it-IT" sz="1350" kern="0">
                <a:solidFill>
                  <a:srgbClr val="3F4252"/>
                </a:solidFill>
                <a:latin typeface="Nunito" pitchFamily="2" charset="0"/>
                <a:cs typeface="Arial"/>
                <a:sym typeface="Arial"/>
              </a:rPr>
              <a:t>VIRGO/ET</a:t>
            </a:r>
          </a:p>
          <a:p>
            <a:pPr defTabSz="914400">
              <a:buFont typeface="Courier New" panose="02070309020205020404" pitchFamily="49" charset="0"/>
              <a:buChar char="o"/>
            </a:pPr>
            <a:endParaRPr lang="it-IT" sz="1350" kern="0">
              <a:solidFill>
                <a:schemeClr val="tx1"/>
              </a:solidFill>
              <a:latin typeface="Nunito" pitchFamily="2" charset="0"/>
            </a:endParaRPr>
          </a:p>
          <a:p>
            <a:pPr defTabSz="914400">
              <a:buFont typeface="Courier New" panose="02070309020205020404" pitchFamily="49" charset="0"/>
              <a:buChar char="o"/>
            </a:pPr>
            <a:endParaRPr lang="it-IT" sz="1350" kern="0" dirty="0">
              <a:solidFill>
                <a:schemeClr val="tx1"/>
              </a:solidFill>
              <a:latin typeface="Nunito" pitchFamily="2" charset="0"/>
            </a:endParaRPr>
          </a:p>
        </p:txBody>
      </p:sp>
      <p:sp>
        <p:nvSpPr>
          <p:cNvPr id="4" name="CasellaDiTesto 3">
            <a:extLst>
              <a:ext uri="{FF2B5EF4-FFF2-40B4-BE49-F238E27FC236}">
                <a16:creationId xmlns:a16="http://schemas.microsoft.com/office/drawing/2014/main" id="{1EDE068C-74B5-5942-743D-596EB399D4C1}"/>
              </a:ext>
            </a:extLst>
          </p:cNvPr>
          <p:cNvSpPr txBox="1"/>
          <p:nvPr/>
        </p:nvSpPr>
        <p:spPr>
          <a:xfrm>
            <a:off x="4565593" y="3766457"/>
            <a:ext cx="4356665" cy="1269386"/>
          </a:xfrm>
          <a:prstGeom prst="rect">
            <a:avLst/>
          </a:prstGeom>
          <a:noFill/>
        </p:spPr>
        <p:txBody>
          <a:bodyPr wrap="square">
            <a:spAutoFit/>
          </a:bodyPr>
          <a:lstStyle/>
          <a:p>
            <a:pPr marL="105300" marR="0" lvl="0" indent="0" algn="l" defTabSz="685800" rtl="0" eaLnBrk="1" fontAlgn="auto" latinLnBrk="0" hangingPunct="1">
              <a:lnSpc>
                <a:spcPct val="114000"/>
              </a:lnSpc>
              <a:spcBef>
                <a:spcPts val="0"/>
              </a:spcBef>
              <a:spcAft>
                <a:spcPts val="0"/>
              </a:spcAft>
              <a:buClr>
                <a:srgbClr val="000000"/>
              </a:buClr>
              <a:buSzTx/>
              <a:buFontTx/>
              <a:buNone/>
              <a:tabLst/>
              <a:defRPr/>
            </a:pPr>
            <a:endParaRPr kumimoji="0" lang="it-IT" sz="1350" b="0" i="0" u="none" strike="noStrike" kern="0" cap="none" spc="0" normalizeH="0" baseline="0" noProof="0" dirty="0">
              <a:ln>
                <a:noFill/>
              </a:ln>
              <a:solidFill>
                <a:srgbClr val="3F4252"/>
              </a:solidFill>
              <a:effectLst/>
              <a:uLnTx/>
              <a:uFillTx/>
              <a:latin typeface="Nunito" pitchFamily="2" charset="0"/>
              <a:ea typeface="+mn-ea"/>
              <a:cs typeface="Arial"/>
              <a:sym typeface="Arial"/>
            </a:endParaRPr>
          </a:p>
          <a:p>
            <a:pPr marL="105300" marR="0" lvl="0" indent="-214313" algn="l" defTabSz="685800" rtl="0" eaLnBrk="1" fontAlgn="auto" latinLnBrk="0" hangingPunct="1">
              <a:lnSpc>
                <a:spcPct val="114000"/>
              </a:lnSpc>
              <a:spcBef>
                <a:spcPts val="0"/>
              </a:spcBef>
              <a:spcAft>
                <a:spcPts val="0"/>
              </a:spcAft>
              <a:buClr>
                <a:srgbClr val="000000"/>
              </a:buClr>
              <a:buSzTx/>
              <a:buFont typeface="Courier New" panose="02070309020205020404" pitchFamily="49" charset="0"/>
              <a:buChar char="o"/>
              <a:tabLst/>
              <a:defRPr/>
            </a:pPr>
            <a:r>
              <a:rPr kumimoji="0" lang="it-IT" sz="1350" b="0" i="0" u="none" strike="noStrike" kern="0" cap="none" spc="0" normalizeH="0" baseline="0" noProof="0" dirty="0">
                <a:ln>
                  <a:noFill/>
                </a:ln>
                <a:solidFill>
                  <a:srgbClr val="3F4252"/>
                </a:solidFill>
                <a:effectLst/>
                <a:uLnTx/>
                <a:uFillTx/>
                <a:latin typeface="Nunito" pitchFamily="2" charset="0"/>
                <a:ea typeface="+mn-ea"/>
                <a:cs typeface="Arial"/>
                <a:sym typeface="Arial"/>
              </a:rPr>
              <a:t>SWEATERS</a:t>
            </a:r>
          </a:p>
          <a:p>
            <a:pPr marL="105300" marR="0" lvl="0" indent="-214313" algn="l" defTabSz="685800" rtl="0" eaLnBrk="1" fontAlgn="auto" latinLnBrk="0" hangingPunct="1">
              <a:lnSpc>
                <a:spcPct val="114000"/>
              </a:lnSpc>
              <a:spcBef>
                <a:spcPts val="0"/>
              </a:spcBef>
              <a:spcAft>
                <a:spcPts val="0"/>
              </a:spcAft>
              <a:buClr>
                <a:srgbClr val="000000"/>
              </a:buClr>
              <a:buSzTx/>
              <a:buFont typeface="Courier New" panose="02070309020205020404" pitchFamily="49" charset="0"/>
              <a:buChar char="o"/>
              <a:tabLst/>
              <a:defRPr/>
            </a:pPr>
            <a:r>
              <a:rPr kumimoji="0" lang="it-IT" sz="1350" b="0" i="0" u="none" strike="noStrike" kern="0" cap="none" spc="0" normalizeH="0" baseline="0" noProof="0" dirty="0">
                <a:ln>
                  <a:noFill/>
                </a:ln>
                <a:solidFill>
                  <a:srgbClr val="3F4252"/>
                </a:solidFill>
                <a:effectLst/>
                <a:uLnTx/>
                <a:uFillTx/>
                <a:latin typeface="Nunito" pitchFamily="2" charset="0"/>
                <a:ea typeface="+mn-ea"/>
                <a:cs typeface="Arial"/>
                <a:sym typeface="Arial"/>
              </a:rPr>
              <a:t>UTMOST</a:t>
            </a:r>
          </a:p>
          <a:p>
            <a:pPr marL="105300" marR="0" lvl="0" indent="-214313" algn="l" defTabSz="685800" rtl="0" eaLnBrk="1" fontAlgn="auto" latinLnBrk="0" hangingPunct="1">
              <a:lnSpc>
                <a:spcPct val="114000"/>
              </a:lnSpc>
              <a:spcBef>
                <a:spcPts val="0"/>
              </a:spcBef>
              <a:spcAft>
                <a:spcPts val="0"/>
              </a:spcAft>
              <a:buClr>
                <a:srgbClr val="000000"/>
              </a:buClr>
              <a:buSzTx/>
              <a:buFont typeface="Courier New" panose="02070309020205020404" pitchFamily="49" charset="0"/>
              <a:buChar char="o"/>
              <a:tabLst/>
              <a:defRPr/>
            </a:pPr>
            <a:r>
              <a:rPr kumimoji="0" lang="it-IT" sz="1350" b="0" i="0" u="none" strike="noStrike" kern="0" cap="none" spc="0" normalizeH="0" baseline="0" noProof="0" dirty="0">
                <a:ln>
                  <a:noFill/>
                </a:ln>
                <a:solidFill>
                  <a:srgbClr val="3F4252"/>
                </a:solidFill>
                <a:effectLst/>
                <a:uLnTx/>
                <a:uFillTx/>
                <a:latin typeface="Nunito" pitchFamily="2" charset="0"/>
                <a:ea typeface="+mn-ea"/>
                <a:cs typeface="Arial"/>
                <a:sym typeface="Arial"/>
              </a:rPr>
              <a:t>OCRA</a:t>
            </a:r>
          </a:p>
          <a:p>
            <a:pPr marL="105300" marR="0" lvl="0" indent="-214313" algn="l" defTabSz="685800" rtl="0" eaLnBrk="1" fontAlgn="auto" latinLnBrk="0" hangingPunct="1">
              <a:lnSpc>
                <a:spcPct val="114000"/>
              </a:lnSpc>
              <a:spcBef>
                <a:spcPts val="0"/>
              </a:spcBef>
              <a:spcAft>
                <a:spcPts val="0"/>
              </a:spcAft>
              <a:buClr>
                <a:srgbClr val="000000"/>
              </a:buClr>
              <a:buSzTx/>
              <a:buFont typeface="Courier New" panose="02070309020205020404" pitchFamily="49" charset="0"/>
              <a:buChar char="o"/>
              <a:tabLst/>
              <a:defRPr/>
            </a:pPr>
            <a:endParaRPr kumimoji="0" lang="it-IT" sz="1350" b="0" i="0" u="none" strike="noStrike" kern="0" cap="none" spc="0" normalizeH="0" baseline="0" noProof="0" dirty="0">
              <a:ln>
                <a:noFill/>
              </a:ln>
              <a:solidFill>
                <a:srgbClr val="3F4252"/>
              </a:solidFill>
              <a:effectLst/>
              <a:uLnTx/>
              <a:uFillTx/>
              <a:latin typeface="Nunito" pitchFamily="2" charset="0"/>
              <a:ea typeface="+mn-ea"/>
              <a:cs typeface="Arial"/>
              <a:sym typeface="Arial"/>
            </a:endParaRPr>
          </a:p>
        </p:txBody>
      </p:sp>
      <p:grpSp>
        <p:nvGrpSpPr>
          <p:cNvPr id="7" name="Gruppo 6">
            <a:extLst>
              <a:ext uri="{FF2B5EF4-FFF2-40B4-BE49-F238E27FC236}">
                <a16:creationId xmlns:a16="http://schemas.microsoft.com/office/drawing/2014/main" id="{B73CC0FA-6523-B37A-D29F-1D798945BD0C}"/>
              </a:ext>
            </a:extLst>
          </p:cNvPr>
          <p:cNvGrpSpPr/>
          <p:nvPr/>
        </p:nvGrpSpPr>
        <p:grpSpPr>
          <a:xfrm>
            <a:off x="1627406" y="5159282"/>
            <a:ext cx="4146455" cy="1269386"/>
            <a:chOff x="777240" y="4992624"/>
            <a:chExt cx="5197344" cy="1305645"/>
          </a:xfrm>
        </p:grpSpPr>
        <p:sp>
          <p:nvSpPr>
            <p:cNvPr id="8" name="Rettangolo 7">
              <a:extLst>
                <a:ext uri="{FF2B5EF4-FFF2-40B4-BE49-F238E27FC236}">
                  <a16:creationId xmlns:a16="http://schemas.microsoft.com/office/drawing/2014/main" id="{FF9D720A-48D5-9335-2965-188528E597C6}"/>
                </a:ext>
              </a:extLst>
            </p:cNvPr>
            <p:cNvSpPr/>
            <p:nvPr/>
          </p:nvSpPr>
          <p:spPr>
            <a:xfrm>
              <a:off x="777240" y="4992624"/>
              <a:ext cx="5197344" cy="1305645"/>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it-IT" sz="1050" b="0" i="0" u="none" strike="noStrike" kern="0" cap="none" spc="0" normalizeH="0" baseline="0" noProof="0">
                <a:ln>
                  <a:noFill/>
                </a:ln>
                <a:solidFill>
                  <a:srgbClr val="F5F5F5"/>
                </a:solidFill>
                <a:effectLst/>
                <a:uLnTx/>
                <a:uFillTx/>
                <a:latin typeface="Arial"/>
                <a:ea typeface="+mn-ea"/>
                <a:cs typeface="+mn-cs"/>
                <a:sym typeface="Arial"/>
              </a:endParaRPr>
            </a:p>
          </p:txBody>
        </p:sp>
        <p:pic>
          <p:nvPicPr>
            <p:cNvPr id="9" name="Picture 2" descr="home">
              <a:extLst>
                <a:ext uri="{FF2B5EF4-FFF2-40B4-BE49-F238E27FC236}">
                  <a16:creationId xmlns:a16="http://schemas.microsoft.com/office/drawing/2014/main" id="{4C8F925E-8AC9-F6CB-8B23-F050085C3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34" y="5045970"/>
              <a:ext cx="1132240" cy="12091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92C7B2C5-B89D-AA07-ACA9-F165292045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89" r="3385" b="13429"/>
            <a:stretch/>
          </p:blipFill>
          <p:spPr bwMode="auto">
            <a:xfrm>
              <a:off x="2367657" y="5274080"/>
              <a:ext cx="1892485" cy="721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C3936DC-8EFB-5191-D402-5FCB94219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3210" y="5422921"/>
              <a:ext cx="678186" cy="552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D8ED0BB-2812-EDF2-BCF8-C657EF2B3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6603" y="5422922"/>
              <a:ext cx="570561" cy="5527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uppo 12">
            <a:extLst>
              <a:ext uri="{FF2B5EF4-FFF2-40B4-BE49-F238E27FC236}">
                <a16:creationId xmlns:a16="http://schemas.microsoft.com/office/drawing/2014/main" id="{465A5D6A-9942-9D53-3495-8CF1D41370C3}"/>
              </a:ext>
            </a:extLst>
          </p:cNvPr>
          <p:cNvGrpSpPr/>
          <p:nvPr/>
        </p:nvGrpSpPr>
        <p:grpSpPr>
          <a:xfrm>
            <a:off x="6482039" y="3833632"/>
            <a:ext cx="2320567" cy="2461229"/>
            <a:chOff x="8802255" y="3294653"/>
            <a:chExt cx="3094089" cy="3281638"/>
          </a:xfrm>
        </p:grpSpPr>
        <p:sp>
          <p:nvSpPr>
            <p:cNvPr id="14" name="Rettangolo 13">
              <a:extLst>
                <a:ext uri="{FF2B5EF4-FFF2-40B4-BE49-F238E27FC236}">
                  <a16:creationId xmlns:a16="http://schemas.microsoft.com/office/drawing/2014/main" id="{6723A0DD-AFCE-7CF7-43E4-C758BB8C5B49}"/>
                </a:ext>
              </a:extLst>
            </p:cNvPr>
            <p:cNvSpPr/>
            <p:nvPr/>
          </p:nvSpPr>
          <p:spPr>
            <a:xfrm>
              <a:off x="8802255" y="3294653"/>
              <a:ext cx="3094089" cy="3281638"/>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it-IT" sz="1050" b="0" i="0" u="none" strike="noStrike" kern="0" cap="none" spc="0" normalizeH="0" baseline="0" noProof="0">
                <a:ln>
                  <a:noFill/>
                </a:ln>
                <a:solidFill>
                  <a:srgbClr val="F5F5F5"/>
                </a:solidFill>
                <a:effectLst/>
                <a:uLnTx/>
                <a:uFillTx/>
                <a:latin typeface="Arial"/>
                <a:ea typeface="+mn-ea"/>
                <a:cs typeface="+mn-cs"/>
                <a:sym typeface="Arial"/>
              </a:endParaRPr>
            </a:p>
          </p:txBody>
        </p:sp>
        <p:pic>
          <p:nvPicPr>
            <p:cNvPr id="15" name="Picture 12" descr="LIGO and Virgo Announce Four New Detections | LIGO Lab | Caltech">
              <a:extLst>
                <a:ext uri="{FF2B5EF4-FFF2-40B4-BE49-F238E27FC236}">
                  <a16:creationId xmlns:a16="http://schemas.microsoft.com/office/drawing/2014/main" id="{7844775E-213E-74FC-3CD9-62445C9602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592" t="16601" r="23166" b="14327"/>
            <a:stretch/>
          </p:blipFill>
          <p:spPr bwMode="auto">
            <a:xfrm>
              <a:off x="9008467" y="5033909"/>
              <a:ext cx="1470311" cy="335835"/>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E22FA07E-B3CB-FCC6-4C70-AA003E7ABC63}"/>
                </a:ext>
              </a:extLst>
            </p:cNvPr>
            <p:cNvPicPr>
              <a:picLocks noChangeAspect="1"/>
            </p:cNvPicPr>
            <p:nvPr/>
          </p:nvPicPr>
          <p:blipFill>
            <a:blip r:embed="rId8"/>
            <a:stretch>
              <a:fillRect/>
            </a:stretch>
          </p:blipFill>
          <p:spPr>
            <a:xfrm>
              <a:off x="10576449" y="4930703"/>
              <a:ext cx="1166492" cy="566092"/>
            </a:xfrm>
            <a:prstGeom prst="rect">
              <a:avLst/>
            </a:prstGeom>
          </p:spPr>
        </p:pic>
        <p:pic>
          <p:nvPicPr>
            <p:cNvPr id="17" name="Immagine 16">
              <a:extLst>
                <a:ext uri="{FF2B5EF4-FFF2-40B4-BE49-F238E27FC236}">
                  <a16:creationId xmlns:a16="http://schemas.microsoft.com/office/drawing/2014/main" id="{933A811B-6DBF-C6FA-F4C7-E68D1F1EC1B9}"/>
                </a:ext>
              </a:extLst>
            </p:cNvPr>
            <p:cNvPicPr>
              <a:picLocks noChangeAspect="1"/>
            </p:cNvPicPr>
            <p:nvPr/>
          </p:nvPicPr>
          <p:blipFill>
            <a:blip r:embed="rId9"/>
            <a:stretch>
              <a:fillRect/>
            </a:stretch>
          </p:blipFill>
          <p:spPr>
            <a:xfrm>
              <a:off x="9909836" y="5751898"/>
              <a:ext cx="1137881" cy="628644"/>
            </a:xfrm>
            <a:prstGeom prst="rect">
              <a:avLst/>
            </a:prstGeom>
          </p:spPr>
        </p:pic>
        <p:pic>
          <p:nvPicPr>
            <p:cNvPr id="18" name="Immagine 17" descr="Immagine che contiene tirapugni, esagono&#10;&#10;Descrizione generata automaticamente">
              <a:extLst>
                <a:ext uri="{FF2B5EF4-FFF2-40B4-BE49-F238E27FC236}">
                  <a16:creationId xmlns:a16="http://schemas.microsoft.com/office/drawing/2014/main" id="{3CE7CE00-6462-4F10-F44F-CB0E0B6D62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0502" y="4100136"/>
              <a:ext cx="1264448" cy="580427"/>
            </a:xfrm>
            <a:prstGeom prst="rect">
              <a:avLst/>
            </a:prstGeom>
            <a:ln w="3175">
              <a:solidFill>
                <a:schemeClr val="tx1"/>
              </a:solidFill>
            </a:ln>
          </p:spPr>
        </p:pic>
        <p:pic>
          <p:nvPicPr>
            <p:cNvPr id="20" name="Picture 18">
              <a:extLst>
                <a:ext uri="{FF2B5EF4-FFF2-40B4-BE49-F238E27FC236}">
                  <a16:creationId xmlns:a16="http://schemas.microsoft.com/office/drawing/2014/main" id="{7FB46CA4-EC14-FEDB-EA06-703E66B060B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2135" b="25700"/>
            <a:stretch/>
          </p:blipFill>
          <p:spPr bwMode="auto">
            <a:xfrm>
              <a:off x="9245600" y="3368577"/>
              <a:ext cx="2162966" cy="42623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CasellaDiTesto 21">
            <a:extLst>
              <a:ext uri="{FF2B5EF4-FFF2-40B4-BE49-F238E27FC236}">
                <a16:creationId xmlns:a16="http://schemas.microsoft.com/office/drawing/2014/main" id="{A082A880-F11E-835E-7E3E-665C75D7F236}"/>
              </a:ext>
            </a:extLst>
          </p:cNvPr>
          <p:cNvSpPr txBox="1"/>
          <p:nvPr/>
        </p:nvSpPr>
        <p:spPr>
          <a:xfrm>
            <a:off x="3562077" y="2193151"/>
            <a:ext cx="5426163" cy="954107"/>
          </a:xfrm>
          <a:prstGeom prst="rect">
            <a:avLst/>
          </a:prstGeom>
          <a:noFill/>
        </p:spPr>
        <p:txBody>
          <a:bodyPr wrap="square">
            <a:spAutoFit/>
          </a:bodyPr>
          <a:lstStyle/>
          <a:p>
            <a:r>
              <a:rPr lang="en-US" sz="1400" b="1" dirty="0"/>
              <a:t>Main research field: Development and construction of detectors for ionizing radiation</a:t>
            </a:r>
            <a:r>
              <a:rPr lang="en-US" sz="1400" dirty="0"/>
              <a:t>, aimed at research in both the fields of </a:t>
            </a:r>
            <a:r>
              <a:rPr lang="en-US" sz="1400" dirty="0" err="1"/>
              <a:t>astroparticle</a:t>
            </a:r>
            <a:r>
              <a:rPr lang="en-US" sz="1400" dirty="0"/>
              <a:t> and cosmic ray physics, as well as planetary magnetospheres and, more generally, Space Weather.</a:t>
            </a:r>
            <a:endParaRPr lang="it-IT" sz="1400" dirty="0"/>
          </a:p>
        </p:txBody>
      </p:sp>
    </p:spTree>
    <p:extLst>
      <p:ext uri="{BB962C8B-B14F-4D97-AF65-F5344CB8AC3E}">
        <p14:creationId xmlns:p14="http://schemas.microsoft.com/office/powerpoint/2010/main" val="21949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4EF81-981F-221D-225B-7FFFA37CB04F}"/>
              </a:ext>
            </a:extLst>
          </p:cNvPr>
          <p:cNvSpPr>
            <a:spLocks noGrp="1"/>
          </p:cNvSpPr>
          <p:nvPr>
            <p:ph type="title"/>
          </p:nvPr>
        </p:nvSpPr>
        <p:spPr>
          <a:xfrm>
            <a:off x="457200" y="274638"/>
            <a:ext cx="8229600" cy="963612"/>
          </a:xfrm>
        </p:spPr>
        <p:txBody>
          <a:bodyPr>
            <a:noAutofit/>
          </a:bodyPr>
          <a:lstStyle/>
          <a:p>
            <a:pPr algn="l"/>
            <a:r>
              <a:rPr lang="it-IT" sz="3600" dirty="0"/>
              <a:t>Key </a:t>
            </a:r>
            <a:r>
              <a:rPr lang="it-IT" sz="3600" dirty="0" err="1"/>
              <a:t>Technological</a:t>
            </a:r>
            <a:r>
              <a:rPr lang="it-IT" sz="3600" dirty="0"/>
              <a:t> </a:t>
            </a:r>
            <a:r>
              <a:rPr lang="it-IT" sz="3600" dirty="0" err="1"/>
              <a:t>Evolutions</a:t>
            </a:r>
            <a:r>
              <a:rPr lang="it-IT" sz="3600" dirty="0"/>
              <a:t> </a:t>
            </a:r>
            <a:r>
              <a:rPr lang="en-US" sz="3600" noProof="0" dirty="0"/>
              <a:t>in MICROMEGAS since 1996</a:t>
            </a:r>
          </a:p>
        </p:txBody>
      </p:sp>
      <p:sp>
        <p:nvSpPr>
          <p:cNvPr id="52" name="Segnaposto contenuto 2">
            <a:extLst>
              <a:ext uri="{FF2B5EF4-FFF2-40B4-BE49-F238E27FC236}">
                <a16:creationId xmlns:a16="http://schemas.microsoft.com/office/drawing/2014/main" id="{66415EE1-C8D4-53C6-C85D-FAA9E82AB3FF}"/>
              </a:ext>
            </a:extLst>
          </p:cNvPr>
          <p:cNvSpPr txBox="1">
            <a:spLocks/>
          </p:cNvSpPr>
          <p:nvPr/>
        </p:nvSpPr>
        <p:spPr>
          <a:xfrm>
            <a:off x="514350" y="1445895"/>
            <a:ext cx="8448675" cy="53454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1050" dirty="0"/>
              <a:t>🟦  </a:t>
            </a:r>
            <a:r>
              <a:rPr lang="en-US" sz="1050" b="1" dirty="0"/>
              <a:t>Bulk Micromegas Technology (2006)</a:t>
            </a:r>
            <a:br>
              <a:rPr lang="en-US" sz="1050" dirty="0"/>
            </a:br>
            <a:r>
              <a:rPr lang="en-US" sz="1050" dirty="0"/>
              <a:t>Introduced industrial-scale lamination of the mesh onto the anode PCB using photolithography and chemical etching</a:t>
            </a:r>
            <a:br>
              <a:rPr lang="en-US" sz="1050" dirty="0"/>
            </a:br>
            <a:r>
              <a:rPr lang="en-US" sz="1050" b="1" dirty="0"/>
              <a:t>Impact</a:t>
            </a:r>
            <a:r>
              <a:rPr lang="en-US" sz="1050" dirty="0"/>
              <a:t>: Improved robustness, mechanical stability, and large-area uniformity; enabled mass production</a:t>
            </a:r>
            <a:endParaRPr lang="it-IT" sz="1050" dirty="0"/>
          </a:p>
          <a:p>
            <a:pPr marL="0" indent="0">
              <a:buNone/>
            </a:pPr>
            <a:r>
              <a:rPr lang="it-IT" sz="1050" dirty="0"/>
              <a:t>🟩  </a:t>
            </a:r>
            <a:r>
              <a:rPr lang="en-US" sz="1050" b="1" dirty="0"/>
              <a:t>Resistive Micromegas</a:t>
            </a:r>
            <a:br>
              <a:rPr lang="en-US" sz="1050" dirty="0"/>
            </a:br>
            <a:r>
              <a:rPr lang="en-US" sz="1050" dirty="0"/>
              <a:t>Integration of a resistive layer above the readout strips to suppress and quench discharges (sparks).</a:t>
            </a:r>
            <a:br>
              <a:rPr lang="en-US" sz="1050" dirty="0"/>
            </a:br>
            <a:r>
              <a:rPr lang="en-US" sz="1050" b="1" dirty="0"/>
              <a:t>Impact</a:t>
            </a:r>
            <a:r>
              <a:rPr lang="en-US" sz="1050" dirty="0"/>
              <a:t>: Enhanced spark tolerance, improved detector longevity and reliability — especially in high-rate environments </a:t>
            </a:r>
          </a:p>
          <a:p>
            <a:pPr marL="0" indent="0">
              <a:buNone/>
            </a:pPr>
            <a:r>
              <a:rPr lang="it-IT" sz="1050" dirty="0"/>
              <a:t>🟧  </a:t>
            </a:r>
            <a:r>
              <a:rPr lang="en-US" sz="1050" b="1" dirty="0"/>
              <a:t>Microbulk Micromegas</a:t>
            </a:r>
            <a:br>
              <a:rPr lang="en-US" sz="1050" dirty="0"/>
            </a:br>
            <a:r>
              <a:rPr lang="en-US" sz="1050" dirty="0"/>
              <a:t>Uses double-clad Kapton foils chemically etched to create mesh and amplification gap with extreme precision</a:t>
            </a:r>
            <a:br>
              <a:rPr lang="en-US" sz="1050" dirty="0"/>
            </a:br>
            <a:r>
              <a:rPr lang="en-US" sz="1050" b="1" dirty="0"/>
              <a:t>Impact</a:t>
            </a:r>
            <a:r>
              <a:rPr lang="en-US" sz="1050" dirty="0"/>
              <a:t>: Superior energy resolution, low background, and radiopurity; ideal for rare event searches (e.g., dark matter, axions, double-beta decay)</a:t>
            </a:r>
            <a:endParaRPr lang="it-IT" sz="1050" dirty="0"/>
          </a:p>
          <a:p>
            <a:pPr marL="0" indent="0">
              <a:buNone/>
            </a:pPr>
            <a:r>
              <a:rPr lang="it-IT" sz="1050" dirty="0"/>
              <a:t>🔶  </a:t>
            </a:r>
            <a:r>
              <a:rPr lang="en-US" sz="1050" b="1" dirty="0"/>
              <a:t>Floating Micromegas (ATLAS NSW Technology)</a:t>
            </a:r>
            <a:br>
              <a:rPr lang="en-US" sz="1050" dirty="0"/>
            </a:br>
            <a:r>
              <a:rPr lang="en-US" sz="1050" dirty="0"/>
              <a:t>Mesh is not rigidly fixed but "floats" above a resistive anode, held electrostatically and by sparse pillars.</a:t>
            </a:r>
            <a:br>
              <a:rPr lang="en-US" sz="1050" dirty="0"/>
            </a:br>
            <a:r>
              <a:rPr lang="en-US" sz="1050" b="1" dirty="0"/>
              <a:t>Impact</a:t>
            </a:r>
            <a:r>
              <a:rPr lang="en-US" sz="1050" dirty="0"/>
              <a:t>: Enhanced spark protection, mechanical simplicity, and large-area modularity (used in ATLAS NSW upgrade, covering ~1280 m²)</a:t>
            </a:r>
          </a:p>
          <a:p>
            <a:pPr marL="0" indent="0">
              <a:buNone/>
            </a:pPr>
            <a:r>
              <a:rPr lang="it-IT" sz="1050" dirty="0"/>
              <a:t>🟥  </a:t>
            </a:r>
            <a:r>
              <a:rPr lang="en-US" sz="1050" b="1" dirty="0"/>
              <a:t>Sub-mm and Tailored Amplification Gaps</a:t>
            </a:r>
            <a:br>
              <a:rPr lang="en-US" sz="1050" dirty="0"/>
            </a:br>
            <a:r>
              <a:rPr lang="en-US" sz="1050" dirty="0"/>
              <a:t>Development of custom amplification gaps (down to 25–50 </a:t>
            </a:r>
            <a:r>
              <a:rPr lang="it-IT" sz="1050" dirty="0"/>
              <a:t>μ</a:t>
            </a:r>
            <a:r>
              <a:rPr lang="en-US" sz="1050" dirty="0"/>
              <a:t>m) using precision spacers or etching techniques</a:t>
            </a:r>
            <a:br>
              <a:rPr lang="en-US" sz="1050" dirty="0"/>
            </a:br>
            <a:r>
              <a:rPr lang="en-US" sz="1050" b="1" dirty="0"/>
              <a:t>Impact</a:t>
            </a:r>
            <a:r>
              <a:rPr lang="en-US" sz="1050" dirty="0"/>
              <a:t>: Tuned gain, reduced ion backflow, optimized performance for different particle types and energies</a:t>
            </a:r>
            <a:endParaRPr lang="it-IT" sz="1050" dirty="0"/>
          </a:p>
          <a:p>
            <a:pPr marL="0" indent="0">
              <a:buNone/>
            </a:pPr>
            <a:r>
              <a:rPr lang="it-IT" sz="1050" dirty="0"/>
              <a:t>🟪  </a:t>
            </a:r>
            <a:r>
              <a:rPr lang="en-US" sz="1050" b="1" dirty="0"/>
              <a:t>Large-Area and Modular Designs</a:t>
            </a:r>
            <a:br>
              <a:rPr lang="en-US" sz="1050" dirty="0"/>
            </a:br>
            <a:r>
              <a:rPr lang="en-US" sz="1050" dirty="0"/>
              <a:t>Tiling techniques and robust mechanical assembly enabled large detection surfaces (up to ~2 m² per module)</a:t>
            </a:r>
            <a:br>
              <a:rPr lang="en-US" sz="1050" dirty="0"/>
            </a:br>
            <a:r>
              <a:rPr lang="en-US" sz="1050" b="1" dirty="0"/>
              <a:t>Impact</a:t>
            </a:r>
            <a:r>
              <a:rPr lang="en-US" sz="1050" dirty="0"/>
              <a:t>: Scalability for large experiments (e.g., T2K, COMPASS, ATLAS NSW)</a:t>
            </a:r>
            <a:endParaRPr lang="it-IT" sz="1050" dirty="0"/>
          </a:p>
          <a:p>
            <a:pPr marL="0" indent="0">
              <a:buNone/>
            </a:pPr>
            <a:r>
              <a:rPr lang="it-IT" sz="1050" dirty="0"/>
              <a:t>🟫  </a:t>
            </a:r>
            <a:r>
              <a:rPr lang="en-US" sz="1050" b="1" dirty="0"/>
              <a:t>Low-Pressure and Space-Ready Versions</a:t>
            </a:r>
            <a:br>
              <a:rPr lang="en-US" sz="1050" dirty="0"/>
            </a:br>
            <a:r>
              <a:rPr lang="en-US" sz="1050" dirty="0"/>
              <a:t>Detectors optimized for operation in low-pressure gases (e.g., for space applications, ENA detection)</a:t>
            </a:r>
            <a:br>
              <a:rPr lang="en-US" sz="1050" dirty="0"/>
            </a:br>
            <a:r>
              <a:rPr lang="en-US" sz="1050" b="1" dirty="0"/>
              <a:t>Impact</a:t>
            </a:r>
            <a:r>
              <a:rPr lang="en-US" sz="1050" dirty="0"/>
              <a:t>: Enabled use in space- and balloon-borne instruments with minimal window stress and low mass</a:t>
            </a:r>
            <a:endParaRPr lang="it-IT" sz="1050" dirty="0"/>
          </a:p>
          <a:p>
            <a:pPr marL="0" indent="0">
              <a:buNone/>
            </a:pPr>
            <a:r>
              <a:rPr lang="it-IT" sz="1050" dirty="0"/>
              <a:t>🟨  </a:t>
            </a:r>
            <a:r>
              <a:rPr lang="en-US" sz="1050" b="1" dirty="0"/>
              <a:t>High-Precision Trackers</a:t>
            </a:r>
            <a:br>
              <a:rPr lang="en-US" sz="1050" dirty="0"/>
            </a:br>
            <a:r>
              <a:rPr lang="en-US" sz="1050" dirty="0"/>
              <a:t>Micromegas with fine readout granularity (~100 µm pitch) and excellent spatial resolution (&lt;50 µm)</a:t>
            </a:r>
            <a:br>
              <a:rPr lang="en-US" sz="1050" dirty="0"/>
            </a:br>
            <a:r>
              <a:rPr lang="en-US" sz="1050" b="1" dirty="0"/>
              <a:t>Impact</a:t>
            </a:r>
            <a:r>
              <a:rPr lang="en-US" sz="1050" dirty="0"/>
              <a:t>: Used in precision tracking and TPCs, often coupled with pixel ASICs (e.g., </a:t>
            </a:r>
            <a:r>
              <a:rPr lang="en-US" sz="1050" dirty="0" err="1"/>
              <a:t>InGrid</a:t>
            </a:r>
            <a:r>
              <a:rPr lang="en-US" sz="1050" dirty="0"/>
              <a:t>)</a:t>
            </a:r>
            <a:endParaRPr lang="it-IT" sz="1050" dirty="0"/>
          </a:p>
          <a:p>
            <a:pPr marL="0" indent="0">
              <a:buNone/>
            </a:pPr>
            <a:r>
              <a:rPr lang="it-IT" sz="1050" dirty="0"/>
              <a:t>🔵  </a:t>
            </a:r>
            <a:r>
              <a:rPr lang="en-US" sz="1050" b="1" dirty="0"/>
              <a:t>Integration with CMOS and Pixel Chips (</a:t>
            </a:r>
            <a:r>
              <a:rPr lang="en-US" sz="1050" b="1" dirty="0" err="1"/>
              <a:t>InGrid</a:t>
            </a:r>
            <a:r>
              <a:rPr lang="en-US" sz="1050" b="1" dirty="0"/>
              <a:t>)</a:t>
            </a:r>
            <a:br>
              <a:rPr lang="en-US" sz="1050" dirty="0"/>
            </a:br>
            <a:r>
              <a:rPr lang="en-US" sz="1050" dirty="0"/>
              <a:t>Mesh is integrated directly over CMOS pixel chips (e.g., </a:t>
            </a:r>
            <a:r>
              <a:rPr lang="en-US" sz="1050" dirty="0" err="1"/>
              <a:t>Timepix</a:t>
            </a:r>
            <a:r>
              <a:rPr lang="en-US" sz="1050" dirty="0"/>
              <a:t>)</a:t>
            </a:r>
            <a:br>
              <a:rPr lang="en-US" sz="1050" dirty="0"/>
            </a:br>
            <a:r>
              <a:rPr lang="en-US" sz="1050" b="1" dirty="0"/>
              <a:t>Impact</a:t>
            </a:r>
            <a:r>
              <a:rPr lang="en-US" sz="1050" dirty="0"/>
              <a:t>: Ultra-fine imaging with 3D tracking and per-voxel energy deposition — ideal for rare event detection and vertexing</a:t>
            </a:r>
            <a:endParaRPr lang="it-IT" sz="1050" dirty="0"/>
          </a:p>
          <a:p>
            <a:pPr marL="0" indent="0">
              <a:buNone/>
            </a:pPr>
            <a:r>
              <a:rPr lang="it-IT" sz="1050" dirty="0"/>
              <a:t>🟣  </a:t>
            </a:r>
            <a:r>
              <a:rPr lang="en-US" sz="1050" b="1" dirty="0"/>
              <a:t>Radiopure and Ultra-Low Background Versions</a:t>
            </a:r>
            <a:br>
              <a:rPr lang="en-US" sz="1050" dirty="0"/>
            </a:br>
            <a:r>
              <a:rPr lang="en-US" sz="1050" dirty="0"/>
              <a:t>Materials and assembly techniques optimized for ultra-low intrinsic radioactivity</a:t>
            </a:r>
            <a:br>
              <a:rPr lang="en-US" sz="1050" dirty="0"/>
            </a:br>
            <a:r>
              <a:rPr lang="en-US" sz="1050" b="1" dirty="0"/>
              <a:t>Impact</a:t>
            </a:r>
            <a:r>
              <a:rPr lang="en-US" sz="1050" dirty="0"/>
              <a:t>: Crucial for underground experiments (e.g., CAST, TREX-DM, </a:t>
            </a:r>
            <a:r>
              <a:rPr lang="en-US" sz="1050" dirty="0" err="1"/>
              <a:t>PandaX</a:t>
            </a:r>
            <a:r>
              <a:rPr lang="en-US" sz="1050" dirty="0"/>
              <a:t>-III)</a:t>
            </a:r>
            <a:endParaRPr lang="it-IT" sz="1050" dirty="0"/>
          </a:p>
        </p:txBody>
      </p:sp>
      <p:sp>
        <p:nvSpPr>
          <p:cNvPr id="5" name="Segnaposto numero diapositiva 4">
            <a:extLst>
              <a:ext uri="{FF2B5EF4-FFF2-40B4-BE49-F238E27FC236}">
                <a16:creationId xmlns:a16="http://schemas.microsoft.com/office/drawing/2014/main" id="{29F0CB48-7F90-C258-D010-E64B63C40874}"/>
              </a:ext>
            </a:extLst>
          </p:cNvPr>
          <p:cNvSpPr>
            <a:spLocks noGrp="1"/>
          </p:cNvSpPr>
          <p:nvPr>
            <p:ph type="sldNum" sz="quarter" idx="12"/>
          </p:nvPr>
        </p:nvSpPr>
        <p:spPr/>
        <p:txBody>
          <a:bodyPr/>
          <a:lstStyle/>
          <a:p>
            <a:fld id="{C1FF6DA9-008F-8B48-92A6-B652298478BF}" type="slidenum">
              <a:rPr lang="en-US" smtClean="0"/>
              <a:t>20</a:t>
            </a:fld>
            <a:endParaRPr lang="en-US"/>
          </a:p>
        </p:txBody>
      </p:sp>
    </p:spTree>
    <p:extLst>
      <p:ext uri="{BB962C8B-B14F-4D97-AF65-F5344CB8AC3E}">
        <p14:creationId xmlns:p14="http://schemas.microsoft.com/office/powerpoint/2010/main" val="3863691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6DFC5-4E79-6019-7E93-92E83D6B4A7C}"/>
            </a:ext>
          </a:extLst>
        </p:cNvPr>
        <p:cNvGrpSpPr/>
        <p:nvPr/>
      </p:nvGrpSpPr>
      <p:grpSpPr>
        <a:xfrm>
          <a:off x="0" y="0"/>
          <a:ext cx="0" cy="0"/>
          <a:chOff x="0" y="0"/>
          <a:chExt cx="0" cy="0"/>
        </a:xfrm>
      </p:grpSpPr>
      <p:pic>
        <p:nvPicPr>
          <p:cNvPr id="16" name="Immagine 15">
            <a:extLst>
              <a:ext uri="{FF2B5EF4-FFF2-40B4-BE49-F238E27FC236}">
                <a16:creationId xmlns:a16="http://schemas.microsoft.com/office/drawing/2014/main" id="{12F15D61-B8BD-A737-AEC5-A920160CEF70}"/>
              </a:ext>
            </a:extLst>
          </p:cNvPr>
          <p:cNvPicPr>
            <a:picLocks noChangeAspect="1"/>
          </p:cNvPicPr>
          <p:nvPr/>
        </p:nvPicPr>
        <p:blipFill>
          <a:blip r:embed="rId3"/>
          <a:srcRect l="5003" t="2557" b="4158"/>
          <a:stretch>
            <a:fillRect/>
          </a:stretch>
        </p:blipFill>
        <p:spPr>
          <a:xfrm>
            <a:off x="0" y="0"/>
            <a:ext cx="9144000" cy="6858000"/>
          </a:xfrm>
          <a:prstGeom prst="rect">
            <a:avLst/>
          </a:prstGeom>
        </p:spPr>
      </p:pic>
      <p:sp>
        <p:nvSpPr>
          <p:cNvPr id="2" name="Titolo 1">
            <a:extLst>
              <a:ext uri="{FF2B5EF4-FFF2-40B4-BE49-F238E27FC236}">
                <a16:creationId xmlns:a16="http://schemas.microsoft.com/office/drawing/2014/main" id="{01047AD5-06C2-E33D-8B48-5B2777B41569}"/>
              </a:ext>
            </a:extLst>
          </p:cNvPr>
          <p:cNvSpPr>
            <a:spLocks noGrp="1"/>
          </p:cNvSpPr>
          <p:nvPr>
            <p:ph type="title"/>
          </p:nvPr>
        </p:nvSpPr>
        <p:spPr/>
        <p:txBody>
          <a:bodyPr>
            <a:normAutofit/>
          </a:bodyPr>
          <a:lstStyle/>
          <a:p>
            <a:pPr algn="l"/>
            <a:r>
              <a:rPr lang="en-US" sz="2000" noProof="0" dirty="0">
                <a:solidFill>
                  <a:schemeClr val="bg1"/>
                </a:solidFill>
              </a:rPr>
              <a:t>MPGD Technological Advancements</a:t>
            </a:r>
            <a:br>
              <a:rPr lang="en-US" sz="2000" noProof="0" dirty="0">
                <a:solidFill>
                  <a:schemeClr val="bg1"/>
                </a:solidFill>
              </a:rPr>
            </a:br>
            <a:r>
              <a:rPr lang="en-US" noProof="0" dirty="0">
                <a:solidFill>
                  <a:schemeClr val="bg1"/>
                </a:solidFill>
              </a:rPr>
              <a:t>BULK MICROMEGAS</a:t>
            </a:r>
          </a:p>
        </p:txBody>
      </p:sp>
      <p:sp>
        <p:nvSpPr>
          <p:cNvPr id="9" name="Segnaposto contenuto 8">
            <a:extLst>
              <a:ext uri="{FF2B5EF4-FFF2-40B4-BE49-F238E27FC236}">
                <a16:creationId xmlns:a16="http://schemas.microsoft.com/office/drawing/2014/main" id="{98AFCDB6-66B2-5C11-2349-3AAD6D710FEE}"/>
              </a:ext>
            </a:extLst>
          </p:cNvPr>
          <p:cNvSpPr>
            <a:spLocks noGrp="1"/>
          </p:cNvSpPr>
          <p:nvPr>
            <p:ph idx="1"/>
          </p:nvPr>
        </p:nvSpPr>
        <p:spPr>
          <a:xfrm>
            <a:off x="457200" y="1600200"/>
            <a:ext cx="4114800" cy="4983162"/>
          </a:xfrm>
        </p:spPr>
        <p:txBody>
          <a:bodyPr>
            <a:normAutofit/>
          </a:bodyPr>
          <a:lstStyle/>
          <a:p>
            <a:r>
              <a:rPr lang="it-IT" sz="1800" b="1" dirty="0" err="1">
                <a:solidFill>
                  <a:schemeClr val="bg1"/>
                </a:solidFill>
              </a:rPr>
              <a:t>Integrated</a:t>
            </a:r>
            <a:r>
              <a:rPr lang="it-IT" sz="1800" b="1" dirty="0">
                <a:solidFill>
                  <a:schemeClr val="bg1"/>
                </a:solidFill>
              </a:rPr>
              <a:t> Design</a:t>
            </a:r>
            <a:r>
              <a:rPr lang="it-IT" sz="1800" dirty="0">
                <a:solidFill>
                  <a:schemeClr val="bg1"/>
                </a:solidFill>
              </a:rPr>
              <a:t>: </a:t>
            </a:r>
            <a:r>
              <a:rPr lang="it-IT" sz="1800" dirty="0" err="1">
                <a:solidFill>
                  <a:schemeClr val="bg1"/>
                </a:solidFill>
              </a:rPr>
              <a:t>Micromesh</a:t>
            </a:r>
            <a:r>
              <a:rPr lang="it-IT" sz="1800" dirty="0">
                <a:solidFill>
                  <a:schemeClr val="bg1"/>
                </a:solidFill>
              </a:rPr>
              <a:t> and </a:t>
            </a:r>
            <a:r>
              <a:rPr lang="it-IT" sz="1800" dirty="0" err="1">
                <a:solidFill>
                  <a:schemeClr val="bg1"/>
                </a:solidFill>
              </a:rPr>
              <a:t>readout</a:t>
            </a:r>
            <a:r>
              <a:rPr lang="it-IT" sz="1800" dirty="0">
                <a:solidFill>
                  <a:schemeClr val="bg1"/>
                </a:solidFill>
              </a:rPr>
              <a:t> </a:t>
            </a:r>
            <a:r>
              <a:rPr lang="it-IT" sz="1800" dirty="0" err="1">
                <a:solidFill>
                  <a:schemeClr val="bg1"/>
                </a:solidFill>
              </a:rPr>
              <a:t>plane</a:t>
            </a:r>
            <a:r>
              <a:rPr lang="it-IT" sz="1800" dirty="0">
                <a:solidFill>
                  <a:schemeClr val="bg1"/>
                </a:solidFill>
              </a:rPr>
              <a:t> </a:t>
            </a:r>
            <a:r>
              <a:rPr lang="it-IT" sz="1800" dirty="0" err="1">
                <a:solidFill>
                  <a:schemeClr val="bg1"/>
                </a:solidFill>
              </a:rPr>
              <a:t>laminated</a:t>
            </a:r>
            <a:r>
              <a:rPr lang="it-IT" sz="1800" dirty="0">
                <a:solidFill>
                  <a:schemeClr val="bg1"/>
                </a:solidFill>
              </a:rPr>
              <a:t> </a:t>
            </a:r>
            <a:r>
              <a:rPr lang="it-IT" sz="1800" dirty="0" err="1">
                <a:solidFill>
                  <a:schemeClr val="bg1"/>
                </a:solidFill>
              </a:rPr>
              <a:t>together</a:t>
            </a:r>
            <a:r>
              <a:rPr lang="it-IT" sz="1800" dirty="0">
                <a:solidFill>
                  <a:schemeClr val="bg1"/>
                </a:solidFill>
              </a:rPr>
              <a:t> </a:t>
            </a:r>
            <a:r>
              <a:rPr lang="it-IT" sz="1800" dirty="0" err="1">
                <a:solidFill>
                  <a:schemeClr val="bg1"/>
                </a:solidFill>
              </a:rPr>
              <a:t>using</a:t>
            </a:r>
            <a:r>
              <a:rPr lang="it-IT" sz="1800" dirty="0">
                <a:solidFill>
                  <a:schemeClr val="bg1"/>
                </a:solidFill>
              </a:rPr>
              <a:t> </a:t>
            </a:r>
            <a:r>
              <a:rPr lang="it-IT" sz="1800" dirty="0" err="1">
                <a:solidFill>
                  <a:schemeClr val="bg1"/>
                </a:solidFill>
              </a:rPr>
              <a:t>photolithography</a:t>
            </a:r>
            <a:endParaRPr lang="it-IT" sz="1800" dirty="0">
              <a:solidFill>
                <a:schemeClr val="bg1"/>
              </a:solidFill>
            </a:endParaRPr>
          </a:p>
          <a:p>
            <a:r>
              <a:rPr lang="en-US" sz="1800" dirty="0">
                <a:solidFill>
                  <a:schemeClr val="bg1"/>
                </a:solidFill>
              </a:rPr>
              <a:t>Micromesh suspended above the readout anode by insulating pillars defining a uniform amplification gap</a:t>
            </a:r>
            <a:endParaRPr lang="it-IT" sz="1800" dirty="0">
              <a:solidFill>
                <a:schemeClr val="bg1"/>
              </a:solidFill>
            </a:endParaRPr>
          </a:p>
          <a:p>
            <a:r>
              <a:rPr lang="it-IT" sz="1800" b="1" dirty="0" err="1">
                <a:solidFill>
                  <a:schemeClr val="bg1"/>
                </a:solidFill>
              </a:rPr>
              <a:t>Typical</a:t>
            </a:r>
            <a:r>
              <a:rPr lang="it-IT" sz="1800" b="1" dirty="0">
                <a:solidFill>
                  <a:schemeClr val="bg1"/>
                </a:solidFill>
              </a:rPr>
              <a:t> Gap</a:t>
            </a:r>
            <a:r>
              <a:rPr lang="it-IT" sz="1800" dirty="0">
                <a:solidFill>
                  <a:schemeClr val="bg1"/>
                </a:solidFill>
              </a:rPr>
              <a:t>:50–150 </a:t>
            </a:r>
            <a:r>
              <a:rPr lang="el-GR" sz="1800" dirty="0">
                <a:solidFill>
                  <a:schemeClr val="bg1"/>
                </a:solidFill>
              </a:rPr>
              <a:t>μ</a:t>
            </a:r>
            <a:r>
              <a:rPr lang="it-IT" sz="1800" dirty="0">
                <a:solidFill>
                  <a:schemeClr val="bg1"/>
                </a:solidFill>
              </a:rPr>
              <a:t>m</a:t>
            </a:r>
          </a:p>
          <a:p>
            <a:r>
              <a:rPr lang="it-IT" sz="1800" b="1" dirty="0">
                <a:solidFill>
                  <a:schemeClr val="bg1"/>
                </a:solidFill>
              </a:rPr>
              <a:t>High Gain, Low </a:t>
            </a:r>
            <a:r>
              <a:rPr lang="it-IT" sz="1800" b="1" dirty="0" err="1">
                <a:solidFill>
                  <a:schemeClr val="bg1"/>
                </a:solidFill>
              </a:rPr>
              <a:t>Noise</a:t>
            </a:r>
            <a:r>
              <a:rPr lang="it-IT" sz="1800" dirty="0" err="1">
                <a:solidFill>
                  <a:schemeClr val="bg1"/>
                </a:solidFill>
              </a:rPr>
              <a:t>:Excellent</a:t>
            </a:r>
            <a:r>
              <a:rPr lang="it-IT" sz="1800" dirty="0">
                <a:solidFill>
                  <a:schemeClr val="bg1"/>
                </a:solidFill>
              </a:rPr>
              <a:t> </a:t>
            </a:r>
            <a:r>
              <a:rPr lang="it-IT" sz="1800" dirty="0" err="1">
                <a:solidFill>
                  <a:schemeClr val="bg1"/>
                </a:solidFill>
              </a:rPr>
              <a:t>signal</a:t>
            </a:r>
            <a:r>
              <a:rPr lang="it-IT" sz="1800" dirty="0">
                <a:solidFill>
                  <a:schemeClr val="bg1"/>
                </a:solidFill>
              </a:rPr>
              <a:t>-to-</a:t>
            </a:r>
            <a:r>
              <a:rPr lang="it-IT" sz="1800" dirty="0" err="1">
                <a:solidFill>
                  <a:schemeClr val="bg1"/>
                </a:solidFill>
              </a:rPr>
              <a:t>noise</a:t>
            </a:r>
            <a:r>
              <a:rPr lang="it-IT" sz="1800" dirty="0">
                <a:solidFill>
                  <a:schemeClr val="bg1"/>
                </a:solidFill>
              </a:rPr>
              <a:t> ratio </a:t>
            </a:r>
            <a:r>
              <a:rPr lang="it-IT" sz="1800" dirty="0" err="1">
                <a:solidFill>
                  <a:schemeClr val="bg1"/>
                </a:solidFill>
              </a:rPr>
              <a:t>even</a:t>
            </a:r>
            <a:r>
              <a:rPr lang="it-IT" sz="1800" dirty="0">
                <a:solidFill>
                  <a:schemeClr val="bg1"/>
                </a:solidFill>
              </a:rPr>
              <a:t> for single-</a:t>
            </a:r>
            <a:r>
              <a:rPr lang="it-IT" sz="1800" dirty="0" err="1">
                <a:solidFill>
                  <a:schemeClr val="bg1"/>
                </a:solidFill>
              </a:rPr>
              <a:t>particle</a:t>
            </a:r>
            <a:r>
              <a:rPr lang="it-IT" sz="1800" dirty="0">
                <a:solidFill>
                  <a:schemeClr val="bg1"/>
                </a:solidFill>
              </a:rPr>
              <a:t> or low-energy </a:t>
            </a:r>
            <a:r>
              <a:rPr lang="it-IT" sz="1800" dirty="0" err="1">
                <a:solidFill>
                  <a:schemeClr val="bg1"/>
                </a:solidFill>
              </a:rPr>
              <a:t>detection</a:t>
            </a:r>
            <a:endParaRPr lang="it-IT" sz="1800" dirty="0">
              <a:solidFill>
                <a:schemeClr val="bg1"/>
              </a:solidFill>
            </a:endParaRPr>
          </a:p>
          <a:p>
            <a:r>
              <a:rPr lang="en-US" sz="1800" dirty="0">
                <a:solidFill>
                  <a:schemeClr val="bg1"/>
                </a:solidFill>
              </a:rPr>
              <a:t>All materials selected for:</a:t>
            </a:r>
          </a:p>
          <a:p>
            <a:pPr lvl="1"/>
            <a:r>
              <a:rPr lang="en-US" sz="1800" dirty="0">
                <a:solidFill>
                  <a:schemeClr val="bg1"/>
                </a:solidFill>
              </a:rPr>
              <a:t>Vacuum and radiation compatibility</a:t>
            </a:r>
          </a:p>
          <a:p>
            <a:pPr lvl="1"/>
            <a:r>
              <a:rPr lang="en-US" sz="1800" dirty="0">
                <a:solidFill>
                  <a:schemeClr val="bg1"/>
                </a:solidFill>
              </a:rPr>
              <a:t>Thermal stability</a:t>
            </a:r>
          </a:p>
          <a:p>
            <a:pPr lvl="1"/>
            <a:r>
              <a:rPr lang="en-US" sz="1800" dirty="0">
                <a:solidFill>
                  <a:schemeClr val="bg1"/>
                </a:solidFill>
              </a:rPr>
              <a:t>Long-term mechanical integrity</a:t>
            </a:r>
            <a:endParaRPr lang="it-IT" sz="1800" dirty="0">
              <a:solidFill>
                <a:schemeClr val="bg1"/>
              </a:solidFill>
            </a:endParaRPr>
          </a:p>
          <a:p>
            <a:r>
              <a:rPr lang="it-IT" sz="1800" dirty="0" err="1">
                <a:solidFill>
                  <a:schemeClr val="bg1"/>
                </a:solidFill>
              </a:rPr>
              <a:t>Industrially</a:t>
            </a:r>
            <a:r>
              <a:rPr lang="it-IT" sz="1800" dirty="0">
                <a:solidFill>
                  <a:schemeClr val="bg1"/>
                </a:solidFill>
              </a:rPr>
              <a:t> </a:t>
            </a:r>
            <a:r>
              <a:rPr lang="it-IT" sz="1800" dirty="0" err="1">
                <a:solidFill>
                  <a:schemeClr val="bg1"/>
                </a:solidFill>
              </a:rPr>
              <a:t>reproducible</a:t>
            </a:r>
            <a:endParaRPr lang="it-IT" sz="1800" dirty="0">
              <a:solidFill>
                <a:schemeClr val="bg1"/>
              </a:solidFill>
            </a:endParaRPr>
          </a:p>
        </p:txBody>
      </p:sp>
      <p:pic>
        <p:nvPicPr>
          <p:cNvPr id="624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22" y="1359317"/>
            <a:ext cx="3924278" cy="271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o 20">
            <a:extLst>
              <a:ext uri="{FF2B5EF4-FFF2-40B4-BE49-F238E27FC236}">
                <a16:creationId xmlns:a16="http://schemas.microsoft.com/office/drawing/2014/main" id="{3FE65AE0-18FC-CD1F-8ED5-D95C6678E459}"/>
              </a:ext>
            </a:extLst>
          </p:cNvPr>
          <p:cNvGrpSpPr/>
          <p:nvPr/>
        </p:nvGrpSpPr>
        <p:grpSpPr>
          <a:xfrm>
            <a:off x="7060800" y="4011603"/>
            <a:ext cx="2075230" cy="2759731"/>
            <a:chOff x="6823236" y="4011603"/>
            <a:chExt cx="2075230" cy="2759731"/>
          </a:xfrm>
        </p:grpSpPr>
        <p:pic>
          <p:nvPicPr>
            <p:cNvPr id="3" name="Picture 8" descr="inner_readoutplane">
              <a:extLst>
                <a:ext uri="{FF2B5EF4-FFF2-40B4-BE49-F238E27FC236}">
                  <a16:creationId xmlns:a16="http://schemas.microsoft.com/office/drawing/2014/main" id="{6E88F37B-8EDA-25C4-FFA4-BBC6A3DDF069}"/>
                </a:ext>
              </a:extLst>
            </p:cNvPr>
            <p:cNvPicPr>
              <a:picLocks noChangeAspect="1" noChangeArrowheads="1"/>
            </p:cNvPicPr>
            <p:nvPr/>
          </p:nvPicPr>
          <p:blipFill>
            <a:blip r:embed="rId5" cstate="print"/>
            <a:srcRect t="15345"/>
            <a:stretch>
              <a:fillRect/>
            </a:stretch>
          </p:blipFill>
          <p:spPr bwMode="auto">
            <a:xfrm>
              <a:off x="6933304" y="4011603"/>
              <a:ext cx="1663147" cy="2298065"/>
            </a:xfrm>
            <a:prstGeom prst="rect">
              <a:avLst/>
            </a:prstGeom>
            <a:noFill/>
            <a:ln w="9525">
              <a:noFill/>
              <a:miter lim="800000"/>
              <a:headEnd/>
              <a:tailEnd/>
            </a:ln>
          </p:spPr>
        </p:pic>
        <p:sp>
          <p:nvSpPr>
            <p:cNvPr id="5" name="TextBox 4">
              <a:extLst>
                <a:ext uri="{FF2B5EF4-FFF2-40B4-BE49-F238E27FC236}">
                  <a16:creationId xmlns:a16="http://schemas.microsoft.com/office/drawing/2014/main" id="{DCF7D437-4230-88CC-B0B4-C547159664BF}"/>
                </a:ext>
              </a:extLst>
            </p:cNvPr>
            <p:cNvSpPr txBox="1">
              <a:spLocks noChangeArrowheads="1"/>
            </p:cNvSpPr>
            <p:nvPr/>
          </p:nvSpPr>
          <p:spPr bwMode="auto">
            <a:xfrm>
              <a:off x="6823236" y="6309669"/>
              <a:ext cx="2075230" cy="461665"/>
            </a:xfrm>
            <a:prstGeom prst="rect">
              <a:avLst/>
            </a:prstGeom>
            <a:noFill/>
            <a:ln w="9525">
              <a:noFill/>
              <a:miter lim="800000"/>
              <a:headEnd/>
              <a:tailEnd/>
            </a:ln>
          </p:spPr>
          <p:txBody>
            <a:bodyPr wrap="square">
              <a:spAutoFit/>
            </a:bodyPr>
            <a:lstStyle/>
            <a:p>
              <a:r>
                <a:rPr lang="en-US" sz="1200" noProof="0" dirty="0">
                  <a:solidFill>
                    <a:schemeClr val="bg1"/>
                  </a:solidFill>
                </a:rPr>
                <a:t>T2K TPC ,</a:t>
              </a:r>
              <a:r>
                <a:rPr lang="en-US" sz="1200" dirty="0">
                  <a:solidFill>
                    <a:schemeClr val="bg1"/>
                  </a:solidFill>
                </a:rPr>
                <a:t> </a:t>
              </a:r>
              <a:r>
                <a:rPr lang="en-US" sz="1200" noProof="0" dirty="0">
                  <a:solidFill>
                    <a:schemeClr val="bg1"/>
                  </a:solidFill>
                </a:rPr>
                <a:t>1.8m x 0.8m plane</a:t>
              </a:r>
            </a:p>
            <a:p>
              <a:r>
                <a:rPr lang="en-US" sz="1200" noProof="0" dirty="0">
                  <a:solidFill>
                    <a:schemeClr val="bg1"/>
                  </a:solidFill>
                </a:rPr>
                <a:t>With 12 detectors</a:t>
              </a:r>
            </a:p>
          </p:txBody>
        </p:sp>
      </p:grpSp>
      <p:grpSp>
        <p:nvGrpSpPr>
          <p:cNvPr id="20" name="Gruppo 19">
            <a:extLst>
              <a:ext uri="{FF2B5EF4-FFF2-40B4-BE49-F238E27FC236}">
                <a16:creationId xmlns:a16="http://schemas.microsoft.com/office/drawing/2014/main" id="{EF59CA7B-F423-B5FC-1B4D-ADEF1783942E}"/>
              </a:ext>
            </a:extLst>
          </p:cNvPr>
          <p:cNvGrpSpPr/>
          <p:nvPr/>
        </p:nvGrpSpPr>
        <p:grpSpPr>
          <a:xfrm>
            <a:off x="4572000" y="4310874"/>
            <a:ext cx="2349339" cy="2335078"/>
            <a:chOff x="4281950" y="4310874"/>
            <a:chExt cx="2349339" cy="2335078"/>
          </a:xfrm>
        </p:grpSpPr>
        <p:pic>
          <p:nvPicPr>
            <p:cNvPr id="7" name="Picture 38" descr="ph2">
              <a:extLst>
                <a:ext uri="{FF2B5EF4-FFF2-40B4-BE49-F238E27FC236}">
                  <a16:creationId xmlns:a16="http://schemas.microsoft.com/office/drawing/2014/main" id="{89CAD802-7D4E-3899-B654-E36246379FFA}"/>
                </a:ext>
              </a:extLst>
            </p:cNvPr>
            <p:cNvPicPr>
              <a:picLocks noChangeAspect="1" noChangeArrowheads="1"/>
            </p:cNvPicPr>
            <p:nvPr/>
          </p:nvPicPr>
          <p:blipFill>
            <a:blip r:embed="rId6" cstate="print"/>
            <a:srcRect/>
            <a:stretch>
              <a:fillRect/>
            </a:stretch>
          </p:blipFill>
          <p:spPr bwMode="auto">
            <a:xfrm>
              <a:off x="4364186" y="4310874"/>
              <a:ext cx="2267103" cy="1699521"/>
            </a:xfrm>
            <a:prstGeom prst="rect">
              <a:avLst/>
            </a:prstGeom>
            <a:noFill/>
            <a:ln w="9525">
              <a:noFill/>
              <a:miter lim="800000"/>
              <a:headEnd/>
              <a:tailEnd/>
            </a:ln>
          </p:spPr>
        </p:pic>
        <p:sp>
          <p:nvSpPr>
            <p:cNvPr id="19" name="TextBox 4">
              <a:extLst>
                <a:ext uri="{FF2B5EF4-FFF2-40B4-BE49-F238E27FC236}">
                  <a16:creationId xmlns:a16="http://schemas.microsoft.com/office/drawing/2014/main" id="{F8D4B7BD-4D59-6363-583A-0DBEF3C54236}"/>
                </a:ext>
              </a:extLst>
            </p:cNvPr>
            <p:cNvSpPr txBox="1">
              <a:spLocks noChangeArrowheads="1"/>
            </p:cNvSpPr>
            <p:nvPr/>
          </p:nvSpPr>
          <p:spPr bwMode="auto">
            <a:xfrm>
              <a:off x="4281950" y="5999621"/>
              <a:ext cx="2075230" cy="646331"/>
            </a:xfrm>
            <a:prstGeom prst="rect">
              <a:avLst/>
            </a:prstGeom>
            <a:noFill/>
            <a:ln w="9525">
              <a:noFill/>
              <a:miter lim="800000"/>
              <a:headEnd/>
              <a:tailEnd/>
            </a:ln>
          </p:spPr>
          <p:txBody>
            <a:bodyPr wrap="square">
              <a:spAutoFit/>
            </a:bodyPr>
            <a:lstStyle/>
            <a:p>
              <a:r>
                <a:rPr lang="en-US" sz="1200" noProof="0" dirty="0">
                  <a:solidFill>
                    <a:schemeClr val="bg1"/>
                  </a:solidFill>
                </a:rPr>
                <a:t>Microscopic view of the pillars integrated in the micromesh structure</a:t>
              </a:r>
            </a:p>
          </p:txBody>
        </p:sp>
      </p:grpSp>
      <p:sp>
        <p:nvSpPr>
          <p:cNvPr id="4" name="Segnaposto data 3">
            <a:extLst>
              <a:ext uri="{FF2B5EF4-FFF2-40B4-BE49-F238E27FC236}">
                <a16:creationId xmlns:a16="http://schemas.microsoft.com/office/drawing/2014/main" id="{FA4EA13C-64AB-3771-AEFE-A8AE5BB845CF}"/>
              </a:ext>
            </a:extLst>
          </p:cNvPr>
          <p:cNvSpPr>
            <a:spLocks noGrp="1"/>
          </p:cNvSpPr>
          <p:nvPr>
            <p:ph type="dt" sz="half" idx="10"/>
          </p:nvPr>
        </p:nvSpPr>
        <p:spPr/>
        <p:txBody>
          <a:bodyPr/>
          <a:lstStyle/>
          <a:p>
            <a:r>
              <a:rPr lang="it-IT"/>
              <a:t>6/24/2025</a:t>
            </a:r>
            <a:endParaRPr lang="en-US"/>
          </a:p>
        </p:txBody>
      </p:sp>
      <p:sp>
        <p:nvSpPr>
          <p:cNvPr id="6" name="Segnaposto piè di pagina 5">
            <a:extLst>
              <a:ext uri="{FF2B5EF4-FFF2-40B4-BE49-F238E27FC236}">
                <a16:creationId xmlns:a16="http://schemas.microsoft.com/office/drawing/2014/main" id="{C023BA0C-2145-5E6C-F67E-6D2D064E9C09}"/>
              </a:ext>
            </a:extLst>
          </p:cNvPr>
          <p:cNvSpPr>
            <a:spLocks noGrp="1"/>
          </p:cNvSpPr>
          <p:nvPr>
            <p:ph type="ftr" sz="quarter" idx="11"/>
          </p:nvPr>
        </p:nvSpPr>
        <p:spPr/>
        <p:txBody>
          <a:bodyPr/>
          <a:lstStyle/>
          <a:p>
            <a:r>
              <a:rPr lang="en-US"/>
              <a:t>Experimental Physics Meets Space - F. Pilo</a:t>
            </a:r>
          </a:p>
        </p:txBody>
      </p:sp>
      <p:sp>
        <p:nvSpPr>
          <p:cNvPr id="8" name="Segnaposto numero diapositiva 7">
            <a:extLst>
              <a:ext uri="{FF2B5EF4-FFF2-40B4-BE49-F238E27FC236}">
                <a16:creationId xmlns:a16="http://schemas.microsoft.com/office/drawing/2014/main" id="{217BE6EA-AE03-561E-2FF4-5163A2579414}"/>
              </a:ext>
            </a:extLst>
          </p:cNvPr>
          <p:cNvSpPr>
            <a:spLocks noGrp="1"/>
          </p:cNvSpPr>
          <p:nvPr>
            <p:ph type="sldNum" sz="quarter" idx="12"/>
          </p:nvPr>
        </p:nvSpPr>
        <p:spPr/>
        <p:txBody>
          <a:bodyPr/>
          <a:lstStyle/>
          <a:p>
            <a:fld id="{C1FF6DA9-008F-8B48-92A6-B652298478BF}" type="slidenum">
              <a:rPr lang="en-US" smtClean="0"/>
              <a:t>21</a:t>
            </a:fld>
            <a:endParaRPr lang="en-US"/>
          </a:p>
        </p:txBody>
      </p:sp>
    </p:spTree>
    <p:extLst>
      <p:ext uri="{BB962C8B-B14F-4D97-AF65-F5344CB8AC3E}">
        <p14:creationId xmlns:p14="http://schemas.microsoft.com/office/powerpoint/2010/main" val="885513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4CBA4-3240-2561-DC64-D8991748E9E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62931BF-F47C-BB42-A36E-D2A816426D04}"/>
              </a:ext>
            </a:extLst>
          </p:cNvPr>
          <p:cNvSpPr/>
          <p:nvPr/>
        </p:nvSpPr>
        <p:spPr>
          <a:xfrm>
            <a:off x="302945" y="5002434"/>
            <a:ext cx="3519236" cy="215444"/>
          </a:xfrm>
          <a:prstGeom prst="rect">
            <a:avLst/>
          </a:prstGeom>
          <a:solidFill>
            <a:srgbClr val="FFFFFF"/>
          </a:solidFill>
        </p:spPr>
        <p:txBody>
          <a:bodyPr wrap="square">
            <a:spAutoFit/>
          </a:bodyPr>
          <a:lstStyle/>
          <a:p>
            <a:r>
              <a:rPr lang="en-US" sz="800" i="1" noProof="0" dirty="0"/>
              <a:t>David </a:t>
            </a:r>
            <a:r>
              <a:rPr lang="en-US" sz="800" i="1" noProof="0" dirty="0" err="1"/>
              <a:t>Attié</a:t>
            </a:r>
            <a:r>
              <a:rPr lang="en-US" sz="800" i="1" noProof="0" dirty="0"/>
              <a:t>, HDR, October 2022</a:t>
            </a:r>
          </a:p>
        </p:txBody>
      </p:sp>
      <p:sp>
        <p:nvSpPr>
          <p:cNvPr id="2" name="Titolo 1">
            <a:extLst>
              <a:ext uri="{FF2B5EF4-FFF2-40B4-BE49-F238E27FC236}">
                <a16:creationId xmlns:a16="http://schemas.microsoft.com/office/drawing/2014/main" id="{697BEBDC-5AE1-877F-0E91-375259B23C6A}"/>
              </a:ext>
            </a:extLst>
          </p:cNvPr>
          <p:cNvSpPr>
            <a:spLocks noGrp="1"/>
          </p:cNvSpPr>
          <p:nvPr>
            <p:ph type="title"/>
          </p:nvPr>
        </p:nvSpPr>
        <p:spPr/>
        <p:txBody>
          <a:bodyPr>
            <a:normAutofit fontScale="90000"/>
          </a:bodyPr>
          <a:lstStyle/>
          <a:p>
            <a:pPr algn="l"/>
            <a:r>
              <a:rPr lang="en-US" sz="2000" noProof="0" dirty="0"/>
              <a:t>MPGD Technological Advancements</a:t>
            </a:r>
            <a:br>
              <a:rPr lang="en-US" sz="2000" noProof="0" dirty="0"/>
            </a:br>
            <a:r>
              <a:rPr lang="en-US" noProof="0" dirty="0"/>
              <a:t>Resistive MICROMEGAS</a:t>
            </a:r>
            <a:br>
              <a:rPr lang="en-US" noProof="0" dirty="0"/>
            </a:br>
            <a:r>
              <a:rPr lang="en-US" sz="1300" noProof="0" dirty="0"/>
              <a:t>A. Bellerive et al., </a:t>
            </a:r>
            <a:r>
              <a:rPr lang="en-US" sz="1300" noProof="0" dirty="0" err="1"/>
              <a:t>eConf</a:t>
            </a:r>
            <a:r>
              <a:rPr lang="en-US" sz="1300" noProof="0" dirty="0"/>
              <a:t> C050318 (2005) 0829</a:t>
            </a:r>
            <a:endParaRPr lang="en-US" noProof="0" dirty="0"/>
          </a:p>
        </p:txBody>
      </p:sp>
      <p:pic>
        <p:nvPicPr>
          <p:cNvPr id="6146" name="Picture 2">
            <a:extLst>
              <a:ext uri="{FF2B5EF4-FFF2-40B4-BE49-F238E27FC236}">
                <a16:creationId xmlns:a16="http://schemas.microsoft.com/office/drawing/2014/main" id="{388B35EB-F7C4-C7DD-B5A6-C3FE5BB44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455" y="4493419"/>
            <a:ext cx="4076700" cy="14489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po 14">
            <a:extLst>
              <a:ext uri="{FF2B5EF4-FFF2-40B4-BE49-F238E27FC236}">
                <a16:creationId xmlns:a16="http://schemas.microsoft.com/office/drawing/2014/main" id="{21769B0F-E9A4-4016-3AB5-4BECF74AAA0E}"/>
              </a:ext>
            </a:extLst>
          </p:cNvPr>
          <p:cNvGrpSpPr/>
          <p:nvPr/>
        </p:nvGrpSpPr>
        <p:grpSpPr>
          <a:xfrm>
            <a:off x="4502564" y="1196956"/>
            <a:ext cx="4529056" cy="3013846"/>
            <a:chOff x="3057393" y="1196956"/>
            <a:chExt cx="5996730" cy="3013846"/>
          </a:xfrm>
        </p:grpSpPr>
        <p:pic>
          <p:nvPicPr>
            <p:cNvPr id="7" name="Image 1">
              <a:extLst>
                <a:ext uri="{FF2B5EF4-FFF2-40B4-BE49-F238E27FC236}">
                  <a16:creationId xmlns:a16="http://schemas.microsoft.com/office/drawing/2014/main" id="{4D1E0AE2-ED70-38CE-DA67-8596A6287182}"/>
                </a:ext>
              </a:extLst>
            </p:cNvPr>
            <p:cNvPicPr>
              <a:picLocks noChangeAspect="1"/>
            </p:cNvPicPr>
            <p:nvPr/>
          </p:nvPicPr>
          <p:blipFill>
            <a:blip r:embed="rId4">
              <a:clrChange>
                <a:clrFrom>
                  <a:srgbClr val="FFFFFF"/>
                </a:clrFrom>
                <a:clrTo>
                  <a:srgbClr val="FFFFFF">
                    <a:alpha val="0"/>
                  </a:srgbClr>
                </a:clrTo>
              </a:clrChange>
            </a:blip>
            <a:srcRect l="4107" r="-1"/>
            <a:stretch>
              <a:fillRect/>
            </a:stretch>
          </p:blipFill>
          <p:spPr>
            <a:xfrm>
              <a:off x="3057393" y="1196956"/>
              <a:ext cx="5996730" cy="3013846"/>
            </a:xfrm>
            <a:prstGeom prst="rect">
              <a:avLst/>
            </a:prstGeom>
            <a:solidFill>
              <a:srgbClr val="FFFFFF"/>
            </a:solidFill>
          </p:spPr>
        </p:pic>
        <p:sp>
          <p:nvSpPr>
            <p:cNvPr id="13" name="Rectangle 8">
              <a:extLst>
                <a:ext uri="{FF2B5EF4-FFF2-40B4-BE49-F238E27FC236}">
                  <a16:creationId xmlns:a16="http://schemas.microsoft.com/office/drawing/2014/main" id="{D94B6848-60DC-BC41-C840-761D5F993F44}"/>
                </a:ext>
              </a:extLst>
            </p:cNvPr>
            <p:cNvSpPr/>
            <p:nvPr/>
          </p:nvSpPr>
          <p:spPr>
            <a:xfrm rot="16200000">
              <a:off x="8209430" y="1868417"/>
              <a:ext cx="1243273" cy="184666"/>
            </a:xfrm>
            <a:prstGeom prst="rect">
              <a:avLst/>
            </a:prstGeom>
            <a:solidFill>
              <a:srgbClr val="FFFFFF"/>
            </a:solidFill>
          </p:spPr>
          <p:txBody>
            <a:bodyPr wrap="square">
              <a:spAutoFit/>
            </a:bodyPr>
            <a:lstStyle/>
            <a:p>
              <a:r>
                <a:rPr lang="en-US" sz="600" i="1" noProof="0" dirty="0"/>
                <a:t>David </a:t>
              </a:r>
              <a:r>
                <a:rPr lang="en-US" sz="600" i="1" noProof="0" dirty="0" err="1"/>
                <a:t>Attié</a:t>
              </a:r>
              <a:r>
                <a:rPr lang="en-US" sz="600" i="1" noProof="0" dirty="0"/>
                <a:t>, HDR, October 2022</a:t>
              </a:r>
            </a:p>
          </p:txBody>
        </p:sp>
        <p:sp>
          <p:nvSpPr>
            <p:cNvPr id="14" name="Rettangolo 13">
              <a:extLst>
                <a:ext uri="{FF2B5EF4-FFF2-40B4-BE49-F238E27FC236}">
                  <a16:creationId xmlns:a16="http://schemas.microsoft.com/office/drawing/2014/main" id="{454D1932-B67E-A869-4468-971AC3D6537B}"/>
                </a:ext>
              </a:extLst>
            </p:cNvPr>
            <p:cNvSpPr/>
            <p:nvPr/>
          </p:nvSpPr>
          <p:spPr>
            <a:xfrm>
              <a:off x="3149330" y="1314450"/>
              <a:ext cx="5812857" cy="27796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18" name="CasellaDiTesto 17">
            <a:extLst>
              <a:ext uri="{FF2B5EF4-FFF2-40B4-BE49-F238E27FC236}">
                <a16:creationId xmlns:a16="http://schemas.microsoft.com/office/drawing/2014/main" id="{68D00D8B-F413-70D5-719B-926920118A60}"/>
              </a:ext>
            </a:extLst>
          </p:cNvPr>
          <p:cNvSpPr txBox="1"/>
          <p:nvPr/>
        </p:nvSpPr>
        <p:spPr>
          <a:xfrm>
            <a:off x="4816995" y="5990273"/>
            <a:ext cx="4054040" cy="492443"/>
          </a:xfrm>
          <a:prstGeom prst="rect">
            <a:avLst/>
          </a:prstGeom>
          <a:noFill/>
        </p:spPr>
        <p:txBody>
          <a:bodyPr wrap="square">
            <a:spAutoFit/>
          </a:bodyPr>
          <a:lstStyle/>
          <a:p>
            <a:r>
              <a:rPr lang="en-US" sz="800" b="0" i="0" noProof="0" dirty="0">
                <a:solidFill>
                  <a:srgbClr val="000000"/>
                </a:solidFill>
                <a:effectLst/>
              </a:rPr>
              <a:t>Monitored HV (continuous line) and current (points) as a function of HV mesh under neutron irradiation, left a non-resistive micromegas; right a micromegas with resistive-strip protection layer </a:t>
            </a:r>
            <a:r>
              <a:rPr lang="en-US" sz="1000" b="0" i="0" noProof="0" dirty="0">
                <a:solidFill>
                  <a:srgbClr val="000000"/>
                </a:solidFill>
                <a:effectLst/>
              </a:rPr>
              <a:t>(</a:t>
            </a:r>
            <a:r>
              <a:rPr lang="en-US" sz="800" i="1" dirty="0">
                <a:solidFill>
                  <a:srgbClr val="1565BA"/>
                </a:solidFill>
                <a:hlinkClick r:id="rId5"/>
              </a:rPr>
              <a:t>The Micromegas Project for the ATLAS Upgrade</a:t>
            </a:r>
            <a:r>
              <a:rPr lang="en-US" sz="800" i="1" dirty="0">
                <a:solidFill>
                  <a:srgbClr val="000000"/>
                </a:solidFill>
              </a:rPr>
              <a:t> - </a:t>
            </a:r>
            <a:r>
              <a:rPr lang="en-US" sz="800" i="1" dirty="0">
                <a:solidFill>
                  <a:srgbClr val="1565BA"/>
                </a:solidFill>
                <a:hlinkClick r:id="rId6"/>
              </a:rPr>
              <a:t>Iakovidis, G.</a:t>
            </a:r>
            <a:r>
              <a:rPr lang="en-US" sz="800" i="1" dirty="0">
                <a:solidFill>
                  <a:srgbClr val="000000"/>
                </a:solidFill>
              </a:rPr>
              <a:t> - arXiv:1310.0734)</a:t>
            </a:r>
            <a:endParaRPr lang="en-US" sz="800" i="1" dirty="0"/>
          </a:p>
        </p:txBody>
      </p:sp>
      <p:sp>
        <p:nvSpPr>
          <p:cNvPr id="6" name="Segnaposto contenuto 5">
            <a:extLst>
              <a:ext uri="{FF2B5EF4-FFF2-40B4-BE49-F238E27FC236}">
                <a16:creationId xmlns:a16="http://schemas.microsoft.com/office/drawing/2014/main" id="{9DE8DCBB-8FC3-A826-2D77-D529A46EB540}"/>
              </a:ext>
            </a:extLst>
          </p:cNvPr>
          <p:cNvSpPr>
            <a:spLocks noGrp="1"/>
          </p:cNvSpPr>
          <p:nvPr>
            <p:ph idx="1"/>
          </p:nvPr>
        </p:nvSpPr>
        <p:spPr>
          <a:xfrm>
            <a:off x="457201" y="1600200"/>
            <a:ext cx="3869806" cy="4525963"/>
          </a:xfrm>
          <a:solidFill>
            <a:schemeClr val="bg1"/>
          </a:solidFill>
        </p:spPr>
        <p:txBody>
          <a:bodyPr>
            <a:normAutofit fontScale="92500" lnSpcReduction="10000"/>
          </a:bodyPr>
          <a:lstStyle/>
          <a:p>
            <a:pPr marL="0" indent="0">
              <a:buNone/>
            </a:pPr>
            <a:r>
              <a:rPr lang="en-US" sz="1600" dirty="0"/>
              <a:t>A </a:t>
            </a:r>
            <a:r>
              <a:rPr lang="en-US" sz="1600" b="1" dirty="0"/>
              <a:t>resistive Micromegas</a:t>
            </a:r>
            <a:r>
              <a:rPr lang="en-US" sz="1600" dirty="0"/>
              <a:t> incorporates a </a:t>
            </a:r>
            <a:r>
              <a:rPr lang="en-US" sz="1600" b="1" dirty="0"/>
              <a:t>thin resistive layer</a:t>
            </a:r>
            <a:r>
              <a:rPr lang="en-US" sz="1600" dirty="0"/>
              <a:t> between the amplification gap (mesh) and the readout strips</a:t>
            </a:r>
          </a:p>
          <a:p>
            <a:pPr marL="0" indent="0">
              <a:buNone/>
            </a:pPr>
            <a:endParaRPr lang="en-US" sz="1600" dirty="0"/>
          </a:p>
          <a:p>
            <a:pPr marL="0" indent="0">
              <a:buNone/>
            </a:pPr>
            <a:r>
              <a:rPr lang="en-US" sz="1600" dirty="0"/>
              <a:t>During a spark or discharge in the amplification gap, the </a:t>
            </a:r>
            <a:r>
              <a:rPr lang="en-US" sz="1600" b="1" dirty="0"/>
              <a:t>resistive layer limits the current</a:t>
            </a:r>
            <a:r>
              <a:rPr lang="en-US" sz="1600" dirty="0"/>
              <a:t> flowing to the readout electronics.</a:t>
            </a:r>
          </a:p>
          <a:p>
            <a:pPr marL="0" indent="0">
              <a:buNone/>
            </a:pPr>
            <a:endParaRPr lang="en-US" sz="1600" dirty="0"/>
          </a:p>
          <a:p>
            <a:pPr marL="0" indent="0">
              <a:buNone/>
            </a:pPr>
            <a:r>
              <a:rPr lang="en-US" sz="1600" u="sng" dirty="0"/>
              <a:t>Benefits</a:t>
            </a:r>
          </a:p>
          <a:p>
            <a:pPr marL="85725" indent="-85725" defTabSz="914400" eaLnBrk="0" fontAlgn="base" hangingPunct="0">
              <a:spcBef>
                <a:spcPct val="0"/>
              </a:spcBef>
              <a:spcAft>
                <a:spcPct val="0"/>
              </a:spcAft>
            </a:pPr>
            <a:r>
              <a:rPr lang="it-IT" altLang="it-IT" sz="1500" b="1" dirty="0"/>
              <a:t>Spark </a:t>
            </a:r>
            <a:r>
              <a:rPr lang="it-IT" altLang="it-IT" sz="1500" b="1" dirty="0" err="1"/>
              <a:t>Protection</a:t>
            </a:r>
            <a:r>
              <a:rPr lang="it-IT" altLang="it-IT" sz="1500" dirty="0"/>
              <a:t>: </a:t>
            </a:r>
            <a:r>
              <a:rPr lang="it-IT" altLang="it-IT" sz="1500" dirty="0" err="1"/>
              <a:t>Drastically</a:t>
            </a:r>
            <a:r>
              <a:rPr lang="it-IT" altLang="it-IT" sz="1500" dirty="0"/>
              <a:t> </a:t>
            </a:r>
            <a:r>
              <a:rPr lang="it-IT" altLang="it-IT" sz="1500" dirty="0" err="1"/>
              <a:t>reduces</a:t>
            </a:r>
            <a:r>
              <a:rPr lang="it-IT" altLang="it-IT" sz="1500" dirty="0"/>
              <a:t> energy </a:t>
            </a:r>
            <a:r>
              <a:rPr lang="it-IT" altLang="it-IT" sz="1500" dirty="0" err="1"/>
              <a:t>released</a:t>
            </a:r>
            <a:r>
              <a:rPr lang="it-IT" altLang="it-IT" sz="1500" dirty="0"/>
              <a:t> in </a:t>
            </a:r>
            <a:r>
              <a:rPr lang="it-IT" altLang="it-IT" sz="1500" dirty="0" err="1"/>
              <a:t>sparks</a:t>
            </a:r>
            <a:r>
              <a:rPr lang="it-IT" altLang="it-IT" sz="1500" dirty="0"/>
              <a:t>.</a:t>
            </a:r>
          </a:p>
          <a:p>
            <a:pPr marL="85725" indent="-85725" defTabSz="914400" eaLnBrk="0" fontAlgn="base" hangingPunct="0">
              <a:spcBef>
                <a:spcPct val="0"/>
              </a:spcBef>
              <a:spcAft>
                <a:spcPct val="0"/>
              </a:spcAft>
            </a:pPr>
            <a:r>
              <a:rPr lang="it-IT" altLang="it-IT" sz="1500" b="1" dirty="0" err="1"/>
              <a:t>Improved</a:t>
            </a:r>
            <a:r>
              <a:rPr lang="it-IT" altLang="it-IT" sz="1500" b="1" dirty="0"/>
              <a:t> </a:t>
            </a:r>
            <a:r>
              <a:rPr lang="it-IT" altLang="it-IT" sz="1500" b="1" dirty="0" err="1"/>
              <a:t>Longevity</a:t>
            </a:r>
            <a:r>
              <a:rPr lang="it-IT" altLang="it-IT" sz="1500" dirty="0"/>
              <a:t>: More </a:t>
            </a:r>
            <a:r>
              <a:rPr lang="it-IT" altLang="it-IT" sz="1500" dirty="0" err="1"/>
              <a:t>robust</a:t>
            </a:r>
            <a:r>
              <a:rPr lang="it-IT" altLang="it-IT" sz="1500" dirty="0"/>
              <a:t> under high </a:t>
            </a:r>
            <a:r>
              <a:rPr lang="it-IT" altLang="it-IT" sz="1500" dirty="0" err="1"/>
              <a:t>radiation</a:t>
            </a:r>
            <a:r>
              <a:rPr lang="it-IT" altLang="it-IT" sz="1500" dirty="0"/>
              <a:t> or intense </a:t>
            </a:r>
            <a:r>
              <a:rPr lang="it-IT" altLang="it-IT" sz="1500" dirty="0" err="1"/>
              <a:t>particle</a:t>
            </a:r>
            <a:r>
              <a:rPr lang="it-IT" altLang="it-IT" sz="1500" dirty="0"/>
              <a:t> </a:t>
            </a:r>
            <a:r>
              <a:rPr lang="it-IT" altLang="it-IT" sz="1500" dirty="0" err="1"/>
              <a:t>flux</a:t>
            </a:r>
            <a:r>
              <a:rPr lang="it-IT" altLang="it-IT" sz="1500" dirty="0"/>
              <a:t>.</a:t>
            </a:r>
          </a:p>
          <a:p>
            <a:pPr marL="85725" indent="-85725" defTabSz="914400" eaLnBrk="0" fontAlgn="base" hangingPunct="0">
              <a:spcBef>
                <a:spcPct val="0"/>
              </a:spcBef>
              <a:spcAft>
                <a:spcPct val="0"/>
              </a:spcAft>
            </a:pPr>
            <a:r>
              <a:rPr lang="it-IT" altLang="it-IT" sz="1500" b="1" dirty="0" err="1"/>
              <a:t>Stable</a:t>
            </a:r>
            <a:r>
              <a:rPr lang="it-IT" altLang="it-IT" sz="1500" b="1" dirty="0"/>
              <a:t> Performance</a:t>
            </a:r>
            <a:r>
              <a:rPr lang="it-IT" altLang="it-IT" sz="1500" dirty="0"/>
              <a:t>: No dead time or </a:t>
            </a:r>
            <a:r>
              <a:rPr lang="it-IT" altLang="it-IT" sz="1500" dirty="0" err="1"/>
              <a:t>degradation</a:t>
            </a:r>
            <a:r>
              <a:rPr lang="it-IT" altLang="it-IT" sz="1500" dirty="0"/>
              <a:t> due to </a:t>
            </a:r>
            <a:r>
              <a:rPr lang="it-IT" altLang="it-IT" sz="1500" dirty="0" err="1"/>
              <a:t>discharges</a:t>
            </a:r>
            <a:r>
              <a:rPr lang="it-IT" altLang="it-IT" sz="1500" dirty="0"/>
              <a:t>.</a:t>
            </a:r>
          </a:p>
          <a:p>
            <a:pPr marL="85725" indent="-85725" defTabSz="914400" eaLnBrk="0" fontAlgn="base" hangingPunct="0">
              <a:spcBef>
                <a:spcPct val="0"/>
              </a:spcBef>
              <a:spcAft>
                <a:spcPct val="0"/>
              </a:spcAft>
            </a:pPr>
            <a:r>
              <a:rPr lang="en-US" sz="1500" b="1" dirty="0"/>
              <a:t>Charge dispersion</a:t>
            </a:r>
          </a:p>
          <a:p>
            <a:pPr marL="0" lvl="0" indent="0" defTabSz="914400" eaLnBrk="0" fontAlgn="base" hangingPunct="0">
              <a:spcBef>
                <a:spcPct val="0"/>
              </a:spcBef>
              <a:spcAft>
                <a:spcPct val="0"/>
              </a:spcAft>
              <a:buFontTx/>
              <a:buChar char="•"/>
            </a:pPr>
            <a:endParaRPr lang="it-IT" altLang="it-IT" sz="1600" dirty="0"/>
          </a:p>
          <a:p>
            <a:pPr marL="0" lvl="0" indent="0" defTabSz="914400" eaLnBrk="0" fontAlgn="base" hangingPunct="0">
              <a:spcBef>
                <a:spcPct val="0"/>
              </a:spcBef>
              <a:spcAft>
                <a:spcPct val="0"/>
              </a:spcAft>
              <a:buNone/>
            </a:pPr>
            <a:r>
              <a:rPr lang="it-IT" altLang="it-IT" sz="1600" b="1" dirty="0" err="1"/>
              <a:t>Adopted</a:t>
            </a:r>
            <a:r>
              <a:rPr lang="it-IT" altLang="it-IT" sz="1600" b="1" dirty="0"/>
              <a:t> in Major </a:t>
            </a:r>
            <a:r>
              <a:rPr lang="it-IT" altLang="it-IT" sz="1600" b="1" dirty="0" err="1"/>
              <a:t>Experiments</a:t>
            </a:r>
            <a:r>
              <a:rPr lang="it-IT" altLang="it-IT" sz="1600" dirty="0"/>
              <a:t>: </a:t>
            </a:r>
            <a:r>
              <a:rPr lang="it-IT" altLang="it-IT" sz="1600" dirty="0" err="1"/>
              <a:t>Used</a:t>
            </a:r>
            <a:r>
              <a:rPr lang="it-IT" altLang="it-IT" sz="1600" dirty="0"/>
              <a:t> in the </a:t>
            </a:r>
            <a:r>
              <a:rPr lang="it-IT" altLang="it-IT" sz="1600" b="1" dirty="0"/>
              <a:t>ATLAS New Small Wheel</a:t>
            </a:r>
            <a:r>
              <a:rPr lang="it-IT" altLang="it-IT" sz="1600" dirty="0"/>
              <a:t> (NSW) upgrade </a:t>
            </a:r>
            <a:r>
              <a:rPr lang="it-IT" altLang="it-IT" sz="1600" dirty="0" err="1"/>
              <a:t>at</a:t>
            </a:r>
            <a:r>
              <a:rPr lang="it-IT" altLang="it-IT" sz="1600" dirty="0"/>
              <a:t> the LHC.</a:t>
            </a:r>
          </a:p>
          <a:p>
            <a:endParaRPr lang="en-US" sz="1600" dirty="0"/>
          </a:p>
          <a:p>
            <a:endParaRPr lang="en-US" sz="1600" dirty="0"/>
          </a:p>
          <a:p>
            <a:endParaRPr lang="en-US" sz="1600" dirty="0"/>
          </a:p>
          <a:p>
            <a:endParaRPr lang="it-IT" sz="1600" dirty="0"/>
          </a:p>
        </p:txBody>
      </p:sp>
      <p:grpSp>
        <p:nvGrpSpPr>
          <p:cNvPr id="19" name="Gruppo 18">
            <a:extLst>
              <a:ext uri="{FF2B5EF4-FFF2-40B4-BE49-F238E27FC236}">
                <a16:creationId xmlns:a16="http://schemas.microsoft.com/office/drawing/2014/main" id="{599A469F-86A1-18E6-6138-B06531803F46}"/>
              </a:ext>
            </a:extLst>
          </p:cNvPr>
          <p:cNvGrpSpPr/>
          <p:nvPr/>
        </p:nvGrpSpPr>
        <p:grpSpPr>
          <a:xfrm>
            <a:off x="427908" y="1502392"/>
            <a:ext cx="8229600" cy="5080970"/>
            <a:chOff x="427908" y="1502392"/>
            <a:chExt cx="8229600" cy="5080970"/>
          </a:xfrm>
        </p:grpSpPr>
        <p:sp>
          <p:nvSpPr>
            <p:cNvPr id="21" name="Rettangolo 20">
              <a:extLst>
                <a:ext uri="{FF2B5EF4-FFF2-40B4-BE49-F238E27FC236}">
                  <a16:creationId xmlns:a16="http://schemas.microsoft.com/office/drawing/2014/main" id="{851F439B-B644-9E11-9418-A717BF4F4892}"/>
                </a:ext>
              </a:extLst>
            </p:cNvPr>
            <p:cNvSpPr/>
            <p:nvPr/>
          </p:nvSpPr>
          <p:spPr>
            <a:xfrm>
              <a:off x="427908" y="1502392"/>
              <a:ext cx="8229600" cy="508097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2" name="Image 2"/>
            <p:cNvPicPr>
              <a:picLocks noChangeAspect="1"/>
            </p:cNvPicPr>
            <p:nvPr/>
          </p:nvPicPr>
          <p:blipFill>
            <a:blip r:embed="rId7"/>
            <a:srcRect t="9762"/>
            <a:stretch>
              <a:fillRect/>
            </a:stretch>
          </p:blipFill>
          <p:spPr>
            <a:xfrm>
              <a:off x="931962" y="2244856"/>
              <a:ext cx="7708986" cy="3644771"/>
            </a:xfrm>
            <a:prstGeom prst="rect">
              <a:avLst/>
            </a:prstGeom>
          </p:spPr>
        </p:pic>
        <p:sp>
          <p:nvSpPr>
            <p:cNvPr id="23" name="ZoneTexte 13"/>
            <p:cNvSpPr txBox="1"/>
            <p:nvPr/>
          </p:nvSpPr>
          <p:spPr>
            <a:xfrm>
              <a:off x="5292353" y="5124776"/>
              <a:ext cx="1803699" cy="230832"/>
            </a:xfrm>
            <a:prstGeom prst="rect">
              <a:avLst/>
            </a:prstGeom>
            <a:noFill/>
          </p:spPr>
          <p:txBody>
            <a:bodyPr wrap="none" rtlCol="0">
              <a:spAutoFit/>
            </a:bodyPr>
            <a:lstStyle/>
            <a:p>
              <a:r>
                <a:rPr lang="en-US" sz="900" noProof="0" dirty="0"/>
                <a:t>M. Alviggi et al., e-print:2411.1702</a:t>
              </a:r>
            </a:p>
          </p:txBody>
        </p:sp>
      </p:grpSp>
      <p:sp>
        <p:nvSpPr>
          <p:cNvPr id="3" name="Segnaposto data 2">
            <a:extLst>
              <a:ext uri="{FF2B5EF4-FFF2-40B4-BE49-F238E27FC236}">
                <a16:creationId xmlns:a16="http://schemas.microsoft.com/office/drawing/2014/main" id="{34436AAC-10AA-9A4B-43A0-512D0A55BDD5}"/>
              </a:ext>
            </a:extLst>
          </p:cNvPr>
          <p:cNvSpPr>
            <a:spLocks noGrp="1"/>
          </p:cNvSpPr>
          <p:nvPr>
            <p:ph type="dt" sz="half" idx="10"/>
          </p:nvPr>
        </p:nvSpPr>
        <p:spPr/>
        <p:txBody>
          <a:bodyPr/>
          <a:lstStyle/>
          <a:p>
            <a:r>
              <a:rPr lang="it-IT"/>
              <a:t>6/24/2025</a:t>
            </a:r>
            <a:endParaRPr lang="en-US"/>
          </a:p>
        </p:txBody>
      </p:sp>
      <p:sp>
        <p:nvSpPr>
          <p:cNvPr id="4" name="Segnaposto piè di pagina 3">
            <a:extLst>
              <a:ext uri="{FF2B5EF4-FFF2-40B4-BE49-F238E27FC236}">
                <a16:creationId xmlns:a16="http://schemas.microsoft.com/office/drawing/2014/main" id="{65B2D285-31B8-894C-F738-6D119378B933}"/>
              </a:ext>
            </a:extLst>
          </p:cNvPr>
          <p:cNvSpPr>
            <a:spLocks noGrp="1"/>
          </p:cNvSpPr>
          <p:nvPr>
            <p:ph type="ftr" sz="quarter" idx="11"/>
          </p:nvPr>
        </p:nvSpPr>
        <p:spPr/>
        <p:txBody>
          <a:bodyPr/>
          <a:lstStyle/>
          <a:p>
            <a:r>
              <a:rPr lang="en-US"/>
              <a:t>Experimental Physics Meets Space - F. Pilo</a:t>
            </a:r>
          </a:p>
        </p:txBody>
      </p:sp>
      <p:sp>
        <p:nvSpPr>
          <p:cNvPr id="5" name="Segnaposto numero diapositiva 4">
            <a:extLst>
              <a:ext uri="{FF2B5EF4-FFF2-40B4-BE49-F238E27FC236}">
                <a16:creationId xmlns:a16="http://schemas.microsoft.com/office/drawing/2014/main" id="{F0309A17-DD7D-DE9C-CBD0-0D6027F23102}"/>
              </a:ext>
            </a:extLst>
          </p:cNvPr>
          <p:cNvSpPr>
            <a:spLocks noGrp="1"/>
          </p:cNvSpPr>
          <p:nvPr>
            <p:ph type="sldNum" sz="quarter" idx="12"/>
          </p:nvPr>
        </p:nvSpPr>
        <p:spPr/>
        <p:txBody>
          <a:bodyPr/>
          <a:lstStyle/>
          <a:p>
            <a:fld id="{C1FF6DA9-008F-8B48-92A6-B652298478BF}" type="slidenum">
              <a:rPr lang="en-US" smtClean="0"/>
              <a:t>22</a:t>
            </a:fld>
            <a:endParaRPr lang="en-US"/>
          </a:p>
        </p:txBody>
      </p:sp>
    </p:spTree>
    <p:extLst>
      <p:ext uri="{BB962C8B-B14F-4D97-AF65-F5344CB8AC3E}">
        <p14:creationId xmlns:p14="http://schemas.microsoft.com/office/powerpoint/2010/main" val="75412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F34C9-BFF9-8762-1E94-E82B6C6A66B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EB45A9A-749D-1790-84A6-57D76378D75E}"/>
              </a:ext>
            </a:extLst>
          </p:cNvPr>
          <p:cNvSpPr>
            <a:spLocks noGrp="1"/>
          </p:cNvSpPr>
          <p:nvPr>
            <p:ph type="title"/>
          </p:nvPr>
        </p:nvSpPr>
        <p:spPr/>
        <p:txBody>
          <a:bodyPr>
            <a:normAutofit fontScale="90000"/>
          </a:bodyPr>
          <a:lstStyle/>
          <a:p>
            <a:pPr algn="l"/>
            <a:r>
              <a:rPr lang="en-US" sz="2000" noProof="0" dirty="0"/>
              <a:t>MPGD Technological Advancements</a:t>
            </a:r>
            <a:br>
              <a:rPr lang="en-US" sz="2000" noProof="0" dirty="0"/>
            </a:br>
            <a:r>
              <a:rPr lang="en-US" noProof="0" dirty="0"/>
              <a:t>Micro TPC</a:t>
            </a:r>
            <a:br>
              <a:rPr lang="en-US" noProof="0" dirty="0"/>
            </a:br>
            <a:r>
              <a:rPr lang="en-US" sz="1600" noProof="0" dirty="0"/>
              <a:t>JINST 10 (2015) C02026.</a:t>
            </a:r>
            <a:endParaRPr lang="en-US" noProof="0" dirty="0"/>
          </a:p>
        </p:txBody>
      </p:sp>
      <p:pic>
        <p:nvPicPr>
          <p:cNvPr id="5122" name="Picture 2">
            <a:extLst>
              <a:ext uri="{FF2B5EF4-FFF2-40B4-BE49-F238E27FC236}">
                <a16:creationId xmlns:a16="http://schemas.microsoft.com/office/drawing/2014/main" id="{96EA0EEC-40E0-9806-C5E9-C405B5A59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345" y="1623060"/>
            <a:ext cx="3553037" cy="35204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la 2">
            <a:extLst>
              <a:ext uri="{FF2B5EF4-FFF2-40B4-BE49-F238E27FC236}">
                <a16:creationId xmlns:a16="http://schemas.microsoft.com/office/drawing/2014/main" id="{E51DF040-8CDA-486D-F1A3-892AAD0959A1}"/>
              </a:ext>
            </a:extLst>
          </p:cNvPr>
          <p:cNvGraphicFramePr>
            <a:graphicFrameLocks noGrp="1"/>
          </p:cNvGraphicFramePr>
          <p:nvPr>
            <p:extLst>
              <p:ext uri="{D42A27DB-BD31-4B8C-83A1-F6EECF244321}">
                <p14:modId xmlns:p14="http://schemas.microsoft.com/office/powerpoint/2010/main" val="3505512358"/>
              </p:ext>
            </p:extLst>
          </p:nvPr>
        </p:nvGraphicFramePr>
        <p:xfrm>
          <a:off x="5166359" y="5143182"/>
          <a:ext cx="3763011" cy="411480"/>
        </p:xfrm>
        <a:graphic>
          <a:graphicData uri="http://schemas.openxmlformats.org/drawingml/2006/table">
            <a:tbl>
              <a:tblPr/>
              <a:tblGrid>
                <a:gridCol w="3763011">
                  <a:extLst>
                    <a:ext uri="{9D8B030D-6E8A-4147-A177-3AD203B41FA5}">
                      <a16:colId xmlns:a16="http://schemas.microsoft.com/office/drawing/2014/main" val="2871076269"/>
                    </a:ext>
                  </a:extLst>
                </a:gridCol>
              </a:tblGrid>
              <a:tr h="0">
                <a:tc>
                  <a:txBody>
                    <a:bodyPr/>
                    <a:lstStyle/>
                    <a:p>
                      <a:r>
                        <a:rPr lang="en-US" sz="1050" noProof="0" dirty="0">
                          <a:effectLst/>
                          <a:latin typeface="+mn-lt"/>
                        </a:rPr>
                        <a:t>The spatial resolution versus the incident track angle with different reconstruction techniques.</a:t>
                      </a:r>
                    </a:p>
                  </a:txBody>
                  <a:tcPr anchor="ctr">
                    <a:lnL>
                      <a:noFill/>
                    </a:lnL>
                    <a:lnR>
                      <a:noFill/>
                    </a:lnR>
                    <a:lnT>
                      <a:noFill/>
                    </a:lnT>
                    <a:lnB>
                      <a:noFill/>
                    </a:lnB>
                    <a:solidFill>
                      <a:srgbClr val="FFFFFF"/>
                    </a:solidFill>
                  </a:tcPr>
                </a:tc>
                <a:extLst>
                  <a:ext uri="{0D108BD9-81ED-4DB2-BD59-A6C34878D82A}">
                    <a16:rowId xmlns:a16="http://schemas.microsoft.com/office/drawing/2014/main" val="3420985077"/>
                  </a:ext>
                </a:extLst>
              </a:tr>
            </a:tbl>
          </a:graphicData>
        </a:graphic>
      </p:graphicFrame>
      <p:pic>
        <p:nvPicPr>
          <p:cNvPr id="5" name="Immagine 4">
            <a:extLst>
              <a:ext uri="{FF2B5EF4-FFF2-40B4-BE49-F238E27FC236}">
                <a16:creationId xmlns:a16="http://schemas.microsoft.com/office/drawing/2014/main" id="{8CFCE137-3551-FDE7-4C93-75F6B38B4E6A}"/>
              </a:ext>
            </a:extLst>
          </p:cNvPr>
          <p:cNvPicPr>
            <a:picLocks noChangeAspect="1"/>
          </p:cNvPicPr>
          <p:nvPr/>
        </p:nvPicPr>
        <p:blipFill>
          <a:blip r:embed="rId4"/>
          <a:stretch>
            <a:fillRect/>
          </a:stretch>
        </p:blipFill>
        <p:spPr>
          <a:xfrm>
            <a:off x="605064" y="3475177"/>
            <a:ext cx="3750999" cy="2346185"/>
          </a:xfrm>
          <a:prstGeom prst="rect">
            <a:avLst/>
          </a:prstGeom>
        </p:spPr>
      </p:pic>
      <p:sp>
        <p:nvSpPr>
          <p:cNvPr id="10" name="CasellaDiTesto 9">
            <a:extLst>
              <a:ext uri="{FF2B5EF4-FFF2-40B4-BE49-F238E27FC236}">
                <a16:creationId xmlns:a16="http://schemas.microsoft.com/office/drawing/2014/main" id="{E5E78A29-A2B6-5CE5-C47A-DC119CE198B0}"/>
              </a:ext>
            </a:extLst>
          </p:cNvPr>
          <p:cNvSpPr txBox="1"/>
          <p:nvPr/>
        </p:nvSpPr>
        <p:spPr>
          <a:xfrm>
            <a:off x="457200" y="1634995"/>
            <a:ext cx="4572000" cy="1815882"/>
          </a:xfrm>
          <a:prstGeom prst="rect">
            <a:avLst/>
          </a:prstGeom>
          <a:noFill/>
        </p:spPr>
        <p:txBody>
          <a:bodyPr wrap="square">
            <a:spAutoFit/>
          </a:bodyPr>
          <a:lstStyle/>
          <a:p>
            <a:r>
              <a:rPr lang="en-US" sz="1400" noProof="0" dirty="0"/>
              <a:t>The time information of the hits can be used (together with the drift velocity) to identify the track path inside the gap</a:t>
            </a:r>
            <a:endParaRPr lang="en-US" sz="1400" dirty="0"/>
          </a:p>
          <a:p>
            <a:endParaRPr lang="en-US" sz="1400" dirty="0"/>
          </a:p>
          <a:p>
            <a:pPr marL="171450" indent="-171450">
              <a:buFont typeface="Arial" panose="020B0604020202020204" pitchFamily="34" charset="0"/>
              <a:buChar char="•"/>
            </a:pPr>
            <a:r>
              <a:rPr lang="en-US" sz="1400" noProof="0" dirty="0"/>
              <a:t>The </a:t>
            </a:r>
            <a:r>
              <a:rPr lang="en-US" sz="1400" dirty="0"/>
              <a:t>MPGD</a:t>
            </a:r>
            <a:r>
              <a:rPr lang="en-US" sz="1400" noProof="0" dirty="0"/>
              <a:t> chamber is used as a small TPC (i.e. micro -TPC).</a:t>
            </a:r>
          </a:p>
          <a:p>
            <a:pPr marL="171450" indent="-171450">
              <a:buFont typeface="Arial" panose="020B0604020202020204" pitchFamily="34" charset="0"/>
              <a:buChar char="•"/>
            </a:pPr>
            <a:r>
              <a:rPr lang="en-US" sz="1400" noProof="0" dirty="0"/>
              <a:t>At large incident angle or with strong magnetic field, the time measurement is way more precise than the charge centroid.</a:t>
            </a:r>
          </a:p>
        </p:txBody>
      </p:sp>
      <p:sp>
        <p:nvSpPr>
          <p:cNvPr id="14" name="CasellaDiTesto 13">
            <a:extLst>
              <a:ext uri="{FF2B5EF4-FFF2-40B4-BE49-F238E27FC236}">
                <a16:creationId xmlns:a16="http://schemas.microsoft.com/office/drawing/2014/main" id="{D1590A33-9832-770F-5719-F0961A91E27B}"/>
              </a:ext>
            </a:extLst>
          </p:cNvPr>
          <p:cNvSpPr txBox="1"/>
          <p:nvPr/>
        </p:nvSpPr>
        <p:spPr>
          <a:xfrm>
            <a:off x="457200" y="5794965"/>
            <a:ext cx="4572000" cy="276999"/>
          </a:xfrm>
          <a:prstGeom prst="rect">
            <a:avLst/>
          </a:prstGeom>
          <a:noFill/>
        </p:spPr>
        <p:txBody>
          <a:bodyPr wrap="square">
            <a:spAutoFit/>
          </a:bodyPr>
          <a:lstStyle/>
          <a:p>
            <a:r>
              <a:rPr lang="en-US" sz="1200" noProof="0" dirty="0"/>
              <a:t>The frontend electronics that can readout both the charge and time</a:t>
            </a:r>
          </a:p>
        </p:txBody>
      </p:sp>
      <p:sp>
        <p:nvSpPr>
          <p:cNvPr id="4" name="Segnaposto data 3">
            <a:extLst>
              <a:ext uri="{FF2B5EF4-FFF2-40B4-BE49-F238E27FC236}">
                <a16:creationId xmlns:a16="http://schemas.microsoft.com/office/drawing/2014/main" id="{765D8C3D-FAAB-3FCA-3656-40B10EC20BCA}"/>
              </a:ext>
            </a:extLst>
          </p:cNvPr>
          <p:cNvSpPr>
            <a:spLocks noGrp="1"/>
          </p:cNvSpPr>
          <p:nvPr>
            <p:ph type="dt" sz="half" idx="10"/>
          </p:nvPr>
        </p:nvSpPr>
        <p:spPr/>
        <p:txBody>
          <a:bodyPr/>
          <a:lstStyle/>
          <a:p>
            <a:r>
              <a:rPr lang="it-IT"/>
              <a:t>6/24/2025</a:t>
            </a:r>
            <a:endParaRPr lang="en-US"/>
          </a:p>
        </p:txBody>
      </p:sp>
      <p:sp>
        <p:nvSpPr>
          <p:cNvPr id="6" name="Segnaposto piè di pagina 5">
            <a:extLst>
              <a:ext uri="{FF2B5EF4-FFF2-40B4-BE49-F238E27FC236}">
                <a16:creationId xmlns:a16="http://schemas.microsoft.com/office/drawing/2014/main" id="{B4428451-BC32-2BA4-D976-09AFFEB47629}"/>
              </a:ext>
            </a:extLst>
          </p:cNvPr>
          <p:cNvSpPr>
            <a:spLocks noGrp="1"/>
          </p:cNvSpPr>
          <p:nvPr>
            <p:ph type="ftr" sz="quarter" idx="11"/>
          </p:nvPr>
        </p:nvSpPr>
        <p:spPr/>
        <p:txBody>
          <a:bodyPr/>
          <a:lstStyle/>
          <a:p>
            <a:r>
              <a:rPr lang="en-US"/>
              <a:t>Experimental Physics Meets Space - F. Pilo</a:t>
            </a:r>
          </a:p>
        </p:txBody>
      </p:sp>
      <p:sp>
        <p:nvSpPr>
          <p:cNvPr id="7" name="Segnaposto numero diapositiva 6">
            <a:extLst>
              <a:ext uri="{FF2B5EF4-FFF2-40B4-BE49-F238E27FC236}">
                <a16:creationId xmlns:a16="http://schemas.microsoft.com/office/drawing/2014/main" id="{843E726A-46D0-F573-534C-C3C755824B11}"/>
              </a:ext>
            </a:extLst>
          </p:cNvPr>
          <p:cNvSpPr>
            <a:spLocks noGrp="1"/>
          </p:cNvSpPr>
          <p:nvPr>
            <p:ph type="sldNum" sz="quarter" idx="12"/>
          </p:nvPr>
        </p:nvSpPr>
        <p:spPr/>
        <p:txBody>
          <a:bodyPr/>
          <a:lstStyle/>
          <a:p>
            <a:fld id="{C1FF6DA9-008F-8B48-92A6-B652298478BF}" type="slidenum">
              <a:rPr lang="en-US" smtClean="0"/>
              <a:t>23</a:t>
            </a:fld>
            <a:endParaRPr lang="en-US"/>
          </a:p>
        </p:txBody>
      </p:sp>
    </p:spTree>
    <p:extLst>
      <p:ext uri="{BB962C8B-B14F-4D97-AF65-F5344CB8AC3E}">
        <p14:creationId xmlns:p14="http://schemas.microsoft.com/office/powerpoint/2010/main" val="2046185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67FD272-5A6B-8A4D-01C2-41EB6E8AD8F6}"/>
              </a:ext>
            </a:extLst>
          </p:cNvPr>
          <p:cNvSpPr>
            <a:spLocks noGrp="1"/>
          </p:cNvSpPr>
          <p:nvPr>
            <p:ph type="title"/>
          </p:nvPr>
        </p:nvSpPr>
        <p:spPr/>
        <p:txBody>
          <a:bodyPr>
            <a:noAutofit/>
          </a:bodyPr>
          <a:lstStyle/>
          <a:p>
            <a:pPr algn="l"/>
            <a:r>
              <a:rPr lang="en-US" sz="4000" noProof="0" dirty="0"/>
              <a:t>Challenges in MPGD Technologies: Already Complex on Earth</a:t>
            </a:r>
          </a:p>
        </p:txBody>
      </p:sp>
      <p:sp>
        <p:nvSpPr>
          <p:cNvPr id="5" name="Segnaposto contenuto 4">
            <a:extLst>
              <a:ext uri="{FF2B5EF4-FFF2-40B4-BE49-F238E27FC236}">
                <a16:creationId xmlns:a16="http://schemas.microsoft.com/office/drawing/2014/main" id="{B4254D5A-178F-5299-6242-57E60DCA7088}"/>
              </a:ext>
            </a:extLst>
          </p:cNvPr>
          <p:cNvSpPr>
            <a:spLocks noGrp="1"/>
          </p:cNvSpPr>
          <p:nvPr>
            <p:ph idx="1"/>
          </p:nvPr>
        </p:nvSpPr>
        <p:spPr>
          <a:xfrm>
            <a:off x="457200" y="1737360"/>
            <a:ext cx="8229600" cy="4525963"/>
          </a:xfrm>
        </p:spPr>
        <p:txBody>
          <a:bodyPr numCol="2">
            <a:normAutofit fontScale="47500" lnSpcReduction="20000"/>
          </a:bodyPr>
          <a:lstStyle/>
          <a:p>
            <a:pPr marL="0" indent="0">
              <a:buNone/>
            </a:pPr>
            <a:r>
              <a:rPr lang="en-US" b="1" noProof="0" dirty="0"/>
              <a:t>1. Spark Mitigation &amp; Discharge Control</a:t>
            </a:r>
          </a:p>
          <a:p>
            <a:pPr marL="0" indent="0">
              <a:buNone/>
            </a:pPr>
            <a:r>
              <a:rPr lang="en-US" noProof="0" dirty="0"/>
              <a:t>High-gain operation prone to discharges</a:t>
            </a:r>
          </a:p>
          <a:p>
            <a:pPr marL="0" indent="0">
              <a:buNone/>
            </a:pPr>
            <a:r>
              <a:rPr lang="en-US" noProof="0" dirty="0"/>
              <a:t>Requires resistive layers and current-limiting designs</a:t>
            </a:r>
          </a:p>
          <a:p>
            <a:endParaRPr lang="en-US" noProof="0" dirty="0"/>
          </a:p>
          <a:p>
            <a:pPr marL="0" indent="0">
              <a:buNone/>
            </a:pPr>
            <a:r>
              <a:rPr lang="en-US" b="1" noProof="0" dirty="0"/>
              <a:t>2. Radiation Hardness &amp; Aging</a:t>
            </a:r>
          </a:p>
          <a:p>
            <a:pPr marL="0" indent="0">
              <a:buNone/>
            </a:pPr>
            <a:r>
              <a:rPr lang="en-US" noProof="0" dirty="0"/>
              <a:t>Long-term stability under high radiation</a:t>
            </a:r>
          </a:p>
          <a:p>
            <a:pPr marL="0" indent="0">
              <a:buNone/>
            </a:pPr>
            <a:r>
              <a:rPr lang="en-US" noProof="0" dirty="0"/>
              <a:t>Sensitive to gas impurities → needs clean operation</a:t>
            </a:r>
          </a:p>
          <a:p>
            <a:pPr marL="0" indent="0">
              <a:buNone/>
            </a:pPr>
            <a:endParaRPr lang="en-US" b="1" noProof="0" dirty="0"/>
          </a:p>
          <a:p>
            <a:pPr marL="0" indent="0">
              <a:buNone/>
            </a:pPr>
            <a:r>
              <a:rPr lang="en-US" b="1" noProof="0" dirty="0"/>
              <a:t>3. Large-Area Scalability</a:t>
            </a:r>
          </a:p>
          <a:p>
            <a:pPr marL="0" indent="0">
              <a:buNone/>
            </a:pPr>
            <a:r>
              <a:rPr lang="en-US" noProof="0" dirty="0"/>
              <a:t>Uniformity in gain and geometry over big surfaces</a:t>
            </a:r>
          </a:p>
          <a:p>
            <a:pPr marL="0" indent="0">
              <a:buNone/>
            </a:pPr>
            <a:r>
              <a:rPr lang="en-US" noProof="0" dirty="0"/>
              <a:t>Demands industrial-grade reproducibility</a:t>
            </a:r>
          </a:p>
          <a:p>
            <a:pPr marL="0" indent="0">
              <a:buNone/>
            </a:pPr>
            <a:endParaRPr lang="en-US" b="1" noProof="0" dirty="0"/>
          </a:p>
          <a:p>
            <a:pPr marL="0" indent="0">
              <a:buNone/>
            </a:pPr>
            <a:r>
              <a:rPr lang="en-US" b="1" noProof="0" dirty="0"/>
              <a:t>4. High-Rate Capability &amp; Ion Backflow</a:t>
            </a:r>
          </a:p>
          <a:p>
            <a:pPr marL="0" indent="0">
              <a:buNone/>
            </a:pPr>
            <a:r>
              <a:rPr lang="en-US" noProof="0" dirty="0"/>
              <a:t>Space charge effects and gain degradation</a:t>
            </a:r>
          </a:p>
          <a:p>
            <a:pPr marL="0" indent="0">
              <a:buNone/>
            </a:pPr>
            <a:r>
              <a:rPr lang="en-US" noProof="0" dirty="0"/>
              <a:t>Needs field shaping &amp; mesh optimization</a:t>
            </a:r>
          </a:p>
          <a:p>
            <a:pPr marL="0" indent="0">
              <a:buNone/>
            </a:pPr>
            <a:endParaRPr lang="en-US" b="1" noProof="0" dirty="0"/>
          </a:p>
          <a:p>
            <a:pPr marL="0" indent="0">
              <a:buNone/>
            </a:pPr>
            <a:r>
              <a:rPr lang="en-US" b="1" noProof="0" dirty="0"/>
              <a:t>5. Electronics Integration</a:t>
            </a:r>
            <a:br>
              <a:rPr lang="en-US" noProof="0" dirty="0"/>
            </a:br>
            <a:r>
              <a:rPr lang="en-US" noProof="0" dirty="0"/>
              <a:t>Requires compact, fast, low-noise readout systems</a:t>
            </a:r>
            <a:br>
              <a:rPr lang="en-US" noProof="0" dirty="0"/>
            </a:br>
            <a:r>
              <a:rPr lang="en-US" noProof="0" dirty="0"/>
              <a:t>Cooling and access are design constraints</a:t>
            </a:r>
          </a:p>
          <a:p>
            <a:pPr marL="85725" indent="0">
              <a:buNone/>
            </a:pPr>
            <a:r>
              <a:rPr lang="en-US" b="1" noProof="0" dirty="0"/>
              <a:t>6. 3D Tracking &amp; Time Resolution</a:t>
            </a:r>
            <a:br>
              <a:rPr lang="en-US" noProof="0" dirty="0"/>
            </a:br>
            <a:r>
              <a:rPr lang="en-US" noProof="0" dirty="0"/>
              <a:t>Micro-TPC mode needs precise timing and drift control </a:t>
            </a:r>
            <a:r>
              <a:rPr lang="en-US" noProof="0" dirty="0">
                <a:sym typeface="Wingdings" panose="05000000000000000000" pitchFamily="2" charset="2"/>
              </a:rPr>
              <a:t> </a:t>
            </a:r>
            <a:r>
              <a:rPr lang="en-US" noProof="0" dirty="0"/>
              <a:t>Fast electronics and calibration</a:t>
            </a:r>
          </a:p>
          <a:p>
            <a:pPr marL="85725" indent="0">
              <a:buNone/>
            </a:pPr>
            <a:endParaRPr lang="en-US" b="1" noProof="0" dirty="0"/>
          </a:p>
          <a:p>
            <a:pPr marL="85725" indent="0">
              <a:buNone/>
            </a:pPr>
            <a:r>
              <a:rPr lang="en-US" b="1" noProof="0" dirty="0"/>
              <a:t>7. Mechanical Precision &amp; Assembly</a:t>
            </a:r>
            <a:br>
              <a:rPr lang="en-US" noProof="0" dirty="0"/>
            </a:br>
            <a:r>
              <a:rPr lang="en-US" noProof="0" dirty="0"/>
              <a:t>Multi-layer assembly with micron tolerances</a:t>
            </a:r>
            <a:br>
              <a:rPr lang="en-US" noProof="0" dirty="0"/>
            </a:br>
            <a:r>
              <a:rPr lang="en-US" noProof="0" dirty="0"/>
              <a:t>Especially relevant for curved or modular setups</a:t>
            </a:r>
          </a:p>
          <a:p>
            <a:pPr marL="85725" indent="0">
              <a:buNone/>
            </a:pPr>
            <a:endParaRPr lang="en-US" b="1" noProof="0" dirty="0"/>
          </a:p>
          <a:p>
            <a:pPr marL="85725" indent="0">
              <a:buNone/>
            </a:pPr>
            <a:r>
              <a:rPr lang="en-US" b="1" noProof="0" dirty="0"/>
              <a:t>8. Cost &amp; Production Efficiency</a:t>
            </a:r>
            <a:br>
              <a:rPr lang="en-US" noProof="0" dirty="0"/>
            </a:br>
            <a:r>
              <a:rPr lang="en-US" noProof="0" dirty="0"/>
              <a:t>Fine structures are expensive to produce at scale</a:t>
            </a:r>
            <a:br>
              <a:rPr lang="en-US" noProof="0" dirty="0"/>
            </a:br>
            <a:r>
              <a:rPr lang="en-US" noProof="0" dirty="0"/>
              <a:t>Push for modularity and standardized components</a:t>
            </a:r>
          </a:p>
          <a:p>
            <a:pPr marL="85725" indent="0">
              <a:buNone/>
            </a:pPr>
            <a:endParaRPr lang="en-US" b="1" noProof="0" dirty="0"/>
          </a:p>
          <a:p>
            <a:pPr marL="85725" indent="0">
              <a:buNone/>
            </a:pPr>
            <a:r>
              <a:rPr lang="en-US" b="1" noProof="0" dirty="0"/>
              <a:t>9. Cross-Experiment Standardization</a:t>
            </a:r>
            <a:br>
              <a:rPr lang="en-US" noProof="0" dirty="0"/>
            </a:br>
            <a:r>
              <a:rPr lang="en-US" noProof="0" dirty="0"/>
              <a:t>Lack of unified specs limits interoperability</a:t>
            </a:r>
            <a:br>
              <a:rPr lang="en-US" noProof="0" dirty="0"/>
            </a:br>
            <a:r>
              <a:rPr lang="en-US" noProof="0" dirty="0"/>
              <a:t>Modular, flexible designs are a priority</a:t>
            </a:r>
          </a:p>
          <a:p>
            <a:pPr marL="0" indent="0">
              <a:buNone/>
            </a:pPr>
            <a:endParaRPr lang="en-US" noProof="0" dirty="0"/>
          </a:p>
        </p:txBody>
      </p:sp>
      <p:pic>
        <p:nvPicPr>
          <p:cNvPr id="7" name="Immagine 6" descr="Immagine che contiene interno, muro, persona, pavimento&#10;&#10;Il contenuto generato dall'IA potrebbe non essere corretto.">
            <a:extLst>
              <a:ext uri="{FF2B5EF4-FFF2-40B4-BE49-F238E27FC236}">
                <a16:creationId xmlns:a16="http://schemas.microsoft.com/office/drawing/2014/main" id="{D9D3E68D-2702-9F87-DB6A-71F8BECE4C59}"/>
              </a:ext>
            </a:extLst>
          </p:cNvPr>
          <p:cNvPicPr>
            <a:picLocks noChangeAspect="1"/>
          </p:cNvPicPr>
          <p:nvPr/>
        </p:nvPicPr>
        <p:blipFill>
          <a:blip r:embed="rId2"/>
          <a:srcRect l="2593" t="37222" r="8148"/>
          <a:stretch>
            <a:fillRect/>
          </a:stretch>
        </p:blipFill>
        <p:spPr>
          <a:xfrm>
            <a:off x="1047750" y="124101"/>
            <a:ext cx="7048500" cy="6609797"/>
          </a:xfrm>
          <a:prstGeom prst="rect">
            <a:avLst/>
          </a:prstGeom>
        </p:spPr>
      </p:pic>
      <p:sp>
        <p:nvSpPr>
          <p:cNvPr id="2" name="Segnaposto data 1">
            <a:extLst>
              <a:ext uri="{FF2B5EF4-FFF2-40B4-BE49-F238E27FC236}">
                <a16:creationId xmlns:a16="http://schemas.microsoft.com/office/drawing/2014/main" id="{BDD7FB28-9176-1417-9CC2-78FDE0EC5321}"/>
              </a:ext>
            </a:extLst>
          </p:cNvPr>
          <p:cNvSpPr>
            <a:spLocks noGrp="1"/>
          </p:cNvSpPr>
          <p:nvPr>
            <p:ph type="dt" sz="half" idx="10"/>
          </p:nvPr>
        </p:nvSpPr>
        <p:spPr/>
        <p:txBody>
          <a:bodyPr/>
          <a:lstStyle/>
          <a:p>
            <a:r>
              <a:rPr lang="it-IT"/>
              <a:t>6/24/2025</a:t>
            </a:r>
            <a:endParaRPr lang="en-US"/>
          </a:p>
        </p:txBody>
      </p:sp>
      <p:sp>
        <p:nvSpPr>
          <p:cNvPr id="3" name="Segnaposto piè di pagina 2">
            <a:extLst>
              <a:ext uri="{FF2B5EF4-FFF2-40B4-BE49-F238E27FC236}">
                <a16:creationId xmlns:a16="http://schemas.microsoft.com/office/drawing/2014/main" id="{3EA68A00-8E9B-D08B-054A-392F84C708D2}"/>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13AB16D5-C04F-7E9B-B6D4-EBC9496870A5}"/>
              </a:ext>
            </a:extLst>
          </p:cNvPr>
          <p:cNvSpPr>
            <a:spLocks noGrp="1"/>
          </p:cNvSpPr>
          <p:nvPr>
            <p:ph type="sldNum" sz="quarter" idx="12"/>
          </p:nvPr>
        </p:nvSpPr>
        <p:spPr/>
        <p:txBody>
          <a:bodyPr/>
          <a:lstStyle/>
          <a:p>
            <a:fld id="{C1FF6DA9-008F-8B48-92A6-B652298478BF}" type="slidenum">
              <a:rPr lang="en-US" smtClean="0"/>
              <a:t>24</a:t>
            </a:fld>
            <a:endParaRPr lang="en-US"/>
          </a:p>
        </p:txBody>
      </p:sp>
    </p:spTree>
    <p:extLst>
      <p:ext uri="{BB962C8B-B14F-4D97-AF65-F5344CB8AC3E}">
        <p14:creationId xmlns:p14="http://schemas.microsoft.com/office/powerpoint/2010/main" val="37454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D4203A42-DDD4-554D-C51B-541184628980}"/>
              </a:ext>
            </a:extLst>
          </p:cNvPr>
          <p:cNvPicPr>
            <a:picLocks noChangeAspect="1"/>
          </p:cNvPicPr>
          <p:nvPr/>
        </p:nvPicPr>
        <p:blipFill>
          <a:blip r:embed="rId2">
            <a:alphaModFix amt="35000"/>
          </a:blip>
          <a:srcRect l="27664" t="11302" r="6136"/>
          <a:stretch>
            <a:fillRect/>
          </a:stretch>
        </p:blipFill>
        <p:spPr>
          <a:xfrm>
            <a:off x="0" y="-1"/>
            <a:ext cx="9144000" cy="6858001"/>
          </a:xfrm>
          <a:prstGeom prst="rect">
            <a:avLst/>
          </a:prstGeom>
        </p:spPr>
      </p:pic>
      <p:sp>
        <p:nvSpPr>
          <p:cNvPr id="2" name="Titolo 1">
            <a:extLst>
              <a:ext uri="{FF2B5EF4-FFF2-40B4-BE49-F238E27FC236}">
                <a16:creationId xmlns:a16="http://schemas.microsoft.com/office/drawing/2014/main" id="{B249BE21-4C10-7FFE-A3A3-1E3966010CCD}"/>
              </a:ext>
            </a:extLst>
          </p:cNvPr>
          <p:cNvSpPr>
            <a:spLocks noGrp="1"/>
          </p:cNvSpPr>
          <p:nvPr>
            <p:ph type="title"/>
          </p:nvPr>
        </p:nvSpPr>
        <p:spPr/>
        <p:txBody>
          <a:bodyPr>
            <a:normAutofit/>
          </a:bodyPr>
          <a:lstStyle/>
          <a:p>
            <a:r>
              <a:rPr lang="en-US" dirty="0"/>
              <a:t>Why MPGDs for Space?</a:t>
            </a:r>
            <a:endParaRPr lang="it-IT" dirty="0"/>
          </a:p>
        </p:txBody>
      </p:sp>
      <p:sp>
        <p:nvSpPr>
          <p:cNvPr id="3" name="Segnaposto contenuto 2">
            <a:extLst>
              <a:ext uri="{FF2B5EF4-FFF2-40B4-BE49-F238E27FC236}">
                <a16:creationId xmlns:a16="http://schemas.microsoft.com/office/drawing/2014/main" id="{6C6A2D41-EBCB-2E02-7388-0DA72E3317B9}"/>
              </a:ext>
            </a:extLst>
          </p:cNvPr>
          <p:cNvSpPr>
            <a:spLocks noGrp="1"/>
          </p:cNvSpPr>
          <p:nvPr>
            <p:ph idx="1"/>
          </p:nvPr>
        </p:nvSpPr>
        <p:spPr>
          <a:xfrm>
            <a:off x="457200" y="1550895"/>
            <a:ext cx="8229600" cy="5051518"/>
          </a:xfrm>
        </p:spPr>
        <p:txBody>
          <a:bodyPr>
            <a:normAutofit lnSpcReduction="10000"/>
          </a:bodyPr>
          <a:lstStyle/>
          <a:p>
            <a:pPr marL="180975" lvl="0" indent="-180975">
              <a:lnSpc>
                <a:spcPct val="90000"/>
              </a:lnSpc>
            </a:pPr>
            <a:r>
              <a:rPr lang="en-US" sz="1800" b="1" dirty="0"/>
              <a:t>Excellent for Very-Low Energy Particles</a:t>
            </a:r>
            <a:br>
              <a:rPr lang="en-US" sz="1800" dirty="0"/>
            </a:br>
            <a:r>
              <a:rPr lang="en-US" sz="1800" dirty="0"/>
              <a:t>The low-density gas medium makes MPGDs ideal for detecting low-energy particles (keV range) that would be absorbed in denser materials like scintillators or semiconductors</a:t>
            </a:r>
            <a:endParaRPr lang="it-IT" sz="1800" dirty="0"/>
          </a:p>
          <a:p>
            <a:pPr marL="180975" lvl="0" indent="-180975">
              <a:lnSpc>
                <a:spcPct val="90000"/>
              </a:lnSpc>
            </a:pPr>
            <a:r>
              <a:rPr lang="en-US" sz="1800" b="1" dirty="0"/>
              <a:t>Low Mass, Large Acceptance</a:t>
            </a:r>
            <a:br>
              <a:rPr lang="en-US" sz="1800" dirty="0"/>
            </a:br>
            <a:r>
              <a:rPr lang="en-US" sz="1800" dirty="0"/>
              <a:t>Lightweight structure enables large sensitive areas with minimal impact on payload mass — crucial for space missions</a:t>
            </a:r>
          </a:p>
          <a:p>
            <a:pPr marL="180975" indent="-180975">
              <a:lnSpc>
                <a:spcPct val="90000"/>
              </a:lnSpc>
            </a:pPr>
            <a:r>
              <a:rPr lang="en-US" sz="1800" b="1" dirty="0"/>
              <a:t>Good Energy and Spatial Resolution</a:t>
            </a:r>
            <a:br>
              <a:rPr lang="en-US" sz="1800" dirty="0"/>
            </a:br>
            <a:r>
              <a:rPr lang="en-US" sz="1800" dirty="0"/>
              <a:t>Suitable for applications like ENA imaging, X-ray polarimetry, and charged-particle tracking</a:t>
            </a:r>
            <a:endParaRPr lang="it-IT" sz="1800" dirty="0"/>
          </a:p>
          <a:p>
            <a:pPr marL="180975" lvl="0" indent="-180975">
              <a:lnSpc>
                <a:spcPct val="90000"/>
              </a:lnSpc>
            </a:pPr>
            <a:endParaRPr lang="it-IT" sz="1800" dirty="0"/>
          </a:p>
          <a:p>
            <a:pPr marL="180975" lvl="0" indent="-180975">
              <a:lnSpc>
                <a:spcPct val="90000"/>
              </a:lnSpc>
            </a:pPr>
            <a:r>
              <a:rPr lang="en-US" sz="1800" b="1" dirty="0"/>
              <a:t>Radiation Hardness</a:t>
            </a:r>
            <a:br>
              <a:rPr lang="en-US" sz="1800" dirty="0"/>
            </a:br>
            <a:r>
              <a:rPr lang="en-US" sz="1800" dirty="0"/>
              <a:t>Inherently resistant to radiation damage, ensuring stable performance in high-radiation environments such as LEO or deep space</a:t>
            </a:r>
            <a:endParaRPr lang="it-IT" sz="1800" dirty="0"/>
          </a:p>
          <a:p>
            <a:pPr marL="180975" lvl="0" indent="-180975">
              <a:lnSpc>
                <a:spcPct val="90000"/>
              </a:lnSpc>
            </a:pPr>
            <a:r>
              <a:rPr lang="en-US" sz="1800" b="1" dirty="0"/>
              <a:t>Flexible Geometry and Scalability</a:t>
            </a:r>
            <a:br>
              <a:rPr lang="en-US" sz="1800" dirty="0"/>
            </a:br>
            <a:r>
              <a:rPr lang="en-US" sz="1800" dirty="0"/>
              <a:t>MPGDs can be customized in shape, size, and layout — ideal for constrained or unusual instrument designs</a:t>
            </a:r>
            <a:endParaRPr lang="it-IT" sz="1800" dirty="0"/>
          </a:p>
          <a:p>
            <a:pPr marL="180975" lvl="0" indent="-180975">
              <a:lnSpc>
                <a:spcPct val="90000"/>
              </a:lnSpc>
            </a:pPr>
            <a:r>
              <a:rPr lang="en-US" sz="1800" b="1" dirty="0"/>
              <a:t>Lower Development and Production Costs</a:t>
            </a:r>
            <a:br>
              <a:rPr lang="en-US" sz="1800" dirty="0"/>
            </a:br>
            <a:r>
              <a:rPr lang="en-US" sz="1800" dirty="0"/>
              <a:t>Compared to solid-state alternatives, MPGDs offer cost-effective solutions without compromising on performance</a:t>
            </a:r>
            <a:endParaRPr lang="it-IT" sz="1800" dirty="0"/>
          </a:p>
        </p:txBody>
      </p:sp>
      <p:sp>
        <p:nvSpPr>
          <p:cNvPr id="20" name="CasellaDiTesto 19">
            <a:extLst>
              <a:ext uri="{FF2B5EF4-FFF2-40B4-BE49-F238E27FC236}">
                <a16:creationId xmlns:a16="http://schemas.microsoft.com/office/drawing/2014/main" id="{1815153B-A603-7322-64C2-3DE1086ACAD1}"/>
              </a:ext>
            </a:extLst>
          </p:cNvPr>
          <p:cNvSpPr txBox="1"/>
          <p:nvPr/>
        </p:nvSpPr>
        <p:spPr>
          <a:xfrm rot="16200000">
            <a:off x="-623375" y="5828913"/>
            <a:ext cx="1573212" cy="215444"/>
          </a:xfrm>
          <a:prstGeom prst="rect">
            <a:avLst/>
          </a:prstGeom>
          <a:noFill/>
        </p:spPr>
        <p:txBody>
          <a:bodyPr wrap="square">
            <a:spAutoFit/>
          </a:bodyPr>
          <a:lstStyle/>
          <a:p>
            <a:r>
              <a:rPr lang="it-IT" sz="800" i="1" dirty="0"/>
              <a:t>http://ixpe.iaps.inaf.it/index.html</a:t>
            </a:r>
          </a:p>
        </p:txBody>
      </p:sp>
      <p:sp>
        <p:nvSpPr>
          <p:cNvPr id="5" name="CasellaDiTesto 4">
            <a:extLst>
              <a:ext uri="{FF2B5EF4-FFF2-40B4-BE49-F238E27FC236}">
                <a16:creationId xmlns:a16="http://schemas.microsoft.com/office/drawing/2014/main" id="{2AFB0489-11B3-12F2-1167-3493C557675B}"/>
              </a:ext>
            </a:extLst>
          </p:cNvPr>
          <p:cNvSpPr txBox="1"/>
          <p:nvPr/>
        </p:nvSpPr>
        <p:spPr>
          <a:xfrm rot="16200000">
            <a:off x="7636445" y="1179424"/>
            <a:ext cx="2557911" cy="261610"/>
          </a:xfrm>
          <a:prstGeom prst="rect">
            <a:avLst/>
          </a:prstGeom>
          <a:noFill/>
        </p:spPr>
        <p:txBody>
          <a:bodyPr wrap="square">
            <a:spAutoFit/>
          </a:bodyPr>
          <a:lstStyle/>
          <a:p>
            <a:r>
              <a:rPr lang="en-US" sz="1100" dirty="0"/>
              <a:t>IXPE (Imaging X-ray Polarimetry Explorer)</a:t>
            </a:r>
            <a:endParaRPr lang="it-IT" sz="1100" dirty="0"/>
          </a:p>
        </p:txBody>
      </p:sp>
      <p:sp>
        <p:nvSpPr>
          <p:cNvPr id="6" name="Segnaposto data 5">
            <a:extLst>
              <a:ext uri="{FF2B5EF4-FFF2-40B4-BE49-F238E27FC236}">
                <a16:creationId xmlns:a16="http://schemas.microsoft.com/office/drawing/2014/main" id="{FA0B4BD6-B52C-E5F2-BBB8-2176D2510E2B}"/>
              </a:ext>
            </a:extLst>
          </p:cNvPr>
          <p:cNvSpPr>
            <a:spLocks noGrp="1"/>
          </p:cNvSpPr>
          <p:nvPr>
            <p:ph type="dt" sz="half" idx="10"/>
          </p:nvPr>
        </p:nvSpPr>
        <p:spPr/>
        <p:txBody>
          <a:bodyPr/>
          <a:lstStyle/>
          <a:p>
            <a:r>
              <a:rPr lang="it-IT"/>
              <a:t>6/24/2025</a:t>
            </a:r>
            <a:endParaRPr lang="en-US"/>
          </a:p>
        </p:txBody>
      </p:sp>
      <p:sp>
        <p:nvSpPr>
          <p:cNvPr id="7" name="Segnaposto piè di pagina 6">
            <a:extLst>
              <a:ext uri="{FF2B5EF4-FFF2-40B4-BE49-F238E27FC236}">
                <a16:creationId xmlns:a16="http://schemas.microsoft.com/office/drawing/2014/main" id="{1EAE1019-88D2-C3CD-EEF2-8B5ED938AED2}"/>
              </a:ext>
            </a:extLst>
          </p:cNvPr>
          <p:cNvSpPr>
            <a:spLocks noGrp="1"/>
          </p:cNvSpPr>
          <p:nvPr>
            <p:ph type="ftr" sz="quarter" idx="11"/>
          </p:nvPr>
        </p:nvSpPr>
        <p:spPr/>
        <p:txBody>
          <a:bodyPr/>
          <a:lstStyle/>
          <a:p>
            <a:r>
              <a:rPr lang="en-US"/>
              <a:t>Experimental Physics Meets Space - F. Pilo</a:t>
            </a:r>
          </a:p>
        </p:txBody>
      </p:sp>
      <p:sp>
        <p:nvSpPr>
          <p:cNvPr id="8" name="Segnaposto numero diapositiva 7">
            <a:extLst>
              <a:ext uri="{FF2B5EF4-FFF2-40B4-BE49-F238E27FC236}">
                <a16:creationId xmlns:a16="http://schemas.microsoft.com/office/drawing/2014/main" id="{2FC713EE-1871-682D-821B-A93C4AEFBE70}"/>
              </a:ext>
            </a:extLst>
          </p:cNvPr>
          <p:cNvSpPr>
            <a:spLocks noGrp="1"/>
          </p:cNvSpPr>
          <p:nvPr>
            <p:ph type="sldNum" sz="quarter" idx="12"/>
          </p:nvPr>
        </p:nvSpPr>
        <p:spPr/>
        <p:txBody>
          <a:bodyPr/>
          <a:lstStyle/>
          <a:p>
            <a:fld id="{C1FF6DA9-008F-8B48-92A6-B652298478BF}" type="slidenum">
              <a:rPr lang="en-US" smtClean="0"/>
              <a:t>25</a:t>
            </a:fld>
            <a:endParaRPr lang="en-US"/>
          </a:p>
        </p:txBody>
      </p:sp>
    </p:spTree>
    <p:extLst>
      <p:ext uri="{BB962C8B-B14F-4D97-AF65-F5344CB8AC3E}">
        <p14:creationId xmlns:p14="http://schemas.microsoft.com/office/powerpoint/2010/main" val="3433263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magine che contiene trasporto, satellite, spazio, Spazio esterno&#10;&#10;Il contenuto generato dall'IA potrebbe non essere corretto.">
            <a:extLst>
              <a:ext uri="{FF2B5EF4-FFF2-40B4-BE49-F238E27FC236}">
                <a16:creationId xmlns:a16="http://schemas.microsoft.com/office/drawing/2014/main" id="{2D15E8FF-6BA9-A86F-A1ED-B231EFA67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258" r="20258"/>
          <a:stretch>
            <a:fillRect/>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200" noProof="0"/>
              <a:t>MPGD in Space: What's Really Different?</a:t>
            </a:r>
          </a:p>
        </p:txBody>
      </p:sp>
      <p:sp>
        <p:nvSpPr>
          <p:cNvPr id="3" name="Content Placeholder 2"/>
          <p:cNvSpPr>
            <a:spLocks noGrp="1"/>
          </p:cNvSpPr>
          <p:nvPr>
            <p:ph idx="1"/>
          </p:nvPr>
        </p:nvSpPr>
        <p:spPr>
          <a:xfrm>
            <a:off x="628650" y="2434201"/>
            <a:ext cx="3619500" cy="3742762"/>
          </a:xfrm>
        </p:spPr>
        <p:txBody>
          <a:bodyPr>
            <a:normAutofit lnSpcReduction="10000"/>
          </a:bodyPr>
          <a:lstStyle/>
          <a:p>
            <a:r>
              <a:rPr lang="en-US" sz="2000" b="1" dirty="0"/>
              <a:t>Gas leaks</a:t>
            </a:r>
            <a:r>
              <a:rPr lang="en-US" sz="2000" dirty="0"/>
              <a:t> from a pressurized detector into the surrounding vacuum: even tiny leaks are fatal over time</a:t>
            </a:r>
          </a:p>
          <a:p>
            <a:r>
              <a:rPr lang="en-US" sz="2000" b="1" noProof="0" dirty="0"/>
              <a:t>Material selection</a:t>
            </a:r>
            <a:r>
              <a:rPr lang="en-US" sz="2000" noProof="0" dirty="0"/>
              <a:t>: low-outgassing polymers and glues</a:t>
            </a:r>
          </a:p>
          <a:p>
            <a:r>
              <a:rPr lang="en-US" sz="2000" noProof="0" dirty="0"/>
              <a:t>Charging-up in vacuum/microgravity</a:t>
            </a:r>
          </a:p>
          <a:p>
            <a:r>
              <a:rPr lang="en-US" sz="2000" noProof="0" dirty="0"/>
              <a:t>Radiation: SEU and TID effects on front-end electronics</a:t>
            </a:r>
          </a:p>
        </p:txBody>
      </p:sp>
      <p:sp>
        <p:nvSpPr>
          <p:cNvPr id="13" name="CasellaDiTesto 12">
            <a:extLst>
              <a:ext uri="{FF2B5EF4-FFF2-40B4-BE49-F238E27FC236}">
                <a16:creationId xmlns:a16="http://schemas.microsoft.com/office/drawing/2014/main" id="{33D64FBD-0218-BD25-D7AB-ED608C31D4AA}"/>
              </a:ext>
            </a:extLst>
          </p:cNvPr>
          <p:cNvSpPr txBox="1"/>
          <p:nvPr/>
        </p:nvSpPr>
        <p:spPr>
          <a:xfrm rot="16200000">
            <a:off x="6677682" y="3632300"/>
            <a:ext cx="4572000" cy="307777"/>
          </a:xfrm>
          <a:prstGeom prst="rect">
            <a:avLst/>
          </a:prstGeom>
          <a:noFill/>
        </p:spPr>
        <p:txBody>
          <a:bodyPr wrap="square">
            <a:spAutoFit/>
          </a:bodyPr>
          <a:lstStyle/>
          <a:p>
            <a:r>
              <a:rPr lang="it-IT" sz="1400" dirty="0">
                <a:solidFill>
                  <a:schemeClr val="bg1"/>
                </a:solidFill>
              </a:rPr>
              <a:t>https://cosmic.riken.jp/ninjasat/</a:t>
            </a:r>
          </a:p>
        </p:txBody>
      </p:sp>
      <p:sp>
        <p:nvSpPr>
          <p:cNvPr id="4" name="Segnaposto data 3">
            <a:extLst>
              <a:ext uri="{FF2B5EF4-FFF2-40B4-BE49-F238E27FC236}">
                <a16:creationId xmlns:a16="http://schemas.microsoft.com/office/drawing/2014/main" id="{2B10EEC7-9A5C-F4FC-2DFF-7F780FA6F8E3}"/>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371AFB52-4FA0-6710-8D6F-6F42405B074A}"/>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E7A3BD25-A2DD-8925-3353-E06F5F7C2FCE}"/>
              </a:ext>
            </a:extLst>
          </p:cNvPr>
          <p:cNvSpPr>
            <a:spLocks noGrp="1"/>
          </p:cNvSpPr>
          <p:nvPr>
            <p:ph type="sldNum" sz="quarter" idx="12"/>
          </p:nvPr>
        </p:nvSpPr>
        <p:spPr/>
        <p:txBody>
          <a:bodyPr/>
          <a:lstStyle/>
          <a:p>
            <a:fld id="{C1FF6DA9-008F-8B48-92A6-B652298478BF}"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27EEA3-E00B-1ED4-18FE-E3FF89CAF15D}"/>
              </a:ext>
            </a:extLst>
          </p:cNvPr>
          <p:cNvSpPr>
            <a:spLocks noGrp="1"/>
          </p:cNvSpPr>
          <p:nvPr>
            <p:ph type="title"/>
          </p:nvPr>
        </p:nvSpPr>
        <p:spPr>
          <a:xfrm>
            <a:off x="457200" y="790575"/>
            <a:ext cx="8229600" cy="1143000"/>
          </a:xfrm>
        </p:spPr>
        <p:txBody>
          <a:bodyPr>
            <a:normAutofit fontScale="90000"/>
          </a:bodyPr>
          <a:lstStyle/>
          <a:p>
            <a:pPr algn="l"/>
            <a:r>
              <a:rPr lang="en-US" sz="2200" noProof="0" dirty="0"/>
              <a:t>Gas sealing: maintaining purity over years</a:t>
            </a:r>
            <a:br>
              <a:rPr lang="en-US" noProof="0" dirty="0"/>
            </a:br>
            <a:r>
              <a:rPr lang="en-US" sz="4000" noProof="0" dirty="0"/>
              <a:t>What makes sealing in space uniquely difficult?</a:t>
            </a:r>
            <a:br>
              <a:rPr lang="en-US" noProof="0" dirty="0"/>
            </a:br>
            <a:endParaRPr lang="en-US" noProof="0" dirty="0"/>
          </a:p>
        </p:txBody>
      </p:sp>
      <p:sp>
        <p:nvSpPr>
          <p:cNvPr id="3" name="Segnaposto contenuto 2">
            <a:extLst>
              <a:ext uri="{FF2B5EF4-FFF2-40B4-BE49-F238E27FC236}">
                <a16:creationId xmlns:a16="http://schemas.microsoft.com/office/drawing/2014/main" id="{673B0C9D-6F4B-4585-A4AB-E6E875D4356F}"/>
              </a:ext>
            </a:extLst>
          </p:cNvPr>
          <p:cNvSpPr>
            <a:spLocks noGrp="1"/>
          </p:cNvSpPr>
          <p:nvPr>
            <p:ph idx="1"/>
          </p:nvPr>
        </p:nvSpPr>
        <p:spPr>
          <a:xfrm>
            <a:off x="457200" y="2305049"/>
            <a:ext cx="8229600" cy="3830257"/>
          </a:xfrm>
        </p:spPr>
        <p:txBody>
          <a:bodyPr>
            <a:normAutofit/>
          </a:bodyPr>
          <a:lstStyle/>
          <a:p>
            <a:r>
              <a:rPr lang="en-US" sz="1800" b="1" noProof="0" dirty="0"/>
              <a:t>The vacuum of space creates a huge pressure differential. </a:t>
            </a:r>
            <a:r>
              <a:rPr lang="en-US" sz="1800" noProof="0" dirty="0"/>
              <a:t>Inside a spacecraft or system, pressures can be at normal atmospheric levels or even higher, while outside it’s near perfect vacuum. This difference stresses seals intensely.</a:t>
            </a:r>
          </a:p>
          <a:p>
            <a:r>
              <a:rPr lang="en-US" sz="1800" b="1" noProof="0" dirty="0"/>
              <a:t>Extreme temperatures</a:t>
            </a:r>
            <a:r>
              <a:rPr lang="en-US" sz="1800" noProof="0" dirty="0"/>
              <a:t>—from hundreds of degrees below zero to intense heat—can cause materials to contract or expand, risking seal integrity. Materials that work well on Earth may become brittle or deform in space.</a:t>
            </a:r>
          </a:p>
          <a:p>
            <a:r>
              <a:rPr lang="en-US" sz="1800" b="1" noProof="0" dirty="0"/>
              <a:t>The space environment is filled with radiation and micrometeoroids</a:t>
            </a:r>
            <a:r>
              <a:rPr lang="en-US" sz="1800" noProof="0" dirty="0"/>
              <a:t>, which can degrade sealing materials over time.</a:t>
            </a:r>
          </a:p>
          <a:p>
            <a:r>
              <a:rPr lang="en-US" sz="1800" b="1" noProof="0" dirty="0"/>
              <a:t>Some systems operate at cryogenic temperatures</a:t>
            </a:r>
            <a:r>
              <a:rPr lang="en-US" sz="1800" noProof="0" dirty="0"/>
              <a:t>, such as those handling liquid hydrogen or oxygen, where seals must function reliably without leaks despite extreme cold.</a:t>
            </a:r>
          </a:p>
        </p:txBody>
      </p:sp>
      <p:sp>
        <p:nvSpPr>
          <p:cNvPr id="4" name="Segnaposto data 3">
            <a:extLst>
              <a:ext uri="{FF2B5EF4-FFF2-40B4-BE49-F238E27FC236}">
                <a16:creationId xmlns:a16="http://schemas.microsoft.com/office/drawing/2014/main" id="{DC2C6D74-D1F7-5A94-F681-D370DDC57426}"/>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3730BAE6-D78F-E23B-2092-F51E711464B7}"/>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D944C9FC-8170-8CB2-A94F-161E93787C9B}"/>
              </a:ext>
            </a:extLst>
          </p:cNvPr>
          <p:cNvSpPr>
            <a:spLocks noGrp="1"/>
          </p:cNvSpPr>
          <p:nvPr>
            <p:ph type="sldNum" sz="quarter" idx="12"/>
          </p:nvPr>
        </p:nvSpPr>
        <p:spPr/>
        <p:txBody>
          <a:bodyPr/>
          <a:lstStyle/>
          <a:p>
            <a:fld id="{C1FF6DA9-008F-8B48-92A6-B652298478BF}" type="slidenum">
              <a:rPr lang="en-US" smtClean="0"/>
              <a:t>27</a:t>
            </a:fld>
            <a:endParaRPr lang="en-US"/>
          </a:p>
        </p:txBody>
      </p:sp>
    </p:spTree>
    <p:extLst>
      <p:ext uri="{BB962C8B-B14F-4D97-AF65-F5344CB8AC3E}">
        <p14:creationId xmlns:p14="http://schemas.microsoft.com/office/powerpoint/2010/main" val="21695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E3C9056-8509-54BA-5FA2-BA1F241626EA}"/>
              </a:ext>
            </a:extLst>
          </p:cNvPr>
          <p:cNvSpPr txBox="1">
            <a:spLocks noChangeArrowheads="1"/>
          </p:cNvSpPr>
          <p:nvPr/>
        </p:nvSpPr>
        <p:spPr bwMode="auto">
          <a:xfrm>
            <a:off x="495300" y="3017728"/>
            <a:ext cx="84201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Bef>
                <a:spcPct val="0"/>
              </a:spcBef>
              <a:spcAft>
                <a:spcPct val="0"/>
              </a:spcAft>
              <a:buFont typeface="Arial"/>
              <a:buNone/>
            </a:pPr>
            <a:r>
              <a:rPr lang="en-US" sz="1400" noProof="0" dirty="0"/>
              <a:t>Given:</a:t>
            </a:r>
          </a:p>
          <a:p>
            <a:pPr marL="0" indent="0" defTabSz="914400" eaLnBrk="0" fontAlgn="base" hangingPunct="0">
              <a:spcBef>
                <a:spcPct val="0"/>
              </a:spcBef>
              <a:spcAft>
                <a:spcPct val="0"/>
              </a:spcAft>
              <a:buFont typeface="Arial"/>
              <a:buNone/>
            </a:pPr>
            <a:endParaRPr lang="en-US" sz="1400" noProof="0" dirty="0"/>
          </a:p>
          <a:p>
            <a:pPr marL="400050" lvl="1" indent="0" defTabSz="914400" eaLnBrk="0" fontAlgn="base" hangingPunct="0">
              <a:spcBef>
                <a:spcPct val="0"/>
              </a:spcBef>
              <a:spcAft>
                <a:spcPct val="0"/>
              </a:spcAft>
              <a:buFont typeface="Arial"/>
              <a:buNone/>
            </a:pPr>
            <a:r>
              <a:rPr lang="en-US" sz="1400" noProof="0" dirty="0"/>
              <a:t>Leak rate: Q = 10</a:t>
            </a:r>
            <a:r>
              <a:rPr lang="en-US" sz="1400" baseline="30000" noProof="0" dirty="0"/>
              <a:t>−9</a:t>
            </a:r>
            <a:r>
              <a:rPr lang="en-US" sz="1400" noProof="0" dirty="0"/>
              <a:t> </a:t>
            </a:r>
            <a:r>
              <a:rPr lang="en-US" sz="1400" noProof="0" dirty="0" err="1"/>
              <a:t>atm·cc</a:t>
            </a:r>
            <a:r>
              <a:rPr lang="en-US" sz="1400" noProof="0" dirty="0"/>
              <a:t>/s</a:t>
            </a:r>
          </a:p>
          <a:p>
            <a:pPr marL="400050" lvl="1" indent="0" defTabSz="914400" eaLnBrk="0" fontAlgn="base" hangingPunct="0">
              <a:spcBef>
                <a:spcPct val="0"/>
              </a:spcBef>
              <a:spcAft>
                <a:spcPct val="0"/>
              </a:spcAft>
              <a:buFont typeface="Arial"/>
              <a:buNone/>
            </a:pPr>
            <a:r>
              <a:rPr lang="en-US" sz="1400" noProof="0" dirty="0"/>
              <a:t>Pressure change: ΔP= 1 mbar = 0.001 bar = 0.0009869 atm</a:t>
            </a:r>
          </a:p>
          <a:p>
            <a:pPr marL="400050" lvl="1" indent="0" defTabSz="914400" eaLnBrk="0" fontAlgn="base" hangingPunct="0">
              <a:spcBef>
                <a:spcPct val="0"/>
              </a:spcBef>
              <a:spcAft>
                <a:spcPct val="0"/>
              </a:spcAft>
              <a:buFont typeface="Arial"/>
              <a:buNone/>
            </a:pPr>
            <a:r>
              <a:rPr lang="en-US" sz="1400" noProof="0" dirty="0"/>
              <a:t>Volume: V = 1 liter = 1000 cc</a:t>
            </a:r>
          </a:p>
          <a:p>
            <a:pPr marL="0" indent="0" defTabSz="914400" eaLnBrk="0" fontAlgn="base" hangingPunct="0">
              <a:spcBef>
                <a:spcPct val="0"/>
              </a:spcBef>
              <a:spcAft>
                <a:spcPct val="0"/>
              </a:spcAft>
              <a:buFont typeface="Arial"/>
              <a:buNone/>
            </a:pPr>
            <a:endParaRPr lang="en-US" sz="1400" noProof="0" dirty="0"/>
          </a:p>
          <a:p>
            <a:pPr marL="0" indent="0" defTabSz="914400" eaLnBrk="0" fontAlgn="base" hangingPunct="0">
              <a:spcBef>
                <a:spcPct val="0"/>
              </a:spcBef>
              <a:spcAft>
                <a:spcPct val="0"/>
              </a:spcAft>
              <a:buFont typeface="Arial"/>
              <a:buNone/>
            </a:pPr>
            <a:r>
              <a:rPr lang="en-US" sz="1400" noProof="0" dirty="0"/>
              <a:t>Using the formula:</a:t>
            </a:r>
          </a:p>
          <a:p>
            <a:pPr marL="0" indent="0" defTabSz="914400" eaLnBrk="0" fontAlgn="base" hangingPunct="0">
              <a:spcBef>
                <a:spcPct val="0"/>
              </a:spcBef>
              <a:spcAft>
                <a:spcPct val="0"/>
              </a:spcAft>
              <a:buFont typeface="Arial"/>
              <a:buNone/>
            </a:pPr>
            <a:endParaRPr lang="en-US" sz="1400" noProof="0" dirty="0"/>
          </a:p>
          <a:p>
            <a:pPr marL="0" indent="0" defTabSz="914400" eaLnBrk="0" fontAlgn="base" hangingPunct="0">
              <a:spcBef>
                <a:spcPct val="0"/>
              </a:spcBef>
              <a:spcAft>
                <a:spcPct val="0"/>
              </a:spcAft>
              <a:buFont typeface="Arial"/>
              <a:buNone/>
            </a:pPr>
            <a:endParaRPr lang="en-US" sz="1400" noProof="0" dirty="0"/>
          </a:p>
          <a:p>
            <a:pPr marL="0" indent="0" defTabSz="914400" eaLnBrk="0" fontAlgn="base" hangingPunct="0">
              <a:spcBef>
                <a:spcPct val="0"/>
              </a:spcBef>
              <a:spcAft>
                <a:spcPct val="0"/>
              </a:spcAft>
              <a:buFont typeface="Arial"/>
              <a:buNone/>
            </a:pPr>
            <a:endParaRPr lang="en-US" sz="1400" noProof="0" dirty="0"/>
          </a:p>
          <a:p>
            <a:pPr marL="0" indent="0" defTabSz="914400" eaLnBrk="0" fontAlgn="base" hangingPunct="0">
              <a:spcBef>
                <a:spcPct val="0"/>
              </a:spcBef>
              <a:spcAft>
                <a:spcPct val="0"/>
              </a:spcAft>
              <a:buFont typeface="Arial"/>
              <a:buNone/>
            </a:pPr>
            <a:endParaRPr lang="en-US" sz="1400" noProof="0" dirty="0"/>
          </a:p>
          <a:p>
            <a:pPr marL="0" indent="0" defTabSz="914400" eaLnBrk="0" fontAlgn="base" hangingPunct="0">
              <a:spcBef>
                <a:spcPct val="0"/>
              </a:spcBef>
              <a:spcAft>
                <a:spcPct val="0"/>
              </a:spcAft>
              <a:buFont typeface="Arial"/>
              <a:buNone/>
            </a:pPr>
            <a:r>
              <a:rPr lang="en-US" sz="1400" noProof="0" dirty="0"/>
              <a:t>Convert to days/years:</a:t>
            </a:r>
          </a:p>
          <a:p>
            <a:pPr marL="0" indent="0" defTabSz="914400" eaLnBrk="0" fontAlgn="base" hangingPunct="0">
              <a:spcBef>
                <a:spcPct val="0"/>
              </a:spcBef>
              <a:spcAft>
                <a:spcPct val="0"/>
              </a:spcAft>
              <a:buFontTx/>
              <a:buChar char="•"/>
            </a:pPr>
            <a:endParaRPr lang="en-US" sz="1400" noProof="0" dirty="0"/>
          </a:p>
          <a:p>
            <a:pPr marL="0" indent="0" defTabSz="914400" eaLnBrk="0" fontAlgn="base" hangingPunct="0">
              <a:spcBef>
                <a:spcPct val="0"/>
              </a:spcBef>
              <a:spcAft>
                <a:spcPct val="0"/>
              </a:spcAft>
              <a:buFontTx/>
              <a:buChar char="•"/>
            </a:pPr>
            <a:endParaRPr lang="en-US" sz="1400" noProof="0" dirty="0"/>
          </a:p>
        </p:txBody>
      </p:sp>
      <p:sp>
        <p:nvSpPr>
          <p:cNvPr id="2" name="Titolo 1">
            <a:extLst>
              <a:ext uri="{FF2B5EF4-FFF2-40B4-BE49-F238E27FC236}">
                <a16:creationId xmlns:a16="http://schemas.microsoft.com/office/drawing/2014/main" id="{8CA950DA-7BE4-8D05-1227-716738A8BC1E}"/>
              </a:ext>
            </a:extLst>
          </p:cNvPr>
          <p:cNvSpPr>
            <a:spLocks noGrp="1"/>
          </p:cNvSpPr>
          <p:nvPr>
            <p:ph type="title"/>
          </p:nvPr>
        </p:nvSpPr>
        <p:spPr/>
        <p:txBody>
          <a:bodyPr>
            <a:normAutofit/>
          </a:bodyPr>
          <a:lstStyle/>
          <a:p>
            <a:pPr algn="l"/>
            <a:r>
              <a:rPr lang="en-US" sz="2200" noProof="0" dirty="0"/>
              <a:t>Gas sealing: maintaining purity over years</a:t>
            </a:r>
            <a:br>
              <a:rPr lang="en-US" noProof="0" dirty="0"/>
            </a:br>
            <a:r>
              <a:rPr lang="en-US" noProof="0" dirty="0"/>
              <a:t>Leak rate</a:t>
            </a:r>
          </a:p>
        </p:txBody>
      </p:sp>
      <p:sp>
        <p:nvSpPr>
          <p:cNvPr id="4" name="Rectangle 1">
            <a:extLst>
              <a:ext uri="{FF2B5EF4-FFF2-40B4-BE49-F238E27FC236}">
                <a16:creationId xmlns:a16="http://schemas.microsoft.com/office/drawing/2014/main" id="{DCCECDB6-2150-59E4-B363-B7A23045B702}"/>
              </a:ext>
            </a:extLst>
          </p:cNvPr>
          <p:cNvSpPr>
            <a:spLocks noGrp="1" noChangeArrowheads="1"/>
          </p:cNvSpPr>
          <p:nvPr>
            <p:ph idx="1"/>
          </p:nvPr>
        </p:nvSpPr>
        <p:spPr bwMode="auto">
          <a:xfrm>
            <a:off x="495300" y="1398906"/>
            <a:ext cx="8229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defTabSz="914400" eaLnBrk="0" fontAlgn="base" hangingPunct="0">
              <a:spcBef>
                <a:spcPct val="0"/>
              </a:spcBef>
              <a:spcAft>
                <a:spcPct val="0"/>
              </a:spcAft>
              <a:buNone/>
            </a:pPr>
            <a:r>
              <a:rPr lang="en-US" sz="1800" b="1" noProof="0" dirty="0"/>
              <a:t>Leak rate</a:t>
            </a:r>
            <a:r>
              <a:rPr lang="en-US" sz="1800" noProof="0" dirty="0"/>
              <a:t> is the measure of how much gas escapes (or enters) a sealed system </a:t>
            </a:r>
            <a:r>
              <a:rPr lang="en-US" sz="1800" b="1" noProof="0" dirty="0"/>
              <a:t>over time</a:t>
            </a:r>
            <a:r>
              <a:rPr lang="en-US" sz="1800" noProof="0" dirty="0"/>
              <a:t> due to imperfections in seals, welds, joints, or materials. Leak rate is influenced by the </a:t>
            </a:r>
            <a:r>
              <a:rPr lang="en-US" sz="1800" b="1" noProof="0" dirty="0"/>
              <a:t>physical properties of the gas</a:t>
            </a:r>
            <a:r>
              <a:rPr lang="en-US" sz="1800" noProof="0" dirty="0"/>
              <a:t> — especially its </a:t>
            </a:r>
            <a:r>
              <a:rPr lang="en-US" sz="1800" b="1" noProof="0" dirty="0"/>
              <a:t>molecular mass</a:t>
            </a:r>
            <a:r>
              <a:rPr lang="en-US" sz="1800" noProof="0" dirty="0"/>
              <a:t> and </a:t>
            </a:r>
            <a:r>
              <a:rPr lang="en-US" sz="1800" b="1" noProof="0" dirty="0"/>
              <a:t>viscosity</a:t>
            </a:r>
            <a:endParaRPr lang="en-US" sz="1800" noProof="0" dirty="0"/>
          </a:p>
          <a:p>
            <a:pPr marL="0" marR="0" lvl="0" indent="0" algn="l" defTabSz="914400" rtl="0" eaLnBrk="0" fontAlgn="base" latinLnBrk="0" hangingPunct="0">
              <a:lnSpc>
                <a:spcPct val="100000"/>
              </a:lnSpc>
              <a:spcBef>
                <a:spcPct val="0"/>
              </a:spcBef>
              <a:spcAft>
                <a:spcPct val="0"/>
              </a:spcAft>
              <a:buClrTx/>
              <a:buSzTx/>
              <a:buNone/>
              <a:tabLst/>
            </a:pPr>
            <a:endParaRPr kumimoji="0" lang="en-US" sz="1800" u="none" strike="noStrike" cap="none" normalizeH="0" baseline="0" noProof="0" dirty="0">
              <a:ln>
                <a:noFill/>
              </a:ln>
              <a:solidFill>
                <a:schemeClr val="tx1"/>
              </a:solidFill>
              <a:effectLst/>
            </a:endParaRPr>
          </a:p>
          <a:p>
            <a:pPr marL="0" lvl="0" indent="0" defTabSz="914400" eaLnBrk="0" fontAlgn="base" hangingPunct="0">
              <a:spcBef>
                <a:spcPct val="0"/>
              </a:spcBef>
              <a:spcAft>
                <a:spcPct val="0"/>
              </a:spcAft>
              <a:buNone/>
            </a:pPr>
            <a:r>
              <a:rPr lang="en-US" sz="1800" noProof="0" dirty="0"/>
              <a:t>Standard Unit (SI-based): Pa·m</a:t>
            </a:r>
            <a:r>
              <a:rPr lang="en-US" sz="1800" baseline="30000" noProof="0" dirty="0"/>
              <a:t>3</a:t>
            </a:r>
            <a:r>
              <a:rPr lang="en-US" sz="1800" noProof="0" dirty="0"/>
              <a:t>/s (or </a:t>
            </a:r>
            <a:r>
              <a:rPr lang="en-US" sz="1800" noProof="0" dirty="0" err="1"/>
              <a:t>atm·cc</a:t>
            </a:r>
            <a:r>
              <a:rPr lang="en-US" sz="1800" noProof="0" dirty="0"/>
              <a:t>/s or </a:t>
            </a:r>
            <a:r>
              <a:rPr lang="en-US" sz="1800" noProof="0" dirty="0" err="1"/>
              <a:t>mbar·l</a:t>
            </a:r>
            <a:r>
              <a:rPr lang="en-US" sz="1800" noProof="0" dirty="0"/>
              <a:t>/s)</a:t>
            </a:r>
          </a:p>
        </p:txBody>
      </p:sp>
      <p:pic>
        <p:nvPicPr>
          <p:cNvPr id="12" name="Immagine 11">
            <a:extLst>
              <a:ext uri="{FF2B5EF4-FFF2-40B4-BE49-F238E27FC236}">
                <a16:creationId xmlns:a16="http://schemas.microsoft.com/office/drawing/2014/main" id="{33BCFB4B-4CBE-21F3-3198-CAEA580FE5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18912" y="4516121"/>
            <a:ext cx="5382376" cy="990738"/>
          </a:xfrm>
          <a:prstGeom prst="rect">
            <a:avLst/>
          </a:prstGeom>
        </p:spPr>
      </p:pic>
      <p:pic>
        <p:nvPicPr>
          <p:cNvPr id="13" name="Immagine 12">
            <a:extLst>
              <a:ext uri="{FF2B5EF4-FFF2-40B4-BE49-F238E27FC236}">
                <a16:creationId xmlns:a16="http://schemas.microsoft.com/office/drawing/2014/main" id="{B2802844-BBA6-18D0-7809-5A1B3E1FD9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76419" y="5506887"/>
            <a:ext cx="2591162" cy="1076475"/>
          </a:xfrm>
          <a:prstGeom prst="rect">
            <a:avLst/>
          </a:prstGeom>
        </p:spPr>
      </p:pic>
      <p:sp>
        <p:nvSpPr>
          <p:cNvPr id="3" name="Segnaposto data 2">
            <a:extLst>
              <a:ext uri="{FF2B5EF4-FFF2-40B4-BE49-F238E27FC236}">
                <a16:creationId xmlns:a16="http://schemas.microsoft.com/office/drawing/2014/main" id="{341BC6BE-23D5-3EB6-AC17-3E7B59DCE41B}"/>
              </a:ext>
            </a:extLst>
          </p:cNvPr>
          <p:cNvSpPr>
            <a:spLocks noGrp="1"/>
          </p:cNvSpPr>
          <p:nvPr>
            <p:ph type="dt" sz="half" idx="10"/>
          </p:nvPr>
        </p:nvSpPr>
        <p:spPr/>
        <p:txBody>
          <a:bodyPr/>
          <a:lstStyle/>
          <a:p>
            <a:r>
              <a:rPr lang="it-IT"/>
              <a:t>6/24/2025</a:t>
            </a:r>
            <a:endParaRPr lang="en-US"/>
          </a:p>
        </p:txBody>
      </p:sp>
      <p:sp>
        <p:nvSpPr>
          <p:cNvPr id="6" name="Segnaposto numero diapositiva 5">
            <a:extLst>
              <a:ext uri="{FF2B5EF4-FFF2-40B4-BE49-F238E27FC236}">
                <a16:creationId xmlns:a16="http://schemas.microsoft.com/office/drawing/2014/main" id="{4D372D1A-BFFC-A89F-73F3-15E468548FAA}"/>
              </a:ext>
            </a:extLst>
          </p:cNvPr>
          <p:cNvSpPr>
            <a:spLocks noGrp="1"/>
          </p:cNvSpPr>
          <p:nvPr>
            <p:ph type="sldNum" sz="quarter" idx="12"/>
          </p:nvPr>
        </p:nvSpPr>
        <p:spPr/>
        <p:txBody>
          <a:bodyPr/>
          <a:lstStyle/>
          <a:p>
            <a:fld id="{C1FF6DA9-008F-8B48-92A6-B652298478BF}" type="slidenum">
              <a:rPr lang="en-US" smtClean="0"/>
              <a:t>28</a:t>
            </a:fld>
            <a:endParaRPr lang="en-US"/>
          </a:p>
        </p:txBody>
      </p:sp>
    </p:spTree>
    <p:extLst>
      <p:ext uri="{BB962C8B-B14F-4D97-AF65-F5344CB8AC3E}">
        <p14:creationId xmlns:p14="http://schemas.microsoft.com/office/powerpoint/2010/main" val="3613463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FBF334-A862-7B2C-11D6-3084F830A454}"/>
              </a:ext>
            </a:extLst>
          </p:cNvPr>
          <p:cNvSpPr>
            <a:spLocks noGrp="1"/>
          </p:cNvSpPr>
          <p:nvPr>
            <p:ph type="title"/>
          </p:nvPr>
        </p:nvSpPr>
        <p:spPr/>
        <p:txBody>
          <a:bodyPr>
            <a:normAutofit fontScale="90000"/>
          </a:bodyPr>
          <a:lstStyle/>
          <a:p>
            <a:pPr algn="l"/>
            <a:r>
              <a:rPr lang="en-US" sz="2200" noProof="0" dirty="0"/>
              <a:t>Gas sealing: maintaining purity over years </a:t>
            </a:r>
            <a:br>
              <a:rPr lang="en-US" noProof="0" dirty="0"/>
            </a:br>
            <a:r>
              <a:rPr lang="en-US" noProof="0" dirty="0"/>
              <a:t>How are these challenges addressed?</a:t>
            </a:r>
          </a:p>
        </p:txBody>
      </p:sp>
      <p:sp>
        <p:nvSpPr>
          <p:cNvPr id="3" name="Segnaposto contenuto 2">
            <a:extLst>
              <a:ext uri="{FF2B5EF4-FFF2-40B4-BE49-F238E27FC236}">
                <a16:creationId xmlns:a16="http://schemas.microsoft.com/office/drawing/2014/main" id="{9D3B8EAF-4425-474E-89EF-54814ED1CD63}"/>
              </a:ext>
            </a:extLst>
          </p:cNvPr>
          <p:cNvSpPr>
            <a:spLocks noGrp="1"/>
          </p:cNvSpPr>
          <p:nvPr>
            <p:ph idx="1"/>
          </p:nvPr>
        </p:nvSpPr>
        <p:spPr>
          <a:xfrm>
            <a:off x="457200" y="1458628"/>
            <a:ext cx="5695478" cy="3017520"/>
          </a:xfrm>
        </p:spPr>
        <p:txBody>
          <a:bodyPr>
            <a:normAutofit lnSpcReduction="10000"/>
          </a:bodyPr>
          <a:lstStyle/>
          <a:p>
            <a:r>
              <a:rPr lang="en-US" sz="1600" noProof="0" dirty="0"/>
              <a:t>Engineers develop </a:t>
            </a:r>
            <a:r>
              <a:rPr lang="en-US" sz="1600" b="1" noProof="0" dirty="0"/>
              <a:t>specialized sealing technologies designed for space</a:t>
            </a:r>
            <a:r>
              <a:rPr lang="en-US" sz="1600" noProof="0" dirty="0"/>
              <a:t>. These include advanced elastomers and metals that maintain flexibility and strength across temperature extremes.</a:t>
            </a:r>
          </a:p>
          <a:p>
            <a:r>
              <a:rPr lang="en-US" sz="1600" noProof="0" dirty="0"/>
              <a:t>Glass-to-metal seals provide vacuum-tight bonds essential for certain electronic and sensor interfaces.</a:t>
            </a:r>
          </a:p>
          <a:p>
            <a:r>
              <a:rPr lang="en-US" sz="1600" noProof="0" dirty="0"/>
              <a:t>Cryogenic seals require careful material selection and design to prevent leaks in extremely cold environments.</a:t>
            </a:r>
          </a:p>
          <a:p>
            <a:r>
              <a:rPr lang="en-US" sz="1600" noProof="0" dirty="0"/>
              <a:t>Valve designs often incorporate multiple sealing elements with backup layers to ensure redundancy.</a:t>
            </a:r>
          </a:p>
          <a:p>
            <a:r>
              <a:rPr lang="en-US" sz="1600" noProof="0" dirty="0"/>
              <a:t>Materials undergo rigorous testing for thermal cycling, radiation exposure, and mechanical stress to verify their long-term reliability.</a:t>
            </a:r>
          </a:p>
          <a:p>
            <a:endParaRPr lang="en-US" sz="1600" noProof="0" dirty="0"/>
          </a:p>
        </p:txBody>
      </p:sp>
      <p:sp>
        <p:nvSpPr>
          <p:cNvPr id="11" name="Segnaposto contenuto 2">
            <a:extLst>
              <a:ext uri="{FF2B5EF4-FFF2-40B4-BE49-F238E27FC236}">
                <a16:creationId xmlns:a16="http://schemas.microsoft.com/office/drawing/2014/main" id="{5C86F9C6-1474-3530-07E6-ED61B980306E}"/>
              </a:ext>
            </a:extLst>
          </p:cNvPr>
          <p:cNvSpPr txBox="1">
            <a:spLocks/>
          </p:cNvSpPr>
          <p:nvPr/>
        </p:nvSpPr>
        <p:spPr>
          <a:xfrm>
            <a:off x="457200" y="4539102"/>
            <a:ext cx="5695478" cy="6777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noProof="0" dirty="0"/>
              <a:t>Helium leak detection test</a:t>
            </a:r>
          </a:p>
          <a:p>
            <a:pPr marL="0" indent="0">
              <a:buNone/>
            </a:pPr>
            <a:r>
              <a:rPr lang="en-US" sz="1400" noProof="0" dirty="0"/>
              <a:t>ASTM E1066</a:t>
            </a:r>
            <a:r>
              <a:rPr lang="en-US" sz="1400" b="1" noProof="0" dirty="0"/>
              <a:t> - </a:t>
            </a:r>
            <a:r>
              <a:rPr lang="en-US" sz="1400" noProof="0" dirty="0"/>
              <a:t>Vacuum Within the Detector (Inside-Out Method)</a:t>
            </a:r>
          </a:p>
        </p:txBody>
      </p:sp>
      <p:graphicFrame>
        <p:nvGraphicFramePr>
          <p:cNvPr id="14" name="Tabella 13">
            <a:extLst>
              <a:ext uri="{FF2B5EF4-FFF2-40B4-BE49-F238E27FC236}">
                <a16:creationId xmlns:a16="http://schemas.microsoft.com/office/drawing/2014/main" id="{3F8BDCF8-1AB8-02F4-8BDF-56DC0070931D}"/>
              </a:ext>
            </a:extLst>
          </p:cNvPr>
          <p:cNvGraphicFramePr>
            <a:graphicFrameLocks noGrp="1"/>
          </p:cNvGraphicFramePr>
          <p:nvPr>
            <p:extLst>
              <p:ext uri="{D42A27DB-BD31-4B8C-83A1-F6EECF244321}">
                <p14:modId xmlns:p14="http://schemas.microsoft.com/office/powerpoint/2010/main" val="4016861352"/>
              </p:ext>
            </p:extLst>
          </p:nvPr>
        </p:nvGraphicFramePr>
        <p:xfrm>
          <a:off x="457200" y="3680301"/>
          <a:ext cx="8229600" cy="365760"/>
        </p:xfrm>
        <a:graphic>
          <a:graphicData uri="http://schemas.openxmlformats.org/drawingml/2006/table">
            <a:tbl>
              <a:tblPr/>
              <a:tblGrid>
                <a:gridCol w="8229600">
                  <a:extLst>
                    <a:ext uri="{9D8B030D-6E8A-4147-A177-3AD203B41FA5}">
                      <a16:colId xmlns:a16="http://schemas.microsoft.com/office/drawing/2014/main" val="1123690185"/>
                    </a:ext>
                  </a:extLst>
                </a:gridCol>
              </a:tblGrid>
              <a:tr h="0">
                <a:tc>
                  <a:txBody>
                    <a:bodyPr/>
                    <a:lstStyle/>
                    <a:p>
                      <a:endParaRPr lang="en-US" noProof="0" dirty="0"/>
                    </a:p>
                  </a:txBody>
                  <a:tcPr anchor="ctr">
                    <a:lnL>
                      <a:noFill/>
                    </a:lnL>
                    <a:lnR>
                      <a:noFill/>
                    </a:lnR>
                    <a:lnT>
                      <a:noFill/>
                    </a:lnT>
                    <a:lnB>
                      <a:noFill/>
                    </a:lnB>
                    <a:noFill/>
                  </a:tcPr>
                </a:tc>
                <a:extLst>
                  <a:ext uri="{0D108BD9-81ED-4DB2-BD59-A6C34878D82A}">
                    <a16:rowId xmlns:a16="http://schemas.microsoft.com/office/drawing/2014/main" val="2627675223"/>
                  </a:ext>
                </a:extLst>
              </a:tr>
            </a:tbl>
          </a:graphicData>
        </a:graphic>
      </p:graphicFrame>
      <p:sp>
        <p:nvSpPr>
          <p:cNvPr id="16" name="Segnaposto contenuto 2">
            <a:extLst>
              <a:ext uri="{FF2B5EF4-FFF2-40B4-BE49-F238E27FC236}">
                <a16:creationId xmlns:a16="http://schemas.microsoft.com/office/drawing/2014/main" id="{35932BE2-2F35-ED17-BE06-8402D2D4F624}"/>
              </a:ext>
            </a:extLst>
          </p:cNvPr>
          <p:cNvSpPr txBox="1">
            <a:spLocks/>
          </p:cNvSpPr>
          <p:nvPr/>
        </p:nvSpPr>
        <p:spPr>
          <a:xfrm>
            <a:off x="457201" y="5058133"/>
            <a:ext cx="4375122" cy="17436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indent="-180975"/>
            <a:r>
              <a:rPr lang="en-US" sz="1200" noProof="0" dirty="0"/>
              <a:t>This method involves placing a </a:t>
            </a:r>
            <a:r>
              <a:rPr lang="en-US" sz="1200" b="1" noProof="0" dirty="0"/>
              <a:t>helium-filled hood or bag</a:t>
            </a:r>
            <a:r>
              <a:rPr lang="en-US" sz="1200" noProof="0" dirty="0"/>
              <a:t> over the test object (which is </a:t>
            </a:r>
            <a:r>
              <a:rPr lang="en-US" sz="1200" b="1" noProof="0" dirty="0"/>
              <a:t>under vacuum</a:t>
            </a:r>
            <a:r>
              <a:rPr lang="en-US" sz="1200" noProof="0" dirty="0"/>
              <a:t> inside).</a:t>
            </a:r>
          </a:p>
          <a:p>
            <a:pPr marL="180975" indent="-180975"/>
            <a:r>
              <a:rPr lang="en-US" sz="1200" noProof="0" dirty="0"/>
              <a:t>The helium tracer gas surrounds the object, and </a:t>
            </a:r>
            <a:r>
              <a:rPr lang="en-US" sz="1200" b="1" noProof="0" dirty="0"/>
              <a:t>any helium leaking into the vacuum</a:t>
            </a:r>
            <a:r>
              <a:rPr lang="en-US" sz="1200" noProof="0" dirty="0"/>
              <a:t> is detected using a Helium leak detector</a:t>
            </a:r>
          </a:p>
          <a:p>
            <a:pPr marL="180975" indent="-180975"/>
            <a:r>
              <a:rPr lang="en-US" sz="1200" noProof="0" dirty="0"/>
              <a:t>Atmospheric helium concentration is </a:t>
            </a:r>
            <a:r>
              <a:rPr lang="en-US" sz="1200" b="1" noProof="0" dirty="0"/>
              <a:t>only ~5 ppm</a:t>
            </a:r>
            <a:r>
              <a:rPr lang="en-US" sz="1200" noProof="0" dirty="0"/>
              <a:t> (0.0005%). Very low background!!</a:t>
            </a:r>
          </a:p>
          <a:p>
            <a:pPr marL="180975" indent="-180975"/>
            <a:r>
              <a:rPr lang="en-US" sz="1200" noProof="0" dirty="0"/>
              <a:t>Sensitivity: in the </a:t>
            </a:r>
            <a:r>
              <a:rPr lang="en-US" sz="1200" b="1" noProof="0" dirty="0"/>
              <a:t>10⁻⁸ to 10⁻¹¹ </a:t>
            </a:r>
            <a:r>
              <a:rPr lang="en-US" sz="1200" b="1" noProof="0" dirty="0" err="1"/>
              <a:t>atm·cc</a:t>
            </a:r>
            <a:r>
              <a:rPr lang="en-US" sz="1200" b="1" noProof="0" dirty="0"/>
              <a:t>/s</a:t>
            </a:r>
            <a:r>
              <a:rPr lang="en-US" sz="1200" noProof="0" dirty="0"/>
              <a:t> range</a:t>
            </a:r>
          </a:p>
        </p:txBody>
      </p:sp>
      <p:sp>
        <p:nvSpPr>
          <p:cNvPr id="17" name="Rettangolo 16">
            <a:extLst>
              <a:ext uri="{FF2B5EF4-FFF2-40B4-BE49-F238E27FC236}">
                <a16:creationId xmlns:a16="http://schemas.microsoft.com/office/drawing/2014/main" id="{D2054353-5FCC-0BAC-7372-C5BBAD818FE5}"/>
              </a:ext>
            </a:extLst>
          </p:cNvPr>
          <p:cNvSpPr/>
          <p:nvPr/>
        </p:nvSpPr>
        <p:spPr>
          <a:xfrm>
            <a:off x="457200" y="4539102"/>
            <a:ext cx="8334375" cy="2199709"/>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noProof="0" dirty="0"/>
          </a:p>
        </p:txBody>
      </p:sp>
      <p:pic>
        <p:nvPicPr>
          <p:cNvPr id="11266" name="Picture 2">
            <a:extLst>
              <a:ext uri="{FF2B5EF4-FFF2-40B4-BE49-F238E27FC236}">
                <a16:creationId xmlns:a16="http://schemas.microsoft.com/office/drawing/2014/main" id="{59ABA8D3-49A4-C101-191C-C3EC53D69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322" y="4924837"/>
            <a:ext cx="3991874" cy="157013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ndium Seals | Indium Corporation® | Indium Corporation Blogs ...">
            <a:extLst>
              <a:ext uri="{FF2B5EF4-FFF2-40B4-BE49-F238E27FC236}">
                <a16:creationId xmlns:a16="http://schemas.microsoft.com/office/drawing/2014/main" id="{99014CA9-F5B3-C80B-1F0A-7E2A55C9FF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08" t="16137" r="27004" b="10781"/>
          <a:stretch>
            <a:fillRect/>
          </a:stretch>
        </p:blipFill>
        <p:spPr bwMode="auto">
          <a:xfrm>
            <a:off x="6439781" y="2718536"/>
            <a:ext cx="1808868" cy="1705066"/>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76DAE7DE-F98B-655C-F653-9DCBD1CBAB67}"/>
              </a:ext>
            </a:extLst>
          </p:cNvPr>
          <p:cNvPicPr>
            <a:picLocks noChangeAspect="1"/>
          </p:cNvPicPr>
          <p:nvPr/>
        </p:nvPicPr>
        <p:blipFill>
          <a:blip r:embed="rId5"/>
          <a:stretch>
            <a:fillRect/>
          </a:stretch>
        </p:blipFill>
        <p:spPr>
          <a:xfrm>
            <a:off x="6152678" y="1417638"/>
            <a:ext cx="2686338" cy="1237944"/>
          </a:xfrm>
          <a:prstGeom prst="rect">
            <a:avLst/>
          </a:prstGeom>
        </p:spPr>
      </p:pic>
      <p:sp>
        <p:nvSpPr>
          <p:cNvPr id="6" name="Segnaposto numero diapositiva 5">
            <a:extLst>
              <a:ext uri="{FF2B5EF4-FFF2-40B4-BE49-F238E27FC236}">
                <a16:creationId xmlns:a16="http://schemas.microsoft.com/office/drawing/2014/main" id="{9842BB90-2153-2373-C2A6-787F47C41980}"/>
              </a:ext>
            </a:extLst>
          </p:cNvPr>
          <p:cNvSpPr>
            <a:spLocks noGrp="1"/>
          </p:cNvSpPr>
          <p:nvPr>
            <p:ph type="sldNum" sz="quarter" idx="12"/>
          </p:nvPr>
        </p:nvSpPr>
        <p:spPr/>
        <p:txBody>
          <a:bodyPr/>
          <a:lstStyle/>
          <a:p>
            <a:fld id="{C1FF6DA9-008F-8B48-92A6-B652298478BF}" type="slidenum">
              <a:rPr lang="en-US" smtClean="0"/>
              <a:t>29</a:t>
            </a:fld>
            <a:endParaRPr lang="en-US"/>
          </a:p>
        </p:txBody>
      </p:sp>
    </p:spTree>
    <p:extLst>
      <p:ext uri="{BB962C8B-B14F-4D97-AF65-F5344CB8AC3E}">
        <p14:creationId xmlns:p14="http://schemas.microsoft.com/office/powerpoint/2010/main" val="294316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0A4E6B-C0CB-E664-2C75-BC9AAD3D4A2C}"/>
              </a:ext>
            </a:extLst>
          </p:cNvPr>
          <p:cNvSpPr>
            <a:spLocks noGrp="1"/>
          </p:cNvSpPr>
          <p:nvPr>
            <p:ph type="title"/>
          </p:nvPr>
        </p:nvSpPr>
        <p:spPr/>
        <p:txBody>
          <a:bodyPr/>
          <a:lstStyle/>
          <a:p>
            <a:r>
              <a:rPr lang="en-US" noProof="0" dirty="0"/>
              <a:t>Objectives of the session</a:t>
            </a:r>
          </a:p>
        </p:txBody>
      </p:sp>
      <p:sp>
        <p:nvSpPr>
          <p:cNvPr id="3" name="Segnaposto contenuto 2">
            <a:extLst>
              <a:ext uri="{FF2B5EF4-FFF2-40B4-BE49-F238E27FC236}">
                <a16:creationId xmlns:a16="http://schemas.microsoft.com/office/drawing/2014/main" id="{E75392A3-75D1-3232-8834-4501D22213D6}"/>
              </a:ext>
            </a:extLst>
          </p:cNvPr>
          <p:cNvSpPr>
            <a:spLocks noGrp="1"/>
          </p:cNvSpPr>
          <p:nvPr>
            <p:ph idx="1"/>
          </p:nvPr>
        </p:nvSpPr>
        <p:spPr/>
        <p:txBody>
          <a:bodyPr>
            <a:normAutofit/>
          </a:bodyPr>
          <a:lstStyle/>
          <a:p>
            <a:r>
              <a:rPr lang="en-US" sz="2800" dirty="0"/>
              <a:t>Understand key differences between lab-based and space-based detector design</a:t>
            </a:r>
          </a:p>
          <a:p>
            <a:r>
              <a:rPr lang="en-US" sz="2800" dirty="0"/>
              <a:t>Learn fundamental principles and types of Micro Pattern Gaseous Detectors (MPGDs)</a:t>
            </a:r>
          </a:p>
          <a:p>
            <a:r>
              <a:rPr lang="en-US" sz="2800" dirty="0"/>
              <a:t>Analyze challenges and constraints in adapting MPGDs for space missions</a:t>
            </a:r>
          </a:p>
          <a:p>
            <a:r>
              <a:rPr lang="en-US" sz="2800" dirty="0"/>
              <a:t>Discover the invisible but essential work behind space qualification</a:t>
            </a:r>
            <a:endParaRPr lang="en-US" sz="2800" noProof="0" dirty="0"/>
          </a:p>
        </p:txBody>
      </p:sp>
      <p:sp>
        <p:nvSpPr>
          <p:cNvPr id="4" name="Segnaposto data 3">
            <a:extLst>
              <a:ext uri="{FF2B5EF4-FFF2-40B4-BE49-F238E27FC236}">
                <a16:creationId xmlns:a16="http://schemas.microsoft.com/office/drawing/2014/main" id="{939AF171-8179-0BA8-8538-B65D01FB9E0E}"/>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BDFA03FC-40EB-2B3D-7334-73FB51A74E4D}"/>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6FFE7C8C-6ECE-7F30-C736-463CB7399936}"/>
              </a:ext>
            </a:extLst>
          </p:cNvPr>
          <p:cNvSpPr>
            <a:spLocks noGrp="1"/>
          </p:cNvSpPr>
          <p:nvPr>
            <p:ph type="sldNum" sz="quarter" idx="12"/>
          </p:nvPr>
        </p:nvSpPr>
        <p:spPr/>
        <p:txBody>
          <a:bodyPr/>
          <a:lstStyle/>
          <a:p>
            <a:fld id="{C1FF6DA9-008F-8B48-92A6-B652298478BF}" type="slidenum">
              <a:rPr lang="en-US" smtClean="0"/>
              <a:t>3</a:t>
            </a:fld>
            <a:endParaRPr lang="en-US"/>
          </a:p>
        </p:txBody>
      </p:sp>
    </p:spTree>
    <p:extLst>
      <p:ext uri="{BB962C8B-B14F-4D97-AF65-F5344CB8AC3E}">
        <p14:creationId xmlns:p14="http://schemas.microsoft.com/office/powerpoint/2010/main" val="321059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2D057-9207-F629-1286-60C8F7719B0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B462281-19C6-61DC-F5FC-7A5A02484CA1}"/>
              </a:ext>
            </a:extLst>
          </p:cNvPr>
          <p:cNvSpPr>
            <a:spLocks noGrp="1"/>
          </p:cNvSpPr>
          <p:nvPr>
            <p:ph type="title"/>
          </p:nvPr>
        </p:nvSpPr>
        <p:spPr/>
        <p:txBody>
          <a:bodyPr>
            <a:normAutofit/>
          </a:bodyPr>
          <a:lstStyle/>
          <a:p>
            <a:pPr algn="l"/>
            <a:r>
              <a:rPr lang="en-US" sz="2000" noProof="0" dirty="0"/>
              <a:t>Material Constraints &amp; Outgassing</a:t>
            </a:r>
            <a:br>
              <a:rPr lang="en-US" noProof="0" dirty="0"/>
            </a:br>
            <a:r>
              <a:rPr lang="en-US" noProof="0" dirty="0"/>
              <a:t>What is Outgassing?</a:t>
            </a:r>
          </a:p>
        </p:txBody>
      </p:sp>
      <p:sp>
        <p:nvSpPr>
          <p:cNvPr id="3" name="Segnaposto contenuto 2">
            <a:extLst>
              <a:ext uri="{FF2B5EF4-FFF2-40B4-BE49-F238E27FC236}">
                <a16:creationId xmlns:a16="http://schemas.microsoft.com/office/drawing/2014/main" id="{F52D886B-A7A3-F25F-09BA-89D366239EA8}"/>
              </a:ext>
            </a:extLst>
          </p:cNvPr>
          <p:cNvSpPr>
            <a:spLocks noGrp="1"/>
          </p:cNvSpPr>
          <p:nvPr>
            <p:ph idx="1"/>
          </p:nvPr>
        </p:nvSpPr>
        <p:spPr>
          <a:xfrm>
            <a:off x="457199" y="1471612"/>
            <a:ext cx="8551333" cy="1694921"/>
          </a:xfrm>
        </p:spPr>
        <p:txBody>
          <a:bodyPr>
            <a:normAutofit/>
          </a:bodyPr>
          <a:lstStyle/>
          <a:p>
            <a:pPr marL="177800" indent="-177800"/>
            <a:r>
              <a:rPr lang="en-US" sz="1800" noProof="0" dirty="0"/>
              <a:t>Release of volatile molecular compounds from a material</a:t>
            </a:r>
            <a:r>
              <a:rPr lang="en-US" sz="1800" dirty="0"/>
              <a:t> (</a:t>
            </a:r>
            <a:r>
              <a:rPr lang="en-US" sz="1800" noProof="0" dirty="0"/>
              <a:t>contained in it or adsorbed on the surface</a:t>
            </a:r>
            <a:r>
              <a:rPr lang="en-US" sz="1800" dirty="0"/>
              <a:t>)</a:t>
            </a:r>
            <a:r>
              <a:rPr lang="en-US" sz="1800" noProof="0" dirty="0"/>
              <a:t> due to the exposure to space vacuum environment.</a:t>
            </a:r>
          </a:p>
          <a:p>
            <a:pPr marL="177800" indent="-177800"/>
            <a:r>
              <a:rPr lang="en-US" sz="1800" noProof="0" dirty="0"/>
              <a:t>It is the main effect </a:t>
            </a:r>
            <a:r>
              <a:rPr lang="en-US" sz="1800" noProof="0" dirty="0" err="1"/>
              <a:t>provoqued</a:t>
            </a:r>
            <a:r>
              <a:rPr lang="en-US" sz="1800" noProof="0" dirty="0"/>
              <a:t> by the extreme vacuum (from 10</a:t>
            </a:r>
            <a:r>
              <a:rPr lang="en-US" sz="1800" baseline="30000" noProof="0" dirty="0"/>
              <a:t>-5</a:t>
            </a:r>
            <a:r>
              <a:rPr lang="en-US" sz="1800" noProof="0" dirty="0"/>
              <a:t>-10</a:t>
            </a:r>
            <a:r>
              <a:rPr lang="en-US" sz="1800" baseline="30000" noProof="0" dirty="0"/>
              <a:t>-7 </a:t>
            </a:r>
            <a:r>
              <a:rPr lang="en-US" sz="1800" noProof="0" dirty="0"/>
              <a:t>mbar for low orbits, to &lt;10</a:t>
            </a:r>
            <a:r>
              <a:rPr lang="en-US" sz="1800" baseline="30000" noProof="0" dirty="0"/>
              <a:t>-13 </a:t>
            </a:r>
            <a:r>
              <a:rPr lang="en-US" sz="1800" noProof="0" dirty="0"/>
              <a:t>mbar in </a:t>
            </a:r>
            <a:r>
              <a:rPr lang="en-US" sz="1800" noProof="0" dirty="0" err="1"/>
              <a:t>deepspace</a:t>
            </a:r>
            <a:r>
              <a:rPr lang="en-US" sz="1800" noProof="0" dirty="0"/>
              <a:t>)</a:t>
            </a:r>
            <a:r>
              <a:rPr lang="en-US" sz="1800" dirty="0"/>
              <a:t>. </a:t>
            </a:r>
          </a:p>
          <a:p>
            <a:pPr marL="177800" indent="-177800"/>
            <a:r>
              <a:rPr lang="en-US" sz="1800" dirty="0"/>
              <a:t>It is a process activated and accelerated with the increase o temperature. </a:t>
            </a:r>
            <a:endParaRPr lang="en-US" sz="1800" noProof="0" dirty="0"/>
          </a:p>
        </p:txBody>
      </p:sp>
      <p:pic>
        <p:nvPicPr>
          <p:cNvPr id="9220" name="Picture 4">
            <a:extLst>
              <a:ext uri="{FF2B5EF4-FFF2-40B4-BE49-F238E27FC236}">
                <a16:creationId xmlns:a16="http://schemas.microsoft.com/office/drawing/2014/main" id="{2FADDE47-774C-9ACE-340E-6B4851D593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359"/>
          <a:stretch>
            <a:fillRect/>
          </a:stretch>
        </p:blipFill>
        <p:spPr bwMode="auto">
          <a:xfrm>
            <a:off x="5249333" y="3433642"/>
            <a:ext cx="3437467" cy="314971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E38F369-A6E2-5F2E-22E2-A11E78BD73B5}"/>
              </a:ext>
            </a:extLst>
          </p:cNvPr>
          <p:cNvSpPr txBox="1"/>
          <p:nvPr/>
        </p:nvSpPr>
        <p:spPr>
          <a:xfrm>
            <a:off x="457200" y="3314485"/>
            <a:ext cx="4715933" cy="3139321"/>
          </a:xfrm>
          <a:prstGeom prst="rect">
            <a:avLst/>
          </a:prstGeom>
          <a:noFill/>
        </p:spPr>
        <p:txBody>
          <a:bodyPr wrap="square">
            <a:spAutoFit/>
          </a:bodyPr>
          <a:lstStyle/>
          <a:p>
            <a:r>
              <a:rPr lang="en-US" b="1" i="0" u="sng" strike="noStrike" baseline="0" noProof="0" dirty="0">
                <a:latin typeface="Calibri" panose="020F0502020204030204" pitchFamily="34" charset="0"/>
              </a:rPr>
              <a:t>Detrimental effects of outgassing on materials and components</a:t>
            </a:r>
          </a:p>
          <a:p>
            <a:endParaRPr lang="en-US" b="0" i="0" u="none" strike="noStrike" baseline="0" noProof="0" dirty="0">
              <a:latin typeface="Calibri" panose="020F0502020204030204" pitchFamily="34" charset="0"/>
            </a:endParaRPr>
          </a:p>
          <a:p>
            <a:pPr marL="93663" indent="-93663">
              <a:buFont typeface="Arial" panose="020B0604020202020204" pitchFamily="34" charset="0"/>
              <a:buChar char="•"/>
            </a:pPr>
            <a:r>
              <a:rPr lang="en-US" sz="1600" b="1" i="0" u="none" strike="noStrike" baseline="0" noProof="0" dirty="0"/>
              <a:t>Degradation of functional properties of materials </a:t>
            </a:r>
            <a:r>
              <a:rPr lang="en-US" sz="1600" b="0" i="0" u="none" strike="noStrike" baseline="0" noProof="0" dirty="0"/>
              <a:t>(</a:t>
            </a:r>
            <a:r>
              <a:rPr lang="en-US" sz="1600" b="0" i="0" u="none" strike="noStrike" baseline="0" noProof="0" dirty="0" err="1"/>
              <a:t>i.e</a:t>
            </a:r>
            <a:r>
              <a:rPr lang="en-US" sz="1600" b="0" i="0" u="none" strike="noStrike" baseline="0" noProof="0" dirty="0"/>
              <a:t>: outgassing of functional additives) </a:t>
            </a:r>
          </a:p>
          <a:p>
            <a:pPr marL="93663" indent="-93663">
              <a:buFont typeface="Arial" panose="020B0604020202020204" pitchFamily="34" charset="0"/>
              <a:buChar char="•"/>
            </a:pPr>
            <a:endParaRPr lang="en-US" sz="1600" b="0" i="0" u="none" strike="noStrike" baseline="0" noProof="0" dirty="0"/>
          </a:p>
          <a:p>
            <a:pPr marL="93663" indent="-93663">
              <a:buFont typeface="Arial" panose="020B0604020202020204" pitchFamily="34" charset="0"/>
              <a:buChar char="•"/>
            </a:pPr>
            <a:r>
              <a:rPr lang="en-US" sz="1600" b="1" i="0" u="none" strike="noStrike" baseline="0" noProof="0" dirty="0"/>
              <a:t>Molecular or chemical contamination on component surfaces, affecting the performance </a:t>
            </a:r>
            <a:r>
              <a:rPr lang="en-US" sz="1600" b="0" i="0" u="none" strike="noStrike" baseline="0" noProof="0" dirty="0"/>
              <a:t>(</a:t>
            </a:r>
            <a:r>
              <a:rPr lang="en-US" sz="1600" b="0" i="0" u="none" strike="noStrike" baseline="0" noProof="0" dirty="0" err="1"/>
              <a:t>i.e</a:t>
            </a:r>
            <a:r>
              <a:rPr lang="en-US" sz="1600" b="0" i="0" u="none" strike="noStrike" baseline="0" noProof="0" dirty="0"/>
              <a:t>: degradation of optical, thermal, electrical properties)</a:t>
            </a:r>
          </a:p>
          <a:p>
            <a:pPr marL="93663" indent="-93663">
              <a:buFont typeface="Arial" panose="020B0604020202020204" pitchFamily="34" charset="0"/>
              <a:buChar char="•"/>
            </a:pPr>
            <a:endParaRPr lang="en-US" sz="1600" b="0" i="0" u="none" strike="noStrike" baseline="0" noProof="0" dirty="0"/>
          </a:p>
          <a:p>
            <a:pPr marL="93663" indent="-93663">
              <a:buFont typeface="Arial" panose="020B0604020202020204" pitchFamily="34" charset="0"/>
              <a:buChar char="•"/>
            </a:pPr>
            <a:r>
              <a:rPr lang="en-US" sz="1600" b="1" i="0" u="none" strike="noStrike" baseline="0" noProof="0" dirty="0"/>
              <a:t>Perturbation of the spacecraft medium </a:t>
            </a:r>
            <a:r>
              <a:rPr lang="en-US" sz="1600" b="0" i="0" u="none" strike="noStrike" baseline="0" noProof="0" dirty="0"/>
              <a:t>(</a:t>
            </a:r>
            <a:r>
              <a:rPr lang="en-US" sz="1600" b="0" i="0" u="none" strike="noStrike" baseline="0" noProof="0" dirty="0" err="1"/>
              <a:t>i.e</a:t>
            </a:r>
            <a:r>
              <a:rPr lang="en-US" sz="1600" b="0" i="0" u="none" strike="noStrike" baseline="0" noProof="0" dirty="0"/>
              <a:t>: voltage breakdowns, arcs, heat transfer problems)</a:t>
            </a:r>
          </a:p>
        </p:txBody>
      </p:sp>
      <p:sp>
        <p:nvSpPr>
          <p:cNvPr id="4" name="Segnaposto data 3">
            <a:extLst>
              <a:ext uri="{FF2B5EF4-FFF2-40B4-BE49-F238E27FC236}">
                <a16:creationId xmlns:a16="http://schemas.microsoft.com/office/drawing/2014/main" id="{02002B01-CA40-7C8F-1B45-D43DAA0A50A3}"/>
              </a:ext>
            </a:extLst>
          </p:cNvPr>
          <p:cNvSpPr>
            <a:spLocks noGrp="1"/>
          </p:cNvSpPr>
          <p:nvPr>
            <p:ph type="dt" sz="half" idx="10"/>
          </p:nvPr>
        </p:nvSpPr>
        <p:spPr/>
        <p:txBody>
          <a:bodyPr/>
          <a:lstStyle/>
          <a:p>
            <a:r>
              <a:rPr lang="it-IT"/>
              <a:t>6/24/2025</a:t>
            </a:r>
            <a:endParaRPr lang="en-US"/>
          </a:p>
        </p:txBody>
      </p:sp>
      <p:sp>
        <p:nvSpPr>
          <p:cNvPr id="7" name="Segnaposto numero diapositiva 6">
            <a:extLst>
              <a:ext uri="{FF2B5EF4-FFF2-40B4-BE49-F238E27FC236}">
                <a16:creationId xmlns:a16="http://schemas.microsoft.com/office/drawing/2014/main" id="{8306F0DE-EE44-D767-B284-0E0E75BBFCA1}"/>
              </a:ext>
            </a:extLst>
          </p:cNvPr>
          <p:cNvSpPr>
            <a:spLocks noGrp="1"/>
          </p:cNvSpPr>
          <p:nvPr>
            <p:ph type="sldNum" sz="quarter" idx="12"/>
          </p:nvPr>
        </p:nvSpPr>
        <p:spPr/>
        <p:txBody>
          <a:bodyPr/>
          <a:lstStyle/>
          <a:p>
            <a:fld id="{C1FF6DA9-008F-8B48-92A6-B652298478BF}" type="slidenum">
              <a:rPr lang="en-US" smtClean="0"/>
              <a:t>30</a:t>
            </a:fld>
            <a:endParaRPr lang="en-US"/>
          </a:p>
        </p:txBody>
      </p:sp>
    </p:spTree>
    <p:extLst>
      <p:ext uri="{BB962C8B-B14F-4D97-AF65-F5344CB8AC3E}">
        <p14:creationId xmlns:p14="http://schemas.microsoft.com/office/powerpoint/2010/main" val="151113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69534A50-316C-6481-10CE-F297BDD5BF38}"/>
              </a:ext>
            </a:extLst>
          </p:cNvPr>
          <p:cNvPicPr>
            <a:picLocks noChangeAspect="1"/>
          </p:cNvPicPr>
          <p:nvPr/>
        </p:nvPicPr>
        <p:blipFill>
          <a:blip r:embed="rId2"/>
          <a:stretch>
            <a:fillRect/>
          </a:stretch>
        </p:blipFill>
        <p:spPr>
          <a:xfrm>
            <a:off x="4706942" y="1728447"/>
            <a:ext cx="4172115" cy="2682446"/>
          </a:xfrm>
          <a:prstGeom prst="rect">
            <a:avLst/>
          </a:prstGeom>
        </p:spPr>
      </p:pic>
      <p:sp>
        <p:nvSpPr>
          <p:cNvPr id="2" name="Titolo 1">
            <a:extLst>
              <a:ext uri="{FF2B5EF4-FFF2-40B4-BE49-F238E27FC236}">
                <a16:creationId xmlns:a16="http://schemas.microsoft.com/office/drawing/2014/main" id="{7ECCC956-4579-E9C7-9EA0-87EDAD67A5DF}"/>
              </a:ext>
            </a:extLst>
          </p:cNvPr>
          <p:cNvSpPr>
            <a:spLocks noGrp="1"/>
          </p:cNvSpPr>
          <p:nvPr>
            <p:ph type="title"/>
          </p:nvPr>
        </p:nvSpPr>
        <p:spPr/>
        <p:txBody>
          <a:bodyPr>
            <a:normAutofit/>
          </a:bodyPr>
          <a:lstStyle/>
          <a:p>
            <a:pPr algn="l"/>
            <a:r>
              <a:rPr lang="en-US" sz="2200" noProof="0" dirty="0"/>
              <a:t>Material Constraints &amp; Outgassing</a:t>
            </a:r>
            <a:br>
              <a:rPr lang="en-US" noProof="0" dirty="0"/>
            </a:br>
            <a:r>
              <a:rPr lang="en-US" noProof="0" dirty="0"/>
              <a:t>How to prevent Outgassing?</a:t>
            </a:r>
          </a:p>
        </p:txBody>
      </p:sp>
      <p:sp>
        <p:nvSpPr>
          <p:cNvPr id="14" name="Rectangle 5">
            <a:extLst>
              <a:ext uri="{FF2B5EF4-FFF2-40B4-BE49-F238E27FC236}">
                <a16:creationId xmlns:a16="http://schemas.microsoft.com/office/drawing/2014/main" id="{DD24497C-67A0-717A-50FE-A6835E25BC17}"/>
              </a:ext>
            </a:extLst>
          </p:cNvPr>
          <p:cNvSpPr>
            <a:spLocks noGrp="1" noChangeArrowheads="1"/>
          </p:cNvSpPr>
          <p:nvPr>
            <p:ph idx="1"/>
          </p:nvPr>
        </p:nvSpPr>
        <p:spPr bwMode="auto">
          <a:xfrm>
            <a:off x="424494" y="1831448"/>
            <a:ext cx="360434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88900" indent="-88900" algn="just" defTabSz="914400" eaLnBrk="0" fontAlgn="base" hangingPunct="0">
              <a:spcBef>
                <a:spcPct val="0"/>
              </a:spcBef>
              <a:spcAft>
                <a:spcPct val="0"/>
              </a:spcAft>
            </a:pPr>
            <a:r>
              <a:rPr kumimoji="0" lang="en-US" sz="1100" b="1" i="0" u="none" strike="noStrike" cap="none" normalizeH="0" baseline="0" noProof="0" dirty="0">
                <a:ln>
                  <a:noFill/>
                </a:ln>
                <a:solidFill>
                  <a:schemeClr val="tx1"/>
                </a:solidFill>
                <a:effectLst/>
                <a:latin typeface="Arial" panose="020B0604020202020204" pitchFamily="34" charset="0"/>
              </a:rPr>
              <a:t>Use Low-Outgassing Materials</a:t>
            </a:r>
            <a:endParaRPr kumimoji="0" lang="en-US" sz="11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en-US" sz="1100" b="0" i="0" u="none" strike="noStrike" cap="none" normalizeH="0" baseline="0" noProof="0" dirty="0">
                <a:ln>
                  <a:noFill/>
                </a:ln>
                <a:solidFill>
                  <a:schemeClr val="tx1"/>
                </a:solidFill>
                <a:effectLst/>
                <a:latin typeface="Arial" panose="020B0604020202020204" pitchFamily="34" charset="0"/>
              </a:rPr>
              <a:t>Select materials tested and certified for low outgassing.</a:t>
            </a:r>
          </a:p>
          <a:p>
            <a:pPr marL="0" marR="0" lvl="0" indent="0" algn="just" defTabSz="914400" rtl="0" eaLnBrk="0" fontAlgn="base" latinLnBrk="0" hangingPunct="0">
              <a:lnSpc>
                <a:spcPct val="100000"/>
              </a:lnSpc>
              <a:spcBef>
                <a:spcPct val="0"/>
              </a:spcBef>
              <a:spcAft>
                <a:spcPct val="0"/>
              </a:spcAft>
              <a:buClrTx/>
              <a:buSzTx/>
              <a:buNone/>
              <a:tabLst/>
            </a:pPr>
            <a:r>
              <a:rPr kumimoji="0" lang="en-US" sz="1100" b="0" i="0" u="none" strike="noStrike" cap="none" normalizeH="0" baseline="0" noProof="0" dirty="0">
                <a:ln>
                  <a:noFill/>
                </a:ln>
                <a:solidFill>
                  <a:schemeClr val="tx1"/>
                </a:solidFill>
                <a:effectLst/>
                <a:latin typeface="Arial" panose="020B0604020202020204" pitchFamily="34" charset="0"/>
              </a:rPr>
              <a:t>Prefer metals, ceramics, and specially formulated space-grade polymers and adhesives with proven low volatile content.</a:t>
            </a:r>
          </a:p>
          <a:p>
            <a:pPr marL="0" marR="0" lvl="0" indent="0" algn="just" defTabSz="914400" rtl="0" eaLnBrk="0" fontAlgn="base" latinLnBrk="0" hangingPunct="0">
              <a:lnSpc>
                <a:spcPct val="100000"/>
              </a:lnSpc>
              <a:spcBef>
                <a:spcPct val="0"/>
              </a:spcBef>
              <a:spcAft>
                <a:spcPct val="0"/>
              </a:spcAft>
              <a:buClrTx/>
              <a:buSzTx/>
              <a:buNone/>
              <a:tabLst/>
            </a:pPr>
            <a:endParaRPr lang="en-US" sz="1100" dirty="0">
              <a:latin typeface="Arial" panose="020B0604020202020204" pitchFamily="34" charset="0"/>
            </a:endParaRPr>
          </a:p>
          <a:p>
            <a:pPr marL="88900" indent="-88900" defTabSz="914400" eaLnBrk="0" fontAlgn="base" hangingPunct="0">
              <a:spcBef>
                <a:spcPct val="0"/>
              </a:spcBef>
              <a:spcAft>
                <a:spcPct val="0"/>
              </a:spcAft>
            </a:pPr>
            <a:r>
              <a:rPr lang="en-US" sz="1100" b="1" dirty="0">
                <a:latin typeface="Arial" panose="020B0604020202020204" pitchFamily="34" charset="0"/>
              </a:rPr>
              <a:t>Design Considerations</a:t>
            </a:r>
            <a:endParaRPr lang="en-US" sz="1100" dirty="0">
              <a:latin typeface="Arial" panose="020B0604020202020204" pitchFamily="34" charset="0"/>
            </a:endParaRPr>
          </a:p>
          <a:p>
            <a:pPr marL="0" indent="0" defTabSz="914400" eaLnBrk="0" fontAlgn="base" hangingPunct="0">
              <a:spcBef>
                <a:spcPct val="0"/>
              </a:spcBef>
              <a:spcAft>
                <a:spcPct val="0"/>
              </a:spcAft>
              <a:buNone/>
            </a:pPr>
            <a:r>
              <a:rPr lang="en-US" sz="1100" dirty="0">
                <a:latin typeface="Arial" panose="020B0604020202020204" pitchFamily="34" charset="0"/>
              </a:rPr>
              <a:t>Minimize trapped volumes or cavities where outgassed molecules can accumulate. Use venting paths or purge systems to allow outgassed molecules to escape without contaminating sensitive surfaces.</a:t>
            </a:r>
          </a:p>
          <a:p>
            <a:pPr marL="0" indent="0" algn="just" defTabSz="914400" eaLnBrk="0" fontAlgn="base" hangingPunct="0">
              <a:spcBef>
                <a:spcPct val="0"/>
              </a:spcBef>
              <a:spcAft>
                <a:spcPct val="0"/>
              </a:spcAft>
              <a:buNone/>
            </a:pPr>
            <a:endParaRPr lang="en-US" sz="110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endParaRPr kumimoji="0" lang="en-US" sz="1100" b="0" i="0" u="none" strike="noStrike" cap="none" normalizeH="0" baseline="0" noProof="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endParaRPr kumimoji="0" lang="en-US" sz="1100" b="0" i="0" u="none" strike="noStrike" cap="none" normalizeH="0" baseline="0" noProof="0" dirty="0">
              <a:ln>
                <a:noFill/>
              </a:ln>
              <a:solidFill>
                <a:schemeClr val="tx1"/>
              </a:solidFill>
              <a:effectLst/>
              <a:latin typeface="Arial" panose="020B0604020202020204" pitchFamily="34" charset="0"/>
            </a:endParaRPr>
          </a:p>
        </p:txBody>
      </p:sp>
      <p:sp>
        <p:nvSpPr>
          <p:cNvPr id="17" name="Rectangle 5">
            <a:extLst>
              <a:ext uri="{FF2B5EF4-FFF2-40B4-BE49-F238E27FC236}">
                <a16:creationId xmlns:a16="http://schemas.microsoft.com/office/drawing/2014/main" id="{430932CC-9262-D657-5F3A-2DEB2DEE0E08}"/>
              </a:ext>
            </a:extLst>
          </p:cNvPr>
          <p:cNvSpPr txBox="1">
            <a:spLocks noChangeArrowheads="1"/>
          </p:cNvSpPr>
          <p:nvPr/>
        </p:nvSpPr>
        <p:spPr bwMode="auto">
          <a:xfrm>
            <a:off x="4428724" y="4691383"/>
            <a:ext cx="4258076"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8900" indent="-88900" defTabSz="914400" eaLnBrk="0" fontAlgn="base" hangingPunct="0">
              <a:spcBef>
                <a:spcPct val="0"/>
              </a:spcBef>
              <a:spcAft>
                <a:spcPct val="0"/>
              </a:spcAft>
            </a:pPr>
            <a:r>
              <a:rPr lang="en-US" sz="1100" b="1" noProof="0" dirty="0">
                <a:latin typeface="Arial" panose="020B0604020202020204" pitchFamily="34" charset="0"/>
              </a:rPr>
              <a:t>Avoid Organic Contaminants</a:t>
            </a:r>
            <a:endParaRPr lang="en-US" sz="1100" noProof="0" dirty="0">
              <a:latin typeface="Arial" panose="020B0604020202020204" pitchFamily="34" charset="0"/>
            </a:endParaRPr>
          </a:p>
          <a:p>
            <a:pPr marL="0" indent="0" defTabSz="914400" eaLnBrk="0" fontAlgn="base" hangingPunct="0">
              <a:spcBef>
                <a:spcPct val="0"/>
              </a:spcBef>
              <a:spcAft>
                <a:spcPct val="0"/>
              </a:spcAft>
              <a:buFont typeface="Arial"/>
              <a:buNone/>
            </a:pPr>
            <a:r>
              <a:rPr lang="en-US" sz="1100" noProof="0" dirty="0">
                <a:latin typeface="Arial" panose="020B0604020202020204" pitchFamily="34" charset="0"/>
              </a:rPr>
              <a:t>Limit or eliminate the use of organic compounds, greases, lubricants, and adhesives that tend to outgas more. Use inorganic or space-qualified alternatives when possible.</a:t>
            </a:r>
            <a:endParaRPr lang="en-US" sz="1100" b="1" noProof="0" dirty="0">
              <a:latin typeface="Arial" panose="020B0604020202020204" pitchFamily="34" charset="0"/>
            </a:endParaRPr>
          </a:p>
          <a:p>
            <a:pPr marL="0" indent="0" defTabSz="914400" eaLnBrk="0" fontAlgn="base" hangingPunct="0">
              <a:spcBef>
                <a:spcPct val="0"/>
              </a:spcBef>
              <a:spcAft>
                <a:spcPct val="0"/>
              </a:spcAft>
              <a:buFont typeface="Arial"/>
              <a:buNone/>
            </a:pPr>
            <a:endParaRPr lang="en-US" sz="1100" b="1" noProof="0" dirty="0">
              <a:latin typeface="Arial" panose="020B0604020202020204" pitchFamily="34" charset="0"/>
            </a:endParaRPr>
          </a:p>
          <a:p>
            <a:pPr marL="88900" indent="-88900" defTabSz="914400" eaLnBrk="0" fontAlgn="base" hangingPunct="0">
              <a:spcBef>
                <a:spcPct val="0"/>
              </a:spcBef>
              <a:spcAft>
                <a:spcPct val="0"/>
              </a:spcAft>
            </a:pPr>
            <a:r>
              <a:rPr lang="en-US" sz="1100" b="1" noProof="0" dirty="0">
                <a:latin typeface="Arial" panose="020B0604020202020204" pitchFamily="34" charset="0"/>
              </a:rPr>
              <a:t>Proper Cleaning and Handling</a:t>
            </a:r>
            <a:endParaRPr lang="en-US" sz="1100" noProof="0" dirty="0">
              <a:latin typeface="Arial" panose="020B0604020202020204" pitchFamily="34" charset="0"/>
            </a:endParaRPr>
          </a:p>
          <a:p>
            <a:pPr marL="0" indent="0" defTabSz="914400" eaLnBrk="0" fontAlgn="base" hangingPunct="0">
              <a:spcBef>
                <a:spcPct val="0"/>
              </a:spcBef>
              <a:spcAft>
                <a:spcPct val="0"/>
              </a:spcAft>
              <a:buFont typeface="Arial"/>
              <a:buNone/>
            </a:pPr>
            <a:r>
              <a:rPr lang="en-US" sz="1100" noProof="0" dirty="0">
                <a:latin typeface="Arial" panose="020B0604020202020204" pitchFamily="34" charset="0"/>
              </a:rPr>
              <a:t>Implement stringent cleaning protocols to remove surface contaminants that could outgas. Use cleanrooms and handle parts with gloves and protective measures to avoid introducing contaminants.</a:t>
            </a:r>
          </a:p>
        </p:txBody>
      </p:sp>
      <p:sp>
        <p:nvSpPr>
          <p:cNvPr id="3" name="Rectangle 5">
            <a:extLst>
              <a:ext uri="{FF2B5EF4-FFF2-40B4-BE49-F238E27FC236}">
                <a16:creationId xmlns:a16="http://schemas.microsoft.com/office/drawing/2014/main" id="{C67C188A-977A-8403-917F-7E1CAF775E6B}"/>
              </a:ext>
            </a:extLst>
          </p:cNvPr>
          <p:cNvSpPr txBox="1">
            <a:spLocks noChangeArrowheads="1"/>
          </p:cNvSpPr>
          <p:nvPr/>
        </p:nvSpPr>
        <p:spPr bwMode="auto">
          <a:xfrm>
            <a:off x="454310" y="3883469"/>
            <a:ext cx="3604349"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8900" indent="-88900" algn="just" defTabSz="914400" eaLnBrk="0" fontAlgn="base" hangingPunct="0">
              <a:spcBef>
                <a:spcPct val="0"/>
              </a:spcBef>
              <a:spcAft>
                <a:spcPct val="0"/>
              </a:spcAft>
            </a:pPr>
            <a:r>
              <a:rPr lang="en-US" sz="1100" b="1" noProof="0" dirty="0">
                <a:latin typeface="Arial" panose="020B0604020202020204" pitchFamily="34" charset="0"/>
              </a:rPr>
              <a:t> </a:t>
            </a:r>
            <a:r>
              <a:rPr lang="en-US" sz="1100" b="1" dirty="0">
                <a:latin typeface="Arial" panose="020B0604020202020204" pitchFamily="34" charset="0"/>
              </a:rPr>
              <a:t>Pre-Conditioning (Bake-Out)</a:t>
            </a:r>
            <a:endParaRPr lang="en-US" sz="1100" dirty="0">
              <a:latin typeface="Arial" panose="020B0604020202020204" pitchFamily="34" charset="0"/>
            </a:endParaRPr>
          </a:p>
          <a:p>
            <a:pPr marL="0" indent="0" algn="just" defTabSz="914400" eaLnBrk="0" fontAlgn="base" hangingPunct="0">
              <a:spcBef>
                <a:spcPct val="0"/>
              </a:spcBef>
              <a:spcAft>
                <a:spcPct val="0"/>
              </a:spcAft>
              <a:buNone/>
            </a:pPr>
            <a:r>
              <a:rPr lang="en-US" sz="1100" dirty="0">
                <a:latin typeface="Arial" panose="020B0604020202020204" pitchFamily="34" charset="0"/>
              </a:rPr>
              <a:t>Subject components and materials to vacuum baking at elevated temperatures before integration to drive off volatile compounds.</a:t>
            </a:r>
          </a:p>
          <a:p>
            <a:pPr marL="0" indent="0" algn="just" defTabSz="914400" eaLnBrk="0" fontAlgn="base" hangingPunct="0">
              <a:spcBef>
                <a:spcPct val="0"/>
              </a:spcBef>
              <a:spcAft>
                <a:spcPct val="0"/>
              </a:spcAft>
              <a:buNone/>
            </a:pPr>
            <a:r>
              <a:rPr lang="en-US" sz="1100" dirty="0">
                <a:latin typeface="Arial" panose="020B0604020202020204" pitchFamily="34" charset="0"/>
              </a:rPr>
              <a:t>This reduces the amount of trapped gases that could later outgas in orbit.</a:t>
            </a:r>
          </a:p>
          <a:p>
            <a:pPr marL="0" indent="0" defTabSz="914400" eaLnBrk="0" fontAlgn="base" hangingPunct="0">
              <a:spcBef>
                <a:spcPct val="0"/>
              </a:spcBef>
              <a:spcAft>
                <a:spcPct val="0"/>
              </a:spcAft>
              <a:buFont typeface="Arial"/>
              <a:buNone/>
            </a:pPr>
            <a:endParaRPr lang="en-US" sz="1100" b="1" noProof="0" dirty="0">
              <a:latin typeface="Arial" panose="020B0604020202020204" pitchFamily="34" charset="0"/>
            </a:endParaRPr>
          </a:p>
          <a:p>
            <a:pPr marL="88900" indent="-88900" defTabSz="914400" eaLnBrk="0" fontAlgn="base" hangingPunct="0">
              <a:spcBef>
                <a:spcPct val="0"/>
              </a:spcBef>
              <a:spcAft>
                <a:spcPct val="0"/>
              </a:spcAft>
            </a:pPr>
            <a:r>
              <a:rPr lang="en-US" sz="1100" b="1" noProof="0" dirty="0">
                <a:latin typeface="Arial" panose="020B0604020202020204" pitchFamily="34" charset="0"/>
              </a:rPr>
              <a:t>Surface Treatments and Coatings</a:t>
            </a:r>
            <a:endParaRPr lang="en-US" sz="1100" noProof="0" dirty="0">
              <a:latin typeface="Arial" panose="020B0604020202020204" pitchFamily="34" charset="0"/>
            </a:endParaRPr>
          </a:p>
          <a:p>
            <a:pPr marL="0" indent="0" defTabSz="914400" eaLnBrk="0" fontAlgn="base" hangingPunct="0">
              <a:spcBef>
                <a:spcPct val="0"/>
              </a:spcBef>
              <a:spcAft>
                <a:spcPct val="0"/>
              </a:spcAft>
              <a:buFont typeface="Arial"/>
              <a:buNone/>
            </a:pPr>
            <a:r>
              <a:rPr lang="en-US" sz="1100" noProof="0" dirty="0">
                <a:latin typeface="Arial" panose="020B0604020202020204" pitchFamily="34" charset="0"/>
              </a:rPr>
              <a:t>Apply low-outgassing coatings that can act as barriers.</a:t>
            </a:r>
          </a:p>
        </p:txBody>
      </p:sp>
      <p:sp>
        <p:nvSpPr>
          <p:cNvPr id="4" name="CasellaDiTesto 3">
            <a:extLst>
              <a:ext uri="{FF2B5EF4-FFF2-40B4-BE49-F238E27FC236}">
                <a16:creationId xmlns:a16="http://schemas.microsoft.com/office/drawing/2014/main" id="{F8DC372F-B932-4AB0-B0AD-2816B0B65275}"/>
              </a:ext>
            </a:extLst>
          </p:cNvPr>
          <p:cNvSpPr txBox="1"/>
          <p:nvPr/>
        </p:nvSpPr>
        <p:spPr>
          <a:xfrm>
            <a:off x="6594820" y="1468394"/>
            <a:ext cx="2411238" cy="338554"/>
          </a:xfrm>
          <a:prstGeom prst="rect">
            <a:avLst/>
          </a:prstGeom>
          <a:noFill/>
        </p:spPr>
        <p:txBody>
          <a:bodyPr wrap="none" rtlCol="0">
            <a:spAutoFit/>
          </a:bodyPr>
          <a:lstStyle/>
          <a:p>
            <a:r>
              <a:rPr lang="en-US" sz="800" dirty="0"/>
              <a:t>NASA developed screening tool to gauge a material’s </a:t>
            </a:r>
          </a:p>
          <a:p>
            <a:r>
              <a:rPr lang="en-US" sz="800" dirty="0"/>
              <a:t>outgassing performance (</a:t>
            </a:r>
            <a:r>
              <a:rPr lang="it-IT" sz="800" dirty="0"/>
              <a:t>ASTM E595 standard)</a:t>
            </a:r>
          </a:p>
        </p:txBody>
      </p:sp>
      <p:sp>
        <p:nvSpPr>
          <p:cNvPr id="5" name="Rettangolo 4">
            <a:extLst>
              <a:ext uri="{FF2B5EF4-FFF2-40B4-BE49-F238E27FC236}">
                <a16:creationId xmlns:a16="http://schemas.microsoft.com/office/drawing/2014/main" id="{581C9E04-D114-B3A5-563F-2EFCCEB32029}"/>
              </a:ext>
            </a:extLst>
          </p:cNvPr>
          <p:cNvSpPr/>
          <p:nvPr/>
        </p:nvSpPr>
        <p:spPr>
          <a:xfrm>
            <a:off x="4501287" y="1468394"/>
            <a:ext cx="4445139" cy="2942499"/>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noProof="0" dirty="0"/>
          </a:p>
        </p:txBody>
      </p:sp>
      <p:sp>
        <p:nvSpPr>
          <p:cNvPr id="6" name="Segnaposto data 5">
            <a:extLst>
              <a:ext uri="{FF2B5EF4-FFF2-40B4-BE49-F238E27FC236}">
                <a16:creationId xmlns:a16="http://schemas.microsoft.com/office/drawing/2014/main" id="{1C3CF75D-7356-4731-3DE8-3FEFCC186AFD}"/>
              </a:ext>
            </a:extLst>
          </p:cNvPr>
          <p:cNvSpPr>
            <a:spLocks noGrp="1"/>
          </p:cNvSpPr>
          <p:nvPr>
            <p:ph type="dt" sz="half" idx="10"/>
          </p:nvPr>
        </p:nvSpPr>
        <p:spPr/>
        <p:txBody>
          <a:bodyPr/>
          <a:lstStyle/>
          <a:p>
            <a:r>
              <a:rPr lang="it-IT"/>
              <a:t>6/24/2025</a:t>
            </a:r>
            <a:endParaRPr lang="en-US"/>
          </a:p>
        </p:txBody>
      </p:sp>
      <p:sp>
        <p:nvSpPr>
          <p:cNvPr id="8" name="Segnaposto numero diapositiva 7">
            <a:extLst>
              <a:ext uri="{FF2B5EF4-FFF2-40B4-BE49-F238E27FC236}">
                <a16:creationId xmlns:a16="http://schemas.microsoft.com/office/drawing/2014/main" id="{BCB95E58-4D6E-C746-C5DF-CC670F1BBFBF}"/>
              </a:ext>
            </a:extLst>
          </p:cNvPr>
          <p:cNvSpPr>
            <a:spLocks noGrp="1"/>
          </p:cNvSpPr>
          <p:nvPr>
            <p:ph type="sldNum" sz="quarter" idx="12"/>
          </p:nvPr>
        </p:nvSpPr>
        <p:spPr/>
        <p:txBody>
          <a:bodyPr/>
          <a:lstStyle/>
          <a:p>
            <a:fld id="{C1FF6DA9-008F-8B48-92A6-B652298478BF}" type="slidenum">
              <a:rPr lang="en-US" smtClean="0"/>
              <a:t>31</a:t>
            </a:fld>
            <a:endParaRPr lang="en-US"/>
          </a:p>
        </p:txBody>
      </p:sp>
    </p:spTree>
    <p:extLst>
      <p:ext uri="{BB962C8B-B14F-4D97-AF65-F5344CB8AC3E}">
        <p14:creationId xmlns:p14="http://schemas.microsoft.com/office/powerpoint/2010/main" val="1198090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o, macchina, computer, Impianto elettrico&#10;&#10;Il contenuto generato dall'IA potrebbe non essere corretto.">
            <a:extLst>
              <a:ext uri="{FF2B5EF4-FFF2-40B4-BE49-F238E27FC236}">
                <a16:creationId xmlns:a16="http://schemas.microsoft.com/office/drawing/2014/main" id="{EC52DBA7-8075-DA40-3A26-0E0CB3543D87}"/>
              </a:ext>
            </a:extLst>
          </p:cNvPr>
          <p:cNvPicPr>
            <a:picLocks noChangeAspect="1"/>
          </p:cNvPicPr>
          <p:nvPr/>
        </p:nvPicPr>
        <p:blipFill>
          <a:blip r:embed="rId3">
            <a:alphaModFix amt="30000"/>
          </a:blip>
          <a:srcRect l="11759"/>
          <a:stretch>
            <a:fillRect/>
          </a:stretch>
        </p:blipFill>
        <p:spPr>
          <a:xfrm>
            <a:off x="0" y="-50373"/>
            <a:ext cx="9143999" cy="6908373"/>
          </a:xfrm>
          <a:prstGeom prst="rect">
            <a:avLst/>
          </a:prstGeom>
        </p:spPr>
      </p:pic>
      <p:sp>
        <p:nvSpPr>
          <p:cNvPr id="6" name="Rettangolo 5">
            <a:extLst>
              <a:ext uri="{FF2B5EF4-FFF2-40B4-BE49-F238E27FC236}">
                <a16:creationId xmlns:a16="http://schemas.microsoft.com/office/drawing/2014/main" id="{C9CF1449-2515-DCC2-3D73-5AE2F24E318E}"/>
              </a:ext>
            </a:extLst>
          </p:cNvPr>
          <p:cNvSpPr/>
          <p:nvPr/>
        </p:nvSpPr>
        <p:spPr>
          <a:xfrm>
            <a:off x="6515097" y="1123320"/>
            <a:ext cx="2264836" cy="253226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Rectangle 4">
            <a:extLst>
              <a:ext uri="{FF2B5EF4-FFF2-40B4-BE49-F238E27FC236}">
                <a16:creationId xmlns:a16="http://schemas.microsoft.com/office/drawing/2014/main" id="{C23F9B65-7B86-C74E-E6DA-12DF68E23842}"/>
              </a:ext>
            </a:extLst>
          </p:cNvPr>
          <p:cNvSpPr txBox="1">
            <a:spLocks noChangeArrowheads="1"/>
          </p:cNvSpPr>
          <p:nvPr/>
        </p:nvSpPr>
        <p:spPr bwMode="auto">
          <a:xfrm>
            <a:off x="457199" y="1699416"/>
            <a:ext cx="560069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Bef>
                <a:spcPct val="0"/>
              </a:spcBef>
              <a:spcAft>
                <a:spcPct val="0"/>
              </a:spcAft>
              <a:buFont typeface="Arial"/>
              <a:buNone/>
            </a:pPr>
            <a:r>
              <a:rPr lang="en-US" sz="1400" b="1" dirty="0">
                <a:latin typeface="Arial" panose="020B0604020202020204" pitchFamily="34" charset="0"/>
              </a:rPr>
              <a:t>Detector; </a:t>
            </a:r>
            <a:r>
              <a:rPr lang="en-US" sz="1400" dirty="0">
                <a:latin typeface="Arial" panose="020B0604020202020204" pitchFamily="34" charset="0"/>
              </a:rPr>
              <a:t>sealed Gas Pixel Detector (GPD, GEM technology based) </a:t>
            </a:r>
            <a:r>
              <a:rPr lang="en-US" sz="1400" b="1" dirty="0">
                <a:latin typeface="Arial" panose="020B0604020202020204" pitchFamily="34" charset="0"/>
              </a:rPr>
              <a:t>Purpose:</a:t>
            </a:r>
            <a:r>
              <a:rPr lang="en-US" sz="1400" dirty="0">
                <a:latin typeface="Arial" panose="020B0604020202020204" pitchFamily="34" charset="0"/>
              </a:rPr>
              <a:t> Detect X-ray photons with polarization sensitivity</a:t>
            </a:r>
          </a:p>
          <a:p>
            <a:pPr marL="0" indent="0" defTabSz="914400" eaLnBrk="0" fontAlgn="base" hangingPunct="0">
              <a:spcBef>
                <a:spcPct val="0"/>
              </a:spcBef>
              <a:spcAft>
                <a:spcPct val="0"/>
              </a:spcAft>
              <a:buFont typeface="Arial"/>
              <a:buNone/>
            </a:pPr>
            <a:endParaRPr lang="en-US" sz="1400" dirty="0">
              <a:latin typeface="Arial" panose="020B0604020202020204" pitchFamily="34" charset="0"/>
            </a:endParaRPr>
          </a:p>
          <a:p>
            <a:pPr marL="0" indent="0" defTabSz="914400" eaLnBrk="0" fontAlgn="base" hangingPunct="0">
              <a:spcBef>
                <a:spcPct val="0"/>
              </a:spcBef>
              <a:spcAft>
                <a:spcPct val="0"/>
              </a:spcAft>
              <a:buFont typeface="Arial"/>
              <a:buNone/>
            </a:pPr>
            <a:r>
              <a:rPr lang="en-US" sz="1400" b="1" dirty="0">
                <a:latin typeface="Arial" panose="020B0604020202020204" pitchFamily="34" charset="0"/>
              </a:rPr>
              <a:t>Active area</a:t>
            </a:r>
            <a:r>
              <a:rPr lang="en-US" sz="1400" dirty="0">
                <a:latin typeface="Arial" panose="020B0604020202020204" pitchFamily="34" charset="0"/>
              </a:rPr>
              <a:t>: ~15 mm × 15 mm</a:t>
            </a:r>
          </a:p>
          <a:p>
            <a:pPr marL="0" indent="0" defTabSz="914400" eaLnBrk="0" fontAlgn="base" hangingPunct="0">
              <a:spcBef>
                <a:spcPct val="0"/>
              </a:spcBef>
              <a:spcAft>
                <a:spcPct val="0"/>
              </a:spcAft>
              <a:buFont typeface="Arial"/>
              <a:buNone/>
            </a:pPr>
            <a:r>
              <a:rPr lang="en-US" sz="1400" b="1" dirty="0">
                <a:latin typeface="Arial" panose="020B0604020202020204" pitchFamily="34" charset="0"/>
              </a:rPr>
              <a:t>Gas volume</a:t>
            </a:r>
            <a:r>
              <a:rPr lang="en-US" sz="1400" dirty="0">
                <a:latin typeface="Arial" panose="020B0604020202020204" pitchFamily="34" charset="0"/>
              </a:rPr>
              <a:t>: few cubic centimeters, sealed in a hermetic chamber</a:t>
            </a:r>
          </a:p>
        </p:txBody>
      </p:sp>
      <p:sp>
        <p:nvSpPr>
          <p:cNvPr id="16" name="Rectangle 4">
            <a:extLst>
              <a:ext uri="{FF2B5EF4-FFF2-40B4-BE49-F238E27FC236}">
                <a16:creationId xmlns:a16="http://schemas.microsoft.com/office/drawing/2014/main" id="{93549D7F-9FC4-6809-C847-E5C401CED19E}"/>
              </a:ext>
            </a:extLst>
          </p:cNvPr>
          <p:cNvSpPr>
            <a:spLocks noGrp="1" noChangeArrowheads="1"/>
          </p:cNvSpPr>
          <p:nvPr>
            <p:ph idx="1"/>
          </p:nvPr>
        </p:nvSpPr>
        <p:spPr bwMode="auto">
          <a:xfrm rot="5400000" flipV="1">
            <a:off x="7567552" y="2310381"/>
            <a:ext cx="2054628" cy="27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it-IT" sz="600" i="1" dirty="0"/>
              <a:t>L. Baldini, et al., </a:t>
            </a:r>
            <a:r>
              <a:rPr lang="it-IT" sz="600" i="1" dirty="0" err="1"/>
              <a:t>Astropart</a:t>
            </a:r>
            <a:r>
              <a:rPr lang="it-IT" sz="600" i="1" dirty="0"/>
              <a:t>. </a:t>
            </a:r>
            <a:r>
              <a:rPr lang="en-US" sz="600" i="1" dirty="0"/>
              <a:t>Phys. 133 (2021) 102628, http://dx.doi.org/10.1016/j.astropartphys.2021.102628</a:t>
            </a:r>
            <a:endParaRPr lang="it-IT" sz="600" i="1" dirty="0"/>
          </a:p>
        </p:txBody>
      </p:sp>
      <p:sp>
        <p:nvSpPr>
          <p:cNvPr id="2" name="Titolo 1">
            <a:extLst>
              <a:ext uri="{FF2B5EF4-FFF2-40B4-BE49-F238E27FC236}">
                <a16:creationId xmlns:a16="http://schemas.microsoft.com/office/drawing/2014/main" id="{DE0D985F-7D10-8BCD-882E-72F33F816761}"/>
              </a:ext>
            </a:extLst>
          </p:cNvPr>
          <p:cNvSpPr>
            <a:spLocks noGrp="1"/>
          </p:cNvSpPr>
          <p:nvPr>
            <p:ph type="title"/>
          </p:nvPr>
        </p:nvSpPr>
        <p:spPr>
          <a:xfrm>
            <a:off x="457200" y="274638"/>
            <a:ext cx="8229600" cy="848682"/>
          </a:xfrm>
        </p:spPr>
        <p:txBody>
          <a:bodyPr>
            <a:normAutofit fontScale="90000"/>
          </a:bodyPr>
          <a:lstStyle/>
          <a:p>
            <a:pPr algn="l"/>
            <a:r>
              <a:rPr lang="en-US" sz="2200" noProof="0" dirty="0"/>
              <a:t>Gas Systems for space detectors</a:t>
            </a:r>
            <a:br>
              <a:rPr lang="en-US" noProof="0" dirty="0"/>
            </a:br>
            <a:r>
              <a:rPr lang="en-US" sz="4000" noProof="0" dirty="0"/>
              <a:t>IXPE Gas Pixel Detector (GPD) Gas Filling</a:t>
            </a:r>
            <a:endParaRPr lang="en-US" sz="3600" noProof="0" dirty="0"/>
          </a:p>
        </p:txBody>
      </p:sp>
      <p:pic>
        <p:nvPicPr>
          <p:cNvPr id="13318" name="Picture 6" descr="Exploded view of a GPD equipped with a XPOL-III readout ASIC. The main differences with respect to the models used in IXPE are the chipon-board configuration and the absence of the internal alumination of the Be foil.">
            <a:extLst>
              <a:ext uri="{FF2B5EF4-FFF2-40B4-BE49-F238E27FC236}">
                <a16:creationId xmlns:a16="http://schemas.microsoft.com/office/drawing/2014/main" id="{08DA93E9-AC31-B7E7-9ED6-E87E2D15C18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2302" y="1182912"/>
            <a:ext cx="1705024" cy="2413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231517E3-2239-3AFA-14EF-EE9C3D738384}"/>
              </a:ext>
            </a:extLst>
          </p:cNvPr>
          <p:cNvSpPr txBox="1">
            <a:spLocks noChangeArrowheads="1"/>
          </p:cNvSpPr>
          <p:nvPr/>
        </p:nvSpPr>
        <p:spPr bwMode="auto">
          <a:xfrm>
            <a:off x="457200" y="3392312"/>
            <a:ext cx="844126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Bef>
                <a:spcPct val="0"/>
              </a:spcBef>
              <a:spcAft>
                <a:spcPct val="0"/>
              </a:spcAft>
              <a:buFont typeface="Arial"/>
              <a:buNone/>
            </a:pPr>
            <a:r>
              <a:rPr lang="en-US" sz="1600" b="1" dirty="0">
                <a:latin typeface="Arial" panose="020B0604020202020204" pitchFamily="34" charset="0"/>
              </a:rPr>
              <a:t>Gas Filling Process (On Ground):</a:t>
            </a:r>
            <a:endParaRPr lang="en-US" sz="1600" dirty="0">
              <a:latin typeface="Arial" panose="020B0604020202020204" pitchFamily="34" charset="0"/>
            </a:endParaRPr>
          </a:p>
          <a:p>
            <a:pPr defTabSz="914400" eaLnBrk="0" fontAlgn="base" hangingPunct="0">
              <a:spcBef>
                <a:spcPct val="0"/>
              </a:spcBef>
              <a:spcAft>
                <a:spcPct val="0"/>
              </a:spcAft>
              <a:buFont typeface="+mj-lt"/>
              <a:buAutoNum type="arabicPeriod"/>
            </a:pPr>
            <a:r>
              <a:rPr lang="en-US" sz="1600" dirty="0">
                <a:latin typeface="Arial" panose="020B0604020202020204" pitchFamily="34" charset="0"/>
              </a:rPr>
              <a:t>Detector is evacuated to ultra-high vacuum to remove contaminants</a:t>
            </a:r>
          </a:p>
          <a:p>
            <a:pPr defTabSz="914400" eaLnBrk="0" fontAlgn="base" hangingPunct="0">
              <a:spcBef>
                <a:spcPct val="0"/>
              </a:spcBef>
              <a:spcAft>
                <a:spcPct val="0"/>
              </a:spcAft>
              <a:buFont typeface="+mj-lt"/>
              <a:buAutoNum type="arabicPeriod"/>
            </a:pPr>
            <a:r>
              <a:rPr lang="en-US" sz="1600" dirty="0">
                <a:latin typeface="Arial" panose="020B0604020202020204" pitchFamily="34" charset="0"/>
              </a:rPr>
              <a:t>Gas mixture prepared with precise composition and pressure</a:t>
            </a:r>
          </a:p>
          <a:p>
            <a:pPr defTabSz="914400" eaLnBrk="0" fontAlgn="base" hangingPunct="0">
              <a:spcBef>
                <a:spcPct val="0"/>
              </a:spcBef>
              <a:spcAft>
                <a:spcPct val="0"/>
              </a:spcAft>
              <a:buFont typeface="+mj-lt"/>
              <a:buAutoNum type="arabicPeriod"/>
            </a:pPr>
            <a:r>
              <a:rPr lang="en-US" sz="1600" dirty="0">
                <a:latin typeface="Arial" panose="020B0604020202020204" pitchFamily="34" charset="0"/>
              </a:rPr>
              <a:t>Controlled filling into the GPD via dedicated gas lines and valves</a:t>
            </a:r>
          </a:p>
          <a:p>
            <a:pPr defTabSz="914400" eaLnBrk="0" fontAlgn="base" hangingPunct="0">
              <a:spcBef>
                <a:spcPct val="0"/>
              </a:spcBef>
              <a:spcAft>
                <a:spcPct val="0"/>
              </a:spcAft>
              <a:buFont typeface="+mj-lt"/>
              <a:buAutoNum type="arabicPeriod"/>
            </a:pPr>
            <a:r>
              <a:rPr lang="en-US" sz="1600" dirty="0">
                <a:latin typeface="Arial" panose="020B0604020202020204" pitchFamily="34" charset="0"/>
              </a:rPr>
              <a:t>Leak testing and pressure stabilization performed to ensure hermeticity</a:t>
            </a:r>
          </a:p>
          <a:p>
            <a:pPr defTabSz="914400" eaLnBrk="0" fontAlgn="base" hangingPunct="0">
              <a:spcBef>
                <a:spcPct val="0"/>
              </a:spcBef>
              <a:spcAft>
                <a:spcPct val="0"/>
              </a:spcAft>
              <a:buFont typeface="+mj-lt"/>
              <a:buAutoNum type="arabicPeriod"/>
            </a:pPr>
            <a:r>
              <a:rPr lang="en-US" sz="1600" dirty="0">
                <a:latin typeface="Arial" panose="020B0604020202020204" pitchFamily="34" charset="0"/>
              </a:rPr>
              <a:t>Detector sealed hermetically to maintain gas purity throughout mission duration</a:t>
            </a:r>
          </a:p>
          <a:p>
            <a:pPr marL="0" indent="0" defTabSz="914400" eaLnBrk="0" fontAlgn="base" hangingPunct="0">
              <a:spcBef>
                <a:spcPct val="0"/>
              </a:spcBef>
              <a:spcAft>
                <a:spcPct val="0"/>
              </a:spcAft>
              <a:buFont typeface="Arial"/>
              <a:buNone/>
            </a:pPr>
            <a:endParaRPr lang="en-US" sz="1600" b="1" dirty="0">
              <a:latin typeface="Arial" panose="020B0604020202020204" pitchFamily="34" charset="0"/>
            </a:endParaRPr>
          </a:p>
          <a:p>
            <a:pPr marL="0" indent="0" defTabSz="914400" eaLnBrk="0" fontAlgn="base" hangingPunct="0">
              <a:spcBef>
                <a:spcPct val="0"/>
              </a:spcBef>
              <a:spcAft>
                <a:spcPct val="0"/>
              </a:spcAft>
              <a:buFont typeface="Arial"/>
              <a:buNone/>
            </a:pPr>
            <a:r>
              <a:rPr lang="en-US" sz="1600" b="1" dirty="0">
                <a:latin typeface="Arial" panose="020B0604020202020204" pitchFamily="34" charset="0"/>
              </a:rPr>
              <a:t>Key Points:</a:t>
            </a:r>
            <a:endParaRPr lang="en-US" sz="1600" dirty="0">
              <a:latin typeface="Arial" panose="020B0604020202020204" pitchFamily="34" charset="0"/>
            </a:endParaRPr>
          </a:p>
          <a:p>
            <a:pPr defTabSz="914400" eaLnBrk="0" fontAlgn="base" hangingPunct="0">
              <a:spcBef>
                <a:spcPct val="0"/>
              </a:spcBef>
              <a:spcAft>
                <a:spcPct val="0"/>
              </a:spcAft>
            </a:pPr>
            <a:r>
              <a:rPr lang="en-US" sz="1600" dirty="0">
                <a:latin typeface="Arial" panose="020B0604020202020204" pitchFamily="34" charset="0"/>
              </a:rPr>
              <a:t>Sealed system avoids complexity and risks of in-orbit gas handling</a:t>
            </a:r>
          </a:p>
          <a:p>
            <a:pPr defTabSz="914400" eaLnBrk="0" fontAlgn="base" hangingPunct="0">
              <a:spcBef>
                <a:spcPct val="0"/>
              </a:spcBef>
              <a:spcAft>
                <a:spcPct val="0"/>
              </a:spcAft>
            </a:pPr>
            <a:r>
              <a:rPr lang="en-US" sz="1600" dirty="0">
                <a:latin typeface="Arial" panose="020B0604020202020204" pitchFamily="34" charset="0"/>
              </a:rPr>
              <a:t>Gas pressure and composition chosen to optimize detection efficiency and spatial resolution</a:t>
            </a:r>
          </a:p>
          <a:p>
            <a:pPr defTabSz="914400" eaLnBrk="0" fontAlgn="base" hangingPunct="0">
              <a:spcBef>
                <a:spcPct val="0"/>
              </a:spcBef>
              <a:spcAft>
                <a:spcPct val="0"/>
              </a:spcAft>
            </a:pPr>
            <a:r>
              <a:rPr lang="en-US" sz="1600" u="sng" dirty="0">
                <a:latin typeface="Arial" panose="020B0604020202020204" pitchFamily="34" charset="0"/>
              </a:rPr>
              <a:t>Requires rigorous leak checks and stable gas composition control before launch</a:t>
            </a:r>
          </a:p>
        </p:txBody>
      </p:sp>
      <p:sp>
        <p:nvSpPr>
          <p:cNvPr id="7" name="Segnaposto data 6">
            <a:extLst>
              <a:ext uri="{FF2B5EF4-FFF2-40B4-BE49-F238E27FC236}">
                <a16:creationId xmlns:a16="http://schemas.microsoft.com/office/drawing/2014/main" id="{026E2E33-2AA2-714A-DF22-A8642AB6946D}"/>
              </a:ext>
            </a:extLst>
          </p:cNvPr>
          <p:cNvSpPr>
            <a:spLocks noGrp="1"/>
          </p:cNvSpPr>
          <p:nvPr>
            <p:ph type="dt" sz="half" idx="10"/>
          </p:nvPr>
        </p:nvSpPr>
        <p:spPr/>
        <p:txBody>
          <a:bodyPr/>
          <a:lstStyle/>
          <a:p>
            <a:r>
              <a:rPr lang="it-IT"/>
              <a:t>6/24/2025</a:t>
            </a:r>
            <a:endParaRPr lang="en-US"/>
          </a:p>
        </p:txBody>
      </p:sp>
      <p:sp>
        <p:nvSpPr>
          <p:cNvPr id="9" name="Segnaposto numero diapositiva 8">
            <a:extLst>
              <a:ext uri="{FF2B5EF4-FFF2-40B4-BE49-F238E27FC236}">
                <a16:creationId xmlns:a16="http://schemas.microsoft.com/office/drawing/2014/main" id="{16FC8DAF-CEB5-5988-D8F9-6BD3045C53B5}"/>
              </a:ext>
            </a:extLst>
          </p:cNvPr>
          <p:cNvSpPr>
            <a:spLocks noGrp="1"/>
          </p:cNvSpPr>
          <p:nvPr>
            <p:ph type="sldNum" sz="quarter" idx="12"/>
          </p:nvPr>
        </p:nvSpPr>
        <p:spPr/>
        <p:txBody>
          <a:bodyPr/>
          <a:lstStyle/>
          <a:p>
            <a:fld id="{C1FF6DA9-008F-8B48-92A6-B652298478BF}" type="slidenum">
              <a:rPr lang="en-US" smtClean="0"/>
              <a:t>32</a:t>
            </a:fld>
            <a:endParaRPr lang="en-US"/>
          </a:p>
        </p:txBody>
      </p:sp>
    </p:spTree>
    <p:extLst>
      <p:ext uri="{BB962C8B-B14F-4D97-AF65-F5344CB8AC3E}">
        <p14:creationId xmlns:p14="http://schemas.microsoft.com/office/powerpoint/2010/main" val="1583852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9AA862A-7744-3B42-A5EB-52C8F19D109B}"/>
              </a:ext>
            </a:extLst>
          </p:cNvPr>
          <p:cNvPicPr>
            <a:picLocks noChangeAspect="1"/>
          </p:cNvPicPr>
          <p:nvPr/>
        </p:nvPicPr>
        <p:blipFill>
          <a:blip r:embed="rId2"/>
          <a:stretch>
            <a:fillRect/>
          </a:stretch>
        </p:blipFill>
        <p:spPr>
          <a:xfrm>
            <a:off x="3505232" y="3141785"/>
            <a:ext cx="5572093" cy="3232917"/>
          </a:xfrm>
          <a:prstGeom prst="rect">
            <a:avLst/>
          </a:prstGeom>
        </p:spPr>
      </p:pic>
      <p:sp>
        <p:nvSpPr>
          <p:cNvPr id="2" name="Titolo 1">
            <a:extLst>
              <a:ext uri="{FF2B5EF4-FFF2-40B4-BE49-F238E27FC236}">
                <a16:creationId xmlns:a16="http://schemas.microsoft.com/office/drawing/2014/main" id="{7D309BB5-1CEE-B1B8-0EDD-106A532167D9}"/>
              </a:ext>
            </a:extLst>
          </p:cNvPr>
          <p:cNvSpPr>
            <a:spLocks noGrp="1"/>
          </p:cNvSpPr>
          <p:nvPr>
            <p:ph type="title"/>
          </p:nvPr>
        </p:nvSpPr>
        <p:spPr>
          <a:xfrm>
            <a:off x="457200" y="274638"/>
            <a:ext cx="5991258" cy="1143000"/>
          </a:xfrm>
        </p:spPr>
        <p:txBody>
          <a:bodyPr>
            <a:normAutofit fontScale="90000"/>
          </a:bodyPr>
          <a:lstStyle/>
          <a:p>
            <a:pPr algn="l"/>
            <a:r>
              <a:rPr lang="en-US" sz="2200" noProof="0" dirty="0"/>
              <a:t>Gas Systems for space detectors </a:t>
            </a:r>
            <a:br>
              <a:rPr lang="en-US" sz="2200" noProof="0" dirty="0"/>
            </a:br>
            <a:r>
              <a:rPr lang="en-US" sz="4000" noProof="0" dirty="0"/>
              <a:t>Circulating Gas System for AMS-02 TRD</a:t>
            </a:r>
            <a:endParaRPr lang="en-US" noProof="0" dirty="0"/>
          </a:p>
        </p:txBody>
      </p:sp>
      <p:sp>
        <p:nvSpPr>
          <p:cNvPr id="4" name="Rectangle 1">
            <a:extLst>
              <a:ext uri="{FF2B5EF4-FFF2-40B4-BE49-F238E27FC236}">
                <a16:creationId xmlns:a16="http://schemas.microsoft.com/office/drawing/2014/main" id="{E30DF562-4C0A-4318-FD22-1B35ED62DFF4}"/>
              </a:ext>
            </a:extLst>
          </p:cNvPr>
          <p:cNvSpPr>
            <a:spLocks noGrp="1" noChangeArrowheads="1"/>
          </p:cNvSpPr>
          <p:nvPr>
            <p:ph idx="1"/>
          </p:nvPr>
        </p:nvSpPr>
        <p:spPr bwMode="auto">
          <a:xfrm>
            <a:off x="457200" y="1721489"/>
            <a:ext cx="57626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sz="1200" b="1" i="0" u="none" strike="noStrike" cap="none" normalizeH="0" baseline="0" noProof="0" dirty="0">
                <a:ln>
                  <a:noFill/>
                </a:ln>
                <a:solidFill>
                  <a:schemeClr val="tx1"/>
                </a:solidFill>
                <a:effectLst/>
                <a:latin typeface="Arial" panose="020B0604020202020204" pitchFamily="34" charset="0"/>
              </a:rPr>
              <a:t>Detector</a:t>
            </a:r>
            <a:r>
              <a:rPr lang="en-US" sz="1200" b="1" noProof="0" dirty="0">
                <a:latin typeface="Arial" panose="020B0604020202020204" pitchFamily="34" charset="0"/>
              </a:rPr>
              <a:t>:</a:t>
            </a:r>
            <a:r>
              <a:rPr lang="en-US" sz="1200" noProof="0" dirty="0">
                <a:latin typeface="Arial" panose="020B0604020202020204" pitchFamily="34" charset="0"/>
              </a:rPr>
              <a:t> Transition Radiation Detector (TRD) using straw tubes filled with a Xe-based gas mixture (Xe/CO₂ or Xe/CH₄) circulated continuously</a:t>
            </a:r>
          </a:p>
          <a:p>
            <a:pPr marL="0" lvl="0" indent="0" defTabSz="914400" eaLnBrk="0" fontAlgn="base" hangingPunct="0">
              <a:spcBef>
                <a:spcPct val="0"/>
              </a:spcBef>
              <a:spcAft>
                <a:spcPct val="0"/>
              </a:spcAft>
              <a:buNone/>
            </a:pPr>
            <a:r>
              <a:rPr lang="en-US" sz="1200" b="1" noProof="0" dirty="0">
                <a:latin typeface="Arial" panose="020B0604020202020204" pitchFamily="34" charset="0"/>
              </a:rPr>
              <a:t>Purpose:</a:t>
            </a:r>
            <a:r>
              <a:rPr lang="en-US" sz="1200" noProof="0" dirty="0">
                <a:latin typeface="Arial" panose="020B0604020202020204" pitchFamily="34" charset="0"/>
              </a:rPr>
              <a:t> Detect high-energy charged particles by measuring transition radiation and ionization energy loss</a:t>
            </a:r>
          </a:p>
          <a:p>
            <a:pPr marL="0" lvl="0" indent="0" defTabSz="914400" eaLnBrk="0" fontAlgn="base" hangingPunct="0">
              <a:spcBef>
                <a:spcPct val="0"/>
              </a:spcBef>
              <a:spcAft>
                <a:spcPct val="0"/>
              </a:spcAft>
              <a:buNone/>
            </a:pPr>
            <a:r>
              <a:rPr lang="en-US" sz="1200" b="1" noProof="0" dirty="0">
                <a:latin typeface="Arial" panose="020B0604020202020204" pitchFamily="34" charset="0"/>
              </a:rPr>
              <a:t>Dimensions: </a:t>
            </a:r>
            <a:r>
              <a:rPr lang="en-US" sz="1200" noProof="0" dirty="0">
                <a:latin typeface="Arial" panose="020B0604020202020204" pitchFamily="34" charset="0"/>
              </a:rPr>
              <a:t>Approx. 3 m × 3 m × 0.7 m - composed of 20 layers of straw tubes, totaling ~5248 straws</a:t>
            </a:r>
          </a:p>
        </p:txBody>
      </p:sp>
      <p:sp>
        <p:nvSpPr>
          <p:cNvPr id="7" name="Segnaposto contenuto 2">
            <a:extLst>
              <a:ext uri="{FF2B5EF4-FFF2-40B4-BE49-F238E27FC236}">
                <a16:creationId xmlns:a16="http://schemas.microsoft.com/office/drawing/2014/main" id="{2DE95119-8661-D306-E10D-6F6F1F8FD339}"/>
              </a:ext>
            </a:extLst>
          </p:cNvPr>
          <p:cNvSpPr txBox="1">
            <a:spLocks/>
          </p:cNvSpPr>
          <p:nvPr/>
        </p:nvSpPr>
        <p:spPr>
          <a:xfrm rot="16200000">
            <a:off x="7650737" y="4499997"/>
            <a:ext cx="2628868" cy="3576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600" i="1" noProof="0" dirty="0"/>
              <a:t>AMS-02 TRD Gas Slow Control System Specifications v 5.2</a:t>
            </a:r>
          </a:p>
          <a:p>
            <a:pPr marL="0" indent="0">
              <a:buFont typeface="Arial"/>
              <a:buNone/>
            </a:pPr>
            <a:r>
              <a:rPr lang="en-US" sz="600" i="1" noProof="0" dirty="0"/>
              <a:t>A. Bartoloni, B. Borgia, F. R. Spada INFN </a:t>
            </a:r>
            <a:r>
              <a:rPr lang="en-US" sz="600" i="1" noProof="0" dirty="0" err="1"/>
              <a:t>Sezione</a:t>
            </a:r>
            <a:r>
              <a:rPr lang="en-US" sz="600" i="1" noProof="0" dirty="0"/>
              <a:t> di Roma 1- Roma, Italy </a:t>
            </a:r>
          </a:p>
        </p:txBody>
      </p:sp>
      <p:sp>
        <p:nvSpPr>
          <p:cNvPr id="3" name="Rectangle 1">
            <a:extLst>
              <a:ext uri="{FF2B5EF4-FFF2-40B4-BE49-F238E27FC236}">
                <a16:creationId xmlns:a16="http://schemas.microsoft.com/office/drawing/2014/main" id="{B87DEC9E-1AE5-3280-4D1D-194AABC66F06}"/>
              </a:ext>
            </a:extLst>
          </p:cNvPr>
          <p:cNvSpPr txBox="1">
            <a:spLocks noChangeArrowheads="1"/>
          </p:cNvSpPr>
          <p:nvPr/>
        </p:nvSpPr>
        <p:spPr bwMode="auto">
          <a:xfrm>
            <a:off x="457201" y="3013162"/>
            <a:ext cx="5991258" cy="2677656"/>
          </a:xfrm>
          <a:prstGeom prst="rect">
            <a:avLst/>
          </a:prstGeom>
          <a:solidFill>
            <a:srgbClr val="FFFFFF">
              <a:alpha val="30196"/>
            </a:srgbClr>
          </a:solidFill>
          <a:ln>
            <a:noFill/>
          </a:ln>
          <a:effectLst/>
        </p:spPr>
        <p:txBody>
          <a:bodyPr vert="horz" wrap="square" lIns="91440" tIns="45720" rIns="91440" bIns="45720" numCol="1" rtlCol="0" anchor="ctr" anchorCtr="0" compatLnSpc="1">
            <a:prstTxWarp prst="textNoShape">
              <a:avLst/>
            </a:prstTxWarp>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Bef>
                <a:spcPct val="0"/>
              </a:spcBef>
              <a:spcAft>
                <a:spcPct val="0"/>
              </a:spcAft>
              <a:buFont typeface="Arial"/>
              <a:buNone/>
            </a:pPr>
            <a:r>
              <a:rPr lang="en-US" sz="1400" b="1" noProof="0" dirty="0">
                <a:latin typeface="Arial" panose="020B0604020202020204" pitchFamily="34" charset="0"/>
              </a:rPr>
              <a:t>Gas Circulation System:</a:t>
            </a:r>
          </a:p>
          <a:p>
            <a:pPr marL="0" lvl="0" indent="0" defTabSz="914400" eaLnBrk="0" fontAlgn="base" hangingPunct="0">
              <a:spcBef>
                <a:spcPct val="0"/>
              </a:spcBef>
              <a:spcAft>
                <a:spcPct val="0"/>
              </a:spcAft>
              <a:buNone/>
            </a:pPr>
            <a:r>
              <a:rPr lang="en-US" sz="1400" noProof="0" dirty="0">
                <a:latin typeface="Arial" panose="020B0604020202020204" pitchFamily="34" charset="0"/>
              </a:rPr>
              <a:t>The TRD uses a </a:t>
            </a:r>
            <a:r>
              <a:rPr lang="en-US" sz="1400" b="1" noProof="0" dirty="0">
                <a:latin typeface="Arial" panose="020B0604020202020204" pitchFamily="34" charset="0"/>
              </a:rPr>
              <a:t>closed-loop gas system</a:t>
            </a:r>
            <a:r>
              <a:rPr lang="en-US" sz="1400" noProof="0" dirty="0">
                <a:latin typeface="Arial" panose="020B0604020202020204" pitchFamily="34" charset="0"/>
              </a:rPr>
              <a:t> onboard the ISS to minimize gas loss and allow long-duration operation without resupply.</a:t>
            </a:r>
          </a:p>
          <a:p>
            <a:pPr defTabSz="914400" eaLnBrk="0" fontAlgn="base" hangingPunct="0">
              <a:spcBef>
                <a:spcPct val="0"/>
              </a:spcBef>
              <a:spcAft>
                <a:spcPct val="0"/>
              </a:spcAft>
            </a:pPr>
            <a:r>
              <a:rPr lang="en-US" sz="1400" b="1" noProof="0" dirty="0">
                <a:latin typeface="Arial" panose="020B0604020202020204" pitchFamily="34" charset="0"/>
              </a:rPr>
              <a:t>Working gas</a:t>
            </a:r>
            <a:r>
              <a:rPr lang="en-US" sz="1400" noProof="0" dirty="0">
                <a:latin typeface="Arial" panose="020B0604020202020204" pitchFamily="34" charset="0"/>
              </a:rPr>
              <a:t>: A xenon/CO₂ mixture is circulated to optimize transition radiation detection and proportional tube operation.</a:t>
            </a:r>
          </a:p>
          <a:p>
            <a:pPr defTabSz="914400" eaLnBrk="0" fontAlgn="base" hangingPunct="0">
              <a:spcBef>
                <a:spcPct val="0"/>
              </a:spcBef>
              <a:spcAft>
                <a:spcPct val="0"/>
              </a:spcAft>
            </a:pPr>
            <a:r>
              <a:rPr lang="en-US" sz="1400" b="1" noProof="0" dirty="0">
                <a:latin typeface="Arial" panose="020B0604020202020204" pitchFamily="34" charset="0"/>
              </a:rPr>
              <a:t>Gas compressors </a:t>
            </a:r>
            <a:r>
              <a:rPr lang="en-US" sz="1400" noProof="0" dirty="0">
                <a:latin typeface="Arial" panose="020B0604020202020204" pitchFamily="34" charset="0"/>
              </a:rPr>
              <a:t>to recirculate the gas throughout the system.</a:t>
            </a:r>
          </a:p>
          <a:p>
            <a:pPr defTabSz="914400" eaLnBrk="0" fontAlgn="base" hangingPunct="0">
              <a:spcBef>
                <a:spcPct val="0"/>
              </a:spcBef>
              <a:spcAft>
                <a:spcPct val="0"/>
              </a:spcAft>
            </a:pPr>
            <a:r>
              <a:rPr lang="en-US" sz="1400" b="1" noProof="0" dirty="0">
                <a:latin typeface="Arial" panose="020B0604020202020204" pitchFamily="34" charset="0"/>
              </a:rPr>
              <a:t>Purifiers</a:t>
            </a:r>
            <a:r>
              <a:rPr lang="en-US" sz="1400" noProof="0" dirty="0">
                <a:latin typeface="Arial" panose="020B0604020202020204" pitchFamily="34" charset="0"/>
              </a:rPr>
              <a:t> continuously remove </a:t>
            </a:r>
            <a:r>
              <a:rPr lang="en-US" sz="1400" b="1" noProof="0" dirty="0">
                <a:latin typeface="Arial" panose="020B0604020202020204" pitchFamily="34" charset="0"/>
              </a:rPr>
              <a:t>oxygen, moisture</a:t>
            </a:r>
            <a:r>
              <a:rPr lang="en-US" sz="1400" noProof="0" dirty="0">
                <a:latin typeface="Arial" panose="020B0604020202020204" pitchFamily="34" charset="0"/>
              </a:rPr>
              <a:t>, and </a:t>
            </a:r>
            <a:r>
              <a:rPr lang="en-US" sz="1400" b="1" noProof="0" dirty="0">
                <a:latin typeface="Arial" panose="020B0604020202020204" pitchFamily="34" charset="0"/>
              </a:rPr>
              <a:t>outgassing byproducts</a:t>
            </a:r>
            <a:r>
              <a:rPr lang="en-US" sz="1400" noProof="0" dirty="0">
                <a:latin typeface="Arial" panose="020B0604020202020204" pitchFamily="34" charset="0"/>
              </a:rPr>
              <a:t>, preserving detector performance and extending gas life.</a:t>
            </a:r>
          </a:p>
          <a:p>
            <a:pPr defTabSz="914400" eaLnBrk="0" fontAlgn="base" hangingPunct="0">
              <a:spcBef>
                <a:spcPct val="0"/>
              </a:spcBef>
              <a:spcAft>
                <a:spcPct val="0"/>
              </a:spcAft>
            </a:pPr>
            <a:r>
              <a:rPr lang="en-US" sz="1400" noProof="0" dirty="0">
                <a:latin typeface="Arial" panose="020B0604020202020204" pitchFamily="34" charset="0"/>
              </a:rPr>
              <a:t>Pressure, temperature, and flow rates are </a:t>
            </a:r>
            <a:r>
              <a:rPr lang="en-US" sz="1400" b="1" noProof="0" dirty="0">
                <a:latin typeface="Arial" panose="020B0604020202020204" pitchFamily="34" charset="0"/>
              </a:rPr>
              <a:t>actively monitored</a:t>
            </a:r>
            <a:r>
              <a:rPr lang="en-US" sz="1400" noProof="0" dirty="0">
                <a:latin typeface="Arial" panose="020B0604020202020204" pitchFamily="34" charset="0"/>
              </a:rPr>
              <a:t>. A </a:t>
            </a:r>
            <a:r>
              <a:rPr lang="en-US" sz="1400" b="1" noProof="0" dirty="0">
                <a:latin typeface="Arial" panose="020B0604020202020204" pitchFamily="34" charset="0"/>
              </a:rPr>
              <a:t>dedicated control system </a:t>
            </a:r>
            <a:r>
              <a:rPr lang="en-US" sz="1400" noProof="0" dirty="0">
                <a:latin typeface="Arial" panose="020B0604020202020204" pitchFamily="34" charset="0"/>
              </a:rPr>
              <a:t>autonomously manages gas circulation, purification cycles, and fault detection.</a:t>
            </a:r>
          </a:p>
          <a:p>
            <a:pPr marL="0" indent="0" defTabSz="914400" eaLnBrk="0" fontAlgn="base" hangingPunct="0">
              <a:spcBef>
                <a:spcPct val="0"/>
              </a:spcBef>
              <a:spcAft>
                <a:spcPct val="0"/>
              </a:spcAft>
              <a:buFontTx/>
              <a:buNone/>
            </a:pPr>
            <a:endParaRPr lang="en-US" sz="1400" noProof="0" dirty="0">
              <a:latin typeface="Arial" panose="020B0604020202020204" pitchFamily="34" charset="0"/>
            </a:endParaRPr>
          </a:p>
        </p:txBody>
      </p:sp>
      <p:pic>
        <p:nvPicPr>
          <p:cNvPr id="1026" name="Picture 2" descr="AMS-02 detector layout. | Download Scientific Diagram">
            <a:extLst>
              <a:ext uri="{FF2B5EF4-FFF2-40B4-BE49-F238E27FC236}">
                <a16:creationId xmlns:a16="http://schemas.microsoft.com/office/drawing/2014/main" id="{B8700F57-F33D-B6CD-5822-E150FD1F3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220" y="201741"/>
            <a:ext cx="2823105" cy="28696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CD472E46-DF95-91EF-55E1-6A3BCBE61227}"/>
              </a:ext>
            </a:extLst>
          </p:cNvPr>
          <p:cNvSpPr txBox="1">
            <a:spLocks noChangeArrowheads="1"/>
          </p:cNvSpPr>
          <p:nvPr/>
        </p:nvSpPr>
        <p:spPr bwMode="auto">
          <a:xfrm>
            <a:off x="457200" y="5588273"/>
            <a:ext cx="8002571" cy="1169551"/>
          </a:xfrm>
          <a:prstGeom prst="rect">
            <a:avLst/>
          </a:prstGeom>
          <a:solidFill>
            <a:srgbClr val="FFFFFF">
              <a:alpha val="30196"/>
            </a:srgbClr>
          </a:solidFill>
          <a:ln>
            <a:noFill/>
          </a:ln>
          <a:effectLst/>
        </p:spPr>
        <p:txBody>
          <a:bodyPr vert="horz" wrap="square" lIns="91440" tIns="45720" rIns="91440" bIns="45720" numCol="1" rtlCol="0" anchor="ctr" anchorCtr="0" compatLnSpc="1">
            <a:prstTxWarp prst="textNoShape">
              <a:avLst/>
            </a:prstTxWarp>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Bef>
                <a:spcPct val="0"/>
              </a:spcBef>
              <a:spcAft>
                <a:spcPct val="0"/>
              </a:spcAft>
              <a:buFont typeface="Arial"/>
              <a:buNone/>
            </a:pPr>
            <a:r>
              <a:rPr lang="en-US" sz="1400" b="1" noProof="0" dirty="0">
                <a:latin typeface="Arial" panose="020B0604020202020204" pitchFamily="34" charset="0"/>
              </a:rPr>
              <a:t>Key Points:</a:t>
            </a:r>
            <a:endParaRPr lang="en-US" sz="1400" noProof="0" dirty="0">
              <a:latin typeface="Arial" panose="020B0604020202020204" pitchFamily="34" charset="0"/>
            </a:endParaRPr>
          </a:p>
          <a:p>
            <a:pPr marL="0" indent="0" defTabSz="914400" eaLnBrk="0" fontAlgn="base" hangingPunct="0">
              <a:spcBef>
                <a:spcPct val="0"/>
              </a:spcBef>
              <a:spcAft>
                <a:spcPct val="0"/>
              </a:spcAft>
              <a:buFont typeface="Arial"/>
              <a:buNone/>
            </a:pPr>
            <a:r>
              <a:rPr lang="en-US" sz="1400" noProof="0" dirty="0">
                <a:latin typeface="Arial" panose="020B0604020202020204" pitchFamily="34" charset="0"/>
              </a:rPr>
              <a:t>Circulation allows for long mission duration with stable detector response</a:t>
            </a:r>
          </a:p>
          <a:p>
            <a:pPr marL="0" indent="0" defTabSz="914400" eaLnBrk="0" fontAlgn="base" hangingPunct="0">
              <a:spcBef>
                <a:spcPct val="0"/>
              </a:spcBef>
              <a:spcAft>
                <a:spcPct val="0"/>
              </a:spcAft>
              <a:buFont typeface="Arial"/>
              <a:buNone/>
            </a:pPr>
            <a:r>
              <a:rPr lang="en-US" sz="1400" noProof="0" dirty="0">
                <a:latin typeface="Arial" panose="020B0604020202020204" pitchFamily="34" charset="0"/>
              </a:rPr>
              <a:t>Requires redundant pumps and purification for reliability</a:t>
            </a:r>
          </a:p>
          <a:p>
            <a:pPr marL="0" indent="0" defTabSz="914400" eaLnBrk="0" fontAlgn="base" hangingPunct="0">
              <a:spcBef>
                <a:spcPct val="0"/>
              </a:spcBef>
              <a:spcAft>
                <a:spcPct val="0"/>
              </a:spcAft>
              <a:buFont typeface="Arial"/>
              <a:buNone/>
            </a:pPr>
            <a:r>
              <a:rPr lang="en-US" sz="1400" noProof="0" dirty="0">
                <a:latin typeface="Arial" panose="020B0604020202020204" pitchFamily="34" charset="0"/>
              </a:rPr>
              <a:t>System design considers microgravity environment and ISS safety standards</a:t>
            </a:r>
          </a:p>
          <a:p>
            <a:pPr marL="0" indent="0" defTabSz="914400" eaLnBrk="0" fontAlgn="base" hangingPunct="0">
              <a:spcBef>
                <a:spcPct val="0"/>
              </a:spcBef>
              <a:spcAft>
                <a:spcPct val="0"/>
              </a:spcAft>
              <a:buFontTx/>
              <a:buNone/>
            </a:pPr>
            <a:endParaRPr lang="en-US" sz="1400" noProof="0" dirty="0">
              <a:latin typeface="Arial" panose="020B0604020202020204" pitchFamily="34" charset="0"/>
            </a:endParaRPr>
          </a:p>
        </p:txBody>
      </p:sp>
      <p:sp>
        <p:nvSpPr>
          <p:cNvPr id="11" name="Segnaposto numero diapositiva 10">
            <a:extLst>
              <a:ext uri="{FF2B5EF4-FFF2-40B4-BE49-F238E27FC236}">
                <a16:creationId xmlns:a16="http://schemas.microsoft.com/office/drawing/2014/main" id="{C703F99B-FD50-FF74-D10B-3873B614F1F6}"/>
              </a:ext>
            </a:extLst>
          </p:cNvPr>
          <p:cNvSpPr>
            <a:spLocks noGrp="1"/>
          </p:cNvSpPr>
          <p:nvPr>
            <p:ph type="sldNum" sz="quarter" idx="12"/>
          </p:nvPr>
        </p:nvSpPr>
        <p:spPr/>
        <p:txBody>
          <a:bodyPr/>
          <a:lstStyle/>
          <a:p>
            <a:fld id="{C1FF6DA9-008F-8B48-92A6-B652298478BF}" type="slidenum">
              <a:rPr lang="en-US" smtClean="0"/>
              <a:t>33</a:t>
            </a:fld>
            <a:endParaRPr lang="en-US"/>
          </a:p>
        </p:txBody>
      </p:sp>
    </p:spTree>
    <p:extLst>
      <p:ext uri="{BB962C8B-B14F-4D97-AF65-F5344CB8AC3E}">
        <p14:creationId xmlns:p14="http://schemas.microsoft.com/office/powerpoint/2010/main" val="610529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27DE08-89EA-A8C0-3D74-2645D6C74586}"/>
              </a:ext>
            </a:extLst>
          </p:cNvPr>
          <p:cNvSpPr>
            <a:spLocks noGrp="1"/>
          </p:cNvSpPr>
          <p:nvPr>
            <p:ph type="title"/>
          </p:nvPr>
        </p:nvSpPr>
        <p:spPr/>
        <p:txBody>
          <a:bodyPr>
            <a:normAutofit/>
          </a:bodyPr>
          <a:lstStyle/>
          <a:p>
            <a:pPr algn="l"/>
            <a:r>
              <a:rPr lang="en-US" sz="4000" noProof="0" dirty="0"/>
              <a:t>Electrostatic Charging in Space</a:t>
            </a:r>
          </a:p>
        </p:txBody>
      </p:sp>
      <p:sp>
        <p:nvSpPr>
          <p:cNvPr id="3" name="Segnaposto contenuto 2">
            <a:extLst>
              <a:ext uri="{FF2B5EF4-FFF2-40B4-BE49-F238E27FC236}">
                <a16:creationId xmlns:a16="http://schemas.microsoft.com/office/drawing/2014/main" id="{73104708-A443-CBDA-27BB-5D49D5122E10}"/>
              </a:ext>
            </a:extLst>
          </p:cNvPr>
          <p:cNvSpPr>
            <a:spLocks noGrp="1"/>
          </p:cNvSpPr>
          <p:nvPr>
            <p:ph idx="1"/>
          </p:nvPr>
        </p:nvSpPr>
        <p:spPr>
          <a:xfrm>
            <a:off x="457200" y="1368688"/>
            <a:ext cx="8229600" cy="2180695"/>
          </a:xfrm>
        </p:spPr>
        <p:txBody>
          <a:bodyPr>
            <a:noAutofit/>
          </a:bodyPr>
          <a:lstStyle/>
          <a:p>
            <a:pPr marL="0" indent="0" algn="just">
              <a:buNone/>
            </a:pPr>
            <a:r>
              <a:rPr lang="en-US" sz="1600" noProof="0" dirty="0"/>
              <a:t>Electrostatic charging occurs when spacecraft surfaces accumulate electrical charge due to interaction with the space environment, particularly plasma, energetic particles, and UV radiation</a:t>
            </a:r>
          </a:p>
          <a:p>
            <a:pPr marL="0" indent="0">
              <a:buNone/>
            </a:pPr>
            <a:endParaRPr lang="en-US" sz="800" b="1" noProof="0" dirty="0"/>
          </a:p>
          <a:p>
            <a:pPr marL="0" indent="0">
              <a:buNone/>
            </a:pPr>
            <a:endParaRPr lang="en-US" sz="800" b="1" dirty="0"/>
          </a:p>
          <a:p>
            <a:pPr marL="0" indent="0">
              <a:buNone/>
            </a:pPr>
            <a:endParaRPr lang="en-US" sz="800" b="1" noProof="0" dirty="0"/>
          </a:p>
          <a:p>
            <a:pPr marL="0" indent="0">
              <a:buNone/>
            </a:pPr>
            <a:r>
              <a:rPr lang="en-US" sz="1400" b="1" noProof="0" dirty="0"/>
              <a:t>Why It Matters in Vacuum:</a:t>
            </a:r>
          </a:p>
          <a:p>
            <a:pPr marL="177800" indent="-177800"/>
            <a:r>
              <a:rPr lang="en-US" sz="1400" noProof="0" dirty="0"/>
              <a:t>No atmosphere to dissipate charge—</a:t>
            </a:r>
            <a:r>
              <a:rPr lang="en-US" sz="1400" u="sng" noProof="0" dirty="0"/>
              <a:t>no natural path to neutralization</a:t>
            </a:r>
          </a:p>
          <a:p>
            <a:pPr marL="177800" indent="-177800"/>
            <a:r>
              <a:rPr lang="en-US" sz="1400" noProof="0" dirty="0"/>
              <a:t>Dielectric materials and isolated surfaces retain charge longer</a:t>
            </a:r>
          </a:p>
          <a:p>
            <a:pPr marL="177800" indent="-177800"/>
            <a:r>
              <a:rPr lang="en-US" sz="1400" noProof="0" dirty="0"/>
              <a:t>Higher risk of sudden </a:t>
            </a:r>
            <a:r>
              <a:rPr lang="en-US" sz="1400" b="1" noProof="0" dirty="0"/>
              <a:t>Electrostatic Discharge (ESD)</a:t>
            </a:r>
            <a:endParaRPr lang="en-US" sz="1400" noProof="0" dirty="0"/>
          </a:p>
        </p:txBody>
      </p:sp>
      <p:pic>
        <p:nvPicPr>
          <p:cNvPr id="2050" name="Picture 2">
            <a:extLst>
              <a:ext uri="{FF2B5EF4-FFF2-40B4-BE49-F238E27FC236}">
                <a16:creationId xmlns:a16="http://schemas.microsoft.com/office/drawing/2014/main" id="{FD6DEB1A-7D4F-73FD-CB5E-57A3A656D118}"/>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65464" y="3720173"/>
            <a:ext cx="3625811" cy="184651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64EC7344-0C48-6AA3-171A-05752E022089}"/>
              </a:ext>
            </a:extLst>
          </p:cNvPr>
          <p:cNvSpPr txBox="1"/>
          <p:nvPr/>
        </p:nvSpPr>
        <p:spPr>
          <a:xfrm>
            <a:off x="5265464" y="5706746"/>
            <a:ext cx="3039533" cy="184666"/>
          </a:xfrm>
          <a:prstGeom prst="rect">
            <a:avLst/>
          </a:prstGeom>
          <a:noFill/>
        </p:spPr>
        <p:txBody>
          <a:bodyPr wrap="square">
            <a:spAutoFit/>
          </a:bodyPr>
          <a:lstStyle/>
          <a:p>
            <a:r>
              <a:rPr lang="it-IT" sz="600" i="1" dirty="0"/>
              <a:t>https://fluidcodes.com/news/simulate-to-mitigate-electrostatic-discharge-on-spacecraft/</a:t>
            </a:r>
          </a:p>
        </p:txBody>
      </p:sp>
      <p:sp>
        <p:nvSpPr>
          <p:cNvPr id="12" name="Segnaposto contenuto 2">
            <a:extLst>
              <a:ext uri="{FF2B5EF4-FFF2-40B4-BE49-F238E27FC236}">
                <a16:creationId xmlns:a16="http://schemas.microsoft.com/office/drawing/2014/main" id="{4FA89925-EBCD-CB16-5883-52FD202BD389}"/>
              </a:ext>
            </a:extLst>
          </p:cNvPr>
          <p:cNvSpPr txBox="1">
            <a:spLocks/>
          </p:cNvSpPr>
          <p:nvPr/>
        </p:nvSpPr>
        <p:spPr>
          <a:xfrm>
            <a:off x="457200" y="4220104"/>
            <a:ext cx="4808264" cy="21806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t>Key Sources of Charging:</a:t>
            </a:r>
            <a:endParaRPr lang="en-US" sz="1200" dirty="0"/>
          </a:p>
          <a:p>
            <a:pPr marL="93663" indent="-93663"/>
            <a:r>
              <a:rPr lang="en-US" sz="1200" dirty="0"/>
              <a:t>Plasma Environment: Low-energy electrons and ions in LEO and GEO.</a:t>
            </a:r>
          </a:p>
          <a:p>
            <a:pPr marL="93663" indent="-93663"/>
            <a:r>
              <a:rPr lang="en-US" sz="1200" dirty="0"/>
              <a:t>Solar Radiation: Photoelectric effect on sunlit surfaces - When sunlight strikes spacecraft surfaces, electrons are ejected</a:t>
            </a:r>
          </a:p>
          <a:p>
            <a:pPr marL="93663" indent="-93663"/>
            <a:r>
              <a:rPr lang="en-US" sz="1200" dirty="0"/>
              <a:t>High-Energy Particles: From solar storms or trapped radiation belts (Van Allen belts).</a:t>
            </a:r>
          </a:p>
          <a:p>
            <a:pPr marL="0" indent="0">
              <a:buFont typeface="Arial"/>
              <a:buNone/>
            </a:pPr>
            <a:endParaRPr lang="en-US" sz="1200" b="1" dirty="0"/>
          </a:p>
        </p:txBody>
      </p:sp>
      <p:sp>
        <p:nvSpPr>
          <p:cNvPr id="14" name="Segnaposto data 13">
            <a:extLst>
              <a:ext uri="{FF2B5EF4-FFF2-40B4-BE49-F238E27FC236}">
                <a16:creationId xmlns:a16="http://schemas.microsoft.com/office/drawing/2014/main" id="{D1A19A5D-A9B8-3192-B121-1894C1719730}"/>
              </a:ext>
            </a:extLst>
          </p:cNvPr>
          <p:cNvSpPr>
            <a:spLocks noGrp="1"/>
          </p:cNvSpPr>
          <p:nvPr>
            <p:ph type="dt" sz="half" idx="10"/>
          </p:nvPr>
        </p:nvSpPr>
        <p:spPr/>
        <p:txBody>
          <a:bodyPr/>
          <a:lstStyle/>
          <a:p>
            <a:r>
              <a:rPr lang="it-IT"/>
              <a:t>6/24/2025</a:t>
            </a:r>
            <a:endParaRPr lang="en-US"/>
          </a:p>
        </p:txBody>
      </p:sp>
      <p:sp>
        <p:nvSpPr>
          <p:cNvPr id="15" name="Segnaposto piè di pagina 14">
            <a:extLst>
              <a:ext uri="{FF2B5EF4-FFF2-40B4-BE49-F238E27FC236}">
                <a16:creationId xmlns:a16="http://schemas.microsoft.com/office/drawing/2014/main" id="{A6B4347A-EBEC-7689-8E2D-283939D6CCBF}"/>
              </a:ext>
            </a:extLst>
          </p:cNvPr>
          <p:cNvSpPr>
            <a:spLocks noGrp="1"/>
          </p:cNvSpPr>
          <p:nvPr>
            <p:ph type="ftr" sz="quarter" idx="11"/>
          </p:nvPr>
        </p:nvSpPr>
        <p:spPr/>
        <p:txBody>
          <a:bodyPr/>
          <a:lstStyle/>
          <a:p>
            <a:r>
              <a:rPr lang="en-US"/>
              <a:t>Experimental Physics Meets Space - F. Pilo</a:t>
            </a:r>
          </a:p>
        </p:txBody>
      </p:sp>
      <p:sp>
        <p:nvSpPr>
          <p:cNvPr id="16" name="Segnaposto numero diapositiva 15">
            <a:extLst>
              <a:ext uri="{FF2B5EF4-FFF2-40B4-BE49-F238E27FC236}">
                <a16:creationId xmlns:a16="http://schemas.microsoft.com/office/drawing/2014/main" id="{A8D47DB0-0A8A-F49C-2717-8B8EB4C6BA34}"/>
              </a:ext>
            </a:extLst>
          </p:cNvPr>
          <p:cNvSpPr>
            <a:spLocks noGrp="1"/>
          </p:cNvSpPr>
          <p:nvPr>
            <p:ph type="sldNum" sz="quarter" idx="12"/>
          </p:nvPr>
        </p:nvSpPr>
        <p:spPr/>
        <p:txBody>
          <a:bodyPr/>
          <a:lstStyle/>
          <a:p>
            <a:fld id="{C1FF6DA9-008F-8B48-92A6-B652298478BF}" type="slidenum">
              <a:rPr lang="en-US" smtClean="0"/>
              <a:t>34</a:t>
            </a:fld>
            <a:endParaRPr lang="en-US"/>
          </a:p>
        </p:txBody>
      </p:sp>
    </p:spTree>
    <p:extLst>
      <p:ext uri="{BB962C8B-B14F-4D97-AF65-F5344CB8AC3E}">
        <p14:creationId xmlns:p14="http://schemas.microsoft.com/office/powerpoint/2010/main" val="2550145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6C296-BE2F-93EC-D9AE-83C96958FD6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215C79F-7CF1-EDEC-FD43-73F531EED802}"/>
              </a:ext>
            </a:extLst>
          </p:cNvPr>
          <p:cNvSpPr>
            <a:spLocks noGrp="1"/>
          </p:cNvSpPr>
          <p:nvPr>
            <p:ph type="title"/>
          </p:nvPr>
        </p:nvSpPr>
        <p:spPr/>
        <p:txBody>
          <a:bodyPr>
            <a:normAutofit/>
          </a:bodyPr>
          <a:lstStyle/>
          <a:p>
            <a:pPr algn="l"/>
            <a:r>
              <a:rPr lang="en-US" sz="4000" noProof="0" dirty="0"/>
              <a:t>Electrostatic Charging in Space</a:t>
            </a:r>
          </a:p>
        </p:txBody>
      </p:sp>
      <p:pic>
        <p:nvPicPr>
          <p:cNvPr id="5" name="Immagine 4">
            <a:extLst>
              <a:ext uri="{FF2B5EF4-FFF2-40B4-BE49-F238E27FC236}">
                <a16:creationId xmlns:a16="http://schemas.microsoft.com/office/drawing/2014/main" id="{E30BA97A-4A93-AF6E-8568-5BA9AE3FDFCD}"/>
              </a:ext>
            </a:extLst>
          </p:cNvPr>
          <p:cNvPicPr>
            <a:picLocks noChangeAspect="1"/>
          </p:cNvPicPr>
          <p:nvPr/>
        </p:nvPicPr>
        <p:blipFill>
          <a:blip r:embed="rId3"/>
          <a:stretch>
            <a:fillRect/>
          </a:stretch>
        </p:blipFill>
        <p:spPr>
          <a:xfrm>
            <a:off x="358417" y="2446695"/>
            <a:ext cx="3885098" cy="3008798"/>
          </a:xfrm>
          <a:prstGeom prst="rect">
            <a:avLst/>
          </a:prstGeom>
        </p:spPr>
      </p:pic>
      <p:sp>
        <p:nvSpPr>
          <p:cNvPr id="13" name="CasellaDiTesto 12">
            <a:extLst>
              <a:ext uri="{FF2B5EF4-FFF2-40B4-BE49-F238E27FC236}">
                <a16:creationId xmlns:a16="http://schemas.microsoft.com/office/drawing/2014/main" id="{B9E6BB42-4111-2329-1DD3-CD2180482498}"/>
              </a:ext>
            </a:extLst>
          </p:cNvPr>
          <p:cNvSpPr txBox="1"/>
          <p:nvPr/>
        </p:nvSpPr>
        <p:spPr>
          <a:xfrm>
            <a:off x="457200" y="989642"/>
            <a:ext cx="8144784" cy="369332"/>
          </a:xfrm>
          <a:prstGeom prst="rect">
            <a:avLst/>
          </a:prstGeom>
          <a:noFill/>
        </p:spPr>
        <p:txBody>
          <a:bodyPr wrap="square">
            <a:spAutoFit/>
          </a:bodyPr>
          <a:lstStyle/>
          <a:p>
            <a:r>
              <a:rPr lang="en-US" sz="1050" b="0" i="0" noProof="0" dirty="0">
                <a:solidFill>
                  <a:srgbClr val="333333"/>
                </a:solidFill>
                <a:effectLst/>
              </a:rPr>
              <a:t>Shu T. Lai, </a:t>
            </a:r>
            <a:r>
              <a:rPr lang="en-US" sz="1050" b="0" i="1" noProof="0" dirty="0">
                <a:solidFill>
                  <a:srgbClr val="333333"/>
                </a:solidFill>
                <a:effectLst/>
              </a:rPr>
              <a:t>Fundamentals of Spacecraft Charging: Spacecraft Interactions with Space Plasmas</a:t>
            </a:r>
            <a:r>
              <a:rPr lang="en-US" sz="1050" b="0" i="0" noProof="0" dirty="0">
                <a:solidFill>
                  <a:srgbClr val="333333"/>
                </a:solidFill>
                <a:effectLst/>
              </a:rPr>
              <a:t> , Princeton University Press, 2012</a:t>
            </a:r>
            <a:r>
              <a:rPr lang="en-US" b="0" i="0" noProof="0" dirty="0">
                <a:solidFill>
                  <a:srgbClr val="333333"/>
                </a:solidFill>
                <a:effectLst/>
                <a:latin typeface="HelveticaNeue Regular"/>
              </a:rPr>
              <a:t>.</a:t>
            </a:r>
            <a:endParaRPr lang="en-US" noProof="0" dirty="0"/>
          </a:p>
        </p:txBody>
      </p:sp>
      <p:sp>
        <p:nvSpPr>
          <p:cNvPr id="10" name="CasellaDiTesto 9">
            <a:extLst>
              <a:ext uri="{FF2B5EF4-FFF2-40B4-BE49-F238E27FC236}">
                <a16:creationId xmlns:a16="http://schemas.microsoft.com/office/drawing/2014/main" id="{40205205-F28F-2FF5-21CB-8263A9D2AA4F}"/>
              </a:ext>
            </a:extLst>
          </p:cNvPr>
          <p:cNvSpPr txBox="1"/>
          <p:nvPr/>
        </p:nvSpPr>
        <p:spPr>
          <a:xfrm>
            <a:off x="688066" y="1505719"/>
            <a:ext cx="3479718" cy="1015663"/>
          </a:xfrm>
          <a:prstGeom prst="rect">
            <a:avLst/>
          </a:prstGeom>
          <a:noFill/>
        </p:spPr>
        <p:txBody>
          <a:bodyPr wrap="square">
            <a:spAutoFit/>
          </a:bodyPr>
          <a:lstStyle/>
          <a:p>
            <a:r>
              <a:rPr lang="en-US" sz="1800" dirty="0"/>
              <a:t>Low Energy </a:t>
            </a:r>
            <a:r>
              <a:rPr lang="en-US" sz="1800" dirty="0">
                <a:sym typeface="Wingdings" panose="05000000000000000000" pitchFamily="2" charset="2"/>
              </a:rPr>
              <a:t></a:t>
            </a:r>
            <a:r>
              <a:rPr lang="en-US" sz="1800" dirty="0"/>
              <a:t> Surface Charging</a:t>
            </a:r>
            <a:r>
              <a:rPr lang="en-US" dirty="0"/>
              <a:t>: </a:t>
            </a:r>
            <a:r>
              <a:rPr lang="en-US" sz="1200" dirty="0"/>
              <a:t>Non-conductive materials build charge differentially → possible discharges (ESD).</a:t>
            </a:r>
          </a:p>
          <a:p>
            <a:pPr marL="0" indent="0">
              <a:buFont typeface="Arial"/>
              <a:buNone/>
            </a:pPr>
            <a:endParaRPr lang="en-US" sz="1800" dirty="0"/>
          </a:p>
        </p:txBody>
      </p:sp>
      <p:sp>
        <p:nvSpPr>
          <p:cNvPr id="12" name="CasellaDiTesto 11">
            <a:extLst>
              <a:ext uri="{FF2B5EF4-FFF2-40B4-BE49-F238E27FC236}">
                <a16:creationId xmlns:a16="http://schemas.microsoft.com/office/drawing/2014/main" id="{69E5FA15-D3CF-7465-A53D-179C08748CD4}"/>
              </a:ext>
            </a:extLst>
          </p:cNvPr>
          <p:cNvSpPr txBox="1"/>
          <p:nvPr/>
        </p:nvSpPr>
        <p:spPr>
          <a:xfrm>
            <a:off x="4668209" y="1503136"/>
            <a:ext cx="4213584" cy="692497"/>
          </a:xfrm>
          <a:prstGeom prst="rect">
            <a:avLst/>
          </a:prstGeom>
          <a:noFill/>
        </p:spPr>
        <p:txBody>
          <a:bodyPr wrap="square">
            <a:spAutoFit/>
          </a:bodyPr>
          <a:lstStyle/>
          <a:p>
            <a:pPr marL="0" indent="0">
              <a:buFont typeface="Arial"/>
              <a:buNone/>
            </a:pPr>
            <a:r>
              <a:rPr lang="en-US" dirty="0"/>
              <a:t>High Energy </a:t>
            </a:r>
            <a:r>
              <a:rPr lang="en-US" dirty="0">
                <a:sym typeface="Wingdings" panose="05000000000000000000" pitchFamily="2" charset="2"/>
              </a:rPr>
              <a:t> </a:t>
            </a:r>
            <a:r>
              <a:rPr lang="en-US" sz="1800" dirty="0"/>
              <a:t>Deep dielectric charging</a:t>
            </a:r>
          </a:p>
          <a:p>
            <a:r>
              <a:rPr lang="en-US" sz="1050" dirty="0"/>
              <a:t>High-energy particles penetrate and become trapped within spacecraft materials.</a:t>
            </a:r>
          </a:p>
        </p:txBody>
      </p:sp>
      <p:pic>
        <p:nvPicPr>
          <p:cNvPr id="7" name="Immagine 6">
            <a:extLst>
              <a:ext uri="{FF2B5EF4-FFF2-40B4-BE49-F238E27FC236}">
                <a16:creationId xmlns:a16="http://schemas.microsoft.com/office/drawing/2014/main" id="{7F2A6049-BD46-461F-6996-A0C53B4B562E}"/>
              </a:ext>
            </a:extLst>
          </p:cNvPr>
          <p:cNvPicPr>
            <a:picLocks noChangeAspect="1"/>
          </p:cNvPicPr>
          <p:nvPr/>
        </p:nvPicPr>
        <p:blipFill>
          <a:blip r:embed="rId4"/>
          <a:stretch>
            <a:fillRect/>
          </a:stretch>
        </p:blipFill>
        <p:spPr>
          <a:xfrm>
            <a:off x="4627331" y="2234484"/>
            <a:ext cx="2692679" cy="2574201"/>
          </a:xfrm>
          <a:prstGeom prst="rect">
            <a:avLst/>
          </a:prstGeom>
        </p:spPr>
      </p:pic>
      <p:pic>
        <p:nvPicPr>
          <p:cNvPr id="9" name="Immagine 8">
            <a:extLst>
              <a:ext uri="{FF2B5EF4-FFF2-40B4-BE49-F238E27FC236}">
                <a16:creationId xmlns:a16="http://schemas.microsoft.com/office/drawing/2014/main" id="{A081C775-D8F8-1EB8-20F1-3A8D32C2862B}"/>
              </a:ext>
            </a:extLst>
          </p:cNvPr>
          <p:cNvPicPr>
            <a:picLocks noChangeAspect="1"/>
          </p:cNvPicPr>
          <p:nvPr/>
        </p:nvPicPr>
        <p:blipFill>
          <a:blip r:embed="rId5"/>
          <a:stretch>
            <a:fillRect/>
          </a:stretch>
        </p:blipFill>
        <p:spPr>
          <a:xfrm>
            <a:off x="6477802" y="3545938"/>
            <a:ext cx="2500200" cy="2574201"/>
          </a:xfrm>
          <a:prstGeom prst="rect">
            <a:avLst/>
          </a:prstGeom>
        </p:spPr>
      </p:pic>
      <p:sp>
        <p:nvSpPr>
          <p:cNvPr id="15" name="CasellaDiTesto 14">
            <a:extLst>
              <a:ext uri="{FF2B5EF4-FFF2-40B4-BE49-F238E27FC236}">
                <a16:creationId xmlns:a16="http://schemas.microsoft.com/office/drawing/2014/main" id="{574832CC-C3C6-10B8-1697-5384D6BA4D62}"/>
              </a:ext>
            </a:extLst>
          </p:cNvPr>
          <p:cNvSpPr txBox="1"/>
          <p:nvPr/>
        </p:nvSpPr>
        <p:spPr>
          <a:xfrm>
            <a:off x="4572000" y="6020490"/>
            <a:ext cx="4406002" cy="707886"/>
          </a:xfrm>
          <a:prstGeom prst="rect">
            <a:avLst/>
          </a:prstGeom>
          <a:noFill/>
        </p:spPr>
        <p:txBody>
          <a:bodyPr wrap="square">
            <a:spAutoFit/>
          </a:bodyPr>
          <a:lstStyle/>
          <a:p>
            <a:r>
              <a:rPr lang="en-US" sz="1000" b="1" dirty="0"/>
              <a:t>Typical electron and proton fluxes as a function of L-shell in the radiation belts.</a:t>
            </a:r>
            <a:br>
              <a:rPr lang="en-US" sz="1000" dirty="0"/>
            </a:br>
            <a:r>
              <a:rPr lang="en-US" sz="1000" i="1" dirty="0"/>
              <a:t>The L-shell (or McIlwain L-parameter) denotes the magnetic field line’s distance from Earth’s center at the magnetic equator, measured in Earth radii (RE).</a:t>
            </a:r>
          </a:p>
          <a:p>
            <a:r>
              <a:rPr lang="en-US" sz="1000" i="1" dirty="0"/>
              <a:t>The number of each curve </a:t>
            </a:r>
            <a:r>
              <a:rPr lang="en-US" sz="1000" i="1" dirty="0" err="1"/>
              <a:t>labeles</a:t>
            </a:r>
            <a:r>
              <a:rPr lang="en-US" sz="1000" i="1" dirty="0"/>
              <a:t> the energy of the particles.</a:t>
            </a:r>
            <a:endParaRPr lang="it-IT" sz="1000" dirty="0"/>
          </a:p>
        </p:txBody>
      </p:sp>
      <p:cxnSp>
        <p:nvCxnSpPr>
          <p:cNvPr id="17" name="Connettore diritto 16">
            <a:extLst>
              <a:ext uri="{FF2B5EF4-FFF2-40B4-BE49-F238E27FC236}">
                <a16:creationId xmlns:a16="http://schemas.microsoft.com/office/drawing/2014/main" id="{308D2CB9-DF2D-4CAD-E846-81D2F3CF5D52}"/>
              </a:ext>
            </a:extLst>
          </p:cNvPr>
          <p:cNvCxnSpPr>
            <a:cxnSpLocks/>
          </p:cNvCxnSpPr>
          <p:nvPr/>
        </p:nvCxnSpPr>
        <p:spPr>
          <a:xfrm>
            <a:off x="4417996" y="1747708"/>
            <a:ext cx="0" cy="4731226"/>
          </a:xfrm>
          <a:prstGeom prst="line">
            <a:avLst/>
          </a:prstGeom>
          <a:effectLst/>
        </p:spPr>
        <p:style>
          <a:lnRef idx="2">
            <a:schemeClr val="dk1"/>
          </a:lnRef>
          <a:fillRef idx="0">
            <a:schemeClr val="dk1"/>
          </a:fillRef>
          <a:effectRef idx="1">
            <a:schemeClr val="dk1"/>
          </a:effectRef>
          <a:fontRef idx="minor">
            <a:schemeClr val="tx1"/>
          </a:fontRef>
        </p:style>
      </p:cxnSp>
      <p:pic>
        <p:nvPicPr>
          <p:cNvPr id="20" name="Immagine 19">
            <a:extLst>
              <a:ext uri="{FF2B5EF4-FFF2-40B4-BE49-F238E27FC236}">
                <a16:creationId xmlns:a16="http://schemas.microsoft.com/office/drawing/2014/main" id="{EB5D1FF6-CB6A-3878-77EF-F5355EE1B350}"/>
              </a:ext>
            </a:extLst>
          </p:cNvPr>
          <p:cNvPicPr>
            <a:picLocks noChangeAspect="1"/>
          </p:cNvPicPr>
          <p:nvPr/>
        </p:nvPicPr>
        <p:blipFill>
          <a:blip r:embed="rId6"/>
          <a:stretch>
            <a:fillRect/>
          </a:stretch>
        </p:blipFill>
        <p:spPr>
          <a:xfrm>
            <a:off x="7149041" y="2302784"/>
            <a:ext cx="1797128" cy="762607"/>
          </a:xfrm>
          <a:prstGeom prst="rect">
            <a:avLst/>
          </a:prstGeom>
        </p:spPr>
      </p:pic>
      <p:sp>
        <p:nvSpPr>
          <p:cNvPr id="23" name="Segnaposto numero diapositiva 22">
            <a:extLst>
              <a:ext uri="{FF2B5EF4-FFF2-40B4-BE49-F238E27FC236}">
                <a16:creationId xmlns:a16="http://schemas.microsoft.com/office/drawing/2014/main" id="{857B8516-DD71-720B-DD8E-6334EB3935DB}"/>
              </a:ext>
            </a:extLst>
          </p:cNvPr>
          <p:cNvSpPr>
            <a:spLocks noGrp="1"/>
          </p:cNvSpPr>
          <p:nvPr>
            <p:ph type="sldNum" sz="quarter" idx="12"/>
          </p:nvPr>
        </p:nvSpPr>
        <p:spPr/>
        <p:txBody>
          <a:bodyPr/>
          <a:lstStyle/>
          <a:p>
            <a:fld id="{C1FF6DA9-008F-8B48-92A6-B652298478BF}" type="slidenum">
              <a:rPr lang="en-US" smtClean="0"/>
              <a:t>35</a:t>
            </a:fld>
            <a:endParaRPr lang="en-US"/>
          </a:p>
        </p:txBody>
      </p:sp>
    </p:spTree>
    <p:extLst>
      <p:ext uri="{BB962C8B-B14F-4D97-AF65-F5344CB8AC3E}">
        <p14:creationId xmlns:p14="http://schemas.microsoft.com/office/powerpoint/2010/main" val="420923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DBF46-CD94-9E4D-20AA-93C22F907A6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790B43D-CE90-6306-77C0-961A6F75208A}"/>
              </a:ext>
            </a:extLst>
          </p:cNvPr>
          <p:cNvSpPr>
            <a:spLocks noGrp="1"/>
          </p:cNvSpPr>
          <p:nvPr>
            <p:ph type="title"/>
          </p:nvPr>
        </p:nvSpPr>
        <p:spPr/>
        <p:txBody>
          <a:bodyPr>
            <a:normAutofit fontScale="90000"/>
          </a:bodyPr>
          <a:lstStyle/>
          <a:p>
            <a:pPr algn="l"/>
            <a:r>
              <a:rPr lang="en-US" noProof="0" dirty="0"/>
              <a:t>Radiation Effects on Electronics: SEU and TID</a:t>
            </a:r>
          </a:p>
        </p:txBody>
      </p:sp>
      <p:graphicFrame>
        <p:nvGraphicFramePr>
          <p:cNvPr id="7" name="Segnaposto contenuto 6">
            <a:extLst>
              <a:ext uri="{FF2B5EF4-FFF2-40B4-BE49-F238E27FC236}">
                <a16:creationId xmlns:a16="http://schemas.microsoft.com/office/drawing/2014/main" id="{443CCE2D-C6DA-DD7E-0B13-833B6D9A8BAE}"/>
              </a:ext>
            </a:extLst>
          </p:cNvPr>
          <p:cNvGraphicFramePr>
            <a:graphicFrameLocks noGrp="1"/>
          </p:cNvGraphicFramePr>
          <p:nvPr>
            <p:ph idx="1"/>
            <p:extLst>
              <p:ext uri="{D42A27DB-BD31-4B8C-83A1-F6EECF244321}">
                <p14:modId xmlns:p14="http://schemas.microsoft.com/office/powerpoint/2010/main" val="3071764544"/>
              </p:ext>
            </p:extLst>
          </p:nvPr>
        </p:nvGraphicFramePr>
        <p:xfrm>
          <a:off x="457200" y="1553749"/>
          <a:ext cx="5866598" cy="1676400"/>
        </p:xfrm>
        <a:graphic>
          <a:graphicData uri="http://schemas.openxmlformats.org/drawingml/2006/table">
            <a:tbl>
              <a:tblPr>
                <a:tableStyleId>{616DA210-FB5B-4158-B5E0-FEB733F419BA}</a:tableStyleId>
              </a:tblPr>
              <a:tblGrid>
                <a:gridCol w="1108135">
                  <a:extLst>
                    <a:ext uri="{9D8B030D-6E8A-4147-A177-3AD203B41FA5}">
                      <a16:colId xmlns:a16="http://schemas.microsoft.com/office/drawing/2014/main" val="3211291066"/>
                    </a:ext>
                  </a:extLst>
                </a:gridCol>
                <a:gridCol w="1825164">
                  <a:extLst>
                    <a:ext uri="{9D8B030D-6E8A-4147-A177-3AD203B41FA5}">
                      <a16:colId xmlns:a16="http://schemas.microsoft.com/office/drawing/2014/main" val="2096895268"/>
                    </a:ext>
                  </a:extLst>
                </a:gridCol>
                <a:gridCol w="1797718">
                  <a:extLst>
                    <a:ext uri="{9D8B030D-6E8A-4147-A177-3AD203B41FA5}">
                      <a16:colId xmlns:a16="http://schemas.microsoft.com/office/drawing/2014/main" val="1232753310"/>
                    </a:ext>
                  </a:extLst>
                </a:gridCol>
                <a:gridCol w="1135581">
                  <a:extLst>
                    <a:ext uri="{9D8B030D-6E8A-4147-A177-3AD203B41FA5}">
                      <a16:colId xmlns:a16="http://schemas.microsoft.com/office/drawing/2014/main" val="3409903481"/>
                    </a:ext>
                  </a:extLst>
                </a:gridCol>
              </a:tblGrid>
              <a:tr h="403448">
                <a:tc>
                  <a:txBody>
                    <a:bodyPr/>
                    <a:lstStyle/>
                    <a:p>
                      <a:r>
                        <a:rPr lang="en-US" sz="1400" b="1" noProof="0" dirty="0"/>
                        <a:t>SEE</a:t>
                      </a:r>
                      <a:r>
                        <a:rPr lang="en-US" sz="1400" noProof="0" dirty="0"/>
                        <a:t> (Single Event Effect)</a:t>
                      </a:r>
                    </a:p>
                  </a:txBody>
                  <a:tcPr/>
                </a:tc>
                <a:tc>
                  <a:txBody>
                    <a:bodyPr/>
                    <a:lstStyle/>
                    <a:p>
                      <a:r>
                        <a:rPr lang="en-US" sz="1400" dirty="0"/>
                        <a:t>Disturbance to the normal operation caused by the passage of a single ion</a:t>
                      </a:r>
                      <a:endParaRPr lang="en-US" sz="1400" noProof="0" dirty="0"/>
                    </a:p>
                  </a:txBody>
                  <a:tcPr/>
                </a:tc>
                <a:tc>
                  <a:txBody>
                    <a:bodyPr/>
                    <a:lstStyle/>
                    <a:p>
                      <a:r>
                        <a:rPr lang="en-US" sz="1400" noProof="0" dirty="0"/>
                        <a:t>Logic errors, corrupted data</a:t>
                      </a:r>
                    </a:p>
                  </a:txBody>
                  <a:tcPr/>
                </a:tc>
                <a:tc>
                  <a:txBody>
                    <a:bodyPr/>
                    <a:lstStyle/>
                    <a:p>
                      <a:r>
                        <a:rPr lang="en-US" sz="1400" noProof="0" dirty="0"/>
                        <a:t>Instantaneous</a:t>
                      </a:r>
                    </a:p>
                  </a:txBody>
                  <a:tcPr/>
                </a:tc>
                <a:extLst>
                  <a:ext uri="{0D108BD9-81ED-4DB2-BD59-A6C34878D82A}">
                    <a16:rowId xmlns:a16="http://schemas.microsoft.com/office/drawing/2014/main" val="192731658"/>
                  </a:ext>
                </a:extLst>
              </a:tr>
              <a:tr h="403448">
                <a:tc>
                  <a:txBody>
                    <a:bodyPr/>
                    <a:lstStyle/>
                    <a:p>
                      <a:r>
                        <a:rPr lang="en-US" sz="1400" b="1" noProof="0" dirty="0"/>
                        <a:t>TID</a:t>
                      </a:r>
                      <a:r>
                        <a:rPr lang="en-US" sz="1400" noProof="0" dirty="0"/>
                        <a:t> (Total Ionizing Dose)</a:t>
                      </a:r>
                    </a:p>
                  </a:txBody>
                  <a:tcPr/>
                </a:tc>
                <a:tc>
                  <a:txBody>
                    <a:bodyPr/>
                    <a:lstStyle/>
                    <a:p>
                      <a:r>
                        <a:rPr lang="en-US" sz="1400" noProof="0" dirty="0"/>
                        <a:t>Cumulative ionization damage</a:t>
                      </a:r>
                    </a:p>
                  </a:txBody>
                  <a:tcPr/>
                </a:tc>
                <a:tc>
                  <a:txBody>
                    <a:bodyPr/>
                    <a:lstStyle/>
                    <a:p>
                      <a:r>
                        <a:rPr lang="en-US" sz="1400" noProof="0" dirty="0"/>
                        <a:t>Parameter drift, degradation, failure</a:t>
                      </a:r>
                    </a:p>
                  </a:txBody>
                  <a:tcPr/>
                </a:tc>
                <a:tc>
                  <a:txBody>
                    <a:bodyPr/>
                    <a:lstStyle/>
                    <a:p>
                      <a:r>
                        <a:rPr lang="en-US" sz="1400" noProof="0" dirty="0"/>
                        <a:t>Months–Years</a:t>
                      </a:r>
                    </a:p>
                  </a:txBody>
                  <a:tcPr/>
                </a:tc>
                <a:extLst>
                  <a:ext uri="{0D108BD9-81ED-4DB2-BD59-A6C34878D82A}">
                    <a16:rowId xmlns:a16="http://schemas.microsoft.com/office/drawing/2014/main" val="2432617369"/>
                  </a:ext>
                </a:extLst>
              </a:tr>
            </a:tbl>
          </a:graphicData>
        </a:graphic>
      </p:graphicFrame>
      <p:graphicFrame>
        <p:nvGraphicFramePr>
          <p:cNvPr id="8" name="Tabella 7">
            <a:extLst>
              <a:ext uri="{FF2B5EF4-FFF2-40B4-BE49-F238E27FC236}">
                <a16:creationId xmlns:a16="http://schemas.microsoft.com/office/drawing/2014/main" id="{975E2F8A-2C5B-C022-5B78-83FD842AB0D6}"/>
              </a:ext>
            </a:extLst>
          </p:cNvPr>
          <p:cNvGraphicFramePr>
            <a:graphicFrameLocks noGrp="1"/>
          </p:cNvGraphicFramePr>
          <p:nvPr>
            <p:extLst>
              <p:ext uri="{D42A27DB-BD31-4B8C-83A1-F6EECF244321}">
                <p14:modId xmlns:p14="http://schemas.microsoft.com/office/powerpoint/2010/main" val="181811056"/>
              </p:ext>
            </p:extLst>
          </p:nvPr>
        </p:nvGraphicFramePr>
        <p:xfrm>
          <a:off x="457200" y="3417565"/>
          <a:ext cx="8229600" cy="3151677"/>
        </p:xfrm>
        <a:graphic>
          <a:graphicData uri="http://schemas.openxmlformats.org/drawingml/2006/table">
            <a:tbl>
              <a:tblPr firstRow="1">
                <a:tableStyleId>{616DA210-FB5B-4158-B5E0-FEB733F419BA}</a:tableStyleId>
              </a:tblPr>
              <a:tblGrid>
                <a:gridCol w="2743200">
                  <a:extLst>
                    <a:ext uri="{9D8B030D-6E8A-4147-A177-3AD203B41FA5}">
                      <a16:colId xmlns:a16="http://schemas.microsoft.com/office/drawing/2014/main" val="2822385961"/>
                    </a:ext>
                  </a:extLst>
                </a:gridCol>
                <a:gridCol w="2743200">
                  <a:extLst>
                    <a:ext uri="{9D8B030D-6E8A-4147-A177-3AD203B41FA5}">
                      <a16:colId xmlns:a16="http://schemas.microsoft.com/office/drawing/2014/main" val="1622130675"/>
                    </a:ext>
                  </a:extLst>
                </a:gridCol>
                <a:gridCol w="2743200">
                  <a:extLst>
                    <a:ext uri="{9D8B030D-6E8A-4147-A177-3AD203B41FA5}">
                      <a16:colId xmlns:a16="http://schemas.microsoft.com/office/drawing/2014/main" val="1373366230"/>
                    </a:ext>
                  </a:extLst>
                </a:gridCol>
              </a:tblGrid>
              <a:tr h="219563">
                <a:tc>
                  <a:txBody>
                    <a:bodyPr/>
                    <a:lstStyle/>
                    <a:p>
                      <a:r>
                        <a:rPr lang="en-US" sz="1200" noProof="0" dirty="0"/>
                        <a:t>Aspect</a:t>
                      </a:r>
                    </a:p>
                  </a:txBody>
                  <a:tcPr marL="82290" marR="82290" marT="41145" marB="41145" anchor="ctr"/>
                </a:tc>
                <a:tc>
                  <a:txBody>
                    <a:bodyPr/>
                    <a:lstStyle/>
                    <a:p>
                      <a:r>
                        <a:rPr lang="en-US" sz="1200" b="1" noProof="0" dirty="0"/>
                        <a:t>Space Environment</a:t>
                      </a:r>
                      <a:endParaRPr lang="en-US" sz="1200" noProof="0" dirty="0"/>
                    </a:p>
                  </a:txBody>
                  <a:tcPr marL="82290" marR="82290" marT="41145" marB="41145" anchor="ctr"/>
                </a:tc>
                <a:tc>
                  <a:txBody>
                    <a:bodyPr/>
                    <a:lstStyle/>
                    <a:p>
                      <a:r>
                        <a:rPr lang="en-US" sz="1200" b="1" noProof="0" dirty="0"/>
                        <a:t>High-Energy Physics (HEP)</a:t>
                      </a:r>
                      <a:endParaRPr lang="en-US" sz="1200" noProof="0" dirty="0"/>
                    </a:p>
                  </a:txBody>
                  <a:tcPr marL="82290" marR="82290" marT="41145" marB="41145" anchor="ctr"/>
                </a:tc>
                <a:extLst>
                  <a:ext uri="{0D108BD9-81ED-4DB2-BD59-A6C34878D82A}">
                    <a16:rowId xmlns:a16="http://schemas.microsoft.com/office/drawing/2014/main" val="3564709328"/>
                  </a:ext>
                </a:extLst>
              </a:tr>
              <a:tr h="370990">
                <a:tc>
                  <a:txBody>
                    <a:bodyPr/>
                    <a:lstStyle/>
                    <a:p>
                      <a:r>
                        <a:rPr lang="en-US" sz="1200" b="1" noProof="0" dirty="0"/>
                        <a:t>Radiation Sources</a:t>
                      </a:r>
                      <a:endParaRPr lang="en-US" sz="1200" noProof="0" dirty="0"/>
                    </a:p>
                  </a:txBody>
                  <a:tcPr marL="82290" marR="82290" marT="41145" marB="41145" anchor="ctr"/>
                </a:tc>
                <a:tc>
                  <a:txBody>
                    <a:bodyPr/>
                    <a:lstStyle/>
                    <a:p>
                      <a:r>
                        <a:rPr lang="en-US" sz="1200" noProof="0" dirty="0"/>
                        <a:t>Protons, electrons (solar wind, trapped), Galactic Cosmic Rays, SEPs</a:t>
                      </a:r>
                    </a:p>
                  </a:txBody>
                  <a:tcPr marL="82290" marR="82290" marT="41145" marB="41145" anchor="ctr"/>
                </a:tc>
                <a:tc>
                  <a:txBody>
                    <a:bodyPr/>
                    <a:lstStyle/>
                    <a:p>
                      <a:r>
                        <a:rPr lang="en-US" sz="1200" noProof="0" dirty="0"/>
                        <a:t>High-energy particles from collisions or beams</a:t>
                      </a:r>
                    </a:p>
                  </a:txBody>
                  <a:tcPr marL="82290" marR="82290" marT="41145" marB="41145" anchor="ctr"/>
                </a:tc>
                <a:extLst>
                  <a:ext uri="{0D108BD9-81ED-4DB2-BD59-A6C34878D82A}">
                    <a16:rowId xmlns:a16="http://schemas.microsoft.com/office/drawing/2014/main" val="2874862583"/>
                  </a:ext>
                </a:extLst>
              </a:tr>
              <a:tr h="370990">
                <a:tc>
                  <a:txBody>
                    <a:bodyPr/>
                    <a:lstStyle/>
                    <a:p>
                      <a:r>
                        <a:rPr lang="en-US" sz="1200" b="1" noProof="0" dirty="0"/>
                        <a:t>Particle Energy</a:t>
                      </a:r>
                      <a:endParaRPr lang="en-US" sz="1200" noProof="0" dirty="0"/>
                    </a:p>
                  </a:txBody>
                  <a:tcPr marL="82290" marR="82290" marT="41145" marB="41145" anchor="ctr"/>
                </a:tc>
                <a:tc>
                  <a:txBody>
                    <a:bodyPr/>
                    <a:lstStyle/>
                    <a:p>
                      <a:r>
                        <a:rPr lang="en-US" sz="1200" noProof="0" dirty="0"/>
                        <a:t>Wide spectrum (keV – GeV), high flux variability</a:t>
                      </a:r>
                    </a:p>
                  </a:txBody>
                  <a:tcPr marL="82290" marR="82290" marT="41145" marB="41145" anchor="ctr"/>
                </a:tc>
                <a:tc>
                  <a:txBody>
                    <a:bodyPr/>
                    <a:lstStyle/>
                    <a:p>
                      <a:r>
                        <a:rPr lang="en-US" sz="1200" noProof="0" dirty="0"/>
                        <a:t>Typically, higher energy but localized and controllable</a:t>
                      </a:r>
                    </a:p>
                  </a:txBody>
                  <a:tcPr marL="82290" marR="82290" marT="41145" marB="41145" anchor="ctr"/>
                </a:tc>
                <a:extLst>
                  <a:ext uri="{0D108BD9-81ED-4DB2-BD59-A6C34878D82A}">
                    <a16:rowId xmlns:a16="http://schemas.microsoft.com/office/drawing/2014/main" val="2037113254"/>
                  </a:ext>
                </a:extLst>
              </a:tr>
              <a:tr h="370990">
                <a:tc>
                  <a:txBody>
                    <a:bodyPr/>
                    <a:lstStyle/>
                    <a:p>
                      <a:r>
                        <a:rPr lang="en-US" sz="1200" b="1" noProof="0" dirty="0"/>
                        <a:t>Shielding</a:t>
                      </a:r>
                      <a:endParaRPr lang="en-US" sz="1200" noProof="0" dirty="0"/>
                    </a:p>
                  </a:txBody>
                  <a:tcPr marL="82290" marR="82290" marT="41145" marB="41145" anchor="ctr"/>
                </a:tc>
                <a:tc>
                  <a:txBody>
                    <a:bodyPr/>
                    <a:lstStyle/>
                    <a:p>
                      <a:r>
                        <a:rPr lang="en-US" sz="1200" noProof="0" dirty="0"/>
                        <a:t>Limited due to mass constraints</a:t>
                      </a:r>
                    </a:p>
                  </a:txBody>
                  <a:tcPr marL="82290" marR="82290" marT="41145" marB="41145" anchor="ctr"/>
                </a:tc>
                <a:tc>
                  <a:txBody>
                    <a:bodyPr/>
                    <a:lstStyle/>
                    <a:p>
                      <a:r>
                        <a:rPr lang="en-US" sz="1200" noProof="0" dirty="0"/>
                        <a:t>Often extensive, integrated in experimental design</a:t>
                      </a:r>
                    </a:p>
                  </a:txBody>
                  <a:tcPr marL="82290" marR="82290" marT="41145" marB="41145" anchor="ctr"/>
                </a:tc>
                <a:extLst>
                  <a:ext uri="{0D108BD9-81ED-4DB2-BD59-A6C34878D82A}">
                    <a16:rowId xmlns:a16="http://schemas.microsoft.com/office/drawing/2014/main" val="603905844"/>
                  </a:ext>
                </a:extLst>
              </a:tr>
              <a:tr h="514119">
                <a:tc>
                  <a:txBody>
                    <a:bodyPr/>
                    <a:lstStyle/>
                    <a:p>
                      <a:r>
                        <a:rPr lang="en-US" sz="1200" b="1" noProof="0" dirty="0"/>
                        <a:t>SEU Concern</a:t>
                      </a:r>
                      <a:endParaRPr lang="en-US" sz="1200" noProof="0" dirty="0"/>
                    </a:p>
                  </a:txBody>
                  <a:tcPr marL="82290" marR="82290" marT="41145" marB="41145" anchor="ctr"/>
                </a:tc>
                <a:tc>
                  <a:txBody>
                    <a:bodyPr/>
                    <a:lstStyle/>
                    <a:p>
                      <a:r>
                        <a:rPr lang="en-US" sz="1200" noProof="0" dirty="0"/>
                        <a:t>High — affects MCUs, FPGAs, front-end ASICs</a:t>
                      </a:r>
                    </a:p>
                  </a:txBody>
                  <a:tcPr marL="82290" marR="82290" marT="41145" marB="41145" anchor="ctr"/>
                </a:tc>
                <a:tc>
                  <a:txBody>
                    <a:bodyPr/>
                    <a:lstStyle/>
                    <a:p>
                      <a:r>
                        <a:rPr lang="en-US" sz="1200" noProof="0" dirty="0"/>
                        <a:t>Moderate — localized, managed with fast reset/recovery logic</a:t>
                      </a:r>
                    </a:p>
                  </a:txBody>
                  <a:tcPr marL="82290" marR="82290" marT="41145" marB="41145" anchor="ctr"/>
                </a:tc>
                <a:extLst>
                  <a:ext uri="{0D108BD9-81ED-4DB2-BD59-A6C34878D82A}">
                    <a16:rowId xmlns:a16="http://schemas.microsoft.com/office/drawing/2014/main" val="74863253"/>
                  </a:ext>
                </a:extLst>
              </a:tr>
              <a:tr h="514119">
                <a:tc>
                  <a:txBody>
                    <a:bodyPr/>
                    <a:lstStyle/>
                    <a:p>
                      <a:r>
                        <a:rPr lang="en-US" sz="1200" b="1" noProof="0" dirty="0"/>
                        <a:t>TID Concern</a:t>
                      </a:r>
                      <a:endParaRPr lang="en-US" sz="1200" noProof="0" dirty="0"/>
                    </a:p>
                  </a:txBody>
                  <a:tcPr marL="82290" marR="82290" marT="41145" marB="41145" anchor="ctr"/>
                </a:tc>
                <a:tc>
                  <a:txBody>
                    <a:bodyPr/>
                    <a:lstStyle/>
                    <a:p>
                      <a:r>
                        <a:rPr lang="en-US" sz="1200" noProof="0" dirty="0"/>
                        <a:t>Critical for long-duration missions (accumulates in orbit)</a:t>
                      </a:r>
                    </a:p>
                  </a:txBody>
                  <a:tcPr marL="82290" marR="82290" marT="41145" marB="41145" anchor="ctr"/>
                </a:tc>
                <a:tc>
                  <a:txBody>
                    <a:bodyPr/>
                    <a:lstStyle/>
                    <a:p>
                      <a:r>
                        <a:rPr lang="en-US" sz="1200" noProof="0" dirty="0"/>
                        <a:t>Less critical (experiments may be short-lived or accessible)</a:t>
                      </a:r>
                    </a:p>
                  </a:txBody>
                  <a:tcPr marL="82290" marR="82290" marT="41145" marB="41145" anchor="ctr"/>
                </a:tc>
                <a:extLst>
                  <a:ext uri="{0D108BD9-81ED-4DB2-BD59-A6C34878D82A}">
                    <a16:rowId xmlns:a16="http://schemas.microsoft.com/office/drawing/2014/main" val="668665247"/>
                  </a:ext>
                </a:extLst>
              </a:tr>
              <a:tr h="514119">
                <a:tc>
                  <a:txBody>
                    <a:bodyPr/>
                    <a:lstStyle/>
                    <a:p>
                      <a:r>
                        <a:rPr lang="en-US" sz="1200" b="1" noProof="0" dirty="0"/>
                        <a:t>Mitigation Techniques</a:t>
                      </a:r>
                      <a:endParaRPr lang="en-US" sz="1200" noProof="0" dirty="0"/>
                    </a:p>
                  </a:txBody>
                  <a:tcPr marL="82290" marR="82290" marT="41145" marB="41145" anchor="ctr"/>
                </a:tc>
                <a:tc>
                  <a:txBody>
                    <a:bodyPr/>
                    <a:lstStyle/>
                    <a:p>
                      <a:r>
                        <a:rPr lang="en-US" sz="1200" noProof="0" dirty="0"/>
                        <a:t>Rad-hard components, redundancy, watchdogs, EDAC </a:t>
                      </a:r>
                    </a:p>
                  </a:txBody>
                  <a:tcPr marL="82290" marR="82290" marT="41145" marB="41145" anchor="ctr"/>
                </a:tc>
                <a:tc>
                  <a:txBody>
                    <a:bodyPr/>
                    <a:lstStyle/>
                    <a:p>
                      <a:r>
                        <a:rPr lang="en-US" sz="1200" noProof="0" dirty="0"/>
                        <a:t>Custom ASICs, resets, frequent maintenance access</a:t>
                      </a:r>
                    </a:p>
                  </a:txBody>
                  <a:tcPr marL="82290" marR="82290" marT="41145" marB="41145" anchor="ctr"/>
                </a:tc>
                <a:extLst>
                  <a:ext uri="{0D108BD9-81ED-4DB2-BD59-A6C34878D82A}">
                    <a16:rowId xmlns:a16="http://schemas.microsoft.com/office/drawing/2014/main" val="1389294699"/>
                  </a:ext>
                </a:extLst>
              </a:tr>
            </a:tbl>
          </a:graphicData>
        </a:graphic>
      </p:graphicFrame>
      <p:pic>
        <p:nvPicPr>
          <p:cNvPr id="3074" name="Picture 2">
            <a:extLst>
              <a:ext uri="{FF2B5EF4-FFF2-40B4-BE49-F238E27FC236}">
                <a16:creationId xmlns:a16="http://schemas.microsoft.com/office/drawing/2014/main" id="{394CF852-C1A5-1D44-7CC7-5F9BBF091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944" y="1553749"/>
            <a:ext cx="2002857" cy="1281489"/>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data 4">
            <a:extLst>
              <a:ext uri="{FF2B5EF4-FFF2-40B4-BE49-F238E27FC236}">
                <a16:creationId xmlns:a16="http://schemas.microsoft.com/office/drawing/2014/main" id="{C46EC88D-E9B6-8A5E-4F5A-11FB75D9BDB4}"/>
              </a:ext>
            </a:extLst>
          </p:cNvPr>
          <p:cNvSpPr>
            <a:spLocks noGrp="1"/>
          </p:cNvSpPr>
          <p:nvPr>
            <p:ph type="dt" sz="half" idx="10"/>
          </p:nvPr>
        </p:nvSpPr>
        <p:spPr/>
        <p:txBody>
          <a:bodyPr/>
          <a:lstStyle/>
          <a:p>
            <a:r>
              <a:rPr lang="it-IT"/>
              <a:t>6/24/2025</a:t>
            </a:r>
            <a:endParaRPr lang="en-US"/>
          </a:p>
        </p:txBody>
      </p:sp>
      <p:sp>
        <p:nvSpPr>
          <p:cNvPr id="6" name="Segnaposto piè di pagina 5">
            <a:extLst>
              <a:ext uri="{FF2B5EF4-FFF2-40B4-BE49-F238E27FC236}">
                <a16:creationId xmlns:a16="http://schemas.microsoft.com/office/drawing/2014/main" id="{A993227F-FD53-6DCE-EDFE-4288C3E2C3F1}"/>
              </a:ext>
            </a:extLst>
          </p:cNvPr>
          <p:cNvSpPr>
            <a:spLocks noGrp="1"/>
          </p:cNvSpPr>
          <p:nvPr>
            <p:ph type="ftr" sz="quarter" idx="11"/>
          </p:nvPr>
        </p:nvSpPr>
        <p:spPr/>
        <p:txBody>
          <a:bodyPr/>
          <a:lstStyle/>
          <a:p>
            <a:r>
              <a:rPr lang="en-US"/>
              <a:t>Experimental Physics Meets Space - F. Pilo</a:t>
            </a:r>
          </a:p>
        </p:txBody>
      </p:sp>
      <p:sp>
        <p:nvSpPr>
          <p:cNvPr id="10" name="Segnaposto numero diapositiva 9">
            <a:extLst>
              <a:ext uri="{FF2B5EF4-FFF2-40B4-BE49-F238E27FC236}">
                <a16:creationId xmlns:a16="http://schemas.microsoft.com/office/drawing/2014/main" id="{2E9250A5-A1EA-F945-AAF9-4861C8D24AA3}"/>
              </a:ext>
            </a:extLst>
          </p:cNvPr>
          <p:cNvSpPr>
            <a:spLocks noGrp="1"/>
          </p:cNvSpPr>
          <p:nvPr>
            <p:ph type="sldNum" sz="quarter" idx="12"/>
          </p:nvPr>
        </p:nvSpPr>
        <p:spPr/>
        <p:txBody>
          <a:bodyPr/>
          <a:lstStyle/>
          <a:p>
            <a:fld id="{C1FF6DA9-008F-8B48-92A6-B652298478BF}" type="slidenum">
              <a:rPr lang="en-US" smtClean="0"/>
              <a:t>36</a:t>
            </a:fld>
            <a:endParaRPr lang="en-US"/>
          </a:p>
        </p:txBody>
      </p:sp>
    </p:spTree>
    <p:extLst>
      <p:ext uri="{BB962C8B-B14F-4D97-AF65-F5344CB8AC3E}">
        <p14:creationId xmlns:p14="http://schemas.microsoft.com/office/powerpoint/2010/main" val="3022192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AFB0C-FC5E-61F3-E20F-928EBE92A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8EA4D-FDD0-9AC3-459F-68DED03C4E51}"/>
              </a:ext>
            </a:extLst>
          </p:cNvPr>
          <p:cNvSpPr>
            <a:spLocks noGrp="1"/>
          </p:cNvSpPr>
          <p:nvPr>
            <p:ph type="title"/>
          </p:nvPr>
        </p:nvSpPr>
        <p:spPr>
          <a:xfrm>
            <a:off x="457200" y="475812"/>
            <a:ext cx="6549992" cy="1143000"/>
          </a:xfrm>
        </p:spPr>
        <p:txBody>
          <a:bodyPr>
            <a:normAutofit fontScale="90000"/>
          </a:bodyPr>
          <a:lstStyle/>
          <a:p>
            <a:pPr algn="l"/>
            <a:r>
              <a:rPr lang="en-US" sz="2000" noProof="0" dirty="0"/>
              <a:t>Testing and Qualification: The Invisible Work</a:t>
            </a:r>
            <a:br>
              <a:rPr lang="en-US" sz="2000" dirty="0"/>
            </a:br>
            <a:r>
              <a:rPr lang="en-US" sz="4000" dirty="0"/>
              <a:t>ECSS – European Cooperation for Space </a:t>
            </a:r>
            <a:r>
              <a:rPr lang="en-US" sz="4000" dirty="0" err="1"/>
              <a:t>Standardisation</a:t>
            </a:r>
            <a:endParaRPr lang="en-US" sz="2000" noProof="0" dirty="0"/>
          </a:p>
        </p:txBody>
      </p:sp>
      <p:sp>
        <p:nvSpPr>
          <p:cNvPr id="3" name="Content Placeholder 2">
            <a:extLst>
              <a:ext uri="{FF2B5EF4-FFF2-40B4-BE49-F238E27FC236}">
                <a16:creationId xmlns:a16="http://schemas.microsoft.com/office/drawing/2014/main" id="{E16D6A2D-5461-9A8F-535B-026D3C2B125E}"/>
              </a:ext>
            </a:extLst>
          </p:cNvPr>
          <p:cNvSpPr>
            <a:spLocks noGrp="1"/>
          </p:cNvSpPr>
          <p:nvPr>
            <p:ph idx="1"/>
          </p:nvPr>
        </p:nvSpPr>
        <p:spPr>
          <a:xfrm>
            <a:off x="457200" y="2117558"/>
            <a:ext cx="6309360" cy="4008605"/>
          </a:xfrm>
        </p:spPr>
        <p:txBody>
          <a:bodyPr>
            <a:normAutofit/>
          </a:bodyPr>
          <a:lstStyle/>
          <a:p>
            <a:pPr marL="0" indent="0">
              <a:buNone/>
            </a:pPr>
            <a:r>
              <a:rPr lang="en-US" sz="2000" b="1" dirty="0"/>
              <a:t>HARDWARE MODELS: </a:t>
            </a:r>
            <a:r>
              <a:rPr lang="en-US" sz="2000" dirty="0"/>
              <a:t>used to structure design, testing, and validation phases to ensure quality and reliability before flight hardware is finalized</a:t>
            </a:r>
            <a:endParaRPr lang="en-US" sz="2000" noProof="0" dirty="0"/>
          </a:p>
        </p:txBody>
      </p:sp>
      <p:pic>
        <p:nvPicPr>
          <p:cNvPr id="2050" name="Picture 2" descr="ECSS-M-ST-10C Rev.1 (6 March 2009)">
            <a:extLst>
              <a:ext uri="{FF2B5EF4-FFF2-40B4-BE49-F238E27FC236}">
                <a16:creationId xmlns:a16="http://schemas.microsoft.com/office/drawing/2014/main" id="{EE506715-40ED-35F0-2346-9855D21D6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192" y="309923"/>
            <a:ext cx="1787192" cy="23129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9A923E60-90D2-DB88-1278-0B69C5D3E5E2}"/>
              </a:ext>
            </a:extLst>
          </p:cNvPr>
          <p:cNvPicPr>
            <a:picLocks noChangeAspect="1"/>
          </p:cNvPicPr>
          <p:nvPr/>
        </p:nvPicPr>
        <p:blipFill>
          <a:blip r:embed="rId3"/>
          <a:srcRect l="5001" t="13409" r="3574"/>
          <a:stretch>
            <a:fillRect/>
          </a:stretch>
        </p:blipFill>
        <p:spPr>
          <a:xfrm>
            <a:off x="463981" y="3272590"/>
            <a:ext cx="5910349" cy="3138012"/>
          </a:xfrm>
          <a:prstGeom prst="rect">
            <a:avLst/>
          </a:prstGeom>
        </p:spPr>
      </p:pic>
      <p:sp>
        <p:nvSpPr>
          <p:cNvPr id="9" name="CasellaDiTesto 8">
            <a:extLst>
              <a:ext uri="{FF2B5EF4-FFF2-40B4-BE49-F238E27FC236}">
                <a16:creationId xmlns:a16="http://schemas.microsoft.com/office/drawing/2014/main" id="{046F72A3-A2A8-F28B-BD22-FEE21219A25C}"/>
              </a:ext>
            </a:extLst>
          </p:cNvPr>
          <p:cNvSpPr txBox="1"/>
          <p:nvPr/>
        </p:nvSpPr>
        <p:spPr>
          <a:xfrm>
            <a:off x="6766560" y="3128211"/>
            <a:ext cx="1787193" cy="954107"/>
          </a:xfrm>
          <a:prstGeom prst="rect">
            <a:avLst/>
          </a:prstGeom>
          <a:noFill/>
          <a:ln>
            <a:solidFill>
              <a:schemeClr val="tx1"/>
            </a:solidFill>
          </a:ln>
        </p:spPr>
        <p:txBody>
          <a:bodyPr wrap="square" rtlCol="0">
            <a:spAutoFit/>
          </a:bodyPr>
          <a:lstStyle/>
          <a:p>
            <a:r>
              <a:rPr lang="it-IT" sz="1400" b="1" dirty="0"/>
              <a:t>Breadboard </a:t>
            </a:r>
          </a:p>
          <a:p>
            <a:r>
              <a:rPr lang="en-US" sz="1400" dirty="0"/>
              <a:t>Conceptual or very early development (TRL 2-3)</a:t>
            </a:r>
            <a:endParaRPr lang="it-IT" sz="1400" dirty="0"/>
          </a:p>
        </p:txBody>
      </p:sp>
      <p:sp>
        <p:nvSpPr>
          <p:cNvPr id="11" name="CasellaDiTesto 10">
            <a:extLst>
              <a:ext uri="{FF2B5EF4-FFF2-40B4-BE49-F238E27FC236}">
                <a16:creationId xmlns:a16="http://schemas.microsoft.com/office/drawing/2014/main" id="{AD41DC04-9BB1-41EF-7002-4490F681D8E6}"/>
              </a:ext>
            </a:extLst>
          </p:cNvPr>
          <p:cNvSpPr txBox="1"/>
          <p:nvPr/>
        </p:nvSpPr>
        <p:spPr>
          <a:xfrm>
            <a:off x="6752200" y="4307306"/>
            <a:ext cx="2314799" cy="1769523"/>
          </a:xfrm>
          <a:prstGeom prst="rect">
            <a:avLst/>
          </a:prstGeom>
          <a:noFill/>
          <a:ln>
            <a:solidFill>
              <a:schemeClr val="tx1"/>
            </a:solidFill>
          </a:ln>
        </p:spPr>
        <p:txBody>
          <a:bodyPr wrap="square">
            <a:spAutoFit/>
          </a:bodyPr>
          <a:lstStyle/>
          <a:p>
            <a:pPr>
              <a:lnSpc>
                <a:spcPct val="115000"/>
              </a:lnSpc>
              <a:spcAft>
                <a:spcPts val="800"/>
              </a:spcAft>
            </a:pPr>
            <a:r>
              <a:rPr lang="it-IT" sz="1400" b="1" dirty="0" err="1">
                <a:effectLst/>
                <a:ea typeface="Aptos" panose="020B0004020202020204" pitchFamily="34" charset="0"/>
                <a:cs typeface="Arial" panose="020B0604020202020204" pitchFamily="34" charset="0"/>
              </a:rPr>
              <a:t>Demonstration</a:t>
            </a:r>
            <a:r>
              <a:rPr lang="it-IT" sz="1400" b="1" dirty="0">
                <a:effectLst/>
                <a:ea typeface="Aptos" panose="020B0004020202020204" pitchFamily="34" charset="0"/>
                <a:cs typeface="Arial" panose="020B0604020202020204" pitchFamily="34" charset="0"/>
              </a:rPr>
              <a:t> Model (DM)</a:t>
            </a:r>
          </a:p>
          <a:p>
            <a:pPr>
              <a:lnSpc>
                <a:spcPct val="115000"/>
              </a:lnSpc>
              <a:spcAft>
                <a:spcPts val="800"/>
              </a:spcAft>
            </a:pPr>
            <a:r>
              <a:rPr lang="en-US" sz="1400" dirty="0"/>
              <a:t>Used to validate design choices, verify interfaces, and gain confidence before qualification</a:t>
            </a:r>
          </a:p>
          <a:p>
            <a:pPr>
              <a:lnSpc>
                <a:spcPct val="115000"/>
              </a:lnSpc>
              <a:spcAft>
                <a:spcPts val="800"/>
              </a:spcAft>
            </a:pPr>
            <a:r>
              <a:rPr lang="en-US" sz="1400" dirty="0"/>
              <a:t>Mid-development (TRL 4-5)</a:t>
            </a:r>
            <a:endParaRPr lang="it-IT" sz="1400" dirty="0"/>
          </a:p>
        </p:txBody>
      </p:sp>
      <p:cxnSp>
        <p:nvCxnSpPr>
          <p:cNvPr id="13" name="Connettore 2 12">
            <a:extLst>
              <a:ext uri="{FF2B5EF4-FFF2-40B4-BE49-F238E27FC236}">
                <a16:creationId xmlns:a16="http://schemas.microsoft.com/office/drawing/2014/main" id="{402D531C-7673-9F2B-C56B-A54AAA752ADD}"/>
              </a:ext>
            </a:extLst>
          </p:cNvPr>
          <p:cNvCxnSpPr>
            <a:cxnSpLocks/>
            <a:endCxn id="9" idx="1"/>
          </p:cNvCxnSpPr>
          <p:nvPr/>
        </p:nvCxnSpPr>
        <p:spPr>
          <a:xfrm flipV="1">
            <a:off x="6183067" y="3605265"/>
            <a:ext cx="583493" cy="1016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78B74ACC-2147-84B7-DB2B-8DE0ACFBB346}"/>
              </a:ext>
            </a:extLst>
          </p:cNvPr>
          <p:cNvCxnSpPr>
            <a:cxnSpLocks/>
            <a:endCxn id="11" idx="1"/>
          </p:cNvCxnSpPr>
          <p:nvPr/>
        </p:nvCxnSpPr>
        <p:spPr>
          <a:xfrm>
            <a:off x="6092792" y="3801979"/>
            <a:ext cx="659408" cy="13900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Segnaposto data 22">
            <a:extLst>
              <a:ext uri="{FF2B5EF4-FFF2-40B4-BE49-F238E27FC236}">
                <a16:creationId xmlns:a16="http://schemas.microsoft.com/office/drawing/2014/main" id="{9C3A22CE-9FC7-AF37-7832-6D47C7D7D810}"/>
              </a:ext>
            </a:extLst>
          </p:cNvPr>
          <p:cNvSpPr>
            <a:spLocks noGrp="1"/>
          </p:cNvSpPr>
          <p:nvPr>
            <p:ph type="dt" sz="half" idx="10"/>
          </p:nvPr>
        </p:nvSpPr>
        <p:spPr/>
        <p:txBody>
          <a:bodyPr/>
          <a:lstStyle/>
          <a:p>
            <a:r>
              <a:rPr lang="it-IT"/>
              <a:t>6/24/2025</a:t>
            </a:r>
            <a:endParaRPr lang="en-US"/>
          </a:p>
        </p:txBody>
      </p:sp>
      <p:sp>
        <p:nvSpPr>
          <p:cNvPr id="24" name="Segnaposto piè di pagina 23">
            <a:extLst>
              <a:ext uri="{FF2B5EF4-FFF2-40B4-BE49-F238E27FC236}">
                <a16:creationId xmlns:a16="http://schemas.microsoft.com/office/drawing/2014/main" id="{4BBF4F21-A2DD-E4FF-A0DB-DA70D49272AD}"/>
              </a:ext>
            </a:extLst>
          </p:cNvPr>
          <p:cNvSpPr>
            <a:spLocks noGrp="1"/>
          </p:cNvSpPr>
          <p:nvPr>
            <p:ph type="ftr" sz="quarter" idx="11"/>
          </p:nvPr>
        </p:nvSpPr>
        <p:spPr/>
        <p:txBody>
          <a:bodyPr/>
          <a:lstStyle/>
          <a:p>
            <a:r>
              <a:rPr lang="en-US"/>
              <a:t>Experimental Physics Meets Space - F. Pilo</a:t>
            </a:r>
          </a:p>
        </p:txBody>
      </p:sp>
      <p:sp>
        <p:nvSpPr>
          <p:cNvPr id="25" name="Segnaposto numero diapositiva 24">
            <a:extLst>
              <a:ext uri="{FF2B5EF4-FFF2-40B4-BE49-F238E27FC236}">
                <a16:creationId xmlns:a16="http://schemas.microsoft.com/office/drawing/2014/main" id="{C85A3F41-2E08-489B-550D-E65078E92F85}"/>
              </a:ext>
            </a:extLst>
          </p:cNvPr>
          <p:cNvSpPr>
            <a:spLocks noGrp="1"/>
          </p:cNvSpPr>
          <p:nvPr>
            <p:ph type="sldNum" sz="quarter" idx="12"/>
          </p:nvPr>
        </p:nvSpPr>
        <p:spPr/>
        <p:txBody>
          <a:bodyPr/>
          <a:lstStyle/>
          <a:p>
            <a:fld id="{C1FF6DA9-008F-8B48-92A6-B652298478BF}" type="slidenum">
              <a:rPr lang="en-US" smtClean="0"/>
              <a:t>37</a:t>
            </a:fld>
            <a:endParaRPr lang="en-US"/>
          </a:p>
        </p:txBody>
      </p:sp>
    </p:spTree>
    <p:extLst>
      <p:ext uri="{BB962C8B-B14F-4D97-AF65-F5344CB8AC3E}">
        <p14:creationId xmlns:p14="http://schemas.microsoft.com/office/powerpoint/2010/main" val="3048517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B9302B-8F2F-3CD8-8509-9C558C06CC0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59E876E-058D-2D0A-90D0-99D4AEDD9B20}"/>
              </a:ext>
            </a:extLst>
          </p:cNvPr>
          <p:cNvSpPr>
            <a:spLocks noGrp="1"/>
          </p:cNvSpPr>
          <p:nvPr>
            <p:ph type="title"/>
          </p:nvPr>
        </p:nvSpPr>
        <p:spPr>
          <a:xfrm>
            <a:off x="4813299" y="490537"/>
            <a:ext cx="3968748" cy="1396015"/>
          </a:xfrm>
        </p:spPr>
        <p:txBody>
          <a:bodyPr anchor="b">
            <a:normAutofit/>
          </a:bodyPr>
          <a:lstStyle/>
          <a:p>
            <a:pPr>
              <a:lnSpc>
                <a:spcPct val="90000"/>
              </a:lnSpc>
            </a:pPr>
            <a:r>
              <a:rPr lang="en-US" sz="2000" noProof="0" dirty="0"/>
              <a:t>Testing and Qualification: The Invisible Work</a:t>
            </a:r>
            <a:br>
              <a:rPr lang="en-US" sz="2700" noProof="0" dirty="0"/>
            </a:br>
            <a:r>
              <a:rPr lang="en-US" sz="2700" noProof="0" dirty="0"/>
              <a:t>Instrument (parts) space flight testing</a:t>
            </a:r>
          </a:p>
        </p:txBody>
      </p:sp>
      <p:pic>
        <p:nvPicPr>
          <p:cNvPr id="1026" name="Picture 2" descr="ESA - AMS-02 inside Maxwell">
            <a:extLst>
              <a:ext uri="{FF2B5EF4-FFF2-40B4-BE49-F238E27FC236}">
                <a16:creationId xmlns:a16="http://schemas.microsoft.com/office/drawing/2014/main" id="{340595AB-C897-494B-5233-743559FA9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97" r="23692" b="-2"/>
          <a:stretch>
            <a:fillRect/>
          </a:stretch>
        </p:blipFill>
        <p:spPr bwMode="auto">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31040381-A76D-F29C-AA6D-D21DDE3D67DD}"/>
              </a:ext>
            </a:extLst>
          </p:cNvPr>
          <p:cNvSpPr>
            <a:spLocks noGrp="1"/>
          </p:cNvSpPr>
          <p:nvPr>
            <p:ph idx="1"/>
          </p:nvPr>
        </p:nvSpPr>
        <p:spPr>
          <a:xfrm>
            <a:off x="4813300" y="2117558"/>
            <a:ext cx="3968747" cy="4249903"/>
          </a:xfrm>
        </p:spPr>
        <p:txBody>
          <a:bodyPr>
            <a:normAutofit/>
          </a:bodyPr>
          <a:lstStyle/>
          <a:p>
            <a:pPr marL="0" indent="0">
              <a:lnSpc>
                <a:spcPct val="90000"/>
              </a:lnSpc>
              <a:buNone/>
            </a:pPr>
            <a:r>
              <a:rPr lang="en-US" sz="1900" b="1" noProof="0" dirty="0"/>
              <a:t>To space-qualify </a:t>
            </a:r>
            <a:r>
              <a:rPr lang="en-US" sz="1900" noProof="0" dirty="0"/>
              <a:t>is to take a product, process, or material and test it in order to prove that it will withstand the environment of space flight.</a:t>
            </a:r>
          </a:p>
          <a:p>
            <a:pPr marL="0" indent="0">
              <a:lnSpc>
                <a:spcPct val="90000"/>
              </a:lnSpc>
              <a:buNone/>
            </a:pPr>
            <a:endParaRPr lang="en-US" sz="1100" b="1" noProof="0" dirty="0"/>
          </a:p>
          <a:p>
            <a:pPr marL="0" indent="0">
              <a:lnSpc>
                <a:spcPct val="90000"/>
              </a:lnSpc>
              <a:buNone/>
            </a:pPr>
            <a:r>
              <a:rPr lang="en-US" sz="1200" b="1" noProof="0" dirty="0"/>
              <a:t>Space qualification domains</a:t>
            </a:r>
          </a:p>
          <a:p>
            <a:pPr marL="87313" indent="-87313">
              <a:lnSpc>
                <a:spcPct val="90000"/>
              </a:lnSpc>
            </a:pPr>
            <a:r>
              <a:rPr lang="en-US" sz="1200" b="1" noProof="0" dirty="0"/>
              <a:t>Mechanical </a:t>
            </a:r>
            <a:r>
              <a:rPr lang="en-US" sz="1200" noProof="0" dirty="0"/>
              <a:t>qualification: </a:t>
            </a:r>
            <a:r>
              <a:rPr lang="en-US" sz="1200" i="1" noProof="0" dirty="0"/>
              <a:t>Vibration</a:t>
            </a:r>
            <a:r>
              <a:rPr lang="en-US" sz="1200" b="1" noProof="0" dirty="0"/>
              <a:t> </a:t>
            </a:r>
            <a:r>
              <a:rPr lang="en-US" sz="1200" noProof="0" dirty="0"/>
              <a:t>testing to see if the equipment can survive the vibrations during a rocket launch, or the </a:t>
            </a:r>
            <a:r>
              <a:rPr lang="en-US" sz="1200" i="1" noProof="0" dirty="0"/>
              <a:t>shock</a:t>
            </a:r>
            <a:r>
              <a:rPr lang="en-US" sz="1200" b="1" noProof="0" dirty="0"/>
              <a:t> </a:t>
            </a:r>
            <a:r>
              <a:rPr lang="en-US" sz="1200" noProof="0" dirty="0"/>
              <a:t>when a satellite is released from its carrier.</a:t>
            </a:r>
          </a:p>
          <a:p>
            <a:pPr marL="87313" indent="-87313">
              <a:lnSpc>
                <a:spcPct val="90000"/>
              </a:lnSpc>
            </a:pPr>
            <a:r>
              <a:rPr lang="en-US" sz="1200" b="1" noProof="0" dirty="0"/>
              <a:t>Thermal </a:t>
            </a:r>
            <a:r>
              <a:rPr lang="en-US" sz="1200" noProof="0" dirty="0"/>
              <a:t>qualification: In vacuum conditions to see if the equipment can survive in harsh cold and/or warm conditions in space.</a:t>
            </a:r>
          </a:p>
          <a:p>
            <a:pPr marL="87313" indent="-87313">
              <a:lnSpc>
                <a:spcPct val="90000"/>
              </a:lnSpc>
            </a:pPr>
            <a:r>
              <a:rPr lang="en-US" sz="1200" b="1" noProof="0" dirty="0"/>
              <a:t>Electro-magnetic </a:t>
            </a:r>
            <a:r>
              <a:rPr lang="en-US" sz="1200" noProof="0" dirty="0"/>
              <a:t>qualification: To see if an equipment does not </a:t>
            </a:r>
            <a:r>
              <a:rPr lang="en-US" sz="1200" b="1" noProof="0" dirty="0">
                <a:hlinkClick r:id="rId3"/>
              </a:rPr>
              <a:t>electro-magnetically</a:t>
            </a:r>
            <a:r>
              <a:rPr lang="en-US" sz="1200" noProof="0" dirty="0"/>
              <a:t> disturb other equipment onboard the spacecraft, or, reversely, is not disturbed by any other </a:t>
            </a:r>
            <a:r>
              <a:rPr lang="en-US" sz="1200" noProof="0" dirty="0" err="1"/>
              <a:t>neighbouring</a:t>
            </a:r>
            <a:r>
              <a:rPr lang="en-US" sz="1200" noProof="0" dirty="0"/>
              <a:t> equipment.</a:t>
            </a:r>
          </a:p>
          <a:p>
            <a:pPr marL="87313" indent="-87313">
              <a:lnSpc>
                <a:spcPct val="90000"/>
              </a:lnSpc>
            </a:pPr>
            <a:r>
              <a:rPr lang="en-US" sz="1200" b="1" noProof="0" dirty="0"/>
              <a:t>Lifetime </a:t>
            </a:r>
            <a:r>
              <a:rPr lang="en-US" sz="1200" noProof="0" dirty="0"/>
              <a:t>qualification: Tests to check if an equipment will remain operational throughout the projected duration of a mission, or, for mechanisms, will perform a sufficient number of operational cycles.</a:t>
            </a:r>
          </a:p>
        </p:txBody>
      </p:sp>
      <p:sp>
        <p:nvSpPr>
          <p:cNvPr id="5" name="Segnaposto data 4">
            <a:extLst>
              <a:ext uri="{FF2B5EF4-FFF2-40B4-BE49-F238E27FC236}">
                <a16:creationId xmlns:a16="http://schemas.microsoft.com/office/drawing/2014/main" id="{FDAAAD0F-3EFF-9D0D-D42E-A112CAD19589}"/>
              </a:ext>
            </a:extLst>
          </p:cNvPr>
          <p:cNvSpPr>
            <a:spLocks noGrp="1"/>
          </p:cNvSpPr>
          <p:nvPr>
            <p:ph type="dt" sz="half" idx="10"/>
          </p:nvPr>
        </p:nvSpPr>
        <p:spPr/>
        <p:txBody>
          <a:bodyPr/>
          <a:lstStyle/>
          <a:p>
            <a:r>
              <a:rPr lang="it-IT"/>
              <a:t>6/24/2025</a:t>
            </a:r>
            <a:endParaRPr lang="en-US"/>
          </a:p>
        </p:txBody>
      </p:sp>
      <p:sp>
        <p:nvSpPr>
          <p:cNvPr id="6" name="Segnaposto piè di pagina 5">
            <a:extLst>
              <a:ext uri="{FF2B5EF4-FFF2-40B4-BE49-F238E27FC236}">
                <a16:creationId xmlns:a16="http://schemas.microsoft.com/office/drawing/2014/main" id="{F90EE4ED-92EE-3BAE-AF37-64F0B5180B1E}"/>
              </a:ext>
            </a:extLst>
          </p:cNvPr>
          <p:cNvSpPr>
            <a:spLocks noGrp="1"/>
          </p:cNvSpPr>
          <p:nvPr>
            <p:ph type="ftr" sz="quarter" idx="11"/>
          </p:nvPr>
        </p:nvSpPr>
        <p:spPr/>
        <p:txBody>
          <a:bodyPr/>
          <a:lstStyle/>
          <a:p>
            <a:r>
              <a:rPr lang="en-US"/>
              <a:t>Experimental Physics Meets Space - F. Pilo</a:t>
            </a:r>
          </a:p>
        </p:txBody>
      </p:sp>
      <p:sp>
        <p:nvSpPr>
          <p:cNvPr id="7" name="Segnaposto numero diapositiva 6">
            <a:extLst>
              <a:ext uri="{FF2B5EF4-FFF2-40B4-BE49-F238E27FC236}">
                <a16:creationId xmlns:a16="http://schemas.microsoft.com/office/drawing/2014/main" id="{804E71C7-0273-314C-62C3-9CE7D4E0F0FC}"/>
              </a:ext>
            </a:extLst>
          </p:cNvPr>
          <p:cNvSpPr>
            <a:spLocks noGrp="1"/>
          </p:cNvSpPr>
          <p:nvPr>
            <p:ph type="sldNum" sz="quarter" idx="12"/>
          </p:nvPr>
        </p:nvSpPr>
        <p:spPr/>
        <p:txBody>
          <a:bodyPr/>
          <a:lstStyle/>
          <a:p>
            <a:fld id="{C1FF6DA9-008F-8B48-92A6-B652298478BF}" type="slidenum">
              <a:rPr lang="en-US" smtClean="0"/>
              <a:t>38</a:t>
            </a:fld>
            <a:endParaRPr lang="en-US"/>
          </a:p>
        </p:txBody>
      </p:sp>
    </p:spTree>
    <p:extLst>
      <p:ext uri="{BB962C8B-B14F-4D97-AF65-F5344CB8AC3E}">
        <p14:creationId xmlns:p14="http://schemas.microsoft.com/office/powerpoint/2010/main" val="1631839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8A7AB9-0E88-775A-90C8-FD02381364FD}"/>
              </a:ext>
            </a:extLst>
          </p:cNvPr>
          <p:cNvSpPr>
            <a:spLocks noGrp="1"/>
          </p:cNvSpPr>
          <p:nvPr>
            <p:ph type="title"/>
          </p:nvPr>
        </p:nvSpPr>
        <p:spPr/>
        <p:txBody>
          <a:bodyPr>
            <a:normAutofit fontScale="90000"/>
          </a:bodyPr>
          <a:lstStyle/>
          <a:p>
            <a:pPr algn="l"/>
            <a:r>
              <a:rPr lang="en-US" sz="2200" noProof="0" dirty="0"/>
              <a:t>Testing and Qualification: The Invisible Work</a:t>
            </a:r>
            <a:br>
              <a:rPr lang="en-US" noProof="0" dirty="0"/>
            </a:br>
            <a:r>
              <a:rPr lang="en-US" noProof="0" dirty="0"/>
              <a:t>Instrument (parts) space flight testing</a:t>
            </a:r>
          </a:p>
        </p:txBody>
      </p:sp>
      <p:sp>
        <p:nvSpPr>
          <p:cNvPr id="3" name="Segnaposto contenuto 2">
            <a:extLst>
              <a:ext uri="{FF2B5EF4-FFF2-40B4-BE49-F238E27FC236}">
                <a16:creationId xmlns:a16="http://schemas.microsoft.com/office/drawing/2014/main" id="{659142A6-B641-8E99-AA15-0CA6915556A7}"/>
              </a:ext>
            </a:extLst>
          </p:cNvPr>
          <p:cNvSpPr>
            <a:spLocks noGrp="1"/>
          </p:cNvSpPr>
          <p:nvPr>
            <p:ph idx="1"/>
          </p:nvPr>
        </p:nvSpPr>
        <p:spPr>
          <a:xfrm>
            <a:off x="457199" y="1600199"/>
            <a:ext cx="4963258" cy="4391447"/>
          </a:xfrm>
        </p:spPr>
        <p:txBody>
          <a:bodyPr>
            <a:normAutofit lnSpcReduction="10000"/>
          </a:bodyPr>
          <a:lstStyle/>
          <a:p>
            <a:pPr marL="0" indent="0">
              <a:buNone/>
            </a:pPr>
            <a:r>
              <a:rPr lang="en-US" sz="1800" noProof="0" dirty="0"/>
              <a:t>A flight qualification can include a test in the actual desired environment.</a:t>
            </a:r>
          </a:p>
          <a:p>
            <a:pPr marL="0" indent="0">
              <a:buNone/>
            </a:pPr>
            <a:endParaRPr lang="en-US" sz="1200" noProof="0" dirty="0"/>
          </a:p>
          <a:p>
            <a:pPr marL="0" indent="0">
              <a:buNone/>
            </a:pPr>
            <a:r>
              <a:rPr lang="en-US" sz="1400" dirty="0"/>
              <a:t>Following ECSS and general aerospace standards;</a:t>
            </a:r>
          </a:p>
          <a:p>
            <a:pPr marL="182563" indent="-182563">
              <a:tabLst>
                <a:tab pos="182563" algn="l"/>
              </a:tabLst>
            </a:pPr>
            <a:r>
              <a:rPr lang="en-US" sz="1400" b="1" dirty="0"/>
              <a:t>Qualification tests (QT):</a:t>
            </a:r>
            <a:r>
              <a:rPr lang="en-US" sz="1400" dirty="0"/>
              <a:t> </a:t>
            </a:r>
          </a:p>
          <a:p>
            <a:pPr marL="355600" lvl="1" indent="-173038"/>
            <a:r>
              <a:rPr lang="en-US" sz="1400" dirty="0"/>
              <a:t>Want to stress the hardware</a:t>
            </a:r>
          </a:p>
          <a:p>
            <a:pPr marL="355600" lvl="1" indent="-173038"/>
            <a:r>
              <a:rPr lang="en-US" sz="1400" dirty="0"/>
              <a:t>It doesn’t matter as much if it breaks</a:t>
            </a:r>
          </a:p>
          <a:p>
            <a:pPr marL="355600" lvl="1" indent="-173038"/>
            <a:r>
              <a:rPr lang="en-US" sz="1400" dirty="0"/>
              <a:t>On the </a:t>
            </a:r>
            <a:r>
              <a:rPr lang="en-US" sz="1400" b="1" dirty="0"/>
              <a:t>Qualification Model (QM)</a:t>
            </a:r>
            <a:r>
              <a:rPr lang="en-US" sz="1400" dirty="0"/>
              <a:t> or </a:t>
            </a:r>
            <a:r>
              <a:rPr lang="en-US" sz="1400" b="1" dirty="0"/>
              <a:t>Proto-Flight Model (PFM)</a:t>
            </a:r>
            <a:r>
              <a:rPr lang="en-US" sz="1400" dirty="0"/>
              <a:t> </a:t>
            </a:r>
          </a:p>
          <a:p>
            <a:pPr marL="355600" lvl="1" indent="-173038"/>
            <a:r>
              <a:rPr lang="en-US" sz="1400" dirty="0"/>
              <a:t>If successful, the design is “qualified” and can be used as the basis for building flight models. </a:t>
            </a:r>
          </a:p>
          <a:p>
            <a:pPr marL="0" indent="0">
              <a:buNone/>
            </a:pPr>
            <a:endParaRPr lang="en-US" sz="1400" dirty="0"/>
          </a:p>
          <a:p>
            <a:pPr marL="182563" indent="-182563"/>
            <a:r>
              <a:rPr lang="it-IT" sz="1400" b="1" dirty="0" err="1"/>
              <a:t>Acceptance</a:t>
            </a:r>
            <a:r>
              <a:rPr lang="it-IT" sz="1400" b="1" dirty="0"/>
              <a:t> Test (AT):</a:t>
            </a:r>
          </a:p>
          <a:p>
            <a:pPr marL="355600" lvl="1" indent="-173038"/>
            <a:r>
              <a:rPr lang="en-US" sz="1400" dirty="0"/>
              <a:t>Want to check the hardware can survive but still function fully. </a:t>
            </a:r>
            <a:r>
              <a:rPr lang="en-US" sz="1400" u="sng" dirty="0"/>
              <a:t>Don’t want to break anything</a:t>
            </a:r>
          </a:p>
          <a:p>
            <a:pPr marL="355600" lvl="1" indent="-173038"/>
            <a:r>
              <a:rPr lang="en-US" sz="1400" dirty="0"/>
              <a:t>Confirm that the hardware is flight-ready, meets specs, and is free from manufacturing defects or damage.</a:t>
            </a:r>
          </a:p>
          <a:p>
            <a:pPr marL="355600" lvl="1" indent="-173038"/>
            <a:r>
              <a:rPr lang="en-US" sz="1400" dirty="0"/>
              <a:t>If passed, the unit is accepted for flight integration.</a:t>
            </a:r>
          </a:p>
          <a:p>
            <a:pPr marL="0" indent="0">
              <a:buNone/>
            </a:pPr>
            <a:endParaRPr lang="en-US" sz="1200" dirty="0"/>
          </a:p>
          <a:p>
            <a:pPr marL="0" indent="0">
              <a:buNone/>
            </a:pPr>
            <a:endParaRPr lang="en-US" sz="1200" dirty="0"/>
          </a:p>
          <a:p>
            <a:pPr marL="0" indent="0">
              <a:buNone/>
            </a:pPr>
            <a:endParaRPr lang="en-US" sz="1200" b="1" noProof="0" dirty="0"/>
          </a:p>
        </p:txBody>
      </p:sp>
      <p:pic>
        <p:nvPicPr>
          <p:cNvPr id="1028" name="Picture 4">
            <a:extLst>
              <a:ext uri="{FF2B5EF4-FFF2-40B4-BE49-F238E27FC236}">
                <a16:creationId xmlns:a16="http://schemas.microsoft.com/office/drawing/2014/main" id="{D8AB15A8-D41D-AF7A-B7E3-0C931FFA73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35" t="26809" r="8480" b="27738"/>
          <a:stretch>
            <a:fillRect/>
          </a:stretch>
        </p:blipFill>
        <p:spPr bwMode="auto">
          <a:xfrm>
            <a:off x="5516119" y="2019332"/>
            <a:ext cx="3278230" cy="140034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C97C838-6C0F-E976-F7A4-6765C5F2F19C}"/>
              </a:ext>
            </a:extLst>
          </p:cNvPr>
          <p:cNvSpPr txBox="1">
            <a:spLocks/>
          </p:cNvSpPr>
          <p:nvPr/>
        </p:nvSpPr>
        <p:spPr>
          <a:xfrm>
            <a:off x="457200" y="6071120"/>
            <a:ext cx="8229600" cy="6543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a:endParaRPr lang="en-US" sz="1800" b="1" u="sng" noProof="0" dirty="0"/>
          </a:p>
        </p:txBody>
      </p:sp>
      <p:pic>
        <p:nvPicPr>
          <p:cNvPr id="6" name="Immagine 5">
            <a:extLst>
              <a:ext uri="{FF2B5EF4-FFF2-40B4-BE49-F238E27FC236}">
                <a16:creationId xmlns:a16="http://schemas.microsoft.com/office/drawing/2014/main" id="{21C01E8F-D3FD-4B58-1A77-1A4CBDE0BB41}"/>
              </a:ext>
            </a:extLst>
          </p:cNvPr>
          <p:cNvPicPr>
            <a:picLocks noChangeAspect="1"/>
          </p:cNvPicPr>
          <p:nvPr/>
        </p:nvPicPr>
        <p:blipFill>
          <a:blip r:embed="rId3"/>
          <a:stretch>
            <a:fillRect/>
          </a:stretch>
        </p:blipFill>
        <p:spPr>
          <a:xfrm>
            <a:off x="5420457" y="3760012"/>
            <a:ext cx="3469554" cy="1970773"/>
          </a:xfrm>
          <a:prstGeom prst="rect">
            <a:avLst/>
          </a:prstGeom>
        </p:spPr>
      </p:pic>
      <p:sp>
        <p:nvSpPr>
          <p:cNvPr id="7" name="Segnaposto contenuto 2">
            <a:extLst>
              <a:ext uri="{FF2B5EF4-FFF2-40B4-BE49-F238E27FC236}">
                <a16:creationId xmlns:a16="http://schemas.microsoft.com/office/drawing/2014/main" id="{61E8D550-5EF4-0C59-191A-4514E432B827}"/>
              </a:ext>
            </a:extLst>
          </p:cNvPr>
          <p:cNvSpPr txBox="1">
            <a:spLocks/>
          </p:cNvSpPr>
          <p:nvPr/>
        </p:nvSpPr>
        <p:spPr>
          <a:xfrm>
            <a:off x="457200" y="5953178"/>
            <a:ext cx="8229600" cy="8902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a:r>
              <a:rPr lang="en-US" sz="1800" b="1" dirty="0"/>
              <a:t>Recurring issues</a:t>
            </a:r>
            <a:r>
              <a:rPr lang="en-US" sz="1800" dirty="0"/>
              <a:t>: micro-contacts, rigid connections, feedthroughs</a:t>
            </a:r>
          </a:p>
          <a:p>
            <a:pPr marL="182563" indent="-182563"/>
            <a:r>
              <a:rPr lang="en-US" sz="1800" b="1" u="sng" dirty="0"/>
              <a:t>Validation: how much can you really simulate on Earth?</a:t>
            </a:r>
          </a:p>
          <a:p>
            <a:pPr marL="0" indent="0">
              <a:buFont typeface="Arial"/>
              <a:buNone/>
            </a:pPr>
            <a:endParaRPr lang="en-US" sz="1800" dirty="0"/>
          </a:p>
          <a:p>
            <a:pPr marL="0" indent="0">
              <a:buFont typeface="Arial"/>
              <a:buNone/>
            </a:pPr>
            <a:endParaRPr lang="en-US" sz="1800" b="1" dirty="0"/>
          </a:p>
        </p:txBody>
      </p:sp>
      <p:sp>
        <p:nvSpPr>
          <p:cNvPr id="10" name="Segnaposto numero diapositiva 9">
            <a:extLst>
              <a:ext uri="{FF2B5EF4-FFF2-40B4-BE49-F238E27FC236}">
                <a16:creationId xmlns:a16="http://schemas.microsoft.com/office/drawing/2014/main" id="{F3252455-0735-9DB4-BCC8-71409C697011}"/>
              </a:ext>
            </a:extLst>
          </p:cNvPr>
          <p:cNvSpPr>
            <a:spLocks noGrp="1"/>
          </p:cNvSpPr>
          <p:nvPr>
            <p:ph type="sldNum" sz="quarter" idx="12"/>
          </p:nvPr>
        </p:nvSpPr>
        <p:spPr/>
        <p:txBody>
          <a:bodyPr/>
          <a:lstStyle/>
          <a:p>
            <a:fld id="{C1FF6DA9-008F-8B48-92A6-B652298478BF}" type="slidenum">
              <a:rPr lang="en-US" smtClean="0"/>
              <a:t>39</a:t>
            </a:fld>
            <a:endParaRPr lang="en-US"/>
          </a:p>
        </p:txBody>
      </p:sp>
    </p:spTree>
    <p:extLst>
      <p:ext uri="{BB962C8B-B14F-4D97-AF65-F5344CB8AC3E}">
        <p14:creationId xmlns:p14="http://schemas.microsoft.com/office/powerpoint/2010/main" val="2830848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7" name="Picture 17" descr="MIT Department of Physics">
            <a:extLst>
              <a:ext uri="{FF2B5EF4-FFF2-40B4-BE49-F238E27FC236}">
                <a16:creationId xmlns:a16="http://schemas.microsoft.com/office/drawing/2014/main" id="{A68EEB56-EBBE-0D2C-6DF4-D138C49FC0D0}"/>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pPr algn="l"/>
            <a:r>
              <a:rPr lang="en-US" sz="3600" noProof="0" dirty="0"/>
              <a:t>From Lab to Orbit</a:t>
            </a:r>
            <a:br>
              <a:rPr lang="en-US" noProof="0" dirty="0"/>
            </a:br>
            <a:r>
              <a:rPr lang="en-US" noProof="0" dirty="0"/>
              <a:t>What Changes in </a:t>
            </a:r>
            <a:r>
              <a:rPr lang="en-US" dirty="0"/>
              <a:t>Space-Based Design</a:t>
            </a:r>
            <a:r>
              <a:rPr lang="en-US" noProof="0" dirty="0"/>
              <a:t>?</a:t>
            </a:r>
          </a:p>
        </p:txBody>
      </p:sp>
      <p:sp>
        <p:nvSpPr>
          <p:cNvPr id="3" name="Content Placeholder 2"/>
          <p:cNvSpPr>
            <a:spLocks noGrp="1"/>
          </p:cNvSpPr>
          <p:nvPr>
            <p:ph idx="1"/>
          </p:nvPr>
        </p:nvSpPr>
        <p:spPr>
          <a:xfrm>
            <a:off x="541176" y="1805478"/>
            <a:ext cx="8229600" cy="4777884"/>
          </a:xfrm>
        </p:spPr>
        <p:txBody>
          <a:bodyPr>
            <a:normAutofit fontScale="92500" lnSpcReduction="20000"/>
          </a:bodyPr>
          <a:lstStyle/>
          <a:p>
            <a:r>
              <a:rPr lang="en-US" b="1" dirty="0"/>
              <a:t>Strict constraints</a:t>
            </a:r>
            <a:r>
              <a:rPr lang="en-US" dirty="0"/>
              <a:t>:</a:t>
            </a:r>
          </a:p>
          <a:p>
            <a:pPr lvl="1"/>
            <a:r>
              <a:rPr lang="en-US" dirty="0"/>
              <a:t>       Mass</a:t>
            </a:r>
          </a:p>
          <a:p>
            <a:pPr lvl="1"/>
            <a:r>
              <a:rPr lang="en-US" dirty="0"/>
              <a:t>       Volume</a:t>
            </a:r>
          </a:p>
          <a:p>
            <a:pPr lvl="1"/>
            <a:r>
              <a:rPr lang="en-US" dirty="0"/>
              <a:t>       Power</a:t>
            </a:r>
          </a:p>
          <a:p>
            <a:r>
              <a:rPr lang="en-US" dirty="0"/>
              <a:t>Must be </a:t>
            </a:r>
            <a:r>
              <a:rPr lang="en-US" b="1" dirty="0"/>
              <a:t>autonomous and robust</a:t>
            </a:r>
            <a:endParaRPr lang="en-US" dirty="0"/>
          </a:p>
          <a:p>
            <a:r>
              <a:rPr lang="en-US" dirty="0"/>
              <a:t>Designed for </a:t>
            </a:r>
            <a:r>
              <a:rPr lang="en-US" b="1" dirty="0"/>
              <a:t>zero maintenance</a:t>
            </a:r>
            <a:endParaRPr lang="en-US" dirty="0"/>
          </a:p>
          <a:p>
            <a:r>
              <a:rPr lang="en-US" dirty="0"/>
              <a:t>Requires </a:t>
            </a:r>
            <a:r>
              <a:rPr lang="en-US" b="1" dirty="0"/>
              <a:t>redundancy</a:t>
            </a:r>
            <a:r>
              <a:rPr lang="en-US" dirty="0"/>
              <a:t> for critical functions</a:t>
            </a:r>
          </a:p>
          <a:p>
            <a:r>
              <a:rPr lang="en-US" dirty="0"/>
              <a:t>Must survive launch, radiation, thermal cycles</a:t>
            </a:r>
          </a:p>
          <a:p>
            <a:pPr marL="0" indent="0">
              <a:buNone/>
            </a:pPr>
            <a:endParaRPr lang="en-US" dirty="0"/>
          </a:p>
          <a:p>
            <a:pPr marL="0" indent="0" algn="ctr">
              <a:buNone/>
            </a:pPr>
            <a:r>
              <a:rPr lang="en-US" sz="3300" b="1" dirty="0"/>
              <a:t>If it breaks in orbit, it stays broken</a:t>
            </a:r>
          </a:p>
          <a:p>
            <a:endParaRPr lang="en-US" noProof="0" dirty="0"/>
          </a:p>
        </p:txBody>
      </p:sp>
      <p:pic>
        <p:nvPicPr>
          <p:cNvPr id="5123" name="Picture 3" descr="Warning Icon">
            <a:extLst>
              <a:ext uri="{FF2B5EF4-FFF2-40B4-BE49-F238E27FC236}">
                <a16:creationId xmlns:a16="http://schemas.microsoft.com/office/drawing/2014/main" id="{2E645ECA-D0DB-6C16-B94E-F5A965FB36B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364" y="5345610"/>
            <a:ext cx="1097803" cy="1097803"/>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Mass Icon at Vectorified.com | Collection of Mass Icon free for ...">
            <a:extLst>
              <a:ext uri="{FF2B5EF4-FFF2-40B4-BE49-F238E27FC236}">
                <a16:creationId xmlns:a16="http://schemas.microsoft.com/office/drawing/2014/main" id="{F1D6F14B-F931-DF5B-33D7-8920FEAEEC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4160" y="2246248"/>
            <a:ext cx="370473" cy="31967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Basic, cube, geometrical, shape, volume icon - Download on Iconfinder">
            <a:extLst>
              <a:ext uri="{FF2B5EF4-FFF2-40B4-BE49-F238E27FC236}">
                <a16:creationId xmlns:a16="http://schemas.microsoft.com/office/drawing/2014/main" id="{470263AA-881E-A751-06F0-F317B56E13E9}"/>
              </a:ext>
            </a:extLst>
          </p:cNvPr>
          <p:cNvPicPr>
            <a:picLocks noChangeAspect="1" noChangeArrowheads="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flipH="1">
            <a:off x="1364160" y="2603242"/>
            <a:ext cx="370473" cy="370473"/>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Electric plug icon electricity and energy symbol Vector Image">
            <a:extLst>
              <a:ext uri="{FF2B5EF4-FFF2-40B4-BE49-F238E27FC236}">
                <a16:creationId xmlns:a16="http://schemas.microsoft.com/office/drawing/2014/main" id="{405438AC-CD45-5C43-82FE-DB0E853C74D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9299" t="9387" r="8563" b="18367"/>
          <a:stretch>
            <a:fillRect/>
          </a:stretch>
        </p:blipFill>
        <p:spPr bwMode="auto">
          <a:xfrm>
            <a:off x="1307884" y="2953306"/>
            <a:ext cx="483024" cy="458829"/>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data 3">
            <a:extLst>
              <a:ext uri="{FF2B5EF4-FFF2-40B4-BE49-F238E27FC236}">
                <a16:creationId xmlns:a16="http://schemas.microsoft.com/office/drawing/2014/main" id="{0EF717BE-D54E-5FF0-1D29-CEDC2F074A45}"/>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6AFD7722-5FE1-7404-B4D7-0F64F1C9635E}"/>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0C628EDF-90E9-72EB-4486-109BB4932216}"/>
              </a:ext>
            </a:extLst>
          </p:cNvPr>
          <p:cNvSpPr>
            <a:spLocks noGrp="1"/>
          </p:cNvSpPr>
          <p:nvPr>
            <p:ph type="sldNum" sz="quarter" idx="12"/>
          </p:nvPr>
        </p:nvSpPr>
        <p:spPr/>
        <p:txBody>
          <a:bodyPr/>
          <a:lstStyle/>
          <a:p>
            <a:fld id="{C1FF6DA9-008F-8B48-92A6-B652298478BF}"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Q&amp;A / Discussion</a:t>
            </a:r>
          </a:p>
        </p:txBody>
      </p:sp>
      <p:sp>
        <p:nvSpPr>
          <p:cNvPr id="3" name="Content Placeholder 2"/>
          <p:cNvSpPr>
            <a:spLocks noGrp="1"/>
          </p:cNvSpPr>
          <p:nvPr>
            <p:ph idx="1"/>
          </p:nvPr>
        </p:nvSpPr>
        <p:spPr/>
        <p:txBody>
          <a:bodyPr>
            <a:normAutofit/>
          </a:bodyPr>
          <a:lstStyle/>
          <a:p>
            <a:r>
              <a:rPr lang="en-US" noProof="0" dirty="0"/>
              <a:t>What surprised you the most?</a:t>
            </a:r>
          </a:p>
          <a:p>
            <a:r>
              <a:rPr lang="en-US" noProof="0" dirty="0"/>
              <a:t>Any ideas for future space-based detectors?</a:t>
            </a:r>
          </a:p>
          <a:p>
            <a:endParaRPr lang="en-US" dirty="0"/>
          </a:p>
          <a:p>
            <a:endParaRPr lang="en-US" noProof="0" dirty="0"/>
          </a:p>
          <a:p>
            <a:endParaRPr lang="en-US" dirty="0"/>
          </a:p>
          <a:p>
            <a:pPr marL="0" indent="0">
              <a:buNone/>
            </a:pPr>
            <a:r>
              <a:rPr lang="en-US" noProof="0" dirty="0"/>
              <a:t>NEXT lesson: </a:t>
            </a:r>
            <a:r>
              <a:rPr lang="it-IT" altLang="it-IT" b="1" dirty="0">
                <a:latin typeface="Arial" panose="020B0604020202020204" pitchFamily="34" charset="0"/>
              </a:rPr>
              <a:t>From TRL 1 to TRL … – SWEATERS Case Study</a:t>
            </a:r>
            <a:endParaRPr lang="en-US" noProof="0" dirty="0"/>
          </a:p>
        </p:txBody>
      </p:sp>
      <p:sp>
        <p:nvSpPr>
          <p:cNvPr id="4" name="Segnaposto data 3">
            <a:extLst>
              <a:ext uri="{FF2B5EF4-FFF2-40B4-BE49-F238E27FC236}">
                <a16:creationId xmlns:a16="http://schemas.microsoft.com/office/drawing/2014/main" id="{53BCB55C-CACF-E5ED-6559-C060247B9176}"/>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F459F0C5-C3B0-67A9-57DA-CC3CD893D5B3}"/>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C2C5EF01-EF7A-6E4F-9FA0-8FC3F1E5063A}"/>
              </a:ext>
            </a:extLst>
          </p:cNvPr>
          <p:cNvSpPr>
            <a:spLocks noGrp="1"/>
          </p:cNvSpPr>
          <p:nvPr>
            <p:ph type="sldNum" sz="quarter" idx="12"/>
          </p:nvPr>
        </p:nvSpPr>
        <p:spPr/>
        <p:txBody>
          <a:bodyPr/>
          <a:lstStyle/>
          <a:p>
            <a:fld id="{C1FF6DA9-008F-8B48-92A6-B652298478BF}" type="slidenum">
              <a:rPr lang="en-US" smtClean="0"/>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5DAF9F-9C56-E1E6-5D24-E4AEE0039202}"/>
              </a:ext>
            </a:extLst>
          </p:cNvPr>
          <p:cNvSpPr>
            <a:spLocks noGrp="1"/>
          </p:cNvSpPr>
          <p:nvPr>
            <p:ph type="title"/>
          </p:nvPr>
        </p:nvSpPr>
        <p:spPr/>
        <p:txBody>
          <a:bodyPr/>
          <a:lstStyle/>
          <a:p>
            <a:endParaRPr lang="en-US" noProof="0" dirty="0"/>
          </a:p>
        </p:txBody>
      </p:sp>
      <p:sp>
        <p:nvSpPr>
          <p:cNvPr id="3" name="Segnaposto contenuto 2">
            <a:extLst>
              <a:ext uri="{FF2B5EF4-FFF2-40B4-BE49-F238E27FC236}">
                <a16:creationId xmlns:a16="http://schemas.microsoft.com/office/drawing/2014/main" id="{06DF23CA-D549-6097-9946-10123E459A33}"/>
              </a:ext>
            </a:extLst>
          </p:cNvPr>
          <p:cNvSpPr>
            <a:spLocks noGrp="1"/>
          </p:cNvSpPr>
          <p:nvPr>
            <p:ph idx="1"/>
          </p:nvPr>
        </p:nvSpPr>
        <p:spPr/>
        <p:txBody>
          <a:bodyPr/>
          <a:lstStyle/>
          <a:p>
            <a:endParaRPr lang="en-US" noProof="0" dirty="0"/>
          </a:p>
        </p:txBody>
      </p:sp>
      <p:pic>
        <p:nvPicPr>
          <p:cNvPr id="5" name="Immagine 4">
            <a:extLst>
              <a:ext uri="{FF2B5EF4-FFF2-40B4-BE49-F238E27FC236}">
                <a16:creationId xmlns:a16="http://schemas.microsoft.com/office/drawing/2014/main" id="{ED4DADF7-7041-75E4-648A-A0375FA23F34}"/>
              </a:ext>
            </a:extLst>
          </p:cNvPr>
          <p:cNvPicPr>
            <a:picLocks noChangeAspect="1"/>
          </p:cNvPicPr>
          <p:nvPr/>
        </p:nvPicPr>
        <p:blipFill>
          <a:blip r:embed="rId2"/>
          <a:stretch>
            <a:fillRect/>
          </a:stretch>
        </p:blipFill>
        <p:spPr>
          <a:xfrm>
            <a:off x="299441" y="528232"/>
            <a:ext cx="8545118" cy="5801535"/>
          </a:xfrm>
          <a:prstGeom prst="rect">
            <a:avLst/>
          </a:prstGeom>
        </p:spPr>
      </p:pic>
      <p:sp>
        <p:nvSpPr>
          <p:cNvPr id="4" name="Segnaposto data 3">
            <a:extLst>
              <a:ext uri="{FF2B5EF4-FFF2-40B4-BE49-F238E27FC236}">
                <a16:creationId xmlns:a16="http://schemas.microsoft.com/office/drawing/2014/main" id="{3DFBF189-D543-3449-C81D-357439A18664}"/>
              </a:ext>
            </a:extLst>
          </p:cNvPr>
          <p:cNvSpPr>
            <a:spLocks noGrp="1"/>
          </p:cNvSpPr>
          <p:nvPr>
            <p:ph type="dt" sz="half" idx="10"/>
          </p:nvPr>
        </p:nvSpPr>
        <p:spPr/>
        <p:txBody>
          <a:bodyPr/>
          <a:lstStyle/>
          <a:p>
            <a:r>
              <a:rPr lang="it-IT"/>
              <a:t>6/24/2025</a:t>
            </a:r>
            <a:endParaRPr lang="en-US"/>
          </a:p>
        </p:txBody>
      </p:sp>
      <p:sp>
        <p:nvSpPr>
          <p:cNvPr id="6" name="Segnaposto piè di pagina 5">
            <a:extLst>
              <a:ext uri="{FF2B5EF4-FFF2-40B4-BE49-F238E27FC236}">
                <a16:creationId xmlns:a16="http://schemas.microsoft.com/office/drawing/2014/main" id="{6775A6B0-5988-24FB-E34B-86AB7FDF80E2}"/>
              </a:ext>
            </a:extLst>
          </p:cNvPr>
          <p:cNvSpPr>
            <a:spLocks noGrp="1"/>
          </p:cNvSpPr>
          <p:nvPr>
            <p:ph type="ftr" sz="quarter" idx="11"/>
          </p:nvPr>
        </p:nvSpPr>
        <p:spPr/>
        <p:txBody>
          <a:bodyPr/>
          <a:lstStyle/>
          <a:p>
            <a:r>
              <a:rPr lang="en-US"/>
              <a:t>Experimental Physics Meets Space - F. Pilo</a:t>
            </a:r>
          </a:p>
        </p:txBody>
      </p:sp>
      <p:sp>
        <p:nvSpPr>
          <p:cNvPr id="7" name="Segnaposto numero diapositiva 6">
            <a:extLst>
              <a:ext uri="{FF2B5EF4-FFF2-40B4-BE49-F238E27FC236}">
                <a16:creationId xmlns:a16="http://schemas.microsoft.com/office/drawing/2014/main" id="{844000BD-0DBC-4028-CC57-E49B66B1D368}"/>
              </a:ext>
            </a:extLst>
          </p:cNvPr>
          <p:cNvSpPr>
            <a:spLocks noGrp="1"/>
          </p:cNvSpPr>
          <p:nvPr>
            <p:ph type="sldNum" sz="quarter" idx="12"/>
          </p:nvPr>
        </p:nvSpPr>
        <p:spPr/>
        <p:txBody>
          <a:bodyPr/>
          <a:lstStyle/>
          <a:p>
            <a:fld id="{C1FF6DA9-008F-8B48-92A6-B652298478BF}" type="slidenum">
              <a:rPr lang="en-US" smtClean="0"/>
              <a:t>41</a:t>
            </a:fld>
            <a:endParaRPr lang="en-US"/>
          </a:p>
        </p:txBody>
      </p:sp>
    </p:spTree>
    <p:extLst>
      <p:ext uri="{BB962C8B-B14F-4D97-AF65-F5344CB8AC3E}">
        <p14:creationId xmlns:p14="http://schemas.microsoft.com/office/powerpoint/2010/main" val="3063111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D5CA9-8013-BA6D-8862-9FE69E599BC1}"/>
              </a:ext>
            </a:extLst>
          </p:cNvPr>
          <p:cNvSpPr>
            <a:spLocks noGrp="1"/>
          </p:cNvSpPr>
          <p:nvPr>
            <p:ph type="title"/>
          </p:nvPr>
        </p:nvSpPr>
        <p:spPr/>
        <p:txBody>
          <a:bodyPr/>
          <a:lstStyle/>
          <a:p>
            <a:endParaRPr lang="en-US" noProof="0" dirty="0"/>
          </a:p>
        </p:txBody>
      </p:sp>
      <p:sp>
        <p:nvSpPr>
          <p:cNvPr id="3" name="Segnaposto contenuto 2">
            <a:extLst>
              <a:ext uri="{FF2B5EF4-FFF2-40B4-BE49-F238E27FC236}">
                <a16:creationId xmlns:a16="http://schemas.microsoft.com/office/drawing/2014/main" id="{281B342A-6FDA-2F78-9B94-8477B0DF25B3}"/>
              </a:ext>
            </a:extLst>
          </p:cNvPr>
          <p:cNvSpPr>
            <a:spLocks noGrp="1"/>
          </p:cNvSpPr>
          <p:nvPr>
            <p:ph idx="1"/>
          </p:nvPr>
        </p:nvSpPr>
        <p:spPr/>
        <p:txBody>
          <a:bodyPr/>
          <a:lstStyle/>
          <a:p>
            <a:endParaRPr lang="en-US" noProof="0" dirty="0"/>
          </a:p>
        </p:txBody>
      </p:sp>
      <p:pic>
        <p:nvPicPr>
          <p:cNvPr id="7" name="Immagine 6">
            <a:extLst>
              <a:ext uri="{FF2B5EF4-FFF2-40B4-BE49-F238E27FC236}">
                <a16:creationId xmlns:a16="http://schemas.microsoft.com/office/drawing/2014/main" id="{06131990-8B50-1487-79C4-36D782DDA253}"/>
              </a:ext>
            </a:extLst>
          </p:cNvPr>
          <p:cNvPicPr>
            <a:picLocks noChangeAspect="1"/>
          </p:cNvPicPr>
          <p:nvPr/>
        </p:nvPicPr>
        <p:blipFill>
          <a:blip r:embed="rId2"/>
          <a:stretch>
            <a:fillRect/>
          </a:stretch>
        </p:blipFill>
        <p:spPr>
          <a:xfrm>
            <a:off x="4675815" y="3208645"/>
            <a:ext cx="4325377" cy="3032611"/>
          </a:xfrm>
          <a:prstGeom prst="rect">
            <a:avLst/>
          </a:prstGeom>
        </p:spPr>
      </p:pic>
      <p:pic>
        <p:nvPicPr>
          <p:cNvPr id="5" name="Immagine 4">
            <a:extLst>
              <a:ext uri="{FF2B5EF4-FFF2-40B4-BE49-F238E27FC236}">
                <a16:creationId xmlns:a16="http://schemas.microsoft.com/office/drawing/2014/main" id="{F2FF1509-1802-568A-9D40-87BC22F1DA5E}"/>
              </a:ext>
            </a:extLst>
          </p:cNvPr>
          <p:cNvPicPr>
            <a:picLocks noChangeAspect="1"/>
          </p:cNvPicPr>
          <p:nvPr/>
        </p:nvPicPr>
        <p:blipFill>
          <a:blip r:embed="rId3"/>
          <a:stretch>
            <a:fillRect/>
          </a:stretch>
        </p:blipFill>
        <p:spPr>
          <a:xfrm>
            <a:off x="357194" y="1029494"/>
            <a:ext cx="4409664" cy="3121166"/>
          </a:xfrm>
          <a:prstGeom prst="rect">
            <a:avLst/>
          </a:prstGeom>
        </p:spPr>
      </p:pic>
      <p:sp>
        <p:nvSpPr>
          <p:cNvPr id="4" name="Segnaposto data 3">
            <a:extLst>
              <a:ext uri="{FF2B5EF4-FFF2-40B4-BE49-F238E27FC236}">
                <a16:creationId xmlns:a16="http://schemas.microsoft.com/office/drawing/2014/main" id="{59A5D5C7-A5E3-E24B-FEA4-B28DB43B4756}"/>
              </a:ext>
            </a:extLst>
          </p:cNvPr>
          <p:cNvSpPr>
            <a:spLocks noGrp="1"/>
          </p:cNvSpPr>
          <p:nvPr>
            <p:ph type="dt" sz="half" idx="10"/>
          </p:nvPr>
        </p:nvSpPr>
        <p:spPr/>
        <p:txBody>
          <a:bodyPr/>
          <a:lstStyle/>
          <a:p>
            <a:r>
              <a:rPr lang="it-IT"/>
              <a:t>6/24/2025</a:t>
            </a:r>
            <a:endParaRPr lang="en-US"/>
          </a:p>
        </p:txBody>
      </p:sp>
      <p:sp>
        <p:nvSpPr>
          <p:cNvPr id="6" name="Segnaposto piè di pagina 5">
            <a:extLst>
              <a:ext uri="{FF2B5EF4-FFF2-40B4-BE49-F238E27FC236}">
                <a16:creationId xmlns:a16="http://schemas.microsoft.com/office/drawing/2014/main" id="{AA7180A2-9D52-62A9-0003-023D2931483F}"/>
              </a:ext>
            </a:extLst>
          </p:cNvPr>
          <p:cNvSpPr>
            <a:spLocks noGrp="1"/>
          </p:cNvSpPr>
          <p:nvPr>
            <p:ph type="ftr" sz="quarter" idx="11"/>
          </p:nvPr>
        </p:nvSpPr>
        <p:spPr/>
        <p:txBody>
          <a:bodyPr/>
          <a:lstStyle/>
          <a:p>
            <a:r>
              <a:rPr lang="en-US"/>
              <a:t>Experimental Physics Meets Space - F. Pilo</a:t>
            </a:r>
          </a:p>
        </p:txBody>
      </p:sp>
      <p:sp>
        <p:nvSpPr>
          <p:cNvPr id="8" name="Segnaposto numero diapositiva 7">
            <a:extLst>
              <a:ext uri="{FF2B5EF4-FFF2-40B4-BE49-F238E27FC236}">
                <a16:creationId xmlns:a16="http://schemas.microsoft.com/office/drawing/2014/main" id="{8998E50B-795A-96D0-0669-BADD7773A481}"/>
              </a:ext>
            </a:extLst>
          </p:cNvPr>
          <p:cNvSpPr>
            <a:spLocks noGrp="1"/>
          </p:cNvSpPr>
          <p:nvPr>
            <p:ph type="sldNum" sz="quarter" idx="12"/>
          </p:nvPr>
        </p:nvSpPr>
        <p:spPr/>
        <p:txBody>
          <a:bodyPr/>
          <a:lstStyle/>
          <a:p>
            <a:fld id="{C1FF6DA9-008F-8B48-92A6-B652298478BF}" type="slidenum">
              <a:rPr lang="en-US" smtClean="0"/>
              <a:t>42</a:t>
            </a:fld>
            <a:endParaRPr lang="en-US"/>
          </a:p>
        </p:txBody>
      </p:sp>
    </p:spTree>
    <p:extLst>
      <p:ext uri="{BB962C8B-B14F-4D97-AF65-F5344CB8AC3E}">
        <p14:creationId xmlns:p14="http://schemas.microsoft.com/office/powerpoint/2010/main" val="3736152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52866" y="857251"/>
            <a:ext cx="7591135" cy="685799"/>
          </a:xfrm>
          <a:solidFill>
            <a:schemeClr val="bg1"/>
          </a:solidFill>
        </p:spPr>
        <p:txBody>
          <a:bodyPr>
            <a:noAutofit/>
          </a:bodyPr>
          <a:lstStyle/>
          <a:p>
            <a:pPr algn="l"/>
            <a:r>
              <a:rPr lang="en-US" sz="3600" b="1" noProof="0" dirty="0">
                <a:solidFill>
                  <a:srgbClr val="00153E"/>
                </a:solidFill>
              </a:rPr>
              <a:t>MSGC</a:t>
            </a:r>
          </a:p>
          <a:p>
            <a:pPr algn="l"/>
            <a:endParaRPr lang="en-US" sz="3000" b="1" noProof="0" dirty="0">
              <a:solidFill>
                <a:srgbClr val="FF0000"/>
              </a:solidFill>
            </a:endParaRPr>
          </a:p>
          <a:p>
            <a:pPr algn="l"/>
            <a:endParaRPr lang="en-US" sz="3000" b="1" noProof="0" dirty="0">
              <a:solidFill>
                <a:srgbClr val="002060"/>
              </a:solidFill>
            </a:endParaRPr>
          </a:p>
        </p:txBody>
      </p:sp>
      <p:sp>
        <p:nvSpPr>
          <p:cNvPr id="8" name="Espace réservé du contenu 3"/>
          <p:cNvSpPr txBox="1">
            <a:spLocks/>
          </p:cNvSpPr>
          <p:nvPr/>
        </p:nvSpPr>
        <p:spPr>
          <a:xfrm>
            <a:off x="285700" y="1784215"/>
            <a:ext cx="6344090" cy="4114142"/>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noProof="0" dirty="0">
                <a:solidFill>
                  <a:srgbClr val="00153E"/>
                </a:solidFill>
              </a:rPr>
              <a:t>Performance</a:t>
            </a:r>
          </a:p>
          <a:p>
            <a:pPr marL="342900" indent="-342900" algn="l">
              <a:buFont typeface="Arial" panose="020B0604020202020204" pitchFamily="34" charset="0"/>
              <a:buChar char="•"/>
            </a:pPr>
            <a:r>
              <a:rPr lang="en-US" sz="1800" noProof="0" dirty="0">
                <a:solidFill>
                  <a:srgbClr val="00153E"/>
                </a:solidFill>
              </a:rPr>
              <a:t>Intrinsic high-rate capability (&gt;10</a:t>
            </a:r>
            <a:r>
              <a:rPr lang="en-US" sz="1800" baseline="30000" noProof="0" dirty="0">
                <a:solidFill>
                  <a:srgbClr val="00153E"/>
                </a:solidFill>
              </a:rPr>
              <a:t>6</a:t>
            </a:r>
            <a:r>
              <a:rPr lang="en-US" sz="1800" noProof="0" dirty="0">
                <a:solidFill>
                  <a:srgbClr val="00153E"/>
                </a:solidFill>
              </a:rPr>
              <a:t> Hz/mm</a:t>
            </a:r>
            <a:r>
              <a:rPr lang="en-US" sz="1800" baseline="30000" noProof="0" dirty="0">
                <a:solidFill>
                  <a:srgbClr val="00153E"/>
                </a:solidFill>
              </a:rPr>
              <a:t>2</a:t>
            </a:r>
            <a:r>
              <a:rPr lang="en-US" sz="1800" noProof="0" dirty="0">
                <a:solidFill>
                  <a:srgbClr val="00153E"/>
                </a:solidFill>
              </a:rPr>
              <a:t>), </a:t>
            </a:r>
          </a:p>
          <a:p>
            <a:pPr marL="342900" indent="-342900" algn="l">
              <a:buFont typeface="Arial" panose="020B0604020202020204" pitchFamily="34" charset="0"/>
              <a:buChar char="•"/>
            </a:pPr>
            <a:r>
              <a:rPr lang="en-US" sz="1800" noProof="0" dirty="0">
                <a:solidFill>
                  <a:srgbClr val="00153E"/>
                </a:solidFill>
              </a:rPr>
              <a:t>excellent spatial resolution (down to 30 </a:t>
            </a:r>
            <a:r>
              <a:rPr lang="en-US" sz="1800" noProof="0" dirty="0" err="1">
                <a:solidFill>
                  <a:srgbClr val="00153E"/>
                </a:solidFill>
              </a:rPr>
              <a:t>μm</a:t>
            </a:r>
            <a:r>
              <a:rPr lang="en-US" sz="1800" noProof="0" dirty="0">
                <a:solidFill>
                  <a:srgbClr val="00153E"/>
                </a:solidFill>
              </a:rPr>
              <a:t>), </a:t>
            </a:r>
          </a:p>
          <a:p>
            <a:pPr marL="342900" indent="-342900" algn="l">
              <a:buFont typeface="Arial" panose="020B0604020202020204" pitchFamily="34" charset="0"/>
              <a:buChar char="•"/>
            </a:pPr>
            <a:r>
              <a:rPr lang="en-US" sz="1800" noProof="0" dirty="0">
                <a:solidFill>
                  <a:srgbClr val="00153E"/>
                </a:solidFill>
              </a:rPr>
              <a:t>multiparticle resolution (∼500 </a:t>
            </a:r>
            <a:r>
              <a:rPr lang="en-US" sz="1800" noProof="0" dirty="0" err="1">
                <a:solidFill>
                  <a:srgbClr val="00153E"/>
                </a:solidFill>
              </a:rPr>
              <a:t>μm</a:t>
            </a:r>
            <a:r>
              <a:rPr lang="en-US" sz="1800" noProof="0" dirty="0">
                <a:solidFill>
                  <a:srgbClr val="00153E"/>
                </a:solidFill>
              </a:rPr>
              <a:t>), </a:t>
            </a:r>
          </a:p>
          <a:p>
            <a:pPr marL="342900" indent="-342900" algn="l">
              <a:buFont typeface="Arial" panose="020B0604020202020204" pitchFamily="34" charset="0"/>
              <a:buChar char="•"/>
            </a:pPr>
            <a:r>
              <a:rPr lang="en-US" sz="1800" noProof="0" dirty="0">
                <a:solidFill>
                  <a:srgbClr val="00153E"/>
                </a:solidFill>
              </a:rPr>
              <a:t>single photo-electron time resolution in the ns-range, </a:t>
            </a:r>
          </a:p>
          <a:p>
            <a:pPr marL="342900" indent="-342900" algn="l">
              <a:buFont typeface="Arial" panose="020B0604020202020204" pitchFamily="34" charset="0"/>
              <a:buChar char="•"/>
            </a:pPr>
            <a:r>
              <a:rPr lang="en-US" sz="1800" noProof="0" dirty="0">
                <a:solidFill>
                  <a:srgbClr val="00153E"/>
                </a:solidFill>
              </a:rPr>
              <a:t>large sensitive area and dynamic range.</a:t>
            </a:r>
          </a:p>
          <a:p>
            <a:pPr marL="342900" indent="-342900" algn="l">
              <a:buFont typeface="Arial" panose="020B0604020202020204" pitchFamily="34" charset="0"/>
              <a:buChar char="•"/>
            </a:pPr>
            <a:endParaRPr lang="en-US" sz="1800" b="1" noProof="0" dirty="0">
              <a:solidFill>
                <a:srgbClr val="00153E"/>
              </a:solidFill>
            </a:endParaRPr>
          </a:p>
          <a:p>
            <a:pPr algn="l"/>
            <a:r>
              <a:rPr lang="en-US" sz="1800" b="1" noProof="0" dirty="0">
                <a:solidFill>
                  <a:srgbClr val="00153E"/>
                </a:solidFill>
              </a:rPr>
              <a:t>Limitations:</a:t>
            </a:r>
          </a:p>
          <a:p>
            <a:pPr marL="342900" indent="-342900" algn="l">
              <a:buFont typeface="Arial" panose="020B0604020202020204" pitchFamily="34" charset="0"/>
              <a:buChar char="•"/>
            </a:pPr>
            <a:r>
              <a:rPr lang="en-US" sz="1800" noProof="0" dirty="0">
                <a:solidFill>
                  <a:srgbClr val="00153E"/>
                </a:solidFill>
              </a:rPr>
              <a:t>Destructive sparks,</a:t>
            </a:r>
          </a:p>
          <a:p>
            <a:pPr marL="342900" indent="-342900" algn="l">
              <a:buFont typeface="Arial" panose="020B0604020202020204" pitchFamily="34" charset="0"/>
              <a:buChar char="•"/>
            </a:pPr>
            <a:r>
              <a:rPr lang="en-US" sz="1800" noProof="0" dirty="0">
                <a:solidFill>
                  <a:srgbClr val="00153E"/>
                </a:solidFill>
              </a:rPr>
              <a:t>time-dependent gain shifts (substrate polarization and charging up), </a:t>
            </a:r>
          </a:p>
          <a:p>
            <a:pPr marL="342900" indent="-342900" algn="l">
              <a:buFont typeface="Arial" panose="020B0604020202020204" pitchFamily="34" charset="0"/>
              <a:buChar char="•"/>
            </a:pPr>
            <a:r>
              <a:rPr lang="en-US" sz="1800" noProof="0" dirty="0">
                <a:solidFill>
                  <a:srgbClr val="00153E"/>
                </a:solidFill>
              </a:rPr>
              <a:t>deterioration during sustained irradiation (“aging”).</a:t>
            </a:r>
          </a:p>
          <a:p>
            <a:pPr algn="l"/>
            <a:endParaRPr lang="en-US" sz="1800" noProof="0" dirty="0">
              <a:solidFill>
                <a:srgbClr val="00153E"/>
              </a:solidFill>
            </a:endParaRPr>
          </a:p>
          <a:p>
            <a:pPr algn="l"/>
            <a:endParaRPr lang="en-US" sz="1800" b="1" noProof="0" dirty="0">
              <a:solidFill>
                <a:srgbClr val="00153E"/>
              </a:solidFill>
            </a:endParaRPr>
          </a:p>
          <a:p>
            <a:pPr algn="l"/>
            <a:endParaRPr lang="en-US" sz="1500" noProof="0" dirty="0"/>
          </a:p>
        </p:txBody>
      </p:sp>
      <p:pic>
        <p:nvPicPr>
          <p:cNvPr id="5" name="Image 4"/>
          <p:cNvPicPr>
            <a:picLocks noChangeAspect="1"/>
          </p:cNvPicPr>
          <p:nvPr/>
        </p:nvPicPr>
        <p:blipFill>
          <a:blip r:embed="rId2"/>
          <a:stretch>
            <a:fillRect/>
          </a:stretch>
        </p:blipFill>
        <p:spPr>
          <a:xfrm>
            <a:off x="6659474" y="3455864"/>
            <a:ext cx="2423988" cy="2345231"/>
          </a:xfrm>
          <a:prstGeom prst="rect">
            <a:avLst/>
          </a:prstGeom>
        </p:spPr>
      </p:pic>
      <p:pic>
        <p:nvPicPr>
          <p:cNvPr id="6" name="Image 5"/>
          <p:cNvPicPr>
            <a:picLocks noChangeAspect="1"/>
          </p:cNvPicPr>
          <p:nvPr/>
        </p:nvPicPr>
        <p:blipFill>
          <a:blip r:embed="rId3"/>
          <a:stretch>
            <a:fillRect/>
          </a:stretch>
        </p:blipFill>
        <p:spPr>
          <a:xfrm>
            <a:off x="6659473" y="1654560"/>
            <a:ext cx="2394305" cy="1823916"/>
          </a:xfrm>
          <a:prstGeom prst="rect">
            <a:avLst/>
          </a:prstGeom>
        </p:spPr>
      </p:pic>
      <p:sp>
        <p:nvSpPr>
          <p:cNvPr id="9" name="ZoneTexte 8"/>
          <p:cNvSpPr txBox="1"/>
          <p:nvPr/>
        </p:nvSpPr>
        <p:spPr>
          <a:xfrm>
            <a:off x="6737306" y="5793001"/>
            <a:ext cx="2411238" cy="230832"/>
          </a:xfrm>
          <a:prstGeom prst="rect">
            <a:avLst/>
          </a:prstGeom>
          <a:noFill/>
        </p:spPr>
        <p:txBody>
          <a:bodyPr wrap="none" rtlCol="0">
            <a:spAutoFit/>
          </a:bodyPr>
          <a:lstStyle/>
          <a:p>
            <a:r>
              <a:rPr lang="en-US" sz="900" b="1" noProof="0" dirty="0">
                <a:solidFill>
                  <a:srgbClr val="00153E"/>
                </a:solidFill>
              </a:rPr>
              <a:t> Credit: Sauli « Gaseous Radiation Detectors » </a:t>
            </a:r>
          </a:p>
        </p:txBody>
      </p:sp>
      <p:sp>
        <p:nvSpPr>
          <p:cNvPr id="2" name="Espace réservé du numéro de diapositive 1"/>
          <p:cNvSpPr>
            <a:spLocks noGrp="1"/>
          </p:cNvSpPr>
          <p:nvPr>
            <p:ph type="sldNum" sz="quarter" idx="12"/>
          </p:nvPr>
        </p:nvSpPr>
        <p:spPr/>
        <p:txBody>
          <a:bodyPr/>
          <a:lstStyle/>
          <a:p>
            <a:fld id="{C4F6A89B-06C4-49E0-856E-D0F9382176A8}" type="slidenum">
              <a:rPr lang="en-US" noProof="0" smtClean="0"/>
              <a:t>43</a:t>
            </a:fld>
            <a:endParaRPr lang="en-US" noProof="0" dirty="0"/>
          </a:p>
        </p:txBody>
      </p:sp>
      <p:pic>
        <p:nvPicPr>
          <p:cNvPr id="10" name="Image 9"/>
          <p:cNvPicPr>
            <a:picLocks noChangeAspect="1"/>
          </p:cNvPicPr>
          <p:nvPr/>
        </p:nvPicPr>
        <p:blipFill>
          <a:blip r:embed="rId4"/>
          <a:stretch>
            <a:fillRect/>
          </a:stretch>
        </p:blipFill>
        <p:spPr>
          <a:xfrm>
            <a:off x="1" y="860101"/>
            <a:ext cx="1552865" cy="682949"/>
          </a:xfrm>
          <a:prstGeom prst="rect">
            <a:avLst/>
          </a:prstGeom>
        </p:spPr>
      </p:pic>
      <p:sp>
        <p:nvSpPr>
          <p:cNvPr id="4" name="Segnaposto data 3">
            <a:extLst>
              <a:ext uri="{FF2B5EF4-FFF2-40B4-BE49-F238E27FC236}">
                <a16:creationId xmlns:a16="http://schemas.microsoft.com/office/drawing/2014/main" id="{3CBC2B8D-0DA6-950A-A188-A4EA15F7AFED}"/>
              </a:ext>
            </a:extLst>
          </p:cNvPr>
          <p:cNvSpPr>
            <a:spLocks noGrp="1"/>
          </p:cNvSpPr>
          <p:nvPr>
            <p:ph type="dt" sz="half" idx="10"/>
          </p:nvPr>
        </p:nvSpPr>
        <p:spPr/>
        <p:txBody>
          <a:bodyPr/>
          <a:lstStyle/>
          <a:p>
            <a:r>
              <a:rPr lang="it-IT"/>
              <a:t>6/24/2025</a:t>
            </a:r>
            <a:endParaRPr lang="en-US"/>
          </a:p>
        </p:txBody>
      </p:sp>
      <p:sp>
        <p:nvSpPr>
          <p:cNvPr id="7" name="Segnaposto piè di pagina 6">
            <a:extLst>
              <a:ext uri="{FF2B5EF4-FFF2-40B4-BE49-F238E27FC236}">
                <a16:creationId xmlns:a16="http://schemas.microsoft.com/office/drawing/2014/main" id="{8D83B08F-763B-5FD0-8D8C-8FBFE939DFFA}"/>
              </a:ext>
            </a:extLst>
          </p:cNvPr>
          <p:cNvSpPr>
            <a:spLocks noGrp="1"/>
          </p:cNvSpPr>
          <p:nvPr>
            <p:ph type="ftr" sz="quarter" idx="11"/>
          </p:nvPr>
        </p:nvSpPr>
        <p:spPr/>
        <p:txBody>
          <a:bodyPr/>
          <a:lstStyle/>
          <a:p>
            <a:r>
              <a:rPr lang="en-US"/>
              <a:t>Experimental Physics Meets Space - F. Pilo</a:t>
            </a:r>
          </a:p>
        </p:txBody>
      </p:sp>
    </p:spTree>
    <p:extLst>
      <p:ext uri="{BB962C8B-B14F-4D97-AF65-F5344CB8AC3E}">
        <p14:creationId xmlns:p14="http://schemas.microsoft.com/office/powerpoint/2010/main" val="3188356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F0E5C-C213-560B-87C4-D286FF21077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7CBBB5E-D0EE-6300-E128-2E2F168597FB}"/>
              </a:ext>
            </a:extLst>
          </p:cNvPr>
          <p:cNvSpPr>
            <a:spLocks noGrp="1"/>
          </p:cNvSpPr>
          <p:nvPr>
            <p:ph type="title"/>
          </p:nvPr>
        </p:nvSpPr>
        <p:spPr>
          <a:xfrm>
            <a:off x="457200" y="274638"/>
            <a:ext cx="8229600" cy="1426146"/>
          </a:xfrm>
        </p:spPr>
        <p:txBody>
          <a:bodyPr>
            <a:normAutofit/>
          </a:bodyPr>
          <a:lstStyle/>
          <a:p>
            <a:pPr algn="l"/>
            <a:r>
              <a:rPr lang="en-US" sz="2200" noProof="0" dirty="0"/>
              <a:t>MIRACLE Experience</a:t>
            </a:r>
            <a:br>
              <a:rPr lang="en-US" sz="2200" noProof="0" dirty="0"/>
            </a:br>
            <a:r>
              <a:rPr lang="en-US" sz="2800" noProof="0" dirty="0"/>
              <a:t>MICROMEGAS on a </a:t>
            </a:r>
            <a:r>
              <a:rPr lang="en-US" sz="2800" noProof="0" dirty="0" err="1"/>
              <a:t>Baloon</a:t>
            </a:r>
            <a:endParaRPr lang="en-US" sz="2800" noProof="0" dirty="0"/>
          </a:p>
        </p:txBody>
      </p:sp>
      <p:pic>
        <p:nvPicPr>
          <p:cNvPr id="8" name="Immagine 7" descr="Immagine che contiene interno, stoviglie, piatto, tavolo&#10;&#10;Il contenuto generato dall'IA potrebbe non essere corretto.">
            <a:extLst>
              <a:ext uri="{FF2B5EF4-FFF2-40B4-BE49-F238E27FC236}">
                <a16:creationId xmlns:a16="http://schemas.microsoft.com/office/drawing/2014/main" id="{A0814637-C5C5-3E4E-5635-3FCE71F57372}"/>
              </a:ext>
            </a:extLst>
          </p:cNvPr>
          <p:cNvPicPr>
            <a:picLocks noChangeAspect="1"/>
          </p:cNvPicPr>
          <p:nvPr/>
        </p:nvPicPr>
        <p:blipFill>
          <a:blip r:embed="rId3"/>
          <a:srcRect l="24683" t="33867" r="27600" b="38533"/>
          <a:stretch>
            <a:fillRect/>
          </a:stretch>
        </p:blipFill>
        <p:spPr>
          <a:xfrm>
            <a:off x="1444532" y="1481287"/>
            <a:ext cx="6254936" cy="4823847"/>
          </a:xfrm>
          <a:prstGeom prst="rect">
            <a:avLst/>
          </a:prstGeom>
        </p:spPr>
      </p:pic>
      <p:sp>
        <p:nvSpPr>
          <p:cNvPr id="3" name="Segnaposto data 2">
            <a:extLst>
              <a:ext uri="{FF2B5EF4-FFF2-40B4-BE49-F238E27FC236}">
                <a16:creationId xmlns:a16="http://schemas.microsoft.com/office/drawing/2014/main" id="{0ECC6A68-D67D-8E8C-EE0B-B7D0955A4BF9}"/>
              </a:ext>
            </a:extLst>
          </p:cNvPr>
          <p:cNvSpPr>
            <a:spLocks noGrp="1"/>
          </p:cNvSpPr>
          <p:nvPr>
            <p:ph type="dt" sz="half" idx="10"/>
          </p:nvPr>
        </p:nvSpPr>
        <p:spPr/>
        <p:txBody>
          <a:bodyPr/>
          <a:lstStyle/>
          <a:p>
            <a:r>
              <a:rPr lang="it-IT"/>
              <a:t>6/24/2025</a:t>
            </a:r>
          </a:p>
        </p:txBody>
      </p:sp>
      <p:sp>
        <p:nvSpPr>
          <p:cNvPr id="4" name="Segnaposto piè di pagina 3">
            <a:extLst>
              <a:ext uri="{FF2B5EF4-FFF2-40B4-BE49-F238E27FC236}">
                <a16:creationId xmlns:a16="http://schemas.microsoft.com/office/drawing/2014/main" id="{50144EBC-AC8D-940D-1A13-8BCB00644957}"/>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id="{D9ED7CA4-43A7-E238-BB69-8F931F126CE8}"/>
              </a:ext>
            </a:extLst>
          </p:cNvPr>
          <p:cNvSpPr>
            <a:spLocks noGrp="1"/>
          </p:cNvSpPr>
          <p:nvPr>
            <p:ph type="sldNum" sz="quarter" idx="12"/>
          </p:nvPr>
        </p:nvSpPr>
        <p:spPr/>
        <p:txBody>
          <a:bodyPr/>
          <a:lstStyle/>
          <a:p>
            <a:endParaRPr lang="it-IT" dirty="0"/>
          </a:p>
        </p:txBody>
      </p:sp>
    </p:spTree>
    <p:extLst>
      <p:ext uri="{BB962C8B-B14F-4D97-AF65-F5344CB8AC3E}">
        <p14:creationId xmlns:p14="http://schemas.microsoft.com/office/powerpoint/2010/main" val="2537199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85BC7C-939B-E012-E9B0-145C1209AEB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FED3185-15A3-ADE5-C096-404EC39AC5FE}"/>
              </a:ext>
            </a:extLst>
          </p:cNvPr>
          <p:cNvSpPr>
            <a:spLocks noGrp="1"/>
          </p:cNvSpPr>
          <p:nvPr>
            <p:ph idx="1"/>
          </p:nvPr>
        </p:nvSpPr>
        <p:spPr/>
        <p:txBody>
          <a:bodyPr/>
          <a:lstStyle/>
          <a:p>
            <a:endParaRPr lang="it-IT"/>
          </a:p>
        </p:txBody>
      </p:sp>
      <p:sp>
        <p:nvSpPr>
          <p:cNvPr id="4" name="Segnaposto numero diapositiva 3">
            <a:extLst>
              <a:ext uri="{FF2B5EF4-FFF2-40B4-BE49-F238E27FC236}">
                <a16:creationId xmlns:a16="http://schemas.microsoft.com/office/drawing/2014/main" id="{5BE97A62-AA37-67D7-8928-BBAE64424A4D}"/>
              </a:ext>
            </a:extLst>
          </p:cNvPr>
          <p:cNvSpPr>
            <a:spLocks noGrp="1"/>
          </p:cNvSpPr>
          <p:nvPr>
            <p:ph type="sldNum" sz="quarter" idx="12"/>
          </p:nvPr>
        </p:nvSpPr>
        <p:spPr/>
        <p:txBody>
          <a:bodyPr/>
          <a:lstStyle/>
          <a:p>
            <a:fld id="{28140984-F3EE-4E64-9A73-E149569A30FD}" type="slidenum">
              <a:rPr lang="it-IT" smtClean="0"/>
              <a:t>45</a:t>
            </a:fld>
            <a:endParaRPr lang="it-IT"/>
          </a:p>
        </p:txBody>
      </p:sp>
      <p:pic>
        <p:nvPicPr>
          <p:cNvPr id="6" name="Immagine 5">
            <a:extLst>
              <a:ext uri="{FF2B5EF4-FFF2-40B4-BE49-F238E27FC236}">
                <a16:creationId xmlns:a16="http://schemas.microsoft.com/office/drawing/2014/main" id="{1411D136-C0AE-1B9F-9A00-3527345E9B00}"/>
              </a:ext>
            </a:extLst>
          </p:cNvPr>
          <p:cNvPicPr>
            <a:picLocks noChangeAspect="1"/>
          </p:cNvPicPr>
          <p:nvPr/>
        </p:nvPicPr>
        <p:blipFill>
          <a:blip r:embed="rId2"/>
          <a:stretch>
            <a:fillRect/>
          </a:stretch>
        </p:blipFill>
        <p:spPr>
          <a:xfrm>
            <a:off x="0" y="897496"/>
            <a:ext cx="9144000" cy="5063007"/>
          </a:xfrm>
          <a:prstGeom prst="rect">
            <a:avLst/>
          </a:prstGeom>
        </p:spPr>
      </p:pic>
      <p:sp>
        <p:nvSpPr>
          <p:cNvPr id="5" name="Segnaposto data 4">
            <a:extLst>
              <a:ext uri="{FF2B5EF4-FFF2-40B4-BE49-F238E27FC236}">
                <a16:creationId xmlns:a16="http://schemas.microsoft.com/office/drawing/2014/main" id="{AD4ED70B-BACE-A69B-AC61-12E178683458}"/>
              </a:ext>
            </a:extLst>
          </p:cNvPr>
          <p:cNvSpPr>
            <a:spLocks noGrp="1"/>
          </p:cNvSpPr>
          <p:nvPr>
            <p:ph type="dt" sz="half" idx="10"/>
          </p:nvPr>
        </p:nvSpPr>
        <p:spPr/>
        <p:txBody>
          <a:bodyPr/>
          <a:lstStyle/>
          <a:p>
            <a:r>
              <a:rPr lang="it-IT"/>
              <a:t>6/24/2025</a:t>
            </a:r>
          </a:p>
        </p:txBody>
      </p:sp>
      <p:sp>
        <p:nvSpPr>
          <p:cNvPr id="7" name="Segnaposto piè di pagina 6">
            <a:extLst>
              <a:ext uri="{FF2B5EF4-FFF2-40B4-BE49-F238E27FC236}">
                <a16:creationId xmlns:a16="http://schemas.microsoft.com/office/drawing/2014/main" id="{A7F4B0A9-D3DB-9A13-BA2D-49E0903FB357}"/>
              </a:ext>
            </a:extLst>
          </p:cNvPr>
          <p:cNvSpPr>
            <a:spLocks noGrp="1"/>
          </p:cNvSpPr>
          <p:nvPr>
            <p:ph type="ftr" sz="quarter" idx="11"/>
          </p:nvPr>
        </p:nvSpPr>
        <p:spPr/>
        <p:txBody>
          <a:bodyPr/>
          <a:lstStyle/>
          <a:p>
            <a:r>
              <a:rPr lang="en-US"/>
              <a:t>Experimental Physics Meets Space - F. Pilo</a:t>
            </a:r>
            <a:endParaRPr lang="it-IT"/>
          </a:p>
        </p:txBody>
      </p:sp>
    </p:spTree>
    <p:extLst>
      <p:ext uri="{BB962C8B-B14F-4D97-AF65-F5344CB8AC3E}">
        <p14:creationId xmlns:p14="http://schemas.microsoft.com/office/powerpoint/2010/main" val="2998635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olo 1">
            <a:extLst>
              <a:ext uri="{FF2B5EF4-FFF2-40B4-BE49-F238E27FC236}">
                <a16:creationId xmlns:a16="http://schemas.microsoft.com/office/drawing/2014/main" id="{124FB67F-56A5-BBAB-23A0-9189813B5885}"/>
              </a:ext>
            </a:extLst>
          </p:cNvPr>
          <p:cNvSpPr>
            <a:spLocks noGrp="1"/>
          </p:cNvSpPr>
          <p:nvPr>
            <p:ph type="title"/>
          </p:nvPr>
        </p:nvSpPr>
        <p:spPr>
          <a:xfrm>
            <a:off x="628650" y="556995"/>
            <a:ext cx="7886700" cy="1133693"/>
          </a:xfrm>
        </p:spPr>
        <p:txBody>
          <a:bodyPr>
            <a:normAutofit/>
          </a:bodyPr>
          <a:lstStyle/>
          <a:p>
            <a:r>
              <a:rPr lang="en-US" sz="4800" dirty="0"/>
              <a:t>Electrostatic Charging in Space</a:t>
            </a:r>
            <a:endParaRPr lang="en-US" sz="4500" noProof="0" dirty="0"/>
          </a:p>
        </p:txBody>
      </p:sp>
      <p:graphicFrame>
        <p:nvGraphicFramePr>
          <p:cNvPr id="4" name="Segnaposto contenuto 3">
            <a:extLst>
              <a:ext uri="{FF2B5EF4-FFF2-40B4-BE49-F238E27FC236}">
                <a16:creationId xmlns:a16="http://schemas.microsoft.com/office/drawing/2014/main" id="{11BDF606-CE92-2FFD-9D01-371AC299B64D}"/>
              </a:ext>
            </a:extLst>
          </p:cNvPr>
          <p:cNvGraphicFramePr>
            <a:graphicFrameLocks noGrp="1"/>
          </p:cNvGraphicFramePr>
          <p:nvPr>
            <p:ph idx="1"/>
            <p:extLst>
              <p:ext uri="{D42A27DB-BD31-4B8C-83A1-F6EECF244321}">
                <p14:modId xmlns:p14="http://schemas.microsoft.com/office/powerpoint/2010/main" val="3102967945"/>
              </p:ext>
            </p:extLst>
          </p:nvPr>
        </p:nvGraphicFramePr>
        <p:xfrm>
          <a:off x="737464" y="1825625"/>
          <a:ext cx="7995989" cy="4351338"/>
        </p:xfrm>
        <a:graphic>
          <a:graphicData uri="http://schemas.openxmlformats.org/drawingml/2006/table">
            <a:tbl>
              <a:tblPr firstRow="1">
                <a:tableStyleId>{616DA210-FB5B-4158-B5E0-FEB733F419BA}</a:tableStyleId>
              </a:tblPr>
              <a:tblGrid>
                <a:gridCol w="1458412">
                  <a:extLst>
                    <a:ext uri="{9D8B030D-6E8A-4147-A177-3AD203B41FA5}">
                      <a16:colId xmlns:a16="http://schemas.microsoft.com/office/drawing/2014/main" val="120381834"/>
                    </a:ext>
                  </a:extLst>
                </a:gridCol>
                <a:gridCol w="1383525">
                  <a:extLst>
                    <a:ext uri="{9D8B030D-6E8A-4147-A177-3AD203B41FA5}">
                      <a16:colId xmlns:a16="http://schemas.microsoft.com/office/drawing/2014/main" val="117954396"/>
                    </a:ext>
                  </a:extLst>
                </a:gridCol>
                <a:gridCol w="2450655">
                  <a:extLst>
                    <a:ext uri="{9D8B030D-6E8A-4147-A177-3AD203B41FA5}">
                      <a16:colId xmlns:a16="http://schemas.microsoft.com/office/drawing/2014/main" val="3704461198"/>
                    </a:ext>
                  </a:extLst>
                </a:gridCol>
                <a:gridCol w="2703397">
                  <a:extLst>
                    <a:ext uri="{9D8B030D-6E8A-4147-A177-3AD203B41FA5}">
                      <a16:colId xmlns:a16="http://schemas.microsoft.com/office/drawing/2014/main" val="867994680"/>
                    </a:ext>
                  </a:extLst>
                </a:gridCol>
              </a:tblGrid>
              <a:tr h="244208">
                <a:tc>
                  <a:txBody>
                    <a:bodyPr/>
                    <a:lstStyle/>
                    <a:p>
                      <a:pPr algn="l" fontAlgn="ctr">
                        <a:buNone/>
                      </a:pPr>
                      <a:r>
                        <a:rPr lang="en-US" sz="1100" b="1" u="none" strike="noStrike" noProof="0" dirty="0">
                          <a:effectLst/>
                        </a:rPr>
                        <a:t>Particle Type</a:t>
                      </a:r>
                      <a:endParaRPr lang="en-US" sz="1100" b="1"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1" u="none" strike="noStrike" noProof="0" dirty="0">
                          <a:effectLst/>
                        </a:rPr>
                        <a:t>Energy Range</a:t>
                      </a:r>
                      <a:endParaRPr lang="en-US" sz="1100" b="1"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1" u="none" strike="noStrike" noProof="0" dirty="0">
                          <a:effectLst/>
                        </a:rPr>
                        <a:t>Primary Source(s)</a:t>
                      </a:r>
                      <a:endParaRPr lang="en-US" sz="1100" b="1"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1" u="none" strike="noStrike" noProof="0" dirty="0">
                          <a:effectLst/>
                        </a:rPr>
                        <a:t>Charging-Related Effects</a:t>
                      </a:r>
                      <a:endParaRPr lang="en-US" sz="1100" b="1"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3568755696"/>
                  </a:ext>
                </a:extLst>
              </a:tr>
              <a:tr h="410713">
                <a:tc>
                  <a:txBody>
                    <a:bodyPr/>
                    <a:lstStyle/>
                    <a:p>
                      <a:pPr algn="l" fontAlgn="ctr">
                        <a:buNone/>
                      </a:pPr>
                      <a:r>
                        <a:rPr lang="en-US" sz="1100" b="1" u="none" strike="noStrike" noProof="0" dirty="0">
                          <a:effectLst/>
                        </a:rPr>
                        <a:t>Electrons (low-energy)</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eV – keV</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Space plasma (LEO, GEO, solar wind)</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Surface charging; differential charging</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2745592081"/>
                  </a:ext>
                </a:extLst>
              </a:tr>
              <a:tr h="410713">
                <a:tc>
                  <a:txBody>
                    <a:bodyPr/>
                    <a:lstStyle/>
                    <a:p>
                      <a:pPr algn="l" fontAlgn="ctr">
                        <a:buNone/>
                      </a:pPr>
                      <a:r>
                        <a:rPr lang="en-US" sz="1100" b="1" u="none" strike="noStrike" noProof="0" dirty="0">
                          <a:effectLst/>
                        </a:rPr>
                        <a:t>Electrons (high-energy)</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100 keV – MeV</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Van Allen belts, magnetospheric substorms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Internal charging; deep dielectric penetration</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3162203909"/>
                  </a:ext>
                </a:extLst>
              </a:tr>
              <a:tr h="410713">
                <a:tc>
                  <a:txBody>
                    <a:bodyPr/>
                    <a:lstStyle/>
                    <a:p>
                      <a:pPr algn="l" fontAlgn="ctr">
                        <a:buNone/>
                      </a:pPr>
                      <a:r>
                        <a:rPr lang="en-US" sz="1100" b="1" u="none" strike="noStrike" noProof="0" dirty="0">
                          <a:effectLst/>
                        </a:rPr>
                        <a:t>Protons (low-energy)</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keV – MeV</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Solar wind, trapped plasma</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Surface charging, sputtering, low-level ionization</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3161866458"/>
                  </a:ext>
                </a:extLst>
              </a:tr>
              <a:tr h="410713">
                <a:tc>
                  <a:txBody>
                    <a:bodyPr/>
                    <a:lstStyle/>
                    <a:p>
                      <a:pPr algn="l" fontAlgn="ctr">
                        <a:buNone/>
                      </a:pPr>
                      <a:r>
                        <a:rPr lang="en-US" sz="1100" b="1" u="none" strike="noStrike" noProof="0" dirty="0">
                          <a:effectLst/>
                        </a:rPr>
                        <a:t>Protons (high-energy)</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MeV – GeV</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Solar energetic particle (SEP) events, cosmic rays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Internal charging, SEEs*, deep material damage</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93430840"/>
                  </a:ext>
                </a:extLst>
              </a:tr>
              <a:tr h="410713">
                <a:tc>
                  <a:txBody>
                    <a:bodyPr/>
                    <a:lstStyle/>
                    <a:p>
                      <a:pPr algn="l" fontAlgn="ctr">
                        <a:buNone/>
                      </a:pPr>
                      <a:r>
                        <a:rPr lang="en-US" sz="1100" b="1" u="none" strike="noStrike" noProof="0" dirty="0">
                          <a:effectLst/>
                        </a:rPr>
                        <a:t>Heavy ions (e.g. C, Fe)</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MeV – GeV/nucleon</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Galactic Cosmic Rays (GCRs), SEPs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Deep ionization, SEEs*, potential upsets or latch-up</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3318645914"/>
                  </a:ext>
                </a:extLst>
              </a:tr>
              <a:tr h="410713">
                <a:tc>
                  <a:txBody>
                    <a:bodyPr/>
                    <a:lstStyle/>
                    <a:p>
                      <a:pPr algn="l" fontAlgn="ctr">
                        <a:buNone/>
                      </a:pPr>
                      <a:r>
                        <a:rPr lang="en-US" sz="1100" b="1" u="none" strike="noStrike" noProof="0" dirty="0">
                          <a:effectLst/>
                        </a:rPr>
                        <a:t>Photoelectrons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~1–10 eV</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Emitted by spacecraft under solar UV</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Affects net surface potential, alters sheath conditions</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658993760"/>
                  </a:ext>
                </a:extLst>
              </a:tr>
              <a:tr h="410713">
                <a:tc>
                  <a:txBody>
                    <a:bodyPr/>
                    <a:lstStyle/>
                    <a:p>
                      <a:pPr algn="l" fontAlgn="ctr">
                        <a:buNone/>
                      </a:pPr>
                      <a:r>
                        <a:rPr lang="en-US" sz="1100" b="1" u="none" strike="noStrike" noProof="0" dirty="0">
                          <a:effectLst/>
                        </a:rPr>
                        <a:t>Secondary electrons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~1–50 eV</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Emitted when high-energy particles hit surfaces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Contribute to net charging behavior</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2174112813"/>
                  </a:ext>
                </a:extLst>
              </a:tr>
              <a:tr h="410713">
                <a:tc>
                  <a:txBody>
                    <a:bodyPr/>
                    <a:lstStyle/>
                    <a:p>
                      <a:pPr algn="l" fontAlgn="ctr">
                        <a:buNone/>
                      </a:pPr>
                      <a:r>
                        <a:rPr lang="en-US" sz="1100" b="1" u="none" strike="noStrike" noProof="0" dirty="0">
                          <a:effectLst/>
                        </a:rPr>
                        <a:t>Backscattered electrons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~few eV – keV</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Surface-particle interactions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Modify local potential, especially near insulators</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527476373"/>
                  </a:ext>
                </a:extLst>
              </a:tr>
              <a:tr h="410713">
                <a:tc>
                  <a:txBody>
                    <a:bodyPr/>
                    <a:lstStyle/>
                    <a:p>
                      <a:pPr algn="l" fontAlgn="ctr">
                        <a:buNone/>
                      </a:pPr>
                      <a:r>
                        <a:rPr lang="en-US" sz="1100" b="1" u="none" strike="noStrike" noProof="0" dirty="0">
                          <a:effectLst/>
                        </a:rPr>
                        <a:t>Neutrals (e.g. gas molecules)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N/A (thermal)</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Outgassing, propulsion, micrometeoroid impact</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Can become ionized → secondary plasma effects</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3256625409"/>
                  </a:ext>
                </a:extLst>
              </a:tr>
              <a:tr h="410713">
                <a:tc>
                  <a:txBody>
                    <a:bodyPr/>
                    <a:lstStyle/>
                    <a:p>
                      <a:pPr algn="l" fontAlgn="ctr">
                        <a:buNone/>
                      </a:pPr>
                      <a:r>
                        <a:rPr lang="en-US" sz="1100" b="1" u="none" strike="noStrike" noProof="0" dirty="0">
                          <a:effectLst/>
                        </a:rPr>
                        <a:t>Dust grains</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N/A (µm scale)</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Debris, micrometeoroid fragmentation, lunar dust</a:t>
                      </a:r>
                      <a:endParaRPr lang="en-US" sz="1100" b="0" i="0" u="none" strike="noStrike" noProof="0" dirty="0">
                        <a:effectLst/>
                        <a:latin typeface="Arial" panose="020B0604020202020204" pitchFamily="34" charset="0"/>
                      </a:endParaRPr>
                    </a:p>
                  </a:txBody>
                  <a:tcPr marL="55502" marR="55502" marT="27751" marB="27751" anchor="ctr"/>
                </a:tc>
                <a:tc>
                  <a:txBody>
                    <a:bodyPr/>
                    <a:lstStyle/>
                    <a:p>
                      <a:pPr algn="l" fontAlgn="ctr">
                        <a:buNone/>
                      </a:pPr>
                      <a:r>
                        <a:rPr lang="en-US" sz="1100" b="0" u="none" strike="noStrike" noProof="0" dirty="0">
                          <a:effectLst/>
                        </a:rPr>
                        <a:t>Can acquire high charge; impact-induced ESDs possible</a:t>
                      </a:r>
                      <a:endParaRPr lang="en-US" sz="1100" b="0" i="0" u="none" strike="noStrike" noProof="0" dirty="0">
                        <a:effectLst/>
                        <a:latin typeface="Arial" panose="020B0604020202020204" pitchFamily="34" charset="0"/>
                      </a:endParaRPr>
                    </a:p>
                  </a:txBody>
                  <a:tcPr marL="55502" marR="55502" marT="27751" marB="27751" anchor="ctr"/>
                </a:tc>
                <a:extLst>
                  <a:ext uri="{0D108BD9-81ED-4DB2-BD59-A6C34878D82A}">
                    <a16:rowId xmlns:a16="http://schemas.microsoft.com/office/drawing/2014/main" val="311792853"/>
                  </a:ext>
                </a:extLst>
              </a:tr>
            </a:tbl>
          </a:graphicData>
        </a:graphic>
      </p:graphicFrame>
      <p:sp>
        <p:nvSpPr>
          <p:cNvPr id="3" name="Segnaposto data 2">
            <a:extLst>
              <a:ext uri="{FF2B5EF4-FFF2-40B4-BE49-F238E27FC236}">
                <a16:creationId xmlns:a16="http://schemas.microsoft.com/office/drawing/2014/main" id="{8FDA3C97-1368-2DBC-53E4-3F444A6A1008}"/>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B89FDED0-801F-45E4-E25E-090498D16A6E}"/>
              </a:ext>
            </a:extLst>
          </p:cNvPr>
          <p:cNvSpPr>
            <a:spLocks noGrp="1"/>
          </p:cNvSpPr>
          <p:nvPr>
            <p:ph type="ftr" sz="quarter" idx="11"/>
          </p:nvPr>
        </p:nvSpPr>
        <p:spPr/>
        <p:txBody>
          <a:bodyPr/>
          <a:lstStyle/>
          <a:p>
            <a:r>
              <a:rPr lang="en-US"/>
              <a:t>Experimental Physics Meets Space - F. Pilo</a:t>
            </a:r>
          </a:p>
        </p:txBody>
      </p:sp>
      <p:sp>
        <p:nvSpPr>
          <p:cNvPr id="6" name="Segnaposto numero diapositiva 5">
            <a:extLst>
              <a:ext uri="{FF2B5EF4-FFF2-40B4-BE49-F238E27FC236}">
                <a16:creationId xmlns:a16="http://schemas.microsoft.com/office/drawing/2014/main" id="{53B74BC4-C26E-24AA-DFC0-42712063F8DF}"/>
              </a:ext>
            </a:extLst>
          </p:cNvPr>
          <p:cNvSpPr>
            <a:spLocks noGrp="1"/>
          </p:cNvSpPr>
          <p:nvPr>
            <p:ph type="sldNum" sz="quarter" idx="12"/>
          </p:nvPr>
        </p:nvSpPr>
        <p:spPr/>
        <p:txBody>
          <a:bodyPr/>
          <a:lstStyle/>
          <a:p>
            <a:fld id="{C1FF6DA9-008F-8B48-92A6-B652298478BF}" type="slidenum">
              <a:rPr lang="en-US" smtClean="0"/>
              <a:t>46</a:t>
            </a:fld>
            <a:endParaRPr lang="en-US"/>
          </a:p>
        </p:txBody>
      </p:sp>
    </p:spTree>
    <p:extLst>
      <p:ext uri="{BB962C8B-B14F-4D97-AF65-F5344CB8AC3E}">
        <p14:creationId xmlns:p14="http://schemas.microsoft.com/office/powerpoint/2010/main" val="1279559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60DC-8725-1F05-4058-0391E791632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B0075BE-2107-3EB9-ADAF-F93A36B4C7F8}"/>
              </a:ext>
            </a:extLst>
          </p:cNvPr>
          <p:cNvSpPr>
            <a:spLocks noGrp="1"/>
          </p:cNvSpPr>
          <p:nvPr>
            <p:ph type="title"/>
          </p:nvPr>
        </p:nvSpPr>
        <p:spPr/>
        <p:txBody>
          <a:bodyPr>
            <a:normAutofit fontScale="90000"/>
          </a:bodyPr>
          <a:lstStyle/>
          <a:p>
            <a:pPr algn="l"/>
            <a:r>
              <a:rPr lang="en-US" noProof="0" dirty="0"/>
              <a:t>Radiation Effects on Electronics: SEU and TID</a:t>
            </a:r>
          </a:p>
        </p:txBody>
      </p:sp>
      <p:graphicFrame>
        <p:nvGraphicFramePr>
          <p:cNvPr id="7" name="Segnaposto contenuto 6">
            <a:extLst>
              <a:ext uri="{FF2B5EF4-FFF2-40B4-BE49-F238E27FC236}">
                <a16:creationId xmlns:a16="http://schemas.microsoft.com/office/drawing/2014/main" id="{F84F31FC-0CFB-81B3-9B45-C00D855DE7A8}"/>
              </a:ext>
            </a:extLst>
          </p:cNvPr>
          <p:cNvGraphicFramePr>
            <a:graphicFrameLocks noGrp="1"/>
          </p:cNvGraphicFramePr>
          <p:nvPr>
            <p:ph idx="1"/>
          </p:nvPr>
        </p:nvGraphicFramePr>
        <p:xfrm>
          <a:off x="457200" y="1553749"/>
          <a:ext cx="8229600" cy="1036320"/>
        </p:xfrm>
        <a:graphic>
          <a:graphicData uri="http://schemas.openxmlformats.org/drawingml/2006/table">
            <a:tbl>
              <a:tblPr>
                <a:tableStyleId>{616DA210-FB5B-4158-B5E0-FEB733F419BA}</a:tableStyleId>
              </a:tblPr>
              <a:tblGrid>
                <a:gridCol w="2057400">
                  <a:extLst>
                    <a:ext uri="{9D8B030D-6E8A-4147-A177-3AD203B41FA5}">
                      <a16:colId xmlns:a16="http://schemas.microsoft.com/office/drawing/2014/main" val="3211291066"/>
                    </a:ext>
                  </a:extLst>
                </a:gridCol>
                <a:gridCol w="2057400">
                  <a:extLst>
                    <a:ext uri="{9D8B030D-6E8A-4147-A177-3AD203B41FA5}">
                      <a16:colId xmlns:a16="http://schemas.microsoft.com/office/drawing/2014/main" val="2096895268"/>
                    </a:ext>
                  </a:extLst>
                </a:gridCol>
                <a:gridCol w="2057400">
                  <a:extLst>
                    <a:ext uri="{9D8B030D-6E8A-4147-A177-3AD203B41FA5}">
                      <a16:colId xmlns:a16="http://schemas.microsoft.com/office/drawing/2014/main" val="1232753310"/>
                    </a:ext>
                  </a:extLst>
                </a:gridCol>
                <a:gridCol w="2057400">
                  <a:extLst>
                    <a:ext uri="{9D8B030D-6E8A-4147-A177-3AD203B41FA5}">
                      <a16:colId xmlns:a16="http://schemas.microsoft.com/office/drawing/2014/main" val="3409903481"/>
                    </a:ext>
                  </a:extLst>
                </a:gridCol>
              </a:tblGrid>
              <a:tr h="403448">
                <a:tc>
                  <a:txBody>
                    <a:bodyPr/>
                    <a:lstStyle/>
                    <a:p>
                      <a:r>
                        <a:rPr lang="en-US" sz="1400" b="1" noProof="0" dirty="0"/>
                        <a:t>SEU</a:t>
                      </a:r>
                      <a:r>
                        <a:rPr lang="en-US" sz="1400" noProof="0" dirty="0"/>
                        <a:t> (Single Event Upset)</a:t>
                      </a:r>
                    </a:p>
                  </a:txBody>
                  <a:tcPr/>
                </a:tc>
                <a:tc>
                  <a:txBody>
                    <a:bodyPr/>
                    <a:lstStyle/>
                    <a:p>
                      <a:r>
                        <a:rPr lang="en-US" sz="1400" noProof="0" dirty="0"/>
                        <a:t>Bit flip or transient error from a single particle</a:t>
                      </a:r>
                    </a:p>
                  </a:txBody>
                  <a:tcPr/>
                </a:tc>
                <a:tc>
                  <a:txBody>
                    <a:bodyPr/>
                    <a:lstStyle/>
                    <a:p>
                      <a:r>
                        <a:rPr lang="en-US" sz="1400" noProof="0" dirty="0"/>
                        <a:t>Logic errors, corrupted data</a:t>
                      </a:r>
                    </a:p>
                  </a:txBody>
                  <a:tcPr/>
                </a:tc>
                <a:tc>
                  <a:txBody>
                    <a:bodyPr/>
                    <a:lstStyle/>
                    <a:p>
                      <a:r>
                        <a:rPr lang="en-US" sz="1400" noProof="0" dirty="0"/>
                        <a:t>Instantaneous</a:t>
                      </a:r>
                    </a:p>
                  </a:txBody>
                  <a:tcPr/>
                </a:tc>
                <a:extLst>
                  <a:ext uri="{0D108BD9-81ED-4DB2-BD59-A6C34878D82A}">
                    <a16:rowId xmlns:a16="http://schemas.microsoft.com/office/drawing/2014/main" val="192731658"/>
                  </a:ext>
                </a:extLst>
              </a:tr>
              <a:tr h="403448">
                <a:tc>
                  <a:txBody>
                    <a:bodyPr/>
                    <a:lstStyle/>
                    <a:p>
                      <a:r>
                        <a:rPr lang="en-US" sz="1400" b="1" noProof="0" dirty="0"/>
                        <a:t>TID</a:t>
                      </a:r>
                      <a:r>
                        <a:rPr lang="en-US" sz="1400" noProof="0" dirty="0"/>
                        <a:t> (Total Ionizing Dose)</a:t>
                      </a:r>
                    </a:p>
                  </a:txBody>
                  <a:tcPr/>
                </a:tc>
                <a:tc>
                  <a:txBody>
                    <a:bodyPr/>
                    <a:lstStyle/>
                    <a:p>
                      <a:r>
                        <a:rPr lang="en-US" sz="1400" noProof="0" dirty="0"/>
                        <a:t>Cumulative ionization damage</a:t>
                      </a:r>
                    </a:p>
                  </a:txBody>
                  <a:tcPr/>
                </a:tc>
                <a:tc>
                  <a:txBody>
                    <a:bodyPr/>
                    <a:lstStyle/>
                    <a:p>
                      <a:r>
                        <a:rPr lang="en-US" sz="1400" noProof="0" dirty="0"/>
                        <a:t>Parameter drift, degradation, failure</a:t>
                      </a:r>
                    </a:p>
                  </a:txBody>
                  <a:tcPr/>
                </a:tc>
                <a:tc>
                  <a:txBody>
                    <a:bodyPr/>
                    <a:lstStyle/>
                    <a:p>
                      <a:r>
                        <a:rPr lang="en-US" sz="1400" noProof="0" dirty="0"/>
                        <a:t>Months–Years</a:t>
                      </a:r>
                    </a:p>
                  </a:txBody>
                  <a:tcPr/>
                </a:tc>
                <a:extLst>
                  <a:ext uri="{0D108BD9-81ED-4DB2-BD59-A6C34878D82A}">
                    <a16:rowId xmlns:a16="http://schemas.microsoft.com/office/drawing/2014/main" val="2432617369"/>
                  </a:ext>
                </a:extLst>
              </a:tr>
            </a:tbl>
          </a:graphicData>
        </a:graphic>
      </p:graphicFrame>
      <p:graphicFrame>
        <p:nvGraphicFramePr>
          <p:cNvPr id="9" name="Segnaposto contenuto 3">
            <a:extLst>
              <a:ext uri="{FF2B5EF4-FFF2-40B4-BE49-F238E27FC236}">
                <a16:creationId xmlns:a16="http://schemas.microsoft.com/office/drawing/2014/main" id="{9CC900BC-8552-A223-E4BD-60EA5EF94B73}"/>
              </a:ext>
            </a:extLst>
          </p:cNvPr>
          <p:cNvGraphicFramePr>
            <a:graphicFrameLocks/>
          </p:cNvGraphicFramePr>
          <p:nvPr>
            <p:extLst>
              <p:ext uri="{D42A27DB-BD31-4B8C-83A1-F6EECF244321}">
                <p14:modId xmlns:p14="http://schemas.microsoft.com/office/powerpoint/2010/main" val="4155307109"/>
              </p:ext>
            </p:extLst>
          </p:nvPr>
        </p:nvGraphicFramePr>
        <p:xfrm>
          <a:off x="457200" y="2814681"/>
          <a:ext cx="8229600" cy="1371600"/>
        </p:xfrm>
        <a:graphic>
          <a:graphicData uri="http://schemas.openxmlformats.org/drawingml/2006/table">
            <a:tbl>
              <a:tblPr firstRow="1">
                <a:tableStyleId>{616DA210-FB5B-4158-B5E0-FEB733F419BA}</a:tableStyleId>
              </a:tblPr>
              <a:tblGrid>
                <a:gridCol w="2057400">
                  <a:extLst>
                    <a:ext uri="{9D8B030D-6E8A-4147-A177-3AD203B41FA5}">
                      <a16:colId xmlns:a16="http://schemas.microsoft.com/office/drawing/2014/main" val="864760643"/>
                    </a:ext>
                  </a:extLst>
                </a:gridCol>
                <a:gridCol w="1273629">
                  <a:extLst>
                    <a:ext uri="{9D8B030D-6E8A-4147-A177-3AD203B41FA5}">
                      <a16:colId xmlns:a16="http://schemas.microsoft.com/office/drawing/2014/main" val="1678872006"/>
                    </a:ext>
                  </a:extLst>
                </a:gridCol>
                <a:gridCol w="1175657">
                  <a:extLst>
                    <a:ext uri="{9D8B030D-6E8A-4147-A177-3AD203B41FA5}">
                      <a16:colId xmlns:a16="http://schemas.microsoft.com/office/drawing/2014/main" val="1602366732"/>
                    </a:ext>
                  </a:extLst>
                </a:gridCol>
                <a:gridCol w="3722914">
                  <a:extLst>
                    <a:ext uri="{9D8B030D-6E8A-4147-A177-3AD203B41FA5}">
                      <a16:colId xmlns:a16="http://schemas.microsoft.com/office/drawing/2014/main" val="711641314"/>
                    </a:ext>
                  </a:extLst>
                </a:gridCol>
              </a:tblGrid>
              <a:tr h="0">
                <a:tc>
                  <a:txBody>
                    <a:bodyPr/>
                    <a:lstStyle/>
                    <a:p>
                      <a:r>
                        <a:rPr lang="en-US" sz="1200" noProof="0" dirty="0"/>
                        <a:t>Subsystem</a:t>
                      </a:r>
                    </a:p>
                  </a:txBody>
                  <a:tcPr anchor="ctr"/>
                </a:tc>
                <a:tc>
                  <a:txBody>
                    <a:bodyPr/>
                    <a:lstStyle/>
                    <a:p>
                      <a:r>
                        <a:rPr lang="en-US" sz="1200" noProof="0" dirty="0"/>
                        <a:t>SEU Sensitive</a:t>
                      </a:r>
                    </a:p>
                  </a:txBody>
                  <a:tcPr anchor="ctr"/>
                </a:tc>
                <a:tc>
                  <a:txBody>
                    <a:bodyPr/>
                    <a:lstStyle/>
                    <a:p>
                      <a:r>
                        <a:rPr lang="en-US" sz="1200" noProof="0" dirty="0"/>
                        <a:t>TID Sensitive</a:t>
                      </a:r>
                    </a:p>
                  </a:txBody>
                  <a:tcPr anchor="ctr"/>
                </a:tc>
                <a:tc>
                  <a:txBody>
                    <a:bodyPr/>
                    <a:lstStyle/>
                    <a:p>
                      <a:r>
                        <a:rPr lang="en-US" sz="1200" noProof="0" dirty="0"/>
                        <a:t>Notes</a:t>
                      </a:r>
                    </a:p>
                  </a:txBody>
                  <a:tcPr anchor="ctr"/>
                </a:tc>
                <a:extLst>
                  <a:ext uri="{0D108BD9-81ED-4DB2-BD59-A6C34878D82A}">
                    <a16:rowId xmlns:a16="http://schemas.microsoft.com/office/drawing/2014/main" val="4137168727"/>
                  </a:ext>
                </a:extLst>
              </a:tr>
              <a:tr h="0">
                <a:tc>
                  <a:txBody>
                    <a:bodyPr/>
                    <a:lstStyle/>
                    <a:p>
                      <a:r>
                        <a:rPr lang="en-US" sz="1200" b="1" noProof="0" dirty="0"/>
                        <a:t>Front-End ASICs</a:t>
                      </a:r>
                      <a:endParaRPr lang="en-US" sz="1200" noProof="0" dirty="0"/>
                    </a:p>
                  </a:txBody>
                  <a:tcPr anchor="ctr"/>
                </a:tc>
                <a:tc>
                  <a:txBody>
                    <a:bodyPr/>
                    <a:lstStyle/>
                    <a:p>
                      <a:r>
                        <a:rPr lang="en-US" sz="1200" noProof="0" dirty="0"/>
                        <a:t>Yes</a:t>
                      </a:r>
                    </a:p>
                  </a:txBody>
                  <a:tcPr anchor="ctr"/>
                </a:tc>
                <a:tc>
                  <a:txBody>
                    <a:bodyPr/>
                    <a:lstStyle/>
                    <a:p>
                      <a:r>
                        <a:rPr lang="en-US" sz="1200" noProof="0" dirty="0"/>
                        <a:t>Yes</a:t>
                      </a:r>
                    </a:p>
                  </a:txBody>
                  <a:tcPr anchor="ctr"/>
                </a:tc>
                <a:tc>
                  <a:txBody>
                    <a:bodyPr/>
                    <a:lstStyle/>
                    <a:p>
                      <a:r>
                        <a:rPr lang="en-US" sz="1200" noProof="0" dirty="0"/>
                        <a:t>Analog bias shifts, bit flips in config logic</a:t>
                      </a:r>
                    </a:p>
                  </a:txBody>
                  <a:tcPr anchor="ctr"/>
                </a:tc>
                <a:extLst>
                  <a:ext uri="{0D108BD9-81ED-4DB2-BD59-A6C34878D82A}">
                    <a16:rowId xmlns:a16="http://schemas.microsoft.com/office/drawing/2014/main" val="1528407776"/>
                  </a:ext>
                </a:extLst>
              </a:tr>
              <a:tr h="0">
                <a:tc>
                  <a:txBody>
                    <a:bodyPr/>
                    <a:lstStyle/>
                    <a:p>
                      <a:r>
                        <a:rPr lang="en-US" sz="1200" b="1" noProof="0" dirty="0"/>
                        <a:t>FPGAs / MCUs</a:t>
                      </a:r>
                      <a:endParaRPr lang="en-US" sz="1200" noProof="0" dirty="0"/>
                    </a:p>
                  </a:txBody>
                  <a:tcPr anchor="ctr"/>
                </a:tc>
                <a:tc>
                  <a:txBody>
                    <a:bodyPr/>
                    <a:lstStyle/>
                    <a:p>
                      <a:r>
                        <a:rPr lang="en-US" sz="1200" noProof="0" dirty="0"/>
                        <a:t>Yes</a:t>
                      </a:r>
                    </a:p>
                  </a:txBody>
                  <a:tcPr anchor="ctr"/>
                </a:tc>
                <a:tc>
                  <a:txBody>
                    <a:bodyPr/>
                    <a:lstStyle/>
                    <a:p>
                      <a:r>
                        <a:rPr lang="en-US" sz="1200" noProof="0" dirty="0"/>
                        <a:t>Yes</a:t>
                      </a:r>
                    </a:p>
                  </a:txBody>
                  <a:tcPr anchor="ctr"/>
                </a:tc>
                <a:tc>
                  <a:txBody>
                    <a:bodyPr/>
                    <a:lstStyle/>
                    <a:p>
                      <a:r>
                        <a:rPr lang="en-US" sz="1200" noProof="0" dirty="0"/>
                        <a:t>Critical for control &amp; data path</a:t>
                      </a:r>
                    </a:p>
                  </a:txBody>
                  <a:tcPr anchor="ctr"/>
                </a:tc>
                <a:extLst>
                  <a:ext uri="{0D108BD9-81ED-4DB2-BD59-A6C34878D82A}">
                    <a16:rowId xmlns:a16="http://schemas.microsoft.com/office/drawing/2014/main" val="3034821489"/>
                  </a:ext>
                </a:extLst>
              </a:tr>
              <a:tr h="0">
                <a:tc>
                  <a:txBody>
                    <a:bodyPr/>
                    <a:lstStyle/>
                    <a:p>
                      <a:r>
                        <a:rPr lang="en-US" sz="1200" b="1" noProof="0" dirty="0"/>
                        <a:t>Memory (SRAM/Flash)</a:t>
                      </a:r>
                      <a:endParaRPr lang="en-US" sz="1200" noProof="0" dirty="0"/>
                    </a:p>
                  </a:txBody>
                  <a:tcPr anchor="ctr"/>
                </a:tc>
                <a:tc>
                  <a:txBody>
                    <a:bodyPr/>
                    <a:lstStyle/>
                    <a:p>
                      <a:r>
                        <a:rPr lang="en-US" sz="1200" noProof="0" dirty="0"/>
                        <a:t>Yes</a:t>
                      </a:r>
                    </a:p>
                  </a:txBody>
                  <a:tcPr anchor="ctr"/>
                </a:tc>
                <a:tc>
                  <a:txBody>
                    <a:bodyPr/>
                    <a:lstStyle/>
                    <a:p>
                      <a:r>
                        <a:rPr lang="en-US" sz="1200" noProof="0" dirty="0"/>
                        <a:t>Yes</a:t>
                      </a:r>
                    </a:p>
                  </a:txBody>
                  <a:tcPr anchor="ctr"/>
                </a:tc>
                <a:tc>
                  <a:txBody>
                    <a:bodyPr/>
                    <a:lstStyle/>
                    <a:p>
                      <a:r>
                        <a:rPr lang="en-US" sz="1200" noProof="0" dirty="0"/>
                        <a:t>Data corruption, program loss</a:t>
                      </a:r>
                    </a:p>
                  </a:txBody>
                  <a:tcPr anchor="ctr"/>
                </a:tc>
                <a:extLst>
                  <a:ext uri="{0D108BD9-81ED-4DB2-BD59-A6C34878D82A}">
                    <a16:rowId xmlns:a16="http://schemas.microsoft.com/office/drawing/2014/main" val="369384688"/>
                  </a:ext>
                </a:extLst>
              </a:tr>
              <a:tr h="0">
                <a:tc>
                  <a:txBody>
                    <a:bodyPr/>
                    <a:lstStyle/>
                    <a:p>
                      <a:r>
                        <a:rPr lang="en-US" sz="1200" b="1" noProof="0" dirty="0"/>
                        <a:t>Power Management</a:t>
                      </a:r>
                      <a:endParaRPr lang="en-US" sz="1200" noProof="0" dirty="0"/>
                    </a:p>
                  </a:txBody>
                  <a:tcPr anchor="ctr"/>
                </a:tc>
                <a:tc>
                  <a:txBody>
                    <a:bodyPr/>
                    <a:lstStyle/>
                    <a:p>
                      <a:r>
                        <a:rPr lang="en-US" sz="1200" noProof="0" dirty="0"/>
                        <a:t>Sometimes</a:t>
                      </a:r>
                    </a:p>
                  </a:txBody>
                  <a:tcPr anchor="ctr"/>
                </a:tc>
                <a:tc>
                  <a:txBody>
                    <a:bodyPr/>
                    <a:lstStyle/>
                    <a:p>
                      <a:r>
                        <a:rPr lang="en-US" sz="1200" noProof="0" dirty="0"/>
                        <a:t>Yes</a:t>
                      </a:r>
                    </a:p>
                  </a:txBody>
                  <a:tcPr anchor="ctr"/>
                </a:tc>
                <a:tc>
                  <a:txBody>
                    <a:bodyPr/>
                    <a:lstStyle/>
                    <a:p>
                      <a:r>
                        <a:rPr lang="en-US" sz="1200" noProof="0" dirty="0"/>
                        <a:t>TID-induced threshold shifts, latch-ups</a:t>
                      </a:r>
                    </a:p>
                  </a:txBody>
                  <a:tcPr anchor="ctr"/>
                </a:tc>
                <a:extLst>
                  <a:ext uri="{0D108BD9-81ED-4DB2-BD59-A6C34878D82A}">
                    <a16:rowId xmlns:a16="http://schemas.microsoft.com/office/drawing/2014/main" val="583042197"/>
                  </a:ext>
                </a:extLst>
              </a:tr>
            </a:tbl>
          </a:graphicData>
        </a:graphic>
      </p:graphicFrame>
      <p:sp>
        <p:nvSpPr>
          <p:cNvPr id="3" name="Segnaposto data 2">
            <a:extLst>
              <a:ext uri="{FF2B5EF4-FFF2-40B4-BE49-F238E27FC236}">
                <a16:creationId xmlns:a16="http://schemas.microsoft.com/office/drawing/2014/main" id="{C4F51A84-8A9A-550C-81BC-CBAA9633EAE8}"/>
              </a:ext>
            </a:extLst>
          </p:cNvPr>
          <p:cNvSpPr>
            <a:spLocks noGrp="1"/>
          </p:cNvSpPr>
          <p:nvPr>
            <p:ph type="dt" sz="half" idx="10"/>
          </p:nvPr>
        </p:nvSpPr>
        <p:spPr/>
        <p:txBody>
          <a:bodyPr/>
          <a:lstStyle/>
          <a:p>
            <a:r>
              <a:rPr lang="it-IT"/>
              <a:t>6/24/2025</a:t>
            </a:r>
            <a:endParaRPr lang="en-US"/>
          </a:p>
        </p:txBody>
      </p:sp>
      <p:sp>
        <p:nvSpPr>
          <p:cNvPr id="4" name="Segnaposto piè di pagina 3">
            <a:extLst>
              <a:ext uri="{FF2B5EF4-FFF2-40B4-BE49-F238E27FC236}">
                <a16:creationId xmlns:a16="http://schemas.microsoft.com/office/drawing/2014/main" id="{7AD2890F-AE5D-A60D-9243-01B497BAA35A}"/>
              </a:ext>
            </a:extLst>
          </p:cNvPr>
          <p:cNvSpPr>
            <a:spLocks noGrp="1"/>
          </p:cNvSpPr>
          <p:nvPr>
            <p:ph type="ftr" sz="quarter" idx="11"/>
          </p:nvPr>
        </p:nvSpPr>
        <p:spPr/>
        <p:txBody>
          <a:bodyPr/>
          <a:lstStyle/>
          <a:p>
            <a:r>
              <a:rPr lang="en-US"/>
              <a:t>Experimental Physics Meets Space - F. Pilo</a:t>
            </a:r>
          </a:p>
        </p:txBody>
      </p:sp>
      <p:sp>
        <p:nvSpPr>
          <p:cNvPr id="5" name="Segnaposto numero diapositiva 4">
            <a:extLst>
              <a:ext uri="{FF2B5EF4-FFF2-40B4-BE49-F238E27FC236}">
                <a16:creationId xmlns:a16="http://schemas.microsoft.com/office/drawing/2014/main" id="{E5D5E586-4B7C-ABCA-E6B3-365666FAECB4}"/>
              </a:ext>
            </a:extLst>
          </p:cNvPr>
          <p:cNvSpPr>
            <a:spLocks noGrp="1"/>
          </p:cNvSpPr>
          <p:nvPr>
            <p:ph type="sldNum" sz="quarter" idx="12"/>
          </p:nvPr>
        </p:nvSpPr>
        <p:spPr/>
        <p:txBody>
          <a:bodyPr/>
          <a:lstStyle/>
          <a:p>
            <a:fld id="{C1FF6DA9-008F-8B48-92A6-B652298478BF}" type="slidenum">
              <a:rPr lang="en-US" smtClean="0"/>
              <a:t>47</a:t>
            </a:fld>
            <a:endParaRPr lang="en-US"/>
          </a:p>
        </p:txBody>
      </p:sp>
    </p:spTree>
    <p:extLst>
      <p:ext uri="{BB962C8B-B14F-4D97-AF65-F5344CB8AC3E}">
        <p14:creationId xmlns:p14="http://schemas.microsoft.com/office/powerpoint/2010/main" val="293622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07" name="Rectangle 4106">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olo 1">
            <a:extLst>
              <a:ext uri="{FF2B5EF4-FFF2-40B4-BE49-F238E27FC236}">
                <a16:creationId xmlns:a16="http://schemas.microsoft.com/office/drawing/2014/main" id="{72941C7E-5EB0-444F-4AF5-EC505528FE18}"/>
              </a:ext>
            </a:extLst>
          </p:cNvPr>
          <p:cNvSpPr>
            <a:spLocks noGrp="1"/>
          </p:cNvSpPr>
          <p:nvPr>
            <p:ph type="title"/>
          </p:nvPr>
        </p:nvSpPr>
        <p:spPr>
          <a:xfrm>
            <a:off x="529754" y="670559"/>
            <a:ext cx="3512491" cy="2148841"/>
          </a:xfrm>
        </p:spPr>
        <p:txBody>
          <a:bodyPr anchor="t">
            <a:normAutofit/>
          </a:bodyPr>
          <a:lstStyle/>
          <a:p>
            <a:r>
              <a:rPr lang="en-US" noProof="0" dirty="0"/>
              <a:t>The Harsh Space Environment</a:t>
            </a:r>
          </a:p>
        </p:txBody>
      </p:sp>
      <p:pic>
        <p:nvPicPr>
          <p:cNvPr id="4100" name="Picture 4">
            <a:extLst>
              <a:ext uri="{FF2B5EF4-FFF2-40B4-BE49-F238E27FC236}">
                <a16:creationId xmlns:a16="http://schemas.microsoft.com/office/drawing/2014/main" id="{1EE53F40-6537-8123-3F55-FE721F44B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404" b="2"/>
          <a:stretch>
            <a:fillRect/>
          </a:stretch>
        </p:blipFill>
        <p:spPr bwMode="auto">
          <a:xfrm>
            <a:off x="20" y="3105151"/>
            <a:ext cx="4836298"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865CA44F-2F7B-1156-7BEB-C77509332F8C}"/>
              </a:ext>
            </a:extLst>
          </p:cNvPr>
          <p:cNvSpPr>
            <a:spLocks noGrp="1"/>
          </p:cNvSpPr>
          <p:nvPr>
            <p:ph idx="1"/>
          </p:nvPr>
        </p:nvSpPr>
        <p:spPr>
          <a:xfrm>
            <a:off x="4567872" y="277906"/>
            <a:ext cx="4410075" cy="6318110"/>
          </a:xfrm>
        </p:spPr>
        <p:txBody>
          <a:bodyPr anchor="t">
            <a:noAutofit/>
          </a:bodyPr>
          <a:lstStyle/>
          <a:p>
            <a:pPr marL="0" indent="0">
              <a:lnSpc>
                <a:spcPct val="90000"/>
              </a:lnSpc>
              <a:buNone/>
            </a:pPr>
            <a:r>
              <a:rPr lang="en-US" sz="2400" u="sng" noProof="0" dirty="0"/>
              <a:t>What Makes Space Harsh?</a:t>
            </a:r>
          </a:p>
          <a:p>
            <a:pPr marL="0" indent="0">
              <a:lnSpc>
                <a:spcPct val="90000"/>
              </a:lnSpc>
              <a:buNone/>
            </a:pPr>
            <a:endParaRPr lang="en-US" sz="1800" b="1" noProof="0" dirty="0"/>
          </a:p>
          <a:p>
            <a:pPr marL="0" indent="0">
              <a:lnSpc>
                <a:spcPct val="90000"/>
              </a:lnSpc>
              <a:buNone/>
            </a:pPr>
            <a:r>
              <a:rPr lang="en-US" sz="1400" b="1" dirty="0"/>
              <a:t>Vacuum Conditions</a:t>
            </a:r>
          </a:p>
          <a:p>
            <a:pPr>
              <a:lnSpc>
                <a:spcPct val="90000"/>
              </a:lnSpc>
              <a:buFontTx/>
              <a:buChar char="-"/>
            </a:pPr>
            <a:r>
              <a:rPr lang="en-US" sz="1400" dirty="0"/>
              <a:t>No convection: heat transfer only via radiation</a:t>
            </a:r>
          </a:p>
          <a:p>
            <a:pPr>
              <a:lnSpc>
                <a:spcPct val="90000"/>
              </a:lnSpc>
              <a:buFontTx/>
              <a:buChar char="-"/>
            </a:pPr>
            <a:r>
              <a:rPr lang="en-US" sz="1400" dirty="0"/>
              <a:t>Outgassing and material degradation issues</a:t>
            </a:r>
          </a:p>
          <a:p>
            <a:pPr marL="0" indent="0">
              <a:lnSpc>
                <a:spcPct val="90000"/>
              </a:lnSpc>
              <a:buNone/>
            </a:pPr>
            <a:r>
              <a:rPr lang="en-US" sz="1400" b="1" noProof="0" dirty="0"/>
              <a:t>Extreme Temperatures</a:t>
            </a:r>
          </a:p>
          <a:p>
            <a:pPr>
              <a:lnSpc>
                <a:spcPct val="90000"/>
              </a:lnSpc>
              <a:buFontTx/>
              <a:buChar char="-"/>
            </a:pPr>
            <a:r>
              <a:rPr lang="en-US" sz="1400" noProof="0" dirty="0"/>
              <a:t>Thermal cycling from −150 °C to +120 °C in LEO</a:t>
            </a:r>
          </a:p>
          <a:p>
            <a:pPr>
              <a:lnSpc>
                <a:spcPct val="90000"/>
              </a:lnSpc>
              <a:buFontTx/>
              <a:buChar char="-"/>
            </a:pPr>
            <a:r>
              <a:rPr lang="en-US" sz="1400" noProof="0" dirty="0"/>
              <a:t>Materials expand/contract → mechanical stress</a:t>
            </a:r>
          </a:p>
          <a:p>
            <a:pPr marL="0" indent="0">
              <a:lnSpc>
                <a:spcPct val="90000"/>
              </a:lnSpc>
              <a:buNone/>
            </a:pPr>
            <a:r>
              <a:rPr lang="en-US" sz="1400" b="1" noProof="0" dirty="0"/>
              <a:t>Radiation Exposure</a:t>
            </a:r>
          </a:p>
          <a:p>
            <a:pPr>
              <a:lnSpc>
                <a:spcPct val="90000"/>
              </a:lnSpc>
              <a:buFontTx/>
              <a:buChar char="-"/>
            </a:pPr>
            <a:r>
              <a:rPr lang="en-US" sz="1400" noProof="0" dirty="0"/>
              <a:t>Cosmic rays, solar flares, trapped particles</a:t>
            </a:r>
          </a:p>
          <a:p>
            <a:pPr>
              <a:lnSpc>
                <a:spcPct val="90000"/>
              </a:lnSpc>
              <a:buFontTx/>
              <a:buChar char="-"/>
            </a:pPr>
            <a:r>
              <a:rPr lang="en-US" sz="1400" noProof="0" dirty="0"/>
              <a:t>Degrades electronics, causes bit flips, induces charging</a:t>
            </a:r>
          </a:p>
          <a:p>
            <a:pPr marL="0" indent="0">
              <a:lnSpc>
                <a:spcPct val="90000"/>
              </a:lnSpc>
              <a:buNone/>
            </a:pPr>
            <a:r>
              <a:rPr lang="en-US" sz="1400" b="1" dirty="0"/>
              <a:t>Launch &amp; Vibration Loads</a:t>
            </a:r>
          </a:p>
          <a:p>
            <a:pPr>
              <a:lnSpc>
                <a:spcPct val="90000"/>
              </a:lnSpc>
              <a:buFontTx/>
              <a:buChar char="-"/>
            </a:pPr>
            <a:r>
              <a:rPr lang="en-US" sz="1400" dirty="0"/>
              <a:t>Strong mechanical stress during ascent</a:t>
            </a:r>
          </a:p>
          <a:p>
            <a:pPr>
              <a:lnSpc>
                <a:spcPct val="90000"/>
              </a:lnSpc>
              <a:buFontTx/>
              <a:buChar char="-"/>
            </a:pPr>
            <a:r>
              <a:rPr lang="en-US" sz="1400" dirty="0"/>
              <a:t>Requires shock and vibration qualification</a:t>
            </a:r>
          </a:p>
          <a:p>
            <a:pPr marL="0" indent="0">
              <a:lnSpc>
                <a:spcPct val="90000"/>
              </a:lnSpc>
              <a:buNone/>
            </a:pPr>
            <a:r>
              <a:rPr lang="en-US" sz="1400" b="1" noProof="0" dirty="0"/>
              <a:t>Microgravity</a:t>
            </a:r>
          </a:p>
          <a:p>
            <a:pPr>
              <a:lnSpc>
                <a:spcPct val="90000"/>
              </a:lnSpc>
              <a:buFontTx/>
              <a:buChar char="-"/>
            </a:pPr>
            <a:r>
              <a:rPr lang="en-US" sz="1400" noProof="0" dirty="0"/>
              <a:t>Fluid behavior changes</a:t>
            </a:r>
          </a:p>
          <a:p>
            <a:pPr>
              <a:lnSpc>
                <a:spcPct val="90000"/>
              </a:lnSpc>
              <a:buFontTx/>
              <a:buChar char="-"/>
            </a:pPr>
            <a:r>
              <a:rPr lang="en-US" sz="1400" noProof="0" dirty="0"/>
              <a:t>Affects mechanical supports, thermal flows</a:t>
            </a:r>
          </a:p>
          <a:p>
            <a:pPr marL="0" indent="0">
              <a:lnSpc>
                <a:spcPct val="90000"/>
              </a:lnSpc>
              <a:buNone/>
            </a:pPr>
            <a:r>
              <a:rPr lang="en-US" sz="1400" b="1" noProof="0" dirty="0"/>
              <a:t>Atomic Oxygen (LEO-specific)</a:t>
            </a:r>
          </a:p>
          <a:p>
            <a:pPr>
              <a:lnSpc>
                <a:spcPct val="90000"/>
              </a:lnSpc>
              <a:buFontTx/>
              <a:buChar char="-"/>
            </a:pPr>
            <a:r>
              <a:rPr lang="en-US" sz="1400" noProof="0" dirty="0"/>
              <a:t>Corrodes surfaces</a:t>
            </a:r>
          </a:p>
          <a:p>
            <a:pPr>
              <a:lnSpc>
                <a:spcPct val="90000"/>
              </a:lnSpc>
              <a:buFontTx/>
              <a:buChar char="-"/>
            </a:pPr>
            <a:r>
              <a:rPr lang="en-US" sz="1400" noProof="0" dirty="0"/>
              <a:t>Particularly aggressive with polymers and thin films</a:t>
            </a:r>
          </a:p>
          <a:p>
            <a:pPr marL="0" indent="0">
              <a:lnSpc>
                <a:spcPct val="90000"/>
              </a:lnSpc>
              <a:buNone/>
            </a:pPr>
            <a:endParaRPr lang="en-US" sz="1400" dirty="0"/>
          </a:p>
          <a:p>
            <a:pPr marL="177800" indent="0" algn="just">
              <a:lnSpc>
                <a:spcPct val="90000"/>
              </a:lnSpc>
              <a:buNone/>
            </a:pPr>
            <a:r>
              <a:rPr lang="en-US" sz="1600" b="1" dirty="0"/>
              <a:t>Space is unforgiving. </a:t>
            </a:r>
            <a:r>
              <a:rPr lang="en-US" sz="1600" dirty="0"/>
              <a:t>Every detail, from materials to layout to shielding, </a:t>
            </a:r>
            <a:r>
              <a:rPr lang="en-US" sz="1600" b="1" dirty="0"/>
              <a:t>must be engineered with the environment in mind </a:t>
            </a:r>
            <a:r>
              <a:rPr lang="en-US" sz="1600" dirty="0"/>
              <a:t>— because once it’s launched, there’s no second chance.</a:t>
            </a:r>
            <a:endParaRPr lang="it-IT" sz="1600" dirty="0"/>
          </a:p>
          <a:p>
            <a:pPr>
              <a:lnSpc>
                <a:spcPct val="90000"/>
              </a:lnSpc>
              <a:buFontTx/>
              <a:buChar char="-"/>
            </a:pPr>
            <a:endParaRPr lang="en-US" sz="1600" noProof="0" dirty="0"/>
          </a:p>
        </p:txBody>
      </p:sp>
      <p:sp>
        <p:nvSpPr>
          <p:cNvPr id="5" name="CasellaDiTesto 4">
            <a:extLst>
              <a:ext uri="{FF2B5EF4-FFF2-40B4-BE49-F238E27FC236}">
                <a16:creationId xmlns:a16="http://schemas.microsoft.com/office/drawing/2014/main" id="{258D5243-DC80-0D11-9D6E-3399341361CA}"/>
              </a:ext>
            </a:extLst>
          </p:cNvPr>
          <p:cNvSpPr txBox="1"/>
          <p:nvPr/>
        </p:nvSpPr>
        <p:spPr>
          <a:xfrm>
            <a:off x="0" y="6596016"/>
            <a:ext cx="4572000" cy="200055"/>
          </a:xfrm>
          <a:prstGeom prst="rect">
            <a:avLst/>
          </a:prstGeom>
          <a:noFill/>
        </p:spPr>
        <p:txBody>
          <a:bodyPr wrap="square">
            <a:spAutoFit/>
          </a:bodyPr>
          <a:lstStyle/>
          <a:p>
            <a:pPr algn="l"/>
            <a:r>
              <a:rPr lang="en-US" sz="700" b="0" i="0" noProof="0" dirty="0">
                <a:solidFill>
                  <a:schemeClr val="bg1"/>
                </a:solidFill>
                <a:effectLst/>
              </a:rPr>
              <a:t>ESA/ATG </a:t>
            </a:r>
            <a:r>
              <a:rPr lang="en-US" sz="700" b="0" i="0" noProof="0" dirty="0" err="1">
                <a:solidFill>
                  <a:schemeClr val="bg1"/>
                </a:solidFill>
                <a:effectLst/>
              </a:rPr>
              <a:t>medialab</a:t>
            </a:r>
            <a:r>
              <a:rPr lang="en-US" sz="700" b="0" i="0" noProof="0" dirty="0">
                <a:solidFill>
                  <a:schemeClr val="bg1"/>
                </a:solidFill>
                <a:effectLst/>
              </a:rPr>
              <a:t>: https://sci.esa.int/web/smile/-/61516-cluster-and-xmm-newton-pave-the-way-for-smile</a:t>
            </a:r>
          </a:p>
        </p:txBody>
      </p:sp>
      <p:sp>
        <p:nvSpPr>
          <p:cNvPr id="7" name="Segnaposto numero diapositiva 6">
            <a:extLst>
              <a:ext uri="{FF2B5EF4-FFF2-40B4-BE49-F238E27FC236}">
                <a16:creationId xmlns:a16="http://schemas.microsoft.com/office/drawing/2014/main" id="{ECD80FAC-A4B5-0585-10F1-5F14DDEB4B1D}"/>
              </a:ext>
            </a:extLst>
          </p:cNvPr>
          <p:cNvSpPr>
            <a:spLocks noGrp="1"/>
          </p:cNvSpPr>
          <p:nvPr>
            <p:ph type="sldNum" sz="quarter" idx="12"/>
          </p:nvPr>
        </p:nvSpPr>
        <p:spPr/>
        <p:txBody>
          <a:bodyPr/>
          <a:lstStyle/>
          <a:p>
            <a:fld id="{C1FF6DA9-008F-8B48-92A6-B652298478BF}" type="slidenum">
              <a:rPr lang="en-US" smtClean="0"/>
              <a:t>5</a:t>
            </a:fld>
            <a:endParaRPr lang="en-US"/>
          </a:p>
        </p:txBody>
      </p:sp>
    </p:spTree>
    <p:extLst>
      <p:ext uri="{BB962C8B-B14F-4D97-AF65-F5344CB8AC3E}">
        <p14:creationId xmlns:p14="http://schemas.microsoft.com/office/powerpoint/2010/main" val="361573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262437-D134-1C0D-8CBC-F1CD82A6A2B2}"/>
              </a:ext>
            </a:extLst>
          </p:cNvPr>
          <p:cNvSpPr>
            <a:spLocks noGrp="1"/>
          </p:cNvSpPr>
          <p:nvPr>
            <p:ph type="title"/>
          </p:nvPr>
        </p:nvSpPr>
        <p:spPr>
          <a:xfrm>
            <a:off x="360758" y="3893037"/>
            <a:ext cx="2972991" cy="2219326"/>
          </a:xfrm>
        </p:spPr>
        <p:txBody>
          <a:bodyPr anchor="ctr">
            <a:normAutofit/>
          </a:bodyPr>
          <a:lstStyle/>
          <a:p>
            <a:pPr algn="l"/>
            <a:r>
              <a:rPr lang="en-US" sz="4000" noProof="0" dirty="0"/>
              <a:t>Technology Readiness Level (TRL)</a:t>
            </a:r>
            <a:endParaRPr lang="en-US" sz="3600" noProof="0" dirty="0"/>
          </a:p>
        </p:txBody>
      </p:sp>
      <p:pic>
        <p:nvPicPr>
          <p:cNvPr id="1026" name="Picture 2" descr="ESA - Technology Readiness Levels (TRL)">
            <a:extLst>
              <a:ext uri="{FF2B5EF4-FFF2-40B4-BE49-F238E27FC236}">
                <a16:creationId xmlns:a16="http://schemas.microsoft.com/office/drawing/2014/main" id="{B88381B5-84F8-DDE3-60CB-CA6C031C3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27" b="21545"/>
          <a:stretch>
            <a:fillRect/>
          </a:stretch>
        </p:blipFill>
        <p:spPr bwMode="auto">
          <a:xfrm>
            <a:off x="20" y="180985"/>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1A6AFD55-9398-90E6-07EA-E908BD732E12}"/>
              </a:ext>
            </a:extLst>
          </p:cNvPr>
          <p:cNvSpPr>
            <a:spLocks noGrp="1"/>
          </p:cNvSpPr>
          <p:nvPr>
            <p:ph idx="1"/>
          </p:nvPr>
        </p:nvSpPr>
        <p:spPr>
          <a:xfrm>
            <a:off x="3333749" y="2985130"/>
            <a:ext cx="5448296" cy="3710602"/>
          </a:xfrm>
        </p:spPr>
        <p:txBody>
          <a:bodyPr anchor="ctr">
            <a:noAutofit/>
          </a:bodyPr>
          <a:lstStyle/>
          <a:p>
            <a:pPr>
              <a:lnSpc>
                <a:spcPct val="90000"/>
              </a:lnSpc>
            </a:pPr>
            <a:r>
              <a:rPr lang="en-US" sz="1600" dirty="0"/>
              <a:t>When designing a scientific detector for space, </a:t>
            </a:r>
            <a:r>
              <a:rPr lang="en-US" sz="1600" b="1" dirty="0"/>
              <a:t>you have to prove </a:t>
            </a:r>
            <a:r>
              <a:rPr lang="en-US" sz="1600" dirty="0"/>
              <a:t>that it will survive and function reliably in the space environment</a:t>
            </a:r>
            <a:endParaRPr lang="en-US" sz="1600" noProof="0" dirty="0"/>
          </a:p>
          <a:p>
            <a:pPr>
              <a:lnSpc>
                <a:spcPct val="90000"/>
              </a:lnSpc>
            </a:pPr>
            <a:r>
              <a:rPr lang="en-US" sz="1600" noProof="0" dirty="0"/>
              <a:t>Space agencies </a:t>
            </a:r>
            <a:r>
              <a:rPr lang="en-US" sz="1600" dirty="0"/>
              <a:t>(</a:t>
            </a:r>
            <a:r>
              <a:rPr lang="en-US" sz="1600" noProof="0" dirty="0"/>
              <a:t>NASA, ESA, …) use the </a:t>
            </a:r>
            <a:r>
              <a:rPr lang="en-US" sz="1600" b="1" noProof="0" dirty="0"/>
              <a:t>Technology Readiness Level (TRL)</a:t>
            </a:r>
            <a:r>
              <a:rPr lang="en-US" sz="1600" noProof="0" dirty="0"/>
              <a:t> scale</a:t>
            </a:r>
            <a:r>
              <a:rPr lang="en-US" sz="1600" dirty="0"/>
              <a:t> to structure development and reduce risk</a:t>
            </a:r>
            <a:endParaRPr lang="en-US" sz="1600" noProof="0" dirty="0"/>
          </a:p>
          <a:p>
            <a:pPr>
              <a:lnSpc>
                <a:spcPct val="90000"/>
              </a:lnSpc>
            </a:pPr>
            <a:r>
              <a:rPr lang="en-US" sz="1600" noProof="0" dirty="0"/>
              <a:t>Higher TRLs require not just proving performance but demonstrating it </a:t>
            </a:r>
            <a:r>
              <a:rPr lang="en-US" sz="1600" b="1" noProof="0" dirty="0"/>
              <a:t>under the actual conditions of launch and space operation</a:t>
            </a:r>
          </a:p>
          <a:p>
            <a:pPr>
              <a:lnSpc>
                <a:spcPct val="90000"/>
              </a:lnSpc>
            </a:pPr>
            <a:r>
              <a:rPr lang="en-US" sz="1600" noProof="0" dirty="0"/>
              <a:t>Historically</a:t>
            </a:r>
            <a:r>
              <a:rPr lang="en-US" sz="1600" dirty="0"/>
              <a:t> </a:t>
            </a:r>
            <a:r>
              <a:rPr lang="en-US" sz="1600" noProof="0" dirty="0"/>
              <a:t>Space access was reserved for large missions with massive budgets, and testing even a small detector in orbit was practically impossible. </a:t>
            </a:r>
            <a:r>
              <a:rPr lang="en-US" sz="1600" b="1" noProof="0" dirty="0"/>
              <a:t>But the landscape has changed.</a:t>
            </a:r>
          </a:p>
        </p:txBody>
      </p:sp>
      <p:sp>
        <p:nvSpPr>
          <p:cNvPr id="4" name="Segnaposto data 3">
            <a:extLst>
              <a:ext uri="{FF2B5EF4-FFF2-40B4-BE49-F238E27FC236}">
                <a16:creationId xmlns:a16="http://schemas.microsoft.com/office/drawing/2014/main" id="{C10749C4-3B05-ADF7-0E47-A55FE7175F84}"/>
              </a:ext>
            </a:extLst>
          </p:cNvPr>
          <p:cNvSpPr>
            <a:spLocks noGrp="1"/>
          </p:cNvSpPr>
          <p:nvPr>
            <p:ph type="dt" sz="half" idx="10"/>
          </p:nvPr>
        </p:nvSpPr>
        <p:spPr/>
        <p:txBody>
          <a:bodyPr/>
          <a:lstStyle/>
          <a:p>
            <a:r>
              <a:rPr lang="it-IT"/>
              <a:t>6/24/2025</a:t>
            </a:r>
            <a:endParaRPr lang="en-US"/>
          </a:p>
        </p:txBody>
      </p:sp>
      <p:sp>
        <p:nvSpPr>
          <p:cNvPr id="5" name="Segnaposto piè di pagina 4">
            <a:extLst>
              <a:ext uri="{FF2B5EF4-FFF2-40B4-BE49-F238E27FC236}">
                <a16:creationId xmlns:a16="http://schemas.microsoft.com/office/drawing/2014/main" id="{83B0E409-548F-6496-D13E-146BB3B9E77E}"/>
              </a:ext>
            </a:extLst>
          </p:cNvPr>
          <p:cNvSpPr>
            <a:spLocks noGrp="1"/>
          </p:cNvSpPr>
          <p:nvPr>
            <p:ph type="ftr" sz="quarter" idx="11"/>
          </p:nvPr>
        </p:nvSpPr>
        <p:spPr/>
        <p:txBody>
          <a:bodyPr/>
          <a:lstStyle/>
          <a:p>
            <a:r>
              <a:rPr lang="en-US" dirty="0"/>
              <a:t>Experimental Physics Meets Space - F. Pilo</a:t>
            </a:r>
          </a:p>
        </p:txBody>
      </p:sp>
      <p:sp>
        <p:nvSpPr>
          <p:cNvPr id="6" name="Segnaposto numero diapositiva 5">
            <a:extLst>
              <a:ext uri="{FF2B5EF4-FFF2-40B4-BE49-F238E27FC236}">
                <a16:creationId xmlns:a16="http://schemas.microsoft.com/office/drawing/2014/main" id="{2132BA0E-F724-6343-2CA0-F6AF53CDC502}"/>
              </a:ext>
            </a:extLst>
          </p:cNvPr>
          <p:cNvSpPr>
            <a:spLocks noGrp="1"/>
          </p:cNvSpPr>
          <p:nvPr>
            <p:ph type="sldNum" sz="quarter" idx="12"/>
          </p:nvPr>
        </p:nvSpPr>
        <p:spPr/>
        <p:txBody>
          <a:bodyPr/>
          <a:lstStyle/>
          <a:p>
            <a:fld id="{C1FF6DA9-008F-8B48-92A6-B652298478BF}" type="slidenum">
              <a:rPr lang="en-US" smtClean="0"/>
              <a:t>6</a:t>
            </a:fld>
            <a:endParaRPr lang="en-US"/>
          </a:p>
        </p:txBody>
      </p:sp>
    </p:spTree>
    <p:extLst>
      <p:ext uri="{BB962C8B-B14F-4D97-AF65-F5344CB8AC3E}">
        <p14:creationId xmlns:p14="http://schemas.microsoft.com/office/powerpoint/2010/main" val="2033871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BBF5330-EF7A-0430-1095-9023124A4DEF}"/>
              </a:ext>
            </a:extLst>
          </p:cNvPr>
          <p:cNvSpPr>
            <a:spLocks noGrp="1"/>
          </p:cNvSpPr>
          <p:nvPr>
            <p:ph type="title"/>
          </p:nvPr>
        </p:nvSpPr>
        <p:spPr>
          <a:xfrm>
            <a:off x="626366" y="315645"/>
            <a:ext cx="2989616" cy="1132155"/>
          </a:xfrm>
        </p:spPr>
        <p:txBody>
          <a:bodyPr anchor="b">
            <a:normAutofit fontScale="90000"/>
          </a:bodyPr>
          <a:lstStyle/>
          <a:p>
            <a:pPr algn="l"/>
            <a:r>
              <a:rPr lang="en-US" sz="3600" noProof="0" dirty="0"/>
              <a:t>CUBESAT</a:t>
            </a:r>
            <a:r>
              <a:rPr lang="en-US" sz="3600" dirty="0"/>
              <a:t>S: a game changer</a:t>
            </a:r>
            <a:endParaRPr lang="en-US" sz="3600" noProof="0" dirty="0"/>
          </a:p>
        </p:txBody>
      </p:sp>
      <p:pic>
        <p:nvPicPr>
          <p:cNvPr id="1026" name="Picture 2" descr="ESA - Technology CubeSats overview">
            <a:extLst>
              <a:ext uri="{FF2B5EF4-FFF2-40B4-BE49-F238E27FC236}">
                <a16:creationId xmlns:a16="http://schemas.microsoft.com/office/drawing/2014/main" id="{DEE6A87C-398B-2469-3A83-65368B877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16" r="3" b="4157"/>
          <a:stretch>
            <a:fillRect/>
          </a:stretch>
        </p:blipFill>
        <p:spPr bwMode="auto">
          <a:xfrm>
            <a:off x="3889915" y="306521"/>
            <a:ext cx="5105027" cy="2623097"/>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15FB0EAF-C174-17CA-A009-C49D194889B1}"/>
              </a:ext>
            </a:extLst>
          </p:cNvPr>
          <p:cNvSpPr>
            <a:spLocks noGrp="1"/>
          </p:cNvSpPr>
          <p:nvPr>
            <p:ph idx="1"/>
          </p:nvPr>
        </p:nvSpPr>
        <p:spPr>
          <a:xfrm>
            <a:off x="626366" y="1763445"/>
            <a:ext cx="3116778" cy="4780230"/>
          </a:xfrm>
        </p:spPr>
        <p:txBody>
          <a:bodyPr>
            <a:normAutofit/>
          </a:bodyPr>
          <a:lstStyle/>
          <a:p>
            <a:pPr marL="180975" indent="-180975">
              <a:lnSpc>
                <a:spcPct val="90000"/>
              </a:lnSpc>
            </a:pPr>
            <a:r>
              <a:rPr lang="en-US" sz="1800" noProof="0" dirty="0"/>
              <a:t>Today, </a:t>
            </a:r>
            <a:r>
              <a:rPr lang="en-US" sz="1800" b="1" noProof="0" dirty="0"/>
              <a:t>CubeSats and nanosatellites</a:t>
            </a:r>
            <a:r>
              <a:rPr lang="en-US" sz="1800" noProof="0" dirty="0"/>
              <a:t> offer a low-cost, fast-turnaround platforms for space qualification</a:t>
            </a:r>
          </a:p>
          <a:p>
            <a:pPr marL="180975" indent="-180975">
              <a:lnSpc>
                <a:spcPct val="90000"/>
              </a:lnSpc>
            </a:pPr>
            <a:r>
              <a:rPr lang="en-US" sz="1800" noProof="0" dirty="0"/>
              <a:t>Allow universities and research groups to bring early prototypes (TRL 4–6) into real space environments, shortening development cycles and validating critical technologies</a:t>
            </a:r>
          </a:p>
          <a:p>
            <a:pPr marL="180975" indent="-180975">
              <a:lnSpc>
                <a:spcPct val="90000"/>
              </a:lnSpc>
            </a:pPr>
            <a:endParaRPr lang="en-US" sz="1800" noProof="0" dirty="0"/>
          </a:p>
          <a:p>
            <a:pPr marL="180975" indent="-180975">
              <a:lnSpc>
                <a:spcPct val="90000"/>
              </a:lnSpc>
            </a:pPr>
            <a:r>
              <a:rPr lang="en-US" sz="1800" b="1" dirty="0"/>
              <a:t>F</a:t>
            </a:r>
            <a:r>
              <a:rPr lang="en-US" sz="1800" b="1" noProof="0" dirty="0"/>
              <a:t>rom a “once-in-a-decade opportunity” to routine small-scale access!</a:t>
            </a:r>
            <a:endParaRPr lang="en-US" sz="1800" noProof="0" dirty="0"/>
          </a:p>
        </p:txBody>
      </p:sp>
      <p:pic>
        <p:nvPicPr>
          <p:cNvPr id="2050" name="Picture 2" descr="Immagine che contiene testo, schermata, Cubo di Rubik, cubo&#10;&#10;Il contenuto generato dall'IA potrebbe non essere corretto.">
            <a:extLst>
              <a:ext uri="{FF2B5EF4-FFF2-40B4-BE49-F238E27FC236}">
                <a16:creationId xmlns:a16="http://schemas.microsoft.com/office/drawing/2014/main" id="{85FDDF58-CFC9-B007-2808-8C7D8AB809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23" r="3" b="7315"/>
          <a:stretch>
            <a:fillRect/>
          </a:stretch>
        </p:blipFill>
        <p:spPr bwMode="auto">
          <a:xfrm>
            <a:off x="3889915" y="3099750"/>
            <a:ext cx="5105027" cy="335265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9C258E18-80E2-5B77-688E-786F5D8C6060}"/>
              </a:ext>
            </a:extLst>
          </p:cNvPr>
          <p:cNvSpPr txBox="1"/>
          <p:nvPr/>
        </p:nvSpPr>
        <p:spPr>
          <a:xfrm>
            <a:off x="3945634" y="6267737"/>
            <a:ext cx="4572000" cy="184666"/>
          </a:xfrm>
          <a:prstGeom prst="rect">
            <a:avLst/>
          </a:prstGeom>
          <a:noFill/>
        </p:spPr>
        <p:txBody>
          <a:bodyPr wrap="square">
            <a:spAutoFit/>
          </a:bodyPr>
          <a:lstStyle/>
          <a:p>
            <a:r>
              <a:rPr lang="en-US" sz="600" dirty="0">
                <a:solidFill>
                  <a:schemeClr val="bg1"/>
                </a:solidFill>
              </a:rPr>
              <a:t>CubeSats in a nutshell | Canadian Space Agency</a:t>
            </a:r>
            <a:endParaRPr lang="it-IT" sz="600" dirty="0">
              <a:solidFill>
                <a:schemeClr val="bg1"/>
              </a:solidFill>
            </a:endParaRPr>
          </a:p>
        </p:txBody>
      </p:sp>
      <p:sp>
        <p:nvSpPr>
          <p:cNvPr id="6" name="Segnaposto data 5">
            <a:extLst>
              <a:ext uri="{FF2B5EF4-FFF2-40B4-BE49-F238E27FC236}">
                <a16:creationId xmlns:a16="http://schemas.microsoft.com/office/drawing/2014/main" id="{14E31BB0-B5FF-6BF0-B692-4F1F60995EAA}"/>
              </a:ext>
            </a:extLst>
          </p:cNvPr>
          <p:cNvSpPr>
            <a:spLocks noGrp="1"/>
          </p:cNvSpPr>
          <p:nvPr>
            <p:ph type="dt" sz="half" idx="10"/>
          </p:nvPr>
        </p:nvSpPr>
        <p:spPr/>
        <p:txBody>
          <a:bodyPr/>
          <a:lstStyle/>
          <a:p>
            <a:r>
              <a:rPr lang="it-IT"/>
              <a:t>6/24/2025</a:t>
            </a:r>
            <a:endParaRPr lang="en-US"/>
          </a:p>
        </p:txBody>
      </p:sp>
      <p:sp>
        <p:nvSpPr>
          <p:cNvPr id="7" name="Segnaposto piè di pagina 6">
            <a:extLst>
              <a:ext uri="{FF2B5EF4-FFF2-40B4-BE49-F238E27FC236}">
                <a16:creationId xmlns:a16="http://schemas.microsoft.com/office/drawing/2014/main" id="{DC1AEC51-94E7-916A-6C43-A5D94C2ECD77}"/>
              </a:ext>
            </a:extLst>
          </p:cNvPr>
          <p:cNvSpPr>
            <a:spLocks noGrp="1"/>
          </p:cNvSpPr>
          <p:nvPr>
            <p:ph type="ftr" sz="quarter" idx="11"/>
          </p:nvPr>
        </p:nvSpPr>
        <p:spPr/>
        <p:txBody>
          <a:bodyPr/>
          <a:lstStyle/>
          <a:p>
            <a:r>
              <a:rPr lang="en-US"/>
              <a:t>Experimental Physics Meets Space - F. Pilo</a:t>
            </a:r>
          </a:p>
        </p:txBody>
      </p:sp>
      <p:sp>
        <p:nvSpPr>
          <p:cNvPr id="8" name="Segnaposto numero diapositiva 7">
            <a:extLst>
              <a:ext uri="{FF2B5EF4-FFF2-40B4-BE49-F238E27FC236}">
                <a16:creationId xmlns:a16="http://schemas.microsoft.com/office/drawing/2014/main" id="{813724DD-AAEE-820C-04FF-5924F938950E}"/>
              </a:ext>
            </a:extLst>
          </p:cNvPr>
          <p:cNvSpPr>
            <a:spLocks noGrp="1"/>
          </p:cNvSpPr>
          <p:nvPr>
            <p:ph type="sldNum" sz="quarter" idx="12"/>
          </p:nvPr>
        </p:nvSpPr>
        <p:spPr/>
        <p:txBody>
          <a:bodyPr/>
          <a:lstStyle/>
          <a:p>
            <a:fld id="{C1FF6DA9-008F-8B48-92A6-B652298478BF}" type="slidenum">
              <a:rPr lang="en-US" smtClean="0"/>
              <a:t>7</a:t>
            </a:fld>
            <a:endParaRPr lang="en-US"/>
          </a:p>
        </p:txBody>
      </p:sp>
    </p:spTree>
    <p:extLst>
      <p:ext uri="{BB962C8B-B14F-4D97-AF65-F5344CB8AC3E}">
        <p14:creationId xmlns:p14="http://schemas.microsoft.com/office/powerpoint/2010/main" val="347183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78777-3CFF-5763-54B1-8F4D5993CA5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645BA58-DD97-87DD-1E89-4A2E1F84130F}"/>
              </a:ext>
            </a:extLst>
          </p:cNvPr>
          <p:cNvSpPr>
            <a:spLocks noGrp="1"/>
          </p:cNvSpPr>
          <p:nvPr>
            <p:ph type="title"/>
          </p:nvPr>
        </p:nvSpPr>
        <p:spPr/>
        <p:txBody>
          <a:bodyPr/>
          <a:lstStyle/>
          <a:p>
            <a:r>
              <a:rPr lang="en-US" noProof="0" dirty="0"/>
              <a:t>Introduction to MPGD</a:t>
            </a:r>
          </a:p>
        </p:txBody>
      </p:sp>
      <p:sp>
        <p:nvSpPr>
          <p:cNvPr id="3" name="Segnaposto contenuto 2">
            <a:extLst>
              <a:ext uri="{FF2B5EF4-FFF2-40B4-BE49-F238E27FC236}">
                <a16:creationId xmlns:a16="http://schemas.microsoft.com/office/drawing/2014/main" id="{31E187B8-5B6A-187F-925E-18B83BEF9CB1}"/>
              </a:ext>
            </a:extLst>
          </p:cNvPr>
          <p:cNvSpPr>
            <a:spLocks noGrp="1"/>
          </p:cNvSpPr>
          <p:nvPr>
            <p:ph idx="1"/>
          </p:nvPr>
        </p:nvSpPr>
        <p:spPr>
          <a:xfrm>
            <a:off x="457200" y="1600200"/>
            <a:ext cx="8229600" cy="3803903"/>
          </a:xfrm>
        </p:spPr>
        <p:txBody>
          <a:bodyPr>
            <a:normAutofit fontScale="62500" lnSpcReduction="20000"/>
          </a:bodyPr>
          <a:lstStyle/>
          <a:p>
            <a:pPr marL="0" indent="0">
              <a:buNone/>
            </a:pPr>
            <a:r>
              <a:rPr lang="en-US" b="1" noProof="0" dirty="0"/>
              <a:t>Definition:</a:t>
            </a:r>
            <a:r>
              <a:rPr lang="en-US" noProof="0" dirty="0"/>
              <a:t> Micro-Pattern Gaseous Detectors (MPGDs)</a:t>
            </a:r>
          </a:p>
          <a:p>
            <a:pPr marL="0" indent="0">
              <a:buNone/>
            </a:pPr>
            <a:r>
              <a:rPr lang="en-US" b="1" noProof="0" dirty="0"/>
              <a:t>Purpose:</a:t>
            </a:r>
            <a:r>
              <a:rPr lang="en-US" noProof="0" dirty="0"/>
              <a:t> Detecting ionizing particles</a:t>
            </a:r>
          </a:p>
          <a:p>
            <a:pPr marL="0" indent="0">
              <a:buNone/>
            </a:pPr>
            <a:r>
              <a:rPr lang="en-US" b="1" noProof="0" dirty="0"/>
              <a:t>Principle:</a:t>
            </a:r>
            <a:r>
              <a:rPr lang="en-US" noProof="0" dirty="0"/>
              <a:t> </a:t>
            </a:r>
            <a:r>
              <a:rPr lang="en-US" dirty="0"/>
              <a:t> Particle ionizes gas, creates electron-ion pairs</a:t>
            </a:r>
          </a:p>
          <a:p>
            <a:pPr marL="0" indent="0">
              <a:buNone/>
            </a:pPr>
            <a:r>
              <a:rPr lang="it-IT" altLang="it-IT" b="1" dirty="0" err="1"/>
              <a:t>Advantages</a:t>
            </a:r>
            <a:r>
              <a:rPr lang="it-IT" altLang="it-IT" b="1" dirty="0"/>
              <a:t>:</a:t>
            </a:r>
            <a:r>
              <a:rPr lang="it-IT" altLang="it-IT" dirty="0"/>
              <a:t> high rate, </a:t>
            </a:r>
            <a:r>
              <a:rPr lang="it-IT" altLang="it-IT" dirty="0" err="1"/>
              <a:t>resolution</a:t>
            </a:r>
            <a:r>
              <a:rPr lang="it-IT" altLang="it-IT" dirty="0"/>
              <a:t>, </a:t>
            </a:r>
            <a:r>
              <a:rPr lang="it-IT" altLang="it-IT" dirty="0" err="1"/>
              <a:t>radiation</a:t>
            </a:r>
            <a:r>
              <a:rPr lang="it-IT" altLang="it-IT" dirty="0"/>
              <a:t> </a:t>
            </a:r>
            <a:r>
              <a:rPr lang="it-IT" altLang="it-IT" dirty="0" err="1"/>
              <a:t>tolerance</a:t>
            </a:r>
            <a:r>
              <a:rPr lang="it-IT" altLang="it-IT" dirty="0"/>
              <a:t>, low </a:t>
            </a:r>
            <a:r>
              <a:rPr lang="it-IT" altLang="it-IT" dirty="0" err="1"/>
              <a:t>material</a:t>
            </a:r>
            <a:r>
              <a:rPr lang="it-IT" altLang="it-IT" dirty="0"/>
              <a:t> budget</a:t>
            </a:r>
          </a:p>
          <a:p>
            <a:pPr marL="0" lvl="0" indent="0" defTabSz="914400" eaLnBrk="0" fontAlgn="base" hangingPunct="0">
              <a:spcBef>
                <a:spcPct val="0"/>
              </a:spcBef>
              <a:spcAft>
                <a:spcPct val="0"/>
              </a:spcAft>
              <a:buNone/>
            </a:pPr>
            <a:endParaRPr lang="it-IT" altLang="it-IT" dirty="0"/>
          </a:p>
          <a:p>
            <a:pPr marL="0" indent="0">
              <a:buNone/>
            </a:pPr>
            <a:endParaRPr lang="en-US" sz="3800" noProof="0" dirty="0"/>
          </a:p>
          <a:p>
            <a:pPr marL="0" indent="0" algn="just">
              <a:buNone/>
            </a:pPr>
            <a:r>
              <a:rPr lang="en-US" sz="2900" noProof="0" dirty="0"/>
              <a:t>Micro Pattern Gas Detectors (MPGDs) are </a:t>
            </a:r>
            <a:r>
              <a:rPr lang="en-US" sz="2900" u="sng" noProof="0" dirty="0"/>
              <a:t>flexible and widespread devices</a:t>
            </a:r>
            <a:r>
              <a:rPr lang="en-US" sz="2900" noProof="0" dirty="0"/>
              <a:t>. They play a crucial role in Energy Physics experiments, as well as for many other applications as medical, imaging, dosimetry. </a:t>
            </a:r>
            <a:r>
              <a:rPr lang="en-US" sz="2900" u="sng" noProof="0" dirty="0"/>
              <a:t>Large instrumented surfaces, high-rate capability, very good position resolution, radiation tolerance and low material budget </a:t>
            </a:r>
            <a:r>
              <a:rPr lang="en-US" sz="2900" noProof="0" dirty="0"/>
              <a:t>are key features of MPGDs. </a:t>
            </a:r>
          </a:p>
          <a:p>
            <a:pPr marL="0" indent="0" algn="just">
              <a:buNone/>
            </a:pPr>
            <a:r>
              <a:rPr lang="en-US" sz="2900" noProof="0" dirty="0"/>
              <a:t>Different technologies and materials entering into this field are providing new possibilities for future detectors. </a:t>
            </a:r>
          </a:p>
        </p:txBody>
      </p:sp>
      <p:pic>
        <p:nvPicPr>
          <p:cNvPr id="5" name="Immagine 4">
            <a:extLst>
              <a:ext uri="{FF2B5EF4-FFF2-40B4-BE49-F238E27FC236}">
                <a16:creationId xmlns:a16="http://schemas.microsoft.com/office/drawing/2014/main" id="{EF6F49F0-9479-AAAC-9978-3706EC55D447}"/>
              </a:ext>
            </a:extLst>
          </p:cNvPr>
          <p:cNvPicPr>
            <a:picLocks noChangeAspect="1"/>
          </p:cNvPicPr>
          <p:nvPr/>
        </p:nvPicPr>
        <p:blipFill>
          <a:blip r:embed="rId2"/>
          <a:stretch>
            <a:fillRect/>
          </a:stretch>
        </p:blipFill>
        <p:spPr>
          <a:xfrm>
            <a:off x="0" y="5321808"/>
            <a:ext cx="9144000" cy="1517274"/>
          </a:xfrm>
          <a:prstGeom prst="rect">
            <a:avLst/>
          </a:prstGeom>
        </p:spPr>
      </p:pic>
      <p:sp>
        <p:nvSpPr>
          <p:cNvPr id="7" name="Rectangle 3">
            <a:extLst>
              <a:ext uri="{FF2B5EF4-FFF2-40B4-BE49-F238E27FC236}">
                <a16:creationId xmlns:a16="http://schemas.microsoft.com/office/drawing/2014/main" id="{29F16D4D-5297-4806-0904-0354CA3B2787}"/>
              </a:ext>
            </a:extLst>
          </p:cNvPr>
          <p:cNvSpPr>
            <a:spLocks noChangeArrowheads="1"/>
          </p:cNvSpPr>
          <p:nvPr/>
        </p:nvSpPr>
        <p:spPr bwMode="auto">
          <a:xfrm>
            <a:off x="0" y="158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Segnaposto numero diapositiva 7">
            <a:extLst>
              <a:ext uri="{FF2B5EF4-FFF2-40B4-BE49-F238E27FC236}">
                <a16:creationId xmlns:a16="http://schemas.microsoft.com/office/drawing/2014/main" id="{BDACAF2E-5D5F-DEB8-049C-BB828C2C6083}"/>
              </a:ext>
            </a:extLst>
          </p:cNvPr>
          <p:cNvSpPr>
            <a:spLocks noGrp="1"/>
          </p:cNvSpPr>
          <p:nvPr>
            <p:ph type="sldNum" sz="quarter" idx="12"/>
          </p:nvPr>
        </p:nvSpPr>
        <p:spPr/>
        <p:txBody>
          <a:bodyPr/>
          <a:lstStyle/>
          <a:p>
            <a:fld id="{C1FF6DA9-008F-8B48-92A6-B652298478BF}" type="slidenum">
              <a:rPr lang="en-US" smtClean="0"/>
              <a:t>8</a:t>
            </a:fld>
            <a:endParaRPr lang="en-US"/>
          </a:p>
        </p:txBody>
      </p:sp>
    </p:spTree>
    <p:extLst>
      <p:ext uri="{BB962C8B-B14F-4D97-AF65-F5344CB8AC3E}">
        <p14:creationId xmlns:p14="http://schemas.microsoft.com/office/powerpoint/2010/main" val="2816212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BDE1F-5527-2F34-8F58-B76EE83A73C0}"/>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B004AE27-3E86-C7C9-A3B7-C6650FB25AAE}"/>
              </a:ext>
            </a:extLst>
          </p:cNvPr>
          <p:cNvGrpSpPr/>
          <p:nvPr/>
        </p:nvGrpSpPr>
        <p:grpSpPr>
          <a:xfrm>
            <a:off x="171647" y="1566334"/>
            <a:ext cx="8836885" cy="4690533"/>
            <a:chOff x="171647" y="1566334"/>
            <a:chExt cx="8836885" cy="4690533"/>
          </a:xfrm>
        </p:grpSpPr>
        <p:sp>
          <p:nvSpPr>
            <p:cNvPr id="7" name="Rettangolo 6">
              <a:extLst>
                <a:ext uri="{FF2B5EF4-FFF2-40B4-BE49-F238E27FC236}">
                  <a16:creationId xmlns:a16="http://schemas.microsoft.com/office/drawing/2014/main" id="{175815BB-683A-2142-1384-08F2D8A0B2F3}"/>
                </a:ext>
              </a:extLst>
            </p:cNvPr>
            <p:cNvSpPr/>
            <p:nvPr/>
          </p:nvSpPr>
          <p:spPr>
            <a:xfrm>
              <a:off x="171647" y="1566334"/>
              <a:ext cx="8836885" cy="469053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1024C785-147A-BF67-8DB0-1757937EB576}"/>
                </a:ext>
              </a:extLst>
            </p:cNvPr>
            <p:cNvPicPr>
              <a:picLocks noChangeAspect="1"/>
            </p:cNvPicPr>
            <p:nvPr/>
          </p:nvPicPr>
          <p:blipFill>
            <a:blip r:embed="rId3"/>
            <a:srcRect l="4229" t="8574"/>
            <a:stretch>
              <a:fillRect/>
            </a:stretch>
          </p:blipFill>
          <p:spPr>
            <a:xfrm>
              <a:off x="290181" y="1694075"/>
              <a:ext cx="8435398" cy="4418754"/>
            </a:xfrm>
            <a:prstGeom prst="rect">
              <a:avLst/>
            </a:prstGeom>
          </p:spPr>
        </p:pic>
        <p:grpSp>
          <p:nvGrpSpPr>
            <p:cNvPr id="11" name="Group 24">
              <a:extLst>
                <a:ext uri="{FF2B5EF4-FFF2-40B4-BE49-F238E27FC236}">
                  <a16:creationId xmlns:a16="http://schemas.microsoft.com/office/drawing/2014/main" id="{A179CEFE-CFB2-38A6-39AC-A25AE2588BE2}"/>
                </a:ext>
              </a:extLst>
            </p:cNvPr>
            <p:cNvGrpSpPr>
              <a:grpSpLocks/>
            </p:cNvGrpSpPr>
            <p:nvPr/>
          </p:nvGrpSpPr>
          <p:grpSpPr bwMode="auto">
            <a:xfrm>
              <a:off x="2722489" y="4030767"/>
              <a:ext cx="2945785" cy="618276"/>
              <a:chOff x="3360" y="2112"/>
              <a:chExt cx="1735" cy="384"/>
            </a:xfrm>
          </p:grpSpPr>
          <p:grpSp>
            <p:nvGrpSpPr>
              <p:cNvPr id="52" name="Group 25">
                <a:extLst>
                  <a:ext uri="{FF2B5EF4-FFF2-40B4-BE49-F238E27FC236}">
                    <a16:creationId xmlns:a16="http://schemas.microsoft.com/office/drawing/2014/main" id="{3CCCE181-F303-E11C-E211-D5531A2B9134}"/>
                  </a:ext>
                </a:extLst>
              </p:cNvPr>
              <p:cNvGrpSpPr>
                <a:grpSpLocks/>
              </p:cNvGrpSpPr>
              <p:nvPr/>
            </p:nvGrpSpPr>
            <p:grpSpPr bwMode="auto">
              <a:xfrm rot="-51775">
                <a:off x="3360" y="2369"/>
                <a:ext cx="730" cy="52"/>
                <a:chOff x="432" y="3019"/>
                <a:chExt cx="1632" cy="85"/>
              </a:xfrm>
            </p:grpSpPr>
            <p:sp>
              <p:nvSpPr>
                <p:cNvPr id="57" name="Freeform 26">
                  <a:extLst>
                    <a:ext uri="{FF2B5EF4-FFF2-40B4-BE49-F238E27FC236}">
                      <a16:creationId xmlns:a16="http://schemas.microsoft.com/office/drawing/2014/main" id="{CB8DDB3C-F75A-B4A6-8F4E-F68F2EF79C3D}"/>
                    </a:ext>
                  </a:extLst>
                </p:cNvPr>
                <p:cNvSpPr>
                  <a:spLocks/>
                </p:cNvSpPr>
                <p:nvPr/>
              </p:nvSpPr>
              <p:spPr bwMode="auto">
                <a:xfrm>
                  <a:off x="432" y="3024"/>
                  <a:ext cx="816" cy="80"/>
                </a:xfrm>
                <a:custGeom>
                  <a:avLst/>
                  <a:gdLst>
                    <a:gd name="T0" fmla="*/ 0 w 1296"/>
                    <a:gd name="T1" fmla="*/ 216 h 360"/>
                    <a:gd name="T2" fmla="*/ 96 w 1296"/>
                    <a:gd name="T3" fmla="*/ 24 h 360"/>
                    <a:gd name="T4" fmla="*/ 192 w 1296"/>
                    <a:gd name="T5" fmla="*/ 360 h 360"/>
                    <a:gd name="T6" fmla="*/ 288 w 1296"/>
                    <a:gd name="T7" fmla="*/ 24 h 360"/>
                    <a:gd name="T8" fmla="*/ 384 w 1296"/>
                    <a:gd name="T9" fmla="*/ 360 h 360"/>
                    <a:gd name="T10" fmla="*/ 480 w 1296"/>
                    <a:gd name="T11" fmla="*/ 24 h 360"/>
                    <a:gd name="T12" fmla="*/ 576 w 1296"/>
                    <a:gd name="T13" fmla="*/ 360 h 360"/>
                    <a:gd name="T14" fmla="*/ 672 w 1296"/>
                    <a:gd name="T15" fmla="*/ 24 h 360"/>
                    <a:gd name="T16" fmla="*/ 768 w 1296"/>
                    <a:gd name="T17" fmla="*/ 360 h 360"/>
                    <a:gd name="T18" fmla="*/ 864 w 1296"/>
                    <a:gd name="T19" fmla="*/ 24 h 360"/>
                    <a:gd name="T20" fmla="*/ 960 w 1296"/>
                    <a:gd name="T21" fmla="*/ 360 h 360"/>
                    <a:gd name="T22" fmla="*/ 1056 w 1296"/>
                    <a:gd name="T23" fmla="*/ 24 h 360"/>
                    <a:gd name="T24" fmla="*/ 1152 w 1296"/>
                    <a:gd name="T25" fmla="*/ 360 h 360"/>
                    <a:gd name="T26" fmla="*/ 1248 w 1296"/>
                    <a:gd name="T27" fmla="*/ 24 h 360"/>
                    <a:gd name="T28" fmla="*/ 1296 w 1296"/>
                    <a:gd name="T29" fmla="*/ 21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6" h="360">
                      <a:moveTo>
                        <a:pt x="0" y="216"/>
                      </a:moveTo>
                      <a:cubicBezTo>
                        <a:pt x="32" y="108"/>
                        <a:pt x="64" y="0"/>
                        <a:pt x="96" y="24"/>
                      </a:cubicBezTo>
                      <a:cubicBezTo>
                        <a:pt x="128" y="48"/>
                        <a:pt x="160" y="360"/>
                        <a:pt x="192" y="360"/>
                      </a:cubicBezTo>
                      <a:cubicBezTo>
                        <a:pt x="224" y="360"/>
                        <a:pt x="256" y="24"/>
                        <a:pt x="288" y="24"/>
                      </a:cubicBezTo>
                      <a:cubicBezTo>
                        <a:pt x="320" y="24"/>
                        <a:pt x="352" y="360"/>
                        <a:pt x="384" y="360"/>
                      </a:cubicBezTo>
                      <a:cubicBezTo>
                        <a:pt x="416" y="360"/>
                        <a:pt x="448" y="24"/>
                        <a:pt x="480" y="24"/>
                      </a:cubicBezTo>
                      <a:cubicBezTo>
                        <a:pt x="512" y="24"/>
                        <a:pt x="544" y="360"/>
                        <a:pt x="576" y="360"/>
                      </a:cubicBezTo>
                      <a:cubicBezTo>
                        <a:pt x="608" y="360"/>
                        <a:pt x="640" y="24"/>
                        <a:pt x="672" y="24"/>
                      </a:cubicBezTo>
                      <a:cubicBezTo>
                        <a:pt x="704" y="24"/>
                        <a:pt x="736" y="360"/>
                        <a:pt x="768" y="360"/>
                      </a:cubicBezTo>
                      <a:cubicBezTo>
                        <a:pt x="800" y="360"/>
                        <a:pt x="832" y="24"/>
                        <a:pt x="864" y="24"/>
                      </a:cubicBezTo>
                      <a:cubicBezTo>
                        <a:pt x="896" y="24"/>
                        <a:pt x="928" y="360"/>
                        <a:pt x="960" y="360"/>
                      </a:cubicBezTo>
                      <a:cubicBezTo>
                        <a:pt x="992" y="360"/>
                        <a:pt x="1024" y="24"/>
                        <a:pt x="1056" y="24"/>
                      </a:cubicBezTo>
                      <a:cubicBezTo>
                        <a:pt x="1088" y="24"/>
                        <a:pt x="1120" y="360"/>
                        <a:pt x="1152" y="360"/>
                      </a:cubicBezTo>
                      <a:cubicBezTo>
                        <a:pt x="1184" y="360"/>
                        <a:pt x="1224" y="48"/>
                        <a:pt x="1248" y="24"/>
                      </a:cubicBezTo>
                      <a:cubicBezTo>
                        <a:pt x="1272" y="0"/>
                        <a:pt x="1284" y="108"/>
                        <a:pt x="1296" y="216"/>
                      </a:cubicBezTo>
                    </a:path>
                  </a:pathLst>
                </a:custGeom>
                <a:noFill/>
                <a:ln w="19050" cmpd="sng">
                  <a:solidFill>
                    <a:srgbClr val="0E1B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CH"/>
                </a:p>
              </p:txBody>
            </p:sp>
            <p:sp>
              <p:nvSpPr>
                <p:cNvPr id="58" name="Freeform 27">
                  <a:extLst>
                    <a:ext uri="{FF2B5EF4-FFF2-40B4-BE49-F238E27FC236}">
                      <a16:creationId xmlns:a16="http://schemas.microsoft.com/office/drawing/2014/main" id="{B6FDACF8-5A3E-0EBE-E92C-25BD5EB6651C}"/>
                    </a:ext>
                  </a:extLst>
                </p:cNvPr>
                <p:cNvSpPr>
                  <a:spLocks/>
                </p:cNvSpPr>
                <p:nvPr/>
              </p:nvSpPr>
              <p:spPr bwMode="auto">
                <a:xfrm flipV="1">
                  <a:off x="1248" y="3019"/>
                  <a:ext cx="816" cy="81"/>
                </a:xfrm>
                <a:custGeom>
                  <a:avLst/>
                  <a:gdLst>
                    <a:gd name="T0" fmla="*/ 0 w 1296"/>
                    <a:gd name="T1" fmla="*/ 216 h 360"/>
                    <a:gd name="T2" fmla="*/ 96 w 1296"/>
                    <a:gd name="T3" fmla="*/ 24 h 360"/>
                    <a:gd name="T4" fmla="*/ 192 w 1296"/>
                    <a:gd name="T5" fmla="*/ 360 h 360"/>
                    <a:gd name="T6" fmla="*/ 288 w 1296"/>
                    <a:gd name="T7" fmla="*/ 24 h 360"/>
                    <a:gd name="T8" fmla="*/ 384 w 1296"/>
                    <a:gd name="T9" fmla="*/ 360 h 360"/>
                    <a:gd name="T10" fmla="*/ 480 w 1296"/>
                    <a:gd name="T11" fmla="*/ 24 h 360"/>
                    <a:gd name="T12" fmla="*/ 576 w 1296"/>
                    <a:gd name="T13" fmla="*/ 360 h 360"/>
                    <a:gd name="T14" fmla="*/ 672 w 1296"/>
                    <a:gd name="T15" fmla="*/ 24 h 360"/>
                    <a:gd name="T16" fmla="*/ 768 w 1296"/>
                    <a:gd name="T17" fmla="*/ 360 h 360"/>
                    <a:gd name="T18" fmla="*/ 864 w 1296"/>
                    <a:gd name="T19" fmla="*/ 24 h 360"/>
                    <a:gd name="T20" fmla="*/ 960 w 1296"/>
                    <a:gd name="T21" fmla="*/ 360 h 360"/>
                    <a:gd name="T22" fmla="*/ 1056 w 1296"/>
                    <a:gd name="T23" fmla="*/ 24 h 360"/>
                    <a:gd name="T24" fmla="*/ 1152 w 1296"/>
                    <a:gd name="T25" fmla="*/ 360 h 360"/>
                    <a:gd name="T26" fmla="*/ 1248 w 1296"/>
                    <a:gd name="T27" fmla="*/ 24 h 360"/>
                    <a:gd name="T28" fmla="*/ 1296 w 1296"/>
                    <a:gd name="T29" fmla="*/ 21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6" h="360">
                      <a:moveTo>
                        <a:pt x="0" y="216"/>
                      </a:moveTo>
                      <a:cubicBezTo>
                        <a:pt x="32" y="108"/>
                        <a:pt x="64" y="0"/>
                        <a:pt x="96" y="24"/>
                      </a:cubicBezTo>
                      <a:cubicBezTo>
                        <a:pt x="128" y="48"/>
                        <a:pt x="160" y="360"/>
                        <a:pt x="192" y="360"/>
                      </a:cubicBezTo>
                      <a:cubicBezTo>
                        <a:pt x="224" y="360"/>
                        <a:pt x="256" y="24"/>
                        <a:pt x="288" y="24"/>
                      </a:cubicBezTo>
                      <a:cubicBezTo>
                        <a:pt x="320" y="24"/>
                        <a:pt x="352" y="360"/>
                        <a:pt x="384" y="360"/>
                      </a:cubicBezTo>
                      <a:cubicBezTo>
                        <a:pt x="416" y="360"/>
                        <a:pt x="448" y="24"/>
                        <a:pt x="480" y="24"/>
                      </a:cubicBezTo>
                      <a:cubicBezTo>
                        <a:pt x="512" y="24"/>
                        <a:pt x="544" y="360"/>
                        <a:pt x="576" y="360"/>
                      </a:cubicBezTo>
                      <a:cubicBezTo>
                        <a:pt x="608" y="360"/>
                        <a:pt x="640" y="24"/>
                        <a:pt x="672" y="24"/>
                      </a:cubicBezTo>
                      <a:cubicBezTo>
                        <a:pt x="704" y="24"/>
                        <a:pt x="736" y="360"/>
                        <a:pt x="768" y="360"/>
                      </a:cubicBezTo>
                      <a:cubicBezTo>
                        <a:pt x="800" y="360"/>
                        <a:pt x="832" y="24"/>
                        <a:pt x="864" y="24"/>
                      </a:cubicBezTo>
                      <a:cubicBezTo>
                        <a:pt x="896" y="24"/>
                        <a:pt x="928" y="360"/>
                        <a:pt x="960" y="360"/>
                      </a:cubicBezTo>
                      <a:cubicBezTo>
                        <a:pt x="992" y="360"/>
                        <a:pt x="1024" y="24"/>
                        <a:pt x="1056" y="24"/>
                      </a:cubicBezTo>
                      <a:cubicBezTo>
                        <a:pt x="1088" y="24"/>
                        <a:pt x="1120" y="360"/>
                        <a:pt x="1152" y="360"/>
                      </a:cubicBezTo>
                      <a:cubicBezTo>
                        <a:pt x="1184" y="360"/>
                        <a:pt x="1224" y="48"/>
                        <a:pt x="1248" y="24"/>
                      </a:cubicBezTo>
                      <a:cubicBezTo>
                        <a:pt x="1272" y="0"/>
                        <a:pt x="1284" y="108"/>
                        <a:pt x="1296" y="216"/>
                      </a:cubicBezTo>
                    </a:path>
                  </a:pathLst>
                </a:custGeom>
                <a:noFill/>
                <a:ln w="19050" cmpd="sng">
                  <a:solidFill>
                    <a:srgbClr val="0E1B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CH"/>
                </a:p>
              </p:txBody>
            </p:sp>
          </p:grpSp>
          <p:sp>
            <p:nvSpPr>
              <p:cNvPr id="53" name="Freeform 28">
                <a:extLst>
                  <a:ext uri="{FF2B5EF4-FFF2-40B4-BE49-F238E27FC236}">
                    <a16:creationId xmlns:a16="http://schemas.microsoft.com/office/drawing/2014/main" id="{61CFFCB7-F8A8-9D23-3FB2-14E2978474F0}"/>
                  </a:ext>
                </a:extLst>
              </p:cNvPr>
              <p:cNvSpPr>
                <a:spLocks/>
              </p:cNvSpPr>
              <p:nvPr/>
            </p:nvSpPr>
            <p:spPr bwMode="auto">
              <a:xfrm rot="-2144994">
                <a:off x="4073" y="2249"/>
                <a:ext cx="365" cy="48"/>
              </a:xfrm>
              <a:custGeom>
                <a:avLst/>
                <a:gdLst>
                  <a:gd name="T0" fmla="*/ 0 w 1296"/>
                  <a:gd name="T1" fmla="*/ 216 h 360"/>
                  <a:gd name="T2" fmla="*/ 96 w 1296"/>
                  <a:gd name="T3" fmla="*/ 24 h 360"/>
                  <a:gd name="T4" fmla="*/ 192 w 1296"/>
                  <a:gd name="T5" fmla="*/ 360 h 360"/>
                  <a:gd name="T6" fmla="*/ 288 w 1296"/>
                  <a:gd name="T7" fmla="*/ 24 h 360"/>
                  <a:gd name="T8" fmla="*/ 384 w 1296"/>
                  <a:gd name="T9" fmla="*/ 360 h 360"/>
                  <a:gd name="T10" fmla="*/ 480 w 1296"/>
                  <a:gd name="T11" fmla="*/ 24 h 360"/>
                  <a:gd name="T12" fmla="*/ 576 w 1296"/>
                  <a:gd name="T13" fmla="*/ 360 h 360"/>
                  <a:gd name="T14" fmla="*/ 672 w 1296"/>
                  <a:gd name="T15" fmla="*/ 24 h 360"/>
                  <a:gd name="T16" fmla="*/ 768 w 1296"/>
                  <a:gd name="T17" fmla="*/ 360 h 360"/>
                  <a:gd name="T18" fmla="*/ 864 w 1296"/>
                  <a:gd name="T19" fmla="*/ 24 h 360"/>
                  <a:gd name="T20" fmla="*/ 960 w 1296"/>
                  <a:gd name="T21" fmla="*/ 360 h 360"/>
                  <a:gd name="T22" fmla="*/ 1056 w 1296"/>
                  <a:gd name="T23" fmla="*/ 24 h 360"/>
                  <a:gd name="T24" fmla="*/ 1152 w 1296"/>
                  <a:gd name="T25" fmla="*/ 360 h 360"/>
                  <a:gd name="T26" fmla="*/ 1248 w 1296"/>
                  <a:gd name="T27" fmla="*/ 24 h 360"/>
                  <a:gd name="T28" fmla="*/ 1296 w 1296"/>
                  <a:gd name="T29" fmla="*/ 21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6" h="360">
                    <a:moveTo>
                      <a:pt x="0" y="216"/>
                    </a:moveTo>
                    <a:cubicBezTo>
                      <a:pt x="32" y="108"/>
                      <a:pt x="64" y="0"/>
                      <a:pt x="96" y="24"/>
                    </a:cubicBezTo>
                    <a:cubicBezTo>
                      <a:pt x="128" y="48"/>
                      <a:pt x="160" y="360"/>
                      <a:pt x="192" y="360"/>
                    </a:cubicBezTo>
                    <a:cubicBezTo>
                      <a:pt x="224" y="360"/>
                      <a:pt x="256" y="24"/>
                      <a:pt x="288" y="24"/>
                    </a:cubicBezTo>
                    <a:cubicBezTo>
                      <a:pt x="320" y="24"/>
                      <a:pt x="352" y="360"/>
                      <a:pt x="384" y="360"/>
                    </a:cubicBezTo>
                    <a:cubicBezTo>
                      <a:pt x="416" y="360"/>
                      <a:pt x="448" y="24"/>
                      <a:pt x="480" y="24"/>
                    </a:cubicBezTo>
                    <a:cubicBezTo>
                      <a:pt x="512" y="24"/>
                      <a:pt x="544" y="360"/>
                      <a:pt x="576" y="360"/>
                    </a:cubicBezTo>
                    <a:cubicBezTo>
                      <a:pt x="608" y="360"/>
                      <a:pt x="640" y="24"/>
                      <a:pt x="672" y="24"/>
                    </a:cubicBezTo>
                    <a:cubicBezTo>
                      <a:pt x="704" y="24"/>
                      <a:pt x="736" y="360"/>
                      <a:pt x="768" y="360"/>
                    </a:cubicBezTo>
                    <a:cubicBezTo>
                      <a:pt x="800" y="360"/>
                      <a:pt x="832" y="24"/>
                      <a:pt x="864" y="24"/>
                    </a:cubicBezTo>
                    <a:cubicBezTo>
                      <a:pt x="896" y="24"/>
                      <a:pt x="928" y="360"/>
                      <a:pt x="960" y="360"/>
                    </a:cubicBezTo>
                    <a:cubicBezTo>
                      <a:pt x="992" y="360"/>
                      <a:pt x="1024" y="24"/>
                      <a:pt x="1056" y="24"/>
                    </a:cubicBezTo>
                    <a:cubicBezTo>
                      <a:pt x="1088" y="24"/>
                      <a:pt x="1120" y="360"/>
                      <a:pt x="1152" y="360"/>
                    </a:cubicBezTo>
                    <a:cubicBezTo>
                      <a:pt x="1184" y="360"/>
                      <a:pt x="1224" y="48"/>
                      <a:pt x="1248" y="24"/>
                    </a:cubicBezTo>
                    <a:cubicBezTo>
                      <a:pt x="1272" y="0"/>
                      <a:pt x="1284" y="108"/>
                      <a:pt x="1296" y="216"/>
                    </a:cubicBezTo>
                  </a:path>
                </a:pathLst>
              </a:custGeom>
              <a:noFill/>
              <a:ln w="19050" cmpd="sng">
                <a:solidFill>
                  <a:srgbClr val="0E1B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CH"/>
              </a:p>
            </p:txBody>
          </p:sp>
          <p:sp>
            <p:nvSpPr>
              <p:cNvPr id="54" name="Line 29">
                <a:extLst>
                  <a:ext uri="{FF2B5EF4-FFF2-40B4-BE49-F238E27FC236}">
                    <a16:creationId xmlns:a16="http://schemas.microsoft.com/office/drawing/2014/main" id="{DC68E26F-8A16-4BF8-3EDD-FDA304FEC552}"/>
                  </a:ext>
                </a:extLst>
              </p:cNvPr>
              <p:cNvSpPr>
                <a:spLocks noChangeShapeType="1"/>
              </p:cNvSpPr>
              <p:nvPr/>
            </p:nvSpPr>
            <p:spPr bwMode="auto">
              <a:xfrm>
                <a:off x="4087" y="2386"/>
                <a:ext cx="809" cy="110"/>
              </a:xfrm>
              <a:prstGeom prst="line">
                <a:avLst/>
              </a:prstGeom>
              <a:noFill/>
              <a:ln w="28575">
                <a:solidFill>
                  <a:srgbClr val="FF0F0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CH"/>
              </a:p>
            </p:txBody>
          </p:sp>
          <p:sp>
            <p:nvSpPr>
              <p:cNvPr id="55" name="Rectangle 30">
                <a:extLst>
                  <a:ext uri="{FF2B5EF4-FFF2-40B4-BE49-F238E27FC236}">
                    <a16:creationId xmlns:a16="http://schemas.microsoft.com/office/drawing/2014/main" id="{21C71C2B-EEE8-4C86-8110-A6F1C8728C61}"/>
                  </a:ext>
                </a:extLst>
              </p:cNvPr>
              <p:cNvSpPr>
                <a:spLocks noChangeArrowheads="1"/>
              </p:cNvSpPr>
              <p:nvPr/>
            </p:nvSpPr>
            <p:spPr bwMode="auto">
              <a:xfrm>
                <a:off x="3457" y="2112"/>
                <a:ext cx="225"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ltLang="en-CH" b="1" i="1"/>
                  <a:t>E</a:t>
                </a:r>
                <a:r>
                  <a:rPr lang="it-IT" altLang="en-CH" sz="1800" b="1" i="1" baseline="-25000">
                    <a:latin typeface="Symbol" pitchFamily="2" charset="2"/>
                    <a:sym typeface="Symbol" pitchFamily="2" charset="2"/>
                  </a:rPr>
                  <a:t></a:t>
                </a:r>
              </a:p>
            </p:txBody>
          </p:sp>
          <p:sp>
            <p:nvSpPr>
              <p:cNvPr id="56" name="Rectangle 31">
                <a:extLst>
                  <a:ext uri="{FF2B5EF4-FFF2-40B4-BE49-F238E27FC236}">
                    <a16:creationId xmlns:a16="http://schemas.microsoft.com/office/drawing/2014/main" id="{9CEA22AE-E8EE-5B65-1D99-15E574F9B783}"/>
                  </a:ext>
                </a:extLst>
              </p:cNvPr>
              <p:cNvSpPr>
                <a:spLocks noChangeArrowheads="1"/>
              </p:cNvSpPr>
              <p:nvPr/>
            </p:nvSpPr>
            <p:spPr bwMode="auto">
              <a:xfrm>
                <a:off x="4365" y="2208"/>
                <a:ext cx="730"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ltLang="en-CH" sz="1600" b="1" i="1" dirty="0"/>
                  <a:t>E</a:t>
                </a:r>
                <a:r>
                  <a:rPr lang="it-IT" altLang="en-CH" sz="1600" b="1" i="1" baseline="-25000" dirty="0">
                    <a:latin typeface="Symbol" pitchFamily="2" charset="2"/>
                    <a:sym typeface="Symbol" pitchFamily="2" charset="2"/>
                  </a:rPr>
                  <a:t></a:t>
                </a:r>
                <a:r>
                  <a:rPr lang="it-IT" altLang="en-CH" sz="1600" b="1" i="1" dirty="0"/>
                  <a:t>- E</a:t>
                </a:r>
                <a:r>
                  <a:rPr lang="it-IT" altLang="en-CH" sz="1600" b="1" i="1" baseline="-25000" dirty="0"/>
                  <a:t>K,L,M..</a:t>
                </a:r>
                <a:r>
                  <a:rPr lang="it-IT" altLang="en-CH" sz="1600" b="1" i="1" dirty="0"/>
                  <a:t> </a:t>
                </a:r>
                <a:endParaRPr lang="it-IT" altLang="en-CH" sz="1600" b="1" i="1" baseline="-25000" dirty="0">
                  <a:latin typeface="Symbol" pitchFamily="2" charset="2"/>
                  <a:sym typeface="Symbol" pitchFamily="2" charset="2"/>
                </a:endParaRPr>
              </a:p>
            </p:txBody>
          </p:sp>
        </p:grpSp>
        <p:sp>
          <p:nvSpPr>
            <p:cNvPr id="12" name="TextBox 1">
              <a:extLst>
                <a:ext uri="{FF2B5EF4-FFF2-40B4-BE49-F238E27FC236}">
                  <a16:creationId xmlns:a16="http://schemas.microsoft.com/office/drawing/2014/main" id="{86743575-0A9D-389B-BC75-E8BAD0179DE5}"/>
                </a:ext>
              </a:extLst>
            </p:cNvPr>
            <p:cNvSpPr txBox="1"/>
            <p:nvPr/>
          </p:nvSpPr>
          <p:spPr>
            <a:xfrm>
              <a:off x="6579844" y="2941894"/>
              <a:ext cx="2132315" cy="42188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H" sz="2000" dirty="0">
                  <a:latin typeface="Copperplate" panose="02000504000000020004" pitchFamily="2" charset="77"/>
                </a:rPr>
                <a:t>Photoelectric:</a:t>
              </a:r>
            </a:p>
          </p:txBody>
        </p:sp>
        <p:grpSp>
          <p:nvGrpSpPr>
            <p:cNvPr id="13" name="Gruppo 12">
              <a:extLst>
                <a:ext uri="{FF2B5EF4-FFF2-40B4-BE49-F238E27FC236}">
                  <a16:creationId xmlns:a16="http://schemas.microsoft.com/office/drawing/2014/main" id="{02A447E6-4F87-1DD9-A83D-A6CEBC920A22}"/>
                </a:ext>
              </a:extLst>
            </p:cNvPr>
            <p:cNvGrpSpPr/>
            <p:nvPr/>
          </p:nvGrpSpPr>
          <p:grpSpPr>
            <a:xfrm>
              <a:off x="5484380" y="2389666"/>
              <a:ext cx="3466559" cy="3867201"/>
              <a:chOff x="5237565" y="1267825"/>
              <a:chExt cx="3937978" cy="4435680"/>
            </a:xfrm>
          </p:grpSpPr>
          <p:grpSp>
            <p:nvGrpSpPr>
              <p:cNvPr id="14" name="Group 6">
                <a:extLst>
                  <a:ext uri="{FF2B5EF4-FFF2-40B4-BE49-F238E27FC236}">
                    <a16:creationId xmlns:a16="http://schemas.microsoft.com/office/drawing/2014/main" id="{9D0AF978-99B5-4301-442F-2ECEF042EC68}"/>
                  </a:ext>
                </a:extLst>
              </p:cNvPr>
              <p:cNvGrpSpPr/>
              <p:nvPr/>
            </p:nvGrpSpPr>
            <p:grpSpPr>
              <a:xfrm>
                <a:off x="5237565" y="1267825"/>
                <a:ext cx="3894056" cy="4435680"/>
                <a:chOff x="3129470" y="904820"/>
                <a:chExt cx="5090403" cy="5324519"/>
              </a:xfrm>
            </p:grpSpPr>
            <p:pic>
              <p:nvPicPr>
                <p:cNvPr id="39" name="Picture 10">
                  <a:extLst>
                    <a:ext uri="{FF2B5EF4-FFF2-40B4-BE49-F238E27FC236}">
                      <a16:creationId xmlns:a16="http://schemas.microsoft.com/office/drawing/2014/main" id="{BC1EAB2B-26E7-C9E3-4813-05AA7CDAF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97" r="2597"/>
                <a:stretch>
                  <a:fillRect/>
                </a:stretch>
              </p:blipFill>
              <p:spPr bwMode="auto">
                <a:xfrm>
                  <a:off x="3129470" y="904820"/>
                  <a:ext cx="5090403" cy="5247031"/>
                </a:xfrm>
                <a:prstGeom prst="rect">
                  <a:avLst/>
                </a:prstGeom>
                <a:noFill/>
                <a:extLst>
                  <a:ext uri="{909E8E84-426E-40DD-AFC4-6F175D3DCCD1}">
                    <a14:hiddenFill xmlns:a14="http://schemas.microsoft.com/office/drawing/2010/main">
                      <a:solidFill>
                        <a:srgbClr val="FFFFFF"/>
                      </a:solidFill>
                    </a14:hiddenFill>
                  </a:ext>
                </a:extLst>
              </p:spPr>
            </p:pic>
            <p:sp>
              <p:nvSpPr>
                <p:cNvPr id="44" name="Line 39">
                  <a:extLst>
                    <a:ext uri="{FF2B5EF4-FFF2-40B4-BE49-F238E27FC236}">
                      <a16:creationId xmlns:a16="http://schemas.microsoft.com/office/drawing/2014/main" id="{2234DFEF-E124-22D5-8F71-80184AE16DB8}"/>
                    </a:ext>
                  </a:extLst>
                </p:cNvPr>
                <p:cNvSpPr>
                  <a:spLocks noChangeShapeType="1"/>
                </p:cNvSpPr>
                <p:nvPr/>
              </p:nvSpPr>
              <p:spPr bwMode="auto">
                <a:xfrm flipV="1">
                  <a:off x="5392123" y="1219199"/>
                  <a:ext cx="16892" cy="4553109"/>
                </a:xfrm>
                <a:prstGeom prst="line">
                  <a:avLst/>
                </a:prstGeom>
                <a:noFill/>
                <a:ln w="1905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400" i="0">
                    <a:latin typeface="Arial" charset="0"/>
                    <a:ea typeface="ＭＳ Ｐゴシック" charset="0"/>
                  </a:endParaRPr>
                </a:p>
              </p:txBody>
            </p:sp>
            <p:sp>
              <p:nvSpPr>
                <p:cNvPr id="45" name="TextBox 10">
                  <a:extLst>
                    <a:ext uri="{FF2B5EF4-FFF2-40B4-BE49-F238E27FC236}">
                      <a16:creationId xmlns:a16="http://schemas.microsoft.com/office/drawing/2014/main" id="{7AA6E0FA-5992-ECA8-F44F-C50096CB09DF}"/>
                    </a:ext>
                  </a:extLst>
                </p:cNvPr>
                <p:cNvSpPr txBox="1"/>
                <p:nvPr/>
              </p:nvSpPr>
              <p:spPr>
                <a:xfrm>
                  <a:off x="4695093" y="5782520"/>
                  <a:ext cx="1941171" cy="446819"/>
                </a:xfrm>
                <a:prstGeom prst="rect">
                  <a:avLst/>
                </a:prstGeom>
                <a:noFill/>
              </p:spPr>
              <p:txBody>
                <a:bodyPr wrap="square">
                  <a:spAutoFit/>
                </a:bodyPr>
                <a:lstStyle/>
                <a:p>
                  <a:r>
                    <a:rPr lang="en-CH" sz="1400" i="1" baseline="30000" dirty="0">
                      <a:solidFill>
                        <a:srgbClr val="FF0000"/>
                      </a:solidFill>
                    </a:rPr>
                    <a:t>55</a:t>
                  </a:r>
                  <a:r>
                    <a:rPr lang="en-CH" sz="1400" i="1" dirty="0">
                      <a:solidFill>
                        <a:srgbClr val="FF0000"/>
                      </a:solidFill>
                    </a:rPr>
                    <a:t>Fe 5.9 keV</a:t>
                  </a:r>
                  <a:endParaRPr lang="en-CH" sz="1400" i="1" baseline="30000" dirty="0">
                    <a:solidFill>
                      <a:srgbClr val="FF0000"/>
                    </a:solidFill>
                  </a:endParaRPr>
                </a:p>
              </p:txBody>
            </p:sp>
            <p:sp>
              <p:nvSpPr>
                <p:cNvPr id="46" name="Line 39">
                  <a:extLst>
                    <a:ext uri="{FF2B5EF4-FFF2-40B4-BE49-F238E27FC236}">
                      <a16:creationId xmlns:a16="http://schemas.microsoft.com/office/drawing/2014/main" id="{AE3223CE-C8C6-89F0-F5CB-BE0EE3A64841}"/>
                    </a:ext>
                  </a:extLst>
                </p:cNvPr>
                <p:cNvSpPr>
                  <a:spLocks noChangeShapeType="1"/>
                </p:cNvSpPr>
                <p:nvPr/>
              </p:nvSpPr>
              <p:spPr bwMode="auto">
                <a:xfrm flipH="1" flipV="1">
                  <a:off x="3354066" y="4573258"/>
                  <a:ext cx="2457452"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400" i="0">
                    <a:latin typeface="Arial" charset="0"/>
                    <a:ea typeface="ＭＳ Ｐゴシック" charset="0"/>
                  </a:endParaRPr>
                </a:p>
              </p:txBody>
            </p:sp>
            <p:sp>
              <p:nvSpPr>
                <p:cNvPr id="47" name="Line 39">
                  <a:extLst>
                    <a:ext uri="{FF2B5EF4-FFF2-40B4-BE49-F238E27FC236}">
                      <a16:creationId xmlns:a16="http://schemas.microsoft.com/office/drawing/2014/main" id="{B900D8DE-7F38-F269-8DD6-D5D55B8270F8}"/>
                    </a:ext>
                  </a:extLst>
                </p:cNvPr>
                <p:cNvSpPr>
                  <a:spLocks noChangeShapeType="1"/>
                </p:cNvSpPr>
                <p:nvPr/>
              </p:nvSpPr>
              <p:spPr bwMode="auto">
                <a:xfrm flipH="1" flipV="1">
                  <a:off x="3452116" y="3939388"/>
                  <a:ext cx="2359401" cy="823"/>
                </a:xfrm>
                <a:prstGeom prst="line">
                  <a:avLst/>
                </a:prstGeom>
                <a:noFill/>
                <a:ln w="19050">
                  <a:solidFill>
                    <a:srgbClr val="0070C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400" i="0">
                    <a:latin typeface="Arial" charset="0"/>
                    <a:ea typeface="ＭＳ Ｐゴシック" charset="0"/>
                  </a:endParaRPr>
                </a:p>
              </p:txBody>
            </p:sp>
            <p:sp>
              <p:nvSpPr>
                <p:cNvPr id="48" name="Line 39">
                  <a:extLst>
                    <a:ext uri="{FF2B5EF4-FFF2-40B4-BE49-F238E27FC236}">
                      <a16:creationId xmlns:a16="http://schemas.microsoft.com/office/drawing/2014/main" id="{1C246585-8F31-D161-1495-E4E039ACFE53}"/>
                    </a:ext>
                  </a:extLst>
                </p:cNvPr>
                <p:cNvSpPr>
                  <a:spLocks noChangeShapeType="1"/>
                </p:cNvSpPr>
                <p:nvPr/>
              </p:nvSpPr>
              <p:spPr bwMode="auto">
                <a:xfrm flipH="1">
                  <a:off x="3452115" y="3216729"/>
                  <a:ext cx="2462397" cy="6462"/>
                </a:xfrm>
                <a:prstGeom prst="line">
                  <a:avLst/>
                </a:prstGeom>
                <a:noFill/>
                <a:ln w="19050">
                  <a:solidFill>
                    <a:srgbClr val="00B05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400" i="0">
                    <a:latin typeface="Arial" charset="0"/>
                    <a:ea typeface="ＭＳ Ｐゴシック" charset="0"/>
                  </a:endParaRPr>
                </a:p>
              </p:txBody>
            </p:sp>
            <p:sp>
              <p:nvSpPr>
                <p:cNvPr id="49" name="TextBox 1">
                  <a:extLst>
                    <a:ext uri="{FF2B5EF4-FFF2-40B4-BE49-F238E27FC236}">
                      <a16:creationId xmlns:a16="http://schemas.microsoft.com/office/drawing/2014/main" id="{2E07BEDE-E72A-5AC7-AC10-CC0F9316DD18}"/>
                    </a:ext>
                  </a:extLst>
                </p:cNvPr>
                <p:cNvSpPr txBox="1"/>
                <p:nvPr/>
              </p:nvSpPr>
              <p:spPr>
                <a:xfrm>
                  <a:off x="4025358" y="4496637"/>
                  <a:ext cx="893145" cy="446819"/>
                </a:xfrm>
                <a:prstGeom prst="rect">
                  <a:avLst/>
                </a:prstGeom>
                <a:noFill/>
              </p:spPr>
              <p:txBody>
                <a:bodyPr wrap="none" rtlCol="0">
                  <a:spAutoFit/>
                </a:bodyPr>
                <a:lstStyle/>
                <a:p>
                  <a:r>
                    <a:rPr lang="en-CH" sz="1400" i="1" dirty="0">
                      <a:solidFill>
                        <a:srgbClr val="FF0000"/>
                      </a:solidFill>
                    </a:rPr>
                    <a:t>3 mm</a:t>
                  </a:r>
                </a:p>
              </p:txBody>
            </p:sp>
            <p:sp>
              <p:nvSpPr>
                <p:cNvPr id="50" name="TextBox 4">
                  <a:extLst>
                    <a:ext uri="{FF2B5EF4-FFF2-40B4-BE49-F238E27FC236}">
                      <a16:creationId xmlns:a16="http://schemas.microsoft.com/office/drawing/2014/main" id="{6AC62D54-23DE-9114-0042-44B4804A0A9E}"/>
                    </a:ext>
                  </a:extLst>
                </p:cNvPr>
                <p:cNvSpPr txBox="1"/>
                <p:nvPr/>
              </p:nvSpPr>
              <p:spPr>
                <a:xfrm>
                  <a:off x="4013812" y="3545764"/>
                  <a:ext cx="793166" cy="446819"/>
                </a:xfrm>
                <a:prstGeom prst="rect">
                  <a:avLst/>
                </a:prstGeom>
                <a:noFill/>
              </p:spPr>
              <p:txBody>
                <a:bodyPr wrap="none" rtlCol="0">
                  <a:spAutoFit/>
                </a:bodyPr>
                <a:lstStyle/>
                <a:p>
                  <a:r>
                    <a:rPr lang="en-CH" sz="1400" i="1" dirty="0">
                      <a:solidFill>
                        <a:schemeClr val="accent1">
                          <a:lumMod val="75000"/>
                        </a:schemeClr>
                      </a:solidFill>
                    </a:rPr>
                    <a:t>2 cm</a:t>
                  </a:r>
                </a:p>
              </p:txBody>
            </p:sp>
            <p:sp>
              <p:nvSpPr>
                <p:cNvPr id="51" name="TextBox 5">
                  <a:extLst>
                    <a:ext uri="{FF2B5EF4-FFF2-40B4-BE49-F238E27FC236}">
                      <a16:creationId xmlns:a16="http://schemas.microsoft.com/office/drawing/2014/main" id="{9EA4303D-1227-89D4-A219-99727E4C0833}"/>
                    </a:ext>
                  </a:extLst>
                </p:cNvPr>
                <p:cNvSpPr txBox="1"/>
                <p:nvPr/>
              </p:nvSpPr>
              <p:spPr>
                <a:xfrm>
                  <a:off x="4017752" y="2822541"/>
                  <a:ext cx="928852" cy="446819"/>
                </a:xfrm>
                <a:prstGeom prst="rect">
                  <a:avLst/>
                </a:prstGeom>
                <a:noFill/>
              </p:spPr>
              <p:txBody>
                <a:bodyPr wrap="none" rtlCol="0">
                  <a:spAutoFit/>
                </a:bodyPr>
                <a:lstStyle/>
                <a:p>
                  <a:r>
                    <a:rPr lang="en-CH" sz="1400" i="1" dirty="0">
                      <a:solidFill>
                        <a:srgbClr val="00A522"/>
                      </a:solidFill>
                    </a:rPr>
                    <a:t>20 cm</a:t>
                  </a:r>
                </a:p>
              </p:txBody>
            </p:sp>
          </p:grpSp>
          <p:sp>
            <p:nvSpPr>
              <p:cNvPr id="15" name="TextBox 3">
                <a:extLst>
                  <a:ext uri="{FF2B5EF4-FFF2-40B4-BE49-F238E27FC236}">
                    <a16:creationId xmlns:a16="http://schemas.microsoft.com/office/drawing/2014/main" id="{50CB1BE8-8272-83AA-E698-FA17932BFDCE}"/>
                  </a:ext>
                </a:extLst>
              </p:cNvPr>
              <p:cNvSpPr txBox="1"/>
              <p:nvPr/>
            </p:nvSpPr>
            <p:spPr>
              <a:xfrm>
                <a:off x="5560591" y="1341734"/>
                <a:ext cx="3614952" cy="279172"/>
              </a:xfrm>
              <a:prstGeom prst="rect">
                <a:avLst/>
              </a:prstGeom>
              <a:solidFill>
                <a:srgbClr val="FFFFFF"/>
              </a:solidFill>
            </p:spPr>
            <p:txBody>
              <a:bodyPr wrap="square" rtlCol="0">
                <a:spAutoFit/>
              </a:bodyPr>
              <a:lstStyle/>
              <a:p>
                <a:r>
                  <a:rPr lang="en-CH" sz="900" dirty="0"/>
                  <a:t>Absorption Length</a:t>
                </a:r>
                <a:r>
                  <a:rPr lang="it-IT" sz="900" dirty="0"/>
                  <a:t> </a:t>
                </a:r>
                <a:r>
                  <a:rPr lang="en-CH" sz="900" dirty="0"/>
                  <a:t>in Gases at NTP</a:t>
                </a:r>
              </a:p>
            </p:txBody>
          </p:sp>
        </p:grpSp>
      </p:grpSp>
      <p:sp>
        <p:nvSpPr>
          <p:cNvPr id="2" name="Titolo 1">
            <a:extLst>
              <a:ext uri="{FF2B5EF4-FFF2-40B4-BE49-F238E27FC236}">
                <a16:creationId xmlns:a16="http://schemas.microsoft.com/office/drawing/2014/main" id="{36CA41F8-504F-AA3B-F5F6-432E7D4B6C61}"/>
              </a:ext>
            </a:extLst>
          </p:cNvPr>
          <p:cNvSpPr>
            <a:spLocks noGrp="1"/>
          </p:cNvSpPr>
          <p:nvPr>
            <p:ph type="title"/>
          </p:nvPr>
        </p:nvSpPr>
        <p:spPr/>
        <p:txBody>
          <a:bodyPr>
            <a:normAutofit/>
          </a:bodyPr>
          <a:lstStyle/>
          <a:p>
            <a:pPr algn="l"/>
            <a:r>
              <a:rPr lang="en-US" sz="2000" noProof="0" dirty="0"/>
              <a:t>What are Gaseous Detectors?</a:t>
            </a:r>
            <a:br>
              <a:rPr lang="en-US" noProof="0" dirty="0"/>
            </a:br>
            <a:r>
              <a:rPr lang="en-US" noProof="0" dirty="0"/>
              <a:t>Interaction and </a:t>
            </a:r>
            <a:r>
              <a:rPr lang="en-US" dirty="0"/>
              <a:t>Ionization</a:t>
            </a:r>
            <a:endParaRPr lang="en-US" noProof="0" dirty="0"/>
          </a:p>
        </p:txBody>
      </p:sp>
      <p:sp>
        <p:nvSpPr>
          <p:cNvPr id="42" name="TextBox 5">
            <a:extLst>
              <a:ext uri="{FF2B5EF4-FFF2-40B4-BE49-F238E27FC236}">
                <a16:creationId xmlns:a16="http://schemas.microsoft.com/office/drawing/2014/main" id="{E6392EED-67C7-AC30-A8A0-1B2CC18BFE8B}"/>
              </a:ext>
            </a:extLst>
          </p:cNvPr>
          <p:cNvSpPr txBox="1"/>
          <p:nvPr/>
        </p:nvSpPr>
        <p:spPr>
          <a:xfrm>
            <a:off x="6051083" y="2672867"/>
            <a:ext cx="641522" cy="307777"/>
          </a:xfrm>
          <a:prstGeom prst="rect">
            <a:avLst/>
          </a:prstGeom>
          <a:noFill/>
        </p:spPr>
        <p:txBody>
          <a:bodyPr wrap="none" rtlCol="0">
            <a:spAutoFit/>
          </a:bodyPr>
          <a:lstStyle/>
          <a:p>
            <a:r>
              <a:rPr lang="it-IT" sz="1400" i="1" dirty="0"/>
              <a:t>100</a:t>
            </a:r>
            <a:r>
              <a:rPr lang="en-CH" sz="1400" i="1" dirty="0"/>
              <a:t> m</a:t>
            </a:r>
          </a:p>
        </p:txBody>
      </p:sp>
      <p:sp>
        <p:nvSpPr>
          <p:cNvPr id="60" name="CasellaDiTesto 59">
            <a:extLst>
              <a:ext uri="{FF2B5EF4-FFF2-40B4-BE49-F238E27FC236}">
                <a16:creationId xmlns:a16="http://schemas.microsoft.com/office/drawing/2014/main" id="{1E4EEDD8-8455-CD77-CDF2-DD11ACFCFC8D}"/>
              </a:ext>
            </a:extLst>
          </p:cNvPr>
          <p:cNvSpPr txBox="1"/>
          <p:nvPr/>
        </p:nvSpPr>
        <p:spPr>
          <a:xfrm>
            <a:off x="3281489" y="4701119"/>
            <a:ext cx="1931843" cy="646331"/>
          </a:xfrm>
          <a:prstGeom prst="rect">
            <a:avLst/>
          </a:prstGeom>
          <a:noFill/>
        </p:spPr>
        <p:txBody>
          <a:bodyPr wrap="square">
            <a:spAutoFit/>
          </a:bodyPr>
          <a:lstStyle/>
          <a:p>
            <a:r>
              <a:rPr lang="en-US" sz="1200" b="0" i="0" u="none" strike="noStrike" baseline="0" dirty="0">
                <a:latin typeface="Calibri" panose="020F0502020204030204" pitchFamily="34" charset="0"/>
              </a:rPr>
              <a:t>The Binding energy depends strongly on target Z</a:t>
            </a:r>
            <a:endParaRPr lang="it-IT" sz="1200" dirty="0"/>
          </a:p>
        </p:txBody>
      </p:sp>
      <p:cxnSp>
        <p:nvCxnSpPr>
          <p:cNvPr id="62" name="Connettore 2 61">
            <a:extLst>
              <a:ext uri="{FF2B5EF4-FFF2-40B4-BE49-F238E27FC236}">
                <a16:creationId xmlns:a16="http://schemas.microsoft.com/office/drawing/2014/main" id="{EA1763EF-D624-C358-A6DE-12E14082A8FE}"/>
              </a:ext>
            </a:extLst>
          </p:cNvPr>
          <p:cNvCxnSpPr>
            <a:cxnSpLocks/>
            <a:stCxn id="60" idx="0"/>
          </p:cNvCxnSpPr>
          <p:nvPr/>
        </p:nvCxnSpPr>
        <p:spPr>
          <a:xfrm flipV="1">
            <a:off x="4247411" y="4442485"/>
            <a:ext cx="602632" cy="258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3" name="CasellaDiTesto 62">
            <a:extLst>
              <a:ext uri="{FF2B5EF4-FFF2-40B4-BE49-F238E27FC236}">
                <a16:creationId xmlns:a16="http://schemas.microsoft.com/office/drawing/2014/main" id="{8A53174E-066B-E698-C2C9-86665101F1E1}"/>
              </a:ext>
            </a:extLst>
          </p:cNvPr>
          <p:cNvSpPr txBox="1"/>
          <p:nvPr/>
        </p:nvSpPr>
        <p:spPr>
          <a:xfrm>
            <a:off x="5107412" y="4701119"/>
            <a:ext cx="349776" cy="338554"/>
          </a:xfrm>
          <a:prstGeom prst="rect">
            <a:avLst/>
          </a:prstGeom>
          <a:noFill/>
        </p:spPr>
        <p:txBody>
          <a:bodyPr wrap="none" rtlCol="0">
            <a:spAutoFit/>
          </a:bodyPr>
          <a:lstStyle/>
          <a:p>
            <a:r>
              <a:rPr lang="it-IT" sz="2400" baseline="30000" dirty="0"/>
              <a:t>e-</a:t>
            </a:r>
          </a:p>
        </p:txBody>
      </p:sp>
      <p:sp>
        <p:nvSpPr>
          <p:cNvPr id="65" name="Segnaposto data 64">
            <a:extLst>
              <a:ext uri="{FF2B5EF4-FFF2-40B4-BE49-F238E27FC236}">
                <a16:creationId xmlns:a16="http://schemas.microsoft.com/office/drawing/2014/main" id="{256B7A4A-168A-93C7-D046-6A9B4F5E4344}"/>
              </a:ext>
            </a:extLst>
          </p:cNvPr>
          <p:cNvSpPr>
            <a:spLocks noGrp="1"/>
          </p:cNvSpPr>
          <p:nvPr>
            <p:ph type="dt" sz="half" idx="10"/>
          </p:nvPr>
        </p:nvSpPr>
        <p:spPr/>
        <p:txBody>
          <a:bodyPr/>
          <a:lstStyle/>
          <a:p>
            <a:r>
              <a:rPr lang="it-IT"/>
              <a:t>6/24/2025</a:t>
            </a:r>
            <a:endParaRPr lang="en-US"/>
          </a:p>
        </p:txBody>
      </p:sp>
      <p:sp>
        <p:nvSpPr>
          <p:cNvPr id="66" name="Segnaposto piè di pagina 65">
            <a:extLst>
              <a:ext uri="{FF2B5EF4-FFF2-40B4-BE49-F238E27FC236}">
                <a16:creationId xmlns:a16="http://schemas.microsoft.com/office/drawing/2014/main" id="{1EA2513D-96B9-9B4E-A1BB-449644AB554A}"/>
              </a:ext>
            </a:extLst>
          </p:cNvPr>
          <p:cNvSpPr>
            <a:spLocks noGrp="1"/>
          </p:cNvSpPr>
          <p:nvPr>
            <p:ph type="ftr" sz="quarter" idx="11"/>
          </p:nvPr>
        </p:nvSpPr>
        <p:spPr/>
        <p:txBody>
          <a:bodyPr/>
          <a:lstStyle/>
          <a:p>
            <a:r>
              <a:rPr lang="en-US"/>
              <a:t>Experimental Physics Meets Space - F. Pilo</a:t>
            </a:r>
          </a:p>
        </p:txBody>
      </p:sp>
      <p:sp>
        <p:nvSpPr>
          <p:cNvPr id="67" name="Segnaposto numero diapositiva 66">
            <a:extLst>
              <a:ext uri="{FF2B5EF4-FFF2-40B4-BE49-F238E27FC236}">
                <a16:creationId xmlns:a16="http://schemas.microsoft.com/office/drawing/2014/main" id="{2B7DA15F-4657-FE9C-F279-48D885EE6AE2}"/>
              </a:ext>
            </a:extLst>
          </p:cNvPr>
          <p:cNvSpPr>
            <a:spLocks noGrp="1"/>
          </p:cNvSpPr>
          <p:nvPr>
            <p:ph type="sldNum" sz="quarter" idx="12"/>
          </p:nvPr>
        </p:nvSpPr>
        <p:spPr/>
        <p:txBody>
          <a:bodyPr/>
          <a:lstStyle/>
          <a:p>
            <a:fld id="{C1FF6DA9-008F-8B48-92A6-B652298478BF}" type="slidenum">
              <a:rPr lang="en-US" smtClean="0"/>
              <a:t>9</a:t>
            </a:fld>
            <a:endParaRPr lang="en-US"/>
          </a:p>
        </p:txBody>
      </p:sp>
    </p:spTree>
    <p:extLst>
      <p:ext uri="{BB962C8B-B14F-4D97-AF65-F5344CB8AC3E}">
        <p14:creationId xmlns:p14="http://schemas.microsoft.com/office/powerpoint/2010/main" val="1648340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16596</TotalTime>
  <Words>5812</Words>
  <Application>Microsoft Office PowerPoint</Application>
  <PresentationFormat>Presentazione su schermo (4:3)</PresentationFormat>
  <Paragraphs>739</Paragraphs>
  <Slides>47</Slides>
  <Notes>25</Notes>
  <HiddenSlides>0</HiddenSlides>
  <MMClips>0</MMClips>
  <ScaleCrop>false</ScaleCrop>
  <HeadingPairs>
    <vt:vector size="6" baseType="variant">
      <vt:variant>
        <vt:lpstr>Caratteri utilizzati</vt:lpstr>
      </vt:variant>
      <vt:variant>
        <vt:i4>15</vt:i4>
      </vt:variant>
      <vt:variant>
        <vt:lpstr>Tema</vt:lpstr>
      </vt:variant>
      <vt:variant>
        <vt:i4>3</vt:i4>
      </vt:variant>
      <vt:variant>
        <vt:lpstr>Titoli diapositive</vt:lpstr>
      </vt:variant>
      <vt:variant>
        <vt:i4>47</vt:i4>
      </vt:variant>
    </vt:vector>
  </HeadingPairs>
  <TitlesOfParts>
    <vt:vector size="65" baseType="lpstr">
      <vt:lpstr>Aptos</vt:lpstr>
      <vt:lpstr>Arial</vt:lpstr>
      <vt:lpstr>Bebas Neue</vt:lpstr>
      <vt:lpstr>Calibri</vt:lpstr>
      <vt:lpstr>Copperplate</vt:lpstr>
      <vt:lpstr>Courier New</vt:lpstr>
      <vt:lpstr>Darker Grotesque SemiBold</vt:lpstr>
      <vt:lpstr>Golos Text</vt:lpstr>
      <vt:lpstr>Golos Text SemiBold</vt:lpstr>
      <vt:lpstr>HelveticaNeue Regular</vt:lpstr>
      <vt:lpstr>Livvic</vt:lpstr>
      <vt:lpstr>Nunito</vt:lpstr>
      <vt:lpstr>Questrial</vt:lpstr>
      <vt:lpstr>Symbol</vt:lpstr>
      <vt:lpstr>Wingdings</vt:lpstr>
      <vt:lpstr>Office Theme</vt:lpstr>
      <vt:lpstr>Minimalist Slides for meeting by Slidesgo</vt:lpstr>
      <vt:lpstr>1_Minimalist Slides for meeting by Slidesgo</vt:lpstr>
      <vt:lpstr>Micro Pattern Gaseous Detectors and their space applications</vt:lpstr>
      <vt:lpstr>Federico Pilo Researcher @ INFN Sezione di Pisa</vt:lpstr>
      <vt:lpstr>Objectives of the session</vt:lpstr>
      <vt:lpstr>From Lab to Orbit What Changes in Space-Based Design?</vt:lpstr>
      <vt:lpstr>The Harsh Space Environment</vt:lpstr>
      <vt:lpstr>Technology Readiness Level (TRL)</vt:lpstr>
      <vt:lpstr>CUBESATS: a game changer</vt:lpstr>
      <vt:lpstr>Introduction to MPGD</vt:lpstr>
      <vt:lpstr>What are Gaseous Detectors? Interaction and Ionization</vt:lpstr>
      <vt:lpstr>What are Gaseous Detectors? Gas Ionization</vt:lpstr>
      <vt:lpstr>What are Gaseous Detectors? Drift</vt:lpstr>
      <vt:lpstr>What are Gaseous Detectors? Gas Multiplication</vt:lpstr>
      <vt:lpstr>Birth of MPGD’s</vt:lpstr>
      <vt:lpstr>Key Advantages of MPGDs</vt:lpstr>
      <vt:lpstr>Types of MPGDs GEM’s and THGEM’s</vt:lpstr>
      <vt:lpstr>Types of MPGDs MICROMEGAS</vt:lpstr>
      <vt:lpstr>Presentazione standard di PowerPoint</vt:lpstr>
      <vt:lpstr>Presentazione standard di PowerPoint</vt:lpstr>
      <vt:lpstr>Presentazione standard di PowerPoint</vt:lpstr>
      <vt:lpstr>Key Technological Evolutions in MICROMEGAS since 1996</vt:lpstr>
      <vt:lpstr>MPGD Technological Advancements BULK MICROMEGAS</vt:lpstr>
      <vt:lpstr>MPGD Technological Advancements Resistive MICROMEGAS A. Bellerive et al., eConf C050318 (2005) 0829</vt:lpstr>
      <vt:lpstr>MPGD Technological Advancements Micro TPC JINST 10 (2015) C02026.</vt:lpstr>
      <vt:lpstr>Challenges in MPGD Technologies: Already Complex on Earth</vt:lpstr>
      <vt:lpstr>Why MPGDs for Space?</vt:lpstr>
      <vt:lpstr>MPGD in Space: What's Really Different?</vt:lpstr>
      <vt:lpstr>Gas sealing: maintaining purity over years What makes sealing in space uniquely difficult? </vt:lpstr>
      <vt:lpstr>Gas sealing: maintaining purity over years Leak rate</vt:lpstr>
      <vt:lpstr>Gas sealing: maintaining purity over years  How are these challenges addressed?</vt:lpstr>
      <vt:lpstr>Material Constraints &amp; Outgassing What is Outgassing?</vt:lpstr>
      <vt:lpstr>Material Constraints &amp; Outgassing How to prevent Outgassing?</vt:lpstr>
      <vt:lpstr>Gas Systems for space detectors IXPE Gas Pixel Detector (GPD) Gas Filling</vt:lpstr>
      <vt:lpstr>Gas Systems for space detectors  Circulating Gas System for AMS-02 TRD</vt:lpstr>
      <vt:lpstr>Electrostatic Charging in Space</vt:lpstr>
      <vt:lpstr>Electrostatic Charging in Space</vt:lpstr>
      <vt:lpstr>Radiation Effects on Electronics: SEU and TID</vt:lpstr>
      <vt:lpstr>Testing and Qualification: The Invisible Work ECSS – European Cooperation for Space Standardisation</vt:lpstr>
      <vt:lpstr>Testing and Qualification: The Invisible Work Instrument (parts) space flight testing</vt:lpstr>
      <vt:lpstr>Testing and Qualification: The Invisible Work Instrument (parts) space flight testing</vt:lpstr>
      <vt:lpstr>Q&amp;A / Discussion</vt:lpstr>
      <vt:lpstr>Presentazione standard di PowerPoint</vt:lpstr>
      <vt:lpstr>Presentazione standard di PowerPoint</vt:lpstr>
      <vt:lpstr>Presentazione standard di PowerPoint</vt:lpstr>
      <vt:lpstr>MIRACLE Experience MICROMEGAS on a Baloon</vt:lpstr>
      <vt:lpstr>Presentazione standard di PowerPoint</vt:lpstr>
      <vt:lpstr>Electrostatic Charging in Space</vt:lpstr>
      <vt:lpstr>Radiation Effects on Electronics: SEU and TID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Federico Pilo</cp:lastModifiedBy>
  <cp:revision>206</cp:revision>
  <dcterms:created xsi:type="dcterms:W3CDTF">2013-01-27T09:14:16Z</dcterms:created>
  <dcterms:modified xsi:type="dcterms:W3CDTF">2025-06-24T12:05:45Z</dcterms:modified>
  <cp:category/>
</cp:coreProperties>
</file>