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5" r:id="rId1"/>
  </p:sldMasterIdLst>
  <p:notesMasterIdLst>
    <p:notesMasterId r:id="rId7"/>
  </p:notesMasterIdLst>
  <p:sldIdLst>
    <p:sldId id="270" r:id="rId2"/>
    <p:sldId id="409" r:id="rId3"/>
    <p:sldId id="411" r:id="rId4"/>
    <p:sldId id="437" r:id="rId5"/>
    <p:sldId id="28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6610" autoAdjust="0"/>
  </p:normalViewPr>
  <p:slideViewPr>
    <p:cSldViewPr snapToGrid="0">
      <p:cViewPr>
        <p:scale>
          <a:sx n="68" d="100"/>
          <a:sy n="68" d="100"/>
        </p:scale>
        <p:origin x="32" y="36"/>
      </p:cViewPr>
      <p:guideLst/>
    </p:cSldViewPr>
  </p:slideViewPr>
  <p:outlineViewPr>
    <p:cViewPr>
      <p:scale>
        <a:sx n="33" d="100"/>
        <a:sy n="33" d="100"/>
      </p:scale>
      <p:origin x="0" y="-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6FB2-F584-4A88-8035-0D26888E391F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135F3-6BF1-4C67-8B2B-81887BF0E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8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347" y="6577166"/>
            <a:ext cx="911939" cy="287156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1373" y="6538181"/>
            <a:ext cx="6297612" cy="287156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939" y="6554619"/>
            <a:ext cx="683339" cy="267362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3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398" y="6488114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93051" y="6488114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6154" y="6477029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00" y="6492875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5669" y="6472237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946" y="6401580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95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856" y="6406487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4720" y="6406487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3805" y="6406487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9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483" y="6492875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3625" y="6459769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7301" y="6492874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74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108" y="6412174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6999" y="6492875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987" y="6412173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57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364" y="6465311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49" y="6465311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7297" y="6465310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1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364" y="6404236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807" y="6404236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5907" y="6405016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4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1274" y="6459769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247" y="6493020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278" y="6459768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7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365" y="6469958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6258" y="6452553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5565" y="6452552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97" y="6470853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9351" y="6443289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9529" y="6501188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6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1" y="6483082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8454" y="6466602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67361" y="6493020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187" y="6476395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4720" y="6481937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2903" y="6476395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1482" y="6492875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2912" y="6510281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179" y="6492874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2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30" y="6470853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40127" y="6470852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3987" y="6470852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7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93051" y="6470852"/>
            <a:ext cx="6297612" cy="365125"/>
          </a:xfrm>
        </p:spPr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63801" y="6459914"/>
            <a:ext cx="683339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188" y="6470853"/>
            <a:ext cx="911939" cy="365125"/>
          </a:xfrm>
        </p:spPr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cielo, esterni, città&#10;&#10;Descrizione generata automaticamente">
            <a:extLst>
              <a:ext uri="{FF2B5EF4-FFF2-40B4-BE49-F238E27FC236}">
                <a16:creationId xmlns:a16="http://schemas.microsoft.com/office/drawing/2014/main" id="{4EC1DECD-966B-2542-1EAB-74B4E3469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" r="2163" b="5"/>
          <a:stretch/>
        </p:blipFill>
        <p:spPr>
          <a:xfrm>
            <a:off x="0" y="0"/>
            <a:ext cx="12292962" cy="709449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2F7224-7696-130C-389E-6D309C909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939167"/>
            <a:ext cx="10501319" cy="2450560"/>
          </a:xfrm>
        </p:spPr>
        <p:txBody>
          <a:bodyPr/>
          <a:lstStyle/>
          <a:p>
            <a:pPr algn="ctr"/>
            <a:r>
              <a:rPr lang="it-IT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Progetto di una rete di</a:t>
            </a:r>
            <a:br>
              <a:rPr lang="it-IT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it-IT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sensori per il monitoraggio</a:t>
            </a:r>
            <a:br>
              <a:rPr lang="it-IT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it-IT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della radioattività ambientale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BAAFCE-2352-93B0-836D-DE8DF3982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0501318" cy="2111669"/>
          </a:xfrm>
        </p:spPr>
        <p:txBody>
          <a:bodyPr>
            <a:normAutofit/>
          </a:bodyPr>
          <a:lstStyle/>
          <a:p>
            <a:pPr algn="ctr"/>
            <a:endParaRPr lang="it-IT" sz="2400" dirty="0">
              <a:solidFill>
                <a:srgbClr val="FF0000"/>
              </a:solidFill>
            </a:endParaRPr>
          </a:p>
          <a:p>
            <a:pPr algn="ctr"/>
            <a:endParaRPr lang="it-IT" sz="2400" dirty="0">
              <a:solidFill>
                <a:srgbClr val="FF0000"/>
              </a:solidFill>
            </a:endParaRPr>
          </a:p>
          <a:p>
            <a:pPr algn="ctr"/>
            <a:endParaRPr lang="it-IT" sz="2400" dirty="0">
              <a:solidFill>
                <a:srgbClr val="FF0000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flavia.groppi@unimi.it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1E0EAE-310D-2CEA-CD42-438333FB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54C654-E26F-890C-6FAA-E42EAAB9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F1F739-DA28-2645-8686-D22191AD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4D38601-F6CE-13F2-1933-F04BCAA0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9" y="1049097"/>
            <a:ext cx="1003801" cy="9891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2F2D5E8-0379-B456-E72B-C2FC4439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" y="-12712"/>
            <a:ext cx="1510899" cy="83760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FCBBCF1-4205-4089-6E02-E398BC744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373" y="29350"/>
            <a:ext cx="7159431" cy="15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C963C3C1-0888-A20E-D8EC-0C679DE8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C29F97-0CE0-327D-3F98-F3FD5B9E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3CE720C0-9DC5-67E2-54F6-2F81CEA3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4270E1-F93B-3B36-DDEE-6ADA5F227E1A}"/>
              </a:ext>
            </a:extLst>
          </p:cNvPr>
          <p:cNvSpPr txBox="1">
            <a:spLocks/>
          </p:cNvSpPr>
          <p:nvPr/>
        </p:nvSpPr>
        <p:spPr>
          <a:xfrm>
            <a:off x="31347" y="76096"/>
            <a:ext cx="10842885" cy="540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u="sng" dirty="0"/>
              <a:t>Aggiornamento EyeRAD - Milano</a:t>
            </a:r>
            <a:endParaRPr lang="en-US" sz="4000" u="sng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C4BFED-5F1C-463A-7A26-1DEFF1016134}"/>
              </a:ext>
            </a:extLst>
          </p:cNvPr>
          <p:cNvSpPr txBox="1"/>
          <p:nvPr/>
        </p:nvSpPr>
        <p:spPr>
          <a:xfrm>
            <a:off x="86419" y="715965"/>
            <a:ext cx="797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2000" dirty="0">
                <a:solidFill>
                  <a:srgbClr val="5F5F5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kumimoji="0" lang="it-IT" altLang="it-IT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Installato il campionatore sul tetto del LASA</a:t>
            </a:r>
            <a:endParaRPr lang="it-IT" altLang="it-IT" sz="3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CBF1FB3B-2F0C-67B5-BD7B-5FDC9D2E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40" y="70937"/>
            <a:ext cx="1623148" cy="438688"/>
          </a:xfrm>
          <a:prstGeom prst="rect">
            <a:avLst/>
          </a:prstGeom>
        </p:spPr>
      </p:pic>
      <p:pic>
        <p:nvPicPr>
          <p:cNvPr id="2" name="Immagine 1" descr="Immagine che contiene aria aperta, cielo, albero, edificio&#10;&#10;Descrizione generata automaticamente">
            <a:extLst>
              <a:ext uri="{FF2B5EF4-FFF2-40B4-BE49-F238E27FC236}">
                <a16:creationId xmlns:a16="http://schemas.microsoft.com/office/drawing/2014/main" id="{7F889146-6199-A75C-95CD-2AC449708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31" y="681091"/>
            <a:ext cx="2996910" cy="34667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llegato alla rete Wi-Fi di Ateneo…">
            <a:extLst>
              <a:ext uri="{FF2B5EF4-FFF2-40B4-BE49-F238E27FC236}">
                <a16:creationId xmlns:a16="http://schemas.microsoft.com/office/drawing/2014/main" id="{C2E78A99-1E04-E873-F094-7C53451ACFE7}"/>
              </a:ext>
            </a:extLst>
          </p:cNvPr>
          <p:cNvSpPr txBox="1">
            <a:spLocks/>
          </p:cNvSpPr>
          <p:nvPr/>
        </p:nvSpPr>
        <p:spPr>
          <a:xfrm>
            <a:off x="131712" y="791004"/>
            <a:ext cx="7763933" cy="552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5143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9715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4287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8859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3431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5pPr>
            <a:lvl6pPr marL="28003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6pPr>
            <a:lvl7pPr marL="32575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7pPr>
            <a:lvl8pPr marL="37147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8pPr>
            <a:lvl9pPr marL="4171950" marR="0" indent="-51435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Produkt Light"/>
                <a:ea typeface="Produkt Light"/>
                <a:cs typeface="Produkt Light"/>
                <a:sym typeface="Produkt Light"/>
              </a:defRPr>
            </a:lvl9pPr>
          </a:lstStyle>
          <a:p>
            <a:pPr marL="478345" marR="0" lvl="2" indent="-478345" algn="l" defTabSz="330708" rtl="0" eaLnBrk="1" fontAlgn="auto" latinLnBrk="0" hangingPunct="1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85"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9FAABA">
                  <a:satOff val="-9155"/>
                  <a:lumOff val="-32673"/>
                </a:srgbClr>
              </a:solidFill>
              <a:effectLst/>
              <a:uLnTx/>
              <a:uFillTx/>
              <a:latin typeface="Produkt Light"/>
              <a:sym typeface="Produkt Light"/>
            </a:endParaRPr>
          </a:p>
          <a:p>
            <a:pPr marL="285750" lvl="0" indent="-28575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it-IT" altLang="it-IT" sz="17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Effettuate varie </a:t>
            </a: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interazioni che si sono protratte per diversi mesi con </a:t>
            </a:r>
            <a:r>
              <a:rPr kumimoji="0" lang="it-IT" altLang="it-IT" sz="17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ditta che ha venduto i campionatori per risolvere le varie problematiche iniziali evidenziate.</a:t>
            </a:r>
          </a:p>
          <a:p>
            <a:pPr marL="285750" marR="0" lvl="0" indent="-28575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altLang="it-IT" sz="17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è reso necessario ricevere aggiornamenti s/w per risolvere:</a:t>
            </a:r>
          </a:p>
          <a:p>
            <a:pPr marL="742950" lvl="1" indent="-28575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poter importare in </a:t>
            </a:r>
            <a:r>
              <a:rPr lang="it-IT" altLang="it-IT" sz="1700" dirty="0" err="1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leggere i risultati esportati su chiavetta USB;</a:t>
            </a:r>
          </a:p>
          <a:p>
            <a:pPr marL="742950" lvl="1" indent="-28575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it-IT" altLang="it-IT" sz="17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oter</a:t>
            </a:r>
            <a:r>
              <a:rPr kumimoji="0" lang="it-IT" altLang="it-IT" sz="17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effettuare le misure in diversi segmenti</a:t>
            </a: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pianificando i diversi tempi di attesa e di durata delle misure.</a:t>
            </a:r>
          </a:p>
          <a:p>
            <a:pPr marL="285750" marR="0" lvl="0" indent="-28575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la parte </a:t>
            </a:r>
            <a:r>
              <a:rPr lang="it-IT" altLang="it-IT" sz="1700" dirty="0" err="1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Wifii</a:t>
            </a: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it-IT" altLang="it-IT" sz="17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aggiornato il modulo </a:t>
            </a:r>
            <a:r>
              <a:rPr lang="it-IT" altLang="it-IT" sz="1700" dirty="0" err="1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Wifii</a:t>
            </a: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renderlo compatibile con la modalità di comunicazione all’interno della rete INFN;</a:t>
            </a:r>
          </a:p>
          <a:p>
            <a:pPr marL="742950" lvl="1" indent="-28575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è riusciti a vedere in rete il campionatore. </a:t>
            </a:r>
          </a:p>
          <a:p>
            <a:pPr marL="742950" lvl="1" indent="-28575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Siamo riusciti a vedere i dati che man mano vengono acquisiti.</a:t>
            </a:r>
          </a:p>
          <a:p>
            <a:pPr marL="742950" lvl="1" indent="-28575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700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Rimane che non si è in grado di fare il download da remoto</a:t>
            </a:r>
            <a:endParaRPr kumimoji="0" lang="it-IT" sz="1700" b="0" i="0" u="none" strike="noStrike" kern="0" cap="none" spc="0" normalizeH="0" baseline="0" noProof="0" dirty="0">
              <a:ln>
                <a:noFill/>
              </a:ln>
              <a:solidFill>
                <a:srgbClr val="D5B7B7">
                  <a:lumOff val="-14283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dukt Ligh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C69035-BE5B-D183-807C-9EDBFC5D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422" y="4212427"/>
            <a:ext cx="3619218" cy="26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1E0EAE-310D-2CEA-CD42-438333FB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54C654-E26F-890C-6FAA-E42EAAB9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F1F739-DA28-2645-8686-D22191AD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6668736-D6F2-FBB1-1F38-F8D40942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5827"/>
            <a:ext cx="10143503" cy="549255"/>
          </a:xfrm>
        </p:spPr>
        <p:txBody>
          <a:bodyPr/>
          <a:lstStyle/>
          <a:p>
            <a:pPr algn="ctr"/>
            <a:r>
              <a:rPr lang="it-IT" sz="3200"/>
              <a:t>Raccolta particolato sui filtri e misure spettrometria </a:t>
            </a:r>
            <a:r>
              <a:rPr lang="it-IT" sz="3200">
                <a:latin typeface="Symbol" panose="05050102010706020507" pitchFamily="18" charset="2"/>
              </a:rPr>
              <a:t>g</a:t>
            </a:r>
            <a:endParaRPr lang="it-IT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E9CEA7-63D6-26CD-E26D-C8ED259A81DC}"/>
              </a:ext>
            </a:extLst>
          </p:cNvPr>
          <p:cNvSpPr txBox="1"/>
          <p:nvPr/>
        </p:nvSpPr>
        <p:spPr>
          <a:xfrm>
            <a:off x="49093" y="974635"/>
            <a:ext cx="75112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sono fatte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raccolte di particolato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filtri di fibra di vetro con acquisizioni di 23 h; intervallo di 1 h per sostituzione filtro e ripartita la misura.</a:t>
            </a: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Misure di spettrometria gamma di prova  con rivelatore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HPGe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Ortec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EG&amp;G da </a:t>
            </a:r>
            <a:r>
              <a:rPr lang="it-I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200.000 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s/w di analisi: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GammaVision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Calibrazione con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sorgente certificata di </a:t>
            </a:r>
            <a:r>
              <a:rPr lang="it-IT" sz="2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152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</a:t>
            </a:r>
          </a:p>
          <a:p>
            <a:pPr marL="742950" lvl="1" indent="-285750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2000" dirty="0">
                <a:solidFill>
                  <a:srgbClr val="5F5F5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49 punti</a:t>
            </a:r>
          </a:p>
          <a:p>
            <a:pPr marL="742950" lvl="1" indent="-285750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2000" dirty="0">
                <a:solidFill>
                  <a:srgbClr val="5F5F5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Attività 1/1/1995: 896.4 Bq – errore: 2.35%</a:t>
            </a: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547C9FB6-8226-A505-4C6D-77A6350F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40" y="70937"/>
            <a:ext cx="1623148" cy="438688"/>
          </a:xfrm>
          <a:prstGeom prst="rect">
            <a:avLst/>
          </a:prstGeom>
        </p:spPr>
      </p:pic>
      <p:pic>
        <p:nvPicPr>
          <p:cNvPr id="3" name="Immagine 2" descr="Immagine che contiene macchina, elettronica, computer, cavo&#10;&#10;Descrizione generata automaticamente">
            <a:extLst>
              <a:ext uri="{FF2B5EF4-FFF2-40B4-BE49-F238E27FC236}">
                <a16:creationId xmlns:a16="http://schemas.microsoft.com/office/drawing/2014/main" id="{319302A9-9B96-A930-AA50-EA9AAF4D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/>
          <a:stretch/>
        </p:blipFill>
        <p:spPr>
          <a:xfrm>
            <a:off x="8239027" y="759543"/>
            <a:ext cx="2836201" cy="3421548"/>
          </a:xfrm>
          <a:prstGeom prst="rect">
            <a:avLst/>
          </a:prstGeom>
        </p:spPr>
      </p:pic>
      <p:pic>
        <p:nvPicPr>
          <p:cNvPr id="10" name="Immagine 9" descr="Immagine che contiene testo, calligrafia, Carattere, plastica&#10;&#10;Descrizione generata automaticamente">
            <a:extLst>
              <a:ext uri="{FF2B5EF4-FFF2-40B4-BE49-F238E27FC236}">
                <a16:creationId xmlns:a16="http://schemas.microsoft.com/office/drawing/2014/main" id="{580E7FF6-6CE3-2E52-023F-4D50DF95F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07" y="4514957"/>
            <a:ext cx="2199408" cy="2166803"/>
          </a:xfrm>
          <a:prstGeom prst="rect">
            <a:avLst/>
          </a:prstGeom>
        </p:spPr>
      </p:pic>
      <p:pic>
        <p:nvPicPr>
          <p:cNvPr id="11" name="Immagine 10" descr="Immagine che contiene interno, plastica, teglia, vassoio&#10;&#10;Descrizione generata automaticamente">
            <a:extLst>
              <a:ext uri="{FF2B5EF4-FFF2-40B4-BE49-F238E27FC236}">
                <a16:creationId xmlns:a16="http://schemas.microsoft.com/office/drawing/2014/main" id="{EFB2204B-86C9-B266-AAD5-AAAE590E7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10920" y="4132391"/>
            <a:ext cx="2185173" cy="29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5DFA-DFFB-66A5-F13A-3D7954A89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F848EA2-ABFE-BE0A-D528-58100A0A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7CBB6D-1387-C02E-F6B1-EF563EFF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61F425-5F96-1C64-2CA1-3ADCBE3F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8FF8F16-1243-6A5D-B960-045A8D8A3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5827"/>
            <a:ext cx="10143503" cy="549255"/>
          </a:xfrm>
        </p:spPr>
        <p:txBody>
          <a:bodyPr/>
          <a:lstStyle/>
          <a:p>
            <a:pPr algn="ctr"/>
            <a:r>
              <a:rPr lang="it-IT" sz="3200" dirty="0"/>
              <a:t>Raccolta particolato sui filtri e misure spettrometria </a:t>
            </a:r>
            <a:r>
              <a:rPr lang="it-IT" sz="3200" dirty="0">
                <a:latin typeface="Symbol" panose="05050102010706020507" pitchFamily="18" charset="2"/>
              </a:rPr>
              <a:t>g</a:t>
            </a:r>
            <a:endParaRPr lang="it-IT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9F1177-A8B9-A135-F586-DC2B8BDE05B1}"/>
              </a:ext>
            </a:extLst>
          </p:cNvPr>
          <p:cNvSpPr txBox="1"/>
          <p:nvPr/>
        </p:nvSpPr>
        <p:spPr>
          <a:xfrm>
            <a:off x="49092" y="974635"/>
            <a:ext cx="87087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Misure effettuate a diversi tempi di attesa dalla fine dell’aspirazione per valutare la riduzione del contributo dei figli delle catene naturali a breve vita</a:t>
            </a: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49263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 sta mettendo a punto il contenuto delle informazioni da inserire nella pagina web di raccolta e di elaborazione dei dati.</a:t>
            </a:r>
          </a:p>
          <a:p>
            <a:pPr marL="342900" marR="0" lvl="0" indent="-34290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Obbiettivo è di sviluppare il protocollo di misura da condividere con tutte le sezioni per avere misure confrontabili.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4ADD2BC3-0F25-5FCC-CE9E-000375BF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40" y="70937"/>
            <a:ext cx="1623148" cy="438688"/>
          </a:xfrm>
          <a:prstGeom prst="rect">
            <a:avLst/>
          </a:prstGeom>
        </p:spPr>
      </p:pic>
      <p:pic>
        <p:nvPicPr>
          <p:cNvPr id="4" name="Immagine 3" descr="Immagine che contiene testo, elettronico, computer, schermo&#10;&#10;Descrizione generata automaticamente">
            <a:extLst>
              <a:ext uri="{FF2B5EF4-FFF2-40B4-BE49-F238E27FC236}">
                <a16:creationId xmlns:a16="http://schemas.microsoft.com/office/drawing/2014/main" id="{B829350D-49E8-0919-A69C-9DFDB988D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39" y="3813613"/>
            <a:ext cx="2637738" cy="2907131"/>
          </a:xfrm>
          <a:prstGeom prst="rect">
            <a:avLst/>
          </a:prstGeom>
        </p:spPr>
      </p:pic>
      <p:pic>
        <p:nvPicPr>
          <p:cNvPr id="10" name="Immagine 9" descr="Immagine che contiene testo, elettronico, schermo, computer&#10;&#10;Descrizione generata automaticamente">
            <a:extLst>
              <a:ext uri="{FF2B5EF4-FFF2-40B4-BE49-F238E27FC236}">
                <a16:creationId xmlns:a16="http://schemas.microsoft.com/office/drawing/2014/main" id="{DB707217-0A1F-789A-A5B0-FA98D8363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39" y="626380"/>
            <a:ext cx="2637739" cy="29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C963C3C1-0888-A20E-D8EC-0C679DE8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10/03/2025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C29F97-0CE0-327D-3F98-F3FD5B9E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Rete Sensori Misure di Radioattività Ambientale - riunione telematica</a:t>
            </a:r>
            <a:endParaRPr lang="en-US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3CE720C0-9DC5-67E2-54F6-2F81CEA3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732891-2902-3E8F-3D38-5C746BE24876}"/>
              </a:ext>
            </a:extLst>
          </p:cNvPr>
          <p:cNvSpPr txBox="1">
            <a:spLocks/>
          </p:cNvSpPr>
          <p:nvPr/>
        </p:nvSpPr>
        <p:spPr>
          <a:xfrm>
            <a:off x="931263" y="1520302"/>
            <a:ext cx="9589148" cy="1126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err="1"/>
              <a:t>Grazie</a:t>
            </a:r>
            <a:r>
              <a:rPr lang="en-US" sz="6600" dirty="0"/>
              <a:t> per </a:t>
            </a:r>
            <a:r>
              <a:rPr lang="en-US" sz="6600" dirty="0" err="1"/>
              <a:t>l’attenzione</a:t>
            </a:r>
            <a:endParaRPr lang="en-US" sz="6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E606DF-625E-2FBA-FC6B-C1208E33398C}"/>
              </a:ext>
            </a:extLst>
          </p:cNvPr>
          <p:cNvSpPr txBox="1"/>
          <p:nvPr/>
        </p:nvSpPr>
        <p:spPr>
          <a:xfrm>
            <a:off x="551602" y="3456039"/>
            <a:ext cx="10348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Flavia Groppi, Maria Gabriella Pugliese, Monica Sisti, Eugenio Nappi, Fiorella Maria Cagnetta, Elisa Persico, Simone Manenti, Michele Colucci, 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Environmental radioactivity monitoring in Italy: RADIOLAB and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EyeRAD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projects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, Oral Presentation at 6</a:t>
            </a:r>
            <a:r>
              <a:rPr kumimoji="0" lang="en-US" altLang="it-IT" i="0" u="none" strike="noStrike" kern="1200" cap="none" spc="0" normalizeH="0" baseline="3000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International Conference on Radioecology &amp; Environmental Radioactivity, ICRER 2024, MARSEILLE, FRANCE, 24-29 NOVEMBER 2024.</a:t>
            </a:r>
            <a:endParaRPr lang="en-US" altLang="it-IT" dirty="0">
              <a:solidFill>
                <a:srgbClr val="5F5F5F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85750" marR="0" lvl="0" indent="-28575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it-IT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85750" marR="0" lvl="0" indent="-28575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Inserito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in </a:t>
            </a: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una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presentazione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ad </a:t>
            </a: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invito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nella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sessione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Education al </a:t>
            </a:r>
            <a:r>
              <a:rPr kumimoji="0" lang="en-US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congresso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MARCXIII - International Conference on Methods and Applications of Radioanalytical Chemistry “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EDUCATION PROJECTS AT ITALIAN NATIONAL INSTITUTE OF NUCLEAR PHYSICS - INFN ABOUT NATURAL AND ARTIFICIAL RADIOACTIVITY</a:t>
            </a:r>
            <a:r>
              <a:rPr kumimoji="0" lang="en-US" altLang="it-IT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”, March 23-28, 2025</a:t>
            </a:r>
          </a:p>
          <a:p>
            <a:pPr marR="0" lvl="0" algn="just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tabLst/>
              <a:defRPr/>
            </a:pPr>
            <a:endParaRPr kumimoji="0" lang="it-IT" altLang="it-IT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020E34C9-B0FD-E3B5-14CA-C961FB44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40" y="70937"/>
            <a:ext cx="1623148" cy="4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90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6553</TotalTime>
  <Words>476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Produkt Light</vt:lpstr>
      <vt:lpstr>Roboto</vt:lpstr>
      <vt:lpstr>Symbol</vt:lpstr>
      <vt:lpstr>Trebuchet MS</vt:lpstr>
      <vt:lpstr>Wingdings</vt:lpstr>
      <vt:lpstr>Wingdings 3</vt:lpstr>
      <vt:lpstr>Sfaccettatura</vt:lpstr>
      <vt:lpstr>Progetto di una rete di sensori per il monitoraggio della radioattività ambientale</vt:lpstr>
      <vt:lpstr>Presentazione standard di PowerPoint</vt:lpstr>
      <vt:lpstr>Raccolta particolato sui filtri e misure spettrometria g</vt:lpstr>
      <vt:lpstr>Raccolta particolato sui filtri e misure spettrometria g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AMBROSINO</dc:creator>
  <cp:lastModifiedBy>Flavia Maria Groppi Garlandini</cp:lastModifiedBy>
  <cp:revision>97</cp:revision>
  <dcterms:created xsi:type="dcterms:W3CDTF">2023-01-16T13:18:12Z</dcterms:created>
  <dcterms:modified xsi:type="dcterms:W3CDTF">2025-03-18T19:12:04Z</dcterms:modified>
</cp:coreProperties>
</file>