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0" r:id="rId4"/>
    <p:sldId id="259" r:id="rId5"/>
    <p:sldId id="257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9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F4D4-545A-4DD5-9427-D06C5FF132DB}" type="datetimeFigureOut">
              <a:rPr lang="it-IT" smtClean="0"/>
              <a:t>14/03/25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D080-CFC3-43E9-8937-6D1E7C8348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64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F4D4-545A-4DD5-9427-D06C5FF132DB}" type="datetimeFigureOut">
              <a:rPr lang="it-IT" smtClean="0"/>
              <a:t>14/03/25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D080-CFC3-43E9-8937-6D1E7C8348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92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F4D4-545A-4DD5-9427-D06C5FF132DB}" type="datetimeFigureOut">
              <a:rPr lang="it-IT" smtClean="0"/>
              <a:t>14/03/25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D080-CFC3-43E9-8937-6D1E7C8348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89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F4D4-545A-4DD5-9427-D06C5FF132DB}" type="datetimeFigureOut">
              <a:rPr lang="it-IT" smtClean="0"/>
              <a:t>14/03/25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D080-CFC3-43E9-8937-6D1E7C8348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02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F4D4-545A-4DD5-9427-D06C5FF132DB}" type="datetimeFigureOut">
              <a:rPr lang="it-IT" smtClean="0"/>
              <a:t>14/03/25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D080-CFC3-43E9-8937-6D1E7C8348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5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F4D4-545A-4DD5-9427-D06C5FF132DB}" type="datetimeFigureOut">
              <a:rPr lang="it-IT" smtClean="0"/>
              <a:t>14/03/25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D080-CFC3-43E9-8937-6D1E7C8348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42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F4D4-545A-4DD5-9427-D06C5FF132DB}" type="datetimeFigureOut">
              <a:rPr lang="it-IT" smtClean="0"/>
              <a:t>14/03/25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D080-CFC3-43E9-8937-6D1E7C8348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9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F4D4-545A-4DD5-9427-D06C5FF132DB}" type="datetimeFigureOut">
              <a:rPr lang="it-IT" smtClean="0"/>
              <a:t>14/03/25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D080-CFC3-43E9-8937-6D1E7C8348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04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F4D4-545A-4DD5-9427-D06C5FF132DB}" type="datetimeFigureOut">
              <a:rPr lang="it-IT" smtClean="0"/>
              <a:t>14/03/25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D080-CFC3-43E9-8937-6D1E7C8348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14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F4D4-545A-4DD5-9427-D06C5FF132DB}" type="datetimeFigureOut">
              <a:rPr lang="it-IT" smtClean="0"/>
              <a:t>14/03/25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D080-CFC3-43E9-8937-6D1E7C8348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0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F4D4-545A-4DD5-9427-D06C5FF132DB}" type="datetimeFigureOut">
              <a:rPr lang="it-IT" smtClean="0"/>
              <a:t>14/03/25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D080-CFC3-43E9-8937-6D1E7C8348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79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FF4D4-545A-4DD5-9427-D06C5FF132DB}" type="datetimeFigureOut">
              <a:rPr lang="it-IT" smtClean="0"/>
              <a:t>14/03/25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6D080-CFC3-43E9-8937-6D1E7C8348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5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F96E6E-C8B8-10EB-B263-A9EA1B4D0387}"/>
              </a:ext>
            </a:extLst>
          </p:cNvPr>
          <p:cNvSpPr txBox="1"/>
          <p:nvPr/>
        </p:nvSpPr>
        <p:spPr>
          <a:xfrm>
            <a:off x="2879870" y="2503068"/>
            <a:ext cx="65907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Aggiornamento </a:t>
            </a:r>
            <a:r>
              <a:rPr lang="it-IT" sz="4000" b="1" dirty="0" err="1"/>
              <a:t>EyeRAD</a:t>
            </a:r>
            <a:r>
              <a:rPr lang="it-IT" sz="4000" b="1" dirty="0"/>
              <a:t> </a:t>
            </a:r>
          </a:p>
          <a:p>
            <a:pPr algn="ctr"/>
            <a:r>
              <a:rPr lang="it-IT" sz="4000" b="1" dirty="0"/>
              <a:t>Laboratori Nazionali del Sud</a:t>
            </a:r>
          </a:p>
        </p:txBody>
      </p:sp>
      <p:pic>
        <p:nvPicPr>
          <p:cNvPr id="4" name="Immagine 3" descr="Immagine che contiene Carattere, logo, Elementi grafici, simbolo&#10;&#10;Descrizione generata automaticamente">
            <a:extLst>
              <a:ext uri="{FF2B5EF4-FFF2-40B4-BE49-F238E27FC236}">
                <a16:creationId xmlns:a16="http://schemas.microsoft.com/office/drawing/2014/main" id="{CD4168C9-50AD-D620-9AE7-1AEF20F12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29" y="137927"/>
            <a:ext cx="3213100" cy="122227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4849EBA-8749-8A0A-6363-19AE0BE18A00}"/>
              </a:ext>
            </a:extLst>
          </p:cNvPr>
          <p:cNvSpPr txBox="1"/>
          <p:nvPr/>
        </p:nvSpPr>
        <p:spPr>
          <a:xfrm>
            <a:off x="4207843" y="4223518"/>
            <a:ext cx="3776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i="0" dirty="0">
                <a:effectLst/>
                <a:latin typeface="Roboto" panose="02000000000000000000" pitchFamily="2" charset="0"/>
              </a:rPr>
              <a:t>Riunione di Collaborazione</a:t>
            </a:r>
          </a:p>
          <a:p>
            <a:pPr algn="ctr"/>
            <a:r>
              <a:rPr lang="it-IT" sz="2000" b="1" i="0" dirty="0">
                <a:effectLst/>
                <a:latin typeface="Roboto Light" panose="020F0302020204030204" pitchFamily="34" charset="0"/>
              </a:rPr>
              <a:t>10 Mar 2025</a:t>
            </a:r>
          </a:p>
        </p:txBody>
      </p:sp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B4D7EAAD-B3C0-328E-398A-2AB1DFC13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37927"/>
            <a:ext cx="24638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6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50725" y="1504278"/>
            <a:ext cx="117239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Il campionatore è stato istallato in posizione provvisoria. </a:t>
            </a:r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Sono state effettuale le istallazioni dei vari aggiornamenti software</a:t>
            </a:r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Persistono ancora problemi legati alla connessione alla rete </a:t>
            </a:r>
            <a:r>
              <a:rPr lang="it-IT" sz="2000" dirty="0" err="1"/>
              <a:t>wifi</a:t>
            </a:r>
            <a:r>
              <a:rPr lang="it-IT" sz="2000" dirty="0"/>
              <a:t> dei LNS (sono in corso alcuni test)</a:t>
            </a:r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Sono stati effettuali alcuni cicli di campionamento (da 1h ogni 12h per una settimana)</a:t>
            </a:r>
          </a:p>
          <a:p>
            <a:r>
              <a:rPr lang="it-IT" sz="2000" dirty="0"/>
              <a:t>per verificare il corretto funzionamento hardware/software del sistema. </a:t>
            </a:r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Alcuni filtri sono stati posti in misura con l’</a:t>
            </a:r>
            <a:r>
              <a:rPr lang="it-IT" sz="2000" dirty="0" err="1"/>
              <a:t>HPGe</a:t>
            </a:r>
            <a:r>
              <a:rPr lang="it-IT" sz="2000" dirty="0"/>
              <a:t> detector.</a:t>
            </a:r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Nei prossimi giorni il campionatore verrà istallato nella posizione definitiva.</a:t>
            </a:r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Supporto di una dottoranda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00221" y="644741"/>
            <a:ext cx="6336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/>
              <a:t>Aggiornamento </a:t>
            </a:r>
            <a:r>
              <a:rPr lang="it-IT" sz="3200" b="1" dirty="0" err="1"/>
              <a:t>EyeRAD</a:t>
            </a:r>
            <a:r>
              <a:rPr lang="it-IT" sz="3200" b="1" dirty="0"/>
              <a:t> LNS</a:t>
            </a:r>
          </a:p>
        </p:txBody>
      </p:sp>
    </p:spTree>
    <p:extLst>
      <p:ext uri="{BB962C8B-B14F-4D97-AF65-F5344CB8AC3E}">
        <p14:creationId xmlns:p14="http://schemas.microsoft.com/office/powerpoint/2010/main" val="424187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ria aperta, strada, albero, cielo&#10;&#10;Descrizione generata automaticamente">
            <a:extLst>
              <a:ext uri="{FF2B5EF4-FFF2-40B4-BE49-F238E27FC236}">
                <a16:creationId xmlns:a16="http://schemas.microsoft.com/office/drawing/2014/main" id="{2C2EABF0-26F1-A2BF-BB76-39D67F9B6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99" y="1674651"/>
            <a:ext cx="7772400" cy="4368088"/>
          </a:xfrm>
          <a:prstGeom prst="rect">
            <a:avLst/>
          </a:prstGeom>
        </p:spPr>
      </p:pic>
      <p:sp>
        <p:nvSpPr>
          <p:cNvPr id="5" name="Anello 4">
            <a:extLst>
              <a:ext uri="{FF2B5EF4-FFF2-40B4-BE49-F238E27FC236}">
                <a16:creationId xmlns:a16="http://schemas.microsoft.com/office/drawing/2014/main" id="{A6EEBFF6-C958-A8A1-D579-72B74CC86A40}"/>
              </a:ext>
            </a:extLst>
          </p:cNvPr>
          <p:cNvSpPr/>
          <p:nvPr/>
        </p:nvSpPr>
        <p:spPr>
          <a:xfrm>
            <a:off x="4739587" y="2380930"/>
            <a:ext cx="1338606" cy="2328421"/>
          </a:xfrm>
          <a:prstGeom prst="donut">
            <a:avLst>
              <a:gd name="adj" fmla="val 82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DC7DA69-D795-E5A1-2123-95BC1685CD47}"/>
              </a:ext>
            </a:extLst>
          </p:cNvPr>
          <p:cNvSpPr/>
          <p:nvPr/>
        </p:nvSpPr>
        <p:spPr>
          <a:xfrm>
            <a:off x="2779082" y="642305"/>
            <a:ext cx="6336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/>
              <a:t>Area individuata per l’istallazione</a:t>
            </a:r>
          </a:p>
        </p:txBody>
      </p:sp>
    </p:spTree>
    <p:extLst>
      <p:ext uri="{BB962C8B-B14F-4D97-AF65-F5344CB8AC3E}">
        <p14:creationId xmlns:p14="http://schemas.microsoft.com/office/powerpoint/2010/main" val="328395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hermata, blu, linea&#10;&#10;Descrizione generata automaticamente">
            <a:extLst>
              <a:ext uri="{FF2B5EF4-FFF2-40B4-BE49-F238E27FC236}">
                <a16:creationId xmlns:a16="http://schemas.microsoft.com/office/drawing/2014/main" id="{6D91CA94-E876-526D-5023-05995D25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68" y="3940629"/>
            <a:ext cx="9973464" cy="2688770"/>
          </a:xfrm>
          <a:prstGeom prst="rect">
            <a:avLst/>
          </a:prstGeom>
        </p:spPr>
      </p:pic>
      <p:pic>
        <p:nvPicPr>
          <p:cNvPr id="4" name="Immagine 3" descr="Immagine che contiene parete, interni, elettrodomestico&#10;&#10;Descrizione generata automaticamente">
            <a:extLst>
              <a:ext uri="{FF2B5EF4-FFF2-40B4-BE49-F238E27FC236}">
                <a16:creationId xmlns:a16="http://schemas.microsoft.com/office/drawing/2014/main" id="{89CC160B-2831-F030-001C-848829C46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04" y="281497"/>
            <a:ext cx="2489483" cy="296335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7ED7E2-B657-CCEE-4CB0-AF03C58F531C}"/>
              </a:ext>
            </a:extLst>
          </p:cNvPr>
          <p:cNvSpPr txBox="1"/>
          <p:nvPr/>
        </p:nvSpPr>
        <p:spPr>
          <a:xfrm>
            <a:off x="5270526" y="147078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32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A445DC-DFEA-3D63-A6D0-3E3EFCDC1F3E}"/>
              </a:ext>
            </a:extLst>
          </p:cNvPr>
          <p:cNvSpPr txBox="1"/>
          <p:nvPr/>
        </p:nvSpPr>
        <p:spPr>
          <a:xfrm>
            <a:off x="6096000" y="296733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6B44F5-A637-0FCC-1757-59266DCD6800}"/>
              </a:ext>
            </a:extLst>
          </p:cNvPr>
          <p:cNvSpPr txBox="1"/>
          <p:nvPr/>
        </p:nvSpPr>
        <p:spPr>
          <a:xfrm>
            <a:off x="316088" y="218512"/>
            <a:ext cx="770493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Setup per le misure di spettrometria gamma</a:t>
            </a:r>
          </a:p>
          <a:p>
            <a:endParaRPr lang="it-IT" sz="2400" dirty="0"/>
          </a:p>
          <a:p>
            <a:r>
              <a:rPr lang="it-IT" sz="2400" dirty="0"/>
              <a:t>Rivelatore: Detective X </a:t>
            </a:r>
            <a:r>
              <a:rPr lang="it-IT" sz="2400" dirty="0" err="1"/>
              <a:t>Ortec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Software di acquisizione: </a:t>
            </a:r>
            <a:r>
              <a:rPr lang="it-IT" sz="2400" dirty="0" err="1"/>
              <a:t>GammaVision</a:t>
            </a:r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D4765CD-8A35-F704-3DEA-FF8070132DAB}"/>
              </a:ext>
            </a:extLst>
          </p:cNvPr>
          <p:cNvSpPr txBox="1"/>
          <p:nvPr/>
        </p:nvSpPr>
        <p:spPr>
          <a:xfrm>
            <a:off x="1109268" y="3429000"/>
            <a:ext cx="432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Spettro di fondo acquisito con filtro ’’pulito’’</a:t>
            </a:r>
          </a:p>
        </p:txBody>
      </p:sp>
    </p:spTree>
    <p:extLst>
      <p:ext uri="{BB962C8B-B14F-4D97-AF65-F5344CB8AC3E}">
        <p14:creationId xmlns:p14="http://schemas.microsoft.com/office/powerpoint/2010/main" val="367814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9" y="1967616"/>
            <a:ext cx="10058400" cy="451554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35811" y="2678598"/>
            <a:ext cx="13489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aseline="30000" dirty="0"/>
              <a:t>212</a:t>
            </a:r>
            <a:r>
              <a:rPr lang="it-IT" sz="1600" dirty="0"/>
              <a:t>Pb 238 </a:t>
            </a:r>
            <a:r>
              <a:rPr lang="it-IT" sz="1600" dirty="0" err="1"/>
              <a:t>keV</a:t>
            </a:r>
            <a:endParaRPr lang="it-IT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872568" y="5556091"/>
            <a:ext cx="13489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aseline="30000" dirty="0"/>
              <a:t>214</a:t>
            </a:r>
            <a:r>
              <a:rPr lang="it-IT" sz="1600" dirty="0"/>
              <a:t>Pb 352 </a:t>
            </a:r>
            <a:r>
              <a:rPr lang="it-IT" sz="1600" dirty="0" err="1"/>
              <a:t>keV</a:t>
            </a: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442243" y="5725368"/>
            <a:ext cx="13489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aseline="30000" dirty="0"/>
              <a:t>7</a:t>
            </a:r>
            <a:r>
              <a:rPr lang="it-IT" sz="1600" dirty="0"/>
              <a:t>Be 477 </a:t>
            </a:r>
            <a:r>
              <a:rPr lang="it-IT" sz="1600" dirty="0" err="1"/>
              <a:t>keV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314801" y="4918100"/>
            <a:ext cx="13489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aseline="30000" dirty="0"/>
              <a:t>208</a:t>
            </a:r>
            <a:r>
              <a:rPr lang="it-IT" sz="1600" dirty="0"/>
              <a:t>Tl 583 </a:t>
            </a:r>
            <a:r>
              <a:rPr lang="it-IT" sz="1600" dirty="0" err="1"/>
              <a:t>keV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663768" y="5556091"/>
            <a:ext cx="13489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aseline="30000" dirty="0"/>
              <a:t>214</a:t>
            </a:r>
            <a:r>
              <a:rPr lang="it-IT" sz="1600" dirty="0"/>
              <a:t>Bi 609 </a:t>
            </a:r>
            <a:r>
              <a:rPr lang="it-IT" sz="1600" dirty="0" err="1"/>
              <a:t>keV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301978" y="1348321"/>
            <a:ext cx="86639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Evidenza di </a:t>
            </a:r>
            <a:r>
              <a:rPr lang="it-IT" sz="2200" baseline="30000" dirty="0"/>
              <a:t>7</a:t>
            </a:r>
            <a:r>
              <a:rPr lang="it-IT" sz="2200" dirty="0"/>
              <a:t>Be e Isotopi del Piombo con eccesso di </a:t>
            </a:r>
            <a:r>
              <a:rPr lang="it-IT" sz="2200" baseline="30000" dirty="0"/>
              <a:t>212</a:t>
            </a:r>
            <a:r>
              <a:rPr lang="it-IT" sz="2200" dirty="0"/>
              <a:t>Pb rispetto al </a:t>
            </a:r>
            <a:r>
              <a:rPr lang="it-IT" sz="2200" baseline="30000" dirty="0"/>
              <a:t>214</a:t>
            </a:r>
            <a:r>
              <a:rPr lang="it-IT" sz="2200" dirty="0"/>
              <a:t>Pb 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DFCAF48-E0AD-7305-71BE-D01CE4BB81A2}"/>
              </a:ext>
            </a:extLst>
          </p:cNvPr>
          <p:cNvSpPr txBox="1"/>
          <p:nvPr/>
        </p:nvSpPr>
        <p:spPr>
          <a:xfrm>
            <a:off x="1888934" y="227130"/>
            <a:ext cx="6732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/>
              <a:t>Risultati misure test </a:t>
            </a:r>
          </a:p>
          <a:p>
            <a:r>
              <a:rPr lang="it-IT" sz="2200" dirty="0"/>
              <a:t>cicli di campionamento da 1h ogni 12h per una settimana</a:t>
            </a:r>
          </a:p>
        </p:txBody>
      </p:sp>
    </p:spTree>
    <p:extLst>
      <p:ext uri="{BB962C8B-B14F-4D97-AF65-F5344CB8AC3E}">
        <p14:creationId xmlns:p14="http://schemas.microsoft.com/office/powerpoint/2010/main" val="140942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D477340-07E2-7C0D-01C4-D8B883C156F8}"/>
              </a:ext>
            </a:extLst>
          </p:cNvPr>
          <p:cNvSpPr/>
          <p:nvPr/>
        </p:nvSpPr>
        <p:spPr>
          <a:xfrm>
            <a:off x="1932495" y="644741"/>
            <a:ext cx="6903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/>
              <a:t>Aggiornamenti successivi alla riunione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831412-FB06-2790-690D-CD079E7534DD}"/>
              </a:ext>
            </a:extLst>
          </p:cNvPr>
          <p:cNvSpPr txBox="1"/>
          <p:nvPr/>
        </p:nvSpPr>
        <p:spPr>
          <a:xfrm>
            <a:off x="790222" y="1998132"/>
            <a:ext cx="6289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Il campionatore è stato istallato nella posizione individuata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7CE066-830F-76B7-2F1B-9C2980E17924}"/>
              </a:ext>
            </a:extLst>
          </p:cNvPr>
          <p:cNvSpPr txBox="1"/>
          <p:nvPr/>
        </p:nvSpPr>
        <p:spPr>
          <a:xfrm>
            <a:off x="790222" y="2607733"/>
            <a:ext cx="7021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I problemi legati alla connessione </a:t>
            </a:r>
            <a:r>
              <a:rPr lang="it-IT" sz="2000" dirty="0" err="1"/>
              <a:t>wifi</a:t>
            </a:r>
            <a:r>
              <a:rPr lang="it-IT" sz="2000" dirty="0"/>
              <a:t> sembrano essere stati risolti</a:t>
            </a:r>
          </a:p>
        </p:txBody>
      </p:sp>
      <p:pic>
        <p:nvPicPr>
          <p:cNvPr id="6" name="Immagine 5" descr="Immagine che contiene aria aperta, albero, Contenitore dei rifiuti, terreno&#10;&#10;Descrizione generata automaticamente">
            <a:extLst>
              <a:ext uri="{FF2B5EF4-FFF2-40B4-BE49-F238E27FC236}">
                <a16:creationId xmlns:a16="http://schemas.microsoft.com/office/drawing/2014/main" id="{6AF8770E-2A05-1198-A4DB-9AA216E02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003" y="1620279"/>
            <a:ext cx="2506384" cy="44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45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199</Words>
  <Application>Microsoft Macintosh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Roboto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Gabriele Rapisarda</dc:creator>
  <cp:lastModifiedBy>Giuseppe Gabriele Rapisarda</cp:lastModifiedBy>
  <cp:revision>17</cp:revision>
  <dcterms:created xsi:type="dcterms:W3CDTF">2025-03-09T16:57:30Z</dcterms:created>
  <dcterms:modified xsi:type="dcterms:W3CDTF">2025-03-14T16:19:08Z</dcterms:modified>
</cp:coreProperties>
</file>