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7" r:id="rId4"/>
    <p:sldId id="256" r:id="rId5"/>
    <p:sldId id="26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E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B1ADD5-FD00-C8E0-3257-6631A7A56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C227383-47C2-D60A-F6C1-1A23E2B9F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2A6B70-13B9-43F9-DD3E-61DD9818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D00-1706-47C8-9CC8-C964F270448C}" type="datetimeFigureOut">
              <a:rPr lang="it-IT" smtClean="0"/>
              <a:t>10/03/2025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D4C9F8-CBFE-BFA7-2211-4E144ED5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BCB872-F6C8-EA85-56DA-6C77F4A1D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B229-39B4-43EA-90CD-39817A54E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817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FBFEB9-B76B-5FA7-6B56-40A1231C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466ABA2-EBE5-B941-A237-085408DAB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AEE1A6-100D-BDE5-FFB7-F0EA74D1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D00-1706-47C8-9CC8-C964F270448C}" type="datetimeFigureOut">
              <a:rPr lang="it-IT" smtClean="0"/>
              <a:t>10/03/2025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E17B1A-EFD9-C842-8DB1-3A0D1AF51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853541-E1D9-8977-BCBD-903FDDAEF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B229-39B4-43EA-90CD-39817A54E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913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BCFA808-0272-A848-8E66-4368D4988F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A031BD1-3CF0-D4C3-F25A-31FB75117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D88E6F-17D5-FA8A-6E6C-6F4D2B27E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D00-1706-47C8-9CC8-C964F270448C}" type="datetimeFigureOut">
              <a:rPr lang="it-IT" smtClean="0"/>
              <a:t>10/03/2025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A01BCB-370C-AF19-0B0F-F597C9A3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60AD2E-DD3D-4275-2046-A111E8DAD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B229-39B4-43EA-90CD-39817A54E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58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C1E5F5-0DBB-04A1-41D7-15FB689E1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077928-4857-C68D-F229-ED222186B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73D659-BFBD-7C5A-531E-B0A72DFF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D00-1706-47C8-9CC8-C964F270448C}" type="datetimeFigureOut">
              <a:rPr lang="it-IT" smtClean="0"/>
              <a:t>10/03/2025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1049C7-3DD2-EE1E-FABF-3906AA20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79C817-ACA1-8210-ED0C-237B61FA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B229-39B4-43EA-90CD-39817A54E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90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4ADD21-5A4E-3755-67F5-E6878CB29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46474F0-6381-4AFE-118B-9BB338400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ED9852-1A1F-2275-A131-C3E7E141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D00-1706-47C8-9CC8-C964F270448C}" type="datetimeFigureOut">
              <a:rPr lang="it-IT" smtClean="0"/>
              <a:t>10/03/2025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9C93BC-8E13-A581-43C1-54DE4E35C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2D9424-76C0-B24D-6AFF-8FBAEC954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B229-39B4-43EA-90CD-39817A54E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62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65DC7-80B1-F735-002D-79FA24A72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C0B258-A497-8C9E-42A2-7A5E19602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FEB29AB-538D-A768-ADEB-526C31C34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9AB1E8-5FC7-AEF6-FADA-BB24172A4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D00-1706-47C8-9CC8-C964F270448C}" type="datetimeFigureOut">
              <a:rPr lang="it-IT" smtClean="0"/>
              <a:t>10/03/2025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C5F48B1-97D9-CAD1-8ABF-D6D03C13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36C93AA-3E66-EAA7-7FDC-B3D9306B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B229-39B4-43EA-90CD-39817A54E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25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7CE55A-A536-6E57-78ED-56CF7B14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D3E6580-3280-98BD-D814-CFB7C88AF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D89520D-F0FA-4A49-F187-64702D378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258E32D-A945-A1DC-6011-86B8695C7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433B5EA-6440-824E-8F64-0425C1ED2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3FBA8FE-2D5C-3212-9960-E46FD817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D00-1706-47C8-9CC8-C964F270448C}" type="datetimeFigureOut">
              <a:rPr lang="it-IT" smtClean="0"/>
              <a:t>10/03/2025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5EA9ADF-1B34-4B4F-2B21-0ACAB9E0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0295999-808E-8FAB-F647-D37356D12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B229-39B4-43EA-90CD-39817A54E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05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F17BEF-02EB-DF4D-6A1E-741681650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5DA0217-D07E-F9A4-79FD-FA3637C7F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D00-1706-47C8-9CC8-C964F270448C}" type="datetimeFigureOut">
              <a:rPr lang="it-IT" smtClean="0"/>
              <a:t>10/03/2025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D32D8C-92B5-BA07-8E78-23BADB9A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E81972D-00FF-C704-F5B0-49758B529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B229-39B4-43EA-90CD-39817A54E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436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FDADE9B-EC2C-DDB0-1075-2BCFF1C0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D00-1706-47C8-9CC8-C964F270448C}" type="datetimeFigureOut">
              <a:rPr lang="it-IT" smtClean="0"/>
              <a:t>10/03/2025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1702F66-EBC8-0A6B-7E83-4660BC71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CD6332-2B54-37CC-3B48-13C4E7A81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B229-39B4-43EA-90CD-39817A54E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627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573B1D-C2A5-0CFC-1260-71D24949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FE36E5-FB0A-8C75-5C62-374F41D0B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5FC936-E2DE-4814-5BF9-822D9EF14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5B8C6A3-C166-F0B4-AC94-C1CB3A67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D00-1706-47C8-9CC8-C964F270448C}" type="datetimeFigureOut">
              <a:rPr lang="it-IT" smtClean="0"/>
              <a:t>10/03/2025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29D613A-A50F-03EE-1DC6-F06F0D88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3A067E8-E292-E4B0-1CFC-F18A0532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B229-39B4-43EA-90CD-39817A54E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16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403B76-FBAE-E503-44E5-A105E609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D1B8836-9CB5-8521-B131-1D5001A9D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35A721A-2C32-AAFF-A8B0-5EE875974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CED6E33-D859-1577-6BEE-D3C39127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D00-1706-47C8-9CC8-C964F270448C}" type="datetimeFigureOut">
              <a:rPr lang="it-IT" smtClean="0"/>
              <a:t>10/03/2025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8506982-84FD-A1C8-69A5-8C1367908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4DD5A4-0883-060B-68D5-7B61752F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B229-39B4-43EA-90CD-39817A54E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83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998CE12-A485-EFD6-5F4F-C168103FE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2A61DA-9ACA-C4BB-D0C6-C64055EBB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8B9A04-F847-D033-EBAA-2151B42B9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DB8D00-1706-47C8-9CC8-C964F270448C}" type="datetimeFigureOut">
              <a:rPr lang="it-IT" smtClean="0"/>
              <a:t>10/03/2025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E1652D-1239-BCAF-5B04-74944112D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E4B654-A0C6-93A0-80FA-A82E404356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02B229-39B4-43EA-90CD-39817A54E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85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2234C2E-9EB9-766B-0B43-FE31B75E47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19" t="5032" r="119" b="4999"/>
          <a:stretch/>
        </p:blipFill>
        <p:spPr>
          <a:xfrm>
            <a:off x="-14514" y="1925714"/>
            <a:ext cx="12206514" cy="493613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9D53732-F3E3-9241-8267-FBFF457DA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48231"/>
            <a:ext cx="12206514" cy="1079500"/>
          </a:xfrm>
          <a:solidFill>
            <a:srgbClr val="616E84"/>
          </a:solidFill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Aggiornamento </a:t>
            </a:r>
            <a:r>
              <a:rPr lang="it-IT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EyeRAD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sezione di Ferrara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F52F53C-B333-C835-AA42-4D85788D8AA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20000" contrast="40000"/>
          </a:blip>
          <a:srcRect t="12595" r="79609"/>
          <a:stretch/>
        </p:blipFill>
        <p:spPr>
          <a:xfrm>
            <a:off x="129894" y="134738"/>
            <a:ext cx="2028825" cy="59339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9BDE69C-11FE-1023-DB4A-67A3568C5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25" y="60302"/>
            <a:ext cx="1155981" cy="73765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11DEBC-67E1-C746-1BC5-C74FF9969421}"/>
              </a:ext>
            </a:extLst>
          </p:cNvPr>
          <p:cNvSpPr txBox="1"/>
          <p:nvPr/>
        </p:nvSpPr>
        <p:spPr>
          <a:xfrm>
            <a:off x="10170761" y="6428366"/>
            <a:ext cx="202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>
                <a:solidFill>
                  <a:schemeClr val="bg1"/>
                </a:solidFill>
              </a:rPr>
              <a:t>10 Marzo 2025</a:t>
            </a:r>
          </a:p>
        </p:txBody>
      </p:sp>
    </p:spTree>
    <p:extLst>
      <p:ext uri="{BB962C8B-B14F-4D97-AF65-F5344CB8AC3E}">
        <p14:creationId xmlns:p14="http://schemas.microsoft.com/office/powerpoint/2010/main" val="181025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710CC2BC-3079-8E29-C793-05D7D939734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206514" cy="1079500"/>
          </a:xfrm>
          <a:prstGeom prst="rect">
            <a:avLst/>
          </a:prstGeom>
          <a:solidFill>
            <a:srgbClr val="616E84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Test di </a:t>
            </a:r>
            <a:r>
              <a:rPr lang="en-US" dirty="0" err="1">
                <a:solidFill>
                  <a:schemeClr val="bg1"/>
                </a:solidFill>
              </a:rPr>
              <a:t>operatività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campionatore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laboratorio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0D80066-3E3A-E7CD-1821-3A27F9DF1423}"/>
              </a:ext>
            </a:extLst>
          </p:cNvPr>
          <p:cNvSpPr txBox="1"/>
          <p:nvPr/>
        </p:nvSpPr>
        <p:spPr>
          <a:xfrm>
            <a:off x="6438528" y="5098356"/>
            <a:ext cx="4241800" cy="124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Installazione</a:t>
            </a:r>
            <a:r>
              <a:rPr lang="en-US" sz="2400" dirty="0"/>
              <a:t> </a:t>
            </a:r>
            <a:r>
              <a:rPr lang="en-US" sz="2400" dirty="0" err="1"/>
              <a:t>filtri</a:t>
            </a:r>
            <a:r>
              <a:rPr lang="en-US" sz="2400" dirty="0"/>
              <a:t> GF/1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Avvio</a:t>
            </a:r>
            <a:r>
              <a:rPr lang="en-US" sz="2400" dirty="0"/>
              <a:t> del </a:t>
            </a:r>
            <a:r>
              <a:rPr lang="en-US" sz="2400" dirty="0" err="1"/>
              <a:t>sistema</a:t>
            </a: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Test del software di </a:t>
            </a:r>
            <a:r>
              <a:rPr lang="en-US" sz="2400" dirty="0" err="1"/>
              <a:t>gestione</a:t>
            </a:r>
            <a:endParaRPr lang="en-US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5539C88-3059-1792-4150-1FC72BE49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62" y="1238490"/>
            <a:ext cx="2297710" cy="51054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78A96FF-F902-BEAC-72DE-59E3AE50F4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753" b="11600"/>
          <a:stretch/>
        </p:blipFill>
        <p:spPr>
          <a:xfrm>
            <a:off x="9926842" y="1238490"/>
            <a:ext cx="1748064" cy="2744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FF5D3D7-E260-7389-FA3D-9132F39E3E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982" r="20935"/>
          <a:stretch/>
        </p:blipFill>
        <p:spPr>
          <a:xfrm>
            <a:off x="5561856" y="1245209"/>
            <a:ext cx="4089400" cy="2744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C03F980-D993-C48D-C2CA-38D1E65B9C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4258" y="1232380"/>
            <a:ext cx="2297710" cy="5105400"/>
          </a:xfrm>
          <a:prstGeom prst="rect">
            <a:avLst/>
          </a:prstGeom>
        </p:spPr>
      </p:pic>
      <p:pic>
        <p:nvPicPr>
          <p:cNvPr id="11" name="Immagine 10" descr="Immagine che contiene Carattere, Elementi grafici, logo, simbolo&#10;&#10;Descrizione generata automaticamente">
            <a:extLst>
              <a:ext uri="{FF2B5EF4-FFF2-40B4-BE49-F238E27FC236}">
                <a16:creationId xmlns:a16="http://schemas.microsoft.com/office/drawing/2014/main" id="{86F2904B-9445-52D8-0F6D-ACD728E027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1" b="30957"/>
          <a:stretch/>
        </p:blipFill>
        <p:spPr>
          <a:xfrm>
            <a:off x="7547614" y="4240791"/>
            <a:ext cx="2099828" cy="74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35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0FE17B65-C76B-C6CF-CD35-2D83AEF99DCA}"/>
              </a:ext>
            </a:extLst>
          </p:cNvPr>
          <p:cNvSpPr txBox="1">
            <a:spLocks/>
          </p:cNvSpPr>
          <p:nvPr/>
        </p:nvSpPr>
        <p:spPr>
          <a:xfrm>
            <a:off x="-16038" y="0"/>
            <a:ext cx="12206514" cy="1079500"/>
          </a:xfrm>
          <a:prstGeom prst="rect">
            <a:avLst/>
          </a:prstGeom>
          <a:solidFill>
            <a:srgbClr val="616E84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Installazione del campionatore sul tetto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F6FFEE8-7692-FDEB-0762-F5689265C0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834" r="1" b="30425"/>
          <a:stretch/>
        </p:blipFill>
        <p:spPr>
          <a:xfrm>
            <a:off x="100046" y="3062422"/>
            <a:ext cx="2774323" cy="362155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454A37E2-F753-DB26-9079-2D016D80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063" r="-1" b="12743"/>
          <a:stretch/>
        </p:blipFill>
        <p:spPr>
          <a:xfrm>
            <a:off x="3011412" y="3062422"/>
            <a:ext cx="2815049" cy="3640377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9124A59-3D79-887B-2741-EB2B142F47C0}"/>
              </a:ext>
            </a:extLst>
          </p:cNvPr>
          <p:cNvSpPr txBox="1"/>
          <p:nvPr/>
        </p:nvSpPr>
        <p:spPr>
          <a:xfrm>
            <a:off x="1228015" y="1923438"/>
            <a:ext cx="4110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Vincolato con cavi alla terrazza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Connesso alla rete elettrica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Operatività h24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C91EE7D-66DB-CB44-A4A8-05335D4DB472}"/>
              </a:ext>
            </a:extLst>
          </p:cNvPr>
          <p:cNvSpPr txBox="1"/>
          <p:nvPr/>
        </p:nvSpPr>
        <p:spPr>
          <a:xfrm>
            <a:off x="6185192" y="2672704"/>
            <a:ext cx="60068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Collegamento del sistema alla rete Wi-Fi del Dipartimento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Installazione del software per accesso alla scheda di rete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Installazione del software di gestione remota di Bicocca</a:t>
            </a: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216653D7-359B-CDF0-F28B-5C011CF36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15" b="92329" l="10000" r="90000">
                        <a14:foregroundMark x1="48030" y1="9589" x2="53333" y2="11781"/>
                        <a14:foregroundMark x1="26061" y1="90959" x2="35455" y2="89041"/>
                        <a14:foregroundMark x1="35455" y1="89041" x2="74091" y2="923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5720" y="1079499"/>
            <a:ext cx="2551359" cy="1410979"/>
          </a:xfrm>
          <a:prstGeom prst="rect">
            <a:avLst/>
          </a:prstGeom>
        </p:spPr>
      </p:pic>
      <p:pic>
        <p:nvPicPr>
          <p:cNvPr id="35" name="Immagine 34" descr="Immagine che contiene Carattere, Elementi grafici, logo, simbolo&#10;&#10;Descrizione generata automaticamente">
            <a:extLst>
              <a:ext uri="{FF2B5EF4-FFF2-40B4-BE49-F238E27FC236}">
                <a16:creationId xmlns:a16="http://schemas.microsoft.com/office/drawing/2014/main" id="{48C656F9-8539-8FCA-0CFB-1ECF728708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1" b="30957"/>
          <a:stretch/>
        </p:blipFill>
        <p:spPr>
          <a:xfrm>
            <a:off x="2063098" y="1130100"/>
            <a:ext cx="2099828" cy="742738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5404914D-ABB4-ADDE-C6B7-BE5FDA0BCF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56455">
            <a:off x="7494689" y="4613390"/>
            <a:ext cx="3186427" cy="1760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2C5D4BA7-41CF-C935-71BE-3F008C918AE3}"/>
              </a:ext>
            </a:extLst>
          </p:cNvPr>
          <p:cNvCxnSpPr/>
          <p:nvPr/>
        </p:nvCxnSpPr>
        <p:spPr>
          <a:xfrm>
            <a:off x="5985329" y="1079500"/>
            <a:ext cx="0" cy="5778500"/>
          </a:xfrm>
          <a:prstGeom prst="line">
            <a:avLst/>
          </a:prstGeom>
          <a:ln>
            <a:solidFill>
              <a:srgbClr val="616E8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160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7DA83752-FCB3-2816-3125-38E992C27A38}"/>
              </a:ext>
            </a:extLst>
          </p:cNvPr>
          <p:cNvSpPr txBox="1">
            <a:spLocks/>
          </p:cNvSpPr>
          <p:nvPr/>
        </p:nvSpPr>
        <p:spPr>
          <a:xfrm>
            <a:off x="-16038" y="0"/>
            <a:ext cx="12206514" cy="1079500"/>
          </a:xfrm>
          <a:prstGeom prst="rect">
            <a:avLst/>
          </a:prstGeom>
          <a:solidFill>
            <a:srgbClr val="616E84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Misure di spettroscopia gamma col sistema MCA_RAD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70CFCE8-A016-4CC0-71CC-C375975EE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106" y="4275225"/>
            <a:ext cx="5802943" cy="258277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02C474C-212A-64A5-C507-05C2E67EC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234" y="1064452"/>
            <a:ext cx="2548349" cy="141439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F452323F-44F1-1303-9FC4-9B0653B3B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72" y="3376142"/>
            <a:ext cx="5492643" cy="3089612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A54444C-74C4-5788-3204-DEC250025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7966" y="3863452"/>
            <a:ext cx="1786283" cy="177409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2B6C8AF8-43E9-066D-993C-5DE0F1ADF36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783" r="20091"/>
          <a:stretch/>
        </p:blipFill>
        <p:spPr>
          <a:xfrm>
            <a:off x="242649" y="1521927"/>
            <a:ext cx="2524677" cy="1631215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B55F0BD4-0EFB-5277-7418-D9C7D68FE1D8}"/>
              </a:ext>
            </a:extLst>
          </p:cNvPr>
          <p:cNvSpPr txBox="1"/>
          <p:nvPr/>
        </p:nvSpPr>
        <p:spPr>
          <a:xfrm>
            <a:off x="2870891" y="1220990"/>
            <a:ext cx="283992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1" dirty="0"/>
              <a:t>Detectors: </a:t>
            </a:r>
            <a:r>
              <a:rPr lang="it-IT" sz="1600" dirty="0"/>
              <a:t>2 </a:t>
            </a:r>
            <a:r>
              <a:rPr lang="it-IT" sz="1600" dirty="0" err="1"/>
              <a:t>HPGe</a:t>
            </a:r>
            <a:r>
              <a:rPr lang="it-IT" sz="1600" dirty="0"/>
              <a:t> geometria coassiale tipo P </a:t>
            </a:r>
            <a:r>
              <a:rPr lang="it-IT" sz="1600" dirty="0" err="1"/>
              <a:t>PopTop</a:t>
            </a:r>
            <a:endParaRPr lang="it-IT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1" dirty="0"/>
              <a:t>Efficienza relativa: </a:t>
            </a:r>
            <a:r>
              <a:rPr lang="it-IT" sz="1600" dirty="0"/>
              <a:t>64%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1" dirty="0"/>
              <a:t>Risoluzione Energetica: </a:t>
            </a:r>
            <a:r>
              <a:rPr lang="it-IT" sz="1600" dirty="0"/>
              <a:t>FWHM 1.9  </a:t>
            </a:r>
            <a:r>
              <a:rPr lang="it-IT" sz="1600" dirty="0" err="1"/>
              <a:t>keV</a:t>
            </a:r>
            <a:r>
              <a:rPr lang="it-IT" sz="1600" dirty="0"/>
              <a:t> a 1.33 MeV (</a:t>
            </a:r>
            <a:r>
              <a:rPr lang="it-IT" sz="1600" baseline="30000" dirty="0"/>
              <a:t>60</a:t>
            </a:r>
            <a:r>
              <a:rPr lang="it-IT" sz="1600" dirty="0"/>
              <a:t>Co) (0.14 %)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FB09B291-560B-7FD2-1E23-A7F67F8F7378}"/>
              </a:ext>
            </a:extLst>
          </p:cNvPr>
          <p:cNvCxnSpPr/>
          <p:nvPr/>
        </p:nvCxnSpPr>
        <p:spPr>
          <a:xfrm>
            <a:off x="5985329" y="1079500"/>
            <a:ext cx="0" cy="5778500"/>
          </a:xfrm>
          <a:prstGeom prst="line">
            <a:avLst/>
          </a:prstGeom>
          <a:ln>
            <a:solidFill>
              <a:srgbClr val="616E8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">
            <a:extLst>
              <a:ext uri="{FF2B5EF4-FFF2-40B4-BE49-F238E27FC236}">
                <a16:creationId xmlns:a16="http://schemas.microsoft.com/office/drawing/2014/main" id="{B8885FCD-0713-7C30-0134-72524FE43662}"/>
              </a:ext>
            </a:extLst>
          </p:cNvPr>
          <p:cNvSpPr txBox="1"/>
          <p:nvPr/>
        </p:nvSpPr>
        <p:spPr>
          <a:xfrm>
            <a:off x="6132906" y="2536735"/>
            <a:ext cx="591534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Calibrazione in efficienza dell’apparato per la misura dei filtri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Definizione di una procedura di preparazione dei campioni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Sviluppo di un software di analisi automatizzata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20823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8FD1EDB-4AD7-5C15-C999-D5C6890C33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623499">
            <a:off x="5366665" y="2955521"/>
            <a:ext cx="3066964" cy="2850338"/>
          </a:xfrm>
          <a:prstGeom prst="rect">
            <a:avLst/>
          </a:prstGeom>
        </p:spPr>
      </p:pic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9FF0F7E8-B5B2-ED52-7814-216667911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14065"/>
              </p:ext>
            </p:extLst>
          </p:nvPr>
        </p:nvGraphicFramePr>
        <p:xfrm>
          <a:off x="8590691" y="2538322"/>
          <a:ext cx="3499579" cy="3638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6787">
                  <a:extLst>
                    <a:ext uri="{9D8B030D-6E8A-4147-A177-3AD203B41FA5}">
                      <a16:colId xmlns:a16="http://schemas.microsoft.com/office/drawing/2014/main" val="4193678833"/>
                    </a:ext>
                  </a:extLst>
                </a:gridCol>
                <a:gridCol w="2022792">
                  <a:extLst>
                    <a:ext uri="{9D8B030D-6E8A-4147-A177-3AD203B41FA5}">
                      <a16:colId xmlns:a16="http://schemas.microsoft.com/office/drawing/2014/main" val="3867965339"/>
                    </a:ext>
                  </a:extLst>
                </a:gridCol>
              </a:tblGrid>
              <a:tr h="712625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ysClr val="windowText" lastClr="000000"/>
                          </a:solidFill>
                        </a:rPr>
                        <a:t>Tecnologia di raffreddamento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ysClr val="windowText" lastClr="000000"/>
                          </a:solidFill>
                        </a:rPr>
                        <a:t>Sistema di riciclo dell'azoto liquido (LN₂)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062115"/>
                  </a:ext>
                </a:extLst>
              </a:tr>
              <a:tr h="431722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ysClr val="windowText" lastClr="000000"/>
                          </a:solidFill>
                        </a:rPr>
                        <a:t>Capacità del dewar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ysClr val="windowText" lastClr="000000"/>
                          </a:solidFill>
                        </a:rPr>
                        <a:t>Dewar da 28 litri</a:t>
                      </a:r>
                    </a:p>
                    <a:p>
                      <a:endParaRPr lang="it-IT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454355"/>
                  </a:ext>
                </a:extLst>
              </a:tr>
              <a:tr h="510651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ysClr val="windowText" lastClr="000000"/>
                          </a:solidFill>
                        </a:rPr>
                        <a:t>Frequenza di riempimento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ysClr val="windowText" lastClr="000000"/>
                          </a:solidFill>
                        </a:rPr>
                        <a:t>Richiede il riempimento dell'azoto liquido circa una volta ogni due anni in condizioni operative normali e continue</a:t>
                      </a:r>
                    </a:p>
                    <a:p>
                      <a:endParaRPr lang="it-IT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699676"/>
                  </a:ext>
                </a:extLst>
              </a:tr>
              <a:tr h="310055">
                <a:tc>
                  <a:txBody>
                    <a:bodyPr/>
                    <a:lstStyle/>
                    <a:p>
                      <a:r>
                        <a:rPr lang="it-IT" sz="1400" b="1" dirty="0"/>
                        <a:t>Temperatura operativa</a:t>
                      </a:r>
                      <a:endParaRPr lang="it-IT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ysClr val="windowText" lastClr="000000"/>
                          </a:solidFill>
                        </a:rPr>
                        <a:t>-196 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145428"/>
                  </a:ext>
                </a:extLst>
              </a:tr>
              <a:tr h="43172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Consumo energetico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Consumo tipico di 125 W, massimo di 350 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227059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B84F9C19-AA50-8912-4C66-2FB83A878A63}"/>
              </a:ext>
            </a:extLst>
          </p:cNvPr>
          <p:cNvSpPr txBox="1"/>
          <p:nvPr/>
        </p:nvSpPr>
        <p:spPr>
          <a:xfrm>
            <a:off x="6096000" y="2075327"/>
            <a:ext cx="252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Investimento da ~40 k€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187DB2C-BBF7-6BBF-A08C-9F95B76095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13" t="5853" r="2061" b="7137"/>
          <a:stretch/>
        </p:blipFill>
        <p:spPr>
          <a:xfrm rot="16200000">
            <a:off x="-1208972" y="3547880"/>
            <a:ext cx="4293040" cy="1511945"/>
          </a:xfrm>
          <a:prstGeom prst="rect">
            <a:avLst/>
          </a:prstGeom>
          <a:ln>
            <a:noFill/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BB0C9A-CA98-BB3D-8287-71BA718A08A4}"/>
              </a:ext>
            </a:extLst>
          </p:cNvPr>
          <p:cNvSpPr txBox="1"/>
          <p:nvPr/>
        </p:nvSpPr>
        <p:spPr>
          <a:xfrm>
            <a:off x="2156877" y="1114835"/>
            <a:ext cx="16065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/>
              <a:t> HPGe1 </a:t>
            </a:r>
            <a:endParaRPr lang="it-IT" sz="3200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08C7F117-7A62-4D2E-776F-8A39E05D1D8A}"/>
              </a:ext>
            </a:extLst>
          </p:cNvPr>
          <p:cNvSpPr txBox="1">
            <a:spLocks/>
          </p:cNvSpPr>
          <p:nvPr/>
        </p:nvSpPr>
        <p:spPr>
          <a:xfrm>
            <a:off x="-16038" y="0"/>
            <a:ext cx="12206514" cy="1079500"/>
          </a:xfrm>
          <a:prstGeom prst="rect">
            <a:avLst/>
          </a:prstGeom>
          <a:solidFill>
            <a:srgbClr val="616E84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Upgrade del sistema di raffreddamento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22E6F184-9E00-EC9C-9A54-44EA71B720D8}"/>
              </a:ext>
            </a:extLst>
          </p:cNvPr>
          <p:cNvCxnSpPr/>
          <p:nvPr/>
        </p:nvCxnSpPr>
        <p:spPr>
          <a:xfrm>
            <a:off x="5985329" y="1079500"/>
            <a:ext cx="0" cy="5778500"/>
          </a:xfrm>
          <a:prstGeom prst="line">
            <a:avLst/>
          </a:prstGeom>
          <a:ln>
            <a:solidFill>
              <a:srgbClr val="616E8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3F13326-5A62-33FB-781C-DC365BA58785}"/>
              </a:ext>
            </a:extLst>
          </p:cNvPr>
          <p:cNvSpPr txBox="1"/>
          <p:nvPr/>
        </p:nvSpPr>
        <p:spPr>
          <a:xfrm>
            <a:off x="8580961" y="1114835"/>
            <a:ext cx="16065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/>
              <a:t> HPGe2 </a:t>
            </a:r>
            <a:endParaRPr lang="it-IT" sz="320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97FFC60-16F0-A594-B1AF-291FE3B360CB}"/>
              </a:ext>
            </a:extLst>
          </p:cNvPr>
          <p:cNvSpPr txBox="1"/>
          <p:nvPr/>
        </p:nvSpPr>
        <p:spPr>
          <a:xfrm>
            <a:off x="9414981" y="2050080"/>
            <a:ext cx="2105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 Möbius di ORTEC</a:t>
            </a:r>
          </a:p>
        </p:txBody>
      </p:sp>
      <p:graphicFrame>
        <p:nvGraphicFramePr>
          <p:cNvPr id="19" name="Tabella 18">
            <a:extLst>
              <a:ext uri="{FF2B5EF4-FFF2-40B4-BE49-F238E27FC236}">
                <a16:creationId xmlns:a16="http://schemas.microsoft.com/office/drawing/2014/main" id="{A44C3FCE-E47B-9C06-17B7-4C9E8CAB4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731100"/>
              </p:ext>
            </p:extLst>
          </p:nvPr>
        </p:nvGraphicFramePr>
        <p:xfrm>
          <a:off x="2074609" y="2494248"/>
          <a:ext cx="3646042" cy="387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8593">
                  <a:extLst>
                    <a:ext uri="{9D8B030D-6E8A-4147-A177-3AD203B41FA5}">
                      <a16:colId xmlns:a16="http://schemas.microsoft.com/office/drawing/2014/main" val="4193678833"/>
                    </a:ext>
                  </a:extLst>
                </a:gridCol>
                <a:gridCol w="2107449">
                  <a:extLst>
                    <a:ext uri="{9D8B030D-6E8A-4147-A177-3AD203B41FA5}">
                      <a16:colId xmlns:a16="http://schemas.microsoft.com/office/drawing/2014/main" val="3867965339"/>
                    </a:ext>
                  </a:extLst>
                </a:gridCol>
              </a:tblGrid>
              <a:tr h="712625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ysClr val="windowText" lastClr="000000"/>
                          </a:solidFill>
                        </a:rPr>
                        <a:t>Tecnologia di raffreddamento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ysClr val="windowText" lastClr="000000"/>
                          </a:solidFill>
                        </a:rPr>
                        <a:t>Sistema di </a:t>
                      </a:r>
                      <a:r>
                        <a:rPr lang="it-IT" sz="1400" dirty="0" err="1">
                          <a:solidFill>
                            <a:sysClr val="windowText" lastClr="000000"/>
                          </a:solidFill>
                        </a:rPr>
                        <a:t>criorefrigerazione</a:t>
                      </a:r>
                      <a:r>
                        <a:rPr lang="it-IT" sz="1400" dirty="0">
                          <a:solidFill>
                            <a:sysClr val="windowText" lastClr="000000"/>
                          </a:solidFill>
                        </a:rPr>
                        <a:t> meccanica basato su ciclo Stirling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062115"/>
                  </a:ext>
                </a:extLst>
              </a:tr>
              <a:tr h="431722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ysClr val="windowText" lastClr="000000"/>
                          </a:solidFill>
                        </a:rPr>
                        <a:t>Tecnologia AVC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ysClr val="windowText" lastClr="000000"/>
                          </a:solidFill>
                        </a:rPr>
                        <a:t>Incorpora la tecnologia Active </a:t>
                      </a:r>
                      <a:r>
                        <a:rPr lang="it-IT" sz="1400" dirty="0" err="1">
                          <a:solidFill>
                            <a:sysClr val="windowText" lastClr="000000"/>
                          </a:solidFill>
                        </a:rPr>
                        <a:t>Vibration</a:t>
                      </a:r>
                      <a:r>
                        <a:rPr lang="it-IT" sz="14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it-IT" sz="1400" dirty="0" err="1">
                          <a:solidFill>
                            <a:sysClr val="windowText" lastClr="000000"/>
                          </a:solidFill>
                        </a:rPr>
                        <a:t>Cancellation</a:t>
                      </a:r>
                      <a:r>
                        <a:rPr lang="it-IT" sz="1400" dirty="0">
                          <a:solidFill>
                            <a:sysClr val="windowText" lastClr="000000"/>
                          </a:solidFill>
                        </a:rPr>
                        <a:t> per ridurre le vibrazioni e il rumore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454355"/>
                  </a:ext>
                </a:extLst>
              </a:tr>
              <a:tr h="365792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ysClr val="windowText" lastClr="000000"/>
                          </a:solidFill>
                        </a:rPr>
                        <a:t>Affidabilità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ysClr val="windowText" lastClr="000000"/>
                          </a:solidFill>
                        </a:rPr>
                        <a:t>MTTF superiore a 200.000 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699676"/>
                  </a:ext>
                </a:extLst>
              </a:tr>
              <a:tr h="431722">
                <a:tc>
                  <a:txBody>
                    <a:bodyPr/>
                    <a:lstStyle/>
                    <a:p>
                      <a:r>
                        <a:rPr lang="it-IT" sz="1400" b="1" dirty="0"/>
                        <a:t>Temperatura operativa</a:t>
                      </a:r>
                      <a:endParaRPr lang="it-IT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ysClr val="windowText" lastClr="000000"/>
                          </a:solidFill>
                        </a:rPr>
                        <a:t>-196 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145428"/>
                  </a:ext>
                </a:extLst>
              </a:tr>
              <a:tr h="43172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Consumo energetico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&lt;500 W durante il raffreddamento iniziale; &lt;400 W durante il normale funzionamento.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227059"/>
                  </a:ext>
                </a:extLst>
              </a:tr>
            </a:tbl>
          </a:graphicData>
        </a:graphic>
      </p:graphicFrame>
      <p:pic>
        <p:nvPicPr>
          <p:cNvPr id="21" name="Immagine 20">
            <a:extLst>
              <a:ext uri="{FF2B5EF4-FFF2-40B4-BE49-F238E27FC236}">
                <a16:creationId xmlns:a16="http://schemas.microsoft.com/office/drawing/2014/main" id="{387AD7A0-65AB-1195-6040-AA23EE57F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15" b="92329" l="10000" r="90000">
                        <a14:foregroundMark x1="48030" y1="9589" x2="53333" y2="11781"/>
                        <a14:foregroundMark x1="26061" y1="90959" x2="35455" y2="89041"/>
                        <a14:foregroundMark x1="35455" y1="89041" x2="74091" y2="923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2589" y="1174191"/>
            <a:ext cx="1606510" cy="88844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16253F6-633A-AECE-EEE6-BE81196CDAA5}"/>
              </a:ext>
            </a:extLst>
          </p:cNvPr>
          <p:cNvSpPr txBox="1"/>
          <p:nvPr/>
        </p:nvSpPr>
        <p:spPr>
          <a:xfrm>
            <a:off x="2960132" y="2050080"/>
            <a:ext cx="2105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ICS-P4 di ORTEC</a:t>
            </a:r>
          </a:p>
        </p:txBody>
      </p:sp>
    </p:spTree>
    <p:extLst>
      <p:ext uri="{BB962C8B-B14F-4D97-AF65-F5344CB8AC3E}">
        <p14:creationId xmlns:p14="http://schemas.microsoft.com/office/powerpoint/2010/main" val="18061403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266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Tema di Office</vt:lpstr>
      <vt:lpstr>Aggiornamento EyeRAD sezione di Ferrara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Matteo Albéri</dc:creator>
  <cp:lastModifiedBy>Mantovani Fabio</cp:lastModifiedBy>
  <cp:revision>24</cp:revision>
  <dcterms:created xsi:type="dcterms:W3CDTF">2025-01-28T09:10:30Z</dcterms:created>
  <dcterms:modified xsi:type="dcterms:W3CDTF">2025-03-10T09:20:16Z</dcterms:modified>
</cp:coreProperties>
</file>