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8"/>
  </p:normalViewPr>
  <p:slideViewPr>
    <p:cSldViewPr snapToGrid="0">
      <p:cViewPr varScale="1">
        <p:scale>
          <a:sx n="58" d="100"/>
          <a:sy n="58" d="100"/>
        </p:scale>
        <p:origin x="3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3" name="9Z-mgMevOjy55c7KjYFemfxTft7Rjo6JroXzF5c2WdXWTuYFKetUHCB2AR1CqUxQx0dEmKj_g6-sLOEvIo6UWEyB4EI7A6zjhIJR-b5dwdO1HLGs7A86PMCJRTl1R7VW7nZiWgUVJC6eYm7osB713ogv2w=s2048.png" descr="9Z-mgMevOjy55c7KjYFemfxTft7Rjo6JroXzF5c2WdXWTuYFKetUHCB2AR1CqUxQx0dEmKj_g6-sLOEvIo6UWEyB4EI7A6zjhIJR-b5dwdO1HLGs7A86PMCJRTl1R7VW7nZiWgUVJC6eYm7osB713ogv2w=s20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751" y="123802"/>
            <a:ext cx="3441560" cy="3253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8FmyiehxDxDMmMBti9S3WUWdJmCZkN24vf14sYpxm-tbSFeMbmafJGnm1BVHibmqEWDKt1h7ueGqjMYBW8vNiJrO5Gig69B_25knNKpJtUXtgTuHFzzrkMQUfwsHofhHBX7QTqfeGgVlwnJqaiwVx_h25Q=s2048.png" descr="8FmyiehxDxDMmMBti9S3WUWdJmCZkN24vf14sYpxm-tbSFeMbmafJGnm1BVHibmqEWDKt1h7ueGqjMYBW8vNiJrO5Gig69B_25knNKpJtUXtgTuHFzzrkMQUfwsHofhHBX7QTqfeGgVlwnJqaiwVx_h25Q=s20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0438" y="836077"/>
            <a:ext cx="3657601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k5yduLkfdh5afxV6KV0DSvU25er-UMyBioeEcbFl23iS341U8TxxiAQPRAkGFZWhia2dSDVLrJc1lYoWGhV6dQC5VTXRCh3A4xDN0atOolASdyhDe5A4Thh7LwN2a8_Aql77_SGS45NKEF8dUQXAfTSwjw=s2048.png" descr="k5yduLkfdh5afxV6KV0DSvU25er-UMyBioeEcbFl23iS341U8TxxiAQPRAkGFZWhia2dSDVLrJc1lYoWGhV6dQC5VTXRCh3A4xDN0atOolASdyhDe5A4Thh7LwN2a8_Aql77_SGS45NKEF8dUQXAfTSwjw=s20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72" y="387653"/>
            <a:ext cx="2694499" cy="2725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wCNeKN4dGcJuaUJGgvZ5dW7tGbu4AXTzzVLnFR0LWkSZVIsavQsmulbYhwJaburpd5EmMXzWFeiI5MOEdNeRWmeViaRHJYT79jswaPOeM3nnbyWv-FaH1esh0MzPnkqyVH-9VsfeFeH4RVKKG5waNR1KnQ=s2048.png" descr="wCNeKN4dGcJuaUJGgvZ5dW7tGbu4AXTzzVLnFR0LWkSZVIsavQsmulbYhwJaburpd5EmMXzWFeiI5MOEdNeRWmeViaRHJYT79jswaPOeM3nnbyWv-FaH1esh0MzPnkqyVH-9VsfeFeH4RVKKG5waNR1KnQ=s204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125" y="579702"/>
            <a:ext cx="4772588" cy="234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magin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"/>
          <p:cNvSpPr>
            <a:spLocks noGrp="1"/>
          </p:cNvSpPr>
          <p:nvPr>
            <p:ph type="pic" idx="21"/>
          </p:nvPr>
        </p:nvSpPr>
        <p:spPr>
          <a:xfrm>
            <a:off x="8861063" y="1909907"/>
            <a:ext cx="16536277" cy="110241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967300" y="2247134"/>
            <a:ext cx="10907200" cy="107039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400"/>
            </a:lvl1pPr>
            <a:lvl2pPr marL="0" indent="0">
              <a:spcBef>
                <a:spcPts val="0"/>
              </a:spcBef>
              <a:buSzTx/>
              <a:buNone/>
              <a:defRPr sz="5400"/>
            </a:lvl2pPr>
            <a:lvl3pPr marL="0" indent="0">
              <a:spcBef>
                <a:spcPts val="0"/>
              </a:spcBef>
              <a:buSzTx/>
              <a:buNone/>
              <a:defRPr sz="5400"/>
            </a:lvl3pPr>
            <a:lvl4pPr marL="0" indent="0">
              <a:spcBef>
                <a:spcPts val="0"/>
              </a:spcBef>
              <a:buSzTx/>
              <a:buNone/>
              <a:defRPr sz="5400"/>
            </a:lvl4pPr>
            <a:lvl5pPr marL="0" indent="0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89071" y="13044214"/>
            <a:ext cx="453239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7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159" y="47715"/>
            <a:ext cx="2852432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1" y="179576"/>
            <a:ext cx="3295233" cy="132377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Bottom of slide"/>
          <p:cNvSpPr txBox="1"/>
          <p:nvPr/>
        </p:nvSpPr>
        <p:spPr>
          <a:xfrm>
            <a:off x="6796676" y="13044213"/>
            <a:ext cx="1112545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Bottom of slide</a:t>
            </a:r>
          </a:p>
        </p:txBody>
      </p:sp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4077766" y="194402"/>
            <a:ext cx="17359524" cy="1422703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grpSp>
        <p:nvGrpSpPr>
          <p:cNvPr id="33" name="Raggruppa"/>
          <p:cNvGrpSpPr/>
          <p:nvPr/>
        </p:nvGrpSpPr>
        <p:grpSpPr>
          <a:xfrm>
            <a:off x="167138" y="12545842"/>
            <a:ext cx="3673991" cy="1027550"/>
            <a:chOff x="0" y="0"/>
            <a:chExt cx="3673989" cy="1027548"/>
          </a:xfrm>
        </p:grpSpPr>
        <p:pic>
          <p:nvPicPr>
            <p:cNvPr id="31" name="pasted-image.png" descr="pasted-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5851"/>
              <a:ext cx="1690498" cy="695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page5image43673344.jpg" descr="page5image4367334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2947" y="0"/>
              <a:ext cx="1991043" cy="1027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67300" y="2247134"/>
            <a:ext cx="22449400" cy="107039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400"/>
            </a:lvl1pPr>
            <a:lvl2pPr marL="0" indent="0">
              <a:spcBef>
                <a:spcPts val="0"/>
              </a:spcBef>
              <a:buSzTx/>
              <a:buNone/>
              <a:defRPr sz="5400"/>
            </a:lvl2pPr>
            <a:lvl3pPr marL="0" indent="0">
              <a:spcBef>
                <a:spcPts val="0"/>
              </a:spcBef>
              <a:buSzTx/>
              <a:buNone/>
              <a:defRPr sz="5400"/>
            </a:lvl3pPr>
            <a:lvl4pPr marL="0" indent="0">
              <a:spcBef>
                <a:spcPts val="0"/>
              </a:spcBef>
              <a:buSzTx/>
              <a:buNone/>
              <a:defRPr sz="5400"/>
            </a:lvl4pPr>
            <a:lvl5pPr marL="0" indent="0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89071" y="13044214"/>
            <a:ext cx="453239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" name="EyeRAD meeting — 10 Marzo 2025"/>
          <p:cNvSpPr txBox="1"/>
          <p:nvPr/>
        </p:nvSpPr>
        <p:spPr>
          <a:xfrm>
            <a:off x="6924013" y="12829089"/>
            <a:ext cx="11667030" cy="89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EyeRAD meeting — 10 Marzo 2025</a:t>
            </a:r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xfrm>
            <a:off x="4077766" y="194402"/>
            <a:ext cx="17359524" cy="1422703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9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magin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magine"/>
          <p:cNvSpPr>
            <a:spLocks noGrp="1"/>
          </p:cNvSpPr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magine"/>
          <p:cNvSpPr>
            <a:spLocks noGrp="1"/>
          </p:cNvSpPr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magine"/>
          <p:cNvSpPr>
            <a:spLocks noGrp="1"/>
          </p:cNvSpPr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ttività INFN Bari"/>
          <p:cNvSpPr txBox="1">
            <a:spLocks noGrp="1"/>
          </p:cNvSpPr>
          <p:nvPr>
            <p:ph type="ctrTitle"/>
          </p:nvPr>
        </p:nvSpPr>
        <p:spPr>
          <a:xfrm>
            <a:off x="1778000" y="2466887"/>
            <a:ext cx="20828000" cy="4648201"/>
          </a:xfrm>
          <a:prstGeom prst="rect">
            <a:avLst/>
          </a:prstGeom>
        </p:spPr>
        <p:txBody>
          <a:bodyPr/>
          <a:lstStyle/>
          <a:p>
            <a:r>
              <a:t>Attività INFN Bari</a:t>
            </a:r>
          </a:p>
        </p:txBody>
      </p:sp>
      <p:sp>
        <p:nvSpPr>
          <p:cNvPr id="122" name="L.Magaletti, V.Paticchio— 10 Marzo 2025"/>
          <p:cNvSpPr txBox="1">
            <a:spLocks noGrp="1"/>
          </p:cNvSpPr>
          <p:nvPr>
            <p:ph type="subTitle" sz="quarter" idx="1"/>
          </p:nvPr>
        </p:nvSpPr>
        <p:spPr>
          <a:xfrm>
            <a:off x="1778000" y="7790947"/>
            <a:ext cx="20828000" cy="2021339"/>
          </a:xfrm>
          <a:prstGeom prst="rect">
            <a:avLst/>
          </a:prstGeom>
        </p:spPr>
        <p:txBody>
          <a:bodyPr/>
          <a:lstStyle/>
          <a:p>
            <a:r>
              <a:t>L.Magaletti, V.Paticchio— 10 Marzo 2025</a:t>
            </a:r>
          </a:p>
        </p:txBody>
      </p:sp>
      <p:pic>
        <p:nvPicPr>
          <p:cNvPr id="123" name="filmato-incollato.png" descr="filmato-incolla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74" y="9850565"/>
            <a:ext cx="3657601" cy="3107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0f71e65-0762-490b-9186-6a1ea8ef1091.png" descr="00f71e65-0762-490b-9186-6a1ea8ef10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4059" y="9936348"/>
            <a:ext cx="5378456" cy="3515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filmato-incollato.png" descr="filmato-incoll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782" y="11145696"/>
            <a:ext cx="7422436" cy="1948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trumentazione utilizzata…"/>
          <p:cNvSpPr txBox="1">
            <a:spLocks noGrp="1"/>
          </p:cNvSpPr>
          <p:nvPr>
            <p:ph type="body" idx="1"/>
          </p:nvPr>
        </p:nvSpPr>
        <p:spPr>
          <a:xfrm>
            <a:off x="967300" y="3397431"/>
            <a:ext cx="22449400" cy="7651331"/>
          </a:xfrm>
          <a:prstGeom prst="rect">
            <a:avLst/>
          </a:prstGeom>
        </p:spPr>
        <p:txBody>
          <a:bodyPr/>
          <a:lstStyle/>
          <a:p>
            <a:pPr marL="714374" indent="-714374">
              <a:buSzPct val="125000"/>
              <a:buChar char="•"/>
            </a:pPr>
            <a:r>
              <a:t>Strumentazione utilizzata</a:t>
            </a:r>
          </a:p>
          <a:p>
            <a:pPr marL="714374" indent="-714374">
              <a:buSzPct val="125000"/>
              <a:buChar char="•"/>
            </a:pPr>
            <a:endParaRPr/>
          </a:p>
          <a:p>
            <a:pPr marL="714374" indent="-714374">
              <a:buSzPct val="125000"/>
              <a:buChar char="•"/>
            </a:pPr>
            <a:r>
              <a:t>Metodo di misura</a:t>
            </a:r>
          </a:p>
          <a:p>
            <a:pPr marL="714374" indent="-714374">
              <a:buSzPct val="125000"/>
              <a:buChar char="•"/>
            </a:pPr>
            <a:endParaRPr/>
          </a:p>
          <a:p>
            <a:pPr marL="714374" indent="-714374">
              <a:buSzPct val="125000"/>
              <a:buChar char="•"/>
            </a:pPr>
            <a:r>
              <a:t>Stato delle attività </a:t>
            </a:r>
          </a:p>
        </p:txBody>
      </p:sp>
      <p:sp>
        <p:nvSpPr>
          <p:cNvPr id="12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73805" y="1304421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9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73805" y="1304421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2" name="Strumentazione utilizz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Strumentazione utilizzata</a:t>
            </a:r>
          </a:p>
        </p:txBody>
      </p:sp>
      <p:pic>
        <p:nvPicPr>
          <p:cNvPr id="133" name="WhatsApp Image 2024-11-29 at 11.09.49 (1).jpeg" descr="WhatsApp Image 2024-11-29 at 11.09.49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686" y="1674839"/>
            <a:ext cx="9009627" cy="6757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WhatsApp Image 2024-09-25 at 11.08.04.jpeg" descr="WhatsApp Image 2024-09-25 at 11.08.04.jpeg"/>
          <p:cNvPicPr>
            <a:picLocks noChangeAspect="1"/>
          </p:cNvPicPr>
          <p:nvPr/>
        </p:nvPicPr>
        <p:blipFill>
          <a:blip r:embed="rId3"/>
          <a:srcRect l="31234" t="8854" r="29107" b="24942"/>
          <a:stretch>
            <a:fillRect/>
          </a:stretch>
        </p:blipFill>
        <p:spPr>
          <a:xfrm>
            <a:off x="244093" y="1882775"/>
            <a:ext cx="4470600" cy="9950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WhatsApp Image 2025-03-07 at 13.01.17.jpeg" descr="WhatsApp Image 2025-03-07 at 13.01.17.jpeg"/>
          <p:cNvPicPr>
            <a:picLocks noChangeAspect="1"/>
          </p:cNvPicPr>
          <p:nvPr/>
        </p:nvPicPr>
        <p:blipFill>
          <a:blip r:embed="rId4"/>
          <a:srcRect r="34014"/>
          <a:stretch>
            <a:fillRect/>
          </a:stretch>
        </p:blipFill>
        <p:spPr>
          <a:xfrm rot="16200000">
            <a:off x="17190408" y="6136790"/>
            <a:ext cx="4447985" cy="898773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Campionatore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5034191" y="2785177"/>
                <a:ext cx="9556194" cy="8875839"/>
              </a:xfrm>
              <a:prstGeom prst="rect">
                <a:avLst/>
              </a:prstGeom>
            </p:spPr>
            <p:txBody>
              <a:bodyPr/>
              <a:lstStyle/>
              <a:p>
                <a:pPr marL="714374" indent="-714374">
                  <a:buSzPct val="125000"/>
                  <a:buChar char="•"/>
                  <a:defRPr b="1" i="1"/>
                </a:pPr>
                <a:r>
                  <a:t>Campionatore</a:t>
                </a:r>
              </a:p>
              <a:p>
                <a:pPr marL="714374" indent="-714374">
                  <a:buSzPct val="125000"/>
                  <a:buChar char="•"/>
                </a:pPr>
                <a:r>
                  <a:rPr b="1" i="1"/>
                  <a:t>HPGe</a:t>
                </a:r>
                <a:r>
                  <a:t> con sistema di raffreddamento </a:t>
                </a:r>
                <a:r>
                  <a:rPr b="1" i="1"/>
                  <a:t>ICS</a:t>
                </a:r>
              </a:p>
              <a:p>
                <a:pPr marL="714374" indent="-714374">
                  <a:buSzPct val="125000"/>
                  <a:buChar char="•"/>
                </a:pPr>
                <a:r>
                  <a:rPr b="1" i="1"/>
                  <a:t>NaI</a:t>
                </a:r>
                <a:r>
                  <a:rPr b="1" i="1" baseline="-5999"/>
                  <a:t>1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6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t> posizionato sul tetto del laboratorio</a:t>
                </a:r>
              </a:p>
              <a:p>
                <a:pPr marL="714374" indent="-714374">
                  <a:buSzPct val="125000"/>
                  <a:buChar char="•"/>
                </a:pPr>
                <a:r>
                  <a:rPr b="1" i="1"/>
                  <a:t>NaI</a:t>
                </a:r>
                <a:r>
                  <a:rPr b="1" i="1" baseline="-5999"/>
                  <a:t>2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6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t> in laboratorio </a:t>
                </a:r>
              </a:p>
            </p:txBody>
          </p:sp>
        </mc:Choice>
        <mc:Fallback>
          <p:sp>
            <p:nvSpPr>
              <p:cNvPr id="136" name="Campionator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034191" y="2785177"/>
                <a:ext cx="9556194" cy="8875839"/>
              </a:xfrm>
              <a:prstGeom prst="rect">
                <a:avLst/>
              </a:prstGeom>
              <a:blipFill>
                <a:blip r:embed="rId5"/>
                <a:stretch>
                  <a:fillRect l="-4781" t="-3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iltro nel campionatore…"/>
          <p:cNvSpPr txBox="1">
            <a:spLocks noGrp="1"/>
          </p:cNvSpPr>
          <p:nvPr>
            <p:ph type="body" idx="1"/>
          </p:nvPr>
        </p:nvSpPr>
        <p:spPr>
          <a:xfrm>
            <a:off x="967300" y="1885514"/>
            <a:ext cx="22449400" cy="10369269"/>
          </a:xfrm>
          <a:prstGeom prst="rect">
            <a:avLst/>
          </a:prstGeom>
        </p:spPr>
        <p:txBody>
          <a:bodyPr/>
          <a:lstStyle/>
          <a:p>
            <a:pPr marL="557212" indent="-557212" defTabSz="643889">
              <a:buSzPct val="125000"/>
              <a:buChar char="•"/>
              <a:defRPr sz="4212"/>
            </a:pPr>
            <a:r>
              <a:t>Filtro nel campionatore</a:t>
            </a:r>
          </a:p>
          <a:p>
            <a:pPr marL="854392" indent="-557212" defTabSz="643889">
              <a:buSzPct val="125000"/>
              <a:buChar char="•"/>
              <a:defRPr sz="4212"/>
            </a:pPr>
            <a:r>
              <a:t> </a:t>
            </a:r>
            <a:r>
              <a:rPr b="1" i="1"/>
              <a:t>Time dependent</a:t>
            </a:r>
            <a:r>
              <a:t>: 7 step da 24 ore da 100 l/min</a:t>
            </a:r>
          </a:p>
          <a:p>
            <a:pPr marL="854392" indent="-557212" defTabSz="643889">
              <a:buSzPct val="125000"/>
              <a:buChar char="•"/>
              <a:defRPr sz="4212"/>
            </a:pPr>
            <a:endParaRPr/>
          </a:p>
          <a:p>
            <a:pPr marL="557212" indent="-557212" defTabSz="643889">
              <a:buSzPct val="125000"/>
              <a:buChar char="•"/>
              <a:defRPr sz="4212"/>
            </a:pPr>
            <a:r>
              <a:t>NaI</a:t>
            </a:r>
            <a:r>
              <a:rPr baseline="-5999"/>
              <a:t>1 </a:t>
            </a:r>
            <a:r>
              <a:t>e NaI</a:t>
            </a:r>
            <a:r>
              <a:rPr baseline="-5999"/>
              <a:t>2</a:t>
            </a:r>
            <a:r>
              <a:t> in presa dati contemporanea assieme al campionatore</a:t>
            </a:r>
          </a:p>
          <a:p>
            <a:pPr marL="854392" indent="-557212" defTabSz="643889">
              <a:buSzPct val="125000"/>
              <a:buChar char="•"/>
              <a:defRPr sz="4212"/>
            </a:pPr>
            <a:r>
              <a:t> </a:t>
            </a:r>
            <a:r>
              <a:rPr b="1" i="1"/>
              <a:t>Time dependent</a:t>
            </a:r>
            <a:r>
              <a:t>: job control via GammaVision: 8 step al giorno da 3 ore ciascuna per una settimana</a:t>
            </a:r>
          </a:p>
          <a:p>
            <a:pPr marL="854392" indent="-557212" defTabSz="643889">
              <a:buSzPct val="125000"/>
              <a:buChar char="•"/>
              <a:defRPr sz="4212"/>
            </a:pPr>
            <a:r>
              <a:rPr b="1" i="1"/>
              <a:t>Scopo</a:t>
            </a:r>
            <a:r>
              <a:t>: Misura del campionatore integrata su 7 giorni. Con NaI è possibile individuare la finestra temporale esatta nel caso in cui si trovino elementi sospetti dopo l’analisi con HPGe</a:t>
            </a:r>
          </a:p>
          <a:p>
            <a:pPr marL="557212" indent="-557212" defTabSz="643889">
              <a:buSzPct val="125000"/>
              <a:buChar char="•"/>
              <a:defRPr sz="4212"/>
            </a:pPr>
            <a:endParaRPr/>
          </a:p>
          <a:p>
            <a:pPr marL="557212" indent="-557212" defTabSz="643889">
              <a:buSzPct val="125000"/>
              <a:buChar char="•"/>
              <a:defRPr sz="4212"/>
            </a:pPr>
            <a:r>
              <a:t>Filtro in HPGe </a:t>
            </a:r>
            <a:r>
              <a:rPr b="1" i="1"/>
              <a:t>entro 10 minuti</a:t>
            </a:r>
            <a:r>
              <a:t> dalla fine del ciclo nel campionatore</a:t>
            </a:r>
          </a:p>
          <a:p>
            <a:pPr marL="557212" indent="-557212" defTabSz="643889">
              <a:buSzPct val="125000"/>
              <a:buChar char="•"/>
              <a:defRPr sz="4212"/>
            </a:pPr>
            <a:endParaRPr/>
          </a:p>
          <a:p>
            <a:pPr marL="557212" indent="-557212" defTabSz="643889">
              <a:buSzPct val="125000"/>
              <a:buChar char="•"/>
              <a:defRPr sz="4212"/>
            </a:pPr>
            <a:r>
              <a:t>Il filtro viene </a:t>
            </a:r>
            <a:r>
              <a:rPr b="1" i="1"/>
              <a:t>piegato </a:t>
            </a:r>
            <a:r>
              <a:t>(piegato in due lungo il lato corto e successivamente in tre lungo il lato lungo) e posizionato sul germanio </a:t>
            </a:r>
          </a:p>
          <a:p>
            <a:pPr marL="557212" indent="-557212" defTabSz="643889">
              <a:buSzPct val="125000"/>
              <a:buChar char="•"/>
              <a:defRPr sz="4212"/>
            </a:pPr>
            <a:endParaRPr/>
          </a:p>
          <a:p>
            <a:pPr marL="557212" indent="-557212" defTabSz="643889">
              <a:buSzPct val="125000"/>
              <a:buChar char="•"/>
              <a:defRPr sz="4212"/>
            </a:pPr>
            <a:r>
              <a:t>Simulazione di accettanza, riassorbimento ed efficienza del rivelatore con software ANGLE</a:t>
            </a:r>
          </a:p>
        </p:txBody>
      </p:sp>
      <p:sp>
        <p:nvSpPr>
          <p:cNvPr id="1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73805" y="1304421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0" name="Metodologia di misu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Metodologia di misura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73805" y="1304421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43" name="Risulta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Risultati</a:t>
            </a:r>
          </a:p>
        </p:txBody>
      </p:sp>
      <p:sp>
        <p:nvSpPr>
          <p:cNvPr id="144" name="Testo"/>
          <p:cNvSpPr txBox="1"/>
          <p:nvPr/>
        </p:nvSpPr>
        <p:spPr>
          <a:xfrm>
            <a:off x="5207000" y="134619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5" name="Immagine 2025-03-07 122316.png" descr="Immagine 2025-03-07 122316.png"/>
          <p:cNvPicPr>
            <a:picLocks noChangeAspect="1"/>
          </p:cNvPicPr>
          <p:nvPr/>
        </p:nvPicPr>
        <p:blipFill>
          <a:blip r:embed="rId2"/>
          <a:srcRect l="1041" t="6457" r="1041" b="4884"/>
          <a:stretch>
            <a:fillRect/>
          </a:stretch>
        </p:blipFill>
        <p:spPr>
          <a:xfrm>
            <a:off x="7323766" y="1369155"/>
            <a:ext cx="16817980" cy="1218213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NaI1   posizionato sul tetto del laboratorio…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681623" y="3362313"/>
                <a:ext cx="6336728" cy="8875840"/>
              </a:xfrm>
              <a:prstGeom prst="rect">
                <a:avLst/>
              </a:prstGeom>
            </p:spPr>
            <p:txBody>
              <a:bodyPr/>
              <a:lstStyle/>
              <a:p>
                <a:pPr marL="671512" indent="-671512" defTabSz="775969">
                  <a:buSzPct val="125000"/>
                  <a:buChar char="•"/>
                  <a:defRPr sz="5076"/>
                </a:pPr>
                <a:r>
                  <a:rPr b="1" i="1"/>
                  <a:t>NaI</a:t>
                </a:r>
                <a:r>
                  <a:rPr b="1" i="1" baseline="-5999"/>
                  <a:t>1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t> posizionato sul tetto del laboratorio</a:t>
                </a:r>
              </a:p>
              <a:p>
                <a:pPr marL="671512" indent="-671512" defTabSz="775969">
                  <a:buSzPct val="125000"/>
                  <a:buChar char="•"/>
                  <a:defRPr sz="5076"/>
                </a:pPr>
                <a:endParaRPr/>
              </a:p>
              <a:p>
                <a:pPr marL="671512" indent="-671512" defTabSz="775969">
                  <a:buSzPct val="125000"/>
                  <a:buChar char="•"/>
                  <a:defRPr sz="5076"/>
                </a:pPr>
                <a:endParaRPr/>
              </a:p>
              <a:p>
                <a:pPr marL="671512" indent="-671512" defTabSz="775969">
                  <a:buSzPct val="125000"/>
                  <a:buChar char="•"/>
                  <a:defRPr sz="5076"/>
                </a:pPr>
                <a:endParaRPr/>
              </a:p>
              <a:p>
                <a:pPr marL="671512" indent="-671512" defTabSz="775969">
                  <a:buSzPct val="125000"/>
                  <a:buChar char="•"/>
                  <a:defRPr sz="5076"/>
                </a:pPr>
                <a:endParaRPr/>
              </a:p>
              <a:p>
                <a:pPr marL="671512" indent="-671512" defTabSz="775969">
                  <a:buSzPct val="125000"/>
                  <a:buChar char="•"/>
                  <a:defRPr sz="5076"/>
                </a:pPr>
                <a:endParaRPr/>
              </a:p>
              <a:p>
                <a:pPr marL="671512" indent="-671512" defTabSz="775969">
                  <a:buSzPct val="125000"/>
                  <a:buChar char="•"/>
                  <a:defRPr sz="5076"/>
                </a:pPr>
                <a:r>
                  <a:rPr b="1" i="1"/>
                  <a:t>NaI</a:t>
                </a:r>
                <a:r>
                  <a:rPr b="1" i="1" baseline="-5999"/>
                  <a:t>2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t> in laboratorio </a:t>
                </a:r>
                <a:endParaRPr sz="5400"/>
              </a:p>
            </p:txBody>
          </p:sp>
        </mc:Choice>
        <mc:Fallback>
          <p:sp>
            <p:nvSpPr>
              <p:cNvPr id="146" name="NaI1   posizionato sul tetto del laboratori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681623" y="3362313"/>
                <a:ext cx="6336728" cy="8875840"/>
              </a:xfrm>
              <a:prstGeom prst="rect">
                <a:avLst/>
              </a:prstGeom>
              <a:blipFill>
                <a:blip r:embed="rId3"/>
                <a:stretch>
                  <a:fillRect l="-6600" t="-2286" b="-3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73805" y="1304421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9" name="Risulta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Risultati</a:t>
            </a:r>
          </a:p>
        </p:txBody>
      </p:sp>
      <p:sp>
        <p:nvSpPr>
          <p:cNvPr id="150" name="Testo"/>
          <p:cNvSpPr txBox="1"/>
          <p:nvPr/>
        </p:nvSpPr>
        <p:spPr>
          <a:xfrm>
            <a:off x="5207000" y="134619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51" name="image-2.png" descr="image-2.png"/>
          <p:cNvPicPr>
            <a:picLocks noChangeAspect="1"/>
          </p:cNvPicPr>
          <p:nvPr/>
        </p:nvPicPr>
        <p:blipFill>
          <a:blip r:embed="rId2"/>
          <a:srcRect t="4563" b="4563"/>
          <a:stretch>
            <a:fillRect/>
          </a:stretch>
        </p:blipFill>
        <p:spPr>
          <a:xfrm>
            <a:off x="1366837" y="1689666"/>
            <a:ext cx="21650469" cy="11066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73805" y="1304421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54" name="Analis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Analisi</a:t>
            </a:r>
          </a:p>
        </p:txBody>
      </p:sp>
      <p:sp>
        <p:nvSpPr>
          <p:cNvPr id="155" name="Testo"/>
          <p:cNvSpPr txBox="1"/>
          <p:nvPr/>
        </p:nvSpPr>
        <p:spPr>
          <a:xfrm>
            <a:off x="5207000" y="134619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56" name="image-1.png" descr="image-1.png"/>
          <p:cNvPicPr>
            <a:picLocks noChangeAspect="1"/>
          </p:cNvPicPr>
          <p:nvPr/>
        </p:nvPicPr>
        <p:blipFill>
          <a:blip r:embed="rId2"/>
          <a:srcRect t="4750" b="8543"/>
          <a:stretch>
            <a:fillRect/>
          </a:stretch>
        </p:blipFill>
        <p:spPr>
          <a:xfrm>
            <a:off x="0" y="1613504"/>
            <a:ext cx="24384000" cy="11892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Analisi dati via GammaVision:…"/>
          <p:cNvSpPr txBox="1">
            <a:spLocks noGrp="1"/>
          </p:cNvSpPr>
          <p:nvPr>
            <p:ph type="body" idx="1"/>
          </p:nvPr>
        </p:nvSpPr>
        <p:spPr>
          <a:xfrm>
            <a:off x="967300" y="2038462"/>
            <a:ext cx="22449400" cy="10369269"/>
          </a:xfrm>
          <a:prstGeom prst="rect">
            <a:avLst/>
          </a:prstGeom>
        </p:spPr>
        <p:txBody>
          <a:bodyPr/>
          <a:lstStyle/>
          <a:p>
            <a:pPr marL="714374" indent="-714374">
              <a:buSzPct val="125000"/>
              <a:buChar char="•"/>
            </a:pPr>
            <a:r>
              <a:t>Analisi dati via </a:t>
            </a:r>
            <a:r>
              <a:rPr b="1" i="1"/>
              <a:t>GammaVision</a:t>
            </a:r>
            <a:r>
              <a:t>:</a:t>
            </a:r>
          </a:p>
          <a:p>
            <a:pPr marL="1095375" indent="-714375">
              <a:buSzPct val="125000"/>
              <a:buChar char="•"/>
            </a:pPr>
            <a:endParaRPr/>
          </a:p>
          <a:p>
            <a:pPr marL="1476375" indent="-714375">
              <a:buSzPct val="125000"/>
              <a:buChar char="•"/>
            </a:pPr>
            <a:r>
              <a:rPr i="1"/>
              <a:t>MDA Type</a:t>
            </a:r>
            <a:r>
              <a:t>: </a:t>
            </a:r>
            <a:r>
              <a:rPr b="1"/>
              <a:t>RISO MDA</a:t>
            </a:r>
          </a:p>
          <a:p>
            <a:pPr marL="1476375" indent="-714375">
              <a:buSzPct val="125000"/>
              <a:buChar char="•"/>
            </a:pPr>
            <a:endParaRPr b="1"/>
          </a:p>
          <a:p>
            <a:pPr marL="1476375" indent="-714375">
              <a:buSzPct val="125000"/>
              <a:buChar char="•"/>
            </a:pPr>
            <a:r>
              <a:rPr i="1"/>
              <a:t>Analysis Method</a:t>
            </a:r>
            <a:r>
              <a:t>: </a:t>
            </a:r>
            <a:r>
              <a:rPr b="1"/>
              <a:t>WAN32</a:t>
            </a:r>
            <a:r>
              <a:t> Analysis</a:t>
            </a:r>
          </a:p>
          <a:p>
            <a:pPr marL="1476375" indent="-714375">
              <a:buSzPct val="125000"/>
              <a:buChar char="•"/>
            </a:pPr>
            <a:endParaRPr/>
          </a:p>
          <a:p>
            <a:pPr marL="1476375" indent="-714375">
              <a:buSzPct val="125000"/>
              <a:buChar char="•"/>
            </a:pPr>
            <a:r>
              <a:rPr i="1"/>
              <a:t>Libreria</a:t>
            </a:r>
            <a:r>
              <a:t>: Libreria dei </a:t>
            </a:r>
            <a:r>
              <a:rPr b="1"/>
              <a:t>radionuclidi naturali</a:t>
            </a:r>
          </a:p>
          <a:p>
            <a:pPr marL="1476375" indent="-714375">
              <a:buSzPct val="125000"/>
              <a:buChar char="•"/>
            </a:pPr>
            <a:endParaRPr b="1"/>
          </a:p>
          <a:p>
            <a:pPr marL="1476375" indent="-714375">
              <a:buSzPct val="125000"/>
              <a:buChar char="•"/>
            </a:pPr>
            <a:r>
              <a:rPr i="1"/>
              <a:t>Correzioni</a:t>
            </a:r>
            <a:r>
              <a:t>: efficienza ed accettanza del rivelatore e riassorbimento della radiazione da parte del campione sono stati simulati con il software </a:t>
            </a:r>
            <a:r>
              <a:rPr b="1" i="1"/>
              <a:t>ANGLE</a:t>
            </a:r>
          </a:p>
        </p:txBody>
      </p:sp>
      <p:sp>
        <p:nvSpPr>
          <p:cNvPr id="15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73805" y="1304421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60" name="Dettagli sull’analisi dei campio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Dettagli sull’analisi dei campioni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ggiornamento del firmware del campionatore installato con successo.…"/>
          <p:cNvSpPr txBox="1">
            <a:spLocks noGrp="1"/>
          </p:cNvSpPr>
          <p:nvPr>
            <p:ph type="body" idx="1"/>
          </p:nvPr>
        </p:nvSpPr>
        <p:spPr>
          <a:xfrm>
            <a:off x="967300" y="3004572"/>
            <a:ext cx="22449400" cy="7706856"/>
          </a:xfrm>
          <a:prstGeom prst="rect">
            <a:avLst/>
          </a:prstGeom>
        </p:spPr>
        <p:txBody>
          <a:bodyPr/>
          <a:lstStyle/>
          <a:p>
            <a:pPr marL="714374" indent="-714374">
              <a:buSzPct val="125000"/>
              <a:buChar char="•"/>
            </a:pPr>
            <a:r>
              <a:t>Aggiornamento del firmware del campionatore installato con successo.</a:t>
            </a:r>
          </a:p>
          <a:p>
            <a:pPr marL="714374" indent="-714374">
              <a:buSzPct val="125000"/>
              <a:buChar char="•"/>
            </a:pPr>
            <a:endParaRPr/>
          </a:p>
          <a:p>
            <a:pPr marL="714374" indent="-714374">
              <a:buSzPct val="125000"/>
              <a:buChar char="•"/>
            </a:pPr>
            <a:r>
              <a:t>Avviata la procedura per connessione WiFi alla rete interna INFN del dipartimento di Fisica.</a:t>
            </a:r>
          </a:p>
          <a:p>
            <a:pPr marL="714374" indent="-714374">
              <a:buSzPct val="125000"/>
              <a:buChar char="•"/>
            </a:pPr>
            <a:endParaRPr/>
          </a:p>
          <a:p>
            <a:pPr marL="714374" indent="-714374">
              <a:buSzPct val="125000"/>
              <a:buChar char="•"/>
            </a:pPr>
            <a:r>
              <a:t>Il laboratorio è pronto per coordinarsi con le altre sezioni per uniformare il metodo di misura.</a:t>
            </a:r>
          </a:p>
        </p:txBody>
      </p:sp>
      <p:sp>
        <p:nvSpPr>
          <p:cNvPr id="16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373805" y="1304421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64" name="Stato di avanzamento del laborator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7896"/>
            </a:lvl1pPr>
          </a:lstStyle>
          <a:p>
            <a:r>
              <a:t>Stato di avanzamento del laboratorio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Macintosh PowerPoint</Application>
  <PresentationFormat>Personalizzato</PresentationFormat>
  <Paragraphs>60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Cambria Math</vt:lpstr>
      <vt:lpstr>Helvetica Neue</vt:lpstr>
      <vt:lpstr>Helvetica Neue Light</vt:lpstr>
      <vt:lpstr>Helvetica Neue Medium</vt:lpstr>
      <vt:lpstr>White</vt:lpstr>
      <vt:lpstr>Attività INFN Bari</vt:lpstr>
      <vt:lpstr>Outline</vt:lpstr>
      <vt:lpstr>Strumentazione utilizzata</vt:lpstr>
      <vt:lpstr>Metodologia di misura</vt:lpstr>
      <vt:lpstr>Risultati</vt:lpstr>
      <vt:lpstr>Risultati</vt:lpstr>
      <vt:lpstr>Analisi</vt:lpstr>
      <vt:lpstr>Dettagli sull’analisi dei campioni</vt:lpstr>
      <vt:lpstr>Stato di avanzamento del laboratorio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Lorenzo Magaletti</cp:lastModifiedBy>
  <cp:revision>1</cp:revision>
  <dcterms:modified xsi:type="dcterms:W3CDTF">2025-03-16T19:25:45Z</dcterms:modified>
</cp:coreProperties>
</file>