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81" r:id="rId3"/>
    <p:sldId id="282" r:id="rId4"/>
    <p:sldId id="283" r:id="rId5"/>
    <p:sldId id="296" r:id="rId6"/>
    <p:sldId id="284" r:id="rId7"/>
    <p:sldId id="297" r:id="rId8"/>
    <p:sldId id="285" r:id="rId9"/>
    <p:sldId id="298" r:id="rId10"/>
    <p:sldId id="286" r:id="rId11"/>
    <p:sldId id="300" r:id="rId12"/>
    <p:sldId id="299" r:id="rId13"/>
    <p:sldId id="287" r:id="rId14"/>
    <p:sldId id="289" r:id="rId15"/>
    <p:sldId id="290" r:id="rId16"/>
    <p:sldId id="291" r:id="rId17"/>
    <p:sldId id="292" r:id="rId18"/>
    <p:sldId id="293" r:id="rId19"/>
    <p:sldId id="295" r:id="rId20"/>
    <p:sldId id="294" r:id="rId21"/>
    <p:sldId id="277" r:id="rId22"/>
  </p:sldIdLst>
  <p:sldSz cx="9906000" cy="6858000" type="A4"/>
  <p:notesSz cx="6858000" cy="9144000"/>
  <p:defaultTextStyle>
    <a:defPPr>
      <a:defRPr lang="en-US"/>
    </a:defPPr>
    <a:lvl1pPr marL="0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0"/>
    <p:restoredTop sz="95097" autoAdjust="0"/>
  </p:normalViewPr>
  <p:slideViewPr>
    <p:cSldViewPr snapToGrid="0" snapToObjects="1">
      <p:cViewPr varScale="1">
        <p:scale>
          <a:sx n="83" d="100"/>
          <a:sy n="83" d="100"/>
        </p:scale>
        <p:origin x="128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E9E75-8B62-D649-9F52-C4614E42FA44}" type="datetimeFigureOut">
              <a:t>10/03/2025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CDBD4-ECA8-C947-B286-64CDD637160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5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CDBD4-ECA8-C947-B286-64CDD637160E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39618"/>
            <a:ext cx="3343275" cy="5183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4805" y="6492876"/>
            <a:ext cx="301196" cy="365125"/>
          </a:xfrm>
          <a:prstGeom prst="rect">
            <a:avLst/>
          </a:prstGeom>
        </p:spPr>
        <p:txBody>
          <a:bodyPr/>
          <a:lstStyle/>
          <a:p>
            <a:fld id="{484B9D8D-A597-3442-9F52-BC5EEEFCE27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8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P. Rapagnani  Vacuum Fluctuations at Nanoscales and Gravitation   Orosei 2019_05_03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9D8D-A597-3442-9F52-BC5EEEFCE27B}" type="slidenum">
              <a:rPr lang="uk-UA"/>
              <a:t>‹N›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68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862" y="1419764"/>
            <a:ext cx="912756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50" b="1"/>
              <a:t>Safety in Underground Cryogenic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2086" y="2897859"/>
            <a:ext cx="16089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P. Rapagnani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65901" y="3617449"/>
            <a:ext cx="3042382" cy="345310"/>
            <a:chOff x="3651304" y="3694553"/>
            <a:chExt cx="4056509" cy="460413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8" name="Picture 11"/>
              <p:cNvPicPr>
                <a:picLocks noChangeAspect="1"/>
              </p:cNvPicPr>
              <p:nvPr/>
            </p:nvPicPr>
            <p:blipFill>
              <a:blip r:embed="rId3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9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17BDA461-A032-F2B4-0E72-E63323CA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7810" y="4484469"/>
            <a:ext cx="5699829" cy="476374"/>
          </a:xfrm>
        </p:spPr>
        <p:txBody>
          <a:bodyPr/>
          <a:lstStyle/>
          <a:p>
            <a:r>
              <a:rPr lang="en-US" sz="1800" b="1">
                <a:solidFill>
                  <a:schemeClr val="tx1"/>
                </a:solidFill>
              </a:rPr>
              <a:t>From a review presented at </a:t>
            </a:r>
          </a:p>
          <a:p>
            <a:r>
              <a:rPr lang="en-US" sz="1800" b="1">
                <a:solidFill>
                  <a:schemeClr val="tx1"/>
                </a:solidFill>
              </a:rPr>
              <a:t>Vacuum Fluctuations at Nanoscales and Gravitation</a:t>
            </a:r>
          </a:p>
          <a:p>
            <a:r>
              <a:rPr lang="en-US" sz="1800" b="1">
                <a:solidFill>
                  <a:schemeClr val="tx1"/>
                </a:solidFill>
              </a:rPr>
              <a:t>Orosei 2019_05_03</a:t>
            </a:r>
          </a:p>
        </p:txBody>
      </p:sp>
    </p:spTree>
    <p:extLst>
      <p:ext uri="{BB962C8B-B14F-4D97-AF65-F5344CB8AC3E}">
        <p14:creationId xmlns:p14="http://schemas.microsoft.com/office/powerpoint/2010/main" val="192064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85521" y="62101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10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729519" y="126902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38" y="471635"/>
            <a:ext cx="8128110" cy="612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3492F-9AD2-DF1B-3104-5C58ED43E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79D9DB5A-46BC-8A98-AA1F-ACD087FF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21" y="62101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7F87C-5EC9-C008-8971-F6C9A0C2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11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A20934-615B-7CDA-150A-2D1C39ED775D}"/>
              </a:ext>
            </a:extLst>
          </p:cNvPr>
          <p:cNvGrpSpPr/>
          <p:nvPr/>
        </p:nvGrpSpPr>
        <p:grpSpPr>
          <a:xfrm>
            <a:off x="6729519" y="126902"/>
            <a:ext cx="3042382" cy="345310"/>
            <a:chOff x="3651304" y="3694553"/>
            <a:chExt cx="4056509" cy="460413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F92330DD-956F-1E28-DA29-9854BD4ED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044A8701-278E-71B9-71E1-72BD5F5A82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>
                <a:extLst>
                  <a:ext uri="{FF2B5EF4-FFF2-40B4-BE49-F238E27FC236}">
                    <a16:creationId xmlns:a16="http://schemas.microsoft.com/office/drawing/2014/main" id="{3E0B9370-054A-8EFD-45C0-F60801E89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>
              <a:extLst>
                <a:ext uri="{FF2B5EF4-FFF2-40B4-BE49-F238E27FC236}">
                  <a16:creationId xmlns:a16="http://schemas.microsoft.com/office/drawing/2014/main" id="{C58DA9B6-8026-20BE-239F-DA0CE5EB2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D3DDC27-487A-AC38-2339-930A9EAE4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20" y="681061"/>
            <a:ext cx="7650291" cy="55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A48E4-48CA-13B5-1060-EDD60B663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D3C6638-0907-D2F0-F88F-14A97807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5521" y="62101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C62C8-23BC-6A23-92DD-BB9DB4A8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12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BF50D1-E6D9-642D-ED7D-0E1EC2B37C3C}"/>
              </a:ext>
            </a:extLst>
          </p:cNvPr>
          <p:cNvGrpSpPr/>
          <p:nvPr/>
        </p:nvGrpSpPr>
        <p:grpSpPr>
          <a:xfrm>
            <a:off x="6729519" y="126902"/>
            <a:ext cx="3042382" cy="345310"/>
            <a:chOff x="3651304" y="3694553"/>
            <a:chExt cx="4056509" cy="460413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831FD080-EE67-AB5A-210A-EAC749B30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4C65F0CE-1A08-335A-B20E-117543EA7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>
                <a:extLst>
                  <a:ext uri="{FF2B5EF4-FFF2-40B4-BE49-F238E27FC236}">
                    <a16:creationId xmlns:a16="http://schemas.microsoft.com/office/drawing/2014/main" id="{B9630FFC-8A7B-E4D8-A649-16B87EEF41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>
              <a:extLst>
                <a:ext uri="{FF2B5EF4-FFF2-40B4-BE49-F238E27FC236}">
                  <a16:creationId xmlns:a16="http://schemas.microsoft.com/office/drawing/2014/main" id="{68A76D3E-9C15-7A9C-F179-2108CA550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0805E6E-D3AC-41F6-4DE2-61A92EAEC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55" y="727147"/>
            <a:ext cx="8063973" cy="58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1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791" y="2193112"/>
            <a:ext cx="5653773" cy="4106424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47731" y="6206282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13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688113" y="213116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3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81001" y="905058"/>
            <a:ext cx="799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</a:rPr>
              <a:t>It is more difficult to avoid these risks in an underground lab.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223" y="1362115"/>
            <a:ext cx="7383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We can follow for instance the guidelines for Liquid Argon Dark Matter Detectors: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2150" y="4501255"/>
            <a:ext cx="2405921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b="1" i="1"/>
              <a:t>PSAM 12: Probabilistic Safety Assessment and Management,</a:t>
            </a:r>
          </a:p>
          <a:p>
            <a:r>
              <a:rPr lang="en-US" sz="1013" b="1" i="1"/>
              <a:t>Hawaii, USA 2014</a:t>
            </a:r>
          </a:p>
        </p:txBody>
      </p:sp>
    </p:spTree>
    <p:extLst>
      <p:ext uri="{BB962C8B-B14F-4D97-AF65-F5344CB8AC3E}">
        <p14:creationId xmlns:p14="http://schemas.microsoft.com/office/powerpoint/2010/main" val="209589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57052" y="6128976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14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729519" y="57028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25470" y="483598"/>
            <a:ext cx="325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Following Markoulaki &amp; Papazoglou 2014: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223" y="1030875"/>
            <a:ext cx="8411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Main risk in Underground Cryogenics: Loss of Containment (LOC)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299" y="1914133"/>
            <a:ext cx="6850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LN2 is released from its containment, evaporate, and: </a:t>
            </a:r>
          </a:p>
          <a:p>
            <a:endParaRPr lang="en-US" sz="1800" b="1"/>
          </a:p>
          <a:p>
            <a:pPr marL="214313" indent="-214313">
              <a:buFontTx/>
              <a:buChar char="-"/>
            </a:pPr>
            <a:r>
              <a:rPr lang="en-US" sz="1800" b="1"/>
              <a:t>reach concentrations in a particular confined space that can expel oxygen from the air</a:t>
            </a:r>
          </a:p>
          <a:p>
            <a:pPr marL="214313" indent="-214313">
              <a:buFontTx/>
              <a:buChar char="-"/>
            </a:pPr>
            <a:endParaRPr lang="en-US" sz="1800" b="1"/>
          </a:p>
          <a:p>
            <a:pPr marL="214313" indent="-214313">
              <a:buFontTx/>
              <a:buChar char="-"/>
            </a:pPr>
            <a:r>
              <a:rPr lang="en-US" sz="1800" b="1"/>
              <a:t>result to extremely low temperatures in the confined space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364624" y="1548627"/>
            <a:ext cx="508875" cy="365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6" name="Right Arrow 15"/>
          <p:cNvSpPr/>
          <p:nvPr/>
        </p:nvSpPr>
        <p:spPr>
          <a:xfrm>
            <a:off x="7139899" y="2586558"/>
            <a:ext cx="251147" cy="155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8" name="TextBox 17"/>
          <p:cNvSpPr txBox="1"/>
          <p:nvPr/>
        </p:nvSpPr>
        <p:spPr>
          <a:xfrm>
            <a:off x="7391046" y="2546336"/>
            <a:ext cx="186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ODH (Oxygen Deficiency Hazard)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223" y="3753982"/>
            <a:ext cx="82374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</a:rPr>
              <a:t>All containment failures may be divided in:</a:t>
            </a:r>
          </a:p>
          <a:p>
            <a:endParaRPr lang="en-US" sz="1600"/>
          </a:p>
          <a:p>
            <a:r>
              <a:rPr lang="en-US" sz="1600" b="1">
                <a:solidFill>
                  <a:srgbClr val="002060"/>
                </a:solidFill>
              </a:rPr>
              <a:t>Structural Failures</a:t>
            </a:r>
          </a:p>
          <a:p>
            <a:r>
              <a:rPr lang="en-US" sz="1600"/>
              <a:t>They occur if the </a:t>
            </a:r>
            <a:r>
              <a:rPr lang="en-US" sz="1600" u="sng"/>
              <a:t>stress employed on the containment </a:t>
            </a:r>
            <a:r>
              <a:rPr lang="en-US" sz="1600"/>
              <a:t>by the various operating conditions is </a:t>
            </a:r>
            <a:r>
              <a:rPr lang="en-US" sz="1600" u="sng"/>
              <a:t>larger than the stress of the containment</a:t>
            </a:r>
            <a:r>
              <a:rPr lang="en-US" sz="1600"/>
              <a:t>. </a:t>
            </a:r>
          </a:p>
          <a:p>
            <a:br>
              <a:rPr lang="en-US" sz="1600"/>
            </a:br>
            <a:r>
              <a:rPr lang="en-US" sz="1600" b="1"/>
              <a:t>Containment Bypassing </a:t>
            </a:r>
          </a:p>
          <a:p>
            <a:r>
              <a:rPr lang="en-US" sz="1600"/>
              <a:t>It occurs whenever an engineered opening in the containment (like a valve) opens inadvertently when it is supposed to be closed. Such failures are mainly caused by human actions either during normal operation or during test and maintenance activities </a:t>
            </a:r>
            <a:r>
              <a:rPr lang="en-US" sz="1600" i="1"/>
              <a:t>(</a:t>
            </a:r>
            <a:r>
              <a:rPr lang="en-US" sz="1600" b="1" i="1"/>
              <a:t>not treated here</a:t>
            </a:r>
            <a:r>
              <a:rPr lang="en-US" sz="1600" i="1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271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128820" y="6218244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15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635019" y="183509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49580" y="338243"/>
            <a:ext cx="50520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Overpressure and Related Safety Measures </a:t>
            </a:r>
            <a:endParaRPr lang="en-US" sz="2100"/>
          </a:p>
        </p:txBody>
      </p:sp>
      <p:sp>
        <p:nvSpPr>
          <p:cNvPr id="6" name="TextBox 5"/>
          <p:cNvSpPr txBox="1"/>
          <p:nvPr/>
        </p:nvSpPr>
        <p:spPr>
          <a:xfrm>
            <a:off x="281515" y="769542"/>
            <a:ext cx="6353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>
                <a:solidFill>
                  <a:srgbClr val="2D95FA"/>
                </a:solidFill>
              </a:rPr>
              <a:t>Increase of the internal pressure can cause an increase of the stress on the containment exceeding its design limits and resulting in LOC (Loss of Containment).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6464" y="1534045"/>
            <a:ext cx="815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Accident sequences</a:t>
            </a:r>
            <a:r>
              <a:rPr lang="en-US" sz="1800"/>
              <a:t> </a:t>
            </a:r>
            <a:r>
              <a:rPr lang="en-US" sz="1800" b="1" i="1">
                <a:solidFill>
                  <a:srgbClr val="2D95FA"/>
                </a:solidFill>
              </a:rPr>
              <a:t>are sequences of events (</a:t>
            </a:r>
            <a:r>
              <a:rPr lang="en-US" sz="1800" b="1">
                <a:solidFill>
                  <a:srgbClr val="2D95FA"/>
                </a:solidFill>
              </a:rPr>
              <a:t>either hardware failures and/or human actions)</a:t>
            </a:r>
            <a:r>
              <a:rPr lang="en-US" sz="1800"/>
              <a:t> </a:t>
            </a:r>
            <a:r>
              <a:rPr lang="en-US" sz="1800" b="1" i="1">
                <a:solidFill>
                  <a:srgbClr val="2D95FA"/>
                </a:solidFill>
              </a:rPr>
              <a:t>that lead to LOC and hence to LN2 release.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1" y="2116127"/>
            <a:ext cx="4109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Example: Loss of Offsite Power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268" y="2562500"/>
            <a:ext cx="6953032" cy="1597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416" y="4295954"/>
            <a:ext cx="6692985" cy="256204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4511784" y="2457375"/>
            <a:ext cx="428516" cy="71035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32874" y="2172216"/>
            <a:ext cx="1970219" cy="336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/>
              <a:t>Mean Time To Repair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58800" y="3062796"/>
            <a:ext cx="584200" cy="12021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4000" y="4203700"/>
            <a:ext cx="24511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Mission Duration =</a:t>
            </a:r>
          </a:p>
          <a:p>
            <a:r>
              <a:rPr lang="en-US" sz="2000" b="1">
                <a:solidFill>
                  <a:srgbClr val="0070C0"/>
                </a:solidFill>
              </a:rPr>
              <a:t>= “grace period”:</a:t>
            </a:r>
          </a:p>
          <a:p>
            <a:r>
              <a:rPr lang="en-US" sz="2000" b="1"/>
              <a:t>Time before overpressure becomes dangerous</a:t>
            </a:r>
          </a:p>
        </p:txBody>
      </p:sp>
    </p:spTree>
    <p:extLst>
      <p:ext uri="{BB962C8B-B14F-4D97-AF65-F5344CB8AC3E}">
        <p14:creationId xmlns:p14="http://schemas.microsoft.com/office/powerpoint/2010/main" val="173734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125255" y="62228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16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631454" y="155540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02" y="587563"/>
            <a:ext cx="7358056" cy="1826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200" y="2413650"/>
            <a:ext cx="6908800" cy="4458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1" y="127851"/>
            <a:ext cx="412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Loss of Service Water Cooling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946" y="2399749"/>
            <a:ext cx="29673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Initiating events: </a:t>
            </a:r>
          </a:p>
          <a:p>
            <a:r>
              <a:rPr lang="en-US" sz="1400" b="1"/>
              <a:t>(a) loss of a pump </a:t>
            </a:r>
          </a:p>
          <a:p>
            <a:r>
              <a:rPr lang="en-US" sz="1400" b="1"/>
              <a:t>(b) loss of a Heat exchanger (HX). </a:t>
            </a:r>
          </a:p>
          <a:p>
            <a:endParaRPr lang="en-US" sz="1400" b="1"/>
          </a:p>
          <a:p>
            <a:r>
              <a:rPr lang="en-US" sz="1400" b="1"/>
              <a:t>Logic: </a:t>
            </a:r>
            <a:r>
              <a:rPr lang="en-US" sz="1400"/>
              <a:t>Success if the failed component is repaired within 2.2 hours (if instrumentation is turned off) and in 2 hours (if instrumentation is not turned off). </a:t>
            </a:r>
          </a:p>
          <a:p>
            <a:r>
              <a:rPr lang="en-US" sz="1400" i="1"/>
              <a:t>If the failed component is not repaired within the available grace period the sequences result in failure due to overpressure. </a:t>
            </a:r>
          </a:p>
          <a:p>
            <a:r>
              <a:rPr lang="en-US" sz="1100"/>
              <a:t>e.g.: Sequences #2 &amp; #5 are accident sequences, as they involve failure of the SWCS pump with failure to recover it within the available time. Sequences #3 &amp; #6 involve Ar release in the tank cavern since PS6 has failed. Similar accident sequences #8 &amp; #11 and #9 &amp; #12 are calculated for shorter grace period since the Instrumentation is left 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4066" y="1902523"/>
            <a:ext cx="2084289" cy="336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/>
              <a:t>LN2 released in cavern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132730" y="2252542"/>
            <a:ext cx="515970" cy="1252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190323" y="2252542"/>
            <a:ext cx="458377" cy="1582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57052" y="61847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212" y="6661151"/>
            <a:ext cx="395245" cy="114711"/>
          </a:xfrm>
        </p:spPr>
        <p:txBody>
          <a:bodyPr/>
          <a:lstStyle/>
          <a:p>
            <a:fld id="{484B9D8D-A597-3442-9F52-BC5EEEFCE27B}" type="slidenum">
              <a:rPr/>
              <a:t>17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763251" y="82502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08723" y="364311"/>
            <a:ext cx="6531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These are just examples of the kind of analysis to be done</a:t>
            </a:r>
            <a:r>
              <a:rPr lang="it-IT" sz="2000" b="1"/>
              <a:t>...</a:t>
            </a:r>
            <a:endParaRPr lang="en-US" sz="2000" b="1"/>
          </a:p>
        </p:txBody>
      </p:sp>
      <p:sp>
        <p:nvSpPr>
          <p:cNvPr id="8" name="TextBox 7"/>
          <p:cNvSpPr txBox="1"/>
          <p:nvPr/>
        </p:nvSpPr>
        <p:spPr>
          <a:xfrm>
            <a:off x="108724" y="939800"/>
            <a:ext cx="914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/>
              <a:t>Of course, for Archimedes Cryostat, the worst accidents are due to a loss of insulation vacuum.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212" y="3091888"/>
            <a:ext cx="1649754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/>
              <a:t>Insulation Vacuum Pump stops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0761" y="1905737"/>
            <a:ext cx="171742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/>
              <a:t>pressure builds up in </a:t>
            </a:r>
          </a:p>
          <a:p>
            <a:r>
              <a:rPr lang="en-US" sz="2000" b="1"/>
              <a:t>~ 5 hrs: “grace period”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7390" y="1966369"/>
            <a:ext cx="223659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/>
              <a:t>Pump Repaired in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48631" y="2085530"/>
            <a:ext cx="115448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/>
              <a:t>Success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1381" y="2956668"/>
            <a:ext cx="2172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/>
              <a:t>Failure to repair in 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48631" y="2979300"/>
            <a:ext cx="11457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/>
              <a:t>LN2 Venting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7397" y="1909296"/>
            <a:ext cx="190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For instance</a:t>
            </a:r>
            <a:r>
              <a:rPr lang="mr-IN" sz="2400" i="1"/>
              <a:t>…</a:t>
            </a:r>
            <a:endParaRPr lang="en-US" sz="2400" i="1"/>
          </a:p>
        </p:txBody>
      </p:sp>
      <p:cxnSp>
        <p:nvCxnSpPr>
          <p:cNvPr id="25" name="Straight Arrow Connector 24"/>
          <p:cNvCxnSpPr>
            <a:stCxn id="9" idx="3"/>
            <a:endCxn id="16" idx="1"/>
          </p:cNvCxnSpPr>
          <p:nvPr/>
        </p:nvCxnSpPr>
        <p:spPr>
          <a:xfrm flipV="1">
            <a:off x="1795966" y="2567457"/>
            <a:ext cx="1564795" cy="10322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26935" y="2712690"/>
            <a:ext cx="652159" cy="5078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2203383">
            <a:off x="1776176" y="4309087"/>
            <a:ext cx="1375674" cy="579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Experiment Switched Off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23334" y="2173538"/>
            <a:ext cx="622832" cy="4661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  <a:endCxn id="20" idx="1"/>
          </p:cNvCxnSpPr>
          <p:nvPr/>
        </p:nvCxnSpPr>
        <p:spPr>
          <a:xfrm flipV="1">
            <a:off x="7963980" y="2316363"/>
            <a:ext cx="384651" cy="3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960807" y="3333243"/>
            <a:ext cx="384651" cy="3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05905" y="4104591"/>
            <a:ext cx="176257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/>
              <a:t>pressure builds up in </a:t>
            </a:r>
          </a:p>
          <a:p>
            <a:r>
              <a:rPr lang="en-US" sz="2000" b="1"/>
              <a:t>~ 10 hrs: “grace period”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72534" y="4165223"/>
            <a:ext cx="223659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/>
              <a:t>Pump Repaired in time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93775" y="4284384"/>
            <a:ext cx="115448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/>
              <a:t>Success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36525" y="5155522"/>
            <a:ext cx="2172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/>
              <a:t>Failure to repair in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93775" y="5178154"/>
            <a:ext cx="11457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/>
              <a:t>LN2 Venting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172079" y="4911544"/>
            <a:ext cx="652159" cy="50783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168478" y="4372392"/>
            <a:ext cx="622832" cy="46618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009124" y="4515217"/>
            <a:ext cx="384651" cy="39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005951" y="5532097"/>
            <a:ext cx="384651" cy="394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1"/>
          </p:cNvCxnSpPr>
          <p:nvPr/>
        </p:nvCxnSpPr>
        <p:spPr>
          <a:xfrm>
            <a:off x="1808253" y="3621846"/>
            <a:ext cx="1597652" cy="114446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40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57052" y="62609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7001" y="6362242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729519" y="133350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92824" y="821328"/>
            <a:ext cx="967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0070C0"/>
                </a:solidFill>
              </a:rPr>
              <a:t>Of course, the grace period can vary from days (e.g. pumps stop with solid N2 inside) to minutes, if a gasket fails.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046" y="1739793"/>
            <a:ext cx="947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These cases, with the relevant weak points, </a:t>
            </a:r>
            <a:r>
              <a:rPr lang="en-US" sz="2000" b="1" u="sng"/>
              <a:t>must be considered,</a:t>
            </a:r>
            <a:r>
              <a:rPr lang="en-US" sz="2000" b="1"/>
              <a:t> and the </a:t>
            </a:r>
            <a:r>
              <a:rPr lang="en-US" sz="2000" b="1" u="sng"/>
              <a:t>related fault trees identified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23" y="2574145"/>
            <a:ext cx="98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In this way, we can introduce redundancies and additional safety systems, where required.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45" y="3229480"/>
            <a:ext cx="847482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/>
              <a:t>In any case, release of LN2 in the cavern must be avoided as much as possible:</a:t>
            </a:r>
          </a:p>
          <a:p>
            <a:r>
              <a:rPr lang="en-US" sz="2000" b="1"/>
              <a:t> the venting tunnel is necessary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001" y="4192591"/>
            <a:ext cx="919312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/>
              <a:t>Even in case of release of LN2 in the closed environment, an emergency status of the air conditioning system can be implemented, to mitigate its effects.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6255" y="5072895"/>
            <a:ext cx="60452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For instance, in the ICARUS T600 experiment at LNGS, air conditioning was designed to pump eventual LAr spills through the floor </a:t>
            </a:r>
            <a:r>
              <a:rPr lang="en-US" sz="2400" i="1"/>
              <a:t>(2015 JINST 10 P12004)</a:t>
            </a:r>
          </a:p>
        </p:txBody>
      </p:sp>
    </p:spTree>
    <p:extLst>
      <p:ext uri="{BB962C8B-B14F-4D97-AF65-F5344CB8AC3E}">
        <p14:creationId xmlns:p14="http://schemas.microsoft.com/office/powerpoint/2010/main" val="19272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-35116" y="305716"/>
            <a:ext cx="9941116" cy="6277557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57052" y="62609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7001" y="6362242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19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729519" y="133350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3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99223" y="910520"/>
            <a:ext cx="721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Explorer was in operation from 1983 to 2010: 27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878" y="2600915"/>
            <a:ext cx="9193127" cy="3416320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In that period, we had only some minor emergencies, due to:</a:t>
            </a:r>
          </a:p>
          <a:p>
            <a:endParaRPr lang="en-US" sz="2400" b="1"/>
          </a:p>
          <a:p>
            <a:pPr marL="342900" indent="-342900">
              <a:buFontTx/>
              <a:buChar char="-"/>
            </a:pPr>
            <a:r>
              <a:rPr lang="en-US" sz="2400" b="1"/>
              <a:t>Pumping system failures</a:t>
            </a:r>
          </a:p>
          <a:p>
            <a:pPr marL="342900" indent="-342900">
              <a:buFontTx/>
              <a:buChar char="-"/>
            </a:pPr>
            <a:endParaRPr lang="en-US" sz="2400" b="1"/>
          </a:p>
          <a:p>
            <a:pPr marL="342900" indent="-342900">
              <a:buFontTx/>
              <a:buChar char="-"/>
            </a:pPr>
            <a:r>
              <a:rPr lang="en-US" sz="2400" b="1"/>
              <a:t>Electrical power cuts</a:t>
            </a:r>
          </a:p>
          <a:p>
            <a:pPr marL="342900" indent="-342900">
              <a:buFontTx/>
              <a:buChar char="-"/>
            </a:pPr>
            <a:endParaRPr lang="en-US" sz="2400" b="1"/>
          </a:p>
          <a:p>
            <a:pPr marL="342900" indent="-342900">
              <a:buFontTx/>
              <a:buChar char="-"/>
            </a:pPr>
            <a:r>
              <a:rPr lang="en-US" sz="2400" b="1"/>
              <a:t>o’rings freezing during refill</a:t>
            </a:r>
          </a:p>
          <a:p>
            <a:endParaRPr lang="en-US" sz="2400" b="1"/>
          </a:p>
          <a:p>
            <a:r>
              <a:rPr lang="en-US" sz="2400" b="1"/>
              <a:t>which were contained with only  minor damages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45" y="133350"/>
            <a:ext cx="3214598" cy="584775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Some experience: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4437" y="1573212"/>
            <a:ext cx="829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It contained ~ 600 l of LN2, refilled manually once every 14 days</a:t>
            </a:r>
          </a:p>
        </p:txBody>
      </p:sp>
    </p:spTree>
    <p:extLst>
      <p:ext uri="{BB962C8B-B14F-4D97-AF65-F5344CB8AC3E}">
        <p14:creationId xmlns:p14="http://schemas.microsoft.com/office/powerpoint/2010/main" val="140763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976420" y="55243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482619" y="857250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52008" y="1270180"/>
            <a:ext cx="753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</a:rPr>
              <a:t>We deal with the </a:t>
            </a:r>
            <a:r>
              <a:rPr lang="en-US" sz="2400" b="1" i="1" u="sng">
                <a:solidFill>
                  <a:srgbClr val="0070C0"/>
                </a:solidFill>
              </a:rPr>
              <a:t>main issues</a:t>
            </a:r>
            <a:r>
              <a:rPr lang="en-US" sz="2400" b="1" i="1">
                <a:solidFill>
                  <a:srgbClr val="0070C0"/>
                </a:solidFill>
              </a:rPr>
              <a:t> regarding the installation of  Cryostat and use of </a:t>
            </a:r>
            <a:r>
              <a:rPr lang="en-US" sz="2400" b="1" i="1">
                <a:solidFill>
                  <a:srgbClr val="002060"/>
                </a:solidFill>
              </a:rPr>
              <a:t>cryogenic liquids in a confined environment.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009" y="2452712"/>
            <a:ext cx="82970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On this topic, a vast expertise, also inside INFN, is available, e.g:</a:t>
            </a:r>
          </a:p>
          <a:p>
            <a:endParaRPr lang="en-US" sz="2400" b="1"/>
          </a:p>
          <a:p>
            <a:pPr marL="342900" indent="-342900">
              <a:buFont typeface="Wingdings" charset="2"/>
              <a:buChar char="§"/>
            </a:pPr>
            <a:r>
              <a:rPr lang="en-US" sz="2400" b="1"/>
              <a:t>CERN with LHC</a:t>
            </a:r>
          </a:p>
          <a:p>
            <a:pPr marL="342900" indent="-342900">
              <a:buFont typeface="Wingdings" charset="2"/>
              <a:buChar char="§"/>
            </a:pPr>
            <a:endParaRPr lang="en-US" sz="2400" b="1"/>
          </a:p>
          <a:p>
            <a:pPr marL="342900" indent="-342900">
              <a:buFont typeface="Wingdings" charset="2"/>
              <a:buChar char="§"/>
            </a:pPr>
            <a:r>
              <a:rPr lang="en-US" sz="2400" b="1"/>
              <a:t>INFN with the Cryogenic Dark Matter Detectors at LNGS, ARIA facility in Sardinia</a:t>
            </a:r>
          </a:p>
          <a:p>
            <a:pPr marL="342900" indent="-342900">
              <a:buFont typeface="Wingdings" charset="2"/>
              <a:buChar char="§"/>
            </a:pPr>
            <a:endParaRPr lang="en-US" sz="2400" b="1"/>
          </a:p>
          <a:p>
            <a:pPr marL="342900" indent="-342900">
              <a:buFont typeface="Wingdings" charset="2"/>
              <a:buChar char="§"/>
            </a:pPr>
            <a:r>
              <a:rPr lang="en-US" sz="2400" b="1"/>
              <a:t>LAGUNA</a:t>
            </a:r>
            <a:r>
              <a:rPr lang="it-IT" sz="2400" b="1"/>
              <a:t> Underground Laboratory Studies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53548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976420" y="55243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20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729519" y="115681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940712" y="462149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2D95FA"/>
                </a:solidFill>
              </a:rPr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8487" y="1199861"/>
            <a:ext cx="714355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Underground cryogenics safety is challenging, but there is a wide expertise available, e.g., both at CERN and in INFN, that can be accessed.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8038" y="4485586"/>
            <a:ext cx="772510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A careful analysis of several accident scenarios must be performed, in order to increase reliability and minimize damage and down time.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1" y="2639975"/>
            <a:ext cx="744920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Excluding really catastrophic (and unlikely) events, the time to reach overpressure could be of minutes, or even hours (to be determined with symulations and a thermodynamical analysis)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836385"/>
            <a:ext cx="897104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/>
              <a:t>A venting to the surface is necessary. </a:t>
            </a:r>
          </a:p>
          <a:p>
            <a:r>
              <a:rPr lang="en-US" sz="2800" b="1"/>
              <a:t>Venting must be forced for heavier than air cryogenic fluids</a:t>
            </a:r>
          </a:p>
        </p:txBody>
      </p:sp>
    </p:spTree>
    <p:extLst>
      <p:ext uri="{BB962C8B-B14F-4D97-AF65-F5344CB8AC3E}">
        <p14:creationId xmlns:p14="http://schemas.microsoft.com/office/powerpoint/2010/main" val="80771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976420" y="55243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t>21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482619" y="857250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375323" y="3035130"/>
            <a:ext cx="110639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33727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459896" y="5488720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729519" y="100505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61" y="505875"/>
            <a:ext cx="7434144" cy="5256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037" y="3698751"/>
            <a:ext cx="2106963" cy="15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976420" y="55243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63618" y="132567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86" y="407536"/>
            <a:ext cx="8210059" cy="62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BB5D4-1B6F-D4A0-1072-B0ED4BC2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72940BA-8CA8-7A4A-B9CD-435AAF71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76420" y="55243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90978-C4E7-2A7B-3A6A-F3C1DA65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200CF5-1F10-0033-9A6C-F9E16693C013}"/>
              </a:ext>
            </a:extLst>
          </p:cNvPr>
          <p:cNvGrpSpPr/>
          <p:nvPr/>
        </p:nvGrpSpPr>
        <p:grpSpPr>
          <a:xfrm>
            <a:off x="6863618" y="132567"/>
            <a:ext cx="3042382" cy="345310"/>
            <a:chOff x="3651304" y="3694553"/>
            <a:chExt cx="4056509" cy="460413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7C3FDBFE-08FF-78ED-A557-93E8EF0359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02E46233-0C91-6989-823B-D10356F18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>
                <a:extLst>
                  <a:ext uri="{FF2B5EF4-FFF2-40B4-BE49-F238E27FC236}">
                    <a16:creationId xmlns:a16="http://schemas.microsoft.com/office/drawing/2014/main" id="{1A994887-A779-BD19-4C49-C359A1B29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>
              <a:extLst>
                <a:ext uri="{FF2B5EF4-FFF2-40B4-BE49-F238E27FC236}">
                  <a16:creationId xmlns:a16="http://schemas.microsoft.com/office/drawing/2014/main" id="{8CB90D24-C0C9-51E6-1F15-07DFFC480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4E0FB5-85FD-1814-8DE6-2287B411D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90" y="574414"/>
            <a:ext cx="8058820" cy="60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307780" y="6152103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63618" y="79485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0" y="229523"/>
            <a:ext cx="9421969" cy="65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B2495-CF06-FEB5-A0D2-5391C8903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5025A261-1083-89F6-BCB6-10B68EC3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7780" y="6152103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06F69-ACB2-BAE1-01BF-EA94D110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F71032-9FCA-BB17-E5EE-A319FA67E25B}"/>
              </a:ext>
            </a:extLst>
          </p:cNvPr>
          <p:cNvGrpSpPr/>
          <p:nvPr/>
        </p:nvGrpSpPr>
        <p:grpSpPr>
          <a:xfrm>
            <a:off x="6863618" y="79485"/>
            <a:ext cx="3042382" cy="345310"/>
            <a:chOff x="3651304" y="3694553"/>
            <a:chExt cx="4056509" cy="460413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ECDFB2D3-0EDC-0C2A-2AF9-140B0229C4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8A1EA4C2-A809-60C4-9F7D-F1F40666C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>
                <a:extLst>
                  <a:ext uri="{FF2B5EF4-FFF2-40B4-BE49-F238E27FC236}">
                    <a16:creationId xmlns:a16="http://schemas.microsoft.com/office/drawing/2014/main" id="{848CD942-9C71-049D-2A64-D6661D7A0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>
              <a:extLst>
                <a:ext uri="{FF2B5EF4-FFF2-40B4-BE49-F238E27FC236}">
                  <a16:creationId xmlns:a16="http://schemas.microsoft.com/office/drawing/2014/main" id="{E5C21343-2676-711B-5C28-5B9A33AC9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A11B7D-936D-C5AB-EC6F-84B9CC41A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23" y="424795"/>
            <a:ext cx="8716309" cy="60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163850" y="62482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63618" y="234950"/>
            <a:ext cx="3042382" cy="345310"/>
            <a:chOff x="3651304" y="3694553"/>
            <a:chExt cx="4056509" cy="46041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76" y="265550"/>
            <a:ext cx="9282223" cy="63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7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3DE21-F321-9512-1D7E-7E19373DC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CCD00F40-C68D-BA29-1814-4F8A5B51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3850" y="6248277"/>
            <a:ext cx="2548581" cy="476374"/>
          </a:xfrm>
        </p:spPr>
        <p:txBody>
          <a:bodyPr/>
          <a:lstStyle/>
          <a:p>
            <a:r>
              <a:rPr lang="en-US"/>
              <a:t>P. Rapagnani </a:t>
            </a:r>
          </a:p>
          <a:p>
            <a:r>
              <a:rPr lang="en-US"/>
              <a:t>Vacuum Fluctuations at Nanoscales and Gravitation</a:t>
            </a:r>
          </a:p>
          <a:p>
            <a:r>
              <a:rPr lang="en-US"/>
              <a:t>Orosei 2019_05_03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E0E13-3B85-3DFD-412A-A760092A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1" y="5726907"/>
            <a:ext cx="344444" cy="273844"/>
          </a:xfrm>
        </p:spPr>
        <p:txBody>
          <a:bodyPr/>
          <a:lstStyle/>
          <a:p>
            <a:fld id="{484B9D8D-A597-3442-9F52-BC5EEEFCE27B}" type="slidenum">
              <a:rPr/>
              <a:t>9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CCC903-725D-5F6B-CFF7-C9432026F33B}"/>
              </a:ext>
            </a:extLst>
          </p:cNvPr>
          <p:cNvGrpSpPr/>
          <p:nvPr/>
        </p:nvGrpSpPr>
        <p:grpSpPr>
          <a:xfrm>
            <a:off x="6863618" y="234950"/>
            <a:ext cx="3042382" cy="345310"/>
            <a:chOff x="3651304" y="3694553"/>
            <a:chExt cx="4056509" cy="460413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B4A643BF-A604-419D-B5AB-59600A67BB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2276" y="3694553"/>
              <a:ext cx="2455537" cy="460413"/>
              <a:chOff x="1752600" y="106363"/>
              <a:chExt cx="2743200" cy="514350"/>
            </a:xfrm>
          </p:grpSpPr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id="{F9FDC90B-7067-4024-2642-176527F87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00" y="106363"/>
                <a:ext cx="895350" cy="51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607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3">
                <a:extLst>
                  <a:ext uri="{FF2B5EF4-FFF2-40B4-BE49-F238E27FC236}">
                    <a16:creationId xmlns:a16="http://schemas.microsoft.com/office/drawing/2014/main" id="{19364F90-6E8F-AE2D-6E7C-8A865FA5C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152400"/>
                <a:ext cx="1676400" cy="3635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 descr="http://www.dmmm.uniroma1.it/%7Eagostino.prastaro/LOGO-SAPIENZA-SCRITTA.png">
              <a:extLst>
                <a:ext uri="{FF2B5EF4-FFF2-40B4-BE49-F238E27FC236}">
                  <a16:creationId xmlns:a16="http://schemas.microsoft.com/office/drawing/2014/main" id="{A7E19F08-6F50-528B-FE36-E9CCDC5DF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04" y="3694553"/>
              <a:ext cx="1482672" cy="4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41D9E27-21B4-9DA6-60E1-76A573A60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23" y="265858"/>
            <a:ext cx="9695197" cy="64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8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3193</TotalTime>
  <Words>1148</Words>
  <Application>Microsoft Office PowerPoint</Application>
  <PresentationFormat>A4 (21x29,7 cm)</PresentationFormat>
  <Paragraphs>172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Piero Rapagnani</dc:creator>
  <cp:lastModifiedBy>Piero Rapagnani</cp:lastModifiedBy>
  <cp:revision>109</cp:revision>
  <cp:lastPrinted>2019-05-03T08:41:41Z</cp:lastPrinted>
  <dcterms:created xsi:type="dcterms:W3CDTF">2019-04-30T16:27:29Z</dcterms:created>
  <dcterms:modified xsi:type="dcterms:W3CDTF">2025-03-10T13:59:38Z</dcterms:modified>
</cp:coreProperties>
</file>