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6"/>
  </p:notesMasterIdLst>
  <p:sldIdLst>
    <p:sldId id="263" r:id="rId2"/>
    <p:sldId id="307" r:id="rId3"/>
    <p:sldId id="309" r:id="rId4"/>
    <p:sldId id="30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D01"/>
    <a:srgbClr val="80D0F0"/>
    <a:srgbClr val="0000FF"/>
    <a:srgbClr val="00FF00"/>
    <a:srgbClr val="009F00"/>
    <a:srgbClr val="8D00B2"/>
    <a:srgbClr val="E12DFF"/>
    <a:srgbClr val="E272FE"/>
    <a:srgbClr val="009900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6" autoAdjust="0"/>
    <p:restoredTop sz="94660"/>
  </p:normalViewPr>
  <p:slideViewPr>
    <p:cSldViewPr snapToGrid="0">
      <p:cViewPr varScale="1">
        <p:scale>
          <a:sx n="79" d="100"/>
          <a:sy n="79" d="100"/>
        </p:scale>
        <p:origin x="9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59DCD-F21B-4014-A043-4A3BC9EAA5D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3FDD8-62C2-416A-9601-6188FE150E8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7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2C36C-6FBD-4B72-A24B-773A15005546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4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0C2-15D4-442A-AB03-99DC9ECEDDDA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748CE-E8BC-4DC0-AF31-B758B1677896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3B76-1CEB-4D94-AF10-9077D8377AAF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42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45BC-37B5-4DC1-9018-37F46A6E669C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05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8FE7B-6165-433C-9917-7B999A9A26CA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6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22F1-A0D8-4788-9E6E-D29C6332F6B0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8AA50-E8F9-49F9-9214-AE956E3CA736}" type="datetime1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5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1572-2998-4048-82DA-40186F9BBD21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58148A9-592E-4FAF-8BF0-34F74FF99B4C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8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BF65-C2CB-4590-A1B9-86C2A55C8E0D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6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B26873-B4C2-45DA-92B9-034DD83FAD9E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D86EA15-3CA7-4AE5-8DF9-18EFE01EA00A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1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rigolab.it/index.php?controller=attachment&amp;id_attachment=4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rigolab.it/index.php?controller=attachment&amp;id_attachment=498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8F5EF61-22BF-AE31-F9A5-DAB9E6640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FCC Napoli – Next TB setup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220652BB-0733-3480-606F-143644D58F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Carlo Di Fraia – 07 MAR.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1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E9997-CFA3-9038-5421-FED7659F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Chiller - Lauda L 250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3FFEC0-09D7-925B-CAF7-9FD10BAE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3850"/>
            <a:ext cx="6036532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GB" dirty="0"/>
              <a:t>Compact chiller for constant temperature applications from </a:t>
            </a:r>
            <a:r>
              <a:rPr lang="en-GB" b="1" dirty="0"/>
              <a:t>4° to 80°C</a:t>
            </a:r>
            <a:r>
              <a:rPr lang="en-GB" dirty="0"/>
              <a:t>, with Peltier technology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Power 0.4 kW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Stability ± 0.1 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Large OLED display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it-IT" dirty="0"/>
              <a:t>Pump pressure max </a:t>
            </a:r>
            <a:r>
              <a:rPr lang="it-IT" b="1" dirty="0"/>
              <a:t>0.8 bar</a:t>
            </a:r>
            <a:r>
              <a:rPr lang="it-IT" dirty="0"/>
              <a:t>; pump flow rate </a:t>
            </a:r>
            <a:r>
              <a:rPr lang="it-IT" b="1" dirty="0"/>
              <a:t>2.6 L/min</a:t>
            </a: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Tank volume max. </a:t>
            </a:r>
            <a:r>
              <a:rPr lang="it-IT" b="1" dirty="0"/>
              <a:t>0.3 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 </a:t>
            </a:r>
            <a:r>
              <a:rPr lang="it-IT" dirty="0" err="1"/>
              <a:t>Dimensions</a:t>
            </a:r>
            <a:r>
              <a:rPr lang="it-IT" dirty="0"/>
              <a:t> (mm): </a:t>
            </a:r>
            <a:r>
              <a:rPr lang="en-GB" dirty="0"/>
              <a:t>261×368 ×312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transfer </a:t>
            </a:r>
            <a:r>
              <a:rPr lang="it-IT" dirty="0" err="1"/>
              <a:t>liquid</a:t>
            </a:r>
            <a:r>
              <a:rPr lang="it-IT" dirty="0"/>
              <a:t>: </a:t>
            </a:r>
            <a:r>
              <a:rPr lang="it-IT" b="1" dirty="0" err="1"/>
              <a:t>demineralized</a:t>
            </a:r>
            <a:r>
              <a:rPr lang="it-IT" b="1" dirty="0"/>
              <a:t>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hlinkClick r:id="rId2"/>
              </a:rPr>
              <a:t>Datasheet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DFBC61-F266-324D-4FAD-5B44ECA8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2</a:t>
            </a:fld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498AE3A-D46C-EE70-57D0-25D57CF9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396" y="2274413"/>
            <a:ext cx="3581710" cy="4016088"/>
          </a:xfrm>
          <a:prstGeom prst="rect">
            <a:avLst/>
          </a:prstGeom>
        </p:spPr>
      </p:pic>
      <p:pic>
        <p:nvPicPr>
          <p:cNvPr id="1028" name="Picture 4" descr="Super Mario Bros raggiunge il miliardo di incassi, ma su Twitter lo si  guardava gratis - HDblog.it">
            <a:extLst>
              <a:ext uri="{FF2B5EF4-FFF2-40B4-BE49-F238E27FC236}">
                <a16:creationId xmlns:a16="http://schemas.microsoft.com/office/drawing/2014/main" id="{B5643F32-586F-3433-D7D7-F5495CA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09" y="306"/>
            <a:ext cx="2895091" cy="17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otografia the faucet opens and the water flows to the floor or ground  vector illustration, sangidan su EuroPosters.it">
            <a:extLst>
              <a:ext uri="{FF2B5EF4-FFF2-40B4-BE49-F238E27FC236}">
                <a16:creationId xmlns:a16="http://schemas.microsoft.com/office/drawing/2014/main" id="{6E9BB356-45C1-FE2E-6038-EDE19881B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5"/>
          <a:stretch/>
        </p:blipFill>
        <p:spPr bwMode="auto">
          <a:xfrm>
            <a:off x="16369" y="4154079"/>
            <a:ext cx="1080911" cy="2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8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6DD2-E2A0-B6BF-FF6D-D283A1B31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otografia the faucet opens and the water flows to the floor or ground  vector illustration, sangidan su EuroPosters.it">
            <a:extLst>
              <a:ext uri="{FF2B5EF4-FFF2-40B4-BE49-F238E27FC236}">
                <a16:creationId xmlns:a16="http://schemas.microsoft.com/office/drawing/2014/main" id="{41109762-C0E2-698F-B349-8DB80A609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5"/>
          <a:stretch/>
        </p:blipFill>
        <p:spPr bwMode="auto">
          <a:xfrm>
            <a:off x="16369" y="4154079"/>
            <a:ext cx="1080911" cy="2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541ADF6-3C66-E043-E05C-78638CF6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Chiller - Lauda L 250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2EB86E-6B08-A400-5830-FC1BA093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3</a:t>
            </a:fld>
            <a:endParaRPr lang="en-US"/>
          </a:p>
        </p:txBody>
      </p:sp>
      <p:pic>
        <p:nvPicPr>
          <p:cNvPr id="1028" name="Picture 4" descr="Super Mario Bros raggiunge il miliardo di incassi, ma su Twitter lo si  guardava gratis - HDblog.it">
            <a:extLst>
              <a:ext uri="{FF2B5EF4-FFF2-40B4-BE49-F238E27FC236}">
                <a16:creationId xmlns:a16="http://schemas.microsoft.com/office/drawing/2014/main" id="{33CEEE0B-D072-C29B-F420-D48D8115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09" y="306"/>
            <a:ext cx="2895091" cy="17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20250305_170036">
            <a:hlinkClick r:id="" action="ppaction://media"/>
            <a:extLst>
              <a:ext uri="{FF2B5EF4-FFF2-40B4-BE49-F238E27FC236}">
                <a16:creationId xmlns:a16="http://schemas.microsoft.com/office/drawing/2014/main" id="{F0CA00DC-99BA-ABCB-2DB0-E6BC9760B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0505" y="1895304"/>
            <a:ext cx="2478677" cy="4406536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D8E1F9F-1B34-016A-B095-52A17C5C0517}"/>
              </a:ext>
            </a:extLst>
          </p:cNvPr>
          <p:cNvSpPr txBox="1">
            <a:spLocks/>
          </p:cNvSpPr>
          <p:nvPr/>
        </p:nvSpPr>
        <p:spPr>
          <a:xfrm>
            <a:off x="1097280" y="1953850"/>
            <a:ext cx="6036532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GB" dirty="0"/>
              <a:t>Compact chiller for constant temperature applications from </a:t>
            </a:r>
            <a:r>
              <a:rPr lang="en-GB" b="1" dirty="0"/>
              <a:t>4° to 80°C</a:t>
            </a:r>
            <a:r>
              <a:rPr lang="en-GB" dirty="0"/>
              <a:t>, with Peltier technology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Power 0.4 kW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Stability ± 0.1 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Large OLED display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it-IT" dirty="0"/>
              <a:t>Pump pressure max </a:t>
            </a:r>
            <a:r>
              <a:rPr lang="it-IT" b="1" dirty="0"/>
              <a:t>0.8 bar</a:t>
            </a:r>
            <a:r>
              <a:rPr lang="it-IT" dirty="0"/>
              <a:t>; pump flow rate </a:t>
            </a:r>
            <a:r>
              <a:rPr lang="it-IT" b="1" dirty="0"/>
              <a:t>2.6 L/min</a:t>
            </a: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Tank volume max. </a:t>
            </a:r>
            <a:r>
              <a:rPr lang="it-IT" b="1" dirty="0"/>
              <a:t>0.3 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 </a:t>
            </a:r>
            <a:r>
              <a:rPr lang="it-IT" dirty="0" err="1"/>
              <a:t>Dimensions</a:t>
            </a:r>
            <a:r>
              <a:rPr lang="it-IT" dirty="0"/>
              <a:t> (mm): </a:t>
            </a:r>
            <a:r>
              <a:rPr lang="en-GB" dirty="0"/>
              <a:t>261×368 ×312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transfer </a:t>
            </a:r>
            <a:r>
              <a:rPr lang="it-IT" dirty="0" err="1"/>
              <a:t>liquid</a:t>
            </a:r>
            <a:r>
              <a:rPr lang="it-IT" dirty="0"/>
              <a:t>: </a:t>
            </a:r>
            <a:r>
              <a:rPr lang="it-IT" b="1" dirty="0" err="1"/>
              <a:t>demineralized</a:t>
            </a:r>
            <a:r>
              <a:rPr lang="it-IT" b="1" dirty="0"/>
              <a:t>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hlinkClick r:id="rId7"/>
              </a:rPr>
              <a:t>Datasheet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4B24D-B634-AD54-EEF8-7DEC2005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2E540-9A1C-1192-D322-1EB065E0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Chiller - Lauda L 250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FFB2B-91F9-2C62-2AAD-C36F1A37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219" y="1942308"/>
            <a:ext cx="5287502" cy="436443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Fully remote-controlled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it-IT" dirty="0"/>
              <a:t>Standard RS 232 </a:t>
            </a:r>
            <a:r>
              <a:rPr lang="it-IT" dirty="0" err="1"/>
              <a:t>interface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 Preliminary </a:t>
            </a:r>
            <a:r>
              <a:rPr lang="it-IT" dirty="0" err="1"/>
              <a:t>tests</a:t>
            </a:r>
            <a:r>
              <a:rPr lang="it-IT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en-GB" b="1" dirty="0"/>
              <a:t>Remote communication</a:t>
            </a:r>
            <a:r>
              <a:rPr lang="en-GB" dirty="0"/>
              <a:t> with the device perfectly working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Preliminary hydraulic </a:t>
            </a:r>
            <a:r>
              <a:rPr lang="en-GB" b="1" dirty="0"/>
              <a:t>tests positive </a:t>
            </a:r>
            <a:r>
              <a:rPr lang="en-GB" dirty="0"/>
              <a:t>(output short-circuited)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Next steps: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GB" dirty="0"/>
              <a:t>Integrate the chiller into the DAQ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Connect to the </a:t>
            </a:r>
            <a:r>
              <a:rPr lang="en-GB" dirty="0" err="1"/>
              <a:t>DarkBox</a:t>
            </a:r>
            <a:r>
              <a:rPr lang="en-GB" dirty="0"/>
              <a:t> hydraulic circuit and test the cooling effect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D549B6-B57D-2E21-D717-9A22995B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EA15-3CA7-4AE5-8DF9-18EFE01EA00A}" type="slidenum">
              <a:rPr lang="en-US" smtClean="0"/>
              <a:t>4</a:t>
            </a:fld>
            <a:endParaRPr lang="en-US"/>
          </a:p>
        </p:txBody>
      </p:sp>
      <p:pic>
        <p:nvPicPr>
          <p:cNvPr id="11" name="Immagine 10" descr="Immagine che contiene macchina, Impianto elettrico, interno, cavo&#10;&#10;Il contenuto generato dall'IA potrebbe non essere corretto.">
            <a:extLst>
              <a:ext uri="{FF2B5EF4-FFF2-40B4-BE49-F238E27FC236}">
                <a16:creationId xmlns:a16="http://schemas.microsoft.com/office/drawing/2014/main" id="{5F80C94F-DD9F-1F26-B312-31FB79B8C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5378" y="673170"/>
            <a:ext cx="5120640" cy="3840480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411428C-EEB1-A25B-71AA-DFB570E52374}"/>
              </a:ext>
            </a:extLst>
          </p:cNvPr>
          <p:cNvCxnSpPr>
            <a:cxnSpLocks/>
          </p:cNvCxnSpPr>
          <p:nvPr/>
        </p:nvCxnSpPr>
        <p:spPr>
          <a:xfrm flipV="1">
            <a:off x="4173166" y="1381539"/>
            <a:ext cx="6541217" cy="10698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1BADB12-040E-7FEC-1A40-DFDD3375D026}"/>
              </a:ext>
            </a:extLst>
          </p:cNvPr>
          <p:cNvCxnSpPr>
            <a:cxnSpLocks/>
          </p:cNvCxnSpPr>
          <p:nvPr/>
        </p:nvCxnSpPr>
        <p:spPr>
          <a:xfrm flipV="1">
            <a:off x="6459166" y="4124528"/>
            <a:ext cx="3754877" cy="65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Elemento grafico 20" descr="Computer con riempimento a tinta unita">
            <a:extLst>
              <a:ext uri="{FF2B5EF4-FFF2-40B4-BE49-F238E27FC236}">
                <a16:creationId xmlns:a16="http://schemas.microsoft.com/office/drawing/2014/main" id="{003FA061-EC5D-A404-856F-4DBAC8C14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3413" y="5478009"/>
            <a:ext cx="914400" cy="914400"/>
          </a:xfrm>
          <a:prstGeom prst="rect">
            <a:avLst/>
          </a:prstGeom>
        </p:spPr>
      </p:pic>
      <p:sp>
        <p:nvSpPr>
          <p:cNvPr id="22" name="Arco 21">
            <a:extLst>
              <a:ext uri="{FF2B5EF4-FFF2-40B4-BE49-F238E27FC236}">
                <a16:creationId xmlns:a16="http://schemas.microsoft.com/office/drawing/2014/main" id="{FEBC290B-0284-392C-D375-0D2CE9BC0579}"/>
              </a:ext>
            </a:extLst>
          </p:cNvPr>
          <p:cNvSpPr/>
          <p:nvPr/>
        </p:nvSpPr>
        <p:spPr>
          <a:xfrm rot="8013535">
            <a:off x="7596069" y="3533269"/>
            <a:ext cx="3061957" cy="1991965"/>
          </a:xfrm>
          <a:prstGeom prst="arc">
            <a:avLst>
              <a:gd name="adj1" fmla="val 16200000"/>
              <a:gd name="adj2" fmla="val 19128553"/>
            </a:avLst>
          </a:prstGeom>
          <a:ln w="28575">
            <a:solidFill>
              <a:srgbClr val="EB8D0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Fotografia the faucet opens and the water flows to the floor or ground  vector illustration, sangidan su EuroPosters.it">
            <a:extLst>
              <a:ext uri="{FF2B5EF4-FFF2-40B4-BE49-F238E27FC236}">
                <a16:creationId xmlns:a16="http://schemas.microsoft.com/office/drawing/2014/main" id="{7ED6610C-E005-2598-F8F9-3357060FA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5"/>
          <a:stretch/>
        </p:blipFill>
        <p:spPr bwMode="auto">
          <a:xfrm>
            <a:off x="16369" y="4154079"/>
            <a:ext cx="1080911" cy="2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767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7E6E60-2383-4D7C-B79C-BBA0D5384904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221</Words>
  <Application>Microsoft Office PowerPoint</Application>
  <PresentationFormat>Widescreen</PresentationFormat>
  <Paragraphs>36</Paragraphs>
  <Slides>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Wingdings</vt:lpstr>
      <vt:lpstr>Retrospettivo</vt:lpstr>
      <vt:lpstr>FCC Napoli – Next TB setup</vt:lpstr>
      <vt:lpstr>Chiller - Lauda L 250</vt:lpstr>
      <vt:lpstr>Chiller - Lauda L 250</vt:lpstr>
      <vt:lpstr>Chiller - Lauda L 250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 DI FRAIA</dc:creator>
  <cp:lastModifiedBy>CARLO DI FRAIA</cp:lastModifiedBy>
  <cp:revision>56</cp:revision>
  <dcterms:created xsi:type="dcterms:W3CDTF">2024-09-05T12:37:38Z</dcterms:created>
  <dcterms:modified xsi:type="dcterms:W3CDTF">2025-03-07T09:32:52Z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2024-09-05T12:51:21Z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abd2b987-57d4-4c92-9323-8418745f5cee</vt:lpwstr>
  </property>
  <property fmtid="{D5CDD505-2E9C-101B-9397-08002B2CF9AE}" pid="8" name="MSIP_Label_2ad0b24d-6422-44b0-b3de-abb3a9e8c81a_ContentBits">
    <vt:lpwstr>0</vt:lpwstr>
  </property>
</Properties>
</file>