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3" r:id="rId2"/>
    <p:sldId id="277" r:id="rId3"/>
    <p:sldId id="275" r:id="rId4"/>
    <p:sldId id="279" r:id="rId5"/>
    <p:sldId id="278" r:id="rId6"/>
    <p:sldId id="280" r:id="rId7"/>
    <p:sldId id="256" r:id="rId8"/>
    <p:sldId id="274" r:id="rId9"/>
    <p:sldId id="276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225" autoAdjust="0"/>
  </p:normalViewPr>
  <p:slideViewPr>
    <p:cSldViewPr>
      <p:cViewPr varScale="1">
        <p:scale>
          <a:sx n="79" d="100"/>
          <a:sy n="79" d="100"/>
        </p:scale>
        <p:origin x="254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D51982D-8FA0-4CF0-834B-B756E09A7241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C196C9BA-5AEB-4333-B3AB-80FF20EF0D1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879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196C9BA-5AEB-4333-B3AB-80FF20EF0D1F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2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196C9BA-5AEB-4333-B3AB-80FF20EF0D1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137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196C9BA-5AEB-4333-B3AB-80FF20EF0D1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138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C196C9BA-5AEB-4333-B3AB-80FF20EF0D1F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257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4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FE8D5E-2DD8-4904-8D24-44834EAFF2B3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62A162-46C4-4466-9745-AF653381CBD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21665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159F51-6047-440E-935F-FF0EBDD0C6DE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F34176-BF5F-45E6-9068-1585ADF2E31B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03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3" y="274644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6F0E45-F460-4292-8E8F-F7EBD0B79373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040F33-894E-48E8-953D-947D24F8342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406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 txBox="1">
            <a:spLocks noGrp="1"/>
          </p:cNvSpPr>
          <p:nvPr>
            <p:ph/>
          </p:nvPr>
        </p:nvSpPr>
        <p:spPr>
          <a:xfrm>
            <a:off x="457200" y="274644"/>
            <a:ext cx="8229600" cy="5851529"/>
          </a:xfrm>
        </p:spPr>
        <p:txBody>
          <a:bodyPr/>
          <a:lstStyle>
            <a:lvl1pPr>
              <a:defRPr lang="it-IT"/>
            </a:lvl1pPr>
            <a:lvl2pPr>
              <a:defRPr lang="it-IT"/>
            </a:lvl2pPr>
            <a:lvl3pPr>
              <a:defRPr lang="it-IT"/>
            </a:lvl3pPr>
            <a:lvl4pPr>
              <a:defRPr lang="it-IT"/>
            </a:lvl4pPr>
            <a:lvl5pPr>
              <a:defRPr lang="it-IT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Rectangl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Rectangl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F71B6F-0A72-4FDF-8F17-50852F3A192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0354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E82962-725B-4AAA-ACF9-96ACA1E7564D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E494D3C-4C94-4465-B9CC-163ECDBC92A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0857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9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9FE3DD-817D-49E7-81EE-C5A316ED0478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861A88-0B84-4478-AF05-02C64915F5E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98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1" y="1600202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7" y="1600202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6F087D-CF1D-48C1-817C-E5F36828F0DF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0BDB0FE-44D8-4397-B8D2-5C74AEC54E50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5061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4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4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4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336B49-E6F9-41EF-84DE-8040CA60462F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E78708-D82F-4DAC-97AD-735E6EB18AA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988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606484-A8F1-43A4-BB42-32814EDC00E6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5E75FF-B541-4AB6-A31D-D1EF147AEF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165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FB7F3A-2955-48CE-A321-D0F7263B0AF3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688F4D-ED7B-4AA6-8E2A-3DE2399B8CF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35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6" y="273049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9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6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546F16-6FA9-4E98-B6FD-3EB9F6AC893D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B4B207-DBF1-47D5-A130-E0841A37B61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624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4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lang="it-IT"/>
            </a:lvl1pPr>
          </a:lstStyle>
          <a:p>
            <a:pPr lvl="0"/>
            <a:endParaRPr lang="it-IT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998C11-F3CF-47CC-A5E3-71992E21DD2A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2E2630-2570-469C-B03C-5A6CFE225EC6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8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3" y="6356355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AE366E7-1646-4581-82BC-92B9DE3617F0}" type="datetime1">
              <a:rPr lang="it-IT"/>
              <a:pPr lvl="0"/>
              <a:t>09/05/2025</a:t>
            </a:fld>
            <a:endParaRPr lang="it-IT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4" y="6356355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5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0738076-3696-4902-B996-62089762C4C3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hyperlink" Target="https://web.uniroma1.it/fac_smfn/lif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53;p15"/>
          <p:cNvPicPr preferRelativeResize="0"/>
          <p:nvPr/>
        </p:nvPicPr>
        <p:blipFill rotWithShape="1">
          <a:blip r:embed="rId3">
            <a:alphaModFix amt="35000"/>
          </a:blip>
          <a:srcRect l="15945" r="9033"/>
          <a:stretch/>
        </p:blipFill>
        <p:spPr>
          <a:xfrm>
            <a:off x="-4" y="-4"/>
            <a:ext cx="9143999" cy="68559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490721" y="4522156"/>
            <a:ext cx="4206916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2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Il Laboratorio</a:t>
            </a:r>
          </a:p>
        </p:txBody>
      </p:sp>
      <p:sp>
        <p:nvSpPr>
          <p:cNvPr id="3090" name="Freeform: Shape 308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2798064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86" y="-4332"/>
            <a:ext cx="3182112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160;p16"/>
          <p:cNvPicPr preferRelativeResize="0"/>
          <p:nvPr/>
        </p:nvPicPr>
        <p:blipFill rotWithShape="1">
          <a:blip r:embed="rId4"/>
          <a:srcRect l="5792" r="8473" b="1"/>
          <a:stretch/>
        </p:blipFill>
        <p:spPr>
          <a:xfrm>
            <a:off x="934930" y="10"/>
            <a:ext cx="2935224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noFill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5C91C4C-DC5F-CC54-55B8-330AA47F81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156" r="36965" b="-1"/>
          <a:stretch/>
        </p:blipFill>
        <p:spPr>
          <a:xfrm>
            <a:off x="20" y="2288332"/>
            <a:ext cx="267345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091" name="Oval 309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10459" y="615908"/>
            <a:ext cx="2386584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82" name="Picture 10" descr="C:\Users\carto\Google Drive\Lb2go\IMG_0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5" r="18177" b="3"/>
          <a:stretch/>
        </p:blipFill>
        <p:spPr bwMode="auto">
          <a:xfrm>
            <a:off x="4133903" y="780500"/>
            <a:ext cx="2139696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3" name="Freeform: Shape 3092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4426" y="-4331"/>
            <a:ext cx="2579574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https://upload.wikimedia.org/wikipedia/commons/thumb/5/5f/Lab_bench.jpg/310px-Lab_benc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0" r="19404"/>
          <a:stretch/>
        </p:blipFill>
        <p:spPr bwMode="auto">
          <a:xfrm>
            <a:off x="6689070" y="-4330"/>
            <a:ext cx="2454929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Phmetro, Ionometro Da Banco Digitale Per Analisi Avanzate Di Laboratorio Xs Ph 80 Pro Stirr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21F4D-9CBA-7022-F00C-9D96E43CAE6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920043" y="4050"/>
            <a:ext cx="1137103" cy="1137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43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riva la prima Settimana Nazionale delle Discipline STEM - Nostrofiglio.it">
            <a:extLst>
              <a:ext uri="{FF2B5EF4-FFF2-40B4-BE49-F238E27FC236}">
                <a16:creationId xmlns:a16="http://schemas.microsoft.com/office/drawing/2014/main" id="{491FA641-7A06-1547-F9F5-12CE9BC8A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72" y="2204864"/>
            <a:ext cx="5080308" cy="4289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ertura adesioni progetto LAB2GO 2022/23 | Facoltà di Scienze Matematiche,  Fisiche e Naturali">
            <a:extLst>
              <a:ext uri="{FF2B5EF4-FFF2-40B4-BE49-F238E27FC236}">
                <a16:creationId xmlns:a16="http://schemas.microsoft.com/office/drawing/2014/main" id="{A1D346E6-8AEA-F9B5-BEDE-D2438B8B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7779"/>
            <a:ext cx="8780304" cy="1916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0F41FAE-C14F-9DFC-F99E-EBAE84175E46}"/>
              </a:ext>
            </a:extLst>
          </p:cNvPr>
          <p:cNvSpPr txBox="1"/>
          <p:nvPr/>
        </p:nvSpPr>
        <p:spPr>
          <a:xfrm>
            <a:off x="5292080" y="2060849"/>
            <a:ext cx="3816546" cy="4848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>
              <a:spcAft>
                <a:spcPts val="1500"/>
              </a:spcAft>
              <a:buNone/>
            </a:pP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La </a:t>
            </a:r>
            <a:r>
              <a:rPr lang="it-IT" b="0" i="0" dirty="0">
                <a:solidFill>
                  <a:srgbClr val="001D35"/>
                </a:solidFill>
                <a:effectLst/>
                <a:highlight>
                  <a:srgbClr val="FFFF00"/>
                </a:highlight>
                <a:latin typeface="Google Sans"/>
              </a:rPr>
              <a:t>Legge 24 novembre 2023</a:t>
            </a: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, n. 187 istituisce la Settimana nazionale delle discipline scientifiche, tecnologiche, ingegneristiche e matematiche (STEM), che si svolge ogni anno dal 4 all'11 febbraio. L'obiettivo è sensibilizzare e stimolare l'interesse verso le discipline STEM, favorendo l'apprendimento e la scelta professionale in questi settori. </a:t>
            </a:r>
            <a:endParaRPr lang="it-IT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545D7E"/>
                </a:solidFill>
                <a:effectLst/>
                <a:latin typeface="Google Sans"/>
              </a:rPr>
              <a:t>Stabilisce che le istituzioni scolastiche statali e paritarie sono tenute ad aggiornare il piano triennale dell'offerta formativa e il curricolo di istituto, prevedendo azioni dedicate a rafforzare le competenze STEM, in linea con le Linee guida del Ministero dell'Istruzione. </a:t>
            </a:r>
          </a:p>
        </p:txBody>
      </p:sp>
    </p:spTree>
    <p:extLst>
      <p:ext uri="{BB962C8B-B14F-4D97-AF65-F5344CB8AC3E}">
        <p14:creationId xmlns:p14="http://schemas.microsoft.com/office/powerpoint/2010/main" val="144898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AA8F80-D8F6-2BE2-8388-43175F50C509}"/>
              </a:ext>
            </a:extLst>
          </p:cNvPr>
          <p:cNvSpPr txBox="1"/>
          <p:nvPr/>
        </p:nvSpPr>
        <p:spPr>
          <a:xfrm>
            <a:off x="188651" y="1109423"/>
            <a:ext cx="84969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/>
              <a:t>Nel documento ministeriale è evidenziato che </a:t>
            </a:r>
            <a:r>
              <a:rPr lang="it-IT" sz="2800" dirty="0">
                <a:highlight>
                  <a:srgbClr val="FFFF00"/>
                </a:highlight>
              </a:rPr>
              <a:t>“l’orientamento assume una funzione centrale e strategica nella lotta alla dispersione e all’insuccesso formativo degli studenti”, </a:t>
            </a:r>
            <a:r>
              <a:rPr lang="it-IT" sz="2800" dirty="0"/>
              <a:t>al fine di garantire il diritto allo studio e pari opportunità di successo formativo.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711D5B-4BCC-C532-19DA-A37A327BBDBB}"/>
              </a:ext>
            </a:extLst>
          </p:cNvPr>
          <p:cNvSpPr txBox="1"/>
          <p:nvPr/>
        </p:nvSpPr>
        <p:spPr>
          <a:xfrm>
            <a:off x="3065581" y="3315200"/>
            <a:ext cx="311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Arial Rounded MT Bold" panose="020F0704030504030204" pitchFamily="34" charset="0"/>
              </a:rPr>
              <a:t>PAROLE CHIAVE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C36B5E86-D638-7AAF-BBAE-DD577DA7CD97}"/>
              </a:ext>
            </a:extLst>
          </p:cNvPr>
          <p:cNvCxnSpPr>
            <a:cxnSpLocks/>
          </p:cNvCxnSpPr>
          <p:nvPr/>
        </p:nvCxnSpPr>
        <p:spPr>
          <a:xfrm flipH="1">
            <a:off x="3228515" y="3860803"/>
            <a:ext cx="774742" cy="94019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2A970BA-29A0-4F1A-E9A1-F3D379E32280}"/>
              </a:ext>
            </a:extLst>
          </p:cNvPr>
          <p:cNvCxnSpPr>
            <a:cxnSpLocks/>
          </p:cNvCxnSpPr>
          <p:nvPr/>
        </p:nvCxnSpPr>
        <p:spPr>
          <a:xfrm>
            <a:off x="5014704" y="3860048"/>
            <a:ext cx="792088" cy="10474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AD363B-462B-B1A4-017F-E3E5F0EAF176}"/>
              </a:ext>
            </a:extLst>
          </p:cNvPr>
          <p:cNvSpPr txBox="1"/>
          <p:nvPr/>
        </p:nvSpPr>
        <p:spPr>
          <a:xfrm>
            <a:off x="1474027" y="4827932"/>
            <a:ext cx="2916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MOTIVAZIONE </a:t>
            </a:r>
            <a:br>
              <a:rPr lang="it-IT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</a:br>
            <a:r>
              <a:rPr lang="it-IT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INTERESSE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B84C8C-5A2C-812A-A28A-56B1F6CCCD3A}"/>
              </a:ext>
            </a:extLst>
          </p:cNvPr>
          <p:cNvSpPr txBox="1"/>
          <p:nvPr/>
        </p:nvSpPr>
        <p:spPr>
          <a:xfrm>
            <a:off x="4968044" y="4937396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STUDIO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65DCB5A8-D58C-D05C-9211-264A0993670B}"/>
              </a:ext>
            </a:extLst>
          </p:cNvPr>
          <p:cNvSpPr/>
          <p:nvPr/>
        </p:nvSpPr>
        <p:spPr>
          <a:xfrm>
            <a:off x="4437123" y="5110860"/>
            <a:ext cx="437376" cy="112581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2A5805-FF86-5715-56DB-A0D3B04B29C4}"/>
              </a:ext>
            </a:extLst>
          </p:cNvPr>
          <p:cNvSpPr txBox="1"/>
          <p:nvPr/>
        </p:nvSpPr>
        <p:spPr>
          <a:xfrm>
            <a:off x="3494933" y="6247434"/>
            <a:ext cx="2517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B050"/>
                </a:solidFill>
                <a:latin typeface="Arial Rounded MT Bold" panose="020F0704030504030204" pitchFamily="34" charset="0"/>
              </a:rPr>
              <a:t>UNIVERSITA’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38FA5FD-1A3B-41D7-07FB-B33C5FD38D14}"/>
              </a:ext>
            </a:extLst>
          </p:cNvPr>
          <p:cNvSpPr txBox="1"/>
          <p:nvPr/>
        </p:nvSpPr>
        <p:spPr>
          <a:xfrm>
            <a:off x="4142148" y="194876"/>
            <a:ext cx="4391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latin typeface="Arial Rounded MT Bold" panose="020F0704030504030204" pitchFamily="34" charset="0"/>
              </a:rPr>
              <a:t>ORIENTAMENTO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0D0937-4FD0-B231-8B1C-DCFC365D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8" y="87346"/>
            <a:ext cx="40195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59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extBox 70">
            <a:extLst>
              <a:ext uri="{FF2B5EF4-FFF2-40B4-BE49-F238E27FC236}">
                <a16:creationId xmlns:a16="http://schemas.microsoft.com/office/drawing/2014/main" id="{C873526B-5FD9-55D3-54BA-845B74B5D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879" y="-35828"/>
            <a:ext cx="37115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Storia e Filosofia </a:t>
            </a:r>
          </a:p>
        </p:txBody>
      </p:sp>
      <p:sp>
        <p:nvSpPr>
          <p:cNvPr id="1074" name="Oval 3">
            <a:extLst>
              <a:ext uri="{FF2B5EF4-FFF2-40B4-BE49-F238E27FC236}">
                <a16:creationId xmlns:a16="http://schemas.microsoft.com/office/drawing/2014/main" id="{4CDF09DB-96F8-A54D-A510-5CEEB199B1BA}"/>
              </a:ext>
            </a:extLst>
          </p:cNvPr>
          <p:cNvSpPr>
            <a:spLocks/>
          </p:cNvSpPr>
          <p:nvPr/>
        </p:nvSpPr>
        <p:spPr bwMode="auto">
          <a:xfrm>
            <a:off x="3391184" y="2276354"/>
            <a:ext cx="2963889" cy="1738314"/>
          </a:xfrm>
          <a:custGeom>
            <a:avLst/>
            <a:gdLst>
              <a:gd name="T0" fmla="*/ 771127 w 1944215"/>
              <a:gd name="T1" fmla="*/ 0 h 1656179"/>
              <a:gd name="T2" fmla="*/ 1542255 w 1944215"/>
              <a:gd name="T3" fmla="*/ 1601279 h 1656179"/>
              <a:gd name="T4" fmla="*/ 771127 w 1944215"/>
              <a:gd name="T5" fmla="*/ 3202549 h 1656179"/>
              <a:gd name="T6" fmla="*/ 0 w 1944215"/>
              <a:gd name="T7" fmla="*/ 1601279 h 1656179"/>
              <a:gd name="T8" fmla="*/ 225857 w 1944215"/>
              <a:gd name="T9" fmla="*/ 469003 h 1656179"/>
              <a:gd name="T10" fmla="*/ 225857 w 1944215"/>
              <a:gd name="T11" fmla="*/ 2733549 h 1656179"/>
              <a:gd name="T12" fmla="*/ 1316398 w 1944215"/>
              <a:gd name="T13" fmla="*/ 2733549 h 1656179"/>
              <a:gd name="T14" fmla="*/ 1316398 w 1944215"/>
              <a:gd name="T15" fmla="*/ 469003 h 1656179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284724 w 1944215"/>
              <a:gd name="T25" fmla="*/ 242542 h 1656179"/>
              <a:gd name="T26" fmla="*/ 1659491 w 1944215"/>
              <a:gd name="T27" fmla="*/ 1413637 h 16561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44215" h="1656179">
                <a:moveTo>
                  <a:pt x="0" y="828089"/>
                </a:moveTo>
                <a:lnTo>
                  <a:pt x="0" y="828088"/>
                </a:lnTo>
                <a:cubicBezTo>
                  <a:pt x="0" y="1285429"/>
                  <a:pt x="435227" y="1656178"/>
                  <a:pt x="972107" y="1656178"/>
                </a:cubicBezTo>
                <a:cubicBezTo>
                  <a:pt x="1508986" y="1656178"/>
                  <a:pt x="1944214" y="1285429"/>
                  <a:pt x="1944214" y="828089"/>
                </a:cubicBezTo>
                <a:cubicBezTo>
                  <a:pt x="1944214" y="370748"/>
                  <a:pt x="1508986" y="0"/>
                  <a:pt x="972107" y="0"/>
                </a:cubicBezTo>
                <a:cubicBezTo>
                  <a:pt x="435227" y="-1"/>
                  <a:pt x="0" y="370748"/>
                  <a:pt x="0" y="828088"/>
                </a:cubicBezTo>
                <a:lnTo>
                  <a:pt x="0" y="828089"/>
                </a:lnTo>
                <a:close/>
              </a:path>
            </a:pathLst>
          </a:custGeom>
          <a:solidFill>
            <a:srgbClr val="FFFFFF"/>
          </a:solidFill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anchor="ctr" anchorCtr="1"/>
          <a:lstStyle/>
          <a:p>
            <a:endParaRPr lang="it-IT"/>
          </a:p>
        </p:txBody>
      </p:sp>
      <p:sp>
        <p:nvSpPr>
          <p:cNvPr id="1075" name="TextBox 4">
            <a:extLst>
              <a:ext uri="{FF2B5EF4-FFF2-40B4-BE49-F238E27FC236}">
                <a16:creationId xmlns:a16="http://schemas.microsoft.com/office/drawing/2014/main" id="{34834DD9-F9AB-1114-37E4-6BED5250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505" y="2772792"/>
            <a:ext cx="325911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4000" b="1" dirty="0">
                <a:solidFill>
                  <a:schemeClr val="tx1"/>
                </a:solidFill>
              </a:rPr>
              <a:t>Conoscenza</a:t>
            </a:r>
          </a:p>
        </p:txBody>
      </p:sp>
      <p:cxnSp>
        <p:nvCxnSpPr>
          <p:cNvPr id="1076" name="Straight Arrow Connector 6">
            <a:extLst>
              <a:ext uri="{FF2B5EF4-FFF2-40B4-BE49-F238E27FC236}">
                <a16:creationId xmlns:a16="http://schemas.microsoft.com/office/drawing/2014/main" id="{B3D28108-AECA-31E7-0610-F6708CA2AD9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73128" y="336099"/>
            <a:ext cx="0" cy="1961385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8" name="TextBox 12">
            <a:extLst>
              <a:ext uri="{FF2B5EF4-FFF2-40B4-BE49-F238E27FC236}">
                <a16:creationId xmlns:a16="http://schemas.microsoft.com/office/drawing/2014/main" id="{CD7434EA-B580-CEAF-CDBF-CC8AEB440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679" y="5567285"/>
            <a:ext cx="2671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Geologia</a:t>
            </a:r>
          </a:p>
        </p:txBody>
      </p:sp>
      <p:cxnSp>
        <p:nvCxnSpPr>
          <p:cNvPr id="1079" name="Straight Arrow Connector 13">
            <a:extLst>
              <a:ext uri="{FF2B5EF4-FFF2-40B4-BE49-F238E27FC236}">
                <a16:creationId xmlns:a16="http://schemas.microsoft.com/office/drawing/2014/main" id="{C02FDF65-CC7C-7A55-57A4-CBA9DA2A7EB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14355" y="1251716"/>
            <a:ext cx="1385097" cy="1189605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2" name="TextBox 17">
            <a:extLst>
              <a:ext uri="{FF2B5EF4-FFF2-40B4-BE49-F238E27FC236}">
                <a16:creationId xmlns:a16="http://schemas.microsoft.com/office/drawing/2014/main" id="{873E0795-F70F-52F5-7B00-F338C4ACE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974" y="6409695"/>
            <a:ext cx="14398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Medicina </a:t>
            </a:r>
          </a:p>
        </p:txBody>
      </p:sp>
      <p:cxnSp>
        <p:nvCxnSpPr>
          <p:cNvPr id="1084" name="Straight Arrow Connector 23">
            <a:extLst>
              <a:ext uri="{FF2B5EF4-FFF2-40B4-BE49-F238E27FC236}">
                <a16:creationId xmlns:a16="http://schemas.microsoft.com/office/drawing/2014/main" id="{B9EAD61F-8457-D1A3-38DC-21FC4DA1ACB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343765" y="2664926"/>
            <a:ext cx="1147998" cy="354340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6" name="TextBox 26">
            <a:extLst>
              <a:ext uri="{FF2B5EF4-FFF2-40B4-BE49-F238E27FC236}">
                <a16:creationId xmlns:a16="http://schemas.microsoft.com/office/drawing/2014/main" id="{53E767B1-CA01-0819-747E-E98946461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90" y="6379732"/>
            <a:ext cx="1683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Ingegneria</a:t>
            </a:r>
          </a:p>
        </p:txBody>
      </p:sp>
      <p:cxnSp>
        <p:nvCxnSpPr>
          <p:cNvPr id="1087" name="Straight Arrow Connector 27">
            <a:extLst>
              <a:ext uri="{FF2B5EF4-FFF2-40B4-BE49-F238E27FC236}">
                <a16:creationId xmlns:a16="http://schemas.microsoft.com/office/drawing/2014/main" id="{62DABEF3-F396-D02C-618E-6AF66DF4C3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63008" y="3474169"/>
            <a:ext cx="1821611" cy="604464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0" name="TextBox 39">
            <a:extLst>
              <a:ext uri="{FF2B5EF4-FFF2-40B4-BE49-F238E27FC236}">
                <a16:creationId xmlns:a16="http://schemas.microsoft.com/office/drawing/2014/main" id="{92FFBCB5-E852-F5FD-5BA8-5F25A395C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2599" y="3857007"/>
            <a:ext cx="29212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Fisica</a:t>
            </a:r>
          </a:p>
        </p:txBody>
      </p:sp>
      <p:cxnSp>
        <p:nvCxnSpPr>
          <p:cNvPr id="1092" name="Straight Arrow Connector 41">
            <a:extLst>
              <a:ext uri="{FF2B5EF4-FFF2-40B4-BE49-F238E27FC236}">
                <a16:creationId xmlns:a16="http://schemas.microsoft.com/office/drawing/2014/main" id="{5DCF9EB4-F88E-3E9D-16FF-85DF4C0DFE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76307" y="3989901"/>
            <a:ext cx="1601558" cy="2474444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3" name="Straight Arrow Connector 46">
            <a:extLst>
              <a:ext uri="{FF2B5EF4-FFF2-40B4-BE49-F238E27FC236}">
                <a16:creationId xmlns:a16="http://schemas.microsoft.com/office/drawing/2014/main" id="{B53296A6-811B-EE8B-6C46-7CC1D586749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768921" y="4017887"/>
            <a:ext cx="1741935" cy="2428457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6" name="TextBox 60">
            <a:extLst>
              <a:ext uri="{FF2B5EF4-FFF2-40B4-BE49-F238E27FC236}">
                <a16:creationId xmlns:a16="http://schemas.microsoft.com/office/drawing/2014/main" id="{7F9CBB67-E4CF-2AE1-B303-8D88388B2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575" y="6417590"/>
            <a:ext cx="1771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Biologia</a:t>
            </a:r>
          </a:p>
        </p:txBody>
      </p:sp>
      <p:sp>
        <p:nvSpPr>
          <p:cNvPr id="1098" name="TextBox 64">
            <a:extLst>
              <a:ext uri="{FF2B5EF4-FFF2-40B4-BE49-F238E27FC236}">
                <a16:creationId xmlns:a16="http://schemas.microsoft.com/office/drawing/2014/main" id="{3B0282F8-7BEB-CBEA-7DEA-21D6EFB99501}"/>
              </a:ext>
            </a:extLst>
          </p:cNvPr>
          <p:cNvSpPr txBox="1"/>
          <p:nvPr/>
        </p:nvSpPr>
        <p:spPr bwMode="auto">
          <a:xfrm>
            <a:off x="6904439" y="877839"/>
            <a:ext cx="2204225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kern="0" dirty="0">
                <a:solidFill>
                  <a:srgbClr val="00B050"/>
                </a:solidFill>
                <a:latin typeface="Calibri"/>
                <a:cs typeface="+mn-cs"/>
              </a:rPr>
              <a:t>Letteratura</a:t>
            </a:r>
          </a:p>
        </p:txBody>
      </p:sp>
      <p:sp>
        <p:nvSpPr>
          <p:cNvPr id="1113" name="TextBox 53">
            <a:extLst>
              <a:ext uri="{FF2B5EF4-FFF2-40B4-BE49-F238E27FC236}">
                <a16:creationId xmlns:a16="http://schemas.microsoft.com/office/drawing/2014/main" id="{6DD2AAB4-1DC6-F465-2F37-A1E50F51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755" y="5105620"/>
            <a:ext cx="21735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Chimica</a:t>
            </a:r>
          </a:p>
        </p:txBody>
      </p:sp>
      <p:sp>
        <p:nvSpPr>
          <p:cNvPr id="1115" name="TextBox 45">
            <a:extLst>
              <a:ext uri="{FF2B5EF4-FFF2-40B4-BE49-F238E27FC236}">
                <a16:creationId xmlns:a16="http://schemas.microsoft.com/office/drawing/2014/main" id="{D07069D1-CB0A-3238-F696-94B1F8DDB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1763" y="2323577"/>
            <a:ext cx="22575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Matematica</a:t>
            </a:r>
          </a:p>
        </p:txBody>
      </p:sp>
      <p:sp>
        <p:nvSpPr>
          <p:cNvPr id="1120" name="TextBox 8">
            <a:extLst>
              <a:ext uri="{FF2B5EF4-FFF2-40B4-BE49-F238E27FC236}">
                <a16:creationId xmlns:a16="http://schemas.microsoft.com/office/drawing/2014/main" id="{975AD846-704E-0BCE-C429-9B41370F7FF6}"/>
              </a:ext>
            </a:extLst>
          </p:cNvPr>
          <p:cNvSpPr txBox="1"/>
          <p:nvPr/>
        </p:nvSpPr>
        <p:spPr bwMode="auto">
          <a:xfrm>
            <a:off x="792475" y="930465"/>
            <a:ext cx="2733675" cy="3730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kern="0" dirty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it-IT" b="1" kern="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cxnSp>
        <p:nvCxnSpPr>
          <p:cNvPr id="1121" name="Straight Arrow Connector 41">
            <a:extLst>
              <a:ext uri="{FF2B5EF4-FFF2-40B4-BE49-F238E27FC236}">
                <a16:creationId xmlns:a16="http://schemas.microsoft.com/office/drawing/2014/main" id="{F89BED0A-FBB2-FC36-CE16-62E4F20747F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514099" y="3829122"/>
            <a:ext cx="2407818" cy="1837651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3" name="TextBox 62">
            <a:extLst>
              <a:ext uri="{FF2B5EF4-FFF2-40B4-BE49-F238E27FC236}">
                <a16:creationId xmlns:a16="http://schemas.microsoft.com/office/drawing/2014/main" id="{EAC5DF0B-97AB-C778-1AF9-38BF2842C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4" y="4014668"/>
            <a:ext cx="1439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Economia</a:t>
            </a:r>
          </a:p>
        </p:txBody>
      </p:sp>
      <p:sp>
        <p:nvSpPr>
          <p:cNvPr id="1126" name="TextBox 62">
            <a:extLst>
              <a:ext uri="{FF2B5EF4-FFF2-40B4-BE49-F238E27FC236}">
                <a16:creationId xmlns:a16="http://schemas.microsoft.com/office/drawing/2014/main" id="{5A18C519-6D71-1E22-E69B-8FDA7A50B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2536" y="2348246"/>
            <a:ext cx="26729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Scienze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Politiche </a:t>
            </a:r>
          </a:p>
        </p:txBody>
      </p:sp>
      <p:cxnSp>
        <p:nvCxnSpPr>
          <p:cNvPr id="1143" name="Straight Arrow Connector 13">
            <a:extLst>
              <a:ext uri="{FF2B5EF4-FFF2-40B4-BE49-F238E27FC236}">
                <a16:creationId xmlns:a16="http://schemas.microsoft.com/office/drawing/2014/main" id="{A444D90F-24FF-ACD9-95FC-BDACFD0826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44059" y="285205"/>
            <a:ext cx="1255393" cy="645260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" name="Straight Arrow Connector 13">
            <a:extLst>
              <a:ext uri="{FF2B5EF4-FFF2-40B4-BE49-F238E27FC236}">
                <a16:creationId xmlns:a16="http://schemas.microsoft.com/office/drawing/2014/main" id="{16CA8EE1-1DD8-7D27-2E17-58DB5649EBF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05468" y="1276163"/>
            <a:ext cx="0" cy="1165158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9" name="Straight Arrow Connector 13">
            <a:extLst>
              <a:ext uri="{FF2B5EF4-FFF2-40B4-BE49-F238E27FC236}">
                <a16:creationId xmlns:a16="http://schemas.microsoft.com/office/drawing/2014/main" id="{908B7A42-D0CE-3D44-B11C-218670BD9E7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27242" y="2684889"/>
            <a:ext cx="0" cy="1068212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2" name="Straight Arrow Connector 41">
            <a:extLst>
              <a:ext uri="{FF2B5EF4-FFF2-40B4-BE49-F238E27FC236}">
                <a16:creationId xmlns:a16="http://schemas.microsoft.com/office/drawing/2014/main" id="{A3EA2C95-A10F-506F-D3F9-EDC48D68F0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57269" y="3906757"/>
            <a:ext cx="2109965" cy="1432448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8" name="Straight Arrow Connector 13">
            <a:extLst>
              <a:ext uri="{FF2B5EF4-FFF2-40B4-BE49-F238E27FC236}">
                <a16:creationId xmlns:a16="http://schemas.microsoft.com/office/drawing/2014/main" id="{9394CBA4-8C52-544D-C5DB-3D13A6D8BD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65581" y="4268205"/>
            <a:ext cx="0" cy="931014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3" name="Straight Arrow Connector 13">
            <a:extLst>
              <a:ext uri="{FF2B5EF4-FFF2-40B4-BE49-F238E27FC236}">
                <a16:creationId xmlns:a16="http://schemas.microsoft.com/office/drawing/2014/main" id="{4CDA666A-A508-4EB6-3DA1-A9F3FA913D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689459" y="5736150"/>
            <a:ext cx="634184" cy="608914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7" name="Straight Arrow Connector 41">
            <a:extLst>
              <a:ext uri="{FF2B5EF4-FFF2-40B4-BE49-F238E27FC236}">
                <a16:creationId xmlns:a16="http://schemas.microsoft.com/office/drawing/2014/main" id="{5C9FFAFA-3ACB-ECB8-0FB3-EEDB1F46E72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42204" y="4014668"/>
            <a:ext cx="20655" cy="2447119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1" name="Straight Arrow Connector 13">
            <a:extLst>
              <a:ext uri="{FF2B5EF4-FFF2-40B4-BE49-F238E27FC236}">
                <a16:creationId xmlns:a16="http://schemas.microsoft.com/office/drawing/2014/main" id="{DEC07233-12C7-F40B-6D91-EEC75A91220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28682" y="6667852"/>
            <a:ext cx="954797" cy="0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8" name="Straight Arrow Connector 13">
            <a:extLst>
              <a:ext uri="{FF2B5EF4-FFF2-40B4-BE49-F238E27FC236}">
                <a16:creationId xmlns:a16="http://schemas.microsoft.com/office/drawing/2014/main" id="{DB57BA46-EB1D-FDB2-204C-8DDB07FA1B0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425339" y="6050480"/>
            <a:ext cx="507738" cy="395972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0" name="Straight Arrow Connector 41">
            <a:extLst>
              <a:ext uri="{FF2B5EF4-FFF2-40B4-BE49-F238E27FC236}">
                <a16:creationId xmlns:a16="http://schemas.microsoft.com/office/drawing/2014/main" id="{16CC3121-302F-5BE3-0FC8-29C09DB1C2CA}"/>
              </a:ext>
            </a:extLst>
          </p:cNvPr>
          <p:cNvCxnSpPr>
            <a:cxnSpLocks noChangeShapeType="1"/>
            <a:endCxn id="1123" idx="3"/>
          </p:cNvCxnSpPr>
          <p:nvPr/>
        </p:nvCxnSpPr>
        <p:spPr bwMode="auto">
          <a:xfrm flipH="1">
            <a:off x="1781806" y="3520786"/>
            <a:ext cx="1641088" cy="724715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4" name="Straight Arrow Connector 13">
            <a:extLst>
              <a:ext uri="{FF2B5EF4-FFF2-40B4-BE49-F238E27FC236}">
                <a16:creationId xmlns:a16="http://schemas.microsoft.com/office/drawing/2014/main" id="{1450F368-5E98-0265-159B-00B1265E94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153003" y="4476333"/>
            <a:ext cx="0" cy="1201869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0" name="Straight Arrow Connector 13">
            <a:extLst>
              <a:ext uri="{FF2B5EF4-FFF2-40B4-BE49-F238E27FC236}">
                <a16:creationId xmlns:a16="http://schemas.microsoft.com/office/drawing/2014/main" id="{2F7CAF85-7268-684D-1667-55478F5E258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61875" y="3179243"/>
            <a:ext cx="0" cy="995402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3" name="Straight Arrow Connector 13">
            <a:extLst>
              <a:ext uri="{FF2B5EF4-FFF2-40B4-BE49-F238E27FC236}">
                <a16:creationId xmlns:a16="http://schemas.microsoft.com/office/drawing/2014/main" id="{425429B5-A25C-516C-7E07-B9C860AB13B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61875" y="1156723"/>
            <a:ext cx="0" cy="1201869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4" name="TextBox 62">
            <a:extLst>
              <a:ext uri="{FF2B5EF4-FFF2-40B4-BE49-F238E27FC236}">
                <a16:creationId xmlns:a16="http://schemas.microsoft.com/office/drawing/2014/main" id="{E9BCFE09-BB4E-783D-A703-CC056D9BE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39" y="752714"/>
            <a:ext cx="2672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7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it-IT" altLang="it-IT" sz="2400" b="1" dirty="0">
                <a:solidFill>
                  <a:srgbClr val="00B050"/>
                </a:solidFill>
              </a:rPr>
              <a:t>Giurisprudenza </a:t>
            </a:r>
          </a:p>
        </p:txBody>
      </p:sp>
      <p:cxnSp>
        <p:nvCxnSpPr>
          <p:cNvPr id="1205" name="Straight Arrow Connector 13">
            <a:extLst>
              <a:ext uri="{FF2B5EF4-FFF2-40B4-BE49-F238E27FC236}">
                <a16:creationId xmlns:a16="http://schemas.microsoft.com/office/drawing/2014/main" id="{6119C92A-0C9B-E6D5-892D-510BB5085C6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155238" y="225533"/>
            <a:ext cx="1417770" cy="500378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8" name="Straight Arrow Connector 41">
            <a:extLst>
              <a:ext uri="{FF2B5EF4-FFF2-40B4-BE49-F238E27FC236}">
                <a16:creationId xmlns:a16="http://schemas.microsoft.com/office/drawing/2014/main" id="{F9E8205A-8F70-4EEE-9F07-6F36BB1A82E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535225" y="2624434"/>
            <a:ext cx="1844289" cy="433251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1" name="Straight Arrow Connector 13">
            <a:extLst>
              <a:ext uri="{FF2B5EF4-FFF2-40B4-BE49-F238E27FC236}">
                <a16:creationId xmlns:a16="http://schemas.microsoft.com/office/drawing/2014/main" id="{A2CE44D9-95BD-FB78-1737-4DCACE9A96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20367" y="1311757"/>
            <a:ext cx="1501550" cy="1089265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1" name="Straight Arrow Connector 13">
            <a:extLst>
              <a:ext uri="{FF2B5EF4-FFF2-40B4-BE49-F238E27FC236}">
                <a16:creationId xmlns:a16="http://schemas.microsoft.com/office/drawing/2014/main" id="{667D0F7F-16C6-E1EB-4706-7814871F76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04475" y="6643870"/>
            <a:ext cx="1114964" cy="0"/>
          </a:xfrm>
          <a:prstGeom prst="straightConnector1">
            <a:avLst/>
          </a:prstGeom>
          <a:noFill/>
          <a:ln w="28575">
            <a:solidFill>
              <a:srgbClr val="4A7EBB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5603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3F7424-55BF-A01D-F23D-8ADF3596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452" y="880947"/>
            <a:ext cx="5544616" cy="5837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5F104-9731-DB2C-E80E-F7A1065A9444}"/>
              </a:ext>
            </a:extLst>
          </p:cNvPr>
          <p:cNvSpPr txBox="1"/>
          <p:nvPr/>
        </p:nvSpPr>
        <p:spPr>
          <a:xfrm>
            <a:off x="2411760" y="13049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400" b="1" i="0">
                <a:solidFill>
                  <a:srgbClr val="1A1A1A"/>
                </a:solidFill>
                <a:effectLst/>
                <a:latin typeface="Open Sans" panose="020B0606030504020204" pitchFamily="34" charset="0"/>
              </a:rPr>
              <a:t>Città Universitaria Sapienza</a:t>
            </a:r>
            <a:endParaRPr lang="it-IT" sz="2400" b="1" i="0" dirty="0">
              <a:solidFill>
                <a:srgbClr val="1A1A1A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26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2F71D0D3-A178-75B5-767C-F03438A9C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873992"/>
              </p:ext>
            </p:extLst>
          </p:nvPr>
        </p:nvGraphicFramePr>
        <p:xfrm>
          <a:off x="4380273" y="0"/>
          <a:ext cx="484614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26" imgH="16040043" progId="Acrobat.Document.DC">
                  <p:embed/>
                </p:oleObj>
              </mc:Choice>
              <mc:Fallback>
                <p:oleObj name="Acrobat Document" r:id="rId2" imgW="11334726" imgH="160400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80273" y="0"/>
                        <a:ext cx="484614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C4225237-8D65-0615-9832-DCD47CAD6A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034935"/>
              </p:ext>
            </p:extLst>
          </p:nvPr>
        </p:nvGraphicFramePr>
        <p:xfrm>
          <a:off x="0" y="0"/>
          <a:ext cx="438027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882" imgH="11344104" progId="Acrobat.Document.DC">
                  <p:embed/>
                </p:oleObj>
              </mc:Choice>
              <mc:Fallback>
                <p:oleObj name="Acrobat Document" r:id="rId4" imgW="8019882" imgH="113441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38027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843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/>
          <p:cNvPicPr>
            <a:picLocks noChangeAspect="1"/>
          </p:cNvPicPr>
          <p:nvPr/>
        </p:nvPicPr>
        <p:blipFill>
          <a:blip r:embed="rId3"/>
          <a:srcRect l="25855" t="28224" r="-3539"/>
          <a:stretch>
            <a:fillRect/>
          </a:stretch>
        </p:blipFill>
        <p:spPr>
          <a:xfrm>
            <a:off x="-20781" y="39913"/>
            <a:ext cx="2856577" cy="16721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AutoShape 2" descr="Lab2Go - Home | Facebook"/>
          <p:cNvSpPr/>
          <p:nvPr/>
        </p:nvSpPr>
        <p:spPr>
          <a:xfrm>
            <a:off x="155578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77744" y="39913"/>
            <a:ext cx="1400005" cy="14000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1370694" y="7188"/>
            <a:ext cx="6402612" cy="10772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u="none" strike="noStrike" kern="1200" cap="none" spc="0" baseline="0" dirty="0">
                <a:solidFill>
                  <a:srgbClr val="000000"/>
                </a:solidFill>
                <a:uFillTx/>
                <a:latin typeface="Arial Rounded MT Bold" pitchFamily="34"/>
              </a:rPr>
              <a:t>LAB2GO </a:t>
            </a:r>
            <a:r>
              <a:rPr lang="it-IT" sz="3200" b="1" i="1" u="none" strike="noStrike" kern="1200" cap="none" spc="0" baseline="0" dirty="0">
                <a:solidFill>
                  <a:srgbClr val="00B0F0"/>
                </a:solidFill>
                <a:uFillTx/>
                <a:latin typeface="Arial Rounded MT Bold" pitchFamily="34"/>
              </a:rPr>
              <a:t>CHIMICA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200" b="1" i="1" dirty="0">
                <a:solidFill>
                  <a:srgbClr val="00B0F0"/>
                </a:solidFill>
                <a:latin typeface="Arial Rounded MT Bold" pitchFamily="34"/>
              </a:rPr>
              <a:t>2024-2025</a:t>
            </a:r>
            <a:endParaRPr lang="it-IT" sz="3200" b="1" i="1" u="none" strike="noStrike" kern="1200" cap="none" spc="0" baseline="0" dirty="0">
              <a:solidFill>
                <a:srgbClr val="00B0F0"/>
              </a:solidFill>
              <a:uFillTx/>
              <a:latin typeface="Arial Rounded MT Bold" pitchFamily="3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2146" y="1707873"/>
            <a:ext cx="4729180" cy="2677656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Tutors Sapienza:</a:t>
            </a:r>
            <a:r>
              <a:rPr lang="it-IT" sz="2400" b="1" i="0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Antonella Cartoni (Referente)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Anna Laura Capriotti e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Carmela M. Montone </a:t>
            </a:r>
            <a:r>
              <a:rPr lang="it-IT" sz="24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(L. Mamiani)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>
                <a:solidFill>
                  <a:srgbClr val="000000"/>
                </a:solidFill>
                <a:latin typeface="Calibri"/>
              </a:rPr>
              <a:t>Federico Marini (IIS Pertini -Falcone</a:t>
            </a:r>
            <a:r>
              <a:rPr lang="it-IT" sz="2400" dirty="0">
                <a:solidFill>
                  <a:srgbClr val="000000"/>
                </a:solidFill>
              </a:rPr>
              <a:t>)</a:t>
            </a:r>
            <a:endParaRPr lang="it-IT" sz="2400" dirty="0">
              <a:solidFill>
                <a:srgbClr val="000000"/>
              </a:solidFill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Alessandro Motta </a:t>
            </a:r>
            <a:r>
              <a:rPr lang="it-IT" sz="24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(</a:t>
            </a:r>
            <a:r>
              <a:rPr lang="it-IT" sz="2400" dirty="0">
                <a:solidFill>
                  <a:srgbClr val="000000"/>
                </a:solidFill>
              </a:rPr>
              <a:t>L. Socrate</a:t>
            </a:r>
            <a:r>
              <a:rPr lang="it-IT" sz="2400" dirty="0">
                <a:solidFill>
                  <a:srgbClr val="000000"/>
                </a:solidFill>
                <a:latin typeface="Calibri"/>
              </a:rPr>
              <a:t>)</a:t>
            </a:r>
            <a:endParaRPr lang="it-IT" sz="24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0" dirty="0">
                <a:solidFill>
                  <a:srgbClr val="000000"/>
                </a:solidFill>
                <a:latin typeface="Calibri"/>
              </a:rPr>
              <a:t>Roberta Risoluti </a:t>
            </a:r>
            <a:r>
              <a:rPr lang="it-IT" sz="2400" dirty="0">
                <a:solidFill>
                  <a:srgbClr val="000000"/>
                </a:solidFill>
              </a:rPr>
              <a:t>(L. Righi)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90511" y="3838422"/>
            <a:ext cx="3224917" cy="15696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u="sng" dirty="0">
                <a:solidFill>
                  <a:srgbClr val="FF0000"/>
                </a:solidFill>
                <a:latin typeface="Calibri"/>
              </a:rPr>
              <a:t>Borsisti </a:t>
            </a: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Sapienza:</a:t>
            </a:r>
            <a:r>
              <a:rPr lang="it-IT" sz="2400" b="1" i="0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/>
              <a:t>Alessia Bongiorno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/>
              <a:t>Alessia del Monte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dirty="0"/>
              <a:t>Daniela di Florido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08545" y="1543758"/>
            <a:ext cx="2856577" cy="183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3DAD255-6084-DE9B-F64E-8845DDA6DA47}"/>
              </a:ext>
            </a:extLst>
          </p:cNvPr>
          <p:cNvSpPr txBox="1"/>
          <p:nvPr/>
        </p:nvSpPr>
        <p:spPr>
          <a:xfrm>
            <a:off x="155578" y="4488887"/>
            <a:ext cx="5990743" cy="1938992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Tutors </a:t>
            </a:r>
            <a:r>
              <a:rPr lang="it-IT" sz="2400" b="1" u="sng" dirty="0">
                <a:solidFill>
                  <a:srgbClr val="FF0000"/>
                </a:solidFill>
                <a:latin typeface="Calibri"/>
              </a:rPr>
              <a:t>Scuole</a:t>
            </a:r>
            <a:r>
              <a:rPr lang="it-IT" sz="2400" b="1" i="0" u="sng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:</a:t>
            </a:r>
            <a:r>
              <a:rPr lang="it-IT" sz="2400" b="1" i="0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dirty="0">
                <a:solidFill>
                  <a:srgbClr val="222222"/>
                </a:solidFill>
                <a:effectLst/>
                <a:latin typeface="Google Sans"/>
              </a:rPr>
              <a:t>Linda D'Onofrio 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</a:t>
            </a:r>
            <a:r>
              <a:rPr lang="it-IT" sz="2400" dirty="0">
                <a:solidFill>
                  <a:srgbClr val="000000"/>
                </a:solidFill>
                <a:latin typeface="Calibri"/>
              </a:rPr>
              <a:t>IIS Pertini-Falcone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)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dirty="0">
                <a:solidFill>
                  <a:srgbClr val="222222"/>
                </a:solidFill>
                <a:effectLst/>
                <a:latin typeface="Google Sans"/>
              </a:rPr>
              <a:t>Raffaella Fatica (</a:t>
            </a:r>
            <a:r>
              <a:rPr lang="it-IT" sz="24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L. Mamiani</a:t>
            </a:r>
            <a:r>
              <a:rPr lang="it-IT" sz="2400" dirty="0">
                <a:solidFill>
                  <a:srgbClr val="000000"/>
                </a:solidFill>
              </a:rPr>
              <a:t>)</a:t>
            </a:r>
            <a:endParaRPr lang="it-IT" sz="2400" dirty="0">
              <a:solidFill>
                <a:srgbClr val="000000"/>
              </a:solidFill>
              <a:latin typeface="Calibri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dirty="0">
                <a:solidFill>
                  <a:srgbClr val="222222"/>
                </a:solidFill>
                <a:effectLst/>
                <a:latin typeface="Google Sans"/>
              </a:rPr>
              <a:t>Andrea di Salvo </a:t>
            </a:r>
            <a:r>
              <a:rPr lang="it-IT" sz="2400" b="0" i="0" u="none" strike="noStrike" kern="1200" cap="none" spc="0" dirty="0">
                <a:solidFill>
                  <a:srgbClr val="000000"/>
                </a:solidFill>
                <a:uFillTx/>
                <a:latin typeface="Calibri"/>
              </a:rPr>
              <a:t>(</a:t>
            </a:r>
            <a:r>
              <a:rPr lang="it-IT" sz="2400" dirty="0">
                <a:solidFill>
                  <a:srgbClr val="000000"/>
                </a:solidFill>
              </a:rPr>
              <a:t>L. Socrate</a:t>
            </a:r>
            <a:r>
              <a:rPr lang="it-IT" sz="2400" dirty="0">
                <a:solidFill>
                  <a:srgbClr val="000000"/>
                </a:solidFill>
                <a:latin typeface="Calibri"/>
              </a:rPr>
              <a:t>)</a:t>
            </a:r>
            <a:endParaRPr lang="it-IT" sz="2400" b="0" i="0" u="none" strike="noStrike" kern="1200" cap="none" spc="0" dirty="0">
              <a:solidFill>
                <a:srgbClr val="000000"/>
              </a:solidFill>
              <a:uFillTx/>
              <a:latin typeface="Calibri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kern="0" dirty="0">
                <a:solidFill>
                  <a:srgbClr val="000000"/>
                </a:solidFill>
                <a:latin typeface="Calibri"/>
              </a:rPr>
              <a:t>Concetta Ioppolo e Alessandra Tomei </a:t>
            </a:r>
            <a:r>
              <a:rPr lang="it-IT" sz="2400" dirty="0">
                <a:solidFill>
                  <a:srgbClr val="000000"/>
                </a:solidFill>
              </a:rPr>
              <a:t>(L. Righi)</a:t>
            </a:r>
            <a:endParaRPr lang="it-IT" sz="24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3249FAEE-F50C-709E-ECD8-D0CD41F34A72}"/>
              </a:ext>
            </a:extLst>
          </p:cNvPr>
          <p:cNvSpPr txBox="1"/>
          <p:nvPr/>
        </p:nvSpPr>
        <p:spPr>
          <a:xfrm>
            <a:off x="5082304" y="5550624"/>
            <a:ext cx="404133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sng" strike="noStrike" kern="1200" cap="none" spc="0" baseline="0" dirty="0">
                <a:solidFill>
                  <a:srgbClr val="00B050"/>
                </a:solidFill>
                <a:uFillTx/>
              </a:rPr>
              <a:t>Studenti coinvolti circa 50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1087C58-C755-EAD3-2471-71A07ABFDD24}"/>
              </a:ext>
            </a:extLst>
          </p:cNvPr>
          <p:cNvSpPr txBox="1"/>
          <p:nvPr/>
        </p:nvSpPr>
        <p:spPr>
          <a:xfrm>
            <a:off x="539552" y="116632"/>
            <a:ext cx="8280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0" u="none" strike="noStrike">
                <a:effectLst/>
                <a:highlight>
                  <a:srgbClr val="FFFFFF"/>
                </a:highlight>
                <a:latin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LABORATORI INTERDISCIPLINARI FACOLTÀ DI SCIENZE (LIFS)</a:t>
            </a:r>
            <a:endParaRPr lang="it-IT" sz="2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E7C7C9-A8F6-1D10-0F4E-E3EF2C3B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7629"/>
            <a:ext cx="3004859" cy="210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06367BB-40CC-E3AE-083B-D66C8263C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947629"/>
            <a:ext cx="2376264" cy="5142832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A545FD3-4442-AF97-17A9-20FA782BD0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7554" y="5799379"/>
            <a:ext cx="983995" cy="98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5DF10BB-9ACB-A45E-ECA2-DB68E35C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71" y="1026357"/>
            <a:ext cx="288032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6939DB3-A30D-B3B5-CE5F-F11911B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3284984"/>
            <a:ext cx="3153537" cy="2175981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2534568-DF98-090B-88A5-87B6BDFD7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29" y="3198534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47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1DF17B-D8A4-B39C-5AAD-28AECC89E65A}"/>
              </a:ext>
            </a:extLst>
          </p:cNvPr>
          <p:cNvSpPr txBox="1"/>
          <p:nvPr/>
        </p:nvSpPr>
        <p:spPr>
          <a:xfrm>
            <a:off x="107504" y="215638"/>
            <a:ext cx="4680520" cy="6431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ctr">
              <a:spcAft>
                <a:spcPts val="1500"/>
              </a:spcAft>
              <a:buNone/>
            </a:pP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La Legge 24 novembre 2023, n. 187 istituisce la Settimana nazionale delle discipline scientifiche, tecnologiche, ingegneristiche e matematiche (STEM), che si svolge ogni anno dal 4 all'11 febbraio. L'obiettivo è sensibilizzare e stimolare l'interesse verso le discipline STEM, favorendo l'apprendimento e la scelta professionale in questi settori. </a:t>
            </a:r>
            <a:endParaRPr lang="it-IT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>
              <a:lnSpc>
                <a:spcPts val="1950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it-IT" b="0" i="0" dirty="0">
                <a:solidFill>
                  <a:srgbClr val="001D35"/>
                </a:solidFill>
                <a:effectLst/>
                <a:latin typeface="Google Sans"/>
              </a:rPr>
              <a:t>La legge ha due articoli:</a:t>
            </a:r>
          </a:p>
          <a:p>
            <a:pPr algn="just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001D35"/>
                </a:solidFill>
                <a:effectLst/>
                <a:latin typeface="Google Sans"/>
              </a:rPr>
              <a:t>Articolo 1:</a:t>
            </a:r>
            <a:endParaRPr lang="it-IT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just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545D7E"/>
                </a:solidFill>
                <a:effectLst/>
                <a:latin typeface="Google Sans"/>
              </a:rPr>
              <a:t>Istituisce la Settimana nazionale delle discipline STEM, riconoscendo i giorni dal 4 all'11 febbraio di ogni anno come Settimana nazionale delle discipline STEM. </a:t>
            </a:r>
            <a:endParaRPr lang="it-IT" b="1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001D35"/>
                </a:solidFill>
                <a:effectLst/>
                <a:latin typeface="Google Sans"/>
              </a:rPr>
              <a:t>Articolo 2:</a:t>
            </a:r>
            <a:endParaRPr lang="it-IT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just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b="1" i="0" dirty="0">
                <a:solidFill>
                  <a:srgbClr val="545D7E"/>
                </a:solidFill>
                <a:effectLst/>
                <a:latin typeface="Google Sans"/>
              </a:rPr>
              <a:t>Stabilisce che le istituzioni scolastiche statali e paritarie sono tenute ad aggiornare il piano triennale dell'offerta formativa e il curricolo di istituto, prevedendo azioni dedicate a rafforzare le competenze STEM, in linea con le Linee guida del Ministero dell'Istruzione. </a:t>
            </a:r>
          </a:p>
        </p:txBody>
      </p:sp>
    </p:spTree>
    <p:extLst>
      <p:ext uri="{BB962C8B-B14F-4D97-AF65-F5344CB8AC3E}">
        <p14:creationId xmlns:p14="http://schemas.microsoft.com/office/powerpoint/2010/main" val="3195318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410</Words>
  <Application>Microsoft Office PowerPoint</Application>
  <PresentationFormat>Presentazione su schermo (4:3)</PresentationFormat>
  <Paragraphs>55</Paragraphs>
  <Slides>9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Arial Rounded MT Bold</vt:lpstr>
      <vt:lpstr>Calibri</vt:lpstr>
      <vt:lpstr>Google Sans</vt:lpstr>
      <vt:lpstr>Open Sans</vt:lpstr>
      <vt:lpstr>Office Theme</vt:lpstr>
      <vt:lpstr>Acrobat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antonella cartoni</cp:lastModifiedBy>
  <cp:revision>59</cp:revision>
  <dcterms:created xsi:type="dcterms:W3CDTF">2020-11-25T07:44:06Z</dcterms:created>
  <dcterms:modified xsi:type="dcterms:W3CDTF">2025-05-09T06:13:54Z</dcterms:modified>
</cp:coreProperties>
</file>