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11" Type="http://schemas.openxmlformats.org/officeDocument/2006/relationships/slide" Target="slides/slide6.xml"/><Relationship Id="rId22" Type="http://schemas.openxmlformats.org/officeDocument/2006/relationships/font" Target="fonts/Roboto-boldItalic.fntdata"/><Relationship Id="rId10" Type="http://schemas.openxmlformats.org/officeDocument/2006/relationships/slide" Target="slides/slide5.xml"/><Relationship Id="rId21" Type="http://schemas.openxmlformats.org/officeDocument/2006/relationships/font" Target="fonts/Robo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499c64f9ed_1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499c64f9ed_1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51648956b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51648956b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49a275ed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49a275ed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499c64f9ed_1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499c64f9ed_1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4749107c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4749107c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99c64f9ed_1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499c64f9ed_1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99c64f9ed_1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499c64f9ed_1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99c64f9ed_1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499c64f9ed_1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99c64f9ed_1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99c64f9ed_1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499c64f9ed_1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499c64f9ed_1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499c64f9ed_1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499c64f9ed_1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499c64f9ed_1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499c64f9ed_1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20.jp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Relationship Id="rId5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ryades.units.it/floritaly" TargetMode="External"/><Relationship Id="rId4" Type="http://schemas.openxmlformats.org/officeDocument/2006/relationships/hyperlink" Target="https://www.actaplantarum.org/forum/viewtopic.php?t=14377" TargetMode="External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it.wikipedia.org/wiki/Habitat" TargetMode="External"/><Relationship Id="rId4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1966950" y="1186625"/>
            <a:ext cx="5210100" cy="7665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1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Lab2go - Botanica</a:t>
            </a:r>
            <a:endParaRPr sz="31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398" y="137802"/>
            <a:ext cx="2892900" cy="599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st="28575">
              <a:srgbClr val="808080">
                <a:alpha val="40000"/>
              </a:srgbClr>
            </a:outerShdw>
          </a:effectLst>
        </p:spPr>
      </p:pic>
      <p:pic>
        <p:nvPicPr>
          <p:cNvPr id="87" name="Google Shape;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750" y="932591"/>
            <a:ext cx="1097400" cy="1020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  <p:pic>
        <p:nvPicPr>
          <p:cNvPr id="88" name="Google Shape;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5338" y="137800"/>
            <a:ext cx="1971900" cy="5994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  <p:pic>
        <p:nvPicPr>
          <p:cNvPr id="89" name="Google Shape;8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1521" y="137800"/>
            <a:ext cx="1524300" cy="794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  <p:sp>
        <p:nvSpPr>
          <p:cNvPr id="90" name="Google Shape;90;p13"/>
          <p:cNvSpPr/>
          <p:nvPr/>
        </p:nvSpPr>
        <p:spPr>
          <a:xfrm>
            <a:off x="1470900" y="2174400"/>
            <a:ext cx="6202200" cy="7947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100">
                <a:solidFill>
                  <a:srgbClr val="3949AB"/>
                </a:solidFill>
                <a:latin typeface="Arial Rounded"/>
                <a:ea typeface="Arial Rounded"/>
                <a:cs typeface="Arial Rounded"/>
                <a:sym typeface="Arial Rounded"/>
              </a:rPr>
              <a:t>Erbario Torricelli</a:t>
            </a:r>
            <a:endParaRPr b="1" sz="3100">
              <a:solidFill>
                <a:srgbClr val="3949AB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3949AB"/>
                </a:solidFill>
                <a:latin typeface="Arial Rounded"/>
                <a:ea typeface="Arial Rounded"/>
                <a:cs typeface="Arial Rounded"/>
                <a:sym typeface="Arial Rounded"/>
              </a:rPr>
              <a:t>Istituto di Istruzione Superiore Evangelista Torricelli Roma</a:t>
            </a:r>
            <a:endParaRPr b="1" sz="2900">
              <a:solidFill>
                <a:srgbClr val="3949AB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278550" y="3190375"/>
            <a:ext cx="8586900" cy="16359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Tutor Sapienza: Prof. Giuseppe Fabrini.</a:t>
            </a:r>
            <a:endParaRPr sz="18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Professore responsabile della scuola: Prof.ssa Silvia Arosio.</a:t>
            </a:r>
            <a:endParaRPr sz="18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Gli studenti: Elena Barbano, Megan Zanti, Francesco Ludovici, Marta Massenzo, Maithe Perachimba, Alessandra Carabulea, Alessandro Magnozzi, Michele Pacelli.</a:t>
            </a:r>
            <a:endParaRPr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>
            <p:ph type="title"/>
          </p:nvPr>
        </p:nvSpPr>
        <p:spPr>
          <a:xfrm>
            <a:off x="183375" y="162000"/>
            <a:ext cx="34437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rial Rounded"/>
                <a:ea typeface="Arial Rounded"/>
                <a:cs typeface="Arial Rounded"/>
                <a:sym typeface="Arial Rounded"/>
              </a:rPr>
              <a:t>L’erbario concluso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86" name="Google Shape;186;p22"/>
          <p:cNvSpPr/>
          <p:nvPr/>
        </p:nvSpPr>
        <p:spPr>
          <a:xfrm>
            <a:off x="322375" y="898125"/>
            <a:ext cx="2480700" cy="6078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Fissaggio definitivo ed etichettatura</a:t>
            </a:r>
            <a:endParaRPr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87" name="Google Shape;187;p22"/>
          <p:cNvPicPr preferRelativeResize="0"/>
          <p:nvPr/>
        </p:nvPicPr>
        <p:blipFill rotWithShape="1">
          <a:blip r:embed="rId3">
            <a:alphaModFix/>
          </a:blip>
          <a:srcRect b="9592" l="0" r="0" t="3443"/>
          <a:stretch/>
        </p:blipFill>
        <p:spPr>
          <a:xfrm>
            <a:off x="279600" y="1779375"/>
            <a:ext cx="2480700" cy="2876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  <p:pic>
        <p:nvPicPr>
          <p:cNvPr id="188" name="Google Shape;188;p22"/>
          <p:cNvPicPr preferRelativeResize="0"/>
          <p:nvPr/>
        </p:nvPicPr>
        <p:blipFill rotWithShape="1">
          <a:blip r:embed="rId4">
            <a:alphaModFix/>
          </a:blip>
          <a:srcRect b="0" l="5300" r="5309" t="0"/>
          <a:stretch/>
        </p:blipFill>
        <p:spPr>
          <a:xfrm>
            <a:off x="3391425" y="898125"/>
            <a:ext cx="5415600" cy="2727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  <p:sp>
        <p:nvSpPr>
          <p:cNvPr id="189" name="Google Shape;189;p22"/>
          <p:cNvSpPr/>
          <p:nvPr/>
        </p:nvSpPr>
        <p:spPr>
          <a:xfrm>
            <a:off x="3391425" y="3862450"/>
            <a:ext cx="3024000" cy="5151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Creazione della custodia</a:t>
            </a:r>
            <a:endParaRPr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 txBox="1"/>
          <p:nvPr>
            <p:ph type="title"/>
          </p:nvPr>
        </p:nvSpPr>
        <p:spPr>
          <a:xfrm>
            <a:off x="172675" y="143275"/>
            <a:ext cx="36471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rial Rounded"/>
                <a:ea typeface="Arial Rounded"/>
                <a:cs typeface="Arial Rounded"/>
                <a:sym typeface="Arial Rounded"/>
              </a:rPr>
              <a:t>L’erbario concluso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95" name="Google Shape;195;p23"/>
          <p:cNvPicPr preferRelativeResize="0"/>
          <p:nvPr/>
        </p:nvPicPr>
        <p:blipFill rotWithShape="1">
          <a:blip r:embed="rId3">
            <a:alphaModFix/>
          </a:blip>
          <a:srcRect b="0" l="3283" r="7985" t="0"/>
          <a:stretch/>
        </p:blipFill>
        <p:spPr>
          <a:xfrm>
            <a:off x="461950" y="1768675"/>
            <a:ext cx="5386800" cy="2733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  <p:pic>
        <p:nvPicPr>
          <p:cNvPr id="196" name="Google Shape;196;p23"/>
          <p:cNvPicPr preferRelativeResize="0"/>
          <p:nvPr/>
        </p:nvPicPr>
        <p:blipFill rotWithShape="1">
          <a:blip r:embed="rId4">
            <a:alphaModFix/>
          </a:blip>
          <a:srcRect b="13505" l="0" r="0" t="12611"/>
          <a:stretch/>
        </p:blipFill>
        <p:spPr>
          <a:xfrm>
            <a:off x="6332975" y="303675"/>
            <a:ext cx="2499300" cy="32829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  <p:sp>
        <p:nvSpPr>
          <p:cNvPr id="197" name="Google Shape;197;p23"/>
          <p:cNvSpPr/>
          <p:nvPr/>
        </p:nvSpPr>
        <p:spPr>
          <a:xfrm>
            <a:off x="484225" y="900800"/>
            <a:ext cx="3024000" cy="5151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Verifica del lavoro svolto</a:t>
            </a:r>
            <a:endParaRPr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rial Rounded"/>
                <a:ea typeface="Arial Rounded"/>
                <a:cs typeface="Arial Rounded"/>
                <a:sym typeface="Arial Rounded"/>
              </a:rPr>
              <a:t>Proposte per la continuazione del progetto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311700" y="1070675"/>
            <a:ext cx="6744600" cy="24744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Char char="➔"/>
            </a:pPr>
            <a:r>
              <a:rPr lang="it" sz="18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Aumentare le specie in erbario.</a:t>
            </a:r>
            <a:endParaRPr sz="18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Char char="➔"/>
            </a:pPr>
            <a:r>
              <a:rPr lang="it" sz="18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Riqualificare e ristrutturare il giardino della sede Forte Braschi e quello della sede Cartesio.</a:t>
            </a:r>
            <a:endParaRPr sz="18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/>
          <p:nvPr/>
        </p:nvSpPr>
        <p:spPr>
          <a:xfrm>
            <a:off x="1029900" y="902725"/>
            <a:ext cx="7084200" cy="25242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GRAZIE PER L’ATTENZIONE</a:t>
            </a:r>
            <a:endParaRPr sz="33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type="title"/>
          </p:nvPr>
        </p:nvSpPr>
        <p:spPr>
          <a:xfrm>
            <a:off x="186900" y="1679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rial Rounded"/>
                <a:ea typeface="Arial Rounded"/>
                <a:cs typeface="Arial Rounded"/>
                <a:sym typeface="Arial Rounded"/>
              </a:rPr>
              <a:t>Il giardino della scuola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266800" y="705850"/>
            <a:ext cx="5991900" cy="4104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Dimensioni approssimative del giardino della scuola</a:t>
            </a:r>
            <a:r>
              <a:rPr lang="it" sz="15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: 1600 mq.</a:t>
            </a:r>
            <a:endParaRPr sz="15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b="18393" l="0" r="0" t="0"/>
          <a:stretch/>
        </p:blipFill>
        <p:spPr>
          <a:xfrm>
            <a:off x="2362150" y="2307200"/>
            <a:ext cx="1735500" cy="25155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 b="7969" l="0" r="0" t="16422"/>
          <a:stretch/>
        </p:blipFill>
        <p:spPr>
          <a:xfrm>
            <a:off x="4386200" y="2307200"/>
            <a:ext cx="1872600" cy="25155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  <p:pic>
        <p:nvPicPr>
          <p:cNvPr id="100" name="Google Shape;10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900" y="2307200"/>
            <a:ext cx="1886700" cy="25155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  <p:sp>
        <p:nvSpPr>
          <p:cNvPr id="101" name="Google Shape;101;p14"/>
          <p:cNvSpPr/>
          <p:nvPr/>
        </p:nvSpPr>
        <p:spPr>
          <a:xfrm>
            <a:off x="226900" y="1290650"/>
            <a:ext cx="6031800" cy="8712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Vegeta</a:t>
            </a:r>
            <a:r>
              <a:rPr lang="it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zione:</a:t>
            </a:r>
            <a:endParaRPr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Specie sinantropiche </a:t>
            </a:r>
            <a:r>
              <a:rPr lang="it" sz="15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per un totale di circa 50 specie</a:t>
            </a:r>
            <a:endParaRPr sz="15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Diversi alberi coltivati</a:t>
            </a:r>
            <a:endParaRPr sz="15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7022438" y="3295675"/>
            <a:ext cx="1388700" cy="2955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Pianta del giardino</a:t>
            </a:r>
            <a:endParaRPr sz="10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03" name="Google Shape;103;p14"/>
          <p:cNvPicPr preferRelativeResize="0"/>
          <p:nvPr/>
        </p:nvPicPr>
        <p:blipFill rotWithShape="1">
          <a:blip r:embed="rId6">
            <a:alphaModFix/>
          </a:blip>
          <a:srcRect b="28542" l="0" r="0" t="17806"/>
          <a:stretch/>
        </p:blipFill>
        <p:spPr>
          <a:xfrm>
            <a:off x="6388863" y="85562"/>
            <a:ext cx="2655874" cy="316522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type="title"/>
          </p:nvPr>
        </p:nvSpPr>
        <p:spPr>
          <a:xfrm>
            <a:off x="214150" y="1266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500">
                <a:latin typeface="Arial Rounded"/>
                <a:ea typeface="Arial Rounded"/>
                <a:cs typeface="Arial Rounded"/>
                <a:sym typeface="Arial Rounded"/>
              </a:rPr>
              <a:t>Le fasi del campionamento e allestimento dell’erbario </a:t>
            </a:r>
            <a:endParaRPr sz="25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311700" y="803075"/>
            <a:ext cx="5534700" cy="7674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Raccolta</a:t>
            </a:r>
            <a:r>
              <a:rPr lang="it"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0" name="Google Shape;110;p15"/>
          <p:cNvSpPr/>
          <p:nvPr/>
        </p:nvSpPr>
        <p:spPr>
          <a:xfrm>
            <a:off x="328500" y="2102000"/>
            <a:ext cx="5501100" cy="10467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Determinazione</a:t>
            </a:r>
            <a:endParaRPr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311700" y="3680500"/>
            <a:ext cx="5534700" cy="8562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Essiccamento</a:t>
            </a:r>
            <a:endParaRPr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1917525" y="1072925"/>
            <a:ext cx="621300" cy="22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4E94C"/>
          </a:solidFill>
          <a:ln cap="flat" cmpd="sng" w="76200">
            <a:solidFill>
              <a:srgbClr val="74E94C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5"/>
          <p:cNvSpPr/>
          <p:nvPr/>
        </p:nvSpPr>
        <p:spPr>
          <a:xfrm>
            <a:off x="1917525" y="2511625"/>
            <a:ext cx="621300" cy="22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4E94C"/>
          </a:solidFill>
          <a:ln cap="flat" cmpd="sng" w="76200">
            <a:solidFill>
              <a:srgbClr val="74E94C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1917525" y="3994750"/>
            <a:ext cx="621300" cy="22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4E94C"/>
          </a:solidFill>
          <a:ln cap="flat" cmpd="sng" w="76200">
            <a:solidFill>
              <a:srgbClr val="74E94C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2532500" y="878975"/>
            <a:ext cx="344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Raccolta di diversi tipi di piante, cercando di includere le radici e f</a:t>
            </a:r>
            <a:r>
              <a:rPr lang="it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it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ori.</a:t>
            </a:r>
            <a:endParaRPr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2589213" y="2102125"/>
            <a:ext cx="3342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Identificazione delle specie usando chiavi dicotomiche (Flora d’Italia - S.Pignatti) e strumenti digitali come Google Lens.</a:t>
            </a:r>
            <a:endParaRPr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2616050" y="3680525"/>
            <a:ext cx="3282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Pulizia</a:t>
            </a:r>
            <a:r>
              <a:rPr lang="it" sz="15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 dei campioni ed essiccazione</a:t>
            </a:r>
            <a:r>
              <a:rPr lang="it" sz="15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 tra fogli di </a:t>
            </a:r>
            <a:r>
              <a:rPr lang="it" sz="15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giornale</a:t>
            </a:r>
            <a:r>
              <a:rPr lang="it" sz="15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 utilizzando una pressa.</a:t>
            </a:r>
            <a:endParaRPr sz="15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200" y="749400"/>
            <a:ext cx="1412100" cy="18828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  <p:pic>
        <p:nvPicPr>
          <p:cNvPr id="119" name="Google Shape;11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9025" y="749400"/>
            <a:ext cx="1412100" cy="18825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5">
            <a:alphaModFix/>
          </a:blip>
          <a:srcRect b="0" l="0" r="0" t="21197"/>
          <a:stretch/>
        </p:blipFill>
        <p:spPr>
          <a:xfrm>
            <a:off x="6988350" y="2741775"/>
            <a:ext cx="1872600" cy="1967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>
            <p:ph type="title"/>
          </p:nvPr>
        </p:nvSpPr>
        <p:spPr>
          <a:xfrm>
            <a:off x="191850" y="110375"/>
            <a:ext cx="3255000" cy="5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rial Rounded"/>
                <a:ea typeface="Arial Rounded"/>
                <a:cs typeface="Arial Rounded"/>
                <a:sym typeface="Arial Rounded"/>
              </a:rPr>
              <a:t>Geranium molle L.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240250" y="681275"/>
            <a:ext cx="3664500" cy="7863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Nome comune: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“Geranio molle” o “Piè di gallo”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6482925" y="2667975"/>
            <a:ext cx="2486700" cy="20199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Bibliografia e sitografia: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-</a:t>
            </a:r>
            <a:r>
              <a:rPr lang="it" sz="1600">
                <a:solidFill>
                  <a:srgbClr val="274E13"/>
                </a:solidFill>
                <a:uFill>
                  <a:noFill/>
                </a:uFill>
                <a:latin typeface="Arial Rounded"/>
                <a:ea typeface="Arial Rounded"/>
                <a:cs typeface="Arial Rounded"/>
                <a:sym typeface="Arial Round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https://dryades.units.it/floritaly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-</a:t>
            </a:r>
            <a:r>
              <a:rPr lang="it" sz="1600">
                <a:solidFill>
                  <a:srgbClr val="274E13"/>
                </a:solidFill>
                <a:uFill>
                  <a:noFill/>
                </a:uFill>
                <a:latin typeface="Arial Rounded"/>
                <a:ea typeface="Arial Rounded"/>
                <a:cs typeface="Arial Rounded"/>
                <a:sym typeface="Arial Round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https://www.actaplantarum.org/forum/viewtopic.php?t=14377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240250" y="3559025"/>
            <a:ext cx="5871600" cy="10416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Usi: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Nella medicina è usato sia per le sue proprietà astringenti e antinfiammatorie sia nel trattamento contro la forfora.</a:t>
            </a:r>
            <a:endParaRPr sz="16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240250" y="1750550"/>
            <a:ext cx="5871600" cy="15255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Distribuzione e habitat: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Presente in tutte le regioni d’Italia, cresce in ambienti disturbati e su terreni poveri di calcare, ricchi di azoto, nei prati asciutti e sabbiosi, fino alle basse zone montane.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0" name="Google Shape;130;p16"/>
          <p:cNvPicPr preferRelativeResize="0"/>
          <p:nvPr/>
        </p:nvPicPr>
        <p:blipFill rotWithShape="1">
          <a:blip r:embed="rId5">
            <a:alphaModFix/>
          </a:blip>
          <a:srcRect b="0" l="0" r="0" t="21297"/>
          <a:stretch/>
        </p:blipFill>
        <p:spPr>
          <a:xfrm>
            <a:off x="6706575" y="207075"/>
            <a:ext cx="2171100" cy="2278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/>
          <p:nvPr>
            <p:ph type="title"/>
          </p:nvPr>
        </p:nvSpPr>
        <p:spPr>
          <a:xfrm>
            <a:off x="152400" y="82850"/>
            <a:ext cx="70197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rial Rounded"/>
                <a:ea typeface="Arial Rounded"/>
                <a:cs typeface="Arial Rounded"/>
                <a:sym typeface="Arial Rounded"/>
              </a:rPr>
              <a:t>Lamium amplexicaule L.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258300" y="681350"/>
            <a:ext cx="4313700" cy="6597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Nome comune: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Falsa ortica reniforme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5926250" y="3682800"/>
            <a:ext cx="3043500" cy="10137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Bibliografia e sitografia: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-https://it.wikipedia.org/wiki/Lamium_amplexicaule</a:t>
            </a:r>
            <a:endParaRPr sz="175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38" name="Google Shape;138;p17"/>
          <p:cNvSpPr/>
          <p:nvPr/>
        </p:nvSpPr>
        <p:spPr>
          <a:xfrm>
            <a:off x="209100" y="3479625"/>
            <a:ext cx="5460600" cy="11766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Usi: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Secondo la medicina popolare asiatica, questa pianta è usata per le lesioni traumatiche. Le sono riconosciute anche altre proprietà medicamentose.</a:t>
            </a:r>
            <a:endParaRPr sz="16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39" name="Google Shape;139;p17"/>
          <p:cNvSpPr/>
          <p:nvPr/>
        </p:nvSpPr>
        <p:spPr>
          <a:xfrm>
            <a:off x="209100" y="1595150"/>
            <a:ext cx="5871600" cy="15255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Distribuzione e habitat: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Questa pianta è comune e si trova su tutto il territorio italiano (isole incluse).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L'</a:t>
            </a:r>
            <a:r>
              <a:rPr lang="it" sz="1600">
                <a:solidFill>
                  <a:srgbClr val="274E13"/>
                </a:solidFill>
                <a:uFill>
                  <a:noFill/>
                </a:uFill>
                <a:latin typeface="Arial Rounded"/>
                <a:ea typeface="Arial Rounded"/>
                <a:cs typeface="Arial Rounded"/>
                <a:sym typeface="Arial Round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habitat</a:t>
            </a: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 tipico per questa pianta sono i bordi delle strade, i margini boschivi, le paludi e in genere le vegetazioni ruderali.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/>
          </a:blip>
          <a:srcRect b="7381" l="0" r="0" t="0"/>
          <a:stretch/>
        </p:blipFill>
        <p:spPr>
          <a:xfrm>
            <a:off x="6509700" y="147025"/>
            <a:ext cx="2460000" cy="3279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>
            <p:ph type="title"/>
          </p:nvPr>
        </p:nvSpPr>
        <p:spPr>
          <a:xfrm>
            <a:off x="191850" y="110375"/>
            <a:ext cx="6001500" cy="5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rial Rounded"/>
                <a:ea typeface="Arial Rounded"/>
                <a:cs typeface="Arial Rounded"/>
                <a:sym typeface="Arial Rounded"/>
              </a:rPr>
              <a:t>Veronica cymbalaria Bodard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191850" y="723500"/>
            <a:ext cx="4313700" cy="7755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Nome comune: 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Veronica a foglie di Cimbalaria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6472450" y="3484200"/>
            <a:ext cx="2420700" cy="11232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Bibliografia e sitografia: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-luganoalverde.ch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75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-</a:t>
            </a: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actaplantarum.org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256800" y="3831900"/>
            <a:ext cx="5871600" cy="7755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Usi: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Questa pianta non ha utilizzi noti.</a:t>
            </a:r>
            <a:endParaRPr sz="16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191850" y="1927450"/>
            <a:ext cx="5871600" cy="14760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Distribuzione e habitat: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Si può trovare tra la primavera e l’estate in tutta Italia nelle zone collinari o più basse. Diffusa anche in Europa, cresce su superfici rocciose, negli orti, negli uliveti, nelle vigne e nelle zone ruderali.</a:t>
            </a:r>
            <a:endParaRPr sz="16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50" name="Google Shape;150;p18"/>
          <p:cNvPicPr preferRelativeResize="0"/>
          <p:nvPr/>
        </p:nvPicPr>
        <p:blipFill rotWithShape="1">
          <a:blip r:embed="rId3">
            <a:alphaModFix/>
          </a:blip>
          <a:srcRect b="18520" l="0" r="0" t="0"/>
          <a:stretch/>
        </p:blipFill>
        <p:spPr>
          <a:xfrm>
            <a:off x="6749650" y="240525"/>
            <a:ext cx="2143500" cy="3104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/>
          <p:nvPr>
            <p:ph type="title"/>
          </p:nvPr>
        </p:nvSpPr>
        <p:spPr>
          <a:xfrm>
            <a:off x="191850" y="110375"/>
            <a:ext cx="78492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600">
                <a:latin typeface="Arial Rounded"/>
                <a:ea typeface="Arial Rounded"/>
                <a:cs typeface="Arial Rounded"/>
                <a:sym typeface="Arial Rounded"/>
              </a:rPr>
              <a:t>Fumaria capreolata L. subsp. Capreolata </a:t>
            </a:r>
            <a:endParaRPr sz="26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191850" y="714225"/>
            <a:ext cx="4313700" cy="5493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Nome comune: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Fumaria Bianca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7" name="Google Shape;157;p19"/>
          <p:cNvSpPr/>
          <p:nvPr/>
        </p:nvSpPr>
        <p:spPr>
          <a:xfrm>
            <a:off x="6354625" y="3401475"/>
            <a:ext cx="2646600" cy="11532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Bibliografia e sitografia:</a:t>
            </a:r>
            <a:r>
              <a:rPr lang="it" sz="1600">
                <a:solidFill>
                  <a:schemeClr val="dk2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https://www.treccani.it/</a:t>
            </a:r>
            <a:endParaRPr sz="16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8" name="Google Shape;158;p19"/>
          <p:cNvSpPr/>
          <p:nvPr/>
        </p:nvSpPr>
        <p:spPr>
          <a:xfrm>
            <a:off x="191850" y="3341775"/>
            <a:ext cx="5871600" cy="12129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Usi: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Alcuni dei suoi usi sono come lassativo o protettivo della vista arrivando anche a trattamento di problemi cutanei su problemi come eruzioni cutanee, dermatiti, eczema e acne.</a:t>
            </a:r>
            <a:endParaRPr sz="17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159" name="Google Shape;159;p19"/>
          <p:cNvSpPr/>
          <p:nvPr/>
        </p:nvSpPr>
        <p:spPr>
          <a:xfrm>
            <a:off x="191850" y="1537563"/>
            <a:ext cx="5871600" cy="15900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Distribuzione e habitat:</a:t>
            </a:r>
            <a:endParaRPr sz="17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La Fumaria capreolata è una pianta erbacea cresce spontanea in luoghi erbosi ma soprattutto in terreni calcarei.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 È diffusa in Europa meridionale e occidentale, inclusa l'Italia.</a:t>
            </a:r>
            <a:endParaRPr sz="17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60" name="Google Shape;160;p19"/>
          <p:cNvPicPr preferRelativeResize="0"/>
          <p:nvPr/>
        </p:nvPicPr>
        <p:blipFill rotWithShape="1">
          <a:blip r:embed="rId3">
            <a:alphaModFix/>
          </a:blip>
          <a:srcRect b="9003" l="0" r="0" t="10461"/>
          <a:stretch/>
        </p:blipFill>
        <p:spPr>
          <a:xfrm>
            <a:off x="6855333" y="110375"/>
            <a:ext cx="2145900" cy="3072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/>
          <p:nvPr>
            <p:ph type="title"/>
          </p:nvPr>
        </p:nvSpPr>
        <p:spPr>
          <a:xfrm>
            <a:off x="191850" y="110375"/>
            <a:ext cx="6970200" cy="5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000">
                <a:latin typeface="Arial Rounded"/>
                <a:ea typeface="Arial Rounded"/>
                <a:cs typeface="Arial Rounded"/>
                <a:sym typeface="Arial Rounded"/>
              </a:rPr>
              <a:t>Ficaria verna Huds. Sin. Ranunculus ficaria L.</a:t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66" name="Google Shape;166;p20"/>
          <p:cNvSpPr/>
          <p:nvPr/>
        </p:nvSpPr>
        <p:spPr>
          <a:xfrm>
            <a:off x="191850" y="734200"/>
            <a:ext cx="4233900" cy="5748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Nome comune: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Ranuncolo favagello/ Pansott</a:t>
            </a: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67" name="Google Shape;167;p20"/>
          <p:cNvSpPr/>
          <p:nvPr/>
        </p:nvSpPr>
        <p:spPr>
          <a:xfrm>
            <a:off x="5808825" y="3543950"/>
            <a:ext cx="3152100" cy="11871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Bibliografia </a:t>
            </a: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 sitografia: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-clubaquilerampanti.it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-erboristeriadottorcassani.it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68" name="Google Shape;168;p20"/>
          <p:cNvSpPr/>
          <p:nvPr/>
        </p:nvSpPr>
        <p:spPr>
          <a:xfrm>
            <a:off x="191850" y="3600800"/>
            <a:ext cx="5338800" cy="10734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Usi: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Ha proprietà antinfiammatorie, inoltre le foglie e le radici sono commestibili.</a:t>
            </a:r>
            <a:endParaRPr sz="16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69" name="Google Shape;169;p20"/>
          <p:cNvSpPr/>
          <p:nvPr/>
        </p:nvSpPr>
        <p:spPr>
          <a:xfrm>
            <a:off x="191850" y="1692150"/>
            <a:ext cx="5563500" cy="15255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Distribuzione e habitat: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É presente in tutte le regioni d’Italia dai 0 ai 1300 metri di quota, si trova spesso nei margini dei sentieri con fossetto laterale o in prati e campi umidi, fossi e zone boschive ombrose.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3">
            <a:alphaModFix/>
          </a:blip>
          <a:srcRect b="21580" l="18512" r="11523" t="0"/>
          <a:stretch/>
        </p:blipFill>
        <p:spPr>
          <a:xfrm>
            <a:off x="6089450" y="244050"/>
            <a:ext cx="2828700" cy="2973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E94C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/>
          <p:nvPr>
            <p:ph type="title"/>
          </p:nvPr>
        </p:nvSpPr>
        <p:spPr>
          <a:xfrm>
            <a:off x="191850" y="110375"/>
            <a:ext cx="6001500" cy="5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rial Rounded"/>
                <a:ea typeface="Arial Rounded"/>
                <a:cs typeface="Arial Rounded"/>
                <a:sym typeface="Arial Rounded"/>
              </a:rPr>
              <a:t>Veronica persica Poir.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6" name="Google Shape;176;p21"/>
          <p:cNvSpPr/>
          <p:nvPr/>
        </p:nvSpPr>
        <p:spPr>
          <a:xfrm>
            <a:off x="336525" y="718000"/>
            <a:ext cx="4313700" cy="7263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Nome comune:</a:t>
            </a:r>
            <a:endParaRPr sz="15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Veronica comune</a:t>
            </a:r>
            <a:endParaRPr sz="15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7" name="Google Shape;177;p21"/>
          <p:cNvSpPr/>
          <p:nvPr/>
        </p:nvSpPr>
        <p:spPr>
          <a:xfrm>
            <a:off x="5976600" y="3041200"/>
            <a:ext cx="2993100" cy="14880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Bibliografia e sitografia: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-acta Plantarum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-flore.it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-vividisanapianta.it</a:t>
            </a:r>
            <a:endParaRPr sz="1600">
              <a:solidFill>
                <a:srgbClr val="274E13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-naturainmentecalliopea.it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1"/>
          <p:cNvSpPr/>
          <p:nvPr/>
        </p:nvSpPr>
        <p:spPr>
          <a:xfrm>
            <a:off x="336525" y="3224125"/>
            <a:ext cx="5405100" cy="13050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Usi:</a:t>
            </a:r>
            <a:endParaRPr sz="15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Viene utilizzata per tisane e per arricchire insalate o decorare i cibi; ha proprietà diuretiche, digestive, emolliente e anticatarrale. Contiene vitamina C.</a:t>
            </a:r>
            <a:endParaRPr sz="15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9" name="Google Shape;179;p21"/>
          <p:cNvSpPr/>
          <p:nvPr/>
        </p:nvSpPr>
        <p:spPr>
          <a:xfrm>
            <a:off x="336525" y="1627325"/>
            <a:ext cx="5405100" cy="1371000"/>
          </a:xfrm>
          <a:prstGeom prst="roundRect">
            <a:avLst>
              <a:gd fmla="val 16667" name="adj"/>
            </a:avLst>
          </a:prstGeom>
          <a:solidFill>
            <a:srgbClr val="42AD1E"/>
          </a:solidFill>
          <a:ln cap="flat" cmpd="sng" w="76200">
            <a:solidFill>
              <a:srgbClr val="42AD1E"/>
            </a:solidFill>
            <a:prstDash val="solid"/>
            <a:round/>
            <a:headEnd len="sm" w="sm" type="none"/>
            <a:tailEnd len="sm" w="sm" type="none"/>
          </a:ln>
          <a:effectLst>
            <a:outerShdw sx="101000" rotWithShape="0" dir="5400000" dist="25400" sy="101000">
              <a:srgbClr val="808080">
                <a:alpha val="396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Distribuzione e habitat:</a:t>
            </a:r>
            <a:endParaRPr sz="15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274E13"/>
                </a:solidFill>
                <a:latin typeface="Arial Rounded"/>
                <a:ea typeface="Arial Rounded"/>
                <a:cs typeface="Arial Rounded"/>
                <a:sym typeface="Arial Rounded"/>
              </a:rPr>
              <a:t>Originaria della Persia, diffusa in Europa nel XIX secolo. Compare principalmente: negli orti, nei campi, frutteti e giardini pubblici.</a:t>
            </a:r>
            <a:endParaRPr sz="15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80" name="Google Shape;180;p21"/>
          <p:cNvPicPr preferRelativeResize="0"/>
          <p:nvPr/>
        </p:nvPicPr>
        <p:blipFill rotWithShape="1">
          <a:blip r:embed="rId3">
            <a:alphaModFix/>
          </a:blip>
          <a:srcRect b="5240" l="0" r="0" t="17587"/>
          <a:stretch/>
        </p:blipFill>
        <p:spPr>
          <a:xfrm>
            <a:off x="6995700" y="163850"/>
            <a:ext cx="1974000" cy="27078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rotWithShape="0" algn="bl" dir="5400000" dist="28575">
              <a:srgbClr val="80808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