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agalin" panose="020B0604020202020204" charset="0"/>
      <p:regular r:id="rId11"/>
    </p:embeddedFont>
    <p:embeddedFont>
      <p:font typeface="Gliker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dumu Regular" panose="020B0604020202020204" charset="0"/>
      <p:regular r:id="rId17"/>
    </p:embeddedFont>
    <p:embeddedFont>
      <p:font typeface="Open Sauce Bold" panose="020B0604020202020204" charset="0"/>
      <p:regular r:id="rId18"/>
    </p:embeddedFont>
    <p:embeddedFont>
      <p:font typeface="Amaranth Bold" panose="020B0604020202020204" charset="0"/>
      <p:regular r:id="rId19"/>
    </p:embeddedFont>
    <p:embeddedFont>
      <p:font typeface="Chau Philomene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uce" panose="020B0604020202020204" charset="0"/>
      <p:regular r:id="rId22"/>
    </p:embeddedFont>
    <p:embeddedFont>
      <p:font typeface="Chew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37.svg"/><Relationship Id="rId2" Type="http://schemas.openxmlformats.org/officeDocument/2006/relationships/image" Target="../media/image15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32.svg"/><Relationship Id="rId15" Type="http://schemas.openxmlformats.org/officeDocument/2006/relationships/image" Target="../media/image22.pn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image" Target="../media/image18.jpeg"/><Relationship Id="rId1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jpeg"/><Relationship Id="rId5" Type="http://schemas.openxmlformats.org/officeDocument/2006/relationships/image" Target="../media/image45.svg"/><Relationship Id="rId10" Type="http://schemas.openxmlformats.org/officeDocument/2006/relationships/image" Target="../media/image28.sv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53.svg"/><Relationship Id="rId12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5.svg"/><Relationship Id="rId14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2.svg"/><Relationship Id="rId18" Type="http://schemas.openxmlformats.org/officeDocument/2006/relationships/image" Target="../media/image77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1.jpeg"/><Relationship Id="rId20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68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87.svg"/><Relationship Id="rId18" Type="http://schemas.openxmlformats.org/officeDocument/2006/relationships/image" Target="../media/image29.png"/><Relationship Id="rId3" Type="http://schemas.openxmlformats.org/officeDocument/2006/relationships/image" Target="../media/image81.svg"/><Relationship Id="rId21" Type="http://schemas.openxmlformats.org/officeDocument/2006/relationships/image" Target="../media/image93.svg"/><Relationship Id="rId7" Type="http://schemas.openxmlformats.org/officeDocument/2006/relationships/image" Target="../media/image70.svg"/><Relationship Id="rId12" Type="http://schemas.openxmlformats.org/officeDocument/2006/relationships/image" Target="../media/image47.png"/><Relationship Id="rId17" Type="http://schemas.openxmlformats.org/officeDocument/2006/relationships/image" Target="../media/image91.sv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5.svg"/><Relationship Id="rId5" Type="http://schemas.openxmlformats.org/officeDocument/2006/relationships/image" Target="../media/image62.svg"/><Relationship Id="rId15" Type="http://schemas.openxmlformats.org/officeDocument/2006/relationships/image" Target="../media/image89.svg"/><Relationship Id="rId10" Type="http://schemas.openxmlformats.org/officeDocument/2006/relationships/image" Target="../media/image46.png"/><Relationship Id="rId19" Type="http://schemas.openxmlformats.org/officeDocument/2006/relationships/image" Target="../media/image53.svg"/><Relationship Id="rId4" Type="http://schemas.openxmlformats.org/officeDocument/2006/relationships/image" Target="../media/image34.png"/><Relationship Id="rId9" Type="http://schemas.openxmlformats.org/officeDocument/2006/relationships/image" Target="../media/image83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97.svg"/><Relationship Id="rId4" Type="http://schemas.openxmlformats.org/officeDocument/2006/relationships/image" Target="../media/image52.png"/><Relationship Id="rId9" Type="http://schemas.openxmlformats.org/officeDocument/2006/relationships/image" Target="../media/image10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sv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handdrawn organic illustration of a science lab cabinet"/>
          <p:cNvSpPr/>
          <p:nvPr/>
        </p:nvSpPr>
        <p:spPr>
          <a:xfrm>
            <a:off x="16643933" y="2337185"/>
            <a:ext cx="5477868" cy="5805063"/>
          </a:xfrm>
          <a:custGeom>
            <a:avLst/>
            <a:gdLst/>
            <a:ahLst/>
            <a:cxnLst/>
            <a:rect l="l" t="t" r="r" b="b"/>
            <a:pathLst>
              <a:path w="5477868" h="5805063">
                <a:moveTo>
                  <a:pt x="0" y="0"/>
                </a:moveTo>
                <a:lnTo>
                  <a:pt x="5477868" y="0"/>
                </a:lnTo>
                <a:lnTo>
                  <a:pt x="5477868" y="5805063"/>
                </a:lnTo>
                <a:lnTo>
                  <a:pt x="0" y="580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handdrawn organic illustration of a science lab shelf"/>
          <p:cNvSpPr/>
          <p:nvPr/>
        </p:nvSpPr>
        <p:spPr>
          <a:xfrm>
            <a:off x="-3833801" y="2337185"/>
            <a:ext cx="5477868" cy="5805063"/>
          </a:xfrm>
          <a:custGeom>
            <a:avLst/>
            <a:gdLst/>
            <a:ahLst/>
            <a:cxnLst/>
            <a:rect l="l" t="t" r="r" b="b"/>
            <a:pathLst>
              <a:path w="5477868" h="5805063">
                <a:moveTo>
                  <a:pt x="0" y="0"/>
                </a:moveTo>
                <a:lnTo>
                  <a:pt x="5477868" y="0"/>
                </a:lnTo>
                <a:lnTo>
                  <a:pt x="5477868" y="5805063"/>
                </a:lnTo>
                <a:lnTo>
                  <a:pt x="0" y="580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369228" y="6154414"/>
            <a:ext cx="21026456" cy="5237499"/>
          </a:xfrm>
          <a:custGeom>
            <a:avLst/>
            <a:gdLst/>
            <a:ahLst/>
            <a:cxnLst/>
            <a:rect l="l" t="t" r="r" b="b"/>
            <a:pathLst>
              <a:path w="21026456" h="5237499">
                <a:moveTo>
                  <a:pt x="0" y="0"/>
                </a:moveTo>
                <a:lnTo>
                  <a:pt x="21026456" y="0"/>
                </a:lnTo>
                <a:lnTo>
                  <a:pt x="21026456" y="5237499"/>
                </a:lnTo>
                <a:lnTo>
                  <a:pt x="0" y="523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handdrawn organic illustration of a row of books"/>
          <p:cNvSpPr/>
          <p:nvPr/>
        </p:nvSpPr>
        <p:spPr>
          <a:xfrm flipH="1">
            <a:off x="-830904" y="1028700"/>
            <a:ext cx="1859604" cy="1308485"/>
          </a:xfrm>
          <a:custGeom>
            <a:avLst/>
            <a:gdLst/>
            <a:ahLst/>
            <a:cxnLst/>
            <a:rect l="l" t="t" r="r" b="b"/>
            <a:pathLst>
              <a:path w="1859604" h="1308485">
                <a:moveTo>
                  <a:pt x="1859604" y="0"/>
                </a:moveTo>
                <a:lnTo>
                  <a:pt x="0" y="0"/>
                </a:lnTo>
                <a:lnTo>
                  <a:pt x="0" y="1308485"/>
                </a:lnTo>
                <a:lnTo>
                  <a:pt x="1859604" y="1308485"/>
                </a:lnTo>
                <a:lnTo>
                  <a:pt x="185960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 descr="handdrawn organic illustration of a calculation board"/>
          <p:cNvSpPr/>
          <p:nvPr/>
        </p:nvSpPr>
        <p:spPr>
          <a:xfrm>
            <a:off x="17097729" y="428526"/>
            <a:ext cx="2380542" cy="1545188"/>
          </a:xfrm>
          <a:custGeom>
            <a:avLst/>
            <a:gdLst/>
            <a:ahLst/>
            <a:cxnLst/>
            <a:rect l="l" t="t" r="r" b="b"/>
            <a:pathLst>
              <a:path w="2380542" h="1545188">
                <a:moveTo>
                  <a:pt x="0" y="0"/>
                </a:moveTo>
                <a:lnTo>
                  <a:pt x="2380542" y="0"/>
                </a:lnTo>
                <a:lnTo>
                  <a:pt x="2380542" y="1545188"/>
                </a:lnTo>
                <a:lnTo>
                  <a:pt x="0" y="1545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 descr="handdrawn organic illustration of a wall clock"/>
          <p:cNvSpPr/>
          <p:nvPr/>
        </p:nvSpPr>
        <p:spPr>
          <a:xfrm>
            <a:off x="1703233" y="-656534"/>
            <a:ext cx="1847522" cy="1857654"/>
          </a:xfrm>
          <a:custGeom>
            <a:avLst/>
            <a:gdLst/>
            <a:ahLst/>
            <a:cxnLst/>
            <a:rect l="l" t="t" r="r" b="b"/>
            <a:pathLst>
              <a:path w="1847522" h="1857654">
                <a:moveTo>
                  <a:pt x="0" y="0"/>
                </a:moveTo>
                <a:lnTo>
                  <a:pt x="1847522" y="0"/>
                </a:lnTo>
                <a:lnTo>
                  <a:pt x="1847522" y="1857654"/>
                </a:lnTo>
                <a:lnTo>
                  <a:pt x="0" y="1857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handdrawn organic illustration of a map"/>
          <p:cNvSpPr/>
          <p:nvPr/>
        </p:nvSpPr>
        <p:spPr>
          <a:xfrm rot="77601">
            <a:off x="13696772" y="-2039614"/>
            <a:ext cx="2739167" cy="3068314"/>
          </a:xfrm>
          <a:custGeom>
            <a:avLst/>
            <a:gdLst/>
            <a:ahLst/>
            <a:cxnLst/>
            <a:rect l="l" t="t" r="r" b="b"/>
            <a:pathLst>
              <a:path w="2739167" h="3068314">
                <a:moveTo>
                  <a:pt x="0" y="0"/>
                </a:moveTo>
                <a:lnTo>
                  <a:pt x="2739167" y="0"/>
                </a:lnTo>
                <a:lnTo>
                  <a:pt x="2739167" y="3068314"/>
                </a:lnTo>
                <a:lnTo>
                  <a:pt x="0" y="30683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113251" y="8419310"/>
            <a:ext cx="8174749" cy="1867690"/>
            <a:chOff x="0" y="0"/>
            <a:chExt cx="10899665" cy="2490253"/>
          </a:xfrm>
        </p:grpSpPr>
        <p:sp>
          <p:nvSpPr>
            <p:cNvPr id="10" name="Freeform 10"/>
            <p:cNvSpPr/>
            <p:nvPr/>
          </p:nvSpPr>
          <p:spPr>
            <a:xfrm>
              <a:off x="0" y="434042"/>
              <a:ext cx="1932005" cy="1369967"/>
            </a:xfrm>
            <a:custGeom>
              <a:avLst/>
              <a:gdLst/>
              <a:ahLst/>
              <a:cxnLst/>
              <a:rect l="l" t="t" r="r" b="b"/>
              <a:pathLst>
                <a:path w="1932005" h="1369967">
                  <a:moveTo>
                    <a:pt x="0" y="0"/>
                  </a:moveTo>
                  <a:lnTo>
                    <a:pt x="1932005" y="0"/>
                  </a:lnTo>
                  <a:lnTo>
                    <a:pt x="1932005" y="1369967"/>
                  </a:lnTo>
                  <a:lnTo>
                    <a:pt x="0" y="136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410012" y="290818"/>
              <a:ext cx="976638" cy="1294339"/>
            </a:xfrm>
            <a:custGeom>
              <a:avLst/>
              <a:gdLst/>
              <a:ahLst/>
              <a:cxnLst/>
              <a:rect l="l" t="t" r="r" b="b"/>
              <a:pathLst>
                <a:path w="976638" h="1294339">
                  <a:moveTo>
                    <a:pt x="0" y="0"/>
                  </a:moveTo>
                  <a:lnTo>
                    <a:pt x="976638" y="0"/>
                  </a:lnTo>
                  <a:lnTo>
                    <a:pt x="976638" y="1294339"/>
                  </a:lnTo>
                  <a:lnTo>
                    <a:pt x="0" y="129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732418" y="628863"/>
              <a:ext cx="1408989" cy="1777395"/>
            </a:xfrm>
            <a:custGeom>
              <a:avLst/>
              <a:gdLst/>
              <a:ahLst/>
              <a:cxnLst/>
              <a:rect l="l" t="t" r="r" b="b"/>
              <a:pathLst>
                <a:path w="1408989" h="1777395">
                  <a:moveTo>
                    <a:pt x="0" y="0"/>
                  </a:moveTo>
                  <a:lnTo>
                    <a:pt x="1408990" y="0"/>
                  </a:lnTo>
                  <a:lnTo>
                    <a:pt x="1408990" y="1777395"/>
                  </a:lnTo>
                  <a:lnTo>
                    <a:pt x="0" y="1777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197994" y="0"/>
              <a:ext cx="4269168" cy="2406258"/>
            </a:xfrm>
            <a:custGeom>
              <a:avLst/>
              <a:gdLst/>
              <a:ahLst/>
              <a:cxnLst/>
              <a:rect l="l" t="t" r="r" b="b"/>
              <a:pathLst>
                <a:path w="4269168" h="2406258">
                  <a:moveTo>
                    <a:pt x="0" y="0"/>
                  </a:moveTo>
                  <a:lnTo>
                    <a:pt x="4269168" y="0"/>
                  </a:lnTo>
                  <a:lnTo>
                    <a:pt x="4269168" y="2406258"/>
                  </a:lnTo>
                  <a:lnTo>
                    <a:pt x="0" y="2406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9512022" y="290818"/>
              <a:ext cx="1387643" cy="2199435"/>
            </a:xfrm>
            <a:custGeom>
              <a:avLst/>
              <a:gdLst/>
              <a:ahLst/>
              <a:cxnLst/>
              <a:rect l="l" t="t" r="r" b="b"/>
              <a:pathLst>
                <a:path w="1387643" h="2199435">
                  <a:moveTo>
                    <a:pt x="0" y="0"/>
                  </a:moveTo>
                  <a:lnTo>
                    <a:pt x="1387643" y="0"/>
                  </a:lnTo>
                  <a:lnTo>
                    <a:pt x="1387643" y="2199435"/>
                  </a:lnTo>
                  <a:lnTo>
                    <a:pt x="0" y="2199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2626994" y="1643556"/>
            <a:ext cx="12733400" cy="409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9101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Chimica incantata: sfere magiche e schiuma spettacolare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7317" y="6068689"/>
            <a:ext cx="16811794" cy="74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6"/>
              </a:lnSpc>
            </a:pPr>
            <a:r>
              <a:rPr lang="en-US" sz="4461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Liceo</a:t>
            </a:r>
            <a:r>
              <a:rPr lang="en-US" sz="446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61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Terenzio</a:t>
            </a:r>
            <a:r>
              <a:rPr lang="en-US" sz="446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61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Mamiani</a:t>
            </a:r>
            <a:endParaRPr lang="en-US" sz="4461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handdrawn organic illustration of a science teacher"/>
          <p:cNvSpPr/>
          <p:nvPr/>
        </p:nvSpPr>
        <p:spPr>
          <a:xfrm flipH="1">
            <a:off x="8059449" y="5075670"/>
            <a:ext cx="10050511" cy="7473926"/>
          </a:xfrm>
          <a:custGeom>
            <a:avLst/>
            <a:gdLst/>
            <a:ahLst/>
            <a:cxnLst/>
            <a:rect l="l" t="t" r="r" b="b"/>
            <a:pathLst>
              <a:path w="10050511" h="7473926">
                <a:moveTo>
                  <a:pt x="10050511" y="0"/>
                </a:moveTo>
                <a:lnTo>
                  <a:pt x="0" y="0"/>
                </a:lnTo>
                <a:lnTo>
                  <a:pt x="0" y="7473926"/>
                </a:lnTo>
                <a:lnTo>
                  <a:pt x="10050511" y="7473926"/>
                </a:lnTo>
                <a:lnTo>
                  <a:pt x="100505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081" t="-7722" r="-5591" b="-1950"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99286" y="1028700"/>
            <a:ext cx="9712801" cy="6904919"/>
          </a:xfrm>
          <a:custGeom>
            <a:avLst/>
            <a:gdLst/>
            <a:ahLst/>
            <a:cxnLst/>
            <a:rect l="l" t="t" r="r" b="b"/>
            <a:pathLst>
              <a:path w="9712801" h="6904919">
                <a:moveTo>
                  <a:pt x="0" y="0"/>
                </a:moveTo>
                <a:lnTo>
                  <a:pt x="9712801" y="0"/>
                </a:lnTo>
                <a:lnTo>
                  <a:pt x="9712801" y="6904919"/>
                </a:lnTo>
                <a:lnTo>
                  <a:pt x="0" y="6904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305526" y="2318097"/>
            <a:ext cx="4532130" cy="4326124"/>
          </a:xfrm>
          <a:custGeom>
            <a:avLst/>
            <a:gdLst/>
            <a:ahLst/>
            <a:cxnLst/>
            <a:rect l="l" t="t" r="r" b="b"/>
            <a:pathLst>
              <a:path w="4532130" h="4326124">
                <a:moveTo>
                  <a:pt x="0" y="0"/>
                </a:moveTo>
                <a:lnTo>
                  <a:pt x="4532130" y="0"/>
                </a:lnTo>
                <a:lnTo>
                  <a:pt x="4532130" y="4326124"/>
                </a:lnTo>
                <a:lnTo>
                  <a:pt x="0" y="4326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5455" y="2195805"/>
            <a:ext cx="9712801" cy="491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438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CONCETTI CHIAVE</a:t>
            </a:r>
          </a:p>
          <a:p>
            <a:pPr algn="ctr">
              <a:lnSpc>
                <a:spcPts val="4341"/>
              </a:lnSpc>
            </a:pPr>
            <a:endParaRPr lang="en-US" sz="4385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946903" lvl="1" indent="-473452" algn="ctr">
              <a:lnSpc>
                <a:spcPts val="4341"/>
              </a:lnSpc>
              <a:buFont typeface="Arial"/>
              <a:buChar char="•"/>
            </a:pPr>
            <a:r>
              <a:rPr lang="en-US" sz="4385" b="1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Acidi e basi: fondamenti delle reazioni chimiche </a:t>
            </a:r>
          </a:p>
          <a:p>
            <a:pPr marL="946903" lvl="1" indent="-473452" algn="ctr">
              <a:lnSpc>
                <a:spcPts val="4341"/>
              </a:lnSpc>
              <a:buFont typeface="Arial"/>
              <a:buChar char="•"/>
            </a:pPr>
            <a:r>
              <a:rPr lang="en-US" sz="4385" b="1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Trasformazioni di Stato: da liquido a gel, da solido a gas </a:t>
            </a:r>
          </a:p>
          <a:p>
            <a:pPr marL="946903" lvl="1" indent="-473452" algn="ctr">
              <a:lnSpc>
                <a:spcPts val="4341"/>
              </a:lnSpc>
              <a:buFont typeface="Arial"/>
              <a:buChar char="•"/>
            </a:pPr>
            <a:r>
              <a:rPr lang="en-US" sz="4385" b="1">
                <a:solidFill>
                  <a:srgbClr val="000000"/>
                </a:solidFill>
                <a:latin typeface="Amaranth Bold"/>
                <a:ea typeface="Amaranth Bold"/>
                <a:cs typeface="Amaranth Bold"/>
                <a:sym typeface="Amaranth Bold"/>
              </a:rPr>
              <a:t>Reazioni di decomposizione: potenza degli agenti ossidanti e riducenti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3054" y="659571"/>
            <a:ext cx="6750403" cy="158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9"/>
              </a:lnSpc>
            </a:pPr>
            <a:r>
              <a:rPr lang="en-US" sz="415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Obbiettivo: coinvolgere attraverso esperimenti particolari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84704" y="2552996"/>
            <a:ext cx="4973774" cy="234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32"/>
              </a:lnSpc>
              <a:spcBef>
                <a:spcPct val="0"/>
              </a:spcBef>
            </a:pPr>
            <a:r>
              <a:rPr lang="en-US" sz="4717">
                <a:solidFill>
                  <a:srgbClr val="000000"/>
                </a:solidFill>
                <a:latin typeface="Adumu Regular"/>
                <a:ea typeface="Adumu Regular"/>
                <a:cs typeface="Adumu Regular"/>
                <a:sym typeface="Adumu Regular"/>
              </a:rPr>
              <a:t>La chimica incontra la magia!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591930" y="7183270"/>
            <a:ext cx="21026456" cy="5237499"/>
          </a:xfrm>
          <a:custGeom>
            <a:avLst/>
            <a:gdLst/>
            <a:ahLst/>
            <a:cxnLst/>
            <a:rect l="l" t="t" r="r" b="b"/>
            <a:pathLst>
              <a:path w="21026456" h="5237499">
                <a:moveTo>
                  <a:pt x="0" y="0"/>
                </a:moveTo>
                <a:lnTo>
                  <a:pt x="21026456" y="0"/>
                </a:lnTo>
                <a:lnTo>
                  <a:pt x="21026456" y="5237499"/>
                </a:lnTo>
                <a:lnTo>
                  <a:pt x="0" y="523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handdrawn organic illustration of a science teacher holding a stick and a beaker"/>
          <p:cNvSpPr/>
          <p:nvPr/>
        </p:nvSpPr>
        <p:spPr>
          <a:xfrm flipH="1">
            <a:off x="13805208" y="3656342"/>
            <a:ext cx="6908185" cy="8615650"/>
          </a:xfrm>
          <a:custGeom>
            <a:avLst/>
            <a:gdLst/>
            <a:ahLst/>
            <a:cxnLst/>
            <a:rect l="l" t="t" r="r" b="b"/>
            <a:pathLst>
              <a:path w="6908185" h="8615650">
                <a:moveTo>
                  <a:pt x="6908184" y="0"/>
                </a:moveTo>
                <a:lnTo>
                  <a:pt x="0" y="0"/>
                </a:lnTo>
                <a:lnTo>
                  <a:pt x="0" y="8615650"/>
                </a:lnTo>
                <a:lnTo>
                  <a:pt x="6908184" y="8615650"/>
                </a:lnTo>
                <a:lnTo>
                  <a:pt x="690818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5741" y="104775"/>
            <a:ext cx="1216516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b="1" spc="17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SFERE DI </a:t>
            </a:r>
            <a:r>
              <a:rPr lang="en-US" sz="6000" b="1" spc="179">
                <a:solidFill>
                  <a:srgbClr val="198BB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ALGINATO</a:t>
            </a:r>
          </a:p>
        </p:txBody>
      </p:sp>
      <p:sp>
        <p:nvSpPr>
          <p:cNvPr id="5" name="Freeform 5" descr="handdrawn organic illustration of a beaker"/>
          <p:cNvSpPr/>
          <p:nvPr/>
        </p:nvSpPr>
        <p:spPr>
          <a:xfrm>
            <a:off x="13506873" y="7671921"/>
            <a:ext cx="1085761" cy="1438960"/>
          </a:xfrm>
          <a:custGeom>
            <a:avLst/>
            <a:gdLst/>
            <a:ahLst/>
            <a:cxnLst/>
            <a:rect l="l" t="t" r="r" b="b"/>
            <a:pathLst>
              <a:path w="1085761" h="1438960">
                <a:moveTo>
                  <a:pt x="0" y="0"/>
                </a:moveTo>
                <a:lnTo>
                  <a:pt x="1085761" y="0"/>
                </a:lnTo>
                <a:lnTo>
                  <a:pt x="1085761" y="1438960"/>
                </a:lnTo>
                <a:lnTo>
                  <a:pt x="0" y="1438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987827" y="255730"/>
            <a:ext cx="6076541" cy="3246945"/>
            <a:chOff x="0" y="0"/>
            <a:chExt cx="1023014" cy="5466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3014" cy="546639"/>
            </a:xfrm>
            <a:custGeom>
              <a:avLst/>
              <a:gdLst/>
              <a:ahLst/>
              <a:cxnLst/>
              <a:rect l="l" t="t" r="r" b="b"/>
              <a:pathLst>
                <a:path w="1023014" h="546639">
                  <a:moveTo>
                    <a:pt x="31852" y="0"/>
                  </a:moveTo>
                  <a:lnTo>
                    <a:pt x="991163" y="0"/>
                  </a:lnTo>
                  <a:cubicBezTo>
                    <a:pt x="999610" y="0"/>
                    <a:pt x="1007712" y="3356"/>
                    <a:pt x="1013685" y="9329"/>
                  </a:cubicBezTo>
                  <a:cubicBezTo>
                    <a:pt x="1019659" y="15302"/>
                    <a:pt x="1023014" y="23404"/>
                    <a:pt x="1023014" y="31852"/>
                  </a:cubicBezTo>
                  <a:lnTo>
                    <a:pt x="1023014" y="514787"/>
                  </a:lnTo>
                  <a:cubicBezTo>
                    <a:pt x="1023014" y="523235"/>
                    <a:pt x="1019659" y="531336"/>
                    <a:pt x="1013685" y="537309"/>
                  </a:cubicBezTo>
                  <a:cubicBezTo>
                    <a:pt x="1007712" y="543283"/>
                    <a:pt x="999610" y="546639"/>
                    <a:pt x="991163" y="546639"/>
                  </a:cubicBezTo>
                  <a:lnTo>
                    <a:pt x="31852" y="546639"/>
                  </a:lnTo>
                  <a:cubicBezTo>
                    <a:pt x="23404" y="546639"/>
                    <a:pt x="15302" y="543283"/>
                    <a:pt x="9329" y="537309"/>
                  </a:cubicBezTo>
                  <a:cubicBezTo>
                    <a:pt x="3356" y="531336"/>
                    <a:pt x="0" y="523235"/>
                    <a:pt x="0" y="514787"/>
                  </a:cubicBezTo>
                  <a:lnTo>
                    <a:pt x="0" y="31852"/>
                  </a:lnTo>
                  <a:cubicBezTo>
                    <a:pt x="0" y="23404"/>
                    <a:pt x="3356" y="15302"/>
                    <a:pt x="9329" y="9329"/>
                  </a:cubicBezTo>
                  <a:cubicBezTo>
                    <a:pt x="15302" y="3356"/>
                    <a:pt x="23404" y="0"/>
                    <a:pt x="31852" y="0"/>
                  </a:cubicBezTo>
                  <a:close/>
                </a:path>
              </a:pathLst>
            </a:custGeom>
            <a:solidFill>
              <a:srgbClr val="C0E5F4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23014" cy="575214"/>
            </a:xfrm>
            <a:prstGeom prst="rect">
              <a:avLst/>
            </a:prstGeom>
          </p:spPr>
          <p:txBody>
            <a:bodyPr lIns="83983" tIns="83983" rIns="83983" bIns="83983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Polimero: </a:t>
              </a:r>
              <a:r>
                <a:rPr lang="en-US" sz="28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è una macromolecola caratterizzata da una lunga sequenza di uno o più tipi di atomi o gruppi ,detti monomeri,che rappresentano le unità costituenti del polimero</a:t>
              </a:r>
            </a:p>
          </p:txBody>
        </p:sp>
      </p:grpSp>
      <p:sp>
        <p:nvSpPr>
          <p:cNvPr id="9" name="AutoShape 9" descr="a right arrow with an endpoint"/>
          <p:cNvSpPr/>
          <p:nvPr/>
        </p:nvSpPr>
        <p:spPr>
          <a:xfrm>
            <a:off x="6653546" y="1028579"/>
            <a:ext cx="0" cy="850624"/>
          </a:xfrm>
          <a:prstGeom prst="line">
            <a:avLst/>
          </a:prstGeom>
          <a:ln w="76200" cap="rnd">
            <a:solidFill>
              <a:srgbClr val="198BBB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Freeform 10"/>
          <p:cNvSpPr/>
          <p:nvPr/>
        </p:nvSpPr>
        <p:spPr>
          <a:xfrm>
            <a:off x="0" y="5641335"/>
            <a:ext cx="4507049" cy="4645665"/>
          </a:xfrm>
          <a:custGeom>
            <a:avLst/>
            <a:gdLst/>
            <a:ahLst/>
            <a:cxnLst/>
            <a:rect l="l" t="t" r="r" b="b"/>
            <a:pathLst>
              <a:path w="4507049" h="4645665">
                <a:moveTo>
                  <a:pt x="0" y="0"/>
                </a:moveTo>
                <a:lnTo>
                  <a:pt x="4507049" y="0"/>
                </a:lnTo>
                <a:lnTo>
                  <a:pt x="4507049" y="4645665"/>
                </a:lnTo>
                <a:lnTo>
                  <a:pt x="0" y="46456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369" b="-63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22816" y="5321967"/>
            <a:ext cx="4458211" cy="1861303"/>
          </a:xfrm>
          <a:custGeom>
            <a:avLst/>
            <a:gdLst/>
            <a:ahLst/>
            <a:cxnLst/>
            <a:rect l="l" t="t" r="r" b="b"/>
            <a:pathLst>
              <a:path w="4458211" h="1861303">
                <a:moveTo>
                  <a:pt x="0" y="0"/>
                </a:moveTo>
                <a:lnTo>
                  <a:pt x="4458211" y="0"/>
                </a:lnTo>
                <a:lnTo>
                  <a:pt x="4458211" y="1861303"/>
                </a:lnTo>
                <a:lnTo>
                  <a:pt x="0" y="18613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326439" y="5066736"/>
            <a:ext cx="4565431" cy="2094392"/>
          </a:xfrm>
          <a:custGeom>
            <a:avLst/>
            <a:gdLst/>
            <a:ahLst/>
            <a:cxnLst/>
            <a:rect l="l" t="t" r="r" b="b"/>
            <a:pathLst>
              <a:path w="4565431" h="2094392">
                <a:moveTo>
                  <a:pt x="0" y="0"/>
                </a:moveTo>
                <a:lnTo>
                  <a:pt x="4565431" y="0"/>
                </a:lnTo>
                <a:lnTo>
                  <a:pt x="4565431" y="2094392"/>
                </a:lnTo>
                <a:lnTo>
                  <a:pt x="0" y="2094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 descr="handdrawn organic illustration of a table"/>
          <p:cNvSpPr/>
          <p:nvPr/>
        </p:nvSpPr>
        <p:spPr>
          <a:xfrm>
            <a:off x="8117064" y="9110881"/>
            <a:ext cx="6984181" cy="3796855"/>
          </a:xfrm>
          <a:custGeom>
            <a:avLst/>
            <a:gdLst/>
            <a:ahLst/>
            <a:cxnLst/>
            <a:rect l="l" t="t" r="r" b="b"/>
            <a:pathLst>
              <a:path w="6984181" h="3796855">
                <a:moveTo>
                  <a:pt x="0" y="0"/>
                </a:moveTo>
                <a:lnTo>
                  <a:pt x="6984181" y="0"/>
                </a:lnTo>
                <a:lnTo>
                  <a:pt x="6984181" y="3796855"/>
                </a:lnTo>
                <a:lnTo>
                  <a:pt x="0" y="3796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 descr="handdrawn organic illustration of a row of books"/>
          <p:cNvSpPr/>
          <p:nvPr/>
        </p:nvSpPr>
        <p:spPr>
          <a:xfrm>
            <a:off x="10507036" y="7615910"/>
            <a:ext cx="2204238" cy="1550982"/>
          </a:xfrm>
          <a:custGeom>
            <a:avLst/>
            <a:gdLst/>
            <a:ahLst/>
            <a:cxnLst/>
            <a:rect l="l" t="t" r="r" b="b"/>
            <a:pathLst>
              <a:path w="2204238" h="1550982">
                <a:moveTo>
                  <a:pt x="0" y="0"/>
                </a:moveTo>
                <a:lnTo>
                  <a:pt x="2204238" y="0"/>
                </a:lnTo>
                <a:lnTo>
                  <a:pt x="2204238" y="1550982"/>
                </a:lnTo>
                <a:lnTo>
                  <a:pt x="0" y="15509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 descr="handdrawn organic illustration of a rack with test tubes"/>
          <p:cNvSpPr/>
          <p:nvPr/>
        </p:nvSpPr>
        <p:spPr>
          <a:xfrm>
            <a:off x="8921298" y="7647253"/>
            <a:ext cx="1179812" cy="1488295"/>
          </a:xfrm>
          <a:custGeom>
            <a:avLst/>
            <a:gdLst/>
            <a:ahLst/>
            <a:cxnLst/>
            <a:rect l="l" t="t" r="r" b="b"/>
            <a:pathLst>
              <a:path w="1179812" h="1488295">
                <a:moveTo>
                  <a:pt x="0" y="0"/>
                </a:moveTo>
                <a:lnTo>
                  <a:pt x="1179812" y="0"/>
                </a:lnTo>
                <a:lnTo>
                  <a:pt x="1179812" y="1488295"/>
                </a:lnTo>
                <a:lnTo>
                  <a:pt x="0" y="14882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741" y="2082832"/>
            <a:ext cx="11496582" cy="20437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8"/>
              </a:lnSpc>
            </a:pP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L’alginato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è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uno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dei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tanti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gelificanti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che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si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usano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nell’industria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alimentare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.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Viene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prodotto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per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estrazione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dalla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parete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cellulare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di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alcune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alghe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brune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e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si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presenta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sotto forma di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polvere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granulosa di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colore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biancastro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,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inodore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 e </a:t>
            </a:r>
            <a:r>
              <a:rPr lang="en-US" sz="3365" dirty="0" err="1">
                <a:latin typeface="Chau Philomene"/>
                <a:ea typeface="Chau Philomene"/>
                <a:cs typeface="Chau Philomene"/>
                <a:sym typeface="Chau Philomene"/>
              </a:rPr>
              <a:t>insapore</a:t>
            </a:r>
            <a:r>
              <a:rPr lang="en-US" sz="3365" dirty="0">
                <a:latin typeface="Chau Philomene"/>
                <a:ea typeface="Chau Philomene"/>
                <a:cs typeface="Chau Philomene"/>
                <a:sym typeface="Chau Philomene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00540" y="7884912"/>
            <a:ext cx="4562748" cy="147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5"/>
              </a:lnSpc>
            </a:pPr>
            <a:r>
              <a:rPr lang="en-US" sz="3262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(C₆H₈O₆)n</a:t>
            </a:r>
          </a:p>
          <a:p>
            <a:pPr algn="ctr">
              <a:lnSpc>
                <a:spcPts val="3915"/>
              </a:lnSpc>
            </a:pPr>
            <a:r>
              <a:rPr lang="en-US" sz="3262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è un </a:t>
            </a:r>
            <a:r>
              <a:rPr lang="en-US" sz="3262" b="1" dirty="0" err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polisaccaride</a:t>
            </a:r>
            <a:endParaRPr lang="en-US" sz="3262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915"/>
              </a:lnSpc>
            </a:pPr>
            <a:endParaRPr lang="en-US" sz="3262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303182" y="9851284"/>
            <a:ext cx="22894364" cy="5244891"/>
          </a:xfrm>
          <a:custGeom>
            <a:avLst/>
            <a:gdLst/>
            <a:ahLst/>
            <a:cxnLst/>
            <a:rect l="l" t="t" r="r" b="b"/>
            <a:pathLst>
              <a:path w="22894364" h="5244891">
                <a:moveTo>
                  <a:pt x="0" y="0"/>
                </a:moveTo>
                <a:lnTo>
                  <a:pt x="22894364" y="0"/>
                </a:lnTo>
                <a:lnTo>
                  <a:pt x="22894364" y="5244891"/>
                </a:lnTo>
                <a:lnTo>
                  <a:pt x="0" y="52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037248" y="7938984"/>
            <a:ext cx="7315200" cy="1955153"/>
          </a:xfrm>
          <a:custGeom>
            <a:avLst/>
            <a:gdLst/>
            <a:ahLst/>
            <a:cxnLst/>
            <a:rect l="l" t="t" r="r" b="b"/>
            <a:pathLst>
              <a:path w="7315200" h="1955153">
                <a:moveTo>
                  <a:pt x="0" y="0"/>
                </a:moveTo>
                <a:lnTo>
                  <a:pt x="7315200" y="0"/>
                </a:lnTo>
                <a:lnTo>
                  <a:pt x="7315200" y="1955153"/>
                </a:lnTo>
                <a:lnTo>
                  <a:pt x="0" y="1955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703363" y="6834382"/>
            <a:ext cx="1584637" cy="1123651"/>
          </a:xfrm>
          <a:custGeom>
            <a:avLst/>
            <a:gdLst/>
            <a:ahLst/>
            <a:cxnLst/>
            <a:rect l="l" t="t" r="r" b="b"/>
            <a:pathLst>
              <a:path w="1584637" h="1123651">
                <a:moveTo>
                  <a:pt x="0" y="0"/>
                </a:moveTo>
                <a:lnTo>
                  <a:pt x="1584637" y="0"/>
                </a:lnTo>
                <a:lnTo>
                  <a:pt x="1584637" y="1123652"/>
                </a:lnTo>
                <a:lnTo>
                  <a:pt x="0" y="112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9452" y="327021"/>
            <a:ext cx="4781052" cy="2880584"/>
          </a:xfrm>
          <a:custGeom>
            <a:avLst/>
            <a:gdLst/>
            <a:ahLst/>
            <a:cxnLst/>
            <a:rect l="l" t="t" r="r" b="b"/>
            <a:pathLst>
              <a:path w="4781052" h="2880584">
                <a:moveTo>
                  <a:pt x="0" y="0"/>
                </a:moveTo>
                <a:lnTo>
                  <a:pt x="4781053" y="0"/>
                </a:lnTo>
                <a:lnTo>
                  <a:pt x="4781053" y="2880584"/>
                </a:lnTo>
                <a:lnTo>
                  <a:pt x="0" y="28805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05113" y="1128128"/>
            <a:ext cx="6459819" cy="330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4"/>
              </a:lnSpc>
              <a:spcBef>
                <a:spcPct val="0"/>
              </a:spcBef>
            </a:pPr>
            <a:r>
              <a:rPr lang="en-US" sz="7103">
                <a:solidFill>
                  <a:srgbClr val="000000"/>
                </a:solidFill>
                <a:latin typeface="Adumu Regular"/>
                <a:ea typeface="Adumu Regular"/>
                <a:cs typeface="Adumu Regular"/>
                <a:sym typeface="Adumu Regular"/>
              </a:rPr>
              <a:t>REAZIONE DI RETICOLAZIONE 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11909540" y="0"/>
            <a:ext cx="6378460" cy="6088530"/>
          </a:xfrm>
          <a:custGeom>
            <a:avLst/>
            <a:gdLst/>
            <a:ahLst/>
            <a:cxnLst/>
            <a:rect l="l" t="t" r="r" b="b"/>
            <a:pathLst>
              <a:path w="6378460" h="6088530">
                <a:moveTo>
                  <a:pt x="6378460" y="0"/>
                </a:moveTo>
                <a:lnTo>
                  <a:pt x="0" y="0"/>
                </a:lnTo>
                <a:lnTo>
                  <a:pt x="0" y="6088530"/>
                </a:lnTo>
                <a:lnTo>
                  <a:pt x="6378460" y="6088530"/>
                </a:lnTo>
                <a:lnTo>
                  <a:pt x="63784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8838" y="4549957"/>
            <a:ext cx="6307823" cy="6021104"/>
          </a:xfrm>
          <a:custGeom>
            <a:avLst/>
            <a:gdLst/>
            <a:ahLst/>
            <a:cxnLst/>
            <a:rect l="l" t="t" r="r" b="b"/>
            <a:pathLst>
              <a:path w="6307823" h="6021104">
                <a:moveTo>
                  <a:pt x="0" y="0"/>
                </a:moveTo>
                <a:lnTo>
                  <a:pt x="6307823" y="0"/>
                </a:lnTo>
                <a:lnTo>
                  <a:pt x="6307823" y="6021104"/>
                </a:lnTo>
                <a:lnTo>
                  <a:pt x="0" y="6021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87611" y="4969379"/>
            <a:ext cx="7529443" cy="3698839"/>
          </a:xfrm>
          <a:custGeom>
            <a:avLst/>
            <a:gdLst/>
            <a:ahLst/>
            <a:cxnLst/>
            <a:rect l="l" t="t" r="r" b="b"/>
            <a:pathLst>
              <a:path w="7529443" h="3698839">
                <a:moveTo>
                  <a:pt x="0" y="0"/>
                </a:moveTo>
                <a:lnTo>
                  <a:pt x="7529443" y="0"/>
                </a:lnTo>
                <a:lnTo>
                  <a:pt x="7529443" y="3698838"/>
                </a:lnTo>
                <a:lnTo>
                  <a:pt x="0" y="36988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224816" y="3347523"/>
            <a:ext cx="5842933" cy="121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6"/>
              </a:lnSpc>
              <a:spcBef>
                <a:spcPct val="0"/>
              </a:spcBef>
            </a:pPr>
            <a:r>
              <a:rPr lang="en-US" sz="250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Poli</a:t>
            </a:r>
            <a:r>
              <a:rPr lang="en-US" sz="2504" u="non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mero lineare di alginato in</a:t>
            </a:r>
          </a:p>
          <a:p>
            <a:pPr marL="0" lvl="0" indent="0" algn="ctr">
              <a:lnSpc>
                <a:spcPts val="3256"/>
              </a:lnSpc>
              <a:spcBef>
                <a:spcPct val="0"/>
              </a:spcBef>
            </a:pPr>
            <a:r>
              <a:rPr lang="en-US" sz="2504" u="none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soluzione di cloruro di sodio</a:t>
            </a:r>
          </a:p>
          <a:p>
            <a:pPr marL="0" lvl="0" indent="0" algn="ctr">
              <a:lnSpc>
                <a:spcPts val="3256"/>
              </a:lnSpc>
              <a:spcBef>
                <a:spcPct val="0"/>
              </a:spcBef>
            </a:pPr>
            <a:endParaRPr lang="en-US" sz="2504" u="none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91256" y="199528"/>
            <a:ext cx="5815028" cy="45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Sciogliendo l’alginato di sodio in una qualsiasi fase acquosa, il sale si disperde in tuto il liquido. Per far avvenire la gelificazione, che è una REAZIONE DI SOSTITUZIONE, è necessaria</a:t>
            </a:r>
          </a:p>
          <a:p>
            <a:pPr algn="ctr">
              <a:lnSpc>
                <a:spcPts val="2982"/>
              </a:lnSpc>
            </a:pPr>
            <a:r>
              <a:rPr lang="en-US" sz="213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presenza di uno ione bivalente. Il calcio presente nella soluzione di cloruro di calcio ha una</a:t>
            </a:r>
          </a:p>
          <a:p>
            <a:pPr algn="ctr">
              <a:lnSpc>
                <a:spcPts val="2982"/>
              </a:lnSpc>
            </a:pPr>
            <a:r>
              <a:rPr lang="en-US" sz="213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doppia carica positiva che permette di legare due catene di alginato sostituendosi per scambio ionico al sodio.</a:t>
            </a:r>
          </a:p>
          <a:p>
            <a:pPr algn="ctr">
              <a:lnSpc>
                <a:spcPts val="2982"/>
              </a:lnSpc>
            </a:pPr>
            <a:endParaRPr lang="en-US" sz="213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0387" y="4688348"/>
            <a:ext cx="5744724" cy="4541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197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questo modo si formano delle catene che si intrecciano tra loro formando il polimero</a:t>
            </a:r>
          </a:p>
          <a:p>
            <a:pPr algn="ctr">
              <a:lnSpc>
                <a:spcPts val="2760"/>
              </a:lnSpc>
            </a:pPr>
            <a:r>
              <a:rPr lang="en-US" sz="197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reticolato di alginato, che a differenza del suo polimero lineare, e insolubile in acqua.</a:t>
            </a:r>
          </a:p>
          <a:p>
            <a:pPr algn="ctr">
              <a:lnSpc>
                <a:spcPts val="2760"/>
              </a:lnSpc>
            </a:pPr>
            <a:r>
              <a:rPr lang="en-US" sz="197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All’interno della macromolecola rimane intrappolata la soluzione di alginato di sodio che, se non messo a contato con il cloruro di calcio, non polimerizza. Quindi lasciando la sfera immersa nella soluzione troppo a lungo il sale, penetrando attraverso le parte già gelificate completa la reazione anche all’interno</a:t>
            </a:r>
          </a:p>
          <a:p>
            <a:pPr algn="ctr">
              <a:lnSpc>
                <a:spcPts val="2760"/>
              </a:lnSpc>
            </a:pPr>
            <a:endParaRPr lang="en-US" sz="1971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7167306" y="19981"/>
            <a:ext cx="13675239" cy="9721852"/>
          </a:xfrm>
          <a:custGeom>
            <a:avLst/>
            <a:gdLst/>
            <a:ahLst/>
            <a:cxnLst/>
            <a:rect l="l" t="t" r="r" b="b"/>
            <a:pathLst>
              <a:path w="13675239" h="9721852">
                <a:moveTo>
                  <a:pt x="0" y="0"/>
                </a:moveTo>
                <a:lnTo>
                  <a:pt x="13675240" y="0"/>
                </a:lnTo>
                <a:lnTo>
                  <a:pt x="13675240" y="9721852"/>
                </a:lnTo>
                <a:lnTo>
                  <a:pt x="0" y="9721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handdrawn organic illustration of a teacher with a stick and a books"/>
          <p:cNvSpPr/>
          <p:nvPr/>
        </p:nvSpPr>
        <p:spPr>
          <a:xfrm rot="203339">
            <a:off x="12348794" y="6384405"/>
            <a:ext cx="7256026" cy="8563979"/>
          </a:xfrm>
          <a:custGeom>
            <a:avLst/>
            <a:gdLst/>
            <a:ahLst/>
            <a:cxnLst/>
            <a:rect l="l" t="t" r="r" b="b"/>
            <a:pathLst>
              <a:path w="7256026" h="8563979">
                <a:moveTo>
                  <a:pt x="0" y="0"/>
                </a:moveTo>
                <a:lnTo>
                  <a:pt x="7256025" y="0"/>
                </a:lnTo>
                <a:lnTo>
                  <a:pt x="7256025" y="8563978"/>
                </a:lnTo>
                <a:lnTo>
                  <a:pt x="0" y="8563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690915" y="403381"/>
            <a:ext cx="3045073" cy="1309532"/>
            <a:chOff x="0" y="0"/>
            <a:chExt cx="847520" cy="364475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0"/>
              <a:ext cx="847520" cy="364475"/>
            </a:xfrm>
            <a:custGeom>
              <a:avLst/>
              <a:gdLst/>
              <a:ahLst/>
              <a:cxnLst/>
              <a:rect l="l" t="t" r="r" b="b"/>
              <a:pathLst>
                <a:path w="847520" h="364475">
                  <a:moveTo>
                    <a:pt x="63561" y="0"/>
                  </a:moveTo>
                  <a:lnTo>
                    <a:pt x="783959" y="0"/>
                  </a:lnTo>
                  <a:cubicBezTo>
                    <a:pt x="800816" y="0"/>
                    <a:pt x="816983" y="6697"/>
                    <a:pt x="828903" y="18617"/>
                  </a:cubicBezTo>
                  <a:cubicBezTo>
                    <a:pt x="840823" y="30537"/>
                    <a:pt x="847520" y="46704"/>
                    <a:pt x="847520" y="63561"/>
                  </a:cubicBezTo>
                  <a:lnTo>
                    <a:pt x="847520" y="300914"/>
                  </a:lnTo>
                  <a:cubicBezTo>
                    <a:pt x="847520" y="317772"/>
                    <a:pt x="840823" y="333939"/>
                    <a:pt x="828903" y="345859"/>
                  </a:cubicBezTo>
                  <a:cubicBezTo>
                    <a:pt x="816983" y="357779"/>
                    <a:pt x="800816" y="364475"/>
                    <a:pt x="783959" y="364475"/>
                  </a:cubicBezTo>
                  <a:lnTo>
                    <a:pt x="63561" y="364475"/>
                  </a:lnTo>
                  <a:cubicBezTo>
                    <a:pt x="46704" y="364475"/>
                    <a:pt x="30537" y="357779"/>
                    <a:pt x="18617" y="345859"/>
                  </a:cubicBezTo>
                  <a:cubicBezTo>
                    <a:pt x="6697" y="333939"/>
                    <a:pt x="0" y="317772"/>
                    <a:pt x="0" y="300914"/>
                  </a:cubicBezTo>
                  <a:lnTo>
                    <a:pt x="0" y="63561"/>
                  </a:lnTo>
                  <a:cubicBezTo>
                    <a:pt x="0" y="46704"/>
                    <a:pt x="6697" y="30537"/>
                    <a:pt x="18617" y="18617"/>
                  </a:cubicBezTo>
                  <a:cubicBezTo>
                    <a:pt x="30537" y="6697"/>
                    <a:pt x="46704" y="0"/>
                    <a:pt x="63561" y="0"/>
                  </a:cubicBezTo>
                  <a:close/>
                </a:path>
              </a:pathLst>
            </a:custGeom>
            <a:solidFill>
              <a:srgbClr val="C0E5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47520" cy="40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Perossido di idrogeno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7936" y="3708214"/>
            <a:ext cx="8502408" cy="2345385"/>
            <a:chOff x="0" y="0"/>
            <a:chExt cx="2366433" cy="652779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0"/>
              <a:ext cx="2366433" cy="652779"/>
            </a:xfrm>
            <a:custGeom>
              <a:avLst/>
              <a:gdLst/>
              <a:ahLst/>
              <a:cxnLst/>
              <a:rect l="l" t="t" r="r" b="b"/>
              <a:pathLst>
                <a:path w="2366433" h="652779">
                  <a:moveTo>
                    <a:pt x="22764" y="0"/>
                  </a:moveTo>
                  <a:lnTo>
                    <a:pt x="2343669" y="0"/>
                  </a:lnTo>
                  <a:cubicBezTo>
                    <a:pt x="2349706" y="0"/>
                    <a:pt x="2355496" y="2398"/>
                    <a:pt x="2359765" y="6667"/>
                  </a:cubicBezTo>
                  <a:cubicBezTo>
                    <a:pt x="2364034" y="10936"/>
                    <a:pt x="2366433" y="16727"/>
                    <a:pt x="2366433" y="22764"/>
                  </a:cubicBezTo>
                  <a:lnTo>
                    <a:pt x="2366433" y="630015"/>
                  </a:lnTo>
                  <a:cubicBezTo>
                    <a:pt x="2366433" y="636053"/>
                    <a:pt x="2364034" y="641843"/>
                    <a:pt x="2359765" y="646112"/>
                  </a:cubicBezTo>
                  <a:cubicBezTo>
                    <a:pt x="2355496" y="650381"/>
                    <a:pt x="2349706" y="652779"/>
                    <a:pt x="2343669" y="652779"/>
                  </a:cubicBezTo>
                  <a:lnTo>
                    <a:pt x="22764" y="652779"/>
                  </a:lnTo>
                  <a:cubicBezTo>
                    <a:pt x="16727" y="652779"/>
                    <a:pt x="10936" y="650381"/>
                    <a:pt x="6667" y="646112"/>
                  </a:cubicBezTo>
                  <a:cubicBezTo>
                    <a:pt x="2398" y="641843"/>
                    <a:pt x="0" y="636053"/>
                    <a:pt x="0" y="630015"/>
                  </a:cubicBezTo>
                  <a:lnTo>
                    <a:pt x="0" y="22764"/>
                  </a:lnTo>
                  <a:cubicBezTo>
                    <a:pt x="0" y="16727"/>
                    <a:pt x="2398" y="10936"/>
                    <a:pt x="6667" y="6667"/>
                  </a:cubicBezTo>
                  <a:cubicBezTo>
                    <a:pt x="10936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198BB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66433" cy="6908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CATALISI: fenomeno chimico mediante il quale una reazione avviene più velocemente, grazie all’azione di un catalizzatore, una specie chimica che fa diminuire l’energia di attivazione di una reazione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70822" y="583897"/>
            <a:ext cx="3736849" cy="948501"/>
            <a:chOff x="0" y="0"/>
            <a:chExt cx="1040059" cy="263992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0"/>
              <a:ext cx="1040059" cy="263992"/>
            </a:xfrm>
            <a:custGeom>
              <a:avLst/>
              <a:gdLst/>
              <a:ahLst/>
              <a:cxnLst/>
              <a:rect l="l" t="t" r="r" b="b"/>
              <a:pathLst>
                <a:path w="1040059" h="263992">
                  <a:moveTo>
                    <a:pt x="51794" y="0"/>
                  </a:moveTo>
                  <a:lnTo>
                    <a:pt x="988264" y="0"/>
                  </a:lnTo>
                  <a:cubicBezTo>
                    <a:pt x="1016869" y="0"/>
                    <a:pt x="1040059" y="23189"/>
                    <a:pt x="1040059" y="51794"/>
                  </a:cubicBezTo>
                  <a:lnTo>
                    <a:pt x="1040059" y="212197"/>
                  </a:lnTo>
                  <a:cubicBezTo>
                    <a:pt x="1040059" y="240802"/>
                    <a:pt x="1016869" y="263992"/>
                    <a:pt x="988264" y="263992"/>
                  </a:cubicBezTo>
                  <a:lnTo>
                    <a:pt x="51794" y="263992"/>
                  </a:lnTo>
                  <a:cubicBezTo>
                    <a:pt x="23189" y="263992"/>
                    <a:pt x="0" y="240802"/>
                    <a:pt x="0" y="212197"/>
                  </a:cubicBezTo>
                  <a:lnTo>
                    <a:pt x="0" y="51794"/>
                  </a:lnTo>
                  <a:cubicBezTo>
                    <a:pt x="0" y="23189"/>
                    <a:pt x="23189" y="0"/>
                    <a:pt x="51794" y="0"/>
                  </a:cubicBezTo>
                  <a:close/>
                </a:path>
              </a:pathLst>
            </a:custGeom>
            <a:solidFill>
              <a:srgbClr val="C0E5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40059" cy="3020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catalizzatore</a:t>
              </a:r>
            </a:p>
          </p:txBody>
        </p:sp>
      </p:grpSp>
      <p:sp>
        <p:nvSpPr>
          <p:cNvPr id="13" name="Freeform 13" descr="a right arrow"/>
          <p:cNvSpPr/>
          <p:nvPr/>
        </p:nvSpPr>
        <p:spPr>
          <a:xfrm rot="5400000">
            <a:off x="15198980" y="2268919"/>
            <a:ext cx="1880534" cy="656477"/>
          </a:xfrm>
          <a:custGeom>
            <a:avLst/>
            <a:gdLst/>
            <a:ahLst/>
            <a:cxnLst/>
            <a:rect l="l" t="t" r="r" b="b"/>
            <a:pathLst>
              <a:path w="1880534" h="656477">
                <a:moveTo>
                  <a:pt x="0" y="0"/>
                </a:moveTo>
                <a:lnTo>
                  <a:pt x="1880533" y="0"/>
                </a:lnTo>
                <a:lnTo>
                  <a:pt x="1880533" y="656477"/>
                </a:lnTo>
                <a:lnTo>
                  <a:pt x="0" y="656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 descr="handdrawn organic illustration of a bulletin board"/>
          <p:cNvSpPr/>
          <p:nvPr/>
        </p:nvSpPr>
        <p:spPr>
          <a:xfrm>
            <a:off x="9690915" y="6785392"/>
            <a:ext cx="2836342" cy="2851898"/>
          </a:xfrm>
          <a:custGeom>
            <a:avLst/>
            <a:gdLst/>
            <a:ahLst/>
            <a:cxnLst/>
            <a:rect l="l" t="t" r="r" b="b"/>
            <a:pathLst>
              <a:path w="2836342" h="2851898">
                <a:moveTo>
                  <a:pt x="0" y="0"/>
                </a:moveTo>
                <a:lnTo>
                  <a:pt x="2836342" y="0"/>
                </a:lnTo>
                <a:lnTo>
                  <a:pt x="2836342" y="2851899"/>
                </a:lnTo>
                <a:lnTo>
                  <a:pt x="0" y="2851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 descr="handdrawn organic illustration of a science experiment setup"/>
          <p:cNvSpPr/>
          <p:nvPr/>
        </p:nvSpPr>
        <p:spPr>
          <a:xfrm>
            <a:off x="9690915" y="1913133"/>
            <a:ext cx="3184822" cy="1795081"/>
          </a:xfrm>
          <a:custGeom>
            <a:avLst/>
            <a:gdLst/>
            <a:ahLst/>
            <a:cxnLst/>
            <a:rect l="l" t="t" r="r" b="b"/>
            <a:pathLst>
              <a:path w="3184822" h="1795081">
                <a:moveTo>
                  <a:pt x="0" y="0"/>
                </a:moveTo>
                <a:lnTo>
                  <a:pt x="3184822" y="0"/>
                </a:lnTo>
                <a:lnTo>
                  <a:pt x="3184822" y="1795081"/>
                </a:lnTo>
                <a:lnTo>
                  <a:pt x="0" y="1795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81266" y="306575"/>
            <a:ext cx="3362734" cy="4574332"/>
          </a:xfrm>
          <a:custGeom>
            <a:avLst/>
            <a:gdLst/>
            <a:ahLst/>
            <a:cxnLst/>
            <a:rect l="l" t="t" r="r" b="b"/>
            <a:pathLst>
              <a:path w="3362734" h="4574332">
                <a:moveTo>
                  <a:pt x="0" y="0"/>
                </a:moveTo>
                <a:lnTo>
                  <a:pt x="3362734" y="0"/>
                </a:lnTo>
                <a:lnTo>
                  <a:pt x="3362734" y="4574332"/>
                </a:lnTo>
                <a:lnTo>
                  <a:pt x="0" y="45743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1714"/>
            </a:stretch>
          </a:blipFill>
        </p:spPr>
      </p:sp>
      <p:sp>
        <p:nvSpPr>
          <p:cNvPr id="17" name="Freeform 17"/>
          <p:cNvSpPr/>
          <p:nvPr/>
        </p:nvSpPr>
        <p:spPr>
          <a:xfrm rot="-2352154">
            <a:off x="5043495" y="2189695"/>
            <a:ext cx="1607142" cy="2055647"/>
          </a:xfrm>
          <a:custGeom>
            <a:avLst/>
            <a:gdLst/>
            <a:ahLst/>
            <a:cxnLst/>
            <a:rect l="l" t="t" r="r" b="b"/>
            <a:pathLst>
              <a:path w="1607142" h="2055647">
                <a:moveTo>
                  <a:pt x="0" y="0"/>
                </a:moveTo>
                <a:lnTo>
                  <a:pt x="1607142" y="0"/>
                </a:lnTo>
                <a:lnTo>
                  <a:pt x="1607142" y="2055647"/>
                </a:lnTo>
                <a:lnTo>
                  <a:pt x="0" y="20556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45073" y="5352085"/>
            <a:ext cx="8798927" cy="412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FFFFFF"/>
                </a:solidFill>
                <a:latin typeface="Gliker"/>
                <a:ea typeface="Gliker"/>
                <a:cs typeface="Gliker"/>
                <a:sym typeface="Gliker"/>
              </a:rPr>
              <a:t>La grande produzione di schiuma di questo esperimento è nell’aspetto simile a quella che si forma con un normale dentifricio, è ottenuta con la rapida reazione di decomposizione del H2O2, grazie all’impiego di un catalizzatore </a:t>
            </a:r>
          </a:p>
        </p:txBody>
      </p:sp>
      <p:sp>
        <p:nvSpPr>
          <p:cNvPr id="19" name="TextBox 19" descr="a plus sign"/>
          <p:cNvSpPr txBox="1"/>
          <p:nvPr/>
        </p:nvSpPr>
        <p:spPr>
          <a:xfrm>
            <a:off x="13185046" y="375522"/>
            <a:ext cx="638101" cy="128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99"/>
              </a:lnSpc>
              <a:spcBef>
                <a:spcPct val="0"/>
              </a:spcBef>
            </a:pPr>
            <a:r>
              <a:rPr lang="en-US" sz="7999" b="1" u="non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+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216180" y="-55871"/>
            <a:ext cx="6448154" cy="531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9"/>
              </a:lnSpc>
            </a:pPr>
            <a:r>
              <a:rPr lang="en-US" sz="5949">
                <a:solidFill>
                  <a:srgbClr val="000000"/>
                </a:solidFill>
                <a:latin typeface="Adumu Regular"/>
                <a:ea typeface="Adumu Regular"/>
                <a:cs typeface="Adumu Regular"/>
                <a:sym typeface="Adumu Regular"/>
              </a:rPr>
              <a:t>Il dentifricio dell’elefante: il potere spettacolare della schiuma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76225" y="50717"/>
            <a:ext cx="462914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4"/>
              </a:lnSpc>
            </a:pPr>
            <a:r>
              <a:rPr lang="en-US" sz="289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 (</a:t>
            </a:r>
            <a:r>
              <a:rPr lang="en-US" sz="289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ioduro</a:t>
            </a:r>
            <a:r>
              <a:rPr lang="en-US" sz="289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di </a:t>
            </a:r>
            <a:r>
              <a:rPr lang="en-US" sz="289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potassio</a:t>
            </a:r>
            <a:r>
              <a:rPr lang="en-US" sz="289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039554" y="8173127"/>
            <a:ext cx="21026456" cy="5237499"/>
          </a:xfrm>
          <a:custGeom>
            <a:avLst/>
            <a:gdLst/>
            <a:ahLst/>
            <a:cxnLst/>
            <a:rect l="l" t="t" r="r" b="b"/>
            <a:pathLst>
              <a:path w="21026456" h="5237499">
                <a:moveTo>
                  <a:pt x="0" y="0"/>
                </a:moveTo>
                <a:lnTo>
                  <a:pt x="21026456" y="0"/>
                </a:lnTo>
                <a:lnTo>
                  <a:pt x="21026456" y="5237499"/>
                </a:lnTo>
                <a:lnTo>
                  <a:pt x="0" y="523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handdrawn organic illustration of a cabinet"/>
          <p:cNvSpPr/>
          <p:nvPr/>
        </p:nvSpPr>
        <p:spPr>
          <a:xfrm>
            <a:off x="-1695104" y="6434160"/>
            <a:ext cx="3133455" cy="3076483"/>
          </a:xfrm>
          <a:custGeom>
            <a:avLst/>
            <a:gdLst/>
            <a:ahLst/>
            <a:cxnLst/>
            <a:rect l="l" t="t" r="r" b="b"/>
            <a:pathLst>
              <a:path w="3133455" h="3076483">
                <a:moveTo>
                  <a:pt x="0" y="0"/>
                </a:moveTo>
                <a:lnTo>
                  <a:pt x="3133455" y="0"/>
                </a:lnTo>
                <a:lnTo>
                  <a:pt x="3133455" y="3076483"/>
                </a:lnTo>
                <a:lnTo>
                  <a:pt x="0" y="3076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handdrawn organic illustration of a filing cabinet"/>
          <p:cNvSpPr/>
          <p:nvPr/>
        </p:nvSpPr>
        <p:spPr>
          <a:xfrm flipH="1">
            <a:off x="17096006" y="6177933"/>
            <a:ext cx="2538919" cy="3332710"/>
          </a:xfrm>
          <a:custGeom>
            <a:avLst/>
            <a:gdLst/>
            <a:ahLst/>
            <a:cxnLst/>
            <a:rect l="l" t="t" r="r" b="b"/>
            <a:pathLst>
              <a:path w="2538919" h="3332710">
                <a:moveTo>
                  <a:pt x="2538919" y="0"/>
                </a:moveTo>
                <a:lnTo>
                  <a:pt x="0" y="0"/>
                </a:lnTo>
                <a:lnTo>
                  <a:pt x="0" y="3332710"/>
                </a:lnTo>
                <a:lnTo>
                  <a:pt x="2538919" y="3332710"/>
                </a:lnTo>
                <a:lnTo>
                  <a:pt x="25389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handdrawn organic illustration of a rack with test tubes"/>
          <p:cNvSpPr/>
          <p:nvPr/>
        </p:nvSpPr>
        <p:spPr>
          <a:xfrm>
            <a:off x="17269251" y="4460454"/>
            <a:ext cx="1370171" cy="1728427"/>
          </a:xfrm>
          <a:custGeom>
            <a:avLst/>
            <a:gdLst/>
            <a:ahLst/>
            <a:cxnLst/>
            <a:rect l="l" t="t" r="r" b="b"/>
            <a:pathLst>
              <a:path w="1370171" h="1728427">
                <a:moveTo>
                  <a:pt x="0" y="0"/>
                </a:moveTo>
                <a:lnTo>
                  <a:pt x="1370171" y="0"/>
                </a:lnTo>
                <a:lnTo>
                  <a:pt x="1370171" y="1728427"/>
                </a:lnTo>
                <a:lnTo>
                  <a:pt x="0" y="1728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630987" y="4917253"/>
            <a:ext cx="4069338" cy="261951"/>
          </a:xfrm>
          <a:custGeom>
            <a:avLst/>
            <a:gdLst/>
            <a:ahLst/>
            <a:cxnLst/>
            <a:rect l="l" t="t" r="r" b="b"/>
            <a:pathLst>
              <a:path w="4069338" h="261951">
                <a:moveTo>
                  <a:pt x="0" y="0"/>
                </a:moveTo>
                <a:lnTo>
                  <a:pt x="4069338" y="0"/>
                </a:lnTo>
                <a:lnTo>
                  <a:pt x="4069338" y="261951"/>
                </a:lnTo>
                <a:lnTo>
                  <a:pt x="0" y="26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458051" r="-67932" b="-1325016"/>
            </a:stretch>
          </a:blipFill>
        </p:spPr>
      </p:sp>
      <p:sp>
        <p:nvSpPr>
          <p:cNvPr id="7" name="Freeform 7" descr="handdrawn organic illustration of a row of document books"/>
          <p:cNvSpPr/>
          <p:nvPr/>
        </p:nvSpPr>
        <p:spPr>
          <a:xfrm flipH="1">
            <a:off x="-351422" y="3794789"/>
            <a:ext cx="1573119" cy="1175549"/>
          </a:xfrm>
          <a:custGeom>
            <a:avLst/>
            <a:gdLst/>
            <a:ahLst/>
            <a:cxnLst/>
            <a:rect l="l" t="t" r="r" b="b"/>
            <a:pathLst>
              <a:path w="1573119" h="1175549">
                <a:moveTo>
                  <a:pt x="1573119" y="0"/>
                </a:moveTo>
                <a:lnTo>
                  <a:pt x="0" y="0"/>
                </a:lnTo>
                <a:lnTo>
                  <a:pt x="0" y="1175548"/>
                </a:lnTo>
                <a:lnTo>
                  <a:pt x="1573119" y="1175548"/>
                </a:lnTo>
                <a:lnTo>
                  <a:pt x="157311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93847" y="3063007"/>
            <a:ext cx="9440683" cy="3329986"/>
          </a:xfrm>
          <a:custGeom>
            <a:avLst/>
            <a:gdLst/>
            <a:ahLst/>
            <a:cxnLst/>
            <a:rect l="l" t="t" r="r" b="b"/>
            <a:pathLst>
              <a:path w="9440683" h="3329986">
                <a:moveTo>
                  <a:pt x="0" y="0"/>
                </a:moveTo>
                <a:lnTo>
                  <a:pt x="9440683" y="0"/>
                </a:lnTo>
                <a:lnTo>
                  <a:pt x="9440683" y="3329986"/>
                </a:lnTo>
                <a:lnTo>
                  <a:pt x="0" y="3329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99847" y="2302202"/>
            <a:ext cx="5209769" cy="4851597"/>
          </a:xfrm>
          <a:custGeom>
            <a:avLst/>
            <a:gdLst/>
            <a:ahLst/>
            <a:cxnLst/>
            <a:rect l="l" t="t" r="r" b="b"/>
            <a:pathLst>
              <a:path w="5209769" h="4851597">
                <a:moveTo>
                  <a:pt x="0" y="0"/>
                </a:moveTo>
                <a:lnTo>
                  <a:pt x="5209769" y="0"/>
                </a:lnTo>
                <a:lnTo>
                  <a:pt x="5209769" y="4851597"/>
                </a:lnTo>
                <a:lnTo>
                  <a:pt x="0" y="4851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58437" y="891580"/>
            <a:ext cx="4851179" cy="1173103"/>
          </a:xfrm>
          <a:custGeom>
            <a:avLst/>
            <a:gdLst/>
            <a:ahLst/>
            <a:cxnLst/>
            <a:rect l="l" t="t" r="r" b="b"/>
            <a:pathLst>
              <a:path w="4851179" h="1173103">
                <a:moveTo>
                  <a:pt x="0" y="0"/>
                </a:moveTo>
                <a:lnTo>
                  <a:pt x="4851179" y="0"/>
                </a:lnTo>
                <a:lnTo>
                  <a:pt x="4851179" y="1173104"/>
                </a:lnTo>
                <a:lnTo>
                  <a:pt x="0" y="11731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96871" y="-106743"/>
            <a:ext cx="5127536" cy="3169750"/>
          </a:xfrm>
          <a:custGeom>
            <a:avLst/>
            <a:gdLst/>
            <a:ahLst/>
            <a:cxnLst/>
            <a:rect l="l" t="t" r="r" b="b"/>
            <a:pathLst>
              <a:path w="5127536" h="3169750">
                <a:moveTo>
                  <a:pt x="0" y="0"/>
                </a:moveTo>
                <a:lnTo>
                  <a:pt x="5127537" y="0"/>
                </a:lnTo>
                <a:lnTo>
                  <a:pt x="5127537" y="3169750"/>
                </a:lnTo>
                <a:lnTo>
                  <a:pt x="0" y="3169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295820" y="3451941"/>
            <a:ext cx="9328588" cy="251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30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Questa reazione consente di ottenere una grande quantità di una sostanza che sembra essere uscita dal tubetto del dentifricio… Talmente tanta da essere sufficiente a lavare le zanne di un elefante!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8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76905" y="193970"/>
            <a:ext cx="14036741" cy="2679742"/>
          </a:xfrm>
          <a:custGeom>
            <a:avLst/>
            <a:gdLst/>
            <a:ahLst/>
            <a:cxnLst/>
            <a:rect l="l" t="t" r="r" b="b"/>
            <a:pathLst>
              <a:path w="14036741" h="2679742">
                <a:moveTo>
                  <a:pt x="0" y="0"/>
                </a:moveTo>
                <a:lnTo>
                  <a:pt x="14036742" y="0"/>
                </a:lnTo>
                <a:lnTo>
                  <a:pt x="14036742" y="2679741"/>
                </a:lnTo>
                <a:lnTo>
                  <a:pt x="0" y="2679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145148" y="4682711"/>
            <a:ext cx="114152" cy="940995"/>
          </a:xfrm>
          <a:prstGeom prst="line">
            <a:avLst/>
          </a:prstGeom>
          <a:ln w="85725" cap="rnd">
            <a:solidFill>
              <a:srgbClr val="7FC2D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039554" y="8173127"/>
            <a:ext cx="21026456" cy="5237499"/>
          </a:xfrm>
          <a:custGeom>
            <a:avLst/>
            <a:gdLst/>
            <a:ahLst/>
            <a:cxnLst/>
            <a:rect l="l" t="t" r="r" b="b"/>
            <a:pathLst>
              <a:path w="21026456" h="5237499">
                <a:moveTo>
                  <a:pt x="0" y="0"/>
                </a:moveTo>
                <a:lnTo>
                  <a:pt x="21026456" y="0"/>
                </a:lnTo>
                <a:lnTo>
                  <a:pt x="21026456" y="5237499"/>
                </a:lnTo>
                <a:lnTo>
                  <a:pt x="0" y="523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854071" y="3589156"/>
            <a:ext cx="4069338" cy="261951"/>
          </a:xfrm>
          <a:custGeom>
            <a:avLst/>
            <a:gdLst/>
            <a:ahLst/>
            <a:cxnLst/>
            <a:rect l="l" t="t" r="r" b="b"/>
            <a:pathLst>
              <a:path w="4069338" h="261951">
                <a:moveTo>
                  <a:pt x="0" y="0"/>
                </a:moveTo>
                <a:lnTo>
                  <a:pt x="4069338" y="0"/>
                </a:lnTo>
                <a:lnTo>
                  <a:pt x="4069338" y="261951"/>
                </a:lnTo>
                <a:lnTo>
                  <a:pt x="0" y="26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458051" r="-67932" b="-1325016"/>
            </a:stretch>
          </a:blipFill>
        </p:spPr>
      </p:sp>
      <p:sp>
        <p:nvSpPr>
          <p:cNvPr id="6" name="Freeform 6" descr="handdrawn organic illustration of a beaker"/>
          <p:cNvSpPr/>
          <p:nvPr/>
        </p:nvSpPr>
        <p:spPr>
          <a:xfrm>
            <a:off x="17145148" y="2545519"/>
            <a:ext cx="823407" cy="1091262"/>
          </a:xfrm>
          <a:custGeom>
            <a:avLst/>
            <a:gdLst/>
            <a:ahLst/>
            <a:cxnLst/>
            <a:rect l="l" t="t" r="r" b="b"/>
            <a:pathLst>
              <a:path w="823407" h="1091262">
                <a:moveTo>
                  <a:pt x="0" y="0"/>
                </a:moveTo>
                <a:lnTo>
                  <a:pt x="823406" y="0"/>
                </a:lnTo>
                <a:lnTo>
                  <a:pt x="823406" y="1091262"/>
                </a:lnTo>
                <a:lnTo>
                  <a:pt x="0" y="1091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 descr="handdrawn organic illustration of a bulletin board"/>
          <p:cNvSpPr/>
          <p:nvPr/>
        </p:nvSpPr>
        <p:spPr>
          <a:xfrm>
            <a:off x="-1169192" y="804594"/>
            <a:ext cx="2338384" cy="2351209"/>
          </a:xfrm>
          <a:custGeom>
            <a:avLst/>
            <a:gdLst/>
            <a:ahLst/>
            <a:cxnLst/>
            <a:rect l="l" t="t" r="r" b="b"/>
            <a:pathLst>
              <a:path w="2338384" h="2351209">
                <a:moveTo>
                  <a:pt x="0" y="0"/>
                </a:moveTo>
                <a:lnTo>
                  <a:pt x="2338384" y="0"/>
                </a:lnTo>
                <a:lnTo>
                  <a:pt x="2338384" y="2351209"/>
                </a:lnTo>
                <a:lnTo>
                  <a:pt x="0" y="2351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handdrawn organic illustration of a table"/>
          <p:cNvSpPr/>
          <p:nvPr/>
        </p:nvSpPr>
        <p:spPr>
          <a:xfrm>
            <a:off x="-4894657" y="7194474"/>
            <a:ext cx="6471563" cy="3518177"/>
          </a:xfrm>
          <a:custGeom>
            <a:avLst/>
            <a:gdLst/>
            <a:ahLst/>
            <a:cxnLst/>
            <a:rect l="l" t="t" r="r" b="b"/>
            <a:pathLst>
              <a:path w="6471563" h="3518177">
                <a:moveTo>
                  <a:pt x="0" y="0"/>
                </a:moveTo>
                <a:lnTo>
                  <a:pt x="6471562" y="0"/>
                </a:lnTo>
                <a:lnTo>
                  <a:pt x="6471562" y="3518177"/>
                </a:lnTo>
                <a:lnTo>
                  <a:pt x="0" y="35181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023222" y="-150388"/>
            <a:ext cx="2862342" cy="1909963"/>
          </a:xfrm>
          <a:custGeom>
            <a:avLst/>
            <a:gdLst/>
            <a:ahLst/>
            <a:cxnLst/>
            <a:rect l="l" t="t" r="r" b="b"/>
            <a:pathLst>
              <a:path w="2862342" h="1909963">
                <a:moveTo>
                  <a:pt x="0" y="0"/>
                </a:moveTo>
                <a:lnTo>
                  <a:pt x="2862342" y="0"/>
                </a:lnTo>
                <a:lnTo>
                  <a:pt x="2862342" y="1909963"/>
                </a:lnTo>
                <a:lnTo>
                  <a:pt x="0" y="19099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 descr="handdrawn organic illustration of a molecule"/>
          <p:cNvSpPr/>
          <p:nvPr/>
        </p:nvSpPr>
        <p:spPr>
          <a:xfrm>
            <a:off x="16338976" y="0"/>
            <a:ext cx="1949024" cy="1454459"/>
          </a:xfrm>
          <a:custGeom>
            <a:avLst/>
            <a:gdLst/>
            <a:ahLst/>
            <a:cxnLst/>
            <a:rect l="l" t="t" r="r" b="b"/>
            <a:pathLst>
              <a:path w="1949024" h="1454459">
                <a:moveTo>
                  <a:pt x="0" y="0"/>
                </a:moveTo>
                <a:lnTo>
                  <a:pt x="1949024" y="0"/>
                </a:lnTo>
                <a:lnTo>
                  <a:pt x="1949024" y="1454459"/>
                </a:lnTo>
                <a:lnTo>
                  <a:pt x="0" y="14544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359756" y="930756"/>
            <a:ext cx="638101" cy="128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99"/>
              </a:lnSpc>
              <a:spcBef>
                <a:spcPct val="0"/>
              </a:spcBef>
            </a:pPr>
            <a:r>
              <a:rPr lang="en-US" sz="7999" b="1" u="non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+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40835" y="773266"/>
            <a:ext cx="1547531" cy="1662517"/>
            <a:chOff x="0" y="0"/>
            <a:chExt cx="2063375" cy="2216689"/>
          </a:xfrm>
        </p:grpSpPr>
        <p:sp>
          <p:nvSpPr>
            <p:cNvPr id="13" name="TextBox 13"/>
            <p:cNvSpPr txBox="1"/>
            <p:nvPr/>
          </p:nvSpPr>
          <p:spPr>
            <a:xfrm>
              <a:off x="1569563" y="1267364"/>
              <a:ext cx="493812" cy="94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9"/>
                </a:lnSpc>
                <a:spcBef>
                  <a:spcPct val="0"/>
                </a:spcBef>
              </a:pPr>
              <a:r>
                <a:rPr lang="en-US" sz="4499" b="1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1503561" cy="228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76"/>
                </a:lnSpc>
                <a:spcBef>
                  <a:spcPct val="0"/>
                </a:spcBef>
              </a:pPr>
              <a:r>
                <a:rPr lang="en-US" sz="10827" b="1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56464" y="674190"/>
            <a:ext cx="3705738" cy="2064668"/>
            <a:chOff x="-923954" y="14213"/>
            <a:chExt cx="4940984" cy="2752889"/>
          </a:xfrm>
        </p:grpSpPr>
        <p:sp>
          <p:nvSpPr>
            <p:cNvPr id="16" name="TextBox 16"/>
            <p:cNvSpPr txBox="1"/>
            <p:nvPr/>
          </p:nvSpPr>
          <p:spPr>
            <a:xfrm>
              <a:off x="-923954" y="14213"/>
              <a:ext cx="4940984" cy="27528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117"/>
                </a:lnSpc>
                <a:spcBef>
                  <a:spcPct val="0"/>
                </a:spcBef>
              </a:pPr>
              <a:r>
                <a:rPr lang="en-US" sz="12397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2H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23126" y="1359081"/>
              <a:ext cx="565414" cy="1070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98"/>
                </a:lnSpc>
                <a:spcBef>
                  <a:spcPct val="0"/>
                </a:spcBef>
              </a:pPr>
              <a:r>
                <a:rPr lang="en-US" sz="5152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20056" y="790981"/>
            <a:ext cx="3539700" cy="1644802"/>
            <a:chOff x="0" y="0"/>
            <a:chExt cx="4719600" cy="219306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3730"/>
              <a:ext cx="2566988" cy="228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76"/>
                </a:lnSpc>
                <a:spcBef>
                  <a:spcPct val="0"/>
                </a:spcBef>
              </a:pPr>
              <a:r>
                <a:rPr lang="en-US" sz="10827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216039" y="-95250"/>
              <a:ext cx="1503561" cy="228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76"/>
                </a:lnSpc>
                <a:spcBef>
                  <a:spcPct val="0"/>
                </a:spcBef>
              </a:pPr>
              <a:r>
                <a:rPr lang="en-US" sz="10827" b="1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40289" y="1174142"/>
              <a:ext cx="493812" cy="94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49"/>
                </a:lnSpc>
                <a:spcBef>
                  <a:spcPct val="0"/>
                </a:spcBef>
              </a:pPr>
              <a:r>
                <a:rPr lang="en-US" sz="44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sp>
        <p:nvSpPr>
          <p:cNvPr id="22" name="Freeform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93140" y="1276286"/>
            <a:ext cx="1880534" cy="656477"/>
          </a:xfrm>
          <a:custGeom>
            <a:avLst/>
            <a:gdLst/>
            <a:ahLst/>
            <a:cxnLst/>
            <a:rect l="l" t="t" r="r" b="b"/>
            <a:pathLst>
              <a:path w="1880534" h="656477">
                <a:moveTo>
                  <a:pt x="0" y="0"/>
                </a:moveTo>
                <a:lnTo>
                  <a:pt x="1880534" y="0"/>
                </a:lnTo>
                <a:lnTo>
                  <a:pt x="1880534" y="656477"/>
                </a:lnTo>
                <a:lnTo>
                  <a:pt x="0" y="65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3575600" y="773266"/>
            <a:ext cx="1547531" cy="1662517"/>
            <a:chOff x="0" y="0"/>
            <a:chExt cx="2063375" cy="2216689"/>
          </a:xfrm>
        </p:grpSpPr>
        <p:sp>
          <p:nvSpPr>
            <p:cNvPr id="24" name="TextBox 24"/>
            <p:cNvSpPr txBox="1"/>
            <p:nvPr/>
          </p:nvSpPr>
          <p:spPr>
            <a:xfrm>
              <a:off x="1569563" y="1267364"/>
              <a:ext cx="493812" cy="94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9"/>
                </a:lnSpc>
                <a:spcBef>
                  <a:spcPct val="0"/>
                </a:spcBef>
              </a:pPr>
              <a:r>
                <a:rPr lang="en-US" sz="4499" b="1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0"/>
              <a:ext cx="1503561" cy="2286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76"/>
                </a:lnSpc>
                <a:spcBef>
                  <a:spcPct val="0"/>
                </a:spcBef>
              </a:pPr>
              <a:r>
                <a:rPr lang="en-US" sz="10827" b="1" u="non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</a:t>
              </a:r>
            </a:p>
          </p:txBody>
        </p:sp>
      </p:grpSp>
      <p:sp>
        <p:nvSpPr>
          <p:cNvPr id="26" name="Freeform 26" descr="handdrawn organic illustration of a microscope"/>
          <p:cNvSpPr/>
          <p:nvPr/>
        </p:nvSpPr>
        <p:spPr>
          <a:xfrm>
            <a:off x="185583" y="5215667"/>
            <a:ext cx="1248447" cy="1978807"/>
          </a:xfrm>
          <a:custGeom>
            <a:avLst/>
            <a:gdLst/>
            <a:ahLst/>
            <a:cxnLst/>
            <a:rect l="l" t="t" r="r" b="b"/>
            <a:pathLst>
              <a:path w="1248447" h="1978807">
                <a:moveTo>
                  <a:pt x="0" y="0"/>
                </a:moveTo>
                <a:lnTo>
                  <a:pt x="1248447" y="0"/>
                </a:lnTo>
                <a:lnTo>
                  <a:pt x="1248447" y="1978807"/>
                </a:lnTo>
                <a:lnTo>
                  <a:pt x="0" y="1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76905" y="6099956"/>
            <a:ext cx="16391649" cy="3129315"/>
          </a:xfrm>
          <a:custGeom>
            <a:avLst/>
            <a:gdLst/>
            <a:ahLst/>
            <a:cxnLst/>
            <a:rect l="l" t="t" r="r" b="b"/>
            <a:pathLst>
              <a:path w="16391649" h="3129315">
                <a:moveTo>
                  <a:pt x="0" y="0"/>
                </a:moveTo>
                <a:lnTo>
                  <a:pt x="16391649" y="0"/>
                </a:lnTo>
                <a:lnTo>
                  <a:pt x="16391649" y="3129315"/>
                </a:lnTo>
                <a:lnTo>
                  <a:pt x="0" y="3129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34030" y="3200795"/>
            <a:ext cx="13472790" cy="2572078"/>
          </a:xfrm>
          <a:custGeom>
            <a:avLst/>
            <a:gdLst/>
            <a:ahLst/>
            <a:cxnLst/>
            <a:rect l="l" t="t" r="r" b="b"/>
            <a:pathLst>
              <a:path w="13472790" h="2572078">
                <a:moveTo>
                  <a:pt x="0" y="0"/>
                </a:moveTo>
                <a:lnTo>
                  <a:pt x="13472791" y="0"/>
                </a:lnTo>
                <a:lnTo>
                  <a:pt x="13472791" y="2572078"/>
                </a:lnTo>
                <a:lnTo>
                  <a:pt x="0" y="2572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184381" y="3927449"/>
            <a:ext cx="13972090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3"/>
              </a:lnSpc>
            </a:pP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+ I</a:t>
            </a:r>
            <a:r>
              <a:rPr lang="en-US" sz="6038" b="1" baseline="30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–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)→ IO</a:t>
            </a:r>
            <a:r>
              <a:rPr lang="en-US" sz="6038" b="1" baseline="30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–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+ </a:t>
            </a:r>
            <a:r>
              <a:rPr lang="en-US" sz="6038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</a:t>
            </a:r>
            <a:r>
              <a:rPr lang="en-US" sz="6038" b="1" baseline="-25000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O(</a:t>
            </a:r>
            <a:r>
              <a:rPr lang="en-US" sz="6038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  <a:p>
            <a:pPr algn="ctr">
              <a:lnSpc>
                <a:spcPts val="8453"/>
              </a:lnSpc>
            </a:pPr>
            <a:endParaRPr lang="en-US" sz="6038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09807" y="7007512"/>
            <a:ext cx="1832382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3"/>
              </a:lnSpc>
            </a:pP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+ IO</a:t>
            </a:r>
            <a:r>
              <a:rPr lang="en-US" sz="6038" b="1" baseline="30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–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)→ I</a:t>
            </a:r>
            <a:r>
              <a:rPr lang="en-US" sz="6038" b="1" baseline="30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–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603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aq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 + H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O(l) + O</a:t>
            </a:r>
            <a:r>
              <a:rPr lang="en-US" sz="6038" b="1" baseline="-25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603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(g)</a:t>
            </a:r>
          </a:p>
          <a:p>
            <a:pPr algn="ctr">
              <a:lnSpc>
                <a:spcPts val="8453"/>
              </a:lnSpc>
            </a:pPr>
            <a:endParaRPr lang="en-US" sz="6038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04055" y="-964909"/>
            <a:ext cx="12239071" cy="12216818"/>
          </a:xfrm>
          <a:custGeom>
            <a:avLst/>
            <a:gdLst/>
            <a:ahLst/>
            <a:cxnLst/>
            <a:rect l="l" t="t" r="r" b="b"/>
            <a:pathLst>
              <a:path w="12239071" h="12216818">
                <a:moveTo>
                  <a:pt x="0" y="0"/>
                </a:moveTo>
                <a:lnTo>
                  <a:pt x="12239071" y="0"/>
                </a:lnTo>
                <a:lnTo>
                  <a:pt x="12239071" y="12216818"/>
                </a:lnTo>
                <a:lnTo>
                  <a:pt x="0" y="12216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handdrawn organic illustration of a teacher with a prosthetic arm holding a chalk and a book"/>
          <p:cNvSpPr/>
          <p:nvPr/>
        </p:nvSpPr>
        <p:spPr>
          <a:xfrm>
            <a:off x="393252" y="3777262"/>
            <a:ext cx="6943143" cy="7532009"/>
          </a:xfrm>
          <a:custGeom>
            <a:avLst/>
            <a:gdLst/>
            <a:ahLst/>
            <a:cxnLst/>
            <a:rect l="l" t="t" r="r" b="b"/>
            <a:pathLst>
              <a:path w="6943143" h="7532009">
                <a:moveTo>
                  <a:pt x="0" y="0"/>
                </a:moveTo>
                <a:lnTo>
                  <a:pt x="6943143" y="0"/>
                </a:lnTo>
                <a:lnTo>
                  <a:pt x="6943143" y="7532010"/>
                </a:lnTo>
                <a:lnTo>
                  <a:pt x="0" y="7532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08922" y="1044453"/>
            <a:ext cx="4830586" cy="310954"/>
          </a:xfrm>
          <a:custGeom>
            <a:avLst/>
            <a:gdLst/>
            <a:ahLst/>
            <a:cxnLst/>
            <a:rect l="l" t="t" r="r" b="b"/>
            <a:pathLst>
              <a:path w="4830586" h="310954">
                <a:moveTo>
                  <a:pt x="0" y="0"/>
                </a:moveTo>
                <a:lnTo>
                  <a:pt x="4830586" y="0"/>
                </a:lnTo>
                <a:lnTo>
                  <a:pt x="4830586" y="310954"/>
                </a:lnTo>
                <a:lnTo>
                  <a:pt x="0" y="31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458051" r="-67932" b="-1325016"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4018019" y="-241143"/>
            <a:ext cx="1824210" cy="1363183"/>
          </a:xfrm>
          <a:custGeom>
            <a:avLst/>
            <a:gdLst/>
            <a:ahLst/>
            <a:cxnLst/>
            <a:rect l="l" t="t" r="r" b="b"/>
            <a:pathLst>
              <a:path w="1824210" h="1363183">
                <a:moveTo>
                  <a:pt x="1824210" y="0"/>
                </a:moveTo>
                <a:lnTo>
                  <a:pt x="0" y="0"/>
                </a:lnTo>
                <a:lnTo>
                  <a:pt x="0" y="1363182"/>
                </a:lnTo>
                <a:lnTo>
                  <a:pt x="1824210" y="1363182"/>
                </a:lnTo>
                <a:lnTo>
                  <a:pt x="18242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2193809" y="-241143"/>
            <a:ext cx="1824210" cy="1363183"/>
          </a:xfrm>
          <a:custGeom>
            <a:avLst/>
            <a:gdLst/>
            <a:ahLst/>
            <a:cxnLst/>
            <a:rect l="l" t="t" r="r" b="b"/>
            <a:pathLst>
              <a:path w="1824210" h="1363183">
                <a:moveTo>
                  <a:pt x="1824210" y="0"/>
                </a:moveTo>
                <a:lnTo>
                  <a:pt x="0" y="0"/>
                </a:lnTo>
                <a:lnTo>
                  <a:pt x="0" y="1363182"/>
                </a:lnTo>
                <a:lnTo>
                  <a:pt x="1824210" y="1363182"/>
                </a:lnTo>
                <a:lnTo>
                  <a:pt x="18242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76848" y="581265"/>
            <a:ext cx="10192097" cy="259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3955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 REAZIONE: l’acqua ossigenata tende a decomporsi spontaneamente secondo una reazione di sproporzione producendo acqua e ossigeno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63202" y="3952690"/>
            <a:ext cx="10619387" cy="326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6"/>
              </a:lnSpc>
              <a:spcBef>
                <a:spcPct val="0"/>
              </a:spcBef>
            </a:pPr>
            <a:r>
              <a:rPr lang="en-US" sz="3974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 REAZIONE: lo ioduro di potassio libera ioni ioduro, che reagiscono con l’acqua ossigenata secondo una reazione di ossido riduzione per dare acqua e ipoiodito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76848" y="7992860"/>
            <a:ext cx="10192097" cy="194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3955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 REAZIONE: lo ione ipoiodito reagisce nuovamente con l’acqua ossigenata per dare ossigeno, acqua e ioduro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teacher in front of a board and behind a table holding a chalk and clicking on a laptop"/>
          <p:cNvSpPr/>
          <p:nvPr/>
        </p:nvSpPr>
        <p:spPr>
          <a:xfrm flipH="1">
            <a:off x="1028700" y="2325116"/>
            <a:ext cx="8597498" cy="7003053"/>
          </a:xfrm>
          <a:custGeom>
            <a:avLst/>
            <a:gdLst/>
            <a:ahLst/>
            <a:cxnLst/>
            <a:rect l="l" t="t" r="r" b="b"/>
            <a:pathLst>
              <a:path w="8597498" h="7003053">
                <a:moveTo>
                  <a:pt x="8597498" y="0"/>
                </a:moveTo>
                <a:lnTo>
                  <a:pt x="0" y="0"/>
                </a:lnTo>
                <a:lnTo>
                  <a:pt x="0" y="7003053"/>
                </a:lnTo>
                <a:lnTo>
                  <a:pt x="8597498" y="7003053"/>
                </a:lnTo>
                <a:lnTo>
                  <a:pt x="85974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93954" y="1634261"/>
            <a:ext cx="3832245" cy="3658052"/>
          </a:xfrm>
          <a:custGeom>
            <a:avLst/>
            <a:gdLst/>
            <a:ahLst/>
            <a:cxnLst/>
            <a:rect l="l" t="t" r="r" b="b"/>
            <a:pathLst>
              <a:path w="3832245" h="3658052">
                <a:moveTo>
                  <a:pt x="0" y="0"/>
                </a:moveTo>
                <a:lnTo>
                  <a:pt x="3832244" y="0"/>
                </a:lnTo>
                <a:lnTo>
                  <a:pt x="3832244" y="3658052"/>
                </a:lnTo>
                <a:lnTo>
                  <a:pt x="0" y="3658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93954" y="2127870"/>
            <a:ext cx="3832245" cy="139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5"/>
              </a:lnSpc>
              <a:spcBef>
                <a:spcPct val="0"/>
              </a:spcBef>
            </a:pPr>
            <a:r>
              <a:rPr lang="en-US" sz="457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COSA ABBIAMO IMPARATO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0814585" y="860658"/>
            <a:ext cx="7165042" cy="8239960"/>
            <a:chOff x="0" y="0"/>
            <a:chExt cx="1489880" cy="1713395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0"/>
              <a:ext cx="1490769" cy="1716443"/>
            </a:xfrm>
            <a:custGeom>
              <a:avLst/>
              <a:gdLst/>
              <a:ahLst/>
              <a:cxnLst/>
              <a:rect l="l" t="t" r="r" b="b"/>
              <a:pathLst>
                <a:path w="1490769" h="1716443">
                  <a:moveTo>
                    <a:pt x="1428539" y="1711617"/>
                  </a:moveTo>
                  <a:cubicBezTo>
                    <a:pt x="1435778" y="1709585"/>
                    <a:pt x="1443271" y="1706537"/>
                    <a:pt x="1449875" y="1702346"/>
                  </a:cubicBezTo>
                  <a:cubicBezTo>
                    <a:pt x="1442890" y="1706664"/>
                    <a:pt x="1435397" y="1709839"/>
                    <a:pt x="1428539" y="1711617"/>
                  </a:cubicBezTo>
                  <a:close/>
                  <a:moveTo>
                    <a:pt x="1489880" y="1617637"/>
                  </a:moveTo>
                  <a:cubicBezTo>
                    <a:pt x="1489626" y="1629067"/>
                    <a:pt x="1489245" y="1629448"/>
                    <a:pt x="1488864" y="1629448"/>
                  </a:cubicBezTo>
                  <a:cubicBezTo>
                    <a:pt x="1488610" y="1629448"/>
                    <a:pt x="1488483" y="1629321"/>
                    <a:pt x="1488229" y="1630337"/>
                  </a:cubicBezTo>
                  <a:cubicBezTo>
                    <a:pt x="1487975" y="1631607"/>
                    <a:pt x="1488102" y="1632750"/>
                    <a:pt x="1487467" y="1640624"/>
                  </a:cubicBezTo>
                  <a:cubicBezTo>
                    <a:pt x="1487594" y="1646974"/>
                    <a:pt x="1486070" y="1658277"/>
                    <a:pt x="1479974" y="1670215"/>
                  </a:cubicBezTo>
                  <a:cubicBezTo>
                    <a:pt x="1474005" y="1682153"/>
                    <a:pt x="1463337" y="1694345"/>
                    <a:pt x="1449875" y="1702346"/>
                  </a:cubicBezTo>
                  <a:cubicBezTo>
                    <a:pt x="1464861" y="1693456"/>
                    <a:pt x="1476418" y="1677962"/>
                    <a:pt x="1481371" y="1665008"/>
                  </a:cubicBezTo>
                  <a:cubicBezTo>
                    <a:pt x="1486451" y="1651927"/>
                    <a:pt x="1486324" y="1642529"/>
                    <a:pt x="1485689" y="1643672"/>
                  </a:cubicBezTo>
                  <a:cubicBezTo>
                    <a:pt x="1484419" y="1654086"/>
                    <a:pt x="1481879" y="1659547"/>
                    <a:pt x="1480736" y="1662722"/>
                  </a:cubicBezTo>
                  <a:cubicBezTo>
                    <a:pt x="1479466" y="1665897"/>
                    <a:pt x="1478577" y="1666786"/>
                    <a:pt x="1477942" y="1667929"/>
                  </a:cubicBezTo>
                  <a:cubicBezTo>
                    <a:pt x="1477180" y="1669199"/>
                    <a:pt x="1476545" y="1670215"/>
                    <a:pt x="1474894" y="1673009"/>
                  </a:cubicBezTo>
                  <a:cubicBezTo>
                    <a:pt x="1474640" y="1673517"/>
                    <a:pt x="1474259" y="1674152"/>
                    <a:pt x="1473878" y="1674660"/>
                  </a:cubicBezTo>
                  <a:cubicBezTo>
                    <a:pt x="1473878" y="1674660"/>
                    <a:pt x="1472608" y="1679486"/>
                    <a:pt x="1462702" y="1689138"/>
                  </a:cubicBezTo>
                  <a:lnTo>
                    <a:pt x="1461559" y="1692313"/>
                  </a:lnTo>
                  <a:cubicBezTo>
                    <a:pt x="1457114" y="1696758"/>
                    <a:pt x="1450129" y="1701584"/>
                    <a:pt x="1442636" y="1705267"/>
                  </a:cubicBezTo>
                  <a:cubicBezTo>
                    <a:pt x="1423840" y="1716443"/>
                    <a:pt x="1407838" y="1712633"/>
                    <a:pt x="1407838" y="1712633"/>
                  </a:cubicBezTo>
                  <a:lnTo>
                    <a:pt x="1382057" y="1709204"/>
                  </a:lnTo>
                  <a:lnTo>
                    <a:pt x="1375199" y="1709585"/>
                  </a:lnTo>
                  <a:lnTo>
                    <a:pt x="1328336" y="1706410"/>
                  </a:lnTo>
                  <a:cubicBezTo>
                    <a:pt x="1211465" y="1707934"/>
                    <a:pt x="1056016" y="1705902"/>
                    <a:pt x="955139" y="1705521"/>
                  </a:cubicBezTo>
                  <a:cubicBezTo>
                    <a:pt x="910961" y="1705648"/>
                    <a:pt x="795673" y="1705140"/>
                    <a:pt x="734249" y="1706410"/>
                  </a:cubicBezTo>
                  <a:lnTo>
                    <a:pt x="737084" y="1705267"/>
                  </a:lnTo>
                  <a:cubicBezTo>
                    <a:pt x="663612" y="1705521"/>
                    <a:pt x="562499" y="1707299"/>
                    <a:pt x="518085" y="1707680"/>
                  </a:cubicBezTo>
                  <a:lnTo>
                    <a:pt x="519266" y="1707172"/>
                  </a:lnTo>
                  <a:cubicBezTo>
                    <a:pt x="489736" y="1707299"/>
                    <a:pt x="412247" y="1708442"/>
                    <a:pt x="421697" y="1710601"/>
                  </a:cubicBezTo>
                  <a:cubicBezTo>
                    <a:pt x="350351" y="1709966"/>
                    <a:pt x="362872" y="1707934"/>
                    <a:pt x="272390" y="1709077"/>
                  </a:cubicBezTo>
                  <a:lnTo>
                    <a:pt x="286328" y="1709331"/>
                  </a:lnTo>
                  <a:cubicBezTo>
                    <a:pt x="260341" y="1709331"/>
                    <a:pt x="209312" y="1709458"/>
                    <a:pt x="170688" y="1709458"/>
                  </a:cubicBezTo>
                  <a:cubicBezTo>
                    <a:pt x="153670" y="1709458"/>
                    <a:pt x="135001" y="1709331"/>
                    <a:pt x="115570" y="1709331"/>
                  </a:cubicBezTo>
                  <a:cubicBezTo>
                    <a:pt x="105791" y="1709331"/>
                    <a:pt x="95885" y="1709331"/>
                    <a:pt x="85852" y="1709204"/>
                  </a:cubicBezTo>
                  <a:cubicBezTo>
                    <a:pt x="80645" y="1709077"/>
                    <a:pt x="76708" y="1709331"/>
                    <a:pt x="68453" y="1708823"/>
                  </a:cubicBezTo>
                  <a:cubicBezTo>
                    <a:pt x="61087" y="1707934"/>
                    <a:pt x="53975" y="1706156"/>
                    <a:pt x="47117" y="1703362"/>
                  </a:cubicBezTo>
                  <a:cubicBezTo>
                    <a:pt x="19558" y="1692186"/>
                    <a:pt x="1143" y="1663611"/>
                    <a:pt x="1270" y="1635544"/>
                  </a:cubicBezTo>
                  <a:cubicBezTo>
                    <a:pt x="1270" y="1616113"/>
                    <a:pt x="1270" y="1597698"/>
                    <a:pt x="1397" y="1581061"/>
                  </a:cubicBezTo>
                  <a:cubicBezTo>
                    <a:pt x="1270" y="1548041"/>
                    <a:pt x="1270" y="1522133"/>
                    <a:pt x="1270" y="1496961"/>
                  </a:cubicBezTo>
                  <a:lnTo>
                    <a:pt x="1651" y="1506740"/>
                  </a:lnTo>
                  <a:cubicBezTo>
                    <a:pt x="508" y="1408389"/>
                    <a:pt x="1778" y="1283214"/>
                    <a:pt x="0" y="1182906"/>
                  </a:cubicBezTo>
                  <a:cubicBezTo>
                    <a:pt x="1016" y="996262"/>
                    <a:pt x="2413" y="1915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50283" y="508"/>
                    <a:pt x="1067119" y="635"/>
                    <a:pt x="1339639" y="0"/>
                  </a:cubicBezTo>
                  <a:lnTo>
                    <a:pt x="1335448" y="254"/>
                  </a:lnTo>
                  <a:cubicBezTo>
                    <a:pt x="1348656" y="254"/>
                    <a:pt x="1366817" y="127"/>
                    <a:pt x="1388534" y="127"/>
                  </a:cubicBezTo>
                  <a:cubicBezTo>
                    <a:pt x="1393995" y="127"/>
                    <a:pt x="1399583" y="127"/>
                    <a:pt x="1405552" y="127"/>
                  </a:cubicBezTo>
                  <a:lnTo>
                    <a:pt x="1407838" y="127"/>
                  </a:lnTo>
                  <a:lnTo>
                    <a:pt x="1411267" y="254"/>
                  </a:lnTo>
                  <a:cubicBezTo>
                    <a:pt x="1413553" y="381"/>
                    <a:pt x="1415839" y="381"/>
                    <a:pt x="1418125" y="762"/>
                  </a:cubicBezTo>
                  <a:cubicBezTo>
                    <a:pt x="1422697" y="1270"/>
                    <a:pt x="1427396" y="2413"/>
                    <a:pt x="1431968" y="3810"/>
                  </a:cubicBezTo>
                  <a:cubicBezTo>
                    <a:pt x="1450256" y="9525"/>
                    <a:pt x="1467401" y="22860"/>
                    <a:pt x="1477434" y="41656"/>
                  </a:cubicBezTo>
                  <a:cubicBezTo>
                    <a:pt x="1482387" y="51054"/>
                    <a:pt x="1485689" y="61722"/>
                    <a:pt x="1486451" y="72771"/>
                  </a:cubicBezTo>
                  <a:cubicBezTo>
                    <a:pt x="1486832" y="79121"/>
                    <a:pt x="1486705" y="81915"/>
                    <a:pt x="1486705" y="85725"/>
                  </a:cubicBezTo>
                  <a:cubicBezTo>
                    <a:pt x="1486705" y="89408"/>
                    <a:pt x="1486705" y="93091"/>
                    <a:pt x="1486705" y="96901"/>
                  </a:cubicBezTo>
                  <a:cubicBezTo>
                    <a:pt x="1486705" y="111887"/>
                    <a:pt x="1486832" y="127254"/>
                    <a:pt x="1486832" y="143002"/>
                  </a:cubicBezTo>
                  <a:cubicBezTo>
                    <a:pt x="1486959" y="178156"/>
                    <a:pt x="1487086" y="249964"/>
                    <a:pt x="1487213" y="321771"/>
                  </a:cubicBezTo>
                  <a:cubicBezTo>
                    <a:pt x="1487467" y="609282"/>
                    <a:pt x="1487848" y="896513"/>
                    <a:pt x="1487975" y="1012468"/>
                  </a:cubicBezTo>
                  <a:lnTo>
                    <a:pt x="1489245" y="1059129"/>
                  </a:lnTo>
                  <a:cubicBezTo>
                    <a:pt x="1488229" y="1107746"/>
                    <a:pt x="1488991" y="1153289"/>
                    <a:pt x="1488229" y="1220068"/>
                  </a:cubicBezTo>
                  <a:cubicBezTo>
                    <a:pt x="1488356" y="1254994"/>
                    <a:pt x="1489372" y="1240464"/>
                    <a:pt x="1489626" y="1223979"/>
                  </a:cubicBezTo>
                  <a:cubicBezTo>
                    <a:pt x="1488864" y="1282096"/>
                    <a:pt x="1489880" y="1345242"/>
                    <a:pt x="1489118" y="1377374"/>
                  </a:cubicBezTo>
                  <a:lnTo>
                    <a:pt x="1488737" y="1367595"/>
                  </a:lnTo>
                  <a:cubicBezTo>
                    <a:pt x="1487467" y="1458403"/>
                    <a:pt x="1490769" y="1511211"/>
                    <a:pt x="1489372" y="1561884"/>
                  </a:cubicBezTo>
                  <a:lnTo>
                    <a:pt x="1489118" y="1561503"/>
                  </a:lnTo>
                  <a:cubicBezTo>
                    <a:pt x="1488229" y="1580172"/>
                    <a:pt x="1489499" y="1601381"/>
                    <a:pt x="1489880" y="1617637"/>
                  </a:cubicBezTo>
                  <a:close/>
                  <a:moveTo>
                    <a:pt x="1447462" y="1701965"/>
                  </a:moveTo>
                  <a:cubicBezTo>
                    <a:pt x="1446827" y="1702346"/>
                    <a:pt x="1446319" y="1702727"/>
                    <a:pt x="1445811" y="1703108"/>
                  </a:cubicBezTo>
                  <a:cubicBezTo>
                    <a:pt x="1446319" y="1702854"/>
                    <a:pt x="1446827" y="1702727"/>
                    <a:pt x="1447335" y="1702346"/>
                  </a:cubicBezTo>
                  <a:cubicBezTo>
                    <a:pt x="1447335" y="1702346"/>
                    <a:pt x="1447462" y="1702092"/>
                    <a:pt x="1447462" y="1701965"/>
                  </a:cubicBezTo>
                  <a:close/>
                </a:path>
              </a:pathLst>
            </a:custGeom>
            <a:solidFill>
              <a:srgbClr val="198BB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658884" y="1519961"/>
            <a:ext cx="7320743" cy="644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la chimica spiega fenomeni che sembrano magia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 la curiosità e la meraviglia sono essenziali per imparare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552</Words>
  <Application>Microsoft Office PowerPoint</Application>
  <PresentationFormat>Personalizzato</PresentationFormat>
  <Paragraphs>49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Gagalin</vt:lpstr>
      <vt:lpstr>Gliker</vt:lpstr>
      <vt:lpstr>Calibri</vt:lpstr>
      <vt:lpstr>Arial</vt:lpstr>
      <vt:lpstr>Adumu Regular</vt:lpstr>
      <vt:lpstr>Open Sauce Bold</vt:lpstr>
      <vt:lpstr>Amaranth Bold</vt:lpstr>
      <vt:lpstr>Chau Philomene</vt:lpstr>
      <vt:lpstr>Open Sans Bold</vt:lpstr>
      <vt:lpstr>Open Sauce</vt:lpstr>
      <vt:lpstr>Chewy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Science Presentation in Blue Light Blue Hand Drawn Style</dc:title>
  <dc:creator>Carmen</dc:creator>
  <cp:lastModifiedBy>Carmen</cp:lastModifiedBy>
  <cp:revision>3</cp:revision>
  <dcterms:created xsi:type="dcterms:W3CDTF">2006-08-16T00:00:00Z</dcterms:created>
  <dcterms:modified xsi:type="dcterms:W3CDTF">2025-05-09T06:16:23Z</dcterms:modified>
  <dc:identifier>DAGmaB0MiWE</dc:identifier>
</cp:coreProperties>
</file>