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1" r:id="rId4"/>
    <p:sldId id="262" r:id="rId5"/>
    <p:sldId id="264" r:id="rId6"/>
    <p:sldId id="259" r:id="rId7"/>
    <p:sldId id="265" r:id="rId8"/>
    <p:sldId id="266" r:id="rId9"/>
    <p:sldId id="267" r:id="rId10"/>
    <p:sldId id="263" r:id="rId11"/>
    <p:sldId id="270" r:id="rId12"/>
    <p:sldId id="271" r:id="rId13"/>
    <p:sldId id="269" r:id="rId14"/>
    <p:sldId id="272" r:id="rId15"/>
    <p:sldId id="268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C74BE2-2F10-7AB6-DFF0-08ED5CD498D8}" v="2" dt="2025-05-07T21:48:49.095"/>
    <p1510:client id="{6248B149-04DA-D0D6-E736-D7CE82EF6484}" v="237" dt="2025-05-08T08:27:56.983"/>
    <p1510:client id="{6B96D46B-67AF-480F-888C-6A8434B74E62}" v="146" dt="2025-05-07T21:39:56.374"/>
    <p1510:client id="{BCDC0851-2A8D-A1C9-80D3-BC8BD06DD31C}" v="1" dt="2025-05-08T05:37:48.987"/>
    <p1510:client id="{C2FF5859-83B6-2961-7C35-402B3FA1199D}" v="46" dt="2025-05-08T07:02:30.293"/>
    <p1510:client id="{E7A3D5CC-4795-DAF0-811B-48AF590335DB}" v="5" dt="2025-05-08T05:33:07.139"/>
    <p1510:client id="{FB66B520-BFAE-470F-BCA3-FBC9C26D7215}" v="136" dt="2025-05-07T15:51:00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814249-6F47-4864-8645-89CB8555CBE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897FDA1D-C23D-47B2-8592-8B28CC1E5A4D}">
      <dgm:prSet/>
      <dgm:spPr/>
      <dgm:t>
        <a:bodyPr/>
        <a:lstStyle/>
        <a:p>
          <a:r>
            <a:rPr lang="it-IT">
              <a:latin typeface="Times New Roman" panose="02020603050405020304" pitchFamily="18" charset="0"/>
              <a:cs typeface="Times New Roman" panose="02020603050405020304" pitchFamily="18" charset="0"/>
            </a:rPr>
            <a:t>Seminari introduttivi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F39ED-C858-4A02-BDB1-FEB2CF7210C2}" type="parTrans" cxnId="{299BB3EB-39C6-4D63-B809-34557363D0C6}">
      <dgm:prSet/>
      <dgm:spPr/>
      <dgm:t>
        <a:bodyPr/>
        <a:lstStyle/>
        <a:p>
          <a:endParaRPr lang="en-US"/>
        </a:p>
      </dgm:t>
    </dgm:pt>
    <dgm:pt modelId="{E44DDB24-6828-40B2-9DFE-C87ADE1B8FC0}" type="sibTrans" cxnId="{299BB3EB-39C6-4D63-B809-34557363D0C6}">
      <dgm:prSet/>
      <dgm:spPr/>
      <dgm:t>
        <a:bodyPr/>
        <a:lstStyle/>
        <a:p>
          <a:endParaRPr lang="en-US"/>
        </a:p>
      </dgm:t>
    </dgm:pt>
    <dgm:pt modelId="{F14A3158-5CE5-4D4B-B4C0-2FA5CA04FF0F}">
      <dgm:prSet/>
      <dgm:spPr/>
      <dgm:t>
        <a:bodyPr/>
        <a:lstStyle/>
        <a:p>
          <a:r>
            <a:rPr lang="it-IT">
              <a:latin typeface="Times New Roman" panose="02020603050405020304" pitchFamily="18" charset="0"/>
              <a:cs typeface="Times New Roman" panose="02020603050405020304" pitchFamily="18" charset="0"/>
            </a:rPr>
            <a:t>Analisi macroscopica dei campioni 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3B2FE-4281-4EEF-9345-A4EE60E2C0F0}" type="parTrans" cxnId="{6F0FCA87-5766-4FCB-9769-ACE63AB12C77}">
      <dgm:prSet/>
      <dgm:spPr/>
      <dgm:t>
        <a:bodyPr/>
        <a:lstStyle/>
        <a:p>
          <a:endParaRPr lang="en-US"/>
        </a:p>
      </dgm:t>
    </dgm:pt>
    <dgm:pt modelId="{483AAAF6-166C-4407-8656-7A0E9A4FF5AF}" type="sibTrans" cxnId="{6F0FCA87-5766-4FCB-9769-ACE63AB12C77}">
      <dgm:prSet/>
      <dgm:spPr/>
      <dgm:t>
        <a:bodyPr/>
        <a:lstStyle/>
        <a:p>
          <a:endParaRPr lang="en-US"/>
        </a:p>
      </dgm:t>
    </dgm:pt>
    <dgm:pt modelId="{933C905F-FCDA-4E52-AE53-E16D65353191}">
      <dgm:prSet/>
      <dgm:spPr/>
      <dgm:t>
        <a:bodyPr/>
        <a:lstStyle/>
        <a:p>
          <a:r>
            <a:rPr lang="it-IT">
              <a:latin typeface="Times New Roman" panose="02020603050405020304" pitchFamily="18" charset="0"/>
              <a:cs typeface="Times New Roman" panose="02020603050405020304" pitchFamily="18" charset="0"/>
            </a:rPr>
            <a:t>Preparazione dei campioni in sezioni sottili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9B8B8A-5C26-4585-BE80-63D498C4B157}" type="parTrans" cxnId="{3EBEB2BB-8C7A-4587-9668-3C110A457535}">
      <dgm:prSet/>
      <dgm:spPr/>
      <dgm:t>
        <a:bodyPr/>
        <a:lstStyle/>
        <a:p>
          <a:endParaRPr lang="en-US"/>
        </a:p>
      </dgm:t>
    </dgm:pt>
    <dgm:pt modelId="{98A72B79-9C67-47E3-B070-5D624B093118}" type="sibTrans" cxnId="{3EBEB2BB-8C7A-4587-9668-3C110A457535}">
      <dgm:prSet/>
      <dgm:spPr/>
      <dgm:t>
        <a:bodyPr/>
        <a:lstStyle/>
        <a:p>
          <a:endParaRPr lang="en-US"/>
        </a:p>
      </dgm:t>
    </dgm:pt>
    <dgm:pt modelId="{94DE893C-BBA9-41BD-B9FB-DA03DF35C721}">
      <dgm:prSet/>
      <dgm:spPr/>
      <dgm:t>
        <a:bodyPr/>
        <a:lstStyle/>
        <a:p>
          <a:r>
            <a:rPr lang="it-IT">
              <a:latin typeface="Times New Roman" panose="02020603050405020304" pitchFamily="18" charset="0"/>
              <a:cs typeface="Times New Roman" panose="02020603050405020304" pitchFamily="18" charset="0"/>
            </a:rPr>
            <a:t>Esperienza con il microscopio polarizzatore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4988B1-D5D9-486C-9962-D74A117971B2}" type="parTrans" cxnId="{D30C4615-F618-48FE-AF4D-40B4EB19AC7C}">
      <dgm:prSet/>
      <dgm:spPr/>
      <dgm:t>
        <a:bodyPr/>
        <a:lstStyle/>
        <a:p>
          <a:endParaRPr lang="en-US"/>
        </a:p>
      </dgm:t>
    </dgm:pt>
    <dgm:pt modelId="{1F05CFD3-8B1B-4F96-ACEC-0E6D78BF0772}" type="sibTrans" cxnId="{D30C4615-F618-48FE-AF4D-40B4EB19AC7C}">
      <dgm:prSet/>
      <dgm:spPr/>
      <dgm:t>
        <a:bodyPr/>
        <a:lstStyle/>
        <a:p>
          <a:endParaRPr lang="en-US"/>
        </a:p>
      </dgm:t>
    </dgm:pt>
    <dgm:pt modelId="{458AD128-D524-4DE8-AC92-59A985376240}">
      <dgm:prSet/>
      <dgm:spPr/>
      <dgm:t>
        <a:bodyPr/>
        <a:lstStyle/>
        <a:p>
          <a:r>
            <a:rPr lang="it-IT">
              <a:latin typeface="Times New Roman" panose="02020603050405020304" pitchFamily="18" charset="0"/>
              <a:cs typeface="Times New Roman" panose="02020603050405020304" pitchFamily="18" charset="0"/>
            </a:rPr>
            <a:t>Lo spato d’Islanda e la birifrangenza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76A072-C9F5-4726-B73F-FB8708C46ADD}" type="parTrans" cxnId="{BE08E3A1-8941-4902-BEC1-A8B76037DF41}">
      <dgm:prSet/>
      <dgm:spPr/>
      <dgm:t>
        <a:bodyPr/>
        <a:lstStyle/>
        <a:p>
          <a:endParaRPr lang="en-US"/>
        </a:p>
      </dgm:t>
    </dgm:pt>
    <dgm:pt modelId="{5373F4DD-3A2F-4E48-AAA1-CC1AB877C349}" type="sibTrans" cxnId="{BE08E3A1-8941-4902-BEC1-A8B76037DF41}">
      <dgm:prSet/>
      <dgm:spPr/>
      <dgm:t>
        <a:bodyPr/>
        <a:lstStyle/>
        <a:p>
          <a:endParaRPr lang="en-US"/>
        </a:p>
      </dgm:t>
    </dgm:pt>
    <dgm:pt modelId="{4162A500-946C-4FB6-9291-BE2D9BE1E3AE}" type="pres">
      <dgm:prSet presAssocID="{D0814249-6F47-4864-8645-89CB8555CBE4}" presName="root" presStyleCnt="0">
        <dgm:presLayoutVars>
          <dgm:dir/>
          <dgm:resizeHandles val="exact"/>
        </dgm:presLayoutVars>
      </dgm:prSet>
      <dgm:spPr/>
    </dgm:pt>
    <dgm:pt modelId="{C7274930-E500-4797-8FBA-3273F168624A}" type="pres">
      <dgm:prSet presAssocID="{897FDA1D-C23D-47B2-8592-8B28CC1E5A4D}" presName="compNode" presStyleCnt="0"/>
      <dgm:spPr/>
    </dgm:pt>
    <dgm:pt modelId="{E41FE032-9A45-4893-B1B2-48DAF3A151A0}" type="pres">
      <dgm:prSet presAssocID="{897FDA1D-C23D-47B2-8592-8B28CC1E5A4D}" presName="bgRect" presStyleLbl="bgShp" presStyleIdx="0" presStyleCnt="5"/>
      <dgm:spPr/>
    </dgm:pt>
    <dgm:pt modelId="{CE2972D6-7E2A-4298-B2B3-CAC2215A45FA}" type="pres">
      <dgm:prSet presAssocID="{897FDA1D-C23D-47B2-8592-8B28CC1E5A4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ente"/>
        </a:ext>
      </dgm:extLst>
    </dgm:pt>
    <dgm:pt modelId="{3C754E88-E439-4597-AEBA-785C2E7B6161}" type="pres">
      <dgm:prSet presAssocID="{897FDA1D-C23D-47B2-8592-8B28CC1E5A4D}" presName="spaceRect" presStyleCnt="0"/>
      <dgm:spPr/>
    </dgm:pt>
    <dgm:pt modelId="{A3AF2C76-D71C-4144-B98C-8E59CC3E30A3}" type="pres">
      <dgm:prSet presAssocID="{897FDA1D-C23D-47B2-8592-8B28CC1E5A4D}" presName="parTx" presStyleLbl="revTx" presStyleIdx="0" presStyleCnt="5">
        <dgm:presLayoutVars>
          <dgm:chMax val="0"/>
          <dgm:chPref val="0"/>
        </dgm:presLayoutVars>
      </dgm:prSet>
      <dgm:spPr/>
    </dgm:pt>
    <dgm:pt modelId="{CC345453-AF31-4218-8BFD-186B8CFDE8E9}" type="pres">
      <dgm:prSet presAssocID="{E44DDB24-6828-40B2-9DFE-C87ADE1B8FC0}" presName="sibTrans" presStyleCnt="0"/>
      <dgm:spPr/>
    </dgm:pt>
    <dgm:pt modelId="{9059CB0D-260C-4554-A37E-B9415CDFDFFE}" type="pres">
      <dgm:prSet presAssocID="{F14A3158-5CE5-4D4B-B4C0-2FA5CA04FF0F}" presName="compNode" presStyleCnt="0"/>
      <dgm:spPr/>
    </dgm:pt>
    <dgm:pt modelId="{CFA2BD45-05D1-4373-A736-6C0070C71446}" type="pres">
      <dgm:prSet presAssocID="{F14A3158-5CE5-4D4B-B4C0-2FA5CA04FF0F}" presName="bgRect" presStyleLbl="bgShp" presStyleIdx="1" presStyleCnt="5" custLinFactNeighborX="1191" custLinFactNeighborY="-945"/>
      <dgm:spPr/>
    </dgm:pt>
    <dgm:pt modelId="{70E832A6-636F-4A78-96B9-8220A4A67C58}" type="pres">
      <dgm:prSet presAssocID="{F14A3158-5CE5-4D4B-B4C0-2FA5CA04FF0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nte di ingrandimento con riempimento a tinta unita"/>
        </a:ext>
      </dgm:extLst>
    </dgm:pt>
    <dgm:pt modelId="{C8491D48-399B-490E-AE67-B073064C9578}" type="pres">
      <dgm:prSet presAssocID="{F14A3158-5CE5-4D4B-B4C0-2FA5CA04FF0F}" presName="spaceRect" presStyleCnt="0"/>
      <dgm:spPr/>
    </dgm:pt>
    <dgm:pt modelId="{39CDC136-6BB9-4D9D-B4FA-DB18ADC22CC9}" type="pres">
      <dgm:prSet presAssocID="{F14A3158-5CE5-4D4B-B4C0-2FA5CA04FF0F}" presName="parTx" presStyleLbl="revTx" presStyleIdx="1" presStyleCnt="5">
        <dgm:presLayoutVars>
          <dgm:chMax val="0"/>
          <dgm:chPref val="0"/>
        </dgm:presLayoutVars>
      </dgm:prSet>
      <dgm:spPr/>
    </dgm:pt>
    <dgm:pt modelId="{861A3F7C-BAC0-455F-8EC8-7EF8D4083411}" type="pres">
      <dgm:prSet presAssocID="{483AAAF6-166C-4407-8656-7A0E9A4FF5AF}" presName="sibTrans" presStyleCnt="0"/>
      <dgm:spPr/>
    </dgm:pt>
    <dgm:pt modelId="{EEAF068E-769F-4F54-8363-F8DB8AFD9B5F}" type="pres">
      <dgm:prSet presAssocID="{933C905F-FCDA-4E52-AE53-E16D65353191}" presName="compNode" presStyleCnt="0"/>
      <dgm:spPr/>
    </dgm:pt>
    <dgm:pt modelId="{864A159B-6BE3-46AD-B393-BC2CE310C906}" type="pres">
      <dgm:prSet presAssocID="{933C905F-FCDA-4E52-AE53-E16D65353191}" presName="bgRect" presStyleLbl="bgShp" presStyleIdx="2" presStyleCnt="5" custLinFactNeighborX="4554" custLinFactNeighborY="3966"/>
      <dgm:spPr/>
    </dgm:pt>
    <dgm:pt modelId="{B22F3849-8BF9-4CD8-8B05-1DA403318F00}" type="pres">
      <dgm:prSet presAssocID="{933C905F-FCDA-4E52-AE53-E16D6535319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95E58DB0-DC59-462D-B978-C20510A1B7A2}" type="pres">
      <dgm:prSet presAssocID="{933C905F-FCDA-4E52-AE53-E16D65353191}" presName="spaceRect" presStyleCnt="0"/>
      <dgm:spPr/>
    </dgm:pt>
    <dgm:pt modelId="{265AD5D2-8B93-4A03-B1F8-383A574CD53B}" type="pres">
      <dgm:prSet presAssocID="{933C905F-FCDA-4E52-AE53-E16D65353191}" presName="parTx" presStyleLbl="revTx" presStyleIdx="2" presStyleCnt="5">
        <dgm:presLayoutVars>
          <dgm:chMax val="0"/>
          <dgm:chPref val="0"/>
        </dgm:presLayoutVars>
      </dgm:prSet>
      <dgm:spPr/>
    </dgm:pt>
    <dgm:pt modelId="{90754DB8-B97E-4A82-9BE3-B8475E62709A}" type="pres">
      <dgm:prSet presAssocID="{98A72B79-9C67-47E3-B070-5D624B093118}" presName="sibTrans" presStyleCnt="0"/>
      <dgm:spPr/>
    </dgm:pt>
    <dgm:pt modelId="{B63D41E5-C978-43CF-827B-B2179AF110C7}" type="pres">
      <dgm:prSet presAssocID="{94DE893C-BBA9-41BD-B9FB-DA03DF35C721}" presName="compNode" presStyleCnt="0"/>
      <dgm:spPr/>
    </dgm:pt>
    <dgm:pt modelId="{69BF25C2-A652-4CCC-9C3D-15D9B55AB935}" type="pres">
      <dgm:prSet presAssocID="{94DE893C-BBA9-41BD-B9FB-DA03DF35C721}" presName="bgRect" presStyleLbl="bgShp" presStyleIdx="3" presStyleCnt="5"/>
      <dgm:spPr/>
    </dgm:pt>
    <dgm:pt modelId="{218897CA-F7A0-460A-81DE-53FAF1D9810F}" type="pres">
      <dgm:prSet presAssocID="{94DE893C-BBA9-41BD-B9FB-DA03DF35C72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io"/>
        </a:ext>
      </dgm:extLst>
    </dgm:pt>
    <dgm:pt modelId="{7DEF56D8-F8F4-4832-9812-A7D23277408E}" type="pres">
      <dgm:prSet presAssocID="{94DE893C-BBA9-41BD-B9FB-DA03DF35C721}" presName="spaceRect" presStyleCnt="0"/>
      <dgm:spPr/>
    </dgm:pt>
    <dgm:pt modelId="{E45DEAEA-8FEB-49AB-B9B5-D347728DC8D6}" type="pres">
      <dgm:prSet presAssocID="{94DE893C-BBA9-41BD-B9FB-DA03DF35C721}" presName="parTx" presStyleLbl="revTx" presStyleIdx="3" presStyleCnt="5">
        <dgm:presLayoutVars>
          <dgm:chMax val="0"/>
          <dgm:chPref val="0"/>
        </dgm:presLayoutVars>
      </dgm:prSet>
      <dgm:spPr/>
    </dgm:pt>
    <dgm:pt modelId="{2325CB93-A9AD-4895-BD7C-B889C744BD98}" type="pres">
      <dgm:prSet presAssocID="{1F05CFD3-8B1B-4F96-ACEC-0E6D78BF0772}" presName="sibTrans" presStyleCnt="0"/>
      <dgm:spPr/>
    </dgm:pt>
    <dgm:pt modelId="{3F1A1DCB-A716-4DB3-B2A0-98BB5C45D6D6}" type="pres">
      <dgm:prSet presAssocID="{458AD128-D524-4DE8-AC92-59A985376240}" presName="compNode" presStyleCnt="0"/>
      <dgm:spPr/>
    </dgm:pt>
    <dgm:pt modelId="{BB5B0ED9-E420-4106-9D37-6EC3C07CB1E1}" type="pres">
      <dgm:prSet presAssocID="{458AD128-D524-4DE8-AC92-59A985376240}" presName="bgRect" presStyleLbl="bgShp" presStyleIdx="4" presStyleCnt="5" custLinFactNeighborX="-49" custLinFactNeighborY="470"/>
      <dgm:spPr/>
    </dgm:pt>
    <dgm:pt modelId="{7FA4DCED-250D-4A75-B3A8-0CC969245114}" type="pres">
      <dgm:prSet presAssocID="{458AD128-D524-4DE8-AC92-59A98537624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istalli contorno"/>
        </a:ext>
      </dgm:extLst>
    </dgm:pt>
    <dgm:pt modelId="{69CC122C-F776-4F77-B705-E1D5D630333C}" type="pres">
      <dgm:prSet presAssocID="{458AD128-D524-4DE8-AC92-59A985376240}" presName="spaceRect" presStyleCnt="0"/>
      <dgm:spPr/>
    </dgm:pt>
    <dgm:pt modelId="{A917ECCD-DF62-49DC-BC86-F868FCA1A1AE}" type="pres">
      <dgm:prSet presAssocID="{458AD128-D524-4DE8-AC92-59A98537624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30C4615-F618-48FE-AF4D-40B4EB19AC7C}" srcId="{D0814249-6F47-4864-8645-89CB8555CBE4}" destId="{94DE893C-BBA9-41BD-B9FB-DA03DF35C721}" srcOrd="3" destOrd="0" parTransId="{4D4988B1-D5D9-486C-9962-D74A117971B2}" sibTransId="{1F05CFD3-8B1B-4F96-ACEC-0E6D78BF0772}"/>
    <dgm:cxn modelId="{3861A345-F900-4D7C-B641-574CAB4C4DA6}" type="presOf" srcId="{933C905F-FCDA-4E52-AE53-E16D65353191}" destId="{265AD5D2-8B93-4A03-B1F8-383A574CD53B}" srcOrd="0" destOrd="0" presId="urn:microsoft.com/office/officeart/2018/2/layout/IconVerticalSolidList"/>
    <dgm:cxn modelId="{6F0FCA87-5766-4FCB-9769-ACE63AB12C77}" srcId="{D0814249-6F47-4864-8645-89CB8555CBE4}" destId="{F14A3158-5CE5-4D4B-B4C0-2FA5CA04FF0F}" srcOrd="1" destOrd="0" parTransId="{E833B2FE-4281-4EEF-9345-A4EE60E2C0F0}" sibTransId="{483AAAF6-166C-4407-8656-7A0E9A4FF5AF}"/>
    <dgm:cxn modelId="{3098B790-0467-4D00-87AD-E7FBF04E3333}" type="presOf" srcId="{458AD128-D524-4DE8-AC92-59A985376240}" destId="{A917ECCD-DF62-49DC-BC86-F868FCA1A1AE}" srcOrd="0" destOrd="0" presId="urn:microsoft.com/office/officeart/2018/2/layout/IconVerticalSolidList"/>
    <dgm:cxn modelId="{A72A2797-03D9-493A-B2E3-3F35AEDD486B}" type="presOf" srcId="{D0814249-6F47-4864-8645-89CB8555CBE4}" destId="{4162A500-946C-4FB6-9291-BE2D9BE1E3AE}" srcOrd="0" destOrd="0" presId="urn:microsoft.com/office/officeart/2018/2/layout/IconVerticalSolidList"/>
    <dgm:cxn modelId="{BE08E3A1-8941-4902-BEC1-A8B76037DF41}" srcId="{D0814249-6F47-4864-8645-89CB8555CBE4}" destId="{458AD128-D524-4DE8-AC92-59A985376240}" srcOrd="4" destOrd="0" parTransId="{9276A072-C9F5-4726-B73F-FB8708C46ADD}" sibTransId="{5373F4DD-3A2F-4E48-AAA1-CC1AB877C349}"/>
    <dgm:cxn modelId="{B44E3EA6-AF8C-4399-949F-1F576A14FD9A}" type="presOf" srcId="{94DE893C-BBA9-41BD-B9FB-DA03DF35C721}" destId="{E45DEAEA-8FEB-49AB-B9B5-D347728DC8D6}" srcOrd="0" destOrd="0" presId="urn:microsoft.com/office/officeart/2018/2/layout/IconVerticalSolidList"/>
    <dgm:cxn modelId="{8B65FFB7-5FA6-49BB-8A41-3073D46FEE9A}" type="presOf" srcId="{897FDA1D-C23D-47B2-8592-8B28CC1E5A4D}" destId="{A3AF2C76-D71C-4144-B98C-8E59CC3E30A3}" srcOrd="0" destOrd="0" presId="urn:microsoft.com/office/officeart/2018/2/layout/IconVerticalSolidList"/>
    <dgm:cxn modelId="{3EBEB2BB-8C7A-4587-9668-3C110A457535}" srcId="{D0814249-6F47-4864-8645-89CB8555CBE4}" destId="{933C905F-FCDA-4E52-AE53-E16D65353191}" srcOrd="2" destOrd="0" parTransId="{6B9B8B8A-5C26-4585-BE80-63D498C4B157}" sibTransId="{98A72B79-9C67-47E3-B070-5D624B093118}"/>
    <dgm:cxn modelId="{342FA4BE-E06E-46DB-88A6-29F417A2F908}" type="presOf" srcId="{F14A3158-5CE5-4D4B-B4C0-2FA5CA04FF0F}" destId="{39CDC136-6BB9-4D9D-B4FA-DB18ADC22CC9}" srcOrd="0" destOrd="0" presId="urn:microsoft.com/office/officeart/2018/2/layout/IconVerticalSolidList"/>
    <dgm:cxn modelId="{299BB3EB-39C6-4D63-B809-34557363D0C6}" srcId="{D0814249-6F47-4864-8645-89CB8555CBE4}" destId="{897FDA1D-C23D-47B2-8592-8B28CC1E5A4D}" srcOrd="0" destOrd="0" parTransId="{64AF39ED-C858-4A02-BDB1-FEB2CF7210C2}" sibTransId="{E44DDB24-6828-40B2-9DFE-C87ADE1B8FC0}"/>
    <dgm:cxn modelId="{4E874A75-3EA2-446F-92A2-2EFEC095AA5A}" type="presParOf" srcId="{4162A500-946C-4FB6-9291-BE2D9BE1E3AE}" destId="{C7274930-E500-4797-8FBA-3273F168624A}" srcOrd="0" destOrd="0" presId="urn:microsoft.com/office/officeart/2018/2/layout/IconVerticalSolidList"/>
    <dgm:cxn modelId="{6E5ACF44-5961-4717-9A51-6C2D84E0A813}" type="presParOf" srcId="{C7274930-E500-4797-8FBA-3273F168624A}" destId="{E41FE032-9A45-4893-B1B2-48DAF3A151A0}" srcOrd="0" destOrd="0" presId="urn:microsoft.com/office/officeart/2018/2/layout/IconVerticalSolidList"/>
    <dgm:cxn modelId="{0DCDA862-2EF7-4E97-AF62-0A2ED3268480}" type="presParOf" srcId="{C7274930-E500-4797-8FBA-3273F168624A}" destId="{CE2972D6-7E2A-4298-B2B3-CAC2215A45FA}" srcOrd="1" destOrd="0" presId="urn:microsoft.com/office/officeart/2018/2/layout/IconVerticalSolidList"/>
    <dgm:cxn modelId="{43FCABFC-C570-475F-BD93-EFC9A4DDA396}" type="presParOf" srcId="{C7274930-E500-4797-8FBA-3273F168624A}" destId="{3C754E88-E439-4597-AEBA-785C2E7B6161}" srcOrd="2" destOrd="0" presId="urn:microsoft.com/office/officeart/2018/2/layout/IconVerticalSolidList"/>
    <dgm:cxn modelId="{DDC7B6F1-8CD2-4444-A3B3-22469F414034}" type="presParOf" srcId="{C7274930-E500-4797-8FBA-3273F168624A}" destId="{A3AF2C76-D71C-4144-B98C-8E59CC3E30A3}" srcOrd="3" destOrd="0" presId="urn:microsoft.com/office/officeart/2018/2/layout/IconVerticalSolidList"/>
    <dgm:cxn modelId="{DF981089-C901-436A-8EF6-772E7BEB625E}" type="presParOf" srcId="{4162A500-946C-4FB6-9291-BE2D9BE1E3AE}" destId="{CC345453-AF31-4218-8BFD-186B8CFDE8E9}" srcOrd="1" destOrd="0" presId="urn:microsoft.com/office/officeart/2018/2/layout/IconVerticalSolidList"/>
    <dgm:cxn modelId="{A86DCD2E-9667-4784-BACB-FF2D466C3296}" type="presParOf" srcId="{4162A500-946C-4FB6-9291-BE2D9BE1E3AE}" destId="{9059CB0D-260C-4554-A37E-B9415CDFDFFE}" srcOrd="2" destOrd="0" presId="urn:microsoft.com/office/officeart/2018/2/layout/IconVerticalSolidList"/>
    <dgm:cxn modelId="{72C0CCCB-A87C-496C-9746-3D67FFB686C8}" type="presParOf" srcId="{9059CB0D-260C-4554-A37E-B9415CDFDFFE}" destId="{CFA2BD45-05D1-4373-A736-6C0070C71446}" srcOrd="0" destOrd="0" presId="urn:microsoft.com/office/officeart/2018/2/layout/IconVerticalSolidList"/>
    <dgm:cxn modelId="{1054D4B5-A3AC-425D-ABFC-05FEB16F2B20}" type="presParOf" srcId="{9059CB0D-260C-4554-A37E-B9415CDFDFFE}" destId="{70E832A6-636F-4A78-96B9-8220A4A67C58}" srcOrd="1" destOrd="0" presId="urn:microsoft.com/office/officeart/2018/2/layout/IconVerticalSolidList"/>
    <dgm:cxn modelId="{A94C83EA-CCE7-476A-A4F9-C8AB3C17F26C}" type="presParOf" srcId="{9059CB0D-260C-4554-A37E-B9415CDFDFFE}" destId="{C8491D48-399B-490E-AE67-B073064C9578}" srcOrd="2" destOrd="0" presId="urn:microsoft.com/office/officeart/2018/2/layout/IconVerticalSolidList"/>
    <dgm:cxn modelId="{8E0F43A4-AB96-4E07-8E9F-F42A3762313F}" type="presParOf" srcId="{9059CB0D-260C-4554-A37E-B9415CDFDFFE}" destId="{39CDC136-6BB9-4D9D-B4FA-DB18ADC22CC9}" srcOrd="3" destOrd="0" presId="urn:microsoft.com/office/officeart/2018/2/layout/IconVerticalSolidList"/>
    <dgm:cxn modelId="{0DD2B5F3-3FCC-4F23-986A-874C0A5DA4DB}" type="presParOf" srcId="{4162A500-946C-4FB6-9291-BE2D9BE1E3AE}" destId="{861A3F7C-BAC0-455F-8EC8-7EF8D4083411}" srcOrd="3" destOrd="0" presId="urn:microsoft.com/office/officeart/2018/2/layout/IconVerticalSolidList"/>
    <dgm:cxn modelId="{15C9621E-CDAC-4A4F-B008-027A1046D0F8}" type="presParOf" srcId="{4162A500-946C-4FB6-9291-BE2D9BE1E3AE}" destId="{EEAF068E-769F-4F54-8363-F8DB8AFD9B5F}" srcOrd="4" destOrd="0" presId="urn:microsoft.com/office/officeart/2018/2/layout/IconVerticalSolidList"/>
    <dgm:cxn modelId="{63B82779-40F7-407B-BDAA-6CE6B2FB9FDC}" type="presParOf" srcId="{EEAF068E-769F-4F54-8363-F8DB8AFD9B5F}" destId="{864A159B-6BE3-46AD-B393-BC2CE310C906}" srcOrd="0" destOrd="0" presId="urn:microsoft.com/office/officeart/2018/2/layout/IconVerticalSolidList"/>
    <dgm:cxn modelId="{6DAA9728-D07A-40DF-9DCB-8BA1D1834E24}" type="presParOf" srcId="{EEAF068E-769F-4F54-8363-F8DB8AFD9B5F}" destId="{B22F3849-8BF9-4CD8-8B05-1DA403318F00}" srcOrd="1" destOrd="0" presId="urn:microsoft.com/office/officeart/2018/2/layout/IconVerticalSolidList"/>
    <dgm:cxn modelId="{CA4F7810-E281-4CDC-869D-E8393F1A432C}" type="presParOf" srcId="{EEAF068E-769F-4F54-8363-F8DB8AFD9B5F}" destId="{95E58DB0-DC59-462D-B978-C20510A1B7A2}" srcOrd="2" destOrd="0" presId="urn:microsoft.com/office/officeart/2018/2/layout/IconVerticalSolidList"/>
    <dgm:cxn modelId="{69C29164-4EC0-4D80-8D6F-E3240D65BE37}" type="presParOf" srcId="{EEAF068E-769F-4F54-8363-F8DB8AFD9B5F}" destId="{265AD5D2-8B93-4A03-B1F8-383A574CD53B}" srcOrd="3" destOrd="0" presId="urn:microsoft.com/office/officeart/2018/2/layout/IconVerticalSolidList"/>
    <dgm:cxn modelId="{95251286-C6EF-433A-90CA-CD8F09AE18FF}" type="presParOf" srcId="{4162A500-946C-4FB6-9291-BE2D9BE1E3AE}" destId="{90754DB8-B97E-4A82-9BE3-B8475E62709A}" srcOrd="5" destOrd="0" presId="urn:microsoft.com/office/officeart/2018/2/layout/IconVerticalSolidList"/>
    <dgm:cxn modelId="{BB699FAE-D2F0-415F-A1BE-E72B518EC385}" type="presParOf" srcId="{4162A500-946C-4FB6-9291-BE2D9BE1E3AE}" destId="{B63D41E5-C978-43CF-827B-B2179AF110C7}" srcOrd="6" destOrd="0" presId="urn:microsoft.com/office/officeart/2018/2/layout/IconVerticalSolidList"/>
    <dgm:cxn modelId="{8680330E-CB12-4482-A1F6-986778F20A06}" type="presParOf" srcId="{B63D41E5-C978-43CF-827B-B2179AF110C7}" destId="{69BF25C2-A652-4CCC-9C3D-15D9B55AB935}" srcOrd="0" destOrd="0" presId="urn:microsoft.com/office/officeart/2018/2/layout/IconVerticalSolidList"/>
    <dgm:cxn modelId="{9FAE9039-8AB1-49F3-9AE9-64512D634995}" type="presParOf" srcId="{B63D41E5-C978-43CF-827B-B2179AF110C7}" destId="{218897CA-F7A0-460A-81DE-53FAF1D9810F}" srcOrd="1" destOrd="0" presId="urn:microsoft.com/office/officeart/2018/2/layout/IconVerticalSolidList"/>
    <dgm:cxn modelId="{2CA333B4-4DBE-4010-ADD3-31002F73774F}" type="presParOf" srcId="{B63D41E5-C978-43CF-827B-B2179AF110C7}" destId="{7DEF56D8-F8F4-4832-9812-A7D23277408E}" srcOrd="2" destOrd="0" presId="urn:microsoft.com/office/officeart/2018/2/layout/IconVerticalSolidList"/>
    <dgm:cxn modelId="{F62282C7-2A5E-4733-B33B-205290F42134}" type="presParOf" srcId="{B63D41E5-C978-43CF-827B-B2179AF110C7}" destId="{E45DEAEA-8FEB-49AB-B9B5-D347728DC8D6}" srcOrd="3" destOrd="0" presId="urn:microsoft.com/office/officeart/2018/2/layout/IconVerticalSolidList"/>
    <dgm:cxn modelId="{9B27EA0E-CAA0-424C-A76A-11EFCE80527B}" type="presParOf" srcId="{4162A500-946C-4FB6-9291-BE2D9BE1E3AE}" destId="{2325CB93-A9AD-4895-BD7C-B889C744BD98}" srcOrd="7" destOrd="0" presId="urn:microsoft.com/office/officeart/2018/2/layout/IconVerticalSolidList"/>
    <dgm:cxn modelId="{4150DFF8-7110-4A9F-A66F-9417CF1427EC}" type="presParOf" srcId="{4162A500-946C-4FB6-9291-BE2D9BE1E3AE}" destId="{3F1A1DCB-A716-4DB3-B2A0-98BB5C45D6D6}" srcOrd="8" destOrd="0" presId="urn:microsoft.com/office/officeart/2018/2/layout/IconVerticalSolidList"/>
    <dgm:cxn modelId="{859DE60B-F3DA-4C8C-989F-3318A633FA82}" type="presParOf" srcId="{3F1A1DCB-A716-4DB3-B2A0-98BB5C45D6D6}" destId="{BB5B0ED9-E420-4106-9D37-6EC3C07CB1E1}" srcOrd="0" destOrd="0" presId="urn:microsoft.com/office/officeart/2018/2/layout/IconVerticalSolidList"/>
    <dgm:cxn modelId="{F4698717-B8AE-45E0-9DD7-69A7BC541812}" type="presParOf" srcId="{3F1A1DCB-A716-4DB3-B2A0-98BB5C45D6D6}" destId="{7FA4DCED-250D-4A75-B3A8-0CC969245114}" srcOrd="1" destOrd="0" presId="urn:microsoft.com/office/officeart/2018/2/layout/IconVerticalSolidList"/>
    <dgm:cxn modelId="{A29132B8-218C-4AC5-AFFF-FE174C587BCC}" type="presParOf" srcId="{3F1A1DCB-A716-4DB3-B2A0-98BB5C45D6D6}" destId="{69CC122C-F776-4F77-B705-E1D5D630333C}" srcOrd="2" destOrd="0" presId="urn:microsoft.com/office/officeart/2018/2/layout/IconVerticalSolidList"/>
    <dgm:cxn modelId="{98BE7D23-C502-4E6C-8561-593F26CA6173}" type="presParOf" srcId="{3F1A1DCB-A716-4DB3-B2A0-98BB5C45D6D6}" destId="{A917ECCD-DF62-49DC-BC86-F868FCA1A1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1FE032-9A45-4893-B1B2-48DAF3A151A0}">
      <dsp:nvSpPr>
        <dsp:cNvPr id="0" name=""/>
        <dsp:cNvSpPr/>
      </dsp:nvSpPr>
      <dsp:spPr>
        <a:xfrm>
          <a:off x="0" y="4300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972D6-7E2A-4298-B2B3-CAC2215A45FA}">
      <dsp:nvSpPr>
        <dsp:cNvPr id="0" name=""/>
        <dsp:cNvSpPr/>
      </dsp:nvSpPr>
      <dsp:spPr>
        <a:xfrm>
          <a:off x="277094" y="210403"/>
          <a:ext cx="503807" cy="5038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F2C76-D71C-4144-B98C-8E59CC3E30A3}">
      <dsp:nvSpPr>
        <dsp:cNvPr id="0" name=""/>
        <dsp:cNvSpPr/>
      </dsp:nvSpPr>
      <dsp:spPr>
        <a:xfrm>
          <a:off x="1057996" y="4300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>
              <a:latin typeface="Times New Roman" panose="02020603050405020304" pitchFamily="18" charset="0"/>
              <a:cs typeface="Times New Roman" panose="02020603050405020304" pitchFamily="18" charset="0"/>
            </a:rPr>
            <a:t>Seminari introduttivi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7996" y="4300"/>
        <a:ext cx="5205643" cy="916014"/>
      </dsp:txXfrm>
    </dsp:sp>
    <dsp:sp modelId="{CFA2BD45-05D1-4373-A736-6C0070C71446}">
      <dsp:nvSpPr>
        <dsp:cNvPr id="0" name=""/>
        <dsp:cNvSpPr/>
      </dsp:nvSpPr>
      <dsp:spPr>
        <a:xfrm>
          <a:off x="0" y="1140662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832A6-636F-4A78-96B9-8220A4A67C58}">
      <dsp:nvSpPr>
        <dsp:cNvPr id="0" name=""/>
        <dsp:cNvSpPr/>
      </dsp:nvSpPr>
      <dsp:spPr>
        <a:xfrm>
          <a:off x="277094" y="1355421"/>
          <a:ext cx="503807" cy="5038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DC136-6BB9-4D9D-B4FA-DB18ADC22CC9}">
      <dsp:nvSpPr>
        <dsp:cNvPr id="0" name=""/>
        <dsp:cNvSpPr/>
      </dsp:nvSpPr>
      <dsp:spPr>
        <a:xfrm>
          <a:off x="1057996" y="1149318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>
              <a:latin typeface="Times New Roman" panose="02020603050405020304" pitchFamily="18" charset="0"/>
              <a:cs typeface="Times New Roman" panose="02020603050405020304" pitchFamily="18" charset="0"/>
            </a:rPr>
            <a:t>Analisi macroscopica dei campioni 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7996" y="1149318"/>
        <a:ext cx="5205643" cy="916014"/>
      </dsp:txXfrm>
    </dsp:sp>
    <dsp:sp modelId="{864A159B-6BE3-46AD-B393-BC2CE310C906}">
      <dsp:nvSpPr>
        <dsp:cNvPr id="0" name=""/>
        <dsp:cNvSpPr/>
      </dsp:nvSpPr>
      <dsp:spPr>
        <a:xfrm>
          <a:off x="0" y="2330665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F3849-8BF9-4CD8-8B05-1DA403318F00}">
      <dsp:nvSpPr>
        <dsp:cNvPr id="0" name=""/>
        <dsp:cNvSpPr/>
      </dsp:nvSpPr>
      <dsp:spPr>
        <a:xfrm>
          <a:off x="277094" y="2500440"/>
          <a:ext cx="503807" cy="5038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AD5D2-8B93-4A03-B1F8-383A574CD53B}">
      <dsp:nvSpPr>
        <dsp:cNvPr id="0" name=""/>
        <dsp:cNvSpPr/>
      </dsp:nvSpPr>
      <dsp:spPr>
        <a:xfrm>
          <a:off x="1057996" y="2294336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>
              <a:latin typeface="Times New Roman" panose="02020603050405020304" pitchFamily="18" charset="0"/>
              <a:cs typeface="Times New Roman" panose="02020603050405020304" pitchFamily="18" charset="0"/>
            </a:rPr>
            <a:t>Preparazione dei campioni in sezioni sottili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7996" y="2294336"/>
        <a:ext cx="5205643" cy="916014"/>
      </dsp:txXfrm>
    </dsp:sp>
    <dsp:sp modelId="{69BF25C2-A652-4CCC-9C3D-15D9B55AB935}">
      <dsp:nvSpPr>
        <dsp:cNvPr id="0" name=""/>
        <dsp:cNvSpPr/>
      </dsp:nvSpPr>
      <dsp:spPr>
        <a:xfrm>
          <a:off x="0" y="3439354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897CA-F7A0-460A-81DE-53FAF1D9810F}">
      <dsp:nvSpPr>
        <dsp:cNvPr id="0" name=""/>
        <dsp:cNvSpPr/>
      </dsp:nvSpPr>
      <dsp:spPr>
        <a:xfrm>
          <a:off x="277094" y="3645458"/>
          <a:ext cx="503807" cy="5038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5DEAEA-8FEB-49AB-B9B5-D347728DC8D6}">
      <dsp:nvSpPr>
        <dsp:cNvPr id="0" name=""/>
        <dsp:cNvSpPr/>
      </dsp:nvSpPr>
      <dsp:spPr>
        <a:xfrm>
          <a:off x="1057996" y="3439354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>
              <a:latin typeface="Times New Roman" panose="02020603050405020304" pitchFamily="18" charset="0"/>
              <a:cs typeface="Times New Roman" panose="02020603050405020304" pitchFamily="18" charset="0"/>
            </a:rPr>
            <a:t>Esperienza con il microscopio polarizzatore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7996" y="3439354"/>
        <a:ext cx="5205643" cy="916014"/>
      </dsp:txXfrm>
    </dsp:sp>
    <dsp:sp modelId="{BB5B0ED9-E420-4106-9D37-6EC3C07CB1E1}">
      <dsp:nvSpPr>
        <dsp:cNvPr id="0" name=""/>
        <dsp:cNvSpPr/>
      </dsp:nvSpPr>
      <dsp:spPr>
        <a:xfrm>
          <a:off x="0" y="4588673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4DCED-250D-4A75-B3A8-0CC969245114}">
      <dsp:nvSpPr>
        <dsp:cNvPr id="0" name=""/>
        <dsp:cNvSpPr/>
      </dsp:nvSpPr>
      <dsp:spPr>
        <a:xfrm>
          <a:off x="277094" y="4790476"/>
          <a:ext cx="503807" cy="50380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7ECCD-DF62-49DC-BC86-F868FCA1A1AE}">
      <dsp:nvSpPr>
        <dsp:cNvPr id="0" name=""/>
        <dsp:cNvSpPr/>
      </dsp:nvSpPr>
      <dsp:spPr>
        <a:xfrm>
          <a:off x="1057996" y="4584372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>
              <a:latin typeface="Times New Roman" panose="02020603050405020304" pitchFamily="18" charset="0"/>
              <a:cs typeface="Times New Roman" panose="02020603050405020304" pitchFamily="18" charset="0"/>
            </a:rPr>
            <a:t>Lo spato d’Islanda e la birifrangenza</a:t>
          </a:r>
          <a:endParaRPr lang="en-US" sz="1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7996" y="4584372"/>
        <a:ext cx="5205643" cy="916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49E9C-B9D8-4A6D-AB2F-F43EB5C55913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F7946-18C3-439F-BC1A-9AA5FC1840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480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B83BF7-665A-FDF2-A24F-9F761CCAA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02A5E38-840E-D893-E626-9CD68FB5F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393D5D-2BD5-024A-59B3-FC17A8D3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85AD-1DDB-4174-87AD-E9880052EC64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E7453E-FB73-EDCC-4EFE-B64E26E89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037A92-D276-95B3-55C0-FBE4664B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4C35-F7A8-4AAD-B0C2-8F4D8CEA8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40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43B5E1-1032-3D09-0358-7648B1B75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358D580-ADCE-E81C-8AD0-98DC85459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7120E6-0648-8C8A-E55E-1DD897D53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85AD-1DDB-4174-87AD-E9880052EC64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5F310F-8CC7-4388-D60B-9748E37F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3951B4-76B8-DA1A-A5EA-9F97462F1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4C35-F7A8-4AAD-B0C2-8F4D8CEA8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63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F51DFBE-041A-462E-F29E-F133913B0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CEB1BEF-15A0-54EE-B1F0-F5E5C747E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428120-DB59-236A-FAE5-675D56CDD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85AD-1DDB-4174-87AD-E9880052EC64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D6C5CB-0054-8DDB-943C-D4F044AC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8BE167-9E53-B290-4DD7-411FB6F3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4C35-F7A8-4AAD-B0C2-8F4D8CEA8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13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CDA941-D783-0D4D-8454-CFE663B06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8C740F-C545-5147-3CF2-CAE67718C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8B6C5D-4B61-CA8E-BE08-B8A67DBA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85AD-1DDB-4174-87AD-E9880052EC64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CFEC8A-C859-A3F6-0328-C5726798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779E79-79E2-9B3A-7E8B-487934A6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4C35-F7A8-4AAD-B0C2-8F4D8CEA8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7370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D6B2FC-E40D-431E-B90F-5F030F84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7F7B13-0A0C-66A7-904A-112B05691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24AE21-6332-8073-92B9-DF13C067B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85AD-1DDB-4174-87AD-E9880052EC64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E90BE6-284B-F1DE-80BD-4A478B8E0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928C7F-E2FE-0F6A-2832-56B6DE556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4C35-F7A8-4AAD-B0C2-8F4D8CEA8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36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F7FA5A-8D84-13E4-0A12-AD095CD52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AB193D-7E42-B51E-EEAB-C636AB7EA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F4EF6EB-49E5-DD4E-B072-3773FC806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A34376-0F70-F398-9813-15305882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85AD-1DDB-4174-87AD-E9880052EC64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9D891C-E323-5BCC-07E9-33C15702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AA17EF-3186-73BB-8DE2-4CCC2C5F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4C35-F7A8-4AAD-B0C2-8F4D8CEA8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461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F91D2A-2046-7992-3A5F-A37CA43CB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B999D9-3E3E-6D06-3C76-E05FEABDB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8486DD6-4F1C-1BCD-5F38-336FD4757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DA8F8DD-0C11-5D11-4ADA-75E0F1D3C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54AF77F-7D42-30D3-1796-19B2C0B58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224BADC-0421-BF81-E272-4CBA40363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85AD-1DDB-4174-87AD-E9880052EC64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163896B-0820-A034-0362-51E999DF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9ACC4D8-A6B3-FD66-B37D-930E7D2CA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4C35-F7A8-4AAD-B0C2-8F4D8CEA8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019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79128C-9C55-0206-1AA6-67BE2A315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340DFB5-3875-6ED6-832E-DC265DCE5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85AD-1DDB-4174-87AD-E9880052EC64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4D01ED-05F5-FAF4-9526-2DBE3EE6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54A722-4ED8-E5B5-F258-0260A3D2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4C35-F7A8-4AAD-B0C2-8F4D8CEA8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02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9BED0E4-99CD-FADD-D92B-022ADED6E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85AD-1DDB-4174-87AD-E9880052EC64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F7D7666-24DF-A5AE-F359-EF38B2CF2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410F4C-56B1-6B2B-60B4-3484FF4F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4C35-F7A8-4AAD-B0C2-8F4D8CEA8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270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129D56-DF4A-E30C-1850-FE000FD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B785E-9B52-6580-8BC6-B4D17315A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2162CD6-67F1-7959-682F-465461710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1DAB23-E893-EC49-41B3-9CD990FCA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85AD-1DDB-4174-87AD-E9880052EC64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AC7060-0C22-6B48-0656-79B9E4709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77C555-E843-DB15-EECD-C5193051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4C35-F7A8-4AAD-B0C2-8F4D8CEA8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0376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CA3D2-C759-2FF9-6C42-77BB33F40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C75C738-F943-6B95-EA8A-974BFC9DEE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A371C0A-93DB-E949-5F0C-D1DFAB58C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0A11B2-03E8-41FF-6D0B-801A327CA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85AD-1DDB-4174-87AD-E9880052EC64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3148396-661A-BF38-9298-19F9C11D2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DDD643-2F8A-44AD-58AC-16731CF0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4C35-F7A8-4AAD-B0C2-8F4D8CEA8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548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A6CA0C2-EBC9-88C6-CBAC-91EE9E07E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D52640-FC7C-3349-6694-61A3AEC6A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AF27CD-1754-070C-9AE0-CC2F89936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85AD-1DDB-4174-87AD-E9880052EC64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E94C14-D60A-8565-1B41-B6DC0F411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02AE38-50E5-A5C1-6443-A2421C978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BA4C35-F7A8-4AAD-B0C2-8F4D8CEA8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48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7" name="Freeform: Shape 1036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63CFFD-EB67-BE9F-844E-CB307E70D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194483"/>
            <a:ext cx="9144000" cy="2764028"/>
          </a:xfrm>
        </p:spPr>
        <p:txBody>
          <a:bodyPr anchor="ctr">
            <a:normAutofit/>
          </a:bodyPr>
          <a:lstStyle/>
          <a:p>
            <a:r>
              <a:rPr lang="it-IT" sz="6700">
                <a:latin typeface="Times New Roman" panose="02020603050405020304" pitchFamily="18" charset="0"/>
                <a:cs typeface="Times New Roman" panose="02020603050405020304" pitchFamily="18" charset="0"/>
              </a:rPr>
              <a:t>Le rocce: dal microscopio all’edilizia urbana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D00B8A7-059B-BE51-033A-49EB30852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4123231"/>
            <a:ext cx="8258176" cy="221011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>
                <a:latin typeface="Times New Roman"/>
                <a:cs typeface="Times New Roman"/>
              </a:rPr>
              <a:t>LICEO GINNASIO DANTE ALIGHIERI – ROMA</a:t>
            </a:r>
          </a:p>
          <a:p>
            <a:r>
              <a:rPr lang="it-IT">
                <a:latin typeface="Times New Roman"/>
                <a:cs typeface="Times New Roman"/>
              </a:rPr>
              <a:t>Classi IV A, IV D, IV F, VF</a:t>
            </a:r>
          </a:p>
          <a:p>
            <a:r>
              <a:rPr lang="it-IT">
                <a:latin typeface="Times New Roman"/>
                <a:cs typeface="Times New Roman"/>
              </a:rPr>
              <a:t>Prof.ssa Nicoletta Ferraiolo</a:t>
            </a:r>
          </a:p>
          <a:p>
            <a:r>
              <a:rPr lang="it-IT">
                <a:latin typeface="Times New Roman"/>
                <a:ea typeface="+mn-lt"/>
                <a:cs typeface="Times New Roman"/>
              </a:rPr>
              <a:t>UNIVERSITÀ “LA SAPIENZA” </a:t>
            </a:r>
            <a:endParaRPr lang="it-IT"/>
          </a:p>
          <a:p>
            <a:r>
              <a:rPr lang="it-IT">
                <a:latin typeface="Times New Roman"/>
                <a:cs typeface="Times New Roman"/>
              </a:rPr>
              <a:t>PCTO Lab2Go – Scienze della Terra</a:t>
            </a:r>
          </a:p>
          <a:p>
            <a:r>
              <a:rPr lang="it-IT">
                <a:latin typeface="Times New Roman"/>
                <a:cs typeface="Times New Roman"/>
              </a:rPr>
              <a:t>Prof.ssa Sara Ronca</a:t>
            </a:r>
          </a:p>
          <a:p>
            <a:endParaRPr lang="it-IT">
              <a:latin typeface="Times New Roman"/>
              <a:cs typeface="Times New Roma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96B9CB-C701-3C00-4183-439941D37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7" y="631804"/>
            <a:ext cx="742021" cy="7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79627C1-F4D6-ECD1-0438-5F45A82D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694" y="519469"/>
            <a:ext cx="705093" cy="8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DF1500-BD3B-E3EE-C9A6-F1B71348147F}"/>
              </a:ext>
            </a:extLst>
          </p:cNvPr>
          <p:cNvSpPr txBox="1"/>
          <p:nvPr/>
        </p:nvSpPr>
        <p:spPr>
          <a:xfrm>
            <a:off x="4407933" y="797243"/>
            <a:ext cx="338488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>
                <a:latin typeface="Times New Roman"/>
                <a:cs typeface="Times New Roman"/>
              </a:rPr>
              <a:t>LAB2GO – Percorso “Rocce”</a:t>
            </a:r>
          </a:p>
        </p:txBody>
      </p:sp>
    </p:spTree>
    <p:extLst>
      <p:ext uri="{BB962C8B-B14F-4D97-AF65-F5344CB8AC3E}">
        <p14:creationId xmlns:p14="http://schemas.microsoft.com/office/powerpoint/2010/main" val="3224836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9C7C3D1-9294-7979-80FD-91950DCA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it-IT" sz="3300">
                <a:latin typeface="Times New Roman" panose="02020603050405020304" pitchFamily="18" charset="0"/>
                <a:cs typeface="Times New Roman" panose="02020603050405020304" pitchFamily="18" charset="0"/>
              </a:rPr>
              <a:t>Lo spato d’Islanda e la birifrangenza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806A7E-8CC5-41ED-9C53-603C563FA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524722"/>
            <a:ext cx="5672666" cy="3616086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2400" dirty="0">
                <a:latin typeface="Times New Roman"/>
                <a:cs typeface="Times New Roman"/>
              </a:rPr>
              <a:t>Lo spato d’Islanda, una varietà trasparente di calcite (</a:t>
            </a:r>
            <a:r>
              <a:rPr lang="it-IT" sz="2400" dirty="0">
                <a:latin typeface="Times New Roman"/>
                <a:ea typeface="+mn-lt"/>
                <a:cs typeface="+mn-lt"/>
              </a:rPr>
              <a:t>CaCO</a:t>
            </a:r>
            <a:r>
              <a:rPr lang="it-IT" sz="2400" baseline="-25000" dirty="0">
                <a:latin typeface="Times New Roman"/>
                <a:ea typeface="+mn-lt"/>
                <a:cs typeface="+mn-lt"/>
              </a:rPr>
              <a:t>3</a:t>
            </a:r>
            <a:r>
              <a:rPr lang="it-IT" sz="2400" dirty="0">
                <a:latin typeface="Times New Roman"/>
                <a:cs typeface="Times New Roman"/>
              </a:rPr>
              <a:t>), presenta un’altissima birifrangenza. Guardando attraverso questo cristallo, si osserva uno sdoppiamento dell’immagine dovuto alla doppia rifrazione: il raggio incidente si divide in un raggio ordinario e uno straordinario, che viaggiano in direzioni e con velocità differenti; il fenomeno dimostra concretamente la natura anisotropa di alcuni cristalli.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hatsApp Video 2025-05-07 at 22.53.50">
            <a:hlinkClick r:id="" action="ppaction://media"/>
            <a:extLst>
              <a:ext uri="{FF2B5EF4-FFF2-40B4-BE49-F238E27FC236}">
                <a16:creationId xmlns:a16="http://schemas.microsoft.com/office/drawing/2014/main" id="{A50ECEBD-82B8-5667-D10E-6D0821E40E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47.57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3580" y="1193522"/>
            <a:ext cx="2621927" cy="462013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9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2C0EBE-748D-EC46-A26E-0DCF4F2FA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27193A-F2F6-C1D0-A48A-13A8DE163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Granito rosa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7F1C27D-079F-36F2-79F4-65AA038E2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Roccia </a:t>
            </a:r>
            <a:r>
              <a:rPr lang="en-US" sz="2400" dirty="0" err="1">
                <a:latin typeface="Times New Roman"/>
                <a:cs typeface="Times New Roman"/>
              </a:rPr>
              <a:t>olocristallina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inequigranulare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ipidiomorfa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composta</a:t>
            </a:r>
            <a:r>
              <a:rPr lang="en-US" sz="2400" dirty="0">
                <a:latin typeface="Times New Roman"/>
                <a:cs typeface="Times New Roman"/>
              </a:rPr>
              <a:t> da K-</a:t>
            </a:r>
            <a:r>
              <a:rPr lang="en-US" sz="2400" dirty="0" err="1">
                <a:latin typeface="Times New Roman"/>
                <a:cs typeface="Times New Roman"/>
              </a:rPr>
              <a:t>feldspato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ortoclasio</a:t>
            </a:r>
            <a:r>
              <a:rPr lang="en-US" sz="2400" dirty="0">
                <a:latin typeface="Times New Roman"/>
                <a:cs typeface="Times New Roman"/>
              </a:rPr>
              <a:t> con </a:t>
            </a:r>
            <a:r>
              <a:rPr lang="en-US" sz="2400" dirty="0" err="1">
                <a:latin typeface="Times New Roman"/>
                <a:cs typeface="Times New Roman"/>
              </a:rPr>
              <a:t>minuti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smistamenti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micropertitici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plagioclasio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oligoclasio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quarzo</a:t>
            </a:r>
            <a:r>
              <a:rPr lang="en-US" sz="2400" dirty="0">
                <a:latin typeface="Times New Roman"/>
                <a:cs typeface="Times New Roman"/>
              </a:rPr>
              <a:t>, biotite </a:t>
            </a:r>
            <a:r>
              <a:rPr lang="en-US" sz="2400" dirty="0" err="1">
                <a:latin typeface="Times New Roman"/>
                <a:cs typeface="Times New Roman"/>
              </a:rPr>
              <a:t>parzialmente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scarsa</a:t>
            </a:r>
            <a:r>
              <a:rPr lang="en-US" sz="2400" dirty="0">
                <a:latin typeface="Times New Roman"/>
                <a:cs typeface="Times New Roman"/>
              </a:rPr>
              <a:t> muscovite e </a:t>
            </a:r>
            <a:r>
              <a:rPr lang="en-US" sz="2400" dirty="0" err="1">
                <a:latin typeface="Times New Roman"/>
                <a:cs typeface="Times New Roman"/>
              </a:rPr>
              <a:t>opachi</a:t>
            </a:r>
            <a:r>
              <a:rPr lang="en-US" sz="2400" dirty="0">
                <a:latin typeface="Times New Roman"/>
                <a:cs typeface="Times New Roman"/>
              </a:rPr>
              <a:t>. Come </a:t>
            </a:r>
            <a:r>
              <a:rPr lang="en-US" sz="2400" dirty="0" err="1">
                <a:latin typeface="Times New Roman"/>
                <a:cs typeface="Times New Roman"/>
              </a:rPr>
              <a:t>fasi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accessorie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sono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presenti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zircone</a:t>
            </a:r>
            <a:r>
              <a:rPr lang="en-US" sz="2400" dirty="0">
                <a:latin typeface="Times New Roman"/>
                <a:cs typeface="Times New Roman"/>
              </a:rPr>
              <a:t> e apatite. Roccia </a:t>
            </a:r>
            <a:r>
              <a:rPr lang="en-US" sz="2400" dirty="0" err="1">
                <a:latin typeface="Times New Roman"/>
                <a:cs typeface="Times New Roman"/>
              </a:rPr>
              <a:t>plutonica</a:t>
            </a:r>
            <a:r>
              <a:rPr lang="en-US" sz="2400" dirty="0">
                <a:latin typeface="Times New Roman"/>
                <a:cs typeface="Times New Roman"/>
              </a:rPr>
              <a:t>.                                SIENOGRANITO</a:t>
            </a:r>
            <a:endParaRPr lang="it-IT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F4AD162-F035-E01A-0148-EA5B077B43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32" b="-4"/>
          <a:stretch/>
        </p:blipFill>
        <p:spPr>
          <a:xfrm>
            <a:off x="7084234" y="559862"/>
            <a:ext cx="4395569" cy="251875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EEF69A5-4E85-A525-C402-936CEC6F3E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5" r="-4" b="-4"/>
          <a:stretch/>
        </p:blipFill>
        <p:spPr>
          <a:xfrm>
            <a:off x="7084234" y="3638481"/>
            <a:ext cx="4397433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73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B33E7-32B8-CC80-6AA2-F3EBB2E8B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2C02F8B-36D9-7319-CC6E-41452BCF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Campione 19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7A620F4-7F48-E063-6BE2-4E1B04D56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2" y="2157976"/>
            <a:ext cx="6485762" cy="45259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it-IT" sz="2400">
                <a:latin typeface="Times New Roman"/>
                <a:cs typeface="Times New Roman"/>
              </a:rPr>
              <a:t>Roccia sedimentaria </a:t>
            </a:r>
            <a:r>
              <a:rPr lang="it-IT" sz="2400" err="1">
                <a:latin typeface="Times New Roman"/>
                <a:cs typeface="Times New Roman"/>
              </a:rPr>
              <a:t>silicoclastica</a:t>
            </a:r>
            <a:r>
              <a:rPr lang="it-IT" sz="2400">
                <a:latin typeface="Times New Roman"/>
                <a:cs typeface="Times New Roman"/>
              </a:rPr>
              <a:t> composta da granuli di taglia in prevalenza arenitica (diametro da 1/16 mm a 2 mm) e in minima quantità di taglia </a:t>
            </a:r>
            <a:r>
              <a:rPr lang="it-IT" sz="2400" err="1">
                <a:latin typeface="Times New Roman"/>
                <a:cs typeface="Times New Roman"/>
              </a:rPr>
              <a:t>ruditica</a:t>
            </a:r>
            <a:r>
              <a:rPr lang="it-IT" sz="2400">
                <a:latin typeface="Times New Roman"/>
                <a:cs typeface="Times New Roman"/>
              </a:rPr>
              <a:t> (non superiore ai 3 mm), scarsamente classati con grado di arrotondamento e sfericità da basso a medio.                                                          I clasti sono costituiti in prevalenza da frammenti litici di rocce metamorfiche, vulcaniche, più raramente plutoniche e sedimentarie carbonatiche, granuli monocristallini di quarzo, plagioclasio, feldspato alcalino, biotite, muscovite e calcite. La matrice è molto scarsa, il cemento è di natura carbonatica. ARENARIA LITICA</a:t>
            </a:r>
            <a:endParaRPr lang="en-US" sz="2400">
              <a:latin typeface="Times New Roman"/>
              <a:cs typeface="Times New Roman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15FF0EE-2DC0-0D80-5A84-664C406B18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1" r="969" b="-4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40FF0AF-46DC-EE6B-4D93-B800265AAA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9" r="43" b="-4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4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46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0430E66-902F-50AA-B093-6F1525097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Campione 4 </a:t>
            </a:r>
          </a:p>
        </p:txBody>
      </p:sp>
      <p:grpSp>
        <p:nvGrpSpPr>
          <p:cNvPr id="69" name="Group 4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5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E2CAF40-AF56-5A9B-A669-D2FFC4BCF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781272" cy="389332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>
                <a:latin typeface="Times New Roman"/>
                <a:cs typeface="Times New Roman"/>
              </a:rPr>
              <a:t>Roccia metamorfica </a:t>
            </a:r>
            <a:r>
              <a:rPr lang="it-IT" sz="2400" err="1">
                <a:latin typeface="Times New Roman"/>
                <a:cs typeface="Times New Roman"/>
              </a:rPr>
              <a:t>eteroblastica</a:t>
            </a:r>
            <a:r>
              <a:rPr lang="it-IT" sz="2400">
                <a:latin typeface="Times New Roman"/>
                <a:cs typeface="Times New Roman"/>
              </a:rPr>
              <a:t>, a microstruttura anisotropa orientata, composta da livelli granoblastici costituiti da prevalente quarzo, K-feldspato microclino, plagioclasio, alternati da più sottili e irregolari livelli </a:t>
            </a:r>
            <a:r>
              <a:rPr lang="it-IT" sz="2400" err="1">
                <a:latin typeface="Times New Roman"/>
                <a:cs typeface="Times New Roman"/>
              </a:rPr>
              <a:t>lepidoblastici</a:t>
            </a:r>
            <a:r>
              <a:rPr lang="it-IT" sz="2400">
                <a:latin typeface="Times New Roman"/>
                <a:cs typeface="Times New Roman"/>
              </a:rPr>
              <a:t> composti da prevalente biotite, epidoto e scarsa muscovite. Roccia metamorfica derivante da metamorfismo </a:t>
            </a:r>
            <a:r>
              <a:rPr lang="it-IT" sz="2400" err="1">
                <a:latin typeface="Times New Roman"/>
                <a:cs typeface="Times New Roman"/>
              </a:rPr>
              <a:t>dinamotermico</a:t>
            </a:r>
            <a:r>
              <a:rPr lang="it-IT" sz="2400">
                <a:latin typeface="Times New Roman"/>
                <a:cs typeface="Times New Roman"/>
              </a:rPr>
              <a:t>.                                     ORTHOGNEISS</a:t>
            </a:r>
            <a:endParaRPr lang="en-US" sz="2400">
              <a:latin typeface="Times New Roman"/>
              <a:cs typeface="Times New Roman"/>
            </a:endParaRPr>
          </a:p>
        </p:txBody>
      </p:sp>
      <p:sp>
        <p:nvSpPr>
          <p:cNvPr id="71" name="Rectangle 5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5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F8A730-7ABD-0AFE-388C-C66EEC3C2D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5" r="-4" b="-4"/>
          <a:stretch/>
        </p:blipFill>
        <p:spPr>
          <a:xfrm>
            <a:off x="7082490" y="541354"/>
            <a:ext cx="4397433" cy="2518756"/>
          </a:xfrm>
          <a:prstGeom prst="rect">
            <a:avLst/>
          </a:prstGeom>
        </p:spPr>
      </p:pic>
      <p:sp>
        <p:nvSpPr>
          <p:cNvPr id="73" name="Rectangle 58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1879C50-C899-ADE6-E65C-F6834B9265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32" b="-4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1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2C46AE-0B21-7190-C1AB-DF4E7B89D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9BD5E3A-5917-C041-7FD8-0E0589983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Campione 15 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26AC392-53D7-EAC2-B2A4-4D6172999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1" y="2330505"/>
            <a:ext cx="6327612" cy="4224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it-IT" sz="2400">
                <a:latin typeface="Times New Roman"/>
                <a:cs typeface="Times New Roman"/>
              </a:rPr>
              <a:t>Roccia vulcanica debolmente vacuolare, a microstruttura porfirica con fenocristalli di </a:t>
            </a:r>
            <a:r>
              <a:rPr lang="it-IT" sz="2400" err="1">
                <a:latin typeface="Times New Roman"/>
                <a:cs typeface="Times New Roman"/>
              </a:rPr>
              <a:t>clinopirosseno</a:t>
            </a:r>
            <a:r>
              <a:rPr lang="it-IT" sz="2400">
                <a:latin typeface="Times New Roman"/>
                <a:cs typeface="Times New Roman"/>
              </a:rPr>
              <a:t> a composizione </a:t>
            </a:r>
            <a:r>
              <a:rPr lang="it-IT" sz="2400" err="1">
                <a:latin typeface="Times New Roman"/>
                <a:cs typeface="Times New Roman"/>
              </a:rPr>
              <a:t>egirinaugitica</a:t>
            </a:r>
            <a:r>
              <a:rPr lang="it-IT" sz="2400">
                <a:latin typeface="Times New Roman"/>
                <a:cs typeface="Times New Roman"/>
              </a:rPr>
              <a:t>, plagioclasio labradoritico, leucite, scarsa magnetite. Nella pasta di fondo, a grana fine, ipocristallina, si riconoscono plagioclasio, leucite, </a:t>
            </a:r>
            <a:r>
              <a:rPr lang="it-IT" sz="2400" err="1">
                <a:latin typeface="Times New Roman"/>
                <a:cs typeface="Times New Roman"/>
              </a:rPr>
              <a:t>clinopirosseno</a:t>
            </a:r>
            <a:r>
              <a:rPr lang="it-IT" sz="2400">
                <a:latin typeface="Times New Roman"/>
                <a:cs typeface="Times New Roman"/>
              </a:rPr>
              <a:t>, scarsa olivina, flogopite, magnetite, probabile anfibolo bruno e pochissimo vetro. Tuttavia, la grana fine dei minerali non consente la completa risoluzione della pasta di fondo. La roccia è di natura lavica.                        TEFRITE LEUCITICA</a:t>
            </a:r>
            <a:endParaRPr lang="en-US" sz="2400">
              <a:latin typeface="Times New Roman"/>
              <a:cs typeface="Times New Roman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41AB59-1ADE-AEE5-BF15-1D763CC36C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90" b="-4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505B9E8-1F7A-71E3-5FDE-90A4E4D3F1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32" b="-4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50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E567FBA-24CE-F512-CC12-348C0CA1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it-IT" sz="4800">
                <a:latin typeface="Times New Roman" panose="02020603050405020304" pitchFamily="18" charset="0"/>
                <a:cs typeface="Times New Roman" panose="02020603050405020304" pitchFamily="18" charset="0"/>
              </a:rPr>
              <a:t>Competenze sviluppate e 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287098-E724-513D-79D6-FDA1129DB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816239"/>
            <a:ext cx="9941319" cy="3124658"/>
          </a:xfrm>
        </p:spPr>
        <p:txBody>
          <a:bodyPr anchor="ctr">
            <a:normAutofit/>
          </a:bodyPr>
          <a:lstStyle/>
          <a:p>
            <a:pPr marL="228600" indent="-228600" algn="l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it-IT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Attraverso questo progetto, abbiamo: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sviluppato la capacità di identificare minerali in sezione sottile;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impiegato strumenti di laboratorio universitario;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ottenuto immagini digitali e integrato competenze in chimica, fisica e geologia.</a:t>
            </a:r>
            <a:endParaRPr 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01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64C113A-CCD2-1D7A-F463-88D879FD4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it-IT" sz="5200">
                <a:latin typeface="Times New Roman" panose="02020603050405020304" pitchFamily="18" charset="0"/>
                <a:cs typeface="Times New Roman" panose="02020603050405020304" pitchFamily="18" charset="0"/>
              </a:rPr>
              <a:t>Indice</a:t>
            </a:r>
          </a:p>
        </p:txBody>
      </p:sp>
      <p:graphicFrame>
        <p:nvGraphicFramePr>
          <p:cNvPr id="17" name="Segnaposto contenuto 2">
            <a:extLst>
              <a:ext uri="{FF2B5EF4-FFF2-40B4-BE49-F238E27FC236}">
                <a16:creationId xmlns:a16="http://schemas.microsoft.com/office/drawing/2014/main" id="{78B1DF69-B370-8578-CC8B-1EB405562B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3891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274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48BD4-3F66-5FF7-B2EB-F16CCA0C7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17D4874-BEAA-5914-DAD5-3F11E3ED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it-IT" sz="4800">
                <a:latin typeface="Times New Roman" panose="02020603050405020304" pitchFamily="18" charset="0"/>
                <a:cs typeface="Times New Roman" panose="02020603050405020304" pitchFamily="18" charset="0"/>
              </a:rPr>
              <a:t>Seminari introduttivi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63C386-3C98-E805-6EC7-DD73B378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31" y="2787602"/>
            <a:ext cx="9941319" cy="3124658"/>
          </a:xfrm>
        </p:spPr>
        <p:txBody>
          <a:bodyPr anchor="ctr">
            <a:normAutofit/>
          </a:bodyPr>
          <a:lstStyle/>
          <a:p>
            <a:r>
              <a:rPr lang="it-IT" sz="2400">
                <a:latin typeface="Times New Roman"/>
                <a:cs typeface="Times New Roman"/>
              </a:rPr>
              <a:t>La composizione mineralogica delle rocce;</a:t>
            </a:r>
          </a:p>
          <a:p>
            <a:r>
              <a:rPr lang="it-IT" sz="2400">
                <a:latin typeface="Times New Roman"/>
                <a:cs typeface="Times New Roman"/>
              </a:rPr>
              <a:t>I processi di formazione geologica e la classificazione delle principali famiglie litologiche;</a:t>
            </a:r>
          </a:p>
          <a:p>
            <a:r>
              <a:rPr lang="it-IT" sz="2400">
                <a:latin typeface="Times New Roman"/>
                <a:cs typeface="Times New Roman"/>
              </a:rPr>
              <a:t>Le proprietà fisiche e chimiche dei minerali: densità, durezza, lucentezza, colore, sfaldatura e birifrangenza.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164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C8CBBE-7F6C-BF83-55C8-D95E6DC37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0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4CB32A0-BE69-C7CA-EBD8-95931893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3113415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Analisi</a:t>
            </a:r>
            <a:r>
              <a:rPr 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macroscopica</a:t>
            </a:r>
            <a:r>
              <a:rPr 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campioni</a:t>
            </a:r>
            <a:endParaRPr lang="en-US" sz="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A3E6B58-1F61-64BB-B19F-DB5535C312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49" r="-2" b="12901"/>
          <a:stretch/>
        </p:blipFill>
        <p:spPr>
          <a:xfrm>
            <a:off x="139147" y="552428"/>
            <a:ext cx="5536001" cy="546579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9809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CF82AD0-972E-2A11-A489-48A197887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52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Sezioni</a:t>
            </a:r>
            <a:r>
              <a:rPr kumimoji="0" lang="en-US" sz="5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sottili</a:t>
            </a:r>
            <a:endParaRPr lang="en-US" sz="52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3EF380-271D-220D-CA04-69C788EA6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5" y="2316421"/>
            <a:ext cx="5505646" cy="38854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sz="2400" err="1">
                <a:latin typeface="Times New Roman"/>
                <a:cs typeface="Times New Roman"/>
              </a:rPr>
              <a:t>Uso</a:t>
            </a:r>
            <a:r>
              <a:rPr lang="en-US" sz="2400">
                <a:latin typeface="Times New Roman"/>
                <a:cs typeface="Times New Roman"/>
              </a:rPr>
              <a:t> di </a:t>
            </a:r>
            <a:r>
              <a:rPr lang="en-US" sz="2400" err="1">
                <a:latin typeface="Times New Roman"/>
                <a:cs typeface="Times New Roman"/>
              </a:rPr>
              <a:t>seghe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diamantate</a:t>
            </a:r>
            <a:r>
              <a:rPr lang="en-US" sz="2400">
                <a:latin typeface="Times New Roman"/>
                <a:cs typeface="Times New Roman"/>
              </a:rPr>
              <a:t> per </a:t>
            </a:r>
            <a:r>
              <a:rPr lang="en-US" sz="2400" err="1">
                <a:latin typeface="Times New Roman"/>
                <a:cs typeface="Times New Roman"/>
              </a:rPr>
              <a:t>ottenere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sezioni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sottili</a:t>
            </a:r>
            <a:r>
              <a:rPr lang="en-US" sz="2400">
                <a:latin typeface="Times New Roman"/>
                <a:cs typeface="Times New Roman"/>
              </a:rPr>
              <a:t>;</a:t>
            </a:r>
          </a:p>
          <a:p>
            <a:pPr algn="just"/>
            <a:r>
              <a:rPr lang="en-US" sz="2400" err="1">
                <a:latin typeface="Times New Roman"/>
                <a:cs typeface="Times New Roman"/>
              </a:rPr>
              <a:t>Lappatura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su</a:t>
            </a:r>
            <a:r>
              <a:rPr lang="en-US" sz="2400">
                <a:latin typeface="Times New Roman"/>
                <a:cs typeface="Times New Roman"/>
              </a:rPr>
              <a:t> disco in </a:t>
            </a:r>
            <a:r>
              <a:rPr lang="en-US" sz="2400" err="1">
                <a:latin typeface="Times New Roman"/>
                <a:cs typeface="Times New Roman"/>
              </a:rPr>
              <a:t>ghisa</a:t>
            </a:r>
            <a:r>
              <a:rPr lang="en-US" sz="2400">
                <a:latin typeface="Times New Roman"/>
                <a:cs typeface="Times New Roman"/>
              </a:rPr>
              <a:t>;</a:t>
            </a:r>
          </a:p>
          <a:p>
            <a:pPr algn="just"/>
            <a:r>
              <a:rPr lang="en-US" sz="2400" err="1">
                <a:latin typeface="Times New Roman"/>
                <a:cs typeface="Times New Roman"/>
              </a:rPr>
              <a:t>Incollaggio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su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vetrini</a:t>
            </a:r>
            <a:r>
              <a:rPr lang="en-US" sz="2400">
                <a:latin typeface="Times New Roman"/>
                <a:cs typeface="Times New Roman"/>
              </a:rPr>
              <a:t> con </a:t>
            </a:r>
            <a:r>
              <a:rPr lang="en-US" sz="2400" err="1">
                <a:latin typeface="Times New Roman"/>
                <a:cs typeface="Times New Roman"/>
              </a:rPr>
              <a:t>colle</a:t>
            </a:r>
            <a:r>
              <a:rPr lang="en-US" sz="2400">
                <a:latin typeface="Times New Roman"/>
                <a:cs typeface="Times New Roman"/>
              </a:rPr>
              <a:t> o </a:t>
            </a:r>
            <a:r>
              <a:rPr lang="en-US" sz="2400" err="1">
                <a:latin typeface="Times New Roman"/>
                <a:cs typeface="Times New Roman"/>
              </a:rPr>
              <a:t>resine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speciali</a:t>
            </a:r>
            <a:r>
              <a:rPr lang="en-US" sz="2400">
                <a:latin typeface="Times New Roman"/>
                <a:cs typeface="Times New Roman"/>
              </a:rPr>
              <a:t>;</a:t>
            </a:r>
          </a:p>
          <a:p>
            <a:pPr algn="just"/>
            <a:r>
              <a:rPr lang="en-US" sz="2400" err="1">
                <a:latin typeface="Times New Roman"/>
                <a:cs typeface="Times New Roman"/>
              </a:rPr>
              <a:t>Riduzione</a:t>
            </a:r>
            <a:r>
              <a:rPr lang="en-US" sz="2400">
                <a:latin typeface="Times New Roman"/>
                <a:cs typeface="Times New Roman"/>
              </a:rPr>
              <a:t> a </a:t>
            </a:r>
            <a:r>
              <a:rPr lang="en-US" sz="2400" err="1">
                <a:latin typeface="Times New Roman"/>
                <a:cs typeface="Times New Roman"/>
              </a:rPr>
              <a:t>spessori</a:t>
            </a:r>
            <a:r>
              <a:rPr lang="en-US" sz="2400">
                <a:latin typeface="Times New Roman"/>
                <a:cs typeface="Times New Roman"/>
              </a:rPr>
              <a:t> di 30-35 micron, </a:t>
            </a:r>
            <a:r>
              <a:rPr lang="en-US" sz="2400" err="1">
                <a:latin typeface="Times New Roman"/>
                <a:cs typeface="Times New Roman"/>
              </a:rPr>
              <a:t>adatti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all’osservazione</a:t>
            </a:r>
            <a:r>
              <a:rPr lang="en-US" sz="2400">
                <a:latin typeface="Times New Roman"/>
                <a:cs typeface="Times New Roman"/>
              </a:rPr>
              <a:t> al </a:t>
            </a:r>
            <a:r>
              <a:rPr lang="en-US" sz="2400" err="1">
                <a:latin typeface="Times New Roman"/>
                <a:cs typeface="Times New Roman"/>
              </a:rPr>
              <a:t>microscopio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polarizzatore</a:t>
            </a:r>
            <a:r>
              <a:rPr lang="en-US" sz="2400">
                <a:latin typeface="Times New Roman"/>
                <a:cs typeface="Times New Roman"/>
              </a:rPr>
              <a:t>.</a:t>
            </a:r>
          </a:p>
          <a:p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-2025-05-07-20-21-09">
            <a:hlinkClick r:id="" action="ppaction://media"/>
            <a:extLst>
              <a:ext uri="{FF2B5EF4-FFF2-40B4-BE49-F238E27FC236}">
                <a16:creationId xmlns:a16="http://schemas.microsoft.com/office/drawing/2014/main" id="{8E611B16-8766-5D4D-0BF0-A6F4BAC986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9702" y="835145"/>
            <a:ext cx="2930695" cy="5187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3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0293C6-263A-9559-D252-9EAE552DF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C7CD0D-2BEB-5207-BE44-8BA46349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001027"/>
            <a:ext cx="5444382" cy="1550147"/>
          </a:xfrm>
        </p:spPr>
        <p:txBody>
          <a:bodyPr anchor="t">
            <a:normAutofit/>
          </a:bodyPr>
          <a:lstStyle/>
          <a:p>
            <a:r>
              <a:rPr lang="it-IT" sz="4000">
                <a:latin typeface="Times New Roman" panose="02020603050405020304" pitchFamily="18" charset="0"/>
                <a:cs typeface="Times New Roman" panose="02020603050405020304" pitchFamily="18" charset="0"/>
              </a:rPr>
              <a:t>Il microscopio polarizzatore </a:t>
            </a:r>
          </a:p>
        </p:txBody>
      </p:sp>
      <p:pic>
        <p:nvPicPr>
          <p:cNvPr id="5" name="Picture 4" descr="Microscopio di laboratorio">
            <a:extLst>
              <a:ext uri="{FF2B5EF4-FFF2-40B4-BE49-F238E27FC236}">
                <a16:creationId xmlns:a16="http://schemas.microsoft.com/office/drawing/2014/main" id="{84A845F8-A705-BB68-A0C9-CEB06F1543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90" r="17472" b="-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116875-FD57-7EE5-C984-E79572269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6" y="2322576"/>
            <a:ext cx="5972923" cy="381980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just">
              <a:buNone/>
            </a:pPr>
            <a:r>
              <a:rPr lang="it-IT" sz="2400" dirty="0">
                <a:latin typeface="Times New Roman"/>
                <a:cs typeface="Times New Roman"/>
              </a:rPr>
              <a:t>Il microscopio polarizzatore utilizza luce polarizzata, cioè filtrata in una sola direzione.  I componenti principali sono:</a:t>
            </a:r>
          </a:p>
          <a:p>
            <a:pPr algn="just"/>
            <a:r>
              <a:rPr lang="it-IT" sz="2400" dirty="0">
                <a:latin typeface="Times New Roman"/>
                <a:cs typeface="Times New Roman"/>
              </a:rPr>
              <a:t>polarizzatore, che produce la luce polarizzata;</a:t>
            </a:r>
          </a:p>
          <a:p>
            <a:pPr algn="just"/>
            <a:r>
              <a:rPr lang="it-IT" sz="2400" dirty="0">
                <a:latin typeface="Times New Roman"/>
                <a:cs typeface="Times New Roman"/>
              </a:rPr>
              <a:t>analizzatore, che incrocia la luce emergente;</a:t>
            </a:r>
          </a:p>
          <a:p>
            <a:pPr algn="just"/>
            <a:r>
              <a:rPr lang="it-IT" sz="2400" dirty="0">
                <a:latin typeface="Times New Roman"/>
                <a:cs typeface="Times New Roman"/>
              </a:rPr>
              <a:t>piastra rotante, per ruotare il campione e osservare variazioni ottiche;</a:t>
            </a:r>
          </a:p>
          <a:p>
            <a:pPr algn="just"/>
            <a:r>
              <a:rPr lang="it-IT" sz="2400" dirty="0">
                <a:latin typeface="Times New Roman"/>
                <a:cs typeface="Times New Roman"/>
              </a:rPr>
              <a:t>compensatore, lamina ottica per valutare la birifrangenza.</a:t>
            </a:r>
          </a:p>
        </p:txBody>
      </p:sp>
    </p:spTree>
    <p:extLst>
      <p:ext uri="{BB962C8B-B14F-4D97-AF65-F5344CB8AC3E}">
        <p14:creationId xmlns:p14="http://schemas.microsoft.com/office/powerpoint/2010/main" val="3061578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1B43A6F-CC1D-A93D-F81C-26B42D4B9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it-IT" sz="4800">
                <a:latin typeface="Times New Roman" panose="02020603050405020304" pitchFamily="18" charset="0"/>
                <a:cs typeface="Times New Roman" panose="02020603050405020304" pitchFamily="18" charset="0"/>
              </a:rPr>
              <a:t>Esperienza con il microscopio polarizzatore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AAD0E7-7488-02B2-51E7-ADF33D3D9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801862"/>
            <a:ext cx="9941319" cy="3124658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 fase culminante del progetto ha riguardato l’utilizzo del microscopio ottico a luce trasmessa polarizzata, grazie al quale è stato possibile:</a:t>
            </a:r>
          </a:p>
          <a:p>
            <a:pPr algn="just"/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riconoscere minerali in sezione sottile;</a:t>
            </a:r>
          </a:p>
          <a:p>
            <a:pPr algn="just"/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analizzare colori di interferenza, estinzioni, forme cristalline e tessiture;</a:t>
            </a:r>
          </a:p>
          <a:p>
            <a:pPr algn="just"/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acquisire immagini digitali dei campioni analizzati.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81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1A844C8-8900-F91B-3843-1C3BD53A0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766766"/>
            <a:ext cx="9942716" cy="1554480"/>
          </a:xfrm>
        </p:spPr>
        <p:txBody>
          <a:bodyPr anchor="ctr">
            <a:normAutofit/>
          </a:bodyPr>
          <a:lstStyle/>
          <a:p>
            <a:r>
              <a:rPr lang="it-IT" sz="4800">
                <a:latin typeface="Times New Roman" panose="02020603050405020304" pitchFamily="18" charset="0"/>
                <a:cs typeface="Times New Roman" panose="02020603050405020304" pitchFamily="18" charset="0"/>
              </a:rPr>
              <a:t>Minerali anisotropi e isotropi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0A1658-ECB9-A688-5AFD-52E041AC1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240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I minerali possono essere classificati in </a:t>
            </a:r>
            <a:r>
              <a:rPr lang="it-IT" sz="2400" dirty="0">
                <a:solidFill>
                  <a:srgbClr val="000000"/>
                </a:solidFill>
                <a:latin typeface="Times New Roman"/>
                <a:cs typeface="Times New Roman"/>
              </a:rPr>
              <a:t>isotropi e anisotropi in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base al loro comportamento ottico quando </a:t>
            </a:r>
            <a:r>
              <a:rPr lang="it-IT" sz="2400" dirty="0">
                <a:solidFill>
                  <a:srgbClr val="000000"/>
                </a:solidFill>
                <a:latin typeface="Times New Roman"/>
                <a:cs typeface="Times New Roman"/>
              </a:rPr>
              <a:t>vengono attraversati dalla </a:t>
            </a:r>
            <a:r>
              <a:rPr lang="it-IT" sz="240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luce polarizzata.</a:t>
            </a:r>
          </a:p>
          <a:p>
            <a:pPr marL="0" indent="0" algn="just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it-IT" sz="240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Minerali isotropi: non influenzano la direzione della luce polarizzata; appaiono scuri o neri in qualsiasi orientamento al microscopio, poiché non generano birifrangenza.</a:t>
            </a:r>
          </a:p>
          <a:p>
            <a:pPr marL="0" indent="0" algn="just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it-IT" sz="240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Minerali anisotropi: alterano la luce, causando la sua suddivisione in due raggi con velocità diverse, il che genera colori di interferenza e produce birifrangenza.</a:t>
            </a:r>
            <a:endParaRPr lang="it-IT" sz="2400" dirty="0">
              <a:latin typeface="Times New Roman"/>
              <a:cs typeface="Times New Roman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450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2ED4D5-B043-62C1-3B90-F38F7C0A8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598823"/>
            <a:ext cx="9941319" cy="3543357"/>
          </a:xfrm>
        </p:spPr>
        <p:txBody>
          <a:bodyPr anchor="ctr">
            <a:normAutofit/>
          </a:bodyPr>
          <a:lstStyle/>
          <a:p>
            <a:pPr marL="228600" indent="-228600" algn="l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it-IT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Si possono notare: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Colori di interferenza, che variano a seconda della birifrangenza e dello spessore;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Estinzione: la luce scompare a intervalli regolari ruotando il campione;</a:t>
            </a: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Clivaggi, inclusioni e zonature, che sono utili per l'identificazione dei minerali.</a:t>
            </a:r>
            <a:endParaRPr 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1A6D3A-DBDD-488E-F63F-D6B471AC4184}"/>
              </a:ext>
            </a:extLst>
          </p:cNvPr>
          <p:cNvSpPr txBox="1"/>
          <p:nvPr/>
        </p:nvSpPr>
        <p:spPr>
          <a:xfrm>
            <a:off x="1049546" y="1135811"/>
            <a:ext cx="902610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800">
                <a:latin typeface="Times New Roman"/>
                <a:cs typeface="Times New Roman"/>
              </a:rPr>
              <a:t>Minerali anisotropi e isotropi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9210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Le rocce: dal microscopio all’edilizia urbana</vt:lpstr>
      <vt:lpstr>Indice</vt:lpstr>
      <vt:lpstr>Seminari introduttivi</vt:lpstr>
      <vt:lpstr>Analisi macroscopica dei campioni</vt:lpstr>
      <vt:lpstr>Sezioni sottili</vt:lpstr>
      <vt:lpstr>Il microscopio polarizzatore </vt:lpstr>
      <vt:lpstr>Esperienza con il microscopio polarizzatore</vt:lpstr>
      <vt:lpstr>Minerali anisotropi e isotropi</vt:lpstr>
      <vt:lpstr>Presentazione standard di PowerPoint</vt:lpstr>
      <vt:lpstr>Lo spato d’Islanda e la birifrangenza</vt:lpstr>
      <vt:lpstr>Granito rosa</vt:lpstr>
      <vt:lpstr>Campione 19</vt:lpstr>
      <vt:lpstr>Campione 4 </vt:lpstr>
      <vt:lpstr>Campione 15 </vt:lpstr>
      <vt:lpstr>Competenze sviluppate e 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stefania manfrida</dc:creator>
  <cp:revision>31</cp:revision>
  <dcterms:created xsi:type="dcterms:W3CDTF">2025-05-07T14:41:24Z</dcterms:created>
  <dcterms:modified xsi:type="dcterms:W3CDTF">2025-05-08T11:49:23Z</dcterms:modified>
</cp:coreProperties>
</file>