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</p:sldIdLst>
  <p:sldSz cx="18288000" cy="10287000"/>
  <p:notesSz cx="6858000" cy="9144000"/>
  <p:embeddedFontLst>
    <p:embeddedFont>
      <p:font typeface="Pompiere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7843C4-A701-D9F4-626A-3971FB15E7C1}" v="75" dt="2025-05-07T13:33:49.213"/>
    <p1510:client id="{2CCC0ABA-EC16-62A3-19A8-822E60BE455D}" v="45" dt="2025-05-08T13:28:03.017"/>
    <p1510:client id="{446378D3-D0FE-175B-549F-81BEBB29D1D1}" v="1" dt="2025-05-08T09:04:43.335"/>
    <p1510:client id="{4BF2B328-F69A-07ED-7ADD-CFB4FB9ECC80}" v="11" dt="2025-05-08T09:41:59.037"/>
    <p1510:client id="{7CDEBCA6-6C2A-59E8-1548-C93260F599E7}" v="206" dt="2025-05-07T14:33:08.098"/>
    <p1510:client id="{989A2CF5-11F3-AA13-304F-DBA813E0AA27}" v="10" dt="2025-05-08T09:24:32.594"/>
    <p1510:client id="{D753B193-C379-CE43-44D1-3062D9E33291}" v="1" dt="2025-05-08T13:45:01.836"/>
    <p1510:client id="{D8C85A03-4EC9-DEFD-E6D0-554C78CC3417}" v="1" dt="2025-05-08T07:52:54.4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0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0117" y="4883072"/>
            <a:ext cx="7583446" cy="1330037"/>
            <a:chOff x="8508363" y="6172200"/>
            <a:chExt cx="10111261" cy="1773382"/>
          </a:xfrm>
        </p:grpSpPr>
        <p:sp>
          <p:nvSpPr>
            <p:cNvPr id="4" name="Freeform 4"/>
            <p:cNvSpPr/>
            <p:nvPr/>
          </p:nvSpPr>
          <p:spPr>
            <a:xfrm>
              <a:off x="8595948" y="6172200"/>
              <a:ext cx="9753600" cy="1773382"/>
            </a:xfrm>
            <a:custGeom>
              <a:avLst/>
              <a:gdLst/>
              <a:ahLst/>
              <a:cxnLst/>
              <a:rect l="l" t="t" r="r" b="b"/>
              <a:pathLst>
                <a:path w="9753600" h="1773382">
                  <a:moveTo>
                    <a:pt x="0" y="0"/>
                  </a:moveTo>
                  <a:lnTo>
                    <a:pt x="9753600" y="0"/>
                  </a:lnTo>
                  <a:lnTo>
                    <a:pt x="9753600" y="1773382"/>
                  </a:lnTo>
                  <a:lnTo>
                    <a:pt x="0" y="1773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8508363" y="6330343"/>
              <a:ext cx="10111261" cy="1342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40"/>
                </a:lnSpc>
              </a:pPr>
              <a:r>
                <a:rPr lang="en-US" sz="6100">
                  <a:solidFill>
                    <a:srgbClr val="FFFFFF"/>
                  </a:solidFill>
                  <a:latin typeface="Pompiere"/>
                  <a:ea typeface="Pompiere"/>
                  <a:cs typeface="Pompiere"/>
                  <a:sym typeface="Pompiere"/>
                </a:rPr>
                <a:t>IL TAMBURO DI TYNDALL</a:t>
              </a:r>
            </a:p>
          </p:txBody>
        </p:sp>
      </p:grpSp>
      <p:grpSp>
        <p:nvGrpSpPr>
          <p:cNvPr id="7" name="Group 2">
            <a:extLst>
              <a:ext uri="{FF2B5EF4-FFF2-40B4-BE49-F238E27FC236}">
                <a16:creationId xmlns:a16="http://schemas.microsoft.com/office/drawing/2014/main" id="{3ADE0A3D-22D7-6EC3-465D-150201CA17F7}"/>
              </a:ext>
            </a:extLst>
          </p:cNvPr>
          <p:cNvGrpSpPr/>
          <p:nvPr/>
        </p:nvGrpSpPr>
        <p:grpSpPr>
          <a:xfrm>
            <a:off x="6991813" y="2365578"/>
            <a:ext cx="8044618" cy="1330037"/>
            <a:chOff x="7681565" y="6172200"/>
            <a:chExt cx="10667983" cy="1773382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1545095A-A33D-61C8-0814-3458515CDE89}"/>
                </a:ext>
              </a:extLst>
            </p:cNvPr>
            <p:cNvSpPr/>
            <p:nvPr/>
          </p:nvSpPr>
          <p:spPr>
            <a:xfrm>
              <a:off x="8595948" y="6172200"/>
              <a:ext cx="9753600" cy="1773382"/>
            </a:xfrm>
            <a:custGeom>
              <a:avLst/>
              <a:gdLst/>
              <a:ahLst/>
              <a:cxnLst/>
              <a:rect l="l" t="t" r="r" b="b"/>
              <a:pathLst>
                <a:path w="9753600" h="1773382">
                  <a:moveTo>
                    <a:pt x="0" y="0"/>
                  </a:moveTo>
                  <a:lnTo>
                    <a:pt x="9753600" y="0"/>
                  </a:lnTo>
                  <a:lnTo>
                    <a:pt x="9753600" y="1773382"/>
                  </a:lnTo>
                  <a:lnTo>
                    <a:pt x="0" y="1773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646B36A4-DCE9-C465-8B09-712D42983C9D}"/>
                </a:ext>
              </a:extLst>
            </p:cNvPr>
            <p:cNvSpPr txBox="1"/>
            <p:nvPr/>
          </p:nvSpPr>
          <p:spPr>
            <a:xfrm>
              <a:off x="7681565" y="6176013"/>
              <a:ext cx="10612830" cy="1406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540"/>
                </a:lnSpc>
              </a:pPr>
              <a:r>
                <a:rPr lang="en-US" sz="7000">
                  <a:solidFill>
                    <a:srgbClr val="FFFFFF"/>
                  </a:solidFill>
                  <a:latin typeface="Pompiere"/>
                </a:rPr>
                <a:t>Museo di </a:t>
              </a:r>
              <a:r>
                <a:rPr lang="en-US" sz="7000" err="1">
                  <a:solidFill>
                    <a:srgbClr val="FFFFFF"/>
                  </a:solidFill>
                  <a:latin typeface="Pompiere"/>
                </a:rPr>
                <a:t>Fisica</a:t>
              </a:r>
              <a:r>
                <a:rPr lang="en-US" sz="7000">
                  <a:solidFill>
                    <a:srgbClr val="FFFFFF"/>
                  </a:solidFill>
                  <a:latin typeface="Pompiere"/>
                </a:rPr>
                <a:t> </a:t>
              </a:r>
              <a:r>
                <a:rPr lang="en-US" sz="7000" err="1">
                  <a:solidFill>
                    <a:srgbClr val="FFFFFF"/>
                  </a:solidFill>
                  <a:latin typeface="Pompiere"/>
                </a:rPr>
                <a:t>Bojano</a:t>
              </a:r>
              <a:endParaRPr lang="en-US" sz="7000">
                <a:solidFill>
                  <a:srgbClr val="FFFFFF"/>
                </a:solidFill>
                <a:latin typeface="Pompiere"/>
              </a:endParaRPr>
            </a:p>
          </p:txBody>
        </p:sp>
      </p:grpSp>
      <p:pic>
        <p:nvPicPr>
          <p:cNvPr id="10" name="introduende">
            <a:hlinkClick r:id="" action="ppaction://media"/>
            <a:extLst>
              <a:ext uri="{FF2B5EF4-FFF2-40B4-BE49-F238E27FC236}">
                <a16:creationId xmlns:a16="http://schemas.microsoft.com/office/drawing/2014/main" id="{EFC2AAB9-EA03-2262-9AAF-438AC242E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7660" y="293185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MG_3466.HEIC"/>
          <p:cNvSpPr/>
          <p:nvPr/>
        </p:nvSpPr>
        <p:spPr>
          <a:xfrm>
            <a:off x="8298543" y="2794907"/>
            <a:ext cx="9989457" cy="7492093"/>
          </a:xfrm>
          <a:custGeom>
            <a:avLst/>
            <a:gdLst/>
            <a:ahLst/>
            <a:cxnLst/>
            <a:rect l="l" t="t" r="r" b="b"/>
            <a:pathLst>
              <a:path w="9989457" h="7492093">
                <a:moveTo>
                  <a:pt x="0" y="0"/>
                </a:moveTo>
                <a:lnTo>
                  <a:pt x="9989457" y="0"/>
                </a:lnTo>
                <a:lnTo>
                  <a:pt x="9989457" y="7492093"/>
                </a:lnTo>
                <a:lnTo>
                  <a:pt x="0" y="7492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 descr="IMG_3465.HEIC"/>
          <p:cNvSpPr/>
          <p:nvPr/>
        </p:nvSpPr>
        <p:spPr>
          <a:xfrm>
            <a:off x="-442067" y="2794907"/>
            <a:ext cx="9998685" cy="7492093"/>
          </a:xfrm>
          <a:custGeom>
            <a:avLst/>
            <a:gdLst/>
            <a:ahLst/>
            <a:cxnLst/>
            <a:rect l="l" t="t" r="r" b="b"/>
            <a:pathLst>
              <a:path w="9977119" h="7492093">
                <a:moveTo>
                  <a:pt x="0" y="0"/>
                </a:moveTo>
                <a:lnTo>
                  <a:pt x="9977119" y="0"/>
                </a:lnTo>
                <a:lnTo>
                  <a:pt x="9977119" y="7492093"/>
                </a:lnTo>
                <a:lnTo>
                  <a:pt x="0" y="74920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66" t="-953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551200"/>
            <a:ext cx="16230600" cy="1706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Il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tamburo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viene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successivamente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capovolto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,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consentendo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di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osservare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nuovamente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il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fenomeno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della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rifrazione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.</a:t>
            </a:r>
            <a:endParaRPr lang="it-IT" sz="4000">
              <a:solidFill>
                <a:schemeClr val="bg1"/>
              </a:solidFill>
              <a:latin typeface="Pompiere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ID-20250404-WA000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64698"/>
            <a:ext cx="18288000" cy="10351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1342" y="862948"/>
            <a:ext cx="8522658" cy="9254759"/>
          </a:xfrm>
          <a:custGeom>
            <a:avLst/>
            <a:gdLst/>
            <a:ahLst/>
            <a:cxnLst/>
            <a:rect l="l" t="t" r="r" b="b"/>
            <a:pathLst>
              <a:path w="8522658" h="9254759">
                <a:moveTo>
                  <a:pt x="0" y="0"/>
                </a:moveTo>
                <a:lnTo>
                  <a:pt x="8522658" y="0"/>
                </a:lnTo>
                <a:lnTo>
                  <a:pt x="8522658" y="9254759"/>
                </a:lnTo>
                <a:lnTo>
                  <a:pt x="0" y="9254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05" r="-13579" b="-391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44333" y="859407"/>
            <a:ext cx="8172153" cy="9258300"/>
          </a:xfrm>
          <a:custGeom>
            <a:avLst/>
            <a:gdLst/>
            <a:ahLst/>
            <a:cxnLst/>
            <a:rect l="l" t="t" r="r" b="b"/>
            <a:pathLst>
              <a:path w="8172153" h="9258300">
                <a:moveTo>
                  <a:pt x="0" y="0"/>
                </a:moveTo>
                <a:lnTo>
                  <a:pt x="8172154" y="0"/>
                </a:lnTo>
                <a:lnTo>
                  <a:pt x="817215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85" t="-5562" r="-8137"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9A612AF-367D-6333-2982-DBAA7E19D504}"/>
              </a:ext>
            </a:extLst>
          </p:cNvPr>
          <p:cNvSpPr/>
          <p:nvPr/>
        </p:nvSpPr>
        <p:spPr>
          <a:xfrm>
            <a:off x="5077115" y="8593282"/>
            <a:ext cx="7315200" cy="1330036"/>
          </a:xfrm>
          <a:custGeom>
            <a:avLst/>
            <a:gdLst/>
            <a:ahLst/>
            <a:cxnLst/>
            <a:rect l="l" t="t" r="r" b="b"/>
            <a:pathLst>
              <a:path w="7315200" h="1330036">
                <a:moveTo>
                  <a:pt x="0" y="0"/>
                </a:moveTo>
                <a:lnTo>
                  <a:pt x="7315200" y="0"/>
                </a:lnTo>
                <a:lnTo>
                  <a:pt x="7315200" y="1330036"/>
                </a:lnTo>
                <a:lnTo>
                  <a:pt x="0" y="133003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3879FA-8210-F6FC-498C-5D3654281DA2}"/>
              </a:ext>
            </a:extLst>
          </p:cNvPr>
          <p:cNvSpPr txBox="1"/>
          <p:nvPr/>
        </p:nvSpPr>
        <p:spPr>
          <a:xfrm>
            <a:off x="6435306" y="8839919"/>
            <a:ext cx="4619445" cy="8540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95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sz="3300" baseline="-2500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4950">
                <a:solidFill>
                  <a:srgbClr val="FFFFFF"/>
                </a:solidFill>
                <a:latin typeface="Arial"/>
                <a:cs typeface="Arial"/>
              </a:rPr>
              <a:t>sinӨ</a:t>
            </a:r>
            <a:r>
              <a:rPr lang="en-US" sz="3300" baseline="-2500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4950">
                <a:solidFill>
                  <a:srgbClr val="FFFFFF"/>
                </a:solidFill>
                <a:latin typeface="Arial"/>
                <a:cs typeface="Arial"/>
              </a:rPr>
              <a:t>=n</a:t>
            </a:r>
            <a:r>
              <a:rPr lang="en-US" sz="3300" baseline="-2500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4950">
                <a:solidFill>
                  <a:srgbClr val="FFFFFF"/>
                </a:solidFill>
                <a:latin typeface="Arial"/>
                <a:cs typeface="Arial"/>
              </a:rPr>
              <a:t>sinӨ</a:t>
            </a:r>
            <a:r>
              <a:rPr lang="en-US" sz="3300" baseline="-2500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ID-20250404-WA0007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64698"/>
            <a:ext cx="18288000" cy="103516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4032" y="8551314"/>
            <a:ext cx="17599936" cy="1327707"/>
            <a:chOff x="0" y="0"/>
            <a:chExt cx="23466581" cy="1770276"/>
          </a:xfrm>
        </p:grpSpPr>
        <p:sp>
          <p:nvSpPr>
            <p:cNvPr id="4" name="Freeform 4"/>
            <p:cNvSpPr/>
            <p:nvPr/>
          </p:nvSpPr>
          <p:spPr>
            <a:xfrm rot="5400000">
              <a:off x="2121466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>
              <a:off x="1984306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5400000">
              <a:off x="18059402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5400000">
              <a:off x="16275740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400000">
              <a:off x="14432769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5400000">
              <a:off x="12589798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400000">
              <a:off x="10746828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8903857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5400000">
              <a:off x="7060886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400000">
              <a:off x="5217915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3374944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5400000">
              <a:off x="153197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491282" y="-48164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2219005" y="8774113"/>
            <a:ext cx="13849990" cy="863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err="1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L'angolo</a:t>
            </a:r>
            <a:r>
              <a:rPr lang="en-US" sz="5000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 </a:t>
            </a:r>
            <a:r>
              <a:rPr lang="en-US" sz="5000" err="1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rifratto</a:t>
            </a:r>
            <a:r>
              <a:rPr lang="en-US" sz="5000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 </a:t>
            </a:r>
            <a:r>
              <a:rPr lang="en-US" sz="5000" err="1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scompare</a:t>
            </a:r>
            <a:r>
              <a:rPr lang="en-US" sz="5000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 se </a:t>
            </a:r>
            <a:r>
              <a:rPr lang="en-US" sz="5000" err="1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l’angolo</a:t>
            </a:r>
            <a:r>
              <a:rPr lang="en-US" sz="5000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 di </a:t>
            </a:r>
            <a:r>
              <a:rPr lang="en-US" sz="5000" err="1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incidenza</a:t>
            </a:r>
            <a:r>
              <a:rPr lang="en-US" sz="5000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 è </a:t>
            </a:r>
            <a:r>
              <a:rPr lang="en-US" sz="5000" err="1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abbastanza</a:t>
            </a:r>
            <a:r>
              <a:rPr lang="en-US" sz="5000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 </a:t>
            </a:r>
            <a:r>
              <a:rPr lang="en-US" sz="5000" err="1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ampio</a:t>
            </a:r>
            <a:r>
              <a:rPr lang="en-US" sz="5000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MG_3215.HEIC"/>
          <p:cNvSpPr/>
          <p:nvPr/>
        </p:nvSpPr>
        <p:spPr>
          <a:xfrm>
            <a:off x="7910114" y="362969"/>
            <a:ext cx="10377886" cy="8895331"/>
          </a:xfrm>
          <a:custGeom>
            <a:avLst/>
            <a:gdLst/>
            <a:ahLst/>
            <a:cxnLst/>
            <a:rect l="l" t="t" r="r" b="b"/>
            <a:pathLst>
              <a:path w="10377886" h="8895331">
                <a:moveTo>
                  <a:pt x="0" y="0"/>
                </a:moveTo>
                <a:lnTo>
                  <a:pt x="10377886" y="0"/>
                </a:lnTo>
                <a:lnTo>
                  <a:pt x="10377886" y="8895331"/>
                </a:lnTo>
                <a:lnTo>
                  <a:pt x="0" y="8895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icture 3" descr="VID-20250422-WA003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028700" y="0"/>
            <a:ext cx="5715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44032" y="8594447"/>
            <a:ext cx="17599936" cy="1327707"/>
            <a:chOff x="0" y="0"/>
            <a:chExt cx="23466581" cy="1770276"/>
          </a:xfrm>
        </p:grpSpPr>
        <p:sp>
          <p:nvSpPr>
            <p:cNvPr id="5" name="Freeform 5"/>
            <p:cNvSpPr/>
            <p:nvPr/>
          </p:nvSpPr>
          <p:spPr>
            <a:xfrm rot="5400000">
              <a:off x="2121466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5400000">
              <a:off x="1984306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5400000">
              <a:off x="18059402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400000">
              <a:off x="16275740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5400000">
              <a:off x="14432769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400000">
              <a:off x="12589798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10746828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5400000">
              <a:off x="8903857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400000">
              <a:off x="7060886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5217915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5400000">
              <a:off x="3374944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153197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5400000">
              <a:off x="491282" y="-48164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567962" y="8601585"/>
            <a:ext cx="17130509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L'angolo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di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incidenza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ha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superato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l'angolo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limite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,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pertanto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il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raggio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non è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più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rifratto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, ma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viene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interamente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riflesso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,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dando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luogo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al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fenomeno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della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riflessione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totale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.</a:t>
            </a:r>
            <a:endParaRPr lang="it-IT" sz="3600">
              <a:solidFill>
                <a:schemeClr val="bg1"/>
              </a:solidFill>
              <a:latin typeface="Pompiere"/>
            </a:endParaRPr>
          </a:p>
          <a:p>
            <a:pPr algn="just"/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A sinistra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della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slide è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visibile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il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fenomeno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della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riflessione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totale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all'interno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di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una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fibra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ottica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.</a:t>
            </a:r>
            <a:br>
              <a:rPr lang="en-US">
                <a:sym typeface="Pompiere"/>
              </a:rPr>
            </a:br>
            <a:endParaRPr lang="en-US">
              <a:ea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MG_3474.HEIC"/>
          <p:cNvSpPr/>
          <p:nvPr/>
        </p:nvSpPr>
        <p:spPr>
          <a:xfrm>
            <a:off x="13177045" y="3472394"/>
            <a:ext cx="5110955" cy="6814606"/>
          </a:xfrm>
          <a:custGeom>
            <a:avLst/>
            <a:gdLst/>
            <a:ahLst/>
            <a:cxnLst/>
            <a:rect l="l" t="t" r="r" b="b"/>
            <a:pathLst>
              <a:path w="5110955" h="6814606">
                <a:moveTo>
                  <a:pt x="0" y="0"/>
                </a:moveTo>
                <a:lnTo>
                  <a:pt x="5110955" y="0"/>
                </a:lnTo>
                <a:lnTo>
                  <a:pt x="5110955" y="6814606"/>
                </a:lnTo>
                <a:lnTo>
                  <a:pt x="0" y="6814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icture 3" descr="tamburo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8.64"/>
                </p14:media>
              </p:ext>
            </p:extLst>
          </p:nvPr>
        </p:nvPicPr>
        <p:blipFill>
          <a:blip r:embed="rId5"/>
          <a:srcRect l="26441" r="23851"/>
          <a:stretch>
            <a:fillRect/>
          </a:stretch>
        </p:blipFill>
        <p:spPr>
          <a:xfrm>
            <a:off x="7715250" y="3472394"/>
            <a:ext cx="5984328" cy="681460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0" y="0"/>
            <a:ext cx="7715250" cy="10965656"/>
          </a:xfrm>
          <a:custGeom>
            <a:avLst/>
            <a:gdLst/>
            <a:ahLst/>
            <a:cxnLst/>
            <a:rect l="l" t="t" r="r" b="b"/>
            <a:pathLst>
              <a:path w="7715250" h="10965656">
                <a:moveTo>
                  <a:pt x="0" y="0"/>
                </a:moveTo>
                <a:lnTo>
                  <a:pt x="7715250" y="0"/>
                </a:lnTo>
                <a:lnTo>
                  <a:pt x="7715250" y="10965656"/>
                </a:lnTo>
                <a:lnTo>
                  <a:pt x="0" y="10965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584280" y="568778"/>
            <a:ext cx="9179746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È </a:t>
            </a:r>
            <a:r>
              <a:rPr lang="en-US" sz="48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stata</a:t>
            </a:r>
            <a:r>
              <a:rPr lang="en-US" sz="48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8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effettuata</a:t>
            </a:r>
            <a:r>
              <a:rPr lang="en-US" sz="48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8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una</a:t>
            </a:r>
            <a:r>
              <a:rPr lang="en-US" sz="48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8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stima</a:t>
            </a:r>
            <a:r>
              <a:rPr lang="en-US" sz="48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8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teorica</a:t>
            </a:r>
            <a:r>
              <a:rPr lang="en-US" sz="48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8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dell'angolo</a:t>
            </a:r>
            <a:r>
              <a:rPr lang="en-US" sz="48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8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limite</a:t>
            </a:r>
            <a:r>
              <a:rPr lang="en-US" sz="48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, </a:t>
            </a:r>
            <a:r>
              <a:rPr lang="en-US" sz="48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che</a:t>
            </a:r>
            <a:r>
              <a:rPr lang="en-US" sz="48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è </a:t>
            </a:r>
            <a:r>
              <a:rPr lang="en-US" sz="48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stato</a:t>
            </a:r>
            <a:r>
              <a:rPr lang="en-US" sz="48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8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successivamente</a:t>
            </a:r>
            <a:r>
              <a:rPr lang="en-US" sz="48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8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misurato</a:t>
            </a:r>
            <a:r>
              <a:rPr lang="en-US" sz="48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8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utilizzando</a:t>
            </a:r>
            <a:r>
              <a:rPr lang="en-US" sz="48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un </a:t>
            </a:r>
            <a:r>
              <a:rPr lang="en-US" sz="48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goniometro</a:t>
            </a:r>
            <a:r>
              <a:rPr lang="en-US" sz="48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.</a:t>
            </a:r>
            <a:br>
              <a:rPr lang="en-US">
                <a:sym typeface="Pompiere"/>
              </a:rPr>
            </a:br>
            <a:endParaRPr lang="en-US">
              <a:ea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79829" y="2685763"/>
            <a:ext cx="9133876" cy="863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UNA PRODUZIONE DEGLI</a:t>
            </a:r>
          </a:p>
        </p:txBody>
      </p:sp>
      <p:pic>
        <p:nvPicPr>
          <p:cNvPr id="4" name="chiusuraduende">
            <a:hlinkClick r:id="" action="ppaction://media"/>
            <a:extLst>
              <a:ext uri="{FF2B5EF4-FFF2-40B4-BE49-F238E27FC236}">
                <a16:creationId xmlns:a16="http://schemas.microsoft.com/office/drawing/2014/main" id="{4C0A7C2E-D525-69E6-FA60-BA1E78C6D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478" y="597813"/>
            <a:ext cx="730250" cy="73025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506806F5-BB54-E1BA-82B7-154BA141E8BF}"/>
              </a:ext>
            </a:extLst>
          </p:cNvPr>
          <p:cNvSpPr txBox="1"/>
          <p:nvPr/>
        </p:nvSpPr>
        <p:spPr>
          <a:xfrm>
            <a:off x="5746315" y="4705585"/>
            <a:ext cx="6800904" cy="863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IISS </a:t>
            </a:r>
            <a:r>
              <a:rPr lang="en-US" sz="5000" err="1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Bojano</a:t>
            </a:r>
            <a:r>
              <a:rPr lang="en-US" sz="5000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 Studios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20762E-BDBF-8E51-4B4A-8519BC743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A83666D-C5E8-E9BE-E93E-E6DFC3F5F353}"/>
              </a:ext>
            </a:extLst>
          </p:cNvPr>
          <p:cNvSpPr txBox="1"/>
          <p:nvPr/>
        </p:nvSpPr>
        <p:spPr>
          <a:xfrm>
            <a:off x="6826685" y="1923862"/>
            <a:ext cx="4630341" cy="897682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000">
                <a:solidFill>
                  <a:srgbClr val="FFFFFF"/>
                </a:solidFill>
                <a:latin typeface="Pompiere"/>
                <a:ea typeface="Pompiere"/>
                <a:cs typeface="Pompiere"/>
              </a:rPr>
              <a:t>Team di </a:t>
            </a:r>
            <a:r>
              <a:rPr lang="en-US" sz="6000" err="1">
                <a:solidFill>
                  <a:srgbClr val="FFFFFF"/>
                </a:solidFill>
                <a:latin typeface="Pompiere"/>
                <a:ea typeface="Pompiere"/>
                <a:cs typeface="Pompiere"/>
              </a:rPr>
              <a:t>produzione</a:t>
            </a:r>
            <a:endParaRPr lang="en-US" sz="6000" err="1">
              <a:solidFill>
                <a:srgbClr val="FFFFFF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307F175-E252-A921-D143-22116E8FB35D}"/>
              </a:ext>
            </a:extLst>
          </p:cNvPr>
          <p:cNvSpPr txBox="1"/>
          <p:nvPr/>
        </p:nvSpPr>
        <p:spPr>
          <a:xfrm>
            <a:off x="4595486" y="3884434"/>
            <a:ext cx="9097551" cy="355866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Pompiere"/>
                <a:ea typeface="Linotype Feltpen"/>
                <a:cs typeface="Linotype Feltpen"/>
                <a:sym typeface="Linotype Feltpen"/>
              </a:rPr>
              <a:t>Bernardo Silvia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Pompiere"/>
                <a:ea typeface="Linotype Feltpen"/>
                <a:cs typeface="Linotype Feltpen"/>
                <a:sym typeface="Linotype Feltpen"/>
              </a:rPr>
              <a:t>Di Iulio Arianna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Pompiere"/>
                <a:ea typeface="Linotype Feltpen"/>
                <a:cs typeface="Linotype Feltpen"/>
                <a:sym typeface="Linotype Feltpen"/>
              </a:rPr>
              <a:t>Iannetta Matteo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Pompiere"/>
                <a:ea typeface="Linotype Feltpen"/>
                <a:cs typeface="Linotype Feltpen"/>
                <a:sym typeface="Linotype Feltpen"/>
              </a:rPr>
              <a:t>Prioriello Martina</a:t>
            </a:r>
          </a:p>
        </p:txBody>
      </p:sp>
    </p:spTree>
    <p:extLst>
      <p:ext uri="{BB962C8B-B14F-4D97-AF65-F5344CB8AC3E}">
        <p14:creationId xmlns:p14="http://schemas.microsoft.com/office/powerpoint/2010/main" val="3395350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26685" y="2364637"/>
            <a:ext cx="4630341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000" err="1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Musiche</a:t>
            </a:r>
            <a:endParaRPr lang="en-US" sz="6000">
              <a:solidFill>
                <a:srgbClr val="FFFFFF"/>
              </a:solidFill>
              <a:latin typeface="Pompiere"/>
              <a:ea typeface="Pompiere"/>
              <a:cs typeface="Pompiere"/>
            </a:endParaRPr>
          </a:p>
        </p:txBody>
      </p:sp>
      <p:sp>
        <p:nvSpPr>
          <p:cNvPr id="3" name="TextBox 3"/>
          <p:cNvSpPr txBox="1"/>
          <p:nvPr/>
        </p:nvSpPr>
        <p:spPr>
          <a:xfrm rot="-10800000" flipV="1">
            <a:off x="6850171" y="4302166"/>
            <a:ext cx="4590250" cy="84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Pompiere"/>
                <a:ea typeface="Linotype Feltpen"/>
                <a:cs typeface="Linotype Feltpen"/>
              </a:rPr>
              <a:t>"Duende"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AC970CA-2E11-313D-8318-0C8C1E34F608}"/>
              </a:ext>
            </a:extLst>
          </p:cNvPr>
          <p:cNvSpPr txBox="1"/>
          <p:nvPr/>
        </p:nvSpPr>
        <p:spPr>
          <a:xfrm>
            <a:off x="3914384" y="5846221"/>
            <a:ext cx="10470970" cy="863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err="1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dall'omonimo</a:t>
            </a:r>
            <a:r>
              <a:rPr lang="en-US" sz="5000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 Album di Simone Sala - </a:t>
            </a:r>
            <a:r>
              <a:rPr lang="en-US" sz="5000" err="1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Pianista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C76B2CB1-BD42-136E-3D41-52820117FBA7}"/>
              </a:ext>
            </a:extLst>
          </p:cNvPr>
          <p:cNvSpPr txBox="1"/>
          <p:nvPr/>
        </p:nvSpPr>
        <p:spPr>
          <a:xfrm rot="-10800000" flipV="1">
            <a:off x="5707171" y="6727847"/>
            <a:ext cx="687625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3000">
                <a:solidFill>
                  <a:srgbClr val="FFFFFF"/>
                </a:solidFill>
                <a:latin typeface="Pompiere"/>
                <a:ea typeface="Linotype Feltpen"/>
                <a:cs typeface="Linotype Feltpen"/>
              </a:rPr>
              <a:t>(2011 – Tutti </a:t>
            </a:r>
            <a:r>
              <a:rPr lang="en-US" sz="3000" err="1">
                <a:solidFill>
                  <a:srgbClr val="FFFFFF"/>
                </a:solidFill>
                <a:latin typeface="Pompiere"/>
                <a:ea typeface="Linotype Feltpen"/>
                <a:cs typeface="Linotype Feltpen"/>
              </a:rPr>
              <a:t>i</a:t>
            </a:r>
            <a:r>
              <a:rPr lang="en-US" sz="3000">
                <a:solidFill>
                  <a:srgbClr val="FFFFFF"/>
                </a:solidFill>
                <a:latin typeface="Pompiere"/>
                <a:ea typeface="Linotype Feltpen"/>
                <a:cs typeface="Linotype Feltpen"/>
              </a:rPr>
              <a:t> </a:t>
            </a:r>
            <a:r>
              <a:rPr lang="en-US" sz="3000" err="1">
                <a:solidFill>
                  <a:srgbClr val="FFFFFF"/>
                </a:solidFill>
                <a:latin typeface="Pompiere"/>
                <a:ea typeface="Linotype Feltpen"/>
                <a:cs typeface="Linotype Feltpen"/>
              </a:rPr>
              <a:t>diritti</a:t>
            </a:r>
            <a:r>
              <a:rPr lang="en-US" sz="3000">
                <a:solidFill>
                  <a:srgbClr val="FFFFFF"/>
                </a:solidFill>
                <a:latin typeface="Pompiere"/>
                <a:ea typeface="Linotype Feltpen"/>
                <a:cs typeface="Linotype Feltpen"/>
              </a:rPr>
              <a:t> </a:t>
            </a:r>
            <a:r>
              <a:rPr lang="en-US" sz="3000" err="1">
                <a:solidFill>
                  <a:srgbClr val="FFFFFF"/>
                </a:solidFill>
                <a:latin typeface="Pompiere"/>
                <a:ea typeface="Linotype Feltpen"/>
                <a:cs typeface="Linotype Feltpen"/>
              </a:rPr>
              <a:t>sono</a:t>
            </a:r>
            <a:r>
              <a:rPr lang="en-US" sz="3000">
                <a:solidFill>
                  <a:srgbClr val="FFFFFF"/>
                </a:solidFill>
                <a:latin typeface="Pompiere"/>
                <a:ea typeface="Linotype Feltpen"/>
                <a:cs typeface="Linotype Feltpen"/>
              </a:rPr>
              <a:t> </a:t>
            </a:r>
            <a:r>
              <a:rPr lang="en-US" sz="3000" err="1">
                <a:solidFill>
                  <a:srgbClr val="FFFFFF"/>
                </a:solidFill>
                <a:latin typeface="Pompiere"/>
                <a:ea typeface="Linotype Feltpen"/>
                <a:cs typeface="Linotype Feltpen"/>
              </a:rPr>
              <a:t>riservati</a:t>
            </a:r>
            <a:r>
              <a:rPr lang="en-US" sz="3000">
                <a:solidFill>
                  <a:srgbClr val="FFFFFF"/>
                </a:solidFill>
                <a:latin typeface="Pompiere"/>
                <a:ea typeface="Linotype Feltpen"/>
                <a:cs typeface="Linotype Feltpen"/>
              </a:rPr>
              <a:t>) 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8491828"/>
          </a:xfrm>
          <a:custGeom>
            <a:avLst/>
            <a:gdLst/>
            <a:ahLst/>
            <a:cxnLst/>
            <a:rect l="l" t="t" r="r" b="b"/>
            <a:pathLst>
              <a:path w="18288000" h="8491828">
                <a:moveTo>
                  <a:pt x="0" y="0"/>
                </a:moveTo>
                <a:lnTo>
                  <a:pt x="18288000" y="0"/>
                </a:lnTo>
                <a:lnTo>
                  <a:pt x="18288000" y="8491828"/>
                </a:lnTo>
                <a:lnTo>
                  <a:pt x="0" y="8491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7852" y="8773293"/>
            <a:ext cx="17872296" cy="1330036"/>
            <a:chOff x="0" y="0"/>
            <a:chExt cx="23829728" cy="17733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53600" cy="1773382"/>
            </a:xfrm>
            <a:custGeom>
              <a:avLst/>
              <a:gdLst/>
              <a:ahLst/>
              <a:cxnLst/>
              <a:rect l="l" t="t" r="r" b="b"/>
              <a:pathLst>
                <a:path w="9753600" h="1773382">
                  <a:moveTo>
                    <a:pt x="0" y="0"/>
                  </a:moveTo>
                  <a:lnTo>
                    <a:pt x="9753600" y="0"/>
                  </a:lnTo>
                  <a:lnTo>
                    <a:pt x="9753600" y="1773382"/>
                  </a:lnTo>
                  <a:lnTo>
                    <a:pt x="0" y="1773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070306" y="0"/>
              <a:ext cx="9753600" cy="1773382"/>
            </a:xfrm>
            <a:custGeom>
              <a:avLst/>
              <a:gdLst/>
              <a:ahLst/>
              <a:cxnLst/>
              <a:rect l="l" t="t" r="r" b="b"/>
              <a:pathLst>
                <a:path w="9753600" h="1773382">
                  <a:moveTo>
                    <a:pt x="0" y="0"/>
                  </a:moveTo>
                  <a:lnTo>
                    <a:pt x="9753600" y="0"/>
                  </a:lnTo>
                  <a:lnTo>
                    <a:pt x="9753600" y="1773382"/>
                  </a:lnTo>
                  <a:lnTo>
                    <a:pt x="0" y="1773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076128" y="0"/>
              <a:ext cx="9753600" cy="1773382"/>
            </a:xfrm>
            <a:custGeom>
              <a:avLst/>
              <a:gdLst/>
              <a:ahLst/>
              <a:cxnLst/>
              <a:rect l="l" t="t" r="r" b="b"/>
              <a:pathLst>
                <a:path w="9753600" h="1773382">
                  <a:moveTo>
                    <a:pt x="0" y="0"/>
                  </a:moveTo>
                  <a:lnTo>
                    <a:pt x="9753600" y="0"/>
                  </a:lnTo>
                  <a:lnTo>
                    <a:pt x="9753600" y="1773382"/>
                  </a:lnTo>
                  <a:lnTo>
                    <a:pt x="0" y="1773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26370" y="8745250"/>
            <a:ext cx="17813694" cy="1370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Lo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strumento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,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presente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nel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laboratorio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di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fisica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della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nostra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scuola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,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consente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di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osservare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con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chiarezza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alcuni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fenomeni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caratteristici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dell’ottica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geometrica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.</a:t>
            </a:r>
            <a:endParaRPr lang="it-IT" sz="3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erchio, aria aperta, specchio&#10;&#10;Il contenuto generato dall&amp;#39;IA potrebbe non essere corretto.">
            <a:extLst>
              <a:ext uri="{FF2B5EF4-FFF2-40B4-BE49-F238E27FC236}">
                <a16:creationId xmlns:a16="http://schemas.microsoft.com/office/drawing/2014/main" id="{17DA6084-EE8A-AA35-95EF-7779ABC5D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760" y="0"/>
            <a:ext cx="8492462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ID-20250403-WA0000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58" end="5888.666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64698"/>
            <a:ext cx="18288000" cy="103516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2466" y="8529749"/>
            <a:ext cx="17599936" cy="1327707"/>
            <a:chOff x="0" y="0"/>
            <a:chExt cx="23466581" cy="1770276"/>
          </a:xfrm>
        </p:grpSpPr>
        <p:sp>
          <p:nvSpPr>
            <p:cNvPr id="4" name="Freeform 4"/>
            <p:cNvSpPr/>
            <p:nvPr/>
          </p:nvSpPr>
          <p:spPr>
            <a:xfrm rot="5400000">
              <a:off x="2121466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>
              <a:off x="1984306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5400000">
              <a:off x="18059402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5400000">
              <a:off x="16275740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400000">
              <a:off x="14432769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5400000">
              <a:off x="12589798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400000">
              <a:off x="10746828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8903857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5400000">
              <a:off x="7060886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400000">
              <a:off x="5217915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3374944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5400000">
              <a:off x="153197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491282" y="-48164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487826" y="8783637"/>
            <a:ext cx="17312348" cy="795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8"/>
              </a:lnSpc>
            </a:pP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Nel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becher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si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introducono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acqua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e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una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piccola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quantità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di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fluoresceina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per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preparare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 la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soluzione</a:t>
            </a:r>
            <a:r>
              <a:rPr lang="en-US" sz="3600">
                <a:solidFill>
                  <a:schemeClr val="bg1"/>
                </a:solidFill>
                <a:latin typeface="Pompiere"/>
                <a:ea typeface="Pompiere"/>
                <a:cs typeface="Pompiere"/>
                <a:sym typeface="Pompiere"/>
              </a:rPr>
              <a:t>.</a:t>
            </a:r>
            <a:endParaRPr lang="it-IT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ID-20250410-WA001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800" end="21697.642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64698"/>
            <a:ext cx="18288000" cy="103516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4032" y="8594447"/>
            <a:ext cx="17599936" cy="1327707"/>
            <a:chOff x="0" y="0"/>
            <a:chExt cx="23466581" cy="1770276"/>
          </a:xfrm>
        </p:grpSpPr>
        <p:sp>
          <p:nvSpPr>
            <p:cNvPr id="4" name="Freeform 4"/>
            <p:cNvSpPr/>
            <p:nvPr/>
          </p:nvSpPr>
          <p:spPr>
            <a:xfrm rot="5400000">
              <a:off x="2121466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>
              <a:off x="1984306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5400000">
              <a:off x="18059402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5400000">
              <a:off x="16275740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400000">
              <a:off x="14432769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5400000">
              <a:off x="12589798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400000">
              <a:off x="10746828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8903857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5400000">
              <a:off x="7060886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400000">
              <a:off x="5217915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3374944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5400000">
              <a:off x="153197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491282" y="-48164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5A8704E8-A169-B2C6-BBF9-B90B9E0220ED}"/>
              </a:ext>
            </a:extLst>
          </p:cNvPr>
          <p:cNvGrpSpPr/>
          <p:nvPr/>
        </p:nvGrpSpPr>
        <p:grpSpPr>
          <a:xfrm>
            <a:off x="344033" y="8292522"/>
            <a:ext cx="17599935" cy="1327707"/>
            <a:chOff x="0" y="0"/>
            <a:chExt cx="23466581" cy="1770276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C6305C21-F779-30A9-B0A0-ECDB60C8A172}"/>
                </a:ext>
              </a:extLst>
            </p:cNvPr>
            <p:cNvSpPr/>
            <p:nvPr/>
          </p:nvSpPr>
          <p:spPr>
            <a:xfrm rot="5400000">
              <a:off x="2121466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1AF2CB8-BC02-DDC0-A5FF-1AC3D865BAEE}"/>
                </a:ext>
              </a:extLst>
            </p:cNvPr>
            <p:cNvSpPr/>
            <p:nvPr/>
          </p:nvSpPr>
          <p:spPr>
            <a:xfrm rot="5400000">
              <a:off x="1984306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D58ABF49-BE90-15BE-DCCC-FE0440BC3075}"/>
                </a:ext>
              </a:extLst>
            </p:cNvPr>
            <p:cNvSpPr/>
            <p:nvPr/>
          </p:nvSpPr>
          <p:spPr>
            <a:xfrm rot="5400000">
              <a:off x="18059402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F11CDE2D-919D-4F3B-555A-1D69F48BCB04}"/>
                </a:ext>
              </a:extLst>
            </p:cNvPr>
            <p:cNvSpPr/>
            <p:nvPr/>
          </p:nvSpPr>
          <p:spPr>
            <a:xfrm rot="5400000">
              <a:off x="16275740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1AA5B002-F537-60C2-515A-F1B87C0A2C65}"/>
                </a:ext>
              </a:extLst>
            </p:cNvPr>
            <p:cNvSpPr/>
            <p:nvPr/>
          </p:nvSpPr>
          <p:spPr>
            <a:xfrm rot="5400000">
              <a:off x="14432769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11D11D67-E017-BABE-87E7-C4F9A94DB48B}"/>
                </a:ext>
              </a:extLst>
            </p:cNvPr>
            <p:cNvSpPr/>
            <p:nvPr/>
          </p:nvSpPr>
          <p:spPr>
            <a:xfrm rot="5400000">
              <a:off x="12589798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68A29480-221B-ECA1-76C9-4364BD3D7D0D}"/>
                </a:ext>
              </a:extLst>
            </p:cNvPr>
            <p:cNvSpPr/>
            <p:nvPr/>
          </p:nvSpPr>
          <p:spPr>
            <a:xfrm rot="5400000">
              <a:off x="10746828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DA57FA0B-5DBA-160D-0C48-A3DD5377D18C}"/>
                </a:ext>
              </a:extLst>
            </p:cNvPr>
            <p:cNvSpPr/>
            <p:nvPr/>
          </p:nvSpPr>
          <p:spPr>
            <a:xfrm rot="5400000">
              <a:off x="8903857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A030E617-3E1B-77A2-54EC-D55C2F9D0B21}"/>
                </a:ext>
              </a:extLst>
            </p:cNvPr>
            <p:cNvSpPr/>
            <p:nvPr/>
          </p:nvSpPr>
          <p:spPr>
            <a:xfrm rot="5400000">
              <a:off x="7060886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5B048C25-F10B-C126-0A77-500D8FA48616}"/>
                </a:ext>
              </a:extLst>
            </p:cNvPr>
            <p:cNvSpPr/>
            <p:nvPr/>
          </p:nvSpPr>
          <p:spPr>
            <a:xfrm rot="5400000">
              <a:off x="5217915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10B0D539-F211-6143-71E1-58BA4EB94354}"/>
                </a:ext>
              </a:extLst>
            </p:cNvPr>
            <p:cNvSpPr/>
            <p:nvPr/>
          </p:nvSpPr>
          <p:spPr>
            <a:xfrm rot="5400000">
              <a:off x="3374944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2DE015EE-380B-7F50-F407-C924C7E126CF}"/>
                </a:ext>
              </a:extLst>
            </p:cNvPr>
            <p:cNvSpPr/>
            <p:nvPr/>
          </p:nvSpPr>
          <p:spPr>
            <a:xfrm rot="5400000">
              <a:off x="153197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0A4D08C1-674A-91C8-30D3-6B2DC471463A}"/>
                </a:ext>
              </a:extLst>
            </p:cNvPr>
            <p:cNvSpPr/>
            <p:nvPr/>
          </p:nvSpPr>
          <p:spPr>
            <a:xfrm rot="5400000">
              <a:off x="491282" y="-48164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62FB672-FF7C-3F0C-8412-F810B6AD1915}"/>
              </a:ext>
            </a:extLst>
          </p:cNvPr>
          <p:cNvSpPr txBox="1"/>
          <p:nvPr/>
        </p:nvSpPr>
        <p:spPr>
          <a:xfrm>
            <a:off x="741873" y="8408598"/>
            <a:ext cx="1680425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Pompiere"/>
              </a:rPr>
              <a:t>La </a:t>
            </a:r>
            <a:r>
              <a:rPr lang="en-US" sz="3600" err="1">
                <a:solidFill>
                  <a:srgbClr val="FFFFFF"/>
                </a:solidFill>
                <a:latin typeface="Pompiere"/>
              </a:rPr>
              <a:t>miscela</a:t>
            </a:r>
            <a:r>
              <a:rPr lang="en-US" sz="3600">
                <a:solidFill>
                  <a:srgbClr val="FFFFFF"/>
                </a:solidFill>
                <a:latin typeface="Pompiere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Pompiere"/>
              </a:rPr>
              <a:t>viene</a:t>
            </a:r>
            <a:r>
              <a:rPr lang="en-US" sz="3600">
                <a:solidFill>
                  <a:srgbClr val="FFFFFF"/>
                </a:solidFill>
                <a:latin typeface="Pompiere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Pompiere"/>
              </a:rPr>
              <a:t>versata</a:t>
            </a:r>
            <a:r>
              <a:rPr lang="en-US" sz="3600">
                <a:solidFill>
                  <a:srgbClr val="FFFFFF"/>
                </a:solidFill>
                <a:latin typeface="Pompiere"/>
              </a:rPr>
              <a:t> con cautela </a:t>
            </a:r>
            <a:r>
              <a:rPr lang="en-US" sz="3600" err="1">
                <a:solidFill>
                  <a:srgbClr val="FFFFFF"/>
                </a:solidFill>
                <a:latin typeface="Pompiere"/>
              </a:rPr>
              <a:t>all'interno</a:t>
            </a:r>
            <a:r>
              <a:rPr lang="en-US" sz="3600">
                <a:solidFill>
                  <a:srgbClr val="FFFFFF"/>
                </a:solidFill>
                <a:latin typeface="Pompiere"/>
              </a:rPr>
              <a:t> del </a:t>
            </a:r>
            <a:r>
              <a:rPr lang="en-US" sz="3600" err="1">
                <a:solidFill>
                  <a:srgbClr val="FFFFFF"/>
                </a:solidFill>
                <a:latin typeface="Pompiere"/>
              </a:rPr>
              <a:t>tamburo</a:t>
            </a:r>
            <a:r>
              <a:rPr lang="en-US" sz="3600">
                <a:solidFill>
                  <a:srgbClr val="FFFFFF"/>
                </a:solidFill>
                <a:latin typeface="Pompiere"/>
              </a:rPr>
              <a:t>.</a:t>
            </a:r>
            <a:endParaRPr lang="en-US" sz="3600">
              <a:solidFill>
                <a:srgbClr val="000000"/>
              </a:solidFill>
              <a:latin typeface="Pompiere"/>
              <a:ea typeface="Calibri"/>
              <a:cs typeface="Calibri"/>
            </a:endParaRPr>
          </a:p>
          <a:p>
            <a:pPr algn="ctr"/>
            <a:r>
              <a:rPr lang="en-US" sz="3600">
                <a:solidFill>
                  <a:srgbClr val="FFFFFF"/>
                </a:solidFill>
                <a:latin typeface="Pompiere"/>
              </a:rPr>
              <a:t>TIP: </a:t>
            </a:r>
            <a:r>
              <a:rPr lang="en-US" sz="3600" err="1">
                <a:solidFill>
                  <a:srgbClr val="FFFFFF"/>
                </a:solidFill>
                <a:latin typeface="Pompiere"/>
              </a:rPr>
              <a:t>prestare</a:t>
            </a:r>
            <a:r>
              <a:rPr lang="en-US" sz="3600">
                <a:solidFill>
                  <a:srgbClr val="FFFFFF"/>
                </a:solidFill>
                <a:latin typeface="Pompiere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Pompiere"/>
              </a:rPr>
              <a:t>attenzione</a:t>
            </a:r>
            <a:r>
              <a:rPr lang="en-US" sz="3600">
                <a:solidFill>
                  <a:srgbClr val="FFFFFF"/>
                </a:solidFill>
                <a:latin typeface="Pompiere"/>
              </a:rPr>
              <a:t> a non </a:t>
            </a:r>
            <a:r>
              <a:rPr lang="en-US" sz="3600" err="1">
                <a:solidFill>
                  <a:srgbClr val="FFFFFF"/>
                </a:solidFill>
                <a:latin typeface="Pompiere"/>
              </a:rPr>
              <a:t>versare</a:t>
            </a:r>
            <a:r>
              <a:rPr lang="en-US" sz="3600">
                <a:solidFill>
                  <a:srgbClr val="FFFFFF"/>
                </a:solidFill>
                <a:latin typeface="Pompiere"/>
              </a:rPr>
              <a:t> il </a:t>
            </a:r>
            <a:r>
              <a:rPr lang="en-US" sz="3600" err="1">
                <a:solidFill>
                  <a:srgbClr val="FFFFFF"/>
                </a:solidFill>
                <a:latin typeface="Pompiere"/>
              </a:rPr>
              <a:t>liquido</a:t>
            </a:r>
            <a:r>
              <a:rPr lang="en-US" sz="3600">
                <a:solidFill>
                  <a:srgbClr val="FFFFFF"/>
                </a:solidFill>
                <a:latin typeface="Pompiere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Pompiere"/>
              </a:rPr>
              <a:t>sul</a:t>
            </a:r>
            <a:r>
              <a:rPr lang="en-US" sz="3600">
                <a:solidFill>
                  <a:srgbClr val="FFFFFF"/>
                </a:solidFill>
                <a:latin typeface="Pompiere"/>
              </a:rPr>
              <a:t> banco da </a:t>
            </a:r>
            <a:r>
              <a:rPr lang="en-US" sz="3600" err="1">
                <a:solidFill>
                  <a:srgbClr val="FFFFFF"/>
                </a:solidFill>
                <a:latin typeface="Pompiere"/>
              </a:rPr>
              <a:t>lavoro</a:t>
            </a:r>
            <a:r>
              <a:rPr lang="en-US" sz="3600">
                <a:solidFill>
                  <a:srgbClr val="FFFFFF"/>
                </a:solidFill>
                <a:latin typeface="Pompiere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ID-20250403-WA000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150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64698"/>
            <a:ext cx="18288000" cy="103516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4032" y="8551315"/>
            <a:ext cx="17599936" cy="1327707"/>
            <a:chOff x="0" y="0"/>
            <a:chExt cx="23466581" cy="1770276"/>
          </a:xfrm>
        </p:grpSpPr>
        <p:sp>
          <p:nvSpPr>
            <p:cNvPr id="4" name="Freeform 4"/>
            <p:cNvSpPr/>
            <p:nvPr/>
          </p:nvSpPr>
          <p:spPr>
            <a:xfrm rot="5400000">
              <a:off x="2121466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>
              <a:off x="1984306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5400000">
              <a:off x="18059402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5400000">
              <a:off x="16275740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400000">
              <a:off x="14432769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5400000">
              <a:off x="12589798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400000">
              <a:off x="10746828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8903857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5400000">
              <a:off x="7060886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400000">
              <a:off x="5217915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3374944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5400000">
              <a:off x="153197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491282" y="-48164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287161" y="8783637"/>
            <a:ext cx="16015602" cy="795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8"/>
              </a:lnSpc>
            </a:pP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Si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utilizza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una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sigaretta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per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introdurre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fumo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all'interno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del </a:t>
            </a:r>
            <a:r>
              <a:rPr lang="en-US" sz="36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tamburo</a:t>
            </a:r>
            <a:r>
              <a:rPr lang="en-US" sz="36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.</a:t>
            </a:r>
            <a:endParaRPr lang="it-IT" sz="3600">
              <a:solidFill>
                <a:schemeClr val="bg1"/>
              </a:solidFill>
              <a:latin typeface="Pompier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MG_3466.HEIC"/>
          <p:cNvSpPr/>
          <p:nvPr/>
        </p:nvSpPr>
        <p:spPr>
          <a:xfrm flipH="1">
            <a:off x="4572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13716000" y="0"/>
                </a:moveTo>
                <a:lnTo>
                  <a:pt x="0" y="0"/>
                </a:lnTo>
                <a:lnTo>
                  <a:pt x="0" y="10287000"/>
                </a:lnTo>
                <a:lnTo>
                  <a:pt x="13716000" y="10287000"/>
                </a:lnTo>
                <a:lnTo>
                  <a:pt x="13716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9172" y="2033378"/>
            <a:ext cx="3793288" cy="622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Il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fumo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e la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fluoresceina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vengono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utilizzati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per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rendere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visibile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il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percorso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del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raggio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laser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all'interno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del mezzo.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Questo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è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possibile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grazie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all'</a:t>
            </a:r>
            <a:r>
              <a:rPr lang="en-US" sz="4000" err="1">
                <a:solidFill>
                  <a:srgbClr val="FFDE59"/>
                </a:solidFill>
                <a:latin typeface="Pompiere"/>
                <a:ea typeface="Calibri"/>
                <a:cs typeface="Calibri"/>
                <a:sym typeface="Pompiere"/>
              </a:rPr>
              <a:t>effetto</a:t>
            </a:r>
            <a:r>
              <a:rPr lang="en-US" sz="4000">
                <a:solidFill>
                  <a:srgbClr val="FFDE59"/>
                </a:solidFill>
                <a:latin typeface="Pompiere"/>
                <a:ea typeface="Calibri"/>
                <a:cs typeface="Calibri"/>
                <a:sym typeface="Pompiere"/>
              </a:rPr>
              <a:t> Tyndall</a:t>
            </a:r>
            <a:r>
              <a:rPr lang="en-US" sz="40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.</a:t>
            </a:r>
            <a:endParaRPr lang="it-IT" sz="400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ID-20250404-WA000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64698"/>
            <a:ext cx="18288000" cy="103516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4032" y="8594447"/>
            <a:ext cx="17599936" cy="1327707"/>
            <a:chOff x="0" y="0"/>
            <a:chExt cx="23466581" cy="1770276"/>
          </a:xfrm>
        </p:grpSpPr>
        <p:sp>
          <p:nvSpPr>
            <p:cNvPr id="4" name="Freeform 4"/>
            <p:cNvSpPr/>
            <p:nvPr/>
          </p:nvSpPr>
          <p:spPr>
            <a:xfrm rot="5400000">
              <a:off x="2121466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>
              <a:off x="1984306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5400000">
              <a:off x="18059402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5400000">
              <a:off x="16275740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400000">
              <a:off x="14432769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5400000">
              <a:off x="12589798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400000">
              <a:off x="10746828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8903857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5400000">
              <a:off x="7060886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400000">
              <a:off x="5217915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3374944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5400000">
              <a:off x="153197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491282" y="-48164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3">
            <a:extLst>
              <a:ext uri="{FF2B5EF4-FFF2-40B4-BE49-F238E27FC236}">
                <a16:creationId xmlns:a16="http://schemas.microsoft.com/office/drawing/2014/main" id="{1F282A94-6DAD-92BD-CF30-0591DE817C88}"/>
              </a:ext>
            </a:extLst>
          </p:cNvPr>
          <p:cNvGrpSpPr/>
          <p:nvPr/>
        </p:nvGrpSpPr>
        <p:grpSpPr>
          <a:xfrm>
            <a:off x="344032" y="7947466"/>
            <a:ext cx="17599935" cy="1383107"/>
            <a:chOff x="0" y="0"/>
            <a:chExt cx="23466581" cy="1844143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B81CFC49-56B9-E4EE-D766-71C31474F919}"/>
                </a:ext>
              </a:extLst>
            </p:cNvPr>
            <p:cNvSpPr/>
            <p:nvPr/>
          </p:nvSpPr>
          <p:spPr>
            <a:xfrm rot="5400000">
              <a:off x="2121466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9ACC2991-F582-E6D3-EF56-F7F3CF604F57}"/>
                </a:ext>
              </a:extLst>
            </p:cNvPr>
            <p:cNvSpPr/>
            <p:nvPr/>
          </p:nvSpPr>
          <p:spPr>
            <a:xfrm rot="5400000">
              <a:off x="1984306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A50EB327-8A69-77E3-CDDE-6A9CEC1AF7ED}"/>
                </a:ext>
              </a:extLst>
            </p:cNvPr>
            <p:cNvSpPr/>
            <p:nvPr/>
          </p:nvSpPr>
          <p:spPr>
            <a:xfrm rot="5400000">
              <a:off x="18059402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A16FA81-D8F5-7ED7-8B1D-36BF4AFBA229}"/>
                </a:ext>
              </a:extLst>
            </p:cNvPr>
            <p:cNvSpPr/>
            <p:nvPr/>
          </p:nvSpPr>
          <p:spPr>
            <a:xfrm rot="5400000">
              <a:off x="16275740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60904CAC-95DF-B526-556A-04D1B33DAF1B}"/>
                </a:ext>
              </a:extLst>
            </p:cNvPr>
            <p:cNvSpPr/>
            <p:nvPr/>
          </p:nvSpPr>
          <p:spPr>
            <a:xfrm rot="5400000">
              <a:off x="14432768" y="-407775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0C0DF52D-5A20-DFFE-0B33-DAA0E5DAC07C}"/>
                </a:ext>
              </a:extLst>
            </p:cNvPr>
            <p:cNvSpPr/>
            <p:nvPr/>
          </p:nvSpPr>
          <p:spPr>
            <a:xfrm rot="5400000">
              <a:off x="12589798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ADDD0103-4599-0060-FABF-717A440E169D}"/>
                </a:ext>
              </a:extLst>
            </p:cNvPr>
            <p:cNvSpPr/>
            <p:nvPr/>
          </p:nvSpPr>
          <p:spPr>
            <a:xfrm rot="5400000">
              <a:off x="10746828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6A519B3C-31AC-5FE8-35E1-34D185F4D384}"/>
                </a:ext>
              </a:extLst>
            </p:cNvPr>
            <p:cNvSpPr/>
            <p:nvPr/>
          </p:nvSpPr>
          <p:spPr>
            <a:xfrm rot="5400000">
              <a:off x="8903857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2E50A4D1-C57D-5908-8691-0CE14E58AEEF}"/>
                </a:ext>
              </a:extLst>
            </p:cNvPr>
            <p:cNvSpPr/>
            <p:nvPr/>
          </p:nvSpPr>
          <p:spPr>
            <a:xfrm rot="5400000">
              <a:off x="7060886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4AABD88A-1C2B-1A4D-3A89-6C822DA65AB9}"/>
                </a:ext>
              </a:extLst>
            </p:cNvPr>
            <p:cNvSpPr/>
            <p:nvPr/>
          </p:nvSpPr>
          <p:spPr>
            <a:xfrm rot="5400000">
              <a:off x="5217915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5" y="0"/>
                  </a:lnTo>
                  <a:lnTo>
                    <a:pt x="1760635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8F4243B7-3E3F-B065-597D-3606F2DF58F4}"/>
                </a:ext>
              </a:extLst>
            </p:cNvPr>
            <p:cNvSpPr/>
            <p:nvPr/>
          </p:nvSpPr>
          <p:spPr>
            <a:xfrm rot="5400000">
              <a:off x="3374944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68D5737F-07B8-EF8F-4014-D92F66CAE9DB}"/>
                </a:ext>
              </a:extLst>
            </p:cNvPr>
            <p:cNvSpPr/>
            <p:nvPr/>
          </p:nvSpPr>
          <p:spPr>
            <a:xfrm rot="5400000">
              <a:off x="1531973" y="-49128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C45F862-A769-3CC7-B430-EC87CBD65EC1}"/>
                </a:ext>
              </a:extLst>
            </p:cNvPr>
            <p:cNvSpPr/>
            <p:nvPr/>
          </p:nvSpPr>
          <p:spPr>
            <a:xfrm rot="5400000">
              <a:off x="491282" y="-481642"/>
              <a:ext cx="1760636" cy="2743200"/>
            </a:xfrm>
            <a:custGeom>
              <a:avLst/>
              <a:gdLst/>
              <a:ahLst/>
              <a:cxnLst/>
              <a:rect l="l" t="t" r="r" b="b"/>
              <a:pathLst>
                <a:path w="1760636" h="2743200">
                  <a:moveTo>
                    <a:pt x="0" y="0"/>
                  </a:moveTo>
                  <a:lnTo>
                    <a:pt x="1760636" y="0"/>
                  </a:lnTo>
                  <a:lnTo>
                    <a:pt x="1760636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341661" y="8032891"/>
            <a:ext cx="17453715" cy="781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32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Il </a:t>
            </a:r>
            <a:r>
              <a:rPr lang="en-US" sz="32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raggio</a:t>
            </a:r>
            <a:r>
              <a:rPr lang="en-US" sz="32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laser </a:t>
            </a:r>
            <a:r>
              <a:rPr lang="en-US" sz="32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attraversa</a:t>
            </a:r>
            <a:r>
              <a:rPr lang="en-US" sz="32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inizialmente</a:t>
            </a:r>
            <a:r>
              <a:rPr lang="en-US" sz="32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l’aria</a:t>
            </a:r>
            <a:r>
              <a:rPr lang="en-US" sz="32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per poi </a:t>
            </a:r>
            <a:r>
              <a:rPr lang="en-US" sz="32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propagarsi</a:t>
            </a:r>
            <a:r>
              <a:rPr lang="en-US" sz="32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nell’acqua</a:t>
            </a:r>
            <a:r>
              <a:rPr lang="en-US" sz="32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, </a:t>
            </a:r>
            <a:r>
              <a:rPr lang="en-US" sz="32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rendendo</a:t>
            </a:r>
            <a:r>
              <a:rPr lang="en-US" sz="32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possibile</a:t>
            </a:r>
            <a:r>
              <a:rPr lang="en-US" sz="32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l’osservazione</a:t>
            </a:r>
            <a:r>
              <a:rPr lang="en-US" sz="32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del </a:t>
            </a:r>
            <a:r>
              <a:rPr lang="en-US" sz="32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fenomeno</a:t>
            </a:r>
            <a:r>
              <a:rPr lang="en-US" sz="32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della</a:t>
            </a:r>
            <a:r>
              <a:rPr lang="en-US" sz="32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rifrazione</a:t>
            </a:r>
            <a:r>
              <a:rPr lang="en-US" sz="3200">
                <a:solidFill>
                  <a:schemeClr val="bg1"/>
                </a:solidFill>
                <a:latin typeface="Pompiere"/>
                <a:ea typeface="Calibri"/>
                <a:cs typeface="Calibri"/>
                <a:sym typeface="Pompiere"/>
              </a:rPr>
              <a:t>.</a:t>
            </a:r>
            <a:endParaRPr lang="it-IT" sz="3200">
              <a:solidFill>
                <a:schemeClr val="bg1"/>
              </a:solidFill>
              <a:latin typeface="Pompiere"/>
              <a:ea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9840" y="-28357"/>
            <a:ext cx="8444875" cy="10343713"/>
          </a:xfrm>
          <a:custGeom>
            <a:avLst/>
            <a:gdLst/>
            <a:ahLst/>
            <a:cxnLst/>
            <a:rect l="l" t="t" r="r" b="b"/>
            <a:pathLst>
              <a:path w="8444875" h="10343713">
                <a:moveTo>
                  <a:pt x="0" y="0"/>
                </a:moveTo>
                <a:lnTo>
                  <a:pt x="8444875" y="0"/>
                </a:lnTo>
                <a:lnTo>
                  <a:pt x="8444875" y="10343714"/>
                </a:lnTo>
                <a:lnTo>
                  <a:pt x="0" y="103437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98" r="-2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13546" y="-28357"/>
            <a:ext cx="8977357" cy="10315357"/>
          </a:xfrm>
          <a:custGeom>
            <a:avLst/>
            <a:gdLst/>
            <a:ahLst/>
            <a:cxnLst/>
            <a:rect l="l" t="t" r="r" b="b"/>
            <a:pathLst>
              <a:path w="8977357" h="10315357">
                <a:moveTo>
                  <a:pt x="0" y="0"/>
                </a:moveTo>
                <a:lnTo>
                  <a:pt x="8977357" y="0"/>
                </a:lnTo>
                <a:lnTo>
                  <a:pt x="8977357" y="10315357"/>
                </a:lnTo>
                <a:lnTo>
                  <a:pt x="0" y="103153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37" t="-72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9455" y="8593282"/>
            <a:ext cx="7315200" cy="1330036"/>
          </a:xfrm>
          <a:custGeom>
            <a:avLst/>
            <a:gdLst/>
            <a:ahLst/>
            <a:cxnLst/>
            <a:rect l="l" t="t" r="r" b="b"/>
            <a:pathLst>
              <a:path w="7315200" h="1330036">
                <a:moveTo>
                  <a:pt x="0" y="0"/>
                </a:moveTo>
                <a:lnTo>
                  <a:pt x="7315200" y="0"/>
                </a:lnTo>
                <a:lnTo>
                  <a:pt x="7315200" y="1330036"/>
                </a:lnTo>
                <a:lnTo>
                  <a:pt x="0" y="133003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</p:sp>
      <p:sp>
        <p:nvSpPr>
          <p:cNvPr id="5" name="TextBox 5"/>
          <p:cNvSpPr txBox="1"/>
          <p:nvPr/>
        </p:nvSpPr>
        <p:spPr>
          <a:xfrm>
            <a:off x="1411694" y="8860914"/>
            <a:ext cx="5070723" cy="81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5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4950" baseline="-250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495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sinӨ</a:t>
            </a:r>
            <a:r>
              <a:rPr lang="en-US" sz="4950" baseline="-250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495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=n</a:t>
            </a:r>
            <a:r>
              <a:rPr lang="en-US" sz="4950" baseline="-250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495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sinӨ</a:t>
            </a:r>
            <a:r>
              <a:rPr lang="en-US" sz="4950" baseline="-250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495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C2D81CAE-74C5-E1A6-3831-930D53692FE6}"/>
              </a:ext>
            </a:extLst>
          </p:cNvPr>
          <p:cNvSpPr/>
          <p:nvPr/>
        </p:nvSpPr>
        <p:spPr>
          <a:xfrm>
            <a:off x="7936301" y="8065698"/>
            <a:ext cx="10179169" cy="202720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err="1">
                <a:latin typeface="Pompiere"/>
              </a:rPr>
              <a:t>Servendosi</a:t>
            </a:r>
            <a:r>
              <a:rPr lang="en-US" sz="3600">
                <a:latin typeface="Pompiere"/>
              </a:rPr>
              <a:t> di </a:t>
            </a:r>
            <a:r>
              <a:rPr lang="en-US" sz="3600" err="1">
                <a:latin typeface="Pompiere"/>
              </a:rPr>
              <a:t>un'applicazione</a:t>
            </a:r>
            <a:r>
              <a:rPr lang="en-US" sz="3600">
                <a:latin typeface="Pompiere"/>
              </a:rPr>
              <a:t> </a:t>
            </a:r>
            <a:r>
              <a:rPr lang="en-US" sz="3600" err="1">
                <a:latin typeface="Pompiere"/>
              </a:rPr>
              <a:t>gratuita</a:t>
            </a:r>
            <a:r>
              <a:rPr lang="en-US" sz="3600">
                <a:latin typeface="Pompiere"/>
              </a:rPr>
              <a:t> </a:t>
            </a:r>
            <a:r>
              <a:rPr lang="en-US" sz="3600" err="1">
                <a:latin typeface="Pompiere"/>
              </a:rPr>
              <a:t>sono</a:t>
            </a:r>
            <a:r>
              <a:rPr lang="en-US" sz="3600">
                <a:latin typeface="Pompiere"/>
              </a:rPr>
              <a:t> </a:t>
            </a:r>
            <a:r>
              <a:rPr lang="en-US" sz="3600" err="1">
                <a:latin typeface="Pompiere"/>
              </a:rPr>
              <a:t>stati</a:t>
            </a:r>
            <a:r>
              <a:rPr lang="en-US" sz="3600">
                <a:latin typeface="Pompiere"/>
              </a:rPr>
              <a:t> </a:t>
            </a:r>
            <a:r>
              <a:rPr lang="en-US" sz="3600" err="1">
                <a:latin typeface="Pompiere"/>
              </a:rPr>
              <a:t>misurati</a:t>
            </a:r>
            <a:r>
              <a:rPr lang="en-US" sz="3600">
                <a:latin typeface="Pompiere"/>
              </a:rPr>
              <a:t> </a:t>
            </a:r>
            <a:r>
              <a:rPr lang="en-US" sz="3600" err="1">
                <a:latin typeface="Pompiere"/>
              </a:rPr>
              <a:t>gli</a:t>
            </a:r>
            <a:r>
              <a:rPr lang="en-US" sz="3600">
                <a:latin typeface="Pompiere"/>
              </a:rPr>
              <a:t> </a:t>
            </a:r>
            <a:r>
              <a:rPr lang="en-US" sz="3600" err="1">
                <a:latin typeface="Pompiere"/>
              </a:rPr>
              <a:t>angoli</a:t>
            </a:r>
            <a:r>
              <a:rPr lang="en-US" sz="3600">
                <a:latin typeface="Pompiere"/>
              </a:rPr>
              <a:t> di </a:t>
            </a:r>
            <a:r>
              <a:rPr lang="en-US" sz="3600" err="1">
                <a:latin typeface="Pompiere"/>
              </a:rPr>
              <a:t>incidenza</a:t>
            </a:r>
            <a:r>
              <a:rPr lang="en-US" sz="3600">
                <a:latin typeface="Pompiere"/>
              </a:rPr>
              <a:t> e di </a:t>
            </a:r>
            <a:r>
              <a:rPr lang="en-US" sz="3600" err="1">
                <a:latin typeface="Pompiere"/>
              </a:rPr>
              <a:t>rifrazione</a:t>
            </a:r>
            <a:r>
              <a:rPr lang="en-US" sz="3600">
                <a:latin typeface="Pompiere"/>
              </a:rPr>
              <a:t>, </a:t>
            </a:r>
            <a:r>
              <a:rPr lang="en-US" sz="3600" err="1">
                <a:latin typeface="Pompiere"/>
              </a:rPr>
              <a:t>verificando</a:t>
            </a:r>
            <a:r>
              <a:rPr lang="en-US" sz="3600">
                <a:latin typeface="Pompiere"/>
              </a:rPr>
              <a:t> </a:t>
            </a:r>
            <a:r>
              <a:rPr lang="en-US" sz="3600" err="1">
                <a:latin typeface="Pompiere"/>
              </a:rPr>
              <a:t>sperimentalmente</a:t>
            </a:r>
            <a:r>
              <a:rPr lang="en-US" sz="3600">
                <a:latin typeface="Pompiere"/>
              </a:rPr>
              <a:t> la </a:t>
            </a:r>
            <a:r>
              <a:rPr lang="en-US" sz="3600" err="1">
                <a:latin typeface="Pompiere"/>
              </a:rPr>
              <a:t>validità</a:t>
            </a:r>
            <a:r>
              <a:rPr lang="en-US" sz="3600">
                <a:latin typeface="Pompiere"/>
              </a:rPr>
              <a:t> </a:t>
            </a:r>
            <a:r>
              <a:rPr lang="en-US" sz="3600" err="1">
                <a:latin typeface="Pompiere"/>
              </a:rPr>
              <a:t>della</a:t>
            </a:r>
            <a:r>
              <a:rPr lang="en-US" sz="3600">
                <a:latin typeface="Pompiere"/>
              </a:rPr>
              <a:t> </a:t>
            </a:r>
            <a:r>
              <a:rPr lang="en-US" sz="3600" err="1">
                <a:latin typeface="Pompiere"/>
              </a:rPr>
              <a:t>legge</a:t>
            </a:r>
            <a:r>
              <a:rPr lang="en-US" sz="3600">
                <a:latin typeface="Pompiere"/>
              </a:rPr>
              <a:t> di Snell-</a:t>
            </a:r>
            <a:r>
              <a:rPr lang="en-US" sz="3600" err="1">
                <a:latin typeface="Pompiere"/>
              </a:rPr>
              <a:t>Cartesio</a:t>
            </a:r>
            <a:r>
              <a:rPr lang="en-US" sz="3600">
                <a:latin typeface="Pompiere"/>
              </a:rPr>
              <a:t>.</a:t>
            </a:r>
            <a:endParaRPr 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Personalizzato</PresentationFormat>
  <Slides>18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talk: presentazione</dc:title>
  <cp:revision>2</cp:revision>
  <dcterms:created xsi:type="dcterms:W3CDTF">2006-08-16T00:00:00Z</dcterms:created>
  <dcterms:modified xsi:type="dcterms:W3CDTF">2025-05-09T09:53:25Z</dcterms:modified>
  <dc:identifier>DAGmHXWoEkg</dc:identifier>
</cp:coreProperties>
</file>