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6" r:id="rId3"/>
    <p:sldMasterId id="2147483710" r:id="rId4"/>
    <p:sldMasterId id="2147483725" r:id="rId5"/>
  </p:sldMasterIdLst>
  <p:notesMasterIdLst>
    <p:notesMasterId r:id="rId13"/>
  </p:notesMasterIdLst>
  <p:sldIdLst>
    <p:sldId id="256" r:id="rId6"/>
    <p:sldId id="313" r:id="rId7"/>
    <p:sldId id="314" r:id="rId8"/>
    <p:sldId id="264" r:id="rId9"/>
    <p:sldId id="265" r:id="rId10"/>
    <p:sldId id="271" r:id="rId11"/>
    <p:sldId id="31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22334"/>
    <a:srgbClr val="4C8BBC"/>
    <a:srgbClr val="4F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44" autoAdjust="0"/>
    <p:restoredTop sz="91176" autoAdjust="0"/>
  </p:normalViewPr>
  <p:slideViewPr>
    <p:cSldViewPr snapToGrid="0" snapToObjects="1">
      <p:cViewPr varScale="1">
        <p:scale>
          <a:sx n="117" d="100"/>
          <a:sy n="117" d="100"/>
        </p:scale>
        <p:origin x="192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AD9C6-0225-CD43-A8B7-69A605A4883E}" type="datetimeFigureOut">
              <a:rPr lang="en-US" smtClean="0"/>
              <a:t>5/8/25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7F89C-FB2F-A242-94E6-5AA3CAC00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59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it-IT" sz="2000" b="0" strike="noStrike" spc="-1">
                <a:latin typeface="Arial"/>
              </a:rPr>
              <a:t>Efficienze: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pos="0" algn="l"/>
              </a:tabLst>
            </a:pPr>
            <a:r>
              <a:rPr lang="it-IT" sz="2000" b="0" strike="noStrike" spc="-1">
                <a:latin typeface="Arial"/>
              </a:rPr>
              <a:t>Totale:  47%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pos="0" algn="l"/>
              </a:tabLst>
            </a:pPr>
            <a:r>
              <a:rPr lang="it-IT" sz="2000" b="0" strike="noStrike" spc="-1">
                <a:latin typeface="Arial"/>
              </a:rPr>
              <a:t>Geo: 120%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pos="0" algn="l"/>
              </a:tabLst>
            </a:pPr>
            <a:r>
              <a:rPr lang="it-IT" sz="2000" b="0" strike="noStrike" spc="-1">
                <a:latin typeface="Arial"/>
              </a:rPr>
              <a:t>Nat: 6%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pos="0" algn="l"/>
              </a:tabLst>
            </a:pPr>
            <a:r>
              <a:rPr lang="it-IT" sz="2000" b="0" strike="noStrike" spc="-1">
                <a:latin typeface="Arial"/>
              </a:rPr>
              <a:t>Biologia: 65%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pos="0" algn="l"/>
              </a:tabLst>
            </a:pPr>
            <a:r>
              <a:rPr lang="it-IT" sz="2000" b="0" strike="noStrike" spc="-1">
                <a:latin typeface="Arial"/>
              </a:rPr>
              <a:t>Biotecnologie: 90%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pos="0" algn="l"/>
              </a:tabLst>
            </a:pPr>
            <a:r>
              <a:rPr lang="it-IT" sz="2000" b="0" strike="noStrike" spc="-1">
                <a:latin typeface="Arial"/>
              </a:rPr>
              <a:t>Amb: 29%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</p:txBody>
      </p:sp>
      <p:sp>
        <p:nvSpPr>
          <p:cNvPr id="37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304B9218-2A18-41BF-9895-1873FC555CEA}" type="slidenum">
              <a:rPr kumimoji="0" lang="it-IT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4</a:t>
            </a:fld>
            <a:endParaRPr kumimoji="0" lang="it-IT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it-IT" sz="2000" b="0" strike="noStrike" spc="-1">
                <a:latin typeface="Arial"/>
              </a:rPr>
              <a:t>Efficienze: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pos="0" algn="l"/>
              </a:tabLst>
            </a:pPr>
            <a:r>
              <a:rPr lang="it-IT" sz="2000" b="0" strike="noStrike" spc="-1">
                <a:latin typeface="Arial"/>
              </a:rPr>
              <a:t>Totale:  47%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pos="0" algn="l"/>
              </a:tabLst>
            </a:pPr>
            <a:r>
              <a:rPr lang="it-IT" sz="2000" b="0" strike="noStrike" spc="-1">
                <a:latin typeface="Arial"/>
              </a:rPr>
              <a:t>Geo: 120%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pos="0" algn="l"/>
              </a:tabLst>
            </a:pPr>
            <a:r>
              <a:rPr lang="it-IT" sz="2000" b="0" strike="noStrike" spc="-1">
                <a:latin typeface="Arial"/>
              </a:rPr>
              <a:t>Nat: 6%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pos="0" algn="l"/>
              </a:tabLst>
            </a:pPr>
            <a:r>
              <a:rPr lang="it-IT" sz="2000" b="0" strike="noStrike" spc="-1">
                <a:latin typeface="Arial"/>
              </a:rPr>
              <a:t>Biologia: 65%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pos="0" algn="l"/>
              </a:tabLst>
            </a:pPr>
            <a:r>
              <a:rPr lang="it-IT" sz="2000" b="0" strike="noStrike" spc="-1">
                <a:latin typeface="Arial"/>
              </a:rPr>
              <a:t>Biotecnologie: 90%</a:t>
            </a:r>
          </a:p>
          <a:p>
            <a:pPr marL="285840" indent="-2851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pos="0" algn="l"/>
              </a:tabLst>
            </a:pPr>
            <a:r>
              <a:rPr lang="it-IT" sz="2000" b="0" strike="noStrike" spc="-1">
                <a:latin typeface="Arial"/>
              </a:rPr>
              <a:t>Amb: 29%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</p:txBody>
      </p:sp>
      <p:sp>
        <p:nvSpPr>
          <p:cNvPr id="37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064C2926-84CD-453B-A907-91BAF8A6523C}" type="slidenum">
              <a:rPr kumimoji="0" lang="it-IT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5</a:t>
            </a:fld>
            <a:endParaRPr kumimoji="0" lang="it-IT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ustomShape 1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44EB-DAD3-4D3E-916F-816C73501522}" type="slidenum">
              <a:rPr kumimoji="0" lang="it-IT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4" name="Google Shape;28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5/8/25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16858" y="6512734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360334"/>
            <a:ext cx="4840941" cy="365125"/>
          </a:xfrm>
        </p:spPr>
        <p:txBody>
          <a:bodyPr/>
          <a:lstStyle/>
          <a:p>
            <a:r>
              <a:rPr lang="en-US" dirty="0"/>
              <a:t>www.roma1.infn.it/LAB2GO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752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0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0"/>
          <p:cNvSpPr txBox="1">
            <a:spLocks noGrp="1"/>
          </p:cNvSpPr>
          <p:nvPr>
            <p:ph type="subTitle" idx="1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lvl="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0650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1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2304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itle, 2 Conte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2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2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2"/>
          <p:cNvSpPr txBox="1">
            <a:spLocks noGrp="1"/>
          </p:cNvSpPr>
          <p:nvPr>
            <p:ph type="body" idx="2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433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3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764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Centered 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4"/>
          <p:cNvSpPr txBox="1">
            <a:spLocks noGrp="1"/>
          </p:cNvSpPr>
          <p:nvPr>
            <p:ph type="subTitle" idx="1"/>
          </p:nvPr>
        </p:nvSpPr>
        <p:spPr>
          <a:xfrm>
            <a:off x="457110" y="273600"/>
            <a:ext cx="822933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lvl="1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837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itle, 2 Content and Conte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5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5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35"/>
          <p:cNvSpPr txBox="1">
            <a:spLocks noGrp="1"/>
          </p:cNvSpPr>
          <p:nvPr>
            <p:ph type="body" idx="2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35"/>
          <p:cNvSpPr txBox="1">
            <a:spLocks noGrp="1"/>
          </p:cNvSpPr>
          <p:nvPr>
            <p:ph type="body" idx="3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83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www.roma1.infn.it/LAB2GO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Title Content and 2 Conten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6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6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36"/>
          <p:cNvSpPr txBox="1">
            <a:spLocks noGrp="1"/>
          </p:cNvSpPr>
          <p:nvPr>
            <p:ph type="body" idx="2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36"/>
          <p:cNvSpPr txBox="1">
            <a:spLocks noGrp="1"/>
          </p:cNvSpPr>
          <p:nvPr>
            <p:ph type="body" idx="3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6632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itle, 2 Content over Conte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7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7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37"/>
          <p:cNvSpPr txBox="1">
            <a:spLocks noGrp="1"/>
          </p:cNvSpPr>
          <p:nvPr>
            <p:ph type="body" idx="2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7"/>
          <p:cNvSpPr txBox="1">
            <a:spLocks noGrp="1"/>
          </p:cNvSpPr>
          <p:nvPr>
            <p:ph type="body" idx="3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280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Title, Content over Conte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8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8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822933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38"/>
          <p:cNvSpPr txBox="1">
            <a:spLocks noGrp="1"/>
          </p:cNvSpPr>
          <p:nvPr>
            <p:ph type="body" idx="2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7960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9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9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39"/>
          <p:cNvSpPr txBox="1">
            <a:spLocks noGrp="1"/>
          </p:cNvSpPr>
          <p:nvPr>
            <p:ph type="body" idx="2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39"/>
          <p:cNvSpPr txBox="1">
            <a:spLocks noGrp="1"/>
          </p:cNvSpPr>
          <p:nvPr>
            <p:ph type="body" idx="3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39"/>
          <p:cNvSpPr txBox="1">
            <a:spLocks noGrp="1"/>
          </p:cNvSpPr>
          <p:nvPr>
            <p:ph type="body" idx="4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702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0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26497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body" idx="2"/>
          </p:nvPr>
        </p:nvSpPr>
        <p:spPr>
          <a:xfrm>
            <a:off x="3239730" y="1604520"/>
            <a:ext cx="26497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40"/>
          <p:cNvSpPr txBox="1">
            <a:spLocks noGrp="1"/>
          </p:cNvSpPr>
          <p:nvPr>
            <p:ph type="body" idx="3"/>
          </p:nvPr>
        </p:nvSpPr>
        <p:spPr>
          <a:xfrm>
            <a:off x="6022350" y="1604520"/>
            <a:ext cx="26497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40"/>
          <p:cNvSpPr txBox="1">
            <a:spLocks noGrp="1"/>
          </p:cNvSpPr>
          <p:nvPr>
            <p:ph type="body" idx="4"/>
          </p:nvPr>
        </p:nvSpPr>
        <p:spPr>
          <a:xfrm>
            <a:off x="457110" y="3682080"/>
            <a:ext cx="26497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40"/>
          <p:cNvSpPr txBox="1">
            <a:spLocks noGrp="1"/>
          </p:cNvSpPr>
          <p:nvPr>
            <p:ph type="body" idx="5"/>
          </p:nvPr>
        </p:nvSpPr>
        <p:spPr>
          <a:xfrm>
            <a:off x="3239730" y="3682080"/>
            <a:ext cx="26497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40"/>
          <p:cNvSpPr txBox="1">
            <a:spLocks noGrp="1"/>
          </p:cNvSpPr>
          <p:nvPr>
            <p:ph type="body" idx="6"/>
          </p:nvPr>
        </p:nvSpPr>
        <p:spPr>
          <a:xfrm>
            <a:off x="6022350" y="3682080"/>
            <a:ext cx="26497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0035" algn="l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SzPts val="81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359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Titolo e contenuto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"/>
          <p:cNvSpPr txBox="1">
            <a:spLocks noGrp="1"/>
          </p:cNvSpPr>
          <p:nvPr>
            <p:ph type="title"/>
          </p:nvPr>
        </p:nvSpPr>
        <p:spPr>
          <a:xfrm>
            <a:off x="1116015" y="409579"/>
            <a:ext cx="755967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4"/>
          <p:cNvSpPr txBox="1">
            <a:spLocks noGrp="1"/>
          </p:cNvSpPr>
          <p:nvPr>
            <p:ph type="body" idx="1"/>
          </p:nvPr>
        </p:nvSpPr>
        <p:spPr>
          <a:xfrm>
            <a:off x="1116015" y="1752600"/>
            <a:ext cx="7559675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ftr" idx="11"/>
          </p:nvPr>
        </p:nvSpPr>
        <p:spPr>
          <a:xfrm>
            <a:off x="3219450" y="62484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3320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Diapositiva titolo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1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375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1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270"/>
              </a:spcBef>
              <a:spcAft>
                <a:spcPts val="0"/>
              </a:spcAft>
              <a:buSzPts val="1350"/>
              <a:buFont typeface="Arial"/>
              <a:buNone/>
              <a:defRPr sz="1350"/>
            </a:lvl1pPr>
            <a:lvl2pPr lvl="1" algn="ctr"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125"/>
            </a:lvl2pPr>
            <a:lvl3pPr lvl="2" algn="ctr">
              <a:spcBef>
                <a:spcPts val="203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  <a:defRPr sz="1013"/>
            </a:lvl3pPr>
            <a:lvl4pPr lvl="3" algn="ctr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/>
            </a:lvl4pPr>
            <a:lvl5pPr lvl="4" algn="ctr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/>
            </a:lvl5pPr>
            <a:lvl6pPr lvl="5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lvl="6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lvl="7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lvl="8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5" name="Google Shape;175;p41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1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94655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Intestazione sezione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2"/>
          <p:cNvSpPr txBox="1"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375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2"/>
          <p:cNvSpPr txBox="1"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None/>
              <a:defRPr sz="1350"/>
            </a:lvl1pPr>
            <a:lvl2pPr marL="914400" lvl="1" indent="-228600" algn="l"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125"/>
            </a:lvl2pPr>
            <a:lvl3pPr marL="1371600" lvl="2" indent="-228600" algn="l">
              <a:spcBef>
                <a:spcPts val="203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  <a:defRPr sz="1013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0" name="Google Shape;180;p42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2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8352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Due contenuti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3"/>
          <p:cNvSpPr txBox="1">
            <a:spLocks noGrp="1"/>
          </p:cNvSpPr>
          <p:nvPr>
            <p:ph type="title"/>
          </p:nvPr>
        </p:nvSpPr>
        <p:spPr>
          <a:xfrm>
            <a:off x="1116015" y="409579"/>
            <a:ext cx="755967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3"/>
          <p:cNvSpPr txBox="1">
            <a:spLocks noGrp="1"/>
          </p:cNvSpPr>
          <p:nvPr>
            <p:ph type="body" idx="1"/>
          </p:nvPr>
        </p:nvSpPr>
        <p:spPr>
          <a:xfrm>
            <a:off x="1116015" y="1752600"/>
            <a:ext cx="3703637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body" idx="2"/>
          </p:nvPr>
        </p:nvSpPr>
        <p:spPr>
          <a:xfrm>
            <a:off x="4972050" y="1752600"/>
            <a:ext cx="3703638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9444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Confronto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4"/>
          <p:cNvSpPr txBox="1"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4"/>
          <p:cNvSpPr txBox="1"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None/>
              <a:defRPr sz="1350" b="1"/>
            </a:lvl1pPr>
            <a:lvl2pPr marL="914400" lvl="1" indent="-228600" algn="l"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125" b="1"/>
            </a:lvl2pPr>
            <a:lvl3pPr marL="1371600" lvl="2" indent="-228600" algn="l">
              <a:spcBef>
                <a:spcPts val="203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  <a:defRPr sz="1013" b="1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/>
            </a:lvl5pPr>
            <a:lvl6pPr marL="2743200" lvl="5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6pPr>
            <a:lvl7pPr marL="3200400" lvl="6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7pPr>
            <a:lvl8pPr marL="3657600" lvl="7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8pPr>
            <a:lvl9pPr marL="4114800" lvl="8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191" name="Google Shape;191;p44"/>
          <p:cNvSpPr txBox="1">
            <a:spLocks noGrp="1"/>
          </p:cNvSpPr>
          <p:nvPr>
            <p:ph type="body" idx="2"/>
          </p:nvPr>
        </p:nvSpPr>
        <p:spPr>
          <a:xfrm>
            <a:off x="630239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44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None/>
              <a:defRPr sz="1350" b="1"/>
            </a:lvl1pPr>
            <a:lvl2pPr marL="914400" lvl="1" indent="-228600" algn="l"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125" b="1"/>
            </a:lvl2pPr>
            <a:lvl3pPr marL="1371600" lvl="2" indent="-228600" algn="l">
              <a:spcBef>
                <a:spcPts val="203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  <a:defRPr sz="1013" b="1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/>
            </a:lvl5pPr>
            <a:lvl6pPr marL="2743200" lvl="5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6pPr>
            <a:lvl7pPr marL="3200400" lvl="6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7pPr>
            <a:lvl8pPr marL="3657600" lvl="7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8pPr>
            <a:lvl9pPr marL="4114800" lvl="8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193" name="Google Shape;193;p44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44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4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1701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5/8/25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360334"/>
            <a:ext cx="4840941" cy="365125"/>
          </a:xfrm>
        </p:spPr>
        <p:txBody>
          <a:bodyPr/>
          <a:lstStyle/>
          <a:p>
            <a:r>
              <a:rPr lang="en-US" dirty="0"/>
              <a:t>www.roma1.infn.it/LAB2GO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Solo titolo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5"/>
          <p:cNvSpPr txBox="1">
            <a:spLocks noGrp="1"/>
          </p:cNvSpPr>
          <p:nvPr>
            <p:ph type="title"/>
          </p:nvPr>
        </p:nvSpPr>
        <p:spPr>
          <a:xfrm>
            <a:off x="1116015" y="409579"/>
            <a:ext cx="755967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5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5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088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Vuota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6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46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0141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Contenuto con didascalia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7"/>
          <p:cNvSpPr txBox="1"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47"/>
          <p:cNvSpPr txBox="1">
            <a:spLocks noGrp="1"/>
          </p:cNvSpPr>
          <p:nvPr>
            <p:ph type="body" idx="1"/>
          </p:nvPr>
        </p:nvSpPr>
        <p:spPr>
          <a:xfrm>
            <a:off x="3887788" y="987429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1pPr>
            <a:lvl2pPr marL="914400" lvl="1" indent="-328612" algn="l">
              <a:spcBef>
                <a:spcPts val="315"/>
              </a:spcBef>
              <a:spcAft>
                <a:spcPts val="0"/>
              </a:spcAft>
              <a:buClr>
                <a:srgbClr val="000000"/>
              </a:buClr>
              <a:buSzPts val="1575"/>
              <a:buFont typeface="Arial"/>
              <a:buChar char="–"/>
              <a:defRPr sz="1575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  <a:defRPr sz="1350"/>
            </a:lvl3pPr>
            <a:lvl4pPr marL="1828800" lvl="3" indent="-300037" algn="l"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Char char="–"/>
              <a:defRPr sz="1125"/>
            </a:lvl4pPr>
            <a:lvl5pPr marL="2286000" lvl="4" indent="-300037" algn="l"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Char char="»"/>
              <a:defRPr sz="1125"/>
            </a:lvl5pPr>
            <a:lvl6pPr marL="2743200" lvl="5" indent="-300037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6pPr>
            <a:lvl7pPr marL="3200400" lvl="6" indent="-300037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7pPr>
            <a:lvl8pPr marL="3657600" lvl="7" indent="-300037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8pPr>
            <a:lvl9pPr marL="4114800" lvl="8" indent="-300037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9pPr>
          </a:lstStyle>
          <a:p>
            <a:endParaRPr/>
          </a:p>
        </p:txBody>
      </p:sp>
      <p:sp>
        <p:nvSpPr>
          <p:cNvPr id="206" name="Google Shape;206;p47"/>
          <p:cNvSpPr txBox="1">
            <a:spLocks noGrp="1"/>
          </p:cNvSpPr>
          <p:nvPr>
            <p:ph type="body" idx="2"/>
          </p:nvPr>
        </p:nvSpPr>
        <p:spPr>
          <a:xfrm>
            <a:off x="630240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1pPr>
            <a:lvl2pPr marL="914400" lvl="1" indent="-228600" algn="l">
              <a:spcBef>
                <a:spcPts val="158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  <a:defRPr sz="788"/>
            </a:lvl2pPr>
            <a:lvl3pPr marL="1371600" lvl="2" indent="-228600" algn="l">
              <a:spcBef>
                <a:spcPts val="135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675"/>
            </a:lvl3pPr>
            <a:lvl4pPr marL="1828800" lvl="3" indent="-228600" algn="l">
              <a:spcBef>
                <a:spcPts val="113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/>
            </a:lvl4pPr>
            <a:lvl5pPr marL="2286000" lvl="4" indent="-228600" algn="l">
              <a:spcBef>
                <a:spcPts val="113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/>
            </a:lvl5pPr>
            <a:lvl6pPr marL="2743200" lvl="5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6pPr>
            <a:lvl7pPr marL="3200400" lvl="6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7pPr>
            <a:lvl8pPr marL="3657600" lvl="7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8pPr>
            <a:lvl9pPr marL="4114800" lvl="8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9pPr>
          </a:lstStyle>
          <a:p>
            <a:endParaRPr/>
          </a:p>
        </p:txBody>
      </p:sp>
      <p:sp>
        <p:nvSpPr>
          <p:cNvPr id="207" name="Google Shape;207;p47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7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2271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Immagine con didascalia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8"/>
          <p:cNvSpPr txBox="1"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48"/>
          <p:cNvSpPr>
            <a:spLocks noGrp="1"/>
          </p:cNvSpPr>
          <p:nvPr>
            <p:ph type="pic" idx="2"/>
          </p:nvPr>
        </p:nvSpPr>
        <p:spPr>
          <a:xfrm>
            <a:off x="3887788" y="987429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2" name="Google Shape;212;p48"/>
          <p:cNvSpPr txBox="1">
            <a:spLocks noGrp="1"/>
          </p:cNvSpPr>
          <p:nvPr>
            <p:ph type="body" idx="1"/>
          </p:nvPr>
        </p:nvSpPr>
        <p:spPr>
          <a:xfrm>
            <a:off x="630240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1pPr>
            <a:lvl2pPr marL="914400" lvl="1" indent="-228600" algn="l">
              <a:spcBef>
                <a:spcPts val="158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  <a:defRPr sz="788"/>
            </a:lvl2pPr>
            <a:lvl3pPr marL="1371600" lvl="2" indent="-228600" algn="l">
              <a:spcBef>
                <a:spcPts val="135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675"/>
            </a:lvl3pPr>
            <a:lvl4pPr marL="1828800" lvl="3" indent="-228600" algn="l">
              <a:spcBef>
                <a:spcPts val="113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/>
            </a:lvl4pPr>
            <a:lvl5pPr marL="2286000" lvl="4" indent="-228600" algn="l">
              <a:spcBef>
                <a:spcPts val="113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/>
            </a:lvl5pPr>
            <a:lvl6pPr marL="2743200" lvl="5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6pPr>
            <a:lvl7pPr marL="3200400" lvl="6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7pPr>
            <a:lvl8pPr marL="3657600" lvl="7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8pPr>
            <a:lvl9pPr marL="4114800" lvl="8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9pPr>
          </a:lstStyle>
          <a:p>
            <a:endParaRPr/>
          </a:p>
        </p:txBody>
      </p:sp>
      <p:sp>
        <p:nvSpPr>
          <p:cNvPr id="213" name="Google Shape;213;p48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48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89715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Titolo e testo verticale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9"/>
          <p:cNvSpPr txBox="1">
            <a:spLocks noGrp="1"/>
          </p:cNvSpPr>
          <p:nvPr>
            <p:ph type="title"/>
          </p:nvPr>
        </p:nvSpPr>
        <p:spPr>
          <a:xfrm>
            <a:off x="1116015" y="409579"/>
            <a:ext cx="755967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49"/>
          <p:cNvSpPr txBox="1">
            <a:spLocks noGrp="1"/>
          </p:cNvSpPr>
          <p:nvPr>
            <p:ph type="body" idx="1"/>
          </p:nvPr>
        </p:nvSpPr>
        <p:spPr>
          <a:xfrm rot="5400000">
            <a:off x="2838452" y="30163"/>
            <a:ext cx="4114800" cy="755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49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49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29650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1_Titolo e testo verticale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0"/>
          <p:cNvSpPr txBox="1">
            <a:spLocks noGrp="1"/>
          </p:cNvSpPr>
          <p:nvPr>
            <p:ph type="title"/>
          </p:nvPr>
        </p:nvSpPr>
        <p:spPr>
          <a:xfrm rot="5400000">
            <a:off x="5002215" y="2193929"/>
            <a:ext cx="5457825" cy="188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0"/>
          <p:cNvSpPr txBox="1">
            <a:spLocks noGrp="1"/>
          </p:cNvSpPr>
          <p:nvPr>
            <p:ph type="body" idx="1"/>
          </p:nvPr>
        </p:nvSpPr>
        <p:spPr>
          <a:xfrm rot="5400000">
            <a:off x="1146177" y="379417"/>
            <a:ext cx="5457825" cy="5518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50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50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1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56252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8736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08939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22388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90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5/8/25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360334"/>
            <a:ext cx="4840941" cy="365125"/>
          </a:xfrm>
        </p:spPr>
        <p:txBody>
          <a:bodyPr/>
          <a:lstStyle/>
          <a:p>
            <a:r>
              <a:rPr lang="en-US" dirty="0"/>
              <a:t>www.roma1.infn.it/LAB2GO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5551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110" y="273600"/>
            <a:ext cx="822933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0714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44223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24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9730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995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9250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730" y="160452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350" y="160452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110" y="368208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730" y="368208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350" y="368208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4371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19450" y="6248400"/>
            <a:ext cx="33528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Facoltà di Scienze Matematiche, Fisiche e Naturali                            PROGETTO PONTE 2019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ED13B1-B517-488C-B767-568E3566B913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38241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Facoltà di Scienze Matematiche, Fisiche e Naturali                            PROGETTO PONTE 2019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4258A3-03A7-474D-8218-3ACE35FD6137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2204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333" y="107576"/>
            <a:ext cx="6771218" cy="13369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5106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80667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32300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46252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10895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ubTitle"/>
          </p:nvPr>
        </p:nvSpPr>
        <p:spPr>
          <a:xfrm>
            <a:off x="457110" y="273600"/>
            <a:ext cx="822933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6083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2164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0182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97721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57110" y="3682080"/>
            <a:ext cx="822933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145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2" y="107576"/>
            <a:ext cx="6898217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673970" y="160452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45711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4673970" y="3682080"/>
            <a:ext cx="401571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55031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3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110" y="160452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3239730" y="160452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6022350" y="160452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 type="body"/>
          </p:nvPr>
        </p:nvSpPr>
        <p:spPr>
          <a:xfrm>
            <a:off x="457110" y="368208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123" name="PlaceHolder 6"/>
          <p:cNvSpPr>
            <a:spLocks noGrp="1"/>
          </p:cNvSpPr>
          <p:nvPr>
            <p:ph type="body"/>
          </p:nvPr>
        </p:nvSpPr>
        <p:spPr>
          <a:xfrm>
            <a:off x="3239730" y="368208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  <p:sp>
        <p:nvSpPr>
          <p:cNvPr id="124" name="PlaceHolder 7"/>
          <p:cNvSpPr>
            <a:spLocks noGrp="1"/>
          </p:cNvSpPr>
          <p:nvPr>
            <p:ph type="body"/>
          </p:nvPr>
        </p:nvSpPr>
        <p:spPr>
          <a:xfrm>
            <a:off x="6022350" y="3682080"/>
            <a:ext cx="26497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421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5/8/25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360334"/>
            <a:ext cx="4840941" cy="365125"/>
          </a:xfrm>
        </p:spPr>
        <p:txBody>
          <a:bodyPr/>
          <a:lstStyle/>
          <a:p>
            <a:r>
              <a:rPr lang="en-US" dirty="0"/>
              <a:t>www.roma1.infn.it/LAB2GO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5/8/25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360334"/>
            <a:ext cx="4840941" cy="365125"/>
          </a:xfrm>
        </p:spPr>
        <p:txBody>
          <a:bodyPr/>
          <a:lstStyle/>
          <a:p>
            <a:r>
              <a:rPr lang="en-US" dirty="0"/>
              <a:t>www.roma1.infn.it/LAB2GO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2709D-2A90-2E42-8DF7-8EDCAF329FAC}" type="datetimeFigureOut">
              <a:rPr lang="en-US" smtClean="0"/>
              <a:t>5/8/25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154F5-7844-4E4C-BB9C-EC7D38D906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33221" y="107576"/>
            <a:ext cx="6658329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632709D-2A90-2E42-8DF7-8EDCAF329FAC}" type="datetimeFigureOut">
              <a:rPr lang="en-US" smtClean="0"/>
              <a:t>5/8/25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360334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www.roma1.infn.it/LAB2GO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D65154F5-7844-4E4C-BB9C-EC7D38D9069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Lab2GO.png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8222"/>
            <a:ext cx="1381114" cy="13123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0" y="6095880"/>
            <a:ext cx="9143550" cy="761400"/>
            <a:chOff x="0" y="6095880"/>
            <a:chExt cx="12191400" cy="761400"/>
          </a:xfrm>
        </p:grpSpPr>
        <p:sp>
          <p:nvSpPr>
            <p:cNvPr id="107" name="Google Shape;107;p11"/>
            <p:cNvSpPr/>
            <p:nvPr/>
          </p:nvSpPr>
          <p:spPr>
            <a:xfrm>
              <a:off x="0" y="6324480"/>
              <a:ext cx="12191400" cy="53280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1625760" y="6095880"/>
              <a:ext cx="10565640" cy="76140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11"/>
          <p:cNvSpPr txBox="1"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11"/>
          <p:cNvSpPr txBox="1">
            <a:spLocks noGrp="1"/>
          </p:cNvSpPr>
          <p:nvPr>
            <p:ph type="body" idx="1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88607" algn="l" rtl="0">
              <a:lnSpc>
                <a:spcPct val="90000"/>
              </a:lnSpc>
              <a:spcBef>
                <a:spcPts val="1063"/>
              </a:spcBef>
              <a:spcAft>
                <a:spcPts val="0"/>
              </a:spcAft>
              <a:buClr>
                <a:srgbClr val="000000"/>
              </a:buClr>
              <a:buSzPts val="945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8451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3"/>
          <p:cNvGrpSpPr/>
          <p:nvPr/>
        </p:nvGrpSpPr>
        <p:grpSpPr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61" name="Google Shape;161;p13"/>
            <p:cNvSpPr/>
            <p:nvPr/>
          </p:nvSpPr>
          <p:spPr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/>
          </p:nvPr>
        </p:nvSpPr>
        <p:spPr>
          <a:xfrm>
            <a:off x="1116015" y="409579"/>
            <a:ext cx="755967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0" u="none" strike="noStrike" cap="none">
                <a:solidFill>
                  <a:srgbClr val="8224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body" idx="1"/>
          </p:nvPr>
        </p:nvSpPr>
        <p:spPr>
          <a:xfrm>
            <a:off x="1116015" y="1752600"/>
            <a:ext cx="7559675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4325" algn="l" rtl="0">
              <a:spcBef>
                <a:spcPts val="270"/>
              </a:spcBef>
              <a:spcAft>
                <a:spcPts val="0"/>
              </a:spcAft>
              <a:buClr>
                <a:srgbClr val="822433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0037" algn="l" rtl="0">
              <a:spcBef>
                <a:spcPts val="225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Char char="–"/>
              <a:defRPr sz="112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78638" algn="l" rtl="0">
              <a:spcBef>
                <a:spcPts val="158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Char char="–"/>
              <a:defRPr sz="78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1462" algn="l" rtl="0">
              <a:spcBef>
                <a:spcPts val="135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Char char="»"/>
              <a:defRPr sz="6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ftr" idx="11"/>
          </p:nvPr>
        </p:nvSpPr>
        <p:spPr>
          <a:xfrm>
            <a:off x="1219200" y="6146800"/>
            <a:ext cx="335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ldNum" idx="12"/>
          </p:nvPr>
        </p:nvSpPr>
        <p:spPr>
          <a:xfrm>
            <a:off x="7164388" y="616585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61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44119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/>
          <p:nvPr/>
        </p:nvGrpSpPr>
        <p:grpSpPr>
          <a:xfrm>
            <a:off x="0" y="6095880"/>
            <a:ext cx="9143550" cy="761400"/>
            <a:chOff x="0" y="6095880"/>
            <a:chExt cx="12191400" cy="761400"/>
          </a:xfrm>
        </p:grpSpPr>
        <p:sp>
          <p:nvSpPr>
            <p:cNvPr id="6" name="CustomShape 2"/>
            <p:cNvSpPr/>
            <p:nvPr/>
          </p:nvSpPr>
          <p:spPr>
            <a:xfrm>
              <a:off x="0" y="6324480"/>
              <a:ext cx="12191400" cy="53280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" name="CustomShape 3"/>
            <p:cNvSpPr/>
            <p:nvPr/>
          </p:nvSpPr>
          <p:spPr>
            <a:xfrm>
              <a:off x="1625760" y="6095880"/>
              <a:ext cx="10565640" cy="76140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33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Fai clic per modificare il formato del testo della struttura</a:t>
            </a:r>
          </a:p>
          <a:p>
            <a:pPr marL="648000" lvl="1" indent="-243000">
              <a:spcBef>
                <a:spcPts val="85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100" b="0" strike="noStrike" spc="-1">
                <a:latin typeface="Arial"/>
              </a:rPr>
              <a:t>Secondo livello struttura</a:t>
            </a:r>
          </a:p>
          <a:p>
            <a:pPr marL="972000" lvl="2" indent="-216000">
              <a:spcBef>
                <a:spcPts val="63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latin typeface="Arial"/>
              </a:rPr>
              <a:t>Terzo livello struttura</a:t>
            </a:r>
          </a:p>
          <a:p>
            <a:pPr marL="1296000" lvl="3" indent="-162000">
              <a:spcBef>
                <a:spcPts val="42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500" b="0" strike="noStrike" spc="-1">
                <a:latin typeface="Arial"/>
              </a:rPr>
              <a:t>Quarto livello struttura</a:t>
            </a:r>
          </a:p>
          <a:p>
            <a:pPr marL="1620000" lvl="4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500" b="0" strike="noStrike" spc="-1">
                <a:latin typeface="Arial"/>
              </a:rPr>
              <a:t>Quinto livello struttura</a:t>
            </a:r>
          </a:p>
          <a:p>
            <a:pPr marL="1944000" lvl="5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500" b="0" strike="noStrike" spc="-1">
                <a:latin typeface="Arial"/>
              </a:rPr>
              <a:t>Sesto livello struttura</a:t>
            </a:r>
          </a:p>
          <a:p>
            <a:pPr marL="2268000" lvl="6" indent="-162000">
              <a:spcBef>
                <a:spcPts val="2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500" b="0" strike="noStrike" spc="-1">
                <a:latin typeface="Arial"/>
              </a:rPr>
              <a:t>Settimo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409792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00" indent="-243000" algn="l" defTabSz="685800" rtl="0" eaLnBrk="1" latinLnBrk="0" hangingPunct="1">
        <a:lnSpc>
          <a:spcPct val="90000"/>
        </a:lnSpc>
        <a:spcBef>
          <a:spcPts val="1063"/>
        </a:spcBef>
        <a:buClr>
          <a:srgbClr val="000000"/>
        </a:buClr>
        <a:buSzPct val="45000"/>
        <a:buFont typeface="Wingdings" charset="2"/>
        <a:buChar char="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1"/>
          <p:cNvGrpSpPr/>
          <p:nvPr/>
        </p:nvGrpSpPr>
        <p:grpSpPr>
          <a:xfrm>
            <a:off x="272700" y="5322240"/>
            <a:ext cx="772200" cy="1028880"/>
            <a:chOff x="363600" y="5322240"/>
            <a:chExt cx="1029600" cy="1028880"/>
          </a:xfrm>
        </p:grpSpPr>
        <p:sp>
          <p:nvSpPr>
            <p:cNvPr id="83" name="CustomShape 2"/>
            <p:cNvSpPr/>
            <p:nvPr/>
          </p:nvSpPr>
          <p:spPr>
            <a:xfrm rot="2700000" flipH="1" flipV="1">
              <a:off x="391680" y="5628240"/>
              <a:ext cx="925920" cy="462600"/>
            </a:xfrm>
            <a:custGeom>
              <a:avLst/>
              <a:gdLst/>
              <a:ahLst/>
              <a:cxnLst/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4" name="CustomShape 3"/>
            <p:cNvSpPr/>
            <p:nvPr/>
          </p:nvSpPr>
          <p:spPr>
            <a:xfrm rot="8100000" flipH="1" flipV="1">
              <a:off x="1238400" y="5824800"/>
              <a:ext cx="52920" cy="23256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5" name="CustomShape 4"/>
            <p:cNvSpPr/>
            <p:nvPr/>
          </p:nvSpPr>
          <p:spPr>
            <a:xfrm rot="8100000" flipH="1" flipV="1">
              <a:off x="747720" y="5334120"/>
              <a:ext cx="52920" cy="23256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6" name="CustomShape 5"/>
            <p:cNvSpPr/>
            <p:nvPr/>
          </p:nvSpPr>
          <p:spPr>
            <a:xfrm rot="2700000" flipH="1" flipV="1">
              <a:off x="415440" y="5572080"/>
              <a:ext cx="925920" cy="529200"/>
            </a:xfrm>
            <a:custGeom>
              <a:avLst/>
              <a:gdLst/>
              <a:ahLst/>
              <a:cxnLst/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87" name="PlaceHolder 6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33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88" name="PlaceHolder 7"/>
          <p:cNvSpPr>
            <a:spLocks noGrp="1"/>
          </p:cNvSpPr>
          <p:nvPr>
            <p:ph type="body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Fai clic per modificare il formato del testo della struttura</a:t>
            </a:r>
          </a:p>
          <a:p>
            <a:pPr marL="648000" lvl="1" indent="-243000">
              <a:spcBef>
                <a:spcPts val="851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it-IT" sz="2100" b="0" strike="noStrike" spc="-1">
                <a:latin typeface="Arial"/>
              </a:rPr>
              <a:t>Secondo livello struttura</a:t>
            </a:r>
          </a:p>
          <a:p>
            <a:pPr marL="972000" lvl="2" indent="-216000">
              <a:spcBef>
                <a:spcPts val="638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latin typeface="Arial"/>
              </a:rPr>
              <a:t>Terzo livello struttura</a:t>
            </a:r>
          </a:p>
          <a:p>
            <a:pPr marL="1296000" lvl="3" indent="-162000">
              <a:spcBef>
                <a:spcPts val="425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it-IT" sz="1500" b="0" strike="noStrike" spc="-1">
                <a:latin typeface="Arial"/>
              </a:rPr>
              <a:t>Quarto livello struttura</a:t>
            </a:r>
          </a:p>
          <a:p>
            <a:pPr marL="1620000" lvl="4" indent="-162000">
              <a:spcBef>
                <a:spcPts val="212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it-IT" sz="1500" b="0" strike="noStrike" spc="-1">
                <a:latin typeface="Arial"/>
              </a:rPr>
              <a:t>Quinto livello struttura</a:t>
            </a:r>
          </a:p>
          <a:p>
            <a:pPr marL="1944000" lvl="5" indent="-162000">
              <a:spcBef>
                <a:spcPts val="212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it-IT" sz="1500" b="0" strike="noStrike" spc="-1">
                <a:latin typeface="Arial"/>
              </a:rPr>
              <a:t>Sesto livello struttura</a:t>
            </a:r>
          </a:p>
          <a:p>
            <a:pPr marL="2268000" lvl="6" indent="-162000">
              <a:spcBef>
                <a:spcPts val="212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it-IT" sz="1500" b="0" strike="noStrike" spc="-1">
                <a:latin typeface="Arial"/>
              </a:rPr>
              <a:t>Settimo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96294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00" indent="-243000" algn="l" defTabSz="685800" rtl="0" eaLnBrk="1" latinLnBrk="0" hangingPunct="1">
        <a:lnSpc>
          <a:spcPct val="90000"/>
        </a:lnSpc>
        <a:spcBef>
          <a:spcPts val="1063"/>
        </a:spcBef>
        <a:buClr>
          <a:srgbClr val="FFFFFF"/>
        </a:buClr>
        <a:buSzPct val="45000"/>
        <a:buFont typeface="Wingdings" charset="2"/>
        <a:buChar char="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fUlcyL9o4g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1172" y="1158876"/>
            <a:ext cx="7044703" cy="382081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BEFF"/>
                </a:solidFill>
              </a:rPr>
              <a:t>LAB2GO</a:t>
            </a:r>
            <a:r>
              <a:rPr lang="en-US" dirty="0">
                <a:solidFill>
                  <a:srgbClr val="4FBEFF"/>
                </a:solidFill>
              </a:rPr>
              <a:t> </a:t>
            </a:r>
            <a:br>
              <a:rPr lang="en-US" dirty="0"/>
            </a:br>
            <a:r>
              <a:rPr lang="en-US" sz="3600" dirty="0" err="1"/>
              <a:t>Riqualificazione</a:t>
            </a:r>
            <a:r>
              <a:rPr lang="en-US" sz="3600" dirty="0"/>
              <a:t> </a:t>
            </a:r>
            <a:r>
              <a:rPr lang="en-US" sz="3600" dirty="0" err="1"/>
              <a:t>dei</a:t>
            </a:r>
            <a:r>
              <a:rPr lang="en-US" sz="3600" dirty="0"/>
              <a:t> </a:t>
            </a:r>
            <a:r>
              <a:rPr lang="en-US" sz="3600" dirty="0" err="1"/>
              <a:t>laboratori</a:t>
            </a:r>
            <a:r>
              <a:rPr lang="en-US" sz="3600" dirty="0"/>
              <a:t> </a:t>
            </a:r>
            <a:r>
              <a:rPr lang="en-US" sz="3600" dirty="0" err="1"/>
              <a:t>delle</a:t>
            </a:r>
            <a:r>
              <a:rPr lang="en-US" sz="3600" dirty="0"/>
              <a:t> </a:t>
            </a:r>
            <a:r>
              <a:rPr lang="en-US" sz="3600" dirty="0" err="1"/>
              <a:t>scuole</a:t>
            </a:r>
            <a:r>
              <a:rPr lang="en-US" sz="3600" dirty="0"/>
              <a:t> </a:t>
            </a:r>
            <a:r>
              <a:rPr lang="en-US" sz="3600" dirty="0" err="1"/>
              <a:t>superiori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0" y="4741563"/>
            <a:ext cx="6498159" cy="916641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Riccardo Faccini</a:t>
            </a:r>
          </a:p>
          <a:p>
            <a:r>
              <a:rPr lang="en-US" b="1" dirty="0"/>
              <a:t>Preside </a:t>
            </a:r>
            <a:r>
              <a:rPr lang="en-US" b="1" dirty="0" err="1"/>
              <a:t>della</a:t>
            </a:r>
            <a:r>
              <a:rPr lang="en-US" b="1" dirty="0"/>
              <a:t> </a:t>
            </a:r>
            <a:r>
              <a:rPr lang="en-US" b="1" dirty="0" err="1"/>
              <a:t>Facoltà</a:t>
            </a:r>
            <a:endParaRPr lang="en-US" b="1" dirty="0"/>
          </a:p>
          <a:p>
            <a:r>
              <a:rPr lang="en-US" b="1" dirty="0"/>
              <a:t> di </a:t>
            </a:r>
            <a:r>
              <a:rPr lang="en-US" b="1" dirty="0" err="1"/>
              <a:t>Scienze</a:t>
            </a:r>
            <a:r>
              <a:rPr lang="en-US" b="1" dirty="0"/>
              <a:t> </a:t>
            </a:r>
            <a:r>
              <a:rPr lang="en-US" b="1" dirty="0" err="1"/>
              <a:t>Matematiche</a:t>
            </a:r>
            <a:r>
              <a:rPr lang="en-US" b="1" dirty="0"/>
              <a:t> </a:t>
            </a:r>
            <a:r>
              <a:rPr lang="en-US" b="1" dirty="0" err="1"/>
              <a:t>Fisiche</a:t>
            </a:r>
            <a:r>
              <a:rPr lang="en-US" b="1" dirty="0"/>
              <a:t> e </a:t>
            </a:r>
            <a:r>
              <a:rPr lang="en-US" b="1" dirty="0" err="1"/>
              <a:t>Naturali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Univ. La Sapienza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4A5B0-455D-762A-CB55-0D315D1F0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9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66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8000"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0245570" y="1210959990"/>
            <a:ext cx="2571210" cy="192834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"/>
          <p:cNvSpPr/>
          <p:nvPr/>
        </p:nvSpPr>
        <p:spPr>
          <a:xfrm>
            <a:off x="2827170" y="6159780"/>
            <a:ext cx="6316380" cy="629910"/>
          </a:xfrm>
          <a:prstGeom prst="rect">
            <a:avLst/>
          </a:prstGeom>
          <a:solidFill>
            <a:srgbClr val="832332"/>
          </a:solidFill>
          <a:ln>
            <a:noFill/>
          </a:ln>
        </p:spPr>
        <p:txBody>
          <a:bodyPr spcFirstLastPara="1" wrap="square" lIns="67500" tIns="33750" rIns="67500" bIns="3375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585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Cosa si studia nella facoltà di Scienze MFN?</a:t>
            </a:r>
            <a:endParaRPr kumimoji="0" sz="258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9" name="Google Shape;299;p2"/>
          <p:cNvGrpSpPr/>
          <p:nvPr/>
        </p:nvGrpSpPr>
        <p:grpSpPr>
          <a:xfrm>
            <a:off x="2182362" y="857250"/>
            <a:ext cx="6320150" cy="4577850"/>
            <a:chOff x="2909817" y="0"/>
            <a:chExt cx="8426867" cy="6103800"/>
          </a:xfrm>
        </p:grpSpPr>
        <p:grpSp>
          <p:nvGrpSpPr>
            <p:cNvPr id="300" name="Google Shape;300;p2"/>
            <p:cNvGrpSpPr/>
            <p:nvPr/>
          </p:nvGrpSpPr>
          <p:grpSpPr>
            <a:xfrm>
              <a:off x="2909817" y="0"/>
              <a:ext cx="8426867" cy="6103800"/>
              <a:chOff x="2909817" y="0"/>
              <a:chExt cx="8426867" cy="6103800"/>
            </a:xfrm>
          </p:grpSpPr>
          <p:pic>
            <p:nvPicPr>
              <p:cNvPr id="301" name="Google Shape;301;p2" descr="Risultati immagini per vita e  complessità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44760" y="0"/>
                <a:ext cx="4109400" cy="61038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2" name="Google Shape;302;p2"/>
              <p:cNvSpPr/>
              <p:nvPr/>
            </p:nvSpPr>
            <p:spPr>
              <a:xfrm>
                <a:off x="8589960" y="5522400"/>
                <a:ext cx="937349" cy="3678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500" tIns="33750" rIns="67500" bIns="3375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it-IT" sz="1350" b="1" i="0" u="none" strike="noStrike" kern="0" cap="none" spc="0" normalizeH="0" baseline="0" noProof="0">
                    <a:ln>
                      <a:noFill/>
                    </a:ln>
                    <a:solidFill>
                      <a:srgbClr val="822433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FISICA</a:t>
                </a:r>
                <a:endParaRPr kumimoji="0" sz="13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8628120" y="5043600"/>
                <a:ext cx="1168011" cy="3678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500" tIns="33750" rIns="67500" bIns="3375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it-IT" sz="1350" b="1" i="0" u="none" strike="noStrike" kern="0" cap="none" spc="0" normalizeH="0" baseline="0" noProof="0">
                    <a:ln>
                      <a:noFill/>
                    </a:ln>
                    <a:solidFill>
                      <a:srgbClr val="822433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CHIMICA</a:t>
                </a:r>
                <a:endParaRPr kumimoji="0" sz="13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8632440" y="3974760"/>
                <a:ext cx="1321728" cy="3678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500" tIns="33750" rIns="67500" bIns="3375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it-IT" sz="1350" b="1" i="0" u="none" strike="noStrike" kern="0" cap="none" spc="0" normalizeH="0" baseline="0" noProof="0">
                    <a:ln>
                      <a:noFill/>
                    </a:ln>
                    <a:solidFill>
                      <a:srgbClr val="822433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BIOLOGIA</a:t>
                </a:r>
                <a:endParaRPr kumimoji="0" sz="13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8473680" y="1108440"/>
                <a:ext cx="2863004" cy="3678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500" tIns="33750" rIns="67500" bIns="3375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it-IT" sz="1350" b="1" i="0" u="none" strike="noStrike" kern="0" cap="none" spc="0" normalizeH="0" baseline="0" noProof="0">
                    <a:ln>
                      <a:noFill/>
                    </a:ln>
                    <a:solidFill>
                      <a:srgbClr val="822433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SCIENZE DELLA TERRA</a:t>
                </a:r>
                <a:endParaRPr kumimoji="0" sz="13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 rot="10800000" flipH="1">
                <a:off x="3769560" y="1304640"/>
                <a:ext cx="360" cy="45716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381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stealth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IT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 rot="-5400000">
                <a:off x="1783398" y="3752037"/>
                <a:ext cx="2774604" cy="5217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7500" tIns="33750" rIns="67500" bIns="3375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it-IT" sz="2100" b="1" i="0" u="none" strike="noStrike" kern="0" cap="none" spc="0" normalizeH="0" baseline="0" noProof="0">
                    <a:ln>
                      <a:noFill/>
                    </a:ln>
                    <a:solidFill>
                      <a:srgbClr val="822433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COMPLESSITÀ</a:t>
                </a: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08" name="Google Shape;308;p2" descr="LA POSIZIONE DEL SOLE NELLA GALASSIA | Giuseppemerlino's Blo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089760" y="0"/>
              <a:ext cx="1337040" cy="829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2"/>
            <p:cNvSpPr/>
            <p:nvPr/>
          </p:nvSpPr>
          <p:spPr>
            <a:xfrm>
              <a:off x="8461080" y="205920"/>
              <a:ext cx="1744408" cy="367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500" tIns="33750" rIns="67500" bIns="3375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1350" b="1" i="0" u="none" strike="noStrike" kern="0" cap="none" spc="0" normalizeH="0" baseline="0" noProof="0">
                  <a:ln>
                    <a:noFill/>
                  </a:ln>
                  <a:solidFill>
                    <a:srgbClr val="822433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ASTROFISICA</a:t>
              </a: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0" name="Google Shape;310;p2"/>
          <p:cNvSpPr/>
          <p:nvPr/>
        </p:nvSpPr>
        <p:spPr>
          <a:xfrm rot="-2981400">
            <a:off x="406928" y="2541703"/>
            <a:ext cx="1412566" cy="275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3750" rIns="67500" bIns="3375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822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MATEMATICA</a:t>
            </a: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2"/>
          <p:cNvPicPr preferRelativeResize="0"/>
          <p:nvPr/>
        </p:nvPicPr>
        <p:blipFill rotWithShape="1">
          <a:blip r:embed="rId7">
            <a:alphaModFix/>
          </a:blip>
          <a:srcRect l="4147" t="5703" b="21585"/>
          <a:stretch/>
        </p:blipFill>
        <p:spPr>
          <a:xfrm>
            <a:off x="-3922" y="6093296"/>
            <a:ext cx="1540080" cy="4984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3590C5-0BE1-7E6E-4B02-0898BCFF024F}"/>
              </a:ext>
            </a:extLst>
          </p:cNvPr>
          <p:cNvSpPr txBox="1"/>
          <p:nvPr/>
        </p:nvSpPr>
        <p:spPr>
          <a:xfrm>
            <a:off x="624689" y="380246"/>
            <a:ext cx="3125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hlinkClick r:id="rId8"/>
              </a:rPr>
              <a:t>LA FACOLTÀ SI PRESENTA</a:t>
            </a:r>
            <a:endParaRPr lang="en-IT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8000"/>
          </a:blip>
          <a:stretch>
            <a:fillRect/>
          </a:stretch>
        </a:blip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0245551" y="1210959926"/>
            <a:ext cx="2571750" cy="192881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"/>
          <p:cNvSpPr txBox="1"/>
          <p:nvPr/>
        </p:nvSpPr>
        <p:spPr>
          <a:xfrm>
            <a:off x="1535715" y="6127379"/>
            <a:ext cx="7663631" cy="543559"/>
          </a:xfrm>
          <a:prstGeom prst="rect">
            <a:avLst/>
          </a:prstGeom>
          <a:solidFill>
            <a:srgbClr val="832332"/>
          </a:solidFill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25"/>
              <a:buFont typeface="Calibri"/>
              <a:buNone/>
              <a:tabLst/>
              <a:defRPr/>
            </a:pPr>
            <a:r>
              <a:rPr kumimoji="0" lang="it-IT" sz="262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Corsi di Laurea Triennale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8" name="Google Shape;318;p3"/>
          <p:cNvGrpSpPr/>
          <p:nvPr/>
        </p:nvGrpSpPr>
        <p:grpSpPr>
          <a:xfrm>
            <a:off x="2185937" y="857250"/>
            <a:ext cx="6330948" cy="4578334"/>
            <a:chOff x="149512" y="0"/>
            <a:chExt cx="7925054" cy="5613073"/>
          </a:xfrm>
        </p:grpSpPr>
        <p:grpSp>
          <p:nvGrpSpPr>
            <p:cNvPr id="319" name="Google Shape;319;p3"/>
            <p:cNvGrpSpPr/>
            <p:nvPr/>
          </p:nvGrpSpPr>
          <p:grpSpPr>
            <a:xfrm>
              <a:off x="149512" y="0"/>
              <a:ext cx="7925054" cy="5613073"/>
              <a:chOff x="203181" y="1094319"/>
              <a:chExt cx="6827363" cy="4295775"/>
            </a:xfrm>
          </p:grpSpPr>
          <p:pic>
            <p:nvPicPr>
              <p:cNvPr id="320" name="Google Shape;320;p3" descr="Risultati immagini per vita e  complessità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279147" y="1094319"/>
                <a:ext cx="3324225" cy="42957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1" name="Google Shape;321;p3"/>
              <p:cNvSpPr txBox="1"/>
              <p:nvPr/>
            </p:nvSpPr>
            <p:spPr>
              <a:xfrm>
                <a:off x="4789346" y="4980517"/>
                <a:ext cx="811104" cy="2815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it-IT" sz="1350" b="1" i="0" u="none" strike="noStrike" kern="0" cap="none" spc="0" normalizeH="0" baseline="0" noProof="0">
                    <a:ln>
                      <a:noFill/>
                    </a:ln>
                    <a:solidFill>
                      <a:srgbClr val="822433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FISICA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3"/>
              <p:cNvSpPr txBox="1"/>
              <p:nvPr/>
            </p:nvSpPr>
            <p:spPr>
              <a:xfrm>
                <a:off x="4788082" y="4643683"/>
                <a:ext cx="1983160" cy="2815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it-IT" sz="1350" b="1" i="0" u="none" strike="noStrike" kern="0" cap="none" spc="0" normalizeH="0" baseline="0" noProof="0">
                    <a:ln>
                      <a:noFill/>
                    </a:ln>
                    <a:solidFill>
                      <a:srgbClr val="822433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SCIENZE CHIMICHE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3"/>
              <p:cNvSpPr txBox="1"/>
              <p:nvPr/>
            </p:nvSpPr>
            <p:spPr>
              <a:xfrm>
                <a:off x="4788081" y="3891350"/>
                <a:ext cx="2242463" cy="2815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it-IT" sz="1350" b="1" i="0" u="none" strike="noStrike" kern="0" cap="none" spc="0" normalizeH="0" baseline="0" noProof="0">
                    <a:ln>
                      <a:noFill/>
                    </a:ln>
                    <a:solidFill>
                      <a:srgbClr val="822433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SCIENZE BIOLOGICHE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3"/>
              <p:cNvSpPr txBox="1"/>
              <p:nvPr/>
            </p:nvSpPr>
            <p:spPr>
              <a:xfrm>
                <a:off x="4776080" y="1874452"/>
                <a:ext cx="2242464" cy="2815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it-IT" sz="1350" b="1" i="0" u="none" strike="noStrike" kern="0" cap="none" spc="0" normalizeH="0" baseline="0" noProof="0">
                    <a:ln>
                      <a:noFill/>
                    </a:ln>
                    <a:solidFill>
                      <a:srgbClr val="822433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SCIENZE  AMBIENTALI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3"/>
              <p:cNvSpPr txBox="1"/>
              <p:nvPr/>
            </p:nvSpPr>
            <p:spPr>
              <a:xfrm rot="-5400000">
                <a:off x="340555" y="3693822"/>
                <a:ext cx="173330" cy="448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100" b="1" i="0" u="none" strike="noStrike" kern="0" cap="none" spc="0" normalizeH="0" baseline="0" noProof="0">
                  <a:ln>
                    <a:noFill/>
                  </a:ln>
                  <a:solidFill>
                    <a:srgbClr val="822433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26" name="Google Shape;326;p3" descr="LA POSIZIONE DEL SOLE NELLA GALASSIA | Giuseppemerlino's Blo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30476" y="0"/>
              <a:ext cx="1256091" cy="763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7" name="Google Shape;327;p3"/>
          <p:cNvSpPr txBox="1"/>
          <p:nvPr/>
        </p:nvSpPr>
        <p:spPr>
          <a:xfrm rot="-2981550">
            <a:off x="-251918" y="2217082"/>
            <a:ext cx="2438556" cy="1131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822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MATEMATICA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1" i="0" u="none" strike="noStrike" kern="0" cap="none" spc="0" normalizeH="0" baseline="0" noProof="0" dirty="0">
              <a:ln>
                <a:noFill/>
              </a:ln>
              <a:solidFill>
                <a:srgbClr val="82243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822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SCIENZE MATEMATICHE</a:t>
            </a:r>
            <a:b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822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822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 L’INTELLIGENZA ARTIFICIALE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3"/>
          <p:cNvSpPr txBox="1"/>
          <p:nvPr/>
        </p:nvSpPr>
        <p:spPr>
          <a:xfrm>
            <a:off x="6481004" y="3152001"/>
            <a:ext cx="2033250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>
                <a:ln>
                  <a:noFill/>
                </a:ln>
                <a:solidFill>
                  <a:srgbClr val="822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BIOTECNOLOGIE AGRO-INDUSTRIALI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3"/>
          <p:cNvSpPr txBox="1"/>
          <p:nvPr/>
        </p:nvSpPr>
        <p:spPr>
          <a:xfrm>
            <a:off x="6437470" y="2281848"/>
            <a:ext cx="1903085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srgbClr val="822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SCIENZE  NATURALI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3"/>
          <p:cNvSpPr txBox="1"/>
          <p:nvPr/>
        </p:nvSpPr>
        <p:spPr>
          <a:xfrm>
            <a:off x="6426341" y="1202799"/>
            <a:ext cx="220445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>
                <a:ln>
                  <a:noFill/>
                </a:ln>
                <a:solidFill>
                  <a:srgbClr val="822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SCIENZE  GEOLOGICHE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3"/>
          <p:cNvSpPr/>
          <p:nvPr/>
        </p:nvSpPr>
        <p:spPr>
          <a:xfrm rot="-5400000">
            <a:off x="567889" y="2911007"/>
            <a:ext cx="366828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>
                <a:ln>
                  <a:noFill/>
                </a:ln>
                <a:solidFill>
                  <a:srgbClr val="8224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TECNOLOGIE PER LA CONSERVAZIONE E IL RESTAURO DEI BENI CULTURALI</a:t>
            </a:r>
            <a:endParaRPr kumimoji="0" sz="1350" b="1" i="0" u="none" strike="noStrike" kern="0" cap="none" spc="0" normalizeH="0" baseline="0" noProof="0">
              <a:ln>
                <a:noFill/>
              </a:ln>
              <a:solidFill>
                <a:srgbClr val="004F5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p3" descr="Quando visitare il Colosseo - Orari di apertur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2281920" y="1285612"/>
            <a:ext cx="713917" cy="41766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"/>
          <p:cNvSpPr/>
          <p:nvPr/>
        </p:nvSpPr>
        <p:spPr>
          <a:xfrm>
            <a:off x="7971417" y="3152000"/>
            <a:ext cx="847165" cy="78378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3"/>
          <p:cNvPicPr preferRelativeResize="0"/>
          <p:nvPr/>
        </p:nvPicPr>
        <p:blipFill rotWithShape="1">
          <a:blip r:embed="rId8">
            <a:alphaModFix/>
          </a:blip>
          <a:srcRect l="4153" t="5692" b="21596"/>
          <a:stretch/>
        </p:blipFill>
        <p:spPr>
          <a:xfrm>
            <a:off x="0" y="6087941"/>
            <a:ext cx="1540669" cy="498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1BB285-0861-4A47-9D06-9DEFEFA147BD}"/>
              </a:ext>
            </a:extLst>
          </p:cNvPr>
          <p:cNvSpPr/>
          <p:nvPr/>
        </p:nvSpPr>
        <p:spPr>
          <a:xfrm>
            <a:off x="141210" y="4766040"/>
            <a:ext cx="1257255" cy="931770"/>
          </a:xfrm>
          <a:prstGeom prst="rect">
            <a:avLst/>
          </a:prstGeom>
          <a:solidFill>
            <a:srgbClr val="1B2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T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0" name="CustomShape 1"/>
          <p:cNvSpPr/>
          <p:nvPr/>
        </p:nvSpPr>
        <p:spPr>
          <a:xfrm>
            <a:off x="4293540" y="3913380"/>
            <a:ext cx="2071440" cy="93960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it-IT" sz="1350" spc="-1">
                <a:solidFill>
                  <a:srgbClr val="FFFFFF"/>
                </a:solidFill>
                <a:latin typeface="Source Sans Pro"/>
                <a:ea typeface="DejaVu Sans"/>
              </a:rPr>
              <a:t>Scienze Chimiche</a:t>
            </a:r>
            <a:endParaRPr lang="it-IT" sz="13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41" name="CustomShape 2"/>
          <p:cNvSpPr/>
          <p:nvPr/>
        </p:nvSpPr>
        <p:spPr>
          <a:xfrm>
            <a:off x="1014186" y="1974784"/>
            <a:ext cx="1199814" cy="859140"/>
          </a:xfrm>
          <a:prstGeom prst="ellipse">
            <a:avLst/>
          </a:prstGeom>
          <a:solidFill>
            <a:schemeClr val="accent5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42" name="CustomShape 3"/>
          <p:cNvSpPr/>
          <p:nvPr/>
        </p:nvSpPr>
        <p:spPr>
          <a:xfrm>
            <a:off x="2430000" y="2277720"/>
            <a:ext cx="856980" cy="944460"/>
          </a:xfrm>
          <a:prstGeom prst="ellipse">
            <a:avLst/>
          </a:prstGeom>
          <a:solidFill>
            <a:schemeClr val="accent5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43" name="CustomShape 4"/>
          <p:cNvSpPr/>
          <p:nvPr/>
        </p:nvSpPr>
        <p:spPr>
          <a:xfrm>
            <a:off x="972000" y="2138944"/>
            <a:ext cx="1357020" cy="4836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it-IT" sz="1350" spc="-1" dirty="0" err="1">
                <a:solidFill>
                  <a:srgbClr val="FFFFFF"/>
                </a:solidFill>
                <a:latin typeface="Source Sans Pro"/>
                <a:ea typeface="DejaVu Sans"/>
              </a:rPr>
              <a:t>Astrophysics</a:t>
            </a:r>
            <a:r>
              <a:rPr lang="it-IT" sz="1350" spc="-1" dirty="0">
                <a:solidFill>
                  <a:srgbClr val="FFFFFF"/>
                </a:solidFill>
                <a:latin typeface="Source Sans Pro"/>
                <a:ea typeface="DejaVu Sans"/>
              </a:rPr>
              <a:t> &amp; </a:t>
            </a:r>
            <a:r>
              <a:rPr lang="it-IT" sz="1350" spc="-1" dirty="0" err="1">
                <a:solidFill>
                  <a:srgbClr val="FFFFFF"/>
                </a:solidFill>
                <a:latin typeface="Source Sans Pro"/>
                <a:ea typeface="DejaVu Sans"/>
              </a:rPr>
              <a:t>Cosmology</a:t>
            </a:r>
            <a:endParaRPr lang="it-IT" sz="135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44" name="CustomShape 5"/>
          <p:cNvSpPr/>
          <p:nvPr/>
        </p:nvSpPr>
        <p:spPr>
          <a:xfrm>
            <a:off x="2160000" y="2635740"/>
            <a:ext cx="1392390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it-IT" sz="1350" spc="-1">
                <a:solidFill>
                  <a:srgbClr val="FFFFFF"/>
                </a:solidFill>
                <a:latin typeface="Source Sans Pro"/>
                <a:ea typeface="DejaVu Sans"/>
              </a:rPr>
              <a:t>Matematica</a:t>
            </a:r>
            <a:endParaRPr lang="it-IT" sz="13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45" name="CustomShape 6"/>
          <p:cNvSpPr/>
          <p:nvPr/>
        </p:nvSpPr>
        <p:spPr>
          <a:xfrm>
            <a:off x="141210" y="2721060"/>
            <a:ext cx="1078650" cy="755460"/>
          </a:xfrm>
          <a:prstGeom prst="ellipse">
            <a:avLst/>
          </a:prstGeom>
          <a:solidFill>
            <a:schemeClr val="accent5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it-IT" sz="1350" spc="-1" dirty="0" err="1">
                <a:solidFill>
                  <a:srgbClr val="FFFFFF"/>
                </a:solidFill>
                <a:latin typeface="Source Sans Pro"/>
                <a:ea typeface="DejaVu Sans"/>
              </a:rPr>
              <a:t>Physics</a:t>
            </a:r>
            <a:endParaRPr lang="it-IT" sz="135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46" name="CustomShape 7"/>
          <p:cNvSpPr/>
          <p:nvPr/>
        </p:nvSpPr>
        <p:spPr>
          <a:xfrm>
            <a:off x="5536500" y="3077460"/>
            <a:ext cx="970110" cy="539460"/>
          </a:xfrm>
          <a:prstGeom prst="ellipse">
            <a:avLst/>
          </a:prstGeom>
          <a:solidFill>
            <a:schemeClr val="accent5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47" name="CustomShape 8"/>
          <p:cNvSpPr/>
          <p:nvPr/>
        </p:nvSpPr>
        <p:spPr>
          <a:xfrm>
            <a:off x="372060" y="4237565"/>
            <a:ext cx="1468530" cy="107946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it-IT" sz="1350" spc="-1">
                <a:solidFill>
                  <a:srgbClr val="FFFFFF"/>
                </a:solidFill>
                <a:latin typeface="Source Sans Pro"/>
                <a:ea typeface="DejaVu Sans"/>
              </a:rPr>
              <a:t>Fisica</a:t>
            </a:r>
            <a:endParaRPr lang="it-IT" sz="13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48" name="CustomShape 9"/>
          <p:cNvSpPr/>
          <p:nvPr/>
        </p:nvSpPr>
        <p:spPr>
          <a:xfrm>
            <a:off x="3130650" y="2909250"/>
            <a:ext cx="1026000" cy="907470"/>
          </a:xfrm>
          <a:prstGeom prst="ellipse">
            <a:avLst/>
          </a:prstGeom>
          <a:solidFill>
            <a:schemeClr val="accent5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49" name="CustomShape 10"/>
          <p:cNvSpPr/>
          <p:nvPr/>
        </p:nvSpPr>
        <p:spPr>
          <a:xfrm>
            <a:off x="2907360" y="3065850"/>
            <a:ext cx="1392390" cy="4836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it-IT" sz="1350" spc="-1">
                <a:solidFill>
                  <a:srgbClr val="FFFFFF"/>
                </a:solidFill>
                <a:latin typeface="Source Sans Pro"/>
                <a:ea typeface="DejaVu Sans"/>
              </a:rPr>
              <a:t>Matematica Applicata</a:t>
            </a:r>
            <a:endParaRPr lang="it-IT" sz="13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50" name="CustomShape 11"/>
          <p:cNvSpPr/>
          <p:nvPr/>
        </p:nvSpPr>
        <p:spPr>
          <a:xfrm>
            <a:off x="5183034" y="2005020"/>
            <a:ext cx="948240" cy="574830"/>
          </a:xfrm>
          <a:prstGeom prst="ellipse">
            <a:avLst/>
          </a:prstGeom>
          <a:solidFill>
            <a:schemeClr val="accent5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51" name="CustomShape 12"/>
          <p:cNvSpPr/>
          <p:nvPr/>
        </p:nvSpPr>
        <p:spPr>
          <a:xfrm>
            <a:off x="4452840" y="2369250"/>
            <a:ext cx="806760" cy="681210"/>
          </a:xfrm>
          <a:prstGeom prst="ellipse">
            <a:avLst/>
          </a:prstGeom>
          <a:solidFill>
            <a:schemeClr val="accent5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52" name="CustomShape 13"/>
          <p:cNvSpPr/>
          <p:nvPr/>
        </p:nvSpPr>
        <p:spPr>
          <a:xfrm>
            <a:off x="5452650" y="3110940"/>
            <a:ext cx="1107540" cy="4836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it-IT" sz="1350" spc="-1">
                <a:solidFill>
                  <a:srgbClr val="FFFFFF"/>
                </a:solidFill>
                <a:latin typeface="Source Sans Pro"/>
                <a:ea typeface="DejaVu Sans"/>
              </a:rPr>
              <a:t>Chimica Industriale</a:t>
            </a:r>
            <a:endParaRPr lang="it-IT" sz="13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53" name="CustomShape 14"/>
          <p:cNvSpPr/>
          <p:nvPr/>
        </p:nvSpPr>
        <p:spPr>
          <a:xfrm>
            <a:off x="4782780" y="2153250"/>
            <a:ext cx="1643220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it-IT" sz="1350" spc="-1">
                <a:solidFill>
                  <a:srgbClr val="FFFFFF"/>
                </a:solidFill>
                <a:latin typeface="Source Sans Pro"/>
                <a:ea typeface="DejaVu Sans"/>
              </a:rPr>
              <a:t>Chimica</a:t>
            </a:r>
            <a:endParaRPr lang="it-IT" sz="13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54" name="CustomShape 15"/>
          <p:cNvSpPr/>
          <p:nvPr/>
        </p:nvSpPr>
        <p:spPr>
          <a:xfrm>
            <a:off x="6738864" y="2165226"/>
            <a:ext cx="1187730" cy="917730"/>
          </a:xfrm>
          <a:prstGeom prst="ellipse">
            <a:avLst/>
          </a:prstGeom>
          <a:solidFill>
            <a:schemeClr val="accent5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55" name="CustomShape 16"/>
          <p:cNvSpPr/>
          <p:nvPr/>
        </p:nvSpPr>
        <p:spPr>
          <a:xfrm>
            <a:off x="6642000" y="4367250"/>
            <a:ext cx="1887570" cy="899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 defTabSz="685800"/>
            <a:r>
              <a:rPr lang="it-IT" sz="1350" spc="-1">
                <a:solidFill>
                  <a:srgbClr val="FFFFFF"/>
                </a:solidFill>
                <a:latin typeface="Source Sans Pro"/>
                <a:ea typeface="DejaVu Sans"/>
              </a:rPr>
              <a:t>Tecnologie Per La Conservazione E Il Restauro Dei Beni Culturali </a:t>
            </a:r>
            <a:endParaRPr lang="it-IT" sz="13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56" name="CustomShape 17"/>
          <p:cNvSpPr/>
          <p:nvPr/>
        </p:nvSpPr>
        <p:spPr>
          <a:xfrm>
            <a:off x="6588000" y="4198230"/>
            <a:ext cx="1943730" cy="114075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57" name="CustomShape 18"/>
          <p:cNvSpPr/>
          <p:nvPr/>
        </p:nvSpPr>
        <p:spPr>
          <a:xfrm>
            <a:off x="1120770" y="4214430"/>
            <a:ext cx="685260" cy="6852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1CB0BA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58" name="CustomShape 19"/>
          <p:cNvSpPr/>
          <p:nvPr/>
        </p:nvSpPr>
        <p:spPr>
          <a:xfrm flipH="1" flipV="1">
            <a:off x="862110" y="3519720"/>
            <a:ext cx="257040" cy="69363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>
                <a:lumMod val="20000"/>
                <a:lumOff val="8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59" name="CustomShape 20"/>
          <p:cNvSpPr/>
          <p:nvPr/>
        </p:nvSpPr>
        <p:spPr>
          <a:xfrm flipV="1">
            <a:off x="1120770" y="2877124"/>
            <a:ext cx="480145" cy="133595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>
                <a:lumMod val="20000"/>
                <a:lumOff val="8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0" name="CustomShape 21"/>
          <p:cNvSpPr/>
          <p:nvPr/>
        </p:nvSpPr>
        <p:spPr>
          <a:xfrm flipH="1" flipV="1">
            <a:off x="3617190" y="3772710"/>
            <a:ext cx="262440" cy="99333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2D05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1" name="CustomShape 22"/>
          <p:cNvSpPr/>
          <p:nvPr/>
        </p:nvSpPr>
        <p:spPr>
          <a:xfrm flipV="1">
            <a:off x="3134700" y="3770010"/>
            <a:ext cx="363690" cy="44307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2D05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2" name="CustomShape 23"/>
          <p:cNvSpPr/>
          <p:nvPr/>
        </p:nvSpPr>
        <p:spPr>
          <a:xfrm flipV="1">
            <a:off x="5329530" y="2579850"/>
            <a:ext cx="263520" cy="133245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>
                <a:lumMod val="20000"/>
                <a:lumOff val="8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3" name="CustomShape 24"/>
          <p:cNvSpPr/>
          <p:nvPr/>
        </p:nvSpPr>
        <p:spPr>
          <a:xfrm flipV="1">
            <a:off x="5329530" y="3615300"/>
            <a:ext cx="545670" cy="29727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2D05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4" name="CustomShape 25"/>
          <p:cNvSpPr/>
          <p:nvPr/>
        </p:nvSpPr>
        <p:spPr>
          <a:xfrm flipH="1" flipV="1">
            <a:off x="4919400" y="3050460"/>
            <a:ext cx="409050" cy="86211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2D05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5" name="CustomShape 26"/>
          <p:cNvSpPr/>
          <p:nvPr/>
        </p:nvSpPr>
        <p:spPr>
          <a:xfrm flipV="1">
            <a:off x="7297830" y="3070710"/>
            <a:ext cx="22410" cy="118719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2D05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6" name="CustomShape 27"/>
          <p:cNvSpPr/>
          <p:nvPr/>
        </p:nvSpPr>
        <p:spPr>
          <a:xfrm rot="10800000">
            <a:off x="8053830" y="2908980"/>
            <a:ext cx="650160" cy="1377540"/>
          </a:xfrm>
          <a:prstGeom prst="ellipse">
            <a:avLst/>
          </a:prstGeom>
          <a:gradFill rotWithShape="0">
            <a:gsLst>
              <a:gs pos="42000">
                <a:srgbClr val="B329E7"/>
              </a:gs>
              <a:gs pos="100000">
                <a:srgbClr val="21B1BB"/>
              </a:gs>
            </a:gsLst>
            <a:lin ang="5400000"/>
          </a:gra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7" name="CustomShape 28"/>
          <p:cNvSpPr/>
          <p:nvPr/>
        </p:nvSpPr>
        <p:spPr>
          <a:xfrm flipH="1">
            <a:off x="7453080" y="3170070"/>
            <a:ext cx="1726380" cy="4836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 defTabSz="685800"/>
            <a:r>
              <a:rPr lang="it-IT" sz="1350" spc="-1">
                <a:solidFill>
                  <a:srgbClr val="FFFFFF"/>
                </a:solidFill>
                <a:latin typeface="Source Sans Pro"/>
                <a:ea typeface="DejaVu Sans"/>
              </a:rPr>
              <a:t>Scienze della Formazione Primaria</a:t>
            </a:r>
            <a:endParaRPr lang="it-IT" sz="13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68" name="CustomShape 29"/>
          <p:cNvSpPr/>
          <p:nvPr/>
        </p:nvSpPr>
        <p:spPr>
          <a:xfrm>
            <a:off x="1982070" y="4097250"/>
            <a:ext cx="1527660" cy="94446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it-IT" sz="1200" spc="-1">
                <a:solidFill>
                  <a:srgbClr val="FFFFFF"/>
                </a:solidFill>
                <a:latin typeface="Source Sans Pro"/>
                <a:ea typeface="DejaVu Sans"/>
              </a:rPr>
              <a:t>Matematica</a:t>
            </a:r>
            <a:endParaRPr lang="it-IT" sz="12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69" name="CustomShape 30"/>
          <p:cNvSpPr/>
          <p:nvPr/>
        </p:nvSpPr>
        <p:spPr>
          <a:xfrm>
            <a:off x="3132000" y="4780080"/>
            <a:ext cx="1674000" cy="91773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it-IT" sz="1200" spc="-1">
                <a:solidFill>
                  <a:srgbClr val="FFFFFF"/>
                </a:solidFill>
                <a:latin typeface="Source Sans Pro"/>
                <a:ea typeface="DejaVu Sans"/>
              </a:rPr>
              <a:t>Scienze Matematiche per l’Intelligenza</a:t>
            </a:r>
            <a:endParaRPr lang="it-IT" sz="1200" spc="-1">
              <a:solidFill>
                <a:prstClr val="black"/>
              </a:solidFill>
              <a:latin typeface="Arial"/>
            </a:endParaRPr>
          </a:p>
          <a:p>
            <a:pPr algn="ctr" defTabSz="685800">
              <a:tabLst>
                <a:tab pos="0" algn="l"/>
              </a:tabLst>
            </a:pPr>
            <a:r>
              <a:rPr lang="it-IT" sz="1200" spc="-1">
                <a:solidFill>
                  <a:srgbClr val="FFFFFF"/>
                </a:solidFill>
                <a:latin typeface="Source Sans Pro"/>
                <a:ea typeface="DejaVu Sans"/>
              </a:rPr>
              <a:t>Artificiale</a:t>
            </a:r>
            <a:endParaRPr lang="it-IT" sz="120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70" name="CustomShape 31"/>
          <p:cNvSpPr/>
          <p:nvPr/>
        </p:nvSpPr>
        <p:spPr>
          <a:xfrm flipH="1" flipV="1">
            <a:off x="2867940" y="3221910"/>
            <a:ext cx="262440" cy="99333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>
                <a:lumMod val="20000"/>
                <a:lumOff val="8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1" name="CustomShape 32"/>
          <p:cNvSpPr/>
          <p:nvPr/>
        </p:nvSpPr>
        <p:spPr>
          <a:xfrm>
            <a:off x="413370" y="1269540"/>
            <a:ext cx="8318160" cy="998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defTabSz="685800"/>
            <a:r>
              <a:rPr lang="it-IT" sz="3600" spc="-1" dirty="0">
                <a:solidFill>
                  <a:srgbClr val="FFFFFF"/>
                </a:solidFill>
                <a:latin typeface="Sitka Heading"/>
              </a:rPr>
              <a:t>Offerta Formativa </a:t>
            </a:r>
            <a:endParaRPr lang="it-IT" sz="36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2" name="CustomShape 33"/>
          <p:cNvSpPr/>
          <p:nvPr/>
        </p:nvSpPr>
        <p:spPr>
          <a:xfrm>
            <a:off x="6666300" y="4341870"/>
            <a:ext cx="1749330" cy="899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 defTabSz="685800"/>
            <a:r>
              <a:rPr lang="it-IT" sz="1350" spc="-1">
                <a:solidFill>
                  <a:srgbClr val="FFFFFF"/>
                </a:solidFill>
                <a:latin typeface="Source Sans Pro"/>
                <a:ea typeface="DejaVu Sans"/>
              </a:rPr>
              <a:t>Tecnologie per la Conservazione e il restauro dei Beni Culturali</a:t>
            </a:r>
            <a:endParaRPr lang="it-IT" sz="13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73" name="CustomShape 34"/>
          <p:cNvSpPr/>
          <p:nvPr/>
        </p:nvSpPr>
        <p:spPr>
          <a:xfrm>
            <a:off x="7000409" y="2496094"/>
            <a:ext cx="971460" cy="4317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noAutofit/>
          </a:bodyPr>
          <a:lstStyle/>
          <a:p>
            <a:pPr defTabSz="685800"/>
            <a:r>
              <a:rPr lang="it-IT" sz="1350" spc="-1" dirty="0">
                <a:solidFill>
                  <a:srgbClr val="FFFFFF"/>
                </a:solidFill>
                <a:latin typeface="Source Sans Pro"/>
              </a:rPr>
              <a:t>TCRBC</a:t>
            </a:r>
            <a:endParaRPr lang="it-IT" sz="135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4" name="CustomShape 35"/>
          <p:cNvSpPr/>
          <p:nvPr/>
        </p:nvSpPr>
        <p:spPr>
          <a:xfrm>
            <a:off x="4173795" y="2441610"/>
            <a:ext cx="1303290" cy="4836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it-IT" sz="1350" spc="-1" dirty="0">
                <a:solidFill>
                  <a:srgbClr val="FFFFFF"/>
                </a:solidFill>
                <a:latin typeface="Source Sans Pro"/>
                <a:ea typeface="DejaVu Sans"/>
              </a:rPr>
              <a:t>Chimica Analitica</a:t>
            </a:r>
            <a:endParaRPr lang="it-IT" sz="135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7" name="CustomShape 21">
            <a:extLst>
              <a:ext uri="{FF2B5EF4-FFF2-40B4-BE49-F238E27FC236}">
                <a16:creationId xmlns:a16="http://schemas.microsoft.com/office/drawing/2014/main" id="{68DD4356-DA91-3D49-9022-E37736783108}"/>
              </a:ext>
            </a:extLst>
          </p:cNvPr>
          <p:cNvSpPr/>
          <p:nvPr/>
        </p:nvSpPr>
        <p:spPr>
          <a:xfrm flipV="1">
            <a:off x="3903930" y="3865590"/>
            <a:ext cx="248130" cy="91449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2D050"/>
            </a:solidFill>
            <a:prstDash val="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B35F51-931F-294D-9DBE-8ABF9F48ED6D}"/>
              </a:ext>
            </a:extLst>
          </p:cNvPr>
          <p:cNvSpPr txBox="1"/>
          <p:nvPr/>
        </p:nvSpPr>
        <p:spPr>
          <a:xfrm rot="17350558">
            <a:off x="3756738" y="4213872"/>
            <a:ext cx="88678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it-IT" sz="788" dirty="0">
                <a:solidFill>
                  <a:srgbClr val="92D050"/>
                </a:solidFill>
                <a:latin typeface="Arial"/>
              </a:rPr>
              <a:t>INFORMATICA</a:t>
            </a:r>
          </a:p>
        </p:txBody>
      </p:sp>
      <p:sp>
        <p:nvSpPr>
          <p:cNvPr id="40" name="CustomShape 14">
            <a:extLst>
              <a:ext uri="{FF2B5EF4-FFF2-40B4-BE49-F238E27FC236}">
                <a16:creationId xmlns:a16="http://schemas.microsoft.com/office/drawing/2014/main" id="{67BD987E-E14E-C24F-9964-9614D5CAB211}"/>
              </a:ext>
            </a:extLst>
          </p:cNvPr>
          <p:cNvSpPr/>
          <p:nvPr/>
        </p:nvSpPr>
        <p:spPr>
          <a:xfrm>
            <a:off x="6689250" y="931956"/>
            <a:ext cx="1997790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tabLst>
                <a:tab pos="0" algn="l"/>
              </a:tabLst>
            </a:pPr>
            <a:r>
              <a:rPr lang="it-IT" sz="1350" b="1" spc="-1" dirty="0">
                <a:solidFill>
                  <a:srgbClr val="21B1BB"/>
                </a:solidFill>
                <a:latin typeface="Source Sans Pro"/>
                <a:ea typeface="DejaVu Sans"/>
              </a:rPr>
              <a:t>TRIENNALI</a:t>
            </a:r>
            <a:r>
              <a:rPr lang="it-IT" sz="1350" spc="-1" dirty="0">
                <a:solidFill>
                  <a:srgbClr val="FFFFFF"/>
                </a:solidFill>
                <a:latin typeface="Source Sans Pro"/>
                <a:ea typeface="DejaVu Sans"/>
              </a:rPr>
              <a:t> E </a:t>
            </a:r>
            <a:r>
              <a:rPr lang="it-IT" sz="1350" spc="-1" dirty="0">
                <a:solidFill>
                  <a:srgbClr val="D517B9"/>
                </a:solidFill>
                <a:latin typeface="Source Sans Pro"/>
                <a:ea typeface="DejaVu Sans"/>
              </a:rPr>
              <a:t>MAGISTRALI</a:t>
            </a:r>
            <a:endParaRPr lang="it-IT" sz="135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35FE9E2D-0DCA-23D6-C83A-83C930782251}"/>
              </a:ext>
            </a:extLst>
          </p:cNvPr>
          <p:cNvSpPr/>
          <p:nvPr/>
        </p:nvSpPr>
        <p:spPr>
          <a:xfrm>
            <a:off x="1463627" y="3192160"/>
            <a:ext cx="1136430" cy="673313"/>
          </a:xfrm>
          <a:prstGeom prst="ellipse">
            <a:avLst/>
          </a:prstGeom>
          <a:solidFill>
            <a:schemeClr val="accent5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r>
              <a:rPr lang="en-GB" sz="900" dirty="0">
                <a:solidFill>
                  <a:prstClr val="white"/>
                </a:solidFill>
                <a:latin typeface="Arial"/>
              </a:rPr>
              <a:t>Atmospheric  Science &amp; Technology</a:t>
            </a:r>
          </a:p>
        </p:txBody>
      </p:sp>
      <p:sp>
        <p:nvSpPr>
          <p:cNvPr id="5" name="CustomShape 19">
            <a:extLst>
              <a:ext uri="{FF2B5EF4-FFF2-40B4-BE49-F238E27FC236}">
                <a16:creationId xmlns:a16="http://schemas.microsoft.com/office/drawing/2014/main" id="{9E60E5FB-2D1D-D1EC-4680-47FDD90B3589}"/>
              </a:ext>
            </a:extLst>
          </p:cNvPr>
          <p:cNvSpPr/>
          <p:nvPr/>
        </p:nvSpPr>
        <p:spPr>
          <a:xfrm flipV="1">
            <a:off x="1123200" y="3833644"/>
            <a:ext cx="635850" cy="37943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>
                <a:lumMod val="20000"/>
                <a:lumOff val="8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6" name="Google Shape;334;p3">
            <a:extLst>
              <a:ext uri="{FF2B5EF4-FFF2-40B4-BE49-F238E27FC236}">
                <a16:creationId xmlns:a16="http://schemas.microsoft.com/office/drawing/2014/main" id="{81C5A479-1563-7E21-F573-EA9122D9FF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153" t="5692" b="21596"/>
          <a:stretch/>
        </p:blipFill>
        <p:spPr>
          <a:xfrm>
            <a:off x="0" y="5697810"/>
            <a:ext cx="1540669" cy="498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9CB6B2A0-D76E-774C-910B-51C9A436EC9B}"/>
              </a:ext>
            </a:extLst>
          </p:cNvPr>
          <p:cNvSpPr/>
          <p:nvPr/>
        </p:nvSpPr>
        <p:spPr>
          <a:xfrm>
            <a:off x="141210" y="4766040"/>
            <a:ext cx="1257255" cy="931770"/>
          </a:xfrm>
          <a:prstGeom prst="rect">
            <a:avLst/>
          </a:prstGeom>
          <a:solidFill>
            <a:srgbClr val="1B2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IT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75" name="CustomShape 1"/>
          <p:cNvSpPr/>
          <p:nvPr/>
        </p:nvSpPr>
        <p:spPr>
          <a:xfrm>
            <a:off x="413100" y="1269270"/>
            <a:ext cx="8318160" cy="998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defTabSz="685800"/>
            <a:r>
              <a:rPr lang="it-IT" sz="3600" spc="-1" dirty="0">
                <a:solidFill>
                  <a:srgbClr val="FFFFFF"/>
                </a:solidFill>
                <a:latin typeface="Sitka Heading"/>
              </a:rPr>
              <a:t>Offerta Formativa</a:t>
            </a:r>
            <a:endParaRPr lang="it-IT" sz="36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6" name="CustomShape 2"/>
          <p:cNvSpPr/>
          <p:nvPr/>
        </p:nvSpPr>
        <p:spPr>
          <a:xfrm>
            <a:off x="1670220" y="4203630"/>
            <a:ext cx="1348380" cy="94446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it-IT" sz="1350" spc="-1">
                <a:solidFill>
                  <a:srgbClr val="FFFFFF"/>
                </a:solidFill>
                <a:latin typeface="Source Sans Pro"/>
                <a:ea typeface="DejaVu Sans"/>
              </a:rPr>
              <a:t>Scienze Naturali</a:t>
            </a:r>
            <a:endParaRPr lang="it-IT" sz="13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77" name="CustomShape 3"/>
          <p:cNvSpPr/>
          <p:nvPr/>
        </p:nvSpPr>
        <p:spPr>
          <a:xfrm>
            <a:off x="4769280" y="4381290"/>
            <a:ext cx="1722600" cy="107946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it-IT" sz="1350" spc="-1">
                <a:solidFill>
                  <a:srgbClr val="FFFFFF"/>
                </a:solidFill>
                <a:latin typeface="Source Sans Pro"/>
                <a:ea typeface="DejaVu Sans"/>
              </a:rPr>
              <a:t>Scienze Biologiche</a:t>
            </a:r>
            <a:endParaRPr lang="it-IT" sz="13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78" name="CustomShape 4"/>
          <p:cNvSpPr/>
          <p:nvPr/>
        </p:nvSpPr>
        <p:spPr>
          <a:xfrm>
            <a:off x="3024000" y="4911300"/>
            <a:ext cx="1511730" cy="64368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9" name="CustomShape 5"/>
          <p:cNvSpPr/>
          <p:nvPr/>
        </p:nvSpPr>
        <p:spPr>
          <a:xfrm>
            <a:off x="3181410" y="4921290"/>
            <a:ext cx="1192320" cy="4836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it-IT" sz="1350" spc="-1">
                <a:solidFill>
                  <a:srgbClr val="FFFFFF"/>
                </a:solidFill>
                <a:latin typeface="Source Sans Pro"/>
                <a:ea typeface="DejaVu Sans"/>
              </a:rPr>
              <a:t>Scienze Ambientali</a:t>
            </a:r>
            <a:endParaRPr lang="it-IT" sz="13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80" name="CustomShape 6"/>
          <p:cNvSpPr/>
          <p:nvPr/>
        </p:nvSpPr>
        <p:spPr>
          <a:xfrm>
            <a:off x="1720350" y="2266920"/>
            <a:ext cx="1241730" cy="1189350"/>
          </a:xfrm>
          <a:prstGeom prst="ellipse">
            <a:avLst/>
          </a:prstGeom>
          <a:solidFill>
            <a:schemeClr val="accent5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81" name="CustomShape 7"/>
          <p:cNvSpPr/>
          <p:nvPr/>
        </p:nvSpPr>
        <p:spPr>
          <a:xfrm>
            <a:off x="4153950" y="2693250"/>
            <a:ext cx="1286820" cy="781110"/>
          </a:xfrm>
          <a:prstGeom prst="ellipse">
            <a:avLst/>
          </a:prstGeom>
          <a:solidFill>
            <a:schemeClr val="accent5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82" name="CustomShape 8"/>
          <p:cNvSpPr/>
          <p:nvPr/>
        </p:nvSpPr>
        <p:spPr>
          <a:xfrm>
            <a:off x="1776870" y="2449710"/>
            <a:ext cx="1143990" cy="11069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it-IT" sz="1350" dirty="0">
                <a:solidFill>
                  <a:srgbClr val="FFFFFF"/>
                </a:solidFill>
                <a:latin typeface="Arial"/>
                <a:ea typeface="Source Sans Pro"/>
                <a:cs typeface="Source Sans Pro"/>
                <a:sym typeface="Source Sans Pro"/>
              </a:rPr>
              <a:t>Scienze e Didattica dei Sistemi  Naturali</a:t>
            </a:r>
            <a:endParaRPr lang="it-IT" sz="13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685800">
              <a:tabLst>
                <a:tab pos="0" algn="l"/>
              </a:tabLst>
            </a:pPr>
            <a:endParaRPr lang="it-IT" sz="135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83" name="CustomShape 9"/>
          <p:cNvSpPr/>
          <p:nvPr/>
        </p:nvSpPr>
        <p:spPr>
          <a:xfrm>
            <a:off x="4154760" y="2874960"/>
            <a:ext cx="1392390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it-IT" sz="1350" spc="-1" dirty="0" err="1">
                <a:solidFill>
                  <a:srgbClr val="FFFFFF"/>
                </a:solidFill>
                <a:latin typeface="Source Sans Pro"/>
                <a:ea typeface="DejaVu Sans"/>
              </a:rPr>
              <a:t>Ecobiologia</a:t>
            </a:r>
            <a:r>
              <a:rPr lang="it-IT" sz="1350" spc="-1" dirty="0">
                <a:solidFill>
                  <a:srgbClr val="FFFFFF"/>
                </a:solidFill>
                <a:latin typeface="Source Sans Pro"/>
                <a:ea typeface="DejaVu Sans"/>
              </a:rPr>
              <a:t> </a:t>
            </a:r>
            <a:endParaRPr lang="it-IT" sz="135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84" name="CustomShape 10"/>
          <p:cNvSpPr/>
          <p:nvPr/>
        </p:nvSpPr>
        <p:spPr>
          <a:xfrm>
            <a:off x="423630" y="4351050"/>
            <a:ext cx="1042200" cy="66393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85" name="CustomShape 11"/>
          <p:cNvSpPr/>
          <p:nvPr/>
        </p:nvSpPr>
        <p:spPr>
          <a:xfrm>
            <a:off x="457786" y="4460130"/>
            <a:ext cx="952567" cy="4836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tabLst>
                <a:tab pos="0" algn="l"/>
              </a:tabLst>
            </a:pPr>
            <a:r>
              <a:rPr lang="it-IT" sz="1350" spc="-1" dirty="0">
                <a:solidFill>
                  <a:srgbClr val="FFFFFF"/>
                </a:solidFill>
                <a:latin typeface="Source Sans Pro"/>
                <a:ea typeface="DejaVu Sans"/>
              </a:rPr>
              <a:t>Scienze </a:t>
            </a:r>
            <a:endParaRPr lang="it-IT" sz="1350" spc="-1" dirty="0">
              <a:solidFill>
                <a:prstClr val="black"/>
              </a:solidFill>
              <a:latin typeface="Arial"/>
            </a:endParaRPr>
          </a:p>
          <a:p>
            <a:pPr defTabSz="685800">
              <a:tabLst>
                <a:tab pos="0" algn="l"/>
              </a:tabLst>
            </a:pPr>
            <a:r>
              <a:rPr lang="it-IT" sz="1350" spc="-1" dirty="0">
                <a:solidFill>
                  <a:srgbClr val="FFFFFF"/>
                </a:solidFill>
                <a:latin typeface="Source Sans Pro"/>
                <a:ea typeface="DejaVu Sans"/>
              </a:rPr>
              <a:t>Geologiche</a:t>
            </a:r>
            <a:endParaRPr lang="it-IT" sz="135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86" name="CustomShape 12"/>
          <p:cNvSpPr/>
          <p:nvPr/>
        </p:nvSpPr>
        <p:spPr>
          <a:xfrm>
            <a:off x="3021300" y="2099250"/>
            <a:ext cx="1190430" cy="1241730"/>
          </a:xfrm>
          <a:prstGeom prst="ellipse">
            <a:avLst/>
          </a:prstGeom>
          <a:solidFill>
            <a:schemeClr val="accent5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87" name="CustomShape 13"/>
          <p:cNvSpPr/>
          <p:nvPr/>
        </p:nvSpPr>
        <p:spPr>
          <a:xfrm>
            <a:off x="2565253" y="2354535"/>
            <a:ext cx="2074950" cy="6914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it-IT" sz="1350" spc="-1" dirty="0">
                <a:solidFill>
                  <a:srgbClr val="FFFFFF"/>
                </a:solidFill>
                <a:latin typeface="Source Sans Pro"/>
                <a:ea typeface="DejaVu Sans"/>
              </a:rPr>
              <a:t>Monitoraggio e riqualificazione ambientale </a:t>
            </a:r>
            <a:endParaRPr lang="it-IT" sz="135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88" name="CustomShape 14"/>
          <p:cNvSpPr/>
          <p:nvPr/>
        </p:nvSpPr>
        <p:spPr>
          <a:xfrm>
            <a:off x="6689250" y="908820"/>
            <a:ext cx="1997790" cy="2759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7500" tIns="33750" rIns="67500" bIns="33750">
            <a:spAutoFit/>
          </a:bodyPr>
          <a:lstStyle/>
          <a:p>
            <a:pPr defTabSz="685800">
              <a:tabLst>
                <a:tab pos="0" algn="l"/>
              </a:tabLst>
            </a:pPr>
            <a:r>
              <a:rPr lang="it-IT" sz="1350" b="1" spc="-1" dirty="0">
                <a:solidFill>
                  <a:srgbClr val="21B1BB"/>
                </a:solidFill>
                <a:latin typeface="Source Sans Pro"/>
                <a:ea typeface="DejaVu Sans"/>
              </a:rPr>
              <a:t>TRIENNALI</a:t>
            </a:r>
            <a:r>
              <a:rPr lang="it-IT" sz="1350" spc="-1" dirty="0">
                <a:solidFill>
                  <a:srgbClr val="FFFFFF"/>
                </a:solidFill>
                <a:latin typeface="Source Sans Pro"/>
                <a:ea typeface="DejaVu Sans"/>
              </a:rPr>
              <a:t> E </a:t>
            </a:r>
            <a:r>
              <a:rPr lang="it-IT" sz="1350" spc="-1" dirty="0">
                <a:solidFill>
                  <a:srgbClr val="D517B9"/>
                </a:solidFill>
                <a:latin typeface="Source Sans Pro"/>
                <a:ea typeface="DejaVu Sans"/>
              </a:rPr>
              <a:t>MAGISTRALI</a:t>
            </a:r>
            <a:endParaRPr lang="it-IT" sz="135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89" name="CustomShape 15"/>
          <p:cNvSpPr/>
          <p:nvPr/>
        </p:nvSpPr>
        <p:spPr>
          <a:xfrm>
            <a:off x="5316030" y="2099250"/>
            <a:ext cx="2051100" cy="1619190"/>
          </a:xfrm>
          <a:prstGeom prst="ellipse">
            <a:avLst/>
          </a:prstGeom>
          <a:solidFill>
            <a:schemeClr val="accent5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0" name="CustomShape 16"/>
          <p:cNvSpPr/>
          <p:nvPr/>
        </p:nvSpPr>
        <p:spPr>
          <a:xfrm>
            <a:off x="7290000" y="4460130"/>
            <a:ext cx="1620000" cy="1203120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1" name="CustomShape 17"/>
          <p:cNvSpPr/>
          <p:nvPr/>
        </p:nvSpPr>
        <p:spPr>
          <a:xfrm>
            <a:off x="7236000" y="4691250"/>
            <a:ext cx="1878390" cy="6914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it-IT" sz="1350" spc="-1">
                <a:solidFill>
                  <a:srgbClr val="FFFFFF"/>
                </a:solidFill>
                <a:latin typeface="Source Sans Pro"/>
                <a:ea typeface="DejaVu Sans"/>
              </a:rPr>
              <a:t>Biotecnologie </a:t>
            </a:r>
            <a:endParaRPr lang="it-IT" sz="1350" spc="-1">
              <a:solidFill>
                <a:prstClr val="black"/>
              </a:solidFill>
              <a:latin typeface="Arial"/>
            </a:endParaRPr>
          </a:p>
          <a:p>
            <a:pPr algn="ctr" defTabSz="685800">
              <a:tabLst>
                <a:tab pos="0" algn="l"/>
              </a:tabLst>
            </a:pPr>
            <a:r>
              <a:rPr lang="it-IT" sz="1350" spc="-1">
                <a:solidFill>
                  <a:srgbClr val="FFFFFF"/>
                </a:solidFill>
                <a:latin typeface="Source Sans Pro"/>
                <a:ea typeface="DejaVu Sans"/>
              </a:rPr>
              <a:t>Agro-Alimentari e Industriali</a:t>
            </a:r>
            <a:endParaRPr lang="it-IT" sz="1350" spc="-1">
              <a:solidFill>
                <a:prstClr val="black"/>
              </a:solidFill>
              <a:latin typeface="Arial"/>
            </a:endParaRPr>
          </a:p>
        </p:txBody>
      </p:sp>
      <p:sp>
        <p:nvSpPr>
          <p:cNvPr id="292" name="CustomShape 18"/>
          <p:cNvSpPr/>
          <p:nvPr/>
        </p:nvSpPr>
        <p:spPr>
          <a:xfrm>
            <a:off x="5454270" y="2449710"/>
            <a:ext cx="1713060" cy="9914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marL="214380" indent="-213840" defTabSz="685800">
              <a:buClr>
                <a:srgbClr val="FFFFFF"/>
              </a:buClr>
              <a:buFont typeface="Arial"/>
              <a:buChar char="•"/>
            </a:pPr>
            <a:r>
              <a:rPr lang="it-IT" sz="1200" spc="-1" dirty="0">
                <a:solidFill>
                  <a:srgbClr val="FFFFFF"/>
                </a:solidFill>
                <a:latin typeface="Source Sans Pro"/>
                <a:ea typeface="DejaVu Sans"/>
              </a:rPr>
              <a:t>Biologia e Tecnologie cellulari </a:t>
            </a:r>
            <a:endParaRPr lang="it-IT" sz="1200" spc="-1" dirty="0">
              <a:solidFill>
                <a:prstClr val="black"/>
              </a:solidFill>
              <a:latin typeface="Arial"/>
            </a:endParaRPr>
          </a:p>
          <a:p>
            <a:pPr marL="214380" indent="-213840" defTabSz="685800">
              <a:buClr>
                <a:srgbClr val="FFFFFF"/>
              </a:buClr>
              <a:buFont typeface="Arial"/>
              <a:buChar char="•"/>
            </a:pPr>
            <a:r>
              <a:rPr lang="it-IT" sz="1200" spc="-1" dirty="0">
                <a:solidFill>
                  <a:srgbClr val="FFFFFF"/>
                </a:solidFill>
                <a:latin typeface="Source Sans Pro"/>
                <a:ea typeface="DejaVu Sans"/>
              </a:rPr>
              <a:t> Neurobiologia</a:t>
            </a:r>
            <a:endParaRPr lang="it-IT" sz="1200" spc="-1" dirty="0">
              <a:solidFill>
                <a:prstClr val="black"/>
              </a:solidFill>
              <a:latin typeface="Arial"/>
            </a:endParaRPr>
          </a:p>
          <a:p>
            <a:pPr marL="214380" indent="-213840" defTabSz="685800">
              <a:buClr>
                <a:srgbClr val="FFFFFF"/>
              </a:buClr>
              <a:buFont typeface="Arial"/>
              <a:buChar char="•"/>
            </a:pPr>
            <a:r>
              <a:rPr lang="it-IT" sz="1200" spc="-1" dirty="0">
                <a:solidFill>
                  <a:srgbClr val="FFFFFF"/>
                </a:solidFill>
                <a:latin typeface="Source Sans Pro"/>
                <a:ea typeface="DejaVu Sans"/>
              </a:rPr>
              <a:t>Genetica e Biologia Molecolare  </a:t>
            </a:r>
            <a:endParaRPr lang="it-IT" sz="12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3" name="CustomShape 19"/>
          <p:cNvSpPr/>
          <p:nvPr/>
        </p:nvSpPr>
        <p:spPr>
          <a:xfrm>
            <a:off x="7417170" y="2385450"/>
            <a:ext cx="1512000" cy="1647810"/>
          </a:xfrm>
          <a:prstGeom prst="ellipse">
            <a:avLst/>
          </a:prstGeom>
          <a:solidFill>
            <a:schemeClr val="accent5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4" name="CustomShape 20"/>
          <p:cNvSpPr/>
          <p:nvPr/>
        </p:nvSpPr>
        <p:spPr>
          <a:xfrm>
            <a:off x="1061137" y="3466395"/>
            <a:ext cx="1080551" cy="591300"/>
          </a:xfrm>
          <a:prstGeom prst="ellipse">
            <a:avLst/>
          </a:prstGeom>
          <a:solidFill>
            <a:schemeClr val="accent5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5" name="CustomShape 21"/>
          <p:cNvSpPr/>
          <p:nvPr/>
        </p:nvSpPr>
        <p:spPr>
          <a:xfrm>
            <a:off x="71460" y="2092461"/>
            <a:ext cx="1712160" cy="1106905"/>
          </a:xfrm>
          <a:prstGeom prst="ellipse">
            <a:avLst/>
          </a:prstGeom>
          <a:solidFill>
            <a:schemeClr val="accent5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6" name="CustomShape 22"/>
          <p:cNvSpPr/>
          <p:nvPr/>
        </p:nvSpPr>
        <p:spPr>
          <a:xfrm>
            <a:off x="924" y="2300209"/>
            <a:ext cx="1769196" cy="8991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it-IT" sz="1350" spc="-1" dirty="0">
                <a:solidFill>
                  <a:srgbClr val="FFFFFF"/>
                </a:solidFill>
                <a:latin typeface="Source Sans Pro"/>
                <a:ea typeface="DejaVu Sans"/>
              </a:rPr>
              <a:t>Geologia Applicata alla Protezione e allo Sviluppo Sostenibile del Territorio </a:t>
            </a:r>
            <a:endParaRPr lang="it-IT" sz="135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7" name="CustomShape 23"/>
          <p:cNvSpPr/>
          <p:nvPr/>
        </p:nvSpPr>
        <p:spPr>
          <a:xfrm flipV="1">
            <a:off x="693360" y="4020705"/>
            <a:ext cx="583200" cy="32926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>
                <a:lumMod val="20000"/>
                <a:lumOff val="8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8" name="CustomShape 24"/>
          <p:cNvSpPr/>
          <p:nvPr/>
        </p:nvSpPr>
        <p:spPr>
          <a:xfrm flipV="1">
            <a:off x="691740" y="3199365"/>
            <a:ext cx="148410" cy="115060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2D05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9" name="CustomShape 25"/>
          <p:cNvSpPr/>
          <p:nvPr/>
        </p:nvSpPr>
        <p:spPr>
          <a:xfrm flipH="1" flipV="1">
            <a:off x="7894530" y="3960630"/>
            <a:ext cx="154440" cy="52137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2D05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0" name="CustomShape 26"/>
          <p:cNvSpPr/>
          <p:nvPr/>
        </p:nvSpPr>
        <p:spPr>
          <a:xfrm>
            <a:off x="7532460" y="2614951"/>
            <a:ext cx="1340190" cy="13608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marL="214380" indent="-213840" defTabSz="685800">
              <a:buClr>
                <a:srgbClr val="FFFFFF"/>
              </a:buClr>
              <a:buFont typeface="Arial"/>
              <a:buChar char="•"/>
            </a:pPr>
            <a:r>
              <a:rPr lang="it-IT" sz="1050" spc="-1" dirty="0">
                <a:solidFill>
                  <a:srgbClr val="FFFFFF"/>
                </a:solidFill>
                <a:latin typeface="Source Sans Pro"/>
                <a:ea typeface="DejaVu Sans"/>
              </a:rPr>
              <a:t>Biotecnologie genomiche, cellulari ed ambientali</a:t>
            </a:r>
            <a:endParaRPr lang="it-IT" sz="1050" spc="-1" dirty="0">
              <a:solidFill>
                <a:prstClr val="black"/>
              </a:solidFill>
              <a:latin typeface="Arial"/>
            </a:endParaRPr>
          </a:p>
          <a:p>
            <a:pPr marL="214380" indent="-213840" defTabSz="685800">
              <a:buClr>
                <a:srgbClr val="FFFFFF"/>
              </a:buClr>
              <a:buFont typeface="Arial"/>
              <a:buChar char="•"/>
            </a:pPr>
            <a:r>
              <a:rPr lang="it-IT" sz="1050" spc="-1" dirty="0">
                <a:solidFill>
                  <a:srgbClr val="FFFFFF"/>
                </a:solidFill>
                <a:latin typeface="Source Sans Pro"/>
                <a:ea typeface="DejaVu Sans"/>
              </a:rPr>
              <a:t>Scienze e Tecnologie alimentari</a:t>
            </a:r>
            <a:endParaRPr lang="it-IT" sz="1050" spc="-1" dirty="0">
              <a:solidFill>
                <a:prstClr val="black"/>
              </a:solidFill>
              <a:latin typeface="Arial"/>
            </a:endParaRPr>
          </a:p>
          <a:p>
            <a:pPr defTabSz="685800"/>
            <a:endParaRPr lang="it-IT" sz="105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1" name="CustomShape 27"/>
          <p:cNvSpPr/>
          <p:nvPr/>
        </p:nvSpPr>
        <p:spPr>
          <a:xfrm flipH="1" flipV="1">
            <a:off x="2348190" y="3246750"/>
            <a:ext cx="81540" cy="95661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2D05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2" name="CustomShape 28"/>
          <p:cNvSpPr/>
          <p:nvPr/>
        </p:nvSpPr>
        <p:spPr>
          <a:xfrm flipV="1">
            <a:off x="2821770" y="3605310"/>
            <a:ext cx="1710990" cy="7349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>
                <a:lumMod val="20000"/>
                <a:lumOff val="8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3" name="CustomShape 29"/>
          <p:cNvSpPr/>
          <p:nvPr/>
        </p:nvSpPr>
        <p:spPr>
          <a:xfrm flipH="1" flipV="1">
            <a:off x="4965840" y="3585060"/>
            <a:ext cx="663930" cy="79515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>
                <a:lumMod val="20000"/>
                <a:lumOff val="8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4" name="CustomShape 30"/>
          <p:cNvSpPr/>
          <p:nvPr/>
        </p:nvSpPr>
        <p:spPr>
          <a:xfrm flipH="1" flipV="1">
            <a:off x="3565350" y="3180870"/>
            <a:ext cx="88020" cy="17393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2D05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5" name="CustomShape 31"/>
          <p:cNvSpPr/>
          <p:nvPr/>
        </p:nvSpPr>
        <p:spPr>
          <a:xfrm flipH="1" flipV="1">
            <a:off x="1899180" y="4057695"/>
            <a:ext cx="444150" cy="14431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2D05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6" name="CustomShape 32"/>
          <p:cNvSpPr/>
          <p:nvPr/>
        </p:nvSpPr>
        <p:spPr>
          <a:xfrm flipV="1">
            <a:off x="3654990" y="3719520"/>
            <a:ext cx="991710" cy="120015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>
                <a:lumMod val="20000"/>
                <a:lumOff val="8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7" name="CustomShape 33"/>
          <p:cNvSpPr/>
          <p:nvPr/>
        </p:nvSpPr>
        <p:spPr>
          <a:xfrm flipV="1">
            <a:off x="3772710" y="3719520"/>
            <a:ext cx="2138940" cy="118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>
                <a:lumMod val="20000"/>
                <a:lumOff val="8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8" name="CustomShape 34"/>
          <p:cNvSpPr/>
          <p:nvPr/>
        </p:nvSpPr>
        <p:spPr>
          <a:xfrm flipV="1">
            <a:off x="5630580" y="3834270"/>
            <a:ext cx="395010" cy="5459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accent5">
                <a:lumMod val="20000"/>
                <a:lumOff val="8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309" name="CustomShape 35"/>
          <p:cNvSpPr/>
          <p:nvPr/>
        </p:nvSpPr>
        <p:spPr>
          <a:xfrm flipV="1">
            <a:off x="6372000" y="3772980"/>
            <a:ext cx="1188000" cy="805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2D05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310" name="CustomShape 36"/>
          <p:cNvSpPr/>
          <p:nvPr/>
        </p:nvSpPr>
        <p:spPr>
          <a:xfrm flipV="1">
            <a:off x="2484000" y="3265110"/>
            <a:ext cx="831330" cy="99387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2D05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311" name="CustomShape 37"/>
          <p:cNvSpPr/>
          <p:nvPr/>
        </p:nvSpPr>
        <p:spPr>
          <a:xfrm flipH="1" flipV="1">
            <a:off x="6588000" y="3826980"/>
            <a:ext cx="1044360" cy="71361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2D05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pPr defTabSz="685800"/>
            <a:endParaRPr lang="en-IT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312" name="CustomShape 38"/>
          <p:cNvSpPr/>
          <p:nvPr/>
        </p:nvSpPr>
        <p:spPr>
          <a:xfrm>
            <a:off x="947454" y="3513811"/>
            <a:ext cx="1241730" cy="4836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 defTabSz="685800">
              <a:tabLst>
                <a:tab pos="0" algn="l"/>
              </a:tabLst>
            </a:pPr>
            <a:r>
              <a:rPr lang="it-IT" sz="1350" spc="-1" dirty="0">
                <a:solidFill>
                  <a:srgbClr val="FFFFFF"/>
                </a:solidFill>
                <a:latin typeface="Source Sans Pro"/>
                <a:ea typeface="DejaVu Sans"/>
              </a:rPr>
              <a:t>Geologia di Esplorazione</a:t>
            </a:r>
            <a:endParaRPr lang="it-IT" sz="1350" spc="-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" name="Google Shape;334;p3">
            <a:extLst>
              <a:ext uri="{FF2B5EF4-FFF2-40B4-BE49-F238E27FC236}">
                <a16:creationId xmlns:a16="http://schemas.microsoft.com/office/drawing/2014/main" id="{32A4B5E6-A2B5-E631-0AA6-B8E0A53FE7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153" t="5692" b="21596"/>
          <a:stretch/>
        </p:blipFill>
        <p:spPr>
          <a:xfrm>
            <a:off x="0" y="5667792"/>
            <a:ext cx="1540669" cy="498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3760020" y="5555520"/>
            <a:ext cx="3352320" cy="34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noAutofit/>
          </a:bodyPr>
          <a:lstStyle/>
          <a:p>
            <a:pPr defTabSz="685800"/>
            <a:r>
              <a:rPr lang="it-IT" sz="825" spc="-1" dirty="0">
                <a:solidFill>
                  <a:srgbClr val="FFFFFF"/>
                </a:solidFill>
                <a:latin typeface="Arial"/>
                <a:ea typeface="ＭＳ Ｐゴシック"/>
              </a:rPr>
              <a:t>Facoltà di Scienze Matematiche, Fisiche e Naturali</a:t>
            </a:r>
            <a:endParaRPr lang="it-IT" sz="825" spc="-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56" name="Picture 13" descr="logo +marchio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7170" y="6102566"/>
            <a:ext cx="1403730" cy="456300"/>
          </a:xfrm>
          <a:prstGeom prst="rect">
            <a:avLst/>
          </a:prstGeom>
          <a:ln>
            <a:noFill/>
          </a:ln>
        </p:spPr>
      </p:pic>
      <p:sp>
        <p:nvSpPr>
          <p:cNvPr id="359" name="CustomShape 3"/>
          <p:cNvSpPr/>
          <p:nvPr/>
        </p:nvSpPr>
        <p:spPr>
          <a:xfrm>
            <a:off x="439342" y="944190"/>
            <a:ext cx="7171350" cy="5298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 defTabSz="685800"/>
            <a:r>
              <a:rPr lang="it-IT" sz="3000" b="1" spc="-1" dirty="0">
                <a:solidFill>
                  <a:srgbClr val="822433"/>
                </a:solidFill>
                <a:latin typeface="Arial"/>
                <a:ea typeface="ＭＳ Ｐゴシック"/>
              </a:rPr>
              <a:t>PER ULTERIORI INFORMAZIONI</a:t>
            </a:r>
            <a:endParaRPr lang="it-IT" sz="3000" spc="-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64" name="Immagine 11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053507" y="4511099"/>
            <a:ext cx="1025730" cy="93879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B0693B-B5FF-A244-90D3-D6E6FD63980D}"/>
              </a:ext>
            </a:extLst>
          </p:cNvPr>
          <p:cNvSpPr/>
          <p:nvPr/>
        </p:nvSpPr>
        <p:spPr>
          <a:xfrm>
            <a:off x="6946211" y="4712179"/>
            <a:ext cx="2036009" cy="5078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85800"/>
            <a:r>
              <a:rPr lang="it-IT" sz="1350" dirty="0" err="1">
                <a:solidFill>
                  <a:prstClr val="black"/>
                </a:solidFill>
                <a:latin typeface="Arial"/>
              </a:rPr>
              <a:t>https</a:t>
            </a:r>
            <a:r>
              <a:rPr lang="it-IT" sz="1350" dirty="0">
                <a:solidFill>
                  <a:prstClr val="black"/>
                </a:solidFill>
                <a:latin typeface="Arial"/>
              </a:rPr>
              <a:t>://</a:t>
            </a:r>
            <a:r>
              <a:rPr lang="it-IT" sz="1350" dirty="0" err="1">
                <a:solidFill>
                  <a:prstClr val="black"/>
                </a:solidFill>
                <a:latin typeface="Arial"/>
              </a:rPr>
              <a:t>www.instagram.com</a:t>
            </a:r>
            <a:r>
              <a:rPr lang="it-IT" sz="1350" dirty="0">
                <a:solidFill>
                  <a:prstClr val="black"/>
                </a:solidFill>
                <a:latin typeface="Arial"/>
              </a:rPr>
              <a:t>/</a:t>
            </a:r>
            <a:r>
              <a:rPr lang="it-IT" sz="1350" dirty="0" err="1">
                <a:solidFill>
                  <a:prstClr val="black"/>
                </a:solidFill>
                <a:latin typeface="Arial"/>
              </a:rPr>
              <a:t>smfn_sapienza</a:t>
            </a:r>
            <a:endParaRPr lang="it-IT" sz="135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84119E-A08F-DEA1-CE1D-97EE3495D0DE}"/>
              </a:ext>
            </a:extLst>
          </p:cNvPr>
          <p:cNvSpPr txBox="1"/>
          <p:nvPr/>
        </p:nvSpPr>
        <p:spPr>
          <a:xfrm>
            <a:off x="5945715" y="1414812"/>
            <a:ext cx="2751580" cy="3000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685800"/>
            <a:r>
              <a:rPr lang="en-IT" sz="1350" dirty="0">
                <a:solidFill>
                  <a:prstClr val="white"/>
                </a:solidFill>
                <a:latin typeface="Arial"/>
              </a:rPr>
              <a:t>https://web.uniroma1.it/fac_smfn/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75F701-0AA3-E980-B98A-885294728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95" y="1814473"/>
            <a:ext cx="6417645" cy="280686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DB320D2-7179-5C29-22AD-10ED92FF1852}"/>
              </a:ext>
            </a:extLst>
          </p:cNvPr>
          <p:cNvSpPr/>
          <p:nvPr/>
        </p:nvSpPr>
        <p:spPr>
          <a:xfrm>
            <a:off x="3760020" y="2926490"/>
            <a:ext cx="1071658" cy="33321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ln>
                <a:solidFill>
                  <a:schemeClr val="tx2"/>
                </a:solidFill>
              </a:ln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1" descr="fasc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46175"/>
            <a:ext cx="9144000" cy="228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" descr="Fondi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B2A710B-3825-61F3-1825-908A2939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" y="391886"/>
            <a:ext cx="9132418" cy="608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Ribbon 5">
            <a:extLst>
              <a:ext uri="{FF2B5EF4-FFF2-40B4-BE49-F238E27FC236}">
                <a16:creationId xmlns:a16="http://schemas.microsoft.com/office/drawing/2014/main" id="{A857AB6F-12AE-9018-D5E9-B2F0CBD9B9A9}"/>
              </a:ext>
            </a:extLst>
          </p:cNvPr>
          <p:cNvSpPr/>
          <p:nvPr/>
        </p:nvSpPr>
        <p:spPr>
          <a:xfrm rot="19179669">
            <a:off x="126407" y="1880337"/>
            <a:ext cx="5573487" cy="957943"/>
          </a:xfrm>
          <a:prstGeom prst="ribb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2400" b="1" dirty="0">
                <a:solidFill>
                  <a:srgbClr val="822334"/>
                </a:solidFill>
              </a:rPr>
              <a:t>BENVENUTI!!!</a:t>
            </a:r>
          </a:p>
        </p:txBody>
      </p:sp>
      <p:sp>
        <p:nvSpPr>
          <p:cNvPr id="7" name="Down Ribbon 6">
            <a:extLst>
              <a:ext uri="{FF2B5EF4-FFF2-40B4-BE49-F238E27FC236}">
                <a16:creationId xmlns:a16="http://schemas.microsoft.com/office/drawing/2014/main" id="{837C5726-A9CD-111E-E26E-9262E50287F6}"/>
              </a:ext>
            </a:extLst>
          </p:cNvPr>
          <p:cNvSpPr/>
          <p:nvPr/>
        </p:nvSpPr>
        <p:spPr>
          <a:xfrm rot="2463524">
            <a:off x="3791365" y="3003890"/>
            <a:ext cx="5573487" cy="957943"/>
          </a:xfrm>
          <a:prstGeom prst="ribb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2400" b="1" dirty="0">
                <a:solidFill>
                  <a:srgbClr val="822334"/>
                </a:solidFill>
              </a:rPr>
              <a:t>BUON LAVORO</a:t>
            </a:r>
          </a:p>
        </p:txBody>
      </p:sp>
      <p:sp>
        <p:nvSpPr>
          <p:cNvPr id="8" name="Explosion 1 7">
            <a:extLst>
              <a:ext uri="{FF2B5EF4-FFF2-40B4-BE49-F238E27FC236}">
                <a16:creationId xmlns:a16="http://schemas.microsoft.com/office/drawing/2014/main" id="{A0FB8160-6E9C-DEBF-90C4-8D0A8401C0F3}"/>
              </a:ext>
            </a:extLst>
          </p:cNvPr>
          <p:cNvSpPr/>
          <p:nvPr/>
        </p:nvSpPr>
        <p:spPr>
          <a:xfrm>
            <a:off x="326571" y="5282562"/>
            <a:ext cx="8655867" cy="1281524"/>
          </a:xfrm>
          <a:prstGeom prst="irregularSeal1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/>
              <a:t>GRAZIE A TUTTI COLORO CHE RENDONO IL PROGETTO FATTIBILE 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C2732"/>
      </a:dk2>
      <a:lt2>
        <a:srgbClr val="F3F0F0"/>
      </a:lt2>
      <a:accent1>
        <a:srgbClr val="21B1BB"/>
      </a:accent1>
      <a:accent2>
        <a:srgbClr val="177AD5"/>
      </a:accent2>
      <a:accent3>
        <a:srgbClr val="293DE7"/>
      </a:accent3>
      <a:accent4>
        <a:srgbClr val="602AD8"/>
      </a:accent4>
      <a:accent5>
        <a:srgbClr val="B329E7"/>
      </a:accent5>
      <a:accent6>
        <a:srgbClr val="D517B9"/>
      </a:accent6>
      <a:hlink>
        <a:srgbClr val="BF473F"/>
      </a:hlink>
      <a:folHlink>
        <a:srgbClr val="7F7F7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23646</TotalTime>
  <Words>301</Words>
  <Application>Microsoft Macintosh PowerPoint</Application>
  <PresentationFormat>On-screen Show (4:3)</PresentationFormat>
  <Paragraphs>91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2" baseType="lpstr">
      <vt:lpstr>Arial</vt:lpstr>
      <vt:lpstr>Calibri</vt:lpstr>
      <vt:lpstr>News Gothic MT</vt:lpstr>
      <vt:lpstr>Noto Sans Symbols</vt:lpstr>
      <vt:lpstr>Sitka Heading</vt:lpstr>
      <vt:lpstr>Source Sans Pro</vt:lpstr>
      <vt:lpstr>StarSymbol</vt:lpstr>
      <vt:lpstr>Symbol</vt:lpstr>
      <vt:lpstr>Wingdings</vt:lpstr>
      <vt:lpstr>Wingdings 2</vt:lpstr>
      <vt:lpstr>Breeze</vt:lpstr>
      <vt:lpstr>Office Theme</vt:lpstr>
      <vt:lpstr>1_la sapienza</vt:lpstr>
      <vt:lpstr>2_Office Theme</vt:lpstr>
      <vt:lpstr>3_Office Theme</vt:lpstr>
      <vt:lpstr>LAB2GO  Riqualificazione dei laboratori delle scuole superiori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Universita di Roma "La Sapienza"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LAB2GO: alternanza scuola-lavoro per ilaboratori delle scuole superiori </dc:title>
  <dc:creator>Riccardo Faccini</dc:creator>
  <cp:lastModifiedBy>Riccardo Faccini</cp:lastModifiedBy>
  <cp:revision>123</cp:revision>
  <cp:lastPrinted>2017-07-12T22:19:54Z</cp:lastPrinted>
  <dcterms:created xsi:type="dcterms:W3CDTF">2017-05-29T15:44:29Z</dcterms:created>
  <dcterms:modified xsi:type="dcterms:W3CDTF">2025-05-08T14:21:13Z</dcterms:modified>
</cp:coreProperties>
</file>