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0" r:id="rId3"/>
    <p:sldId id="257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188D-23A4-42BD-84B5-2864D6B7978A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D6298-6F04-46A0-89C0-64E242B9D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3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alphaModFix amt="7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6628"/>
            <a:ext cx="10363200" cy="3071592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085" y="4687125"/>
            <a:ext cx="9144000" cy="9324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>
                <a:solidFill>
                  <a:srgbClr val="0000FF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46B5-3D7A-430E-A1F7-A2F8110104FD}" type="datetime1">
              <a:rPr lang="it-IT" smtClean="0"/>
              <a:t>26/06/2025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Davide Fiorina - GSSI &amp;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black and orange squares&#10;&#10;Description automatically generated">
            <a:extLst>
              <a:ext uri="{FF2B5EF4-FFF2-40B4-BE49-F238E27FC236}">
                <a16:creationId xmlns:a16="http://schemas.microsoft.com/office/drawing/2014/main" id="{CD7E4329-C699-CB62-7096-71358EE31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9" t="5563" r="15952" b="-158"/>
          <a:stretch/>
        </p:blipFill>
        <p:spPr>
          <a:xfrm>
            <a:off x="90837" y="54803"/>
            <a:ext cx="1011289" cy="991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A logo with blue letters and a circle&#10;&#10;Description automatically generated">
            <a:extLst>
              <a:ext uri="{FF2B5EF4-FFF2-40B4-BE49-F238E27FC236}">
                <a16:creationId xmlns:a16="http://schemas.microsoft.com/office/drawing/2014/main" id="{DD0069A7-69F3-D38B-0E0A-9101E06C89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16" t="-7638" r="-8457" b="-3717"/>
          <a:stretch/>
        </p:blipFill>
        <p:spPr>
          <a:xfrm>
            <a:off x="10688185" y="54803"/>
            <a:ext cx="1429133" cy="10053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489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C464-5CC2-4B7D-AD1A-215B051A5A06}" type="datetime1">
              <a:rPr lang="it-IT" smtClean="0"/>
              <a:t>26/06/2025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C37B-05E3-4A00-A01F-3BBA791EF71B}" type="datetime1">
              <a:rPr lang="it-IT" smtClean="0"/>
              <a:t>26/06/2025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8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38A8495-72D8-4FFE-B679-962EC4CFD795}"/>
              </a:ext>
            </a:extLst>
          </p:cNvPr>
          <p:cNvSpPr/>
          <p:nvPr/>
        </p:nvSpPr>
        <p:spPr>
          <a:xfrm>
            <a:off x="0" y="655608"/>
            <a:ext cx="12192000" cy="6178036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957-35C4-42AD-9249-38EE9B4FDC6B}" type="datetime1">
              <a:rPr lang="it-IT" smtClean="0"/>
              <a:t>26/06/2025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Davide Fiorina - GSSI &amp;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6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5"/>
            <a:ext cx="10515600" cy="2852737"/>
          </a:xfrm>
        </p:spPr>
        <p:txBody>
          <a:bodyPr anchor="ctr" anchorCtr="0">
            <a:normAutofit/>
          </a:bodyPr>
          <a:lstStyle>
            <a:lvl1pPr algn="ctr">
              <a:defRPr sz="49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D1CC-A139-4B3C-A0FA-0D801CB02EF4}" type="datetime1">
              <a:rPr lang="it-IT" smtClean="0"/>
              <a:t>26/06/2025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Davide Fiorina - GSSI &amp;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9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AFC37-1A54-4D50-BD25-8AB8A98BCB39}" type="datetime1">
              <a:rPr lang="it-IT" smtClean="0"/>
              <a:t>26/06/2025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7ACF6-2F8C-4475-990B-31EDC050F72C}" type="datetime1">
              <a:rPr lang="it-IT" smtClean="0"/>
              <a:t>26/06/2025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37C4-2A97-416A-B110-A4F6A0955324}" type="datetime1">
              <a:rPr lang="it-IT" smtClean="0"/>
              <a:t>26/06/2025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B0CA2AE0-0777-46C2-9994-A4E3FB6E60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A87-7D5C-45D3-967A-1FEFD6E9FABE}" type="datetime1">
              <a:rPr lang="it-IT" smtClean="0"/>
              <a:t>26/06/2025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92468F5-78C5-48D8-BCCB-6758B85FC5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019354"/>
            <a:ext cx="12192000" cy="5691423"/>
          </a:xfr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8CEFC-69A9-4A8E-99E8-DD9A765A57FC}" type="datetime1">
              <a:rPr lang="it-IT" smtClean="0"/>
              <a:t>26/06/2025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8E61-DFEC-4C0B-BCA4-E05936D3850D}" type="datetime1">
              <a:rPr lang="it-IT" smtClean="0"/>
              <a:t>26/06/2025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4356"/>
            <a:ext cx="12192000" cy="56224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46981"/>
            <a:ext cx="12191999" cy="6186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67070"/>
            <a:ext cx="2743200" cy="145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en-US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fld id="{6297C90C-14DC-472E-950A-4839E2CA48AE}" type="datetime1">
              <a:rPr lang="it-IT" smtClean="0"/>
              <a:t>26/06/2025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67070"/>
            <a:ext cx="41148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it-IT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Davide Fiorina - GSSI &amp; INFN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667646"/>
            <a:ext cx="2743200" cy="145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fld id="{E71A42AA-F49A-4748-B99B-532301B1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Rokkitt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>
          <a:solidFill>
            <a:schemeClr val="bg2">
              <a:lumMod val="10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C841-7B58-9148-CA71-0FFDB5A99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TC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07F88-501C-3C86-BFBE-D49F716870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5975" y="4869139"/>
            <a:ext cx="4880050" cy="578258"/>
          </a:xfrm>
        </p:spPr>
        <p:txBody>
          <a:bodyPr>
            <a:normAutofit/>
          </a:bodyPr>
          <a:lstStyle/>
          <a:p>
            <a:r>
              <a:rPr lang="en-US" sz="2400" i="0" u="sng" dirty="0">
                <a:effectLst/>
                <a:highlight>
                  <a:srgbClr val="FFFFFF"/>
                </a:highlight>
              </a:rPr>
              <a:t>Davide Fiorina – GSSI &amp; INFN</a:t>
            </a:r>
            <a:endParaRPr lang="en-US" sz="1800" baseline="30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F7FB8-09E7-35FE-CADB-1434FD8C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F7BD-FFDC-48DB-88FE-1889FD19541A}" type="datetime1">
              <a:rPr lang="it-IT" smtClean="0"/>
              <a:t>26/06/2025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50CD-7EC0-1D20-37BC-20076CE9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ADAB9-C52B-94CF-5504-1AF1187F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E96D8-D2D4-4F1E-0F9C-7E46694C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Status CYGNO04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9E3EB-CB1B-D388-FBBD-14D0899B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3575-7D01-478A-92FB-74A73CEB37DD}" type="datetime1">
              <a:rPr lang="it-IT" smtClean="0"/>
              <a:t>26/06/2025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2E7AB3-7E92-73D2-CAF6-CC2AAD9B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A1503-FD9F-996F-D516-08E61A75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6FEBA-3802-2E1B-19D4-C388B709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878" y="687140"/>
            <a:ext cx="3101848" cy="3408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8E2B7B-2EC1-7E53-900B-A12517C3E7E9}"/>
              </a:ext>
            </a:extLst>
          </p:cNvPr>
          <p:cNvSpPr txBox="1"/>
          <p:nvPr/>
        </p:nvSpPr>
        <p:spPr>
          <a:xfrm>
            <a:off x="25761" y="697360"/>
            <a:ext cx="89871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Inner detector design </a:t>
            </a:r>
            <a:r>
              <a:rPr lang="it-IT" dirty="0" err="1"/>
              <a:t>frozen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Components procurement </a:t>
            </a:r>
            <a:r>
              <a:rPr lang="it-IT" dirty="0" err="1"/>
              <a:t>started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version of the PMMA box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Already discussed with the company (</a:t>
            </a:r>
            <a:r>
              <a:rPr lang="en-US" dirty="0" err="1"/>
              <a:t>Bussetti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 adjusted required and quote in a few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Preliminary drawing of Copper vessel (frozen)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Sent to company (Fantini) for first review and quote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company will take care of all the copper machining and possibly also LNGS installation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0B2E63-EAD6-F2AE-BE07-60C3BF293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919" y="3556203"/>
            <a:ext cx="2624015" cy="27965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55A55-CCB9-44B0-1924-850B8CAD0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58" y="3360053"/>
            <a:ext cx="4540625" cy="3188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2977A6-58C9-2F0E-9061-41E7C550A488}"/>
              </a:ext>
            </a:extLst>
          </p:cNvPr>
          <p:cNvSpPr txBox="1"/>
          <p:nvPr/>
        </p:nvSpPr>
        <p:spPr>
          <a:xfrm>
            <a:off x="8153400" y="4385256"/>
            <a:ext cx="3972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Working with Giovanni Maccarrone to </a:t>
            </a:r>
            <a:r>
              <a:rPr lang="it-IT" dirty="0" err="1"/>
              <a:t>have</a:t>
            </a:r>
            <a:r>
              <a:rPr lang="it-IT" dirty="0"/>
              <a:t> LN2 system to flush the </a:t>
            </a:r>
            <a:r>
              <a:rPr lang="it-IT" dirty="0" err="1"/>
              <a:t>copper</a:t>
            </a:r>
            <a:r>
              <a:rPr lang="it-IT"/>
              <a:t> vessel of CYGNO04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8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677B-37C3-0537-9003-DBB12E17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CYGNO04 task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E3B32-659E-90A1-0A08-88D480CD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FC3B-0F9F-4C6A-A1B7-A22EB2B02B00}" type="datetime1">
              <a:rPr lang="it-IT" smtClean="0"/>
              <a:t>26/06/2025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DAE38-B4D3-8360-DF9B-F320C792C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757EA-CAFD-CCD9-2DF1-D3A6531E3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A6290-EB80-EA79-3311-BF63D635AC7D}"/>
              </a:ext>
            </a:extLst>
          </p:cNvPr>
          <p:cNvSpPr txBox="1"/>
          <p:nvPr/>
        </p:nvSpPr>
        <p:spPr>
          <a:xfrm>
            <a:off x="60671" y="730819"/>
            <a:ext cx="120003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err="1">
                <a:solidFill>
                  <a:srgbClr val="C00000"/>
                </a:solidFill>
              </a:rPr>
              <a:t>As</a:t>
            </a:r>
            <a:r>
              <a:rPr lang="it-IT" u="sng" dirty="0">
                <a:solidFill>
                  <a:srgbClr val="C00000"/>
                </a:solidFill>
              </a:rPr>
              <a:t> </a:t>
            </a:r>
            <a:r>
              <a:rPr lang="it-IT" u="sng" dirty="0" err="1">
                <a:solidFill>
                  <a:srgbClr val="C00000"/>
                </a:solidFill>
              </a:rPr>
              <a:t>discussed</a:t>
            </a:r>
            <a:r>
              <a:rPr lang="it-IT" u="sng" dirty="0">
                <a:solidFill>
                  <a:srgbClr val="C00000"/>
                </a:solidFill>
              </a:rPr>
              <a:t> in last </a:t>
            </a:r>
            <a:r>
              <a:rPr lang="it-IT" u="sng" dirty="0" err="1">
                <a:solidFill>
                  <a:srgbClr val="C00000"/>
                </a:solidFill>
              </a:rPr>
              <a:t>week’s</a:t>
            </a:r>
            <a:r>
              <a:rPr lang="it-IT" u="sng" dirty="0">
                <a:solidFill>
                  <a:srgbClr val="C00000"/>
                </a:solidFill>
              </a:rPr>
              <a:t> Joint WP meeting, the TC </a:t>
            </a:r>
            <a:r>
              <a:rPr lang="it-IT" u="sng" dirty="0" err="1">
                <a:solidFill>
                  <a:srgbClr val="C00000"/>
                </a:solidFill>
              </a:rPr>
              <a:t>will</a:t>
            </a:r>
            <a:r>
              <a:rPr lang="it-IT" u="sng" dirty="0">
                <a:solidFill>
                  <a:srgbClr val="C00000"/>
                </a:solidFill>
              </a:rPr>
              <a:t> </a:t>
            </a:r>
            <a:r>
              <a:rPr lang="it-IT" u="sng" dirty="0" err="1">
                <a:solidFill>
                  <a:srgbClr val="C00000"/>
                </a:solidFill>
              </a:rPr>
              <a:t>provide</a:t>
            </a:r>
            <a:r>
              <a:rPr lang="it-IT" u="sng" dirty="0">
                <a:solidFill>
                  <a:srgbClr val="C00000"/>
                </a:solidFill>
              </a:rPr>
              <a:t> a </a:t>
            </a:r>
            <a:r>
              <a:rPr lang="it-IT" u="sng" dirty="0" err="1">
                <a:solidFill>
                  <a:srgbClr val="C00000"/>
                </a:solidFill>
              </a:rPr>
              <a:t>detailed</a:t>
            </a:r>
            <a:r>
              <a:rPr lang="it-IT" u="sng" dirty="0">
                <a:solidFill>
                  <a:srgbClr val="C00000"/>
                </a:solidFill>
              </a:rPr>
              <a:t> set of tasks </a:t>
            </a:r>
            <a:r>
              <a:rPr lang="it-IT" u="sng" dirty="0" err="1">
                <a:solidFill>
                  <a:srgbClr val="C00000"/>
                </a:solidFill>
              </a:rPr>
              <a:t>needed</a:t>
            </a:r>
            <a:r>
              <a:rPr lang="it-IT" u="sng" dirty="0">
                <a:solidFill>
                  <a:srgbClr val="C00000"/>
                </a:solidFill>
              </a:rPr>
              <a:t> for CYGNO04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essential that </a:t>
            </a:r>
            <a:r>
              <a:rPr lang="en-US" b="1" dirty="0"/>
              <a:t>all needed tasks are completed on schedule </a:t>
            </a:r>
            <a:r>
              <a:rPr lang="en-US" dirty="0"/>
              <a:t>to ensure the construction, validation, and commissioning of CYGNO04.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Failure</a:t>
            </a:r>
            <a:r>
              <a:rPr lang="en-US" dirty="0"/>
              <a:t> to provide the necessary support or delays in critical tasks may directly </a:t>
            </a:r>
            <a:r>
              <a:rPr lang="en-US" b="1" dirty="0"/>
              <a:t>impact the detector timeline, physics results, and ultimately, the ability to produce publications.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Timely </a:t>
            </a:r>
            <a:r>
              <a:rPr lang="en-US" b="1" dirty="0"/>
              <a:t>participation</a:t>
            </a:r>
            <a:r>
              <a:rPr lang="en-US" dirty="0"/>
              <a:t> from all institutes is therefore </a:t>
            </a:r>
            <a:r>
              <a:rPr lang="en-US" b="1" dirty="0"/>
              <a:t>not only requested but required </a:t>
            </a:r>
            <a:r>
              <a:rPr lang="en-US" dirty="0"/>
              <a:t>for the success of the collaboration’s scientific goals.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AC62D3-DA68-367C-FDD9-D33C226BA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36" y="2975452"/>
            <a:ext cx="5512240" cy="33631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72F6C6-AE5C-6485-1EFE-2E5149C0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867" y="2975452"/>
            <a:ext cx="5752780" cy="23803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FB5F06-7236-93DC-427D-10CF33EB7F87}"/>
              </a:ext>
            </a:extLst>
          </p:cNvPr>
          <p:cNvSpPr txBox="1"/>
          <p:nvPr/>
        </p:nvSpPr>
        <p:spPr>
          <a:xfrm>
            <a:off x="5978178" y="5540188"/>
            <a:ext cx="5835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Working with </a:t>
            </a:r>
            <a:r>
              <a:rPr lang="it-IT" dirty="0" err="1"/>
              <a:t>WPs</a:t>
            </a:r>
            <a:r>
              <a:rPr lang="it-IT" dirty="0"/>
              <a:t> </a:t>
            </a:r>
            <a:r>
              <a:rPr lang="it-IT" dirty="0" err="1"/>
              <a:t>conveners</a:t>
            </a:r>
            <a:r>
              <a:rPr lang="it-IT" dirty="0"/>
              <a:t> to fix tasks and </a:t>
            </a:r>
            <a:r>
              <a:rPr lang="it-IT" dirty="0" err="1"/>
              <a:t>effort</a:t>
            </a:r>
            <a:r>
              <a:rPr lang="it-IT" dirty="0"/>
              <a:t> </a:t>
            </a:r>
            <a:r>
              <a:rPr lang="it-IT" dirty="0" err="1"/>
              <a:t>needed</a:t>
            </a:r>
            <a:endParaRPr lang="it-IT" dirty="0"/>
          </a:p>
          <a:p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dirty="0" err="1">
                <a:sym typeface="Wingdings" panose="05000000000000000000" pitchFamily="2" charset="2"/>
              </a:rPr>
              <a:t>Prelimianry</a:t>
            </a:r>
            <a:r>
              <a:rPr lang="it-IT" dirty="0">
                <a:sym typeface="Wingdings" panose="05000000000000000000" pitchFamily="2" charset="2"/>
              </a:rPr>
              <a:t> tasks to be </a:t>
            </a:r>
            <a:r>
              <a:rPr lang="it-IT" dirty="0" err="1">
                <a:sym typeface="Wingdings" panose="05000000000000000000" pitchFamily="2" charset="2"/>
              </a:rPr>
              <a:t>discussed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next</a:t>
            </a:r>
            <a:r>
              <a:rPr lang="it-IT" dirty="0">
                <a:sym typeface="Wingdings" panose="05000000000000000000" pitchFamily="2" charset="2"/>
              </a:rPr>
              <a:t> 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0A85-BE3B-5221-9B55-D1BEAF15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Appointments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15EF6-C04B-0F8F-C6BA-396860FB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E957-35C4-42AD-9249-38EE9B4FDC6B}" type="datetime1">
              <a:rPr lang="it-IT" smtClean="0"/>
              <a:t>26/06/2025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95526-649D-AFEF-0451-8A91F499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Davide Fiorina - GSSI &amp; INFN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5E3A7-2572-D0EE-1C93-BA20428B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A42AA-F49A-4748-B99B-532301B1ACDB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CBE9F-5C15-F58E-FA63-59971BC16FC3}"/>
              </a:ext>
            </a:extLst>
          </p:cNvPr>
          <p:cNvSpPr txBox="1"/>
          <p:nvPr/>
        </p:nvSpPr>
        <p:spPr>
          <a:xfrm>
            <a:off x="83711" y="819732"/>
            <a:ext cx="71392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/>
              <a:t>Copper</a:t>
            </a:r>
            <a:r>
              <a:rPr lang="it-IT" sz="1800" dirty="0"/>
              <a:t> delivery end of </a:t>
            </a:r>
            <a:r>
              <a:rPr lang="it-IT" dirty="0" err="1"/>
              <a:t>J</a:t>
            </a:r>
            <a:r>
              <a:rPr lang="it-IT" sz="1800" dirty="0" err="1"/>
              <a:t>uly</a:t>
            </a:r>
            <a:r>
              <a:rPr lang="it-IT" sz="1800" dirty="0"/>
              <a:t>, Copper </a:t>
            </a:r>
            <a:r>
              <a:rPr lang="it-IT" sz="1800" dirty="0" err="1"/>
              <a:t>machining</a:t>
            </a:r>
            <a:r>
              <a:rPr lang="it-IT" sz="1800" dirty="0"/>
              <a:t> in </a:t>
            </a:r>
            <a:r>
              <a:rPr lang="it-IT" sz="1800" dirty="0" err="1"/>
              <a:t>October</a:t>
            </a:r>
            <a:r>
              <a:rPr lang="it-IT" sz="1800" dirty="0"/>
              <a:t>, LNGS delivery in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Mid-September</a:t>
            </a:r>
            <a:r>
              <a:rPr lang="it-IT" dirty="0"/>
              <a:t> start of </a:t>
            </a:r>
            <a:r>
              <a:rPr lang="it-IT" b="1" dirty="0"/>
              <a:t>Inner Detector </a:t>
            </a:r>
            <a:r>
              <a:rPr lang="it-IT" dirty="0"/>
              <a:t>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Begin </a:t>
            </a:r>
            <a:r>
              <a:rPr lang="it-IT" dirty="0" err="1"/>
              <a:t>October</a:t>
            </a:r>
            <a:r>
              <a:rPr lang="it-IT" dirty="0"/>
              <a:t> finish detector in PMMA, and</a:t>
            </a:r>
            <a:r>
              <a:rPr lang="it-IT" sz="1800" dirty="0"/>
              <a:t> </a:t>
            </a:r>
            <a:r>
              <a:rPr lang="it-IT" sz="1800" b="1" dirty="0"/>
              <a:t>Start of CYGNO04 </a:t>
            </a:r>
            <a:r>
              <a:rPr lang="it-IT" sz="1800" dirty="0" err="1"/>
              <a:t>precommissioning</a:t>
            </a:r>
            <a:r>
              <a:rPr lang="it-IT" sz="1800" dirty="0"/>
              <a:t> in LNF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End of the </a:t>
            </a:r>
            <a:r>
              <a:rPr lang="it-IT" sz="1800" dirty="0" err="1"/>
              <a:t>year</a:t>
            </a:r>
            <a:r>
              <a:rPr lang="it-IT" sz="1800" dirty="0"/>
              <a:t> </a:t>
            </a:r>
            <a:r>
              <a:rPr lang="it-IT" sz="1800" b="1" dirty="0"/>
              <a:t>detector </a:t>
            </a:r>
            <a:r>
              <a:rPr lang="it-IT" sz="1800" b="1" dirty="0" err="1"/>
              <a:t>installation</a:t>
            </a:r>
            <a:r>
              <a:rPr lang="it-IT" sz="1800" b="1" dirty="0"/>
              <a:t> underground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err="1"/>
              <a:t>Beginning</a:t>
            </a:r>
            <a:r>
              <a:rPr lang="it-IT" sz="1800" dirty="0"/>
              <a:t> of 2026, start of </a:t>
            </a:r>
            <a:r>
              <a:rPr lang="it-IT" sz="1800" b="1" dirty="0" err="1"/>
              <a:t>commissioning</a:t>
            </a:r>
            <a:endParaRPr lang="en-US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92E13-168F-D509-88C1-F03555931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348" y="720532"/>
            <a:ext cx="4827941" cy="2454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688DBA-3153-3B58-3731-D371640B5692}"/>
              </a:ext>
            </a:extLst>
          </p:cNvPr>
          <p:cNvSpPr txBox="1"/>
          <p:nvPr/>
        </p:nvSpPr>
        <p:spPr>
          <a:xfrm>
            <a:off x="1101145" y="4498556"/>
            <a:ext cx="1045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If you were hoping for a quiet year… well, surprise!</a:t>
            </a:r>
          </a:p>
        </p:txBody>
      </p:sp>
    </p:spTree>
    <p:extLst>
      <p:ext uri="{BB962C8B-B14F-4D97-AF65-F5344CB8AC3E}">
        <p14:creationId xmlns:p14="http://schemas.microsoft.com/office/powerpoint/2010/main" val="184445915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">
  <a:themeElements>
    <a:clrScheme name="Custom 2">
      <a:dk1>
        <a:srgbClr val="0000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kkitt"/>
        <a:ea typeface=""/>
        <a:cs typeface=""/>
      </a:majorFont>
      <a:minorFont>
        <a:latin typeface="Roboto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SI_templateTest.potm" id="{07B4AACC-6A3F-4FE2-9DC7-7DDD28F3B8A3}" vid="{90885414-1744-4092-914B-E2C7976D3F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GSSI_templateTest</Template>
  <TotalTime>1031</TotalTime>
  <Words>299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Roboto</vt:lpstr>
      <vt:lpstr>Rokkitt</vt:lpstr>
      <vt:lpstr>Wingdings</vt:lpstr>
      <vt:lpstr>Presentation1</vt:lpstr>
      <vt:lpstr>TC report</vt:lpstr>
      <vt:lpstr>Status CYGNO04</vt:lpstr>
      <vt:lpstr>CYGNO04 task</vt:lpstr>
      <vt:lpstr>Appointments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Davide Fiorina</dc:creator>
  <cp:lastModifiedBy>Davide Fiorina</cp:lastModifiedBy>
  <cp:revision>31</cp:revision>
  <dcterms:created xsi:type="dcterms:W3CDTF">2025-02-19T08:22:41Z</dcterms:created>
  <dcterms:modified xsi:type="dcterms:W3CDTF">2025-06-26T12:27:46Z</dcterms:modified>
</cp:coreProperties>
</file>