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440" r:id="rId3"/>
    <p:sldId id="758" r:id="rId4"/>
    <p:sldId id="760" r:id="rId5"/>
    <p:sldId id="759" r:id="rId6"/>
    <p:sldId id="761" r:id="rId7"/>
    <p:sldId id="762" r:id="rId8"/>
    <p:sldId id="764" r:id="rId9"/>
    <p:sldId id="445" r:id="rId10"/>
    <p:sldId id="439" r:id="rId11"/>
    <p:sldId id="444" r:id="rId12"/>
    <p:sldId id="437" r:id="rId13"/>
    <p:sldId id="438" r:id="rId14"/>
    <p:sldId id="448" r:id="rId15"/>
    <p:sldId id="454" r:id="rId16"/>
    <p:sldId id="452" r:id="rId17"/>
    <p:sldId id="455" r:id="rId18"/>
    <p:sldId id="456" r:id="rId19"/>
    <p:sldId id="457" r:id="rId20"/>
    <p:sldId id="459" r:id="rId21"/>
    <p:sldId id="460" r:id="rId22"/>
    <p:sldId id="446" r:id="rId23"/>
    <p:sldId id="441" r:id="rId24"/>
    <p:sldId id="442" r:id="rId25"/>
    <p:sldId id="443" r:id="rId26"/>
    <p:sldId id="763" r:id="rId27"/>
    <p:sldId id="447" r:id="rId28"/>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3" autoAdjust="0"/>
    <p:restoredTop sz="94660"/>
  </p:normalViewPr>
  <p:slideViewPr>
    <p:cSldViewPr snapToGrid="0">
      <p:cViewPr varScale="1">
        <p:scale>
          <a:sx n="83" d="100"/>
          <a:sy n="83" d="100"/>
        </p:scale>
        <p:origin x="686"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4FA66F4-A164-4097-B6D6-1578F9302DF0}"/>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C000E745-81B2-4FAE-8169-7AD1BD028A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310DDCAD-3582-492F-9324-7DC28645DB70}"/>
              </a:ext>
            </a:extLst>
          </p:cNvPr>
          <p:cNvSpPr>
            <a:spLocks noGrp="1"/>
          </p:cNvSpPr>
          <p:nvPr>
            <p:ph type="dt" sz="half" idx="10"/>
          </p:nvPr>
        </p:nvSpPr>
        <p:spPr/>
        <p:txBody>
          <a:bodyPr/>
          <a:lstStyle/>
          <a:p>
            <a:fld id="{63B05A8D-E9A9-4FD5-87C8-F8DD27DEE149}" type="datetimeFigureOut">
              <a:rPr lang="it-IT" smtClean="0"/>
              <a:t>03/03/2025</a:t>
            </a:fld>
            <a:endParaRPr lang="it-IT"/>
          </a:p>
        </p:txBody>
      </p:sp>
      <p:sp>
        <p:nvSpPr>
          <p:cNvPr id="5" name="Segnaposto piè di pagina 4">
            <a:extLst>
              <a:ext uri="{FF2B5EF4-FFF2-40B4-BE49-F238E27FC236}">
                <a16:creationId xmlns:a16="http://schemas.microsoft.com/office/drawing/2014/main" id="{68919C3B-0A80-4BC4-ABDA-07289BEA5C6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246EE50-8EE9-4927-8DE0-663CC943806E}"/>
              </a:ext>
            </a:extLst>
          </p:cNvPr>
          <p:cNvSpPr>
            <a:spLocks noGrp="1"/>
          </p:cNvSpPr>
          <p:nvPr>
            <p:ph type="sldNum" sz="quarter" idx="12"/>
          </p:nvPr>
        </p:nvSpPr>
        <p:spPr/>
        <p:txBody>
          <a:bodyPr/>
          <a:lstStyle/>
          <a:p>
            <a:fld id="{FEECB0E4-EA6E-4068-BF82-8DEDB8CDC6F0}" type="slidenum">
              <a:rPr lang="it-IT" smtClean="0"/>
              <a:t>‹N›</a:t>
            </a:fld>
            <a:endParaRPr lang="it-IT"/>
          </a:p>
        </p:txBody>
      </p:sp>
    </p:spTree>
    <p:extLst>
      <p:ext uri="{BB962C8B-B14F-4D97-AF65-F5344CB8AC3E}">
        <p14:creationId xmlns:p14="http://schemas.microsoft.com/office/powerpoint/2010/main" val="1883832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56FC0D5-100F-4ABE-9082-B9BBB3F5057A}"/>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CDC29B01-2F5F-4598-9B58-E248908DE1A0}"/>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87167E3-FF8B-4E63-A2C1-F5B943C6EFE5}"/>
              </a:ext>
            </a:extLst>
          </p:cNvPr>
          <p:cNvSpPr>
            <a:spLocks noGrp="1"/>
          </p:cNvSpPr>
          <p:nvPr>
            <p:ph type="dt" sz="half" idx="10"/>
          </p:nvPr>
        </p:nvSpPr>
        <p:spPr/>
        <p:txBody>
          <a:bodyPr/>
          <a:lstStyle/>
          <a:p>
            <a:fld id="{63B05A8D-E9A9-4FD5-87C8-F8DD27DEE149}" type="datetimeFigureOut">
              <a:rPr lang="it-IT" smtClean="0"/>
              <a:t>03/03/2025</a:t>
            </a:fld>
            <a:endParaRPr lang="it-IT"/>
          </a:p>
        </p:txBody>
      </p:sp>
      <p:sp>
        <p:nvSpPr>
          <p:cNvPr id="5" name="Segnaposto piè di pagina 4">
            <a:extLst>
              <a:ext uri="{FF2B5EF4-FFF2-40B4-BE49-F238E27FC236}">
                <a16:creationId xmlns:a16="http://schemas.microsoft.com/office/drawing/2014/main" id="{27CEC523-D366-434D-82D9-7A709D838A4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87DA148-76FB-456D-BA74-59D134A3703B}"/>
              </a:ext>
            </a:extLst>
          </p:cNvPr>
          <p:cNvSpPr>
            <a:spLocks noGrp="1"/>
          </p:cNvSpPr>
          <p:nvPr>
            <p:ph type="sldNum" sz="quarter" idx="12"/>
          </p:nvPr>
        </p:nvSpPr>
        <p:spPr/>
        <p:txBody>
          <a:bodyPr/>
          <a:lstStyle/>
          <a:p>
            <a:fld id="{FEECB0E4-EA6E-4068-BF82-8DEDB8CDC6F0}" type="slidenum">
              <a:rPr lang="it-IT" smtClean="0"/>
              <a:t>‹N›</a:t>
            </a:fld>
            <a:endParaRPr lang="it-IT"/>
          </a:p>
        </p:txBody>
      </p:sp>
    </p:spTree>
    <p:extLst>
      <p:ext uri="{BB962C8B-B14F-4D97-AF65-F5344CB8AC3E}">
        <p14:creationId xmlns:p14="http://schemas.microsoft.com/office/powerpoint/2010/main" val="21746363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CBA2AC75-540D-4FA9-AF07-397590F6E99D}"/>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0449741D-8EE0-4CB2-B6D7-5A7D93091EF6}"/>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4C3C83A-C82D-4992-8F2B-D7530279485B}"/>
              </a:ext>
            </a:extLst>
          </p:cNvPr>
          <p:cNvSpPr>
            <a:spLocks noGrp="1"/>
          </p:cNvSpPr>
          <p:nvPr>
            <p:ph type="dt" sz="half" idx="10"/>
          </p:nvPr>
        </p:nvSpPr>
        <p:spPr/>
        <p:txBody>
          <a:bodyPr/>
          <a:lstStyle/>
          <a:p>
            <a:fld id="{63B05A8D-E9A9-4FD5-87C8-F8DD27DEE149}" type="datetimeFigureOut">
              <a:rPr lang="it-IT" smtClean="0"/>
              <a:t>03/03/2025</a:t>
            </a:fld>
            <a:endParaRPr lang="it-IT"/>
          </a:p>
        </p:txBody>
      </p:sp>
      <p:sp>
        <p:nvSpPr>
          <p:cNvPr id="5" name="Segnaposto piè di pagina 4">
            <a:extLst>
              <a:ext uri="{FF2B5EF4-FFF2-40B4-BE49-F238E27FC236}">
                <a16:creationId xmlns:a16="http://schemas.microsoft.com/office/drawing/2014/main" id="{15449F92-9154-4C6F-A869-4A6C845ED94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69D415F-3870-40ED-9E0F-BADDBBBDD4FF}"/>
              </a:ext>
            </a:extLst>
          </p:cNvPr>
          <p:cNvSpPr>
            <a:spLocks noGrp="1"/>
          </p:cNvSpPr>
          <p:nvPr>
            <p:ph type="sldNum" sz="quarter" idx="12"/>
          </p:nvPr>
        </p:nvSpPr>
        <p:spPr/>
        <p:txBody>
          <a:bodyPr/>
          <a:lstStyle/>
          <a:p>
            <a:fld id="{FEECB0E4-EA6E-4068-BF82-8DEDB8CDC6F0}" type="slidenum">
              <a:rPr lang="it-IT" smtClean="0"/>
              <a:t>‹N›</a:t>
            </a:fld>
            <a:endParaRPr lang="it-IT"/>
          </a:p>
        </p:txBody>
      </p:sp>
    </p:spTree>
    <p:extLst>
      <p:ext uri="{BB962C8B-B14F-4D97-AF65-F5344CB8AC3E}">
        <p14:creationId xmlns:p14="http://schemas.microsoft.com/office/powerpoint/2010/main" val="1818692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D4A43C5-9746-4183-85C1-0A327199BC8C}"/>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B62E85C-7E7E-4693-B996-B193C2DB78F4}"/>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63CA532-E00B-46AF-A052-625F1444DCFE}"/>
              </a:ext>
            </a:extLst>
          </p:cNvPr>
          <p:cNvSpPr>
            <a:spLocks noGrp="1"/>
          </p:cNvSpPr>
          <p:nvPr>
            <p:ph type="dt" sz="half" idx="10"/>
          </p:nvPr>
        </p:nvSpPr>
        <p:spPr/>
        <p:txBody>
          <a:bodyPr/>
          <a:lstStyle/>
          <a:p>
            <a:fld id="{63B05A8D-E9A9-4FD5-87C8-F8DD27DEE149}" type="datetimeFigureOut">
              <a:rPr lang="it-IT" smtClean="0"/>
              <a:t>03/03/2025</a:t>
            </a:fld>
            <a:endParaRPr lang="it-IT"/>
          </a:p>
        </p:txBody>
      </p:sp>
      <p:sp>
        <p:nvSpPr>
          <p:cNvPr id="5" name="Segnaposto piè di pagina 4">
            <a:extLst>
              <a:ext uri="{FF2B5EF4-FFF2-40B4-BE49-F238E27FC236}">
                <a16:creationId xmlns:a16="http://schemas.microsoft.com/office/drawing/2014/main" id="{932A3402-7A3C-4A10-8863-94C2B41E3C9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C2EB0B7-E903-4551-8D1F-FEF156424C50}"/>
              </a:ext>
            </a:extLst>
          </p:cNvPr>
          <p:cNvSpPr>
            <a:spLocks noGrp="1"/>
          </p:cNvSpPr>
          <p:nvPr>
            <p:ph type="sldNum" sz="quarter" idx="12"/>
          </p:nvPr>
        </p:nvSpPr>
        <p:spPr/>
        <p:txBody>
          <a:bodyPr/>
          <a:lstStyle/>
          <a:p>
            <a:fld id="{FEECB0E4-EA6E-4068-BF82-8DEDB8CDC6F0}" type="slidenum">
              <a:rPr lang="it-IT" smtClean="0"/>
              <a:t>‹N›</a:t>
            </a:fld>
            <a:endParaRPr lang="it-IT"/>
          </a:p>
        </p:txBody>
      </p:sp>
    </p:spTree>
    <p:extLst>
      <p:ext uri="{BB962C8B-B14F-4D97-AF65-F5344CB8AC3E}">
        <p14:creationId xmlns:p14="http://schemas.microsoft.com/office/powerpoint/2010/main" val="398297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62F29F2-09C4-40D9-8760-93A7D2A3B0A3}"/>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2CEF0486-BDD7-441C-A351-5C300A32633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5F3AEBEE-61F1-45E0-99A1-8CFB61E1C21E}"/>
              </a:ext>
            </a:extLst>
          </p:cNvPr>
          <p:cNvSpPr>
            <a:spLocks noGrp="1"/>
          </p:cNvSpPr>
          <p:nvPr>
            <p:ph type="dt" sz="half" idx="10"/>
          </p:nvPr>
        </p:nvSpPr>
        <p:spPr/>
        <p:txBody>
          <a:bodyPr/>
          <a:lstStyle/>
          <a:p>
            <a:fld id="{63B05A8D-E9A9-4FD5-87C8-F8DD27DEE149}" type="datetimeFigureOut">
              <a:rPr lang="it-IT" smtClean="0"/>
              <a:t>03/03/2025</a:t>
            </a:fld>
            <a:endParaRPr lang="it-IT"/>
          </a:p>
        </p:txBody>
      </p:sp>
      <p:sp>
        <p:nvSpPr>
          <p:cNvPr id="5" name="Segnaposto piè di pagina 4">
            <a:extLst>
              <a:ext uri="{FF2B5EF4-FFF2-40B4-BE49-F238E27FC236}">
                <a16:creationId xmlns:a16="http://schemas.microsoft.com/office/drawing/2014/main" id="{9CB1C4C4-5F93-4B8C-8D3C-F3F060FD252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3916829-7178-4992-9A94-D9695F68C987}"/>
              </a:ext>
            </a:extLst>
          </p:cNvPr>
          <p:cNvSpPr>
            <a:spLocks noGrp="1"/>
          </p:cNvSpPr>
          <p:nvPr>
            <p:ph type="sldNum" sz="quarter" idx="12"/>
          </p:nvPr>
        </p:nvSpPr>
        <p:spPr/>
        <p:txBody>
          <a:bodyPr/>
          <a:lstStyle/>
          <a:p>
            <a:fld id="{FEECB0E4-EA6E-4068-BF82-8DEDB8CDC6F0}" type="slidenum">
              <a:rPr lang="it-IT" smtClean="0"/>
              <a:t>‹N›</a:t>
            </a:fld>
            <a:endParaRPr lang="it-IT"/>
          </a:p>
        </p:txBody>
      </p:sp>
    </p:spTree>
    <p:extLst>
      <p:ext uri="{BB962C8B-B14F-4D97-AF65-F5344CB8AC3E}">
        <p14:creationId xmlns:p14="http://schemas.microsoft.com/office/powerpoint/2010/main" val="3061375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D6424D-5EE2-45CA-873E-16C02DD161BD}"/>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A08CC43-C92F-4EDA-B82E-CB08716BD967}"/>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AC05FAE3-5F49-4CF4-8736-2F57AAE21FA5}"/>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13F366CF-1E8C-4487-B733-D7CD0A27DA11}"/>
              </a:ext>
            </a:extLst>
          </p:cNvPr>
          <p:cNvSpPr>
            <a:spLocks noGrp="1"/>
          </p:cNvSpPr>
          <p:nvPr>
            <p:ph type="dt" sz="half" idx="10"/>
          </p:nvPr>
        </p:nvSpPr>
        <p:spPr/>
        <p:txBody>
          <a:bodyPr/>
          <a:lstStyle/>
          <a:p>
            <a:fld id="{63B05A8D-E9A9-4FD5-87C8-F8DD27DEE149}" type="datetimeFigureOut">
              <a:rPr lang="it-IT" smtClean="0"/>
              <a:t>03/03/2025</a:t>
            </a:fld>
            <a:endParaRPr lang="it-IT"/>
          </a:p>
        </p:txBody>
      </p:sp>
      <p:sp>
        <p:nvSpPr>
          <p:cNvPr id="6" name="Segnaposto piè di pagina 5">
            <a:extLst>
              <a:ext uri="{FF2B5EF4-FFF2-40B4-BE49-F238E27FC236}">
                <a16:creationId xmlns:a16="http://schemas.microsoft.com/office/drawing/2014/main" id="{873F6097-433C-4D63-A513-AF8B94BCD5F9}"/>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B5ACC0E5-61CD-47D4-B80E-5EC93405A238}"/>
              </a:ext>
            </a:extLst>
          </p:cNvPr>
          <p:cNvSpPr>
            <a:spLocks noGrp="1"/>
          </p:cNvSpPr>
          <p:nvPr>
            <p:ph type="sldNum" sz="quarter" idx="12"/>
          </p:nvPr>
        </p:nvSpPr>
        <p:spPr/>
        <p:txBody>
          <a:bodyPr/>
          <a:lstStyle/>
          <a:p>
            <a:fld id="{FEECB0E4-EA6E-4068-BF82-8DEDB8CDC6F0}" type="slidenum">
              <a:rPr lang="it-IT" smtClean="0"/>
              <a:t>‹N›</a:t>
            </a:fld>
            <a:endParaRPr lang="it-IT"/>
          </a:p>
        </p:txBody>
      </p:sp>
    </p:spTree>
    <p:extLst>
      <p:ext uri="{BB962C8B-B14F-4D97-AF65-F5344CB8AC3E}">
        <p14:creationId xmlns:p14="http://schemas.microsoft.com/office/powerpoint/2010/main" val="511202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A15779D-1F98-438E-B3E1-E19557561859}"/>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7CD96DB4-DE1C-4B8E-8028-647EAFC8E6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10C734E2-4994-4CC8-A500-55F5B3D84396}"/>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34B08DF7-390F-4165-AE2F-967CE2253B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04C43ED7-9644-474B-845F-FC4B744198CB}"/>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47FCFDDD-A96A-4720-9992-E53D538C7301}"/>
              </a:ext>
            </a:extLst>
          </p:cNvPr>
          <p:cNvSpPr>
            <a:spLocks noGrp="1"/>
          </p:cNvSpPr>
          <p:nvPr>
            <p:ph type="dt" sz="half" idx="10"/>
          </p:nvPr>
        </p:nvSpPr>
        <p:spPr/>
        <p:txBody>
          <a:bodyPr/>
          <a:lstStyle/>
          <a:p>
            <a:fld id="{63B05A8D-E9A9-4FD5-87C8-F8DD27DEE149}" type="datetimeFigureOut">
              <a:rPr lang="it-IT" smtClean="0"/>
              <a:t>03/03/2025</a:t>
            </a:fld>
            <a:endParaRPr lang="it-IT"/>
          </a:p>
        </p:txBody>
      </p:sp>
      <p:sp>
        <p:nvSpPr>
          <p:cNvPr id="8" name="Segnaposto piè di pagina 7">
            <a:extLst>
              <a:ext uri="{FF2B5EF4-FFF2-40B4-BE49-F238E27FC236}">
                <a16:creationId xmlns:a16="http://schemas.microsoft.com/office/drawing/2014/main" id="{AC9641DD-CCE9-4001-B24A-4BCBA124CF0C}"/>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65D11EF1-3702-41CB-9056-E432AA7B5A3A}"/>
              </a:ext>
            </a:extLst>
          </p:cNvPr>
          <p:cNvSpPr>
            <a:spLocks noGrp="1"/>
          </p:cNvSpPr>
          <p:nvPr>
            <p:ph type="sldNum" sz="quarter" idx="12"/>
          </p:nvPr>
        </p:nvSpPr>
        <p:spPr/>
        <p:txBody>
          <a:bodyPr/>
          <a:lstStyle/>
          <a:p>
            <a:fld id="{FEECB0E4-EA6E-4068-BF82-8DEDB8CDC6F0}" type="slidenum">
              <a:rPr lang="it-IT" smtClean="0"/>
              <a:t>‹N›</a:t>
            </a:fld>
            <a:endParaRPr lang="it-IT"/>
          </a:p>
        </p:txBody>
      </p:sp>
    </p:spTree>
    <p:extLst>
      <p:ext uri="{BB962C8B-B14F-4D97-AF65-F5344CB8AC3E}">
        <p14:creationId xmlns:p14="http://schemas.microsoft.com/office/powerpoint/2010/main" val="3099912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77165B0-2872-4AC6-B23D-993827FBD932}"/>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C0917A3E-53AC-444E-A091-3898D578E685}"/>
              </a:ext>
            </a:extLst>
          </p:cNvPr>
          <p:cNvSpPr>
            <a:spLocks noGrp="1"/>
          </p:cNvSpPr>
          <p:nvPr>
            <p:ph type="dt" sz="half" idx="10"/>
          </p:nvPr>
        </p:nvSpPr>
        <p:spPr/>
        <p:txBody>
          <a:bodyPr/>
          <a:lstStyle/>
          <a:p>
            <a:fld id="{63B05A8D-E9A9-4FD5-87C8-F8DD27DEE149}" type="datetimeFigureOut">
              <a:rPr lang="it-IT" smtClean="0"/>
              <a:t>03/03/2025</a:t>
            </a:fld>
            <a:endParaRPr lang="it-IT"/>
          </a:p>
        </p:txBody>
      </p:sp>
      <p:sp>
        <p:nvSpPr>
          <p:cNvPr id="4" name="Segnaposto piè di pagina 3">
            <a:extLst>
              <a:ext uri="{FF2B5EF4-FFF2-40B4-BE49-F238E27FC236}">
                <a16:creationId xmlns:a16="http://schemas.microsoft.com/office/drawing/2014/main" id="{5577A9B0-15A2-4750-830A-19E6FBAACA2C}"/>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DD5CFD8D-8A26-4019-9F7D-98EBC0195E61}"/>
              </a:ext>
            </a:extLst>
          </p:cNvPr>
          <p:cNvSpPr>
            <a:spLocks noGrp="1"/>
          </p:cNvSpPr>
          <p:nvPr>
            <p:ph type="sldNum" sz="quarter" idx="12"/>
          </p:nvPr>
        </p:nvSpPr>
        <p:spPr/>
        <p:txBody>
          <a:bodyPr/>
          <a:lstStyle/>
          <a:p>
            <a:fld id="{FEECB0E4-EA6E-4068-BF82-8DEDB8CDC6F0}" type="slidenum">
              <a:rPr lang="it-IT" smtClean="0"/>
              <a:t>‹N›</a:t>
            </a:fld>
            <a:endParaRPr lang="it-IT"/>
          </a:p>
        </p:txBody>
      </p:sp>
    </p:spTree>
    <p:extLst>
      <p:ext uri="{BB962C8B-B14F-4D97-AF65-F5344CB8AC3E}">
        <p14:creationId xmlns:p14="http://schemas.microsoft.com/office/powerpoint/2010/main" val="1644788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B866F32E-CE3E-4B71-BD67-EBCFC96698EB}"/>
              </a:ext>
            </a:extLst>
          </p:cNvPr>
          <p:cNvSpPr>
            <a:spLocks noGrp="1"/>
          </p:cNvSpPr>
          <p:nvPr>
            <p:ph type="dt" sz="half" idx="10"/>
          </p:nvPr>
        </p:nvSpPr>
        <p:spPr/>
        <p:txBody>
          <a:bodyPr/>
          <a:lstStyle/>
          <a:p>
            <a:fld id="{63B05A8D-E9A9-4FD5-87C8-F8DD27DEE149}" type="datetimeFigureOut">
              <a:rPr lang="it-IT" smtClean="0"/>
              <a:t>03/03/2025</a:t>
            </a:fld>
            <a:endParaRPr lang="it-IT"/>
          </a:p>
        </p:txBody>
      </p:sp>
      <p:sp>
        <p:nvSpPr>
          <p:cNvPr id="3" name="Segnaposto piè di pagina 2">
            <a:extLst>
              <a:ext uri="{FF2B5EF4-FFF2-40B4-BE49-F238E27FC236}">
                <a16:creationId xmlns:a16="http://schemas.microsoft.com/office/drawing/2014/main" id="{F512E15C-2995-4E47-9E8B-61EEAE05F1E7}"/>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EA763BCF-6770-472E-B68F-C92B6899418F}"/>
              </a:ext>
            </a:extLst>
          </p:cNvPr>
          <p:cNvSpPr>
            <a:spLocks noGrp="1"/>
          </p:cNvSpPr>
          <p:nvPr>
            <p:ph type="sldNum" sz="quarter" idx="12"/>
          </p:nvPr>
        </p:nvSpPr>
        <p:spPr/>
        <p:txBody>
          <a:bodyPr/>
          <a:lstStyle/>
          <a:p>
            <a:fld id="{FEECB0E4-EA6E-4068-BF82-8DEDB8CDC6F0}" type="slidenum">
              <a:rPr lang="it-IT" smtClean="0"/>
              <a:t>‹N›</a:t>
            </a:fld>
            <a:endParaRPr lang="it-IT"/>
          </a:p>
        </p:txBody>
      </p:sp>
    </p:spTree>
    <p:extLst>
      <p:ext uri="{BB962C8B-B14F-4D97-AF65-F5344CB8AC3E}">
        <p14:creationId xmlns:p14="http://schemas.microsoft.com/office/powerpoint/2010/main" val="2868887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A8337ED-F9EE-444B-8E57-2C5901BA1E29}"/>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3528B070-695D-4748-A140-C337E20559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342685E2-4E42-4F39-A838-C81B5CCCD0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DD639687-F8C3-408A-B843-70AC4C663368}"/>
              </a:ext>
            </a:extLst>
          </p:cNvPr>
          <p:cNvSpPr>
            <a:spLocks noGrp="1"/>
          </p:cNvSpPr>
          <p:nvPr>
            <p:ph type="dt" sz="half" idx="10"/>
          </p:nvPr>
        </p:nvSpPr>
        <p:spPr/>
        <p:txBody>
          <a:bodyPr/>
          <a:lstStyle/>
          <a:p>
            <a:fld id="{63B05A8D-E9A9-4FD5-87C8-F8DD27DEE149}" type="datetimeFigureOut">
              <a:rPr lang="it-IT" smtClean="0"/>
              <a:t>03/03/2025</a:t>
            </a:fld>
            <a:endParaRPr lang="it-IT"/>
          </a:p>
        </p:txBody>
      </p:sp>
      <p:sp>
        <p:nvSpPr>
          <p:cNvPr id="6" name="Segnaposto piè di pagina 5">
            <a:extLst>
              <a:ext uri="{FF2B5EF4-FFF2-40B4-BE49-F238E27FC236}">
                <a16:creationId xmlns:a16="http://schemas.microsoft.com/office/drawing/2014/main" id="{1D0254EE-4BE4-45C3-B1B8-33033E9CE9C4}"/>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7CB0B1C3-5009-4E13-9713-66583E04373B}"/>
              </a:ext>
            </a:extLst>
          </p:cNvPr>
          <p:cNvSpPr>
            <a:spLocks noGrp="1"/>
          </p:cNvSpPr>
          <p:nvPr>
            <p:ph type="sldNum" sz="quarter" idx="12"/>
          </p:nvPr>
        </p:nvSpPr>
        <p:spPr/>
        <p:txBody>
          <a:bodyPr/>
          <a:lstStyle/>
          <a:p>
            <a:fld id="{FEECB0E4-EA6E-4068-BF82-8DEDB8CDC6F0}" type="slidenum">
              <a:rPr lang="it-IT" smtClean="0"/>
              <a:t>‹N›</a:t>
            </a:fld>
            <a:endParaRPr lang="it-IT"/>
          </a:p>
        </p:txBody>
      </p:sp>
    </p:spTree>
    <p:extLst>
      <p:ext uri="{BB962C8B-B14F-4D97-AF65-F5344CB8AC3E}">
        <p14:creationId xmlns:p14="http://schemas.microsoft.com/office/powerpoint/2010/main" val="3875837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22362EB-CA86-4223-B76A-55196BC7C8D8}"/>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042179DB-0488-4CFE-BE22-A2C18F5F21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913E7A48-C42B-4BB9-BD71-8128C5A6EC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402783EF-8656-4DA2-ABD2-9FC750774B59}"/>
              </a:ext>
            </a:extLst>
          </p:cNvPr>
          <p:cNvSpPr>
            <a:spLocks noGrp="1"/>
          </p:cNvSpPr>
          <p:nvPr>
            <p:ph type="dt" sz="half" idx="10"/>
          </p:nvPr>
        </p:nvSpPr>
        <p:spPr/>
        <p:txBody>
          <a:bodyPr/>
          <a:lstStyle/>
          <a:p>
            <a:fld id="{63B05A8D-E9A9-4FD5-87C8-F8DD27DEE149}" type="datetimeFigureOut">
              <a:rPr lang="it-IT" smtClean="0"/>
              <a:t>03/03/2025</a:t>
            </a:fld>
            <a:endParaRPr lang="it-IT"/>
          </a:p>
        </p:txBody>
      </p:sp>
      <p:sp>
        <p:nvSpPr>
          <p:cNvPr id="6" name="Segnaposto piè di pagina 5">
            <a:extLst>
              <a:ext uri="{FF2B5EF4-FFF2-40B4-BE49-F238E27FC236}">
                <a16:creationId xmlns:a16="http://schemas.microsoft.com/office/drawing/2014/main" id="{D09938A4-0F27-4E46-95E2-9DBD2CAEABAF}"/>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AEE578F0-649F-4AAD-A3DD-218407A83FDE}"/>
              </a:ext>
            </a:extLst>
          </p:cNvPr>
          <p:cNvSpPr>
            <a:spLocks noGrp="1"/>
          </p:cNvSpPr>
          <p:nvPr>
            <p:ph type="sldNum" sz="quarter" idx="12"/>
          </p:nvPr>
        </p:nvSpPr>
        <p:spPr/>
        <p:txBody>
          <a:bodyPr/>
          <a:lstStyle/>
          <a:p>
            <a:fld id="{FEECB0E4-EA6E-4068-BF82-8DEDB8CDC6F0}" type="slidenum">
              <a:rPr lang="it-IT" smtClean="0"/>
              <a:t>‹N›</a:t>
            </a:fld>
            <a:endParaRPr lang="it-IT"/>
          </a:p>
        </p:txBody>
      </p:sp>
    </p:spTree>
    <p:extLst>
      <p:ext uri="{BB962C8B-B14F-4D97-AF65-F5344CB8AC3E}">
        <p14:creationId xmlns:p14="http://schemas.microsoft.com/office/powerpoint/2010/main" val="29545074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90A6A8A5-A42D-49D4-A256-C7D6266C0C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6B5A3214-B768-4904-80F7-141C0EEE79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FEBD92E-003F-4A13-ABDC-310D29F781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B05A8D-E9A9-4FD5-87C8-F8DD27DEE149}" type="datetimeFigureOut">
              <a:rPr lang="it-IT" smtClean="0"/>
              <a:t>03/03/2025</a:t>
            </a:fld>
            <a:endParaRPr lang="it-IT"/>
          </a:p>
        </p:txBody>
      </p:sp>
      <p:sp>
        <p:nvSpPr>
          <p:cNvPr id="5" name="Segnaposto piè di pagina 4">
            <a:extLst>
              <a:ext uri="{FF2B5EF4-FFF2-40B4-BE49-F238E27FC236}">
                <a16:creationId xmlns:a16="http://schemas.microsoft.com/office/drawing/2014/main" id="{1039E9EA-CBA8-4F30-8806-8B21CCF9AC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8FE574E3-135A-40CC-B4AF-67A5BAF671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ECB0E4-EA6E-4068-BF82-8DEDB8CDC6F0}" type="slidenum">
              <a:rPr lang="it-IT" smtClean="0"/>
              <a:t>‹N›</a:t>
            </a:fld>
            <a:endParaRPr lang="it-IT"/>
          </a:p>
        </p:txBody>
      </p:sp>
    </p:spTree>
    <p:extLst>
      <p:ext uri="{BB962C8B-B14F-4D97-AF65-F5344CB8AC3E}">
        <p14:creationId xmlns:p14="http://schemas.microsoft.com/office/powerpoint/2010/main" val="30349787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TIF"/><Relationship Id="rId7" Type="http://schemas.openxmlformats.org/officeDocument/2006/relationships/image" Target="../media/image13.emf"/><Relationship Id="rId2" Type="http://schemas.openxmlformats.org/officeDocument/2006/relationships/image" Target="../media/image8.tif"/><Relationship Id="rId1" Type="http://schemas.openxmlformats.org/officeDocument/2006/relationships/slideLayout" Target="../slideLayouts/slideLayout2.xml"/><Relationship Id="rId6" Type="http://schemas.openxmlformats.org/officeDocument/2006/relationships/image" Target="../media/image12.TIF"/><Relationship Id="rId5" Type="http://schemas.openxmlformats.org/officeDocument/2006/relationships/image" Target="../media/image11.TIF"/><Relationship Id="rId4" Type="http://schemas.openxmlformats.org/officeDocument/2006/relationships/image" Target="../media/image10.TIF"/></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6A08B2A6-CF81-C618-E27B-367D61ABAE10}"/>
              </a:ext>
            </a:extLst>
          </p:cNvPr>
          <p:cNvPicPr>
            <a:picLocks noChangeAspect="1"/>
          </p:cNvPicPr>
          <p:nvPr/>
        </p:nvPicPr>
        <p:blipFill>
          <a:blip r:embed="rId2"/>
          <a:stretch>
            <a:fillRect/>
          </a:stretch>
        </p:blipFill>
        <p:spPr>
          <a:xfrm>
            <a:off x="676140" y="1056177"/>
            <a:ext cx="10152275" cy="4390456"/>
          </a:xfrm>
          <a:prstGeom prst="rect">
            <a:avLst/>
          </a:prstGeom>
        </p:spPr>
      </p:pic>
      <p:sp>
        <p:nvSpPr>
          <p:cNvPr id="4" name="TextBox 3">
            <a:extLst>
              <a:ext uri="{FF2B5EF4-FFF2-40B4-BE49-F238E27FC236}">
                <a16:creationId xmlns:a16="http://schemas.microsoft.com/office/drawing/2014/main" id="{239ED43F-AE35-4C5B-9740-F97FF281F485}"/>
              </a:ext>
            </a:extLst>
          </p:cNvPr>
          <p:cNvSpPr txBox="1"/>
          <p:nvPr/>
        </p:nvSpPr>
        <p:spPr>
          <a:xfrm>
            <a:off x="1779355" y="2717943"/>
            <a:ext cx="7760799" cy="1015663"/>
          </a:xfrm>
          <a:prstGeom prst="rect">
            <a:avLst/>
          </a:prstGeom>
          <a:noFill/>
        </p:spPr>
        <p:txBody>
          <a:bodyPr wrap="square" rtlCol="0">
            <a:spAutoFit/>
          </a:bodyPr>
          <a:lstStyle/>
          <a:p>
            <a:pPr algn="ctr"/>
            <a:r>
              <a:rPr lang="en-US" sz="6000" b="1">
                <a:solidFill>
                  <a:schemeClr val="bg1"/>
                </a:solidFill>
              </a:rPr>
              <a:t>Cleanliness in ET</a:t>
            </a:r>
            <a:endParaRPr lang="en-US" sz="6000" b="1" i="1">
              <a:solidFill>
                <a:schemeClr val="bg1"/>
              </a:solidFill>
            </a:endParaRPr>
          </a:p>
        </p:txBody>
      </p:sp>
      <p:pic>
        <p:nvPicPr>
          <p:cNvPr id="5" name="Immagine 5" descr="th-1.jpeg">
            <a:extLst>
              <a:ext uri="{FF2B5EF4-FFF2-40B4-BE49-F238E27FC236}">
                <a16:creationId xmlns:a16="http://schemas.microsoft.com/office/drawing/2014/main" id="{DC9A8616-11CA-4110-B967-54A6348685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8415" y="5446633"/>
            <a:ext cx="1363585" cy="1363585"/>
          </a:xfrm>
          <a:prstGeom prst="rect">
            <a:avLst/>
          </a:prstGeom>
        </p:spPr>
      </p:pic>
      <p:pic>
        <p:nvPicPr>
          <p:cNvPr id="6" name="Immagine 6">
            <a:extLst>
              <a:ext uri="{FF2B5EF4-FFF2-40B4-BE49-F238E27FC236}">
                <a16:creationId xmlns:a16="http://schemas.microsoft.com/office/drawing/2014/main" id="{2687D3E0-F6BD-432F-9C7B-145287834830}"/>
              </a:ext>
            </a:extLst>
          </p:cNvPr>
          <p:cNvPicPr>
            <a:picLocks noChangeAspect="1"/>
          </p:cNvPicPr>
          <p:nvPr/>
        </p:nvPicPr>
        <p:blipFill>
          <a:blip r:embed="rId4"/>
          <a:stretch>
            <a:fillRect/>
          </a:stretch>
        </p:blipFill>
        <p:spPr>
          <a:xfrm>
            <a:off x="0" y="5446633"/>
            <a:ext cx="1830655" cy="1363585"/>
          </a:xfrm>
          <a:prstGeom prst="rect">
            <a:avLst/>
          </a:prstGeom>
        </p:spPr>
      </p:pic>
      <p:sp>
        <p:nvSpPr>
          <p:cNvPr id="7" name="TextBox 2">
            <a:extLst>
              <a:ext uri="{FF2B5EF4-FFF2-40B4-BE49-F238E27FC236}">
                <a16:creationId xmlns:a16="http://schemas.microsoft.com/office/drawing/2014/main" id="{D18FAD73-8A66-4175-BF15-35629BE74791}"/>
              </a:ext>
            </a:extLst>
          </p:cNvPr>
          <p:cNvSpPr txBox="1"/>
          <p:nvPr/>
        </p:nvSpPr>
        <p:spPr>
          <a:xfrm>
            <a:off x="7364855" y="4345327"/>
            <a:ext cx="3093411" cy="646331"/>
          </a:xfrm>
          <a:prstGeom prst="rect">
            <a:avLst/>
          </a:prstGeom>
          <a:noFill/>
        </p:spPr>
        <p:txBody>
          <a:bodyPr wrap="none" rtlCol="0">
            <a:spAutoFit/>
          </a:bodyPr>
          <a:lstStyle/>
          <a:p>
            <a:r>
              <a:rPr lang="en-US">
                <a:solidFill>
                  <a:schemeClr val="bg1"/>
                </a:solidFill>
              </a:rPr>
              <a:t>Piero Rapagnani</a:t>
            </a:r>
          </a:p>
          <a:p>
            <a:r>
              <a:rPr lang="en-US">
                <a:solidFill>
                  <a:schemeClr val="bg1"/>
                </a:solidFill>
              </a:rPr>
              <a:t>piero.rapagnani@roma1.infn.it</a:t>
            </a:r>
          </a:p>
        </p:txBody>
      </p:sp>
      <p:pic>
        <p:nvPicPr>
          <p:cNvPr id="2" name="Picture 4">
            <a:extLst>
              <a:ext uri="{FF2B5EF4-FFF2-40B4-BE49-F238E27FC236}">
                <a16:creationId xmlns:a16="http://schemas.microsoft.com/office/drawing/2014/main" id="{8F2D26CB-6A2B-ADE0-B8C6-ED6AF35CB552}"/>
              </a:ext>
            </a:extLst>
          </p:cNvPr>
          <p:cNvPicPr>
            <a:picLocks noChangeAspect="1"/>
          </p:cNvPicPr>
          <p:nvPr/>
        </p:nvPicPr>
        <p:blipFill>
          <a:blip r:embed="rId5"/>
          <a:srcRect/>
          <a:stretch>
            <a:fillRect/>
          </a:stretch>
        </p:blipFill>
        <p:spPr>
          <a:xfrm>
            <a:off x="73984" y="47782"/>
            <a:ext cx="2594613" cy="508399"/>
          </a:xfrm>
          <a:prstGeom prst="rect">
            <a:avLst/>
          </a:prstGeom>
        </p:spPr>
      </p:pic>
      <p:sp>
        <p:nvSpPr>
          <p:cNvPr id="8" name="CasellaDiTesto 7">
            <a:extLst>
              <a:ext uri="{FF2B5EF4-FFF2-40B4-BE49-F238E27FC236}">
                <a16:creationId xmlns:a16="http://schemas.microsoft.com/office/drawing/2014/main" id="{8B45559A-6A77-321B-A7BB-863422D99222}"/>
              </a:ext>
            </a:extLst>
          </p:cNvPr>
          <p:cNvSpPr txBox="1"/>
          <p:nvPr/>
        </p:nvSpPr>
        <p:spPr>
          <a:xfrm>
            <a:off x="7364855" y="4876800"/>
            <a:ext cx="1066318" cy="369332"/>
          </a:xfrm>
          <a:prstGeom prst="rect">
            <a:avLst/>
          </a:prstGeom>
          <a:noFill/>
        </p:spPr>
        <p:txBody>
          <a:bodyPr wrap="none" rtlCol="0">
            <a:spAutoFit/>
          </a:bodyPr>
          <a:lstStyle/>
          <a:p>
            <a:r>
              <a:rPr lang="it-IT"/>
              <a:t>3/3/2025</a:t>
            </a:r>
          </a:p>
        </p:txBody>
      </p:sp>
      <p:pic>
        <p:nvPicPr>
          <p:cNvPr id="1026" name="Picture 2" descr="Profile for Einstein Telescope">
            <a:extLst>
              <a:ext uri="{FF2B5EF4-FFF2-40B4-BE49-F238E27FC236}">
                <a16:creationId xmlns:a16="http://schemas.microsoft.com/office/drawing/2014/main" id="{D4D8A8AE-BBF9-2796-8734-23555DBC9E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28415" y="0"/>
            <a:ext cx="1363585" cy="1363585"/>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7DE442A3-E752-C5BB-2046-6399D6B15C26}"/>
              </a:ext>
            </a:extLst>
          </p:cNvPr>
          <p:cNvSpPr txBox="1"/>
          <p:nvPr/>
        </p:nvSpPr>
        <p:spPr>
          <a:xfrm>
            <a:off x="942109" y="4599709"/>
            <a:ext cx="1300356" cy="369332"/>
          </a:xfrm>
          <a:prstGeom prst="rect">
            <a:avLst/>
          </a:prstGeom>
          <a:noFill/>
        </p:spPr>
        <p:txBody>
          <a:bodyPr wrap="none" rtlCol="0">
            <a:spAutoFit/>
          </a:bodyPr>
          <a:lstStyle/>
          <a:p>
            <a:r>
              <a:rPr lang="it-IT">
                <a:solidFill>
                  <a:schemeClr val="bg1"/>
                </a:solidFill>
              </a:rPr>
              <a:t>2025/03/03</a:t>
            </a:r>
          </a:p>
        </p:txBody>
      </p:sp>
    </p:spTree>
    <p:extLst>
      <p:ext uri="{BB962C8B-B14F-4D97-AF65-F5344CB8AC3E}">
        <p14:creationId xmlns:p14="http://schemas.microsoft.com/office/powerpoint/2010/main" val="12824018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D6F70F47-B331-1D62-170F-59DE564BBF74}"/>
              </a:ext>
            </a:extLst>
          </p:cNvPr>
          <p:cNvPicPr>
            <a:picLocks noChangeAspect="1"/>
          </p:cNvPicPr>
          <p:nvPr/>
        </p:nvPicPr>
        <p:blipFill>
          <a:blip r:embed="rId2"/>
          <a:stretch>
            <a:fillRect/>
          </a:stretch>
        </p:blipFill>
        <p:spPr>
          <a:xfrm>
            <a:off x="2311558" y="590335"/>
            <a:ext cx="7558306" cy="4915291"/>
          </a:xfrm>
          <a:prstGeom prst="rect">
            <a:avLst/>
          </a:prstGeom>
        </p:spPr>
      </p:pic>
    </p:spTree>
    <p:extLst>
      <p:ext uri="{BB962C8B-B14F-4D97-AF65-F5344CB8AC3E}">
        <p14:creationId xmlns:p14="http://schemas.microsoft.com/office/powerpoint/2010/main" val="7809116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53F9F8-6662-CD18-D0E4-E1E807C5DBE0}"/>
            </a:ext>
          </a:extLst>
        </p:cNvPr>
        <p:cNvGrpSpPr/>
        <p:nvPr/>
      </p:nvGrpSpPr>
      <p:grpSpPr>
        <a:xfrm>
          <a:off x="0" y="0"/>
          <a:ext cx="0" cy="0"/>
          <a:chOff x="0" y="0"/>
          <a:chExt cx="0" cy="0"/>
        </a:xfrm>
      </p:grpSpPr>
      <p:sp>
        <p:nvSpPr>
          <p:cNvPr id="3" name="CasellaDiTesto 2">
            <a:extLst>
              <a:ext uri="{FF2B5EF4-FFF2-40B4-BE49-F238E27FC236}">
                <a16:creationId xmlns:a16="http://schemas.microsoft.com/office/drawing/2014/main" id="{489AA1EE-2427-F637-B2B3-4E2A05EE4024}"/>
              </a:ext>
            </a:extLst>
          </p:cNvPr>
          <p:cNvSpPr txBox="1"/>
          <p:nvPr/>
        </p:nvSpPr>
        <p:spPr>
          <a:xfrm>
            <a:off x="515332" y="43458"/>
            <a:ext cx="11547359" cy="6771084"/>
          </a:xfrm>
          <a:prstGeom prst="rect">
            <a:avLst/>
          </a:prstGeom>
          <a:noFill/>
        </p:spPr>
        <p:txBody>
          <a:bodyPr wrap="square">
            <a:spAutoFit/>
          </a:bodyPr>
          <a:lstStyle/>
          <a:p>
            <a:pPr algn="l"/>
            <a:r>
              <a:rPr lang="en-US" sz="1400" b="1" i="0">
                <a:solidFill>
                  <a:srgbClr val="1A1A1A"/>
                </a:solidFill>
                <a:effectLst/>
                <a:latin typeface="Blanco OSF"/>
              </a:rPr>
              <a:t>The ISO 1</a:t>
            </a:r>
            <a:r>
              <a:rPr lang="en-US" sz="1400" b="0" i="0">
                <a:solidFill>
                  <a:srgbClr val="1A1A1A"/>
                </a:solidFill>
                <a:effectLst/>
                <a:latin typeface="Blanco OSF"/>
              </a:rPr>
              <a:t> specification for cleanrooms require less than 2 particles greater than 0.3 microns and no particles greater than 1.0 microns per cubic meter. An ISO 1 cleanroom typically has from 500-750 air changes per hour and typically utilizes ULPA filtration. Other common characteristics are 100% ULPA ceiling coverage and raised floors.It is the most clean of the cleanroom classification.</a:t>
            </a:r>
          </a:p>
          <a:p>
            <a:pPr algn="l"/>
            <a:endParaRPr lang="en-US" sz="1400" b="1" i="0">
              <a:solidFill>
                <a:srgbClr val="1A1A1A"/>
              </a:solidFill>
              <a:effectLst/>
              <a:latin typeface="Blanco OSF"/>
            </a:endParaRPr>
          </a:p>
          <a:p>
            <a:pPr algn="l"/>
            <a:r>
              <a:rPr lang="en-US" sz="1400" b="1" i="0">
                <a:solidFill>
                  <a:srgbClr val="1A1A1A"/>
                </a:solidFill>
                <a:effectLst/>
                <a:latin typeface="Blanco OSF"/>
              </a:rPr>
              <a:t>The ISO 2</a:t>
            </a:r>
            <a:r>
              <a:rPr lang="en-US" sz="1400" b="0" i="0">
                <a:solidFill>
                  <a:srgbClr val="1A1A1A"/>
                </a:solidFill>
                <a:effectLst/>
                <a:latin typeface="Blanco OSF"/>
              </a:rPr>
              <a:t> specification for cleanrooms requires less than 11 particles greater than 0.3 microns and no particles greater than 1.0 microns per cubic meter. A IS0 2 cleanroom typically has 500-750 air changes per hour and typically utilizes ULPA filtration. Other common characteristics are 100% ULPA ceiling coverage and raised floors.It is the 2ndmost clean classification.</a:t>
            </a:r>
          </a:p>
          <a:p>
            <a:pPr algn="l"/>
            <a:endParaRPr lang="en-US" sz="1400" b="1" i="0">
              <a:solidFill>
                <a:srgbClr val="1A1A1A"/>
              </a:solidFill>
              <a:effectLst/>
              <a:latin typeface="Blanco OSF"/>
            </a:endParaRPr>
          </a:p>
          <a:p>
            <a:pPr algn="l"/>
            <a:r>
              <a:rPr lang="en-US" sz="1400" b="1" i="0">
                <a:solidFill>
                  <a:srgbClr val="1A1A1A"/>
                </a:solidFill>
                <a:effectLst/>
                <a:latin typeface="Blanco OSF"/>
              </a:rPr>
              <a:t>The ISO 3</a:t>
            </a:r>
            <a:r>
              <a:rPr lang="en-US" sz="1400" b="0" i="0">
                <a:solidFill>
                  <a:srgbClr val="1A1A1A"/>
                </a:solidFill>
                <a:effectLst/>
                <a:latin typeface="Blanco OSF"/>
              </a:rPr>
              <a:t> specification for cleanrooms requires less than 102 particles greater than 0.3 microns and no more than 8 particles greater than 1.0 microns per cubic meter. A IS0 3 cleanroom typically has 500-750 air changes per hour and typically utilizes ULPA filtration. Other common characteristics are 100% ULPA ceiling coverage and raised floors.It is the 3rd most clean classification.</a:t>
            </a:r>
          </a:p>
          <a:p>
            <a:pPr algn="l"/>
            <a:endParaRPr lang="en-US" sz="1400" b="1" i="0">
              <a:solidFill>
                <a:srgbClr val="1A1A1A"/>
              </a:solidFill>
              <a:effectLst/>
              <a:latin typeface="Blanco OSF"/>
            </a:endParaRPr>
          </a:p>
          <a:p>
            <a:pPr algn="l"/>
            <a:r>
              <a:rPr lang="en-US" sz="1400" b="1" i="0">
                <a:solidFill>
                  <a:srgbClr val="1A1A1A"/>
                </a:solidFill>
                <a:effectLst/>
                <a:latin typeface="Blanco OSF"/>
              </a:rPr>
              <a:t>The ISO 4</a:t>
            </a:r>
            <a:r>
              <a:rPr lang="en-US" sz="1400" b="0" i="0">
                <a:solidFill>
                  <a:srgbClr val="1A1A1A"/>
                </a:solidFill>
                <a:effectLst/>
                <a:latin typeface="Blanco OSF"/>
              </a:rPr>
              <a:t> specification for cleanrooms requires less than 1020 particles greater than 0.3 micronsand no more than 2 particles greater than 5.0 microns per cubic meter. An IS0 4 cleanroom typically has 500-600 air changes per hour and typically utilizes ULPA filtration. Other common characteristics are 100% ULPA ceiling coverage and raised floors.It is the 4th most clean classification.</a:t>
            </a:r>
          </a:p>
          <a:p>
            <a:pPr algn="l"/>
            <a:endParaRPr lang="en-US" sz="1400" b="1" i="0">
              <a:solidFill>
                <a:srgbClr val="1A1A1A"/>
              </a:solidFill>
              <a:effectLst/>
              <a:latin typeface="Blanco OSF"/>
            </a:endParaRPr>
          </a:p>
          <a:p>
            <a:pPr algn="l"/>
            <a:r>
              <a:rPr lang="en-US" sz="1400" b="1" i="0">
                <a:solidFill>
                  <a:srgbClr val="1A1A1A"/>
                </a:solidFill>
                <a:effectLst/>
                <a:latin typeface="Blanco OSF"/>
              </a:rPr>
              <a:t>The ISO 5</a:t>
            </a:r>
            <a:r>
              <a:rPr lang="en-US" sz="1400" b="0" i="0">
                <a:solidFill>
                  <a:srgbClr val="1A1A1A"/>
                </a:solidFill>
                <a:effectLst/>
                <a:latin typeface="Blanco OSF"/>
              </a:rPr>
              <a:t> is a super clean cleanroom classification. A cleanroom must have less than 3,520 particles &gt;0.5 micron per cubic meter and 250-300 HEPA filtered air changes per hour. The equivalent FED standard is class 100 or 100 particles per cubic foot. Common applications are semiconductor manufacturing and pharmaceutical filling rooms.</a:t>
            </a:r>
          </a:p>
          <a:p>
            <a:pPr algn="l"/>
            <a:endParaRPr lang="en-US" sz="1400" b="1" i="0">
              <a:solidFill>
                <a:srgbClr val="1A1A1A"/>
              </a:solidFill>
              <a:effectLst/>
              <a:latin typeface="Blanco OSF"/>
            </a:endParaRPr>
          </a:p>
          <a:p>
            <a:pPr algn="l"/>
            <a:r>
              <a:rPr lang="en-US" sz="1400" b="1" i="0">
                <a:solidFill>
                  <a:srgbClr val="1A1A1A"/>
                </a:solidFill>
                <a:effectLst/>
                <a:latin typeface="Blanco OSF"/>
              </a:rPr>
              <a:t>The ISO 6</a:t>
            </a:r>
            <a:r>
              <a:rPr lang="en-US" sz="1400" b="0" i="0">
                <a:solidFill>
                  <a:srgbClr val="1A1A1A"/>
                </a:solidFill>
                <a:effectLst/>
                <a:latin typeface="Blanco OSF"/>
              </a:rPr>
              <a:t> is a very clean cleanroom classification. A cleanroom must have less than 35,200 particles &gt;0.5 micron per cubic meter and 180 HEPA filtered air changes per hour. The equivalent FED standard is class 1000 or 1000 particles per cubic foot.</a:t>
            </a:r>
          </a:p>
          <a:p>
            <a:pPr algn="l"/>
            <a:endParaRPr lang="en-US" sz="1400" b="1" i="0">
              <a:solidFill>
                <a:srgbClr val="1A1A1A"/>
              </a:solidFill>
              <a:effectLst/>
              <a:latin typeface="Blanco OSF"/>
            </a:endParaRPr>
          </a:p>
          <a:p>
            <a:pPr algn="l"/>
            <a:r>
              <a:rPr lang="en-US" sz="1400" b="1" i="0">
                <a:solidFill>
                  <a:srgbClr val="1A1A1A"/>
                </a:solidFill>
                <a:effectLst/>
                <a:latin typeface="Blanco OSF"/>
              </a:rPr>
              <a:t>The ISO 7</a:t>
            </a:r>
            <a:r>
              <a:rPr lang="en-US" sz="1400" b="0" i="0">
                <a:solidFill>
                  <a:srgbClr val="1A1A1A"/>
                </a:solidFill>
                <a:effectLst/>
                <a:latin typeface="Blanco OSF"/>
              </a:rPr>
              <a:t> is a common clean cleanroom classification. A cleanroom must have less than 352,000 particles &gt;0.5 micron per cubic meter and 60HEPA filtered air changes per hour. The equivalent FED standard is class 10.000 or 10,000 particles per cubic foot. Common applications are pharmacy USP800 compounding rooms, electronics manufacturing and medical device manufacturing.</a:t>
            </a:r>
          </a:p>
          <a:p>
            <a:pPr algn="l"/>
            <a:endParaRPr lang="en-US" sz="1400" b="1" i="0">
              <a:solidFill>
                <a:srgbClr val="1A1A1A"/>
              </a:solidFill>
              <a:effectLst/>
              <a:latin typeface="Blanco OSF"/>
            </a:endParaRPr>
          </a:p>
          <a:p>
            <a:pPr algn="l"/>
            <a:r>
              <a:rPr lang="en-US" sz="1400" b="1" i="0">
                <a:solidFill>
                  <a:srgbClr val="1A1A1A"/>
                </a:solidFill>
                <a:effectLst/>
                <a:latin typeface="Blanco OSF"/>
              </a:rPr>
              <a:t>The ISO 8</a:t>
            </a:r>
            <a:r>
              <a:rPr lang="en-US" sz="1400" b="0" i="0">
                <a:solidFill>
                  <a:srgbClr val="1A1A1A"/>
                </a:solidFill>
                <a:effectLst/>
                <a:latin typeface="Blanco OSF"/>
              </a:rPr>
              <a:t> is the least clean cleanroom classification. A cleanroom must have less than 35, 200,000 particles &gt;0.5 micron per cubic meter and 20 HEPA filtered air changes per hour. By comparison a typical office space would be 5-10 times more dirty. The equivalent FED standard is class 100,000 or 100,000 particles per cubic foot. Common applications include plastic extrusion for medical devices, e-liquid manufacturing, and nutraceutical packaging.</a:t>
            </a:r>
          </a:p>
        </p:txBody>
      </p:sp>
    </p:spTree>
    <p:extLst>
      <p:ext uri="{BB962C8B-B14F-4D97-AF65-F5344CB8AC3E}">
        <p14:creationId xmlns:p14="http://schemas.microsoft.com/office/powerpoint/2010/main" val="6086717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18F8111B-F622-565B-E904-787FF3063F68}"/>
              </a:ext>
            </a:extLst>
          </p:cNvPr>
          <p:cNvPicPr>
            <a:picLocks noChangeAspect="1"/>
          </p:cNvPicPr>
          <p:nvPr/>
        </p:nvPicPr>
        <p:blipFill>
          <a:blip r:embed="rId2"/>
          <a:stretch>
            <a:fillRect/>
          </a:stretch>
        </p:blipFill>
        <p:spPr>
          <a:xfrm>
            <a:off x="8046625" y="2299086"/>
            <a:ext cx="3951411" cy="4390456"/>
          </a:xfrm>
          <a:prstGeom prst="rect">
            <a:avLst/>
          </a:prstGeom>
        </p:spPr>
      </p:pic>
      <p:pic>
        <p:nvPicPr>
          <p:cNvPr id="7" name="Immagine 6">
            <a:extLst>
              <a:ext uri="{FF2B5EF4-FFF2-40B4-BE49-F238E27FC236}">
                <a16:creationId xmlns:a16="http://schemas.microsoft.com/office/drawing/2014/main" id="{658A3B41-0B58-CB9B-E13E-2D6A3B176C7E}"/>
              </a:ext>
            </a:extLst>
          </p:cNvPr>
          <p:cNvPicPr>
            <a:picLocks noChangeAspect="1"/>
          </p:cNvPicPr>
          <p:nvPr/>
        </p:nvPicPr>
        <p:blipFill>
          <a:blip r:embed="rId3"/>
          <a:stretch>
            <a:fillRect/>
          </a:stretch>
        </p:blipFill>
        <p:spPr>
          <a:xfrm>
            <a:off x="473616" y="418855"/>
            <a:ext cx="6892795" cy="6020290"/>
          </a:xfrm>
          <a:prstGeom prst="rect">
            <a:avLst/>
          </a:prstGeom>
        </p:spPr>
      </p:pic>
    </p:spTree>
    <p:extLst>
      <p:ext uri="{BB962C8B-B14F-4D97-AF65-F5344CB8AC3E}">
        <p14:creationId xmlns:p14="http://schemas.microsoft.com/office/powerpoint/2010/main" val="16704060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4EE91BE3-47EB-3A76-2450-DF256EE6D4C1}"/>
              </a:ext>
            </a:extLst>
          </p:cNvPr>
          <p:cNvPicPr>
            <a:picLocks noChangeAspect="1"/>
          </p:cNvPicPr>
          <p:nvPr/>
        </p:nvPicPr>
        <p:blipFill>
          <a:blip r:embed="rId2"/>
          <a:stretch>
            <a:fillRect/>
          </a:stretch>
        </p:blipFill>
        <p:spPr>
          <a:xfrm>
            <a:off x="0" y="0"/>
            <a:ext cx="6209535" cy="6858000"/>
          </a:xfrm>
          <a:prstGeom prst="rect">
            <a:avLst/>
          </a:prstGeom>
        </p:spPr>
      </p:pic>
      <p:pic>
        <p:nvPicPr>
          <p:cNvPr id="7" name="Immagine 6">
            <a:extLst>
              <a:ext uri="{FF2B5EF4-FFF2-40B4-BE49-F238E27FC236}">
                <a16:creationId xmlns:a16="http://schemas.microsoft.com/office/drawing/2014/main" id="{CAABF329-A782-44A4-6EB9-016AADAD9E33}"/>
              </a:ext>
            </a:extLst>
          </p:cNvPr>
          <p:cNvPicPr>
            <a:picLocks noChangeAspect="1"/>
          </p:cNvPicPr>
          <p:nvPr/>
        </p:nvPicPr>
        <p:blipFill>
          <a:blip r:embed="rId3"/>
          <a:stretch>
            <a:fillRect/>
          </a:stretch>
        </p:blipFill>
        <p:spPr>
          <a:xfrm>
            <a:off x="5998580" y="3990108"/>
            <a:ext cx="6109343" cy="2704455"/>
          </a:xfrm>
          <a:prstGeom prst="rect">
            <a:avLst/>
          </a:prstGeom>
        </p:spPr>
      </p:pic>
      <p:sp>
        <p:nvSpPr>
          <p:cNvPr id="2" name="CasellaDiTesto 1">
            <a:extLst>
              <a:ext uri="{FF2B5EF4-FFF2-40B4-BE49-F238E27FC236}">
                <a16:creationId xmlns:a16="http://schemas.microsoft.com/office/drawing/2014/main" id="{D10BB4D1-9774-79FE-A72F-AA8A7A371A93}"/>
              </a:ext>
            </a:extLst>
          </p:cNvPr>
          <p:cNvSpPr txBox="1"/>
          <p:nvPr/>
        </p:nvSpPr>
        <p:spPr>
          <a:xfrm>
            <a:off x="5998580" y="1864163"/>
            <a:ext cx="2859244" cy="369332"/>
          </a:xfrm>
          <a:prstGeom prst="rect">
            <a:avLst/>
          </a:prstGeom>
          <a:noFill/>
        </p:spPr>
        <p:txBody>
          <a:bodyPr wrap="none" rtlCol="0">
            <a:spAutoFit/>
          </a:bodyPr>
          <a:lstStyle/>
          <a:p>
            <a:r>
              <a:rPr lang="it-IT" b="1"/>
              <a:t>CFM: Cubic Foot per Minute</a:t>
            </a:r>
          </a:p>
        </p:txBody>
      </p:sp>
      <p:sp>
        <p:nvSpPr>
          <p:cNvPr id="3" name="CasellaDiTesto 2">
            <a:extLst>
              <a:ext uri="{FF2B5EF4-FFF2-40B4-BE49-F238E27FC236}">
                <a16:creationId xmlns:a16="http://schemas.microsoft.com/office/drawing/2014/main" id="{1928C6A5-389A-B92C-1AE4-438729FB5F3E}"/>
              </a:ext>
            </a:extLst>
          </p:cNvPr>
          <p:cNvSpPr txBox="1"/>
          <p:nvPr/>
        </p:nvSpPr>
        <p:spPr>
          <a:xfrm>
            <a:off x="7300591" y="4179348"/>
            <a:ext cx="3505319" cy="369332"/>
          </a:xfrm>
          <a:prstGeom prst="rect">
            <a:avLst/>
          </a:prstGeom>
          <a:noFill/>
        </p:spPr>
        <p:txBody>
          <a:bodyPr wrap="none" rtlCol="0">
            <a:spAutoFit/>
          </a:bodyPr>
          <a:lstStyle/>
          <a:p>
            <a:r>
              <a:rPr lang="it-IT" b="1"/>
              <a:t>GMP: Good Manifacturing Practice</a:t>
            </a:r>
          </a:p>
        </p:txBody>
      </p:sp>
    </p:spTree>
    <p:extLst>
      <p:ext uri="{BB962C8B-B14F-4D97-AF65-F5344CB8AC3E}">
        <p14:creationId xmlns:p14="http://schemas.microsoft.com/office/powerpoint/2010/main" val="164625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0E790B55-A008-0D6B-7FD6-8914511F9098}"/>
              </a:ext>
            </a:extLst>
          </p:cNvPr>
          <p:cNvSpPr txBox="1"/>
          <p:nvPr/>
        </p:nvSpPr>
        <p:spPr>
          <a:xfrm>
            <a:off x="273056" y="96935"/>
            <a:ext cx="11645888" cy="1569660"/>
          </a:xfrm>
          <a:prstGeom prst="rect">
            <a:avLst/>
          </a:prstGeom>
          <a:noFill/>
        </p:spPr>
        <p:txBody>
          <a:bodyPr wrap="square" rtlCol="0">
            <a:spAutoFit/>
          </a:bodyPr>
          <a:lstStyle/>
          <a:p>
            <a:r>
              <a:rPr lang="it-IT" sz="2400" b="1" i="1">
                <a:solidFill>
                  <a:srgbClr val="0070C0"/>
                </a:solidFill>
              </a:rPr>
              <a:t>Cleanliness is not only a facility</a:t>
            </a:r>
            <a:r>
              <a:rPr lang="it-IT" sz="2400"/>
              <a:t>: Clean Rooms are useless without tight procedures followed with a scrupolous attitude. Indeed, a </a:t>
            </a:r>
            <a:r>
              <a:rPr lang="it-IT" sz="2400" b="1" i="1"/>
              <a:t>Cleanliness Chain from components production to integration into the ITF </a:t>
            </a:r>
            <a:r>
              <a:rPr lang="it-IT" sz="2400"/>
              <a:t>must be </a:t>
            </a:r>
            <a:r>
              <a:rPr lang="it-IT" sz="2400" i="1" u="sng"/>
              <a:t> integrated in the design of all systems in the simplest and the most complete way possible </a:t>
            </a:r>
            <a:r>
              <a:rPr lang="it-IT" i="1"/>
              <a:t>(</a:t>
            </a:r>
            <a:r>
              <a:rPr lang="it-IT" i="1">
                <a:solidFill>
                  <a:schemeClr val="accent1"/>
                </a:solidFill>
              </a:rPr>
              <a:t>e.g: LIGO E1400258 Contamination Control; VIRGO VIR-0895A-17)</a:t>
            </a:r>
          </a:p>
        </p:txBody>
      </p:sp>
      <p:sp>
        <p:nvSpPr>
          <p:cNvPr id="6" name="CasellaDiTesto 5">
            <a:extLst>
              <a:ext uri="{FF2B5EF4-FFF2-40B4-BE49-F238E27FC236}">
                <a16:creationId xmlns:a16="http://schemas.microsoft.com/office/drawing/2014/main" id="{6BAD5E01-8DD1-E164-6E73-447D6FDD16CB}"/>
              </a:ext>
            </a:extLst>
          </p:cNvPr>
          <p:cNvSpPr txBox="1"/>
          <p:nvPr/>
        </p:nvSpPr>
        <p:spPr>
          <a:xfrm>
            <a:off x="273056" y="2250726"/>
            <a:ext cx="6278598" cy="646331"/>
          </a:xfrm>
          <a:prstGeom prst="rect">
            <a:avLst/>
          </a:prstGeom>
          <a:noFill/>
        </p:spPr>
        <p:txBody>
          <a:bodyPr wrap="square" rtlCol="0">
            <a:spAutoFit/>
          </a:bodyPr>
          <a:lstStyle/>
          <a:p>
            <a:r>
              <a:rPr lang="it-IT" b="1" i="1">
                <a:solidFill>
                  <a:srgbClr val="0070C0"/>
                </a:solidFill>
              </a:rPr>
              <a:t>As an example, here is a typical clean assembly and integration procedure in Virgo:</a:t>
            </a:r>
          </a:p>
        </p:txBody>
      </p:sp>
      <p:sp>
        <p:nvSpPr>
          <p:cNvPr id="31" name="Rettangolo 30">
            <a:extLst>
              <a:ext uri="{FF2B5EF4-FFF2-40B4-BE49-F238E27FC236}">
                <a16:creationId xmlns:a16="http://schemas.microsoft.com/office/drawing/2014/main" id="{CA9C9B31-1DF2-1F73-3E5E-3BFAC7B568F4}"/>
              </a:ext>
            </a:extLst>
          </p:cNvPr>
          <p:cNvSpPr/>
          <p:nvPr/>
        </p:nvSpPr>
        <p:spPr>
          <a:xfrm>
            <a:off x="8293402" y="2137165"/>
            <a:ext cx="2661210" cy="46239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b="1">
              <a:solidFill>
                <a:schemeClr val="tx1"/>
              </a:solidFill>
            </a:endParaRPr>
          </a:p>
        </p:txBody>
      </p:sp>
      <p:sp>
        <p:nvSpPr>
          <p:cNvPr id="33" name="Ovale 32">
            <a:extLst>
              <a:ext uri="{FF2B5EF4-FFF2-40B4-BE49-F238E27FC236}">
                <a16:creationId xmlns:a16="http://schemas.microsoft.com/office/drawing/2014/main" id="{358BEAE9-589E-BE41-D5D9-C4EB6B665C01}"/>
              </a:ext>
            </a:extLst>
          </p:cNvPr>
          <p:cNvSpPr/>
          <p:nvPr/>
        </p:nvSpPr>
        <p:spPr>
          <a:xfrm>
            <a:off x="8643388" y="4892822"/>
            <a:ext cx="2001034" cy="1824046"/>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 name="CasellaDiTesto 33">
            <a:extLst>
              <a:ext uri="{FF2B5EF4-FFF2-40B4-BE49-F238E27FC236}">
                <a16:creationId xmlns:a16="http://schemas.microsoft.com/office/drawing/2014/main" id="{44F20B5A-FD6C-C958-9117-689192B8DBF1}"/>
              </a:ext>
            </a:extLst>
          </p:cNvPr>
          <p:cNvSpPr txBox="1"/>
          <p:nvPr/>
        </p:nvSpPr>
        <p:spPr>
          <a:xfrm>
            <a:off x="10242033" y="2173754"/>
            <a:ext cx="635887" cy="314828"/>
          </a:xfrm>
          <a:prstGeom prst="rect">
            <a:avLst/>
          </a:prstGeom>
          <a:noFill/>
        </p:spPr>
        <p:txBody>
          <a:bodyPr wrap="none" rtlCol="0">
            <a:spAutoFit/>
          </a:bodyPr>
          <a:lstStyle/>
          <a:p>
            <a:r>
              <a:rPr lang="it-IT" b="1"/>
              <a:t>ISO 7</a:t>
            </a:r>
          </a:p>
        </p:txBody>
      </p:sp>
      <p:sp>
        <p:nvSpPr>
          <p:cNvPr id="35" name="CasellaDiTesto 34">
            <a:extLst>
              <a:ext uri="{FF2B5EF4-FFF2-40B4-BE49-F238E27FC236}">
                <a16:creationId xmlns:a16="http://schemas.microsoft.com/office/drawing/2014/main" id="{7D050090-835C-D9D3-F321-BAAE786C0A33}"/>
              </a:ext>
            </a:extLst>
          </p:cNvPr>
          <p:cNvSpPr txBox="1"/>
          <p:nvPr/>
        </p:nvSpPr>
        <p:spPr>
          <a:xfrm>
            <a:off x="9179188" y="5647431"/>
            <a:ext cx="889637" cy="314828"/>
          </a:xfrm>
          <a:prstGeom prst="rect">
            <a:avLst/>
          </a:prstGeom>
          <a:noFill/>
        </p:spPr>
        <p:txBody>
          <a:bodyPr wrap="square">
            <a:spAutoFit/>
          </a:bodyPr>
          <a:lstStyle/>
          <a:p>
            <a:pPr algn="ctr"/>
            <a:r>
              <a:rPr lang="it-IT" b="1">
                <a:solidFill>
                  <a:schemeClr val="tx1"/>
                </a:solidFill>
              </a:rPr>
              <a:t>ISO 4</a:t>
            </a:r>
          </a:p>
        </p:txBody>
      </p:sp>
      <p:sp>
        <p:nvSpPr>
          <p:cNvPr id="36" name="CasellaDiTesto 35">
            <a:extLst>
              <a:ext uri="{FF2B5EF4-FFF2-40B4-BE49-F238E27FC236}">
                <a16:creationId xmlns:a16="http://schemas.microsoft.com/office/drawing/2014/main" id="{46FE120F-1983-6C18-5E61-644CD3882E58}"/>
              </a:ext>
            </a:extLst>
          </p:cNvPr>
          <p:cNvSpPr txBox="1"/>
          <p:nvPr/>
        </p:nvSpPr>
        <p:spPr>
          <a:xfrm>
            <a:off x="8790637" y="2805559"/>
            <a:ext cx="1497587" cy="314828"/>
          </a:xfrm>
          <a:prstGeom prst="rect">
            <a:avLst/>
          </a:prstGeom>
          <a:noFill/>
        </p:spPr>
        <p:txBody>
          <a:bodyPr wrap="none" rtlCol="0">
            <a:spAutoFit/>
          </a:bodyPr>
          <a:lstStyle/>
          <a:p>
            <a:r>
              <a:rPr lang="it-IT" b="1"/>
              <a:t>Transport Area</a:t>
            </a:r>
          </a:p>
        </p:txBody>
      </p:sp>
      <p:sp>
        <p:nvSpPr>
          <p:cNvPr id="37" name="CasellaDiTesto 36">
            <a:extLst>
              <a:ext uri="{FF2B5EF4-FFF2-40B4-BE49-F238E27FC236}">
                <a16:creationId xmlns:a16="http://schemas.microsoft.com/office/drawing/2014/main" id="{1359C095-B91A-9A81-BB83-8B971DDDFF3A}"/>
              </a:ext>
            </a:extLst>
          </p:cNvPr>
          <p:cNvSpPr txBox="1"/>
          <p:nvPr/>
        </p:nvSpPr>
        <p:spPr>
          <a:xfrm>
            <a:off x="9270564" y="5041291"/>
            <a:ext cx="718573" cy="314828"/>
          </a:xfrm>
          <a:prstGeom prst="rect">
            <a:avLst/>
          </a:prstGeom>
          <a:noFill/>
        </p:spPr>
        <p:txBody>
          <a:bodyPr wrap="none" rtlCol="0">
            <a:spAutoFit/>
          </a:bodyPr>
          <a:lstStyle/>
          <a:p>
            <a:r>
              <a:rPr lang="it-IT" b="1"/>
              <a:t>Tower</a:t>
            </a:r>
          </a:p>
        </p:txBody>
      </p:sp>
      <p:grpSp>
        <p:nvGrpSpPr>
          <p:cNvPr id="39" name="Gruppo 38">
            <a:extLst>
              <a:ext uri="{FF2B5EF4-FFF2-40B4-BE49-F238E27FC236}">
                <a16:creationId xmlns:a16="http://schemas.microsoft.com/office/drawing/2014/main" id="{0F2C2B4F-DA52-3998-CF02-5C3B62A30258}"/>
              </a:ext>
            </a:extLst>
          </p:cNvPr>
          <p:cNvGrpSpPr/>
          <p:nvPr/>
        </p:nvGrpSpPr>
        <p:grpSpPr>
          <a:xfrm>
            <a:off x="618545" y="3253895"/>
            <a:ext cx="7674857" cy="2109956"/>
            <a:chOff x="612999" y="2137165"/>
            <a:chExt cx="7674857" cy="2109956"/>
          </a:xfrm>
        </p:grpSpPr>
        <p:sp>
          <p:nvSpPr>
            <p:cNvPr id="22" name="Rettangolo 21">
              <a:extLst>
                <a:ext uri="{FF2B5EF4-FFF2-40B4-BE49-F238E27FC236}">
                  <a16:creationId xmlns:a16="http://schemas.microsoft.com/office/drawing/2014/main" id="{06740E96-6D2D-8D5C-7B8E-C31C058EC937}"/>
                </a:ext>
              </a:extLst>
            </p:cNvPr>
            <p:cNvSpPr/>
            <p:nvPr/>
          </p:nvSpPr>
          <p:spPr>
            <a:xfrm>
              <a:off x="612999" y="2182136"/>
              <a:ext cx="2848787" cy="2064984"/>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a:solidFill>
                    <a:schemeClr val="tx1"/>
                  </a:solidFill>
                </a:rPr>
                <a:t>ISO 7</a:t>
              </a:r>
            </a:p>
          </p:txBody>
        </p:sp>
        <p:sp>
          <p:nvSpPr>
            <p:cNvPr id="23" name="Rettangolo 22">
              <a:extLst>
                <a:ext uri="{FF2B5EF4-FFF2-40B4-BE49-F238E27FC236}">
                  <a16:creationId xmlns:a16="http://schemas.microsoft.com/office/drawing/2014/main" id="{9304855E-AC46-A503-1F3D-FB46FB9900E7}"/>
                </a:ext>
              </a:extLst>
            </p:cNvPr>
            <p:cNvSpPr/>
            <p:nvPr/>
          </p:nvSpPr>
          <p:spPr>
            <a:xfrm>
              <a:off x="697864" y="2255159"/>
              <a:ext cx="2677550" cy="523484"/>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Rettangolo 23">
              <a:extLst>
                <a:ext uri="{FF2B5EF4-FFF2-40B4-BE49-F238E27FC236}">
                  <a16:creationId xmlns:a16="http://schemas.microsoft.com/office/drawing/2014/main" id="{17A7F544-5763-C943-88AA-B10E0C40EB68}"/>
                </a:ext>
              </a:extLst>
            </p:cNvPr>
            <p:cNvSpPr/>
            <p:nvPr/>
          </p:nvSpPr>
          <p:spPr>
            <a:xfrm>
              <a:off x="3468266" y="2672550"/>
              <a:ext cx="2047030" cy="1332257"/>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CasellaDiTesto 24">
              <a:extLst>
                <a:ext uri="{FF2B5EF4-FFF2-40B4-BE49-F238E27FC236}">
                  <a16:creationId xmlns:a16="http://schemas.microsoft.com/office/drawing/2014/main" id="{50645FDC-89F9-A52C-EA1E-510713209BBE}"/>
                </a:ext>
              </a:extLst>
            </p:cNvPr>
            <p:cNvSpPr txBox="1"/>
            <p:nvPr/>
          </p:nvSpPr>
          <p:spPr>
            <a:xfrm>
              <a:off x="661158" y="2294579"/>
              <a:ext cx="2571744" cy="523220"/>
            </a:xfrm>
            <a:prstGeom prst="rect">
              <a:avLst/>
            </a:prstGeom>
            <a:noFill/>
          </p:spPr>
          <p:txBody>
            <a:bodyPr wrap="square" rtlCol="0">
              <a:spAutoFit/>
            </a:bodyPr>
            <a:lstStyle/>
            <a:p>
              <a:r>
                <a:rPr lang="it-IT" sz="1400" b="1"/>
                <a:t>Demineralized water and isopropyl alchol ultrasound bath</a:t>
              </a:r>
            </a:p>
          </p:txBody>
        </p:sp>
        <p:sp>
          <p:nvSpPr>
            <p:cNvPr id="26" name="CasellaDiTesto 25">
              <a:extLst>
                <a:ext uri="{FF2B5EF4-FFF2-40B4-BE49-F238E27FC236}">
                  <a16:creationId xmlns:a16="http://schemas.microsoft.com/office/drawing/2014/main" id="{E05DFBC5-6F16-684B-D951-CA5C82F6DDE1}"/>
                </a:ext>
              </a:extLst>
            </p:cNvPr>
            <p:cNvSpPr txBox="1"/>
            <p:nvPr/>
          </p:nvSpPr>
          <p:spPr>
            <a:xfrm>
              <a:off x="3461786" y="2912176"/>
              <a:ext cx="2288874" cy="738664"/>
            </a:xfrm>
            <a:prstGeom prst="rect">
              <a:avLst/>
            </a:prstGeom>
            <a:noFill/>
          </p:spPr>
          <p:txBody>
            <a:bodyPr wrap="square" rtlCol="0">
              <a:spAutoFit/>
            </a:bodyPr>
            <a:lstStyle/>
            <a:p>
              <a:r>
                <a:rPr lang="it-IT" sz="1400" b="1"/>
                <a:t>Clean washing tunnel:</a:t>
              </a:r>
            </a:p>
            <a:p>
              <a:r>
                <a:rPr lang="it-IT" sz="1400" b="1"/>
                <a:t>Demineralized water ISO 5 clean air flux</a:t>
              </a:r>
            </a:p>
          </p:txBody>
        </p:sp>
        <p:sp>
          <p:nvSpPr>
            <p:cNvPr id="27" name="Rettangolo 26">
              <a:extLst>
                <a:ext uri="{FF2B5EF4-FFF2-40B4-BE49-F238E27FC236}">
                  <a16:creationId xmlns:a16="http://schemas.microsoft.com/office/drawing/2014/main" id="{E57C7119-FEC9-9A1F-F6F7-DC24ED5C6C7D}"/>
                </a:ext>
              </a:extLst>
            </p:cNvPr>
            <p:cNvSpPr/>
            <p:nvPr/>
          </p:nvSpPr>
          <p:spPr>
            <a:xfrm>
              <a:off x="5515296" y="2137165"/>
              <a:ext cx="2772560" cy="2109956"/>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CasellaDiTesto 27">
              <a:extLst>
                <a:ext uri="{FF2B5EF4-FFF2-40B4-BE49-F238E27FC236}">
                  <a16:creationId xmlns:a16="http://schemas.microsoft.com/office/drawing/2014/main" id="{A7707E67-3DEB-7901-5FE1-55065CED4183}"/>
                </a:ext>
              </a:extLst>
            </p:cNvPr>
            <p:cNvSpPr txBox="1"/>
            <p:nvPr/>
          </p:nvSpPr>
          <p:spPr>
            <a:xfrm>
              <a:off x="7398219" y="2202073"/>
              <a:ext cx="889637" cy="314828"/>
            </a:xfrm>
            <a:prstGeom prst="rect">
              <a:avLst/>
            </a:prstGeom>
            <a:noFill/>
          </p:spPr>
          <p:txBody>
            <a:bodyPr wrap="square">
              <a:spAutoFit/>
            </a:bodyPr>
            <a:lstStyle/>
            <a:p>
              <a:pPr algn="ctr"/>
              <a:r>
                <a:rPr lang="it-IT" b="1">
                  <a:solidFill>
                    <a:schemeClr val="tx1"/>
                  </a:solidFill>
                </a:rPr>
                <a:t>ISO 5</a:t>
              </a:r>
            </a:p>
          </p:txBody>
        </p:sp>
        <p:sp>
          <p:nvSpPr>
            <p:cNvPr id="29" name="Rettangolo 28">
              <a:extLst>
                <a:ext uri="{FF2B5EF4-FFF2-40B4-BE49-F238E27FC236}">
                  <a16:creationId xmlns:a16="http://schemas.microsoft.com/office/drawing/2014/main" id="{BAED521F-70EE-5763-BA7B-78FC3C186B18}"/>
                </a:ext>
              </a:extLst>
            </p:cNvPr>
            <p:cNvSpPr/>
            <p:nvPr/>
          </p:nvSpPr>
          <p:spPr>
            <a:xfrm>
              <a:off x="6364555" y="2686287"/>
              <a:ext cx="997603" cy="787070"/>
            </a:xfrm>
            <a:prstGeom prst="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CasellaDiTesto 29">
              <a:extLst>
                <a:ext uri="{FF2B5EF4-FFF2-40B4-BE49-F238E27FC236}">
                  <a16:creationId xmlns:a16="http://schemas.microsoft.com/office/drawing/2014/main" id="{CF0783EA-B424-B74C-7B55-E654BD43F870}"/>
                </a:ext>
              </a:extLst>
            </p:cNvPr>
            <p:cNvSpPr txBox="1"/>
            <p:nvPr/>
          </p:nvSpPr>
          <p:spPr>
            <a:xfrm>
              <a:off x="6418537" y="2877315"/>
              <a:ext cx="889637" cy="314828"/>
            </a:xfrm>
            <a:prstGeom prst="rect">
              <a:avLst/>
            </a:prstGeom>
            <a:noFill/>
          </p:spPr>
          <p:txBody>
            <a:bodyPr wrap="square">
              <a:spAutoFit/>
            </a:bodyPr>
            <a:lstStyle/>
            <a:p>
              <a:pPr algn="ctr"/>
              <a:r>
                <a:rPr lang="it-IT" b="1">
                  <a:solidFill>
                    <a:schemeClr val="tx1"/>
                  </a:solidFill>
                </a:rPr>
                <a:t>ISO 4</a:t>
              </a:r>
            </a:p>
          </p:txBody>
        </p:sp>
        <p:sp>
          <p:nvSpPr>
            <p:cNvPr id="32" name="CasellaDiTesto 31">
              <a:extLst>
                <a:ext uri="{FF2B5EF4-FFF2-40B4-BE49-F238E27FC236}">
                  <a16:creationId xmlns:a16="http://schemas.microsoft.com/office/drawing/2014/main" id="{2787BC1B-21F3-E9EC-D17C-337B25BAF66C}"/>
                </a:ext>
              </a:extLst>
            </p:cNvPr>
            <p:cNvSpPr txBox="1"/>
            <p:nvPr/>
          </p:nvSpPr>
          <p:spPr>
            <a:xfrm>
              <a:off x="5566186" y="2182136"/>
              <a:ext cx="1495429" cy="314828"/>
            </a:xfrm>
            <a:prstGeom prst="rect">
              <a:avLst/>
            </a:prstGeom>
            <a:noFill/>
          </p:spPr>
          <p:txBody>
            <a:bodyPr wrap="none" rtlCol="0">
              <a:spAutoFit/>
            </a:bodyPr>
            <a:lstStyle/>
            <a:p>
              <a:r>
                <a:rPr lang="it-IT" b="1"/>
                <a:t>Assembly Area</a:t>
              </a:r>
            </a:p>
          </p:txBody>
        </p:sp>
        <p:sp>
          <p:nvSpPr>
            <p:cNvPr id="38" name="CasellaDiTesto 37">
              <a:extLst>
                <a:ext uri="{FF2B5EF4-FFF2-40B4-BE49-F238E27FC236}">
                  <a16:creationId xmlns:a16="http://schemas.microsoft.com/office/drawing/2014/main" id="{F1DB1593-D2CF-A2AF-8323-7E57A1704677}"/>
                </a:ext>
              </a:extLst>
            </p:cNvPr>
            <p:cNvSpPr txBox="1"/>
            <p:nvPr/>
          </p:nvSpPr>
          <p:spPr>
            <a:xfrm>
              <a:off x="1376594" y="3329592"/>
              <a:ext cx="1793136" cy="314828"/>
            </a:xfrm>
            <a:prstGeom prst="rect">
              <a:avLst/>
            </a:prstGeom>
            <a:noFill/>
          </p:spPr>
          <p:txBody>
            <a:bodyPr wrap="none" rtlCol="0">
              <a:spAutoFit/>
            </a:bodyPr>
            <a:lstStyle/>
            <a:p>
              <a:r>
                <a:rPr lang="it-IT" b="1"/>
                <a:t>Pre-Cleaning Area</a:t>
              </a:r>
            </a:p>
          </p:txBody>
        </p:sp>
      </p:grpSp>
    </p:spTree>
    <p:extLst>
      <p:ext uri="{BB962C8B-B14F-4D97-AF65-F5344CB8AC3E}">
        <p14:creationId xmlns:p14="http://schemas.microsoft.com/office/powerpoint/2010/main" val="41923648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DEA258-7F0B-E82C-FCB3-CAF475E8EBB0}"/>
            </a:ext>
          </a:extLst>
        </p:cNvPr>
        <p:cNvGrpSpPr/>
        <p:nvPr/>
      </p:nvGrpSpPr>
      <p:grpSpPr>
        <a:xfrm>
          <a:off x="0" y="0"/>
          <a:ext cx="0" cy="0"/>
          <a:chOff x="0" y="0"/>
          <a:chExt cx="0" cy="0"/>
        </a:xfrm>
      </p:grpSpPr>
      <p:grpSp>
        <p:nvGrpSpPr>
          <p:cNvPr id="2" name="Gruppo 1">
            <a:extLst>
              <a:ext uri="{FF2B5EF4-FFF2-40B4-BE49-F238E27FC236}">
                <a16:creationId xmlns:a16="http://schemas.microsoft.com/office/drawing/2014/main" id="{95585E37-C740-66E6-977D-659815C7136D}"/>
              </a:ext>
            </a:extLst>
          </p:cNvPr>
          <p:cNvGrpSpPr/>
          <p:nvPr/>
        </p:nvGrpSpPr>
        <p:grpSpPr>
          <a:xfrm>
            <a:off x="65554" y="358018"/>
            <a:ext cx="11058937" cy="5424407"/>
            <a:chOff x="149394" y="942109"/>
            <a:chExt cx="11058937" cy="5424407"/>
          </a:xfrm>
        </p:grpSpPr>
        <p:sp>
          <p:nvSpPr>
            <p:cNvPr id="3" name="Rettangolo 2">
              <a:extLst>
                <a:ext uri="{FF2B5EF4-FFF2-40B4-BE49-F238E27FC236}">
                  <a16:creationId xmlns:a16="http://schemas.microsoft.com/office/drawing/2014/main" id="{8B004D4E-95B6-9031-3799-76495C60C4D4}"/>
                </a:ext>
              </a:extLst>
            </p:cNvPr>
            <p:cNvSpPr/>
            <p:nvPr/>
          </p:nvSpPr>
          <p:spPr>
            <a:xfrm>
              <a:off x="149394" y="994866"/>
              <a:ext cx="3046387" cy="2422482"/>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a:solidFill>
                    <a:schemeClr val="tx1"/>
                  </a:solidFill>
                </a:rPr>
                <a:t>ISO 7</a:t>
              </a:r>
            </a:p>
          </p:txBody>
        </p:sp>
        <p:sp>
          <p:nvSpPr>
            <p:cNvPr id="4" name="Rettangolo 3">
              <a:extLst>
                <a:ext uri="{FF2B5EF4-FFF2-40B4-BE49-F238E27FC236}">
                  <a16:creationId xmlns:a16="http://schemas.microsoft.com/office/drawing/2014/main" id="{C2E1BEB2-EBD3-C523-D2F8-A25A26C1DAAC}"/>
                </a:ext>
              </a:extLst>
            </p:cNvPr>
            <p:cNvSpPr/>
            <p:nvPr/>
          </p:nvSpPr>
          <p:spPr>
            <a:xfrm>
              <a:off x="240145" y="1080531"/>
              <a:ext cx="2863273" cy="614111"/>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E54F248E-A0AE-17CA-8796-039755513BA5}"/>
                </a:ext>
              </a:extLst>
            </p:cNvPr>
            <p:cNvSpPr/>
            <p:nvPr/>
          </p:nvSpPr>
          <p:spPr>
            <a:xfrm>
              <a:off x="3202710" y="1570182"/>
              <a:ext cx="2189018" cy="1562902"/>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111B9601-61E6-28C0-756F-7EA03DBA01F1}"/>
                </a:ext>
              </a:extLst>
            </p:cNvPr>
            <p:cNvSpPr txBox="1"/>
            <p:nvPr/>
          </p:nvSpPr>
          <p:spPr>
            <a:xfrm>
              <a:off x="200893" y="1126775"/>
              <a:ext cx="2579254" cy="523220"/>
            </a:xfrm>
            <a:prstGeom prst="rect">
              <a:avLst/>
            </a:prstGeom>
            <a:noFill/>
          </p:spPr>
          <p:txBody>
            <a:bodyPr wrap="square" rtlCol="0">
              <a:spAutoFit/>
            </a:bodyPr>
            <a:lstStyle/>
            <a:p>
              <a:r>
                <a:rPr lang="it-IT" sz="1400" b="1"/>
                <a:t>Demineralized water and isopropyl alchol ultrasound bath</a:t>
              </a:r>
            </a:p>
          </p:txBody>
        </p:sp>
        <p:sp>
          <p:nvSpPr>
            <p:cNvPr id="12" name="CasellaDiTesto 11">
              <a:extLst>
                <a:ext uri="{FF2B5EF4-FFF2-40B4-BE49-F238E27FC236}">
                  <a16:creationId xmlns:a16="http://schemas.microsoft.com/office/drawing/2014/main" id="{69B0430A-62D9-F376-98C9-C826C55266D6}"/>
                </a:ext>
              </a:extLst>
            </p:cNvPr>
            <p:cNvSpPr txBox="1"/>
            <p:nvPr/>
          </p:nvSpPr>
          <p:spPr>
            <a:xfrm>
              <a:off x="3195781" y="1851293"/>
              <a:ext cx="2447637" cy="923330"/>
            </a:xfrm>
            <a:prstGeom prst="rect">
              <a:avLst/>
            </a:prstGeom>
            <a:noFill/>
          </p:spPr>
          <p:txBody>
            <a:bodyPr wrap="square" rtlCol="0">
              <a:spAutoFit/>
            </a:bodyPr>
            <a:lstStyle/>
            <a:p>
              <a:r>
                <a:rPr lang="it-IT" b="1"/>
                <a:t>Clean washing tunnel:</a:t>
              </a:r>
            </a:p>
            <a:p>
              <a:r>
                <a:rPr lang="it-IT" b="1"/>
                <a:t>Demineralized water ISO 5 clean air flux</a:t>
              </a:r>
            </a:p>
          </p:txBody>
        </p:sp>
        <p:sp>
          <p:nvSpPr>
            <p:cNvPr id="13" name="Rettangolo 12">
              <a:extLst>
                <a:ext uri="{FF2B5EF4-FFF2-40B4-BE49-F238E27FC236}">
                  <a16:creationId xmlns:a16="http://schemas.microsoft.com/office/drawing/2014/main" id="{96E5D944-2588-F004-C709-CE683A7E3EB5}"/>
                </a:ext>
              </a:extLst>
            </p:cNvPr>
            <p:cNvSpPr/>
            <p:nvPr/>
          </p:nvSpPr>
          <p:spPr>
            <a:xfrm>
              <a:off x="5391728" y="942109"/>
              <a:ext cx="2964873" cy="2475239"/>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CasellaDiTesto 14">
              <a:extLst>
                <a:ext uri="{FF2B5EF4-FFF2-40B4-BE49-F238E27FC236}">
                  <a16:creationId xmlns:a16="http://schemas.microsoft.com/office/drawing/2014/main" id="{1C5C1E0B-6299-EBBC-FDDC-AAFDE4D90813}"/>
                </a:ext>
              </a:extLst>
            </p:cNvPr>
            <p:cNvSpPr txBox="1"/>
            <p:nvPr/>
          </p:nvSpPr>
          <p:spPr>
            <a:xfrm>
              <a:off x="7405256" y="1018254"/>
              <a:ext cx="951345" cy="369332"/>
            </a:xfrm>
            <a:prstGeom prst="rect">
              <a:avLst/>
            </a:prstGeom>
            <a:noFill/>
          </p:spPr>
          <p:txBody>
            <a:bodyPr wrap="square">
              <a:spAutoFit/>
            </a:bodyPr>
            <a:lstStyle/>
            <a:p>
              <a:pPr algn="ctr"/>
              <a:r>
                <a:rPr lang="it-IT" b="1">
                  <a:solidFill>
                    <a:schemeClr val="tx1"/>
                  </a:solidFill>
                </a:rPr>
                <a:t>ISO 5</a:t>
              </a:r>
            </a:p>
          </p:txBody>
        </p:sp>
        <p:sp>
          <p:nvSpPr>
            <p:cNvPr id="17" name="Rettangolo 16">
              <a:extLst>
                <a:ext uri="{FF2B5EF4-FFF2-40B4-BE49-F238E27FC236}">
                  <a16:creationId xmlns:a16="http://schemas.microsoft.com/office/drawing/2014/main" id="{05A7C4CE-5518-5288-8F1D-D5162FC549DD}"/>
                </a:ext>
              </a:extLst>
            </p:cNvPr>
            <p:cNvSpPr/>
            <p:nvPr/>
          </p:nvSpPr>
          <p:spPr>
            <a:xfrm>
              <a:off x="6242168" y="1417644"/>
              <a:ext cx="1066800" cy="923330"/>
            </a:xfrm>
            <a:prstGeom prst="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CasellaDiTesto 17">
              <a:extLst>
                <a:ext uri="{FF2B5EF4-FFF2-40B4-BE49-F238E27FC236}">
                  <a16:creationId xmlns:a16="http://schemas.microsoft.com/office/drawing/2014/main" id="{F7E82153-B8B5-A1D3-A4C6-C70D7960E33E}"/>
                </a:ext>
              </a:extLst>
            </p:cNvPr>
            <p:cNvSpPr txBox="1"/>
            <p:nvPr/>
          </p:nvSpPr>
          <p:spPr>
            <a:xfrm>
              <a:off x="6357623" y="1694643"/>
              <a:ext cx="951345" cy="369332"/>
            </a:xfrm>
            <a:prstGeom prst="rect">
              <a:avLst/>
            </a:prstGeom>
            <a:noFill/>
          </p:spPr>
          <p:txBody>
            <a:bodyPr wrap="square">
              <a:spAutoFit/>
            </a:bodyPr>
            <a:lstStyle/>
            <a:p>
              <a:pPr algn="ctr"/>
              <a:r>
                <a:rPr lang="it-IT" b="1">
                  <a:solidFill>
                    <a:schemeClr val="tx1"/>
                  </a:solidFill>
                </a:rPr>
                <a:t>ISO 4</a:t>
              </a:r>
            </a:p>
          </p:txBody>
        </p:sp>
        <p:sp>
          <p:nvSpPr>
            <p:cNvPr id="21" name="Rettangolo 20">
              <a:extLst>
                <a:ext uri="{FF2B5EF4-FFF2-40B4-BE49-F238E27FC236}">
                  <a16:creationId xmlns:a16="http://schemas.microsoft.com/office/drawing/2014/main" id="{EBE5E8BA-6DEE-CBBE-3681-217CFB19C22E}"/>
                </a:ext>
              </a:extLst>
            </p:cNvPr>
            <p:cNvSpPr/>
            <p:nvPr/>
          </p:nvSpPr>
          <p:spPr>
            <a:xfrm>
              <a:off x="8362532" y="942109"/>
              <a:ext cx="2845799" cy="5424407"/>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b="1">
                <a:solidFill>
                  <a:schemeClr val="tx1"/>
                </a:solidFill>
              </a:endParaRPr>
            </a:p>
          </p:txBody>
        </p:sp>
        <p:sp>
          <p:nvSpPr>
            <p:cNvPr id="22" name="CasellaDiTesto 21">
              <a:extLst>
                <a:ext uri="{FF2B5EF4-FFF2-40B4-BE49-F238E27FC236}">
                  <a16:creationId xmlns:a16="http://schemas.microsoft.com/office/drawing/2014/main" id="{3B99873B-E560-8D14-A1A4-6DF9E3963F51}"/>
                </a:ext>
              </a:extLst>
            </p:cNvPr>
            <p:cNvSpPr txBox="1"/>
            <p:nvPr/>
          </p:nvSpPr>
          <p:spPr>
            <a:xfrm>
              <a:off x="5446148" y="994866"/>
              <a:ext cx="1599156" cy="369332"/>
            </a:xfrm>
            <a:prstGeom prst="rect">
              <a:avLst/>
            </a:prstGeom>
            <a:noFill/>
          </p:spPr>
          <p:txBody>
            <a:bodyPr wrap="none" rtlCol="0">
              <a:spAutoFit/>
            </a:bodyPr>
            <a:lstStyle/>
            <a:p>
              <a:r>
                <a:rPr lang="it-IT" b="1"/>
                <a:t>Assembly Area</a:t>
              </a:r>
            </a:p>
          </p:txBody>
        </p:sp>
        <p:sp>
          <p:nvSpPr>
            <p:cNvPr id="23" name="Ovale 22">
              <a:extLst>
                <a:ext uri="{FF2B5EF4-FFF2-40B4-BE49-F238E27FC236}">
                  <a16:creationId xmlns:a16="http://schemas.microsoft.com/office/drawing/2014/main" id="{691E2FC5-E794-D793-C961-F73D03280641}"/>
                </a:ext>
              </a:extLst>
            </p:cNvPr>
            <p:cNvSpPr/>
            <p:nvPr/>
          </p:nvSpPr>
          <p:spPr>
            <a:xfrm>
              <a:off x="8736794" y="4174836"/>
              <a:ext cx="2139832" cy="2139832"/>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CasellaDiTesto 23">
              <a:extLst>
                <a:ext uri="{FF2B5EF4-FFF2-40B4-BE49-F238E27FC236}">
                  <a16:creationId xmlns:a16="http://schemas.microsoft.com/office/drawing/2014/main" id="{A697EF85-7144-F184-412C-AFFA5B6C3B08}"/>
                </a:ext>
              </a:extLst>
            </p:cNvPr>
            <p:cNvSpPr txBox="1"/>
            <p:nvPr/>
          </p:nvSpPr>
          <p:spPr>
            <a:xfrm>
              <a:off x="10446326" y="985032"/>
              <a:ext cx="679994" cy="369332"/>
            </a:xfrm>
            <a:prstGeom prst="rect">
              <a:avLst/>
            </a:prstGeom>
            <a:noFill/>
          </p:spPr>
          <p:txBody>
            <a:bodyPr wrap="none" rtlCol="0">
              <a:spAutoFit/>
            </a:bodyPr>
            <a:lstStyle/>
            <a:p>
              <a:r>
                <a:rPr lang="it-IT" b="1"/>
                <a:t>ISO 7</a:t>
              </a:r>
            </a:p>
          </p:txBody>
        </p:sp>
        <p:sp>
          <p:nvSpPr>
            <p:cNvPr id="25" name="CasellaDiTesto 24">
              <a:extLst>
                <a:ext uri="{FF2B5EF4-FFF2-40B4-BE49-F238E27FC236}">
                  <a16:creationId xmlns:a16="http://schemas.microsoft.com/office/drawing/2014/main" id="{82E021B9-DB80-B0D6-1D94-02EC8EB7175F}"/>
                </a:ext>
              </a:extLst>
            </p:cNvPr>
            <p:cNvSpPr txBox="1"/>
            <p:nvPr/>
          </p:nvSpPr>
          <p:spPr>
            <a:xfrm>
              <a:off x="9309758" y="5060086"/>
              <a:ext cx="951345" cy="369332"/>
            </a:xfrm>
            <a:prstGeom prst="rect">
              <a:avLst/>
            </a:prstGeom>
            <a:noFill/>
          </p:spPr>
          <p:txBody>
            <a:bodyPr wrap="square">
              <a:spAutoFit/>
            </a:bodyPr>
            <a:lstStyle/>
            <a:p>
              <a:pPr algn="ctr"/>
              <a:r>
                <a:rPr lang="it-IT" b="1">
                  <a:solidFill>
                    <a:schemeClr val="tx1"/>
                  </a:solidFill>
                </a:rPr>
                <a:t>ISO 4</a:t>
              </a:r>
            </a:p>
          </p:txBody>
        </p:sp>
        <p:sp>
          <p:nvSpPr>
            <p:cNvPr id="26" name="CasellaDiTesto 25">
              <a:extLst>
                <a:ext uri="{FF2B5EF4-FFF2-40B4-BE49-F238E27FC236}">
                  <a16:creationId xmlns:a16="http://schemas.microsoft.com/office/drawing/2014/main" id="{9B287E27-8373-6092-769E-DB2284EC914D}"/>
                </a:ext>
              </a:extLst>
            </p:cNvPr>
            <p:cNvSpPr txBox="1"/>
            <p:nvPr/>
          </p:nvSpPr>
          <p:spPr>
            <a:xfrm>
              <a:off x="8894257" y="1726218"/>
              <a:ext cx="1601464" cy="369332"/>
            </a:xfrm>
            <a:prstGeom prst="rect">
              <a:avLst/>
            </a:prstGeom>
            <a:noFill/>
          </p:spPr>
          <p:txBody>
            <a:bodyPr wrap="none" rtlCol="0">
              <a:spAutoFit/>
            </a:bodyPr>
            <a:lstStyle/>
            <a:p>
              <a:r>
                <a:rPr lang="it-IT" b="1"/>
                <a:t>Transport Area</a:t>
              </a:r>
            </a:p>
          </p:txBody>
        </p:sp>
        <p:sp>
          <p:nvSpPr>
            <p:cNvPr id="27" name="CasellaDiTesto 26">
              <a:extLst>
                <a:ext uri="{FF2B5EF4-FFF2-40B4-BE49-F238E27FC236}">
                  <a16:creationId xmlns:a16="http://schemas.microsoft.com/office/drawing/2014/main" id="{A6B22212-5045-9989-C021-E57D03D64A27}"/>
                </a:ext>
              </a:extLst>
            </p:cNvPr>
            <p:cNvSpPr txBox="1"/>
            <p:nvPr/>
          </p:nvSpPr>
          <p:spPr>
            <a:xfrm>
              <a:off x="9407473" y="4349008"/>
              <a:ext cx="768415" cy="369332"/>
            </a:xfrm>
            <a:prstGeom prst="rect">
              <a:avLst/>
            </a:prstGeom>
            <a:noFill/>
          </p:spPr>
          <p:txBody>
            <a:bodyPr wrap="none" rtlCol="0">
              <a:spAutoFit/>
            </a:bodyPr>
            <a:lstStyle/>
            <a:p>
              <a:r>
                <a:rPr lang="it-IT" b="1"/>
                <a:t>Tower</a:t>
              </a:r>
            </a:p>
          </p:txBody>
        </p:sp>
        <p:sp>
          <p:nvSpPr>
            <p:cNvPr id="28" name="CasellaDiTesto 27">
              <a:extLst>
                <a:ext uri="{FF2B5EF4-FFF2-40B4-BE49-F238E27FC236}">
                  <a16:creationId xmlns:a16="http://schemas.microsoft.com/office/drawing/2014/main" id="{8ACD4607-AAFE-F4B5-8FE9-FFD6554BEB44}"/>
                </a:ext>
              </a:extLst>
            </p:cNvPr>
            <p:cNvSpPr txBox="1"/>
            <p:nvPr/>
          </p:nvSpPr>
          <p:spPr>
            <a:xfrm>
              <a:off x="617479" y="2335347"/>
              <a:ext cx="1917513" cy="369332"/>
            </a:xfrm>
            <a:prstGeom prst="rect">
              <a:avLst/>
            </a:prstGeom>
            <a:noFill/>
          </p:spPr>
          <p:txBody>
            <a:bodyPr wrap="none" rtlCol="0">
              <a:spAutoFit/>
            </a:bodyPr>
            <a:lstStyle/>
            <a:p>
              <a:r>
                <a:rPr lang="it-IT" b="1"/>
                <a:t>Pre-Cleaning Area</a:t>
              </a:r>
            </a:p>
          </p:txBody>
        </p:sp>
      </p:grpSp>
      <p:sp>
        <p:nvSpPr>
          <p:cNvPr id="7" name="CasellaDiTesto 6">
            <a:extLst>
              <a:ext uri="{FF2B5EF4-FFF2-40B4-BE49-F238E27FC236}">
                <a16:creationId xmlns:a16="http://schemas.microsoft.com/office/drawing/2014/main" id="{A980E56B-BE42-0C58-7232-A6011F517FB4}"/>
              </a:ext>
            </a:extLst>
          </p:cNvPr>
          <p:cNvSpPr txBox="1"/>
          <p:nvPr/>
        </p:nvSpPr>
        <p:spPr>
          <a:xfrm>
            <a:off x="-38576" y="-22668"/>
            <a:ext cx="10781413" cy="400110"/>
          </a:xfrm>
          <a:prstGeom prst="rect">
            <a:avLst/>
          </a:prstGeom>
          <a:noFill/>
        </p:spPr>
        <p:txBody>
          <a:bodyPr wrap="none" rtlCol="0">
            <a:spAutoFit/>
          </a:bodyPr>
          <a:lstStyle/>
          <a:p>
            <a:r>
              <a:rPr lang="it-IT" sz="2000" b="1" i="1"/>
              <a:t>- Mechanical parts are cleaned at the machine shop with standard procedures (degrasing, pickling..)</a:t>
            </a:r>
          </a:p>
        </p:txBody>
      </p:sp>
      <p:sp>
        <p:nvSpPr>
          <p:cNvPr id="10" name="CasellaDiTesto 9">
            <a:extLst>
              <a:ext uri="{FF2B5EF4-FFF2-40B4-BE49-F238E27FC236}">
                <a16:creationId xmlns:a16="http://schemas.microsoft.com/office/drawing/2014/main" id="{717BBC2C-5174-389B-2449-B6924CEC3E68}"/>
              </a:ext>
            </a:extLst>
          </p:cNvPr>
          <p:cNvSpPr txBox="1"/>
          <p:nvPr/>
        </p:nvSpPr>
        <p:spPr>
          <a:xfrm>
            <a:off x="3210356" y="4523383"/>
            <a:ext cx="4423651" cy="1015663"/>
          </a:xfrm>
          <a:prstGeom prst="rect">
            <a:avLst/>
          </a:prstGeom>
          <a:noFill/>
        </p:spPr>
        <p:txBody>
          <a:bodyPr wrap="square" rtlCol="0">
            <a:spAutoFit/>
          </a:bodyPr>
          <a:lstStyle/>
          <a:p>
            <a:r>
              <a:rPr lang="it-IT" sz="2000" b="1"/>
              <a:t>- All parts are hand checked  for residual metal shavings, grease spots, and any other kind of residual pollution.</a:t>
            </a:r>
          </a:p>
        </p:txBody>
      </p:sp>
      <p:pic>
        <p:nvPicPr>
          <p:cNvPr id="14" name="Immagine 13" descr="Immagine che contiene vestiti, persona, Attrezzature mediche, interno">
            <a:extLst>
              <a:ext uri="{FF2B5EF4-FFF2-40B4-BE49-F238E27FC236}">
                <a16:creationId xmlns:a16="http://schemas.microsoft.com/office/drawing/2014/main" id="{CDDCDC90-5EE7-8888-DB7D-7BA1C8D4D0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36" y="2650682"/>
            <a:ext cx="3139792" cy="4186389"/>
          </a:xfrm>
          <a:prstGeom prst="rect">
            <a:avLst/>
          </a:prstGeom>
        </p:spPr>
      </p:pic>
      <p:pic>
        <p:nvPicPr>
          <p:cNvPr id="16" name="Immagine 15" descr="Immagine che contiene macchina, Tecnico, persona, ingegneria&#10;&#10;Il contenuto generato dall'IA potrebbe non essere corretto.">
            <a:extLst>
              <a:ext uri="{FF2B5EF4-FFF2-40B4-BE49-F238E27FC236}">
                <a16:creationId xmlns:a16="http://schemas.microsoft.com/office/drawing/2014/main" id="{20DD861F-C033-9DBC-BA67-9DB37FB7AB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7140" y="2629927"/>
            <a:ext cx="3208577" cy="4278105"/>
          </a:xfrm>
          <a:prstGeom prst="rect">
            <a:avLst/>
          </a:prstGeom>
        </p:spPr>
      </p:pic>
      <p:sp>
        <p:nvSpPr>
          <p:cNvPr id="19" name="Freccia a sinistra 18">
            <a:extLst>
              <a:ext uri="{FF2B5EF4-FFF2-40B4-BE49-F238E27FC236}">
                <a16:creationId xmlns:a16="http://schemas.microsoft.com/office/drawing/2014/main" id="{21DD023E-BC8E-2A30-650A-6109AC9E2434}"/>
              </a:ext>
            </a:extLst>
          </p:cNvPr>
          <p:cNvSpPr/>
          <p:nvPr/>
        </p:nvSpPr>
        <p:spPr>
          <a:xfrm rot="18956170">
            <a:off x="375537" y="2425575"/>
            <a:ext cx="583797" cy="53096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Freccia a destra 19">
            <a:extLst>
              <a:ext uri="{FF2B5EF4-FFF2-40B4-BE49-F238E27FC236}">
                <a16:creationId xmlns:a16="http://schemas.microsoft.com/office/drawing/2014/main" id="{F5C3574B-A35D-F0BD-4697-E3E015280000}"/>
              </a:ext>
            </a:extLst>
          </p:cNvPr>
          <p:cNvSpPr/>
          <p:nvPr/>
        </p:nvSpPr>
        <p:spPr>
          <a:xfrm>
            <a:off x="7196276" y="5008053"/>
            <a:ext cx="725864" cy="56560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a:extLst>
              <a:ext uri="{FF2B5EF4-FFF2-40B4-BE49-F238E27FC236}">
                <a16:creationId xmlns:a16="http://schemas.microsoft.com/office/drawing/2014/main" id="{2C431A93-A8B8-CD29-2230-63A60F3E05A0}"/>
              </a:ext>
            </a:extLst>
          </p:cNvPr>
          <p:cNvSpPr txBox="1"/>
          <p:nvPr/>
        </p:nvSpPr>
        <p:spPr>
          <a:xfrm>
            <a:off x="2274999" y="2649842"/>
            <a:ext cx="4829667" cy="923330"/>
          </a:xfrm>
          <a:prstGeom prst="rect">
            <a:avLst/>
          </a:prstGeom>
          <a:solidFill>
            <a:schemeClr val="bg1"/>
          </a:solidFill>
        </p:spPr>
        <p:txBody>
          <a:bodyPr wrap="square" rtlCol="0">
            <a:spAutoFit/>
          </a:bodyPr>
          <a:lstStyle/>
          <a:p>
            <a:r>
              <a:rPr lang="it-IT" b="1"/>
              <a:t>- Mechanical parts enter a </a:t>
            </a:r>
            <a:r>
              <a:rPr lang="it-IT" b="1">
                <a:solidFill>
                  <a:srgbClr val="0070C0"/>
                </a:solidFill>
              </a:rPr>
              <a:t>ISO 7 Clean Room</a:t>
            </a:r>
            <a:r>
              <a:rPr lang="it-IT" b="1"/>
              <a:t> with large ultrasonic baths of demineralized water and isopropyl alcohol for further cleaning.</a:t>
            </a:r>
          </a:p>
        </p:txBody>
      </p:sp>
      <p:sp>
        <p:nvSpPr>
          <p:cNvPr id="29" name="Ovale 28">
            <a:extLst>
              <a:ext uri="{FF2B5EF4-FFF2-40B4-BE49-F238E27FC236}">
                <a16:creationId xmlns:a16="http://schemas.microsoft.com/office/drawing/2014/main" id="{785626C6-6BC8-B701-5C8C-9FFAB5B4CA06}"/>
              </a:ext>
            </a:extLst>
          </p:cNvPr>
          <p:cNvSpPr/>
          <p:nvPr/>
        </p:nvSpPr>
        <p:spPr>
          <a:xfrm>
            <a:off x="111122" y="383919"/>
            <a:ext cx="2540000" cy="229506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6037356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952F14-D0B7-4533-4A1D-F4005B8B2040}"/>
            </a:ext>
          </a:extLst>
        </p:cNvPr>
        <p:cNvGrpSpPr/>
        <p:nvPr/>
      </p:nvGrpSpPr>
      <p:grpSpPr>
        <a:xfrm>
          <a:off x="0" y="0"/>
          <a:ext cx="0" cy="0"/>
          <a:chOff x="0" y="0"/>
          <a:chExt cx="0" cy="0"/>
        </a:xfrm>
      </p:grpSpPr>
      <p:grpSp>
        <p:nvGrpSpPr>
          <p:cNvPr id="22" name="Gruppo 21">
            <a:extLst>
              <a:ext uri="{FF2B5EF4-FFF2-40B4-BE49-F238E27FC236}">
                <a16:creationId xmlns:a16="http://schemas.microsoft.com/office/drawing/2014/main" id="{E4E5C952-86BF-480A-E3F2-8C43D04658D4}"/>
              </a:ext>
            </a:extLst>
          </p:cNvPr>
          <p:cNvGrpSpPr/>
          <p:nvPr/>
        </p:nvGrpSpPr>
        <p:grpSpPr>
          <a:xfrm>
            <a:off x="104712" y="120072"/>
            <a:ext cx="11058937" cy="5424407"/>
            <a:chOff x="149394" y="942109"/>
            <a:chExt cx="11058937" cy="5424407"/>
          </a:xfrm>
        </p:grpSpPr>
        <p:sp>
          <p:nvSpPr>
            <p:cNvPr id="4" name="Rettangolo 3">
              <a:extLst>
                <a:ext uri="{FF2B5EF4-FFF2-40B4-BE49-F238E27FC236}">
                  <a16:creationId xmlns:a16="http://schemas.microsoft.com/office/drawing/2014/main" id="{12A9F457-52C1-C7BD-AE56-AC7DE5CD9832}"/>
                </a:ext>
              </a:extLst>
            </p:cNvPr>
            <p:cNvSpPr/>
            <p:nvPr/>
          </p:nvSpPr>
          <p:spPr>
            <a:xfrm>
              <a:off x="149394" y="994866"/>
              <a:ext cx="3046387" cy="2422482"/>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a:solidFill>
                    <a:schemeClr val="tx1"/>
                  </a:solidFill>
                </a:rPr>
                <a:t>ISO 7</a:t>
              </a:r>
            </a:p>
          </p:txBody>
        </p:sp>
        <p:sp>
          <p:nvSpPr>
            <p:cNvPr id="5" name="Rettangolo 4">
              <a:extLst>
                <a:ext uri="{FF2B5EF4-FFF2-40B4-BE49-F238E27FC236}">
                  <a16:creationId xmlns:a16="http://schemas.microsoft.com/office/drawing/2014/main" id="{904EE4F6-0918-0ED8-2960-77CCAED42C92}"/>
                </a:ext>
              </a:extLst>
            </p:cNvPr>
            <p:cNvSpPr/>
            <p:nvPr/>
          </p:nvSpPr>
          <p:spPr>
            <a:xfrm>
              <a:off x="240145" y="1080531"/>
              <a:ext cx="2863273" cy="614111"/>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a:extLst>
                <a:ext uri="{FF2B5EF4-FFF2-40B4-BE49-F238E27FC236}">
                  <a16:creationId xmlns:a16="http://schemas.microsoft.com/office/drawing/2014/main" id="{57220890-4BE2-BFB4-B464-0A688440DBA6}"/>
                </a:ext>
              </a:extLst>
            </p:cNvPr>
            <p:cNvSpPr/>
            <p:nvPr/>
          </p:nvSpPr>
          <p:spPr>
            <a:xfrm>
              <a:off x="3202710" y="1570182"/>
              <a:ext cx="2189018" cy="1562902"/>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a:extLst>
                <a:ext uri="{FF2B5EF4-FFF2-40B4-BE49-F238E27FC236}">
                  <a16:creationId xmlns:a16="http://schemas.microsoft.com/office/drawing/2014/main" id="{ECC4F66E-A4C9-71D2-8B22-D54C9F5B24A6}"/>
                </a:ext>
              </a:extLst>
            </p:cNvPr>
            <p:cNvSpPr txBox="1"/>
            <p:nvPr/>
          </p:nvSpPr>
          <p:spPr>
            <a:xfrm>
              <a:off x="200893" y="1126775"/>
              <a:ext cx="2579254" cy="523220"/>
            </a:xfrm>
            <a:prstGeom prst="rect">
              <a:avLst/>
            </a:prstGeom>
            <a:noFill/>
          </p:spPr>
          <p:txBody>
            <a:bodyPr wrap="square" rtlCol="0">
              <a:spAutoFit/>
            </a:bodyPr>
            <a:lstStyle/>
            <a:p>
              <a:r>
                <a:rPr lang="it-IT" sz="1400" b="1"/>
                <a:t>Demineralized water and isopropyl alchol ultrasound bath</a:t>
              </a:r>
            </a:p>
          </p:txBody>
        </p:sp>
        <p:sp>
          <p:nvSpPr>
            <p:cNvPr id="6" name="CasellaDiTesto 5">
              <a:extLst>
                <a:ext uri="{FF2B5EF4-FFF2-40B4-BE49-F238E27FC236}">
                  <a16:creationId xmlns:a16="http://schemas.microsoft.com/office/drawing/2014/main" id="{A939E7F8-6113-7525-9708-85281E7B45B6}"/>
                </a:ext>
              </a:extLst>
            </p:cNvPr>
            <p:cNvSpPr txBox="1"/>
            <p:nvPr/>
          </p:nvSpPr>
          <p:spPr>
            <a:xfrm>
              <a:off x="3195781" y="1851293"/>
              <a:ext cx="2447637" cy="923330"/>
            </a:xfrm>
            <a:prstGeom prst="rect">
              <a:avLst/>
            </a:prstGeom>
            <a:noFill/>
          </p:spPr>
          <p:txBody>
            <a:bodyPr wrap="square" rtlCol="0">
              <a:spAutoFit/>
            </a:bodyPr>
            <a:lstStyle/>
            <a:p>
              <a:r>
                <a:rPr lang="it-IT" b="1"/>
                <a:t>Clean washing tunnel:</a:t>
              </a:r>
            </a:p>
            <a:p>
              <a:r>
                <a:rPr lang="it-IT" b="1"/>
                <a:t>Demineralized water ISO 5 clean air flux</a:t>
              </a:r>
            </a:p>
          </p:txBody>
        </p:sp>
        <p:sp>
          <p:nvSpPr>
            <p:cNvPr id="9" name="Rettangolo 8">
              <a:extLst>
                <a:ext uri="{FF2B5EF4-FFF2-40B4-BE49-F238E27FC236}">
                  <a16:creationId xmlns:a16="http://schemas.microsoft.com/office/drawing/2014/main" id="{25C9E396-710F-E2F7-9722-FEDC06EED2BD}"/>
                </a:ext>
              </a:extLst>
            </p:cNvPr>
            <p:cNvSpPr/>
            <p:nvPr/>
          </p:nvSpPr>
          <p:spPr>
            <a:xfrm>
              <a:off x="5391728" y="942109"/>
              <a:ext cx="2964873" cy="2475239"/>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8C28DBE7-E50C-7B3E-5A37-FBD2AA5ACA3D}"/>
                </a:ext>
              </a:extLst>
            </p:cNvPr>
            <p:cNvSpPr txBox="1"/>
            <p:nvPr/>
          </p:nvSpPr>
          <p:spPr>
            <a:xfrm>
              <a:off x="7405256" y="1018254"/>
              <a:ext cx="951345" cy="369332"/>
            </a:xfrm>
            <a:prstGeom prst="rect">
              <a:avLst/>
            </a:prstGeom>
            <a:noFill/>
          </p:spPr>
          <p:txBody>
            <a:bodyPr wrap="square">
              <a:spAutoFit/>
            </a:bodyPr>
            <a:lstStyle/>
            <a:p>
              <a:pPr algn="ctr"/>
              <a:r>
                <a:rPr lang="it-IT" b="1">
                  <a:solidFill>
                    <a:schemeClr val="tx1"/>
                  </a:solidFill>
                </a:rPr>
                <a:t>ISO 5</a:t>
              </a:r>
            </a:p>
          </p:txBody>
        </p:sp>
        <p:sp>
          <p:nvSpPr>
            <p:cNvPr id="12" name="Rettangolo 11">
              <a:extLst>
                <a:ext uri="{FF2B5EF4-FFF2-40B4-BE49-F238E27FC236}">
                  <a16:creationId xmlns:a16="http://schemas.microsoft.com/office/drawing/2014/main" id="{86ABF823-C142-F2BE-4475-3D4C01FB500A}"/>
                </a:ext>
              </a:extLst>
            </p:cNvPr>
            <p:cNvSpPr/>
            <p:nvPr/>
          </p:nvSpPr>
          <p:spPr>
            <a:xfrm>
              <a:off x="6242168" y="1417644"/>
              <a:ext cx="1066800" cy="923330"/>
            </a:xfrm>
            <a:prstGeom prst="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12">
              <a:extLst>
                <a:ext uri="{FF2B5EF4-FFF2-40B4-BE49-F238E27FC236}">
                  <a16:creationId xmlns:a16="http://schemas.microsoft.com/office/drawing/2014/main" id="{16FD1E1E-38C1-823C-660C-44CA021D04CE}"/>
                </a:ext>
              </a:extLst>
            </p:cNvPr>
            <p:cNvSpPr txBox="1"/>
            <p:nvPr/>
          </p:nvSpPr>
          <p:spPr>
            <a:xfrm>
              <a:off x="6357623" y="1694643"/>
              <a:ext cx="951345" cy="369332"/>
            </a:xfrm>
            <a:prstGeom prst="rect">
              <a:avLst/>
            </a:prstGeom>
            <a:noFill/>
          </p:spPr>
          <p:txBody>
            <a:bodyPr wrap="square">
              <a:spAutoFit/>
            </a:bodyPr>
            <a:lstStyle/>
            <a:p>
              <a:pPr algn="ctr"/>
              <a:r>
                <a:rPr lang="it-IT" b="1">
                  <a:solidFill>
                    <a:schemeClr val="tx1"/>
                  </a:solidFill>
                </a:rPr>
                <a:t>ISO 4</a:t>
              </a:r>
            </a:p>
          </p:txBody>
        </p:sp>
        <p:sp>
          <p:nvSpPr>
            <p:cNvPr id="14" name="Rettangolo 13">
              <a:extLst>
                <a:ext uri="{FF2B5EF4-FFF2-40B4-BE49-F238E27FC236}">
                  <a16:creationId xmlns:a16="http://schemas.microsoft.com/office/drawing/2014/main" id="{67C7F557-53EE-4C7D-3ED1-ADF409E0712B}"/>
                </a:ext>
              </a:extLst>
            </p:cNvPr>
            <p:cNvSpPr/>
            <p:nvPr/>
          </p:nvSpPr>
          <p:spPr>
            <a:xfrm>
              <a:off x="8362532" y="942109"/>
              <a:ext cx="2845799" cy="5424407"/>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b="1">
                <a:solidFill>
                  <a:schemeClr val="tx1"/>
                </a:solidFill>
              </a:endParaRPr>
            </a:p>
          </p:txBody>
        </p:sp>
        <p:sp>
          <p:nvSpPr>
            <p:cNvPr id="15" name="CasellaDiTesto 14">
              <a:extLst>
                <a:ext uri="{FF2B5EF4-FFF2-40B4-BE49-F238E27FC236}">
                  <a16:creationId xmlns:a16="http://schemas.microsoft.com/office/drawing/2014/main" id="{CD2631DA-6248-E745-1245-86D82F65D61C}"/>
                </a:ext>
              </a:extLst>
            </p:cNvPr>
            <p:cNvSpPr txBox="1"/>
            <p:nvPr/>
          </p:nvSpPr>
          <p:spPr>
            <a:xfrm>
              <a:off x="5446148" y="994866"/>
              <a:ext cx="1599156" cy="369332"/>
            </a:xfrm>
            <a:prstGeom prst="rect">
              <a:avLst/>
            </a:prstGeom>
            <a:noFill/>
          </p:spPr>
          <p:txBody>
            <a:bodyPr wrap="none" rtlCol="0">
              <a:spAutoFit/>
            </a:bodyPr>
            <a:lstStyle/>
            <a:p>
              <a:r>
                <a:rPr lang="it-IT" b="1"/>
                <a:t>Assembly Area</a:t>
              </a:r>
            </a:p>
          </p:txBody>
        </p:sp>
        <p:sp>
          <p:nvSpPr>
            <p:cNvPr id="16" name="Ovale 15">
              <a:extLst>
                <a:ext uri="{FF2B5EF4-FFF2-40B4-BE49-F238E27FC236}">
                  <a16:creationId xmlns:a16="http://schemas.microsoft.com/office/drawing/2014/main" id="{E2B99341-831F-D3CF-71C3-811ADB287399}"/>
                </a:ext>
              </a:extLst>
            </p:cNvPr>
            <p:cNvSpPr/>
            <p:nvPr/>
          </p:nvSpPr>
          <p:spPr>
            <a:xfrm>
              <a:off x="8736794" y="4174836"/>
              <a:ext cx="2139832" cy="2139832"/>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CasellaDiTesto 16">
              <a:extLst>
                <a:ext uri="{FF2B5EF4-FFF2-40B4-BE49-F238E27FC236}">
                  <a16:creationId xmlns:a16="http://schemas.microsoft.com/office/drawing/2014/main" id="{4E59045C-0003-618F-E0AD-90879B7BBD44}"/>
                </a:ext>
              </a:extLst>
            </p:cNvPr>
            <p:cNvSpPr txBox="1"/>
            <p:nvPr/>
          </p:nvSpPr>
          <p:spPr>
            <a:xfrm>
              <a:off x="10446326" y="985032"/>
              <a:ext cx="679994" cy="369332"/>
            </a:xfrm>
            <a:prstGeom prst="rect">
              <a:avLst/>
            </a:prstGeom>
            <a:noFill/>
          </p:spPr>
          <p:txBody>
            <a:bodyPr wrap="none" rtlCol="0">
              <a:spAutoFit/>
            </a:bodyPr>
            <a:lstStyle/>
            <a:p>
              <a:r>
                <a:rPr lang="it-IT" b="1"/>
                <a:t>ISO 7</a:t>
              </a:r>
            </a:p>
          </p:txBody>
        </p:sp>
        <p:sp>
          <p:nvSpPr>
            <p:cNvPr id="18" name="CasellaDiTesto 17">
              <a:extLst>
                <a:ext uri="{FF2B5EF4-FFF2-40B4-BE49-F238E27FC236}">
                  <a16:creationId xmlns:a16="http://schemas.microsoft.com/office/drawing/2014/main" id="{49DC5F3A-C7AC-9BE3-BE1B-4DFBEE6DF1A4}"/>
                </a:ext>
              </a:extLst>
            </p:cNvPr>
            <p:cNvSpPr txBox="1"/>
            <p:nvPr/>
          </p:nvSpPr>
          <p:spPr>
            <a:xfrm>
              <a:off x="9309758" y="5060086"/>
              <a:ext cx="951345" cy="369332"/>
            </a:xfrm>
            <a:prstGeom prst="rect">
              <a:avLst/>
            </a:prstGeom>
            <a:noFill/>
          </p:spPr>
          <p:txBody>
            <a:bodyPr wrap="square">
              <a:spAutoFit/>
            </a:bodyPr>
            <a:lstStyle/>
            <a:p>
              <a:pPr algn="ctr"/>
              <a:r>
                <a:rPr lang="it-IT" b="1">
                  <a:solidFill>
                    <a:schemeClr val="tx1"/>
                  </a:solidFill>
                </a:rPr>
                <a:t>ISO 4</a:t>
              </a:r>
            </a:p>
          </p:txBody>
        </p:sp>
        <p:sp>
          <p:nvSpPr>
            <p:cNvPr id="19" name="CasellaDiTesto 18">
              <a:extLst>
                <a:ext uri="{FF2B5EF4-FFF2-40B4-BE49-F238E27FC236}">
                  <a16:creationId xmlns:a16="http://schemas.microsoft.com/office/drawing/2014/main" id="{582E1BC4-AE80-7C88-1965-6CAAC0871D45}"/>
                </a:ext>
              </a:extLst>
            </p:cNvPr>
            <p:cNvSpPr txBox="1"/>
            <p:nvPr/>
          </p:nvSpPr>
          <p:spPr>
            <a:xfrm>
              <a:off x="8894257" y="1726218"/>
              <a:ext cx="1601464" cy="369332"/>
            </a:xfrm>
            <a:prstGeom prst="rect">
              <a:avLst/>
            </a:prstGeom>
            <a:noFill/>
          </p:spPr>
          <p:txBody>
            <a:bodyPr wrap="none" rtlCol="0">
              <a:spAutoFit/>
            </a:bodyPr>
            <a:lstStyle/>
            <a:p>
              <a:r>
                <a:rPr lang="it-IT" b="1"/>
                <a:t>Transport Area</a:t>
              </a:r>
            </a:p>
          </p:txBody>
        </p:sp>
        <p:sp>
          <p:nvSpPr>
            <p:cNvPr id="20" name="CasellaDiTesto 19">
              <a:extLst>
                <a:ext uri="{FF2B5EF4-FFF2-40B4-BE49-F238E27FC236}">
                  <a16:creationId xmlns:a16="http://schemas.microsoft.com/office/drawing/2014/main" id="{27A04EC2-A213-B919-F883-3D71764AEEF7}"/>
                </a:ext>
              </a:extLst>
            </p:cNvPr>
            <p:cNvSpPr txBox="1"/>
            <p:nvPr/>
          </p:nvSpPr>
          <p:spPr>
            <a:xfrm>
              <a:off x="9407473" y="4349008"/>
              <a:ext cx="768415" cy="369332"/>
            </a:xfrm>
            <a:prstGeom prst="rect">
              <a:avLst/>
            </a:prstGeom>
            <a:noFill/>
          </p:spPr>
          <p:txBody>
            <a:bodyPr wrap="none" rtlCol="0">
              <a:spAutoFit/>
            </a:bodyPr>
            <a:lstStyle/>
            <a:p>
              <a:r>
                <a:rPr lang="it-IT" b="1"/>
                <a:t>Tower</a:t>
              </a:r>
            </a:p>
          </p:txBody>
        </p:sp>
        <p:sp>
          <p:nvSpPr>
            <p:cNvPr id="21" name="CasellaDiTesto 20">
              <a:extLst>
                <a:ext uri="{FF2B5EF4-FFF2-40B4-BE49-F238E27FC236}">
                  <a16:creationId xmlns:a16="http://schemas.microsoft.com/office/drawing/2014/main" id="{46CC474E-55FA-F998-238C-6123901E4022}"/>
                </a:ext>
              </a:extLst>
            </p:cNvPr>
            <p:cNvSpPr txBox="1"/>
            <p:nvPr/>
          </p:nvSpPr>
          <p:spPr>
            <a:xfrm>
              <a:off x="965954" y="2340974"/>
              <a:ext cx="1917513" cy="369332"/>
            </a:xfrm>
            <a:prstGeom prst="rect">
              <a:avLst/>
            </a:prstGeom>
            <a:noFill/>
          </p:spPr>
          <p:txBody>
            <a:bodyPr wrap="none" rtlCol="0">
              <a:spAutoFit/>
            </a:bodyPr>
            <a:lstStyle/>
            <a:p>
              <a:r>
                <a:rPr lang="it-IT" b="1"/>
                <a:t>Pre-Cleaning Area</a:t>
              </a:r>
            </a:p>
          </p:txBody>
        </p:sp>
      </p:grpSp>
      <p:pic>
        <p:nvPicPr>
          <p:cNvPr id="23" name="Immagine 22" descr="Immagine che contiene vestiti, interno, Viso umano, moto">
            <a:extLst>
              <a:ext uri="{FF2B5EF4-FFF2-40B4-BE49-F238E27FC236}">
                <a16:creationId xmlns:a16="http://schemas.microsoft.com/office/drawing/2014/main" id="{69EA9FB0-DF3A-B346-B7C2-4D356AAA19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818" y="2127616"/>
            <a:ext cx="3474942" cy="4633256"/>
          </a:xfrm>
          <a:prstGeom prst="rect">
            <a:avLst/>
          </a:prstGeom>
        </p:spPr>
      </p:pic>
      <p:pic>
        <p:nvPicPr>
          <p:cNvPr id="24" name="Immagine 23" descr="Immagine che contiene vetro, acquario, Materiale trasparente, Trasparenza&#10;&#10;Il contenuto generato dall'IA potrebbe non essere corretto.">
            <a:extLst>
              <a:ext uri="{FF2B5EF4-FFF2-40B4-BE49-F238E27FC236}">
                <a16:creationId xmlns:a16="http://schemas.microsoft.com/office/drawing/2014/main" id="{88D5E41F-ABFE-4E8A-ED96-ED99A47EA8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9724" y="2091772"/>
            <a:ext cx="3547277" cy="4729702"/>
          </a:xfrm>
          <a:prstGeom prst="rect">
            <a:avLst/>
          </a:prstGeom>
        </p:spPr>
      </p:pic>
      <p:sp>
        <p:nvSpPr>
          <p:cNvPr id="25" name="CasellaDiTesto 24">
            <a:extLst>
              <a:ext uri="{FF2B5EF4-FFF2-40B4-BE49-F238E27FC236}">
                <a16:creationId xmlns:a16="http://schemas.microsoft.com/office/drawing/2014/main" id="{FC209A13-2A62-B36F-38CD-6BE96EAA21C5}"/>
              </a:ext>
            </a:extLst>
          </p:cNvPr>
          <p:cNvSpPr txBox="1"/>
          <p:nvPr/>
        </p:nvSpPr>
        <p:spPr>
          <a:xfrm>
            <a:off x="156211" y="5571736"/>
            <a:ext cx="10104988" cy="646331"/>
          </a:xfrm>
          <a:prstGeom prst="rect">
            <a:avLst/>
          </a:prstGeom>
          <a:solidFill>
            <a:schemeClr val="bg1"/>
          </a:solidFill>
        </p:spPr>
        <p:txBody>
          <a:bodyPr wrap="square" rtlCol="0">
            <a:spAutoFit/>
          </a:bodyPr>
          <a:lstStyle/>
          <a:p>
            <a:r>
              <a:rPr lang="it-IT" b="1"/>
              <a:t>- Parts are inserted in a special tunnel washing machine: one aperture is on the ISO 7 side, the other side opens on a ISO 5 Clean Room, where the mirror with its suspension will be assembled.</a:t>
            </a:r>
          </a:p>
        </p:txBody>
      </p:sp>
      <p:sp>
        <p:nvSpPr>
          <p:cNvPr id="2" name="CasellaDiTesto 1">
            <a:extLst>
              <a:ext uri="{FF2B5EF4-FFF2-40B4-BE49-F238E27FC236}">
                <a16:creationId xmlns:a16="http://schemas.microsoft.com/office/drawing/2014/main" id="{E79ADFE8-CF79-A30A-D345-569D116FDD2A}"/>
              </a:ext>
            </a:extLst>
          </p:cNvPr>
          <p:cNvSpPr txBox="1"/>
          <p:nvPr/>
        </p:nvSpPr>
        <p:spPr>
          <a:xfrm>
            <a:off x="7961888" y="6236194"/>
            <a:ext cx="4231115" cy="646331"/>
          </a:xfrm>
          <a:prstGeom prst="rect">
            <a:avLst/>
          </a:prstGeom>
          <a:solidFill>
            <a:schemeClr val="accent1">
              <a:lumMod val="20000"/>
              <a:lumOff val="80000"/>
            </a:schemeClr>
          </a:solidFill>
        </p:spPr>
        <p:txBody>
          <a:bodyPr wrap="square" rtlCol="0">
            <a:spAutoFit/>
          </a:bodyPr>
          <a:lstStyle/>
          <a:p>
            <a:r>
              <a:rPr lang="it-IT" b="1" i="1"/>
              <a:t>In the tunnel, all pieces are washed with demineralized water and ISO 5 clean air</a:t>
            </a:r>
          </a:p>
        </p:txBody>
      </p:sp>
      <p:sp>
        <p:nvSpPr>
          <p:cNvPr id="3" name="Ovale 2">
            <a:extLst>
              <a:ext uri="{FF2B5EF4-FFF2-40B4-BE49-F238E27FC236}">
                <a16:creationId xmlns:a16="http://schemas.microsoft.com/office/drawing/2014/main" id="{D54D127E-C7FB-8A03-BB91-2DAF661EB66B}"/>
              </a:ext>
            </a:extLst>
          </p:cNvPr>
          <p:cNvSpPr/>
          <p:nvPr/>
        </p:nvSpPr>
        <p:spPr>
          <a:xfrm>
            <a:off x="3003635" y="300246"/>
            <a:ext cx="2540000" cy="229506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2256748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231F2-8350-A763-F898-1E61B277A504}"/>
            </a:ext>
          </a:extLst>
        </p:cNvPr>
        <p:cNvGrpSpPr/>
        <p:nvPr/>
      </p:nvGrpSpPr>
      <p:grpSpPr>
        <a:xfrm>
          <a:off x="0" y="0"/>
          <a:ext cx="0" cy="0"/>
          <a:chOff x="0" y="0"/>
          <a:chExt cx="0" cy="0"/>
        </a:xfrm>
      </p:grpSpPr>
      <p:pic>
        <p:nvPicPr>
          <p:cNvPr id="26" name="Immagine 25" descr="Immagine che contiene interno, Attrezzature mediche, persona, macchina&#10;&#10;Il contenuto generato dall'IA potrebbe non essere corretto.">
            <a:extLst>
              <a:ext uri="{FF2B5EF4-FFF2-40B4-BE49-F238E27FC236}">
                <a16:creationId xmlns:a16="http://schemas.microsoft.com/office/drawing/2014/main" id="{F7F0236D-2110-2A90-A268-967CDF16A3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151" y="1969892"/>
            <a:ext cx="3590215" cy="4786953"/>
          </a:xfrm>
          <a:prstGeom prst="rect">
            <a:avLst/>
          </a:prstGeom>
        </p:spPr>
      </p:pic>
      <p:pic>
        <p:nvPicPr>
          <p:cNvPr id="28" name="Immagine 27" descr="Immagine che contiene vestiti, persona, calzature, nebbia">
            <a:extLst>
              <a:ext uri="{FF2B5EF4-FFF2-40B4-BE49-F238E27FC236}">
                <a16:creationId xmlns:a16="http://schemas.microsoft.com/office/drawing/2014/main" id="{870B163B-3B75-4516-FE4C-616AD7B34E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8724" y="2144951"/>
            <a:ext cx="3451651" cy="4602201"/>
          </a:xfrm>
          <a:prstGeom prst="rect">
            <a:avLst/>
          </a:prstGeom>
        </p:spPr>
      </p:pic>
      <p:grpSp>
        <p:nvGrpSpPr>
          <p:cNvPr id="22" name="Gruppo 21">
            <a:extLst>
              <a:ext uri="{FF2B5EF4-FFF2-40B4-BE49-F238E27FC236}">
                <a16:creationId xmlns:a16="http://schemas.microsoft.com/office/drawing/2014/main" id="{870BCA18-BE5E-FC9D-59E8-058BE3312A63}"/>
              </a:ext>
            </a:extLst>
          </p:cNvPr>
          <p:cNvGrpSpPr/>
          <p:nvPr/>
        </p:nvGrpSpPr>
        <p:grpSpPr>
          <a:xfrm>
            <a:off x="104712" y="120072"/>
            <a:ext cx="11058937" cy="5424407"/>
            <a:chOff x="149394" y="942109"/>
            <a:chExt cx="11058937" cy="5424407"/>
          </a:xfrm>
        </p:grpSpPr>
        <p:sp>
          <p:nvSpPr>
            <p:cNvPr id="4" name="Rettangolo 3">
              <a:extLst>
                <a:ext uri="{FF2B5EF4-FFF2-40B4-BE49-F238E27FC236}">
                  <a16:creationId xmlns:a16="http://schemas.microsoft.com/office/drawing/2014/main" id="{7621D80A-49DF-6A7C-F537-0F15D33BB296}"/>
                </a:ext>
              </a:extLst>
            </p:cNvPr>
            <p:cNvSpPr/>
            <p:nvPr/>
          </p:nvSpPr>
          <p:spPr>
            <a:xfrm>
              <a:off x="149394" y="994866"/>
              <a:ext cx="3046387" cy="2422482"/>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a:solidFill>
                    <a:schemeClr val="tx1"/>
                  </a:solidFill>
                </a:rPr>
                <a:t>ISO 7</a:t>
              </a:r>
            </a:p>
          </p:txBody>
        </p:sp>
        <p:sp>
          <p:nvSpPr>
            <p:cNvPr id="5" name="Rettangolo 4">
              <a:extLst>
                <a:ext uri="{FF2B5EF4-FFF2-40B4-BE49-F238E27FC236}">
                  <a16:creationId xmlns:a16="http://schemas.microsoft.com/office/drawing/2014/main" id="{6CFB4AC8-0552-13E0-1714-4AFC97A8A2FC}"/>
                </a:ext>
              </a:extLst>
            </p:cNvPr>
            <p:cNvSpPr/>
            <p:nvPr/>
          </p:nvSpPr>
          <p:spPr>
            <a:xfrm>
              <a:off x="240145" y="1080531"/>
              <a:ext cx="2863273" cy="614111"/>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a:extLst>
                <a:ext uri="{FF2B5EF4-FFF2-40B4-BE49-F238E27FC236}">
                  <a16:creationId xmlns:a16="http://schemas.microsoft.com/office/drawing/2014/main" id="{7A467217-D2DC-C670-8D2A-5AC41899F89E}"/>
                </a:ext>
              </a:extLst>
            </p:cNvPr>
            <p:cNvSpPr/>
            <p:nvPr/>
          </p:nvSpPr>
          <p:spPr>
            <a:xfrm>
              <a:off x="3202710" y="1570182"/>
              <a:ext cx="2189018" cy="1562902"/>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a:extLst>
                <a:ext uri="{FF2B5EF4-FFF2-40B4-BE49-F238E27FC236}">
                  <a16:creationId xmlns:a16="http://schemas.microsoft.com/office/drawing/2014/main" id="{8F029A06-E3AF-98D5-3788-E2C0A8C37002}"/>
                </a:ext>
              </a:extLst>
            </p:cNvPr>
            <p:cNvSpPr txBox="1"/>
            <p:nvPr/>
          </p:nvSpPr>
          <p:spPr>
            <a:xfrm>
              <a:off x="200893" y="1126775"/>
              <a:ext cx="2579254" cy="523220"/>
            </a:xfrm>
            <a:prstGeom prst="rect">
              <a:avLst/>
            </a:prstGeom>
            <a:noFill/>
          </p:spPr>
          <p:txBody>
            <a:bodyPr wrap="square" rtlCol="0">
              <a:spAutoFit/>
            </a:bodyPr>
            <a:lstStyle/>
            <a:p>
              <a:r>
                <a:rPr lang="it-IT" sz="1400" b="1"/>
                <a:t>Demineralized water and isopropyl alchol ultrasound bath</a:t>
              </a:r>
            </a:p>
          </p:txBody>
        </p:sp>
        <p:sp>
          <p:nvSpPr>
            <p:cNvPr id="6" name="CasellaDiTesto 5">
              <a:extLst>
                <a:ext uri="{FF2B5EF4-FFF2-40B4-BE49-F238E27FC236}">
                  <a16:creationId xmlns:a16="http://schemas.microsoft.com/office/drawing/2014/main" id="{867CA2AC-08D2-4E3F-CA8A-5EBDF994AEA4}"/>
                </a:ext>
              </a:extLst>
            </p:cNvPr>
            <p:cNvSpPr txBox="1"/>
            <p:nvPr/>
          </p:nvSpPr>
          <p:spPr>
            <a:xfrm>
              <a:off x="3195781" y="1851293"/>
              <a:ext cx="2447637" cy="923330"/>
            </a:xfrm>
            <a:prstGeom prst="rect">
              <a:avLst/>
            </a:prstGeom>
            <a:noFill/>
          </p:spPr>
          <p:txBody>
            <a:bodyPr wrap="square" rtlCol="0">
              <a:spAutoFit/>
            </a:bodyPr>
            <a:lstStyle/>
            <a:p>
              <a:r>
                <a:rPr lang="it-IT" b="1"/>
                <a:t>Clean washing tunnel:</a:t>
              </a:r>
            </a:p>
            <a:p>
              <a:r>
                <a:rPr lang="it-IT" b="1"/>
                <a:t>Demineralized water ISO 5 clean air flux</a:t>
              </a:r>
            </a:p>
          </p:txBody>
        </p:sp>
        <p:sp>
          <p:nvSpPr>
            <p:cNvPr id="9" name="Rettangolo 8">
              <a:extLst>
                <a:ext uri="{FF2B5EF4-FFF2-40B4-BE49-F238E27FC236}">
                  <a16:creationId xmlns:a16="http://schemas.microsoft.com/office/drawing/2014/main" id="{71FE0015-096A-1AD0-644F-924F1AB14407}"/>
                </a:ext>
              </a:extLst>
            </p:cNvPr>
            <p:cNvSpPr/>
            <p:nvPr/>
          </p:nvSpPr>
          <p:spPr>
            <a:xfrm>
              <a:off x="5391728" y="942109"/>
              <a:ext cx="2964873" cy="2475239"/>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EBADF7DA-61AA-0BE2-7968-E44D56C9265E}"/>
                </a:ext>
              </a:extLst>
            </p:cNvPr>
            <p:cNvSpPr txBox="1"/>
            <p:nvPr/>
          </p:nvSpPr>
          <p:spPr>
            <a:xfrm>
              <a:off x="7405256" y="1018254"/>
              <a:ext cx="951345" cy="369332"/>
            </a:xfrm>
            <a:prstGeom prst="rect">
              <a:avLst/>
            </a:prstGeom>
            <a:noFill/>
          </p:spPr>
          <p:txBody>
            <a:bodyPr wrap="square">
              <a:spAutoFit/>
            </a:bodyPr>
            <a:lstStyle/>
            <a:p>
              <a:pPr algn="ctr"/>
              <a:r>
                <a:rPr lang="it-IT" b="1">
                  <a:solidFill>
                    <a:schemeClr val="tx1"/>
                  </a:solidFill>
                </a:rPr>
                <a:t>ISO 5</a:t>
              </a:r>
            </a:p>
          </p:txBody>
        </p:sp>
        <p:sp>
          <p:nvSpPr>
            <p:cNvPr id="12" name="Rettangolo 11">
              <a:extLst>
                <a:ext uri="{FF2B5EF4-FFF2-40B4-BE49-F238E27FC236}">
                  <a16:creationId xmlns:a16="http://schemas.microsoft.com/office/drawing/2014/main" id="{6EBB878A-F694-3C4E-07CB-31D965FE5204}"/>
                </a:ext>
              </a:extLst>
            </p:cNvPr>
            <p:cNvSpPr/>
            <p:nvPr/>
          </p:nvSpPr>
          <p:spPr>
            <a:xfrm>
              <a:off x="6242168" y="1417644"/>
              <a:ext cx="1066800" cy="923330"/>
            </a:xfrm>
            <a:prstGeom prst="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12">
              <a:extLst>
                <a:ext uri="{FF2B5EF4-FFF2-40B4-BE49-F238E27FC236}">
                  <a16:creationId xmlns:a16="http://schemas.microsoft.com/office/drawing/2014/main" id="{36355331-8271-E59E-8E58-A70A96450426}"/>
                </a:ext>
              </a:extLst>
            </p:cNvPr>
            <p:cNvSpPr txBox="1"/>
            <p:nvPr/>
          </p:nvSpPr>
          <p:spPr>
            <a:xfrm>
              <a:off x="6357623" y="1694643"/>
              <a:ext cx="951345" cy="369332"/>
            </a:xfrm>
            <a:prstGeom prst="rect">
              <a:avLst/>
            </a:prstGeom>
            <a:noFill/>
          </p:spPr>
          <p:txBody>
            <a:bodyPr wrap="square">
              <a:spAutoFit/>
            </a:bodyPr>
            <a:lstStyle/>
            <a:p>
              <a:pPr algn="ctr"/>
              <a:r>
                <a:rPr lang="it-IT" b="1">
                  <a:solidFill>
                    <a:schemeClr val="tx1"/>
                  </a:solidFill>
                </a:rPr>
                <a:t>ISO 4</a:t>
              </a:r>
            </a:p>
          </p:txBody>
        </p:sp>
        <p:sp>
          <p:nvSpPr>
            <p:cNvPr id="14" name="Rettangolo 13">
              <a:extLst>
                <a:ext uri="{FF2B5EF4-FFF2-40B4-BE49-F238E27FC236}">
                  <a16:creationId xmlns:a16="http://schemas.microsoft.com/office/drawing/2014/main" id="{D095C650-5694-A12E-EAFB-2F4F67799B3B}"/>
                </a:ext>
              </a:extLst>
            </p:cNvPr>
            <p:cNvSpPr/>
            <p:nvPr/>
          </p:nvSpPr>
          <p:spPr>
            <a:xfrm>
              <a:off x="8362532" y="942109"/>
              <a:ext cx="2845799" cy="5424407"/>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b="1">
                <a:solidFill>
                  <a:schemeClr val="tx1"/>
                </a:solidFill>
              </a:endParaRPr>
            </a:p>
          </p:txBody>
        </p:sp>
        <p:sp>
          <p:nvSpPr>
            <p:cNvPr id="15" name="CasellaDiTesto 14">
              <a:extLst>
                <a:ext uri="{FF2B5EF4-FFF2-40B4-BE49-F238E27FC236}">
                  <a16:creationId xmlns:a16="http://schemas.microsoft.com/office/drawing/2014/main" id="{27AE020F-A165-6709-0BDA-2F10AE3D168D}"/>
                </a:ext>
              </a:extLst>
            </p:cNvPr>
            <p:cNvSpPr txBox="1"/>
            <p:nvPr/>
          </p:nvSpPr>
          <p:spPr>
            <a:xfrm>
              <a:off x="5446148" y="994866"/>
              <a:ext cx="1599156" cy="369332"/>
            </a:xfrm>
            <a:prstGeom prst="rect">
              <a:avLst/>
            </a:prstGeom>
            <a:noFill/>
          </p:spPr>
          <p:txBody>
            <a:bodyPr wrap="none" rtlCol="0">
              <a:spAutoFit/>
            </a:bodyPr>
            <a:lstStyle/>
            <a:p>
              <a:r>
                <a:rPr lang="it-IT" b="1"/>
                <a:t>Assembly Area</a:t>
              </a:r>
            </a:p>
          </p:txBody>
        </p:sp>
        <p:sp>
          <p:nvSpPr>
            <p:cNvPr id="16" name="Ovale 15">
              <a:extLst>
                <a:ext uri="{FF2B5EF4-FFF2-40B4-BE49-F238E27FC236}">
                  <a16:creationId xmlns:a16="http://schemas.microsoft.com/office/drawing/2014/main" id="{CFFE0FF3-C5BF-B0E0-445E-41EFF03F95BA}"/>
                </a:ext>
              </a:extLst>
            </p:cNvPr>
            <p:cNvSpPr/>
            <p:nvPr/>
          </p:nvSpPr>
          <p:spPr>
            <a:xfrm>
              <a:off x="8736794" y="4174836"/>
              <a:ext cx="2139832" cy="2139832"/>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CasellaDiTesto 16">
              <a:extLst>
                <a:ext uri="{FF2B5EF4-FFF2-40B4-BE49-F238E27FC236}">
                  <a16:creationId xmlns:a16="http://schemas.microsoft.com/office/drawing/2014/main" id="{41089FC5-E16A-6CC2-603E-C9BE2758779E}"/>
                </a:ext>
              </a:extLst>
            </p:cNvPr>
            <p:cNvSpPr txBox="1"/>
            <p:nvPr/>
          </p:nvSpPr>
          <p:spPr>
            <a:xfrm>
              <a:off x="10446326" y="985032"/>
              <a:ext cx="679994" cy="369332"/>
            </a:xfrm>
            <a:prstGeom prst="rect">
              <a:avLst/>
            </a:prstGeom>
            <a:noFill/>
          </p:spPr>
          <p:txBody>
            <a:bodyPr wrap="none" rtlCol="0">
              <a:spAutoFit/>
            </a:bodyPr>
            <a:lstStyle/>
            <a:p>
              <a:r>
                <a:rPr lang="it-IT" b="1"/>
                <a:t>ISO 7</a:t>
              </a:r>
            </a:p>
          </p:txBody>
        </p:sp>
        <p:sp>
          <p:nvSpPr>
            <p:cNvPr id="18" name="CasellaDiTesto 17">
              <a:extLst>
                <a:ext uri="{FF2B5EF4-FFF2-40B4-BE49-F238E27FC236}">
                  <a16:creationId xmlns:a16="http://schemas.microsoft.com/office/drawing/2014/main" id="{2C43182C-5422-4863-31A1-C458E0EAA126}"/>
                </a:ext>
              </a:extLst>
            </p:cNvPr>
            <p:cNvSpPr txBox="1"/>
            <p:nvPr/>
          </p:nvSpPr>
          <p:spPr>
            <a:xfrm>
              <a:off x="9309758" y="5060086"/>
              <a:ext cx="951345" cy="369332"/>
            </a:xfrm>
            <a:prstGeom prst="rect">
              <a:avLst/>
            </a:prstGeom>
            <a:noFill/>
          </p:spPr>
          <p:txBody>
            <a:bodyPr wrap="square">
              <a:spAutoFit/>
            </a:bodyPr>
            <a:lstStyle/>
            <a:p>
              <a:pPr algn="ctr"/>
              <a:r>
                <a:rPr lang="it-IT" b="1">
                  <a:solidFill>
                    <a:schemeClr val="tx1"/>
                  </a:solidFill>
                </a:rPr>
                <a:t>ISO 4</a:t>
              </a:r>
            </a:p>
          </p:txBody>
        </p:sp>
        <p:sp>
          <p:nvSpPr>
            <p:cNvPr id="19" name="CasellaDiTesto 18">
              <a:extLst>
                <a:ext uri="{FF2B5EF4-FFF2-40B4-BE49-F238E27FC236}">
                  <a16:creationId xmlns:a16="http://schemas.microsoft.com/office/drawing/2014/main" id="{E3893F90-90F1-122F-CFC8-E6E0A08A3BE1}"/>
                </a:ext>
              </a:extLst>
            </p:cNvPr>
            <p:cNvSpPr txBox="1"/>
            <p:nvPr/>
          </p:nvSpPr>
          <p:spPr>
            <a:xfrm>
              <a:off x="8894257" y="1726218"/>
              <a:ext cx="1601464" cy="369332"/>
            </a:xfrm>
            <a:prstGeom prst="rect">
              <a:avLst/>
            </a:prstGeom>
            <a:noFill/>
          </p:spPr>
          <p:txBody>
            <a:bodyPr wrap="none" rtlCol="0">
              <a:spAutoFit/>
            </a:bodyPr>
            <a:lstStyle/>
            <a:p>
              <a:r>
                <a:rPr lang="it-IT" b="1"/>
                <a:t>Transport Area</a:t>
              </a:r>
            </a:p>
          </p:txBody>
        </p:sp>
        <p:sp>
          <p:nvSpPr>
            <p:cNvPr id="20" name="CasellaDiTesto 19">
              <a:extLst>
                <a:ext uri="{FF2B5EF4-FFF2-40B4-BE49-F238E27FC236}">
                  <a16:creationId xmlns:a16="http://schemas.microsoft.com/office/drawing/2014/main" id="{035E55DD-95B1-8F9F-F51F-B6040CA922D1}"/>
                </a:ext>
              </a:extLst>
            </p:cNvPr>
            <p:cNvSpPr txBox="1"/>
            <p:nvPr/>
          </p:nvSpPr>
          <p:spPr>
            <a:xfrm>
              <a:off x="9407473" y="4349008"/>
              <a:ext cx="768415" cy="369332"/>
            </a:xfrm>
            <a:prstGeom prst="rect">
              <a:avLst/>
            </a:prstGeom>
            <a:noFill/>
          </p:spPr>
          <p:txBody>
            <a:bodyPr wrap="none" rtlCol="0">
              <a:spAutoFit/>
            </a:bodyPr>
            <a:lstStyle/>
            <a:p>
              <a:r>
                <a:rPr lang="it-IT" b="1"/>
                <a:t>Tower</a:t>
              </a:r>
            </a:p>
          </p:txBody>
        </p:sp>
        <p:sp>
          <p:nvSpPr>
            <p:cNvPr id="21" name="CasellaDiTesto 20">
              <a:extLst>
                <a:ext uri="{FF2B5EF4-FFF2-40B4-BE49-F238E27FC236}">
                  <a16:creationId xmlns:a16="http://schemas.microsoft.com/office/drawing/2014/main" id="{BD900740-6382-428D-47C9-9F89ABBD6B33}"/>
                </a:ext>
              </a:extLst>
            </p:cNvPr>
            <p:cNvSpPr txBox="1"/>
            <p:nvPr/>
          </p:nvSpPr>
          <p:spPr>
            <a:xfrm>
              <a:off x="965954" y="2340974"/>
              <a:ext cx="1917513" cy="369332"/>
            </a:xfrm>
            <a:prstGeom prst="rect">
              <a:avLst/>
            </a:prstGeom>
            <a:noFill/>
          </p:spPr>
          <p:txBody>
            <a:bodyPr wrap="none" rtlCol="0">
              <a:spAutoFit/>
            </a:bodyPr>
            <a:lstStyle/>
            <a:p>
              <a:r>
                <a:rPr lang="it-IT" b="1"/>
                <a:t>Pre-Cleaning Area</a:t>
              </a:r>
            </a:p>
          </p:txBody>
        </p:sp>
      </p:grpSp>
      <p:sp>
        <p:nvSpPr>
          <p:cNvPr id="3" name="Ovale 2">
            <a:extLst>
              <a:ext uri="{FF2B5EF4-FFF2-40B4-BE49-F238E27FC236}">
                <a16:creationId xmlns:a16="http://schemas.microsoft.com/office/drawing/2014/main" id="{715A7807-34F1-BA2D-D7DB-CD44500C1E1F}"/>
              </a:ext>
            </a:extLst>
          </p:cNvPr>
          <p:cNvSpPr/>
          <p:nvPr/>
        </p:nvSpPr>
        <p:spPr>
          <a:xfrm>
            <a:off x="5518613" y="101945"/>
            <a:ext cx="2540000" cy="229506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Freccia a sinistra 28">
            <a:extLst>
              <a:ext uri="{FF2B5EF4-FFF2-40B4-BE49-F238E27FC236}">
                <a16:creationId xmlns:a16="http://schemas.microsoft.com/office/drawing/2014/main" id="{8BBDD346-E123-78DF-6B8B-8049C76DDC6A}"/>
              </a:ext>
            </a:extLst>
          </p:cNvPr>
          <p:cNvSpPr/>
          <p:nvPr/>
        </p:nvSpPr>
        <p:spPr>
          <a:xfrm rot="9007494">
            <a:off x="4320409" y="2094409"/>
            <a:ext cx="1330201" cy="491029"/>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9277230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26730-95A1-6F82-DE12-44616123E1AA}"/>
            </a:ext>
          </a:extLst>
        </p:cNvPr>
        <p:cNvGrpSpPr/>
        <p:nvPr/>
      </p:nvGrpSpPr>
      <p:grpSpPr>
        <a:xfrm>
          <a:off x="0" y="0"/>
          <a:ext cx="0" cy="0"/>
          <a:chOff x="0" y="0"/>
          <a:chExt cx="0" cy="0"/>
        </a:xfrm>
      </p:grpSpPr>
      <p:grpSp>
        <p:nvGrpSpPr>
          <p:cNvPr id="22" name="Gruppo 21">
            <a:extLst>
              <a:ext uri="{FF2B5EF4-FFF2-40B4-BE49-F238E27FC236}">
                <a16:creationId xmlns:a16="http://schemas.microsoft.com/office/drawing/2014/main" id="{E6C370D2-BA80-D7B9-BC59-484ADC1E4CA2}"/>
              </a:ext>
            </a:extLst>
          </p:cNvPr>
          <p:cNvGrpSpPr/>
          <p:nvPr/>
        </p:nvGrpSpPr>
        <p:grpSpPr>
          <a:xfrm>
            <a:off x="104712" y="120072"/>
            <a:ext cx="11058937" cy="5424407"/>
            <a:chOff x="149394" y="942109"/>
            <a:chExt cx="11058937" cy="5424407"/>
          </a:xfrm>
        </p:grpSpPr>
        <p:sp>
          <p:nvSpPr>
            <p:cNvPr id="4" name="Rettangolo 3">
              <a:extLst>
                <a:ext uri="{FF2B5EF4-FFF2-40B4-BE49-F238E27FC236}">
                  <a16:creationId xmlns:a16="http://schemas.microsoft.com/office/drawing/2014/main" id="{5167AED3-6CEF-B6E1-2AC6-5B984F2DF66E}"/>
                </a:ext>
              </a:extLst>
            </p:cNvPr>
            <p:cNvSpPr/>
            <p:nvPr/>
          </p:nvSpPr>
          <p:spPr>
            <a:xfrm>
              <a:off x="149394" y="994866"/>
              <a:ext cx="3046387" cy="2422482"/>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a:solidFill>
                    <a:schemeClr val="tx1"/>
                  </a:solidFill>
                </a:rPr>
                <a:t>ISO 7</a:t>
              </a:r>
            </a:p>
          </p:txBody>
        </p:sp>
        <p:sp>
          <p:nvSpPr>
            <p:cNvPr id="5" name="Rettangolo 4">
              <a:extLst>
                <a:ext uri="{FF2B5EF4-FFF2-40B4-BE49-F238E27FC236}">
                  <a16:creationId xmlns:a16="http://schemas.microsoft.com/office/drawing/2014/main" id="{C0B8B33C-B685-6A67-226C-3A3AC566D9C4}"/>
                </a:ext>
              </a:extLst>
            </p:cNvPr>
            <p:cNvSpPr/>
            <p:nvPr/>
          </p:nvSpPr>
          <p:spPr>
            <a:xfrm>
              <a:off x="240145" y="1080531"/>
              <a:ext cx="2863273" cy="614111"/>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a:extLst>
                <a:ext uri="{FF2B5EF4-FFF2-40B4-BE49-F238E27FC236}">
                  <a16:creationId xmlns:a16="http://schemas.microsoft.com/office/drawing/2014/main" id="{1E6E0287-0282-D95A-AE1F-E80A5062340A}"/>
                </a:ext>
              </a:extLst>
            </p:cNvPr>
            <p:cNvSpPr/>
            <p:nvPr/>
          </p:nvSpPr>
          <p:spPr>
            <a:xfrm>
              <a:off x="3202710" y="1570182"/>
              <a:ext cx="2189018" cy="1562902"/>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a:extLst>
                <a:ext uri="{FF2B5EF4-FFF2-40B4-BE49-F238E27FC236}">
                  <a16:creationId xmlns:a16="http://schemas.microsoft.com/office/drawing/2014/main" id="{686FE945-41FA-9320-8428-C1AE1E0AC9A1}"/>
                </a:ext>
              </a:extLst>
            </p:cNvPr>
            <p:cNvSpPr txBox="1"/>
            <p:nvPr/>
          </p:nvSpPr>
          <p:spPr>
            <a:xfrm>
              <a:off x="200893" y="1126775"/>
              <a:ext cx="2579254" cy="523220"/>
            </a:xfrm>
            <a:prstGeom prst="rect">
              <a:avLst/>
            </a:prstGeom>
            <a:noFill/>
          </p:spPr>
          <p:txBody>
            <a:bodyPr wrap="square" rtlCol="0">
              <a:spAutoFit/>
            </a:bodyPr>
            <a:lstStyle/>
            <a:p>
              <a:r>
                <a:rPr lang="it-IT" sz="1400" b="1"/>
                <a:t>Demineralized water and isopropyl alchol ultrasound bath</a:t>
              </a:r>
            </a:p>
          </p:txBody>
        </p:sp>
        <p:sp>
          <p:nvSpPr>
            <p:cNvPr id="6" name="CasellaDiTesto 5">
              <a:extLst>
                <a:ext uri="{FF2B5EF4-FFF2-40B4-BE49-F238E27FC236}">
                  <a16:creationId xmlns:a16="http://schemas.microsoft.com/office/drawing/2014/main" id="{0ECB60F4-E5CC-9D59-8474-BF50EF15BB92}"/>
                </a:ext>
              </a:extLst>
            </p:cNvPr>
            <p:cNvSpPr txBox="1"/>
            <p:nvPr/>
          </p:nvSpPr>
          <p:spPr>
            <a:xfrm>
              <a:off x="3195781" y="1851293"/>
              <a:ext cx="2447637" cy="923330"/>
            </a:xfrm>
            <a:prstGeom prst="rect">
              <a:avLst/>
            </a:prstGeom>
            <a:noFill/>
          </p:spPr>
          <p:txBody>
            <a:bodyPr wrap="square" rtlCol="0">
              <a:spAutoFit/>
            </a:bodyPr>
            <a:lstStyle/>
            <a:p>
              <a:r>
                <a:rPr lang="it-IT" b="1"/>
                <a:t>Clean washing tunnel:</a:t>
              </a:r>
            </a:p>
            <a:p>
              <a:r>
                <a:rPr lang="it-IT" b="1"/>
                <a:t>Demineralized water ISO 5 clean air flux</a:t>
              </a:r>
            </a:p>
          </p:txBody>
        </p:sp>
        <p:sp>
          <p:nvSpPr>
            <p:cNvPr id="9" name="Rettangolo 8">
              <a:extLst>
                <a:ext uri="{FF2B5EF4-FFF2-40B4-BE49-F238E27FC236}">
                  <a16:creationId xmlns:a16="http://schemas.microsoft.com/office/drawing/2014/main" id="{25A93939-DEC0-BC66-75E8-97511AC5CF11}"/>
                </a:ext>
              </a:extLst>
            </p:cNvPr>
            <p:cNvSpPr/>
            <p:nvPr/>
          </p:nvSpPr>
          <p:spPr>
            <a:xfrm>
              <a:off x="5391728" y="942109"/>
              <a:ext cx="2964873" cy="2475239"/>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BDD7E41E-4354-9A4F-0627-233BD1AFF906}"/>
                </a:ext>
              </a:extLst>
            </p:cNvPr>
            <p:cNvSpPr txBox="1"/>
            <p:nvPr/>
          </p:nvSpPr>
          <p:spPr>
            <a:xfrm>
              <a:off x="7405256" y="1018254"/>
              <a:ext cx="951345" cy="369332"/>
            </a:xfrm>
            <a:prstGeom prst="rect">
              <a:avLst/>
            </a:prstGeom>
            <a:noFill/>
          </p:spPr>
          <p:txBody>
            <a:bodyPr wrap="square">
              <a:spAutoFit/>
            </a:bodyPr>
            <a:lstStyle/>
            <a:p>
              <a:pPr algn="ctr"/>
              <a:r>
                <a:rPr lang="it-IT" b="1">
                  <a:solidFill>
                    <a:schemeClr val="tx1"/>
                  </a:solidFill>
                </a:rPr>
                <a:t>ISO 5</a:t>
              </a:r>
            </a:p>
          </p:txBody>
        </p:sp>
        <p:sp>
          <p:nvSpPr>
            <p:cNvPr id="12" name="Rettangolo 11">
              <a:extLst>
                <a:ext uri="{FF2B5EF4-FFF2-40B4-BE49-F238E27FC236}">
                  <a16:creationId xmlns:a16="http://schemas.microsoft.com/office/drawing/2014/main" id="{D494DE97-7435-E175-FA70-2D5FDA48C07E}"/>
                </a:ext>
              </a:extLst>
            </p:cNvPr>
            <p:cNvSpPr/>
            <p:nvPr/>
          </p:nvSpPr>
          <p:spPr>
            <a:xfrm>
              <a:off x="6242168" y="1417644"/>
              <a:ext cx="1066800" cy="923330"/>
            </a:xfrm>
            <a:prstGeom prst="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12">
              <a:extLst>
                <a:ext uri="{FF2B5EF4-FFF2-40B4-BE49-F238E27FC236}">
                  <a16:creationId xmlns:a16="http://schemas.microsoft.com/office/drawing/2014/main" id="{ACF98B88-83DF-F3E4-20B5-F244664EDC1C}"/>
                </a:ext>
              </a:extLst>
            </p:cNvPr>
            <p:cNvSpPr txBox="1"/>
            <p:nvPr/>
          </p:nvSpPr>
          <p:spPr>
            <a:xfrm>
              <a:off x="6357623" y="1694643"/>
              <a:ext cx="951345" cy="369332"/>
            </a:xfrm>
            <a:prstGeom prst="rect">
              <a:avLst/>
            </a:prstGeom>
            <a:noFill/>
          </p:spPr>
          <p:txBody>
            <a:bodyPr wrap="square">
              <a:spAutoFit/>
            </a:bodyPr>
            <a:lstStyle/>
            <a:p>
              <a:pPr algn="ctr"/>
              <a:r>
                <a:rPr lang="it-IT" b="1">
                  <a:solidFill>
                    <a:schemeClr val="tx1"/>
                  </a:solidFill>
                </a:rPr>
                <a:t>ISO 4</a:t>
              </a:r>
            </a:p>
          </p:txBody>
        </p:sp>
        <p:sp>
          <p:nvSpPr>
            <p:cNvPr id="14" name="Rettangolo 13">
              <a:extLst>
                <a:ext uri="{FF2B5EF4-FFF2-40B4-BE49-F238E27FC236}">
                  <a16:creationId xmlns:a16="http://schemas.microsoft.com/office/drawing/2014/main" id="{8A593D08-E57C-9EFC-A652-FDE62DC2D5C7}"/>
                </a:ext>
              </a:extLst>
            </p:cNvPr>
            <p:cNvSpPr/>
            <p:nvPr/>
          </p:nvSpPr>
          <p:spPr>
            <a:xfrm>
              <a:off x="8362532" y="942109"/>
              <a:ext cx="2845799" cy="5424407"/>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b="1">
                <a:solidFill>
                  <a:schemeClr val="tx1"/>
                </a:solidFill>
              </a:endParaRPr>
            </a:p>
          </p:txBody>
        </p:sp>
        <p:sp>
          <p:nvSpPr>
            <p:cNvPr id="15" name="CasellaDiTesto 14">
              <a:extLst>
                <a:ext uri="{FF2B5EF4-FFF2-40B4-BE49-F238E27FC236}">
                  <a16:creationId xmlns:a16="http://schemas.microsoft.com/office/drawing/2014/main" id="{02A49FBA-0F6E-CA83-3187-3623111A9C01}"/>
                </a:ext>
              </a:extLst>
            </p:cNvPr>
            <p:cNvSpPr txBox="1"/>
            <p:nvPr/>
          </p:nvSpPr>
          <p:spPr>
            <a:xfrm>
              <a:off x="5446148" y="994866"/>
              <a:ext cx="1599156" cy="369332"/>
            </a:xfrm>
            <a:prstGeom prst="rect">
              <a:avLst/>
            </a:prstGeom>
            <a:noFill/>
          </p:spPr>
          <p:txBody>
            <a:bodyPr wrap="none" rtlCol="0">
              <a:spAutoFit/>
            </a:bodyPr>
            <a:lstStyle/>
            <a:p>
              <a:r>
                <a:rPr lang="it-IT" b="1"/>
                <a:t>Assembly Area</a:t>
              </a:r>
            </a:p>
          </p:txBody>
        </p:sp>
        <p:sp>
          <p:nvSpPr>
            <p:cNvPr id="16" name="Ovale 15">
              <a:extLst>
                <a:ext uri="{FF2B5EF4-FFF2-40B4-BE49-F238E27FC236}">
                  <a16:creationId xmlns:a16="http://schemas.microsoft.com/office/drawing/2014/main" id="{3C9F538B-B802-1B83-4697-0307F6EB0FEB}"/>
                </a:ext>
              </a:extLst>
            </p:cNvPr>
            <p:cNvSpPr/>
            <p:nvPr/>
          </p:nvSpPr>
          <p:spPr>
            <a:xfrm>
              <a:off x="8736794" y="4174836"/>
              <a:ext cx="2139832" cy="2139832"/>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CasellaDiTesto 16">
              <a:extLst>
                <a:ext uri="{FF2B5EF4-FFF2-40B4-BE49-F238E27FC236}">
                  <a16:creationId xmlns:a16="http://schemas.microsoft.com/office/drawing/2014/main" id="{7968F157-6126-93EF-17DC-0BBC742AA378}"/>
                </a:ext>
              </a:extLst>
            </p:cNvPr>
            <p:cNvSpPr txBox="1"/>
            <p:nvPr/>
          </p:nvSpPr>
          <p:spPr>
            <a:xfrm>
              <a:off x="10446326" y="985032"/>
              <a:ext cx="679994" cy="369332"/>
            </a:xfrm>
            <a:prstGeom prst="rect">
              <a:avLst/>
            </a:prstGeom>
            <a:noFill/>
          </p:spPr>
          <p:txBody>
            <a:bodyPr wrap="none" rtlCol="0">
              <a:spAutoFit/>
            </a:bodyPr>
            <a:lstStyle/>
            <a:p>
              <a:r>
                <a:rPr lang="it-IT" b="1"/>
                <a:t>ISO 7</a:t>
              </a:r>
            </a:p>
          </p:txBody>
        </p:sp>
        <p:sp>
          <p:nvSpPr>
            <p:cNvPr id="18" name="CasellaDiTesto 17">
              <a:extLst>
                <a:ext uri="{FF2B5EF4-FFF2-40B4-BE49-F238E27FC236}">
                  <a16:creationId xmlns:a16="http://schemas.microsoft.com/office/drawing/2014/main" id="{1862A284-BEFB-1CC0-1CA3-F2EB13405106}"/>
                </a:ext>
              </a:extLst>
            </p:cNvPr>
            <p:cNvSpPr txBox="1"/>
            <p:nvPr/>
          </p:nvSpPr>
          <p:spPr>
            <a:xfrm>
              <a:off x="9309758" y="5060086"/>
              <a:ext cx="951345" cy="369332"/>
            </a:xfrm>
            <a:prstGeom prst="rect">
              <a:avLst/>
            </a:prstGeom>
            <a:noFill/>
          </p:spPr>
          <p:txBody>
            <a:bodyPr wrap="square">
              <a:spAutoFit/>
            </a:bodyPr>
            <a:lstStyle/>
            <a:p>
              <a:pPr algn="ctr"/>
              <a:r>
                <a:rPr lang="it-IT" b="1">
                  <a:solidFill>
                    <a:schemeClr val="tx1"/>
                  </a:solidFill>
                </a:rPr>
                <a:t>ISO 4</a:t>
              </a:r>
            </a:p>
          </p:txBody>
        </p:sp>
        <p:sp>
          <p:nvSpPr>
            <p:cNvPr id="19" name="CasellaDiTesto 18">
              <a:extLst>
                <a:ext uri="{FF2B5EF4-FFF2-40B4-BE49-F238E27FC236}">
                  <a16:creationId xmlns:a16="http://schemas.microsoft.com/office/drawing/2014/main" id="{B52D0AA3-7779-CB6E-E044-00065D23D5D5}"/>
                </a:ext>
              </a:extLst>
            </p:cNvPr>
            <p:cNvSpPr txBox="1"/>
            <p:nvPr/>
          </p:nvSpPr>
          <p:spPr>
            <a:xfrm>
              <a:off x="8894257" y="1726218"/>
              <a:ext cx="1601464" cy="369332"/>
            </a:xfrm>
            <a:prstGeom prst="rect">
              <a:avLst/>
            </a:prstGeom>
            <a:noFill/>
          </p:spPr>
          <p:txBody>
            <a:bodyPr wrap="none" rtlCol="0">
              <a:spAutoFit/>
            </a:bodyPr>
            <a:lstStyle/>
            <a:p>
              <a:r>
                <a:rPr lang="it-IT" b="1"/>
                <a:t>Transport Area</a:t>
              </a:r>
            </a:p>
          </p:txBody>
        </p:sp>
        <p:sp>
          <p:nvSpPr>
            <p:cNvPr id="20" name="CasellaDiTesto 19">
              <a:extLst>
                <a:ext uri="{FF2B5EF4-FFF2-40B4-BE49-F238E27FC236}">
                  <a16:creationId xmlns:a16="http://schemas.microsoft.com/office/drawing/2014/main" id="{7A0887D0-0826-8872-66DE-0FA4752E96AB}"/>
                </a:ext>
              </a:extLst>
            </p:cNvPr>
            <p:cNvSpPr txBox="1"/>
            <p:nvPr/>
          </p:nvSpPr>
          <p:spPr>
            <a:xfrm>
              <a:off x="9407473" y="4349008"/>
              <a:ext cx="768415" cy="369332"/>
            </a:xfrm>
            <a:prstGeom prst="rect">
              <a:avLst/>
            </a:prstGeom>
            <a:noFill/>
          </p:spPr>
          <p:txBody>
            <a:bodyPr wrap="none" rtlCol="0">
              <a:spAutoFit/>
            </a:bodyPr>
            <a:lstStyle/>
            <a:p>
              <a:r>
                <a:rPr lang="it-IT" b="1"/>
                <a:t>Tower</a:t>
              </a:r>
            </a:p>
          </p:txBody>
        </p:sp>
        <p:sp>
          <p:nvSpPr>
            <p:cNvPr id="21" name="CasellaDiTesto 20">
              <a:extLst>
                <a:ext uri="{FF2B5EF4-FFF2-40B4-BE49-F238E27FC236}">
                  <a16:creationId xmlns:a16="http://schemas.microsoft.com/office/drawing/2014/main" id="{93301D2B-728C-3AFE-F868-C5E722971369}"/>
                </a:ext>
              </a:extLst>
            </p:cNvPr>
            <p:cNvSpPr txBox="1"/>
            <p:nvPr/>
          </p:nvSpPr>
          <p:spPr>
            <a:xfrm>
              <a:off x="965954" y="2340974"/>
              <a:ext cx="1917513" cy="369332"/>
            </a:xfrm>
            <a:prstGeom prst="rect">
              <a:avLst/>
            </a:prstGeom>
            <a:noFill/>
          </p:spPr>
          <p:txBody>
            <a:bodyPr wrap="none" rtlCol="0">
              <a:spAutoFit/>
            </a:bodyPr>
            <a:lstStyle/>
            <a:p>
              <a:r>
                <a:rPr lang="it-IT" b="1"/>
                <a:t>Pre-Cleaning Area</a:t>
              </a:r>
            </a:p>
          </p:txBody>
        </p:sp>
      </p:grpSp>
      <p:sp>
        <p:nvSpPr>
          <p:cNvPr id="3" name="Ovale 2">
            <a:extLst>
              <a:ext uri="{FF2B5EF4-FFF2-40B4-BE49-F238E27FC236}">
                <a16:creationId xmlns:a16="http://schemas.microsoft.com/office/drawing/2014/main" id="{CC4F990A-45EE-4E8F-D25C-E393FA81CBDF}"/>
              </a:ext>
            </a:extLst>
          </p:cNvPr>
          <p:cNvSpPr/>
          <p:nvPr/>
        </p:nvSpPr>
        <p:spPr>
          <a:xfrm>
            <a:off x="8519626" y="133491"/>
            <a:ext cx="2540000" cy="229506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Freccia a sinistra 28">
            <a:extLst>
              <a:ext uri="{FF2B5EF4-FFF2-40B4-BE49-F238E27FC236}">
                <a16:creationId xmlns:a16="http://schemas.microsoft.com/office/drawing/2014/main" id="{84AFE79E-A2FB-9B80-AC16-A94AFD84082F}"/>
              </a:ext>
            </a:extLst>
          </p:cNvPr>
          <p:cNvSpPr/>
          <p:nvPr/>
        </p:nvSpPr>
        <p:spPr>
          <a:xfrm rot="9007494">
            <a:off x="7627590" y="2343765"/>
            <a:ext cx="1330201" cy="491029"/>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 name="Immagine 9" descr="Immagine che contiene interno, muro, lavandino, Trasparenza">
            <a:extLst>
              <a:ext uri="{FF2B5EF4-FFF2-40B4-BE49-F238E27FC236}">
                <a16:creationId xmlns:a16="http://schemas.microsoft.com/office/drawing/2014/main" id="{AF9FF8B1-E332-7EEF-7879-B3F9443E62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725482" y="1558127"/>
            <a:ext cx="6044528" cy="4533396"/>
          </a:xfrm>
          <a:prstGeom prst="rect">
            <a:avLst/>
          </a:prstGeom>
        </p:spPr>
      </p:pic>
      <p:sp>
        <p:nvSpPr>
          <p:cNvPr id="23" name="CasellaDiTesto 22">
            <a:extLst>
              <a:ext uri="{FF2B5EF4-FFF2-40B4-BE49-F238E27FC236}">
                <a16:creationId xmlns:a16="http://schemas.microsoft.com/office/drawing/2014/main" id="{5C940C36-0E21-7594-3942-360BFA99EFF3}"/>
              </a:ext>
            </a:extLst>
          </p:cNvPr>
          <p:cNvSpPr txBox="1"/>
          <p:nvPr/>
        </p:nvSpPr>
        <p:spPr>
          <a:xfrm>
            <a:off x="104712" y="3249972"/>
            <a:ext cx="4360371" cy="923330"/>
          </a:xfrm>
          <a:prstGeom prst="rect">
            <a:avLst/>
          </a:prstGeom>
          <a:solidFill>
            <a:schemeClr val="accent1">
              <a:lumMod val="20000"/>
              <a:lumOff val="80000"/>
            </a:schemeClr>
          </a:solidFill>
        </p:spPr>
        <p:txBody>
          <a:bodyPr wrap="square" rtlCol="0">
            <a:spAutoFit/>
          </a:bodyPr>
          <a:lstStyle/>
          <a:p>
            <a:r>
              <a:rPr lang="it-IT" b="1"/>
              <a:t>- The payload is protected with multiple layers of clean plastic and transported under the tower for integration with the SA.</a:t>
            </a:r>
          </a:p>
        </p:txBody>
      </p:sp>
      <p:sp>
        <p:nvSpPr>
          <p:cNvPr id="24" name="CasellaDiTesto 23">
            <a:extLst>
              <a:ext uri="{FF2B5EF4-FFF2-40B4-BE49-F238E27FC236}">
                <a16:creationId xmlns:a16="http://schemas.microsoft.com/office/drawing/2014/main" id="{DFFA7F10-0194-E37D-C1BB-B1A795C0286A}"/>
              </a:ext>
            </a:extLst>
          </p:cNvPr>
          <p:cNvSpPr txBox="1"/>
          <p:nvPr/>
        </p:nvSpPr>
        <p:spPr>
          <a:xfrm>
            <a:off x="103325" y="4729007"/>
            <a:ext cx="4468675" cy="923330"/>
          </a:xfrm>
          <a:prstGeom prst="rect">
            <a:avLst/>
          </a:prstGeom>
          <a:solidFill>
            <a:schemeClr val="accent1">
              <a:lumMod val="20000"/>
              <a:lumOff val="80000"/>
            </a:schemeClr>
          </a:solidFill>
        </p:spPr>
        <p:txBody>
          <a:bodyPr wrap="square" rtlCol="0">
            <a:spAutoFit/>
          </a:bodyPr>
          <a:lstStyle/>
          <a:p>
            <a:r>
              <a:rPr lang="it-IT" b="1"/>
              <a:t>Usually, the protected payload transits in a ISO 7/ISO 6 clean room, arriving under the tower, where a flux of ISO 4 air is present.</a:t>
            </a:r>
          </a:p>
        </p:txBody>
      </p:sp>
    </p:spTree>
    <p:extLst>
      <p:ext uri="{BB962C8B-B14F-4D97-AF65-F5344CB8AC3E}">
        <p14:creationId xmlns:p14="http://schemas.microsoft.com/office/powerpoint/2010/main" val="41728431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424DF-0591-E405-95F0-04E323CCABCD}"/>
            </a:ext>
          </a:extLst>
        </p:cNvPr>
        <p:cNvGrpSpPr/>
        <p:nvPr/>
      </p:nvGrpSpPr>
      <p:grpSpPr>
        <a:xfrm>
          <a:off x="0" y="0"/>
          <a:ext cx="0" cy="0"/>
          <a:chOff x="0" y="0"/>
          <a:chExt cx="0" cy="0"/>
        </a:xfrm>
      </p:grpSpPr>
      <p:grpSp>
        <p:nvGrpSpPr>
          <p:cNvPr id="22" name="Gruppo 21">
            <a:extLst>
              <a:ext uri="{FF2B5EF4-FFF2-40B4-BE49-F238E27FC236}">
                <a16:creationId xmlns:a16="http://schemas.microsoft.com/office/drawing/2014/main" id="{7C1A8705-E4F4-7176-F5E1-D62D62470436}"/>
              </a:ext>
            </a:extLst>
          </p:cNvPr>
          <p:cNvGrpSpPr/>
          <p:nvPr/>
        </p:nvGrpSpPr>
        <p:grpSpPr>
          <a:xfrm>
            <a:off x="104712" y="120072"/>
            <a:ext cx="11058937" cy="5424407"/>
            <a:chOff x="149394" y="942109"/>
            <a:chExt cx="11058937" cy="5424407"/>
          </a:xfrm>
        </p:grpSpPr>
        <p:sp>
          <p:nvSpPr>
            <p:cNvPr id="4" name="Rettangolo 3">
              <a:extLst>
                <a:ext uri="{FF2B5EF4-FFF2-40B4-BE49-F238E27FC236}">
                  <a16:creationId xmlns:a16="http://schemas.microsoft.com/office/drawing/2014/main" id="{E23A2002-6333-E91D-1C03-28C5786ED828}"/>
                </a:ext>
              </a:extLst>
            </p:cNvPr>
            <p:cNvSpPr/>
            <p:nvPr/>
          </p:nvSpPr>
          <p:spPr>
            <a:xfrm>
              <a:off x="149394" y="994866"/>
              <a:ext cx="3046387" cy="2422482"/>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a:solidFill>
                    <a:schemeClr val="tx1"/>
                  </a:solidFill>
                </a:rPr>
                <a:t>ISO 7</a:t>
              </a:r>
            </a:p>
          </p:txBody>
        </p:sp>
        <p:sp>
          <p:nvSpPr>
            <p:cNvPr id="5" name="Rettangolo 4">
              <a:extLst>
                <a:ext uri="{FF2B5EF4-FFF2-40B4-BE49-F238E27FC236}">
                  <a16:creationId xmlns:a16="http://schemas.microsoft.com/office/drawing/2014/main" id="{D2D11728-3CD2-EC58-79F4-6A472287CF10}"/>
                </a:ext>
              </a:extLst>
            </p:cNvPr>
            <p:cNvSpPr/>
            <p:nvPr/>
          </p:nvSpPr>
          <p:spPr>
            <a:xfrm>
              <a:off x="240145" y="1080531"/>
              <a:ext cx="2863273" cy="614111"/>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a:extLst>
                <a:ext uri="{FF2B5EF4-FFF2-40B4-BE49-F238E27FC236}">
                  <a16:creationId xmlns:a16="http://schemas.microsoft.com/office/drawing/2014/main" id="{B7D50D52-04B4-1545-6606-2FC357CEB7D1}"/>
                </a:ext>
              </a:extLst>
            </p:cNvPr>
            <p:cNvSpPr/>
            <p:nvPr/>
          </p:nvSpPr>
          <p:spPr>
            <a:xfrm>
              <a:off x="3202710" y="1570182"/>
              <a:ext cx="2189018" cy="1562902"/>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a:extLst>
                <a:ext uri="{FF2B5EF4-FFF2-40B4-BE49-F238E27FC236}">
                  <a16:creationId xmlns:a16="http://schemas.microsoft.com/office/drawing/2014/main" id="{170653DE-C7B1-FD14-75B6-C432EB3E8ECA}"/>
                </a:ext>
              </a:extLst>
            </p:cNvPr>
            <p:cNvSpPr txBox="1"/>
            <p:nvPr/>
          </p:nvSpPr>
          <p:spPr>
            <a:xfrm>
              <a:off x="200893" y="1126775"/>
              <a:ext cx="2579254" cy="523220"/>
            </a:xfrm>
            <a:prstGeom prst="rect">
              <a:avLst/>
            </a:prstGeom>
            <a:noFill/>
          </p:spPr>
          <p:txBody>
            <a:bodyPr wrap="square" rtlCol="0">
              <a:spAutoFit/>
            </a:bodyPr>
            <a:lstStyle/>
            <a:p>
              <a:r>
                <a:rPr lang="it-IT" sz="1400" b="1"/>
                <a:t>Demineralized water and isopropyl alchol ultrasound bath</a:t>
              </a:r>
            </a:p>
          </p:txBody>
        </p:sp>
        <p:sp>
          <p:nvSpPr>
            <p:cNvPr id="6" name="CasellaDiTesto 5">
              <a:extLst>
                <a:ext uri="{FF2B5EF4-FFF2-40B4-BE49-F238E27FC236}">
                  <a16:creationId xmlns:a16="http://schemas.microsoft.com/office/drawing/2014/main" id="{DF0B3CA2-4006-34F9-44C8-7910A4208A8D}"/>
                </a:ext>
              </a:extLst>
            </p:cNvPr>
            <p:cNvSpPr txBox="1"/>
            <p:nvPr/>
          </p:nvSpPr>
          <p:spPr>
            <a:xfrm>
              <a:off x="3195781" y="1851293"/>
              <a:ext cx="2447637" cy="923330"/>
            </a:xfrm>
            <a:prstGeom prst="rect">
              <a:avLst/>
            </a:prstGeom>
            <a:noFill/>
          </p:spPr>
          <p:txBody>
            <a:bodyPr wrap="square" rtlCol="0">
              <a:spAutoFit/>
            </a:bodyPr>
            <a:lstStyle/>
            <a:p>
              <a:r>
                <a:rPr lang="it-IT" b="1"/>
                <a:t>Clean washing tunnel:</a:t>
              </a:r>
            </a:p>
            <a:p>
              <a:r>
                <a:rPr lang="it-IT" b="1"/>
                <a:t>Demineralized water ISO 5 clean air flux</a:t>
              </a:r>
            </a:p>
          </p:txBody>
        </p:sp>
        <p:sp>
          <p:nvSpPr>
            <p:cNvPr id="9" name="Rettangolo 8">
              <a:extLst>
                <a:ext uri="{FF2B5EF4-FFF2-40B4-BE49-F238E27FC236}">
                  <a16:creationId xmlns:a16="http://schemas.microsoft.com/office/drawing/2014/main" id="{099E95BC-4DCA-44AD-2B34-0E0895A0417A}"/>
                </a:ext>
              </a:extLst>
            </p:cNvPr>
            <p:cNvSpPr/>
            <p:nvPr/>
          </p:nvSpPr>
          <p:spPr>
            <a:xfrm>
              <a:off x="5391728" y="942109"/>
              <a:ext cx="2964873" cy="2475239"/>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43078190-9A89-D368-635B-72C3DD2FDF34}"/>
                </a:ext>
              </a:extLst>
            </p:cNvPr>
            <p:cNvSpPr txBox="1"/>
            <p:nvPr/>
          </p:nvSpPr>
          <p:spPr>
            <a:xfrm>
              <a:off x="7405256" y="1018254"/>
              <a:ext cx="951345" cy="369332"/>
            </a:xfrm>
            <a:prstGeom prst="rect">
              <a:avLst/>
            </a:prstGeom>
            <a:noFill/>
          </p:spPr>
          <p:txBody>
            <a:bodyPr wrap="square">
              <a:spAutoFit/>
            </a:bodyPr>
            <a:lstStyle/>
            <a:p>
              <a:pPr algn="ctr"/>
              <a:r>
                <a:rPr lang="it-IT" b="1">
                  <a:solidFill>
                    <a:schemeClr val="tx1"/>
                  </a:solidFill>
                </a:rPr>
                <a:t>ISO 5</a:t>
              </a:r>
            </a:p>
          </p:txBody>
        </p:sp>
        <p:sp>
          <p:nvSpPr>
            <p:cNvPr id="12" name="Rettangolo 11">
              <a:extLst>
                <a:ext uri="{FF2B5EF4-FFF2-40B4-BE49-F238E27FC236}">
                  <a16:creationId xmlns:a16="http://schemas.microsoft.com/office/drawing/2014/main" id="{35605095-9780-E52F-833F-07BCB56202A8}"/>
                </a:ext>
              </a:extLst>
            </p:cNvPr>
            <p:cNvSpPr/>
            <p:nvPr/>
          </p:nvSpPr>
          <p:spPr>
            <a:xfrm>
              <a:off x="6242168" y="1417644"/>
              <a:ext cx="1066800" cy="923330"/>
            </a:xfrm>
            <a:prstGeom prst="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12">
              <a:extLst>
                <a:ext uri="{FF2B5EF4-FFF2-40B4-BE49-F238E27FC236}">
                  <a16:creationId xmlns:a16="http://schemas.microsoft.com/office/drawing/2014/main" id="{9F0CA93C-08AE-ABE4-249D-61120106C807}"/>
                </a:ext>
              </a:extLst>
            </p:cNvPr>
            <p:cNvSpPr txBox="1"/>
            <p:nvPr/>
          </p:nvSpPr>
          <p:spPr>
            <a:xfrm>
              <a:off x="6357623" y="1694643"/>
              <a:ext cx="951345" cy="369332"/>
            </a:xfrm>
            <a:prstGeom prst="rect">
              <a:avLst/>
            </a:prstGeom>
            <a:noFill/>
          </p:spPr>
          <p:txBody>
            <a:bodyPr wrap="square">
              <a:spAutoFit/>
            </a:bodyPr>
            <a:lstStyle/>
            <a:p>
              <a:pPr algn="ctr"/>
              <a:r>
                <a:rPr lang="it-IT" b="1">
                  <a:solidFill>
                    <a:schemeClr val="tx1"/>
                  </a:solidFill>
                </a:rPr>
                <a:t>ISO 4</a:t>
              </a:r>
            </a:p>
          </p:txBody>
        </p:sp>
        <p:sp>
          <p:nvSpPr>
            <p:cNvPr id="14" name="Rettangolo 13">
              <a:extLst>
                <a:ext uri="{FF2B5EF4-FFF2-40B4-BE49-F238E27FC236}">
                  <a16:creationId xmlns:a16="http://schemas.microsoft.com/office/drawing/2014/main" id="{27020DCC-32D1-CC78-964E-6B26110215CF}"/>
                </a:ext>
              </a:extLst>
            </p:cNvPr>
            <p:cNvSpPr/>
            <p:nvPr/>
          </p:nvSpPr>
          <p:spPr>
            <a:xfrm>
              <a:off x="8362532" y="942109"/>
              <a:ext cx="2845799" cy="5424407"/>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b="1">
                <a:solidFill>
                  <a:schemeClr val="tx1"/>
                </a:solidFill>
              </a:endParaRPr>
            </a:p>
          </p:txBody>
        </p:sp>
        <p:sp>
          <p:nvSpPr>
            <p:cNvPr id="15" name="CasellaDiTesto 14">
              <a:extLst>
                <a:ext uri="{FF2B5EF4-FFF2-40B4-BE49-F238E27FC236}">
                  <a16:creationId xmlns:a16="http://schemas.microsoft.com/office/drawing/2014/main" id="{780D0E95-8C56-5055-A489-5B1ED43A8ACE}"/>
                </a:ext>
              </a:extLst>
            </p:cNvPr>
            <p:cNvSpPr txBox="1"/>
            <p:nvPr/>
          </p:nvSpPr>
          <p:spPr>
            <a:xfrm>
              <a:off x="5446148" y="994866"/>
              <a:ext cx="1599156" cy="369332"/>
            </a:xfrm>
            <a:prstGeom prst="rect">
              <a:avLst/>
            </a:prstGeom>
            <a:noFill/>
          </p:spPr>
          <p:txBody>
            <a:bodyPr wrap="none" rtlCol="0">
              <a:spAutoFit/>
            </a:bodyPr>
            <a:lstStyle/>
            <a:p>
              <a:r>
                <a:rPr lang="it-IT" b="1"/>
                <a:t>Assembly Area</a:t>
              </a:r>
            </a:p>
          </p:txBody>
        </p:sp>
        <p:sp>
          <p:nvSpPr>
            <p:cNvPr id="16" name="Ovale 15">
              <a:extLst>
                <a:ext uri="{FF2B5EF4-FFF2-40B4-BE49-F238E27FC236}">
                  <a16:creationId xmlns:a16="http://schemas.microsoft.com/office/drawing/2014/main" id="{57F5F9B4-71CE-897C-34BC-B8A0B4E6F9B9}"/>
                </a:ext>
              </a:extLst>
            </p:cNvPr>
            <p:cNvSpPr/>
            <p:nvPr/>
          </p:nvSpPr>
          <p:spPr>
            <a:xfrm>
              <a:off x="8736794" y="4174836"/>
              <a:ext cx="2139832" cy="2139832"/>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CasellaDiTesto 16">
              <a:extLst>
                <a:ext uri="{FF2B5EF4-FFF2-40B4-BE49-F238E27FC236}">
                  <a16:creationId xmlns:a16="http://schemas.microsoft.com/office/drawing/2014/main" id="{A502EA86-7D99-B137-4A9C-BA3C3442348F}"/>
                </a:ext>
              </a:extLst>
            </p:cNvPr>
            <p:cNvSpPr txBox="1"/>
            <p:nvPr/>
          </p:nvSpPr>
          <p:spPr>
            <a:xfrm>
              <a:off x="10446326" y="985032"/>
              <a:ext cx="679994" cy="369332"/>
            </a:xfrm>
            <a:prstGeom prst="rect">
              <a:avLst/>
            </a:prstGeom>
            <a:noFill/>
          </p:spPr>
          <p:txBody>
            <a:bodyPr wrap="none" rtlCol="0">
              <a:spAutoFit/>
            </a:bodyPr>
            <a:lstStyle/>
            <a:p>
              <a:r>
                <a:rPr lang="it-IT" b="1"/>
                <a:t>ISO 7</a:t>
              </a:r>
            </a:p>
          </p:txBody>
        </p:sp>
        <p:sp>
          <p:nvSpPr>
            <p:cNvPr id="18" name="CasellaDiTesto 17">
              <a:extLst>
                <a:ext uri="{FF2B5EF4-FFF2-40B4-BE49-F238E27FC236}">
                  <a16:creationId xmlns:a16="http://schemas.microsoft.com/office/drawing/2014/main" id="{A7BCB181-0C3C-B72C-1BCE-7989C675855F}"/>
                </a:ext>
              </a:extLst>
            </p:cNvPr>
            <p:cNvSpPr txBox="1"/>
            <p:nvPr/>
          </p:nvSpPr>
          <p:spPr>
            <a:xfrm>
              <a:off x="9309758" y="5060086"/>
              <a:ext cx="951345" cy="369332"/>
            </a:xfrm>
            <a:prstGeom prst="rect">
              <a:avLst/>
            </a:prstGeom>
            <a:noFill/>
          </p:spPr>
          <p:txBody>
            <a:bodyPr wrap="square">
              <a:spAutoFit/>
            </a:bodyPr>
            <a:lstStyle/>
            <a:p>
              <a:pPr algn="ctr"/>
              <a:r>
                <a:rPr lang="it-IT" b="1">
                  <a:solidFill>
                    <a:schemeClr val="tx1"/>
                  </a:solidFill>
                </a:rPr>
                <a:t>ISO 4</a:t>
              </a:r>
            </a:p>
          </p:txBody>
        </p:sp>
        <p:sp>
          <p:nvSpPr>
            <p:cNvPr id="19" name="CasellaDiTesto 18">
              <a:extLst>
                <a:ext uri="{FF2B5EF4-FFF2-40B4-BE49-F238E27FC236}">
                  <a16:creationId xmlns:a16="http://schemas.microsoft.com/office/drawing/2014/main" id="{B72549BC-7D95-85C3-6ACA-98458671FA57}"/>
                </a:ext>
              </a:extLst>
            </p:cNvPr>
            <p:cNvSpPr txBox="1"/>
            <p:nvPr/>
          </p:nvSpPr>
          <p:spPr>
            <a:xfrm>
              <a:off x="8894257" y="1726218"/>
              <a:ext cx="1601464" cy="369332"/>
            </a:xfrm>
            <a:prstGeom prst="rect">
              <a:avLst/>
            </a:prstGeom>
            <a:noFill/>
          </p:spPr>
          <p:txBody>
            <a:bodyPr wrap="none" rtlCol="0">
              <a:spAutoFit/>
            </a:bodyPr>
            <a:lstStyle/>
            <a:p>
              <a:r>
                <a:rPr lang="it-IT" b="1"/>
                <a:t>Transport Area</a:t>
              </a:r>
            </a:p>
          </p:txBody>
        </p:sp>
        <p:sp>
          <p:nvSpPr>
            <p:cNvPr id="20" name="CasellaDiTesto 19">
              <a:extLst>
                <a:ext uri="{FF2B5EF4-FFF2-40B4-BE49-F238E27FC236}">
                  <a16:creationId xmlns:a16="http://schemas.microsoft.com/office/drawing/2014/main" id="{3E317B9D-8EAD-3874-07C0-97594CB93430}"/>
                </a:ext>
              </a:extLst>
            </p:cNvPr>
            <p:cNvSpPr txBox="1"/>
            <p:nvPr/>
          </p:nvSpPr>
          <p:spPr>
            <a:xfrm>
              <a:off x="9407473" y="4349008"/>
              <a:ext cx="768415" cy="369332"/>
            </a:xfrm>
            <a:prstGeom prst="rect">
              <a:avLst/>
            </a:prstGeom>
            <a:noFill/>
          </p:spPr>
          <p:txBody>
            <a:bodyPr wrap="none" rtlCol="0">
              <a:spAutoFit/>
            </a:bodyPr>
            <a:lstStyle/>
            <a:p>
              <a:r>
                <a:rPr lang="it-IT" b="1"/>
                <a:t>Tower</a:t>
              </a:r>
            </a:p>
          </p:txBody>
        </p:sp>
        <p:sp>
          <p:nvSpPr>
            <p:cNvPr id="21" name="CasellaDiTesto 20">
              <a:extLst>
                <a:ext uri="{FF2B5EF4-FFF2-40B4-BE49-F238E27FC236}">
                  <a16:creationId xmlns:a16="http://schemas.microsoft.com/office/drawing/2014/main" id="{72B0900A-CC08-7DB9-7F05-9C8D3556BCA1}"/>
                </a:ext>
              </a:extLst>
            </p:cNvPr>
            <p:cNvSpPr txBox="1"/>
            <p:nvPr/>
          </p:nvSpPr>
          <p:spPr>
            <a:xfrm>
              <a:off x="965954" y="2340974"/>
              <a:ext cx="1917513" cy="369332"/>
            </a:xfrm>
            <a:prstGeom prst="rect">
              <a:avLst/>
            </a:prstGeom>
            <a:noFill/>
          </p:spPr>
          <p:txBody>
            <a:bodyPr wrap="none" rtlCol="0">
              <a:spAutoFit/>
            </a:bodyPr>
            <a:lstStyle/>
            <a:p>
              <a:r>
                <a:rPr lang="it-IT" b="1"/>
                <a:t>Pre-Cleaning Area</a:t>
              </a:r>
            </a:p>
          </p:txBody>
        </p:sp>
      </p:grpSp>
      <p:sp>
        <p:nvSpPr>
          <p:cNvPr id="3" name="Ovale 2">
            <a:extLst>
              <a:ext uri="{FF2B5EF4-FFF2-40B4-BE49-F238E27FC236}">
                <a16:creationId xmlns:a16="http://schemas.microsoft.com/office/drawing/2014/main" id="{F04708CB-03C7-7686-3072-AFEB0C836B43}"/>
              </a:ext>
            </a:extLst>
          </p:cNvPr>
          <p:cNvSpPr/>
          <p:nvPr/>
        </p:nvSpPr>
        <p:spPr>
          <a:xfrm>
            <a:off x="8492028" y="3249414"/>
            <a:ext cx="2540000" cy="229506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4" name="Immagine 23">
            <a:extLst>
              <a:ext uri="{FF2B5EF4-FFF2-40B4-BE49-F238E27FC236}">
                <a16:creationId xmlns:a16="http://schemas.microsoft.com/office/drawing/2014/main" id="{43F8D11E-D372-E3F8-9382-D87E232BB471}"/>
              </a:ext>
            </a:extLst>
          </p:cNvPr>
          <p:cNvPicPr>
            <a:picLocks noChangeAspect="1"/>
          </p:cNvPicPr>
          <p:nvPr/>
        </p:nvPicPr>
        <p:blipFill>
          <a:blip r:embed="rId2"/>
          <a:stretch>
            <a:fillRect/>
          </a:stretch>
        </p:blipFill>
        <p:spPr>
          <a:xfrm>
            <a:off x="104712" y="2006032"/>
            <a:ext cx="8103268" cy="4385532"/>
          </a:xfrm>
          <a:prstGeom prst="rect">
            <a:avLst/>
          </a:prstGeom>
        </p:spPr>
      </p:pic>
      <p:sp>
        <p:nvSpPr>
          <p:cNvPr id="29" name="Freccia a sinistra 28">
            <a:extLst>
              <a:ext uri="{FF2B5EF4-FFF2-40B4-BE49-F238E27FC236}">
                <a16:creationId xmlns:a16="http://schemas.microsoft.com/office/drawing/2014/main" id="{309FC78B-FE23-A8C0-B554-7D712B7C1469}"/>
              </a:ext>
            </a:extLst>
          </p:cNvPr>
          <p:cNvSpPr/>
          <p:nvPr/>
        </p:nvSpPr>
        <p:spPr>
          <a:xfrm rot="12605347">
            <a:off x="7966982" y="3376187"/>
            <a:ext cx="1176849" cy="491029"/>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CasellaDiTesto 24">
            <a:extLst>
              <a:ext uri="{FF2B5EF4-FFF2-40B4-BE49-F238E27FC236}">
                <a16:creationId xmlns:a16="http://schemas.microsoft.com/office/drawing/2014/main" id="{1DB81DC5-9CB8-BE7E-5E63-25A06D5C5C42}"/>
              </a:ext>
            </a:extLst>
          </p:cNvPr>
          <p:cNvSpPr txBox="1"/>
          <p:nvPr/>
        </p:nvSpPr>
        <p:spPr>
          <a:xfrm>
            <a:off x="171757" y="5884882"/>
            <a:ext cx="5175289" cy="646331"/>
          </a:xfrm>
          <a:prstGeom prst="rect">
            <a:avLst/>
          </a:prstGeom>
          <a:solidFill>
            <a:schemeClr val="accent1">
              <a:lumMod val="20000"/>
              <a:lumOff val="80000"/>
            </a:schemeClr>
          </a:solidFill>
        </p:spPr>
        <p:txBody>
          <a:bodyPr wrap="square" rtlCol="0">
            <a:spAutoFit/>
          </a:bodyPr>
          <a:lstStyle/>
          <a:p>
            <a:r>
              <a:rPr lang="it-IT" b="1"/>
              <a:t>Integration of the payload with the SA is carried out inside the tower, with a top-down </a:t>
            </a:r>
            <a:r>
              <a:rPr lang="it-IT" b="1">
                <a:solidFill>
                  <a:srgbClr val="0070C0"/>
                </a:solidFill>
              </a:rPr>
              <a:t>ISO 4</a:t>
            </a:r>
            <a:r>
              <a:rPr lang="it-IT" b="1"/>
              <a:t> air flux.</a:t>
            </a:r>
          </a:p>
        </p:txBody>
      </p:sp>
      <p:sp>
        <p:nvSpPr>
          <p:cNvPr id="26" name="CasellaDiTesto 25">
            <a:extLst>
              <a:ext uri="{FF2B5EF4-FFF2-40B4-BE49-F238E27FC236}">
                <a16:creationId xmlns:a16="http://schemas.microsoft.com/office/drawing/2014/main" id="{111CFC15-63A1-E827-E984-7828988611D3}"/>
              </a:ext>
            </a:extLst>
          </p:cNvPr>
          <p:cNvSpPr txBox="1"/>
          <p:nvPr/>
        </p:nvSpPr>
        <p:spPr>
          <a:xfrm>
            <a:off x="6515137" y="5821478"/>
            <a:ext cx="3135170" cy="646331"/>
          </a:xfrm>
          <a:prstGeom prst="rect">
            <a:avLst/>
          </a:prstGeom>
          <a:solidFill>
            <a:schemeClr val="accent1">
              <a:lumMod val="20000"/>
              <a:lumOff val="80000"/>
            </a:schemeClr>
          </a:solidFill>
        </p:spPr>
        <p:txBody>
          <a:bodyPr wrap="square" rtlCol="0">
            <a:spAutoFit/>
          </a:bodyPr>
          <a:lstStyle/>
          <a:p>
            <a:r>
              <a:rPr lang="it-IT" b="1"/>
              <a:t>Operators are protected with three layers of clean garments</a:t>
            </a:r>
          </a:p>
        </p:txBody>
      </p:sp>
    </p:spTree>
    <p:extLst>
      <p:ext uri="{BB962C8B-B14F-4D97-AF65-F5344CB8AC3E}">
        <p14:creationId xmlns:p14="http://schemas.microsoft.com/office/powerpoint/2010/main" val="37985698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616A2B2B-8846-EB29-D162-731C6644C251}"/>
              </a:ext>
            </a:extLst>
          </p:cNvPr>
          <p:cNvSpPr txBox="1"/>
          <p:nvPr/>
        </p:nvSpPr>
        <p:spPr>
          <a:xfrm>
            <a:off x="1665593" y="788900"/>
            <a:ext cx="6307752" cy="584775"/>
          </a:xfrm>
          <a:prstGeom prst="rect">
            <a:avLst/>
          </a:prstGeom>
          <a:noFill/>
        </p:spPr>
        <p:txBody>
          <a:bodyPr wrap="none" rtlCol="0">
            <a:spAutoFit/>
          </a:bodyPr>
          <a:lstStyle/>
          <a:p>
            <a:r>
              <a:rPr lang="it-IT" sz="3200" b="1"/>
              <a:t>In a GW ITF, cleanliness is essential: </a:t>
            </a:r>
          </a:p>
        </p:txBody>
      </p:sp>
      <p:sp>
        <p:nvSpPr>
          <p:cNvPr id="5" name="CasellaDiTesto 4">
            <a:extLst>
              <a:ext uri="{FF2B5EF4-FFF2-40B4-BE49-F238E27FC236}">
                <a16:creationId xmlns:a16="http://schemas.microsoft.com/office/drawing/2014/main" id="{942585E5-A49C-DA26-B848-F0FD807AA07D}"/>
              </a:ext>
            </a:extLst>
          </p:cNvPr>
          <p:cNvSpPr txBox="1"/>
          <p:nvPr/>
        </p:nvSpPr>
        <p:spPr>
          <a:xfrm>
            <a:off x="559391" y="1534997"/>
            <a:ext cx="7931146" cy="830997"/>
          </a:xfrm>
          <a:prstGeom prst="rect">
            <a:avLst/>
          </a:prstGeom>
          <a:noFill/>
        </p:spPr>
        <p:txBody>
          <a:bodyPr wrap="none" rtlCol="0">
            <a:spAutoFit/>
          </a:bodyPr>
          <a:lstStyle/>
          <a:p>
            <a:pPr marL="457200" indent="-457200">
              <a:buFontTx/>
              <a:buChar char="-"/>
            </a:pPr>
            <a:r>
              <a:rPr lang="it-IT" sz="2800" b="1"/>
              <a:t>Particle impacts make suspension fibres explode </a:t>
            </a:r>
          </a:p>
          <a:p>
            <a:r>
              <a:rPr lang="it-IT" sz="2000" b="1" i="1">
                <a:solidFill>
                  <a:srgbClr val="00B0F0"/>
                </a:solidFill>
              </a:rPr>
              <a:t>	(e.g. https://tds.virgo-gw.eu/ql/?c=12352)</a:t>
            </a:r>
          </a:p>
        </p:txBody>
      </p:sp>
      <p:sp>
        <p:nvSpPr>
          <p:cNvPr id="6" name="CasellaDiTesto 5">
            <a:extLst>
              <a:ext uri="{FF2B5EF4-FFF2-40B4-BE49-F238E27FC236}">
                <a16:creationId xmlns:a16="http://schemas.microsoft.com/office/drawing/2014/main" id="{396240D4-E709-D7D6-1957-77CB1DEEE9FC}"/>
              </a:ext>
            </a:extLst>
          </p:cNvPr>
          <p:cNvSpPr txBox="1"/>
          <p:nvPr/>
        </p:nvSpPr>
        <p:spPr>
          <a:xfrm>
            <a:off x="559390" y="2717079"/>
            <a:ext cx="9406645" cy="1261884"/>
          </a:xfrm>
          <a:prstGeom prst="rect">
            <a:avLst/>
          </a:prstGeom>
          <a:noFill/>
        </p:spPr>
        <p:txBody>
          <a:bodyPr wrap="square" rtlCol="0">
            <a:spAutoFit/>
          </a:bodyPr>
          <a:lstStyle/>
          <a:p>
            <a:pPr marL="457200" indent="-457200">
              <a:buFontTx/>
              <a:buChar char="-"/>
            </a:pPr>
            <a:r>
              <a:rPr lang="it-IT" sz="2800" b="1"/>
              <a:t>Particles on mirrors in high power cavities make absorption points, harming sensitivity and performance </a:t>
            </a:r>
            <a:r>
              <a:rPr lang="it-IT" sz="2000" b="1" i="1">
                <a:solidFill>
                  <a:srgbClr val="00B0F0"/>
                </a:solidFill>
              </a:rPr>
              <a:t>(e.g. </a:t>
            </a:r>
            <a:r>
              <a:rPr lang="en-US" sz="2000" b="1" i="1">
                <a:solidFill>
                  <a:srgbClr val="00B0F0"/>
                </a:solidFill>
              </a:rPr>
              <a:t>P1900287-v2_Point_Absorbers_in_Advanced_LIGO__Appendix_version</a:t>
            </a:r>
            <a:r>
              <a:rPr lang="it-IT" sz="2000" b="1" i="1">
                <a:solidFill>
                  <a:srgbClr val="00B0F0"/>
                </a:solidFill>
              </a:rPr>
              <a:t>)</a:t>
            </a:r>
          </a:p>
        </p:txBody>
      </p:sp>
      <p:sp>
        <p:nvSpPr>
          <p:cNvPr id="7" name="CasellaDiTesto 6">
            <a:extLst>
              <a:ext uri="{FF2B5EF4-FFF2-40B4-BE49-F238E27FC236}">
                <a16:creationId xmlns:a16="http://schemas.microsoft.com/office/drawing/2014/main" id="{A620107F-207C-3427-52C9-245CD05F6B9A}"/>
              </a:ext>
            </a:extLst>
          </p:cNvPr>
          <p:cNvSpPr txBox="1"/>
          <p:nvPr/>
        </p:nvSpPr>
        <p:spPr>
          <a:xfrm>
            <a:off x="559391" y="4236523"/>
            <a:ext cx="10583694" cy="769441"/>
          </a:xfrm>
          <a:prstGeom prst="rect">
            <a:avLst/>
          </a:prstGeom>
          <a:noFill/>
        </p:spPr>
        <p:txBody>
          <a:bodyPr wrap="square" rtlCol="0">
            <a:spAutoFit/>
          </a:bodyPr>
          <a:lstStyle/>
          <a:p>
            <a:pPr marL="457200" indent="-457200">
              <a:buFontTx/>
              <a:buChar char="-"/>
            </a:pPr>
            <a:r>
              <a:rPr lang="it-IT" sz="2800" b="1"/>
              <a:t>Dust increases stray light </a:t>
            </a:r>
          </a:p>
          <a:p>
            <a:r>
              <a:rPr lang="it-IT" sz="1600" b="1">
                <a:solidFill>
                  <a:srgbClr val="00B0F0"/>
                </a:solidFill>
              </a:rPr>
              <a:t>(e.g.:https://agenda.infn.it/event/40538/contributions/243138/attachments/126242/186329/stray_light_GRASS2024.pdf)</a:t>
            </a:r>
          </a:p>
        </p:txBody>
      </p:sp>
    </p:spTree>
    <p:extLst>
      <p:ext uri="{BB962C8B-B14F-4D97-AF65-F5344CB8AC3E}">
        <p14:creationId xmlns:p14="http://schemas.microsoft.com/office/powerpoint/2010/main" val="30806635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0A86547A-E0D3-FA3A-CB21-BD76CF03B6B8}"/>
              </a:ext>
            </a:extLst>
          </p:cNvPr>
          <p:cNvPicPr>
            <a:picLocks noChangeAspect="1"/>
          </p:cNvPicPr>
          <p:nvPr/>
        </p:nvPicPr>
        <p:blipFill>
          <a:blip r:embed="rId2"/>
          <a:stretch>
            <a:fillRect/>
          </a:stretch>
        </p:blipFill>
        <p:spPr>
          <a:xfrm>
            <a:off x="1234018" y="98474"/>
            <a:ext cx="9723963" cy="6759526"/>
          </a:xfrm>
          <a:prstGeom prst="rect">
            <a:avLst/>
          </a:prstGeom>
        </p:spPr>
      </p:pic>
      <p:sp>
        <p:nvSpPr>
          <p:cNvPr id="6" name="CasellaDiTesto 5">
            <a:extLst>
              <a:ext uri="{FF2B5EF4-FFF2-40B4-BE49-F238E27FC236}">
                <a16:creationId xmlns:a16="http://schemas.microsoft.com/office/drawing/2014/main" id="{95CACD39-BA96-FA56-63B6-6C24FA47575D}"/>
              </a:ext>
            </a:extLst>
          </p:cNvPr>
          <p:cNvSpPr txBox="1"/>
          <p:nvPr/>
        </p:nvSpPr>
        <p:spPr>
          <a:xfrm>
            <a:off x="101446" y="1127991"/>
            <a:ext cx="6068446" cy="1200329"/>
          </a:xfrm>
          <a:prstGeom prst="rect">
            <a:avLst/>
          </a:prstGeom>
          <a:solidFill>
            <a:schemeClr val="accent1">
              <a:lumMod val="20000"/>
              <a:lumOff val="80000"/>
            </a:schemeClr>
          </a:solidFill>
        </p:spPr>
        <p:txBody>
          <a:bodyPr wrap="square" rtlCol="0">
            <a:spAutoFit/>
          </a:bodyPr>
          <a:lstStyle/>
          <a:p>
            <a:r>
              <a:rPr lang="it-IT" b="1"/>
              <a:t>Indeed, </a:t>
            </a:r>
            <a:r>
              <a:rPr lang="it-IT" b="1">
                <a:solidFill>
                  <a:srgbClr val="0070C0"/>
                </a:solidFill>
              </a:rPr>
              <a:t>assembly operations</a:t>
            </a:r>
            <a:r>
              <a:rPr lang="it-IT" b="1"/>
              <a:t> which require </a:t>
            </a:r>
            <a:r>
              <a:rPr lang="it-IT" b="1">
                <a:solidFill>
                  <a:srgbClr val="0070C0"/>
                </a:solidFill>
              </a:rPr>
              <a:t>tightening or untightening of bolts </a:t>
            </a:r>
            <a:r>
              <a:rPr lang="it-IT" b="1"/>
              <a:t>or screws </a:t>
            </a:r>
            <a:r>
              <a:rPr lang="it-IT" b="1">
                <a:solidFill>
                  <a:srgbClr val="0070C0"/>
                </a:solidFill>
              </a:rPr>
              <a:t>must be reduced to a minimum</a:t>
            </a:r>
            <a:r>
              <a:rPr lang="it-IT" b="1"/>
              <a:t>: each operation of this kind can release dangerous metallic particles</a:t>
            </a:r>
          </a:p>
        </p:txBody>
      </p:sp>
      <p:sp>
        <p:nvSpPr>
          <p:cNvPr id="7" name="CasellaDiTesto 6">
            <a:extLst>
              <a:ext uri="{FF2B5EF4-FFF2-40B4-BE49-F238E27FC236}">
                <a16:creationId xmlns:a16="http://schemas.microsoft.com/office/drawing/2014/main" id="{D67D2BF0-6104-3DF6-6E97-3DC0CF6B15C9}"/>
              </a:ext>
            </a:extLst>
          </p:cNvPr>
          <p:cNvSpPr txBox="1"/>
          <p:nvPr/>
        </p:nvSpPr>
        <p:spPr>
          <a:xfrm>
            <a:off x="-4543" y="193303"/>
            <a:ext cx="10164544" cy="830997"/>
          </a:xfrm>
          <a:prstGeom prst="rect">
            <a:avLst/>
          </a:prstGeom>
          <a:solidFill>
            <a:schemeClr val="accent1">
              <a:lumMod val="20000"/>
              <a:lumOff val="80000"/>
            </a:schemeClr>
          </a:solidFill>
        </p:spPr>
        <p:txBody>
          <a:bodyPr wrap="square" rtlCol="0">
            <a:spAutoFit/>
          </a:bodyPr>
          <a:lstStyle/>
          <a:p>
            <a:r>
              <a:rPr lang="it-IT" sz="2400" b="1" i="1"/>
              <a:t>It is important to stress that during payload integration </a:t>
            </a:r>
            <a:r>
              <a:rPr lang="it-IT" sz="2400" b="1" i="1" u="sng">
                <a:solidFill>
                  <a:srgbClr val="0070C0"/>
                </a:solidFill>
              </a:rPr>
              <a:t>any action </a:t>
            </a:r>
            <a:r>
              <a:rPr lang="it-IT" sz="2400" b="1" i="1"/>
              <a:t>can cause a breaking of fibers or a pollution of the mirror.</a:t>
            </a:r>
          </a:p>
        </p:txBody>
      </p:sp>
    </p:spTree>
    <p:extLst>
      <p:ext uri="{BB962C8B-B14F-4D97-AF65-F5344CB8AC3E}">
        <p14:creationId xmlns:p14="http://schemas.microsoft.com/office/powerpoint/2010/main" val="24534179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E0EC49-ED66-7383-6F18-13553F1F5BD5}"/>
            </a:ext>
          </a:extLst>
        </p:cNvPr>
        <p:cNvGrpSpPr/>
        <p:nvPr/>
      </p:nvGrpSpPr>
      <p:grpSpPr>
        <a:xfrm>
          <a:off x="0" y="0"/>
          <a:ext cx="0" cy="0"/>
          <a:chOff x="0" y="0"/>
          <a:chExt cx="0" cy="0"/>
        </a:xfrm>
      </p:grpSpPr>
      <p:pic>
        <p:nvPicPr>
          <p:cNvPr id="4" name="Immagine 3" descr="Immagine che contiene interno, Trasparenza, vestiti, persona&#10;&#10;Il contenuto generato dall'IA potrebbe non essere corretto.">
            <a:extLst>
              <a:ext uri="{FF2B5EF4-FFF2-40B4-BE49-F238E27FC236}">
                <a16:creationId xmlns:a16="http://schemas.microsoft.com/office/drawing/2014/main" id="{9A785FFD-9026-702B-D3F6-739840709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309" y="1514763"/>
            <a:ext cx="6939890" cy="5204918"/>
          </a:xfrm>
          <a:prstGeom prst="rect">
            <a:avLst/>
          </a:prstGeom>
        </p:spPr>
      </p:pic>
      <p:sp>
        <p:nvSpPr>
          <p:cNvPr id="9" name="CasellaDiTesto 8">
            <a:extLst>
              <a:ext uri="{FF2B5EF4-FFF2-40B4-BE49-F238E27FC236}">
                <a16:creationId xmlns:a16="http://schemas.microsoft.com/office/drawing/2014/main" id="{A0CE4335-3965-F02D-B6D6-AE534106ACA9}"/>
              </a:ext>
            </a:extLst>
          </p:cNvPr>
          <p:cNvSpPr txBox="1"/>
          <p:nvPr/>
        </p:nvSpPr>
        <p:spPr>
          <a:xfrm>
            <a:off x="397163" y="5837334"/>
            <a:ext cx="7224735" cy="1015663"/>
          </a:xfrm>
          <a:prstGeom prst="rect">
            <a:avLst/>
          </a:prstGeom>
          <a:solidFill>
            <a:schemeClr val="accent1">
              <a:lumMod val="20000"/>
              <a:lumOff val="80000"/>
            </a:schemeClr>
          </a:solidFill>
        </p:spPr>
        <p:txBody>
          <a:bodyPr wrap="square">
            <a:spAutoFit/>
          </a:bodyPr>
          <a:lstStyle/>
          <a:p>
            <a:r>
              <a:rPr lang="it-IT" sz="2000" b="1"/>
              <a:t>Lifting gear should be used only with a protected payload. </a:t>
            </a:r>
          </a:p>
          <a:p>
            <a:r>
              <a:rPr lang="it-IT" sz="2000" b="1"/>
              <a:t>If it is necessary to operate a lifting gear close to an unprotected payload, at least a very efficient, clean flux of air should be used.</a:t>
            </a:r>
            <a:endParaRPr lang="it-IT" sz="2000"/>
          </a:p>
        </p:txBody>
      </p:sp>
      <p:sp>
        <p:nvSpPr>
          <p:cNvPr id="2" name="CasellaDiTesto 1">
            <a:extLst>
              <a:ext uri="{FF2B5EF4-FFF2-40B4-BE49-F238E27FC236}">
                <a16:creationId xmlns:a16="http://schemas.microsoft.com/office/drawing/2014/main" id="{9A504DC9-A84F-CA32-6BB5-5878B44E1DA1}"/>
              </a:ext>
            </a:extLst>
          </p:cNvPr>
          <p:cNvSpPr txBox="1"/>
          <p:nvPr/>
        </p:nvSpPr>
        <p:spPr>
          <a:xfrm>
            <a:off x="133428" y="138319"/>
            <a:ext cx="11929263" cy="1569660"/>
          </a:xfrm>
          <a:prstGeom prst="rect">
            <a:avLst/>
          </a:prstGeom>
          <a:solidFill>
            <a:schemeClr val="accent1">
              <a:lumMod val="20000"/>
              <a:lumOff val="80000"/>
            </a:schemeClr>
          </a:solidFill>
        </p:spPr>
        <p:txBody>
          <a:bodyPr wrap="square" rtlCol="0">
            <a:spAutoFit/>
          </a:bodyPr>
          <a:lstStyle/>
          <a:p>
            <a:r>
              <a:rPr lang="it-IT" sz="2400" b="1"/>
              <a:t>According to our experience, it is rather difficult to find and implement lifting gears with a good level of cleanliness:  paint must be absent, grease also should be avoided stainless steel should be preferred to carbon steel, and so on. Moreover, metallic ropes and chains tend to release dangerous metallic particles </a:t>
            </a:r>
          </a:p>
        </p:txBody>
      </p:sp>
      <p:pic>
        <p:nvPicPr>
          <p:cNvPr id="11" name="Immagine 10">
            <a:extLst>
              <a:ext uri="{FF2B5EF4-FFF2-40B4-BE49-F238E27FC236}">
                <a16:creationId xmlns:a16="http://schemas.microsoft.com/office/drawing/2014/main" id="{29D38CB6-EC76-D03E-225B-0E0F20808326}"/>
              </a:ext>
            </a:extLst>
          </p:cNvPr>
          <p:cNvPicPr>
            <a:picLocks noChangeAspect="1"/>
          </p:cNvPicPr>
          <p:nvPr/>
        </p:nvPicPr>
        <p:blipFill>
          <a:blip r:embed="rId3"/>
          <a:stretch>
            <a:fillRect/>
          </a:stretch>
        </p:blipFill>
        <p:spPr>
          <a:xfrm>
            <a:off x="7437913" y="1257946"/>
            <a:ext cx="4256064" cy="5595051"/>
          </a:xfrm>
          <a:prstGeom prst="rect">
            <a:avLst/>
          </a:prstGeom>
        </p:spPr>
      </p:pic>
      <p:pic>
        <p:nvPicPr>
          <p:cNvPr id="12" name="Immagine 11" descr="A013 - 20160427_181725.bmp">
            <a:extLst>
              <a:ext uri="{FF2B5EF4-FFF2-40B4-BE49-F238E27FC236}">
                <a16:creationId xmlns:a16="http://schemas.microsoft.com/office/drawing/2014/main" id="{5703E2E2-3184-C8B0-C8F6-C32260CC8C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336" y="1828052"/>
            <a:ext cx="946500" cy="757200"/>
          </a:xfrm>
          <a:prstGeom prst="rect">
            <a:avLst/>
          </a:prstGeom>
        </p:spPr>
      </p:pic>
      <p:sp>
        <p:nvSpPr>
          <p:cNvPr id="13" name="CasellaDiTesto 12">
            <a:extLst>
              <a:ext uri="{FF2B5EF4-FFF2-40B4-BE49-F238E27FC236}">
                <a16:creationId xmlns:a16="http://schemas.microsoft.com/office/drawing/2014/main" id="{9500DCDA-881D-2840-99B0-FECAF1D59B9A}"/>
              </a:ext>
            </a:extLst>
          </p:cNvPr>
          <p:cNvSpPr txBox="1"/>
          <p:nvPr/>
        </p:nvSpPr>
        <p:spPr>
          <a:xfrm>
            <a:off x="270336" y="2585252"/>
            <a:ext cx="1540108" cy="523220"/>
          </a:xfrm>
          <a:prstGeom prst="rect">
            <a:avLst/>
          </a:prstGeom>
          <a:solidFill>
            <a:schemeClr val="accent1">
              <a:lumMod val="20000"/>
              <a:lumOff val="80000"/>
            </a:schemeClr>
          </a:solidFill>
        </p:spPr>
        <p:txBody>
          <a:bodyPr wrap="square" rtlCol="0">
            <a:spAutoFit/>
          </a:bodyPr>
          <a:lstStyle/>
          <a:p>
            <a:r>
              <a:rPr lang="it-IT" sz="1400"/>
              <a:t>Paint debris from lifting crane</a:t>
            </a:r>
          </a:p>
        </p:txBody>
      </p:sp>
    </p:spTree>
    <p:extLst>
      <p:ext uri="{BB962C8B-B14F-4D97-AF65-F5344CB8AC3E}">
        <p14:creationId xmlns:p14="http://schemas.microsoft.com/office/powerpoint/2010/main" val="27764359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FE5C6A9A-24EE-9AE3-7130-0CC5D9565133}"/>
              </a:ext>
            </a:extLst>
          </p:cNvPr>
          <p:cNvPicPr>
            <a:picLocks noChangeAspect="1"/>
          </p:cNvPicPr>
          <p:nvPr/>
        </p:nvPicPr>
        <p:blipFill>
          <a:blip r:embed="rId2"/>
          <a:stretch>
            <a:fillRect/>
          </a:stretch>
        </p:blipFill>
        <p:spPr>
          <a:xfrm>
            <a:off x="647228" y="434080"/>
            <a:ext cx="10897544" cy="5989839"/>
          </a:xfrm>
          <a:prstGeom prst="rect">
            <a:avLst/>
          </a:prstGeom>
        </p:spPr>
      </p:pic>
      <p:sp>
        <p:nvSpPr>
          <p:cNvPr id="2" name="CasellaDiTesto 1">
            <a:extLst>
              <a:ext uri="{FF2B5EF4-FFF2-40B4-BE49-F238E27FC236}">
                <a16:creationId xmlns:a16="http://schemas.microsoft.com/office/drawing/2014/main" id="{29B231FE-B814-91F6-E582-27810F15596E}"/>
              </a:ext>
            </a:extLst>
          </p:cNvPr>
          <p:cNvSpPr txBox="1"/>
          <p:nvPr/>
        </p:nvSpPr>
        <p:spPr>
          <a:xfrm>
            <a:off x="0" y="0"/>
            <a:ext cx="4663521" cy="523220"/>
          </a:xfrm>
          <a:prstGeom prst="rect">
            <a:avLst/>
          </a:prstGeom>
          <a:noFill/>
        </p:spPr>
        <p:txBody>
          <a:bodyPr wrap="none" rtlCol="0">
            <a:spAutoFit/>
          </a:bodyPr>
          <a:lstStyle/>
          <a:p>
            <a:r>
              <a:rPr lang="it-IT" sz="2800" b="1" i="1">
                <a:solidFill>
                  <a:schemeClr val="accent1"/>
                </a:solidFill>
              </a:rPr>
              <a:t>Proposal by the Vacuum Team</a:t>
            </a:r>
          </a:p>
        </p:txBody>
      </p:sp>
    </p:spTree>
    <p:extLst>
      <p:ext uri="{BB962C8B-B14F-4D97-AF65-F5344CB8AC3E}">
        <p14:creationId xmlns:p14="http://schemas.microsoft.com/office/powerpoint/2010/main" val="30877114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1CAB25-1B17-B7F7-C7EB-CE8A666034B2}"/>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4811138E-C663-99FB-089B-D725665E5599}"/>
              </a:ext>
            </a:extLst>
          </p:cNvPr>
          <p:cNvPicPr>
            <a:picLocks noChangeAspect="1"/>
          </p:cNvPicPr>
          <p:nvPr/>
        </p:nvPicPr>
        <p:blipFill>
          <a:blip r:embed="rId2"/>
          <a:stretch>
            <a:fillRect/>
          </a:stretch>
        </p:blipFill>
        <p:spPr>
          <a:xfrm>
            <a:off x="452901" y="483615"/>
            <a:ext cx="11286198" cy="5890770"/>
          </a:xfrm>
          <a:prstGeom prst="rect">
            <a:avLst/>
          </a:prstGeom>
        </p:spPr>
      </p:pic>
    </p:spTree>
    <p:extLst>
      <p:ext uri="{BB962C8B-B14F-4D97-AF65-F5344CB8AC3E}">
        <p14:creationId xmlns:p14="http://schemas.microsoft.com/office/powerpoint/2010/main" val="29089276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60CAF4-275E-0845-FC35-7E11E4055BB7}"/>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88CA65E7-2742-5841-C15F-D53BBEEA1270}"/>
              </a:ext>
            </a:extLst>
          </p:cNvPr>
          <p:cNvPicPr>
            <a:picLocks noChangeAspect="1"/>
          </p:cNvPicPr>
          <p:nvPr/>
        </p:nvPicPr>
        <p:blipFill>
          <a:blip r:embed="rId2"/>
          <a:stretch>
            <a:fillRect/>
          </a:stretch>
        </p:blipFill>
        <p:spPr>
          <a:xfrm>
            <a:off x="410987" y="456942"/>
            <a:ext cx="11370025" cy="5944115"/>
          </a:xfrm>
          <a:prstGeom prst="rect">
            <a:avLst/>
          </a:prstGeom>
        </p:spPr>
      </p:pic>
    </p:spTree>
    <p:extLst>
      <p:ext uri="{BB962C8B-B14F-4D97-AF65-F5344CB8AC3E}">
        <p14:creationId xmlns:p14="http://schemas.microsoft.com/office/powerpoint/2010/main" val="35368730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4AE661-EAB8-9848-9B36-3BA22FCF8D86}"/>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D7BD9240-5357-5E81-DE59-C9F7A8CEEB97}"/>
              </a:ext>
            </a:extLst>
          </p:cNvPr>
          <p:cNvPicPr>
            <a:picLocks noChangeAspect="1"/>
          </p:cNvPicPr>
          <p:nvPr/>
        </p:nvPicPr>
        <p:blipFill>
          <a:blip r:embed="rId2"/>
          <a:stretch>
            <a:fillRect/>
          </a:stretch>
        </p:blipFill>
        <p:spPr>
          <a:xfrm>
            <a:off x="0" y="50834"/>
            <a:ext cx="12192000" cy="6756332"/>
          </a:xfrm>
          <a:prstGeom prst="rect">
            <a:avLst/>
          </a:prstGeom>
        </p:spPr>
      </p:pic>
    </p:spTree>
    <p:extLst>
      <p:ext uri="{BB962C8B-B14F-4D97-AF65-F5344CB8AC3E}">
        <p14:creationId xmlns:p14="http://schemas.microsoft.com/office/powerpoint/2010/main" val="29024225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magine che contiene edificio, casa&#10;&#10;Il contenuto generato dall'IA potrebbe non essere corretto.">
            <a:extLst>
              <a:ext uri="{FF2B5EF4-FFF2-40B4-BE49-F238E27FC236}">
                <a16:creationId xmlns:a16="http://schemas.microsoft.com/office/drawing/2014/main" id="{24524C0E-3BC4-C057-3159-6667B6F4FA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178" y="1810328"/>
            <a:ext cx="8789278" cy="4339707"/>
          </a:xfrm>
          <a:prstGeom prst="rect">
            <a:avLst/>
          </a:prstGeom>
        </p:spPr>
      </p:pic>
      <p:sp>
        <p:nvSpPr>
          <p:cNvPr id="6" name="CasellaDiTesto 5">
            <a:extLst>
              <a:ext uri="{FF2B5EF4-FFF2-40B4-BE49-F238E27FC236}">
                <a16:creationId xmlns:a16="http://schemas.microsoft.com/office/drawing/2014/main" id="{834769D0-A161-ED5A-A8BE-FA4FB0EFF85D}"/>
              </a:ext>
            </a:extLst>
          </p:cNvPr>
          <p:cNvSpPr txBox="1"/>
          <p:nvPr/>
        </p:nvSpPr>
        <p:spPr>
          <a:xfrm>
            <a:off x="212437" y="895652"/>
            <a:ext cx="6096000" cy="369332"/>
          </a:xfrm>
          <a:prstGeom prst="rect">
            <a:avLst/>
          </a:prstGeom>
          <a:noFill/>
        </p:spPr>
        <p:txBody>
          <a:bodyPr wrap="square">
            <a:spAutoFit/>
          </a:bodyPr>
          <a:lstStyle/>
          <a:p>
            <a:r>
              <a:rPr lang="it-IT" i="1" u="sng">
                <a:solidFill>
                  <a:schemeClr val="accent1"/>
                </a:solidFill>
              </a:rPr>
              <a:t>https://cuore.lngs.infn.it/sites/default/files/PhD_Canonica.pdf</a:t>
            </a:r>
          </a:p>
        </p:txBody>
      </p:sp>
      <p:sp>
        <p:nvSpPr>
          <p:cNvPr id="7" name="CasellaDiTesto 6">
            <a:extLst>
              <a:ext uri="{FF2B5EF4-FFF2-40B4-BE49-F238E27FC236}">
                <a16:creationId xmlns:a16="http://schemas.microsoft.com/office/drawing/2014/main" id="{4BD682DB-14BE-C218-9800-CAC6B0ED1DE5}"/>
              </a:ext>
            </a:extLst>
          </p:cNvPr>
          <p:cNvSpPr txBox="1"/>
          <p:nvPr/>
        </p:nvSpPr>
        <p:spPr>
          <a:xfrm>
            <a:off x="212437" y="64655"/>
            <a:ext cx="10342447" cy="830997"/>
          </a:xfrm>
          <a:prstGeom prst="rect">
            <a:avLst/>
          </a:prstGeom>
          <a:noFill/>
        </p:spPr>
        <p:txBody>
          <a:bodyPr wrap="none" rtlCol="0">
            <a:spAutoFit/>
          </a:bodyPr>
          <a:lstStyle/>
          <a:p>
            <a:r>
              <a:rPr lang="it-IT" sz="2400" b="1">
                <a:solidFill>
                  <a:schemeClr val="accent1"/>
                </a:solidFill>
              </a:rPr>
              <a:t>An Example of a High Level Clean Room in an underground experiment at LNGS:</a:t>
            </a:r>
          </a:p>
          <a:p>
            <a:r>
              <a:rPr lang="it-IT" sz="2400" b="1">
                <a:solidFill>
                  <a:schemeClr val="accent1"/>
                </a:solidFill>
              </a:rPr>
              <a:t>CUORE Experiment </a:t>
            </a:r>
            <a:r>
              <a:rPr lang="it-IT" sz="2000" b="1" i="1">
                <a:solidFill>
                  <a:schemeClr val="accent1"/>
                </a:solidFill>
              </a:rPr>
              <a:t>(contact Angelo Cruciani)</a:t>
            </a:r>
          </a:p>
        </p:txBody>
      </p:sp>
    </p:spTree>
    <p:extLst>
      <p:ext uri="{BB962C8B-B14F-4D97-AF65-F5344CB8AC3E}">
        <p14:creationId xmlns:p14="http://schemas.microsoft.com/office/powerpoint/2010/main" val="40450531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2499B86B-F858-7FF4-7ABB-66F637C2E020}"/>
              </a:ext>
            </a:extLst>
          </p:cNvPr>
          <p:cNvSpPr txBox="1"/>
          <p:nvPr/>
        </p:nvSpPr>
        <p:spPr>
          <a:xfrm>
            <a:off x="4911365" y="2639505"/>
            <a:ext cx="1824538" cy="1200329"/>
          </a:xfrm>
          <a:prstGeom prst="rect">
            <a:avLst/>
          </a:prstGeom>
          <a:noFill/>
        </p:spPr>
        <p:txBody>
          <a:bodyPr wrap="none" rtlCol="0">
            <a:spAutoFit/>
          </a:bodyPr>
          <a:lstStyle/>
          <a:p>
            <a:r>
              <a:rPr lang="it-IT" sz="7200" b="1"/>
              <a:t>END</a:t>
            </a:r>
          </a:p>
        </p:txBody>
      </p:sp>
    </p:spTree>
    <p:extLst>
      <p:ext uri="{BB962C8B-B14F-4D97-AF65-F5344CB8AC3E}">
        <p14:creationId xmlns:p14="http://schemas.microsoft.com/office/powerpoint/2010/main" val="24903707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F1A6D7FC-2965-CB4A-A80F-58DDF9F2CE48}"/>
              </a:ext>
            </a:extLst>
          </p:cNvPr>
          <p:cNvSpPr txBox="1"/>
          <p:nvPr/>
        </p:nvSpPr>
        <p:spPr>
          <a:xfrm>
            <a:off x="89793" y="66881"/>
            <a:ext cx="5582747" cy="584775"/>
          </a:xfrm>
          <a:prstGeom prst="rect">
            <a:avLst/>
          </a:prstGeom>
          <a:noFill/>
        </p:spPr>
        <p:txBody>
          <a:bodyPr wrap="none" rtlCol="0">
            <a:spAutoFit/>
          </a:bodyPr>
          <a:lstStyle/>
          <a:p>
            <a:r>
              <a:rPr lang="it-IT" sz="3200" b="1">
                <a:solidFill>
                  <a:srgbClr val="0070C0"/>
                </a:solidFill>
              </a:rPr>
              <a:t>Fibre failure by particle impact </a:t>
            </a:r>
          </a:p>
        </p:txBody>
      </p:sp>
      <p:pic>
        <p:nvPicPr>
          <p:cNvPr id="7" name="Immagine 6">
            <a:extLst>
              <a:ext uri="{FF2B5EF4-FFF2-40B4-BE49-F238E27FC236}">
                <a16:creationId xmlns:a16="http://schemas.microsoft.com/office/drawing/2014/main" id="{023293AF-9FA8-5E1C-C3BF-607AEC025B2C}"/>
              </a:ext>
            </a:extLst>
          </p:cNvPr>
          <p:cNvPicPr>
            <a:picLocks noChangeAspect="1"/>
          </p:cNvPicPr>
          <p:nvPr/>
        </p:nvPicPr>
        <p:blipFill>
          <a:blip r:embed="rId2"/>
          <a:stretch>
            <a:fillRect/>
          </a:stretch>
        </p:blipFill>
        <p:spPr>
          <a:xfrm>
            <a:off x="0" y="820273"/>
            <a:ext cx="12192000" cy="3129089"/>
          </a:xfrm>
          <a:prstGeom prst="rect">
            <a:avLst/>
          </a:prstGeom>
        </p:spPr>
      </p:pic>
      <p:sp>
        <p:nvSpPr>
          <p:cNvPr id="8" name="CasellaDiTesto 7">
            <a:extLst>
              <a:ext uri="{FF2B5EF4-FFF2-40B4-BE49-F238E27FC236}">
                <a16:creationId xmlns:a16="http://schemas.microsoft.com/office/drawing/2014/main" id="{E3489CBB-D128-670F-CC15-796A7E3F6A1E}"/>
              </a:ext>
            </a:extLst>
          </p:cNvPr>
          <p:cNvSpPr txBox="1"/>
          <p:nvPr/>
        </p:nvSpPr>
        <p:spPr>
          <a:xfrm>
            <a:off x="231566" y="3865587"/>
            <a:ext cx="12079752" cy="830997"/>
          </a:xfrm>
          <a:prstGeom prst="rect">
            <a:avLst/>
          </a:prstGeom>
          <a:noFill/>
        </p:spPr>
        <p:txBody>
          <a:bodyPr wrap="square" rtlCol="0">
            <a:spAutoFit/>
          </a:bodyPr>
          <a:lstStyle/>
          <a:p>
            <a:r>
              <a:rPr lang="it-IT" sz="2400" b="1">
                <a:solidFill>
                  <a:srgbClr val="0070C0"/>
                </a:solidFill>
              </a:rPr>
              <a:t>Fused silica fibres</a:t>
            </a:r>
            <a:r>
              <a:rPr lang="it-IT" sz="2400" b="1"/>
              <a:t> under tension are very sensitive to surface damage. A very small crack increases exponentially, causing the fused silica fibre to explode.</a:t>
            </a:r>
          </a:p>
        </p:txBody>
      </p:sp>
      <p:sp>
        <p:nvSpPr>
          <p:cNvPr id="9" name="CasellaDiTesto 8">
            <a:extLst>
              <a:ext uri="{FF2B5EF4-FFF2-40B4-BE49-F238E27FC236}">
                <a16:creationId xmlns:a16="http://schemas.microsoft.com/office/drawing/2014/main" id="{6D58469C-FE46-C9EF-6391-032C81C8992F}"/>
              </a:ext>
            </a:extLst>
          </p:cNvPr>
          <p:cNvSpPr txBox="1"/>
          <p:nvPr/>
        </p:nvSpPr>
        <p:spPr>
          <a:xfrm>
            <a:off x="197296" y="4781894"/>
            <a:ext cx="11797408" cy="954107"/>
          </a:xfrm>
          <a:prstGeom prst="rect">
            <a:avLst/>
          </a:prstGeom>
          <a:noFill/>
        </p:spPr>
        <p:txBody>
          <a:bodyPr wrap="square" rtlCol="0">
            <a:spAutoFit/>
          </a:bodyPr>
          <a:lstStyle/>
          <a:p>
            <a:r>
              <a:rPr lang="it-IT" sz="2800" b="1" i="1">
                <a:solidFill>
                  <a:srgbClr val="0070C0"/>
                </a:solidFill>
              </a:rPr>
              <a:t>Probably, in ET-HF mirror suspensions fused silica fibers will have a tension higher than in current Advanced ITF </a:t>
            </a:r>
          </a:p>
        </p:txBody>
      </p:sp>
      <p:sp>
        <p:nvSpPr>
          <p:cNvPr id="10" name="CasellaDiTesto 9">
            <a:extLst>
              <a:ext uri="{FF2B5EF4-FFF2-40B4-BE49-F238E27FC236}">
                <a16:creationId xmlns:a16="http://schemas.microsoft.com/office/drawing/2014/main" id="{8F03537C-9E0F-7DCD-B0B2-E24364FCBE6C}"/>
              </a:ext>
            </a:extLst>
          </p:cNvPr>
          <p:cNvSpPr txBox="1"/>
          <p:nvPr/>
        </p:nvSpPr>
        <p:spPr>
          <a:xfrm>
            <a:off x="297182" y="5837012"/>
            <a:ext cx="11797408" cy="954107"/>
          </a:xfrm>
          <a:prstGeom prst="rect">
            <a:avLst/>
          </a:prstGeom>
          <a:noFill/>
        </p:spPr>
        <p:txBody>
          <a:bodyPr wrap="square" rtlCol="0">
            <a:spAutoFit/>
          </a:bodyPr>
          <a:lstStyle/>
          <a:p>
            <a:r>
              <a:rPr lang="it-IT" sz="2800" b="1" i="1"/>
              <a:t>For ET-LF, also surface damages in crystalline fibres, in sapphire or silicon, cause failures, usually without an explosion </a:t>
            </a:r>
          </a:p>
        </p:txBody>
      </p:sp>
    </p:spTree>
    <p:extLst>
      <p:ext uri="{BB962C8B-B14F-4D97-AF65-F5344CB8AC3E}">
        <p14:creationId xmlns:p14="http://schemas.microsoft.com/office/powerpoint/2010/main" val="17326381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EST4_C001H001S0002_Fr2iGT.mp4">
            <a:hlinkClick r:id="" action="ppaction://media"/>
            <a:extLst>
              <a:ext uri="{FF2B5EF4-FFF2-40B4-BE49-F238E27FC236}">
                <a16:creationId xmlns:a16="http://schemas.microsoft.com/office/drawing/2014/main" id="{26843FDA-7267-8639-C925-62BD240B4F9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999190"/>
            <a:ext cx="12192000" cy="4381500"/>
          </a:xfrm>
          <a:prstGeom prst="rect">
            <a:avLst/>
          </a:prstGeom>
        </p:spPr>
      </p:pic>
      <p:sp>
        <p:nvSpPr>
          <p:cNvPr id="5" name="CasellaDiTesto 4">
            <a:extLst>
              <a:ext uri="{FF2B5EF4-FFF2-40B4-BE49-F238E27FC236}">
                <a16:creationId xmlns:a16="http://schemas.microsoft.com/office/drawing/2014/main" id="{A18502E8-53F3-9DF9-B4B7-DA08F8D9231F}"/>
              </a:ext>
            </a:extLst>
          </p:cNvPr>
          <p:cNvSpPr txBox="1"/>
          <p:nvPr/>
        </p:nvSpPr>
        <p:spPr>
          <a:xfrm>
            <a:off x="89793" y="66881"/>
            <a:ext cx="5582747" cy="584775"/>
          </a:xfrm>
          <a:prstGeom prst="rect">
            <a:avLst/>
          </a:prstGeom>
          <a:noFill/>
        </p:spPr>
        <p:txBody>
          <a:bodyPr wrap="none" rtlCol="0">
            <a:spAutoFit/>
          </a:bodyPr>
          <a:lstStyle/>
          <a:p>
            <a:r>
              <a:rPr lang="it-IT" sz="3200" b="1">
                <a:solidFill>
                  <a:srgbClr val="0070C0"/>
                </a:solidFill>
              </a:rPr>
              <a:t>Fibre failure by particle impact </a:t>
            </a:r>
          </a:p>
        </p:txBody>
      </p:sp>
    </p:spTree>
    <p:extLst>
      <p:ext uri="{BB962C8B-B14F-4D97-AF65-F5344CB8AC3E}">
        <p14:creationId xmlns:p14="http://schemas.microsoft.com/office/powerpoint/2010/main" val="21811579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wf1_p1.tif">
            <a:extLst>
              <a:ext uri="{FF2B5EF4-FFF2-40B4-BE49-F238E27FC236}">
                <a16:creationId xmlns:a16="http://schemas.microsoft.com/office/drawing/2014/main" id="{93C1E012-E9D6-4C9E-263A-9368DB07FA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71" y="3410576"/>
            <a:ext cx="7778803" cy="3447424"/>
          </a:xfrm>
          <a:prstGeom prst="rect">
            <a:avLst/>
          </a:prstGeom>
        </p:spPr>
      </p:pic>
      <p:grpSp>
        <p:nvGrpSpPr>
          <p:cNvPr id="14" name="Gruppo 13">
            <a:extLst>
              <a:ext uri="{FF2B5EF4-FFF2-40B4-BE49-F238E27FC236}">
                <a16:creationId xmlns:a16="http://schemas.microsoft.com/office/drawing/2014/main" id="{9F479BD7-F392-8F06-74D0-8894723FF745}"/>
              </a:ext>
            </a:extLst>
          </p:cNvPr>
          <p:cNvGrpSpPr/>
          <p:nvPr/>
        </p:nvGrpSpPr>
        <p:grpSpPr>
          <a:xfrm>
            <a:off x="221005" y="1767947"/>
            <a:ext cx="9165581" cy="1661053"/>
            <a:chOff x="1152128" y="3010252"/>
            <a:chExt cx="6780032" cy="1282991"/>
          </a:xfrm>
        </p:grpSpPr>
        <p:pic>
          <p:nvPicPr>
            <p:cNvPr id="10" name="Picture 6" descr="WAFER4_2.TIF">
              <a:extLst>
                <a:ext uri="{FF2B5EF4-FFF2-40B4-BE49-F238E27FC236}">
                  <a16:creationId xmlns:a16="http://schemas.microsoft.com/office/drawing/2014/main" id="{7AFBF558-FF9F-D226-0511-0B153B46B0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128" y="3010252"/>
              <a:ext cx="1691680" cy="1268760"/>
            </a:xfrm>
            <a:prstGeom prst="rect">
              <a:avLst/>
            </a:prstGeom>
          </p:spPr>
        </p:pic>
        <p:pic>
          <p:nvPicPr>
            <p:cNvPr id="11" name="Picture 7" descr="WAFER4_4.TIF">
              <a:extLst>
                <a:ext uri="{FF2B5EF4-FFF2-40B4-BE49-F238E27FC236}">
                  <a16:creationId xmlns:a16="http://schemas.microsoft.com/office/drawing/2014/main" id="{E332CDD9-FBE8-A808-410F-B37C5A14B1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3808" y="3010253"/>
              <a:ext cx="1704990" cy="1278742"/>
            </a:xfrm>
            <a:prstGeom prst="rect">
              <a:avLst/>
            </a:prstGeom>
          </p:spPr>
        </p:pic>
        <p:pic>
          <p:nvPicPr>
            <p:cNvPr id="12" name="Picture 8" descr="WAFER4_5.TIF">
              <a:extLst>
                <a:ext uri="{FF2B5EF4-FFF2-40B4-BE49-F238E27FC236}">
                  <a16:creationId xmlns:a16="http://schemas.microsoft.com/office/drawing/2014/main" id="{A7692CF1-D8A1-CA44-2353-63AC5FA758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5489" y="3010252"/>
              <a:ext cx="1704990" cy="1278743"/>
            </a:xfrm>
            <a:prstGeom prst="rect">
              <a:avLst/>
            </a:prstGeom>
          </p:spPr>
        </p:pic>
        <p:pic>
          <p:nvPicPr>
            <p:cNvPr id="13" name="Picture 9" descr="WAFER3_1.TIF">
              <a:extLst>
                <a:ext uri="{FF2B5EF4-FFF2-40B4-BE49-F238E27FC236}">
                  <a16:creationId xmlns:a16="http://schemas.microsoft.com/office/drawing/2014/main" id="{62D8724D-F0C9-6FE4-715E-6985660672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21506" y="3010252"/>
              <a:ext cx="1710654" cy="1282991"/>
            </a:xfrm>
            <a:prstGeom prst="rect">
              <a:avLst/>
            </a:prstGeom>
          </p:spPr>
        </p:pic>
      </p:grpSp>
      <p:sp>
        <p:nvSpPr>
          <p:cNvPr id="4" name="CasellaDiTesto 3">
            <a:extLst>
              <a:ext uri="{FF2B5EF4-FFF2-40B4-BE49-F238E27FC236}">
                <a16:creationId xmlns:a16="http://schemas.microsoft.com/office/drawing/2014/main" id="{6AAB334B-E1EB-4E33-546E-332A081CFF9F}"/>
              </a:ext>
            </a:extLst>
          </p:cNvPr>
          <p:cNvSpPr txBox="1"/>
          <p:nvPr/>
        </p:nvSpPr>
        <p:spPr>
          <a:xfrm>
            <a:off x="89793" y="66881"/>
            <a:ext cx="5582747" cy="584775"/>
          </a:xfrm>
          <a:prstGeom prst="rect">
            <a:avLst/>
          </a:prstGeom>
          <a:noFill/>
        </p:spPr>
        <p:txBody>
          <a:bodyPr wrap="none" rtlCol="0">
            <a:spAutoFit/>
          </a:bodyPr>
          <a:lstStyle/>
          <a:p>
            <a:r>
              <a:rPr lang="it-IT" sz="3200" b="1">
                <a:solidFill>
                  <a:srgbClr val="0070C0"/>
                </a:solidFill>
              </a:rPr>
              <a:t>Fibre failure by particle impact </a:t>
            </a:r>
          </a:p>
        </p:txBody>
      </p:sp>
      <p:sp>
        <p:nvSpPr>
          <p:cNvPr id="5" name="CasellaDiTesto 4">
            <a:extLst>
              <a:ext uri="{FF2B5EF4-FFF2-40B4-BE49-F238E27FC236}">
                <a16:creationId xmlns:a16="http://schemas.microsoft.com/office/drawing/2014/main" id="{9C969334-623B-9A19-2726-99F4EA9C9A52}"/>
              </a:ext>
            </a:extLst>
          </p:cNvPr>
          <p:cNvSpPr txBox="1"/>
          <p:nvPr/>
        </p:nvSpPr>
        <p:spPr>
          <a:xfrm>
            <a:off x="221006" y="651656"/>
            <a:ext cx="11519555" cy="1015663"/>
          </a:xfrm>
          <a:prstGeom prst="rect">
            <a:avLst/>
          </a:prstGeom>
          <a:noFill/>
        </p:spPr>
        <p:txBody>
          <a:bodyPr wrap="square" rtlCol="0">
            <a:spAutoFit/>
          </a:bodyPr>
          <a:lstStyle/>
          <a:p>
            <a:r>
              <a:rPr lang="it-IT" sz="2000" b="1"/>
              <a:t>In the first assembly of Advanced Virgo, we had a </a:t>
            </a:r>
            <a:r>
              <a:rPr lang="it-IT" sz="2000" b="1">
                <a:solidFill>
                  <a:schemeClr val="accent1"/>
                </a:solidFill>
              </a:rPr>
              <a:t>long series of failures of fibres</a:t>
            </a:r>
            <a:r>
              <a:rPr lang="it-IT" sz="2000" b="1"/>
              <a:t>. This lead to an extensive study on possible causes, that were finally identified in </a:t>
            </a:r>
            <a:r>
              <a:rPr lang="it-IT" sz="2000" b="1">
                <a:solidFill>
                  <a:schemeClr val="accent1"/>
                </a:solidFill>
              </a:rPr>
              <a:t>particles coming from the primary scroll vacuum pumps (metal dust pieces &gt;10 </a:t>
            </a:r>
            <a:r>
              <a:rPr lang="en-US" sz="2000" b="1">
                <a:solidFill>
                  <a:schemeClr val="accent1"/>
                </a:solidFill>
              </a:rPr>
              <a:t>µm)</a:t>
            </a:r>
            <a:r>
              <a:rPr lang="it-IT" sz="2000" b="1">
                <a:solidFill>
                  <a:schemeClr val="accent1"/>
                </a:solidFill>
              </a:rPr>
              <a:t>, accelerated during venting.</a:t>
            </a:r>
            <a:endParaRPr lang="it-IT" sz="2000" b="1"/>
          </a:p>
        </p:txBody>
      </p:sp>
      <p:pic>
        <p:nvPicPr>
          <p:cNvPr id="7" name="Immagine 1">
            <a:extLst>
              <a:ext uri="{FF2B5EF4-FFF2-40B4-BE49-F238E27FC236}">
                <a16:creationId xmlns:a16="http://schemas.microsoft.com/office/drawing/2014/main" id="{F1631B79-946A-99F5-035E-F259ED29A046}"/>
              </a:ext>
            </a:extLst>
          </p:cNvPr>
          <p:cNvPicPr>
            <a:picLocks noChangeAspect="1"/>
          </p:cNvPicPr>
          <p:nvPr/>
        </p:nvPicPr>
        <p:blipFill>
          <a:blip r:embed="rId7"/>
          <a:stretch>
            <a:fillRect/>
          </a:stretch>
        </p:blipFill>
        <p:spPr>
          <a:xfrm>
            <a:off x="6364358" y="3723450"/>
            <a:ext cx="5679333" cy="3067670"/>
          </a:xfrm>
          <a:prstGeom prst="rect">
            <a:avLst/>
          </a:prstGeom>
        </p:spPr>
      </p:pic>
      <p:sp>
        <p:nvSpPr>
          <p:cNvPr id="8" name="TextBox 16">
            <a:extLst>
              <a:ext uri="{FF2B5EF4-FFF2-40B4-BE49-F238E27FC236}">
                <a16:creationId xmlns:a16="http://schemas.microsoft.com/office/drawing/2014/main" id="{2A9E96F2-65E6-D0A4-07DA-853368F5E079}"/>
              </a:ext>
            </a:extLst>
          </p:cNvPr>
          <p:cNvSpPr txBox="1"/>
          <p:nvPr/>
        </p:nvSpPr>
        <p:spPr>
          <a:xfrm>
            <a:off x="6862591" y="4298231"/>
            <a:ext cx="487797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b="1" dirty="0"/>
              <a:t>Possibly, electrostatic effect increased the cross section of </a:t>
            </a:r>
            <a:r>
              <a:rPr lang="en-US" b="1"/>
              <a:t>the fibres </a:t>
            </a:r>
            <a:r>
              <a:rPr lang="en-US" b="1" dirty="0"/>
              <a:t>w.r.t. these particles</a:t>
            </a:r>
          </a:p>
        </p:txBody>
      </p:sp>
      <p:sp>
        <p:nvSpPr>
          <p:cNvPr id="15" name="CasellaDiTesto 14">
            <a:extLst>
              <a:ext uri="{FF2B5EF4-FFF2-40B4-BE49-F238E27FC236}">
                <a16:creationId xmlns:a16="http://schemas.microsoft.com/office/drawing/2014/main" id="{EF88B918-166F-0C7A-9C68-0A5B9C2C9259}"/>
              </a:ext>
            </a:extLst>
          </p:cNvPr>
          <p:cNvSpPr txBox="1"/>
          <p:nvPr/>
        </p:nvSpPr>
        <p:spPr>
          <a:xfrm>
            <a:off x="3419097" y="4137892"/>
            <a:ext cx="2824685" cy="1169551"/>
          </a:xfrm>
          <a:prstGeom prst="rect">
            <a:avLst/>
          </a:prstGeom>
          <a:solidFill>
            <a:schemeClr val="accent1">
              <a:lumMod val="20000"/>
              <a:lumOff val="80000"/>
            </a:schemeClr>
          </a:solidFill>
        </p:spPr>
        <p:txBody>
          <a:bodyPr wrap="square" rtlCol="0">
            <a:spAutoFit/>
          </a:bodyPr>
          <a:lstStyle/>
          <a:p>
            <a:r>
              <a:rPr lang="en-US" sz="1400"/>
              <a:t>Salts with Na, Cl, K, and some Cu, but some with Fe and other with possible Mo (or S) traces, and many non-glass Si (with Mg or with Al); some Ti pieces</a:t>
            </a:r>
            <a:endParaRPr lang="it-IT" sz="1400"/>
          </a:p>
        </p:txBody>
      </p:sp>
    </p:spTree>
    <p:extLst>
      <p:ext uri="{BB962C8B-B14F-4D97-AF65-F5344CB8AC3E}">
        <p14:creationId xmlns:p14="http://schemas.microsoft.com/office/powerpoint/2010/main" val="1884330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73ADDCB9-89DA-3B05-9D38-750248C05939}"/>
              </a:ext>
            </a:extLst>
          </p:cNvPr>
          <p:cNvSpPr txBox="1"/>
          <p:nvPr/>
        </p:nvSpPr>
        <p:spPr>
          <a:xfrm>
            <a:off x="89793" y="66881"/>
            <a:ext cx="5114157" cy="584775"/>
          </a:xfrm>
          <a:prstGeom prst="rect">
            <a:avLst/>
          </a:prstGeom>
          <a:noFill/>
        </p:spPr>
        <p:txBody>
          <a:bodyPr wrap="none" rtlCol="0">
            <a:spAutoFit/>
          </a:bodyPr>
          <a:lstStyle/>
          <a:p>
            <a:r>
              <a:rPr lang="it-IT" sz="3200" b="1">
                <a:solidFill>
                  <a:srgbClr val="0070C0"/>
                </a:solidFill>
              </a:rPr>
              <a:t>Absorption points on mirrors</a:t>
            </a:r>
          </a:p>
        </p:txBody>
      </p:sp>
      <p:sp>
        <p:nvSpPr>
          <p:cNvPr id="6" name="CasellaDiTesto 5">
            <a:extLst>
              <a:ext uri="{FF2B5EF4-FFF2-40B4-BE49-F238E27FC236}">
                <a16:creationId xmlns:a16="http://schemas.microsoft.com/office/drawing/2014/main" id="{0331210B-E7BD-BCD7-15E7-54CAD3973C6F}"/>
              </a:ext>
            </a:extLst>
          </p:cNvPr>
          <p:cNvSpPr txBox="1"/>
          <p:nvPr/>
        </p:nvSpPr>
        <p:spPr>
          <a:xfrm>
            <a:off x="736601" y="578011"/>
            <a:ext cx="8647544" cy="1200329"/>
          </a:xfrm>
          <a:prstGeom prst="rect">
            <a:avLst/>
          </a:prstGeom>
          <a:noFill/>
        </p:spPr>
        <p:txBody>
          <a:bodyPr wrap="square">
            <a:spAutoFit/>
          </a:bodyPr>
          <a:lstStyle/>
          <a:p>
            <a:r>
              <a:rPr lang="en-US" sz="2400" b="1" i="0" u="none" strike="noStrike" baseline="0">
                <a:latin typeface="CMBX12"/>
              </a:rPr>
              <a:t>Point Absorber Limits to Future Gravitational-Wave Detectors</a:t>
            </a:r>
          </a:p>
          <a:p>
            <a:r>
              <a:rPr lang="en-US" sz="2400">
                <a:latin typeface="CMBX12"/>
              </a:rPr>
              <a:t>LIGO Collaboration</a:t>
            </a:r>
          </a:p>
          <a:p>
            <a:r>
              <a:rPr lang="fr-FR" sz="2400" b="0" i="0" u="none" strike="noStrike" baseline="0">
                <a:solidFill>
                  <a:srgbClr val="808080"/>
                </a:solidFill>
                <a:latin typeface="Times New Roman" panose="02020603050405020304" pitchFamily="18" charset="0"/>
              </a:rPr>
              <a:t>arXiv:2109.08743v1 [physics.ins-det] 17 Sep 2021</a:t>
            </a:r>
            <a:endParaRPr lang="it-IT" sz="2400"/>
          </a:p>
        </p:txBody>
      </p:sp>
      <p:sp>
        <p:nvSpPr>
          <p:cNvPr id="8" name="CasellaDiTesto 7">
            <a:extLst>
              <a:ext uri="{FF2B5EF4-FFF2-40B4-BE49-F238E27FC236}">
                <a16:creationId xmlns:a16="http://schemas.microsoft.com/office/drawing/2014/main" id="{9AC1E800-3FC8-6D31-7EE1-12A532AE15CB}"/>
              </a:ext>
            </a:extLst>
          </p:cNvPr>
          <p:cNvSpPr txBox="1"/>
          <p:nvPr/>
        </p:nvSpPr>
        <p:spPr>
          <a:xfrm>
            <a:off x="8283231" y="4121728"/>
            <a:ext cx="3675071" cy="2585323"/>
          </a:xfrm>
          <a:prstGeom prst="rect">
            <a:avLst/>
          </a:prstGeom>
          <a:solidFill>
            <a:schemeClr val="accent1">
              <a:lumMod val="20000"/>
              <a:lumOff val="80000"/>
            </a:schemeClr>
          </a:solidFill>
        </p:spPr>
        <p:txBody>
          <a:bodyPr wrap="square">
            <a:spAutoFit/>
          </a:bodyPr>
          <a:lstStyle/>
          <a:p>
            <a:pPr algn="l"/>
            <a:r>
              <a:rPr lang="it-IT" sz="1800" b="0" i="0" u="none" strike="noStrike" baseline="0">
                <a:latin typeface="CMR10"/>
              </a:rPr>
              <a:t>Our analysis of resonant </a:t>
            </a:r>
            <a:r>
              <a:rPr lang="en-US" sz="1800" b="0" i="0" u="none" strike="noStrike" baseline="0">
                <a:latin typeface="CMR10"/>
              </a:rPr>
              <a:t>field power in the cavity suggests that </a:t>
            </a:r>
            <a:r>
              <a:rPr lang="en-US" sz="1800" b="1" i="0" u="none" strike="noStrike" baseline="0">
                <a:latin typeface="CMR10"/>
              </a:rPr>
              <a:t>point absorbers of mean </a:t>
            </a:r>
            <a:r>
              <a:rPr lang="en-US" sz="1800" b="1" i="0" u="none" strike="noStrike" baseline="0">
                <a:solidFill>
                  <a:schemeClr val="accent1"/>
                </a:solidFill>
                <a:latin typeface="CMR10"/>
              </a:rPr>
              <a:t>5 </a:t>
            </a:r>
            <a:r>
              <a:rPr lang="en-US" sz="1800" b="1" i="0" u="none" strike="noStrike" baseline="0">
                <a:solidFill>
                  <a:schemeClr val="accent1"/>
                </a:solidFill>
                <a:latin typeface="SFRM1000"/>
              </a:rPr>
              <a:t>μ</a:t>
            </a:r>
            <a:r>
              <a:rPr lang="en-US" sz="1800" b="1" i="0" u="none" strike="noStrike" baseline="0">
                <a:solidFill>
                  <a:schemeClr val="accent1"/>
                </a:solidFill>
                <a:latin typeface="CMR10"/>
              </a:rPr>
              <a:t>m</a:t>
            </a:r>
            <a:r>
              <a:rPr lang="en-US" sz="1800" b="1" i="0" u="none" strike="noStrike" baseline="0">
                <a:latin typeface="CMR10"/>
              </a:rPr>
              <a:t> radii will not prevent future gravitational wave detectors</a:t>
            </a:r>
            <a:r>
              <a:rPr lang="en-US" sz="1800" b="0" i="0" u="none" strike="noStrike" baseline="0">
                <a:latin typeface="CMR10"/>
              </a:rPr>
              <a:t> from achieving their design sensitivity.</a:t>
            </a:r>
          </a:p>
          <a:p>
            <a:pPr algn="l"/>
            <a:r>
              <a:rPr lang="en-US" sz="1800" b="0" i="0" u="none" strike="noStrike" baseline="0">
                <a:latin typeface="CMR10"/>
              </a:rPr>
              <a:t>Active research is being carried out to mitigate both the size and number of point absorbers on future optics.</a:t>
            </a:r>
            <a:endParaRPr lang="it-IT"/>
          </a:p>
        </p:txBody>
      </p:sp>
      <p:sp>
        <p:nvSpPr>
          <p:cNvPr id="9" name="CasellaDiTesto 8">
            <a:extLst>
              <a:ext uri="{FF2B5EF4-FFF2-40B4-BE49-F238E27FC236}">
                <a16:creationId xmlns:a16="http://schemas.microsoft.com/office/drawing/2014/main" id="{FCA7A5A5-417A-DBF6-2466-8EF31870567F}"/>
              </a:ext>
            </a:extLst>
          </p:cNvPr>
          <p:cNvSpPr txBox="1"/>
          <p:nvPr/>
        </p:nvSpPr>
        <p:spPr>
          <a:xfrm>
            <a:off x="8262299" y="3634572"/>
            <a:ext cx="2937535" cy="461665"/>
          </a:xfrm>
          <a:prstGeom prst="rect">
            <a:avLst/>
          </a:prstGeom>
          <a:noFill/>
        </p:spPr>
        <p:txBody>
          <a:bodyPr wrap="none" rtlCol="0">
            <a:spAutoFit/>
          </a:bodyPr>
          <a:lstStyle/>
          <a:p>
            <a:r>
              <a:rPr lang="it-IT" sz="2400" b="1" i="1">
                <a:solidFill>
                  <a:schemeClr val="accent1"/>
                </a:solidFill>
              </a:rPr>
              <a:t>From the conclusions:</a:t>
            </a:r>
          </a:p>
        </p:txBody>
      </p:sp>
      <p:pic>
        <p:nvPicPr>
          <p:cNvPr id="11" name="Immagine 10">
            <a:extLst>
              <a:ext uri="{FF2B5EF4-FFF2-40B4-BE49-F238E27FC236}">
                <a16:creationId xmlns:a16="http://schemas.microsoft.com/office/drawing/2014/main" id="{9B623D5C-5067-B225-99C7-EEEC37ABC40D}"/>
              </a:ext>
            </a:extLst>
          </p:cNvPr>
          <p:cNvPicPr>
            <a:picLocks noChangeAspect="1"/>
          </p:cNvPicPr>
          <p:nvPr/>
        </p:nvPicPr>
        <p:blipFill>
          <a:blip r:embed="rId2"/>
          <a:stretch>
            <a:fillRect/>
          </a:stretch>
        </p:blipFill>
        <p:spPr>
          <a:xfrm>
            <a:off x="-5248" y="2158267"/>
            <a:ext cx="8267547" cy="4097110"/>
          </a:xfrm>
          <a:prstGeom prst="rect">
            <a:avLst/>
          </a:prstGeom>
        </p:spPr>
      </p:pic>
      <p:sp>
        <p:nvSpPr>
          <p:cNvPr id="13" name="CasellaDiTesto 12">
            <a:extLst>
              <a:ext uri="{FF2B5EF4-FFF2-40B4-BE49-F238E27FC236}">
                <a16:creationId xmlns:a16="http://schemas.microsoft.com/office/drawing/2014/main" id="{259211F2-E5BB-DFB0-1D85-E4998FABABDD}"/>
              </a:ext>
            </a:extLst>
          </p:cNvPr>
          <p:cNvSpPr txBox="1"/>
          <p:nvPr/>
        </p:nvSpPr>
        <p:spPr>
          <a:xfrm>
            <a:off x="736601" y="1744135"/>
            <a:ext cx="4943764" cy="369332"/>
          </a:xfrm>
          <a:prstGeom prst="rect">
            <a:avLst/>
          </a:prstGeom>
          <a:noFill/>
        </p:spPr>
        <p:txBody>
          <a:bodyPr wrap="square">
            <a:spAutoFit/>
          </a:bodyPr>
          <a:lstStyle/>
          <a:p>
            <a:r>
              <a:rPr lang="it-IT"/>
              <a:t>https://doi.org/10.1103/PhysRevLett.127.241102</a:t>
            </a:r>
          </a:p>
        </p:txBody>
      </p:sp>
    </p:spTree>
    <p:extLst>
      <p:ext uri="{BB962C8B-B14F-4D97-AF65-F5344CB8AC3E}">
        <p14:creationId xmlns:p14="http://schemas.microsoft.com/office/powerpoint/2010/main" val="10163729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BB4FDE4F-DD26-DF8C-A102-11B257391BBC}"/>
              </a:ext>
            </a:extLst>
          </p:cNvPr>
          <p:cNvSpPr txBox="1"/>
          <p:nvPr/>
        </p:nvSpPr>
        <p:spPr>
          <a:xfrm>
            <a:off x="89793" y="66881"/>
            <a:ext cx="6350393" cy="584775"/>
          </a:xfrm>
          <a:prstGeom prst="rect">
            <a:avLst/>
          </a:prstGeom>
          <a:noFill/>
        </p:spPr>
        <p:txBody>
          <a:bodyPr wrap="none" rtlCol="0">
            <a:spAutoFit/>
          </a:bodyPr>
          <a:lstStyle/>
          <a:p>
            <a:r>
              <a:rPr lang="it-IT" sz="3200" b="1">
                <a:solidFill>
                  <a:srgbClr val="0070C0"/>
                </a:solidFill>
              </a:rPr>
              <a:t>Stray Light Noise from Dust Particles</a:t>
            </a:r>
          </a:p>
        </p:txBody>
      </p:sp>
      <p:sp>
        <p:nvSpPr>
          <p:cNvPr id="8" name="CasellaDiTesto 7">
            <a:extLst>
              <a:ext uri="{FF2B5EF4-FFF2-40B4-BE49-F238E27FC236}">
                <a16:creationId xmlns:a16="http://schemas.microsoft.com/office/drawing/2014/main" id="{4CAB9917-E1DC-E97C-67E4-7769B1F8C596}"/>
              </a:ext>
            </a:extLst>
          </p:cNvPr>
          <p:cNvSpPr txBox="1"/>
          <p:nvPr/>
        </p:nvSpPr>
        <p:spPr>
          <a:xfrm>
            <a:off x="7426037" y="96817"/>
            <a:ext cx="4553528" cy="523220"/>
          </a:xfrm>
          <a:prstGeom prst="rect">
            <a:avLst/>
          </a:prstGeom>
          <a:noFill/>
        </p:spPr>
        <p:txBody>
          <a:bodyPr wrap="square">
            <a:spAutoFit/>
          </a:bodyPr>
          <a:lstStyle/>
          <a:p>
            <a:r>
              <a:rPr lang="it-IT" sz="1400" b="1">
                <a:solidFill>
                  <a:srgbClr val="00B0F0"/>
                </a:solidFill>
              </a:rPr>
              <a:t>https://agenda.infn.it/event/40538/contributions/243138/attachments/126242/186329/stray_light_GRASS2024.pdf</a:t>
            </a:r>
            <a:endParaRPr lang="it-IT" sz="1400"/>
          </a:p>
        </p:txBody>
      </p:sp>
      <p:pic>
        <p:nvPicPr>
          <p:cNvPr id="10" name="Immagine 9">
            <a:extLst>
              <a:ext uri="{FF2B5EF4-FFF2-40B4-BE49-F238E27FC236}">
                <a16:creationId xmlns:a16="http://schemas.microsoft.com/office/drawing/2014/main" id="{C139CACF-3A28-317F-A051-17E58DBD11BF}"/>
              </a:ext>
            </a:extLst>
          </p:cNvPr>
          <p:cNvPicPr>
            <a:picLocks noChangeAspect="1"/>
          </p:cNvPicPr>
          <p:nvPr/>
        </p:nvPicPr>
        <p:blipFill>
          <a:blip r:embed="rId2"/>
          <a:stretch>
            <a:fillRect/>
          </a:stretch>
        </p:blipFill>
        <p:spPr>
          <a:xfrm>
            <a:off x="309419" y="577109"/>
            <a:ext cx="5592617" cy="3240291"/>
          </a:xfrm>
          <a:prstGeom prst="rect">
            <a:avLst/>
          </a:prstGeom>
        </p:spPr>
      </p:pic>
      <p:pic>
        <p:nvPicPr>
          <p:cNvPr id="12" name="Immagine 11">
            <a:extLst>
              <a:ext uri="{FF2B5EF4-FFF2-40B4-BE49-F238E27FC236}">
                <a16:creationId xmlns:a16="http://schemas.microsoft.com/office/drawing/2014/main" id="{14682F35-26DE-6DFB-B7E8-47AFADFAE803}"/>
              </a:ext>
            </a:extLst>
          </p:cNvPr>
          <p:cNvPicPr>
            <a:picLocks noChangeAspect="1"/>
          </p:cNvPicPr>
          <p:nvPr/>
        </p:nvPicPr>
        <p:blipFill>
          <a:blip r:embed="rId3"/>
          <a:stretch>
            <a:fillRect/>
          </a:stretch>
        </p:blipFill>
        <p:spPr>
          <a:xfrm>
            <a:off x="3391439" y="1436842"/>
            <a:ext cx="8588126" cy="4761116"/>
          </a:xfrm>
          <a:prstGeom prst="rect">
            <a:avLst/>
          </a:prstGeom>
        </p:spPr>
      </p:pic>
    </p:spTree>
    <p:extLst>
      <p:ext uri="{BB962C8B-B14F-4D97-AF65-F5344CB8AC3E}">
        <p14:creationId xmlns:p14="http://schemas.microsoft.com/office/powerpoint/2010/main" val="22323172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9BC82E-79D0-A268-F8B9-7E7EA79D7AB8}"/>
            </a:ext>
          </a:extLst>
        </p:cNvPr>
        <p:cNvGrpSpPr/>
        <p:nvPr/>
      </p:nvGrpSpPr>
      <p:grpSpPr>
        <a:xfrm>
          <a:off x="0" y="0"/>
          <a:ext cx="0" cy="0"/>
          <a:chOff x="0" y="0"/>
          <a:chExt cx="0" cy="0"/>
        </a:xfrm>
      </p:grpSpPr>
      <p:sp>
        <p:nvSpPr>
          <p:cNvPr id="2" name="Rettangolo 1">
            <a:extLst>
              <a:ext uri="{FF2B5EF4-FFF2-40B4-BE49-F238E27FC236}">
                <a16:creationId xmlns:a16="http://schemas.microsoft.com/office/drawing/2014/main" id="{485698BF-61AE-41D2-413E-AF3B049EADC5}"/>
              </a:ext>
            </a:extLst>
          </p:cNvPr>
          <p:cNvSpPr/>
          <p:nvPr/>
        </p:nvSpPr>
        <p:spPr>
          <a:xfrm>
            <a:off x="341745" y="1534997"/>
            <a:ext cx="10169237" cy="2701526"/>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a:t>Large Particles</a:t>
            </a:r>
          </a:p>
        </p:txBody>
      </p:sp>
      <p:sp>
        <p:nvSpPr>
          <p:cNvPr id="4" name="CasellaDiTesto 3">
            <a:extLst>
              <a:ext uri="{FF2B5EF4-FFF2-40B4-BE49-F238E27FC236}">
                <a16:creationId xmlns:a16="http://schemas.microsoft.com/office/drawing/2014/main" id="{8F0C376F-4122-9292-8FA6-E1CE1224C2E8}"/>
              </a:ext>
            </a:extLst>
          </p:cNvPr>
          <p:cNvSpPr txBox="1"/>
          <p:nvPr/>
        </p:nvSpPr>
        <p:spPr>
          <a:xfrm>
            <a:off x="1665593" y="788900"/>
            <a:ext cx="6307752" cy="584775"/>
          </a:xfrm>
          <a:prstGeom prst="rect">
            <a:avLst/>
          </a:prstGeom>
          <a:noFill/>
        </p:spPr>
        <p:txBody>
          <a:bodyPr wrap="none" rtlCol="0">
            <a:spAutoFit/>
          </a:bodyPr>
          <a:lstStyle/>
          <a:p>
            <a:r>
              <a:rPr lang="it-IT" sz="3200" b="1"/>
              <a:t>In a GW ITF, cleanliness is essential: </a:t>
            </a:r>
          </a:p>
        </p:txBody>
      </p:sp>
      <p:sp>
        <p:nvSpPr>
          <p:cNvPr id="5" name="CasellaDiTesto 4">
            <a:extLst>
              <a:ext uri="{FF2B5EF4-FFF2-40B4-BE49-F238E27FC236}">
                <a16:creationId xmlns:a16="http://schemas.microsoft.com/office/drawing/2014/main" id="{8DCFE8D4-F481-BF42-5956-6A111692450E}"/>
              </a:ext>
            </a:extLst>
          </p:cNvPr>
          <p:cNvSpPr txBox="1"/>
          <p:nvPr/>
        </p:nvSpPr>
        <p:spPr>
          <a:xfrm>
            <a:off x="559391" y="1534997"/>
            <a:ext cx="7931146" cy="830997"/>
          </a:xfrm>
          <a:prstGeom prst="rect">
            <a:avLst/>
          </a:prstGeom>
          <a:noFill/>
        </p:spPr>
        <p:txBody>
          <a:bodyPr wrap="none" rtlCol="0">
            <a:spAutoFit/>
          </a:bodyPr>
          <a:lstStyle/>
          <a:p>
            <a:pPr marL="457200" indent="-457200">
              <a:buFontTx/>
              <a:buChar char="-"/>
            </a:pPr>
            <a:r>
              <a:rPr lang="it-IT" sz="2800" b="1"/>
              <a:t>Particle impacts make suspension fibres explode </a:t>
            </a:r>
          </a:p>
          <a:p>
            <a:r>
              <a:rPr lang="it-IT" sz="2000" b="1" i="1">
                <a:solidFill>
                  <a:srgbClr val="00B0F0"/>
                </a:solidFill>
              </a:rPr>
              <a:t>	(e.g. https://tds.virgo-gw.eu/ql/?c=12352)</a:t>
            </a:r>
          </a:p>
        </p:txBody>
      </p:sp>
      <p:sp>
        <p:nvSpPr>
          <p:cNvPr id="6" name="CasellaDiTesto 5">
            <a:extLst>
              <a:ext uri="{FF2B5EF4-FFF2-40B4-BE49-F238E27FC236}">
                <a16:creationId xmlns:a16="http://schemas.microsoft.com/office/drawing/2014/main" id="{B0D61E92-949F-2EA4-4AFE-C050F6DD45FB}"/>
              </a:ext>
            </a:extLst>
          </p:cNvPr>
          <p:cNvSpPr txBox="1"/>
          <p:nvPr/>
        </p:nvSpPr>
        <p:spPr>
          <a:xfrm>
            <a:off x="559390" y="2717079"/>
            <a:ext cx="9406645" cy="1261884"/>
          </a:xfrm>
          <a:prstGeom prst="rect">
            <a:avLst/>
          </a:prstGeom>
          <a:noFill/>
        </p:spPr>
        <p:txBody>
          <a:bodyPr wrap="square" rtlCol="0">
            <a:spAutoFit/>
          </a:bodyPr>
          <a:lstStyle/>
          <a:p>
            <a:pPr marL="457200" indent="-457200">
              <a:buFontTx/>
              <a:buChar char="-"/>
            </a:pPr>
            <a:r>
              <a:rPr lang="it-IT" sz="2800" b="1"/>
              <a:t>Particles on mirrors in high power cavities make absorption points, harming sensitivity and performance </a:t>
            </a:r>
            <a:r>
              <a:rPr lang="it-IT" sz="2000" b="1" i="1">
                <a:solidFill>
                  <a:srgbClr val="00B0F0"/>
                </a:solidFill>
              </a:rPr>
              <a:t>(e.g. </a:t>
            </a:r>
            <a:r>
              <a:rPr lang="en-US" sz="2000" b="1" i="1">
                <a:solidFill>
                  <a:srgbClr val="00B0F0"/>
                </a:solidFill>
              </a:rPr>
              <a:t>P1900287-v2_Point_Absorbers_in_Advanced_LIGO__Appendix_version</a:t>
            </a:r>
            <a:r>
              <a:rPr lang="it-IT" sz="2000" b="1" i="1">
                <a:solidFill>
                  <a:srgbClr val="00B0F0"/>
                </a:solidFill>
              </a:rPr>
              <a:t>)</a:t>
            </a:r>
          </a:p>
        </p:txBody>
      </p:sp>
      <p:sp>
        <p:nvSpPr>
          <p:cNvPr id="7" name="CasellaDiTesto 6">
            <a:extLst>
              <a:ext uri="{FF2B5EF4-FFF2-40B4-BE49-F238E27FC236}">
                <a16:creationId xmlns:a16="http://schemas.microsoft.com/office/drawing/2014/main" id="{31AC9EF6-16F7-9866-E23F-407F96758373}"/>
              </a:ext>
            </a:extLst>
          </p:cNvPr>
          <p:cNvSpPr txBox="1"/>
          <p:nvPr/>
        </p:nvSpPr>
        <p:spPr>
          <a:xfrm>
            <a:off x="559391" y="4236523"/>
            <a:ext cx="10583694" cy="769441"/>
          </a:xfrm>
          <a:prstGeom prst="rect">
            <a:avLst/>
          </a:prstGeom>
          <a:noFill/>
        </p:spPr>
        <p:txBody>
          <a:bodyPr wrap="square" rtlCol="0">
            <a:spAutoFit/>
          </a:bodyPr>
          <a:lstStyle/>
          <a:p>
            <a:pPr marL="457200" indent="-457200">
              <a:buFontTx/>
              <a:buChar char="-"/>
            </a:pPr>
            <a:r>
              <a:rPr lang="it-IT" sz="2800" b="1"/>
              <a:t>Dust increases stray light </a:t>
            </a:r>
          </a:p>
          <a:p>
            <a:r>
              <a:rPr lang="it-IT" sz="1600" b="1">
                <a:solidFill>
                  <a:srgbClr val="00B0F0"/>
                </a:solidFill>
              </a:rPr>
              <a:t>(e.g.:https://agenda.infn.it/event/40538/contributions/243138/attachments/126242/186329/stray_light_GRASS2024.pdf)</a:t>
            </a:r>
          </a:p>
        </p:txBody>
      </p:sp>
      <mc:AlternateContent xmlns:mc="http://schemas.openxmlformats.org/markup-compatibility/2006">
        <mc:Choice xmlns:a14="http://schemas.microsoft.com/office/drawing/2010/main" Requires="a14">
          <p:sp>
            <p:nvSpPr>
              <p:cNvPr id="3" name="CasellaDiTesto 2">
                <a:extLst>
                  <a:ext uri="{FF2B5EF4-FFF2-40B4-BE49-F238E27FC236}">
                    <a16:creationId xmlns:a16="http://schemas.microsoft.com/office/drawing/2014/main" id="{95B822CF-18A7-59B6-D552-73284DC934EC}"/>
                  </a:ext>
                </a:extLst>
              </p:cNvPr>
              <p:cNvSpPr txBox="1"/>
              <p:nvPr/>
            </p:nvSpPr>
            <p:spPr>
              <a:xfrm>
                <a:off x="7709007" y="2174753"/>
                <a:ext cx="2541465" cy="461665"/>
              </a:xfrm>
              <a:prstGeom prst="rect">
                <a:avLst/>
              </a:prstGeom>
              <a:noFill/>
            </p:spPr>
            <p:txBody>
              <a:bodyPr wrap="none" rtlCol="0">
                <a:spAutoFit/>
              </a:bodyPr>
              <a:lstStyle/>
              <a:p>
                <a:r>
                  <a:rPr lang="it-IT" sz="2400" b="1" i="1">
                    <a:solidFill>
                      <a:schemeClr val="accent1"/>
                    </a:solidFill>
                  </a:rPr>
                  <a:t>Particles </a:t>
                </a:r>
                <a14:m>
                  <m:oMath xmlns:m="http://schemas.openxmlformats.org/officeDocument/2006/math">
                    <m:r>
                      <a:rPr lang="it-IT" sz="2400" b="1" i="1" smtClean="0">
                        <a:solidFill>
                          <a:schemeClr val="accent1"/>
                        </a:solidFill>
                        <a:latin typeface="Cambria Math" panose="02040503050406030204" pitchFamily="18" charset="0"/>
                        <a:ea typeface="Cambria Math" panose="02040503050406030204" pitchFamily="18" charset="0"/>
                      </a:rPr>
                      <m:t>~ </m:t>
                    </m:r>
                    <m:r>
                      <a:rPr lang="it-IT" sz="2400" b="1" i="1" smtClean="0">
                        <a:solidFill>
                          <a:schemeClr val="accent1"/>
                        </a:solidFill>
                        <a:latin typeface="Cambria Math" panose="02040503050406030204" pitchFamily="18" charset="0"/>
                        <a:ea typeface="Cambria Math" panose="02040503050406030204" pitchFamily="18" charset="0"/>
                      </a:rPr>
                      <m:t>𝟏𝟎</m:t>
                    </m:r>
                    <m:r>
                      <a:rPr lang="it-IT" sz="2400" b="1" i="1" smtClean="0">
                        <a:solidFill>
                          <a:schemeClr val="accent1"/>
                        </a:solidFill>
                        <a:latin typeface="Cambria Math" panose="02040503050406030204" pitchFamily="18" charset="0"/>
                        <a:ea typeface="Cambria Math" panose="02040503050406030204" pitchFamily="18" charset="0"/>
                      </a:rPr>
                      <m:t> </m:t>
                    </m:r>
                    <m:r>
                      <a:rPr lang="it-IT" sz="2400" b="1" i="1" smtClean="0">
                        <a:solidFill>
                          <a:schemeClr val="accent1"/>
                        </a:solidFill>
                        <a:latin typeface="Cambria Math" panose="02040503050406030204" pitchFamily="18" charset="0"/>
                        <a:ea typeface="Cambria Math" panose="02040503050406030204" pitchFamily="18" charset="0"/>
                      </a:rPr>
                      <m:t>𝝁</m:t>
                    </m:r>
                    <m:r>
                      <a:rPr lang="it-IT" sz="2400" b="1" i="1" smtClean="0">
                        <a:solidFill>
                          <a:schemeClr val="accent1"/>
                        </a:solidFill>
                        <a:latin typeface="Cambria Math" panose="02040503050406030204" pitchFamily="18" charset="0"/>
                        <a:ea typeface="Cambria Math" panose="02040503050406030204" pitchFamily="18" charset="0"/>
                      </a:rPr>
                      <m:t>𝒎</m:t>
                    </m:r>
                  </m:oMath>
                </a14:m>
                <a:endParaRPr lang="it-IT" sz="2400" b="1" i="1">
                  <a:solidFill>
                    <a:schemeClr val="accent1"/>
                  </a:solidFill>
                </a:endParaRPr>
              </a:p>
            </p:txBody>
          </p:sp>
        </mc:Choice>
        <mc:Fallback>
          <p:sp>
            <p:nvSpPr>
              <p:cNvPr id="3" name="CasellaDiTesto 2">
                <a:extLst>
                  <a:ext uri="{FF2B5EF4-FFF2-40B4-BE49-F238E27FC236}">
                    <a16:creationId xmlns:a16="http://schemas.microsoft.com/office/drawing/2014/main" id="{95B822CF-18A7-59B6-D552-73284DC934EC}"/>
                  </a:ext>
                </a:extLst>
              </p:cNvPr>
              <p:cNvSpPr txBox="1">
                <a:spLocks noRot="1" noChangeAspect="1" noMove="1" noResize="1" noEditPoints="1" noAdjustHandles="1" noChangeArrowheads="1" noChangeShapeType="1" noTextEdit="1"/>
              </p:cNvSpPr>
              <p:nvPr/>
            </p:nvSpPr>
            <p:spPr>
              <a:xfrm>
                <a:off x="7709007" y="2174753"/>
                <a:ext cx="2541465" cy="461665"/>
              </a:xfrm>
              <a:prstGeom prst="rect">
                <a:avLst/>
              </a:prstGeom>
              <a:blipFill>
                <a:blip r:embed="rId2"/>
                <a:stretch>
                  <a:fillRect l="-3837" t="-10667" b="-30667"/>
                </a:stretch>
              </a:blipFill>
            </p:spPr>
            <p:txBody>
              <a:bodyPr/>
              <a:lstStyle/>
              <a:p>
                <a:r>
                  <a:rPr lang="it-IT">
                    <a:noFill/>
                  </a:rPr>
                  <a:t> </a:t>
                </a:r>
              </a:p>
            </p:txBody>
          </p:sp>
        </mc:Fallback>
      </mc:AlternateContent>
      <p:sp>
        <p:nvSpPr>
          <p:cNvPr id="8" name="CasellaDiTesto 7">
            <a:extLst>
              <a:ext uri="{FF2B5EF4-FFF2-40B4-BE49-F238E27FC236}">
                <a16:creationId xmlns:a16="http://schemas.microsoft.com/office/drawing/2014/main" id="{E1EBE60D-AD06-E970-AF82-DFC91CFD1139}"/>
              </a:ext>
            </a:extLst>
          </p:cNvPr>
          <p:cNvSpPr txBox="1"/>
          <p:nvPr/>
        </p:nvSpPr>
        <p:spPr>
          <a:xfrm>
            <a:off x="7122498" y="4236523"/>
            <a:ext cx="4798493" cy="461665"/>
          </a:xfrm>
          <a:prstGeom prst="rect">
            <a:avLst/>
          </a:prstGeom>
          <a:noFill/>
        </p:spPr>
        <p:txBody>
          <a:bodyPr wrap="none" rtlCol="0">
            <a:spAutoFit/>
          </a:bodyPr>
          <a:lstStyle/>
          <a:p>
            <a:r>
              <a:rPr lang="it-IT" sz="2400" b="1" i="1">
                <a:solidFill>
                  <a:schemeClr val="accent1"/>
                </a:solidFill>
              </a:rPr>
              <a:t>All Particles, depending on density? </a:t>
            </a:r>
          </a:p>
        </p:txBody>
      </p:sp>
    </p:spTree>
    <p:extLst>
      <p:ext uri="{BB962C8B-B14F-4D97-AF65-F5344CB8AC3E}">
        <p14:creationId xmlns:p14="http://schemas.microsoft.com/office/powerpoint/2010/main" val="17770810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781B4-BA24-F102-A240-2EB6C7297B69}"/>
            </a:ext>
          </a:extLst>
        </p:cNvPr>
        <p:cNvGrpSpPr/>
        <p:nvPr/>
      </p:nvGrpSpPr>
      <p:grpSpPr>
        <a:xfrm>
          <a:off x="0" y="0"/>
          <a:ext cx="0" cy="0"/>
          <a:chOff x="0" y="0"/>
          <a:chExt cx="0" cy="0"/>
        </a:xfrm>
      </p:grpSpPr>
      <p:pic>
        <p:nvPicPr>
          <p:cNvPr id="2050" name="Picture 2" descr="recirculating modular cleanroom">
            <a:extLst>
              <a:ext uri="{FF2B5EF4-FFF2-40B4-BE49-F238E27FC236}">
                <a16:creationId xmlns:a16="http://schemas.microsoft.com/office/drawing/2014/main" id="{DAF15296-6CE3-6BBE-BCAD-3B144237FE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EAD12196-4D9D-6E68-B7CA-83971E49A521}"/>
              </a:ext>
            </a:extLst>
          </p:cNvPr>
          <p:cNvSpPr txBox="1"/>
          <p:nvPr/>
        </p:nvSpPr>
        <p:spPr>
          <a:xfrm>
            <a:off x="1108364" y="258618"/>
            <a:ext cx="6099683" cy="461665"/>
          </a:xfrm>
          <a:prstGeom prst="rect">
            <a:avLst/>
          </a:prstGeom>
          <a:noFill/>
        </p:spPr>
        <p:txBody>
          <a:bodyPr wrap="none" rtlCol="0">
            <a:spAutoFit/>
          </a:bodyPr>
          <a:lstStyle/>
          <a:p>
            <a:r>
              <a:rPr lang="it-IT" sz="2400" b="1">
                <a:solidFill>
                  <a:schemeClr val="bg1"/>
                </a:solidFill>
              </a:rPr>
              <a:t>Main Clean Room Features and Classifications </a:t>
            </a:r>
          </a:p>
        </p:txBody>
      </p:sp>
    </p:spTree>
    <p:extLst>
      <p:ext uri="{BB962C8B-B14F-4D97-AF65-F5344CB8AC3E}">
        <p14:creationId xmlns:p14="http://schemas.microsoft.com/office/powerpoint/2010/main" val="3503749976"/>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2068</TotalTime>
  <Words>1786</Words>
  <Application>Microsoft Office PowerPoint</Application>
  <PresentationFormat>Widescreen</PresentationFormat>
  <Paragraphs>151</Paragraphs>
  <Slides>27</Slides>
  <Notes>0</Notes>
  <HiddenSlides>0</HiddenSlides>
  <MMClips>1</MMClips>
  <ScaleCrop>false</ScaleCrop>
  <HeadingPairs>
    <vt:vector size="6" baseType="variant">
      <vt:variant>
        <vt:lpstr>Caratteri utilizzati</vt:lpstr>
      </vt:variant>
      <vt:variant>
        <vt:i4>9</vt:i4>
      </vt:variant>
      <vt:variant>
        <vt:lpstr>Tema</vt:lpstr>
      </vt:variant>
      <vt:variant>
        <vt:i4>1</vt:i4>
      </vt:variant>
      <vt:variant>
        <vt:lpstr>Titoli diapositive</vt:lpstr>
      </vt:variant>
      <vt:variant>
        <vt:i4>27</vt:i4>
      </vt:variant>
    </vt:vector>
  </HeadingPairs>
  <TitlesOfParts>
    <vt:vector size="37" baseType="lpstr">
      <vt:lpstr>Arial</vt:lpstr>
      <vt:lpstr>Blanco OSF</vt:lpstr>
      <vt:lpstr>Calibri</vt:lpstr>
      <vt:lpstr>Calibri Light</vt:lpstr>
      <vt:lpstr>Cambria Math</vt:lpstr>
      <vt:lpstr>CMBX12</vt:lpstr>
      <vt:lpstr>CMR10</vt:lpstr>
      <vt:lpstr>SFRM1000</vt:lpstr>
      <vt:lpstr>Times New Roman</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Piero Rapagnani</dc:creator>
  <cp:lastModifiedBy>Piero Rapagnani</cp:lastModifiedBy>
  <cp:revision>51</cp:revision>
  <dcterms:created xsi:type="dcterms:W3CDTF">2022-04-26T17:32:27Z</dcterms:created>
  <dcterms:modified xsi:type="dcterms:W3CDTF">2025-03-03T14:33:41Z</dcterms:modified>
</cp:coreProperties>
</file>