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4"/>
  </p:sldMasterIdLst>
  <p:notesMasterIdLst>
    <p:notesMasterId r:id="rId31"/>
  </p:notesMasterIdLst>
  <p:handoutMasterIdLst>
    <p:handoutMasterId r:id="rId32"/>
  </p:handoutMasterIdLst>
  <p:sldIdLst>
    <p:sldId id="256" r:id="rId5"/>
    <p:sldId id="2147376992" r:id="rId6"/>
    <p:sldId id="2147376993" r:id="rId7"/>
    <p:sldId id="2147483336" r:id="rId8"/>
    <p:sldId id="2147377000" r:id="rId9"/>
    <p:sldId id="2147376998" r:id="rId10"/>
    <p:sldId id="2147376999" r:id="rId11"/>
    <p:sldId id="257" r:id="rId12"/>
    <p:sldId id="2147376997" r:id="rId13"/>
    <p:sldId id="2147376914" r:id="rId14"/>
    <p:sldId id="2147377004" r:id="rId15"/>
    <p:sldId id="2147377015" r:id="rId16"/>
    <p:sldId id="2147483332" r:id="rId17"/>
    <p:sldId id="325" r:id="rId18"/>
    <p:sldId id="2147483350" r:id="rId19"/>
    <p:sldId id="2147377011" r:id="rId20"/>
    <p:sldId id="2147483328" r:id="rId21"/>
    <p:sldId id="2147483329" r:id="rId22"/>
    <p:sldId id="367" r:id="rId23"/>
    <p:sldId id="362" r:id="rId24"/>
    <p:sldId id="358" r:id="rId25"/>
    <p:sldId id="359" r:id="rId26"/>
    <p:sldId id="366" r:id="rId27"/>
    <p:sldId id="360" r:id="rId28"/>
    <p:sldId id="2147483337" r:id="rId29"/>
    <p:sldId id="364" r:id="rId30"/>
  </p:sldIdLst>
  <p:sldSz cx="12192000" cy="6858000"/>
  <p:notesSz cx="6858000" cy="9144000"/>
  <p:embeddedFontLst>
    <p:embeddedFont>
      <p:font typeface="Abadi" panose="020B0604020104020204" pitchFamily="34" charset="0"/>
      <p:regular r:id="rId33"/>
    </p:embeddedFont>
    <p:embeddedFont>
      <p:font typeface="Barlow Condensed" panose="00000506000000000000" pitchFamily="2" charset="0"/>
      <p:regular r:id="rId34"/>
      <p:bold r:id="rId35"/>
      <p:italic r:id="rId36"/>
      <p:boldItalic r:id="rId37"/>
    </p:embeddedFont>
    <p:embeddedFont>
      <p:font typeface="Barlow Semi Condensed Medium" panose="00000606000000000000" pitchFamily="2" charset="0"/>
      <p:regular r:id="rId38"/>
      <p:italic r:id="rId39"/>
    </p:embeddedFont>
    <p:embeddedFont>
      <p:font typeface="Berlari" panose="02000503000000000000" charset="0"/>
      <p:regular r:id="rId40"/>
    </p:embeddedFont>
    <p:embeddedFont>
      <p:font typeface="Titillium Web" panose="00000500000000000000" pitchFamily="2" charset="0"/>
      <p:regular r:id="rId41"/>
      <p:bold r:id="rId42"/>
      <p:italic r:id="rId43"/>
      <p:boldItalic r:id="rId44"/>
    </p:embeddedFont>
    <p:embeddedFont>
      <p:font typeface="Tw Cen MT" panose="020B0602020104020603" pitchFamily="34" charset="0"/>
      <p:regular r:id="rId45"/>
      <p:bold r:id="rId46"/>
      <p:italic r:id="rId47"/>
      <p:boldItalic r:id="rId48"/>
    </p:embeddedFont>
    <p:embeddedFont>
      <p:font typeface="Wingdings 2" panose="05020102010507070707" pitchFamily="18" charset="2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51"/>
    <a:srgbClr val="0078D7"/>
    <a:srgbClr val="FFC55A"/>
    <a:srgbClr val="FE9292"/>
    <a:srgbClr val="00215E"/>
    <a:srgbClr val="2C4E80"/>
    <a:srgbClr val="002060"/>
    <a:srgbClr val="FFFFFF"/>
    <a:srgbClr val="FF7E63"/>
    <a:srgbClr val="EB4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206" y="25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C016C-045A-4878-9E9A-2E82A9A155B8}" type="doc">
      <dgm:prSet loTypeId="urn:microsoft.com/office/officeart/2009/layout/ReverseList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A006AAF4-D93F-4A0B-A9AB-B5868912B055}">
      <dgm:prSet phldrT="[Testo]" custT="1"/>
      <dgm:spPr/>
      <dgm:t>
        <a:bodyPr anchor="ctr"/>
        <a:lstStyle/>
        <a:p>
          <a:pPr algn="ctr"/>
          <a:r>
            <a:rPr lang="it-IT" sz="2800" dirty="0">
              <a:solidFill>
                <a:schemeClr val="accent1"/>
              </a:solidFill>
            </a:rPr>
            <a:t> GENERATIVE AI</a:t>
          </a:r>
        </a:p>
      </dgm:t>
    </dgm:pt>
    <dgm:pt modelId="{E44582E7-6E69-4AE1-BC42-EC69E88B22C3}" type="parTrans" cxnId="{AF8C1573-7519-46FD-A086-7F5D2A13ACA7}">
      <dgm:prSet/>
      <dgm:spPr/>
      <dgm:t>
        <a:bodyPr/>
        <a:lstStyle/>
        <a:p>
          <a:pPr algn="ctr"/>
          <a:endParaRPr lang="it-IT" sz="2800">
            <a:solidFill>
              <a:schemeClr val="accent1"/>
            </a:solidFill>
          </a:endParaRPr>
        </a:p>
      </dgm:t>
    </dgm:pt>
    <dgm:pt modelId="{D1A7D0D7-CB69-4173-9BA2-2959FB0B1867}" type="sibTrans" cxnId="{AF8C1573-7519-46FD-A086-7F5D2A13ACA7}">
      <dgm:prSet/>
      <dgm:spPr/>
      <dgm:t>
        <a:bodyPr/>
        <a:lstStyle/>
        <a:p>
          <a:pPr algn="ctr"/>
          <a:endParaRPr lang="it-IT" sz="2800">
            <a:solidFill>
              <a:schemeClr val="accent1"/>
            </a:solidFill>
          </a:endParaRPr>
        </a:p>
      </dgm:t>
    </dgm:pt>
    <dgm:pt modelId="{68A63563-E5FE-41BB-B458-06F6146FEA8B}">
      <dgm:prSet phldrT="[Testo]" custT="1"/>
      <dgm:spPr/>
      <dgm:t>
        <a:bodyPr anchor="ctr"/>
        <a:lstStyle/>
        <a:p>
          <a:pPr algn="ctr"/>
          <a:r>
            <a:rPr lang="it-IT" sz="2800" dirty="0">
              <a:solidFill>
                <a:schemeClr val="accent1"/>
              </a:solidFill>
            </a:rPr>
            <a:t> HUMAN-MACHINE INTERACTION</a:t>
          </a:r>
        </a:p>
      </dgm:t>
    </dgm:pt>
    <dgm:pt modelId="{0C5A5246-EFE2-4D27-A8C0-E9513656DF63}" type="parTrans" cxnId="{10E20795-31E7-4D40-B01C-F74BDDFFC2EC}">
      <dgm:prSet/>
      <dgm:spPr/>
      <dgm:t>
        <a:bodyPr/>
        <a:lstStyle/>
        <a:p>
          <a:pPr algn="ctr"/>
          <a:endParaRPr lang="it-IT" sz="2800">
            <a:solidFill>
              <a:schemeClr val="accent1"/>
            </a:solidFill>
          </a:endParaRPr>
        </a:p>
      </dgm:t>
    </dgm:pt>
    <dgm:pt modelId="{93CF292E-A675-4631-AEC2-395F07F98E34}" type="sibTrans" cxnId="{10E20795-31E7-4D40-B01C-F74BDDFFC2EC}">
      <dgm:prSet/>
      <dgm:spPr/>
      <dgm:t>
        <a:bodyPr/>
        <a:lstStyle/>
        <a:p>
          <a:pPr algn="ctr"/>
          <a:endParaRPr lang="it-IT" sz="2800">
            <a:solidFill>
              <a:schemeClr val="accent1"/>
            </a:solidFill>
          </a:endParaRPr>
        </a:p>
      </dgm:t>
    </dgm:pt>
    <dgm:pt modelId="{7AFF4606-5B6C-4ABB-8D74-B58DA08A02E0}" type="pres">
      <dgm:prSet presAssocID="{A90C016C-045A-4878-9E9A-2E82A9A155B8}" presName="Name0" presStyleCnt="0">
        <dgm:presLayoutVars>
          <dgm:chMax val="2"/>
          <dgm:chPref val="2"/>
          <dgm:animLvl val="lvl"/>
        </dgm:presLayoutVars>
      </dgm:prSet>
      <dgm:spPr/>
    </dgm:pt>
    <dgm:pt modelId="{5A9611EE-C275-43A9-A8FA-0DDF1CBE3206}" type="pres">
      <dgm:prSet presAssocID="{A90C016C-045A-4878-9E9A-2E82A9A155B8}" presName="LeftText" presStyleLbl="revTx" presStyleIdx="0" presStyleCnt="0">
        <dgm:presLayoutVars>
          <dgm:bulletEnabled val="1"/>
        </dgm:presLayoutVars>
      </dgm:prSet>
      <dgm:spPr/>
    </dgm:pt>
    <dgm:pt modelId="{E2B22C8A-8EE3-4724-A3C2-C14F902ACACC}" type="pres">
      <dgm:prSet presAssocID="{A90C016C-045A-4878-9E9A-2E82A9A155B8}" presName="LeftNode" presStyleLbl="bgImgPlace1" presStyleIdx="0" presStyleCnt="2" custScaleX="174547" custLinFactNeighborX="-42638">
        <dgm:presLayoutVars>
          <dgm:chMax val="2"/>
          <dgm:chPref val="2"/>
        </dgm:presLayoutVars>
      </dgm:prSet>
      <dgm:spPr/>
    </dgm:pt>
    <dgm:pt modelId="{0B83D3BE-B316-4323-B271-969D990D9D3F}" type="pres">
      <dgm:prSet presAssocID="{A90C016C-045A-4878-9E9A-2E82A9A155B8}" presName="RightText" presStyleLbl="revTx" presStyleIdx="0" presStyleCnt="0">
        <dgm:presLayoutVars>
          <dgm:bulletEnabled val="1"/>
        </dgm:presLayoutVars>
      </dgm:prSet>
      <dgm:spPr/>
    </dgm:pt>
    <dgm:pt modelId="{DB1F28F0-C78E-4CE2-9AC8-1BFA439D2C63}" type="pres">
      <dgm:prSet presAssocID="{A90C016C-045A-4878-9E9A-2E82A9A155B8}" presName="RightNode" presStyleLbl="bgImgPlace1" presStyleIdx="1" presStyleCnt="2" custScaleX="174547" custLinFactNeighborX="39316">
        <dgm:presLayoutVars>
          <dgm:chMax val="0"/>
          <dgm:chPref val="0"/>
        </dgm:presLayoutVars>
      </dgm:prSet>
      <dgm:spPr/>
    </dgm:pt>
    <dgm:pt modelId="{94AAFBE1-F0A4-49B2-969F-4888A4948731}" type="pres">
      <dgm:prSet presAssocID="{A90C016C-045A-4878-9E9A-2E82A9A155B8}" presName="TopArrow" presStyleLbl="node1" presStyleIdx="0" presStyleCnt="2"/>
      <dgm:spPr/>
    </dgm:pt>
    <dgm:pt modelId="{3362F7EB-5975-441E-A913-F3272A8D0070}" type="pres">
      <dgm:prSet presAssocID="{A90C016C-045A-4878-9E9A-2E82A9A155B8}" presName="BottomArrow" presStyleLbl="node1" presStyleIdx="1" presStyleCnt="2"/>
      <dgm:spPr/>
    </dgm:pt>
  </dgm:ptLst>
  <dgm:cxnLst>
    <dgm:cxn modelId="{F070091C-D679-469B-894F-D2BE50A7DA48}" type="presOf" srcId="{A90C016C-045A-4878-9E9A-2E82A9A155B8}" destId="{7AFF4606-5B6C-4ABB-8D74-B58DA08A02E0}" srcOrd="0" destOrd="0" presId="urn:microsoft.com/office/officeart/2009/layout/ReverseList"/>
    <dgm:cxn modelId="{3113F023-9ACA-45F2-BF20-B19FBFD7E77F}" type="presOf" srcId="{68A63563-E5FE-41BB-B458-06F6146FEA8B}" destId="{0B83D3BE-B316-4323-B271-969D990D9D3F}" srcOrd="0" destOrd="0" presId="urn:microsoft.com/office/officeart/2009/layout/ReverseList"/>
    <dgm:cxn modelId="{371D2826-99E7-4747-B1D3-9B2D241BC20C}" type="presOf" srcId="{68A63563-E5FE-41BB-B458-06F6146FEA8B}" destId="{DB1F28F0-C78E-4CE2-9AC8-1BFA439D2C63}" srcOrd="1" destOrd="0" presId="urn:microsoft.com/office/officeart/2009/layout/ReverseList"/>
    <dgm:cxn modelId="{08EED42D-E514-4B2F-8653-5C3176AD696E}" type="presOf" srcId="{A006AAF4-D93F-4A0B-A9AB-B5868912B055}" destId="{E2B22C8A-8EE3-4724-A3C2-C14F902ACACC}" srcOrd="1" destOrd="0" presId="urn:microsoft.com/office/officeart/2009/layout/ReverseList"/>
    <dgm:cxn modelId="{AF8C1573-7519-46FD-A086-7F5D2A13ACA7}" srcId="{A90C016C-045A-4878-9E9A-2E82A9A155B8}" destId="{A006AAF4-D93F-4A0B-A9AB-B5868912B055}" srcOrd="0" destOrd="0" parTransId="{E44582E7-6E69-4AE1-BC42-EC69E88B22C3}" sibTransId="{D1A7D0D7-CB69-4173-9BA2-2959FB0B1867}"/>
    <dgm:cxn modelId="{10E20795-31E7-4D40-B01C-F74BDDFFC2EC}" srcId="{A90C016C-045A-4878-9E9A-2E82A9A155B8}" destId="{68A63563-E5FE-41BB-B458-06F6146FEA8B}" srcOrd="1" destOrd="0" parTransId="{0C5A5246-EFE2-4D27-A8C0-E9513656DF63}" sibTransId="{93CF292E-A675-4631-AEC2-395F07F98E34}"/>
    <dgm:cxn modelId="{F380F1A0-68D8-4D3A-9DB8-A24736531A91}" type="presOf" srcId="{A006AAF4-D93F-4A0B-A9AB-B5868912B055}" destId="{5A9611EE-C275-43A9-A8FA-0DDF1CBE3206}" srcOrd="0" destOrd="0" presId="urn:microsoft.com/office/officeart/2009/layout/ReverseList"/>
    <dgm:cxn modelId="{9F9B8259-D1B1-4A27-A3AF-60B02D10F147}" type="presParOf" srcId="{7AFF4606-5B6C-4ABB-8D74-B58DA08A02E0}" destId="{5A9611EE-C275-43A9-A8FA-0DDF1CBE3206}" srcOrd="0" destOrd="0" presId="urn:microsoft.com/office/officeart/2009/layout/ReverseList"/>
    <dgm:cxn modelId="{E8927FAB-7CEA-439E-BF71-81CDAC9A326F}" type="presParOf" srcId="{7AFF4606-5B6C-4ABB-8D74-B58DA08A02E0}" destId="{E2B22C8A-8EE3-4724-A3C2-C14F902ACACC}" srcOrd="1" destOrd="0" presId="urn:microsoft.com/office/officeart/2009/layout/ReverseList"/>
    <dgm:cxn modelId="{E715C890-3180-4286-8EEB-BB93AA5F94B9}" type="presParOf" srcId="{7AFF4606-5B6C-4ABB-8D74-B58DA08A02E0}" destId="{0B83D3BE-B316-4323-B271-969D990D9D3F}" srcOrd="2" destOrd="0" presId="urn:microsoft.com/office/officeart/2009/layout/ReverseList"/>
    <dgm:cxn modelId="{8318EAAB-6E1C-4D58-AF33-9C1893DEC002}" type="presParOf" srcId="{7AFF4606-5B6C-4ABB-8D74-B58DA08A02E0}" destId="{DB1F28F0-C78E-4CE2-9AC8-1BFA439D2C63}" srcOrd="3" destOrd="0" presId="urn:microsoft.com/office/officeart/2009/layout/ReverseList"/>
    <dgm:cxn modelId="{CB4BF36E-B496-45AF-AA09-BFF4211D9460}" type="presParOf" srcId="{7AFF4606-5B6C-4ABB-8D74-B58DA08A02E0}" destId="{94AAFBE1-F0A4-49B2-969F-4888A4948731}" srcOrd="4" destOrd="0" presId="urn:microsoft.com/office/officeart/2009/layout/ReverseList"/>
    <dgm:cxn modelId="{5053CC90-8045-489A-8902-E00BB1A150E1}" type="presParOf" srcId="{7AFF4606-5B6C-4ABB-8D74-B58DA08A02E0}" destId="{3362F7EB-5975-441E-A913-F3272A8D007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076D5-859E-4DFB-8125-75096E2051B2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009EB64F-F231-48A2-AEDD-4CC37DC1E281}">
      <dgm:prSet phldrT="[Testo]"/>
      <dgm:spPr>
        <a:solidFill>
          <a:schemeClr val="accent1"/>
        </a:solidFill>
      </dgm:spPr>
      <dgm:t>
        <a:bodyPr/>
        <a:lstStyle/>
        <a:p>
          <a:r>
            <a:rPr lang="it-IT" dirty="0" err="1"/>
            <a:t>Artificial</a:t>
          </a:r>
          <a:r>
            <a:rPr lang="it-IT" dirty="0"/>
            <a:t> Intelligence</a:t>
          </a:r>
        </a:p>
      </dgm:t>
    </dgm:pt>
    <dgm:pt modelId="{316819D6-F677-4DB7-86AA-CB0629518204}" type="parTrans" cxnId="{5FF51A72-6D3B-4E67-9556-46815F8F7DFE}">
      <dgm:prSet/>
      <dgm:spPr/>
      <dgm:t>
        <a:bodyPr/>
        <a:lstStyle/>
        <a:p>
          <a:endParaRPr lang="it-IT"/>
        </a:p>
      </dgm:t>
    </dgm:pt>
    <dgm:pt modelId="{B021EC59-EB60-4194-B94E-FE4F43978649}" type="sibTrans" cxnId="{5FF51A72-6D3B-4E67-9556-46815F8F7DFE}">
      <dgm:prSet/>
      <dgm:spPr/>
      <dgm:t>
        <a:bodyPr/>
        <a:lstStyle/>
        <a:p>
          <a:endParaRPr lang="it-IT"/>
        </a:p>
      </dgm:t>
    </dgm:pt>
    <dgm:pt modelId="{AA766CA4-0988-4D42-B0F3-3C2B131E20E8}">
      <dgm:prSet phldrT="[Testo]"/>
      <dgm:spPr/>
      <dgm:t>
        <a:bodyPr/>
        <a:lstStyle/>
        <a:p>
          <a:r>
            <a:rPr lang="it-IT" dirty="0" err="1"/>
            <a:t>Maching</a:t>
          </a:r>
          <a:r>
            <a:rPr lang="it-IT" dirty="0"/>
            <a:t> Learning</a:t>
          </a:r>
        </a:p>
      </dgm:t>
    </dgm:pt>
    <dgm:pt modelId="{8CF632EF-E3CC-4632-9439-F411650AA9D9}" type="parTrans" cxnId="{27FAD654-E45B-41D8-8F02-29B5537632B5}">
      <dgm:prSet/>
      <dgm:spPr/>
      <dgm:t>
        <a:bodyPr/>
        <a:lstStyle/>
        <a:p>
          <a:endParaRPr lang="it-IT"/>
        </a:p>
      </dgm:t>
    </dgm:pt>
    <dgm:pt modelId="{90A60AD6-F3E7-471A-9E7A-A01E2AF3692F}" type="sibTrans" cxnId="{27FAD654-E45B-41D8-8F02-29B5537632B5}">
      <dgm:prSet/>
      <dgm:spPr/>
      <dgm:t>
        <a:bodyPr/>
        <a:lstStyle/>
        <a:p>
          <a:endParaRPr lang="it-IT"/>
        </a:p>
      </dgm:t>
    </dgm:pt>
    <dgm:pt modelId="{3495B7F7-03AF-4DA1-AC64-46BBAC7503BF}">
      <dgm:prSet phldrT="[Testo]"/>
      <dgm:spPr/>
      <dgm:t>
        <a:bodyPr/>
        <a:lstStyle/>
        <a:p>
          <a:r>
            <a:rPr lang="it-IT" dirty="0"/>
            <a:t>Deep Learning</a:t>
          </a:r>
        </a:p>
      </dgm:t>
    </dgm:pt>
    <dgm:pt modelId="{A152A291-9324-44C9-993D-732F2F38D231}" type="parTrans" cxnId="{64132BCF-4DD6-467A-B826-B3E74A7A67F2}">
      <dgm:prSet/>
      <dgm:spPr/>
      <dgm:t>
        <a:bodyPr/>
        <a:lstStyle/>
        <a:p>
          <a:endParaRPr lang="it-IT"/>
        </a:p>
      </dgm:t>
    </dgm:pt>
    <dgm:pt modelId="{AFBD22C6-C7BB-4ED4-AF99-17CE7C0AAF0C}" type="sibTrans" cxnId="{64132BCF-4DD6-467A-B826-B3E74A7A67F2}">
      <dgm:prSet/>
      <dgm:spPr/>
      <dgm:t>
        <a:bodyPr/>
        <a:lstStyle/>
        <a:p>
          <a:endParaRPr lang="it-IT"/>
        </a:p>
      </dgm:t>
    </dgm:pt>
    <dgm:pt modelId="{858E6DE2-0EE1-4397-AC64-FDA5CEAB919B}">
      <dgm:prSet phldrT="[Testo]"/>
      <dgm:spPr/>
      <dgm:t>
        <a:bodyPr/>
        <a:lstStyle/>
        <a:p>
          <a:r>
            <a:rPr lang="it-IT" dirty="0"/>
            <a:t>Generative AI</a:t>
          </a:r>
        </a:p>
      </dgm:t>
    </dgm:pt>
    <dgm:pt modelId="{9E6B7945-6485-4600-BCBD-82611E82ACCF}" type="parTrans" cxnId="{AE306C5D-8067-4E51-8273-81540A3058A7}">
      <dgm:prSet/>
      <dgm:spPr/>
      <dgm:t>
        <a:bodyPr/>
        <a:lstStyle/>
        <a:p>
          <a:endParaRPr lang="it-IT"/>
        </a:p>
      </dgm:t>
    </dgm:pt>
    <dgm:pt modelId="{85E11870-59BD-4D57-A7D1-E6A8BFDC9DFE}" type="sibTrans" cxnId="{AE306C5D-8067-4E51-8273-81540A3058A7}">
      <dgm:prSet/>
      <dgm:spPr/>
      <dgm:t>
        <a:bodyPr/>
        <a:lstStyle/>
        <a:p>
          <a:endParaRPr lang="it-IT"/>
        </a:p>
      </dgm:t>
    </dgm:pt>
    <dgm:pt modelId="{1D01C2C9-2F18-46A3-89ED-B2FA67202D35}">
      <dgm:prSet phldrT="[Testo]"/>
      <dgm:spPr>
        <a:solidFill>
          <a:srgbClr val="FE9292"/>
        </a:solidFill>
      </dgm:spPr>
      <dgm:t>
        <a:bodyPr/>
        <a:lstStyle/>
        <a:p>
          <a:r>
            <a:rPr lang="it-IT" dirty="0">
              <a:solidFill>
                <a:schemeClr val="accent1"/>
              </a:solidFill>
            </a:rPr>
            <a:t>LLM</a:t>
          </a:r>
        </a:p>
      </dgm:t>
    </dgm:pt>
    <dgm:pt modelId="{97EE7942-4192-4906-88B1-40ED90DFFA5D}" type="parTrans" cxnId="{5A85730D-EC14-4373-AC17-A0CD34319E9D}">
      <dgm:prSet/>
      <dgm:spPr/>
      <dgm:t>
        <a:bodyPr/>
        <a:lstStyle/>
        <a:p>
          <a:endParaRPr lang="it-IT"/>
        </a:p>
      </dgm:t>
    </dgm:pt>
    <dgm:pt modelId="{E7C53949-D1BA-41D9-9E00-414A33D660BF}" type="sibTrans" cxnId="{5A85730D-EC14-4373-AC17-A0CD34319E9D}">
      <dgm:prSet/>
      <dgm:spPr/>
      <dgm:t>
        <a:bodyPr/>
        <a:lstStyle/>
        <a:p>
          <a:endParaRPr lang="it-IT"/>
        </a:p>
      </dgm:t>
    </dgm:pt>
    <dgm:pt modelId="{56E7C21F-8BDD-43AF-9040-6954D511C4E9}">
      <dgm:prSet phldrT="[Testo]"/>
      <dgm:spPr>
        <a:solidFill>
          <a:srgbClr val="FFC55A"/>
        </a:solidFill>
      </dgm:spPr>
      <dgm:t>
        <a:bodyPr/>
        <a:lstStyle/>
        <a:p>
          <a:r>
            <a:rPr lang="it-IT" dirty="0"/>
            <a:t>GPT</a:t>
          </a:r>
        </a:p>
      </dgm:t>
    </dgm:pt>
    <dgm:pt modelId="{7BA1E04D-2BFB-4E90-AA92-ABC1E1784A08}" type="parTrans" cxnId="{2B875156-61CD-42B4-BB1B-D22F24C1D97D}">
      <dgm:prSet/>
      <dgm:spPr/>
      <dgm:t>
        <a:bodyPr/>
        <a:lstStyle/>
        <a:p>
          <a:endParaRPr lang="it-IT"/>
        </a:p>
      </dgm:t>
    </dgm:pt>
    <dgm:pt modelId="{CBB45C83-25CD-480F-AD07-C09794F4EACB}" type="sibTrans" cxnId="{2B875156-61CD-42B4-BB1B-D22F24C1D97D}">
      <dgm:prSet/>
      <dgm:spPr/>
      <dgm:t>
        <a:bodyPr/>
        <a:lstStyle/>
        <a:p>
          <a:endParaRPr lang="it-IT"/>
        </a:p>
      </dgm:t>
    </dgm:pt>
    <dgm:pt modelId="{79281283-2157-4AB1-B444-98A94EE2FBF8}" type="pres">
      <dgm:prSet presAssocID="{D0D076D5-859E-4DFB-8125-75096E2051B2}" presName="Name0" presStyleCnt="0">
        <dgm:presLayoutVars>
          <dgm:chMax val="7"/>
          <dgm:resizeHandles val="exact"/>
        </dgm:presLayoutVars>
      </dgm:prSet>
      <dgm:spPr/>
    </dgm:pt>
    <dgm:pt modelId="{803ACD33-4A51-4512-B290-B2FD072BE8E0}" type="pres">
      <dgm:prSet presAssocID="{D0D076D5-859E-4DFB-8125-75096E2051B2}" presName="comp1" presStyleCnt="0"/>
      <dgm:spPr/>
    </dgm:pt>
    <dgm:pt modelId="{463C8CF4-BED7-4BD8-A454-BA96EC191AD5}" type="pres">
      <dgm:prSet presAssocID="{D0D076D5-859E-4DFB-8125-75096E2051B2}" presName="circle1" presStyleLbl="node1" presStyleIdx="0" presStyleCnt="6"/>
      <dgm:spPr/>
    </dgm:pt>
    <dgm:pt modelId="{17FD7649-BB6C-444F-8B42-09C7F0E53B15}" type="pres">
      <dgm:prSet presAssocID="{D0D076D5-859E-4DFB-8125-75096E2051B2}" presName="c1text" presStyleLbl="node1" presStyleIdx="0" presStyleCnt="6">
        <dgm:presLayoutVars>
          <dgm:bulletEnabled val="1"/>
        </dgm:presLayoutVars>
      </dgm:prSet>
      <dgm:spPr/>
    </dgm:pt>
    <dgm:pt modelId="{71C353E5-0E37-419E-B0B3-30FAE56E129A}" type="pres">
      <dgm:prSet presAssocID="{D0D076D5-859E-4DFB-8125-75096E2051B2}" presName="comp2" presStyleCnt="0"/>
      <dgm:spPr/>
    </dgm:pt>
    <dgm:pt modelId="{581A0CCA-997E-47E9-AB66-0DE0BFD32A50}" type="pres">
      <dgm:prSet presAssocID="{D0D076D5-859E-4DFB-8125-75096E2051B2}" presName="circle2" presStyleLbl="node1" presStyleIdx="1" presStyleCnt="6"/>
      <dgm:spPr/>
    </dgm:pt>
    <dgm:pt modelId="{6CC7E434-5EA5-4B56-8BEE-3FB043BD5CEE}" type="pres">
      <dgm:prSet presAssocID="{D0D076D5-859E-4DFB-8125-75096E2051B2}" presName="c2text" presStyleLbl="node1" presStyleIdx="1" presStyleCnt="6">
        <dgm:presLayoutVars>
          <dgm:bulletEnabled val="1"/>
        </dgm:presLayoutVars>
      </dgm:prSet>
      <dgm:spPr/>
    </dgm:pt>
    <dgm:pt modelId="{431E7078-24A5-4781-A682-4E2730FFEBAE}" type="pres">
      <dgm:prSet presAssocID="{D0D076D5-859E-4DFB-8125-75096E2051B2}" presName="comp3" presStyleCnt="0"/>
      <dgm:spPr/>
    </dgm:pt>
    <dgm:pt modelId="{7C11FB4B-5FD8-4A58-AAC7-AE4C92FCCB63}" type="pres">
      <dgm:prSet presAssocID="{D0D076D5-859E-4DFB-8125-75096E2051B2}" presName="circle3" presStyleLbl="node1" presStyleIdx="2" presStyleCnt="6"/>
      <dgm:spPr/>
    </dgm:pt>
    <dgm:pt modelId="{D114D2F4-8B53-41EA-A046-28D26AD9B283}" type="pres">
      <dgm:prSet presAssocID="{D0D076D5-859E-4DFB-8125-75096E2051B2}" presName="c3text" presStyleLbl="node1" presStyleIdx="2" presStyleCnt="6">
        <dgm:presLayoutVars>
          <dgm:bulletEnabled val="1"/>
        </dgm:presLayoutVars>
      </dgm:prSet>
      <dgm:spPr/>
    </dgm:pt>
    <dgm:pt modelId="{3EEF0E95-0B79-45DC-B517-CE1071A5DBE4}" type="pres">
      <dgm:prSet presAssocID="{D0D076D5-859E-4DFB-8125-75096E2051B2}" presName="comp4" presStyleCnt="0"/>
      <dgm:spPr/>
    </dgm:pt>
    <dgm:pt modelId="{484D29EB-3D3B-4440-84E0-57C06021D00A}" type="pres">
      <dgm:prSet presAssocID="{D0D076D5-859E-4DFB-8125-75096E2051B2}" presName="circle4" presStyleLbl="node1" presStyleIdx="3" presStyleCnt="6"/>
      <dgm:spPr/>
    </dgm:pt>
    <dgm:pt modelId="{C5BB1483-2F6B-4C39-8ED7-69781B30ECE2}" type="pres">
      <dgm:prSet presAssocID="{D0D076D5-859E-4DFB-8125-75096E2051B2}" presName="c4text" presStyleLbl="node1" presStyleIdx="3" presStyleCnt="6">
        <dgm:presLayoutVars>
          <dgm:bulletEnabled val="1"/>
        </dgm:presLayoutVars>
      </dgm:prSet>
      <dgm:spPr/>
    </dgm:pt>
    <dgm:pt modelId="{0E40C38D-BEB2-4C73-80D8-3AE2C9641831}" type="pres">
      <dgm:prSet presAssocID="{D0D076D5-859E-4DFB-8125-75096E2051B2}" presName="comp5" presStyleCnt="0"/>
      <dgm:spPr/>
    </dgm:pt>
    <dgm:pt modelId="{9F5A7EF1-523B-4856-A9D8-6CB92A4D0031}" type="pres">
      <dgm:prSet presAssocID="{D0D076D5-859E-4DFB-8125-75096E2051B2}" presName="circle5" presStyleLbl="node1" presStyleIdx="4" presStyleCnt="6"/>
      <dgm:spPr/>
    </dgm:pt>
    <dgm:pt modelId="{7D33E214-4BAC-44AF-B20E-2F778B636D05}" type="pres">
      <dgm:prSet presAssocID="{D0D076D5-859E-4DFB-8125-75096E2051B2}" presName="c5text" presStyleLbl="node1" presStyleIdx="4" presStyleCnt="6">
        <dgm:presLayoutVars>
          <dgm:bulletEnabled val="1"/>
        </dgm:presLayoutVars>
      </dgm:prSet>
      <dgm:spPr/>
    </dgm:pt>
    <dgm:pt modelId="{68FC8E3C-B0F0-4A29-8364-640E87F37E54}" type="pres">
      <dgm:prSet presAssocID="{D0D076D5-859E-4DFB-8125-75096E2051B2}" presName="comp6" presStyleCnt="0"/>
      <dgm:spPr/>
    </dgm:pt>
    <dgm:pt modelId="{81DA2514-5240-48B5-AAC9-D82BC0222881}" type="pres">
      <dgm:prSet presAssocID="{D0D076D5-859E-4DFB-8125-75096E2051B2}" presName="circle6" presStyleLbl="node1" presStyleIdx="5" presStyleCnt="6"/>
      <dgm:spPr/>
    </dgm:pt>
    <dgm:pt modelId="{0C4656DE-1E7A-4F58-A735-C50E07BACBEF}" type="pres">
      <dgm:prSet presAssocID="{D0D076D5-859E-4DFB-8125-75096E2051B2}" presName="c6text" presStyleLbl="node1" presStyleIdx="5" presStyleCnt="6">
        <dgm:presLayoutVars>
          <dgm:bulletEnabled val="1"/>
        </dgm:presLayoutVars>
      </dgm:prSet>
      <dgm:spPr/>
    </dgm:pt>
  </dgm:ptLst>
  <dgm:cxnLst>
    <dgm:cxn modelId="{5A85730D-EC14-4373-AC17-A0CD34319E9D}" srcId="{D0D076D5-859E-4DFB-8125-75096E2051B2}" destId="{1D01C2C9-2F18-46A3-89ED-B2FA67202D35}" srcOrd="4" destOrd="0" parTransId="{97EE7942-4192-4906-88B1-40ED90DFFA5D}" sibTransId="{E7C53949-D1BA-41D9-9E00-414A33D660BF}"/>
    <dgm:cxn modelId="{2B0EB61C-36F6-4C24-B3D0-39A4318AA526}" type="presOf" srcId="{AA766CA4-0988-4D42-B0F3-3C2B131E20E8}" destId="{6CC7E434-5EA5-4B56-8BEE-3FB043BD5CEE}" srcOrd="1" destOrd="0" presId="urn:microsoft.com/office/officeart/2005/8/layout/venn2"/>
    <dgm:cxn modelId="{9567A920-8B7D-4A4E-8A18-CE7774A7ED6F}" type="presOf" srcId="{3495B7F7-03AF-4DA1-AC64-46BBAC7503BF}" destId="{D114D2F4-8B53-41EA-A046-28D26AD9B283}" srcOrd="1" destOrd="0" presId="urn:microsoft.com/office/officeart/2005/8/layout/venn2"/>
    <dgm:cxn modelId="{98F95727-49F1-4153-B3C7-039DF63D3CF4}" type="presOf" srcId="{1D01C2C9-2F18-46A3-89ED-B2FA67202D35}" destId="{7D33E214-4BAC-44AF-B20E-2F778B636D05}" srcOrd="1" destOrd="0" presId="urn:microsoft.com/office/officeart/2005/8/layout/venn2"/>
    <dgm:cxn modelId="{E24F1B3A-3C9D-46AA-BA73-4CA2BE13B3A6}" type="presOf" srcId="{56E7C21F-8BDD-43AF-9040-6954D511C4E9}" destId="{81DA2514-5240-48B5-AAC9-D82BC0222881}" srcOrd="0" destOrd="0" presId="urn:microsoft.com/office/officeart/2005/8/layout/venn2"/>
    <dgm:cxn modelId="{E436353F-8F45-43FB-944B-46A514B8A21B}" type="presOf" srcId="{009EB64F-F231-48A2-AEDD-4CC37DC1E281}" destId="{463C8CF4-BED7-4BD8-A454-BA96EC191AD5}" srcOrd="0" destOrd="0" presId="urn:microsoft.com/office/officeart/2005/8/layout/venn2"/>
    <dgm:cxn modelId="{AE306C5D-8067-4E51-8273-81540A3058A7}" srcId="{D0D076D5-859E-4DFB-8125-75096E2051B2}" destId="{858E6DE2-0EE1-4397-AC64-FDA5CEAB919B}" srcOrd="3" destOrd="0" parTransId="{9E6B7945-6485-4600-BCBD-82611E82ACCF}" sibTransId="{85E11870-59BD-4D57-A7D1-E6A8BFDC9DFE}"/>
    <dgm:cxn modelId="{568B0844-7767-4DE9-9B31-D35F6E60ED8E}" type="presOf" srcId="{1D01C2C9-2F18-46A3-89ED-B2FA67202D35}" destId="{9F5A7EF1-523B-4856-A9D8-6CB92A4D0031}" srcOrd="0" destOrd="0" presId="urn:microsoft.com/office/officeart/2005/8/layout/venn2"/>
    <dgm:cxn modelId="{5FF51A72-6D3B-4E67-9556-46815F8F7DFE}" srcId="{D0D076D5-859E-4DFB-8125-75096E2051B2}" destId="{009EB64F-F231-48A2-AEDD-4CC37DC1E281}" srcOrd="0" destOrd="0" parTransId="{316819D6-F677-4DB7-86AA-CB0629518204}" sibTransId="{B021EC59-EB60-4194-B94E-FE4F43978649}"/>
    <dgm:cxn modelId="{4A330874-24FB-46BE-81AC-EA584562794B}" type="presOf" srcId="{AA766CA4-0988-4D42-B0F3-3C2B131E20E8}" destId="{581A0CCA-997E-47E9-AB66-0DE0BFD32A50}" srcOrd="0" destOrd="0" presId="urn:microsoft.com/office/officeart/2005/8/layout/venn2"/>
    <dgm:cxn modelId="{27FAD654-E45B-41D8-8F02-29B5537632B5}" srcId="{D0D076D5-859E-4DFB-8125-75096E2051B2}" destId="{AA766CA4-0988-4D42-B0F3-3C2B131E20E8}" srcOrd="1" destOrd="0" parTransId="{8CF632EF-E3CC-4632-9439-F411650AA9D9}" sibTransId="{90A60AD6-F3E7-471A-9E7A-A01E2AF3692F}"/>
    <dgm:cxn modelId="{2B875156-61CD-42B4-BB1B-D22F24C1D97D}" srcId="{D0D076D5-859E-4DFB-8125-75096E2051B2}" destId="{56E7C21F-8BDD-43AF-9040-6954D511C4E9}" srcOrd="5" destOrd="0" parTransId="{7BA1E04D-2BFB-4E90-AA92-ABC1E1784A08}" sibTransId="{CBB45C83-25CD-480F-AD07-C09794F4EACB}"/>
    <dgm:cxn modelId="{C6C7879A-BCE1-46BD-AD86-E4144E09DE0D}" type="presOf" srcId="{858E6DE2-0EE1-4397-AC64-FDA5CEAB919B}" destId="{C5BB1483-2F6B-4C39-8ED7-69781B30ECE2}" srcOrd="1" destOrd="0" presId="urn:microsoft.com/office/officeart/2005/8/layout/venn2"/>
    <dgm:cxn modelId="{DC7CD5B6-2F03-451C-BE5B-F6DB4F33E065}" type="presOf" srcId="{3495B7F7-03AF-4DA1-AC64-46BBAC7503BF}" destId="{7C11FB4B-5FD8-4A58-AAC7-AE4C92FCCB63}" srcOrd="0" destOrd="0" presId="urn:microsoft.com/office/officeart/2005/8/layout/venn2"/>
    <dgm:cxn modelId="{CC3E9BC1-8CF1-4DA4-88F9-881A345B4DB7}" type="presOf" srcId="{858E6DE2-0EE1-4397-AC64-FDA5CEAB919B}" destId="{484D29EB-3D3B-4440-84E0-57C06021D00A}" srcOrd="0" destOrd="0" presId="urn:microsoft.com/office/officeart/2005/8/layout/venn2"/>
    <dgm:cxn modelId="{4AAC17CF-C685-462C-824D-ED2717F3C559}" type="presOf" srcId="{009EB64F-F231-48A2-AEDD-4CC37DC1E281}" destId="{17FD7649-BB6C-444F-8B42-09C7F0E53B15}" srcOrd="1" destOrd="0" presId="urn:microsoft.com/office/officeart/2005/8/layout/venn2"/>
    <dgm:cxn modelId="{64132BCF-4DD6-467A-B826-B3E74A7A67F2}" srcId="{D0D076D5-859E-4DFB-8125-75096E2051B2}" destId="{3495B7F7-03AF-4DA1-AC64-46BBAC7503BF}" srcOrd="2" destOrd="0" parTransId="{A152A291-9324-44C9-993D-732F2F38D231}" sibTransId="{AFBD22C6-C7BB-4ED4-AF99-17CE7C0AAF0C}"/>
    <dgm:cxn modelId="{3D9A05D6-BDA0-4E81-B142-D724CF0A5E14}" type="presOf" srcId="{D0D076D5-859E-4DFB-8125-75096E2051B2}" destId="{79281283-2157-4AB1-B444-98A94EE2FBF8}" srcOrd="0" destOrd="0" presId="urn:microsoft.com/office/officeart/2005/8/layout/venn2"/>
    <dgm:cxn modelId="{1E8D89E7-56C4-4128-9811-485709DE36C9}" type="presOf" srcId="{56E7C21F-8BDD-43AF-9040-6954D511C4E9}" destId="{0C4656DE-1E7A-4F58-A735-C50E07BACBEF}" srcOrd="1" destOrd="0" presId="urn:microsoft.com/office/officeart/2005/8/layout/venn2"/>
    <dgm:cxn modelId="{EEBC96B7-0F16-4D6E-A590-225AD5ECA4DE}" type="presParOf" srcId="{79281283-2157-4AB1-B444-98A94EE2FBF8}" destId="{803ACD33-4A51-4512-B290-B2FD072BE8E0}" srcOrd="0" destOrd="0" presId="urn:microsoft.com/office/officeart/2005/8/layout/venn2"/>
    <dgm:cxn modelId="{A712452D-CC0E-42AB-9613-CC868AC0381D}" type="presParOf" srcId="{803ACD33-4A51-4512-B290-B2FD072BE8E0}" destId="{463C8CF4-BED7-4BD8-A454-BA96EC191AD5}" srcOrd="0" destOrd="0" presId="urn:microsoft.com/office/officeart/2005/8/layout/venn2"/>
    <dgm:cxn modelId="{08DC5787-C631-44D4-8A74-751F32D1A3E9}" type="presParOf" srcId="{803ACD33-4A51-4512-B290-B2FD072BE8E0}" destId="{17FD7649-BB6C-444F-8B42-09C7F0E53B15}" srcOrd="1" destOrd="0" presId="urn:microsoft.com/office/officeart/2005/8/layout/venn2"/>
    <dgm:cxn modelId="{17D91729-E5BF-4747-935F-849D067367CC}" type="presParOf" srcId="{79281283-2157-4AB1-B444-98A94EE2FBF8}" destId="{71C353E5-0E37-419E-B0B3-30FAE56E129A}" srcOrd="1" destOrd="0" presId="urn:microsoft.com/office/officeart/2005/8/layout/venn2"/>
    <dgm:cxn modelId="{10892F37-D5FC-4F33-BD1E-30B44DC15719}" type="presParOf" srcId="{71C353E5-0E37-419E-B0B3-30FAE56E129A}" destId="{581A0CCA-997E-47E9-AB66-0DE0BFD32A50}" srcOrd="0" destOrd="0" presId="urn:microsoft.com/office/officeart/2005/8/layout/venn2"/>
    <dgm:cxn modelId="{A78C94E7-5578-4F6A-A395-0131F6583590}" type="presParOf" srcId="{71C353E5-0E37-419E-B0B3-30FAE56E129A}" destId="{6CC7E434-5EA5-4B56-8BEE-3FB043BD5CEE}" srcOrd="1" destOrd="0" presId="urn:microsoft.com/office/officeart/2005/8/layout/venn2"/>
    <dgm:cxn modelId="{04962F10-256F-4961-8BB9-3378C15B5325}" type="presParOf" srcId="{79281283-2157-4AB1-B444-98A94EE2FBF8}" destId="{431E7078-24A5-4781-A682-4E2730FFEBAE}" srcOrd="2" destOrd="0" presId="urn:microsoft.com/office/officeart/2005/8/layout/venn2"/>
    <dgm:cxn modelId="{4F4DFA02-9055-4DE1-87EB-CECC4BA724C4}" type="presParOf" srcId="{431E7078-24A5-4781-A682-4E2730FFEBAE}" destId="{7C11FB4B-5FD8-4A58-AAC7-AE4C92FCCB63}" srcOrd="0" destOrd="0" presId="urn:microsoft.com/office/officeart/2005/8/layout/venn2"/>
    <dgm:cxn modelId="{87E5A3F5-A29F-4E3A-8ACF-79E73D0239F4}" type="presParOf" srcId="{431E7078-24A5-4781-A682-4E2730FFEBAE}" destId="{D114D2F4-8B53-41EA-A046-28D26AD9B283}" srcOrd="1" destOrd="0" presId="urn:microsoft.com/office/officeart/2005/8/layout/venn2"/>
    <dgm:cxn modelId="{C5A6B1B3-C2CB-4282-BD7B-38940C6B5F66}" type="presParOf" srcId="{79281283-2157-4AB1-B444-98A94EE2FBF8}" destId="{3EEF0E95-0B79-45DC-B517-CE1071A5DBE4}" srcOrd="3" destOrd="0" presId="urn:microsoft.com/office/officeart/2005/8/layout/venn2"/>
    <dgm:cxn modelId="{BE5CD189-1A54-4010-9462-3D5E5D1F4127}" type="presParOf" srcId="{3EEF0E95-0B79-45DC-B517-CE1071A5DBE4}" destId="{484D29EB-3D3B-4440-84E0-57C06021D00A}" srcOrd="0" destOrd="0" presId="urn:microsoft.com/office/officeart/2005/8/layout/venn2"/>
    <dgm:cxn modelId="{0733916A-ED52-43C2-BFB0-42F4DA72FAF9}" type="presParOf" srcId="{3EEF0E95-0B79-45DC-B517-CE1071A5DBE4}" destId="{C5BB1483-2F6B-4C39-8ED7-69781B30ECE2}" srcOrd="1" destOrd="0" presId="urn:microsoft.com/office/officeart/2005/8/layout/venn2"/>
    <dgm:cxn modelId="{C5B4A9E0-2B47-49F7-8300-A799E02D0831}" type="presParOf" srcId="{79281283-2157-4AB1-B444-98A94EE2FBF8}" destId="{0E40C38D-BEB2-4C73-80D8-3AE2C9641831}" srcOrd="4" destOrd="0" presId="urn:microsoft.com/office/officeart/2005/8/layout/venn2"/>
    <dgm:cxn modelId="{D4FA9EEE-0535-4509-BE92-29A5C45C7AAC}" type="presParOf" srcId="{0E40C38D-BEB2-4C73-80D8-3AE2C9641831}" destId="{9F5A7EF1-523B-4856-A9D8-6CB92A4D0031}" srcOrd="0" destOrd="0" presId="urn:microsoft.com/office/officeart/2005/8/layout/venn2"/>
    <dgm:cxn modelId="{05CE1025-F28F-4972-9649-DCAAB8799BA3}" type="presParOf" srcId="{0E40C38D-BEB2-4C73-80D8-3AE2C9641831}" destId="{7D33E214-4BAC-44AF-B20E-2F778B636D05}" srcOrd="1" destOrd="0" presId="urn:microsoft.com/office/officeart/2005/8/layout/venn2"/>
    <dgm:cxn modelId="{D5CE36FE-3BA0-4DE9-9383-462B7F273F37}" type="presParOf" srcId="{79281283-2157-4AB1-B444-98A94EE2FBF8}" destId="{68FC8E3C-B0F0-4A29-8364-640E87F37E54}" srcOrd="5" destOrd="0" presId="urn:microsoft.com/office/officeart/2005/8/layout/venn2"/>
    <dgm:cxn modelId="{78E4823D-EA61-4EBE-AF1F-1B20071DACC8}" type="presParOf" srcId="{68FC8E3C-B0F0-4A29-8364-640E87F37E54}" destId="{81DA2514-5240-48B5-AAC9-D82BC0222881}" srcOrd="0" destOrd="0" presId="urn:microsoft.com/office/officeart/2005/8/layout/venn2"/>
    <dgm:cxn modelId="{2576DAFC-AE97-4DCC-877F-8531C8CB113D}" type="presParOf" srcId="{68FC8E3C-B0F0-4A29-8364-640E87F37E54}" destId="{0C4656DE-1E7A-4F58-A735-C50E07BACBE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22C8A-8EE3-4724-A3C2-C14F902ACACC}">
      <dsp:nvSpPr>
        <dsp:cNvPr id="0" name=""/>
        <dsp:cNvSpPr/>
      </dsp:nvSpPr>
      <dsp:spPr>
        <a:xfrm rot="16200000">
          <a:off x="1301003" y="625440"/>
          <a:ext cx="2558351" cy="272890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accent1"/>
              </a:solidFill>
            </a:rPr>
            <a:t> GENERATIVE AI</a:t>
          </a:r>
        </a:p>
      </dsp:txBody>
      <dsp:txXfrm rot="5400000">
        <a:off x="1340636" y="835629"/>
        <a:ext cx="2603998" cy="2308529"/>
      </dsp:txXfrm>
    </dsp:sp>
    <dsp:sp modelId="{DB1F28F0-C78E-4CE2-9AC8-1BFA439D2C63}">
      <dsp:nvSpPr>
        <dsp:cNvPr id="0" name=""/>
        <dsp:cNvSpPr/>
      </dsp:nvSpPr>
      <dsp:spPr>
        <a:xfrm rot="5400000">
          <a:off x="4216707" y="625440"/>
          <a:ext cx="2558351" cy="272890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-224936"/>
            <a:satOff val="5726"/>
            <a:lumOff val="132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accent1"/>
              </a:solidFill>
            </a:rPr>
            <a:t> HUMAN-MACHINE INTERACTION</a:t>
          </a:r>
        </a:p>
      </dsp:txBody>
      <dsp:txXfrm rot="-5400000">
        <a:off x="4131429" y="835630"/>
        <a:ext cx="2603998" cy="2308529"/>
      </dsp:txXfrm>
    </dsp:sp>
    <dsp:sp modelId="{94AAFBE1-F0A4-49B2-969F-4888A4948731}">
      <dsp:nvSpPr>
        <dsp:cNvPr id="0" name=""/>
        <dsp:cNvSpPr/>
      </dsp:nvSpPr>
      <dsp:spPr>
        <a:xfrm>
          <a:off x="3246632" y="0"/>
          <a:ext cx="1634416" cy="163433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2F7EB-5975-441E-A913-F3272A8D0070}">
      <dsp:nvSpPr>
        <dsp:cNvPr id="0" name=""/>
        <dsp:cNvSpPr/>
      </dsp:nvSpPr>
      <dsp:spPr>
        <a:xfrm rot="10800000">
          <a:off x="3246632" y="2345056"/>
          <a:ext cx="1634416" cy="163433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-187284"/>
            <a:satOff val="-31157"/>
            <a:lumOff val="115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C8CF4-BED7-4BD8-A454-BA96EC191AD5}">
      <dsp:nvSpPr>
        <dsp:cNvPr id="0" name=""/>
        <dsp:cNvSpPr/>
      </dsp:nvSpPr>
      <dsp:spPr>
        <a:xfrm>
          <a:off x="365124" y="0"/>
          <a:ext cx="4351338" cy="4351338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 err="1"/>
            <a:t>Artificial</a:t>
          </a:r>
          <a:r>
            <a:rPr lang="it-IT" sz="1500" kern="1200" dirty="0"/>
            <a:t> Intelligence</a:t>
          </a:r>
        </a:p>
      </dsp:txBody>
      <dsp:txXfrm>
        <a:off x="1724917" y="217566"/>
        <a:ext cx="1631751" cy="435133"/>
      </dsp:txXfrm>
    </dsp:sp>
    <dsp:sp modelId="{581A0CCA-997E-47E9-AB66-0DE0BFD32A50}">
      <dsp:nvSpPr>
        <dsp:cNvPr id="0" name=""/>
        <dsp:cNvSpPr/>
      </dsp:nvSpPr>
      <dsp:spPr>
        <a:xfrm>
          <a:off x="691474" y="652700"/>
          <a:ext cx="3698637" cy="3698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 err="1"/>
            <a:t>Maching</a:t>
          </a:r>
          <a:r>
            <a:rPr lang="it-IT" sz="1500" kern="1200" dirty="0"/>
            <a:t> Learning</a:t>
          </a:r>
        </a:p>
      </dsp:txBody>
      <dsp:txXfrm>
        <a:off x="1743274" y="865372"/>
        <a:ext cx="1595037" cy="425343"/>
      </dsp:txXfrm>
    </dsp:sp>
    <dsp:sp modelId="{7C11FB4B-5FD8-4A58-AAC7-AE4C92FCCB63}">
      <dsp:nvSpPr>
        <dsp:cNvPr id="0" name=""/>
        <dsp:cNvSpPr/>
      </dsp:nvSpPr>
      <dsp:spPr>
        <a:xfrm>
          <a:off x="1017825" y="1305401"/>
          <a:ext cx="3045936" cy="30459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Deep Learning</a:t>
          </a:r>
        </a:p>
      </dsp:txBody>
      <dsp:txXfrm>
        <a:off x="1752657" y="1515571"/>
        <a:ext cx="1576272" cy="420339"/>
      </dsp:txXfrm>
    </dsp:sp>
    <dsp:sp modelId="{484D29EB-3D3B-4440-84E0-57C06021D00A}">
      <dsp:nvSpPr>
        <dsp:cNvPr id="0" name=""/>
        <dsp:cNvSpPr/>
      </dsp:nvSpPr>
      <dsp:spPr>
        <a:xfrm>
          <a:off x="1344175" y="1958102"/>
          <a:ext cx="2393235" cy="23932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Generative AI</a:t>
          </a:r>
        </a:p>
      </dsp:txBody>
      <dsp:txXfrm>
        <a:off x="1894619" y="2173493"/>
        <a:ext cx="1292347" cy="430782"/>
      </dsp:txXfrm>
    </dsp:sp>
    <dsp:sp modelId="{9F5A7EF1-523B-4856-A9D8-6CB92A4D0031}">
      <dsp:nvSpPr>
        <dsp:cNvPr id="0" name=""/>
        <dsp:cNvSpPr/>
      </dsp:nvSpPr>
      <dsp:spPr>
        <a:xfrm>
          <a:off x="1670525" y="2610802"/>
          <a:ext cx="1740535" cy="1740535"/>
        </a:xfrm>
        <a:prstGeom prst="ellipse">
          <a:avLst/>
        </a:prstGeom>
        <a:solidFill>
          <a:srgbClr val="FE92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accent1"/>
              </a:solidFill>
            </a:rPr>
            <a:t>LLM</a:t>
          </a:r>
        </a:p>
      </dsp:txBody>
      <dsp:txXfrm>
        <a:off x="1975119" y="2828369"/>
        <a:ext cx="1131347" cy="435133"/>
      </dsp:txXfrm>
    </dsp:sp>
    <dsp:sp modelId="{81DA2514-5240-48B5-AAC9-D82BC0222881}">
      <dsp:nvSpPr>
        <dsp:cNvPr id="0" name=""/>
        <dsp:cNvSpPr/>
      </dsp:nvSpPr>
      <dsp:spPr>
        <a:xfrm>
          <a:off x="1996876" y="3263503"/>
          <a:ext cx="1087834" cy="1087834"/>
        </a:xfrm>
        <a:prstGeom prst="ellipse">
          <a:avLst/>
        </a:prstGeom>
        <a:solidFill>
          <a:srgbClr val="FFC5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GPT</a:t>
          </a:r>
        </a:p>
      </dsp:txBody>
      <dsp:txXfrm>
        <a:off x="2156185" y="3535462"/>
        <a:ext cx="769215" cy="54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5T17:19:17.458"/>
    </inkml:context>
    <inkml:brush xml:id="br0">
      <inkml:brushProperty name="width" value="0.1" units="cm"/>
      <inkml:brushProperty name="height" value="0.6" units="cm"/>
      <inkml:brushProperty name="color" value="#802433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3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9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Trasparenza e responsabilità</a:t>
            </a:r>
            <a:r>
              <a:rPr lang="it-IT" dirty="0"/>
              <a:t>: Chi è responsabile per i contenuti generati dall'IA, specialmente se questi contenuti sono fuorvianti, dannosi o violano la privacy? Il concetto di “responsabilità </a:t>
            </a:r>
            <a:r>
              <a:rPr lang="it-IT" dirty="0" err="1"/>
              <a:t>algoritimica</a:t>
            </a:r>
            <a:r>
              <a:rPr lang="it-IT" dirty="0"/>
              <a:t>” è centrale, in quanto gli sviluppatori e i distributori di tecnologie AI devono assicurarsi che i loro modelli siano trasparenti e che ci siano meccanismi di controllo adeguati.</a:t>
            </a:r>
          </a:p>
          <a:p>
            <a:r>
              <a:rPr lang="it-IT" b="1" dirty="0"/>
              <a:t>Disinformazione</a:t>
            </a:r>
            <a:r>
              <a:rPr lang="it-IT" dirty="0"/>
              <a:t>: L'IA generativa può essere utilizzata per creare fake news, deepfake e altri tipi di disinformazione, il che rende essenziale regolamentare l'uso di queste tecnologie in settori critici come i media e la politica.</a:t>
            </a:r>
          </a:p>
          <a:p>
            <a:r>
              <a:rPr lang="it-IT" b="1" dirty="0" err="1"/>
              <a:t>Bias</a:t>
            </a:r>
            <a:r>
              <a:rPr lang="it-IT" b="1" dirty="0"/>
              <a:t> e discriminazione</a:t>
            </a:r>
            <a:r>
              <a:rPr lang="it-IT" dirty="0"/>
              <a:t>: Gli algoritmi di IA possono perpetuare pregiudizi e discriminazioni, poiché tendono a riflettere i dati con cui vengono addestrati. Assicurarsi che l'IA non perpetui discriminazioni basate su genere, razza o altre categorie protette è un aspetto fondamentale del dibattito etico.</a:t>
            </a:r>
          </a:p>
          <a:p>
            <a:r>
              <a:rPr lang="it-IT" b="1" dirty="0"/>
              <a:t>Creatività e lavoro</a:t>
            </a:r>
            <a:r>
              <a:rPr lang="it-IT" dirty="0"/>
              <a:t>: Con la crescente capacità dell'IA di generare contenuti, si pone la questione della proprietà intellettuale e dei diritti d'autore, nonché l'impatto sul mondo del lavoro, in particolare nei settori creativi e culturali (es. artisti, scrittori, designer).</a:t>
            </a:r>
          </a:p>
          <a:p>
            <a:endParaRPr lang="it-IT" dirty="0"/>
          </a:p>
          <a:p>
            <a:r>
              <a:rPr lang="it-IT" b="1" dirty="0"/>
              <a:t>Classificazione del rischio</a:t>
            </a:r>
            <a:r>
              <a:rPr lang="it-IT" dirty="0"/>
              <a:t>: L'AIA introduce una classificazione dei sistemi di IA in base al loro livello di rischio (basso, medio, alto, e inaccettabile). Le IA generative, come i modelli di linguaggio avanzati (es. GPT, DALL·E), possono essere considerate ad alto rischio se impiegate in contesti critici come il riconoscimento facciale o la manipolazione delle informazioni.</a:t>
            </a:r>
          </a:p>
          <a:p>
            <a:r>
              <a:rPr lang="it-IT" b="1" dirty="0"/>
              <a:t>Trasparenza</a:t>
            </a:r>
            <a:r>
              <a:rPr lang="it-IT" dirty="0"/>
              <a:t>: Gli utenti devono essere informati quando interagiscono con un sistema di IA generativa, soprattutto se i contenuti sono creati in modo autonomo (ad esempio, generazione di testi, immagini o video). La trasparenza è uno dei principi chiave per garantire che gli utenti siano consapevoli e in grado di prendere decisioni informate.</a:t>
            </a:r>
          </a:p>
          <a:p>
            <a:r>
              <a:rPr lang="it-IT" b="1" dirty="0"/>
              <a:t>Divieti</a:t>
            </a:r>
            <a:r>
              <a:rPr lang="it-IT" dirty="0"/>
              <a:t>: Alcuni usi di IA considerati inaccettabili, come la sorveglianza di massa, potrebbero essere vietati del tutto. Gli usi dell'IA generativa che minacciano la sicurezza, la privacy o i diritti umani potrebbero essere sottoposti a restrizioni particolari.</a:t>
            </a:r>
          </a:p>
          <a:p>
            <a:r>
              <a:rPr lang="it-IT" b="1" dirty="0"/>
              <a:t>Conformità e sanzioni</a:t>
            </a:r>
            <a:r>
              <a:rPr lang="it-IT" dirty="0"/>
              <a:t>: Le aziende che sviluppano o utilizzano IA saranno tenute a rispettare i requisiti normativi e saranno soggette a controlli e audit. Le sanzioni per la non conformità possono essere pesanti, fino a una percentuale significativa del fatturato annuo dell'azienda.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C4299-DFA9-814B-AD28-ECDE1FA0A81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730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0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057628F8-3A52-144B-1696-9BA58976D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042333" y="202518"/>
            <a:ext cx="922917" cy="59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BBF36-C259-C459-2FDC-DD2FAED32E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50" y="3079"/>
            <a:ext cx="2374086" cy="685492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9775CB-D7D1-FF70-9421-9B0BBF3990EA}"/>
              </a:ext>
            </a:extLst>
          </p:cNvPr>
          <p:cNvSpPr txBox="1"/>
          <p:nvPr userDrawn="1"/>
        </p:nvSpPr>
        <p:spPr>
          <a:xfrm>
            <a:off x="5526931" y="6519446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46866"/>
            <a:ext cx="10058400" cy="1088692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472147"/>
            <a:ext cx="10058400" cy="4700053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92DDC654-89A0-DC8C-56A1-72EB9B191B88}"/>
                  </a:ext>
                </a:extLst>
              </p14:cNvPr>
              <p14:cNvContentPartPr/>
              <p14:nvPr userDrawn="1"/>
            </p14:nvContentPartPr>
            <p14:xfrm>
              <a:off x="5965556" y="6604987"/>
              <a:ext cx="480" cy="48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92DDC654-89A0-DC8C-56A1-72EB9B191B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1556" y="6460987"/>
                <a:ext cx="4800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2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62041"/>
            <a:ext cx="10058400" cy="1078576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1416498"/>
            <a:ext cx="4754880" cy="47557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1416498"/>
            <a:ext cx="4754880" cy="47557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28/03/2025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Navigare sule onde dell'intelligenza artificiale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C54C-ED97-4C49-81F1-8D948A03F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879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733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360241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055185"/>
            <a:ext cx="4754880" cy="41470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1360241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055185"/>
            <a:ext cx="4754880" cy="41470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28/03/2025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Navigare sule onde dell'intelligenza artificiale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C54C-ED97-4C49-81F1-8D948A03F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8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2B2DB-52A5-487A-A5EC-FCBC61B3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32" y="385843"/>
            <a:ext cx="10515600" cy="862013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33200C-1C7E-475A-8207-6FDCEFCE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28/03/2025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FB9396-534B-4224-910D-3D265F96A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Navigare sule onde dell'intelligenza artificiale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C90831-FBA1-4014-998D-BCFB2913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A5C2-6327-4866-9714-8D7F2CD498C0}" type="slidenum">
              <a:rPr lang="it-IT" smtClean="0"/>
              <a:t>‹N›</a:t>
            </a:fld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F589CF3-E1C4-49BD-A1F1-156FB94F6B84}"/>
              </a:ext>
            </a:extLst>
          </p:cNvPr>
          <p:cNvCxnSpPr>
            <a:cxnSpLocks/>
          </p:cNvCxnSpPr>
          <p:nvPr/>
        </p:nvCxnSpPr>
        <p:spPr>
          <a:xfrm>
            <a:off x="7093259" y="5560551"/>
            <a:ext cx="5214892" cy="0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8FF02BA-1E0A-432F-A65C-D72D4327FD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6432" y="93078"/>
            <a:ext cx="2724968" cy="26253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E6FB8DD1-1872-4500-9C03-C0E37C6A36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368298"/>
            <a:ext cx="10515600" cy="3520551"/>
          </a:xfrm>
        </p:spPr>
        <p:txBody>
          <a:bodyPr/>
          <a:lstStyle>
            <a:lvl1pPr marL="0" indent="0">
              <a:buClr>
                <a:schemeClr val="accent5"/>
              </a:buClr>
              <a:buFont typeface="Calibri" panose="020F0502020204030204" pitchFamily="34" charset="0"/>
              <a:buNone/>
              <a:defRPr/>
            </a:lvl1pPr>
            <a:lvl2pPr marL="457189" indent="0">
              <a:buClr>
                <a:schemeClr val="accent5"/>
              </a:buClr>
              <a:buFont typeface="Calibri" panose="020F0502020204030204" pitchFamily="34" charset="0"/>
              <a:buNone/>
              <a:defRPr/>
            </a:lvl2pPr>
            <a:lvl3pPr marL="914377" indent="0">
              <a:buClr>
                <a:schemeClr val="accent5"/>
              </a:buClr>
              <a:buFont typeface="Calibri" panose="020F0502020204030204" pitchFamily="34" charset="0"/>
              <a:buNone/>
              <a:defRPr/>
            </a:lvl3pPr>
            <a:lvl4pPr marL="1371566" indent="0">
              <a:buClr>
                <a:schemeClr val="accent5"/>
              </a:buClr>
              <a:buFont typeface="Calibri" panose="020F0502020204030204" pitchFamily="34" charset="0"/>
              <a:buNone/>
              <a:defRPr/>
            </a:lvl4pPr>
            <a:lvl5pPr marL="1828754" indent="0">
              <a:buClr>
                <a:schemeClr val="accent5"/>
              </a:buClr>
              <a:buFont typeface="Calibri" panose="020F0502020204030204" pitchFamily="34" charset="0"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313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6443C0-19EA-AACA-3904-88F07923CD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39" y="-69574"/>
            <a:ext cx="2524324" cy="6927573"/>
          </a:xfrm>
          <a:prstGeom prst="rect">
            <a:avLst/>
          </a:prstGeom>
        </p:spPr>
      </p:pic>
      <p:pic>
        <p:nvPicPr>
          <p:cNvPr id="2" name="Immagine 1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937F5E1C-C4B0-5E60-2924-BF1E9FC16B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Immagine 5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DD29E76C-6C9C-E4EE-04A1-EF3DB87519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7" y="0"/>
            <a:ext cx="12168554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3A132B-16B2-EF91-3646-C4857C859F48}"/>
              </a:ext>
            </a:extLst>
          </p:cNvPr>
          <p:cNvSpPr txBox="1"/>
          <p:nvPr userDrawn="1"/>
        </p:nvSpPr>
        <p:spPr>
          <a:xfrm>
            <a:off x="209839" y="6519445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D4DF954-4A9A-EE68-5260-BC472EB0F2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6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3AD1AC5C-AF44-0F45-332D-C84674DA4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036D3134-383E-0E83-5AF5-9301346A4DBA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C1FFA7B5-08EF-648A-0FCE-55502A3D8C26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6E2E3811-21AA-D061-9305-3D2B3DBB8B36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51333FE4-A13B-4C8F-F6DF-807CD1512BA0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C1F4C4F1-4FA8-D397-D541-4485D3BAEEA6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Immagine 4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CDB96210-8807-47C3-C15A-E44B056C73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1695" y="871695"/>
            <a:ext cx="6858000" cy="51146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F02075-783C-6B44-F197-03D9F8331C43}"/>
              </a:ext>
            </a:extLst>
          </p:cNvPr>
          <p:cNvSpPr txBox="1"/>
          <p:nvPr userDrawn="1"/>
        </p:nvSpPr>
        <p:spPr>
          <a:xfrm>
            <a:off x="5526931" y="6519446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0EF5557-4104-21B9-7F29-3E0B4C6625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FE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99B995-B832-A0F0-97EA-D7C3436C2AD6}"/>
              </a:ext>
            </a:extLst>
          </p:cNvPr>
          <p:cNvSpPr txBox="1"/>
          <p:nvPr userDrawn="1"/>
        </p:nvSpPr>
        <p:spPr>
          <a:xfrm>
            <a:off x="0" y="6519446"/>
            <a:ext cx="4139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rgbClr val="002060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5161E-DEC1-BCF1-2BE6-4555F70942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63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FFC5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EB124C-6D52-693A-344A-306A09404D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FDE969-50E1-8C53-DF20-937178C02B39}"/>
              </a:ext>
            </a:extLst>
          </p:cNvPr>
          <p:cNvSpPr txBox="1"/>
          <p:nvPr userDrawn="1"/>
        </p:nvSpPr>
        <p:spPr>
          <a:xfrm>
            <a:off x="1" y="6519446"/>
            <a:ext cx="413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rgbClr val="2C4E80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67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0021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156D13-80E6-185E-495C-DF78C1CF81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930693-B7AB-0698-3D58-432D6D298EA4}"/>
              </a:ext>
            </a:extLst>
          </p:cNvPr>
          <p:cNvSpPr txBox="1"/>
          <p:nvPr userDrawn="1"/>
        </p:nvSpPr>
        <p:spPr>
          <a:xfrm>
            <a:off x="1" y="6519446"/>
            <a:ext cx="413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90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2C4E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105621-65D1-206E-7AC6-CB631A797C66}"/>
              </a:ext>
            </a:extLst>
          </p:cNvPr>
          <p:cNvSpPr txBox="1"/>
          <p:nvPr userDrawn="1"/>
        </p:nvSpPr>
        <p:spPr>
          <a:xfrm>
            <a:off x="1" y="6519446"/>
            <a:ext cx="413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2A827-9F70-06BA-13F2-ED3191F954C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8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5083B4D-056D-F5D4-C990-A0BAD5E9C9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9F92B101-0476-61A6-2B26-FB0E5BADBB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099"/>
          <a:stretch/>
        </p:blipFill>
        <p:spPr>
          <a:xfrm>
            <a:off x="4697013" y="3368797"/>
            <a:ext cx="2374086" cy="348920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1CBE1D-7752-F9AD-FB6F-281F5DB1A015}"/>
              </a:ext>
            </a:extLst>
          </p:cNvPr>
          <p:cNvSpPr txBox="1"/>
          <p:nvPr userDrawn="1"/>
        </p:nvSpPr>
        <p:spPr>
          <a:xfrm>
            <a:off x="4501621" y="1982450"/>
            <a:ext cx="2764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>
                <a:solidFill>
                  <a:schemeClr val="accent1"/>
                </a:solidFill>
                <a:latin typeface="Berlari" panose="02000503000000000000" pitchFamily="2" charset="0"/>
              </a:rPr>
              <a:t>Grazie</a:t>
            </a:r>
            <a:endParaRPr lang="en-US" sz="8800" dirty="0">
              <a:solidFill>
                <a:schemeClr val="accent1"/>
              </a:solidFill>
              <a:latin typeface="Berlari" panose="02000503000000000000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E222F0-40A9-361B-F775-570180577973}"/>
              </a:ext>
            </a:extLst>
          </p:cNvPr>
          <p:cNvSpPr txBox="1"/>
          <p:nvPr userDrawn="1"/>
        </p:nvSpPr>
        <p:spPr>
          <a:xfrm>
            <a:off x="9350228" y="6519446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 dirty="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dirty="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 dirty="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74BD2C1-34A4-1B8D-2345-65C18AE9CF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0898155" y="61369"/>
            <a:ext cx="1153012" cy="7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6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8AA476B-CBA0-3EE4-C609-4159CD2529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9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7" r:id="rId2"/>
    <p:sldLayoutId id="2147483657" r:id="rId3"/>
    <p:sldLayoutId id="2147483683" r:id="rId4"/>
    <p:sldLayoutId id="2147483688" r:id="rId5"/>
    <p:sldLayoutId id="2147483689" r:id="rId6"/>
    <p:sldLayoutId id="2147483690" r:id="rId7"/>
    <p:sldLayoutId id="2147483686" r:id="rId8"/>
    <p:sldLayoutId id="2147483684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papers.ssrn.com/sol3/papers.cfm?abstract_id=457332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hyperlink" Target="https://a16z.com/100-gen-ai-apps-4/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>
            <a:extLst>
              <a:ext uri="{FF2B5EF4-FFF2-40B4-BE49-F238E27FC236}">
                <a16:creationId xmlns:a16="http://schemas.microsoft.com/office/drawing/2014/main" id="{06E4FB7B-E83F-4BDF-91AC-1421B2A4F5C1}"/>
              </a:ext>
            </a:extLst>
          </p:cNvPr>
          <p:cNvSpPr txBox="1"/>
          <p:nvPr/>
        </p:nvSpPr>
        <p:spPr>
          <a:xfrm>
            <a:off x="2825080" y="4343379"/>
            <a:ext cx="527481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altLang="ko-KR" sz="3200" dirty="0">
                <a:solidFill>
                  <a:schemeClr val="accent1"/>
                </a:solidFill>
                <a:cs typeface="Arial"/>
              </a:rPr>
              <a:t>Emanuele Mangiacotti</a:t>
            </a:r>
            <a:endParaRPr lang="it-IT" sz="32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CA1C2-74C5-270D-382D-4FD99EA06F2C}"/>
              </a:ext>
            </a:extLst>
          </p:cNvPr>
          <p:cNvSpPr txBox="1"/>
          <p:nvPr/>
        </p:nvSpPr>
        <p:spPr>
          <a:xfrm>
            <a:off x="2825080" y="2151525"/>
            <a:ext cx="9552450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6600" b="1" dirty="0" err="1">
                <a:solidFill>
                  <a:schemeClr val="accent1"/>
                </a:solidFill>
                <a:latin typeface="+mj-lt"/>
                <a:cs typeface="Arial"/>
              </a:rPr>
              <a:t>Navigare</a:t>
            </a:r>
            <a:r>
              <a:rPr lang="en-US" altLang="ko-KR" sz="66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en-US" altLang="ko-KR" sz="6600" b="1" dirty="0" err="1">
                <a:solidFill>
                  <a:schemeClr val="accent1"/>
                </a:solidFill>
                <a:latin typeface="+mj-lt"/>
                <a:cs typeface="Arial"/>
              </a:rPr>
              <a:t>sulle</a:t>
            </a:r>
            <a:r>
              <a:rPr lang="en-US" altLang="ko-KR" sz="66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en-US" altLang="ko-KR" sz="6600" b="1" dirty="0" err="1">
                <a:solidFill>
                  <a:schemeClr val="accent1"/>
                </a:solidFill>
                <a:latin typeface="+mj-lt"/>
                <a:cs typeface="Arial"/>
              </a:rPr>
              <a:t>onde</a:t>
            </a:r>
            <a:r>
              <a:rPr lang="en-US" altLang="ko-KR" sz="66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en-US" altLang="ko-KR" sz="6600" b="1" dirty="0" err="1">
                <a:solidFill>
                  <a:schemeClr val="accent1"/>
                </a:solidFill>
                <a:latin typeface="+mj-lt"/>
                <a:cs typeface="Arial"/>
              </a:rPr>
              <a:t>dell’Intelligenza</a:t>
            </a:r>
            <a:r>
              <a:rPr lang="en-US" altLang="ko-KR" sz="66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en-US" altLang="ko-KR" sz="6600" b="1" dirty="0" err="1">
                <a:solidFill>
                  <a:schemeClr val="accent1"/>
                </a:solidFill>
                <a:latin typeface="+mj-lt"/>
                <a:cs typeface="Arial"/>
              </a:rPr>
              <a:t>Artificiale</a:t>
            </a:r>
            <a:endParaRPr lang="en-US" altLang="ko-KR" sz="2200" dirty="0">
              <a:solidFill>
                <a:schemeClr val="accent1"/>
              </a:solidFill>
              <a:latin typeface="+mj-lt"/>
              <a:cs typeface="Arial"/>
            </a:endParaRPr>
          </a:p>
          <a:p>
            <a:endParaRPr lang="en-US" altLang="ko-KR" sz="2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A6E586-51B4-F021-55C3-F56B5CC760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1222038" cy="993775"/>
          </a:xfrm>
        </p:spPr>
        <p:txBody>
          <a:bodyPr>
            <a:normAutofit/>
          </a:bodyPr>
          <a:lstStyle/>
          <a:p>
            <a:r>
              <a:rPr lang="it-IT" b="1" dirty="0"/>
              <a:t>Una evidenza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49D9CDD-D63E-65B8-AB3D-0286B6E6413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063"/>
            <a:ext cx="5359400" cy="297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00AF8B1A-7BA6-C3CF-8C0C-462B71A8022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185150" y="1816100"/>
            <a:ext cx="4006850" cy="2894013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D15CEA-F2D2-C370-4B0F-862EC170596A}"/>
              </a:ext>
            </a:extLst>
          </p:cNvPr>
          <p:cNvSpPr txBox="1"/>
          <p:nvPr/>
        </p:nvSpPr>
        <p:spPr>
          <a:xfrm rot="16200000">
            <a:off x="-1006885" y="3068298"/>
            <a:ext cx="36078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https://www.sequoiacap.com/article/generative-ai-act-two/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0DC8B9-4916-75B4-187F-234C8CDC74CC}"/>
              </a:ext>
            </a:extLst>
          </p:cNvPr>
          <p:cNvSpPr txBox="1"/>
          <p:nvPr/>
        </p:nvSpPr>
        <p:spPr>
          <a:xfrm rot="16200000">
            <a:off x="10333306" y="3483054"/>
            <a:ext cx="2561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bg2">
                    <a:lumMod val="75000"/>
                  </a:schemeClr>
                </a:solidFill>
              </a:rPr>
              <a:t>Fonte: </a:t>
            </a:r>
            <a:r>
              <a:rPr lang="it-IT" sz="1200" b="1" i="1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:</a:t>
            </a:r>
            <a:r>
              <a:rPr lang="it-IT" sz="1200" i="1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Harvard Business School e BCG</a:t>
            </a:r>
            <a:r>
              <a:rPr lang="it-IT" sz="1200" i="1" dirty="0">
                <a:solidFill>
                  <a:srgbClr val="404040"/>
                </a:solidFill>
                <a:ea typeface="Times New Roman" panose="02020603050405020304" pitchFamily="18" charset="0"/>
              </a:rPr>
              <a:t>, </a:t>
            </a:r>
            <a:r>
              <a:rPr lang="it-IT" sz="1200" i="1" dirty="0">
                <a:solidFill>
                  <a:srgbClr val="404040"/>
                </a:solidFill>
                <a:ea typeface="Times New Roman" panose="02020603050405020304" pitchFamily="18" charset="0"/>
                <a:hlinkClick r:id="rId4"/>
              </a:rPr>
              <a:t>paper</a:t>
            </a:r>
            <a:r>
              <a:rPr lang="it-IT" sz="1200" i="1" dirty="0">
                <a:solidFill>
                  <a:srgbClr val="404040"/>
                </a:solidFill>
                <a:ea typeface="Times New Roman" panose="02020603050405020304" pitchFamily="18" charset="0"/>
              </a:rPr>
              <a:t> </a:t>
            </a:r>
            <a:endParaRPr lang="it-IT" sz="1200" i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3F3003E-7CE9-0D8C-E39D-5E09C8D7F475}"/>
              </a:ext>
            </a:extLst>
          </p:cNvPr>
          <p:cNvSpPr txBox="1"/>
          <p:nvPr/>
        </p:nvSpPr>
        <p:spPr>
          <a:xfrm>
            <a:off x="5740072" y="177873"/>
            <a:ext cx="6164826" cy="1970014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>
                <a:solidFill>
                  <a:srgbClr val="00215E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indent="-457200">
              <a:buClr>
                <a:srgbClr val="FFC55A"/>
              </a:buClr>
              <a:buFont typeface="Times New Roman" panose="02020603050405020304" pitchFamily="18" charset="0"/>
              <a:buChar char="●"/>
            </a:pPr>
            <a:r>
              <a:rPr lang="it-IT" sz="2400" dirty="0"/>
              <a:t>Chi utilizza GPT-4 completa in media il </a:t>
            </a:r>
            <a:r>
              <a:rPr lang="it-IT" sz="2400" b="1" dirty="0"/>
              <a:t>12,2%</a:t>
            </a:r>
            <a:r>
              <a:rPr lang="it-IT" sz="2400" dirty="0"/>
              <a:t> di attività in più rispetto a chi non lo usa</a:t>
            </a:r>
          </a:p>
          <a:p>
            <a:pPr marL="457200" indent="-457200">
              <a:buClr>
                <a:srgbClr val="FFC55A"/>
              </a:buClr>
              <a:buFont typeface="Times New Roman" panose="02020603050405020304" pitchFamily="18" charset="0"/>
              <a:buChar char="●"/>
            </a:pPr>
            <a:r>
              <a:rPr lang="it-IT" sz="2400" dirty="0"/>
              <a:t>Completa le attività il </a:t>
            </a:r>
            <a:r>
              <a:rPr lang="it-IT" sz="2400" b="1" dirty="0"/>
              <a:t>25,1%</a:t>
            </a:r>
            <a:r>
              <a:rPr lang="it-IT" sz="2400" dirty="0"/>
              <a:t> più rapidamente</a:t>
            </a:r>
          </a:p>
          <a:p>
            <a:pPr marL="457200" indent="-457200">
              <a:buClr>
                <a:srgbClr val="FFC55A"/>
              </a:buClr>
              <a:buFont typeface="Times New Roman" panose="02020603050405020304" pitchFamily="18" charset="0"/>
              <a:buChar char="●"/>
            </a:pPr>
            <a:r>
              <a:rPr lang="it-IT" sz="2400" dirty="0"/>
              <a:t>Produce risultati di qualità superiore del </a:t>
            </a:r>
            <a:r>
              <a:rPr lang="it-IT" sz="2400" b="1" dirty="0"/>
              <a:t>40%</a:t>
            </a:r>
            <a:r>
              <a:rPr lang="it-IT" sz="2400" dirty="0"/>
              <a:t> rispetto agli altri</a:t>
            </a:r>
          </a:p>
        </p:txBody>
      </p:sp>
      <p:sp>
        <p:nvSpPr>
          <p:cNvPr id="7" name="Callout: freccia a destra 6">
            <a:extLst>
              <a:ext uri="{FF2B5EF4-FFF2-40B4-BE49-F238E27FC236}">
                <a16:creationId xmlns:a16="http://schemas.microsoft.com/office/drawing/2014/main" id="{AC523981-43AD-1681-4B49-7668C62EBEDF}"/>
              </a:ext>
            </a:extLst>
          </p:cNvPr>
          <p:cNvSpPr/>
          <p:nvPr/>
        </p:nvSpPr>
        <p:spPr>
          <a:xfrm>
            <a:off x="1022854" y="5010712"/>
            <a:ext cx="3900426" cy="1098341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UNA COMPETENZA PRIORITARIA DI PRE-SKILLING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DF9E86D-B703-5195-7D22-7921A84CBAC2}"/>
              </a:ext>
            </a:extLst>
          </p:cNvPr>
          <p:cNvSpPr/>
          <p:nvPr/>
        </p:nvSpPr>
        <p:spPr>
          <a:xfrm>
            <a:off x="5099829" y="5198147"/>
            <a:ext cx="47163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PROMPT ENGINEERING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06BFBF-0F2E-DD69-2F4D-44246A355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484" y="1932889"/>
            <a:ext cx="10437257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9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7F43C-FA83-0B11-B2B5-FF15E3F3F2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61938"/>
            <a:ext cx="10058400" cy="1077912"/>
          </a:xfrm>
        </p:spPr>
        <p:txBody>
          <a:bodyPr/>
          <a:lstStyle/>
          <a:p>
            <a:r>
              <a:rPr lang="it-IT" dirty="0"/>
              <a:t>Approccio all’IA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D45829-CA28-73C6-48D4-C16C0C8417E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261939" y="1416050"/>
            <a:ext cx="4754562" cy="47561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dirty="0"/>
              <a:t>L'AI non sostituisce la persona, ma </a:t>
            </a:r>
            <a:r>
              <a:rPr lang="it-IT" b="1" dirty="0">
                <a:solidFill>
                  <a:schemeClr val="accent2"/>
                </a:solidFill>
              </a:rPr>
              <a:t>amplifica le sue capacità</a:t>
            </a:r>
            <a:r>
              <a:rPr lang="it-IT" dirty="0"/>
              <a:t>, come un esoscheletro potenzia il corpo umano:</a:t>
            </a:r>
          </a:p>
          <a:p>
            <a:r>
              <a:rPr lang="it-IT" b="1" dirty="0">
                <a:solidFill>
                  <a:schemeClr val="accent5"/>
                </a:solidFill>
              </a:rPr>
              <a:t>Esoscheletro Fisico</a:t>
            </a:r>
            <a:r>
              <a:rPr lang="it-IT" dirty="0"/>
              <a:t>: aumenta la forza, l'agilità e la resistenza del corpo umano.</a:t>
            </a:r>
          </a:p>
          <a:p>
            <a:r>
              <a:rPr lang="it-IT" b="1" dirty="0">
                <a:solidFill>
                  <a:schemeClr val="accent5"/>
                </a:solidFill>
              </a:rPr>
              <a:t>Esoscheletro Mentale </a:t>
            </a:r>
            <a:r>
              <a:rPr lang="it-IT" dirty="0"/>
              <a:t>(AI): potenzia la capacità di analisi, la risoluzione dei problemi e la creatività del pensiero umano.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04358DC-A7EF-B4D6-82AC-DD7DC600661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38" y="1874838"/>
            <a:ext cx="4754562" cy="2716212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882F54-5B30-16EC-FF77-340F21F5D47E}"/>
              </a:ext>
            </a:extLst>
          </p:cNvPr>
          <p:cNvSpPr txBox="1"/>
          <p:nvPr/>
        </p:nvSpPr>
        <p:spPr>
          <a:xfrm rot="5400000">
            <a:off x="10938379" y="2981044"/>
            <a:ext cx="1669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 i="1" dirty="0">
                <a:solidFill>
                  <a:schemeClr val="bg1">
                    <a:lumMod val="65000"/>
                  </a:schemeClr>
                </a:solidFill>
              </a:rPr>
              <a:t>Creata con </a:t>
            </a:r>
            <a:r>
              <a:rPr lang="it-IT" sz="1100" i="1" dirty="0" err="1">
                <a:solidFill>
                  <a:schemeClr val="bg1">
                    <a:lumMod val="65000"/>
                  </a:schemeClr>
                </a:solidFill>
              </a:rPr>
              <a:t>Dall</a:t>
            </a:r>
            <a:r>
              <a:rPr lang="it-IT" sz="1100" i="1" dirty="0">
                <a:solidFill>
                  <a:schemeClr val="bg1">
                    <a:lumMod val="65000"/>
                  </a:schemeClr>
                </a:solidFill>
              </a:rPr>
              <a:t>-E il 26 /90/2024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F8414A-497C-A2DE-8FF4-1BD9D7D8375D}"/>
              </a:ext>
            </a:extLst>
          </p:cNvPr>
          <p:cNvSpPr txBox="1"/>
          <p:nvPr/>
        </p:nvSpPr>
        <p:spPr>
          <a:xfrm>
            <a:off x="6042025" y="1109290"/>
            <a:ext cx="56118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B54818"/>
                </a:solidFill>
              </a:rPr>
              <a:t>L'Intelligenza Artificiale come Esoscheletro della Mente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3FAC697-61AA-C04A-9B12-BD4AF699CD9D}"/>
              </a:ext>
            </a:extLst>
          </p:cNvPr>
          <p:cNvSpPr/>
          <p:nvPr/>
        </p:nvSpPr>
        <p:spPr>
          <a:xfrm>
            <a:off x="6262005" y="4867568"/>
            <a:ext cx="3004348" cy="7489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267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ACCELERATORE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64B73B-0AA6-9EBE-AA31-0FC25F2CCEF0}"/>
              </a:ext>
            </a:extLst>
          </p:cNvPr>
          <p:cNvSpPr/>
          <p:nvPr/>
        </p:nvSpPr>
        <p:spPr>
          <a:xfrm>
            <a:off x="10083083" y="4597574"/>
            <a:ext cx="204575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Produttività</a:t>
            </a:r>
          </a:p>
          <a:p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Apprendimento</a:t>
            </a:r>
          </a:p>
          <a:p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Creatività</a:t>
            </a:r>
          </a:p>
        </p:txBody>
      </p:sp>
      <p:sp>
        <p:nvSpPr>
          <p:cNvPr id="12" name="Freccia a gallone 11">
            <a:extLst>
              <a:ext uri="{FF2B5EF4-FFF2-40B4-BE49-F238E27FC236}">
                <a16:creationId xmlns:a16="http://schemas.microsoft.com/office/drawing/2014/main" id="{B816B72A-5F1E-129D-0EE5-996175752468}"/>
              </a:ext>
            </a:extLst>
          </p:cNvPr>
          <p:cNvSpPr/>
          <p:nvPr/>
        </p:nvSpPr>
        <p:spPr>
          <a:xfrm>
            <a:off x="9915772" y="5158754"/>
            <a:ext cx="141788" cy="262639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a gallone 12">
            <a:extLst>
              <a:ext uri="{FF2B5EF4-FFF2-40B4-BE49-F238E27FC236}">
                <a16:creationId xmlns:a16="http://schemas.microsoft.com/office/drawing/2014/main" id="{A37B26AA-541B-5822-0CC2-5BC841832ACB}"/>
              </a:ext>
            </a:extLst>
          </p:cNvPr>
          <p:cNvSpPr/>
          <p:nvPr/>
        </p:nvSpPr>
        <p:spPr>
          <a:xfrm>
            <a:off x="9793764" y="5158754"/>
            <a:ext cx="141788" cy="262639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80373F9-A716-F277-B3BC-043FB24AB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166" y="1635231"/>
            <a:ext cx="4839986" cy="27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2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860EB-EA29-BA56-752E-693C8748D2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61938"/>
            <a:ext cx="10058400" cy="1077912"/>
          </a:xfrm>
        </p:spPr>
        <p:txBody>
          <a:bodyPr/>
          <a:lstStyle/>
          <a:p>
            <a:r>
              <a:rPr lang="it-IT" dirty="0"/>
              <a:t>Prompt Engineering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2CE27D-142D-2EE4-295D-82634369B1A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68073" y="1416050"/>
            <a:ext cx="5220000" cy="3776892"/>
          </a:xfrm>
          <a:ln w="28575">
            <a:solidFill>
              <a:schemeClr val="accent5"/>
            </a:solidFill>
          </a:ln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it-IT" b="1" dirty="0"/>
              <a:t>Cos’è il Prompt Engineering?</a:t>
            </a:r>
          </a:p>
          <a:p>
            <a:r>
              <a:rPr lang="it-IT" dirty="0"/>
              <a:t>È l’arte di formulare </a:t>
            </a:r>
            <a:r>
              <a:rPr lang="it-IT" b="1" dirty="0">
                <a:solidFill>
                  <a:schemeClr val="accent5"/>
                </a:solidFill>
              </a:rPr>
              <a:t>richieste efficaci </a:t>
            </a:r>
            <a:r>
              <a:rPr lang="it-IT" dirty="0"/>
              <a:t>per ottenere risposte più precise e utili dall’IA.</a:t>
            </a:r>
          </a:p>
          <a:p>
            <a:r>
              <a:rPr lang="it-IT" dirty="0"/>
              <a:t>Più il prompt è chiaro, più l’output sarà pertinente.</a:t>
            </a:r>
          </a:p>
          <a:p>
            <a:r>
              <a:rPr lang="it-IT" dirty="0"/>
              <a:t>Richiede un approccio strategico per massimizzare la qualità della risposta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D57B78-C00F-B52F-4BA8-BBBC2D4DC3EF}"/>
              </a:ext>
            </a:extLst>
          </p:cNvPr>
          <p:cNvSpPr txBox="1"/>
          <p:nvPr/>
        </p:nvSpPr>
        <p:spPr>
          <a:xfrm>
            <a:off x="1695994" y="4980563"/>
            <a:ext cx="10265326" cy="1328023"/>
          </a:xfrm>
          <a:prstGeom prst="roundRect">
            <a:avLst/>
          </a:prstGeom>
          <a:solidFill>
            <a:srgbClr val="FFC55A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Esempio di prompt efficaci e inefficaci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/>
                </a:solidFill>
              </a:rPr>
              <a:t>❌ </a:t>
            </a:r>
            <a:r>
              <a:rPr lang="it-IT" sz="2400" i="1" dirty="0">
                <a:solidFill>
                  <a:schemeClr val="accent1"/>
                </a:solidFill>
              </a:rPr>
              <a:t>"Dimmi qualcosa sull’intelligenza artificiale"</a:t>
            </a:r>
            <a:r>
              <a:rPr lang="it-IT" sz="2400" dirty="0">
                <a:solidFill>
                  <a:schemeClr val="accent1"/>
                </a:solidFill>
              </a:rPr>
              <a:t> → Richiesta troppo generica.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/>
                </a:solidFill>
              </a:rPr>
              <a:t>✅ </a:t>
            </a:r>
            <a:r>
              <a:rPr lang="it-IT" sz="2400" i="1" dirty="0">
                <a:solidFill>
                  <a:schemeClr val="accent1"/>
                </a:solidFill>
              </a:rPr>
              <a:t>"Spiega in 5 punti i vantaggi dell’IA nel settore sanitario"</a:t>
            </a:r>
            <a:r>
              <a:rPr lang="it-IT" sz="2400" dirty="0">
                <a:solidFill>
                  <a:schemeClr val="accent1"/>
                </a:solidFill>
              </a:rPr>
              <a:t> → Richiesta mirata e strutturata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1E8B2E-B65D-5041-A5B9-1996BFF7A38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11535" y="1416050"/>
            <a:ext cx="5220000" cy="3776892"/>
          </a:xfrm>
          <a:ln w="28575">
            <a:solidFill>
              <a:schemeClr val="accent3"/>
            </a:solidFill>
          </a:ln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it-IT" b="1"/>
              <a:t>Componenti di un buon prompt</a:t>
            </a:r>
          </a:p>
          <a:p>
            <a:r>
              <a:rPr lang="it-IT" b="1">
                <a:solidFill>
                  <a:schemeClr val="accent1"/>
                </a:solidFill>
              </a:rPr>
              <a:t>Chiarezza</a:t>
            </a:r>
            <a:r>
              <a:rPr lang="it-IT"/>
              <a:t>: evitare ambiguità e formulare richieste dirette.</a:t>
            </a:r>
          </a:p>
          <a:p>
            <a:r>
              <a:rPr lang="it-IT" b="1">
                <a:solidFill>
                  <a:schemeClr val="accent1"/>
                </a:solidFill>
              </a:rPr>
              <a:t>Contesto</a:t>
            </a:r>
            <a:r>
              <a:rPr lang="it-IT"/>
              <a:t>: fornire dettagli rilevanti per migliorare la pertinenza.</a:t>
            </a:r>
          </a:p>
          <a:p>
            <a:r>
              <a:rPr lang="it-IT" b="1">
                <a:solidFill>
                  <a:schemeClr val="accent1"/>
                </a:solidFill>
              </a:rPr>
              <a:t>Obiettivo</a:t>
            </a:r>
            <a:r>
              <a:rPr lang="it-IT"/>
              <a:t>: specificare cosa si desidera ottenere dalla risposta.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31EFFBC-E362-7DBC-C546-45A793022DEF}"/>
              </a:ext>
            </a:extLst>
          </p:cNvPr>
          <p:cNvSpPr/>
          <p:nvPr/>
        </p:nvSpPr>
        <p:spPr>
          <a:xfrm>
            <a:off x="6506988" y="1416050"/>
            <a:ext cx="5324547" cy="3268038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650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9FC2C-07AD-573E-3789-0C7C42F62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61938"/>
            <a:ext cx="10058400" cy="1077912"/>
          </a:xfrm>
        </p:spPr>
        <p:txBody>
          <a:bodyPr>
            <a:normAutofit/>
          </a:bodyPr>
          <a:lstStyle/>
          <a:p>
            <a:r>
              <a:rPr lang="it-IT" dirty="0"/>
              <a:t>Tecniche di Prompt Engineering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655893-0802-AF8A-93F8-5ED822BCC72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61303" y="1416050"/>
            <a:ext cx="4754563" cy="3586603"/>
          </a:xfrm>
          <a:ln w="28575">
            <a:solidFill>
              <a:schemeClr val="accent2"/>
            </a:solidFill>
          </a:ln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rgbClr val="FE9292"/>
                </a:solidFill>
              </a:rPr>
              <a:t>TIPOLOGIE DI PROMPT</a:t>
            </a:r>
          </a:p>
          <a:p>
            <a:pPr marL="342891" indent="-342891">
              <a:spcBef>
                <a:spcPts val="1800"/>
              </a:spcBef>
              <a:buClr>
                <a:srgbClr val="FE9292"/>
              </a:buClr>
              <a:buFont typeface="Times New Roman" panose="02020603050405020304" pitchFamily="18" charset="0"/>
              <a:buChar char="●"/>
            </a:pPr>
            <a:r>
              <a:rPr lang="it-IT" sz="2400" b="1" dirty="0">
                <a:solidFill>
                  <a:srgbClr val="FE9292"/>
                </a:solidFill>
              </a:rPr>
              <a:t>Prompt generativi</a:t>
            </a:r>
            <a:r>
              <a:rPr lang="it-IT" sz="2400" b="1" dirty="0"/>
              <a:t>:</a:t>
            </a:r>
            <a:r>
              <a:rPr lang="it-IT" sz="2400" dirty="0"/>
              <a:t> creano contenuti originali (es. articoli, storie).</a:t>
            </a:r>
          </a:p>
          <a:p>
            <a:pPr marL="342891" indent="-342891">
              <a:buClr>
                <a:srgbClr val="FE9292"/>
              </a:buClr>
              <a:buFont typeface="Times New Roman" panose="02020603050405020304" pitchFamily="18" charset="0"/>
              <a:buChar char="●"/>
            </a:pPr>
            <a:r>
              <a:rPr lang="it-IT" sz="2400" b="1" dirty="0">
                <a:solidFill>
                  <a:srgbClr val="FE9292"/>
                </a:solidFill>
              </a:rPr>
              <a:t>Prompt estrattivi</a:t>
            </a:r>
            <a:r>
              <a:rPr lang="it-IT" sz="2400" b="1" dirty="0"/>
              <a:t>:</a:t>
            </a:r>
            <a:r>
              <a:rPr lang="it-IT" sz="2400" dirty="0"/>
              <a:t> estraggono informazioni da testi o dati (es. riassunti).</a:t>
            </a:r>
          </a:p>
          <a:p>
            <a:pPr marL="342891" indent="-342891">
              <a:buClr>
                <a:srgbClr val="FE9292"/>
              </a:buClr>
              <a:buFont typeface="Times New Roman" panose="02020603050405020304" pitchFamily="18" charset="0"/>
              <a:buChar char="●"/>
            </a:pPr>
            <a:r>
              <a:rPr lang="it-IT" sz="2400" b="1" dirty="0">
                <a:solidFill>
                  <a:srgbClr val="FE9292"/>
                </a:solidFill>
              </a:rPr>
              <a:t>Prompt istruttivi:</a:t>
            </a:r>
            <a:r>
              <a:rPr lang="it-IT" sz="2400" dirty="0">
                <a:solidFill>
                  <a:srgbClr val="FE9292"/>
                </a:solidFill>
              </a:rPr>
              <a:t> </a:t>
            </a:r>
            <a:r>
              <a:rPr lang="it-IT" sz="2400" dirty="0"/>
              <a:t>forniscono istruzioni dettagliate (es. spiegazioni passo-passo).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1153C-3DB1-2BFF-A7D2-4F3761B5810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58728" y="1416050"/>
            <a:ext cx="4754562" cy="3586603"/>
          </a:xfrm>
          <a:ln w="38100">
            <a:solidFill>
              <a:schemeClr val="accent1"/>
            </a:solidFill>
          </a:ln>
        </p:spPr>
        <p:txBody>
          <a:bodyPr anchor="t">
            <a:normAutofit/>
          </a:bodyPr>
          <a:lstStyle/>
          <a:p>
            <a:pPr marL="0" indent="0" algn="ctr">
              <a:buClr>
                <a:srgbClr val="003A70"/>
              </a:buClr>
              <a:buNone/>
            </a:pPr>
            <a:r>
              <a:rPr lang="it-IT" sz="2400" b="1" dirty="0">
                <a:solidFill>
                  <a:schemeClr val="accent2"/>
                </a:solidFill>
              </a:rPr>
              <a:t>ERRORI PIÙ COMUNI NEL PROMPT</a:t>
            </a:r>
          </a:p>
          <a:p>
            <a:pPr marL="0" indent="0">
              <a:spcBef>
                <a:spcPts val="1800"/>
              </a:spcBef>
              <a:buClr>
                <a:srgbClr val="003A70"/>
              </a:buClr>
              <a:buNone/>
            </a:pPr>
            <a:r>
              <a:rPr lang="it-IT" sz="2400" b="1" dirty="0">
                <a:solidFill>
                  <a:schemeClr val="accent1"/>
                </a:solidFill>
              </a:rPr>
              <a:t>❌ Prompt troppo vaghi → risposte generiche e poco utili.</a:t>
            </a:r>
          </a:p>
          <a:p>
            <a:pPr marL="0" indent="0">
              <a:buClr>
                <a:srgbClr val="003A70"/>
              </a:buClr>
              <a:buNone/>
            </a:pPr>
            <a:r>
              <a:rPr lang="it-IT" sz="2400" b="1" dirty="0">
                <a:solidFill>
                  <a:schemeClr val="accent1"/>
                </a:solidFill>
              </a:rPr>
              <a:t>❌ Mancanza di contesto → l’IA potrebbe fare supposizioni errate.</a:t>
            </a:r>
          </a:p>
          <a:p>
            <a:pPr marL="0" indent="0">
              <a:buClr>
                <a:srgbClr val="003A70"/>
              </a:buClr>
              <a:buNone/>
            </a:pPr>
            <a:r>
              <a:rPr lang="it-IT" sz="2400" b="1" dirty="0">
                <a:solidFill>
                  <a:schemeClr val="accent1"/>
                </a:solidFill>
              </a:rPr>
              <a:t>❌ Domande troppo aperte → rischio di divagazioni e informazioni irrilevanti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4028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F0E9262-0CBA-2C7A-427C-4F3FDA4575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61938"/>
            <a:ext cx="10058400" cy="1077912"/>
          </a:xfrm>
        </p:spPr>
        <p:txBody>
          <a:bodyPr/>
          <a:lstStyle/>
          <a:p>
            <a:r>
              <a:rPr lang="it-IT" dirty="0"/>
              <a:t>Nuove competenze per l’IA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A0C0134-CF4B-FD21-73C3-ABBBDCE5C8C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988081" y="1416050"/>
            <a:ext cx="5038051" cy="47561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/>
              <a:t>Le competenze da sviluppare:</a:t>
            </a:r>
          </a:p>
          <a:p>
            <a:pPr marL="0" indent="0">
              <a:buNone/>
            </a:pPr>
            <a:r>
              <a:rPr lang="it-IT" dirty="0"/>
              <a:t>☑️ Integrare il </a:t>
            </a:r>
            <a:r>
              <a:rPr lang="it-IT" b="1" dirty="0">
                <a:solidFill>
                  <a:schemeClr val="accent5"/>
                </a:solidFill>
              </a:rPr>
              <a:t>pensiero critico </a:t>
            </a:r>
            <a:r>
              <a:rPr lang="it-IT" dirty="0"/>
              <a:t>con l’IA, evitando di affidarsi ciecamente ai risultati generati.</a:t>
            </a:r>
          </a:p>
          <a:p>
            <a:pPr marL="0" indent="0">
              <a:buNone/>
            </a:pPr>
            <a:r>
              <a:rPr lang="it-IT" dirty="0"/>
              <a:t>☑️ Riconoscere e mitigare rischi etici, </a:t>
            </a:r>
            <a:r>
              <a:rPr lang="it-IT" dirty="0" err="1"/>
              <a:t>bias</a:t>
            </a:r>
            <a:r>
              <a:rPr lang="it-IT" dirty="0"/>
              <a:t>, privacy e limiti dell’IA per un </a:t>
            </a:r>
            <a:r>
              <a:rPr lang="it-IT" b="1" dirty="0">
                <a:solidFill>
                  <a:schemeClr val="accent5"/>
                </a:solidFill>
              </a:rPr>
              <a:t>utilizzo responsabile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☑️ Saper collaborare con l’IA mantenendo la </a:t>
            </a:r>
            <a:r>
              <a:rPr lang="it-IT" b="1" dirty="0">
                <a:solidFill>
                  <a:schemeClr val="accent5"/>
                </a:solidFill>
              </a:rPr>
              <a:t>centralità delle competenze umane</a:t>
            </a:r>
            <a:r>
              <a:rPr lang="it-IT" dirty="0"/>
              <a:t>.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AEA0394-FF7D-DFEF-AB5C-FDEA85FFDCB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38" y="1417638"/>
            <a:ext cx="4754562" cy="4752975"/>
          </a:xfrm>
        </p:spPr>
      </p:pic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1B2328A0-208B-79AB-0441-47BAAEA3AE3C}"/>
              </a:ext>
            </a:extLst>
          </p:cNvPr>
          <p:cNvSpPr/>
          <p:nvPr/>
        </p:nvSpPr>
        <p:spPr>
          <a:xfrm>
            <a:off x="7430078" y="3522751"/>
            <a:ext cx="473815" cy="428879"/>
          </a:xfrm>
          <a:prstGeom prst="leftArrow">
            <a:avLst/>
          </a:prstGeom>
          <a:solidFill>
            <a:srgbClr val="0078D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67F69B5-F46E-9301-7C39-9EE1E7F6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365" y="1873893"/>
            <a:ext cx="3566469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95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B63A05-332A-D871-2716-8588258E24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47650"/>
            <a:ext cx="10058400" cy="1087438"/>
          </a:xfrm>
        </p:spPr>
        <p:txBody>
          <a:bodyPr/>
          <a:lstStyle/>
          <a:p>
            <a:r>
              <a:rPr lang="it-IT" dirty="0"/>
              <a:t>Etica e rischi dell’IA generativa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5521D6A1-21BD-253E-7E81-120CD9A959EB}"/>
              </a:ext>
            </a:extLst>
          </p:cNvPr>
          <p:cNvGrpSpPr/>
          <p:nvPr/>
        </p:nvGrpSpPr>
        <p:grpSpPr>
          <a:xfrm>
            <a:off x="606637" y="1005691"/>
            <a:ext cx="3290625" cy="2519302"/>
            <a:chOff x="606637" y="1005691"/>
            <a:chExt cx="3290625" cy="2519302"/>
          </a:xfrm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80D2B910-0474-A82A-6D9E-D52F5A04BBAC}"/>
                </a:ext>
              </a:extLst>
            </p:cNvPr>
            <p:cNvSpPr/>
            <p:nvPr/>
          </p:nvSpPr>
          <p:spPr>
            <a:xfrm>
              <a:off x="606637" y="1005691"/>
              <a:ext cx="3290625" cy="777600"/>
            </a:xfrm>
            <a:custGeom>
              <a:avLst/>
              <a:gdLst>
                <a:gd name="connsiteX0" fmla="*/ 0 w 3290625"/>
                <a:gd name="connsiteY0" fmla="*/ 0 h 777600"/>
                <a:gd name="connsiteX1" fmla="*/ 3290625 w 3290625"/>
                <a:gd name="connsiteY1" fmla="*/ 0 h 777600"/>
                <a:gd name="connsiteX2" fmla="*/ 3290625 w 3290625"/>
                <a:gd name="connsiteY2" fmla="*/ 777600 h 777600"/>
                <a:gd name="connsiteX3" fmla="*/ 0 w 3290625"/>
                <a:gd name="connsiteY3" fmla="*/ 777600 h 777600"/>
                <a:gd name="connsiteX4" fmla="*/ 0 w 3290625"/>
                <a:gd name="connsiteY4" fmla="*/ 0 h 77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625" h="777600">
                  <a:moveTo>
                    <a:pt x="0" y="0"/>
                  </a:moveTo>
                  <a:lnTo>
                    <a:pt x="3290625" y="0"/>
                  </a:lnTo>
                  <a:lnTo>
                    <a:pt x="3290625" y="777600"/>
                  </a:lnTo>
                  <a:lnTo>
                    <a:pt x="0" y="777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kern="1200" dirty="0" err="1"/>
                <a:t>Bias</a:t>
              </a:r>
              <a:r>
                <a:rPr lang="it-IT" sz="2400" kern="1200" dirty="0"/>
                <a:t> e discriminazione</a:t>
              </a:r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0DCF1828-AEC2-C63E-4978-1AE837DCD4FE}"/>
                </a:ext>
              </a:extLst>
            </p:cNvPr>
            <p:cNvSpPr/>
            <p:nvPr/>
          </p:nvSpPr>
          <p:spPr>
            <a:xfrm>
              <a:off x="606637" y="1783291"/>
              <a:ext cx="3290625" cy="1741702"/>
            </a:xfrm>
            <a:custGeom>
              <a:avLst/>
              <a:gdLst>
                <a:gd name="connsiteX0" fmla="*/ 0 w 3290625"/>
                <a:gd name="connsiteY0" fmla="*/ 0 h 1741702"/>
                <a:gd name="connsiteX1" fmla="*/ 3290625 w 3290625"/>
                <a:gd name="connsiteY1" fmla="*/ 0 h 1741702"/>
                <a:gd name="connsiteX2" fmla="*/ 3290625 w 3290625"/>
                <a:gd name="connsiteY2" fmla="*/ 1741702 h 1741702"/>
                <a:gd name="connsiteX3" fmla="*/ 0 w 3290625"/>
                <a:gd name="connsiteY3" fmla="*/ 1741702 h 1741702"/>
                <a:gd name="connsiteX4" fmla="*/ 0 w 3290625"/>
                <a:gd name="connsiteY4" fmla="*/ 0 h 174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625" h="1741702">
                  <a:moveTo>
                    <a:pt x="0" y="0"/>
                  </a:moveTo>
                  <a:lnTo>
                    <a:pt x="3290625" y="0"/>
                  </a:lnTo>
                  <a:lnTo>
                    <a:pt x="3290625" y="1741702"/>
                  </a:lnTo>
                  <a:lnTo>
                    <a:pt x="0" y="17417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2400" kern="1200" dirty="0"/>
                <a:t>Le IA apprendono da dati pieni di pregiudizi
Possono discriminare (es. genere, etnia, provenienza…)</a:t>
              </a: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E1EE5CF2-A7F6-BFCC-07C2-5CF6B7F39CAA}"/>
              </a:ext>
            </a:extLst>
          </p:cNvPr>
          <p:cNvGrpSpPr/>
          <p:nvPr/>
        </p:nvGrpSpPr>
        <p:grpSpPr>
          <a:xfrm>
            <a:off x="4357949" y="1005691"/>
            <a:ext cx="3290625" cy="2519302"/>
            <a:chOff x="4357949" y="1005691"/>
            <a:chExt cx="3290625" cy="2519302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F7B1AFA1-0787-9CA3-3784-97FDE0231F64}"/>
                </a:ext>
              </a:extLst>
            </p:cNvPr>
            <p:cNvSpPr/>
            <p:nvPr/>
          </p:nvSpPr>
          <p:spPr>
            <a:xfrm>
              <a:off x="4357949" y="1005691"/>
              <a:ext cx="3290625" cy="777600"/>
            </a:xfrm>
            <a:custGeom>
              <a:avLst/>
              <a:gdLst>
                <a:gd name="connsiteX0" fmla="*/ 0 w 3290625"/>
                <a:gd name="connsiteY0" fmla="*/ 0 h 777600"/>
                <a:gd name="connsiteX1" fmla="*/ 3290625 w 3290625"/>
                <a:gd name="connsiteY1" fmla="*/ 0 h 777600"/>
                <a:gd name="connsiteX2" fmla="*/ 3290625 w 3290625"/>
                <a:gd name="connsiteY2" fmla="*/ 777600 h 777600"/>
                <a:gd name="connsiteX3" fmla="*/ 0 w 3290625"/>
                <a:gd name="connsiteY3" fmla="*/ 777600 h 777600"/>
                <a:gd name="connsiteX4" fmla="*/ 0 w 3290625"/>
                <a:gd name="connsiteY4" fmla="*/ 0 h 77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625" h="777600">
                  <a:moveTo>
                    <a:pt x="0" y="0"/>
                  </a:moveTo>
                  <a:lnTo>
                    <a:pt x="3290625" y="0"/>
                  </a:lnTo>
                  <a:lnTo>
                    <a:pt x="3290625" y="777600"/>
                  </a:lnTo>
                  <a:lnTo>
                    <a:pt x="0" y="777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kern="1200" dirty="0"/>
                <a:t>Disinformazione e “</a:t>
              </a:r>
              <a:r>
                <a:rPr lang="it-IT" sz="2400" kern="1200" dirty="0" err="1"/>
                <a:t>hallucinations</a:t>
              </a:r>
              <a:r>
                <a:rPr lang="it-IT" sz="2400" kern="1200" dirty="0"/>
                <a:t>”</a:t>
              </a:r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0525F4D5-D75D-0020-1B8A-6E3070B7D0AD}"/>
                </a:ext>
              </a:extLst>
            </p:cNvPr>
            <p:cNvSpPr/>
            <p:nvPr/>
          </p:nvSpPr>
          <p:spPr>
            <a:xfrm>
              <a:off x="4357949" y="1783291"/>
              <a:ext cx="3290625" cy="1741702"/>
            </a:xfrm>
            <a:custGeom>
              <a:avLst/>
              <a:gdLst>
                <a:gd name="connsiteX0" fmla="*/ 0 w 3290625"/>
                <a:gd name="connsiteY0" fmla="*/ 0 h 1741702"/>
                <a:gd name="connsiteX1" fmla="*/ 3290625 w 3290625"/>
                <a:gd name="connsiteY1" fmla="*/ 0 h 1741702"/>
                <a:gd name="connsiteX2" fmla="*/ 3290625 w 3290625"/>
                <a:gd name="connsiteY2" fmla="*/ 1741702 h 1741702"/>
                <a:gd name="connsiteX3" fmla="*/ 0 w 3290625"/>
                <a:gd name="connsiteY3" fmla="*/ 1741702 h 1741702"/>
                <a:gd name="connsiteX4" fmla="*/ 0 w 3290625"/>
                <a:gd name="connsiteY4" fmla="*/ 0 h 174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625" h="1741702">
                  <a:moveTo>
                    <a:pt x="0" y="0"/>
                  </a:moveTo>
                  <a:lnTo>
                    <a:pt x="3290625" y="0"/>
                  </a:lnTo>
                  <a:lnTo>
                    <a:pt x="3290625" y="1741702"/>
                  </a:lnTo>
                  <a:lnTo>
                    <a:pt x="0" y="17417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2400" kern="1200" dirty="0"/>
                <a:t>L’IA può inventare fatti e riferimenti falsi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D5745F51-E275-2572-2468-253970FED2D1}"/>
              </a:ext>
            </a:extLst>
          </p:cNvPr>
          <p:cNvGrpSpPr/>
          <p:nvPr/>
        </p:nvGrpSpPr>
        <p:grpSpPr>
          <a:xfrm>
            <a:off x="8109262" y="1005691"/>
            <a:ext cx="3290625" cy="2519302"/>
            <a:chOff x="8109262" y="1005691"/>
            <a:chExt cx="3290625" cy="2519302"/>
          </a:xfrm>
        </p:grpSpPr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9DDBD082-3DA0-7169-95EE-70E903D35465}"/>
                </a:ext>
              </a:extLst>
            </p:cNvPr>
            <p:cNvSpPr/>
            <p:nvPr/>
          </p:nvSpPr>
          <p:spPr>
            <a:xfrm>
              <a:off x="8109262" y="1005691"/>
              <a:ext cx="3290625" cy="777600"/>
            </a:xfrm>
            <a:custGeom>
              <a:avLst/>
              <a:gdLst>
                <a:gd name="connsiteX0" fmla="*/ 0 w 3290625"/>
                <a:gd name="connsiteY0" fmla="*/ 0 h 777600"/>
                <a:gd name="connsiteX1" fmla="*/ 3290625 w 3290625"/>
                <a:gd name="connsiteY1" fmla="*/ 0 h 777600"/>
                <a:gd name="connsiteX2" fmla="*/ 3290625 w 3290625"/>
                <a:gd name="connsiteY2" fmla="*/ 777600 h 777600"/>
                <a:gd name="connsiteX3" fmla="*/ 0 w 3290625"/>
                <a:gd name="connsiteY3" fmla="*/ 777600 h 777600"/>
                <a:gd name="connsiteX4" fmla="*/ 0 w 3290625"/>
                <a:gd name="connsiteY4" fmla="*/ 0 h 77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625" h="777600">
                  <a:moveTo>
                    <a:pt x="0" y="0"/>
                  </a:moveTo>
                  <a:lnTo>
                    <a:pt x="3290625" y="0"/>
                  </a:lnTo>
                  <a:lnTo>
                    <a:pt x="3290625" y="777600"/>
                  </a:lnTo>
                  <a:lnTo>
                    <a:pt x="0" y="777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kern="1200" dirty="0"/>
                <a:t>Plagio e copyright</a:t>
              </a:r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8FD54CD6-BF27-DB98-C30D-819381967746}"/>
                </a:ext>
              </a:extLst>
            </p:cNvPr>
            <p:cNvSpPr/>
            <p:nvPr/>
          </p:nvSpPr>
          <p:spPr>
            <a:xfrm>
              <a:off x="8109262" y="1783291"/>
              <a:ext cx="3290625" cy="1741702"/>
            </a:xfrm>
            <a:custGeom>
              <a:avLst/>
              <a:gdLst>
                <a:gd name="connsiteX0" fmla="*/ 0 w 3290625"/>
                <a:gd name="connsiteY0" fmla="*/ 0 h 1741702"/>
                <a:gd name="connsiteX1" fmla="*/ 3290625 w 3290625"/>
                <a:gd name="connsiteY1" fmla="*/ 0 h 1741702"/>
                <a:gd name="connsiteX2" fmla="*/ 3290625 w 3290625"/>
                <a:gd name="connsiteY2" fmla="*/ 1741702 h 1741702"/>
                <a:gd name="connsiteX3" fmla="*/ 0 w 3290625"/>
                <a:gd name="connsiteY3" fmla="*/ 1741702 h 1741702"/>
                <a:gd name="connsiteX4" fmla="*/ 0 w 3290625"/>
                <a:gd name="connsiteY4" fmla="*/ 0 h 174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625" h="1741702">
                  <a:moveTo>
                    <a:pt x="0" y="0"/>
                  </a:moveTo>
                  <a:lnTo>
                    <a:pt x="3290625" y="0"/>
                  </a:lnTo>
                  <a:lnTo>
                    <a:pt x="3290625" y="1741702"/>
                  </a:lnTo>
                  <a:lnTo>
                    <a:pt x="0" y="17417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2400" kern="1200" dirty="0"/>
                <a:t>I modelli sono addestrati su contenuti online → a volte violano il copyright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23D1368F-9674-C8F1-E2C4-AA8CDC065AFC}"/>
              </a:ext>
            </a:extLst>
          </p:cNvPr>
          <p:cNvGrpSpPr/>
          <p:nvPr/>
        </p:nvGrpSpPr>
        <p:grpSpPr>
          <a:xfrm>
            <a:off x="606637" y="3672288"/>
            <a:ext cx="3290625" cy="2472480"/>
            <a:chOff x="606637" y="3672288"/>
            <a:chExt cx="3290625" cy="2472480"/>
          </a:xfrm>
        </p:grpSpPr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A6F68FA9-EC39-6AE3-827B-AE68FE782D11}"/>
                </a:ext>
              </a:extLst>
            </p:cNvPr>
            <p:cNvSpPr/>
            <p:nvPr/>
          </p:nvSpPr>
          <p:spPr>
            <a:xfrm>
              <a:off x="606637" y="3672288"/>
              <a:ext cx="3290625" cy="979200"/>
            </a:xfrm>
            <a:custGeom>
              <a:avLst/>
              <a:gdLst>
                <a:gd name="connsiteX0" fmla="*/ 0 w 3290625"/>
                <a:gd name="connsiteY0" fmla="*/ 0 h 979200"/>
                <a:gd name="connsiteX1" fmla="*/ 3290625 w 3290625"/>
                <a:gd name="connsiteY1" fmla="*/ 0 h 979200"/>
                <a:gd name="connsiteX2" fmla="*/ 3290625 w 3290625"/>
                <a:gd name="connsiteY2" fmla="*/ 979200 h 979200"/>
                <a:gd name="connsiteX3" fmla="*/ 0 w 3290625"/>
                <a:gd name="connsiteY3" fmla="*/ 979200 h 979200"/>
                <a:gd name="connsiteX4" fmla="*/ 0 w 3290625"/>
                <a:gd name="connsiteY4" fmla="*/ 0 h 97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625" h="979200">
                  <a:moveTo>
                    <a:pt x="0" y="0"/>
                  </a:moveTo>
                  <a:lnTo>
                    <a:pt x="3290625" y="0"/>
                  </a:lnTo>
                  <a:lnTo>
                    <a:pt x="3290625" y="979200"/>
                  </a:lnTo>
                  <a:lnTo>
                    <a:pt x="0" y="979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kern="1200" dirty="0"/>
                <a:t>Privacy e riservatezza</a:t>
              </a:r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F57290F6-218B-482D-3795-BFA157E4A6C4}"/>
                </a:ext>
              </a:extLst>
            </p:cNvPr>
            <p:cNvSpPr/>
            <p:nvPr/>
          </p:nvSpPr>
          <p:spPr>
            <a:xfrm>
              <a:off x="606637" y="4651489"/>
              <a:ext cx="3290625" cy="1493279"/>
            </a:xfrm>
            <a:custGeom>
              <a:avLst/>
              <a:gdLst>
                <a:gd name="connsiteX0" fmla="*/ 0 w 3290625"/>
                <a:gd name="connsiteY0" fmla="*/ 0 h 1493279"/>
                <a:gd name="connsiteX1" fmla="*/ 3290625 w 3290625"/>
                <a:gd name="connsiteY1" fmla="*/ 0 h 1493279"/>
                <a:gd name="connsiteX2" fmla="*/ 3290625 w 3290625"/>
                <a:gd name="connsiteY2" fmla="*/ 1493279 h 1493279"/>
                <a:gd name="connsiteX3" fmla="*/ 0 w 3290625"/>
                <a:gd name="connsiteY3" fmla="*/ 1493279 h 1493279"/>
                <a:gd name="connsiteX4" fmla="*/ 0 w 3290625"/>
                <a:gd name="connsiteY4" fmla="*/ 0 h 149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625" h="1493279">
                  <a:moveTo>
                    <a:pt x="0" y="0"/>
                  </a:moveTo>
                  <a:lnTo>
                    <a:pt x="3290625" y="0"/>
                  </a:lnTo>
                  <a:lnTo>
                    <a:pt x="3290625" y="1493279"/>
                  </a:lnTo>
                  <a:lnTo>
                    <a:pt x="0" y="14932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2400" kern="1200" dirty="0"/>
                <a:t>I dati inseriti nei chatbot possono essere salvati</a:t>
              </a: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3C5D53E6-AB3E-2889-AF70-0BEC364445F4}"/>
              </a:ext>
            </a:extLst>
          </p:cNvPr>
          <p:cNvGrpSpPr/>
          <p:nvPr/>
        </p:nvGrpSpPr>
        <p:grpSpPr>
          <a:xfrm>
            <a:off x="4357949" y="3672288"/>
            <a:ext cx="3290625" cy="2472480"/>
            <a:chOff x="4357949" y="3672288"/>
            <a:chExt cx="3290625" cy="2472480"/>
          </a:xfrm>
        </p:grpSpPr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E5467A55-052F-B93A-175A-168DA14707DE}"/>
                </a:ext>
              </a:extLst>
            </p:cNvPr>
            <p:cNvSpPr/>
            <p:nvPr/>
          </p:nvSpPr>
          <p:spPr>
            <a:xfrm>
              <a:off x="4357949" y="3672288"/>
              <a:ext cx="3290625" cy="979200"/>
            </a:xfrm>
            <a:custGeom>
              <a:avLst/>
              <a:gdLst>
                <a:gd name="connsiteX0" fmla="*/ 0 w 3290625"/>
                <a:gd name="connsiteY0" fmla="*/ 0 h 979200"/>
                <a:gd name="connsiteX1" fmla="*/ 3290625 w 3290625"/>
                <a:gd name="connsiteY1" fmla="*/ 0 h 979200"/>
                <a:gd name="connsiteX2" fmla="*/ 3290625 w 3290625"/>
                <a:gd name="connsiteY2" fmla="*/ 979200 h 979200"/>
                <a:gd name="connsiteX3" fmla="*/ 0 w 3290625"/>
                <a:gd name="connsiteY3" fmla="*/ 979200 h 979200"/>
                <a:gd name="connsiteX4" fmla="*/ 0 w 3290625"/>
                <a:gd name="connsiteY4" fmla="*/ 0 h 97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625" h="979200">
                  <a:moveTo>
                    <a:pt x="0" y="0"/>
                  </a:moveTo>
                  <a:lnTo>
                    <a:pt x="3290625" y="0"/>
                  </a:lnTo>
                  <a:lnTo>
                    <a:pt x="3290625" y="979200"/>
                  </a:lnTo>
                  <a:lnTo>
                    <a:pt x="0" y="979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9644623"/>
                <a:satOff val="6065"/>
                <a:lumOff val="1273"/>
                <a:alphaOff val="0"/>
              </a:schemeClr>
            </a:lnRef>
            <a:fillRef idx="1">
              <a:schemeClr val="accent5">
                <a:hueOff val="-9644623"/>
                <a:satOff val="6065"/>
                <a:lumOff val="1273"/>
                <a:alphaOff val="0"/>
              </a:schemeClr>
            </a:fillRef>
            <a:effectRef idx="0">
              <a:schemeClr val="accent5">
                <a:hueOff val="-9644623"/>
                <a:satOff val="6065"/>
                <a:lumOff val="12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kern="1200" dirty="0"/>
                <a:t>Dipendenza e perdita di pensiero critico</a:t>
              </a:r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890B0F30-89E4-18D1-19F9-761AFEDE7173}"/>
                </a:ext>
              </a:extLst>
            </p:cNvPr>
            <p:cNvSpPr/>
            <p:nvPr/>
          </p:nvSpPr>
          <p:spPr>
            <a:xfrm>
              <a:off x="4357949" y="4651489"/>
              <a:ext cx="3290625" cy="1493279"/>
            </a:xfrm>
            <a:custGeom>
              <a:avLst/>
              <a:gdLst>
                <a:gd name="connsiteX0" fmla="*/ 0 w 3290625"/>
                <a:gd name="connsiteY0" fmla="*/ 0 h 1493279"/>
                <a:gd name="connsiteX1" fmla="*/ 3290625 w 3290625"/>
                <a:gd name="connsiteY1" fmla="*/ 0 h 1493279"/>
                <a:gd name="connsiteX2" fmla="*/ 3290625 w 3290625"/>
                <a:gd name="connsiteY2" fmla="*/ 1493279 h 1493279"/>
                <a:gd name="connsiteX3" fmla="*/ 0 w 3290625"/>
                <a:gd name="connsiteY3" fmla="*/ 1493279 h 1493279"/>
                <a:gd name="connsiteX4" fmla="*/ 0 w 3290625"/>
                <a:gd name="connsiteY4" fmla="*/ 0 h 149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625" h="1493279">
                  <a:moveTo>
                    <a:pt x="0" y="0"/>
                  </a:moveTo>
                  <a:lnTo>
                    <a:pt x="3290625" y="0"/>
                  </a:lnTo>
                  <a:lnTo>
                    <a:pt x="3290625" y="1493279"/>
                  </a:lnTo>
                  <a:lnTo>
                    <a:pt x="0" y="14932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10370414"/>
                <a:satOff val="8126"/>
                <a:lumOff val="765"/>
                <a:alphaOff val="0"/>
              </a:schemeClr>
            </a:lnRef>
            <a:fillRef idx="1">
              <a:schemeClr val="accent5">
                <a:tint val="40000"/>
                <a:alpha val="90000"/>
                <a:hueOff val="-10370414"/>
                <a:satOff val="8126"/>
                <a:lumOff val="765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0370414"/>
                <a:satOff val="8126"/>
                <a:lumOff val="76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2400" kern="1200" dirty="0"/>
                <a:t>Usare l’IA per tutto riduce il nostro ragionamento autonomo</a:t>
              </a: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09037630-0C36-384E-E2C5-5C630EED1322}"/>
              </a:ext>
            </a:extLst>
          </p:cNvPr>
          <p:cNvGrpSpPr/>
          <p:nvPr/>
        </p:nvGrpSpPr>
        <p:grpSpPr>
          <a:xfrm>
            <a:off x="8109262" y="3672288"/>
            <a:ext cx="3290625" cy="2472480"/>
            <a:chOff x="8109262" y="3672288"/>
            <a:chExt cx="3290625" cy="2472480"/>
          </a:xfrm>
        </p:grpSpPr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056FBBB1-A972-86F1-B68B-EFDA42111566}"/>
                </a:ext>
              </a:extLst>
            </p:cNvPr>
            <p:cNvSpPr/>
            <p:nvPr/>
          </p:nvSpPr>
          <p:spPr>
            <a:xfrm>
              <a:off x="8109262" y="3672288"/>
              <a:ext cx="3290625" cy="979200"/>
            </a:xfrm>
            <a:custGeom>
              <a:avLst/>
              <a:gdLst>
                <a:gd name="connsiteX0" fmla="*/ 0 w 3290625"/>
                <a:gd name="connsiteY0" fmla="*/ 0 h 979200"/>
                <a:gd name="connsiteX1" fmla="*/ 3290625 w 3290625"/>
                <a:gd name="connsiteY1" fmla="*/ 0 h 979200"/>
                <a:gd name="connsiteX2" fmla="*/ 3290625 w 3290625"/>
                <a:gd name="connsiteY2" fmla="*/ 979200 h 979200"/>
                <a:gd name="connsiteX3" fmla="*/ 0 w 3290625"/>
                <a:gd name="connsiteY3" fmla="*/ 979200 h 979200"/>
                <a:gd name="connsiteX4" fmla="*/ 0 w 3290625"/>
                <a:gd name="connsiteY4" fmla="*/ 0 h 97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625" h="979200">
                  <a:moveTo>
                    <a:pt x="0" y="0"/>
                  </a:moveTo>
                  <a:lnTo>
                    <a:pt x="3290625" y="0"/>
                  </a:lnTo>
                  <a:lnTo>
                    <a:pt x="3290625" y="979200"/>
                  </a:lnTo>
                  <a:lnTo>
                    <a:pt x="0" y="979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19289246"/>
                <a:satOff val="12131"/>
                <a:lumOff val="2547"/>
                <a:alphaOff val="0"/>
              </a:schemeClr>
            </a:lnRef>
            <a:fillRef idx="1">
              <a:schemeClr val="accent5">
                <a:hueOff val="-19289246"/>
                <a:satOff val="12131"/>
                <a:lumOff val="2547"/>
                <a:alphaOff val="0"/>
              </a:schemeClr>
            </a:fillRef>
            <a:effectRef idx="0">
              <a:schemeClr val="accent5">
                <a:hueOff val="-19289246"/>
                <a:satOff val="12131"/>
                <a:lumOff val="254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kern="1200" dirty="0">
                  <a:solidFill>
                    <a:schemeClr val="tx1"/>
                  </a:solidFill>
                </a:rPr>
                <a:t>Mancanza di responsabilità</a:t>
              </a:r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96B8DF67-D183-3FA3-D2D7-86016A864D2B}"/>
                </a:ext>
              </a:extLst>
            </p:cNvPr>
            <p:cNvSpPr/>
            <p:nvPr/>
          </p:nvSpPr>
          <p:spPr>
            <a:xfrm>
              <a:off x="8109262" y="4651489"/>
              <a:ext cx="3290625" cy="1493279"/>
            </a:xfrm>
            <a:custGeom>
              <a:avLst/>
              <a:gdLst>
                <a:gd name="connsiteX0" fmla="*/ 0 w 3290625"/>
                <a:gd name="connsiteY0" fmla="*/ 0 h 1493279"/>
                <a:gd name="connsiteX1" fmla="*/ 3290625 w 3290625"/>
                <a:gd name="connsiteY1" fmla="*/ 0 h 1493279"/>
                <a:gd name="connsiteX2" fmla="*/ 3290625 w 3290625"/>
                <a:gd name="connsiteY2" fmla="*/ 1493279 h 1493279"/>
                <a:gd name="connsiteX3" fmla="*/ 0 w 3290625"/>
                <a:gd name="connsiteY3" fmla="*/ 1493279 h 1493279"/>
                <a:gd name="connsiteX4" fmla="*/ 0 w 3290625"/>
                <a:gd name="connsiteY4" fmla="*/ 0 h 149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625" h="1493279">
                  <a:moveTo>
                    <a:pt x="0" y="0"/>
                  </a:moveTo>
                  <a:lnTo>
                    <a:pt x="3290625" y="0"/>
                  </a:lnTo>
                  <a:lnTo>
                    <a:pt x="3290625" y="1493279"/>
                  </a:lnTo>
                  <a:lnTo>
                    <a:pt x="0" y="14932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20740829"/>
                <a:satOff val="16251"/>
                <a:lumOff val="1530"/>
                <a:alphaOff val="0"/>
              </a:schemeClr>
            </a:lnRef>
            <a:fillRef idx="1">
              <a:schemeClr val="accent5">
                <a:tint val="40000"/>
                <a:alpha val="90000"/>
                <a:hueOff val="-20740829"/>
                <a:satOff val="16251"/>
                <a:lumOff val="153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20740829"/>
                <a:satOff val="16251"/>
                <a:lumOff val="153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2400" kern="1200"/>
                <a:t>Quando l’IA prende decisioni… chi è responsabile?</a:t>
              </a:r>
              <a:endParaRPr lang="it-IT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680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5FAEEC-F06E-0861-3AE0-4492D519E6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261938"/>
            <a:ext cx="11017250" cy="1077912"/>
          </a:xfrm>
        </p:spPr>
        <p:txBody>
          <a:bodyPr/>
          <a:lstStyle/>
          <a:p>
            <a:r>
              <a:rPr lang="it-IT" dirty="0"/>
              <a:t>Implicazione etiche e normative: AI ACT della 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C571C5-41C2-8166-16F5-60208B9F721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014413"/>
            <a:ext cx="5359400" cy="4351337"/>
          </a:xfrm>
        </p:spPr>
        <p:txBody>
          <a:bodyPr anchor="ctr"/>
          <a:lstStyle/>
          <a:p>
            <a:pPr marL="457200" indent="-457200">
              <a:spcBef>
                <a:spcPts val="600"/>
              </a:spcBef>
              <a:buClr>
                <a:schemeClr val="accent2"/>
              </a:buClr>
              <a:buFontTx/>
              <a:buChar char="●"/>
            </a:pPr>
            <a:r>
              <a:rPr lang="it-IT" sz="2800" dirty="0"/>
              <a:t>Classificazione del rischio</a:t>
            </a: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FontTx/>
              <a:buChar char="●"/>
            </a:pPr>
            <a:r>
              <a:rPr lang="it-IT" sz="2800" dirty="0"/>
              <a:t>Obblighi di trasparenza</a:t>
            </a: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FontTx/>
              <a:buChar char="●"/>
            </a:pPr>
            <a:r>
              <a:rPr lang="it-IT" sz="2800" dirty="0"/>
              <a:t>Governance e supervisione</a:t>
            </a: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FontTx/>
              <a:buChar char="●"/>
            </a:pPr>
            <a:r>
              <a:rPr lang="it-IT" sz="2800" dirty="0"/>
              <a:t>Divieti</a:t>
            </a: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FontTx/>
              <a:buChar char="●"/>
            </a:pPr>
            <a:r>
              <a:rPr lang="it-IT" sz="2800" dirty="0"/>
              <a:t>Conformità e sanzioni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3CE67F2-6C20-B698-6E3C-808CB0CE4CF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187950" y="1492250"/>
            <a:ext cx="6584950" cy="36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52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9D3ECA-FC67-C3F9-42E4-85798715B4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61938"/>
            <a:ext cx="10058400" cy="1077912"/>
          </a:xfrm>
        </p:spPr>
        <p:txBody>
          <a:bodyPr/>
          <a:lstStyle/>
          <a:p>
            <a:r>
              <a:rPr lang="it-IT" dirty="0"/>
              <a:t>Consigli pratici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BE5A57-5C9A-CB16-63FC-F0AF9E93EBA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68300" y="1041400"/>
            <a:ext cx="5556250" cy="4756150"/>
          </a:xfrm>
          <a:ln>
            <a:solidFill>
              <a:srgbClr val="00B050"/>
            </a:solidFill>
          </a:ln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FFC55A"/>
                </a:solidFill>
              </a:rPr>
              <a:t>APPROCCIO CRITICO</a:t>
            </a:r>
          </a:p>
          <a:p>
            <a:pPr marL="0" indent="0">
              <a:buNone/>
            </a:pPr>
            <a:r>
              <a:rPr lang="it-IT" dirty="0"/>
              <a:t>✅ Strutturare bene il prompt e modificarlo dopo aver analizzato la risposta</a:t>
            </a:r>
          </a:p>
          <a:p>
            <a:pPr marL="0" indent="0">
              <a:buNone/>
            </a:pPr>
            <a:r>
              <a:rPr lang="it-IT" dirty="0"/>
              <a:t>✅ Usare più modelli e assistenti specializzati</a:t>
            </a:r>
          </a:p>
          <a:p>
            <a:pPr marL="0" indent="0">
              <a:buNone/>
            </a:pPr>
            <a:r>
              <a:rPr lang="it-IT" dirty="0"/>
              <a:t>✅ Usare un prompt di analisi autocritica della risposta generata</a:t>
            </a:r>
          </a:p>
          <a:p>
            <a:pPr marL="0" indent="0">
              <a:buNone/>
            </a:pPr>
            <a:r>
              <a:rPr lang="it-IT" dirty="0"/>
              <a:t>✅ Usare più assistenti di IA con lo stesso prompt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A68FBA6-3807-158F-67C2-7A9E8885A15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81736" y="1041400"/>
            <a:ext cx="5556250" cy="4756150"/>
          </a:xfrm>
          <a:ln>
            <a:solidFill>
              <a:schemeClr val="accent6"/>
            </a:solidFill>
          </a:ln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0078D7"/>
                </a:solidFill>
              </a:rPr>
              <a:t>APPROCCIO RESPONSABILE</a:t>
            </a:r>
          </a:p>
          <a:p>
            <a:pPr marL="355600" indent="-355600">
              <a:buClr>
                <a:schemeClr val="accent6"/>
              </a:buClr>
              <a:buFont typeface="Wingdings 2" panose="05020102010507070707" pitchFamily="18" charset="2"/>
              <a:buChar char=""/>
            </a:pPr>
            <a:r>
              <a:rPr lang="it-IT" dirty="0"/>
              <a:t>Individuare le eventuali allucinazioni mediante la verifica delle fonti</a:t>
            </a:r>
          </a:p>
          <a:p>
            <a:pPr marL="355600" indent="-355600">
              <a:buClr>
                <a:schemeClr val="accent6"/>
              </a:buClr>
              <a:buFont typeface="Wingdings 2" panose="05020102010507070707" pitchFamily="18" charset="2"/>
              <a:buChar char=""/>
            </a:pPr>
            <a:r>
              <a:rPr lang="it-IT" dirty="0"/>
              <a:t>Conoscere i vantaggi e i limiti dei diversi assistenti di IA generativa</a:t>
            </a:r>
          </a:p>
          <a:p>
            <a:pPr marL="355600" indent="-355600">
              <a:buClr>
                <a:schemeClr val="accent6"/>
              </a:buClr>
              <a:buFont typeface="Wingdings 2" panose="05020102010507070707" pitchFamily="18" charset="2"/>
              <a:buChar char="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7076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41EDD-3811-D3A2-CCDC-AD25A1045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515734-915B-AD71-B0A5-47FB2E21B8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61938"/>
            <a:ext cx="10058400" cy="1077912"/>
          </a:xfrm>
        </p:spPr>
        <p:txBody>
          <a:bodyPr/>
          <a:lstStyle/>
          <a:p>
            <a:r>
              <a:rPr lang="it-IT" dirty="0"/>
              <a:t>Consigli pratici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5B764A-E092-EC5A-8CBC-D86536BAFF1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9748" y="1416050"/>
            <a:ext cx="5372101" cy="4756150"/>
          </a:xfrm>
          <a:ln>
            <a:solidFill>
              <a:schemeClr val="accent1"/>
            </a:solidFill>
          </a:ln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APPROCCIO ETICO</a:t>
            </a:r>
          </a:p>
          <a:p>
            <a:pPr marL="355600" indent="-355600">
              <a:buClr>
                <a:schemeClr val="accent1"/>
              </a:buClr>
              <a:buFont typeface="Wingdings 2" panose="05020102010507070707" pitchFamily="18" charset="2"/>
              <a:buChar char=""/>
            </a:pPr>
            <a:r>
              <a:rPr lang="it-IT" dirty="0"/>
              <a:t>Rispettare la privacy evitando la condivisione di dati personali e di documenti riservati o confidenziali</a:t>
            </a:r>
          </a:p>
          <a:p>
            <a:pPr marL="355600" indent="-355600">
              <a:buClr>
                <a:schemeClr val="accent1"/>
              </a:buClr>
              <a:buFont typeface="Wingdings 2" panose="05020102010507070707" pitchFamily="18" charset="2"/>
              <a:buChar char=""/>
            </a:pPr>
            <a:r>
              <a:rPr lang="it-IT" dirty="0"/>
              <a:t>Verificare che i sistemi di IA in uso siano al sicuro da violazione di privacy</a:t>
            </a:r>
          </a:p>
          <a:p>
            <a:pPr marL="355600" indent="-355600">
              <a:buClr>
                <a:schemeClr val="accent1"/>
              </a:buClr>
              <a:buFont typeface="Wingdings 2" panose="05020102010507070707" pitchFamily="18" charset="2"/>
              <a:buChar char=""/>
            </a:pPr>
            <a:r>
              <a:rPr lang="it-IT" dirty="0"/>
              <a:t>Esplicitare nei propri artefatti l’uso dell’IA</a:t>
            </a:r>
          </a:p>
          <a:p>
            <a:pPr marL="355600" indent="-355600">
              <a:buClr>
                <a:schemeClr val="accent1"/>
              </a:buClr>
              <a:buFont typeface="Wingdings 2" panose="05020102010507070707" pitchFamily="18" charset="2"/>
              <a:buChar char=""/>
            </a:pPr>
            <a:endParaRPr lang="it-IT" dirty="0"/>
          </a:p>
          <a:p>
            <a:pPr marL="355600" indent="-355600">
              <a:buClr>
                <a:schemeClr val="accent1"/>
              </a:buClr>
              <a:buFont typeface="Wingdings 2" panose="05020102010507070707" pitchFamily="18" charset="2"/>
              <a:buChar char=""/>
            </a:pPr>
            <a:endParaRPr lang="it-IT" dirty="0"/>
          </a:p>
          <a:p>
            <a:pPr marL="355600" indent="-355600"/>
            <a:endParaRPr lang="it-IT" dirty="0"/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6FB2D5-FFDC-39C5-7A34-590A4930B4F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83337" y="1416050"/>
            <a:ext cx="5372101" cy="4756150"/>
          </a:xfrm>
          <a:ln>
            <a:solidFill>
              <a:schemeClr val="accent2"/>
            </a:solidFill>
          </a:ln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C63151"/>
                </a:solidFill>
              </a:rPr>
              <a:t>APPROCCIO TRASPARENTE</a:t>
            </a:r>
          </a:p>
          <a:p>
            <a:pPr marL="355600" indent="-355600">
              <a:buClr>
                <a:schemeClr val="accent2"/>
              </a:buClr>
              <a:buFont typeface="Wingdings 2" panose="05020102010507070707" pitchFamily="18" charset="2"/>
              <a:buChar char=""/>
            </a:pPr>
            <a:r>
              <a:rPr lang="it-IT" dirty="0"/>
              <a:t>Essere consapevole degli eventuali </a:t>
            </a:r>
            <a:r>
              <a:rPr lang="it-IT" dirty="0" err="1"/>
              <a:t>bias</a:t>
            </a:r>
            <a:r>
              <a:rPr lang="it-IT" dirty="0"/>
              <a:t> negli output prodotti dall’IA</a:t>
            </a:r>
          </a:p>
          <a:p>
            <a:pPr marL="355600" indent="-355600">
              <a:buClr>
                <a:schemeClr val="accent2"/>
              </a:buClr>
              <a:buFont typeface="Wingdings 2" panose="05020102010507070707" pitchFamily="18" charset="2"/>
              <a:buChar char=""/>
            </a:pPr>
            <a:r>
              <a:rPr lang="it-IT" dirty="0"/>
              <a:t>Condividere la traccia delle conversazioni con l’IA</a:t>
            </a:r>
          </a:p>
          <a:p>
            <a:pPr marL="355600" indent="-355600">
              <a:buClr>
                <a:schemeClr val="accent6"/>
              </a:buClr>
              <a:buFont typeface="Wingdings 2" panose="05020102010507070707" pitchFamily="18" charset="2"/>
              <a:buChar char="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3425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1D951-2816-0186-BF8C-1D39CC81A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>
            <a:extLst>
              <a:ext uri="{FF2B5EF4-FFF2-40B4-BE49-F238E27FC236}">
                <a16:creationId xmlns:a16="http://schemas.microsoft.com/office/drawing/2014/main" id="{AE163F4E-BFCD-E859-C1DA-735A2DF72E63}"/>
              </a:ext>
            </a:extLst>
          </p:cNvPr>
          <p:cNvSpPr txBox="1"/>
          <p:nvPr/>
        </p:nvSpPr>
        <p:spPr>
          <a:xfrm>
            <a:off x="2825080" y="4343379"/>
            <a:ext cx="527481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altLang="ko-KR" sz="3200" dirty="0">
                <a:solidFill>
                  <a:schemeClr val="accent1"/>
                </a:solidFill>
                <a:cs typeface="Arial"/>
              </a:rPr>
              <a:t>Emanuele Mangiacotti</a:t>
            </a:r>
            <a:endParaRPr lang="it-IT" sz="32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67F48A-F8D6-B0D0-653E-56E0675EE48F}"/>
              </a:ext>
            </a:extLst>
          </p:cNvPr>
          <p:cNvSpPr txBox="1"/>
          <p:nvPr/>
        </p:nvSpPr>
        <p:spPr>
          <a:xfrm>
            <a:off x="2825080" y="2151525"/>
            <a:ext cx="9552450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6600" b="1" dirty="0">
                <a:solidFill>
                  <a:schemeClr val="accent1"/>
                </a:solidFill>
                <a:latin typeface="+mj-lt"/>
                <a:cs typeface="Arial"/>
              </a:rPr>
              <a:t>Laboratorio con </a:t>
            </a:r>
            <a:r>
              <a:rPr lang="en-US" altLang="ko-KR" sz="6600" b="1" dirty="0" err="1">
                <a:solidFill>
                  <a:schemeClr val="accent1"/>
                </a:solidFill>
                <a:latin typeface="+mj-lt"/>
                <a:cs typeface="Arial"/>
              </a:rPr>
              <a:t>l’IA</a:t>
            </a:r>
            <a:endParaRPr lang="en-US" altLang="ko-KR" sz="2200" dirty="0">
              <a:solidFill>
                <a:schemeClr val="accent1"/>
              </a:solidFill>
              <a:latin typeface="Tw Cen MT"/>
              <a:cs typeface="Arial"/>
            </a:endParaRPr>
          </a:p>
          <a:p>
            <a:endParaRPr lang="en-US" altLang="ko-KR" sz="2000" dirty="0">
              <a:solidFill>
                <a:schemeClr val="accent1"/>
              </a:solidFill>
              <a:latin typeface="Tw Cen MT" panose="020B06020201040206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3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695D5F-694E-F80F-E0DD-2E99EEB201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47650"/>
            <a:ext cx="10058400" cy="1087438"/>
          </a:xfrm>
        </p:spPr>
        <p:txBody>
          <a:bodyPr/>
          <a:lstStyle/>
          <a:p>
            <a:r>
              <a:rPr lang="it-IT" dirty="0"/>
              <a:t>THE NEXT FUTURE</a:t>
            </a:r>
          </a:p>
        </p:txBody>
      </p:sp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F51E6A04-D12D-655E-3EDA-84D51D5F9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428639"/>
              </p:ext>
            </p:extLst>
          </p:nvPr>
        </p:nvGraphicFramePr>
        <p:xfrm>
          <a:off x="2032000" y="1358901"/>
          <a:ext cx="8128000" cy="397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1076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CFA10-BA72-F3A1-039E-D40CBD239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>
            <a:extLst>
              <a:ext uri="{FF2B5EF4-FFF2-40B4-BE49-F238E27FC236}">
                <a16:creationId xmlns:a16="http://schemas.microsoft.com/office/drawing/2014/main" id="{FC43A9C1-0A86-4F26-900A-C7C10E6B76C4}"/>
              </a:ext>
            </a:extLst>
          </p:cNvPr>
          <p:cNvSpPr txBox="1"/>
          <p:nvPr/>
        </p:nvSpPr>
        <p:spPr>
          <a:xfrm>
            <a:off x="1827940" y="1990292"/>
            <a:ext cx="9255391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200"/>
              </a:spcBef>
              <a:tabLst>
                <a:tab pos="812800" algn="l"/>
              </a:tabLst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01</a:t>
            </a:r>
            <a:r>
              <a:rPr lang="en-US" altLang="ko-KR" sz="4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.  IA e </a:t>
            </a:r>
            <a:r>
              <a:rPr lang="en-US" altLang="ko-KR" sz="4000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scrittura</a:t>
            </a:r>
            <a:r>
              <a:rPr lang="en-US" altLang="ko-KR" sz="4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creativa</a:t>
            </a:r>
            <a:endParaRPr lang="en-US" altLang="ko-KR" sz="4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it-IT" altLang="ko-KR" sz="4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02. Missione Futuro – L’IA al nostro servizio</a:t>
            </a:r>
            <a:endParaRPr lang="en-US" altLang="ko-KR" sz="4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17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7">
            <a:extLst>
              <a:ext uri="{FF2B5EF4-FFF2-40B4-BE49-F238E27FC236}">
                <a16:creationId xmlns:a16="http://schemas.microsoft.com/office/drawing/2014/main" id="{C735455C-AFD4-5CCB-B1A9-3F5EE5DA247B}"/>
              </a:ext>
            </a:extLst>
          </p:cNvPr>
          <p:cNvSpPr txBox="1"/>
          <p:nvPr/>
        </p:nvSpPr>
        <p:spPr>
          <a:xfrm>
            <a:off x="502653" y="320144"/>
            <a:ext cx="4633159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 dirty="0">
                <a:solidFill>
                  <a:srgbClr val="C00000"/>
                </a:solidFill>
                <a:latin typeface="Titillium Web" pitchFamily="2" charset="77"/>
              </a:rPr>
              <a:t>Attività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68E621D-D0CE-6FC4-87EA-F2FB86061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415" y="1048435"/>
            <a:ext cx="18473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Barlow Condensed" panose="00000506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0EBAE767-49BB-631C-E05C-D217374C27EC}"/>
              </a:ext>
            </a:extLst>
          </p:cNvPr>
          <p:cNvSpPr txBox="1"/>
          <p:nvPr/>
        </p:nvSpPr>
        <p:spPr>
          <a:xfrm>
            <a:off x="4139920" y="0"/>
            <a:ext cx="8052079" cy="6858000"/>
          </a:xfrm>
          <a:prstGeom prst="rect">
            <a:avLst/>
          </a:prstGeom>
          <a:noFill/>
        </p:spPr>
        <p:txBody>
          <a:bodyPr wrap="square" lIns="720000" tIns="0" rIns="720000" bIns="0" rtlCol="0" anchor="ctr">
            <a:noAutofit/>
          </a:bodyPr>
          <a:lstStyle/>
          <a:p>
            <a:pPr marL="457200" indent="-457200">
              <a:buClr>
                <a:schemeClr val="accent3"/>
              </a:buClr>
              <a:buFont typeface="Times New Roman" panose="02020603050405020304" pitchFamily="18" charset="0"/>
              <a:buChar char="●"/>
            </a:pPr>
            <a:r>
              <a:rPr lang="it-IT" sz="2000" b="1" dirty="0"/>
              <a:t>Obiettivo</a:t>
            </a:r>
            <a:r>
              <a:rPr lang="it-IT" sz="2000" dirty="0"/>
              <a:t>: </a:t>
            </a:r>
          </a:p>
          <a:p>
            <a:pPr marL="714375" lvl="1" indent="-269875">
              <a:buFont typeface="+mj-lt"/>
              <a:buAutoNum type="arabicPeriod"/>
            </a:pPr>
            <a:r>
              <a:rPr lang="it-IT" sz="2000" dirty="0"/>
              <a:t>Ogni gruppo </a:t>
            </a:r>
            <a:r>
              <a:rPr lang="it-IT" sz="2000" b="1" dirty="0"/>
              <a:t>individua una immagine </a:t>
            </a:r>
            <a:r>
              <a:rPr lang="it-IT" sz="2000" dirty="0"/>
              <a:t>rappresentativa del gruppo stesso</a:t>
            </a:r>
          </a:p>
          <a:p>
            <a:pPr marL="714375" lvl="1" indent="-269875">
              <a:buFont typeface="+mj-lt"/>
              <a:buAutoNum type="arabicPeriod"/>
            </a:pPr>
            <a:r>
              <a:rPr lang="it-IT" sz="2000" dirty="0"/>
              <a:t>Ogni gruppo </a:t>
            </a:r>
            <a:r>
              <a:rPr lang="it-IT" sz="2000" b="1" dirty="0"/>
              <a:t>generare una poesia </a:t>
            </a:r>
            <a:r>
              <a:rPr lang="it-IT" sz="2000" dirty="0"/>
              <a:t>a partire da una immagine</a:t>
            </a:r>
          </a:p>
          <a:p>
            <a:pPr marL="714375" lvl="1" indent="-269875">
              <a:buFont typeface="+mj-lt"/>
              <a:buAutoNum type="arabicPeriod"/>
            </a:pPr>
            <a:r>
              <a:rPr lang="it-IT" sz="2000" dirty="0"/>
              <a:t>Ogni gruppo integra la poesia generata per </a:t>
            </a:r>
            <a:r>
              <a:rPr lang="it-IT" sz="2000" b="1" dirty="0"/>
              <a:t>dedicarla</a:t>
            </a:r>
            <a:r>
              <a:rPr lang="it-IT" sz="2000" dirty="0"/>
              <a:t> al proprio contesto</a:t>
            </a:r>
          </a:p>
          <a:p>
            <a:pPr marL="714375" lvl="1" indent="-269875">
              <a:buFont typeface="+mj-lt"/>
              <a:buAutoNum type="arabicPeriod"/>
            </a:pPr>
            <a:r>
              <a:rPr lang="it-IT" sz="2000" dirty="0"/>
              <a:t>Ogni gruppo genera una </a:t>
            </a:r>
            <a:r>
              <a:rPr lang="it-IT" sz="2000" b="1" dirty="0"/>
              <a:t>nuova immagine </a:t>
            </a:r>
            <a:r>
              <a:rPr lang="it-IT" sz="2000" dirty="0"/>
              <a:t>a partire dalla poesia</a:t>
            </a:r>
          </a:p>
          <a:p>
            <a:pPr marL="714375" lvl="1" indent="-269875">
              <a:buFont typeface="+mj-lt"/>
              <a:buAutoNum type="arabicPeriod"/>
            </a:pPr>
            <a:r>
              <a:rPr lang="it-IT" sz="2000" dirty="0"/>
              <a:t>Ogni gruppo genera un </a:t>
            </a:r>
            <a:r>
              <a:rPr lang="it-IT" sz="2000" b="1" dirty="0"/>
              <a:t>pay-off</a:t>
            </a:r>
            <a:r>
              <a:rPr lang="it-IT" sz="2000" dirty="0"/>
              <a:t> per il vostro contesto in linea con l’immagine e la poesia</a:t>
            </a:r>
          </a:p>
          <a:p>
            <a:pPr marL="457200" indent="-457200">
              <a:buClr>
                <a:schemeClr val="accent3"/>
              </a:buClr>
              <a:buFont typeface="Times New Roman" panose="02020603050405020304" pitchFamily="18" charset="0"/>
              <a:buChar char="●"/>
            </a:pPr>
            <a:r>
              <a:rPr lang="it-IT" sz="2000" b="1" dirty="0"/>
              <a:t>Esecuzione in sottogruppo</a:t>
            </a:r>
          </a:p>
          <a:p>
            <a:pPr marL="457200" indent="-457200">
              <a:buClr>
                <a:schemeClr val="accent3"/>
              </a:buClr>
              <a:buFont typeface="Times New Roman" panose="02020603050405020304" pitchFamily="18" charset="0"/>
              <a:buChar char="●"/>
            </a:pPr>
            <a:r>
              <a:rPr lang="it-IT" sz="2000" b="1" dirty="0"/>
              <a:t>Output finale: </a:t>
            </a:r>
            <a:r>
              <a:rPr lang="it-IT" sz="2000" dirty="0"/>
              <a:t>Immagine con Pay-off e Poesia</a:t>
            </a:r>
          </a:p>
          <a:p>
            <a:pPr marL="457200" indent="-457200">
              <a:buClr>
                <a:schemeClr val="accent3"/>
              </a:buClr>
              <a:buFont typeface="Times New Roman" panose="02020603050405020304" pitchFamily="18" charset="0"/>
              <a:buChar char="●"/>
            </a:pPr>
            <a:r>
              <a:rPr lang="it-IT" sz="2000" i="1" dirty="0"/>
              <a:t>Note: la poesia deve essere al max di tre terzine e il pay-off breve e di effetto</a:t>
            </a:r>
          </a:p>
          <a:p>
            <a:pPr algn="l">
              <a:spcBef>
                <a:spcPts val="600"/>
              </a:spcBef>
            </a:pPr>
            <a:endParaRPr lang="en-GB" sz="3200" b="1" u="sng" strike="noStrike" dirty="0">
              <a:solidFill>
                <a:schemeClr val="accent1"/>
              </a:solidFill>
              <a:effectLst/>
              <a:ea typeface="Inter Tight" pitchFamily="2" charset="0"/>
              <a:cs typeface="Arial" panose="020B0604020202020204" pitchFamily="34" charset="0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ACB01E7A-4A47-C4C3-7FAE-760DBD0D0410}"/>
              </a:ext>
            </a:extLst>
          </p:cNvPr>
          <p:cNvSpPr/>
          <p:nvPr/>
        </p:nvSpPr>
        <p:spPr>
          <a:xfrm>
            <a:off x="-1" y="248923"/>
            <a:ext cx="4139921" cy="608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4000" tIns="0" rIns="504000" bIns="504000" anchor="ctr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IA e scrittura creativa</a:t>
            </a:r>
            <a:endParaRPr lang="it-IT" sz="3200" b="1" dirty="0">
              <a:solidFill>
                <a:srgbClr val="002060"/>
              </a:solidFill>
              <a:latin typeface="Titillium Web" pitchFamily="2" charset="77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L’obiettivo di questa attività è scoprire in modalità esperienziale come l’IA può essere sorprendentemente creativa sotto la guida consapevole e responsabile della intelligenza umana</a:t>
            </a:r>
            <a:r>
              <a:rPr lang="en-GB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.</a:t>
            </a:r>
            <a:endParaRPr 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47A2D1DA-3484-441B-408D-B1DA32395836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21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sym typeface="Arial"/>
            </a:endParaRPr>
          </a:p>
        </p:txBody>
      </p:sp>
      <p:pic>
        <p:nvPicPr>
          <p:cNvPr id="2" name="Segnaposto contenuto 4">
            <a:extLst>
              <a:ext uri="{FF2B5EF4-FFF2-40B4-BE49-F238E27FC236}">
                <a16:creationId xmlns:a16="http://schemas.microsoft.com/office/drawing/2014/main" id="{412DEF02-7FA2-766C-F276-87FEAEC2B6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657" b="20339"/>
          <a:stretch/>
        </p:blipFill>
        <p:spPr>
          <a:xfrm>
            <a:off x="4697764" y="5119673"/>
            <a:ext cx="1932424" cy="654058"/>
          </a:xfrm>
          <a:prstGeom prst="rect">
            <a:avLst/>
          </a:prstGeom>
        </p:spPr>
      </p:pic>
      <p:pic>
        <p:nvPicPr>
          <p:cNvPr id="3" name="Picture 2" descr="Scarica l'app di intelligenza artificiale per dispositivi mobili Microsoft  Copilot | Microsoft Copilot">
            <a:extLst>
              <a:ext uri="{FF2B5EF4-FFF2-40B4-BE49-F238E27FC236}">
                <a16:creationId xmlns:a16="http://schemas.microsoft.com/office/drawing/2014/main" id="{96187B39-4178-2772-5DA2-425E0AC3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77" y="5119673"/>
            <a:ext cx="2022928" cy="5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FF4F071-DF89-2B79-94F3-7340F3AE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360" y="4996807"/>
            <a:ext cx="1683760" cy="6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78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7">
            <a:extLst>
              <a:ext uri="{FF2B5EF4-FFF2-40B4-BE49-F238E27FC236}">
                <a16:creationId xmlns:a16="http://schemas.microsoft.com/office/drawing/2014/main" id="{C225A25A-1B0A-526E-9F11-5E75A5191241}"/>
              </a:ext>
            </a:extLst>
          </p:cNvPr>
          <p:cNvSpPr txBox="1"/>
          <p:nvPr/>
        </p:nvSpPr>
        <p:spPr>
          <a:xfrm>
            <a:off x="412218" y="310095"/>
            <a:ext cx="4633159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 dirty="0">
                <a:solidFill>
                  <a:schemeClr val="accent3">
                    <a:lumMod val="50000"/>
                  </a:schemeClr>
                </a:solidFill>
                <a:latin typeface="Titillium Web" pitchFamily="2" charset="77"/>
              </a:rPr>
              <a:t>Attività 2</a:t>
            </a:r>
            <a:endParaRPr lang="it-IT" sz="1050" dirty="0">
              <a:solidFill>
                <a:schemeClr val="accent3">
                  <a:lumMod val="50000"/>
                </a:schemeClr>
              </a:solidFill>
              <a:latin typeface="Titillium Web" pitchFamily="2" charset="77"/>
            </a:endParaRPr>
          </a:p>
        </p:txBody>
      </p:sp>
      <p:sp>
        <p:nvSpPr>
          <p:cNvPr id="5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35D1A1F3-8B7F-423A-283D-FBE6BEB299BA}"/>
              </a:ext>
            </a:extLst>
          </p:cNvPr>
          <p:cNvSpPr/>
          <p:nvPr/>
        </p:nvSpPr>
        <p:spPr>
          <a:xfrm>
            <a:off x="-1" y="564011"/>
            <a:ext cx="4195917" cy="527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4000" tIns="0" rIns="504000" bIns="504000" anchor="ctr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R="0" lvl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Missione Futuro: L’IA al nostro servizio</a:t>
            </a:r>
          </a:p>
          <a:p>
            <a:pPr marR="0" lvl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L’obiettivo di questa attività è sfruttare le potenzialità dell’IA con quelle umane per generare proposte su possibili usi dell’IA nel lavoro quotidiano.</a:t>
            </a: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F9494B4C-59D9-3940-190C-4EDB4F1472CB}"/>
              </a:ext>
            </a:extLst>
          </p:cNvPr>
          <p:cNvSpPr/>
          <p:nvPr/>
        </p:nvSpPr>
        <p:spPr>
          <a:xfrm>
            <a:off x="4070554" y="0"/>
            <a:ext cx="8121445" cy="685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4000" tIns="0" rIns="504000" bIns="0" anchor="ctr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4755A5BF-AC35-2D95-5BB7-FB063B2BC895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22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sym typeface="Arial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6C66D885-6F35-290F-794A-146DDF04CDF4}"/>
              </a:ext>
            </a:extLst>
          </p:cNvPr>
          <p:cNvSpPr txBox="1">
            <a:spLocks/>
          </p:cNvSpPr>
          <p:nvPr/>
        </p:nvSpPr>
        <p:spPr>
          <a:xfrm>
            <a:off x="4298950" y="508000"/>
            <a:ext cx="7207250" cy="5924550"/>
          </a:xfrm>
          <a:prstGeom prst="rect">
            <a:avLst/>
          </a:prstGeom>
          <a:ln>
            <a:solidFill>
              <a:srgbClr val="FFC55A"/>
            </a:solidFill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Clr>
                <a:srgbClr val="FFC55A"/>
              </a:buClr>
              <a:buFont typeface="Times New Roman" panose="02020603050405020304" pitchFamily="18" charset="0"/>
              <a:buChar char="●"/>
            </a:pPr>
            <a:r>
              <a:rPr lang="it-IT" b="1" dirty="0"/>
              <a:t>Obiettivo</a:t>
            </a:r>
            <a:r>
              <a:rPr lang="it-IT" sz="2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: Siete stati selezionati come </a:t>
            </a:r>
            <a:r>
              <a:rPr lang="it-IT" sz="2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task force </a:t>
            </a:r>
            <a:r>
              <a:rPr lang="it-IT" sz="2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dell’Ente per immaginare come l’Intelligenza Artificiale possa migliorare il lavoro quotidiano nei prossimi tre anni. Non siete esperti, ma portate esperienza, problemi reali e tanta curiosità. Con l’aiuto di un’IA, </a:t>
            </a:r>
            <a:r>
              <a:rPr lang="it-IT" sz="28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dovrete generare idee pratiche, provocatorie o visionarie </a:t>
            </a:r>
            <a:r>
              <a:rPr lang="it-IT" sz="28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 contribuire a una visione collettiva da condividere in plenaria.</a:t>
            </a:r>
          </a:p>
          <a:p>
            <a:pPr marL="457200" indent="-457200">
              <a:lnSpc>
                <a:spcPct val="120000"/>
              </a:lnSpc>
              <a:buClr>
                <a:srgbClr val="FFC55A"/>
              </a:buClr>
              <a:buFont typeface="Times New Roman" panose="02020603050405020304" pitchFamily="18" charset="0"/>
              <a:buChar char="●"/>
            </a:pPr>
            <a:r>
              <a:rPr lang="it-IT" b="1" dirty="0"/>
              <a:t>Esecuzione</a:t>
            </a:r>
            <a:r>
              <a:rPr lang="it-IT" dirty="0"/>
              <a:t>: Ogni gruppo seleziona una sfida/provocazione a partire da una lista e utilizza ChatGPT/Copilot/Gemini come alleato creativo per:</a:t>
            </a:r>
          </a:p>
          <a:p>
            <a:pPr lvl="1">
              <a:lnSpc>
                <a:spcPct val="120000"/>
              </a:lnSpc>
              <a:buClr>
                <a:srgbClr val="FFC55A"/>
              </a:buClr>
              <a:buFont typeface="Courier New" panose="02070309020205020404" pitchFamily="49" charset="0"/>
              <a:buChar char="o"/>
            </a:pPr>
            <a:r>
              <a:rPr lang="it-IT" dirty="0"/>
              <a:t>Generare idee e soluzioni</a:t>
            </a:r>
          </a:p>
          <a:p>
            <a:pPr lvl="1">
              <a:lnSpc>
                <a:spcPct val="120000"/>
              </a:lnSpc>
              <a:buClr>
                <a:srgbClr val="FFC55A"/>
              </a:buClr>
              <a:buFont typeface="Courier New" panose="02070309020205020404" pitchFamily="49" charset="0"/>
              <a:buChar char="o"/>
            </a:pPr>
            <a:r>
              <a:rPr lang="it-IT" dirty="0"/>
              <a:t>Fare brainstorming guidati da prompt</a:t>
            </a:r>
          </a:p>
          <a:p>
            <a:pPr lvl="1">
              <a:lnSpc>
                <a:spcPct val="120000"/>
              </a:lnSpc>
              <a:buClr>
                <a:srgbClr val="FFC55A"/>
              </a:buClr>
              <a:buFont typeface="Courier New" panose="02070309020205020404" pitchFamily="49" charset="0"/>
              <a:buChar char="o"/>
            </a:pPr>
            <a:r>
              <a:rPr lang="it-IT" dirty="0"/>
              <a:t>Immaginare scenari futuri</a:t>
            </a:r>
          </a:p>
          <a:p>
            <a:pPr marL="457200" indent="-457200">
              <a:lnSpc>
                <a:spcPct val="120000"/>
              </a:lnSpc>
              <a:buClr>
                <a:srgbClr val="FFC55A"/>
              </a:buClr>
              <a:buFont typeface="Times New Roman" panose="02020603050405020304" pitchFamily="18" charset="0"/>
              <a:buChar char="●"/>
            </a:pPr>
            <a:r>
              <a:rPr lang="it-IT" b="1" dirty="0"/>
              <a:t>Output</a:t>
            </a:r>
            <a:r>
              <a:rPr lang="it-IT" dirty="0"/>
              <a:t>: Produrre un breve Manifesto IA: un'idea, uno slogan, un output visuale o una proposta concreta.</a:t>
            </a:r>
          </a:p>
        </p:txBody>
      </p:sp>
    </p:spTree>
    <p:extLst>
      <p:ext uri="{BB962C8B-B14F-4D97-AF65-F5344CB8AC3E}">
        <p14:creationId xmlns:p14="http://schemas.microsoft.com/office/powerpoint/2010/main" val="3413550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B898D-BB33-3DFC-F5EC-F6C22CDA1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7">
            <a:extLst>
              <a:ext uri="{FF2B5EF4-FFF2-40B4-BE49-F238E27FC236}">
                <a16:creationId xmlns:a16="http://schemas.microsoft.com/office/drawing/2014/main" id="{26B711D8-B502-AB0E-960E-4BB6F2A904E0}"/>
              </a:ext>
            </a:extLst>
          </p:cNvPr>
          <p:cNvSpPr txBox="1"/>
          <p:nvPr/>
        </p:nvSpPr>
        <p:spPr>
          <a:xfrm>
            <a:off x="412218" y="310095"/>
            <a:ext cx="4633159" cy="25391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>
            <a:defPPr>
              <a:defRPr lang="it-IT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7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2F99E8">
                        <a:alpha val="90000"/>
                      </a:srgbClr>
                    </a:gs>
                    <a:gs pos="97000">
                      <a:srgbClr val="FFC000">
                        <a:alpha val="90000"/>
                      </a:srgbClr>
                    </a:gs>
                    <a:gs pos="68000">
                      <a:srgbClr val="C80347">
                        <a:lumMod val="100000"/>
                        <a:alpha val="90000"/>
                      </a:srgbClr>
                    </a:gs>
                    <a:gs pos="24000">
                      <a:srgbClr val="0D3C8D">
                        <a:alpha val="90000"/>
                      </a:srgbClr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Montserrat SemiBold" panose="00000700000000000000" pitchFamily="2" charset="0"/>
              </a:defRPr>
            </a:lvl1pPr>
          </a:lstStyle>
          <a:p>
            <a:r>
              <a:rPr lang="it-IT" sz="1050" b="1" dirty="0">
                <a:solidFill>
                  <a:schemeClr val="accent3">
                    <a:lumMod val="50000"/>
                  </a:schemeClr>
                </a:solidFill>
                <a:latin typeface="Titillium Web" pitchFamily="2" charset="77"/>
              </a:rPr>
              <a:t>Attività 2</a:t>
            </a:r>
            <a:endParaRPr lang="it-IT" sz="1050" dirty="0">
              <a:solidFill>
                <a:schemeClr val="accent3">
                  <a:lumMod val="50000"/>
                </a:schemeClr>
              </a:solidFill>
              <a:latin typeface="Titillium Web" pitchFamily="2" charset="77"/>
            </a:endParaRPr>
          </a:p>
        </p:txBody>
      </p:sp>
      <p:sp>
        <p:nvSpPr>
          <p:cNvPr id="5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9CBA7B71-EA8A-9496-2790-339EB1FA1DC2}"/>
              </a:ext>
            </a:extLst>
          </p:cNvPr>
          <p:cNvSpPr/>
          <p:nvPr/>
        </p:nvSpPr>
        <p:spPr>
          <a:xfrm>
            <a:off x="-1" y="564011"/>
            <a:ext cx="4195917" cy="527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0" tIns="0" rIns="504000" bIns="504000" anchor="ctr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R="0" lvl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2060"/>
                </a:solidFill>
                <a:latin typeface="+mj-lt"/>
              </a:rPr>
              <a:t>La lista delle sfide</a:t>
            </a:r>
          </a:p>
          <a:p>
            <a:pPr marR="0" lvl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Selezionate una tra le 10 sfide sui focalizzare il vostro output come lavoro di gruppo.</a:t>
            </a: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9A65435A-61AC-DAE3-4982-20C57D7669CE}"/>
              </a:ext>
            </a:extLst>
          </p:cNvPr>
          <p:cNvSpPr/>
          <p:nvPr/>
        </p:nvSpPr>
        <p:spPr>
          <a:xfrm>
            <a:off x="4070554" y="0"/>
            <a:ext cx="8121445" cy="685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0" tIns="0" rIns="504000" bIns="0" anchor="ctr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9D9214CC-BEFD-E7D9-4F8C-154010964186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23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sym typeface="Arial"/>
            </a:endParaRP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C902EA56-DB84-DB75-FA94-65095B386968}"/>
              </a:ext>
            </a:extLst>
          </p:cNvPr>
          <p:cNvSpPr txBox="1">
            <a:spLocks/>
          </p:cNvSpPr>
          <p:nvPr/>
        </p:nvSpPr>
        <p:spPr>
          <a:xfrm>
            <a:off x="4608135" y="564010"/>
            <a:ext cx="7057609" cy="5438583"/>
          </a:xfrm>
          <a:prstGeom prst="rect">
            <a:avLst/>
          </a:prstGeom>
          <a:ln>
            <a:solidFill>
              <a:srgbClr val="FFC55A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600"/>
              </a:spcBef>
              <a:buClr>
                <a:srgbClr val="FFC55A"/>
              </a:buClr>
              <a:buFont typeface="+mj-lt"/>
              <a:buAutoNum type="arabicPeriod"/>
            </a:pPr>
            <a:r>
              <a:rPr lang="it-IT" sz="2000" b="1" dirty="0">
                <a:solidFill>
                  <a:schemeClr val="accent4"/>
                </a:solidFill>
              </a:rPr>
              <a:t>Futuro Amministrativo </a:t>
            </a:r>
            <a:r>
              <a:rPr lang="it-IT" sz="2000" b="1" dirty="0"/>
              <a:t>– </a:t>
            </a:r>
            <a:r>
              <a:rPr lang="it-IT" sz="2000" dirty="0">
                <a:solidFill>
                  <a:prstClr val="black"/>
                </a:solidFill>
              </a:rPr>
              <a:t>Come potrebbe l’IA semplificare la burocrazia interna?</a:t>
            </a:r>
          </a:p>
          <a:p>
            <a:pPr marL="514350" indent="-514350">
              <a:spcBef>
                <a:spcPts val="600"/>
              </a:spcBef>
              <a:buClr>
                <a:srgbClr val="FFC55A"/>
              </a:buClr>
              <a:buFont typeface="+mj-lt"/>
              <a:buAutoNum type="arabicPeriod"/>
            </a:pPr>
            <a:r>
              <a:rPr lang="it-IT" sz="2000" b="1" dirty="0">
                <a:solidFill>
                  <a:schemeClr val="accent1"/>
                </a:solidFill>
              </a:rPr>
              <a:t>Riunioni del 2030 </a:t>
            </a:r>
            <a:r>
              <a:rPr lang="it-IT" sz="2000" b="1" dirty="0"/>
              <a:t>– </a:t>
            </a:r>
            <a:r>
              <a:rPr lang="it-IT" sz="2000" dirty="0">
                <a:solidFill>
                  <a:prstClr val="black"/>
                </a:solidFill>
              </a:rPr>
              <a:t>Come l’IA può trasformare le riunioni e la collaborazione?</a:t>
            </a:r>
          </a:p>
          <a:p>
            <a:pPr marL="514350" indent="-514350">
              <a:spcBef>
                <a:spcPts val="600"/>
              </a:spcBef>
              <a:buClr>
                <a:srgbClr val="FFC55A"/>
              </a:buClr>
              <a:buFont typeface="+mj-lt"/>
              <a:buAutoNum type="arabicPeriod"/>
            </a:pPr>
            <a:r>
              <a:rPr lang="it-IT" sz="2000" b="1" dirty="0">
                <a:solidFill>
                  <a:schemeClr val="accent4"/>
                </a:solidFill>
              </a:rPr>
              <a:t>L’IA e il Benessere sul Lavoro </a:t>
            </a:r>
            <a:r>
              <a:rPr lang="it-IT" sz="2000" b="1" dirty="0"/>
              <a:t>– </a:t>
            </a:r>
            <a:r>
              <a:rPr lang="it-IT" sz="2000" dirty="0">
                <a:solidFill>
                  <a:prstClr val="black"/>
                </a:solidFill>
              </a:rPr>
              <a:t>L’IA può aiutare a lavorare meglio e con meno stress?</a:t>
            </a:r>
          </a:p>
          <a:p>
            <a:pPr marL="514350" indent="-514350">
              <a:spcBef>
                <a:spcPts val="600"/>
              </a:spcBef>
              <a:buClr>
                <a:srgbClr val="FFC55A"/>
              </a:buClr>
              <a:buFont typeface="+mj-lt"/>
              <a:buAutoNum type="arabicPeriod"/>
            </a:pPr>
            <a:r>
              <a:rPr lang="it-IT" sz="2000" b="1" dirty="0">
                <a:solidFill>
                  <a:schemeClr val="accent1"/>
                </a:solidFill>
              </a:rPr>
              <a:t>IA e Comunicazione Interna </a:t>
            </a:r>
            <a:r>
              <a:rPr lang="it-IT" sz="2000" b="1" dirty="0"/>
              <a:t>– </a:t>
            </a:r>
            <a:r>
              <a:rPr lang="it-IT" sz="2000" dirty="0">
                <a:solidFill>
                  <a:prstClr val="black"/>
                </a:solidFill>
              </a:rPr>
              <a:t>Un assistente IA per newsletter, report e documenti?</a:t>
            </a:r>
          </a:p>
          <a:p>
            <a:pPr marL="514350" indent="-514350">
              <a:spcBef>
                <a:spcPts val="600"/>
              </a:spcBef>
              <a:buClr>
                <a:srgbClr val="FFC55A"/>
              </a:buClr>
              <a:buFont typeface="+mj-lt"/>
              <a:buAutoNum type="arabicPeriod"/>
            </a:pPr>
            <a:r>
              <a:rPr lang="it-IT" sz="2000" b="1" dirty="0">
                <a:solidFill>
                  <a:schemeClr val="accent4"/>
                </a:solidFill>
              </a:rPr>
              <a:t>IA e Ricerca Accessibile </a:t>
            </a:r>
            <a:r>
              <a:rPr lang="it-IT" sz="2000" b="1" dirty="0"/>
              <a:t>– </a:t>
            </a:r>
            <a:r>
              <a:rPr lang="it-IT" sz="2000" dirty="0">
                <a:solidFill>
                  <a:prstClr val="black"/>
                </a:solidFill>
              </a:rPr>
              <a:t>Come supportare i ricercatori... anche senza essere ricercatori?</a:t>
            </a:r>
          </a:p>
          <a:p>
            <a:pPr marL="514350" indent="-514350">
              <a:spcBef>
                <a:spcPts val="600"/>
              </a:spcBef>
              <a:buClr>
                <a:srgbClr val="FFC55A"/>
              </a:buClr>
              <a:buFont typeface="+mj-lt"/>
              <a:buAutoNum type="arabicPeriod"/>
            </a:pPr>
            <a:r>
              <a:rPr lang="it-IT" sz="2000" b="1" dirty="0">
                <a:solidFill>
                  <a:schemeClr val="accent1"/>
                </a:solidFill>
              </a:rPr>
              <a:t>Formazione Smart </a:t>
            </a:r>
            <a:r>
              <a:rPr lang="it-IT" sz="2000" b="1" dirty="0"/>
              <a:t>– </a:t>
            </a:r>
            <a:r>
              <a:rPr lang="it-IT" sz="2000" dirty="0">
                <a:solidFill>
                  <a:prstClr val="black"/>
                </a:solidFill>
              </a:rPr>
              <a:t>Un tutor IA personalizzato per ogni lavoratore?</a:t>
            </a:r>
          </a:p>
          <a:p>
            <a:pPr marL="514350" indent="-514350">
              <a:spcBef>
                <a:spcPts val="600"/>
              </a:spcBef>
              <a:buClr>
                <a:srgbClr val="FFC55A"/>
              </a:buClr>
              <a:buFont typeface="+mj-lt"/>
              <a:buAutoNum type="arabicPeriod"/>
            </a:pPr>
            <a:r>
              <a:rPr lang="it-IT" sz="2000" b="1" dirty="0">
                <a:solidFill>
                  <a:schemeClr val="accent4"/>
                </a:solidFill>
              </a:rPr>
              <a:t>L’IA e le decisioni complesse </a:t>
            </a:r>
            <a:r>
              <a:rPr lang="it-IT" sz="2000" b="1" dirty="0"/>
              <a:t>– </a:t>
            </a:r>
            <a:r>
              <a:rPr lang="it-IT" sz="2000" dirty="0">
                <a:solidFill>
                  <a:prstClr val="black"/>
                </a:solidFill>
              </a:rPr>
              <a:t>Può supportare l’analisi e la scelta in ambito gestionale?</a:t>
            </a:r>
          </a:p>
          <a:p>
            <a:pPr marL="514350" indent="-514350">
              <a:spcBef>
                <a:spcPts val="600"/>
              </a:spcBef>
              <a:buClr>
                <a:srgbClr val="FFC55A"/>
              </a:buClr>
              <a:buFont typeface="+mj-lt"/>
              <a:buAutoNum type="arabicPeriod"/>
            </a:pPr>
            <a:r>
              <a:rPr lang="it-IT" sz="2000" b="1" dirty="0">
                <a:solidFill>
                  <a:schemeClr val="accent1"/>
                </a:solidFill>
              </a:rPr>
              <a:t>Immagina il tuo Collega IA </a:t>
            </a:r>
            <a:r>
              <a:rPr lang="it-IT" sz="2000" b="1" dirty="0"/>
              <a:t>– </a:t>
            </a:r>
            <a:r>
              <a:rPr lang="it-IT" sz="2000" dirty="0">
                <a:solidFill>
                  <a:prstClr val="black"/>
                </a:solidFill>
              </a:rPr>
              <a:t>Se potessi avere un assistente virtuale, cosa dovrebbe fare?</a:t>
            </a:r>
          </a:p>
          <a:p>
            <a:pPr marL="514350" indent="-514350">
              <a:spcBef>
                <a:spcPts val="600"/>
              </a:spcBef>
              <a:buClr>
                <a:srgbClr val="FFC55A"/>
              </a:buClr>
              <a:buFont typeface="+mj-lt"/>
              <a:buAutoNum type="arabicPeriod"/>
            </a:pPr>
            <a:r>
              <a:rPr lang="it-IT" sz="2000" b="1" dirty="0">
                <a:solidFill>
                  <a:schemeClr val="accent4"/>
                </a:solidFill>
              </a:rPr>
              <a:t>Errori &amp; IA </a:t>
            </a:r>
            <a:r>
              <a:rPr lang="it-IT" sz="2000" b="1" dirty="0"/>
              <a:t>– </a:t>
            </a:r>
            <a:r>
              <a:rPr lang="it-IT" sz="2000" dirty="0">
                <a:solidFill>
                  <a:prstClr val="black"/>
                </a:solidFill>
              </a:rPr>
              <a:t>Come l’IA può ridurre gli errori nei processi quotidiani?</a:t>
            </a:r>
          </a:p>
          <a:p>
            <a:pPr marL="514350" indent="-514350">
              <a:spcBef>
                <a:spcPts val="600"/>
              </a:spcBef>
              <a:buClr>
                <a:srgbClr val="FFC55A"/>
              </a:buClr>
              <a:buFont typeface="+mj-lt"/>
              <a:buAutoNum type="arabicPeriod"/>
            </a:pPr>
            <a:r>
              <a:rPr lang="it-IT" sz="2000" b="1" dirty="0">
                <a:solidFill>
                  <a:schemeClr val="accent1"/>
                </a:solidFill>
              </a:rPr>
              <a:t>Utopia o Distopia? </a:t>
            </a:r>
            <a:r>
              <a:rPr lang="it-IT" sz="2000" b="1" dirty="0"/>
              <a:t>– </a:t>
            </a:r>
            <a:r>
              <a:rPr lang="it-IT" sz="2000" dirty="0">
                <a:solidFill>
                  <a:prstClr val="black"/>
                </a:solidFill>
              </a:rPr>
              <a:t>Cosa potrebbe andare storto? Come gestire i rischi?</a:t>
            </a:r>
          </a:p>
        </p:txBody>
      </p:sp>
    </p:spTree>
    <p:extLst>
      <p:ext uri="{BB962C8B-B14F-4D97-AF65-F5344CB8AC3E}">
        <p14:creationId xmlns:p14="http://schemas.microsoft.com/office/powerpoint/2010/main" val="4101498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38">
            <a:extLst>
              <a:ext uri="{FF2B5EF4-FFF2-40B4-BE49-F238E27FC236}">
                <a16:creationId xmlns:a16="http://schemas.microsoft.com/office/drawing/2014/main" id="{DAAFD4F9-1A46-CC05-2084-6A7181447FC7}"/>
              </a:ext>
            </a:extLst>
          </p:cNvPr>
          <p:cNvSpPr/>
          <p:nvPr/>
        </p:nvSpPr>
        <p:spPr>
          <a:xfrm>
            <a:off x="1" y="2204156"/>
            <a:ext cx="12192000" cy="1431749"/>
          </a:xfrm>
          <a:custGeom>
            <a:avLst/>
            <a:gdLst>
              <a:gd name="connsiteX0" fmla="*/ 0 w 10784264"/>
              <a:gd name="connsiteY0" fmla="*/ 631596 h 861818"/>
              <a:gd name="connsiteX1" fmla="*/ 1442301 w 10784264"/>
              <a:gd name="connsiteY1" fmla="*/ 480767 h 861818"/>
              <a:gd name="connsiteX2" fmla="*/ 4590854 w 10784264"/>
              <a:gd name="connsiteY2" fmla="*/ 857840 h 861818"/>
              <a:gd name="connsiteX3" fmla="*/ 7004115 w 10784264"/>
              <a:gd name="connsiteY3" fmla="*/ 197963 h 861818"/>
              <a:gd name="connsiteX4" fmla="*/ 8908330 w 10784264"/>
              <a:gd name="connsiteY4" fmla="*/ 848413 h 861818"/>
              <a:gd name="connsiteX5" fmla="*/ 10784264 w 10784264"/>
              <a:gd name="connsiteY5" fmla="*/ 0 h 861818"/>
              <a:gd name="connsiteX6" fmla="*/ 10784264 w 10784264"/>
              <a:gd name="connsiteY6" fmla="*/ 0 h 86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84264" h="861818">
                <a:moveTo>
                  <a:pt x="0" y="631596"/>
                </a:moveTo>
                <a:cubicBezTo>
                  <a:pt x="338579" y="537328"/>
                  <a:pt x="677159" y="443060"/>
                  <a:pt x="1442301" y="480767"/>
                </a:cubicBezTo>
                <a:cubicBezTo>
                  <a:pt x="2207443" y="518474"/>
                  <a:pt x="3663885" y="904974"/>
                  <a:pt x="4590854" y="857840"/>
                </a:cubicBezTo>
                <a:cubicBezTo>
                  <a:pt x="5517823" y="810706"/>
                  <a:pt x="6284536" y="199534"/>
                  <a:pt x="7004115" y="197963"/>
                </a:cubicBezTo>
                <a:cubicBezTo>
                  <a:pt x="7723694" y="196392"/>
                  <a:pt x="8278305" y="881407"/>
                  <a:pt x="8908330" y="848413"/>
                </a:cubicBezTo>
                <a:cubicBezTo>
                  <a:pt x="9538355" y="815419"/>
                  <a:pt x="10784264" y="0"/>
                  <a:pt x="10784264" y="0"/>
                </a:cubicBezTo>
                <a:lnTo>
                  <a:pt x="10784264" y="0"/>
                </a:lnTo>
              </a:path>
            </a:pathLst>
          </a:custGeom>
          <a:ln w="34925">
            <a:gradFill flip="none" rotWithShape="1">
              <a:gsLst>
                <a:gs pos="0">
                  <a:srgbClr val="FF7E63"/>
                </a:gs>
                <a:gs pos="100000">
                  <a:srgbClr val="B40824"/>
                </a:gs>
              </a:gsLst>
              <a:lin ang="0" scaled="1"/>
              <a:tileRect/>
            </a:gra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1">
            <a:extLst>
              <a:ext uri="{FF2B5EF4-FFF2-40B4-BE49-F238E27FC236}">
                <a16:creationId xmlns:a16="http://schemas.microsoft.com/office/drawing/2014/main" id="{C6C6241D-A2B9-A0BE-36A2-EE15477907B3}"/>
              </a:ext>
            </a:extLst>
          </p:cNvPr>
          <p:cNvSpPr/>
          <p:nvPr/>
        </p:nvSpPr>
        <p:spPr>
          <a:xfrm>
            <a:off x="1268267" y="3382637"/>
            <a:ext cx="2142059" cy="11392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1. Avvio: 10.00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chemeClr val="tx1"/>
                </a:solidFill>
              </a:rPr>
              <a:t>Riceverete per ogni attività una scheda per facilitare la vostra guida</a:t>
            </a:r>
          </a:p>
        </p:txBody>
      </p:sp>
      <p:sp>
        <p:nvSpPr>
          <p:cNvPr id="7" name="Ovale 32">
            <a:extLst>
              <a:ext uri="{FF2B5EF4-FFF2-40B4-BE49-F238E27FC236}">
                <a16:creationId xmlns:a16="http://schemas.microsoft.com/office/drawing/2014/main" id="{44A62253-28ED-026C-C719-006001DE0D04}"/>
              </a:ext>
            </a:extLst>
          </p:cNvPr>
          <p:cNvSpPr/>
          <p:nvPr/>
        </p:nvSpPr>
        <p:spPr>
          <a:xfrm>
            <a:off x="1199207" y="2899447"/>
            <a:ext cx="185351" cy="185351"/>
          </a:xfrm>
          <a:prstGeom prst="ellipse">
            <a:avLst/>
          </a:prstGeom>
          <a:solidFill>
            <a:srgbClr val="FF7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41">
            <a:extLst>
              <a:ext uri="{FF2B5EF4-FFF2-40B4-BE49-F238E27FC236}">
                <a16:creationId xmlns:a16="http://schemas.microsoft.com/office/drawing/2014/main" id="{DA2A8701-9292-111C-2690-F1FC72A7B137}"/>
              </a:ext>
            </a:extLst>
          </p:cNvPr>
          <p:cNvSpPr/>
          <p:nvPr/>
        </p:nvSpPr>
        <p:spPr>
          <a:xfrm>
            <a:off x="3265086" y="2393050"/>
            <a:ext cx="2142059" cy="90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srgbClr val="000000"/>
                </a:solidFill>
              </a:rPr>
              <a:t>2. Fine</a:t>
            </a:r>
            <a:r>
              <a:rPr kumimoji="0" lang="it-IT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Attività 1: 10.20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Non dedicate più di 15-20 minuti per questa attività</a:t>
            </a:r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ttangolo 43">
            <a:extLst>
              <a:ext uri="{FF2B5EF4-FFF2-40B4-BE49-F238E27FC236}">
                <a16:creationId xmlns:a16="http://schemas.microsoft.com/office/drawing/2014/main" id="{E10B3276-635A-FD69-0BCF-E6228165AA8F}"/>
              </a:ext>
            </a:extLst>
          </p:cNvPr>
          <p:cNvSpPr/>
          <p:nvPr/>
        </p:nvSpPr>
        <p:spPr>
          <a:xfrm>
            <a:off x="5775761" y="3619736"/>
            <a:ext cx="2142059" cy="90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srgbClr val="000000"/>
                </a:solidFill>
              </a:rPr>
              <a:t>3</a:t>
            </a:r>
            <a:r>
              <a:rPr kumimoji="0" lang="it-IT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Fine attività 2: 11.15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Cercate di impiegare più tempo qui e alla fine mandate l’output via mail.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ttangolo 45">
            <a:extLst>
              <a:ext uri="{FF2B5EF4-FFF2-40B4-BE49-F238E27FC236}">
                <a16:creationId xmlns:a16="http://schemas.microsoft.com/office/drawing/2014/main" id="{1E1BC5D8-7D00-5057-3372-C0E40A7272FE}"/>
              </a:ext>
            </a:extLst>
          </p:cNvPr>
          <p:cNvSpPr/>
          <p:nvPr/>
        </p:nvSpPr>
        <p:spPr>
          <a:xfrm>
            <a:off x="8171383" y="1248139"/>
            <a:ext cx="2245236" cy="90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srgbClr val="000000"/>
                </a:solidFill>
              </a:rPr>
              <a:t>4</a:t>
            </a:r>
            <a:r>
              <a:rPr kumimoji="0" lang="it-IT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 Presentazione output in plenaria: 11.45</a:t>
            </a:r>
            <a:endParaRPr kumimoji="0" lang="it-IT" sz="1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Ogni gruppo tramite un proprio portavoce espone i due lavori in 3/4 minuti.</a:t>
            </a:r>
            <a:endParaRPr lang="it-IT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Ovale 53">
            <a:extLst>
              <a:ext uri="{FF2B5EF4-FFF2-40B4-BE49-F238E27FC236}">
                <a16:creationId xmlns:a16="http://schemas.microsoft.com/office/drawing/2014/main" id="{4E825D77-8CC6-813C-5D55-B880E76C516A}"/>
              </a:ext>
            </a:extLst>
          </p:cNvPr>
          <p:cNvSpPr/>
          <p:nvPr/>
        </p:nvSpPr>
        <p:spPr>
          <a:xfrm>
            <a:off x="3042810" y="3203462"/>
            <a:ext cx="185351" cy="185351"/>
          </a:xfrm>
          <a:prstGeom prst="ellipse">
            <a:avLst/>
          </a:prstGeom>
          <a:solidFill>
            <a:srgbClr val="EB4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Ovale 54">
            <a:extLst>
              <a:ext uri="{FF2B5EF4-FFF2-40B4-BE49-F238E27FC236}">
                <a16:creationId xmlns:a16="http://schemas.microsoft.com/office/drawing/2014/main" id="{B0EA8BA3-35EB-FE75-398F-0B6F4CA8330E}"/>
              </a:ext>
            </a:extLst>
          </p:cNvPr>
          <p:cNvSpPr/>
          <p:nvPr/>
        </p:nvSpPr>
        <p:spPr>
          <a:xfrm>
            <a:off x="5683086" y="3391656"/>
            <a:ext cx="185351" cy="185351"/>
          </a:xfrm>
          <a:prstGeom prst="ellipse">
            <a:avLst/>
          </a:prstGeom>
          <a:solidFill>
            <a:srgbClr val="C63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Ovale 55">
            <a:extLst>
              <a:ext uri="{FF2B5EF4-FFF2-40B4-BE49-F238E27FC236}">
                <a16:creationId xmlns:a16="http://schemas.microsoft.com/office/drawing/2014/main" id="{9A82C105-F0E7-F80A-DA05-97686B9250E9}"/>
              </a:ext>
            </a:extLst>
          </p:cNvPr>
          <p:cNvSpPr/>
          <p:nvPr/>
        </p:nvSpPr>
        <p:spPr>
          <a:xfrm>
            <a:off x="8171383" y="2481944"/>
            <a:ext cx="185351" cy="185351"/>
          </a:xfrm>
          <a:prstGeom prst="ellipse">
            <a:avLst/>
          </a:prstGeom>
          <a:solidFill>
            <a:srgbClr val="B40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Segnaposto numero diapositiva 2">
            <a:extLst>
              <a:ext uri="{FF2B5EF4-FFF2-40B4-BE49-F238E27FC236}">
                <a16:creationId xmlns:a16="http://schemas.microsoft.com/office/drawing/2014/main" id="{4F04E9A1-B718-F188-499F-A5C1C3CC7F9F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24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sym typeface="Arial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B81EDC2-A931-8424-B74C-F60A8AE855F1}"/>
              </a:ext>
            </a:extLst>
          </p:cNvPr>
          <p:cNvSpPr txBox="1"/>
          <p:nvPr/>
        </p:nvSpPr>
        <p:spPr>
          <a:xfrm>
            <a:off x="1268267" y="735989"/>
            <a:ext cx="10052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>
                <a:solidFill>
                  <a:srgbClr val="002060"/>
                </a:solidFill>
                <a:latin typeface="+mj-lt"/>
              </a:rPr>
              <a:t>Timeline del laboratorio con l’IA</a:t>
            </a:r>
          </a:p>
        </p:txBody>
      </p:sp>
      <p:sp>
        <p:nvSpPr>
          <p:cNvPr id="4" name="Ovale 55">
            <a:extLst>
              <a:ext uri="{FF2B5EF4-FFF2-40B4-BE49-F238E27FC236}">
                <a16:creationId xmlns:a16="http://schemas.microsoft.com/office/drawing/2014/main" id="{BE4C63AE-40F9-A894-F61F-CCE1DC173DD5}"/>
              </a:ext>
            </a:extLst>
          </p:cNvPr>
          <p:cNvSpPr/>
          <p:nvPr/>
        </p:nvSpPr>
        <p:spPr>
          <a:xfrm>
            <a:off x="10008447" y="3506571"/>
            <a:ext cx="185351" cy="185351"/>
          </a:xfrm>
          <a:prstGeom prst="ellipse">
            <a:avLst/>
          </a:prstGeom>
          <a:solidFill>
            <a:srgbClr val="B40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45">
            <a:extLst>
              <a:ext uri="{FF2B5EF4-FFF2-40B4-BE49-F238E27FC236}">
                <a16:creationId xmlns:a16="http://schemas.microsoft.com/office/drawing/2014/main" id="{8D5FD47B-3EF7-A964-8224-A70E4E2B04B1}"/>
              </a:ext>
            </a:extLst>
          </p:cNvPr>
          <p:cNvSpPr/>
          <p:nvPr/>
        </p:nvSpPr>
        <p:spPr>
          <a:xfrm>
            <a:off x="10008447" y="3747939"/>
            <a:ext cx="2142059" cy="90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5. Votazione finale: 12.30 </a:t>
            </a:r>
            <a:endParaRPr kumimoji="0" lang="it-IT" sz="1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000000"/>
                </a:solidFill>
              </a:rPr>
              <a:t>Ognuno esprimere il proprio voto per le idee presentate.</a:t>
            </a:r>
            <a:endParaRPr lang="it-IT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44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2127-0B87-9D92-746D-81C981943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Road, highway on white background vector illustration Premium Vector">
            <a:extLst>
              <a:ext uri="{FF2B5EF4-FFF2-40B4-BE49-F238E27FC236}">
                <a16:creationId xmlns:a16="http://schemas.microsoft.com/office/drawing/2014/main" id="{05A44DD3-4EB3-4720-9D58-ED88D3B0E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21508" y="1321261"/>
            <a:ext cx="10164224" cy="502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345839F-ADF4-D1A4-3E3D-B34CA95B5B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6273" y="234950"/>
            <a:ext cx="10515600" cy="53816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3 Consigli Finali: bussola e rotta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3FEE4D3-DD3A-4904-7FA2-C69DF70EE618}"/>
              </a:ext>
            </a:extLst>
          </p:cNvPr>
          <p:cNvSpPr/>
          <p:nvPr/>
        </p:nvSpPr>
        <p:spPr>
          <a:xfrm flipH="1">
            <a:off x="2112859" y="5375616"/>
            <a:ext cx="3600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EC007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Buon viaggio!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52FA934-975B-4112-142A-1A4AFA011D88}"/>
              </a:ext>
            </a:extLst>
          </p:cNvPr>
          <p:cNvGrpSpPr/>
          <p:nvPr/>
        </p:nvGrpSpPr>
        <p:grpSpPr>
          <a:xfrm>
            <a:off x="2837785" y="614701"/>
            <a:ext cx="6345687" cy="1329490"/>
            <a:chOff x="-779320" y="461025"/>
            <a:chExt cx="4991417" cy="997117"/>
          </a:xfrm>
        </p:grpSpPr>
        <p:pic>
          <p:nvPicPr>
            <p:cNvPr id="10" name="Elemento grafico 9" descr="Indicatore con riempimento a tinta unita">
              <a:extLst>
                <a:ext uri="{FF2B5EF4-FFF2-40B4-BE49-F238E27FC236}">
                  <a16:creationId xmlns:a16="http://schemas.microsoft.com/office/drawing/2014/main" id="{AFC8335E-EF91-9B30-2CCE-346894DBC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-779320" y="461025"/>
              <a:ext cx="1057532" cy="997117"/>
            </a:xfrm>
            <a:prstGeom prst="rect">
              <a:avLst/>
            </a:prstGeom>
          </p:spPr>
        </p:pic>
        <p:sp>
          <p:nvSpPr>
            <p:cNvPr id="14" name="Shape 197">
              <a:extLst>
                <a:ext uri="{FF2B5EF4-FFF2-40B4-BE49-F238E27FC236}">
                  <a16:creationId xmlns:a16="http://schemas.microsoft.com/office/drawing/2014/main" id="{8C7B07B2-E6B8-0E3A-F0DD-F075EA63B551}"/>
                </a:ext>
              </a:extLst>
            </p:cNvPr>
            <p:cNvSpPr/>
            <p:nvPr/>
          </p:nvSpPr>
          <p:spPr>
            <a:xfrm flipH="1">
              <a:off x="816102" y="718554"/>
              <a:ext cx="3395995" cy="619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defRPr sz="4800">
                  <a:solidFill>
                    <a:srgbClr val="E7267A"/>
                  </a:solidFill>
                  <a:latin typeface="Museo Sans 100"/>
                  <a:ea typeface="Museo Sans 100"/>
                  <a:cs typeface="Museo Sans 100"/>
                  <a:sym typeface="Museo Sans 10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t-IT" sz="2667" b="1" dirty="0">
                  <a:solidFill>
                    <a:schemeClr val="accent2"/>
                  </a:solidFill>
                  <a:latin typeface="Barlow Semi Condensed Medium" panose="020F0502020204030204" pitchFamily="2" charset="0"/>
                </a:rPr>
                <a:t>CONOSCERE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t-IT" sz="2400" dirty="0">
                  <a:solidFill>
                    <a:schemeClr val="accent2"/>
                  </a:solidFill>
                </a:rPr>
                <a:t>Seguite corsi di </a:t>
              </a:r>
              <a:r>
                <a:rPr lang="it-IT" sz="2400" i="1" dirty="0">
                  <a:solidFill>
                    <a:schemeClr val="accent2"/>
                  </a:solidFill>
                </a:rPr>
                <a:t>AI </a:t>
              </a:r>
              <a:r>
                <a:rPr lang="it-IT" sz="2400" i="1" dirty="0" err="1">
                  <a:solidFill>
                    <a:schemeClr val="accent2"/>
                  </a:solidFill>
                </a:rPr>
                <a:t>literacy</a:t>
              </a:r>
              <a:endParaRPr sz="2400" b="1" dirty="0">
                <a:solidFill>
                  <a:schemeClr val="accent2"/>
                </a:solidFill>
                <a:latin typeface="Barlow Semi Condensed Medium" panose="020F0502020204030204" pitchFamily="2" charset="0"/>
              </a:endParaRPr>
            </a:p>
          </p:txBody>
        </p:sp>
        <p:pic>
          <p:nvPicPr>
            <p:cNvPr id="32" name="Elemento grafico 31" descr="Aula con riempimento a tinta unita">
              <a:extLst>
                <a:ext uri="{FF2B5EF4-FFF2-40B4-BE49-F238E27FC236}">
                  <a16:creationId xmlns:a16="http://schemas.microsoft.com/office/drawing/2014/main" id="{C0FA4924-EB1D-3BE9-BF62-4A4D902F2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7707" y="817912"/>
              <a:ext cx="450944" cy="450944"/>
            </a:xfrm>
            <a:prstGeom prst="rect">
              <a:avLst/>
            </a:prstGeom>
          </p:spPr>
        </p:pic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5EB0A41A-3295-F74E-7F98-6DA9473961CE}"/>
              </a:ext>
            </a:extLst>
          </p:cNvPr>
          <p:cNvGrpSpPr/>
          <p:nvPr/>
        </p:nvGrpSpPr>
        <p:grpSpPr>
          <a:xfrm>
            <a:off x="903566" y="2239336"/>
            <a:ext cx="6095880" cy="1904652"/>
            <a:chOff x="177707" y="1679502"/>
            <a:chExt cx="4571910" cy="1428489"/>
          </a:xfrm>
        </p:grpSpPr>
        <p:pic>
          <p:nvPicPr>
            <p:cNvPr id="9" name="Elemento grafico 8" descr="Indicatore con riempimento a tinta unita">
              <a:extLst>
                <a:ext uri="{FF2B5EF4-FFF2-40B4-BE49-F238E27FC236}">
                  <a16:creationId xmlns:a16="http://schemas.microsoft.com/office/drawing/2014/main" id="{CE07DB7D-866A-1C8B-1B25-BC0F8BDF6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18295" y="2110874"/>
              <a:ext cx="1057532" cy="997117"/>
            </a:xfrm>
            <a:prstGeom prst="rect">
              <a:avLst/>
            </a:prstGeom>
          </p:spPr>
        </p:pic>
        <p:sp>
          <p:nvSpPr>
            <p:cNvPr id="16" name="Shape 194">
              <a:extLst>
                <a:ext uri="{FF2B5EF4-FFF2-40B4-BE49-F238E27FC236}">
                  <a16:creationId xmlns:a16="http://schemas.microsoft.com/office/drawing/2014/main" id="{CBCDC30C-52F1-7FB3-0A82-323180C9869E}"/>
                </a:ext>
              </a:extLst>
            </p:cNvPr>
            <p:cNvSpPr/>
            <p:nvPr/>
          </p:nvSpPr>
          <p:spPr>
            <a:xfrm flipH="1">
              <a:off x="782381" y="1679502"/>
              <a:ext cx="3967236" cy="958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defRPr sz="4800">
                  <a:solidFill>
                    <a:srgbClr val="E7267A"/>
                  </a:solidFill>
                  <a:latin typeface="Museo Sans 100"/>
                  <a:ea typeface="Museo Sans 100"/>
                  <a:cs typeface="Museo Sans 100"/>
                  <a:sym typeface="Museo Sans 10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t-IT" sz="2667" b="1" dirty="0">
                  <a:solidFill>
                    <a:schemeClr val="accent5"/>
                  </a:solidFill>
                  <a:latin typeface="Barlow Semi Condensed Medium" panose="020F0502020204030204" pitchFamily="2" charset="0"/>
                </a:rPr>
                <a:t>ESPLORARE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t-IT" sz="2400" dirty="0">
                  <a:solidFill>
                    <a:schemeClr val="accent5"/>
                  </a:solidFill>
                  <a:latin typeface="Barlow Semi Condensed Medium" panose="020F0502020204030204" pitchFamily="2" charset="0"/>
                </a:rPr>
                <a:t>Provate laboratori esperienziali di IA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sz="2667" b="1" dirty="0">
                <a:solidFill>
                  <a:schemeClr val="accent2"/>
                </a:solidFill>
                <a:latin typeface="Barlow Semi Condensed Medium" panose="020F0502020204030204" pitchFamily="2" charset="0"/>
              </a:endParaRPr>
            </a:p>
          </p:txBody>
        </p:sp>
        <p:pic>
          <p:nvPicPr>
            <p:cNvPr id="34" name="Elemento grafico 33" descr="Lente di ingrandimento con riempimento a tinta unita">
              <a:extLst>
                <a:ext uri="{FF2B5EF4-FFF2-40B4-BE49-F238E27FC236}">
                  <a16:creationId xmlns:a16="http://schemas.microsoft.com/office/drawing/2014/main" id="{DF4F28CD-6D89-A446-65E5-F35D3AD96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7707" y="1749138"/>
              <a:ext cx="450944" cy="450944"/>
            </a:xfrm>
            <a:prstGeom prst="rect">
              <a:avLst/>
            </a:prstGeom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94BCFFF4-C5E1-5F6D-A59D-32F75F6BBDF0}"/>
              </a:ext>
            </a:extLst>
          </p:cNvPr>
          <p:cNvGrpSpPr/>
          <p:nvPr/>
        </p:nvGrpSpPr>
        <p:grpSpPr>
          <a:xfrm>
            <a:off x="5772937" y="3404523"/>
            <a:ext cx="6385597" cy="1602622"/>
            <a:chOff x="4351824" y="2637457"/>
            <a:chExt cx="4789198" cy="1201967"/>
          </a:xfrm>
        </p:grpSpPr>
        <p:sp>
          <p:nvSpPr>
            <p:cNvPr id="18" name="Shape 191">
              <a:extLst>
                <a:ext uri="{FF2B5EF4-FFF2-40B4-BE49-F238E27FC236}">
                  <a16:creationId xmlns:a16="http://schemas.microsoft.com/office/drawing/2014/main" id="{FCEE7A6B-37EA-0D75-0E5A-A062330299A6}"/>
                </a:ext>
              </a:extLst>
            </p:cNvPr>
            <p:cNvSpPr/>
            <p:nvPr/>
          </p:nvSpPr>
          <p:spPr>
            <a:xfrm flipH="1">
              <a:off x="5721782" y="2881324"/>
              <a:ext cx="3419240" cy="958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2860" tIns="22860" rIns="22860" bIns="2286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defRPr sz="4800">
                  <a:solidFill>
                    <a:srgbClr val="E7267A"/>
                  </a:solidFill>
                  <a:latin typeface="Museo Sans 100"/>
                  <a:ea typeface="Museo Sans 100"/>
                  <a:cs typeface="Museo Sans 100"/>
                  <a:sym typeface="Museo Sans 10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t-IT" sz="2667" b="1" dirty="0">
                  <a:solidFill>
                    <a:schemeClr val="accent1"/>
                  </a:solidFill>
                  <a:latin typeface="Barlow Semi Condensed Medium" panose="020F0502020204030204" pitchFamily="2" charset="0"/>
                </a:rPr>
                <a:t>APPLICARE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t-IT" sz="2400" dirty="0">
                  <a:solidFill>
                    <a:schemeClr val="accent1"/>
                  </a:solidFill>
                  <a:latin typeface="Barlow Semi Condensed Medium" panose="020F0502020204030204" pitchFamily="2" charset="0"/>
                </a:rPr>
                <a:t>Usate una IA nel vostro lavoro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sz="2667" b="1" dirty="0">
                <a:solidFill>
                  <a:schemeClr val="accent2"/>
                </a:solidFill>
                <a:latin typeface="Barlow Semi Condensed Medium" panose="020F0502020204030204" pitchFamily="2" charset="0"/>
              </a:endParaRPr>
            </a:p>
          </p:txBody>
        </p:sp>
        <p:pic>
          <p:nvPicPr>
            <p:cNvPr id="8" name="Elemento grafico 7" descr="Indicatore con riempimento a tinta unita">
              <a:extLst>
                <a:ext uri="{FF2B5EF4-FFF2-40B4-BE49-F238E27FC236}">
                  <a16:creationId xmlns:a16="http://schemas.microsoft.com/office/drawing/2014/main" id="{770E6695-7CEA-F7F2-C4B3-A92E6EB60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4351824" y="2637457"/>
              <a:ext cx="1057532" cy="997117"/>
            </a:xfrm>
            <a:prstGeom prst="rect">
              <a:avLst/>
            </a:prstGeom>
          </p:spPr>
        </p:pic>
        <p:pic>
          <p:nvPicPr>
            <p:cNvPr id="36" name="Elemento grafico 35" descr="Strumenti con riempimento a tinta unita">
              <a:extLst>
                <a:ext uri="{FF2B5EF4-FFF2-40B4-BE49-F238E27FC236}">
                  <a16:creationId xmlns:a16="http://schemas.microsoft.com/office/drawing/2014/main" id="{F1D596D8-598B-8C59-C2E5-32E747833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207190" y="3031562"/>
              <a:ext cx="404333" cy="404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836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05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9CAEC6-A115-C2F4-EFF6-B7D1E4979F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0151" y="341313"/>
            <a:ext cx="9721850" cy="993775"/>
          </a:xfrm>
        </p:spPr>
        <p:txBody>
          <a:bodyPr>
            <a:normAutofit fontScale="90000"/>
          </a:bodyPr>
          <a:lstStyle/>
          <a:p>
            <a:r>
              <a:rPr lang="it-IT" dirty="0"/>
              <a:t>Qual è la differenza nelle diverse AI?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3217C4CD-C548-10F7-EE7A-DC09B88F4614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60585431"/>
              </p:ext>
            </p:extLst>
          </p:nvPr>
        </p:nvGraphicFramePr>
        <p:xfrm>
          <a:off x="7110413" y="1476375"/>
          <a:ext cx="50815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F092A0-907E-178F-3069-B7D47775AC7C}"/>
              </a:ext>
            </a:extLst>
          </p:cNvPr>
          <p:cNvSpPr txBox="1"/>
          <p:nvPr/>
        </p:nvSpPr>
        <p:spPr>
          <a:xfrm rot="20927689">
            <a:off x="1465319" y="1394380"/>
            <a:ext cx="4177816" cy="492443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30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r>
              <a:rPr lang="it-IT" sz="2400" dirty="0"/>
              <a:t>INTELLIGENZA ARTIFICIALE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531CC4B-9E15-BADD-2BEA-D150163BE17F}"/>
              </a:ext>
            </a:extLst>
          </p:cNvPr>
          <p:cNvSpPr txBox="1"/>
          <p:nvPr/>
        </p:nvSpPr>
        <p:spPr>
          <a:xfrm>
            <a:off x="1618457" y="3195377"/>
            <a:ext cx="3055099" cy="492443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>
              <a:spcBef>
                <a:spcPts val="400"/>
              </a:spcBef>
            </a:pPr>
            <a:r>
              <a:rPr lang="it-IT" sz="2400" b="1" dirty="0">
                <a:solidFill>
                  <a:schemeClr val="accent3"/>
                </a:solidFill>
              </a:rPr>
              <a:t>MACHINE LEARNING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1E4268-8A2A-6C82-24FB-C56059B80EA7}"/>
              </a:ext>
            </a:extLst>
          </p:cNvPr>
          <p:cNvSpPr txBox="1"/>
          <p:nvPr/>
        </p:nvSpPr>
        <p:spPr>
          <a:xfrm rot="451685">
            <a:off x="3350074" y="2318419"/>
            <a:ext cx="2528825" cy="492443"/>
          </a:xfrm>
          <a:prstGeom prst="rect">
            <a:avLst/>
          </a:prstGeom>
          <a:noFill/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>
              <a:spcBef>
                <a:spcPts val="400"/>
              </a:spcBef>
            </a:pPr>
            <a:r>
              <a:rPr lang="it-IT" sz="2400" b="1" dirty="0">
                <a:solidFill>
                  <a:schemeClr val="accent4"/>
                </a:solidFill>
              </a:rPr>
              <a:t>DEEP LEARNING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A13C661-F183-7E37-C902-7C9FDADD3545}"/>
              </a:ext>
            </a:extLst>
          </p:cNvPr>
          <p:cNvSpPr txBox="1"/>
          <p:nvPr/>
        </p:nvSpPr>
        <p:spPr>
          <a:xfrm>
            <a:off x="1618456" y="4875783"/>
            <a:ext cx="5894263" cy="492443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>
              <a:spcBef>
                <a:spcPts val="400"/>
              </a:spcBef>
            </a:pPr>
            <a:r>
              <a:rPr lang="it-IT" sz="2400" b="1" dirty="0">
                <a:solidFill>
                  <a:schemeClr val="accent5"/>
                </a:solidFill>
              </a:rPr>
              <a:t>GENERATIVE AI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76524A2-93DF-995B-7054-A805731EBB9A}"/>
              </a:ext>
            </a:extLst>
          </p:cNvPr>
          <p:cNvSpPr txBox="1"/>
          <p:nvPr/>
        </p:nvSpPr>
        <p:spPr>
          <a:xfrm rot="329776">
            <a:off x="2074289" y="4164835"/>
            <a:ext cx="5080391" cy="492443"/>
          </a:xfrm>
          <a:prstGeom prst="rect">
            <a:avLst/>
          </a:prstGeom>
          <a:noFill/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>
              <a:spcBef>
                <a:spcPts val="400"/>
              </a:spcBef>
            </a:pPr>
            <a:r>
              <a:rPr lang="it-IT" sz="2400" b="1" dirty="0">
                <a:solidFill>
                  <a:srgbClr val="FE9292"/>
                </a:solidFill>
              </a:rPr>
              <a:t>LARGE LANGUAGE MODEL (LLM)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BD3351C-B22A-ED35-FF2C-9F7D5DBE0E3D}"/>
              </a:ext>
            </a:extLst>
          </p:cNvPr>
          <p:cNvSpPr txBox="1"/>
          <p:nvPr/>
        </p:nvSpPr>
        <p:spPr>
          <a:xfrm>
            <a:off x="4698795" y="5780341"/>
            <a:ext cx="1169287" cy="492443"/>
          </a:xfrm>
          <a:prstGeom prst="rect">
            <a:avLst/>
          </a:prstGeom>
          <a:noFill/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>
              <a:spcBef>
                <a:spcPts val="400"/>
              </a:spcBef>
            </a:pPr>
            <a:r>
              <a:rPr lang="it-IT" sz="2400" b="1" dirty="0">
                <a:solidFill>
                  <a:srgbClr val="FFC55A"/>
                </a:solidFill>
              </a:rPr>
              <a:t>GPT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DDE6B7F8-C245-9757-9A9B-492F26254F6B}"/>
              </a:ext>
            </a:extLst>
          </p:cNvPr>
          <p:cNvSpPr/>
          <p:nvPr/>
        </p:nvSpPr>
        <p:spPr>
          <a:xfrm>
            <a:off x="8421333" y="3429000"/>
            <a:ext cx="2400000" cy="2398773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263267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5" grpId="0"/>
      <p:bldP spid="7" grpId="0"/>
      <p:bldP spid="10" grpId="0"/>
      <p:bldP spid="13" grpId="0"/>
      <p:bldP spid="15" grpId="0"/>
      <p:bldP spid="19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467123AF-1954-E472-4F12-5A92A7220A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0" cy="0"/>
          </a:xfrm>
        </p:spPr>
        <p:txBody>
          <a:bodyPr/>
          <a:lstStyle/>
          <a:p>
            <a:r>
              <a:rPr lang="it-IT" dirty="0" err="1"/>
              <a:t>GenAI</a:t>
            </a:r>
            <a:r>
              <a:rPr lang="it-IT" dirty="0"/>
              <a:t> top trend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7E0E14F-CF15-9639-CA58-A658E5B3831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360488"/>
            <a:ext cx="5708424" cy="639762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Classifica AI tool da PC/Desktop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9F5CABD5-35EB-E6D4-27A8-05A15622B20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83576" y="1360488"/>
            <a:ext cx="5708424" cy="639762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Classifica AI tool da mobile App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BE994D-E97A-9A62-2F45-07A740B5954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2925"/>
            <a:ext cx="5911444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00FF87A-2D6D-65DB-0066-2D5BCF5918B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27" y="1812925"/>
            <a:ext cx="5912528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563F179-AD8B-6803-FCC5-F77D20BFCADF}"/>
              </a:ext>
            </a:extLst>
          </p:cNvPr>
          <p:cNvSpPr txBox="1"/>
          <p:nvPr/>
        </p:nvSpPr>
        <p:spPr>
          <a:xfrm>
            <a:off x="3712416" y="5837834"/>
            <a:ext cx="4802660" cy="40460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SzPct val="100000"/>
            </a:pPr>
            <a:r>
              <a:rPr lang="it-IT" sz="1467" dirty="0">
                <a:hlinkClick r:id="rId4"/>
              </a:rPr>
              <a:t>https://a16z.com/100-gen-ai-apps-4/</a:t>
            </a:r>
            <a:endParaRPr lang="it-IT" sz="1467" dirty="0"/>
          </a:p>
        </p:txBody>
      </p:sp>
      <p:pic>
        <p:nvPicPr>
          <p:cNvPr id="18" name="Segnaposto contenuto 5" descr="Idea contorno">
            <a:extLst>
              <a:ext uri="{FF2B5EF4-FFF2-40B4-BE49-F238E27FC236}">
                <a16:creationId xmlns:a16="http://schemas.microsoft.com/office/drawing/2014/main" id="{57BAFC58-3BEC-3043-435F-E2DC26762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6034" y="199862"/>
            <a:ext cx="1219200" cy="1219200"/>
          </a:xfrm>
          <a:prstGeom prst="rect">
            <a:avLst/>
          </a:prstGeom>
        </p:spPr>
      </p:pic>
      <p:pic>
        <p:nvPicPr>
          <p:cNvPr id="19" name="Segnaposto contenuto 7" descr="Punto interrogativo con riempimento a tinta unita">
            <a:extLst>
              <a:ext uri="{FF2B5EF4-FFF2-40B4-BE49-F238E27FC236}">
                <a16:creationId xmlns:a16="http://schemas.microsoft.com/office/drawing/2014/main" id="{F2E39FBE-12EF-055C-0810-731E3B12A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7527" y="38156"/>
            <a:ext cx="751016" cy="751016"/>
          </a:xfrm>
          <a:prstGeom prst="rect">
            <a:avLst/>
          </a:prstGeom>
        </p:spPr>
      </p:pic>
      <p:pic>
        <p:nvPicPr>
          <p:cNvPr id="21" name="Elemento grafico 20" descr="Freccia: leggera curva con riempimento a tinta unita">
            <a:extLst>
              <a:ext uri="{FF2B5EF4-FFF2-40B4-BE49-F238E27FC236}">
                <a16:creationId xmlns:a16="http://schemas.microsoft.com/office/drawing/2014/main" id="{84E5CC73-16A1-F8C5-52A4-C5E866C906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244695" flipV="1">
            <a:off x="6860189" y="283111"/>
            <a:ext cx="1219200" cy="1219200"/>
          </a:xfrm>
          <a:prstGeom prst="rect">
            <a:avLst/>
          </a:prstGeom>
        </p:spPr>
      </p:pic>
      <p:pic>
        <p:nvPicPr>
          <p:cNvPr id="22" name="Elemento grafico 21" descr="Freccia: leggera curva con riempimento a tinta unita">
            <a:extLst>
              <a:ext uri="{FF2B5EF4-FFF2-40B4-BE49-F238E27FC236}">
                <a16:creationId xmlns:a16="http://schemas.microsoft.com/office/drawing/2014/main" id="{8AD4F501-EB4A-B325-11A5-ABAB399AE8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355305" flipH="1" flipV="1">
            <a:off x="4244271" y="29315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8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4D1BA4-AFAD-20F9-4FD0-4C55A412ED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61938"/>
            <a:ext cx="10058400" cy="1077912"/>
          </a:xfrm>
        </p:spPr>
        <p:txBody>
          <a:bodyPr/>
          <a:lstStyle/>
          <a:p>
            <a:r>
              <a:rPr lang="it-IT" dirty="0"/>
              <a:t>IA generativa e lavoro umano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A783A1-C73D-D2CF-EDF3-482114714E0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631950" y="1416050"/>
            <a:ext cx="4754563" cy="47561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4267" dirty="0">
                <a:solidFill>
                  <a:schemeClr val="accent4"/>
                </a:solidFill>
              </a:rPr>
              <a:t>Cosa fanno o quali artefatti producono gli umani quando lavorano?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C34F96D-3247-449B-7A6B-FA4906B20AC9}"/>
              </a:ext>
            </a:extLst>
          </p:cNvPr>
          <p:cNvGrpSpPr/>
          <p:nvPr/>
        </p:nvGrpSpPr>
        <p:grpSpPr>
          <a:xfrm>
            <a:off x="6858000" y="1496160"/>
            <a:ext cx="4521200" cy="4533520"/>
            <a:chOff x="6858000" y="1496160"/>
            <a:chExt cx="4521200" cy="4533520"/>
          </a:xfrm>
        </p:grpSpPr>
        <p:pic>
          <p:nvPicPr>
            <p:cNvPr id="1026" name="Picture 2" descr="Poster Yellow sticky post it note isolated on transparent or white  background, png – Quadro da Parete | Europosters">
              <a:extLst>
                <a:ext uri="{FF2B5EF4-FFF2-40B4-BE49-F238E27FC236}">
                  <a16:creationId xmlns:a16="http://schemas.microsoft.com/office/drawing/2014/main" id="{18FED729-FD98-9CFB-84FD-9D949A9C9F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1" t="8866" r="23636" b="12037"/>
            <a:stretch/>
          </p:blipFill>
          <p:spPr bwMode="auto">
            <a:xfrm>
              <a:off x="6858000" y="1496160"/>
              <a:ext cx="4521200" cy="453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5C7EA0F9-8461-497B-89D4-643416BB2215}"/>
                </a:ext>
              </a:extLst>
            </p:cNvPr>
            <p:cNvSpPr txBox="1"/>
            <p:nvPr/>
          </p:nvSpPr>
          <p:spPr>
            <a:xfrm>
              <a:off x="8197850" y="2330241"/>
              <a:ext cx="2711450" cy="303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it-IT" sz="4400" dirty="0">
                  <a:solidFill>
                    <a:schemeClr val="accent1"/>
                  </a:solidFill>
                </a:rPr>
                <a:t>Testo</a:t>
              </a:r>
            </a:p>
            <a:p>
              <a:pPr>
                <a:spcBef>
                  <a:spcPts val="600"/>
                </a:spcBef>
              </a:pPr>
              <a:r>
                <a:rPr lang="it-IT" sz="4400" dirty="0">
                  <a:solidFill>
                    <a:schemeClr val="accent1"/>
                  </a:solidFill>
                </a:rPr>
                <a:t>Immagini</a:t>
              </a:r>
            </a:p>
            <a:p>
              <a:pPr>
                <a:spcBef>
                  <a:spcPts val="600"/>
                </a:spcBef>
              </a:pPr>
              <a:r>
                <a:rPr lang="it-IT" sz="4400" dirty="0">
                  <a:solidFill>
                    <a:schemeClr val="accent1"/>
                  </a:solidFill>
                </a:rPr>
                <a:t>Suoni</a:t>
              </a:r>
            </a:p>
            <a:p>
              <a:pPr>
                <a:spcBef>
                  <a:spcPts val="600"/>
                </a:spcBef>
              </a:pPr>
              <a:r>
                <a:rPr lang="it-IT" sz="4400" dirty="0">
                  <a:solidFill>
                    <a:schemeClr val="accent1"/>
                  </a:solidFill>
                </a:rPr>
                <a:t>Video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235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F3BFCA-0521-2CF1-E208-AC8A3175D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61938"/>
            <a:ext cx="10058400" cy="1077912"/>
          </a:xfrm>
        </p:spPr>
        <p:txBody>
          <a:bodyPr/>
          <a:lstStyle/>
          <a:p>
            <a:r>
              <a:rPr lang="it-IT" dirty="0"/>
              <a:t>Differenze di IA generativa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14A0BC-0F2A-07A8-37AD-32567B16347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5000" y="1030288"/>
            <a:ext cx="5359400" cy="549275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chemeClr val="accent1"/>
                </a:solidFill>
              </a:rPr>
              <a:t>Generazione ed elaborazione  di testo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361C29-13B4-4106-EC96-DC80C1F2475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78651" y="1036638"/>
            <a:ext cx="4800600" cy="549275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chemeClr val="accent1"/>
                </a:solidFill>
              </a:rPr>
              <a:t>Generazione ed elaborazione  di immagini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80B903A-5C5D-7D4D-82A1-E515FBA59B56}"/>
              </a:ext>
            </a:extLst>
          </p:cNvPr>
          <p:cNvSpPr/>
          <p:nvPr/>
        </p:nvSpPr>
        <p:spPr>
          <a:xfrm>
            <a:off x="2632824" y="2205479"/>
            <a:ext cx="1960825" cy="1095324"/>
          </a:xfrm>
          <a:prstGeom prst="rect">
            <a:avLst/>
          </a:prstGeom>
          <a:solidFill>
            <a:srgbClr val="FE92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LLM (M-LLM)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D843550-3592-60ED-3760-3810239D574D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1385915" y="2743362"/>
            <a:ext cx="1246908" cy="978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204F2C0-330B-3575-364C-46D2CF1BD7A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593649" y="2753141"/>
            <a:ext cx="1105105" cy="0"/>
          </a:xfrm>
          <a:prstGeom prst="straightConnector1">
            <a:avLst/>
          </a:prstGeom>
          <a:ln w="57150">
            <a:solidFill>
              <a:srgbClr val="FE929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F00046-01CF-077D-757E-1A089088D59C}"/>
              </a:ext>
            </a:extLst>
          </p:cNvPr>
          <p:cNvSpPr txBox="1"/>
          <p:nvPr/>
        </p:nvSpPr>
        <p:spPr>
          <a:xfrm>
            <a:off x="4701224" y="2216405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Output di testo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76F3D6F-36DA-F5D4-FC0D-51DBA42B47CD}"/>
              </a:ext>
            </a:extLst>
          </p:cNvPr>
          <p:cNvSpPr txBox="1"/>
          <p:nvPr/>
        </p:nvSpPr>
        <p:spPr>
          <a:xfrm>
            <a:off x="1037050" y="1766967"/>
            <a:ext cx="1595773" cy="923330"/>
          </a:xfrm>
          <a:prstGeom prst="rect">
            <a:avLst/>
          </a:prstGeom>
          <a:noFill/>
          <a:ln>
            <a:solidFill>
              <a:srgbClr val="FE929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Input di testo, (immagine, audio o video)</a:t>
            </a:r>
          </a:p>
        </p:txBody>
      </p:sp>
      <p:sp>
        <p:nvSpPr>
          <p:cNvPr id="15" name="Callout: freccia in su 14">
            <a:extLst>
              <a:ext uri="{FF2B5EF4-FFF2-40B4-BE49-F238E27FC236}">
                <a16:creationId xmlns:a16="http://schemas.microsoft.com/office/drawing/2014/main" id="{7275EDF1-E9AB-05A3-D0E6-2285E0B974C1}"/>
              </a:ext>
            </a:extLst>
          </p:cNvPr>
          <p:cNvSpPr/>
          <p:nvPr/>
        </p:nvSpPr>
        <p:spPr>
          <a:xfrm>
            <a:off x="1299275" y="3327322"/>
            <a:ext cx="4648415" cy="854551"/>
          </a:xfrm>
          <a:prstGeom prst="upArrowCallout">
            <a:avLst/>
          </a:prstGeom>
          <a:solidFill>
            <a:srgbClr val="FE92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GPT-4, Claude-2, PaLM-2, </a:t>
            </a:r>
            <a:r>
              <a:rPr lang="it-IT" dirty="0" err="1">
                <a:solidFill>
                  <a:schemeClr val="tx1"/>
                </a:solidFill>
              </a:rPr>
              <a:t>LaMDA</a:t>
            </a:r>
            <a:r>
              <a:rPr lang="it-IT" dirty="0">
                <a:solidFill>
                  <a:schemeClr val="tx1"/>
                </a:solidFill>
              </a:rPr>
              <a:t>, LLAMA-</a:t>
            </a:r>
          </a:p>
        </p:txBody>
      </p:sp>
      <p:pic>
        <p:nvPicPr>
          <p:cNvPr id="3082" name="Picture 10" descr="OpenAI Logo Animation | Top Logo Animation Company | 2d logo ...">
            <a:extLst>
              <a:ext uri="{FF2B5EF4-FFF2-40B4-BE49-F238E27FC236}">
                <a16:creationId xmlns:a16="http://schemas.microsoft.com/office/drawing/2014/main" id="{B0E6C929-58D0-3172-15E4-9E142DA92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51" b="25330"/>
          <a:stretch/>
        </p:blipFill>
        <p:spPr bwMode="auto">
          <a:xfrm>
            <a:off x="973937" y="5420055"/>
            <a:ext cx="958311" cy="5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9051FFA8-9F40-3C40-6AA3-CFB662CD3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381" y="5677943"/>
            <a:ext cx="1249103" cy="1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an ChatGPT Help Write Accessible Content? Opportunities and Caveats –  GrackleDocs">
            <a:extLst>
              <a:ext uri="{FF2B5EF4-FFF2-40B4-BE49-F238E27FC236}">
                <a16:creationId xmlns:a16="http://schemas.microsoft.com/office/drawing/2014/main" id="{36C96CDD-EA82-A13D-0C38-FAF719F59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217" y="4610378"/>
            <a:ext cx="1430337" cy="4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D6EA9C5-E4F3-6A6C-7382-AC213B2C09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005" y="4457765"/>
            <a:ext cx="1365083" cy="771568"/>
          </a:xfrm>
          <a:prstGeom prst="rect">
            <a:avLst/>
          </a:prstGeom>
        </p:spPr>
      </p:pic>
      <p:pic>
        <p:nvPicPr>
          <p:cNvPr id="3088" name="Picture 16" descr="Storia del logo di Google - Il Post">
            <a:extLst>
              <a:ext uri="{FF2B5EF4-FFF2-40B4-BE49-F238E27FC236}">
                <a16:creationId xmlns:a16="http://schemas.microsoft.com/office/drawing/2014/main" id="{FA937653-60FF-437A-4A3C-BAA620EF2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5349" y="5455944"/>
            <a:ext cx="1123491" cy="5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D0D740D-8A0D-F45D-9D96-3F39D21EFD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1043" y="4583670"/>
            <a:ext cx="1628316" cy="47045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9AC90D8A-349D-CD5F-C7C3-29DD40D1AE37}"/>
              </a:ext>
            </a:extLst>
          </p:cNvPr>
          <p:cNvSpPr/>
          <p:nvPr/>
        </p:nvSpPr>
        <p:spPr>
          <a:xfrm>
            <a:off x="8421404" y="2142635"/>
            <a:ext cx="1960825" cy="10953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GAN, </a:t>
            </a:r>
            <a:r>
              <a:rPr lang="it-IT" dirty="0" err="1"/>
              <a:t>iGPT</a:t>
            </a:r>
            <a:r>
              <a:rPr lang="it-IT" dirty="0"/>
              <a:t>, … 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1F3D3F8-8D38-75E3-8FA0-98D03EEFD2C0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7174495" y="2680517"/>
            <a:ext cx="1246908" cy="9780"/>
          </a:xfrm>
          <a:prstGeom prst="straightConnector1">
            <a:avLst/>
          </a:prstGeom>
          <a:ln w="57150">
            <a:solidFill>
              <a:srgbClr val="FFC55A"/>
            </a:solidFill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9178FC2-7FB9-078A-AE07-B4C9E4A07B10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10382229" y="2690296"/>
            <a:ext cx="1105105" cy="0"/>
          </a:xfrm>
          <a:prstGeom prst="straightConnector1">
            <a:avLst/>
          </a:prstGeom>
          <a:ln w="57150">
            <a:solidFill>
              <a:srgbClr val="FFC55A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DE6E44E-7736-973D-64E3-2463E96061F3}"/>
              </a:ext>
            </a:extLst>
          </p:cNvPr>
          <p:cNvSpPr txBox="1"/>
          <p:nvPr/>
        </p:nvSpPr>
        <p:spPr>
          <a:xfrm>
            <a:off x="10489804" y="2153561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Output di immagine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FCDBF0C-91D6-2C38-A7E3-22EA47592DBD}"/>
              </a:ext>
            </a:extLst>
          </p:cNvPr>
          <p:cNvSpPr txBox="1"/>
          <p:nvPr/>
        </p:nvSpPr>
        <p:spPr>
          <a:xfrm>
            <a:off x="6825630" y="1704121"/>
            <a:ext cx="159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Input di testo o immagine</a:t>
            </a:r>
          </a:p>
        </p:txBody>
      </p:sp>
      <p:pic>
        <p:nvPicPr>
          <p:cNvPr id="3092" name="Picture 20" descr="DALL-E Logo PNG Images with Transparent Background">
            <a:extLst>
              <a:ext uri="{FF2B5EF4-FFF2-40B4-BE49-F238E27FC236}">
                <a16:creationId xmlns:a16="http://schemas.microsoft.com/office/drawing/2014/main" id="{4346EEF2-6DB9-44ED-8453-48F472B7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473" y="4541645"/>
            <a:ext cx="1491401" cy="4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>
            <a:extLst>
              <a:ext uri="{FF2B5EF4-FFF2-40B4-BE49-F238E27FC236}">
                <a16:creationId xmlns:a16="http://schemas.microsoft.com/office/drawing/2014/main" id="{CFE18CD6-0372-8EF8-A147-9E2C93D1B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13" t="30479" r="15312" b="27847"/>
          <a:stretch/>
        </p:blipFill>
        <p:spPr bwMode="auto">
          <a:xfrm>
            <a:off x="9241119" y="4432653"/>
            <a:ext cx="2092852" cy="7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What is a Stable Diffusion?">
            <a:extLst>
              <a:ext uri="{FF2B5EF4-FFF2-40B4-BE49-F238E27FC236}">
                <a16:creationId xmlns:a16="http://schemas.microsoft.com/office/drawing/2014/main" id="{154859F9-1D8E-BE1C-3109-FDD7D723F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35" t="22263" r="18456" b="23827"/>
          <a:stretch/>
        </p:blipFill>
        <p:spPr bwMode="auto">
          <a:xfrm>
            <a:off x="7930414" y="4948393"/>
            <a:ext cx="2967221" cy="10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ogle Ai Gemini Logo PNG vector in SVG, PDF, AI, CDR format">
            <a:extLst>
              <a:ext uri="{FF2B5EF4-FFF2-40B4-BE49-F238E27FC236}">
                <a16:creationId xmlns:a16="http://schemas.microsoft.com/office/drawing/2014/main" id="{2DCB8B62-FBBD-C7AF-9995-FA98572E7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2751" y="4287819"/>
            <a:ext cx="97155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demark and Brand Guidelines | Microsoft Legal">
            <a:extLst>
              <a:ext uri="{FF2B5EF4-FFF2-40B4-BE49-F238E27FC236}">
                <a16:creationId xmlns:a16="http://schemas.microsoft.com/office/drawing/2014/main" id="{F2E074F5-ACBC-B391-9729-2C0DABBF6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6201" y="5392018"/>
            <a:ext cx="1704975" cy="68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7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  <p:bldP spid="5" grpId="0" animBg="1"/>
      <p:bldP spid="12" grpId="0"/>
      <p:bldP spid="13" grpId="0" animBg="1"/>
      <p:bldP spid="15" grpId="0" animBg="1"/>
      <p:bldP spid="22" grpId="0" animBg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F3BFCA-0521-2CF1-E208-AC8A3175D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61938"/>
            <a:ext cx="10058400" cy="1077912"/>
          </a:xfrm>
        </p:spPr>
        <p:txBody>
          <a:bodyPr/>
          <a:lstStyle/>
          <a:p>
            <a:r>
              <a:rPr lang="it-IT" dirty="0"/>
              <a:t>Differenze di IA generativa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14A0BC-0F2A-07A8-37AD-32567B16347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-42280" y="1047750"/>
            <a:ext cx="5359400" cy="549275"/>
          </a:xfrm>
          <a:solidFill>
            <a:schemeClr val="accent3"/>
          </a:solidFill>
        </p:spPr>
        <p:txBody>
          <a:bodyPr anchor="t">
            <a:normAutofit fontScale="92500"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chemeClr val="accent1"/>
                </a:solidFill>
              </a:rPr>
              <a:t>Generazione ed elaborazione  di audio e musica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361C29-13B4-4106-EC96-DC80C1F2475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39495" y="1054100"/>
            <a:ext cx="5610225" cy="549275"/>
          </a:xfrm>
          <a:solidFill>
            <a:schemeClr val="accent4"/>
          </a:solidFill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chemeClr val="accent1"/>
                </a:solidFill>
              </a:rPr>
              <a:t>Generazione ed elaborazione  di video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80B903A-5C5D-7D4D-82A1-E515FBA59B56}"/>
              </a:ext>
            </a:extLst>
          </p:cNvPr>
          <p:cNvSpPr/>
          <p:nvPr/>
        </p:nvSpPr>
        <p:spPr>
          <a:xfrm>
            <a:off x="1782666" y="2222391"/>
            <a:ext cx="1960825" cy="1095324"/>
          </a:xfrm>
          <a:prstGeom prst="rect">
            <a:avLst/>
          </a:prstGeom>
          <a:solidFill>
            <a:srgbClr val="002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MusicLM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AufioLM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AudioPaLM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Stable</a:t>
            </a:r>
            <a:r>
              <a:rPr lang="it-IT" dirty="0">
                <a:solidFill>
                  <a:schemeClr val="bg1"/>
                </a:solidFill>
              </a:rPr>
              <a:t> Audio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D843550-3592-60ED-3760-3810239D574D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35758" y="2760274"/>
            <a:ext cx="1246908" cy="9780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204F2C0-330B-3575-364C-46D2CF1BD7A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743492" y="2770053"/>
            <a:ext cx="1105105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F00046-01CF-077D-757E-1A089088D59C}"/>
              </a:ext>
            </a:extLst>
          </p:cNvPr>
          <p:cNvSpPr txBox="1"/>
          <p:nvPr/>
        </p:nvSpPr>
        <p:spPr>
          <a:xfrm>
            <a:off x="3840916" y="2060879"/>
            <a:ext cx="197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Output di audio o suoni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76F3D6F-36DA-F5D4-FC0D-51DBA42B47CD}"/>
              </a:ext>
            </a:extLst>
          </p:cNvPr>
          <p:cNvSpPr txBox="1"/>
          <p:nvPr/>
        </p:nvSpPr>
        <p:spPr>
          <a:xfrm>
            <a:off x="186892" y="1783879"/>
            <a:ext cx="159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Input di testo o multimodali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AC90D8A-349D-CD5F-C7C3-29DD40D1AE37}"/>
              </a:ext>
            </a:extLst>
          </p:cNvPr>
          <p:cNvSpPr/>
          <p:nvPr/>
        </p:nvSpPr>
        <p:spPr>
          <a:xfrm>
            <a:off x="7786404" y="2159547"/>
            <a:ext cx="1960825" cy="1095324"/>
          </a:xfrm>
          <a:prstGeom prst="rect">
            <a:avLst/>
          </a:prstGeom>
          <a:solidFill>
            <a:srgbClr val="2C4E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Runway</a:t>
            </a:r>
            <a:r>
              <a:rPr lang="it-IT" dirty="0"/>
              <a:t> </a:t>
            </a:r>
            <a:r>
              <a:rPr lang="it-IT" dirty="0" err="1"/>
              <a:t>Gen</a:t>
            </a:r>
            <a:r>
              <a:rPr lang="it-IT" dirty="0"/>
              <a:t> 3, Pika Labs, </a:t>
            </a:r>
            <a:r>
              <a:rPr lang="it-IT" dirty="0" err="1"/>
              <a:t>Veo</a:t>
            </a:r>
            <a:r>
              <a:rPr lang="it-IT" dirty="0"/>
              <a:t> 2, …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1F3D3F8-8D38-75E3-8FA0-98D03EEFD2C0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6539495" y="2697429"/>
            <a:ext cx="1246908" cy="9780"/>
          </a:xfrm>
          <a:prstGeom prst="straightConnector1">
            <a:avLst/>
          </a:prstGeom>
          <a:ln w="57150">
            <a:solidFill>
              <a:srgbClr val="2C4E80"/>
            </a:solidFill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9178FC2-7FB9-078A-AE07-B4C9E4A07B10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9747229" y="2707208"/>
            <a:ext cx="1105105" cy="0"/>
          </a:xfrm>
          <a:prstGeom prst="straightConnector1">
            <a:avLst/>
          </a:prstGeom>
          <a:ln w="57150">
            <a:solidFill>
              <a:srgbClr val="2C4E8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DE6E44E-7736-973D-64E3-2463E96061F3}"/>
              </a:ext>
            </a:extLst>
          </p:cNvPr>
          <p:cNvSpPr txBox="1"/>
          <p:nvPr/>
        </p:nvSpPr>
        <p:spPr>
          <a:xfrm>
            <a:off x="9854804" y="2170473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Output di video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FCDBF0C-91D6-2C38-A7E3-22EA47592DBD}"/>
              </a:ext>
            </a:extLst>
          </p:cNvPr>
          <p:cNvSpPr txBox="1"/>
          <p:nvPr/>
        </p:nvSpPr>
        <p:spPr>
          <a:xfrm>
            <a:off x="6190630" y="1721033"/>
            <a:ext cx="159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Input di testo o visuali</a:t>
            </a:r>
          </a:p>
        </p:txBody>
      </p:sp>
      <p:sp>
        <p:nvSpPr>
          <p:cNvPr id="6" name="Callout: freccia in su 5">
            <a:extLst>
              <a:ext uri="{FF2B5EF4-FFF2-40B4-BE49-F238E27FC236}">
                <a16:creationId xmlns:a16="http://schemas.microsoft.com/office/drawing/2014/main" id="{86D9134C-7AF2-DAE3-57B2-D52116655CDC}"/>
              </a:ext>
            </a:extLst>
          </p:cNvPr>
          <p:cNvSpPr/>
          <p:nvPr/>
        </p:nvSpPr>
        <p:spPr>
          <a:xfrm>
            <a:off x="901555" y="3352031"/>
            <a:ext cx="3678843" cy="854551"/>
          </a:xfrm>
          <a:prstGeom prst="upArrowCallout">
            <a:avLst/>
          </a:prstGeom>
          <a:solidFill>
            <a:srgbClr val="002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bg1"/>
                </a:solidFill>
              </a:rPr>
              <a:t>WaveNet, GPT-3, Transformer TTS, …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Picture 2" descr="Suno 2024 Logo PNG vector in SVG, PDF, AI, CDR format">
            <a:extLst>
              <a:ext uri="{FF2B5EF4-FFF2-40B4-BE49-F238E27FC236}">
                <a16:creationId xmlns:a16="http://schemas.microsoft.com/office/drawing/2014/main" id="{0D330A98-2062-0617-56F2-D5DD72CFE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512" y="4654024"/>
            <a:ext cx="1114469" cy="8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ggle AI Secures $19 Million in Series A Funding Led by Andreessen  Horowitz | Business Wire">
            <a:extLst>
              <a:ext uri="{FF2B5EF4-FFF2-40B4-BE49-F238E27FC236}">
                <a16:creationId xmlns:a16="http://schemas.microsoft.com/office/drawing/2014/main" id="{9CB169AA-E6D9-729F-46AF-BE4E2A573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099" y="3819250"/>
            <a:ext cx="1669549" cy="83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censioni ed esperienze di Veed.io nel 2024 - Italia Recensioni">
            <a:extLst>
              <a:ext uri="{FF2B5EF4-FFF2-40B4-BE49-F238E27FC236}">
                <a16:creationId xmlns:a16="http://schemas.microsoft.com/office/drawing/2014/main" id="{C5614B09-91CE-7FA5-E7B5-11368BF42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7229" y="4358704"/>
            <a:ext cx="992883" cy="99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2EB29FA-DE95-9B8A-97E2-182E9EB1B7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131" y="4842299"/>
            <a:ext cx="1958395" cy="3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9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animBg="1"/>
      <p:bldP spid="12" grpId="0"/>
      <p:bldP spid="13" grpId="0"/>
      <p:bldP spid="22" grpId="0" animBg="1"/>
      <p:bldP spid="25" grpId="0"/>
      <p:bldP spid="26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FD4349-447E-E1C6-124C-E77E2B0EC7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61938"/>
            <a:ext cx="10058400" cy="1077912"/>
          </a:xfrm>
        </p:spPr>
        <p:txBody>
          <a:bodyPr/>
          <a:lstStyle/>
          <a:p>
            <a:r>
              <a:rPr lang="it-IT" dirty="0"/>
              <a:t>Funzionamento degli LLM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83B65F-140D-545F-99C0-264E840899F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84300" y="1050925"/>
            <a:ext cx="5200650" cy="475615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00215E"/>
                </a:solidFill>
              </a:rPr>
              <a:t>Il modello GPT-3  è un modello di linguaggio CHE è stato </a:t>
            </a:r>
            <a:r>
              <a:rPr lang="it-IT" dirty="0">
                <a:solidFill>
                  <a:srgbClr val="00215E"/>
                </a:solidFill>
                <a:highlight>
                  <a:srgbClr val="00FFFF"/>
                </a:highlight>
              </a:rPr>
              <a:t>addestrato su un vasto corpus di dati</a:t>
            </a:r>
            <a:r>
              <a:rPr lang="it-IT" dirty="0">
                <a:solidFill>
                  <a:srgbClr val="00215E"/>
                </a:solidFill>
              </a:rPr>
              <a:t>, tra cui libri, articoli e siti web. </a:t>
            </a:r>
          </a:p>
          <a:p>
            <a:r>
              <a:rPr lang="it-IT" dirty="0">
                <a:solidFill>
                  <a:srgbClr val="00215E"/>
                </a:solidFill>
              </a:rPr>
              <a:t>Il modello usa un metodo chiamato “</a:t>
            </a:r>
            <a:r>
              <a:rPr lang="it-IT" dirty="0" err="1">
                <a:solidFill>
                  <a:srgbClr val="00215E"/>
                </a:solidFill>
              </a:rPr>
              <a:t>pre</a:t>
            </a:r>
            <a:r>
              <a:rPr lang="it-IT" dirty="0">
                <a:solidFill>
                  <a:srgbClr val="00215E"/>
                </a:solidFill>
              </a:rPr>
              <a:t>-addestramento generativo”, che consiste </a:t>
            </a:r>
            <a:r>
              <a:rPr lang="it-IT" dirty="0">
                <a:solidFill>
                  <a:srgbClr val="00215E"/>
                </a:solidFill>
                <a:highlight>
                  <a:srgbClr val="00FFFF"/>
                </a:highlight>
              </a:rPr>
              <a:t>nel prevedere la prossima parola data una sequenza di parole precedenti</a:t>
            </a:r>
            <a:r>
              <a:rPr lang="it-IT" dirty="0">
                <a:solidFill>
                  <a:srgbClr val="00215E"/>
                </a:solidFill>
              </a:rPr>
              <a:t>. </a:t>
            </a:r>
          </a:p>
        </p:txBody>
      </p:sp>
      <p:pic>
        <p:nvPicPr>
          <p:cNvPr id="1026" name="Picture 2" descr="Spiegazione di GPT-3">
            <a:extLst>
              <a:ext uri="{FF2B5EF4-FFF2-40B4-BE49-F238E27FC236}">
                <a16:creationId xmlns:a16="http://schemas.microsoft.com/office/drawing/2014/main" id="{A67D8D6A-3C79-7531-F14B-8D7AE15C415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1417638"/>
            <a:ext cx="4754562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96F35EA-5019-36C3-6315-45A4E4A4F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015" y="1550515"/>
            <a:ext cx="3566469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9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9C1ACF-ED06-6B3D-8A8F-D89FFA82CA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61938"/>
            <a:ext cx="10058400" cy="1077912"/>
          </a:xfrm>
        </p:spPr>
        <p:txBody>
          <a:bodyPr/>
          <a:lstStyle/>
          <a:p>
            <a:r>
              <a:rPr lang="it-IT" dirty="0"/>
              <a:t>IA generativa: punti fondamentali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165E42-3984-2525-3983-B6964E8DA05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3350" y="1223964"/>
            <a:ext cx="7524750" cy="475615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it-IT" dirty="0">
                <a:solidFill>
                  <a:srgbClr val="00215E"/>
                </a:solidFill>
              </a:rPr>
              <a:t>Gli algoritmi dell’IA generativa:</a:t>
            </a:r>
          </a:p>
          <a:p>
            <a:pPr marL="361950" indent="-361950">
              <a:spcBef>
                <a:spcPts val="600"/>
              </a:spcBef>
              <a:buClr>
                <a:schemeClr val="accent3"/>
              </a:buClr>
              <a:buFont typeface="Times New Roman" panose="02020603050405020304" pitchFamily="18" charset="0"/>
              <a:buChar char="●"/>
            </a:pPr>
            <a:r>
              <a:rPr lang="it-IT" dirty="0">
                <a:solidFill>
                  <a:srgbClr val="00215E"/>
                </a:solidFill>
              </a:rPr>
              <a:t>generano contenuti in </a:t>
            </a:r>
            <a:r>
              <a:rPr lang="it-IT" b="1" dirty="0">
                <a:solidFill>
                  <a:schemeClr val="accent3"/>
                </a:solidFill>
              </a:rPr>
              <a:t>modo probabilistico </a:t>
            </a:r>
            <a:r>
              <a:rPr lang="it-IT" dirty="0">
                <a:solidFill>
                  <a:srgbClr val="00215E"/>
                </a:solidFill>
              </a:rPr>
              <a:t>completando il nostro input
</a:t>
            </a:r>
            <a:r>
              <a:rPr lang="it-IT" b="1" dirty="0">
                <a:solidFill>
                  <a:schemeClr val="accent3"/>
                </a:solidFill>
              </a:rPr>
              <a:t>non</a:t>
            </a:r>
            <a:r>
              <a:rPr lang="it-IT" dirty="0">
                <a:solidFill>
                  <a:schemeClr val="accent3"/>
                </a:solidFill>
              </a:rPr>
              <a:t> </a:t>
            </a:r>
            <a:r>
              <a:rPr lang="it-IT" b="1" dirty="0">
                <a:solidFill>
                  <a:schemeClr val="accent3"/>
                </a:solidFill>
              </a:rPr>
              <a:t>comprendono</a:t>
            </a:r>
            <a:r>
              <a:rPr lang="it-IT" dirty="0">
                <a:solidFill>
                  <a:srgbClr val="00215E"/>
                </a:solidFill>
              </a:rPr>
              <a:t>: sono solo ben addestrati su come usiamo le parole
non sono motori di ricerca: possono produrre </a:t>
            </a:r>
            <a:r>
              <a:rPr lang="it-IT" b="1" dirty="0">
                <a:solidFill>
                  <a:schemeClr val="accent3"/>
                </a:solidFill>
              </a:rPr>
              <a:t>allucinazioni</a:t>
            </a:r>
            <a:r>
              <a:rPr lang="it-IT" dirty="0">
                <a:solidFill>
                  <a:srgbClr val="00215E"/>
                </a:solidFill>
              </a:rPr>
              <a:t>, ovvero contenuti non aderenti ai fatti reali</a:t>
            </a:r>
          </a:p>
          <a:p>
            <a:pPr marL="361950" indent="-361950">
              <a:spcBef>
                <a:spcPts val="600"/>
              </a:spcBef>
              <a:buClr>
                <a:schemeClr val="accent3"/>
              </a:buClr>
              <a:buFont typeface="Times New Roman" panose="02020603050405020304" pitchFamily="18" charset="0"/>
              <a:buChar char="●"/>
            </a:pPr>
            <a:r>
              <a:rPr lang="it-IT" dirty="0">
                <a:solidFill>
                  <a:srgbClr val="00215E"/>
                </a:solidFill>
              </a:rPr>
              <a:t>possono essere soggetti a </a:t>
            </a:r>
            <a:r>
              <a:rPr lang="it-IT" b="1" dirty="0" err="1">
                <a:solidFill>
                  <a:schemeClr val="accent3"/>
                </a:solidFill>
              </a:rPr>
              <a:t>bias</a:t>
            </a:r>
            <a:r>
              <a:rPr lang="it-IT" dirty="0">
                <a:solidFill>
                  <a:srgbClr val="00215E"/>
                </a:solidFill>
              </a:rPr>
              <a:t> ossia riflettono pregiudizi presenti nei dati di addestramento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37D58FE-E13C-1E09-68D5-030D93801FB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864" y="1223964"/>
            <a:ext cx="3335336" cy="33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076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INFN Condivid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B40824"/>
      </a:accent2>
      <a:accent3>
        <a:srgbClr val="C63151"/>
      </a:accent3>
      <a:accent4>
        <a:srgbClr val="EB4D58"/>
      </a:accent4>
      <a:accent5>
        <a:srgbClr val="FF7E63"/>
      </a:accent5>
      <a:accent6>
        <a:srgbClr val="A4F3F3"/>
      </a:accent6>
      <a:hlink>
        <a:srgbClr val="0563C1"/>
      </a:hlink>
      <a:folHlink>
        <a:srgbClr val="954F72"/>
      </a:folHlink>
    </a:clrScheme>
    <a:fontScheme name="INFN">
      <a:majorFont>
        <a:latin typeface="Barlow Condensed Black"/>
        <a:ea typeface="Arial Unicode MS"/>
        <a:cs typeface=""/>
      </a:majorFont>
      <a:minorFont>
        <a:latin typeface="Barlow Condensed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e0461b-27c7-44e2-b0e1-3d2ed6511787" xsi:nil="true"/>
    <lcf76f155ced4ddcb4097134ff3c332f xmlns="540144d6-1158-4b24-b350-4c634f4564d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29CD1E28BE2C42B851D05E3CB5256C" ma:contentTypeVersion="13" ma:contentTypeDescription="Creare un nuovo documento." ma:contentTypeScope="" ma:versionID="cf287d6edde6278875f3a97d5a521e24">
  <xsd:schema xmlns:xsd="http://www.w3.org/2001/XMLSchema" xmlns:xs="http://www.w3.org/2001/XMLSchema" xmlns:p="http://schemas.microsoft.com/office/2006/metadata/properties" xmlns:ns2="540144d6-1158-4b24-b350-4c634f4564d0" xmlns:ns3="9ae0461b-27c7-44e2-b0e1-3d2ed6511787" targetNamespace="http://schemas.microsoft.com/office/2006/metadata/properties" ma:root="true" ma:fieldsID="0540bbd49a38cdc359087e5977f68681" ns2:_="" ns3:_="">
    <xsd:import namespace="540144d6-1158-4b24-b350-4c634f4564d0"/>
    <xsd:import namespace="9ae0461b-27c7-44e2-b0e1-3d2ed6511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144d6-1158-4b24-b350-4c634f456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0461b-27c7-44e2-b0e1-3d2ed651178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ca0090-c956-4e77-b8a3-25e664a049fb}" ma:internalName="TaxCatchAll" ma:showField="CatchAllData" ma:web="9ae0461b-27c7-44e2-b0e1-3d2ed65117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51D558-1323-4D41-9A60-23F0D7FCE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13F955-FAFC-4E9A-B1C9-9B96CA4AD743}">
  <ds:schemaRefs>
    <ds:schemaRef ds:uri="540144d6-1158-4b24-b350-4c634f4564d0"/>
    <ds:schemaRef ds:uri="9ae0461b-27c7-44e2-b0e1-3d2ed65117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d62f052-c58c-42d9-b4fa-ed743aa629f4"/>
    <ds:schemaRef ds:uri="2ce4146d-471e-4229-80f2-ba12b105dfab"/>
  </ds:schemaRefs>
</ds:datastoreItem>
</file>

<file path=customXml/itemProps3.xml><?xml version="1.0" encoding="utf-8"?>
<ds:datastoreItem xmlns:ds="http://schemas.openxmlformats.org/officeDocument/2006/customXml" ds:itemID="{C3C8E21F-83B0-48BF-8B1E-1B279CE5F8B3}"/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1972</Words>
  <Application>Microsoft Office PowerPoint</Application>
  <PresentationFormat>Widescreen</PresentationFormat>
  <Paragraphs>213</Paragraphs>
  <Slides>26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9" baseType="lpstr">
      <vt:lpstr>Calibri</vt:lpstr>
      <vt:lpstr>Times New Roman</vt:lpstr>
      <vt:lpstr>Berlari</vt:lpstr>
      <vt:lpstr>Titillium Web</vt:lpstr>
      <vt:lpstr>Barlow Condensed</vt:lpstr>
      <vt:lpstr>Barlow Semi Condensed Medium</vt:lpstr>
      <vt:lpstr>Tw Cen MT</vt:lpstr>
      <vt:lpstr>Courier New</vt:lpstr>
      <vt:lpstr>Inter Tight</vt:lpstr>
      <vt:lpstr>Arial</vt:lpstr>
      <vt:lpstr>Abadi</vt:lpstr>
      <vt:lpstr>Wingdings 2</vt:lpstr>
      <vt:lpstr>Contents Slide Master</vt:lpstr>
      <vt:lpstr>Presentazione standard di PowerPoint</vt:lpstr>
      <vt:lpstr>THE NEXT FUTURE</vt:lpstr>
      <vt:lpstr>Qual è la differenza nelle diverse AI? </vt:lpstr>
      <vt:lpstr>GenAI top trend</vt:lpstr>
      <vt:lpstr>IA generativa e lavoro umano</vt:lpstr>
      <vt:lpstr>Differenze di IA generativa</vt:lpstr>
      <vt:lpstr>Differenze di IA generativa</vt:lpstr>
      <vt:lpstr>Funzionamento degli LLM</vt:lpstr>
      <vt:lpstr>IA generativa: punti fondamentali</vt:lpstr>
      <vt:lpstr>Una evidenza</vt:lpstr>
      <vt:lpstr>Approccio all’IA</vt:lpstr>
      <vt:lpstr>Prompt Engineering</vt:lpstr>
      <vt:lpstr>Tecniche di Prompt Engineering</vt:lpstr>
      <vt:lpstr>Nuove competenze per l’IA</vt:lpstr>
      <vt:lpstr>Etica e rischi dell’IA generativa</vt:lpstr>
      <vt:lpstr>Implicazione etiche e normative: AI ACT della UE</vt:lpstr>
      <vt:lpstr>Consigli pratici</vt:lpstr>
      <vt:lpstr>Consigli pratici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 Consigli Finali: bussola e rotta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Emanuele Mangiacotti</cp:lastModifiedBy>
  <cp:revision>42</cp:revision>
  <dcterms:created xsi:type="dcterms:W3CDTF">2019-01-14T06:35:35Z</dcterms:created>
  <dcterms:modified xsi:type="dcterms:W3CDTF">2025-05-06T16:49:36Z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0x0101001329CD1E28BE2C42B851D05E3CB5256C</vt:lpwstr>
  </property>
  <property fmtid="{D5CDD505-2E9C-101B-9397-08002B2CF9AE}" pid="3" name="MediaServiceImageTags">
    <vt:lpwstr/>
  </property>
</Properties>
</file>