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6" r:id="rId4"/>
    <p:sldMasterId id="2147483691" r:id="rId5"/>
    <p:sldMasterId id="2147483705" r:id="rId6"/>
  </p:sldMasterIdLst>
  <p:notesMasterIdLst>
    <p:notesMasterId r:id="rId23"/>
  </p:notesMasterIdLst>
  <p:handoutMasterIdLst>
    <p:handoutMasterId r:id="rId24"/>
  </p:handoutMasterIdLst>
  <p:sldIdLst>
    <p:sldId id="383" r:id="rId7"/>
    <p:sldId id="2147483114" r:id="rId8"/>
    <p:sldId id="2147483113" r:id="rId9"/>
    <p:sldId id="2147483172" r:id="rId10"/>
    <p:sldId id="2147483116" r:id="rId11"/>
    <p:sldId id="2147483115" r:id="rId12"/>
    <p:sldId id="2147483171" r:id="rId13"/>
    <p:sldId id="2147483120" r:id="rId14"/>
    <p:sldId id="2147483135" r:id="rId15"/>
    <p:sldId id="2147483132" r:id="rId16"/>
    <p:sldId id="377" r:id="rId17"/>
    <p:sldId id="2147483121" r:id="rId18"/>
    <p:sldId id="376" r:id="rId19"/>
    <p:sldId id="2147483130" r:id="rId20"/>
    <p:sldId id="2147483173" r:id="rId21"/>
    <p:sldId id="364" r:id="rId22"/>
  </p:sldIdLst>
  <p:sldSz cx="12192000" cy="6858000"/>
  <p:notesSz cx="6858000" cy="9144000"/>
  <p:embeddedFontLst>
    <p:embeddedFont>
      <p:font typeface="Barlow Condensed" panose="00000506000000000000" pitchFamily="2" charset="0"/>
      <p:regular r:id="rId25"/>
      <p:bold r:id="rId26"/>
      <p:italic r:id="rId27"/>
      <p:boldItalic r:id="rId28"/>
    </p:embeddedFont>
    <p:embeddedFont>
      <p:font typeface="Barlow Condensed Black" panose="00000A06000000000000" pitchFamily="2" charset="0"/>
      <p:bold r:id="rId29"/>
      <p:boldItalic r:id="rId30"/>
    </p:embeddedFont>
    <p:embeddedFont>
      <p:font typeface="Barlow Condensed ExtraBold" panose="00000906000000000000" pitchFamily="2" charset="0"/>
      <p:bold r:id="rId31"/>
      <p:boldItalic r:id="rId32"/>
    </p:embeddedFont>
    <p:embeddedFont>
      <p:font typeface="Barlow Condensed Medium" panose="00000606000000000000" pitchFamily="2" charset="0"/>
      <p:regular r:id="rId33"/>
      <p:italic r:id="rId34"/>
    </p:embeddedFont>
    <p:embeddedFont>
      <p:font typeface="Berlari" panose="02000503000000000000" charset="0"/>
      <p:regular r:id="rId35"/>
    </p:embeddedFont>
    <p:embeddedFont>
      <p:font typeface="Dreaming Outloud Pro" panose="03050502040302030504" pitchFamily="66" charset="0"/>
      <p:regular r:id="rId36"/>
      <p:italic r:id="rId37"/>
    </p:embeddedFont>
    <p:embeddedFont>
      <p:font typeface="Titillium Web" panose="00000500000000000000" pitchFamily="2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5A"/>
    <a:srgbClr val="FE9292"/>
    <a:srgbClr val="002060"/>
    <a:srgbClr val="00215E"/>
    <a:srgbClr val="2C4E80"/>
    <a:srgbClr val="FFFFFF"/>
    <a:srgbClr val="FF7E63"/>
    <a:srgbClr val="C63151"/>
    <a:srgbClr val="EB4D58"/>
    <a:srgbClr val="A4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F865B3-3F2D-46C8-9C8B-D2BDF20BBE03}" v="1831" dt="2025-05-08T06:42:10.799"/>
    <p1510:client id="{127FA41F-9564-4002-AC7C-8F58677B706E}" v="108" dt="2025-05-07T17:32:27.872"/>
    <p1510:client id="{12CD3C27-25BD-4352-9DED-1AA587668E07}" v="1868" dt="2025-05-07T17:40:51.600"/>
    <p1510:client id="{41E774A4-2606-4E97-B074-3F5136A8048C}" v="26" dt="2025-05-07T16:24:26.461"/>
    <p1510:client id="{ACC6244A-BDB1-4B2C-9143-79B36D5BCDD7}" v="3357" dt="2025-05-08T06:44:17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376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B1A679-998D-4AF7-81DA-37EFC186D1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81D35-00E6-4336-9842-DCA58DEBF9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FCC57-32F4-4C75-82C6-C4434E09ABE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9A602-A569-4F70-B61A-37B22BDB66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54D00-0949-4BF8-89D6-64723B6898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33877-85D4-4704-8FE8-88CBC7A2CA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22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0D6E7-B569-4C85-92F0-D9173FFB3CB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0E036-2AD3-40EE-8A71-C2A4E931E2B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7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13B1B-D30D-D2B2-7CF9-8C34896F8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E5229DC-B007-A7F0-3223-6C469DECBB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783AFA6-D99D-7B3A-49CC-30C4763174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Temi: </a:t>
            </a:r>
          </a:p>
          <a:p>
            <a:r>
              <a:rPr lang="it-IT"/>
              <a:t>Ai nuovo fattore abilitante </a:t>
            </a:r>
          </a:p>
          <a:p>
            <a:r>
              <a:rPr lang="it-IT"/>
              <a:t>Ricerca e nuovo modello gestionale (nuovo fattore abilitante)  </a:t>
            </a:r>
          </a:p>
          <a:p>
            <a:endParaRPr lang="it-IT"/>
          </a:p>
          <a:p>
            <a:endParaRPr lang="it-IT"/>
          </a:p>
          <a:p>
            <a:r>
              <a:rPr lang="it-IT"/>
              <a:t>Cosa e poi come (pannelli, </a:t>
            </a:r>
            <a:r>
              <a:rPr lang="it-IT" err="1"/>
              <a:t>istant</a:t>
            </a:r>
            <a:r>
              <a:rPr lang="it-IT"/>
              <a:t> survey, diario di bordo, workshop e laboratori)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C6BBA60-11B2-696D-26D6-33C244FFF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0E036-2AD3-40EE-8A71-C2A4E931E2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260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6C674-347A-8AEE-69D2-CD8028CCD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5420E4C-D1E1-4C98-9C56-4BA1E794A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60298D8-320A-E189-B72B-D5BA89069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Temi: </a:t>
            </a:r>
          </a:p>
          <a:p>
            <a:r>
              <a:rPr lang="it-IT"/>
              <a:t>Ai nuovo fattore abilitante </a:t>
            </a:r>
          </a:p>
          <a:p>
            <a:r>
              <a:rPr lang="it-IT"/>
              <a:t>Ricerca e nuovo modello gestionale (nuovo fattore abilitante)  </a:t>
            </a:r>
          </a:p>
          <a:p>
            <a:endParaRPr lang="it-IT"/>
          </a:p>
          <a:p>
            <a:endParaRPr lang="it-IT"/>
          </a:p>
          <a:p>
            <a:r>
              <a:rPr lang="it-IT"/>
              <a:t>Cosa e poi come (pannelli, </a:t>
            </a:r>
            <a:r>
              <a:rPr lang="it-IT" err="1"/>
              <a:t>istant</a:t>
            </a:r>
            <a:r>
              <a:rPr lang="it-IT"/>
              <a:t> survey, diario di bordo, workshop e laboratori)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CBF11F9-6D92-4584-A96A-F1F8F725AF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0E036-2AD3-40EE-8A71-C2A4E931E2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520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19F65-A2AA-85AC-EF3F-B03C98ADF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CE9283C-8D07-30EF-A20F-1AA4997C8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4C74AFA-7A81-C934-68FC-6E547A2FA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Temi: </a:t>
            </a:r>
          </a:p>
          <a:p>
            <a:r>
              <a:rPr lang="it-IT"/>
              <a:t>Ai nuovo fattore abilitante </a:t>
            </a:r>
          </a:p>
          <a:p>
            <a:r>
              <a:rPr lang="it-IT"/>
              <a:t>Ricerca e nuovo modello gestionale (nuovo fattore abilitante)  </a:t>
            </a:r>
          </a:p>
          <a:p>
            <a:endParaRPr lang="it-IT"/>
          </a:p>
          <a:p>
            <a:endParaRPr lang="it-IT"/>
          </a:p>
          <a:p>
            <a:r>
              <a:rPr lang="it-IT"/>
              <a:t>Cosa e poi come (pannelli, </a:t>
            </a:r>
            <a:r>
              <a:rPr lang="it-IT" err="1"/>
              <a:t>istant</a:t>
            </a:r>
            <a:r>
              <a:rPr lang="it-IT"/>
              <a:t> survey, diario di bordo, workshop e laboratori)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666662-4888-C5A9-FD1C-7A2E1DFD9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0E036-2AD3-40EE-8A71-C2A4E931E2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598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8FFFB-B642-BF49-7C1D-48D74EA1A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FBEAC8E-68F2-A335-140C-F11BBC95BA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E4A4FC7-A05B-65F9-F9F5-789362C46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Temi: </a:t>
            </a:r>
          </a:p>
          <a:p>
            <a:r>
              <a:rPr lang="it-IT"/>
              <a:t>Ai nuovo fattore abilitante </a:t>
            </a:r>
          </a:p>
          <a:p>
            <a:r>
              <a:rPr lang="it-IT"/>
              <a:t>Ricerca e nuovo modello gestionale (nuovo fattore abilitante)  </a:t>
            </a:r>
          </a:p>
          <a:p>
            <a:endParaRPr lang="it-IT"/>
          </a:p>
          <a:p>
            <a:endParaRPr lang="it-IT"/>
          </a:p>
          <a:p>
            <a:r>
              <a:rPr lang="it-IT"/>
              <a:t>Cosa e poi come (pannelli, </a:t>
            </a:r>
            <a:r>
              <a:rPr lang="it-IT" err="1"/>
              <a:t>istant</a:t>
            </a:r>
            <a:r>
              <a:rPr lang="it-IT"/>
              <a:t> survey, diario di bordo, workshop e laboratori)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698062-23DE-C085-5AC9-A8F392A4B8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0E036-2AD3-40EE-8A71-C2A4E931E2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062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CE4D8-D63D-53FE-0A9A-02C750DA1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6C0A641-5BC7-B65B-B17E-BC15EDB203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40CB356-905B-A2FE-D4E6-ED7F2C85B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Temi: </a:t>
            </a:r>
          </a:p>
          <a:p>
            <a:r>
              <a:rPr lang="it-IT"/>
              <a:t>Ai nuovo fattore abilitante </a:t>
            </a:r>
          </a:p>
          <a:p>
            <a:r>
              <a:rPr lang="it-IT"/>
              <a:t>Ricerca e nuovo modello gestionale (nuovo fattore abilitante)  </a:t>
            </a:r>
          </a:p>
          <a:p>
            <a:endParaRPr lang="it-IT"/>
          </a:p>
          <a:p>
            <a:endParaRPr lang="it-IT"/>
          </a:p>
          <a:p>
            <a:r>
              <a:rPr lang="it-IT"/>
              <a:t>Cosa e poi come (pannelli, </a:t>
            </a:r>
            <a:r>
              <a:rPr lang="it-IT" err="1"/>
              <a:t>istant</a:t>
            </a:r>
            <a:r>
              <a:rPr lang="it-IT"/>
              <a:t> survey, diario di bordo, workshop e laboratori)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98D83BF-8DA7-4A33-82B4-32B4C6830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0E036-2AD3-40EE-8A71-C2A4E931E2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667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BEB36-539A-42C8-863C-05F83E5A9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A8E628E-99EC-9D68-559F-26F5873260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F6B6AAE-0821-2F81-E5FB-00EAD54E6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Temi: </a:t>
            </a:r>
          </a:p>
          <a:p>
            <a:r>
              <a:rPr lang="it-IT"/>
              <a:t>Ai nuovo fattore abilitante </a:t>
            </a:r>
          </a:p>
          <a:p>
            <a:r>
              <a:rPr lang="it-IT"/>
              <a:t>Ricerca e nuovo modello gestionale (nuovo fattore abilitante)  </a:t>
            </a:r>
          </a:p>
          <a:p>
            <a:endParaRPr lang="it-IT"/>
          </a:p>
          <a:p>
            <a:endParaRPr lang="it-IT"/>
          </a:p>
          <a:p>
            <a:r>
              <a:rPr lang="it-IT"/>
              <a:t>Cosa e poi come (pannelli, </a:t>
            </a:r>
            <a:r>
              <a:rPr lang="it-IT" err="1"/>
              <a:t>istant</a:t>
            </a:r>
            <a:r>
              <a:rPr lang="it-IT"/>
              <a:t> survey, diario di bordo, workshop e laboratori)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61593E-F701-A27F-AB6C-88D9EA5D0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0E036-2AD3-40EE-8A71-C2A4E931E2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039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47AAC-18FC-C057-7D60-3D90D8A6B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CC836AB-25B0-8E52-D379-632DCEC97F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9BCF332-DB4A-4D6A-64FB-35F08B152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Temi: </a:t>
            </a:r>
          </a:p>
          <a:p>
            <a:r>
              <a:rPr lang="it-IT"/>
              <a:t>Ai nuovo fattore abilitante </a:t>
            </a:r>
          </a:p>
          <a:p>
            <a:r>
              <a:rPr lang="it-IT"/>
              <a:t>Ricerca e nuovo modello gestionale (nuovo fattore abilitante)  </a:t>
            </a:r>
          </a:p>
          <a:p>
            <a:endParaRPr lang="it-IT"/>
          </a:p>
          <a:p>
            <a:endParaRPr lang="it-IT"/>
          </a:p>
          <a:p>
            <a:r>
              <a:rPr lang="it-IT"/>
              <a:t>Cosa e poi come (pannelli, </a:t>
            </a:r>
            <a:r>
              <a:rPr lang="it-IT" err="1"/>
              <a:t>istant</a:t>
            </a:r>
            <a:r>
              <a:rPr lang="it-IT"/>
              <a:t> survey, diario di bordo, workshop e laboratori)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6868FD3-7A33-FE5A-10B2-1E6D46689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0E036-2AD3-40EE-8A71-C2A4E931E2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563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DEBDE-90B9-240F-F582-F806A6895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0BE9D9E-D87F-94A2-8B4E-C9D226452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8B13C16-2A20-CCE7-3189-EC55C63E4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Temi: </a:t>
            </a:r>
          </a:p>
          <a:p>
            <a:r>
              <a:rPr lang="it-IT"/>
              <a:t>Ai nuovo fattore abilitante </a:t>
            </a:r>
          </a:p>
          <a:p>
            <a:r>
              <a:rPr lang="it-IT"/>
              <a:t>Ricerca e nuovo modello gestionale (nuovo fattore abilitante)  </a:t>
            </a:r>
          </a:p>
          <a:p>
            <a:endParaRPr lang="it-IT"/>
          </a:p>
          <a:p>
            <a:endParaRPr lang="it-IT"/>
          </a:p>
          <a:p>
            <a:r>
              <a:rPr lang="it-IT"/>
              <a:t>Cosa e poi come (pannelli, </a:t>
            </a:r>
            <a:r>
              <a:rPr lang="it-IT" err="1"/>
              <a:t>istant</a:t>
            </a:r>
            <a:r>
              <a:rPr lang="it-IT"/>
              <a:t> survey, diario di bordo, workshop e laboratori)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CBCD21F-B897-D620-91B1-DA93A7C63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0E036-2AD3-40EE-8A71-C2A4E931E2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297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83297-63F7-B70A-048B-C7505288B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0E99169-0BC7-ED5A-08A7-3E9C39A9F5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8AB5B8D-A6EB-458C-E3EA-B5EA2429F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Temi: </a:t>
            </a:r>
          </a:p>
          <a:p>
            <a:r>
              <a:rPr lang="it-IT"/>
              <a:t>Ai nuovo fattore abilitante </a:t>
            </a:r>
          </a:p>
          <a:p>
            <a:r>
              <a:rPr lang="it-IT"/>
              <a:t>Ricerca e nuovo modello gestionale (nuovo fattore abilitante)  </a:t>
            </a:r>
          </a:p>
          <a:p>
            <a:endParaRPr lang="it-IT"/>
          </a:p>
          <a:p>
            <a:endParaRPr lang="it-IT"/>
          </a:p>
          <a:p>
            <a:r>
              <a:rPr lang="it-IT"/>
              <a:t>Cosa e poi come (pannelli, </a:t>
            </a:r>
            <a:r>
              <a:rPr lang="it-IT" err="1"/>
              <a:t>istant</a:t>
            </a:r>
            <a:r>
              <a:rPr lang="it-IT"/>
              <a:t> survey, diario di bordo, workshop e laboratori)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4DC5FF9-73C0-F46E-E9F4-225096D68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0E036-2AD3-40EE-8A71-C2A4E931E2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55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58104-8454-53B7-4094-E6DA65321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2894C17-2363-6B77-2D3C-D87B37297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C2D0069-2EE2-DE23-AE6C-EFA4F85BDE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Temi: </a:t>
            </a:r>
          </a:p>
          <a:p>
            <a:r>
              <a:rPr lang="it-IT"/>
              <a:t>Ai nuovo fattore abilitante </a:t>
            </a:r>
          </a:p>
          <a:p>
            <a:r>
              <a:rPr lang="it-IT"/>
              <a:t>Ricerca e nuovo modello gestionale (nuovo fattore abilitante)  </a:t>
            </a:r>
          </a:p>
          <a:p>
            <a:endParaRPr lang="it-IT"/>
          </a:p>
          <a:p>
            <a:endParaRPr lang="it-IT"/>
          </a:p>
          <a:p>
            <a:r>
              <a:rPr lang="it-IT"/>
              <a:t>Cosa e poi come (pannelli, </a:t>
            </a:r>
            <a:r>
              <a:rPr lang="it-IT" err="1"/>
              <a:t>istant</a:t>
            </a:r>
            <a:r>
              <a:rPr lang="it-IT"/>
              <a:t> survey, diario di bordo, workshop e laboratori)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18A8A1A-2678-5213-581E-8FC752B6D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0E036-2AD3-40EE-8A71-C2A4E931E2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39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bianco, grigio, nebbia&#10;&#10;Il contenuto generato dall'IA potrebbe non essere corretto.">
            <a:extLst>
              <a:ext uri="{FF2B5EF4-FFF2-40B4-BE49-F238E27FC236}">
                <a16:creationId xmlns:a16="http://schemas.microsoft.com/office/drawing/2014/main" id="{057628F8-3A52-144B-1696-9BA58976D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0"/>
            <a:ext cx="12221817" cy="6858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73B531A-3047-37F2-F87D-FA96FBBFD4D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042333" y="202518"/>
            <a:ext cx="922917" cy="59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FBBF36-C259-C459-2FDC-DD2FAED32E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50" y="3079"/>
            <a:ext cx="2374086" cy="685492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9775CB-D7D1-FF70-9421-9B0BBF3990EA}"/>
              </a:ext>
            </a:extLst>
          </p:cNvPr>
          <p:cNvSpPr txBox="1"/>
          <p:nvPr userDrawn="1"/>
        </p:nvSpPr>
        <p:spPr>
          <a:xfrm>
            <a:off x="5526931" y="6519446"/>
            <a:ext cx="3565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85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bianco, grigio, nebbia&#10;&#10;Il contenuto generato dall'IA potrebbe non essere corretto.">
            <a:extLst>
              <a:ext uri="{FF2B5EF4-FFF2-40B4-BE49-F238E27FC236}">
                <a16:creationId xmlns:a16="http://schemas.microsoft.com/office/drawing/2014/main" id="{057628F8-3A52-144B-1696-9BA58976D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817" y="0"/>
            <a:ext cx="12221817" cy="6858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73B531A-3047-37F2-F87D-FA96FBBFD4D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65" b="-10836"/>
          <a:stretch/>
        </p:blipFill>
        <p:spPr bwMode="auto">
          <a:xfrm>
            <a:off x="11042333" y="202518"/>
            <a:ext cx="922917" cy="59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FBBF36-C259-C459-2FDC-DD2FAED32E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50" y="3080"/>
            <a:ext cx="2374086" cy="242635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9775CB-D7D1-FF70-9421-9B0BBF3990EA}"/>
              </a:ext>
            </a:extLst>
          </p:cNvPr>
          <p:cNvSpPr txBox="1"/>
          <p:nvPr userDrawn="1"/>
        </p:nvSpPr>
        <p:spPr>
          <a:xfrm>
            <a:off x="5526931" y="6519446"/>
            <a:ext cx="37860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11F82D01-08A0-FB4A-9D59-E556755F31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14" y="4598894"/>
            <a:ext cx="2374086" cy="225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9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773B531A-3047-37F2-F87D-FA96FBBFD4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6443C0-19EA-AACA-3904-88F07923CD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839" y="-69574"/>
            <a:ext cx="2524324" cy="6927573"/>
          </a:xfrm>
          <a:prstGeom prst="rect">
            <a:avLst/>
          </a:prstGeom>
        </p:spPr>
      </p:pic>
      <p:pic>
        <p:nvPicPr>
          <p:cNvPr id="2" name="Immagine 1" descr="Immagine che contiene bianco, grigio, nebbia&#10;&#10;Il contenuto generato dall'IA potrebbe non essere corretto.">
            <a:extLst>
              <a:ext uri="{FF2B5EF4-FFF2-40B4-BE49-F238E27FC236}">
                <a16:creationId xmlns:a16="http://schemas.microsoft.com/office/drawing/2014/main" id="{937F5E1C-C4B0-5E60-2924-BF1E9FC16B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817" y="0"/>
            <a:ext cx="12221817" cy="6858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Immagine 5" descr="Immagine che contiene Policromia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D29E76C-6C9C-E4EE-04A1-EF3DB87519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97" y="3191434"/>
            <a:ext cx="12221816" cy="366656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23A132B-16B2-EF91-3646-C4857C859F48}"/>
              </a:ext>
            </a:extLst>
          </p:cNvPr>
          <p:cNvSpPr txBox="1"/>
          <p:nvPr userDrawn="1"/>
        </p:nvSpPr>
        <p:spPr>
          <a:xfrm>
            <a:off x="209839" y="6519445"/>
            <a:ext cx="3845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chemeClr val="bg1"/>
              </a:solidFill>
              <a:latin typeface="Berlari" panose="02000503000000000000" pitchFamily="2" charset="0"/>
              <a:cs typeface="Arial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D4DF954-4A9A-EE68-5260-BC472EB0F2A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58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bianco, grigio, nebbia&#10;&#10;Il contenuto generato dall'IA potrebbe non essere corretto.">
            <a:extLst>
              <a:ext uri="{FF2B5EF4-FFF2-40B4-BE49-F238E27FC236}">
                <a16:creationId xmlns:a16="http://schemas.microsoft.com/office/drawing/2014/main" id="{3AD1AC5C-AF44-0F45-332D-C84674DA4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817" y="0"/>
            <a:ext cx="12221817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0EF5557-4104-21B9-7F29-3E0B4C6625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97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FE92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499B995-B832-A0F0-97EA-D7C3436C2AD6}"/>
              </a:ext>
            </a:extLst>
          </p:cNvPr>
          <p:cNvSpPr txBox="1"/>
          <p:nvPr userDrawn="1"/>
        </p:nvSpPr>
        <p:spPr>
          <a:xfrm>
            <a:off x="0" y="6519446"/>
            <a:ext cx="41399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>
                <a:solidFill>
                  <a:srgbClr val="002060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rgbClr val="002060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rgbClr val="002060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rgbClr val="002060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rgbClr val="002060"/>
              </a:solidFill>
              <a:latin typeface="Berlari" panose="02000503000000000000" pitchFamily="2" charset="0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5161E-DEC1-BCF1-2BE6-4555F70942E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212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FFC5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EB124C-6D52-693A-344A-306A09404D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FDE969-50E1-8C53-DF20-937178C02B39}"/>
              </a:ext>
            </a:extLst>
          </p:cNvPr>
          <p:cNvSpPr txBox="1"/>
          <p:nvPr userDrawn="1"/>
        </p:nvSpPr>
        <p:spPr>
          <a:xfrm>
            <a:off x="1" y="6519446"/>
            <a:ext cx="4139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>
                <a:solidFill>
                  <a:srgbClr val="2C4E80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rgbClr val="2C4E80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rgbClr val="2C4E80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rgbClr val="2C4E80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rgbClr val="2C4E80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7067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0021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A156D13-80E6-185E-495C-DF78C1CF819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A930693-B7AB-0698-3D58-432D6D298EA4}"/>
              </a:ext>
            </a:extLst>
          </p:cNvPr>
          <p:cNvSpPr txBox="1"/>
          <p:nvPr userDrawn="1"/>
        </p:nvSpPr>
        <p:spPr>
          <a:xfrm>
            <a:off x="1" y="6519446"/>
            <a:ext cx="4139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chemeClr val="bg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0624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2C4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0105621-65D1-206E-7AC6-CB631A797C66}"/>
              </a:ext>
            </a:extLst>
          </p:cNvPr>
          <p:cNvSpPr txBox="1"/>
          <p:nvPr userDrawn="1"/>
        </p:nvSpPr>
        <p:spPr>
          <a:xfrm>
            <a:off x="1" y="6519446"/>
            <a:ext cx="4139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chemeClr val="bg1"/>
              </a:solidFill>
              <a:latin typeface="Berlari" panose="02000503000000000000" pitchFamily="2" charset="0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2A827-9F70-06BA-13F2-ED3191F954C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440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FE92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499B995-B832-A0F0-97EA-D7C3436C2AD6}"/>
              </a:ext>
            </a:extLst>
          </p:cNvPr>
          <p:cNvSpPr txBox="1"/>
          <p:nvPr userDrawn="1"/>
        </p:nvSpPr>
        <p:spPr>
          <a:xfrm>
            <a:off x="0" y="6519446"/>
            <a:ext cx="41399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>
                <a:solidFill>
                  <a:srgbClr val="002060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rgbClr val="002060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rgbClr val="002060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rgbClr val="002060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rgbClr val="002060"/>
              </a:solidFill>
              <a:latin typeface="Berlari" panose="02000503000000000000" pitchFamily="2" charset="0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5161E-DEC1-BCF1-2BE6-4555F70942E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148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FFC5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EB124C-6D52-693A-344A-306A09404D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FDE969-50E1-8C53-DF20-937178C02B39}"/>
              </a:ext>
            </a:extLst>
          </p:cNvPr>
          <p:cNvSpPr txBox="1"/>
          <p:nvPr userDrawn="1"/>
        </p:nvSpPr>
        <p:spPr>
          <a:xfrm>
            <a:off x="1" y="6519446"/>
            <a:ext cx="4139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>
                <a:solidFill>
                  <a:srgbClr val="2C4E80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rgbClr val="2C4E80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rgbClr val="2C4E80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rgbClr val="2C4E80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rgbClr val="2C4E80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070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0021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156D13-80E6-185E-495C-DF78C1CF819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A930693-B7AB-0698-3D58-432D6D298EA4}"/>
              </a:ext>
            </a:extLst>
          </p:cNvPr>
          <p:cNvSpPr txBox="1"/>
          <p:nvPr userDrawn="1"/>
        </p:nvSpPr>
        <p:spPr>
          <a:xfrm>
            <a:off x="1" y="6519446"/>
            <a:ext cx="4139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chemeClr val="bg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06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773B531A-3047-37F2-F87D-FA96FBBFD4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6443C0-19EA-AACA-3904-88F07923CD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839" y="-69574"/>
            <a:ext cx="2524324" cy="6927573"/>
          </a:xfrm>
          <a:prstGeom prst="rect">
            <a:avLst/>
          </a:prstGeom>
        </p:spPr>
      </p:pic>
      <p:pic>
        <p:nvPicPr>
          <p:cNvPr id="2" name="Immagine 1" descr="Immagine che contiene bianco, grigio, nebbia&#10;&#10;Il contenuto generato dall'IA potrebbe non essere corretto.">
            <a:extLst>
              <a:ext uri="{FF2B5EF4-FFF2-40B4-BE49-F238E27FC236}">
                <a16:creationId xmlns:a16="http://schemas.microsoft.com/office/drawing/2014/main" id="{937F5E1C-C4B0-5E60-2924-BF1E9FC16B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0"/>
            <a:ext cx="12221817" cy="6858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Immagine 5" descr="Immagine che contiene Policromia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D29E76C-6C9C-E4EE-04A1-EF3DB87519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7" y="0"/>
            <a:ext cx="12168554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23A132B-16B2-EF91-3646-C4857C859F48}"/>
              </a:ext>
            </a:extLst>
          </p:cNvPr>
          <p:cNvSpPr txBox="1"/>
          <p:nvPr userDrawn="1"/>
        </p:nvSpPr>
        <p:spPr>
          <a:xfrm>
            <a:off x="209839" y="6519445"/>
            <a:ext cx="3565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chemeClr val="bg1"/>
              </a:solidFill>
              <a:latin typeface="Berlari" panose="02000503000000000000" pitchFamily="2" charset="0"/>
              <a:cs typeface="Arial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D4DF954-4A9A-EE68-5260-BC472EB0F2A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9646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2C4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0105621-65D1-206E-7AC6-CB631A797C66}"/>
              </a:ext>
            </a:extLst>
          </p:cNvPr>
          <p:cNvSpPr txBox="1"/>
          <p:nvPr userDrawn="1"/>
        </p:nvSpPr>
        <p:spPr>
          <a:xfrm>
            <a:off x="1" y="6519446"/>
            <a:ext cx="4139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chemeClr val="bg1"/>
              </a:solidFill>
              <a:latin typeface="Berlari" panose="02000503000000000000" pitchFamily="2" charset="0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2A827-9F70-06BA-13F2-ED3191F954C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184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5083B4D-056D-F5D4-C990-A0BAD5E9C9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F92B101-0476-61A6-2B26-FB0E5BADBB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7013" y="3368797"/>
            <a:ext cx="2374086" cy="348920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61CBE1D-7752-F9AD-FB6F-281F5DB1A015}"/>
              </a:ext>
            </a:extLst>
          </p:cNvPr>
          <p:cNvSpPr txBox="1"/>
          <p:nvPr userDrawn="1"/>
        </p:nvSpPr>
        <p:spPr>
          <a:xfrm>
            <a:off x="4264069" y="1982450"/>
            <a:ext cx="32399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>
                <a:solidFill>
                  <a:schemeClr val="accent1"/>
                </a:solidFill>
                <a:latin typeface="Berlari" panose="02000503000000000000" pitchFamily="2" charset="0"/>
              </a:rPr>
              <a:t>Grazie</a:t>
            </a:r>
            <a:endParaRPr lang="en-US" sz="8800">
              <a:solidFill>
                <a:schemeClr val="accent1"/>
              </a:solidFill>
              <a:latin typeface="Berlari" panose="02000503000000000000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7E222F0-40A9-361B-F775-570180577973}"/>
              </a:ext>
            </a:extLst>
          </p:cNvPr>
          <p:cNvSpPr txBox="1"/>
          <p:nvPr userDrawn="1"/>
        </p:nvSpPr>
        <p:spPr>
          <a:xfrm>
            <a:off x="8259418" y="6519446"/>
            <a:ext cx="3791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74BD2C1-34A4-1B8D-2345-65C18AE9CF1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65" b="-10836"/>
          <a:stretch/>
        </p:blipFill>
        <p:spPr bwMode="auto">
          <a:xfrm>
            <a:off x="10898155" y="61369"/>
            <a:ext cx="1153012" cy="74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99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8AA476B-CBA0-3EE4-C609-4159CD252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744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773B531A-3047-37F2-F87D-FA96FBBFD4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FBBF36-C259-C459-2FDC-DD2FAED32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742" y="1"/>
            <a:ext cx="2711591" cy="2145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6443C0-19EA-AACA-3904-88F07923CD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9839" y="4418893"/>
            <a:ext cx="2524324" cy="24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817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773B531A-3047-37F2-F87D-FA96FBBFD4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6443C0-19EA-AACA-3904-88F07923CD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9839" y="0"/>
            <a:ext cx="252432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5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NFN">
            <a:extLst>
              <a:ext uri="{FF2B5EF4-FFF2-40B4-BE49-F238E27FC236}">
                <a16:creationId xmlns:a16="http://schemas.microsoft.com/office/drawing/2014/main" id="{18D7472D-7AEA-D8A1-C1D9-238DBFA59E1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67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C1FFA7B5-08EF-648A-0FCE-55502A3D8C26}"/>
              </a:ext>
            </a:extLst>
          </p:cNvPr>
          <p:cNvSpPr/>
          <p:nvPr userDrawn="1"/>
        </p:nvSpPr>
        <p:spPr>
          <a:xfrm>
            <a:off x="9727527" y="6328398"/>
            <a:ext cx="521257" cy="529602"/>
          </a:xfrm>
          <a:prstGeom prst="rect">
            <a:avLst/>
          </a:prstGeom>
          <a:solidFill>
            <a:srgbClr val="B408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E2E3811-21AA-D061-9305-3D2B3DBB8B36}"/>
              </a:ext>
            </a:extLst>
          </p:cNvPr>
          <p:cNvSpPr/>
          <p:nvPr userDrawn="1"/>
        </p:nvSpPr>
        <p:spPr>
          <a:xfrm>
            <a:off x="10378593" y="6328398"/>
            <a:ext cx="521257" cy="529602"/>
          </a:xfrm>
          <a:prstGeom prst="rect">
            <a:avLst/>
          </a:prstGeom>
          <a:solidFill>
            <a:srgbClr val="C63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1333FE4-A13B-4C8F-F6DF-807CD1512BA0}"/>
              </a:ext>
            </a:extLst>
          </p:cNvPr>
          <p:cNvSpPr/>
          <p:nvPr userDrawn="1"/>
        </p:nvSpPr>
        <p:spPr>
          <a:xfrm>
            <a:off x="11024668" y="6328398"/>
            <a:ext cx="521257" cy="529602"/>
          </a:xfrm>
          <a:prstGeom prst="rect">
            <a:avLst/>
          </a:prstGeom>
          <a:solidFill>
            <a:srgbClr val="EB4D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C1F4C4F1-4FA8-D397-D541-4485D3BAEEA6}"/>
              </a:ext>
            </a:extLst>
          </p:cNvPr>
          <p:cNvSpPr/>
          <p:nvPr userDrawn="1"/>
        </p:nvSpPr>
        <p:spPr>
          <a:xfrm>
            <a:off x="11670743" y="6328398"/>
            <a:ext cx="521257" cy="529602"/>
          </a:xfrm>
          <a:prstGeom prst="rect">
            <a:avLst/>
          </a:prstGeom>
          <a:solidFill>
            <a:srgbClr val="FF7E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5013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8128001" y="0"/>
            <a:ext cx="406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6A4D40B-CD0B-3EBB-A0DF-08EA2FBF7D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CEBE6283-2A9E-215B-A505-01F89DF4BC8B}"/>
              </a:ext>
            </a:extLst>
          </p:cNvPr>
          <p:cNvSpPr/>
          <p:nvPr userDrawn="1"/>
        </p:nvSpPr>
        <p:spPr>
          <a:xfrm>
            <a:off x="9727527" y="6328398"/>
            <a:ext cx="521257" cy="529602"/>
          </a:xfrm>
          <a:prstGeom prst="rect">
            <a:avLst/>
          </a:prstGeom>
          <a:solidFill>
            <a:srgbClr val="B408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0E8D9BB-0598-38F2-F26A-8EBD98493D60}"/>
              </a:ext>
            </a:extLst>
          </p:cNvPr>
          <p:cNvSpPr/>
          <p:nvPr userDrawn="1"/>
        </p:nvSpPr>
        <p:spPr>
          <a:xfrm>
            <a:off x="10378593" y="6328398"/>
            <a:ext cx="521257" cy="529602"/>
          </a:xfrm>
          <a:prstGeom prst="rect">
            <a:avLst/>
          </a:prstGeom>
          <a:solidFill>
            <a:srgbClr val="C63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DAB9303-7905-9777-86FB-7EA4AFD7C726}"/>
              </a:ext>
            </a:extLst>
          </p:cNvPr>
          <p:cNvSpPr/>
          <p:nvPr userDrawn="1"/>
        </p:nvSpPr>
        <p:spPr>
          <a:xfrm>
            <a:off x="11024668" y="6328398"/>
            <a:ext cx="521257" cy="529602"/>
          </a:xfrm>
          <a:prstGeom prst="rect">
            <a:avLst/>
          </a:prstGeom>
          <a:solidFill>
            <a:srgbClr val="EB4D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1E10939-9C61-1DAA-A54D-917B19D2B667}"/>
              </a:ext>
            </a:extLst>
          </p:cNvPr>
          <p:cNvSpPr/>
          <p:nvPr userDrawn="1"/>
        </p:nvSpPr>
        <p:spPr>
          <a:xfrm>
            <a:off x="11670743" y="6328398"/>
            <a:ext cx="521257" cy="529602"/>
          </a:xfrm>
          <a:prstGeom prst="rect">
            <a:avLst/>
          </a:prstGeom>
          <a:solidFill>
            <a:srgbClr val="FF7E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208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74168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AFFAE72-C473-1709-22B3-C99102003245}"/>
              </a:ext>
            </a:extLst>
          </p:cNvPr>
          <p:cNvSpPr/>
          <p:nvPr userDrawn="1"/>
        </p:nvSpPr>
        <p:spPr>
          <a:xfrm>
            <a:off x="9727527" y="6328398"/>
            <a:ext cx="521257" cy="529602"/>
          </a:xfrm>
          <a:prstGeom prst="rect">
            <a:avLst/>
          </a:prstGeom>
          <a:solidFill>
            <a:srgbClr val="B408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16C81F3-860C-5ADB-2AC0-4EAE981EDA64}"/>
              </a:ext>
            </a:extLst>
          </p:cNvPr>
          <p:cNvSpPr/>
          <p:nvPr userDrawn="1"/>
        </p:nvSpPr>
        <p:spPr>
          <a:xfrm>
            <a:off x="10378593" y="6328398"/>
            <a:ext cx="521257" cy="529602"/>
          </a:xfrm>
          <a:prstGeom prst="rect">
            <a:avLst/>
          </a:prstGeom>
          <a:solidFill>
            <a:srgbClr val="C63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A9ED095-295E-79B6-0DA3-3B1D3937BA2A}"/>
              </a:ext>
            </a:extLst>
          </p:cNvPr>
          <p:cNvSpPr/>
          <p:nvPr userDrawn="1"/>
        </p:nvSpPr>
        <p:spPr>
          <a:xfrm>
            <a:off x="11024668" y="6328398"/>
            <a:ext cx="521257" cy="529602"/>
          </a:xfrm>
          <a:prstGeom prst="rect">
            <a:avLst/>
          </a:prstGeom>
          <a:solidFill>
            <a:srgbClr val="EB4D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DA7F939-E128-735E-B9D9-3343FCEF97A4}"/>
              </a:ext>
            </a:extLst>
          </p:cNvPr>
          <p:cNvSpPr/>
          <p:nvPr userDrawn="1"/>
        </p:nvSpPr>
        <p:spPr>
          <a:xfrm>
            <a:off x="11670743" y="6328398"/>
            <a:ext cx="521257" cy="529602"/>
          </a:xfrm>
          <a:prstGeom prst="rect">
            <a:avLst/>
          </a:prstGeom>
          <a:solidFill>
            <a:srgbClr val="FF7E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407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8953500" y="0"/>
            <a:ext cx="3238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AFFAE72-C473-1709-22B3-C99102003245}"/>
              </a:ext>
            </a:extLst>
          </p:cNvPr>
          <p:cNvSpPr/>
          <p:nvPr userDrawn="1"/>
        </p:nvSpPr>
        <p:spPr>
          <a:xfrm>
            <a:off x="9727527" y="6328398"/>
            <a:ext cx="521257" cy="529602"/>
          </a:xfrm>
          <a:prstGeom prst="rect">
            <a:avLst/>
          </a:prstGeom>
          <a:solidFill>
            <a:srgbClr val="B408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16C81F3-860C-5ADB-2AC0-4EAE981EDA64}"/>
              </a:ext>
            </a:extLst>
          </p:cNvPr>
          <p:cNvSpPr/>
          <p:nvPr userDrawn="1"/>
        </p:nvSpPr>
        <p:spPr>
          <a:xfrm>
            <a:off x="10378593" y="6328398"/>
            <a:ext cx="521257" cy="529602"/>
          </a:xfrm>
          <a:prstGeom prst="rect">
            <a:avLst/>
          </a:prstGeom>
          <a:solidFill>
            <a:srgbClr val="C63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A9ED095-295E-79B6-0DA3-3B1D3937BA2A}"/>
              </a:ext>
            </a:extLst>
          </p:cNvPr>
          <p:cNvSpPr/>
          <p:nvPr userDrawn="1"/>
        </p:nvSpPr>
        <p:spPr>
          <a:xfrm>
            <a:off x="11024668" y="6328398"/>
            <a:ext cx="521257" cy="529602"/>
          </a:xfrm>
          <a:prstGeom prst="rect">
            <a:avLst/>
          </a:prstGeom>
          <a:solidFill>
            <a:srgbClr val="EB4D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DA7F939-E128-735E-B9D9-3343FCEF97A4}"/>
              </a:ext>
            </a:extLst>
          </p:cNvPr>
          <p:cNvSpPr/>
          <p:nvPr userDrawn="1"/>
        </p:nvSpPr>
        <p:spPr>
          <a:xfrm>
            <a:off x="11670743" y="6328398"/>
            <a:ext cx="521257" cy="529602"/>
          </a:xfrm>
          <a:prstGeom prst="rect">
            <a:avLst/>
          </a:prstGeom>
          <a:solidFill>
            <a:srgbClr val="FF7E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501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4531360" y="0"/>
            <a:ext cx="766063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8AA476B-CBA0-3EE4-C609-4159CD252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19A181C-BA63-271B-91D5-A2BF9CD66306}"/>
              </a:ext>
            </a:extLst>
          </p:cNvPr>
          <p:cNvSpPr/>
          <p:nvPr userDrawn="1"/>
        </p:nvSpPr>
        <p:spPr>
          <a:xfrm>
            <a:off x="9727527" y="6328398"/>
            <a:ext cx="521257" cy="529602"/>
          </a:xfrm>
          <a:prstGeom prst="rect">
            <a:avLst/>
          </a:prstGeom>
          <a:solidFill>
            <a:srgbClr val="B408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5FDE3D1-4B95-FE40-4AA8-406871B49990}"/>
              </a:ext>
            </a:extLst>
          </p:cNvPr>
          <p:cNvSpPr/>
          <p:nvPr userDrawn="1"/>
        </p:nvSpPr>
        <p:spPr>
          <a:xfrm>
            <a:off x="10378593" y="6328398"/>
            <a:ext cx="521257" cy="529602"/>
          </a:xfrm>
          <a:prstGeom prst="rect">
            <a:avLst/>
          </a:prstGeom>
          <a:solidFill>
            <a:srgbClr val="C63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4D9B0DB-694D-1A89-385A-B1FB5D5DC9A1}"/>
              </a:ext>
            </a:extLst>
          </p:cNvPr>
          <p:cNvSpPr/>
          <p:nvPr userDrawn="1"/>
        </p:nvSpPr>
        <p:spPr>
          <a:xfrm>
            <a:off x="11024668" y="6328398"/>
            <a:ext cx="521257" cy="529602"/>
          </a:xfrm>
          <a:prstGeom prst="rect">
            <a:avLst/>
          </a:prstGeom>
          <a:solidFill>
            <a:srgbClr val="EB4D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8946636-9F49-ACA6-5035-A77824D7B7FB}"/>
              </a:ext>
            </a:extLst>
          </p:cNvPr>
          <p:cNvSpPr/>
          <p:nvPr userDrawn="1"/>
        </p:nvSpPr>
        <p:spPr>
          <a:xfrm>
            <a:off x="11670743" y="6328398"/>
            <a:ext cx="521257" cy="529602"/>
          </a:xfrm>
          <a:prstGeom prst="rect">
            <a:avLst/>
          </a:prstGeom>
          <a:solidFill>
            <a:srgbClr val="FF7E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613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bianco, grigio, nebbia&#10;&#10;Il contenuto generato dall'IA potrebbe non essere corretto.">
            <a:extLst>
              <a:ext uri="{FF2B5EF4-FFF2-40B4-BE49-F238E27FC236}">
                <a16:creationId xmlns:a16="http://schemas.microsoft.com/office/drawing/2014/main" id="{3AD1AC5C-AF44-0F45-332D-C84674DA4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0"/>
            <a:ext cx="12221817" cy="6858000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036D3134-383E-0E83-5AF5-9301346A4DBA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C1FFA7B5-08EF-648A-0FCE-55502A3D8C26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6E2E3811-21AA-D061-9305-3D2B3DBB8B36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51333FE4-A13B-4C8F-F6DF-807CD1512BA0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C1F4C4F1-4FA8-D397-D541-4485D3BAEEA6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Immagine 4" descr="Immagine che contiene Policromia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CDB96210-8807-47C3-C15A-E44B056C73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1695" y="871695"/>
            <a:ext cx="6858000" cy="511461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0EF5557-4104-21B9-7F29-3E0B4C6625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5083B4D-056D-F5D4-C990-A0BAD5E9C9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142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NFN">
            <a:extLst>
              <a:ext uri="{FF2B5EF4-FFF2-40B4-BE49-F238E27FC236}">
                <a16:creationId xmlns:a16="http://schemas.microsoft.com/office/drawing/2014/main" id="{18F1ACB4-7465-7A6E-FF0C-D4281D152E7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67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777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7">
            <a:extLst>
              <a:ext uri="{FF2B5EF4-FFF2-40B4-BE49-F238E27FC236}">
                <a16:creationId xmlns:a16="http://schemas.microsoft.com/office/drawing/2014/main" id="{A8748211-90B8-A45C-BC44-74C460518F65}"/>
              </a:ext>
            </a:extLst>
          </p:cNvPr>
          <p:cNvSpPr>
            <a:spLocks/>
          </p:cNvSpPr>
          <p:nvPr userDrawn="1"/>
        </p:nvSpPr>
        <p:spPr>
          <a:xfrm>
            <a:off x="0" y="2218414"/>
            <a:ext cx="12192000" cy="463952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reaming Outloud Pro"/>
              <a:ea typeface="+mn-ea"/>
              <a:cs typeface="+mn-cs"/>
            </a:endParaRPr>
          </a:p>
        </p:txBody>
      </p:sp>
      <p:pic>
        <p:nvPicPr>
          <p:cNvPr id="9" name="Picture 4" descr="INFN">
            <a:extLst>
              <a:ext uri="{FF2B5EF4-FFF2-40B4-BE49-F238E27FC236}">
                <a16:creationId xmlns:a16="http://schemas.microsoft.com/office/drawing/2014/main" id="{7A8F1871-FE70-8F90-07AB-9BE708D121E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67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26CD6B7-ECC1-DBEC-2B58-E6A54A2622F5}"/>
              </a:ext>
            </a:extLst>
          </p:cNvPr>
          <p:cNvSpPr/>
          <p:nvPr userDrawn="1"/>
        </p:nvSpPr>
        <p:spPr>
          <a:xfrm>
            <a:off x="9727527" y="6328398"/>
            <a:ext cx="521257" cy="529602"/>
          </a:xfrm>
          <a:prstGeom prst="rect">
            <a:avLst/>
          </a:prstGeom>
          <a:solidFill>
            <a:srgbClr val="B408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6B7D079-23D9-C1CF-121A-6EAFF524F24C}"/>
              </a:ext>
            </a:extLst>
          </p:cNvPr>
          <p:cNvSpPr/>
          <p:nvPr userDrawn="1"/>
        </p:nvSpPr>
        <p:spPr>
          <a:xfrm>
            <a:off x="10378593" y="6328398"/>
            <a:ext cx="521257" cy="529602"/>
          </a:xfrm>
          <a:prstGeom prst="rect">
            <a:avLst/>
          </a:prstGeom>
          <a:solidFill>
            <a:srgbClr val="C63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CF8B271-E77A-BD96-7F24-5A22E1E2EB4D}"/>
              </a:ext>
            </a:extLst>
          </p:cNvPr>
          <p:cNvSpPr/>
          <p:nvPr userDrawn="1"/>
        </p:nvSpPr>
        <p:spPr>
          <a:xfrm>
            <a:off x="11024668" y="6328398"/>
            <a:ext cx="521257" cy="529602"/>
          </a:xfrm>
          <a:prstGeom prst="rect">
            <a:avLst/>
          </a:prstGeom>
          <a:solidFill>
            <a:srgbClr val="EB4D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DD46925-68E9-9A5C-2295-98362A9C2759}"/>
              </a:ext>
            </a:extLst>
          </p:cNvPr>
          <p:cNvSpPr/>
          <p:nvPr userDrawn="1"/>
        </p:nvSpPr>
        <p:spPr>
          <a:xfrm>
            <a:off x="11670743" y="6328398"/>
            <a:ext cx="521257" cy="529602"/>
          </a:xfrm>
          <a:prstGeom prst="rect">
            <a:avLst/>
          </a:prstGeom>
          <a:solidFill>
            <a:srgbClr val="FF7E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841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A1B8786-F4B8-6702-E8D8-C2B5566E0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0745" y="5071941"/>
            <a:ext cx="2170510" cy="1708833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1CBE1D-7752-F9AD-FB6F-281F5DB1A015}"/>
              </a:ext>
            </a:extLst>
          </p:cNvPr>
          <p:cNvSpPr txBox="1"/>
          <p:nvPr userDrawn="1"/>
        </p:nvSpPr>
        <p:spPr>
          <a:xfrm>
            <a:off x="4713565" y="2806701"/>
            <a:ext cx="2764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>
                <a:solidFill>
                  <a:schemeClr val="bg1"/>
                </a:solidFill>
                <a:latin typeface="Barlow Condensed ExtraBold" panose="020F0502020204030204" pitchFamily="2" charset="0"/>
              </a:rPr>
              <a:t>Grazie</a:t>
            </a:r>
            <a:endParaRPr lang="en-US" sz="6000">
              <a:solidFill>
                <a:schemeClr val="bg1"/>
              </a:solidFill>
              <a:latin typeface="Barlow Condensed ExtraBold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45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FE92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499B995-B832-A0F0-97EA-D7C3436C2AD6}"/>
              </a:ext>
            </a:extLst>
          </p:cNvPr>
          <p:cNvSpPr txBox="1"/>
          <p:nvPr userDrawn="1"/>
        </p:nvSpPr>
        <p:spPr>
          <a:xfrm>
            <a:off x="0" y="6519446"/>
            <a:ext cx="41399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>
                <a:solidFill>
                  <a:srgbClr val="002060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rgbClr val="002060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rgbClr val="002060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rgbClr val="002060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rgbClr val="002060"/>
              </a:solidFill>
              <a:latin typeface="Berlari" panose="02000503000000000000" pitchFamily="2" charset="0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5161E-DEC1-BCF1-2BE6-4555F70942E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631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FFC5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EB124C-6D52-693A-344A-306A09404D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FDE969-50E1-8C53-DF20-937178C02B39}"/>
              </a:ext>
            </a:extLst>
          </p:cNvPr>
          <p:cNvSpPr txBox="1"/>
          <p:nvPr userDrawn="1"/>
        </p:nvSpPr>
        <p:spPr>
          <a:xfrm>
            <a:off x="1" y="6519446"/>
            <a:ext cx="4139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>
                <a:solidFill>
                  <a:srgbClr val="2C4E80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rgbClr val="2C4E80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rgbClr val="2C4E80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rgbClr val="2C4E80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rgbClr val="2C4E80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367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0021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A156D13-80E6-185E-495C-DF78C1CF819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A930693-B7AB-0698-3D58-432D6D298EA4}"/>
              </a:ext>
            </a:extLst>
          </p:cNvPr>
          <p:cNvSpPr txBox="1"/>
          <p:nvPr userDrawn="1"/>
        </p:nvSpPr>
        <p:spPr>
          <a:xfrm>
            <a:off x="1" y="6519446"/>
            <a:ext cx="4139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chemeClr val="bg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90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2C4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0105621-65D1-206E-7AC6-CB631A797C66}"/>
              </a:ext>
            </a:extLst>
          </p:cNvPr>
          <p:cNvSpPr txBox="1"/>
          <p:nvPr userDrawn="1"/>
        </p:nvSpPr>
        <p:spPr>
          <a:xfrm>
            <a:off x="1" y="6519446"/>
            <a:ext cx="41399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chemeClr val="bg1"/>
              </a:solidFill>
              <a:latin typeface="Berlari" panose="02000503000000000000" pitchFamily="2" charset="0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2A827-9F70-06BA-13F2-ED3191F954C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98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5083B4D-056D-F5D4-C990-A0BAD5E9C9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F92B101-0476-61A6-2B26-FB0E5BADBB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099"/>
          <a:stretch/>
        </p:blipFill>
        <p:spPr>
          <a:xfrm>
            <a:off x="4697013" y="3368797"/>
            <a:ext cx="2374086" cy="348920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61CBE1D-7752-F9AD-FB6F-281F5DB1A015}"/>
              </a:ext>
            </a:extLst>
          </p:cNvPr>
          <p:cNvSpPr txBox="1"/>
          <p:nvPr userDrawn="1"/>
        </p:nvSpPr>
        <p:spPr>
          <a:xfrm>
            <a:off x="4501621" y="1982450"/>
            <a:ext cx="27648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>
                <a:solidFill>
                  <a:schemeClr val="accent1"/>
                </a:solidFill>
                <a:latin typeface="Berlari" panose="02000503000000000000" pitchFamily="2" charset="0"/>
              </a:rPr>
              <a:t>Grazie</a:t>
            </a:r>
            <a:endParaRPr lang="en-US" sz="8800">
              <a:solidFill>
                <a:schemeClr val="accent1"/>
              </a:solidFill>
              <a:latin typeface="Berlari" panose="02000503000000000000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7E222F0-40A9-361B-F775-570180577973}"/>
              </a:ext>
            </a:extLst>
          </p:cNvPr>
          <p:cNvSpPr txBox="1"/>
          <p:nvPr userDrawn="1"/>
        </p:nvSpPr>
        <p:spPr>
          <a:xfrm>
            <a:off x="9350228" y="6519446"/>
            <a:ext cx="3565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5 – 8 Maggio 2025 - La </a:t>
            </a:r>
            <a:r>
              <a:rPr lang="en-US" altLang="ko-KR" sz="160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74BD2C1-34A4-1B8D-2345-65C18AE9CF1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0898155" y="61369"/>
            <a:ext cx="1153012" cy="74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368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8AA476B-CBA0-3EE4-C609-4159CD252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697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7" r:id="rId2"/>
    <p:sldLayoutId id="2147483657" r:id="rId3"/>
    <p:sldLayoutId id="2147483683" r:id="rId4"/>
    <p:sldLayoutId id="2147483688" r:id="rId5"/>
    <p:sldLayoutId id="2147483689" r:id="rId6"/>
    <p:sldLayoutId id="2147483690" r:id="rId7"/>
    <p:sldLayoutId id="2147483686" r:id="rId8"/>
    <p:sldLayoutId id="214748368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77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12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26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6">
            <a:extLst>
              <a:ext uri="{FF2B5EF4-FFF2-40B4-BE49-F238E27FC236}">
                <a16:creationId xmlns:a16="http://schemas.microsoft.com/office/drawing/2014/main" id="{06E4FB7B-E83F-4BDF-91AC-1421B2A4F5C1}"/>
              </a:ext>
            </a:extLst>
          </p:cNvPr>
          <p:cNvSpPr txBox="1"/>
          <p:nvPr/>
        </p:nvSpPr>
        <p:spPr>
          <a:xfrm>
            <a:off x="5244430" y="5614608"/>
            <a:ext cx="52748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cs typeface="Arial"/>
              </a:rPr>
              <a:t>8 Maggio 2025</a:t>
            </a: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rlow Condensed"/>
              <a:cs typeface="+mn-cs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C4F38912-54C5-430E-7254-F654F39FDE49}"/>
              </a:ext>
            </a:extLst>
          </p:cNvPr>
          <p:cNvSpPr txBox="1"/>
          <p:nvPr/>
        </p:nvSpPr>
        <p:spPr>
          <a:xfrm>
            <a:off x="350913" y="2628781"/>
            <a:ext cx="11641062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ko-KR" sz="6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 Black"/>
                <a:cs typeface="Arial"/>
              </a:rPr>
              <a:t>INFN Condivide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ko-KR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cs typeface="Arial"/>
              </a:rPr>
              <a:t>Una sintesi delle lezioni apprese</a:t>
            </a:r>
          </a:p>
        </p:txBody>
      </p:sp>
    </p:spTree>
    <p:extLst>
      <p:ext uri="{BB962C8B-B14F-4D97-AF65-F5344CB8AC3E}">
        <p14:creationId xmlns:p14="http://schemas.microsoft.com/office/powerpoint/2010/main" val="2945268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19527-B986-1616-443F-7C76E56C0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FD8D28C7-D8A5-A42C-FCFF-A68E11702B60}"/>
              </a:ext>
            </a:extLst>
          </p:cNvPr>
          <p:cNvGrpSpPr/>
          <p:nvPr/>
        </p:nvGrpSpPr>
        <p:grpSpPr>
          <a:xfrm>
            <a:off x="10887740" y="6602818"/>
            <a:ext cx="1304260" cy="255181"/>
            <a:chOff x="9727527" y="6328398"/>
            <a:chExt cx="2464473" cy="529602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ECC00A45-E5C6-DAFE-CE41-FEC0CD07BD72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D99C3DD5-60B0-B61F-7B23-BEF1B88DF77E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8B93BF5D-6AEC-51D5-5BF5-E31B96B088CE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B960280-B92F-704A-DC30-59FAF6F5EE0A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</p:grpSp>
      <p:sp>
        <p:nvSpPr>
          <p:cNvPr id="32" name="TextBox 12">
            <a:extLst>
              <a:ext uri="{FF2B5EF4-FFF2-40B4-BE49-F238E27FC236}">
                <a16:creationId xmlns:a16="http://schemas.microsoft.com/office/drawing/2014/main" id="{44646F13-ECF2-D49E-882E-757737BD56C2}"/>
              </a:ext>
            </a:extLst>
          </p:cNvPr>
          <p:cNvSpPr txBox="1"/>
          <p:nvPr/>
        </p:nvSpPr>
        <p:spPr>
          <a:xfrm>
            <a:off x="683838" y="4201562"/>
            <a:ext cx="11508162" cy="221599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609630">
              <a:defRPr/>
            </a:pPr>
            <a:r>
              <a:rPr lang="it-IT" sz="2400">
                <a:solidFill>
                  <a:srgbClr val="002060"/>
                </a:solidFill>
              </a:rPr>
              <a:t>L’intervento dei Direttori Telesca e Pasqualucci ha contribuito ad evidenziare le </a:t>
            </a:r>
            <a:r>
              <a:rPr lang="it-IT" sz="2400" b="1">
                <a:solidFill>
                  <a:srgbClr val="002060"/>
                </a:solidFill>
              </a:rPr>
              <a:t>direttrici</a:t>
            </a:r>
            <a:r>
              <a:rPr lang="it-IT" sz="2400">
                <a:solidFill>
                  <a:srgbClr val="002060"/>
                </a:solidFill>
              </a:rPr>
              <a:t> che guideranno la  </a:t>
            </a:r>
            <a:r>
              <a:rPr lang="it-IT" sz="2400" b="1">
                <a:solidFill>
                  <a:srgbClr val="002060"/>
                </a:solidFill>
              </a:rPr>
              <a:t>trasformazione</a:t>
            </a:r>
            <a:r>
              <a:rPr lang="it-IT" sz="2400">
                <a:solidFill>
                  <a:srgbClr val="002060"/>
                </a:solidFill>
              </a:rPr>
              <a:t> dell’Istituto relativamente ai </a:t>
            </a:r>
            <a:r>
              <a:rPr lang="it-IT" sz="2400" b="1">
                <a:solidFill>
                  <a:srgbClr val="002060"/>
                </a:solidFill>
              </a:rPr>
              <a:t>processi</a:t>
            </a:r>
            <a:r>
              <a:rPr lang="it-IT" sz="2400">
                <a:solidFill>
                  <a:srgbClr val="002060"/>
                </a:solidFill>
              </a:rPr>
              <a:t> e ai </a:t>
            </a:r>
            <a:r>
              <a:rPr lang="it-IT" sz="2400" b="1">
                <a:solidFill>
                  <a:srgbClr val="002060"/>
                </a:solidFill>
              </a:rPr>
              <a:t>sistemi informativi</a:t>
            </a:r>
            <a:r>
              <a:rPr lang="it-IT" sz="2400">
                <a:solidFill>
                  <a:srgbClr val="002060"/>
                </a:solidFill>
              </a:rPr>
              <a:t>. Partendo dall’attuale configurazione dei sistemi informativi, è stata raccontata la prospettiva che muove verso l</a:t>
            </a:r>
            <a:r>
              <a:rPr lang="it-IT" sz="2400">
                <a:solidFill>
                  <a:schemeClr val="accent1"/>
                </a:solidFill>
              </a:rPr>
              <a:t>’adozione di un sistema ERP, non trascurando, tuttavia, l’importanza cruciale della </a:t>
            </a:r>
            <a:r>
              <a:rPr lang="it-IT" sz="2400" b="1">
                <a:solidFill>
                  <a:schemeClr val="accent1"/>
                </a:solidFill>
              </a:rPr>
              <a:t>responsabilità nell’inserimento dei dati</a:t>
            </a:r>
            <a:r>
              <a:rPr lang="it-IT" sz="2400">
                <a:solidFill>
                  <a:schemeClr val="accent1"/>
                </a:solidFill>
              </a:rPr>
              <a:t>. </a:t>
            </a:r>
          </a:p>
          <a:p>
            <a:pPr defTabSz="609630">
              <a:defRPr/>
            </a:pPr>
            <a:r>
              <a:rPr lang="it-IT" sz="2400">
                <a:solidFill>
                  <a:schemeClr val="accent1"/>
                </a:solidFill>
              </a:rPr>
              <a:t>Il laboratorio ha consentito di </a:t>
            </a:r>
            <a:r>
              <a:rPr lang="it-IT" sz="2400" b="1">
                <a:solidFill>
                  <a:schemeClr val="accent1"/>
                </a:solidFill>
              </a:rPr>
              <a:t>raccogliere i fabbisogni informativi </a:t>
            </a:r>
            <a:r>
              <a:rPr lang="it-IT" sz="2400">
                <a:solidFill>
                  <a:schemeClr val="accent1"/>
                </a:solidFill>
              </a:rPr>
              <a:t>dell’Istituto, offrendo un confronto collaborativo sulle prospettive future di sviluppo di un sistema integrato.</a:t>
            </a:r>
            <a:endParaRPr lang="it-IT" sz="240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C08D0F6-65A0-D3AC-E81C-1B8804F38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927" y="1264865"/>
            <a:ext cx="3220113" cy="2533156"/>
          </a:xfrm>
          <a:prstGeom prst="rect">
            <a:avLst/>
          </a:prstGeom>
          <a:ln w="38100">
            <a:solidFill>
              <a:srgbClr val="FE9292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0B1F5FA-C462-D093-6422-9FB3AB070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8524" y="1264865"/>
            <a:ext cx="3379200" cy="2534400"/>
          </a:xfrm>
          <a:prstGeom prst="rect">
            <a:avLst/>
          </a:prstGeom>
          <a:ln w="38100">
            <a:solidFill>
              <a:srgbClr val="FE9292"/>
            </a:solidFill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3C0BBCD-6C8F-AA92-620A-364E3A2F33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27" t="15349"/>
          <a:stretch/>
        </p:blipFill>
        <p:spPr>
          <a:xfrm>
            <a:off x="0" y="0"/>
            <a:ext cx="510453" cy="685799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2C07383-8BAF-BA47-88A6-DEC23B98B9AC}"/>
              </a:ext>
            </a:extLst>
          </p:cNvPr>
          <p:cNvSpPr txBox="1"/>
          <p:nvPr/>
        </p:nvSpPr>
        <p:spPr>
          <a:xfrm>
            <a:off x="580807" y="214993"/>
            <a:ext cx="10582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>
                <a:solidFill>
                  <a:srgbClr val="002060"/>
                </a:solidFill>
                <a:latin typeface="Barlow Condensed Black"/>
              </a:rPr>
              <a:t>07.05 | Verso un sistema di gestione integrata</a:t>
            </a:r>
            <a:endParaRPr kumimoji="0" lang="it-IT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rlow Condensed Black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18FAB02-F3A8-4021-74D1-46784690E1EB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3725" y="1264865"/>
            <a:ext cx="3220113" cy="2534400"/>
          </a:xfrm>
          <a:prstGeom prst="rect">
            <a:avLst/>
          </a:prstGeom>
          <a:ln w="38100">
            <a:solidFill>
              <a:srgbClr val="FE9292"/>
            </a:solidFill>
          </a:ln>
        </p:spPr>
      </p:pic>
    </p:spTree>
    <p:extLst>
      <p:ext uri="{BB962C8B-B14F-4D97-AF65-F5344CB8AC3E}">
        <p14:creationId xmlns:p14="http://schemas.microsoft.com/office/powerpoint/2010/main" val="433517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70631-AEEE-D652-5948-5C71EA730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6">
            <a:extLst>
              <a:ext uri="{FF2B5EF4-FFF2-40B4-BE49-F238E27FC236}">
                <a16:creationId xmlns:a16="http://schemas.microsoft.com/office/drawing/2014/main" id="{EBB01B4A-BC23-95B9-A867-40B3694EE632}"/>
              </a:ext>
            </a:extLst>
          </p:cNvPr>
          <p:cNvSpPr txBox="1"/>
          <p:nvPr/>
        </p:nvSpPr>
        <p:spPr>
          <a:xfrm>
            <a:off x="1372807" y="647083"/>
            <a:ext cx="9931146" cy="18312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it-IT" sz="5400">
                <a:solidFill>
                  <a:schemeClr val="accent1"/>
                </a:solidFill>
                <a:latin typeface="Barlow Condensed Medium" panose="00000606000000000000" pitchFamily="2" charset="0"/>
              </a:rPr>
              <a:t>Laboratorio | Sintesi principali evidenze</a:t>
            </a:r>
          </a:p>
          <a:p>
            <a:pPr algn="ctr">
              <a:spcBef>
                <a:spcPts val="600"/>
              </a:spcBef>
            </a:pPr>
            <a:r>
              <a:rPr lang="it-IT" sz="5400" i="1">
                <a:solidFill>
                  <a:schemeClr val="accent1"/>
                </a:solidFill>
                <a:latin typeface="Barlow Condensed Medium" panose="00000606000000000000" pitchFamily="2" charset="0"/>
              </a:rPr>
              <a:t>Verso un sistema di gestione integrata</a:t>
            </a:r>
            <a:endParaRPr lang="en-GB" sz="4000" b="1" u="sng" strike="noStrike">
              <a:solidFill>
                <a:schemeClr val="accent1"/>
              </a:solidFill>
              <a:effectLst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353920-A77C-66FB-0C01-9DEB32FB4858}"/>
              </a:ext>
            </a:extLst>
          </p:cNvPr>
          <p:cNvSpPr txBox="1"/>
          <p:nvPr/>
        </p:nvSpPr>
        <p:spPr>
          <a:xfrm>
            <a:off x="1697179" y="2686383"/>
            <a:ext cx="100099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>
                <a:solidFill>
                  <a:srgbClr val="002060"/>
                </a:solidFill>
                <a:latin typeface="Barlow Condensed"/>
              </a:rPr>
              <a:t>Le </a:t>
            </a:r>
            <a:r>
              <a:rPr lang="it-IT" sz="2400" b="1">
                <a:solidFill>
                  <a:srgbClr val="002060"/>
                </a:solidFill>
                <a:latin typeface="Barlow Condensed"/>
              </a:rPr>
              <a:t>informazioni da integrare </a:t>
            </a:r>
            <a:r>
              <a:rPr lang="it-IT" sz="2400">
                <a:solidFill>
                  <a:srgbClr val="002060"/>
                </a:solidFill>
                <a:latin typeface="Barlow Condensed"/>
              </a:rPr>
              <a:t>riguardano principalmente la </a:t>
            </a:r>
            <a:r>
              <a:rPr lang="it-IT" sz="2400" b="1">
                <a:solidFill>
                  <a:srgbClr val="002060"/>
                </a:solidFill>
                <a:latin typeface="Barlow Condensed"/>
              </a:rPr>
              <a:t>manualistica</a:t>
            </a:r>
            <a:r>
              <a:rPr lang="it-IT" sz="2400">
                <a:solidFill>
                  <a:srgbClr val="002060"/>
                </a:solidFill>
                <a:latin typeface="Barlow Condensed"/>
              </a:rPr>
              <a:t> e la disponibilità di </a:t>
            </a:r>
            <a:r>
              <a:rPr lang="it-IT" sz="2400" b="1">
                <a:solidFill>
                  <a:srgbClr val="002060"/>
                </a:solidFill>
                <a:latin typeface="Barlow Condensed"/>
              </a:rPr>
              <a:t>dati trasversali </a:t>
            </a:r>
            <a:r>
              <a:rPr lang="it-IT" sz="2400">
                <a:solidFill>
                  <a:srgbClr val="002060"/>
                </a:solidFill>
                <a:latin typeface="Barlow Condensed"/>
              </a:rPr>
              <a:t>e omnicomprensivi sui progetti, sottoforma di report/cruscotti.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>
                <a:solidFill>
                  <a:srgbClr val="002060"/>
                </a:solidFill>
                <a:latin typeface="Barlow Condensed"/>
              </a:rPr>
              <a:t>In molti casi, l’informazione mancante riguarda proprio </a:t>
            </a:r>
            <a:r>
              <a:rPr lang="it-IT" sz="2400" b="1">
                <a:solidFill>
                  <a:srgbClr val="002060"/>
                </a:solidFill>
                <a:latin typeface="Barlow Condensed"/>
              </a:rPr>
              <a:t>il collega/l’ufficio a cui rivolgersi </a:t>
            </a:r>
            <a:r>
              <a:rPr lang="it-IT" sz="2400">
                <a:solidFill>
                  <a:srgbClr val="002060"/>
                </a:solidFill>
                <a:latin typeface="Barlow Condensed"/>
              </a:rPr>
              <a:t>per reperire l’informazione.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>
                <a:solidFill>
                  <a:srgbClr val="002060"/>
                </a:solidFill>
                <a:latin typeface="Barlow Condensed"/>
              </a:rPr>
              <a:t>Le informazioni che si ritiene fondamentale condividere sono per lo più quelle </a:t>
            </a:r>
            <a:r>
              <a:rPr lang="it-IT" sz="2400" b="1">
                <a:solidFill>
                  <a:srgbClr val="002060"/>
                </a:solidFill>
                <a:latin typeface="Barlow Condensed"/>
              </a:rPr>
              <a:t>anagrafiche</a:t>
            </a:r>
            <a:r>
              <a:rPr lang="it-IT" sz="2400">
                <a:solidFill>
                  <a:srgbClr val="002060"/>
                </a:solidFill>
                <a:latin typeface="Barlow Condensed"/>
              </a:rPr>
              <a:t> (operatori economici, personale, ospiti, progetti, etc.).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>
                <a:solidFill>
                  <a:srgbClr val="002060"/>
                </a:solidFill>
                <a:latin typeface="Barlow Condensed"/>
              </a:rPr>
              <a:t>La </a:t>
            </a:r>
            <a:r>
              <a:rPr lang="it-IT" sz="2400" b="1">
                <a:solidFill>
                  <a:srgbClr val="002060"/>
                </a:solidFill>
                <a:latin typeface="Barlow Condensed"/>
              </a:rPr>
              <a:t>qualità dei dati </a:t>
            </a:r>
            <a:r>
              <a:rPr lang="it-IT" sz="2400">
                <a:solidFill>
                  <a:srgbClr val="002060"/>
                </a:solidFill>
                <a:latin typeface="Barlow Condensed"/>
              </a:rPr>
              <a:t>riguarda la correttezza, la verificabilità e la coerenza delle informazioni inserite e trasmesse, in un contesto caratterizzato da frequente autocontrollo e responsabilità diffuse</a:t>
            </a:r>
            <a:r>
              <a:rPr lang="it-IT" sz="1800">
                <a:effectLst/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0872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B86C1-ABC0-3C00-757E-61A4B46AC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8B7B7607-4562-2D5A-2046-A47CCC0D7BE2}"/>
              </a:ext>
            </a:extLst>
          </p:cNvPr>
          <p:cNvGrpSpPr/>
          <p:nvPr/>
        </p:nvGrpSpPr>
        <p:grpSpPr>
          <a:xfrm>
            <a:off x="10887740" y="6602818"/>
            <a:ext cx="1304260" cy="255181"/>
            <a:chOff x="9727527" y="6328398"/>
            <a:chExt cx="2464473" cy="529602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18156D70-675D-364F-5AF9-DC7705B15330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CE549597-F17E-B532-1F6C-AD983EBC9D5B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1E1CCB5E-4586-AAFB-5378-97F999FB8E23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6C5EA7EA-CB04-177F-B073-AADC0CC63942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</p:grpSp>
      <p:pic>
        <p:nvPicPr>
          <p:cNvPr id="2" name="Immagine 1" descr="Immagine che contiene testo, cartone animato, design, arte&#10;&#10;Il contenuto generato dall'IA potrebbe non essere corretto.">
            <a:extLst>
              <a:ext uri="{FF2B5EF4-FFF2-40B4-BE49-F238E27FC236}">
                <a16:creationId xmlns:a16="http://schemas.microsoft.com/office/drawing/2014/main" id="{BAD461D9-7D82-E4E8-5B3F-AC2E7DE18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3" y="4011220"/>
            <a:ext cx="3794007" cy="2845506"/>
          </a:xfrm>
          <a:prstGeom prst="rect">
            <a:avLst/>
          </a:prstGeom>
          <a:ln>
            <a:solidFill>
              <a:srgbClr val="FFC55A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8777D61-2F03-3FD0-BA7B-5F36C4D79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0613" y="1083118"/>
            <a:ext cx="3788767" cy="2845506"/>
          </a:xfrm>
          <a:prstGeom prst="rect">
            <a:avLst/>
          </a:prstGeom>
          <a:ln>
            <a:solidFill>
              <a:srgbClr val="FFC55A"/>
            </a:solidFill>
          </a:ln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BA163E5B-50AE-30A8-DF13-DFF600D0CB1D}"/>
              </a:ext>
            </a:extLst>
          </p:cNvPr>
          <p:cNvSpPr txBox="1"/>
          <p:nvPr/>
        </p:nvSpPr>
        <p:spPr>
          <a:xfrm>
            <a:off x="841552" y="1336045"/>
            <a:ext cx="7222722" cy="49244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3200" b="1">
                <a:solidFill>
                  <a:srgbClr val="002060"/>
                </a:solidFill>
                <a:latin typeface="Barlow Condensed"/>
              </a:rPr>
              <a:t>Principali evidenze </a:t>
            </a:r>
            <a:r>
              <a:rPr lang="it-IT" sz="3200">
                <a:solidFill>
                  <a:srgbClr val="002060"/>
                </a:solidFill>
                <a:latin typeface="Barlow Condensed"/>
              </a:rPr>
              <a:t>emerse dal vostro feedback: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>
                <a:solidFill>
                  <a:srgbClr val="002060"/>
                </a:solidFill>
                <a:latin typeface="Barlow Condensed"/>
              </a:rPr>
              <a:t>La grande maggioranza di voi (69%) considera </a:t>
            </a:r>
            <a:r>
              <a:rPr lang="it-IT" sz="3200" b="1">
                <a:solidFill>
                  <a:srgbClr val="002060"/>
                </a:solidFill>
                <a:latin typeface="Barlow Condensed"/>
              </a:rPr>
              <a:t>l’intelligenza artificiale uno strumento</a:t>
            </a:r>
            <a:r>
              <a:rPr lang="it-IT" sz="3200">
                <a:solidFill>
                  <a:srgbClr val="002060"/>
                </a:solidFill>
                <a:latin typeface="Barlow Condensed"/>
              </a:rPr>
              <a:t>, un aiuto concreto che semplifica la vita quotidiana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b="1">
                <a:solidFill>
                  <a:srgbClr val="002060"/>
                </a:solidFill>
                <a:latin typeface="Barlow Condensed"/>
              </a:rPr>
              <a:t>Pochissimi</a:t>
            </a:r>
            <a:r>
              <a:rPr lang="it-IT" sz="3200">
                <a:solidFill>
                  <a:srgbClr val="002060"/>
                </a:solidFill>
                <a:latin typeface="Barlow Condensed"/>
              </a:rPr>
              <a:t> (5%) di voi considerano l’intelligenza artificiale una </a:t>
            </a:r>
            <a:r>
              <a:rPr lang="it-IT" sz="3200" b="1">
                <a:solidFill>
                  <a:srgbClr val="002060"/>
                </a:solidFill>
                <a:latin typeface="Barlow Condensed"/>
              </a:rPr>
              <a:t>minaccia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>
                <a:solidFill>
                  <a:srgbClr val="002060"/>
                </a:solidFill>
                <a:latin typeface="Barlow Condensed"/>
              </a:rPr>
              <a:t>Le due principali aree che secondo voi saranno impattate dall’intelligenza artificiale sono: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3200" b="1">
                <a:solidFill>
                  <a:srgbClr val="002060"/>
                </a:solidFill>
                <a:latin typeface="Barlow Condensed"/>
              </a:rPr>
              <a:t>La gestione dei dati complessi </a:t>
            </a:r>
            <a:r>
              <a:rPr lang="it-IT" sz="3200">
                <a:solidFill>
                  <a:srgbClr val="002060"/>
                </a:solidFill>
                <a:latin typeface="Barlow Condensed"/>
              </a:rPr>
              <a:t>(39%)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3200" b="1">
                <a:solidFill>
                  <a:srgbClr val="002060"/>
                </a:solidFill>
                <a:latin typeface="Barlow Condensed"/>
              </a:rPr>
              <a:t>L’automazione dei processi </a:t>
            </a:r>
            <a:r>
              <a:rPr lang="it-IT" sz="3200">
                <a:solidFill>
                  <a:srgbClr val="002060"/>
                </a:solidFill>
                <a:latin typeface="Barlow Condensed"/>
              </a:rPr>
              <a:t>(39%)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E12F7EE-B5EA-07ED-2B08-05510083446B}"/>
              </a:ext>
            </a:extLst>
          </p:cNvPr>
          <p:cNvSpPr txBox="1"/>
          <p:nvPr/>
        </p:nvSpPr>
        <p:spPr>
          <a:xfrm>
            <a:off x="580807" y="214993"/>
            <a:ext cx="10582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>
                <a:solidFill>
                  <a:srgbClr val="002060"/>
                </a:solidFill>
                <a:latin typeface="Barlow Condensed Black"/>
              </a:rPr>
              <a:t>07.05 | AI </a:t>
            </a:r>
            <a:r>
              <a:rPr lang="it-IT" sz="3600" b="1" err="1">
                <a:solidFill>
                  <a:srgbClr val="002060"/>
                </a:solidFill>
                <a:latin typeface="Barlow Condensed Black"/>
              </a:rPr>
              <a:t>Literacy</a:t>
            </a:r>
            <a:r>
              <a:rPr lang="it-IT" sz="3600" b="1">
                <a:solidFill>
                  <a:srgbClr val="002060"/>
                </a:solidFill>
                <a:latin typeface="Barlow Condensed Black"/>
              </a:rPr>
              <a:t> e uso consapevole</a:t>
            </a:r>
            <a:endParaRPr kumimoji="0" lang="it-IT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rlow Condensed Black"/>
              <a:cs typeface="+mn-cs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DF96536-E3F1-7EF0-DF1C-586D36DC7E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27" t="15349"/>
          <a:stretch/>
        </p:blipFill>
        <p:spPr>
          <a:xfrm>
            <a:off x="0" y="0"/>
            <a:ext cx="51045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30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7E6F6-1E79-8D6B-183D-A124A6B61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6">
            <a:extLst>
              <a:ext uri="{FF2B5EF4-FFF2-40B4-BE49-F238E27FC236}">
                <a16:creationId xmlns:a16="http://schemas.microsoft.com/office/drawing/2014/main" id="{FA5AF15E-6204-B2D3-D2B5-3D24FFC8D6BB}"/>
              </a:ext>
            </a:extLst>
          </p:cNvPr>
          <p:cNvSpPr txBox="1"/>
          <p:nvPr/>
        </p:nvSpPr>
        <p:spPr>
          <a:xfrm>
            <a:off x="1365879" y="591665"/>
            <a:ext cx="9931146" cy="18312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it-IT" sz="5400">
                <a:solidFill>
                  <a:schemeClr val="accent1"/>
                </a:solidFill>
                <a:latin typeface="Barlow Condensed Medium" panose="00000606000000000000" pitchFamily="2" charset="0"/>
              </a:rPr>
              <a:t>Laboratorio | Sintesi principali evidenze</a:t>
            </a:r>
          </a:p>
          <a:p>
            <a:pPr algn="ctr">
              <a:spcBef>
                <a:spcPts val="600"/>
              </a:spcBef>
            </a:pPr>
            <a:r>
              <a:rPr lang="it-IT" sz="5400" i="1">
                <a:solidFill>
                  <a:schemeClr val="accent1"/>
                </a:solidFill>
                <a:latin typeface="Barlow Condensed Medium" panose="00000606000000000000" pitchFamily="2" charset="0"/>
              </a:rPr>
              <a:t>Intelligenza Artificiale</a:t>
            </a:r>
            <a:endParaRPr lang="en-GB" sz="5400" i="1">
              <a:solidFill>
                <a:schemeClr val="accent1"/>
              </a:solidFill>
              <a:latin typeface="Barlow Condensed Medium" panose="00000606000000000000" pitchFamily="2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E452F2-5D2D-C260-DA92-F0F68D624D1D}"/>
              </a:ext>
            </a:extLst>
          </p:cNvPr>
          <p:cNvSpPr txBox="1"/>
          <p:nvPr/>
        </p:nvSpPr>
        <p:spPr>
          <a:xfrm>
            <a:off x="2010956" y="6488668"/>
            <a:ext cx="3602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err="1">
                <a:solidFill>
                  <a:schemeClr val="accent1"/>
                </a:solidFill>
                <a:cs typeface="Arial"/>
              </a:rPr>
              <a:t>Relatore</a:t>
            </a:r>
            <a:r>
              <a:rPr lang="en-US" altLang="ko-KR" sz="1800">
                <a:solidFill>
                  <a:schemeClr val="accent1"/>
                </a:solidFill>
                <a:cs typeface="Arial"/>
              </a:rPr>
              <a:t>:  </a:t>
            </a:r>
            <a:endParaRPr lang="it-IT">
              <a:solidFill>
                <a:schemeClr val="accent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20388A-8318-8D88-70F8-91B5C3FA68BA}"/>
              </a:ext>
            </a:extLst>
          </p:cNvPr>
          <p:cNvSpPr txBox="1"/>
          <p:nvPr/>
        </p:nvSpPr>
        <p:spPr>
          <a:xfrm>
            <a:off x="1365879" y="2773372"/>
            <a:ext cx="10251157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>
                <a:solidFill>
                  <a:srgbClr val="002060"/>
                </a:solidFill>
                <a:latin typeface="Barlow Condensed"/>
              </a:rPr>
              <a:t>La </a:t>
            </a:r>
            <a:r>
              <a:rPr lang="it-IT" sz="2600" b="1">
                <a:solidFill>
                  <a:srgbClr val="002060"/>
                </a:solidFill>
                <a:latin typeface="Barlow Condensed"/>
              </a:rPr>
              <a:t>conoscenza dell’intelligenza artificiale </a:t>
            </a:r>
            <a:r>
              <a:rPr lang="it-IT" sz="2600">
                <a:solidFill>
                  <a:srgbClr val="002060"/>
                </a:solidFill>
                <a:latin typeface="Barlow Condensed"/>
              </a:rPr>
              <a:t>tra i partecipanti è ancora limitata, ma l’interesse e la curiosità verso il tema sono molto alti.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>
                <a:solidFill>
                  <a:srgbClr val="002060"/>
                </a:solidFill>
                <a:latin typeface="Barlow Condensed"/>
              </a:rPr>
              <a:t>È emersa una forte necessità di chiarire che l’uso efficace dell’IA richiede un </a:t>
            </a:r>
            <a:r>
              <a:rPr lang="it-IT" sz="2600" b="1">
                <a:solidFill>
                  <a:srgbClr val="002060"/>
                </a:solidFill>
                <a:latin typeface="Barlow Condensed"/>
              </a:rPr>
              <a:t>approccio attivo e consapevole, non passivo</a:t>
            </a:r>
            <a:r>
              <a:rPr lang="it-IT" sz="2600">
                <a:solidFill>
                  <a:srgbClr val="002060"/>
                </a:solidFill>
                <a:latin typeface="Barlow Condensed"/>
              </a:rPr>
              <a:t>. Contestualizzare correttamente le richieste all’IA è fondamentale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>
                <a:solidFill>
                  <a:srgbClr val="002060"/>
                </a:solidFill>
                <a:latin typeface="Barlow Condensed"/>
              </a:rPr>
              <a:t>L’interazione con l’IA ha stimolato </a:t>
            </a:r>
            <a:r>
              <a:rPr lang="it-IT" sz="2600" b="1">
                <a:solidFill>
                  <a:srgbClr val="002060"/>
                </a:solidFill>
                <a:latin typeface="Barlow Condensed"/>
              </a:rPr>
              <a:t>riflessioni critiche</a:t>
            </a:r>
            <a:r>
              <a:rPr lang="it-IT" sz="2600">
                <a:solidFill>
                  <a:srgbClr val="002060"/>
                </a:solidFill>
                <a:latin typeface="Barlow Condensed"/>
              </a:rPr>
              <a:t> sulle sue potenzialità e limiti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>
                <a:solidFill>
                  <a:srgbClr val="002060"/>
                </a:solidFill>
                <a:latin typeface="Barlow Condensed"/>
              </a:rPr>
              <a:t>L’attività ha mostrato come l’IA possa essere un valido </a:t>
            </a:r>
            <a:r>
              <a:rPr lang="it-IT" sz="2600" b="1">
                <a:solidFill>
                  <a:srgbClr val="002060"/>
                </a:solidFill>
                <a:latin typeface="Barlow Condensed"/>
              </a:rPr>
              <a:t>supporto creativo</a:t>
            </a:r>
          </a:p>
        </p:txBody>
      </p:sp>
    </p:spTree>
    <p:extLst>
      <p:ext uri="{BB962C8B-B14F-4D97-AF65-F5344CB8AC3E}">
        <p14:creationId xmlns:p14="http://schemas.microsoft.com/office/powerpoint/2010/main" val="43100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4795F-04CA-52CC-E3E3-466C7F5FB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BF3A4173-3CBE-BA78-FB3A-A903255BEA2E}"/>
              </a:ext>
            </a:extLst>
          </p:cNvPr>
          <p:cNvGrpSpPr/>
          <p:nvPr/>
        </p:nvGrpSpPr>
        <p:grpSpPr>
          <a:xfrm>
            <a:off x="10887740" y="6602818"/>
            <a:ext cx="1304260" cy="255181"/>
            <a:chOff x="9727527" y="6328398"/>
            <a:chExt cx="2464473" cy="529602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32462537-6E51-3798-CFD0-55F7E1F5420A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38E17C9B-CDB3-9116-81D7-EBD3D574542F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EC27247F-FD16-7659-61EB-5FFB3C5D78F0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D7E53C48-2D0C-6B02-84D3-A904B0F4CE24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9CF6BEAD-BFB2-6E0C-D264-3E528DA11A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7" t="15349"/>
          <a:stretch/>
        </p:blipFill>
        <p:spPr>
          <a:xfrm>
            <a:off x="0" y="0"/>
            <a:ext cx="510453" cy="685799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B79AF93-5AF8-A992-48DF-DF9CDF82D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17" y="110838"/>
            <a:ext cx="4929926" cy="664845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04EA337-E9B8-F019-FFF6-465594406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934" y="4416638"/>
            <a:ext cx="2583445" cy="198416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41712E7C-C974-F68B-2F2F-3B389184F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8109" y="1799349"/>
            <a:ext cx="2521338" cy="1984163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590D5D1-1711-16AA-3F4E-D934CFE4A186}"/>
              </a:ext>
            </a:extLst>
          </p:cNvPr>
          <p:cNvSpPr txBox="1"/>
          <p:nvPr/>
        </p:nvSpPr>
        <p:spPr>
          <a:xfrm>
            <a:off x="6103483" y="1532263"/>
            <a:ext cx="58126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700" b="1" i="1">
                <a:solidFill>
                  <a:srgbClr val="002060"/>
                </a:solidFill>
                <a:latin typeface="Barlow Condensed"/>
              </a:rPr>
              <a:t>Collaborare con fiducia e rispetto </a:t>
            </a:r>
            <a:r>
              <a:rPr lang="it-IT" sz="2700" i="1">
                <a:solidFill>
                  <a:srgbClr val="002060"/>
                </a:solidFill>
                <a:latin typeface="Barlow Condensed"/>
              </a:rPr>
              <a:t>(</a:t>
            </a:r>
            <a:r>
              <a:rPr lang="it-IT" sz="2700">
                <a:solidFill>
                  <a:srgbClr val="002060"/>
                </a:solidFill>
                <a:latin typeface="Barlow Condensed"/>
              </a:rPr>
              <a:t>45</a:t>
            </a:r>
            <a:r>
              <a:rPr lang="it-IT" sz="2700" i="1">
                <a:solidFill>
                  <a:srgbClr val="002060"/>
                </a:solidFill>
                <a:latin typeface="Barlow Condensed"/>
              </a:rPr>
              <a:t>%)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700" b="1" i="1">
                <a:solidFill>
                  <a:srgbClr val="002060"/>
                </a:solidFill>
                <a:latin typeface="Barlow Condensed"/>
              </a:rPr>
              <a:t>Coltivare l’apprendimento continuo </a:t>
            </a:r>
            <a:r>
              <a:rPr lang="it-IT" sz="2700">
                <a:solidFill>
                  <a:srgbClr val="002060"/>
                </a:solidFill>
                <a:latin typeface="Barlow Condensed"/>
              </a:rPr>
              <a:t>(38%)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700">
                <a:solidFill>
                  <a:srgbClr val="002060"/>
                </a:solidFill>
                <a:latin typeface="Barlow Condensed"/>
              </a:rPr>
              <a:t>La maggioranza vuole contribuire alla realizzazione del Manifesto impegnandosi nella </a:t>
            </a:r>
            <a:r>
              <a:rPr lang="it-IT" sz="2700" b="1">
                <a:solidFill>
                  <a:srgbClr val="002060"/>
                </a:solidFill>
                <a:latin typeface="Barlow Condensed"/>
              </a:rPr>
              <a:t>condivisione delle informazioni </a:t>
            </a:r>
            <a:r>
              <a:rPr lang="it-IT" sz="2700">
                <a:solidFill>
                  <a:srgbClr val="002060"/>
                </a:solidFill>
                <a:latin typeface="Barlow Condensed"/>
              </a:rPr>
              <a:t>(59%)</a:t>
            </a:r>
            <a:r>
              <a:rPr lang="it-IT" sz="2700" b="1">
                <a:solidFill>
                  <a:srgbClr val="002060"/>
                </a:solidFill>
                <a:latin typeface="Barlow Condensed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700">
                <a:solidFill>
                  <a:srgbClr val="002060"/>
                </a:solidFill>
                <a:latin typeface="Barlow Condensed"/>
              </a:rPr>
              <a:t>La maggior parte di voi ritiene che la sfida principale da affrontare sia la </a:t>
            </a:r>
            <a:r>
              <a:rPr lang="it-IT" sz="2700" b="1">
                <a:solidFill>
                  <a:srgbClr val="002060"/>
                </a:solidFill>
                <a:latin typeface="Barlow Condensed"/>
              </a:rPr>
              <a:t>riduzione delle procedure complesse </a:t>
            </a:r>
            <a:r>
              <a:rPr lang="it-IT" sz="2700">
                <a:solidFill>
                  <a:srgbClr val="002060"/>
                </a:solidFill>
                <a:latin typeface="Barlow Condensed"/>
              </a:rPr>
              <a:t>(54%)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2F68C6A-3FCD-8A3D-3668-C6252E8C6F5B}"/>
              </a:ext>
            </a:extLst>
          </p:cNvPr>
          <p:cNvSpPr txBox="1"/>
          <p:nvPr/>
        </p:nvSpPr>
        <p:spPr>
          <a:xfrm>
            <a:off x="5653399" y="214993"/>
            <a:ext cx="61966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>
                <a:solidFill>
                  <a:srgbClr val="002060"/>
                </a:solidFill>
                <a:latin typeface="Barlow Condensed Black"/>
              </a:rPr>
              <a:t>Si confermano le direttrici del Manifesto del Cambiamento</a:t>
            </a:r>
            <a:endParaRPr kumimoji="0" lang="it-IT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rlow Condensed Black"/>
              <a:cs typeface="+mn-cs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3404A2C-9225-262C-91E2-5C86E6B2DE1C}"/>
              </a:ext>
            </a:extLst>
          </p:cNvPr>
          <p:cNvSpPr txBox="1"/>
          <p:nvPr/>
        </p:nvSpPr>
        <p:spPr>
          <a:xfrm>
            <a:off x="6273605" y="5987012"/>
            <a:ext cx="5812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it-IT" sz="2800">
                <a:solidFill>
                  <a:srgbClr val="002060"/>
                </a:solidFill>
                <a:latin typeface="Barlow Condensed"/>
              </a:rPr>
              <a:t>L’AI sarà un alleato strategico!</a:t>
            </a:r>
          </a:p>
        </p:txBody>
      </p:sp>
    </p:spTree>
    <p:extLst>
      <p:ext uri="{BB962C8B-B14F-4D97-AF65-F5344CB8AC3E}">
        <p14:creationId xmlns:p14="http://schemas.microsoft.com/office/powerpoint/2010/main" val="2235978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B481B-23FF-9463-26EE-F785550C5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B133BD43-82D3-BFA6-B8CA-2F104BA7BAD8}"/>
              </a:ext>
            </a:extLst>
          </p:cNvPr>
          <p:cNvGrpSpPr/>
          <p:nvPr/>
        </p:nvGrpSpPr>
        <p:grpSpPr>
          <a:xfrm>
            <a:off x="10887740" y="6602818"/>
            <a:ext cx="1304260" cy="255181"/>
            <a:chOff x="9727527" y="6328398"/>
            <a:chExt cx="2464473" cy="529602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0B6F4C5-4F9C-371A-A47B-3B7515A19C33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B2BAEE01-1859-365D-9F69-55F87B645FF6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B697AEAA-CE21-B193-C0C7-E703B38F0947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A1CFA46E-8CFC-1D01-4E13-6BDF94EA325A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96491CA-B823-CD79-661A-25F71B6F3D1E}"/>
              </a:ext>
            </a:extLst>
          </p:cNvPr>
          <p:cNvSpPr txBox="1"/>
          <p:nvPr/>
        </p:nvSpPr>
        <p:spPr>
          <a:xfrm>
            <a:off x="5653399" y="214993"/>
            <a:ext cx="61966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>
                <a:solidFill>
                  <a:srgbClr val="002060"/>
                </a:solidFill>
                <a:latin typeface="Barlow Condensed Black"/>
              </a:rPr>
              <a:t>Si confermano le direttrici del Manifesto del Cambiamento</a:t>
            </a:r>
            <a:endParaRPr kumimoji="0" lang="it-IT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rlow Condensed Black"/>
              <a:cs typeface="+mn-cs"/>
            </a:endParaRPr>
          </a:p>
        </p:txBody>
      </p:sp>
      <p:pic>
        <p:nvPicPr>
          <p:cNvPr id="9" name="Immagine 22">
            <a:extLst>
              <a:ext uri="{FF2B5EF4-FFF2-40B4-BE49-F238E27FC236}">
                <a16:creationId xmlns:a16="http://schemas.microsoft.com/office/drawing/2014/main" id="{4C9BB00C-D7D2-C6D0-B741-4B9F33A5D7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10"/>
          <a:stretch/>
        </p:blipFill>
        <p:spPr>
          <a:xfrm>
            <a:off x="0" y="3038146"/>
            <a:ext cx="11436304" cy="577138"/>
          </a:xfrm>
          <a:prstGeom prst="rect">
            <a:avLst/>
          </a:prstGeom>
        </p:spPr>
      </p:pic>
      <p:sp>
        <p:nvSpPr>
          <p:cNvPr id="10" name="Ovale 43">
            <a:extLst>
              <a:ext uri="{FF2B5EF4-FFF2-40B4-BE49-F238E27FC236}">
                <a16:creationId xmlns:a16="http://schemas.microsoft.com/office/drawing/2014/main" id="{550A6DC9-EDA1-4CE5-C28C-0D9C5E7303EB}"/>
              </a:ext>
            </a:extLst>
          </p:cNvPr>
          <p:cNvSpPr/>
          <p:nvPr/>
        </p:nvSpPr>
        <p:spPr>
          <a:xfrm>
            <a:off x="1237645" y="3331557"/>
            <a:ext cx="397186" cy="408043"/>
          </a:xfrm>
          <a:prstGeom prst="ellipse">
            <a:avLst/>
          </a:prstGeom>
          <a:solidFill>
            <a:schemeClr val="bg1"/>
          </a:solidFill>
          <a:ln w="133350">
            <a:solidFill>
              <a:srgbClr val="2C4E80"/>
            </a:solidFill>
          </a:ln>
          <a:effectLst/>
        </p:spPr>
        <p:txBody>
          <a:bodyPr rtlCol="0" anchor="ctr"/>
          <a:lstStyle/>
          <a:p>
            <a:pPr marL="0" marR="0" lvl="0" indent="0" algn="ctr" defTabSz="40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/>
              <a:cs typeface="+mn-cs"/>
            </a:endParaRPr>
          </a:p>
        </p:txBody>
      </p:sp>
      <p:sp>
        <p:nvSpPr>
          <p:cNvPr id="12" name="Ovale 43">
            <a:extLst>
              <a:ext uri="{FF2B5EF4-FFF2-40B4-BE49-F238E27FC236}">
                <a16:creationId xmlns:a16="http://schemas.microsoft.com/office/drawing/2014/main" id="{3D587AEE-F5D4-D0AF-41C3-E7B093CA9F3E}"/>
              </a:ext>
            </a:extLst>
          </p:cNvPr>
          <p:cNvSpPr/>
          <p:nvPr/>
        </p:nvSpPr>
        <p:spPr>
          <a:xfrm>
            <a:off x="3763810" y="2952029"/>
            <a:ext cx="397186" cy="408043"/>
          </a:xfrm>
          <a:prstGeom prst="ellipse">
            <a:avLst/>
          </a:prstGeom>
          <a:solidFill>
            <a:schemeClr val="bg1"/>
          </a:solidFill>
          <a:ln w="133350">
            <a:solidFill>
              <a:srgbClr val="00215E"/>
            </a:solidFill>
          </a:ln>
          <a:effectLst/>
        </p:spPr>
        <p:txBody>
          <a:bodyPr rtlCol="0" anchor="ctr"/>
          <a:lstStyle/>
          <a:p>
            <a:pPr marL="0" marR="0" lvl="0" indent="0" algn="ctr" defTabSz="40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/>
              <a:cs typeface="+mn-cs"/>
            </a:endParaRPr>
          </a:p>
        </p:txBody>
      </p:sp>
      <p:sp>
        <p:nvSpPr>
          <p:cNvPr id="14" name="Ovale 43">
            <a:extLst>
              <a:ext uri="{FF2B5EF4-FFF2-40B4-BE49-F238E27FC236}">
                <a16:creationId xmlns:a16="http://schemas.microsoft.com/office/drawing/2014/main" id="{7E5021AF-91F3-3788-15EA-E58436F5ADB9}"/>
              </a:ext>
            </a:extLst>
          </p:cNvPr>
          <p:cNvSpPr/>
          <p:nvPr/>
        </p:nvSpPr>
        <p:spPr>
          <a:xfrm>
            <a:off x="6738049" y="3284664"/>
            <a:ext cx="397186" cy="408043"/>
          </a:xfrm>
          <a:prstGeom prst="ellipse">
            <a:avLst/>
          </a:prstGeom>
          <a:solidFill>
            <a:schemeClr val="bg1"/>
          </a:solidFill>
          <a:ln w="133350">
            <a:solidFill>
              <a:srgbClr val="FE9292"/>
            </a:solidFill>
          </a:ln>
          <a:effectLst/>
        </p:spPr>
        <p:txBody>
          <a:bodyPr rtlCol="0" anchor="ctr"/>
          <a:lstStyle/>
          <a:p>
            <a:pPr marL="0" marR="0" lvl="0" indent="0" algn="ctr" defTabSz="40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/>
              <a:cs typeface="+mn-cs"/>
            </a:endParaRPr>
          </a:p>
        </p:txBody>
      </p:sp>
      <p:sp>
        <p:nvSpPr>
          <p:cNvPr id="15" name="Ovale 43">
            <a:extLst>
              <a:ext uri="{FF2B5EF4-FFF2-40B4-BE49-F238E27FC236}">
                <a16:creationId xmlns:a16="http://schemas.microsoft.com/office/drawing/2014/main" id="{D80227FB-F467-50C0-7787-1DFE050D6388}"/>
              </a:ext>
            </a:extLst>
          </p:cNvPr>
          <p:cNvSpPr/>
          <p:nvPr/>
        </p:nvSpPr>
        <p:spPr>
          <a:xfrm>
            <a:off x="9646253" y="3106631"/>
            <a:ext cx="397186" cy="408043"/>
          </a:xfrm>
          <a:prstGeom prst="ellipse">
            <a:avLst/>
          </a:prstGeom>
          <a:solidFill>
            <a:schemeClr val="bg1"/>
          </a:solidFill>
          <a:ln w="133350">
            <a:solidFill>
              <a:srgbClr val="FFC55A"/>
            </a:solidFill>
          </a:ln>
          <a:effectLst/>
        </p:spPr>
        <p:txBody>
          <a:bodyPr rtlCol="0" anchor="ctr"/>
          <a:lstStyle/>
          <a:p>
            <a:pPr marL="0" marR="0" lvl="0" indent="0" algn="ctr" defTabSz="40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01A2838-E97B-3C91-D326-9F35A63C0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9168" y="4479281"/>
            <a:ext cx="3208868" cy="432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99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057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A7750-CF9D-DF0A-6B25-80A7343D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2">
            <a:extLst>
              <a:ext uri="{FF2B5EF4-FFF2-40B4-BE49-F238E27FC236}">
                <a16:creationId xmlns:a16="http://schemas.microsoft.com/office/drawing/2014/main" id="{6F974DBD-8DDD-388B-2A61-4900237C11BF}"/>
              </a:ext>
            </a:extLst>
          </p:cNvPr>
          <p:cNvSpPr txBox="1">
            <a:spLocks/>
          </p:cNvSpPr>
          <p:nvPr/>
        </p:nvSpPr>
        <p:spPr>
          <a:xfrm>
            <a:off x="11665744" y="6333200"/>
            <a:ext cx="526256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>
              <a:defRPr lang="it-IT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86CB4B4D-7CA3-9044-876B-883B54F8677D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Barlow Condensed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2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Barlow Condensed"/>
              <a:cs typeface="Arial"/>
              <a:sym typeface="Arial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26F5A32-AE23-B4F4-D214-0F2C70EA1053}"/>
              </a:ext>
            </a:extLst>
          </p:cNvPr>
          <p:cNvSpPr txBox="1"/>
          <p:nvPr/>
        </p:nvSpPr>
        <p:spPr>
          <a:xfrm>
            <a:off x="925367" y="735989"/>
            <a:ext cx="10052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 Black"/>
                <a:cs typeface="+mn-cs"/>
              </a:rPr>
              <a:t>Di cosa abbiamo parlato questi giorni?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1FF2B1B-B378-2101-F27A-D8363534994B}"/>
              </a:ext>
            </a:extLst>
          </p:cNvPr>
          <p:cNvGrpSpPr/>
          <p:nvPr/>
        </p:nvGrpSpPr>
        <p:grpSpPr>
          <a:xfrm>
            <a:off x="10887740" y="6602818"/>
            <a:ext cx="1304260" cy="255181"/>
            <a:chOff x="9727527" y="6328398"/>
            <a:chExt cx="2464473" cy="529602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AD51EE05-31C1-37A5-82D2-034EE2F2F88E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8FC9BD53-3B95-EC93-BD23-E20C194E6972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60427229-BD1B-25B9-C8E4-6438B250EF55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34D7C7B2-0CBF-E684-027C-453F9EC5D0DD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</p:grpSp>
      <p:pic>
        <p:nvPicPr>
          <p:cNvPr id="23" name="Immagine 22" descr="Immagine che contiene Policromia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F613F1D7-9F9C-3A45-3B3C-B84F2081E5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785534" y="2785534"/>
            <a:ext cx="6858000" cy="1286933"/>
          </a:xfrm>
          <a:prstGeom prst="rect">
            <a:avLst/>
          </a:prstGeom>
        </p:spPr>
      </p:pic>
      <p:pic>
        <p:nvPicPr>
          <p:cNvPr id="26" name="Immagine 22">
            <a:extLst>
              <a:ext uri="{FF2B5EF4-FFF2-40B4-BE49-F238E27FC236}">
                <a16:creationId xmlns:a16="http://schemas.microsoft.com/office/drawing/2014/main" id="{E2155FB8-EBF9-BBC1-5EDE-AB675F2D72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10"/>
          <a:stretch/>
        </p:blipFill>
        <p:spPr>
          <a:xfrm>
            <a:off x="844301" y="3579204"/>
            <a:ext cx="11436304" cy="577138"/>
          </a:xfrm>
          <a:prstGeom prst="rect">
            <a:avLst/>
          </a:prstGeom>
        </p:spPr>
      </p:pic>
      <p:sp>
        <p:nvSpPr>
          <p:cNvPr id="27" name="Ovale 43">
            <a:extLst>
              <a:ext uri="{FF2B5EF4-FFF2-40B4-BE49-F238E27FC236}">
                <a16:creationId xmlns:a16="http://schemas.microsoft.com/office/drawing/2014/main" id="{3E4DDBA0-D655-8315-F592-8660A9AC357E}"/>
              </a:ext>
            </a:extLst>
          </p:cNvPr>
          <p:cNvSpPr/>
          <p:nvPr/>
        </p:nvSpPr>
        <p:spPr>
          <a:xfrm>
            <a:off x="2081946" y="3872615"/>
            <a:ext cx="397186" cy="408043"/>
          </a:xfrm>
          <a:prstGeom prst="ellipse">
            <a:avLst/>
          </a:prstGeom>
          <a:solidFill>
            <a:schemeClr val="bg1"/>
          </a:solidFill>
          <a:ln w="133350">
            <a:solidFill>
              <a:srgbClr val="2C4E80"/>
            </a:solidFill>
          </a:ln>
          <a:effectLst/>
        </p:spPr>
        <p:txBody>
          <a:bodyPr rtlCol="0" anchor="ctr"/>
          <a:lstStyle/>
          <a:p>
            <a:pPr marL="0" marR="0" lvl="0" indent="0" algn="ctr" defTabSz="40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/>
              <a:cs typeface="+mn-cs"/>
            </a:endParaRPr>
          </a:p>
        </p:txBody>
      </p:sp>
      <p:sp>
        <p:nvSpPr>
          <p:cNvPr id="28" name="Ovale 43">
            <a:extLst>
              <a:ext uri="{FF2B5EF4-FFF2-40B4-BE49-F238E27FC236}">
                <a16:creationId xmlns:a16="http://schemas.microsoft.com/office/drawing/2014/main" id="{D74FE5DD-7AC5-7C51-F239-A55AB8BCA2E7}"/>
              </a:ext>
            </a:extLst>
          </p:cNvPr>
          <p:cNvSpPr/>
          <p:nvPr/>
        </p:nvSpPr>
        <p:spPr>
          <a:xfrm>
            <a:off x="4608111" y="3493087"/>
            <a:ext cx="397186" cy="408043"/>
          </a:xfrm>
          <a:prstGeom prst="ellipse">
            <a:avLst/>
          </a:prstGeom>
          <a:solidFill>
            <a:schemeClr val="bg1"/>
          </a:solidFill>
          <a:ln w="133350">
            <a:solidFill>
              <a:srgbClr val="00215E"/>
            </a:solidFill>
          </a:ln>
          <a:effectLst/>
        </p:spPr>
        <p:txBody>
          <a:bodyPr rtlCol="0" anchor="ctr"/>
          <a:lstStyle/>
          <a:p>
            <a:pPr marL="0" marR="0" lvl="0" indent="0" algn="ctr" defTabSz="40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/>
              <a:cs typeface="+mn-cs"/>
            </a:endParaRPr>
          </a:p>
        </p:txBody>
      </p:sp>
      <p:sp>
        <p:nvSpPr>
          <p:cNvPr id="29" name="Ovale 43">
            <a:extLst>
              <a:ext uri="{FF2B5EF4-FFF2-40B4-BE49-F238E27FC236}">
                <a16:creationId xmlns:a16="http://schemas.microsoft.com/office/drawing/2014/main" id="{C059C568-0F63-BD77-6351-BB1E97C487D4}"/>
              </a:ext>
            </a:extLst>
          </p:cNvPr>
          <p:cNvSpPr/>
          <p:nvPr/>
        </p:nvSpPr>
        <p:spPr>
          <a:xfrm>
            <a:off x="7582350" y="3825722"/>
            <a:ext cx="397186" cy="408043"/>
          </a:xfrm>
          <a:prstGeom prst="ellipse">
            <a:avLst/>
          </a:prstGeom>
          <a:solidFill>
            <a:schemeClr val="bg1"/>
          </a:solidFill>
          <a:ln w="133350">
            <a:solidFill>
              <a:srgbClr val="FE9292"/>
            </a:solidFill>
          </a:ln>
          <a:effectLst/>
        </p:spPr>
        <p:txBody>
          <a:bodyPr rtlCol="0" anchor="ctr"/>
          <a:lstStyle/>
          <a:p>
            <a:pPr marL="0" marR="0" lvl="0" indent="0" algn="ctr" defTabSz="40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/>
              <a:cs typeface="+mn-cs"/>
            </a:endParaRPr>
          </a:p>
        </p:txBody>
      </p:sp>
      <p:sp>
        <p:nvSpPr>
          <p:cNvPr id="30" name="Ovale 43">
            <a:extLst>
              <a:ext uri="{FF2B5EF4-FFF2-40B4-BE49-F238E27FC236}">
                <a16:creationId xmlns:a16="http://schemas.microsoft.com/office/drawing/2014/main" id="{A37FB742-7FA0-0838-C0AD-A708761BB2D4}"/>
              </a:ext>
            </a:extLst>
          </p:cNvPr>
          <p:cNvSpPr/>
          <p:nvPr/>
        </p:nvSpPr>
        <p:spPr>
          <a:xfrm>
            <a:off x="10490554" y="3647689"/>
            <a:ext cx="397186" cy="408043"/>
          </a:xfrm>
          <a:prstGeom prst="ellipse">
            <a:avLst/>
          </a:prstGeom>
          <a:solidFill>
            <a:schemeClr val="bg1"/>
          </a:solidFill>
          <a:ln w="133350">
            <a:solidFill>
              <a:srgbClr val="FFC55A"/>
            </a:solidFill>
          </a:ln>
          <a:effectLst/>
        </p:spPr>
        <p:txBody>
          <a:bodyPr rtlCol="0" anchor="ctr"/>
          <a:lstStyle/>
          <a:p>
            <a:pPr marL="0" marR="0" lvl="0" indent="0" algn="ctr" defTabSz="40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714E3E0-0495-5C53-D6CA-31BDA1B50AF6}"/>
              </a:ext>
            </a:extLst>
          </p:cNvPr>
          <p:cNvSpPr/>
          <p:nvPr/>
        </p:nvSpPr>
        <p:spPr>
          <a:xfrm>
            <a:off x="1047329" y="2959006"/>
            <a:ext cx="2466419" cy="57713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2C4E80"/>
                </a:solidFill>
                <a:effectLst/>
                <a:uLnTx/>
                <a:uFillTx/>
                <a:latin typeface="Barlow Condensed Black"/>
                <a:cs typeface="+mn-cs"/>
              </a:rPr>
              <a:t>RICERCA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BA1103A-18CD-CEF6-888F-1241EE19C9B8}"/>
              </a:ext>
            </a:extLst>
          </p:cNvPr>
          <p:cNvSpPr/>
          <p:nvPr/>
        </p:nvSpPr>
        <p:spPr>
          <a:xfrm>
            <a:off x="2137932" y="4098242"/>
            <a:ext cx="5337544" cy="116655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00215E"/>
                </a:solidFill>
                <a:effectLst/>
                <a:uLnTx/>
                <a:uFillTx/>
                <a:latin typeface="+mj-lt"/>
                <a:cs typeface="+mn-cs"/>
              </a:rPr>
              <a:t>COLLABORAZIONE TRA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00215E"/>
                </a:solidFill>
                <a:effectLst/>
                <a:uLnTx/>
                <a:uFillTx/>
                <a:latin typeface="+mj-lt"/>
                <a:cs typeface="+mn-cs"/>
              </a:rPr>
              <a:t>RICERCATORI E AMMINISTRATIVI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A02AC1D-9C80-D0EE-9BE5-0BA59E9AFFCC}"/>
              </a:ext>
            </a:extLst>
          </p:cNvPr>
          <p:cNvSpPr/>
          <p:nvPr/>
        </p:nvSpPr>
        <p:spPr>
          <a:xfrm>
            <a:off x="5734223" y="2691966"/>
            <a:ext cx="4756331" cy="57713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it-IT" sz="2800" b="1">
                <a:solidFill>
                  <a:srgbClr val="FE9292"/>
                </a:solidFill>
                <a:latin typeface="Barlow Condensed Black"/>
              </a:rPr>
              <a:t>AI LITERACY E USO CONSAPEVOLE </a:t>
            </a: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srgbClr val="FE9292"/>
              </a:solidFill>
              <a:effectLst/>
              <a:uLnTx/>
              <a:uFillTx/>
              <a:latin typeface="Barlow Condensed Black"/>
              <a:cs typeface="+mn-cs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B3FB20E-4C0D-1AFA-663F-69103C3DC31C}"/>
              </a:ext>
            </a:extLst>
          </p:cNvPr>
          <p:cNvSpPr/>
          <p:nvPr/>
        </p:nvSpPr>
        <p:spPr>
          <a:xfrm>
            <a:off x="8459617" y="4316894"/>
            <a:ext cx="3762744" cy="116655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FFC55A"/>
                </a:solidFill>
                <a:effectLst/>
                <a:uLnTx/>
                <a:uFillTx/>
                <a:latin typeface="Barlow Condensed Black"/>
                <a:cs typeface="+mn-cs"/>
              </a:rPr>
              <a:t>NUOVO MODELLO GESTIONALE INTEGRATO</a:t>
            </a:r>
          </a:p>
        </p:txBody>
      </p:sp>
    </p:spTree>
    <p:extLst>
      <p:ext uri="{BB962C8B-B14F-4D97-AF65-F5344CB8AC3E}">
        <p14:creationId xmlns:p14="http://schemas.microsoft.com/office/powerpoint/2010/main" val="3841934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D2CBF-4586-F4F3-E46A-9EE59C59A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C34D2E-18D9-AB81-F807-EE0AB86120CD}"/>
              </a:ext>
            </a:extLst>
          </p:cNvPr>
          <p:cNvSpPr txBox="1"/>
          <p:nvPr/>
        </p:nvSpPr>
        <p:spPr>
          <a:xfrm>
            <a:off x="925367" y="735989"/>
            <a:ext cx="10620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 Black"/>
                <a:cs typeface="+mn-cs"/>
              </a:rPr>
              <a:t>Quali obiettivi ci siamo dati? 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6F8D6785-E59F-5FCC-56B8-684608BDF1BB}"/>
              </a:ext>
            </a:extLst>
          </p:cNvPr>
          <p:cNvGrpSpPr/>
          <p:nvPr/>
        </p:nvGrpSpPr>
        <p:grpSpPr>
          <a:xfrm>
            <a:off x="10887740" y="6602818"/>
            <a:ext cx="1304260" cy="255181"/>
            <a:chOff x="9727527" y="6328398"/>
            <a:chExt cx="2464473" cy="529602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0F4ED1CF-66B5-304D-268C-CB3D4FBE3C29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2120CDD7-5FA6-F4D1-3360-9F61518475DB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C431FAA8-CA09-30AF-7249-EC54B4029273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B97DB91F-DB96-13F0-18A4-9B26F5F9359C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CC0F0009-C035-9986-D9A1-80C50E2E8EAF}"/>
              </a:ext>
            </a:extLst>
          </p:cNvPr>
          <p:cNvGrpSpPr/>
          <p:nvPr/>
        </p:nvGrpSpPr>
        <p:grpSpPr>
          <a:xfrm>
            <a:off x="1345858" y="1881972"/>
            <a:ext cx="3163994" cy="3555204"/>
            <a:chOff x="672348" y="2522131"/>
            <a:chExt cx="3163994" cy="3555204"/>
          </a:xfrm>
        </p:grpSpPr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24C44DF7-7584-3458-6FCF-D182061E7D4C}"/>
                </a:ext>
              </a:extLst>
            </p:cNvPr>
            <p:cNvSpPr txBox="1"/>
            <p:nvPr/>
          </p:nvSpPr>
          <p:spPr>
            <a:xfrm>
              <a:off x="672348" y="3615122"/>
              <a:ext cx="3163994" cy="2462213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arlow Condensed"/>
                  <a:cs typeface="+mn-cs"/>
                  <a:sym typeface="TT Interphases"/>
                </a:rPr>
                <a:t>Aumentare la </a:t>
              </a:r>
              <a:r>
                <a:rPr kumimoji="0" lang="it-IT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arlow Condensed"/>
                  <a:cs typeface="+mn-cs"/>
                  <a:sym typeface="TT Interphases"/>
                </a:rPr>
                <a:t>sinergia </a:t>
              </a:r>
              <a:r>
                <a:rPr kumimoji="0" lang="it-IT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arlow Condensed"/>
                  <a:cs typeface="+mn-cs"/>
                  <a:sym typeface="TT Interphases"/>
                </a:rPr>
                <a:t>e la </a:t>
              </a:r>
              <a:r>
                <a:rPr kumimoji="0" lang="it-IT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arlow Condensed"/>
                  <a:cs typeface="+mn-cs"/>
                  <a:sym typeface="TT Interphases"/>
                </a:rPr>
                <a:t>collaborazione </a:t>
              </a:r>
              <a:r>
                <a:rPr kumimoji="0" lang="it-IT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arlow Condensed"/>
                  <a:cs typeface="+mn-cs"/>
                  <a:sym typeface="TT Interphases"/>
                </a:rPr>
                <a:t>tra la componente gestionale e tecnico-scientifica dell’INFN</a:t>
              </a:r>
            </a:p>
          </p:txBody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20EC4F0D-12E3-BCA8-DCA5-4DF9D35B3176}"/>
                </a:ext>
              </a:extLst>
            </p:cNvPr>
            <p:cNvSpPr txBox="1"/>
            <p:nvPr/>
          </p:nvSpPr>
          <p:spPr>
            <a:xfrm>
              <a:off x="672348" y="2522131"/>
              <a:ext cx="612166" cy="995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5867" b="0" i="0" u="none" strike="noStrike" kern="1200" cap="none" spc="0" normalizeH="0" baseline="0" noProof="0">
                  <a:ln>
                    <a:noFill/>
                  </a:ln>
                  <a:solidFill>
                    <a:srgbClr val="00215E"/>
                  </a:solidFill>
                  <a:effectLst/>
                  <a:uLnTx/>
                  <a:uFillTx/>
                  <a:latin typeface="Barlow Condensed Black"/>
                  <a:cs typeface="+mn-cs"/>
                  <a:sym typeface="Wingdings" panose="05000000000000000000" pitchFamily="2" charset="2"/>
                </a:rPr>
                <a:t>1</a:t>
              </a:r>
              <a:endParaRPr kumimoji="0" lang="en-US" sz="5867" b="0" i="0" u="none" strike="noStrike" kern="1200" cap="none" spc="0" normalizeH="0" baseline="0" noProof="0">
                <a:ln>
                  <a:noFill/>
                </a:ln>
                <a:solidFill>
                  <a:srgbClr val="00215E"/>
                </a:solidFill>
                <a:effectLst/>
                <a:uLnTx/>
                <a:uFillTx/>
                <a:latin typeface="Barlow Condensed Black"/>
                <a:cs typeface="+mn-cs"/>
              </a:endParaRP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EC033952-D57D-1EDC-202D-BAFF4CC838C5}"/>
              </a:ext>
            </a:extLst>
          </p:cNvPr>
          <p:cNvGrpSpPr/>
          <p:nvPr/>
        </p:nvGrpSpPr>
        <p:grpSpPr>
          <a:xfrm>
            <a:off x="5029069" y="1881972"/>
            <a:ext cx="3163994" cy="4540089"/>
            <a:chOff x="672348" y="2522131"/>
            <a:chExt cx="3163994" cy="4540089"/>
          </a:xfrm>
        </p:grpSpPr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C55A8C48-E1F7-ED26-060E-E027147FA70C}"/>
                </a:ext>
              </a:extLst>
            </p:cNvPr>
            <p:cNvSpPr txBox="1"/>
            <p:nvPr/>
          </p:nvSpPr>
          <p:spPr>
            <a:xfrm>
              <a:off x="672348" y="3615122"/>
              <a:ext cx="3163994" cy="3447098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arlow Condensed"/>
                  <a:cs typeface="+mn-cs"/>
                  <a:sym typeface="TT Interphases"/>
                </a:rPr>
                <a:t>Evidenziare come un uso consapevole e responsabile dell’</a:t>
              </a:r>
              <a:r>
                <a:rPr kumimoji="0" lang="it-IT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arlow Condensed"/>
                  <a:cs typeface="+mn-cs"/>
                  <a:sym typeface="TT Interphases"/>
                </a:rPr>
                <a:t>AI</a:t>
              </a:r>
              <a:r>
                <a:rPr kumimoji="0" lang="it-IT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arlow Condensed"/>
                  <a:cs typeface="+mn-cs"/>
                  <a:sym typeface="TT Interphases"/>
                </a:rPr>
                <a:t> e del nuovo </a:t>
              </a:r>
              <a:r>
                <a:rPr kumimoji="0" lang="it-IT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arlow Condensed"/>
                  <a:cs typeface="+mn-cs"/>
                  <a:sym typeface="TT Interphases"/>
                </a:rPr>
                <a:t>modello di gestione integrato</a:t>
              </a:r>
              <a:r>
                <a:rPr kumimoji="0" lang="it-IT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arlow Condensed"/>
                  <a:cs typeface="+mn-cs"/>
                  <a:sym typeface="TT Interphases"/>
                </a:rPr>
                <a:t> possano essere leva per tale sinergia</a:t>
              </a:r>
            </a:p>
          </p:txBody>
        </p:sp>
        <p:sp>
          <p:nvSpPr>
            <p:cNvPr id="33" name="TextBox 14">
              <a:extLst>
                <a:ext uri="{FF2B5EF4-FFF2-40B4-BE49-F238E27FC236}">
                  <a16:creationId xmlns:a16="http://schemas.microsoft.com/office/drawing/2014/main" id="{E92EC688-A38B-8456-CA8D-E03DB2BD007F}"/>
                </a:ext>
              </a:extLst>
            </p:cNvPr>
            <p:cNvSpPr txBox="1"/>
            <p:nvPr/>
          </p:nvSpPr>
          <p:spPr>
            <a:xfrm>
              <a:off x="672348" y="2522131"/>
              <a:ext cx="612166" cy="995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5867" b="0" i="0" u="none" strike="noStrike" kern="1200" cap="none" spc="0" normalizeH="0" baseline="0" noProof="0">
                  <a:ln>
                    <a:noFill/>
                  </a:ln>
                  <a:solidFill>
                    <a:srgbClr val="FFC55A"/>
                  </a:solidFill>
                  <a:effectLst/>
                  <a:uLnTx/>
                  <a:uFillTx/>
                  <a:latin typeface="Barlow Condensed Black"/>
                  <a:cs typeface="+mn-cs"/>
                  <a:sym typeface="Wingdings" panose="05000000000000000000" pitchFamily="2" charset="2"/>
                </a:rPr>
                <a:t>2</a:t>
              </a:r>
              <a:endParaRPr kumimoji="0" lang="en-US" sz="5867" b="0" i="0" u="none" strike="noStrike" kern="1200" cap="none" spc="0" normalizeH="0" baseline="0" noProof="0">
                <a:ln>
                  <a:noFill/>
                </a:ln>
                <a:solidFill>
                  <a:srgbClr val="FFC55A"/>
                </a:solidFill>
                <a:effectLst/>
                <a:uLnTx/>
                <a:uFillTx/>
                <a:latin typeface="Barlow Condensed Black"/>
                <a:cs typeface="+mn-cs"/>
              </a:endParaRP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24AECAF9-C688-5F8E-A847-4089DA3D065E}"/>
              </a:ext>
            </a:extLst>
          </p:cNvPr>
          <p:cNvGrpSpPr/>
          <p:nvPr/>
        </p:nvGrpSpPr>
        <p:grpSpPr>
          <a:xfrm>
            <a:off x="8712280" y="1881972"/>
            <a:ext cx="3163994" cy="3555204"/>
            <a:chOff x="672348" y="2522131"/>
            <a:chExt cx="3163994" cy="3555204"/>
          </a:xfrm>
        </p:grpSpPr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300428AD-1E7E-763E-6FA3-D7964C8733B9}"/>
                </a:ext>
              </a:extLst>
            </p:cNvPr>
            <p:cNvSpPr txBox="1"/>
            <p:nvPr/>
          </p:nvSpPr>
          <p:spPr>
            <a:xfrm>
              <a:off x="672348" y="3615122"/>
              <a:ext cx="3163994" cy="2462213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arlow Condensed"/>
                  <a:cs typeface="+mn-cs"/>
                  <a:sym typeface="TT Interphases"/>
                </a:rPr>
                <a:t>Affinare, </a:t>
              </a:r>
              <a:r>
                <a:rPr kumimoji="0" lang="it-IT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arlow Condensed"/>
                  <a:cs typeface="+mn-cs"/>
                  <a:sym typeface="TT Interphases"/>
                </a:rPr>
                <a:t>aggiornare e validare il «</a:t>
              </a:r>
              <a:r>
                <a:rPr kumimoji="0" lang="it-IT" sz="3200" b="1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arlow Condensed"/>
                  <a:cs typeface="+mn-cs"/>
                  <a:sym typeface="TT Interphases"/>
                </a:rPr>
                <a:t>Manifesto del Cambiamento</a:t>
              </a:r>
              <a:r>
                <a:rPr kumimoji="0" lang="it-IT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arlow Condensed"/>
                  <a:cs typeface="+mn-cs"/>
                  <a:sym typeface="TT Interphases"/>
                </a:rPr>
                <a:t>»</a:t>
              </a:r>
              <a:r>
                <a:rPr kumimoji="0" lang="it-IT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arlow Condensed"/>
                  <a:cs typeface="+mn-cs"/>
                  <a:sym typeface="TT Interphases"/>
                </a:rPr>
                <a:t> sulla base delle evidenze emerse</a:t>
              </a:r>
            </a:p>
          </p:txBody>
        </p:sp>
        <p:sp>
          <p:nvSpPr>
            <p:cNvPr id="36" name="TextBox 14">
              <a:extLst>
                <a:ext uri="{FF2B5EF4-FFF2-40B4-BE49-F238E27FC236}">
                  <a16:creationId xmlns:a16="http://schemas.microsoft.com/office/drawing/2014/main" id="{4F3A3B69-840B-51B5-A3EE-870FE3149932}"/>
                </a:ext>
              </a:extLst>
            </p:cNvPr>
            <p:cNvSpPr txBox="1"/>
            <p:nvPr/>
          </p:nvSpPr>
          <p:spPr>
            <a:xfrm>
              <a:off x="672348" y="2522131"/>
              <a:ext cx="612166" cy="995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5867" b="0" i="0" u="none" strike="noStrike" kern="1200" cap="none" spc="0" normalizeH="0" baseline="0" noProof="0">
                  <a:ln>
                    <a:noFill/>
                  </a:ln>
                  <a:solidFill>
                    <a:srgbClr val="FE9292"/>
                  </a:solidFill>
                  <a:effectLst/>
                  <a:uLnTx/>
                  <a:uFillTx/>
                  <a:latin typeface="Barlow Condensed Black"/>
                  <a:cs typeface="+mn-cs"/>
                  <a:sym typeface="Wingdings" panose="05000000000000000000" pitchFamily="2" charset="2"/>
                </a:rPr>
                <a:t>3</a:t>
              </a:r>
              <a:endParaRPr kumimoji="0" lang="en-US" sz="5867" b="0" i="0" u="none" strike="noStrike" kern="1200" cap="none" spc="0" normalizeH="0" baseline="0" noProof="0">
                <a:ln>
                  <a:noFill/>
                </a:ln>
                <a:solidFill>
                  <a:srgbClr val="FE9292"/>
                </a:solidFill>
                <a:effectLst/>
                <a:uLnTx/>
                <a:uFillTx/>
                <a:latin typeface="Barlow Condensed Black"/>
                <a:cs typeface="+mn-cs"/>
              </a:endParaRPr>
            </a:p>
          </p:txBody>
        </p:sp>
      </p:grpSp>
      <p:pic>
        <p:nvPicPr>
          <p:cNvPr id="3" name="Immagine 2" descr="Immagine che contiene Policromia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99EAAC30-CDBF-9809-7C85-1811E4B18D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66863" y="1566863"/>
            <a:ext cx="685800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85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B1C24-C7DF-2155-4D3C-B76642EEE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5B7D42-62F2-DB24-767E-62C1457E85F6}"/>
              </a:ext>
            </a:extLst>
          </p:cNvPr>
          <p:cNvSpPr txBox="1"/>
          <p:nvPr/>
        </p:nvSpPr>
        <p:spPr>
          <a:xfrm>
            <a:off x="749673" y="2490361"/>
            <a:ext cx="106205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400" b="1">
                <a:solidFill>
                  <a:srgbClr val="002060"/>
                </a:solidFill>
                <a:latin typeface="Barlow Condensed Black"/>
              </a:rPr>
              <a:t>I RISULTATI DEL NOSTRO LAVORO INSIEME</a:t>
            </a:r>
            <a:endParaRPr kumimoji="0" lang="it-IT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rlow Condensed Black"/>
              <a:cs typeface="+mn-cs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671F66D-13B0-44A3-2397-A4D6D4EFF4F6}"/>
              </a:ext>
            </a:extLst>
          </p:cNvPr>
          <p:cNvGrpSpPr/>
          <p:nvPr/>
        </p:nvGrpSpPr>
        <p:grpSpPr>
          <a:xfrm>
            <a:off x="10887740" y="6602818"/>
            <a:ext cx="1304260" cy="255181"/>
            <a:chOff x="9727527" y="6328398"/>
            <a:chExt cx="2464473" cy="529602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FC1D542-FC82-F7FA-AA4C-D9C8B905FBE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97C186EB-2ED2-6B76-4477-00EEC9D4BA6B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AE92EDAB-E815-D8FF-33F3-5681F2A3DBF3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A847477F-54C0-B61B-5E05-B2118F7E48B1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281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51A1C-F7E4-23EB-2B0E-29DBC4D44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C7859246-ADE3-7652-4BB2-E76F54AEF624}"/>
              </a:ext>
            </a:extLst>
          </p:cNvPr>
          <p:cNvGrpSpPr/>
          <p:nvPr/>
        </p:nvGrpSpPr>
        <p:grpSpPr>
          <a:xfrm>
            <a:off x="10887740" y="6602818"/>
            <a:ext cx="1304260" cy="255181"/>
            <a:chOff x="9727527" y="6328398"/>
            <a:chExt cx="2464473" cy="529602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34292C9D-F0B1-86D7-B891-86D428B903E9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05B3AE5B-DAB3-F84E-D828-CBBAE3C374EC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EF45E569-AC21-9EF4-0148-FFCB89FB48B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E6698262-B9D7-2945-D36B-1374499F958F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</p:grpSp>
      <p:sp>
        <p:nvSpPr>
          <p:cNvPr id="32" name="TextBox 12">
            <a:extLst>
              <a:ext uri="{FF2B5EF4-FFF2-40B4-BE49-F238E27FC236}">
                <a16:creationId xmlns:a16="http://schemas.microsoft.com/office/drawing/2014/main" id="{4DD7FB5B-038F-C165-3893-FCD9A7655134}"/>
              </a:ext>
            </a:extLst>
          </p:cNvPr>
          <p:cNvSpPr txBox="1"/>
          <p:nvPr/>
        </p:nvSpPr>
        <p:spPr>
          <a:xfrm>
            <a:off x="685800" y="4013129"/>
            <a:ext cx="11346873" cy="246221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>
                <a:solidFill>
                  <a:srgbClr val="002060"/>
                </a:solidFill>
                <a:latin typeface="Barlow Condensed"/>
                <a:sym typeface="TT Interphases"/>
              </a:rPr>
              <a:t>Le testimonianze degli </a:t>
            </a:r>
            <a:r>
              <a:rPr lang="it-IT" sz="3200" b="1">
                <a:solidFill>
                  <a:srgbClr val="002060"/>
                </a:solidFill>
                <a:latin typeface="Barlow Condensed"/>
                <a:sym typeface="TT Interphases"/>
              </a:rPr>
              <a:t>Ambassadors</a:t>
            </a:r>
            <a:r>
              <a:rPr lang="it-IT" sz="3200">
                <a:solidFill>
                  <a:srgbClr val="002060"/>
                </a:solidFill>
                <a:latin typeface="Barlow Condensed"/>
                <a:sym typeface="TT Interphases"/>
              </a:rPr>
              <a:t> del Workshop collaborativo </a:t>
            </a:r>
            <a:r>
              <a:rPr lang="it-IT" sz="3200" b="1">
                <a:solidFill>
                  <a:srgbClr val="002060"/>
                </a:solidFill>
                <a:latin typeface="Barlow Condensed"/>
                <a:sym typeface="TT Interphases"/>
              </a:rPr>
              <a:t>«A tavola con» </a:t>
            </a:r>
            <a:r>
              <a:rPr lang="it-IT" sz="3200">
                <a:solidFill>
                  <a:srgbClr val="002060"/>
                </a:solidFill>
                <a:latin typeface="Barlow Condensed"/>
                <a:sym typeface="TT Interphases"/>
              </a:rPr>
              <a:t>hanno dimostrato come i gruppi di lavoro misto possano essere utili ad affrontare insieme problematiche concrete e pratiche nel lavoro tra amministrativi e ricercatori. Un obiettivo che sarà perseguito nelle </a:t>
            </a:r>
            <a:r>
              <a:rPr lang="it-IT" sz="3200" b="1">
                <a:solidFill>
                  <a:srgbClr val="002060"/>
                </a:solidFill>
                <a:latin typeface="Barlow Condensed"/>
                <a:sym typeface="TT Interphases"/>
              </a:rPr>
              <a:t>prossime edizioni dell’evento </a:t>
            </a:r>
            <a:r>
              <a:rPr lang="it-IT" sz="3200">
                <a:solidFill>
                  <a:srgbClr val="002060"/>
                </a:solidFill>
                <a:latin typeface="Barlow Condensed"/>
                <a:sym typeface="TT Interphases"/>
              </a:rPr>
              <a:t>che mira ad aumentare la sinergia tra i due profili professionali.</a:t>
            </a: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rlow Condensed"/>
              <a:cs typeface="+mn-cs"/>
              <a:sym typeface="TT Interphase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EFA42DA-54C7-F36E-CED0-C1E2BD0A3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402" y="1159175"/>
            <a:ext cx="3377542" cy="253315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B7C55AD-31D0-4C09-2F39-576AC6276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6721" y="1159174"/>
            <a:ext cx="3377542" cy="253315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6D2C5E5-DC3E-AAD8-93EF-72E6A1469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4100" y="1159174"/>
            <a:ext cx="3377542" cy="253315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2A01B2BD-6186-1F55-CD23-A31306097F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527" t="15349"/>
          <a:stretch/>
        </p:blipFill>
        <p:spPr>
          <a:xfrm>
            <a:off x="0" y="0"/>
            <a:ext cx="510453" cy="6857999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58763F0-C7FB-1D6A-2F1A-E123E47D75DC}"/>
              </a:ext>
            </a:extLst>
          </p:cNvPr>
          <p:cNvSpPr txBox="1"/>
          <p:nvPr/>
        </p:nvSpPr>
        <p:spPr>
          <a:xfrm>
            <a:off x="580807" y="214993"/>
            <a:ext cx="10582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>
                <a:solidFill>
                  <a:srgbClr val="002060"/>
                </a:solidFill>
                <a:latin typeface="Barlow Condensed Black"/>
              </a:rPr>
              <a:t>6.05 | Più sinergia tra componente gestionale e ricercatori</a:t>
            </a:r>
            <a:endParaRPr kumimoji="0" lang="it-IT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rlow Condensed Blac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972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495DE-5EE2-C986-0157-CCDB44B1C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B9BECC59-65F9-9D63-68F1-8B0D76B18B2A}"/>
              </a:ext>
            </a:extLst>
          </p:cNvPr>
          <p:cNvGrpSpPr/>
          <p:nvPr/>
        </p:nvGrpSpPr>
        <p:grpSpPr>
          <a:xfrm>
            <a:off x="10887740" y="6602818"/>
            <a:ext cx="1304260" cy="255181"/>
            <a:chOff x="9727527" y="6328398"/>
            <a:chExt cx="2464473" cy="529602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6D405C8F-4B2B-ACA2-6B31-E511E9660430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9908EFBF-1A6A-3D98-07DC-3EDA7CAFB068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F3FDA6EC-6DA5-2027-5387-14D077AA1D38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020FD627-B8C1-95B6-14D4-3614A72E0D6B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</p:grpSp>
      <p:sp>
        <p:nvSpPr>
          <p:cNvPr id="32" name="TextBox 12">
            <a:extLst>
              <a:ext uri="{FF2B5EF4-FFF2-40B4-BE49-F238E27FC236}">
                <a16:creationId xmlns:a16="http://schemas.microsoft.com/office/drawing/2014/main" id="{D8138CC6-EBF9-294B-81C5-4A9F9037D055}"/>
              </a:ext>
            </a:extLst>
          </p:cNvPr>
          <p:cNvSpPr txBox="1"/>
          <p:nvPr/>
        </p:nvSpPr>
        <p:spPr>
          <a:xfrm>
            <a:off x="706582" y="3872802"/>
            <a:ext cx="11007436" cy="215443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cs typeface="+mn-cs"/>
                <a:sym typeface="TT Interphases"/>
              </a:rPr>
              <a:t>Il laboratorio «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cs typeface="+mn-cs"/>
                <a:sym typeface="TT Interphases"/>
              </a:rPr>
              <a:t>Nei panni di un Ricercatore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cs typeface="+mn-cs"/>
                <a:sym typeface="TT Interphases"/>
              </a:rPr>
              <a:t>» ha visto gruppi di lavoro misti di tecnici, ricercatori e amministrativi cimentarsi nella risoluzione di un </a:t>
            </a:r>
            <a:r>
              <a:rPr kumimoji="0" lang="it-IT" sz="280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cs typeface="+mn-cs"/>
                <a:sym typeface="TT Interphases"/>
              </a:rPr>
              <a:t>case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cs typeface="+mn-cs"/>
                <a:sym typeface="TT Interphases"/>
              </a:rPr>
              <a:t> relativo al flusso di lavoro di un progetto di ricerca. </a:t>
            </a:r>
            <a:r>
              <a:rPr lang="it-IT" sz="2800">
                <a:solidFill>
                  <a:srgbClr val="002060"/>
                </a:solidFill>
                <a:latin typeface="Barlow Condensed"/>
                <a:sym typeface="TT Interphases"/>
              </a:rPr>
              <a:t>La </a:t>
            </a:r>
            <a:r>
              <a:rPr lang="it-IT" sz="2800" b="1">
                <a:solidFill>
                  <a:srgbClr val="002060"/>
                </a:solidFill>
                <a:latin typeface="Barlow Condensed"/>
                <a:sym typeface="TT Interphases"/>
              </a:rPr>
              <a:t>sinergia</a:t>
            </a:r>
            <a:r>
              <a:rPr lang="it-IT" sz="2800">
                <a:solidFill>
                  <a:srgbClr val="002060"/>
                </a:solidFill>
                <a:latin typeface="Barlow Condensed"/>
                <a:sym typeface="TT Interphases"/>
              </a:rPr>
              <a:t> e l’approccio con cui gli amministrativi hanno lavorato 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cs typeface="+mn-cs"/>
                <a:sym typeface="TT Interphases"/>
              </a:rPr>
              <a:t>ha dimostrato l’interesse del personale gestionale di cimentarsi con impegno </a:t>
            </a:r>
            <a:r>
              <a:rPr lang="it-IT" sz="2800">
                <a:solidFill>
                  <a:srgbClr val="002060"/>
                </a:solidFill>
                <a:latin typeface="Barlow Condensed"/>
                <a:sym typeface="TT Interphases"/>
              </a:rPr>
              <a:t>in nuove attività con 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cs typeface="+mn-cs"/>
                <a:sym typeface="TT Interphases"/>
              </a:rPr>
              <a:t>approccio proattivo….e anche </a:t>
            </a:r>
            <a:r>
              <a:rPr kumimoji="0" lang="it-IT" sz="2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cs typeface="+mn-cs"/>
                <a:sym typeface="TT Interphases"/>
              </a:rPr>
              <a:t>competitiv</a:t>
            </a:r>
            <a:r>
              <a:rPr lang="it-IT" sz="2800">
                <a:solidFill>
                  <a:srgbClr val="002060"/>
                </a:solidFill>
                <a:latin typeface="Barlow Condensed"/>
                <a:sym typeface="TT Interphases"/>
              </a:rPr>
              <a:t>o!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cs typeface="+mn-cs"/>
                <a:sym typeface="TT Interphases"/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41608D4-A2B0-6DB3-1A88-A85C020EB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5" y="1084966"/>
            <a:ext cx="3377543" cy="253315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3125146-45D4-7FC5-1A6F-F64A40E3C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1405" y="1084966"/>
            <a:ext cx="3377542" cy="253315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CCE3419-6298-52DA-0C7C-CB695C79D7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7263" y="1116004"/>
            <a:ext cx="3377542" cy="247108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AE9E89F-7696-13E9-9ECA-36B02A33DE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527" t="15349"/>
          <a:stretch/>
        </p:blipFill>
        <p:spPr>
          <a:xfrm>
            <a:off x="0" y="0"/>
            <a:ext cx="510453" cy="685799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B635D78-0ADD-0DEA-A7D0-2DD61AFBA051}"/>
              </a:ext>
            </a:extLst>
          </p:cNvPr>
          <p:cNvSpPr txBox="1"/>
          <p:nvPr/>
        </p:nvSpPr>
        <p:spPr>
          <a:xfrm>
            <a:off x="580807" y="214993"/>
            <a:ext cx="10582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>
                <a:solidFill>
                  <a:srgbClr val="002060"/>
                </a:solidFill>
                <a:latin typeface="Barlow Condensed Black"/>
              </a:rPr>
              <a:t>06.05 | Più sinergia tra componente gestionale e ricercatori</a:t>
            </a:r>
            <a:endParaRPr kumimoji="0" lang="it-IT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rlow Condensed Blac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66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E6535-9642-CCA2-7EEE-AD4CE74ED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1A4079-37D0-5DB1-79C1-1F4505A50BED}"/>
              </a:ext>
            </a:extLst>
          </p:cNvPr>
          <p:cNvSpPr txBox="1"/>
          <p:nvPr/>
        </p:nvSpPr>
        <p:spPr>
          <a:xfrm>
            <a:off x="318385" y="697091"/>
            <a:ext cx="117176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 Black"/>
                <a:cs typeface="+mn-cs"/>
              </a:rPr>
              <a:t>L’identikit del dipendente INFN del futuro </a:t>
            </a:r>
            <a:r>
              <a: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 Black"/>
                <a:cs typeface="+mn-cs"/>
              </a:rPr>
              <a:t>sintetizzata da </a:t>
            </a: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 Black"/>
                <a:cs typeface="+mn-cs"/>
              </a:rPr>
              <a:t>Chat GPT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49181DF-3AEA-D99C-0F3E-52BEAEBEF6F2}"/>
              </a:ext>
            </a:extLst>
          </p:cNvPr>
          <p:cNvSpPr txBox="1"/>
          <p:nvPr/>
        </p:nvSpPr>
        <p:spPr>
          <a:xfrm>
            <a:off x="430444" y="443175"/>
            <a:ext cx="5458245" cy="253916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>
            <a:defPPr>
              <a:defRPr lang="it-IT"/>
            </a:defPPr>
            <a:lvl1pPr marR="0" lvl="0" indent="0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7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2F99E8">
                        <a:alpha val="90000"/>
                      </a:srgbClr>
                    </a:gs>
                    <a:gs pos="97000">
                      <a:srgbClr val="FFC000">
                        <a:alpha val="90000"/>
                      </a:srgbClr>
                    </a:gs>
                    <a:gs pos="68000">
                      <a:srgbClr val="C80347">
                        <a:lumMod val="100000"/>
                        <a:alpha val="90000"/>
                      </a:srgbClr>
                    </a:gs>
                    <a:gs pos="24000">
                      <a:srgbClr val="0D3C8D">
                        <a:alpha val="90000"/>
                      </a:srgbClr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Montserrat SemiBold" panose="00000700000000000000" pitchFamily="2" charset="0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0" normalizeH="0" baseline="0" noProof="0">
                <a:ln>
                  <a:noFill/>
                </a:ln>
                <a:solidFill>
                  <a:srgbClr val="A4F3F3">
                    <a:lumMod val="50000"/>
                  </a:srgbClr>
                </a:solidFill>
                <a:effectLst/>
                <a:uLnTx/>
                <a:uFillTx/>
                <a:latin typeface="Titillium Web" pitchFamily="2" charset="77"/>
                <a:cs typeface="+mn-cs"/>
              </a:rPr>
              <a:t>IL DIPENDENTE INFN DEL FUTURO </a:t>
            </a:r>
          </a:p>
        </p:txBody>
      </p:sp>
      <p:pic>
        <p:nvPicPr>
          <p:cNvPr id="12" name="Immagine 11" descr="Immagine che contiene computer, Viso umano, cartone animato, vestiti&#10;&#10;Il contenuto generato dall'IA potrebbe non essere corretto.">
            <a:extLst>
              <a:ext uri="{FF2B5EF4-FFF2-40B4-BE49-F238E27FC236}">
                <a16:creationId xmlns:a16="http://schemas.microsoft.com/office/drawing/2014/main" id="{B48DCA00-1269-539A-27B6-0F14CF9B9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579" y="1948761"/>
            <a:ext cx="4300845" cy="2867230"/>
          </a:xfrm>
          <a:prstGeom prst="rect">
            <a:avLst/>
          </a:prstGeom>
        </p:spPr>
      </p:pic>
      <p:pic>
        <p:nvPicPr>
          <p:cNvPr id="7" name="Immagine 6" descr="Immagine che contiene computer, scrivania, arredo, testo&#10;&#10;Il contenuto generato dall'IA potrebbe non essere corretto.">
            <a:extLst>
              <a:ext uri="{FF2B5EF4-FFF2-40B4-BE49-F238E27FC236}">
                <a16:creationId xmlns:a16="http://schemas.microsoft.com/office/drawing/2014/main" id="{F9D5C8A0-727D-1A25-DB3C-B9728EFC2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85" y="1948761"/>
            <a:ext cx="4300847" cy="2867231"/>
          </a:xfrm>
          <a:prstGeom prst="rect">
            <a:avLst/>
          </a:prstGeom>
        </p:spPr>
      </p:pic>
      <p:pic>
        <p:nvPicPr>
          <p:cNvPr id="15" name="Immagine 14" descr="Immagine che contiene testo, disegno, interno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03D4475C-D8FA-55F5-024C-C02796F7F4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2068" r="-11315" b="-11315"/>
          <a:stretch/>
        </p:blipFill>
        <p:spPr>
          <a:xfrm>
            <a:off x="4898726" y="1948761"/>
            <a:ext cx="2749361" cy="412404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6B9CC6-22C9-7394-5B43-08168102C5FA}"/>
              </a:ext>
            </a:extLst>
          </p:cNvPr>
          <p:cNvSpPr txBox="1"/>
          <p:nvPr/>
        </p:nvSpPr>
        <p:spPr>
          <a:xfrm>
            <a:off x="1403348" y="4921398"/>
            <a:ext cx="213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cs typeface="+mn-cs"/>
              </a:rPr>
              <a:t>THE SIMPSON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0EA827-C77F-22CC-395D-9CB62E7EDDEA}"/>
              </a:ext>
            </a:extLst>
          </p:cNvPr>
          <p:cNvSpPr txBox="1"/>
          <p:nvPr/>
        </p:nvSpPr>
        <p:spPr>
          <a:xfrm>
            <a:off x="5207946" y="5768048"/>
            <a:ext cx="213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cs typeface="+mn-cs"/>
              </a:rPr>
              <a:t>DISNEY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2CCBD2-62D4-B008-0E72-275DABCAF81F}"/>
              </a:ext>
            </a:extLst>
          </p:cNvPr>
          <p:cNvSpPr txBox="1"/>
          <p:nvPr/>
        </p:nvSpPr>
        <p:spPr>
          <a:xfrm>
            <a:off x="8699541" y="4921398"/>
            <a:ext cx="213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cs typeface="+mn-cs"/>
              </a:rPr>
              <a:t>STUDIO GHIBLI</a:t>
            </a:r>
          </a:p>
        </p:txBody>
      </p:sp>
    </p:spTree>
    <p:extLst>
      <p:ext uri="{BB962C8B-B14F-4D97-AF65-F5344CB8AC3E}">
        <p14:creationId xmlns:p14="http://schemas.microsoft.com/office/powerpoint/2010/main" val="113422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A7413-CD18-C50B-A2E8-4D0F72982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13A2C7A4-3820-56A3-3625-AEC32834A19C}"/>
              </a:ext>
            </a:extLst>
          </p:cNvPr>
          <p:cNvGrpSpPr/>
          <p:nvPr/>
        </p:nvGrpSpPr>
        <p:grpSpPr>
          <a:xfrm>
            <a:off x="10887740" y="6602818"/>
            <a:ext cx="1304260" cy="255181"/>
            <a:chOff x="9727527" y="6328398"/>
            <a:chExt cx="2464473" cy="529602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3E28E83A-9AD8-6042-6BC9-07197709FDDD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BB9DD48C-D6EA-A929-D380-5B94A989173F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53A0E526-FCB7-D41D-2648-B2247616D2EA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67F66D1B-F8B8-8D88-5D5D-E2F8B2B629D9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</p:grpSp>
      <p:sp>
        <p:nvSpPr>
          <p:cNvPr id="32" name="TextBox 12">
            <a:extLst>
              <a:ext uri="{FF2B5EF4-FFF2-40B4-BE49-F238E27FC236}">
                <a16:creationId xmlns:a16="http://schemas.microsoft.com/office/drawing/2014/main" id="{AF1E3ADB-D7B2-858D-9415-5BA77E824984}"/>
              </a:ext>
            </a:extLst>
          </p:cNvPr>
          <p:cNvSpPr txBox="1"/>
          <p:nvPr/>
        </p:nvSpPr>
        <p:spPr>
          <a:xfrm>
            <a:off x="587266" y="3881175"/>
            <a:ext cx="11466803" cy="258532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>
                <a:solidFill>
                  <a:srgbClr val="002060"/>
                </a:solidFill>
              </a:rPr>
              <a:t>L’intervento del Prof. Mangiacotti e i laboratori creativi sull’AI hanno evidenziato come </a:t>
            </a:r>
            <a:r>
              <a:rPr lang="it-IT" sz="2800" b="1">
                <a:solidFill>
                  <a:srgbClr val="002060"/>
                </a:solidFill>
              </a:rPr>
              <a:t>l’intelligenza artificiale non sia un oracolo</a:t>
            </a:r>
            <a:r>
              <a:rPr lang="it-IT" sz="2800">
                <a:solidFill>
                  <a:srgbClr val="002060"/>
                </a:solidFill>
              </a:rPr>
              <a:t>, ma richieda sempre la guida della mente umana. 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>
                <a:solidFill>
                  <a:srgbClr val="002060"/>
                </a:solidFill>
              </a:rPr>
              <a:t>Tutti i gruppi hanno sperimentato l’uso dell’AI: alcuni con proposte operative, altri in modo più esplorativo, ma tutti hanno riconosciuto il </a:t>
            </a:r>
            <a:r>
              <a:rPr lang="it-IT" sz="2800" b="1">
                <a:solidFill>
                  <a:srgbClr val="002060"/>
                </a:solidFill>
              </a:rPr>
              <a:t>ruolo centrale dell’intelligenza umana</a:t>
            </a:r>
            <a:r>
              <a:rPr lang="it-IT" sz="2800">
                <a:solidFill>
                  <a:srgbClr val="002060"/>
                </a:solidFill>
              </a:rPr>
              <a:t>. Come sottolineato anche dalla Consigliera Anna Corrado, il contesto normativo gioca un ruolo cruciale, influenzando significativamente l’uso quotidiano dell’AI nel lavoro.</a:t>
            </a:r>
            <a:endParaRPr kumimoji="0" lang="it-IT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rlow Condensed"/>
              <a:cs typeface="+mn-cs"/>
              <a:sym typeface="TT Interphase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197914F-3CB4-E9F9-9AFB-648111418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991" y="1180661"/>
            <a:ext cx="3377542" cy="2533156"/>
          </a:xfrm>
          <a:prstGeom prst="rect">
            <a:avLst/>
          </a:prstGeom>
          <a:ln w="38100">
            <a:solidFill>
              <a:srgbClr val="FFC55A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47C8DAA-C01E-5F62-7334-15BC20F30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5831" y="1180661"/>
            <a:ext cx="3377541" cy="2533156"/>
          </a:xfrm>
          <a:prstGeom prst="rect">
            <a:avLst/>
          </a:prstGeom>
          <a:ln w="38100">
            <a:solidFill>
              <a:srgbClr val="FFC55A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41FA81C-A818-B897-D7FE-42F624DC0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5670" y="1211699"/>
            <a:ext cx="3294773" cy="2471080"/>
          </a:xfrm>
          <a:prstGeom prst="rect">
            <a:avLst/>
          </a:prstGeom>
          <a:ln w="38100">
            <a:solidFill>
              <a:srgbClr val="FFC55A"/>
            </a:solidFill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5B72BE2-577E-D70C-CAFB-C91D1C5319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527" t="15349"/>
          <a:stretch/>
        </p:blipFill>
        <p:spPr>
          <a:xfrm>
            <a:off x="0" y="0"/>
            <a:ext cx="510453" cy="685799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946486-3329-4AB5-592D-EB9B23CC1BAC}"/>
              </a:ext>
            </a:extLst>
          </p:cNvPr>
          <p:cNvSpPr txBox="1"/>
          <p:nvPr/>
        </p:nvSpPr>
        <p:spPr>
          <a:xfrm>
            <a:off x="580807" y="214993"/>
            <a:ext cx="10582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>
                <a:solidFill>
                  <a:srgbClr val="002060"/>
                </a:solidFill>
                <a:latin typeface="Barlow Condensed Black"/>
              </a:rPr>
              <a:t>07.05 | AI </a:t>
            </a:r>
            <a:r>
              <a:rPr lang="it-IT" sz="3600" b="1" err="1">
                <a:solidFill>
                  <a:srgbClr val="002060"/>
                </a:solidFill>
                <a:latin typeface="Barlow Condensed Black"/>
              </a:rPr>
              <a:t>Literacy</a:t>
            </a:r>
            <a:r>
              <a:rPr lang="it-IT" sz="3600" b="1">
                <a:solidFill>
                  <a:srgbClr val="002060"/>
                </a:solidFill>
                <a:latin typeface="Barlow Condensed Black"/>
              </a:rPr>
              <a:t> e uso consapevole</a:t>
            </a:r>
            <a:endParaRPr kumimoji="0" lang="it-IT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rlow Condensed Blac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182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9D7A9-7C1D-606A-46F0-74B253F51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0E4FD8B3-F30F-06E4-B461-26F50070595B}"/>
              </a:ext>
            </a:extLst>
          </p:cNvPr>
          <p:cNvGrpSpPr/>
          <p:nvPr/>
        </p:nvGrpSpPr>
        <p:grpSpPr>
          <a:xfrm>
            <a:off x="10887740" y="6602818"/>
            <a:ext cx="1304260" cy="255181"/>
            <a:chOff x="9727527" y="6328398"/>
            <a:chExt cx="2464473" cy="529602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4F5051B2-A308-FEC7-8622-E3A09A86525D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D50C717A-EDB0-10F8-DF76-89BAE83420D9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17F5628E-E9D3-BC94-86F6-30D357D88B57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F84B3571-F8C3-D4BD-4A89-85F76CAEAABF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+mn-cs"/>
              </a:endParaRP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18BF6BB0-E2A5-89A9-2CB1-A339C94704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7" t="15349"/>
          <a:stretch/>
        </p:blipFill>
        <p:spPr>
          <a:xfrm>
            <a:off x="0" y="0"/>
            <a:ext cx="510453" cy="685799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82AF8F4-500A-D81D-0EC3-038E6500AE84}"/>
              </a:ext>
            </a:extLst>
          </p:cNvPr>
          <p:cNvSpPr txBox="1"/>
          <p:nvPr/>
        </p:nvSpPr>
        <p:spPr>
          <a:xfrm>
            <a:off x="580807" y="214993"/>
            <a:ext cx="10582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>
                <a:solidFill>
                  <a:srgbClr val="002060"/>
                </a:solidFill>
                <a:latin typeface="Barlow Condensed Black"/>
              </a:rPr>
              <a:t>07.05 | La vostra visione del Ricercatore INFN</a:t>
            </a:r>
            <a:endParaRPr kumimoji="0" lang="it-IT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rlow Condensed Black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E479908-0E54-135E-9038-38B9E33D6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053" y="1120328"/>
            <a:ext cx="8267894" cy="530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00633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INFN Condivid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B40824"/>
      </a:accent2>
      <a:accent3>
        <a:srgbClr val="C63151"/>
      </a:accent3>
      <a:accent4>
        <a:srgbClr val="EB4D58"/>
      </a:accent4>
      <a:accent5>
        <a:srgbClr val="FF7E63"/>
      </a:accent5>
      <a:accent6>
        <a:srgbClr val="A4F3F3"/>
      </a:accent6>
      <a:hlink>
        <a:srgbClr val="0563C1"/>
      </a:hlink>
      <a:folHlink>
        <a:srgbClr val="954F72"/>
      </a:folHlink>
    </a:clrScheme>
    <a:fontScheme name="INFN">
      <a:majorFont>
        <a:latin typeface="Barlow Condensed Black"/>
        <a:ea typeface="Arial Unicode MS"/>
        <a:cs typeface=""/>
      </a:majorFont>
      <a:minorFont>
        <a:latin typeface="Barlow Condensed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s Slide Master">
  <a:themeElements>
    <a:clrScheme name="INFN Condivid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B40824"/>
      </a:accent2>
      <a:accent3>
        <a:srgbClr val="C63151"/>
      </a:accent3>
      <a:accent4>
        <a:srgbClr val="EB4D58"/>
      </a:accent4>
      <a:accent5>
        <a:srgbClr val="FF7E63"/>
      </a:accent5>
      <a:accent6>
        <a:srgbClr val="A4F3F3"/>
      </a:accent6>
      <a:hlink>
        <a:srgbClr val="0563C1"/>
      </a:hlink>
      <a:folHlink>
        <a:srgbClr val="954F72"/>
      </a:folHlink>
    </a:clrScheme>
    <a:fontScheme name="INFN">
      <a:majorFont>
        <a:latin typeface="Barlow Condensed Black"/>
        <a:ea typeface="Arial Unicode MS"/>
        <a:cs typeface=""/>
      </a:majorFont>
      <a:minorFont>
        <a:latin typeface="Barlow Condensed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ontents Slide Master">
  <a:themeElements>
    <a:clrScheme name="INFN Condivid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B40824"/>
      </a:accent2>
      <a:accent3>
        <a:srgbClr val="C63151"/>
      </a:accent3>
      <a:accent4>
        <a:srgbClr val="EB4D58"/>
      </a:accent4>
      <a:accent5>
        <a:srgbClr val="FF7E63"/>
      </a:accent5>
      <a:accent6>
        <a:srgbClr val="A4F3F3"/>
      </a:accent6>
      <a:hlink>
        <a:srgbClr val="0563C1"/>
      </a:hlink>
      <a:folHlink>
        <a:srgbClr val="954F72"/>
      </a:folHlink>
    </a:clrScheme>
    <a:fontScheme name="INFN">
      <a:majorFont>
        <a:latin typeface="Barlow Condensed Black"/>
        <a:ea typeface="Arial Unicode MS"/>
        <a:cs typeface=""/>
      </a:majorFont>
      <a:minorFont>
        <a:latin typeface="Barlow Condensed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036377DF9CEE4BB3F43E1EDA7857F5" ma:contentTypeVersion="15" ma:contentTypeDescription="Create a new document." ma:contentTypeScope="" ma:versionID="b7fc90fbf248053841198a4cab855ff5">
  <xsd:schema xmlns:xsd="http://www.w3.org/2001/XMLSchema" xmlns:xs="http://www.w3.org/2001/XMLSchema" xmlns:p="http://schemas.microsoft.com/office/2006/metadata/properties" xmlns:ns2="2ce4146d-471e-4229-80f2-ba12b105dfab" xmlns:ns3="1d62f052-c58c-42d9-b4fa-ed743aa629f4" targetNamespace="http://schemas.microsoft.com/office/2006/metadata/properties" ma:root="true" ma:fieldsID="6204bd0f4dad2ed89808a5dfdde54d4d" ns2:_="" ns3:_="">
    <xsd:import namespace="2ce4146d-471e-4229-80f2-ba12b105dfab"/>
    <xsd:import namespace="1d62f052-c58c-42d9-b4fa-ed743aa629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e4146d-471e-4229-80f2-ba12b105df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9fa98f0a-f547-4eed-b884-85c87cd841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62f052-c58c-42d9-b4fa-ed743aa629f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67aad25-b029-479e-a95c-c9c7c1993a96}" ma:internalName="TaxCatchAll" ma:showField="CatchAllData" ma:web="1d62f052-c58c-42d9-b4fa-ed743aa629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62f052-c58c-42d9-b4fa-ed743aa629f4" xsi:nil="true"/>
    <lcf76f155ced4ddcb4097134ff3c332f xmlns="2ce4146d-471e-4229-80f2-ba12b105dfa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8D4B35-D0A8-4E2F-AAB5-B4036FE817A5}">
  <ds:schemaRefs>
    <ds:schemaRef ds:uri="1d62f052-c58c-42d9-b4fa-ed743aa629f4"/>
    <ds:schemaRef ds:uri="2ce4146d-471e-4229-80f2-ba12b105df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213F955-FAFC-4E9A-B1C9-9B96CA4AD743}">
  <ds:schemaRefs>
    <ds:schemaRef ds:uri="1d62f052-c58c-42d9-b4fa-ed743aa629f4"/>
    <ds:schemaRef ds:uri="2ce4146d-471e-4229-80f2-ba12b105dfa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E51D558-1323-4D41-9A60-23F0D7FCE5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10</Notes>
  <HiddenSlides>0</HiddenSlide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16</vt:i4>
      </vt:variant>
    </vt:vector>
  </HeadingPairs>
  <TitlesOfParts>
    <vt:vector size="19" baseType="lpstr">
      <vt:lpstr>Contents Slide Master</vt:lpstr>
      <vt:lpstr>1_Contents Slide Master</vt:lpstr>
      <vt:lpstr>3_Contents Slide Master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revision>4</cp:revision>
  <dcterms:created xsi:type="dcterms:W3CDTF">2019-01-14T06:35:35Z</dcterms:created>
  <dcterms:modified xsi:type="dcterms:W3CDTF">2025-05-08T07:19:03Z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0x0101008C036377DF9CEE4BB3F43E1EDA7857F5</vt:lpwstr>
  </property>
  <property fmtid="{D5CDD505-2E9C-101B-9397-08002B2CF9AE}" pid="3" name="MediaServiceImageTags">
    <vt:lpwstr/>
  </property>
</Properties>
</file>