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56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2" r:id="rId3"/>
    <p:sldId id="373" r:id="rId4"/>
    <p:sldId id="372" r:id="rId5"/>
    <p:sldId id="382" r:id="rId6"/>
    <p:sldId id="381" r:id="rId7"/>
    <p:sldId id="379" r:id="rId8"/>
    <p:sldId id="360" r:id="rId9"/>
    <p:sldId id="378" r:id="rId10"/>
  </p:sldIdLst>
  <p:sldSz cx="12192000" cy="6858000"/>
  <p:notesSz cx="6858000" cy="9144000"/>
  <p:embeddedFontLst>
    <p:embeddedFont>
      <p:font typeface="Barlow Condensed" panose="00000506000000000000" pitchFamily="2" charset="0"/>
      <p:regular r:id="rId13"/>
      <p:bold r:id="rId14"/>
      <p:italic r:id="rId15"/>
      <p:boldItalic r:id="rId16"/>
    </p:embeddedFont>
    <p:embeddedFont>
      <p:font typeface="Berlari" panose="02000503000000000000" charset="0"/>
      <p:regular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  <p:embeddedFont>
      <p:font typeface="Titillium Web" panose="00000500000000000000" pitchFamily="2" charset="0"/>
      <p:regular r:id="rId22"/>
      <p:bold r:id="rId23"/>
      <p:italic r:id="rId24"/>
      <p:boldItalic r:id="rId25"/>
    </p:embeddedFont>
    <p:embeddedFont>
      <p:font typeface="Tw Cen MT" panose="020B0602020104020603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9C64993-FFBF-4891-9470-9E5EF839108A}">
          <p14:sldIdLst>
            <p14:sldId id="256"/>
            <p14:sldId id="362"/>
            <p14:sldId id="373"/>
            <p14:sldId id="372"/>
            <p14:sldId id="382"/>
            <p14:sldId id="381"/>
            <p14:sldId id="379"/>
            <p14:sldId id="360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19"/>
    <a:srgbClr val="FFC55A"/>
    <a:srgbClr val="FFD68B"/>
    <a:srgbClr val="2C4E80"/>
    <a:srgbClr val="97BAFF"/>
    <a:srgbClr val="F4D7D8"/>
    <a:srgbClr val="FCFCFC"/>
    <a:srgbClr val="FFFFFF"/>
    <a:srgbClr val="C62433"/>
    <a:srgbClr val="182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B1CA09-6672-46F4-AB0E-9768CF60B4F1}" v="12" dt="2025-04-24T13:54:47.511"/>
    <p1510:client id="{E1ACFA5A-8C5B-B7FE-FDBE-D68B10C9CA5D}" v="29" dt="2025-04-24T14:06:26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48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0E036-2AD3-40EE-8A71-C2A4E931E2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1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057628F8-3A52-144B-1696-9BA58976D0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042333" y="202518"/>
            <a:ext cx="922917" cy="595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AFBBF36-C259-C459-2FDC-DD2FAED32E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6750" y="3079"/>
            <a:ext cx="2374086" cy="685492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9775CB-D7D1-FF70-9421-9B0BBF3990EA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773B531A-3047-37F2-F87D-FA96FBBFD4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6443C0-19EA-AACA-3904-88F07923CD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839" y="-69574"/>
            <a:ext cx="2524324" cy="6927573"/>
          </a:xfrm>
          <a:prstGeom prst="rect">
            <a:avLst/>
          </a:prstGeom>
        </p:spPr>
      </p:pic>
      <p:pic>
        <p:nvPicPr>
          <p:cNvPr id="2" name="Immagine 1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937F5E1C-C4B0-5E60-2924-BF1E9FC16B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Immagine 5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DD29E76C-6C9C-E4EE-04A1-EF3DB87519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97" y="0"/>
            <a:ext cx="12168554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23A132B-16B2-EF91-3646-C4857C859F48}"/>
              </a:ext>
            </a:extLst>
          </p:cNvPr>
          <p:cNvSpPr txBox="1"/>
          <p:nvPr userDrawn="1"/>
        </p:nvSpPr>
        <p:spPr>
          <a:xfrm>
            <a:off x="209839" y="6519445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D4DF954-4A9A-EE68-5260-BC472EB0F2A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bianco, grigio, nebbia&#10;&#10;Il contenuto generato dall'IA potrebbe non essere corretto.">
            <a:extLst>
              <a:ext uri="{FF2B5EF4-FFF2-40B4-BE49-F238E27FC236}">
                <a16:creationId xmlns:a16="http://schemas.microsoft.com/office/drawing/2014/main" id="{3AD1AC5C-AF44-0F45-332D-C84674DA40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17" y="0"/>
            <a:ext cx="12221817" cy="6858000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036D3134-383E-0E83-5AF5-9301346A4DBA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C1FFA7B5-08EF-648A-0FCE-55502A3D8C26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Rettangolo 12">
              <a:extLst>
                <a:ext uri="{FF2B5EF4-FFF2-40B4-BE49-F238E27FC236}">
                  <a16:creationId xmlns:a16="http://schemas.microsoft.com/office/drawing/2014/main" id="{6E2E3811-21AA-D061-9305-3D2B3DBB8B36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51333FE4-A13B-4C8F-F6DF-807CD1512BA0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C1F4C4F1-4FA8-D397-D541-4485D3BAEEA6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Immagine 4" descr="Immagine che contiene Policromia, schermata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CDB96210-8807-47C3-C15A-E44B056C73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71695" y="871695"/>
            <a:ext cx="6858000" cy="511461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F02075-783C-6B44-F197-03D9F8331C43}"/>
              </a:ext>
            </a:extLst>
          </p:cNvPr>
          <p:cNvSpPr txBox="1"/>
          <p:nvPr userDrawn="1"/>
        </p:nvSpPr>
        <p:spPr>
          <a:xfrm>
            <a:off x="5526931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0EF5557-4104-21B9-7F29-3E0B4C6625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E92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99B995-B832-A0F0-97EA-D7C3436C2AD6}"/>
              </a:ext>
            </a:extLst>
          </p:cNvPr>
          <p:cNvSpPr txBox="1"/>
          <p:nvPr userDrawn="1"/>
        </p:nvSpPr>
        <p:spPr>
          <a:xfrm>
            <a:off x="0" y="6519446"/>
            <a:ext cx="413992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00206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002060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F5161E-DEC1-BCF1-2BE6-4555F70942E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3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FFC5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8EB124C-6D52-693A-344A-306A09404D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1FDE969-50E1-8C53-DF20-937178C02B39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rgbClr val="2C4E80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rgbClr val="2C4E80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3677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00215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156D13-80E6-185E-495C-DF78C1CF819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A930693-B7AB-0698-3D58-432D6D298EA4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890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718EFD09-2501-410F-D049-77E27E844A1D}"/>
              </a:ext>
            </a:extLst>
          </p:cNvPr>
          <p:cNvSpPr/>
          <p:nvPr userDrawn="1"/>
        </p:nvSpPr>
        <p:spPr>
          <a:xfrm>
            <a:off x="0" y="0"/>
            <a:ext cx="4139921" cy="6858000"/>
          </a:xfrm>
          <a:prstGeom prst="rect">
            <a:avLst/>
          </a:prstGeom>
          <a:solidFill>
            <a:srgbClr val="2C4E8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037E07D-450F-0244-6F9C-62CF9F415B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o 6">
            <a:extLst>
              <a:ext uri="{FF2B5EF4-FFF2-40B4-BE49-F238E27FC236}">
                <a16:creationId xmlns:a16="http://schemas.microsoft.com/office/drawing/2014/main" id="{4E329A60-C144-2B59-2B5A-A4A24840B121}"/>
              </a:ext>
            </a:extLst>
          </p:cNvPr>
          <p:cNvGrpSpPr/>
          <p:nvPr userDrawn="1"/>
        </p:nvGrpSpPr>
        <p:grpSpPr>
          <a:xfrm>
            <a:off x="9727527" y="6328398"/>
            <a:ext cx="2464473" cy="529602"/>
            <a:chOff x="9727527" y="6328398"/>
            <a:chExt cx="2464473" cy="52960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E63BA20C-DA76-F884-B173-B056AB5E8FC1}"/>
                </a:ext>
              </a:extLst>
            </p:cNvPr>
            <p:cNvSpPr/>
            <p:nvPr userDrawn="1"/>
          </p:nvSpPr>
          <p:spPr>
            <a:xfrm>
              <a:off x="9727527" y="6328398"/>
              <a:ext cx="521257" cy="529602"/>
            </a:xfrm>
            <a:prstGeom prst="rect">
              <a:avLst/>
            </a:prstGeom>
            <a:solidFill>
              <a:srgbClr val="2C4E8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638E0ECD-C38F-89FF-4D73-BB80E6F031F1}"/>
                </a:ext>
              </a:extLst>
            </p:cNvPr>
            <p:cNvSpPr/>
            <p:nvPr userDrawn="1"/>
          </p:nvSpPr>
          <p:spPr>
            <a:xfrm>
              <a:off x="10378593" y="6328398"/>
              <a:ext cx="521257" cy="529602"/>
            </a:xfrm>
            <a:prstGeom prst="rect">
              <a:avLst/>
            </a:prstGeom>
            <a:solidFill>
              <a:srgbClr val="00215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D5BBF2C6-8897-B2CB-9B80-B6310687822F}"/>
                </a:ext>
              </a:extLst>
            </p:cNvPr>
            <p:cNvSpPr/>
            <p:nvPr userDrawn="1"/>
          </p:nvSpPr>
          <p:spPr>
            <a:xfrm>
              <a:off x="11024668" y="6328398"/>
              <a:ext cx="521257" cy="529602"/>
            </a:xfrm>
            <a:prstGeom prst="rect">
              <a:avLst/>
            </a:prstGeom>
            <a:solidFill>
              <a:srgbClr val="FFC55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8E7EE461-0CFC-1971-5C11-8B1E4DB0872E}"/>
                </a:ext>
              </a:extLst>
            </p:cNvPr>
            <p:cNvSpPr/>
            <p:nvPr userDrawn="1"/>
          </p:nvSpPr>
          <p:spPr>
            <a:xfrm>
              <a:off x="11670743" y="6328398"/>
              <a:ext cx="521257" cy="529602"/>
            </a:xfrm>
            <a:prstGeom prst="rect">
              <a:avLst/>
            </a:prstGeom>
            <a:solidFill>
              <a:srgbClr val="FE929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0105621-65D1-206E-7AC6-CB631A797C66}"/>
              </a:ext>
            </a:extLst>
          </p:cNvPr>
          <p:cNvSpPr txBox="1"/>
          <p:nvPr userDrawn="1"/>
        </p:nvSpPr>
        <p:spPr>
          <a:xfrm>
            <a:off x="1" y="6519446"/>
            <a:ext cx="41399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bg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bg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2A827-9F70-06BA-13F2-ED3191F954C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1500575" y="61370"/>
            <a:ext cx="550592" cy="35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98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D5083B4D-056D-F5D4-C990-A0BAD5E9C92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9F92B101-0476-61A6-2B26-FB0E5BADBB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099"/>
          <a:stretch/>
        </p:blipFill>
        <p:spPr>
          <a:xfrm>
            <a:off x="4697013" y="3368797"/>
            <a:ext cx="2374086" cy="348920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61CBE1D-7752-F9AD-FB6F-281F5DB1A015}"/>
              </a:ext>
            </a:extLst>
          </p:cNvPr>
          <p:cNvSpPr txBox="1"/>
          <p:nvPr userDrawn="1"/>
        </p:nvSpPr>
        <p:spPr>
          <a:xfrm>
            <a:off x="4501621" y="1982450"/>
            <a:ext cx="27648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800">
                <a:solidFill>
                  <a:schemeClr val="accent1"/>
                </a:solidFill>
                <a:latin typeface="Berlari" panose="02000503000000000000" pitchFamily="2" charset="0"/>
              </a:rPr>
              <a:t>Grazie</a:t>
            </a:r>
            <a:endParaRPr lang="en-US" sz="8800">
              <a:solidFill>
                <a:schemeClr val="accent1"/>
              </a:solidFill>
              <a:latin typeface="Berlari" panose="02000503000000000000" pitchFamily="2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7E222F0-40A9-361B-F775-570180577973}"/>
              </a:ext>
            </a:extLst>
          </p:cNvPr>
          <p:cNvSpPr txBox="1"/>
          <p:nvPr userDrawn="1"/>
        </p:nvSpPr>
        <p:spPr>
          <a:xfrm>
            <a:off x="9350228" y="6519446"/>
            <a:ext cx="35651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5 – 8 Maggio 2025 - 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Biodola</a:t>
            </a:r>
            <a:r>
              <a:rPr lang="en-US" altLang="ko-KR" sz="1600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, Isola </a:t>
            </a:r>
            <a:r>
              <a:rPr lang="en-US" altLang="ko-KR" sz="1600" err="1">
                <a:solidFill>
                  <a:schemeClr val="accent1"/>
                </a:solidFill>
                <a:latin typeface="Berlari" panose="02000503000000000000" pitchFamily="2" charset="0"/>
                <a:cs typeface="Arial"/>
              </a:rPr>
              <a:t>D’Elba</a:t>
            </a:r>
            <a:endParaRPr lang="ko-KR" altLang="en-US" sz="1600">
              <a:solidFill>
                <a:schemeClr val="accent1"/>
              </a:solidFill>
              <a:latin typeface="Berlari" panose="02000503000000000000" pitchFamily="2" charset="0"/>
              <a:cs typeface="Arial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4BD2C1-34A4-1B8D-2345-65C18AE9CF1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5" b="-10836"/>
          <a:stretch/>
        </p:blipFill>
        <p:spPr bwMode="auto">
          <a:xfrm>
            <a:off x="10898155" y="61369"/>
            <a:ext cx="1153012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36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8AA476B-CBA0-3EE4-C609-4159CD2529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042333" y="287333"/>
            <a:ext cx="922917" cy="45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697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7" r:id="rId2"/>
    <p:sldLayoutId id="2147483657" r:id="rId3"/>
    <p:sldLayoutId id="2147483683" r:id="rId4"/>
    <p:sldLayoutId id="2147483688" r:id="rId5"/>
    <p:sldLayoutId id="2147483689" r:id="rId6"/>
    <p:sldLayoutId id="2147483690" r:id="rId7"/>
    <p:sldLayoutId id="2147483686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5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11" Type="http://schemas.openxmlformats.org/officeDocument/2006/relationships/image" Target="../media/image48.svg"/><Relationship Id="rId5" Type="http://schemas.openxmlformats.org/officeDocument/2006/relationships/image" Target="../media/image44.sv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6.svg"/><Relationship Id="rId7" Type="http://schemas.openxmlformats.org/officeDocument/2006/relationships/image" Target="../media/image5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11" Type="http://schemas.openxmlformats.org/officeDocument/2006/relationships/image" Target="../media/image10.svg"/><Relationship Id="rId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52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06E4FB7B-E83F-4BDF-91AC-1421B2A4F5C1}"/>
              </a:ext>
            </a:extLst>
          </p:cNvPr>
          <p:cNvSpPr txBox="1"/>
          <p:nvPr/>
        </p:nvSpPr>
        <p:spPr>
          <a:xfrm>
            <a:off x="2825080" y="4343379"/>
            <a:ext cx="5274818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altLang="ko-KR" sz="3200">
                <a:solidFill>
                  <a:schemeClr val="accent1"/>
                </a:solidFill>
                <a:cs typeface="Arial"/>
              </a:rPr>
              <a:t>Giuseppe Telesca – </a:t>
            </a:r>
            <a:r>
              <a:rPr lang="en-US" altLang="ko-KR" sz="3200" err="1">
                <a:solidFill>
                  <a:schemeClr val="accent1"/>
                </a:solidFill>
                <a:cs typeface="Arial"/>
              </a:rPr>
              <a:t>Direttore</a:t>
            </a:r>
            <a:r>
              <a:rPr lang="en-US" altLang="ko-KR" sz="3200">
                <a:solidFill>
                  <a:schemeClr val="accent1"/>
                </a:solidFill>
                <a:cs typeface="Arial"/>
              </a:rPr>
              <a:t> AFC</a:t>
            </a:r>
            <a:endParaRPr lang="it-IT" sz="3200">
              <a:solidFill>
                <a:schemeClr val="accen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A1C2-74C5-270D-382D-4FD99EA06F2C}"/>
              </a:ext>
            </a:extLst>
          </p:cNvPr>
          <p:cNvSpPr txBox="1"/>
          <p:nvPr/>
        </p:nvSpPr>
        <p:spPr>
          <a:xfrm>
            <a:off x="2825080" y="1754917"/>
            <a:ext cx="9552450" cy="2769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altLang="ko-KR" sz="6600" b="1">
                <a:solidFill>
                  <a:schemeClr val="accent1"/>
                </a:solidFill>
                <a:latin typeface="+mj-lt"/>
                <a:cs typeface="Arial"/>
              </a:rPr>
              <a:t>VERSO UN NUOVO SISTEMA CONTABILE INTEGRATO</a:t>
            </a:r>
          </a:p>
          <a:p>
            <a:r>
              <a:rPr lang="en-US" altLang="ko-KR" sz="2200">
                <a:solidFill>
                  <a:schemeClr val="accent1"/>
                </a:solidFill>
                <a:latin typeface="+mj-lt"/>
                <a:cs typeface="Arial"/>
              </a:rPr>
              <a:t>PROCESSI AMMINISTRATIVI E GESTIONALI: PROSPETTIVE FUTURE</a:t>
            </a:r>
            <a:endParaRPr lang="en-US" altLang="ko-KR" sz="2200">
              <a:solidFill>
                <a:schemeClr val="accent1"/>
              </a:solidFill>
              <a:latin typeface="Tw Cen MT"/>
              <a:cs typeface="Arial"/>
            </a:endParaRPr>
          </a:p>
          <a:p>
            <a:endParaRPr lang="en-US" altLang="ko-KR" sz="2000">
              <a:solidFill>
                <a:schemeClr val="accent1"/>
              </a:solidFill>
              <a:latin typeface="Tw Cen MT" panose="020B06020201040206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3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CFA10-BA72-F3A1-039E-D40CBD239B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6">
            <a:extLst>
              <a:ext uri="{FF2B5EF4-FFF2-40B4-BE49-F238E27FC236}">
                <a16:creationId xmlns:a16="http://schemas.microsoft.com/office/drawing/2014/main" id="{FC43A9C1-0A86-4F26-900A-C7C10E6B76C4}"/>
              </a:ext>
            </a:extLst>
          </p:cNvPr>
          <p:cNvSpPr txBox="1"/>
          <p:nvPr/>
        </p:nvSpPr>
        <p:spPr>
          <a:xfrm>
            <a:off x="1827940" y="1220851"/>
            <a:ext cx="9255391" cy="3016210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spcBef>
                <a:spcPts val="1200"/>
              </a:spcBef>
              <a:tabLst>
                <a:tab pos="812800" algn="l"/>
              </a:tabLst>
            </a:pP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/>
              </a:rPr>
              <a:t>01.  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I </a:t>
            </a:r>
            <a:r>
              <a:rPr lang="en-US" altLang="ko-KR" sz="4000" i="1" dirty="0">
                <a:solidFill>
                  <a:schemeClr val="accent1"/>
                </a:solidFill>
                <a:cs typeface="Arial"/>
              </a:rPr>
              <a:t>driver 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del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cambiamento</a:t>
            </a:r>
            <a:endParaRPr lang="en-US" altLang="ko-KR" sz="4000" dirty="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1200"/>
              </a:spcBef>
            </a:pPr>
            <a:r>
              <a:rPr lang="it-IT" altLang="ko-KR" sz="4000" dirty="0">
                <a:solidFill>
                  <a:schemeClr val="accent1"/>
                </a:solidFill>
                <a:latin typeface="+mj-lt"/>
                <a:cs typeface="Arial"/>
              </a:rPr>
              <a:t>02.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Ambiti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 “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impattati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/>
              </a:rPr>
              <a:t>03.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Più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informazioni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,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più</a:t>
            </a:r>
            <a:r>
              <a:rPr lang="en-US" altLang="ko-KR" sz="4000" dirty="0">
                <a:solidFill>
                  <a:schemeClr val="accent1"/>
                </a:solidFill>
                <a:cs typeface="Arial"/>
              </a:rPr>
              <a:t>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responsabilità</a:t>
            </a:r>
            <a:endParaRPr lang="en-US" altLang="ko-KR" sz="4000" dirty="0">
              <a:solidFill>
                <a:schemeClr val="accent1"/>
              </a:solidFill>
              <a:cs typeface="Arial"/>
            </a:endParaRPr>
          </a:p>
          <a:p>
            <a:pPr>
              <a:spcBef>
                <a:spcPts val="1200"/>
              </a:spcBef>
            </a:pPr>
            <a:r>
              <a:rPr lang="en-US" altLang="ko-KR" sz="4000" dirty="0">
                <a:solidFill>
                  <a:schemeClr val="accent1"/>
                </a:solidFill>
                <a:latin typeface="+mj-lt"/>
                <a:cs typeface="Arial"/>
              </a:rPr>
              <a:t>04. </a:t>
            </a:r>
            <a:r>
              <a:rPr lang="en-US" altLang="ko-KR" sz="4000" dirty="0" err="1">
                <a:solidFill>
                  <a:schemeClr val="accent1"/>
                </a:solidFill>
                <a:cs typeface="Arial"/>
              </a:rPr>
              <a:t>Prospettive</a:t>
            </a:r>
            <a:endParaRPr lang="en-US" altLang="ko-KR" sz="4000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917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C8B38-8775-8D9B-78CF-9573CED1A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41297189-8DD6-1DF5-13C9-7286A17513FE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</a:t>
            </a:r>
            <a:r>
              <a:rPr lang="en-US" altLang="ko-KR">
                <a:solidFill>
                  <a:schemeClr val="accent1"/>
                </a:solidFill>
                <a:cs typeface="Arial"/>
              </a:rPr>
              <a:t>Giuseppe Telesca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4" name="Titolo 12">
            <a:extLst>
              <a:ext uri="{FF2B5EF4-FFF2-40B4-BE49-F238E27FC236}">
                <a16:creationId xmlns:a16="http://schemas.microsoft.com/office/drawing/2014/main" id="{535B9EFB-A639-5B1E-69E8-CC465FC86544}"/>
              </a:ext>
            </a:extLst>
          </p:cNvPr>
          <p:cNvSpPr txBox="1">
            <a:spLocks/>
          </p:cNvSpPr>
          <p:nvPr/>
        </p:nvSpPr>
        <p:spPr>
          <a:xfrm>
            <a:off x="1432322" y="136527"/>
            <a:ext cx="9924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33">
                <a:solidFill>
                  <a:schemeClr val="accent1"/>
                </a:solidFill>
                <a:latin typeface="+mj-lt"/>
              </a:rPr>
              <a:t>01. I DRIVER</a:t>
            </a:r>
            <a:r>
              <a:rPr lang="it-IT" sz="2933" i="1">
                <a:solidFill>
                  <a:schemeClr val="accent1"/>
                </a:solidFill>
                <a:latin typeface="+mj-lt"/>
              </a:rPr>
              <a:t> </a:t>
            </a:r>
            <a:r>
              <a:rPr lang="it-IT" sz="2933">
                <a:solidFill>
                  <a:schemeClr val="accent1"/>
                </a:solidFill>
                <a:latin typeface="+mj-lt"/>
              </a:rPr>
              <a:t>DEL CAMBIAMENTO</a:t>
            </a:r>
          </a:p>
          <a:p>
            <a:pPr defTabSz="914492">
              <a:defRPr/>
            </a:pPr>
            <a:r>
              <a:rPr lang="en-US" sz="1867" b="0">
                <a:solidFill>
                  <a:schemeClr val="accent1"/>
                </a:solidFill>
                <a:latin typeface="+mj-lt"/>
              </a:rPr>
              <a:t>Il Cambiamento </a:t>
            </a:r>
            <a:r>
              <a:rPr lang="en-US" sz="1867" b="0" err="1">
                <a:solidFill>
                  <a:schemeClr val="accent1"/>
                </a:solidFill>
                <a:latin typeface="+mj-lt"/>
              </a:rPr>
              <a:t>nell’INFN</a:t>
            </a:r>
            <a:endParaRPr lang="en-US" sz="1867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DA99D054-C12E-E0C8-0343-9C8E8328AF5B}"/>
              </a:ext>
            </a:extLst>
          </p:cNvPr>
          <p:cNvSpPr txBox="1"/>
          <p:nvPr/>
        </p:nvSpPr>
        <p:spPr>
          <a:xfrm>
            <a:off x="2082433" y="2666267"/>
            <a:ext cx="375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>
              <a:defRPr/>
            </a:pPr>
            <a:r>
              <a:rPr lang="en-US" sz="2000" b="1" dirty="0">
                <a:solidFill>
                  <a:schemeClr val="accent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FATTORI SCATENANTI</a:t>
            </a:r>
          </a:p>
        </p:txBody>
      </p:sp>
      <p:sp>
        <p:nvSpPr>
          <p:cNvPr id="9" name="CasellaDiTesto 33">
            <a:extLst>
              <a:ext uri="{FF2B5EF4-FFF2-40B4-BE49-F238E27FC236}">
                <a16:creationId xmlns:a16="http://schemas.microsoft.com/office/drawing/2014/main" id="{D6060B28-93E3-ABDF-B364-BAF3BAC845DD}"/>
              </a:ext>
            </a:extLst>
          </p:cNvPr>
          <p:cNvSpPr txBox="1"/>
          <p:nvPr/>
        </p:nvSpPr>
        <p:spPr>
          <a:xfrm>
            <a:off x="1159622" y="1345329"/>
            <a:ext cx="10970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i="1">
                <a:solidFill>
                  <a:schemeClr val="accent1"/>
                </a:solidFill>
              </a:rPr>
              <a:t>La trasformazione dell’Istituto riguarda la revisione dei processi e delle modalità di lavoro ma costituisce in primis un impegno per </a:t>
            </a:r>
            <a:r>
              <a:rPr lang="it-IT" sz="2000" b="1" i="1">
                <a:solidFill>
                  <a:schemeClr val="accent1"/>
                </a:solidFill>
              </a:rPr>
              <a:t>ridefinire una cultura organizzativa </a:t>
            </a:r>
            <a:r>
              <a:rPr lang="it-IT" sz="2000" i="1">
                <a:solidFill>
                  <a:schemeClr val="accent1"/>
                </a:solidFill>
              </a:rPr>
              <a:t>che passa per le persone dell’organizzazione INFN. </a:t>
            </a: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316C0284-61E2-79F5-9C36-4CB50B38969E}"/>
              </a:ext>
            </a:extLst>
          </p:cNvPr>
          <p:cNvSpPr txBox="1"/>
          <p:nvPr/>
        </p:nvSpPr>
        <p:spPr>
          <a:xfrm>
            <a:off x="7258760" y="2666267"/>
            <a:ext cx="37556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>
              <a:defRPr/>
            </a:pPr>
            <a:r>
              <a:rPr lang="en-US" sz="2000" b="1" dirty="0">
                <a:solidFill>
                  <a:schemeClr val="accent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PILASTRI</a:t>
            </a:r>
          </a:p>
        </p:txBody>
      </p:sp>
      <p:pic>
        <p:nvPicPr>
          <p:cNvPr id="8" name="Graphic 7" descr="Back with solid fill">
            <a:extLst>
              <a:ext uri="{FF2B5EF4-FFF2-40B4-BE49-F238E27FC236}">
                <a16:creationId xmlns:a16="http://schemas.microsoft.com/office/drawing/2014/main" id="{0574AF7A-1F05-98D3-CB85-BBD9F5595D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2501951" y="2598377"/>
            <a:ext cx="468000" cy="468000"/>
          </a:xfrm>
          <a:prstGeom prst="rect">
            <a:avLst/>
          </a:prstGeom>
        </p:spPr>
      </p:pic>
      <p:pic>
        <p:nvPicPr>
          <p:cNvPr id="13" name="Graphic 12" descr="Back with solid fill">
            <a:extLst>
              <a:ext uri="{FF2B5EF4-FFF2-40B4-BE49-F238E27FC236}">
                <a16:creationId xmlns:a16="http://schemas.microsoft.com/office/drawing/2014/main" id="{701017E1-EDEC-9384-8B4C-9216026D5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8254733" y="2630337"/>
            <a:ext cx="468000" cy="468000"/>
          </a:xfrm>
          <a:prstGeom prst="rect">
            <a:avLst/>
          </a:prstGeom>
        </p:spPr>
      </p:pic>
      <p:sp>
        <p:nvSpPr>
          <p:cNvPr id="23" name="CasellaDiTesto 33">
            <a:extLst>
              <a:ext uri="{FF2B5EF4-FFF2-40B4-BE49-F238E27FC236}">
                <a16:creationId xmlns:a16="http://schemas.microsoft.com/office/drawing/2014/main" id="{1B0E5FEE-1BD0-2EE6-9EDD-7072F6F17244}"/>
              </a:ext>
            </a:extLst>
          </p:cNvPr>
          <p:cNvSpPr txBox="1"/>
          <p:nvPr/>
        </p:nvSpPr>
        <p:spPr>
          <a:xfrm>
            <a:off x="1472338" y="3191933"/>
            <a:ext cx="468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solidFill>
                  <a:schemeClr val="accent1"/>
                </a:solidFill>
              </a:rPr>
              <a:t>La volontà di intraprendere un percorso di trasformazione deriva da diversi fattori, esogeni ed endogeni all’Istituto, tra i quali: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1B3CF6E-5283-993C-D1E9-B98FE460C6C0}"/>
              </a:ext>
            </a:extLst>
          </p:cNvPr>
          <p:cNvGrpSpPr/>
          <p:nvPr/>
        </p:nvGrpSpPr>
        <p:grpSpPr>
          <a:xfrm>
            <a:off x="1740956" y="3999729"/>
            <a:ext cx="4097153" cy="562387"/>
            <a:chOff x="1740956" y="3999729"/>
            <a:chExt cx="4097153" cy="562387"/>
          </a:xfrm>
        </p:grpSpPr>
        <p:pic>
          <p:nvPicPr>
            <p:cNvPr id="25" name="Graphic 24" descr="Cause And Effect outline">
              <a:extLst>
                <a:ext uri="{FF2B5EF4-FFF2-40B4-BE49-F238E27FC236}">
                  <a16:creationId xmlns:a16="http://schemas.microsoft.com/office/drawing/2014/main" id="{7C54B76A-B5FC-0E5F-4FBF-90289B3D4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40956" y="4022116"/>
              <a:ext cx="540000" cy="5400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15A1CC-D4C2-18DD-564C-88ABC2693E83}"/>
                </a:ext>
              </a:extLst>
            </p:cNvPr>
            <p:cNvSpPr txBox="1"/>
            <p:nvPr/>
          </p:nvSpPr>
          <p:spPr>
            <a:xfrm>
              <a:off x="2405742" y="3999729"/>
              <a:ext cx="34323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La volontà di </a:t>
              </a:r>
              <a:r>
                <a:rPr lang="it-IT" sz="1400" b="1">
                  <a:solidFill>
                    <a:schemeClr val="accent1"/>
                  </a:solidFill>
                </a:rPr>
                <a:t>efficientare e standardizzare i processi di </a:t>
              </a:r>
              <a:r>
                <a:rPr lang="it-IT" sz="1400" b="1" i="1">
                  <a:solidFill>
                    <a:schemeClr val="accent1"/>
                  </a:solidFill>
                </a:rPr>
                <a:t>business</a:t>
              </a:r>
              <a:endParaRPr lang="it-IT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AF2A2D6-B40E-1272-26EB-C7A8B7D178EC}"/>
              </a:ext>
            </a:extLst>
          </p:cNvPr>
          <p:cNvGrpSpPr/>
          <p:nvPr/>
        </p:nvGrpSpPr>
        <p:grpSpPr>
          <a:xfrm>
            <a:off x="1740956" y="4671797"/>
            <a:ext cx="4097155" cy="562387"/>
            <a:chOff x="1740956" y="3999729"/>
            <a:chExt cx="4097155" cy="562387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5CB98B59-3C23-7228-5AD1-AB5683714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740956" y="4022116"/>
              <a:ext cx="540000" cy="54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5A84D3E-C155-15CC-996A-1DBBE90299E1}"/>
                </a:ext>
              </a:extLst>
            </p:cNvPr>
            <p:cNvSpPr txBox="1"/>
            <p:nvPr/>
          </p:nvSpPr>
          <p:spPr>
            <a:xfrm>
              <a:off x="2405743" y="3999729"/>
              <a:ext cx="34323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La volontà di dotarsi di un </a:t>
              </a:r>
              <a:r>
                <a:rPr lang="it-IT" sz="1400" b="1">
                  <a:solidFill>
                    <a:schemeClr val="accent1"/>
                  </a:solidFill>
                </a:rPr>
                <a:t>nuovo sistema ERP integrato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04703D5-FB39-A6D3-C2FB-1313945A1A56}"/>
              </a:ext>
            </a:extLst>
          </p:cNvPr>
          <p:cNvGrpSpPr/>
          <p:nvPr/>
        </p:nvGrpSpPr>
        <p:grpSpPr>
          <a:xfrm>
            <a:off x="1740956" y="5388640"/>
            <a:ext cx="4097155" cy="562387"/>
            <a:chOff x="1740956" y="3999729"/>
            <a:chExt cx="4097155" cy="562387"/>
          </a:xfrm>
        </p:grpSpPr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2F612E9-E19A-BA70-21D1-275FA9BEC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740956" y="4022116"/>
              <a:ext cx="540000" cy="54000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ECAF22D-59B7-D742-78F3-C4581AF0ABB7}"/>
                </a:ext>
              </a:extLst>
            </p:cNvPr>
            <p:cNvSpPr txBox="1"/>
            <p:nvPr/>
          </p:nvSpPr>
          <p:spPr>
            <a:xfrm>
              <a:off x="2405742" y="3999729"/>
              <a:ext cx="34323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L’adeguamento normativo ad un </a:t>
              </a:r>
              <a:r>
                <a:rPr lang="it-IT" sz="1400" b="1">
                  <a:solidFill>
                    <a:schemeClr val="accent1"/>
                  </a:solidFill>
                </a:rPr>
                <a:t>sistema contabile economico-patrimoniale </a:t>
              </a:r>
              <a:r>
                <a:rPr lang="it-IT" sz="1400">
                  <a:solidFill>
                    <a:schemeClr val="accent1"/>
                  </a:solidFill>
                </a:rPr>
                <a:t>a base </a:t>
              </a:r>
              <a:r>
                <a:rPr lang="it-IT" sz="1400" i="1">
                  <a:solidFill>
                    <a:schemeClr val="accent1"/>
                  </a:solidFill>
                </a:rPr>
                <a:t>accrual</a:t>
              </a:r>
              <a:endParaRPr lang="it-IT" sz="1400" b="1">
                <a:solidFill>
                  <a:schemeClr val="accent1"/>
                </a:solidFill>
              </a:endParaRPr>
            </a:p>
          </p:txBody>
        </p:sp>
      </p:grpSp>
      <p:sp>
        <p:nvSpPr>
          <p:cNvPr id="41" name="CasellaDiTesto 33">
            <a:extLst>
              <a:ext uri="{FF2B5EF4-FFF2-40B4-BE49-F238E27FC236}">
                <a16:creationId xmlns:a16="http://schemas.microsoft.com/office/drawing/2014/main" id="{9DA5EFC9-D1AB-05CE-74DF-80A3F298F572}"/>
              </a:ext>
            </a:extLst>
          </p:cNvPr>
          <p:cNvSpPr txBox="1"/>
          <p:nvPr/>
        </p:nvSpPr>
        <p:spPr>
          <a:xfrm>
            <a:off x="6695958" y="3191933"/>
            <a:ext cx="48812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accent1"/>
                </a:solidFill>
              </a:rPr>
              <a:t>Il nuovo quadro richiederà interventi significativi per portare a compimento il percorso di trasformazione intrapreso, coinvolgendo:</a:t>
            </a:r>
          </a:p>
        </p:txBody>
      </p:sp>
      <p:pic>
        <p:nvPicPr>
          <p:cNvPr id="52" name="Graphic 51" descr="Users outline">
            <a:extLst>
              <a:ext uri="{FF2B5EF4-FFF2-40B4-BE49-F238E27FC236}">
                <a16:creationId xmlns:a16="http://schemas.microsoft.com/office/drawing/2014/main" id="{5B07163E-6C14-A001-4FCE-19C381FAC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258760" y="4244553"/>
            <a:ext cx="720000" cy="720000"/>
          </a:xfrm>
          <a:prstGeom prst="rect">
            <a:avLst/>
          </a:prstGeom>
        </p:spPr>
      </p:pic>
      <p:pic>
        <p:nvPicPr>
          <p:cNvPr id="54" name="Graphic 53" descr="Workflow outline">
            <a:extLst>
              <a:ext uri="{FF2B5EF4-FFF2-40B4-BE49-F238E27FC236}">
                <a16:creationId xmlns:a16="http://schemas.microsoft.com/office/drawing/2014/main" id="{763E056E-C594-9A08-B183-0B564C326F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776600" y="4267561"/>
            <a:ext cx="720000" cy="720000"/>
          </a:xfrm>
          <a:prstGeom prst="rect">
            <a:avLst/>
          </a:prstGeom>
        </p:spPr>
      </p:pic>
      <p:pic>
        <p:nvPicPr>
          <p:cNvPr id="56" name="Graphic 55" descr="Computer outline">
            <a:extLst>
              <a:ext uri="{FF2B5EF4-FFF2-40B4-BE49-F238E27FC236}">
                <a16:creationId xmlns:a16="http://schemas.microsoft.com/office/drawing/2014/main" id="{D0CFF0BD-FFC9-082A-C36F-62FC2B68DAE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294439" y="4244553"/>
            <a:ext cx="720000" cy="72000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2C59BA6C-7E0F-80B0-1D8E-A78E75C30E4A}"/>
              </a:ext>
            </a:extLst>
          </p:cNvPr>
          <p:cNvSpPr txBox="1"/>
          <p:nvPr/>
        </p:nvSpPr>
        <p:spPr>
          <a:xfrm>
            <a:off x="7101631" y="4936989"/>
            <a:ext cx="1034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>
                <a:solidFill>
                  <a:schemeClr val="accent1"/>
                </a:solidFill>
              </a:rPr>
              <a:t>LE PERSONE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423896A-83AB-30CA-BA1D-1BC0B5297B9C}"/>
              </a:ext>
            </a:extLst>
          </p:cNvPr>
          <p:cNvSpPr txBox="1"/>
          <p:nvPr/>
        </p:nvSpPr>
        <p:spPr>
          <a:xfrm>
            <a:off x="8665959" y="4936989"/>
            <a:ext cx="9412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>
                <a:solidFill>
                  <a:schemeClr val="accent1"/>
                </a:solidFill>
              </a:rPr>
              <a:t>I PROCESSI</a:t>
            </a:r>
          </a:p>
          <a:p>
            <a:pPr algn="ctr"/>
            <a:r>
              <a:rPr lang="it-IT" sz="1600">
                <a:solidFill>
                  <a:schemeClr val="accent1"/>
                </a:solidFill>
              </a:rPr>
              <a:t>OPERATIVI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B49854A-A267-2D5E-F0D2-DFAD096A92AF}"/>
              </a:ext>
            </a:extLst>
          </p:cNvPr>
          <p:cNvSpPr txBox="1"/>
          <p:nvPr/>
        </p:nvSpPr>
        <p:spPr>
          <a:xfrm>
            <a:off x="10126092" y="4936989"/>
            <a:ext cx="1056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600">
                <a:solidFill>
                  <a:schemeClr val="accent1"/>
                </a:solidFill>
              </a:rPr>
              <a:t>I SISTEMI </a:t>
            </a:r>
          </a:p>
          <a:p>
            <a:pPr algn="ctr"/>
            <a:r>
              <a:rPr lang="it-IT" sz="1600">
                <a:solidFill>
                  <a:schemeClr val="accent1"/>
                </a:solidFill>
              </a:rPr>
              <a:t>INFORMATICI</a:t>
            </a:r>
          </a:p>
        </p:txBody>
      </p:sp>
      <p:sp>
        <p:nvSpPr>
          <p:cNvPr id="60" name="Segnaposto numero diapositiva 2">
            <a:extLst>
              <a:ext uri="{FF2B5EF4-FFF2-40B4-BE49-F238E27FC236}">
                <a16:creationId xmlns:a16="http://schemas.microsoft.com/office/drawing/2014/main" id="{5DBCEC60-5EEA-8979-96F7-3BC0020E6BB9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3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584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6309F4-F6BE-389E-03E1-96DD61554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9C9A4005-736C-4510-7C5F-CE97A58C2FB1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Giuseppe Telesca 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Titolo 12">
            <a:extLst>
              <a:ext uri="{FF2B5EF4-FFF2-40B4-BE49-F238E27FC236}">
                <a16:creationId xmlns:a16="http://schemas.microsoft.com/office/drawing/2014/main" id="{50F27077-F6B4-5442-A5F9-6D14551E9E0D}"/>
              </a:ext>
            </a:extLst>
          </p:cNvPr>
          <p:cNvSpPr txBox="1">
            <a:spLocks/>
          </p:cNvSpPr>
          <p:nvPr/>
        </p:nvSpPr>
        <p:spPr>
          <a:xfrm>
            <a:off x="1432315" y="136527"/>
            <a:ext cx="9924440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30" dirty="0">
                <a:solidFill>
                  <a:schemeClr val="accent1"/>
                </a:solidFill>
                <a:latin typeface="+mj-lt"/>
              </a:rPr>
              <a:t>02. AMBITI «IMPATTATI»</a:t>
            </a:r>
          </a:p>
          <a:p>
            <a:pPr defTabSz="914492">
              <a:defRPr/>
            </a:pPr>
            <a:r>
              <a:rPr lang="en-US" sz="1867" b="1" dirty="0">
                <a:solidFill>
                  <a:schemeClr val="accent1"/>
                </a:solidFill>
                <a:latin typeface="+mj-lt"/>
              </a:rPr>
              <a:t>I macro </a:t>
            </a:r>
            <a:r>
              <a:rPr lang="en-US" sz="1867" b="1" dirty="0" err="1">
                <a:solidFill>
                  <a:schemeClr val="accent1"/>
                </a:solidFill>
                <a:latin typeface="+mj-lt"/>
              </a:rPr>
              <a:t>processi</a:t>
            </a:r>
            <a:r>
              <a:rPr lang="en-US" sz="1867" b="1" dirty="0">
                <a:solidFill>
                  <a:schemeClr val="accent1"/>
                </a:solidFill>
                <a:latin typeface="+mj-lt"/>
              </a:rPr>
              <a:t> in scope</a:t>
            </a: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12EC689B-D0FA-D973-BF41-7E8AFB567C1A}"/>
              </a:ext>
            </a:extLst>
          </p:cNvPr>
          <p:cNvSpPr txBox="1"/>
          <p:nvPr/>
        </p:nvSpPr>
        <p:spPr>
          <a:xfrm>
            <a:off x="1432315" y="1050258"/>
            <a:ext cx="10497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>
                <a:solidFill>
                  <a:schemeClr val="accent1"/>
                </a:solidFill>
              </a:rPr>
              <a:t>Il percorso di cambiamento andrà a coinvolgere gradualmente </a:t>
            </a:r>
            <a:r>
              <a:rPr lang="it-IT" sz="1600" b="1">
                <a:solidFill>
                  <a:schemeClr val="accent1"/>
                </a:solidFill>
              </a:rPr>
              <a:t>tutte le aree </a:t>
            </a:r>
            <a:r>
              <a:rPr lang="it-IT" sz="1600">
                <a:solidFill>
                  <a:schemeClr val="accent1"/>
                </a:solidFill>
              </a:rPr>
              <a:t>dell’Istituto, con l’obiettivo di favorire una razionalizzazione dei processi in chiave integrata, superando le frammentazioni ed i disallineamenti tra strutture e settori diversi.</a:t>
            </a:r>
            <a:endParaRPr lang="it-IT" sz="2400" b="1">
              <a:solidFill>
                <a:schemeClr val="accent1"/>
              </a:solidFill>
            </a:endParaRP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4727306-7992-7C8F-DDFD-A02F9051BD27}"/>
              </a:ext>
            </a:extLst>
          </p:cNvPr>
          <p:cNvSpPr/>
          <p:nvPr/>
        </p:nvSpPr>
        <p:spPr>
          <a:xfrm>
            <a:off x="4559793" y="2231887"/>
            <a:ext cx="3402417" cy="615791"/>
          </a:xfrm>
          <a:prstGeom prst="rect">
            <a:avLst/>
          </a:prstGeom>
          <a:solidFill>
            <a:srgbClr val="FE9292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92">
              <a:defRPr/>
            </a:pPr>
            <a:r>
              <a:rPr lang="it-IT" sz="1600" b="1">
                <a:solidFill>
                  <a:srgbClr val="182A4B"/>
                </a:solidFill>
              </a:rPr>
              <a:t>CONTABILITÀ</a:t>
            </a:r>
          </a:p>
        </p:txBody>
      </p:sp>
      <p:sp>
        <p:nvSpPr>
          <p:cNvPr id="7" name="Rectangle 18 - 1">
            <a:extLst>
              <a:ext uri="{FF2B5EF4-FFF2-40B4-BE49-F238E27FC236}">
                <a16:creationId xmlns:a16="http://schemas.microsoft.com/office/drawing/2014/main" id="{CF8D67F3-8B45-D3DE-792A-DB44A642D6DB}"/>
              </a:ext>
            </a:extLst>
          </p:cNvPr>
          <p:cNvSpPr/>
          <p:nvPr/>
        </p:nvSpPr>
        <p:spPr>
          <a:xfrm>
            <a:off x="4559793" y="3003285"/>
            <a:ext cx="3402417" cy="615791"/>
          </a:xfrm>
          <a:prstGeom prst="rect">
            <a:avLst/>
          </a:prstGeom>
          <a:solidFill>
            <a:srgbClr val="FFC55A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92">
              <a:defRPr/>
            </a:pPr>
            <a:r>
              <a:rPr lang="it-IT" sz="1600" b="1">
                <a:solidFill>
                  <a:srgbClr val="182A4B"/>
                </a:solidFill>
              </a:rPr>
              <a:t>PROCUREMENT</a:t>
            </a:r>
          </a:p>
        </p:txBody>
      </p:sp>
      <p:sp>
        <p:nvSpPr>
          <p:cNvPr id="8" name="Rectangle 18 - 2">
            <a:extLst>
              <a:ext uri="{FF2B5EF4-FFF2-40B4-BE49-F238E27FC236}">
                <a16:creationId xmlns:a16="http://schemas.microsoft.com/office/drawing/2014/main" id="{B28777E5-3892-9F26-524D-1A7DD9AD70CF}"/>
              </a:ext>
            </a:extLst>
          </p:cNvPr>
          <p:cNvSpPr/>
          <p:nvPr/>
        </p:nvSpPr>
        <p:spPr>
          <a:xfrm>
            <a:off x="4559793" y="3774683"/>
            <a:ext cx="3402417" cy="615791"/>
          </a:xfrm>
          <a:prstGeom prst="rect">
            <a:avLst/>
          </a:prstGeom>
          <a:solidFill>
            <a:srgbClr val="F1FAF6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92"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182A4B"/>
                </a:solidFill>
                <a:effectLst/>
                <a:uLnTx/>
                <a:uFillTx/>
                <a:ea typeface="+mn-ea"/>
                <a:cs typeface="+mn-cs"/>
              </a:rPr>
              <a:t>PERSONALE</a:t>
            </a:r>
            <a:endParaRPr lang="it-IT" sz="1800" b="1" dirty="0">
              <a:solidFill>
                <a:srgbClr val="182A4B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18 - 3">
            <a:extLst>
              <a:ext uri="{FF2B5EF4-FFF2-40B4-BE49-F238E27FC236}">
                <a16:creationId xmlns:a16="http://schemas.microsoft.com/office/drawing/2014/main" id="{6177F1EA-A295-6052-F02D-6316E274CDE1}"/>
              </a:ext>
            </a:extLst>
          </p:cNvPr>
          <p:cNvSpPr/>
          <p:nvPr/>
        </p:nvSpPr>
        <p:spPr>
          <a:xfrm>
            <a:off x="4559793" y="4546081"/>
            <a:ext cx="3402417" cy="615791"/>
          </a:xfrm>
          <a:prstGeom prst="rect">
            <a:avLst/>
          </a:prstGeom>
          <a:solidFill>
            <a:srgbClr val="F1FAF6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92">
              <a:defRPr/>
            </a:pPr>
            <a:r>
              <a:rPr lang="it-IT" sz="1600" b="1" dirty="0">
                <a:solidFill>
                  <a:srgbClr val="182A4B"/>
                </a:solidFill>
              </a:rPr>
              <a:t>GOVERNO DEI PROGETTI DI RICERCA</a:t>
            </a:r>
            <a:endParaRPr lang="it-IT" sz="1800" b="1" dirty="0">
              <a:solidFill>
                <a:srgbClr val="182A4B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18 - 4 - 1">
            <a:extLst>
              <a:ext uri="{FF2B5EF4-FFF2-40B4-BE49-F238E27FC236}">
                <a16:creationId xmlns:a16="http://schemas.microsoft.com/office/drawing/2014/main" id="{E8A425D9-A147-73DD-832E-AE1B3F593949}"/>
              </a:ext>
            </a:extLst>
          </p:cNvPr>
          <p:cNvSpPr/>
          <p:nvPr/>
        </p:nvSpPr>
        <p:spPr>
          <a:xfrm>
            <a:off x="4559793" y="5317478"/>
            <a:ext cx="3402417" cy="615791"/>
          </a:xfrm>
          <a:prstGeom prst="rect">
            <a:avLst/>
          </a:prstGeom>
          <a:solidFill>
            <a:srgbClr val="F1FAF6"/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1600" b="1">
                <a:solidFill>
                  <a:srgbClr val="182A4B"/>
                </a:solidFill>
              </a:rPr>
              <a:t>GESTIONE DOCUMENTALE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2E64E-43FF-BAE5-4318-8F503A8838C5}"/>
              </a:ext>
            </a:extLst>
          </p:cNvPr>
          <p:cNvSpPr txBox="1"/>
          <p:nvPr/>
        </p:nvSpPr>
        <p:spPr>
          <a:xfrm>
            <a:off x="4559793" y="1753114"/>
            <a:ext cx="340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accent1"/>
                </a:solidFill>
              </a:rPr>
              <a:t>5 AMBITI DI INTERVENTO</a:t>
            </a:r>
          </a:p>
          <a:p>
            <a:endParaRPr lang="it-IT" dirty="0"/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FA89975-7F41-7768-FBA9-39C34389A13E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4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7496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E362D-CE3B-DB8F-5B76-67E9B94B9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D6D35A5-625A-9FD2-1179-01D240976225}"/>
              </a:ext>
            </a:extLst>
          </p:cNvPr>
          <p:cNvSpPr/>
          <p:nvPr/>
        </p:nvSpPr>
        <p:spPr>
          <a:xfrm>
            <a:off x="8442900" y="2320138"/>
            <a:ext cx="3420000" cy="3528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9F2DF30-E0B0-8550-286C-BA3C2D34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415" y="1371600"/>
            <a:ext cx="433705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Söhne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35215395-9290-3B73-0DD5-6B42F77146CA}"/>
              </a:ext>
            </a:extLst>
          </p:cNvPr>
          <p:cNvSpPr/>
          <p:nvPr/>
        </p:nvSpPr>
        <p:spPr>
          <a:xfrm>
            <a:off x="-1" y="248923"/>
            <a:ext cx="4139921" cy="608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>
              <a:solidFill>
                <a:srgbClr val="002060"/>
              </a:solidFill>
              <a:latin typeface="Titillium Web" pitchFamily="2" charset="77"/>
            </a:endParaRP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12D95B61-C56F-8CE4-8595-49304E2270EA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5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8AC1B19-C36F-C850-49C7-E73F96B2D4D9}"/>
              </a:ext>
            </a:extLst>
          </p:cNvPr>
          <p:cNvSpPr txBox="1"/>
          <p:nvPr/>
        </p:nvSpPr>
        <p:spPr>
          <a:xfrm>
            <a:off x="4165068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</a:t>
            </a:r>
            <a:r>
              <a:rPr lang="en-US" altLang="ko-KR">
                <a:solidFill>
                  <a:schemeClr val="accent1"/>
                </a:solidFill>
                <a:cs typeface="Arial"/>
              </a:rPr>
              <a:t>Giuseppe Telesca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Titolo 12">
            <a:extLst>
              <a:ext uri="{FF2B5EF4-FFF2-40B4-BE49-F238E27FC236}">
                <a16:creationId xmlns:a16="http://schemas.microsoft.com/office/drawing/2014/main" id="{19AADF03-D34B-CC06-BE9A-04BA3F543912}"/>
              </a:ext>
            </a:extLst>
          </p:cNvPr>
          <p:cNvSpPr txBox="1">
            <a:spLocks/>
          </p:cNvSpPr>
          <p:nvPr/>
        </p:nvSpPr>
        <p:spPr>
          <a:xfrm>
            <a:off x="69512" y="136527"/>
            <a:ext cx="4070408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30">
                <a:solidFill>
                  <a:schemeClr val="accent1"/>
                </a:solidFill>
                <a:latin typeface="+mj-lt"/>
              </a:rPr>
              <a:t>02. AREE «IMPATTATE»</a:t>
            </a:r>
          </a:p>
          <a:p>
            <a:pPr defTabSz="914492">
              <a:defRPr/>
            </a:pPr>
            <a:r>
              <a:rPr lang="en-US" sz="1867" b="1">
                <a:solidFill>
                  <a:schemeClr val="accent1"/>
                </a:solidFill>
                <a:latin typeface="+mj-lt"/>
              </a:rPr>
              <a:t>I macro </a:t>
            </a:r>
            <a:r>
              <a:rPr lang="en-US" sz="1867" b="1" err="1">
                <a:solidFill>
                  <a:schemeClr val="accent1"/>
                </a:solidFill>
                <a:latin typeface="+mj-lt"/>
              </a:rPr>
              <a:t>processi</a:t>
            </a:r>
            <a:r>
              <a:rPr lang="en-US" sz="1867" b="1">
                <a:solidFill>
                  <a:schemeClr val="accent1"/>
                </a:solidFill>
                <a:latin typeface="+mj-lt"/>
              </a:rPr>
              <a:t> in scope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8F316-2306-D467-0CDC-522AC589A971}"/>
              </a:ext>
            </a:extLst>
          </p:cNvPr>
          <p:cNvSpPr txBox="1"/>
          <p:nvPr/>
        </p:nvSpPr>
        <p:spPr>
          <a:xfrm>
            <a:off x="667586" y="3101512"/>
            <a:ext cx="280474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solidFill>
                  <a:srgbClr val="002060"/>
                </a:solidFill>
                <a:latin typeface="+mj-lt"/>
              </a:rPr>
              <a:t>CONTABILITÀ</a:t>
            </a:r>
            <a:endParaRPr lang="it-IT" sz="4000" b="1">
              <a:solidFill>
                <a:srgbClr val="002060"/>
              </a:solidFill>
              <a:latin typeface="Titillium Web" pitchFamily="2" charset="77"/>
            </a:endParaRPr>
          </a:p>
          <a:p>
            <a:pPr algn="ctr"/>
            <a:endParaRPr lang="it-IT"/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8AA10ED1-BFD9-00BB-23D8-292D4358EB7E}"/>
              </a:ext>
            </a:extLst>
          </p:cNvPr>
          <p:cNvSpPr txBox="1"/>
          <p:nvPr/>
        </p:nvSpPr>
        <p:spPr>
          <a:xfrm>
            <a:off x="4442878" y="675685"/>
            <a:ext cx="74461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>
                <a:solidFill>
                  <a:schemeClr val="accent1"/>
                </a:solidFill>
              </a:rPr>
              <a:t>La </a:t>
            </a:r>
            <a:r>
              <a:rPr lang="it-IT" sz="1800" b="1" i="1">
                <a:solidFill>
                  <a:schemeClr val="accent1"/>
                </a:solidFill>
              </a:rPr>
              <a:t>Riforma 1.15 </a:t>
            </a:r>
            <a:r>
              <a:rPr lang="it-IT" sz="1800" i="1">
                <a:solidFill>
                  <a:schemeClr val="accent1"/>
                </a:solidFill>
              </a:rPr>
              <a:t>del </a:t>
            </a:r>
            <a:r>
              <a:rPr lang="it-IT" sz="1800" b="1" i="1">
                <a:solidFill>
                  <a:schemeClr val="accent1"/>
                </a:solidFill>
              </a:rPr>
              <a:t>PNRR</a:t>
            </a:r>
            <a:r>
              <a:rPr lang="it-IT" sz="1800" i="1">
                <a:solidFill>
                  <a:schemeClr val="accent1"/>
                </a:solidFill>
              </a:rPr>
              <a:t> (sulla base di quanto stabilito dalla Direttiva EU 85/2011) prevede che </a:t>
            </a:r>
            <a:r>
              <a:rPr lang="it-IT" sz="1800" b="1" i="1">
                <a:solidFill>
                  <a:schemeClr val="accent1"/>
                </a:solidFill>
              </a:rPr>
              <a:t>tutte le pubbliche amministrazioni italiane </a:t>
            </a:r>
            <a:r>
              <a:rPr lang="it-IT" sz="1800" i="1">
                <a:solidFill>
                  <a:schemeClr val="accent1"/>
                </a:solidFill>
              </a:rPr>
              <a:t>debbano dotarsi di un </a:t>
            </a:r>
            <a:r>
              <a:rPr lang="it-IT" sz="1800" b="1" i="1">
                <a:solidFill>
                  <a:schemeClr val="accent1"/>
                </a:solidFill>
              </a:rPr>
              <a:t>unico sistema contabile economico-patrimoniale</a:t>
            </a:r>
            <a:r>
              <a:rPr lang="it-IT" sz="1800" i="1">
                <a:solidFill>
                  <a:schemeClr val="accent1"/>
                </a:solidFill>
              </a:rPr>
              <a:t> basato sui principi accrual.</a:t>
            </a:r>
            <a:endParaRPr lang="it-IT" sz="2800" i="1">
              <a:solidFill>
                <a:schemeClr val="accent1"/>
              </a:solidFill>
            </a:endParaRPr>
          </a:p>
        </p:txBody>
      </p:sp>
      <p:sp>
        <p:nvSpPr>
          <p:cNvPr id="23" name="TextBox 10">
            <a:extLst>
              <a:ext uri="{FF2B5EF4-FFF2-40B4-BE49-F238E27FC236}">
                <a16:creationId xmlns:a16="http://schemas.microsoft.com/office/drawing/2014/main" id="{66FDFD05-9073-DC5E-2A77-18BC38622E1B}"/>
              </a:ext>
            </a:extLst>
          </p:cNvPr>
          <p:cNvSpPr txBox="1"/>
          <p:nvPr/>
        </p:nvSpPr>
        <p:spPr>
          <a:xfrm>
            <a:off x="4442878" y="2064770"/>
            <a:ext cx="3324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i="1">
                <a:solidFill>
                  <a:schemeClr val="accent1"/>
                </a:solidFill>
              </a:rPr>
              <a:t>Ambiti interessati dal progetto in corso:</a:t>
            </a:r>
            <a:endParaRPr lang="it-IT" sz="2400" i="1">
              <a:solidFill>
                <a:schemeClr val="accent1"/>
              </a:solidFill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78D81DB2-A5CC-0CB9-5ED2-CB8A792ECB55}"/>
              </a:ext>
            </a:extLst>
          </p:cNvPr>
          <p:cNvSpPr txBox="1"/>
          <p:nvPr/>
        </p:nvSpPr>
        <p:spPr>
          <a:xfrm>
            <a:off x="8564087" y="2064770"/>
            <a:ext cx="33249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i="1">
                <a:solidFill>
                  <a:schemeClr val="accent1"/>
                </a:solidFill>
              </a:rPr>
              <a:t>Potenziali opportunità:</a:t>
            </a:r>
            <a:endParaRPr lang="it-IT" sz="2400" i="1">
              <a:solidFill>
                <a:schemeClr val="accent1"/>
              </a:solidFill>
            </a:endParaRPr>
          </a:p>
        </p:txBody>
      </p:sp>
      <p:pic>
        <p:nvPicPr>
          <p:cNvPr id="27" name="Graphic 26" descr="Periodic Graph outline">
            <a:extLst>
              <a:ext uri="{FF2B5EF4-FFF2-40B4-BE49-F238E27FC236}">
                <a16:creationId xmlns:a16="http://schemas.microsoft.com/office/drawing/2014/main" id="{9357ADE9-B0F6-9A5C-9664-DC75E80C6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4975" y="2507427"/>
            <a:ext cx="540000" cy="540000"/>
          </a:xfrm>
          <a:prstGeom prst="rect">
            <a:avLst/>
          </a:prstGeom>
        </p:spPr>
      </p:pic>
      <p:pic>
        <p:nvPicPr>
          <p:cNvPr id="31" name="Graphic 30" descr="Clipboard Badge outline">
            <a:extLst>
              <a:ext uri="{FF2B5EF4-FFF2-40B4-BE49-F238E27FC236}">
                <a16:creationId xmlns:a16="http://schemas.microsoft.com/office/drawing/2014/main" id="{901E5C08-DEF4-6E02-96E6-CE62A4FF93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34975" y="5300757"/>
            <a:ext cx="540000" cy="540000"/>
          </a:xfrm>
          <a:prstGeom prst="rect">
            <a:avLst/>
          </a:prstGeom>
        </p:spPr>
      </p:pic>
      <p:pic>
        <p:nvPicPr>
          <p:cNvPr id="33" name="Graphic 32" descr="Architecture outline">
            <a:extLst>
              <a:ext uri="{FF2B5EF4-FFF2-40B4-BE49-F238E27FC236}">
                <a16:creationId xmlns:a16="http://schemas.microsoft.com/office/drawing/2014/main" id="{1EFCC2FD-F814-8ACB-BD26-2002065D60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34975" y="4742091"/>
            <a:ext cx="540000" cy="540000"/>
          </a:xfrm>
          <a:prstGeom prst="rect">
            <a:avLst/>
          </a:prstGeom>
        </p:spPr>
      </p:pic>
      <p:pic>
        <p:nvPicPr>
          <p:cNvPr id="35" name="Graphic 34" descr="Transfer1 outline">
            <a:extLst>
              <a:ext uri="{FF2B5EF4-FFF2-40B4-BE49-F238E27FC236}">
                <a16:creationId xmlns:a16="http://schemas.microsoft.com/office/drawing/2014/main" id="{1332FB60-9FB3-168B-F787-F1899D9F42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34975" y="3066093"/>
            <a:ext cx="540000" cy="540000"/>
          </a:xfrm>
          <a:prstGeom prst="rect">
            <a:avLst/>
          </a:prstGeom>
        </p:spPr>
      </p:pic>
      <p:pic>
        <p:nvPicPr>
          <p:cNvPr id="37" name="Graphic 36" descr="Transfer1 outline">
            <a:extLst>
              <a:ext uri="{FF2B5EF4-FFF2-40B4-BE49-F238E27FC236}">
                <a16:creationId xmlns:a16="http://schemas.microsoft.com/office/drawing/2014/main" id="{0D314856-06BA-B5EB-DEA9-1854B44C33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34975" y="3624759"/>
            <a:ext cx="540000" cy="540000"/>
          </a:xfrm>
          <a:prstGeom prst="rect">
            <a:avLst/>
          </a:prstGeom>
        </p:spPr>
      </p:pic>
      <p:pic>
        <p:nvPicPr>
          <p:cNvPr id="39" name="Graphic 38" descr="Coins outline">
            <a:extLst>
              <a:ext uri="{FF2B5EF4-FFF2-40B4-BE49-F238E27FC236}">
                <a16:creationId xmlns:a16="http://schemas.microsoft.com/office/drawing/2014/main" id="{33ED1853-0F5A-AE81-9131-4AC0E13450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4975" y="4183425"/>
            <a:ext cx="540000" cy="540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57878CE-2BDF-A8E9-EC43-FD3FB9150578}"/>
              </a:ext>
            </a:extLst>
          </p:cNvPr>
          <p:cNvSpPr txBox="1"/>
          <p:nvPr/>
        </p:nvSpPr>
        <p:spPr>
          <a:xfrm>
            <a:off x="5227600" y="2623538"/>
            <a:ext cx="1277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PROGRAMMAZIONE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5518E34-F3E0-765A-5E8C-7BEE84973610}"/>
              </a:ext>
            </a:extLst>
          </p:cNvPr>
          <p:cNvSpPr txBox="1"/>
          <p:nvPr/>
        </p:nvSpPr>
        <p:spPr>
          <a:xfrm>
            <a:off x="5227600" y="3187790"/>
            <a:ext cx="1074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CICLO PASSIVO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834496-D76F-D346-ADB0-4DAD87C639F2}"/>
              </a:ext>
            </a:extLst>
          </p:cNvPr>
          <p:cNvSpPr txBox="1"/>
          <p:nvPr/>
        </p:nvSpPr>
        <p:spPr>
          <a:xfrm>
            <a:off x="5227600" y="3752042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CICLO ATTIVO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B42E3B6-7254-08B8-0883-133FCD7CA335}"/>
              </a:ext>
            </a:extLst>
          </p:cNvPr>
          <p:cNvSpPr txBox="1"/>
          <p:nvPr/>
        </p:nvSpPr>
        <p:spPr>
          <a:xfrm>
            <a:off x="5227600" y="4316294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FISCALITÀ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89A3D5-4E5E-112F-5615-63FE2AEA21C0}"/>
              </a:ext>
            </a:extLst>
          </p:cNvPr>
          <p:cNvSpPr txBox="1"/>
          <p:nvPr/>
        </p:nvSpPr>
        <p:spPr>
          <a:xfrm>
            <a:off x="5227600" y="4880546"/>
            <a:ext cx="915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PATRIMONIO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71E098-B814-DAD0-6E9D-9D65B77C233C}"/>
              </a:ext>
            </a:extLst>
          </p:cNvPr>
          <p:cNvSpPr txBox="1"/>
          <p:nvPr/>
        </p:nvSpPr>
        <p:spPr>
          <a:xfrm>
            <a:off x="5227600" y="5444798"/>
            <a:ext cx="13067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>
                <a:solidFill>
                  <a:schemeClr val="accent1"/>
                </a:solidFill>
              </a:rPr>
              <a:t>RENDICONTAZIONE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6420A8F-0971-0B5C-98BE-5AEE6FE65B9B}"/>
              </a:ext>
            </a:extLst>
          </p:cNvPr>
          <p:cNvGrpSpPr/>
          <p:nvPr/>
        </p:nvGrpSpPr>
        <p:grpSpPr>
          <a:xfrm>
            <a:off x="8591546" y="2534483"/>
            <a:ext cx="3417200" cy="830997"/>
            <a:chOff x="8591546" y="2534483"/>
            <a:chExt cx="3417200" cy="830997"/>
          </a:xfrm>
        </p:grpSpPr>
        <p:pic>
          <p:nvPicPr>
            <p:cNvPr id="46" name="Graphic 45">
              <a:extLst>
                <a:ext uri="{FF2B5EF4-FFF2-40B4-BE49-F238E27FC236}">
                  <a16:creationId xmlns:a16="http://schemas.microsoft.com/office/drawing/2014/main" id="{9BD528F5-C661-1EDC-B01D-B904EEF4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/>
          </p:blipFill>
          <p:spPr>
            <a:xfrm>
              <a:off x="8591546" y="2588849"/>
              <a:ext cx="720000" cy="72000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59A5D0-BA05-22EB-4640-E8FD8C38799D}"/>
                </a:ext>
              </a:extLst>
            </p:cNvPr>
            <p:cNvSpPr txBox="1"/>
            <p:nvPr/>
          </p:nvSpPr>
          <p:spPr>
            <a:xfrm>
              <a:off x="9311546" y="2534483"/>
              <a:ext cx="269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>
                  <a:solidFill>
                    <a:schemeClr val="accent1"/>
                  </a:solidFill>
                </a:rPr>
                <a:t>favorire il </a:t>
              </a:r>
              <a:r>
                <a:rPr lang="it-IT" sz="1600" b="1">
                  <a:solidFill>
                    <a:schemeClr val="accent1"/>
                  </a:solidFill>
                </a:rPr>
                <a:t>monitoraggio</a:t>
              </a:r>
              <a:r>
                <a:rPr lang="it-IT" sz="1600">
                  <a:solidFill>
                    <a:schemeClr val="accent1"/>
                  </a:solidFill>
                </a:rPr>
                <a:t> delle </a:t>
              </a:r>
              <a:r>
                <a:rPr lang="it-IT" sz="1600" b="1">
                  <a:solidFill>
                    <a:schemeClr val="accent1"/>
                  </a:solidFill>
                </a:rPr>
                <a:t>risorse</a:t>
              </a:r>
              <a:r>
                <a:rPr lang="it-IT" sz="1600">
                  <a:solidFill>
                    <a:schemeClr val="accent1"/>
                  </a:solidFill>
                </a:rPr>
                <a:t> e la </a:t>
              </a:r>
              <a:r>
                <a:rPr lang="it-IT" sz="1600" b="1">
                  <a:solidFill>
                    <a:schemeClr val="accent1"/>
                  </a:solidFill>
                </a:rPr>
                <a:t>rendicontazione</a:t>
              </a:r>
              <a:r>
                <a:rPr lang="it-IT" sz="1600">
                  <a:solidFill>
                    <a:schemeClr val="accent1"/>
                  </a:solidFill>
                </a:rPr>
                <a:t> </a:t>
              </a:r>
            </a:p>
            <a:p>
              <a:r>
                <a:rPr lang="it-IT" sz="1600">
                  <a:solidFill>
                    <a:schemeClr val="accent1"/>
                  </a:solidFill>
                </a:rPr>
                <a:t>dei progetti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AB4CB92-A875-ECD5-9F2E-BD9A007E89F6}"/>
              </a:ext>
            </a:extLst>
          </p:cNvPr>
          <p:cNvGrpSpPr/>
          <p:nvPr/>
        </p:nvGrpSpPr>
        <p:grpSpPr>
          <a:xfrm>
            <a:off x="8591546" y="3676794"/>
            <a:ext cx="3417200" cy="720000"/>
            <a:chOff x="8591546" y="2588849"/>
            <a:chExt cx="3417200" cy="720000"/>
          </a:xfrm>
        </p:grpSpPr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1F97A568-77DB-7EE0-AF89-740BEA212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/>
          </p:blipFill>
          <p:spPr>
            <a:xfrm>
              <a:off x="8591546" y="2588849"/>
              <a:ext cx="720000" cy="720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88A484E-A6F7-9630-09A5-1A44D5045A3B}"/>
                </a:ext>
              </a:extLst>
            </p:cNvPr>
            <p:cNvSpPr txBox="1"/>
            <p:nvPr/>
          </p:nvSpPr>
          <p:spPr>
            <a:xfrm>
              <a:off x="9311546" y="2653657"/>
              <a:ext cx="2697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>
                  <a:solidFill>
                    <a:schemeClr val="accent1"/>
                  </a:solidFill>
                </a:rPr>
                <a:t>rilevare e </a:t>
              </a:r>
              <a:r>
                <a:rPr lang="it-IT" sz="1600" b="1">
                  <a:solidFill>
                    <a:schemeClr val="accent1"/>
                  </a:solidFill>
                </a:rPr>
                <a:t>valorizzare</a:t>
              </a:r>
              <a:r>
                <a:rPr lang="it-IT" sz="1600">
                  <a:solidFill>
                    <a:schemeClr val="accent1"/>
                  </a:solidFill>
                </a:rPr>
                <a:t> </a:t>
              </a:r>
              <a:r>
                <a:rPr lang="it-IT" sz="1600" b="1">
                  <a:solidFill>
                    <a:schemeClr val="accent1"/>
                  </a:solidFill>
                </a:rPr>
                <a:t>a pieno </a:t>
              </a:r>
            </a:p>
            <a:p>
              <a:r>
                <a:rPr lang="it-IT" sz="1600">
                  <a:solidFill>
                    <a:schemeClr val="accent1"/>
                  </a:solidFill>
                </a:rPr>
                <a:t>il proprio </a:t>
              </a:r>
              <a:r>
                <a:rPr lang="it-IT" sz="1600" b="1">
                  <a:solidFill>
                    <a:schemeClr val="accent1"/>
                  </a:solidFill>
                </a:rPr>
                <a:t>patrimonio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C00C48A-6FD3-2AE3-3E1F-B429C102FE52}"/>
              </a:ext>
            </a:extLst>
          </p:cNvPr>
          <p:cNvGrpSpPr/>
          <p:nvPr/>
        </p:nvGrpSpPr>
        <p:grpSpPr>
          <a:xfrm>
            <a:off x="8564087" y="4708390"/>
            <a:ext cx="3417200" cy="830997"/>
            <a:chOff x="8591546" y="2532500"/>
            <a:chExt cx="3417200" cy="830997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56F3052C-919D-84C1-56D2-30449F3D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/>
          </p:blipFill>
          <p:spPr>
            <a:xfrm>
              <a:off x="8591546" y="2588849"/>
              <a:ext cx="720000" cy="720000"/>
            </a:xfrm>
            <a:prstGeom prst="rect">
              <a:avLst/>
            </a:prstGeom>
          </p:spPr>
        </p:pic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99BCEE4-2391-F2A7-A388-4BE62DC10520}"/>
                </a:ext>
              </a:extLst>
            </p:cNvPr>
            <p:cNvSpPr txBox="1"/>
            <p:nvPr/>
          </p:nvSpPr>
          <p:spPr>
            <a:xfrm>
              <a:off x="9311546" y="2532500"/>
              <a:ext cx="269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>
                  <a:solidFill>
                    <a:schemeClr val="accent1"/>
                  </a:solidFill>
                </a:rPr>
                <a:t>adottare </a:t>
              </a:r>
              <a:r>
                <a:rPr lang="it-IT" sz="1600" b="1">
                  <a:solidFill>
                    <a:schemeClr val="accent1"/>
                  </a:solidFill>
                </a:rPr>
                <a:t>sistemi di Controllo di Gestione</a:t>
              </a:r>
              <a:r>
                <a:rPr lang="it-IT" sz="1600">
                  <a:solidFill>
                    <a:schemeClr val="accent1"/>
                  </a:solidFill>
                </a:rPr>
                <a:t> basati sulla contabilità analitica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3574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AFF021-4A40-4369-F5AF-F23174341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0B2C2689-132D-4572-48E7-EDF3DE887C2D}"/>
              </a:ext>
            </a:extLst>
          </p:cNvPr>
          <p:cNvSpPr/>
          <p:nvPr/>
        </p:nvSpPr>
        <p:spPr>
          <a:xfrm>
            <a:off x="0" y="564011"/>
            <a:ext cx="4070554" cy="5270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504000" anchor="b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l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200" b="1">
              <a:solidFill>
                <a:srgbClr val="002060"/>
              </a:solidFill>
              <a:latin typeface="Titillium Web" pitchFamily="2" charset="77"/>
            </a:endParaRPr>
          </a:p>
        </p:txBody>
      </p:sp>
      <p:sp>
        <p:nvSpPr>
          <p:cNvPr id="6" name="Alla base della nuova esperienza abbiamo definito 5 pilastri a supporto del modello e che favoriscono il design e la progettazione:">
            <a:extLst>
              <a:ext uri="{FF2B5EF4-FFF2-40B4-BE49-F238E27FC236}">
                <a16:creationId xmlns:a16="http://schemas.microsoft.com/office/drawing/2014/main" id="{2D9F3228-9AAA-3F9F-14CF-99B49937599C}"/>
              </a:ext>
            </a:extLst>
          </p:cNvPr>
          <p:cNvSpPr/>
          <p:nvPr/>
        </p:nvSpPr>
        <p:spPr>
          <a:xfrm>
            <a:off x="4070554" y="0"/>
            <a:ext cx="8121445" cy="685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4000" tIns="0" rIns="504000" bIns="0" anchor="ctr">
            <a:noAutofit/>
          </a:bodyPr>
          <a:lstStyle>
            <a:lvl1pPr defTabSz="822960">
              <a:spcBef>
                <a:spcPts val="0"/>
              </a:spcBef>
              <a:defRPr sz="2800">
                <a:latin typeface="Texta"/>
                <a:ea typeface="Texta"/>
                <a:cs typeface="Texta"/>
                <a:sym typeface="Texta"/>
              </a:defRPr>
            </a:lvl1pPr>
          </a:lstStyle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360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numero diapositiva 2">
            <a:extLst>
              <a:ext uri="{FF2B5EF4-FFF2-40B4-BE49-F238E27FC236}">
                <a16:creationId xmlns:a16="http://schemas.microsoft.com/office/drawing/2014/main" id="{74C32452-DBA4-1610-39B5-055269BC60E9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6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E365E9E-A379-A2A2-5F54-5D02C112DB52}"/>
              </a:ext>
            </a:extLst>
          </p:cNvPr>
          <p:cNvSpPr txBox="1"/>
          <p:nvPr/>
        </p:nvSpPr>
        <p:spPr>
          <a:xfrm>
            <a:off x="4165068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</a:t>
            </a:r>
            <a:r>
              <a:rPr lang="en-US" altLang="ko-KR">
                <a:solidFill>
                  <a:schemeClr val="accent1"/>
                </a:solidFill>
                <a:cs typeface="Arial"/>
              </a:rPr>
              <a:t>Giuseppe Telesca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Titolo 12">
            <a:extLst>
              <a:ext uri="{FF2B5EF4-FFF2-40B4-BE49-F238E27FC236}">
                <a16:creationId xmlns:a16="http://schemas.microsoft.com/office/drawing/2014/main" id="{5DBE139B-053A-EF9B-DD4D-6F895AD914C7}"/>
              </a:ext>
            </a:extLst>
          </p:cNvPr>
          <p:cNvSpPr txBox="1">
            <a:spLocks/>
          </p:cNvSpPr>
          <p:nvPr/>
        </p:nvSpPr>
        <p:spPr>
          <a:xfrm>
            <a:off x="69512" y="136527"/>
            <a:ext cx="4070408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30">
                <a:solidFill>
                  <a:schemeClr val="accent1"/>
                </a:solidFill>
                <a:latin typeface="+mj-lt"/>
              </a:rPr>
              <a:t>02. AREE «IMPATTATE»</a:t>
            </a:r>
          </a:p>
          <a:p>
            <a:pPr defTabSz="914492">
              <a:defRPr/>
            </a:pPr>
            <a:r>
              <a:rPr lang="en-US" sz="1867" b="1">
                <a:solidFill>
                  <a:schemeClr val="accent1"/>
                </a:solidFill>
                <a:latin typeface="+mj-lt"/>
              </a:rPr>
              <a:t>I macro </a:t>
            </a:r>
            <a:r>
              <a:rPr lang="en-US" sz="1867" b="1" err="1">
                <a:solidFill>
                  <a:schemeClr val="accent1"/>
                </a:solidFill>
                <a:latin typeface="+mj-lt"/>
              </a:rPr>
              <a:t>processi</a:t>
            </a:r>
            <a:r>
              <a:rPr lang="en-US" sz="1867" b="1">
                <a:solidFill>
                  <a:schemeClr val="accent1"/>
                </a:solidFill>
                <a:latin typeface="+mj-lt"/>
              </a:rPr>
              <a:t> in scope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6F16D059-DD48-0271-16D1-D3113BCD7C2C}"/>
              </a:ext>
            </a:extLst>
          </p:cNvPr>
          <p:cNvSpPr txBox="1"/>
          <p:nvPr/>
        </p:nvSpPr>
        <p:spPr>
          <a:xfrm>
            <a:off x="4442878" y="675685"/>
            <a:ext cx="74461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>
                <a:solidFill>
                  <a:schemeClr val="accent1"/>
                </a:solidFill>
              </a:rPr>
              <a:t>Le novità normative introdotte dal </a:t>
            </a:r>
            <a:r>
              <a:rPr lang="it-IT" sz="1800" b="1" i="1">
                <a:solidFill>
                  <a:schemeClr val="accent1"/>
                </a:solidFill>
              </a:rPr>
              <a:t>PNRR</a:t>
            </a:r>
            <a:r>
              <a:rPr lang="it-IT" sz="1800" i="1">
                <a:solidFill>
                  <a:schemeClr val="accent1"/>
                </a:solidFill>
              </a:rPr>
              <a:t> ed il nuovo </a:t>
            </a:r>
            <a:r>
              <a:rPr lang="it-IT" sz="1800" b="1" i="1">
                <a:solidFill>
                  <a:schemeClr val="accent1"/>
                </a:solidFill>
              </a:rPr>
              <a:t>Codice degli Appalti </a:t>
            </a:r>
            <a:r>
              <a:rPr lang="it-IT" sz="1800" i="1">
                <a:solidFill>
                  <a:schemeClr val="accent1"/>
                </a:solidFill>
              </a:rPr>
              <a:t>(D.Lgs. 36/2023) richiedono la revisione delle procedure interne legate al procurement. </a:t>
            </a:r>
            <a:endParaRPr lang="it-IT" sz="2800" i="1">
              <a:solidFill>
                <a:schemeClr val="accent1"/>
              </a:solidFill>
            </a:endParaRP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E9256311-E213-B100-A269-262DE77559EF}"/>
              </a:ext>
            </a:extLst>
          </p:cNvPr>
          <p:cNvSpPr txBox="1"/>
          <p:nvPr/>
        </p:nvSpPr>
        <p:spPr>
          <a:xfrm>
            <a:off x="4442878" y="1789349"/>
            <a:ext cx="7222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i="1">
                <a:solidFill>
                  <a:schemeClr val="accent1"/>
                </a:solidFill>
              </a:rPr>
              <a:t>A tal fine è stato avviato un progetto finalizzato alla mappatura degli attuali processi interni per adeguarsi ai nuovi standard normativi ed evidenziare eventuali aree passibili di efficientamento:</a:t>
            </a:r>
            <a:endParaRPr lang="it-IT" sz="2400" i="1">
              <a:solidFill>
                <a:schemeClr val="accent1"/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182C11-2877-866A-54CA-4718AADF8D55}"/>
              </a:ext>
            </a:extLst>
          </p:cNvPr>
          <p:cNvGrpSpPr/>
          <p:nvPr/>
        </p:nvGrpSpPr>
        <p:grpSpPr>
          <a:xfrm>
            <a:off x="4778196" y="2650648"/>
            <a:ext cx="1870539" cy="540000"/>
            <a:chOff x="4634975" y="2507427"/>
            <a:chExt cx="1870539" cy="54000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959B1C1A-3378-45AC-B157-894821C8D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634975" y="2507427"/>
              <a:ext cx="540000" cy="540000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AEFAC5-F4DF-C7BB-2686-B8B1138515B8}"/>
                </a:ext>
              </a:extLst>
            </p:cNvPr>
            <p:cNvSpPr txBox="1"/>
            <p:nvPr/>
          </p:nvSpPr>
          <p:spPr>
            <a:xfrm>
              <a:off x="5227600" y="2623538"/>
              <a:ext cx="12779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PROGRAMMAZIONE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7256896-6640-0770-34D7-FF7348F0C3B6}"/>
              </a:ext>
            </a:extLst>
          </p:cNvPr>
          <p:cNvGrpSpPr/>
          <p:nvPr/>
        </p:nvGrpSpPr>
        <p:grpSpPr>
          <a:xfrm>
            <a:off x="4778196" y="3436995"/>
            <a:ext cx="2245642" cy="540000"/>
            <a:chOff x="4634975" y="3066093"/>
            <a:chExt cx="2245642" cy="540000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5321EBC3-DB3A-7319-E0DD-46EE13C46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4634975" y="3066093"/>
              <a:ext cx="540000" cy="5400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3DD6DB-0B5B-735D-9F9F-AACDB93E62F6}"/>
                </a:ext>
              </a:extLst>
            </p:cNvPr>
            <p:cNvSpPr txBox="1"/>
            <p:nvPr/>
          </p:nvSpPr>
          <p:spPr>
            <a:xfrm>
              <a:off x="5227600" y="3187790"/>
              <a:ext cx="16530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CONTRATTUALIZZAZIONE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343F42-9845-05C3-F9E8-B0CCC4678BDC}"/>
              </a:ext>
            </a:extLst>
          </p:cNvPr>
          <p:cNvGrpSpPr/>
          <p:nvPr/>
        </p:nvGrpSpPr>
        <p:grpSpPr>
          <a:xfrm>
            <a:off x="4778196" y="4223342"/>
            <a:ext cx="2377088" cy="540000"/>
            <a:chOff x="4634975" y="3624759"/>
            <a:chExt cx="2377088" cy="540000"/>
          </a:xfrm>
        </p:grpSpPr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06EE2C7-2DEB-8E4C-CA09-D180832D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4634975" y="3624759"/>
              <a:ext cx="540000" cy="54000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13C94B8-EBA0-239A-9D6E-6E0DF13B7CB2}"/>
                </a:ext>
              </a:extLst>
            </p:cNvPr>
            <p:cNvSpPr txBox="1"/>
            <p:nvPr/>
          </p:nvSpPr>
          <p:spPr>
            <a:xfrm>
              <a:off x="5227600" y="3752042"/>
              <a:ext cx="17844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MONITORAGGIO CONTRATTI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E63ABAD-ED49-4478-4067-867047E4A002}"/>
              </a:ext>
            </a:extLst>
          </p:cNvPr>
          <p:cNvGrpSpPr/>
          <p:nvPr/>
        </p:nvGrpSpPr>
        <p:grpSpPr>
          <a:xfrm>
            <a:off x="4778196" y="5009689"/>
            <a:ext cx="3047143" cy="540000"/>
            <a:chOff x="4634975" y="4183425"/>
            <a:chExt cx="3047143" cy="540000"/>
          </a:xfrm>
        </p:grpSpPr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19443F2D-E752-F46A-F791-89A179C8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4634975" y="4183425"/>
              <a:ext cx="540000" cy="540000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5592B5-5BF5-3D2A-85D0-6843CE69683D}"/>
                </a:ext>
              </a:extLst>
            </p:cNvPr>
            <p:cNvSpPr txBox="1"/>
            <p:nvPr/>
          </p:nvSpPr>
          <p:spPr>
            <a:xfrm>
              <a:off x="5227600" y="4316294"/>
              <a:ext cx="24545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>
                  <a:solidFill>
                    <a:schemeClr val="accent1"/>
                  </a:solidFill>
                </a:rPr>
                <a:t>GESTIONE DELLE PROCEDURE DI GARA</a:t>
              </a:r>
            </a:p>
          </p:txBody>
        </p:sp>
      </p:grpSp>
      <p:sp>
        <p:nvSpPr>
          <p:cNvPr id="51" name="Oval 50">
            <a:extLst>
              <a:ext uri="{FF2B5EF4-FFF2-40B4-BE49-F238E27FC236}">
                <a16:creationId xmlns:a16="http://schemas.microsoft.com/office/drawing/2014/main" id="{88CFF45F-B68D-4CF4-B70A-9DC4D5E562CA}"/>
              </a:ext>
            </a:extLst>
          </p:cNvPr>
          <p:cNvSpPr/>
          <p:nvPr/>
        </p:nvSpPr>
        <p:spPr>
          <a:xfrm>
            <a:off x="8661748" y="2632134"/>
            <a:ext cx="3240000" cy="32400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8" name="Graphic 47" descr="Lights On outline">
            <a:extLst>
              <a:ext uri="{FF2B5EF4-FFF2-40B4-BE49-F238E27FC236}">
                <a16:creationId xmlns:a16="http://schemas.microsoft.com/office/drawing/2014/main" id="{DC78EA87-02C9-8573-3228-7DD84E414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24548" y="3110022"/>
            <a:ext cx="914400" cy="9144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E769A78-4D0A-A5CA-8B09-DD2355DA1DE0}"/>
              </a:ext>
            </a:extLst>
          </p:cNvPr>
          <p:cNvSpPr txBox="1"/>
          <p:nvPr/>
        </p:nvSpPr>
        <p:spPr>
          <a:xfrm>
            <a:off x="8694398" y="4029615"/>
            <a:ext cx="31747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>
                <a:solidFill>
                  <a:schemeClr val="accent1"/>
                </a:solidFill>
              </a:rPr>
              <a:t>capitalizzare</a:t>
            </a:r>
            <a:r>
              <a:rPr lang="it-IT" sz="1600">
                <a:solidFill>
                  <a:schemeClr val="accent1"/>
                </a:solidFill>
              </a:rPr>
              <a:t> l'esperienza maturata durante la gestione del PNRR e integrare </a:t>
            </a:r>
            <a:r>
              <a:rPr lang="it-IT" sz="1600" b="1">
                <a:solidFill>
                  <a:schemeClr val="accent1"/>
                </a:solidFill>
              </a:rPr>
              <a:t>best practice </a:t>
            </a:r>
            <a:r>
              <a:rPr lang="it-IT" sz="1600">
                <a:solidFill>
                  <a:schemeClr val="accent1"/>
                </a:solidFill>
              </a:rPr>
              <a:t>nelle </a:t>
            </a:r>
            <a:r>
              <a:rPr lang="it-IT" sz="1600" i="1">
                <a:solidFill>
                  <a:schemeClr val="accent1"/>
                </a:solidFill>
              </a:rPr>
              <a:t>operations</a:t>
            </a:r>
            <a:r>
              <a:rPr lang="it-IT" sz="1600">
                <a:solidFill>
                  <a:schemeClr val="accent1"/>
                </a:solidFill>
              </a:rPr>
              <a:t> INFN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38510F-3361-0042-93EF-4B00CEC148FF}"/>
              </a:ext>
            </a:extLst>
          </p:cNvPr>
          <p:cNvSpPr txBox="1"/>
          <p:nvPr/>
        </p:nvSpPr>
        <p:spPr>
          <a:xfrm>
            <a:off x="562566" y="3110022"/>
            <a:ext cx="29454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solidFill>
                  <a:srgbClr val="002060"/>
                </a:solidFill>
                <a:latin typeface="+mj-lt"/>
              </a:rPr>
              <a:t>PROCUREMENT</a:t>
            </a:r>
            <a:endParaRPr lang="it-IT" sz="4000" b="1">
              <a:solidFill>
                <a:srgbClr val="002060"/>
              </a:solidFill>
              <a:latin typeface="Titillium Web" pitchFamily="2" charset="77"/>
            </a:endParaRPr>
          </a:p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533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C41E2F-F642-0372-4A09-8758A2FE7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D865AB-AAE0-B8BF-386A-526BB658377A}"/>
              </a:ext>
            </a:extLst>
          </p:cNvPr>
          <p:cNvSpPr/>
          <p:nvPr/>
        </p:nvSpPr>
        <p:spPr>
          <a:xfrm>
            <a:off x="1938460" y="3935435"/>
            <a:ext cx="9339146" cy="194832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267F29-405F-2B33-9C4F-4625E16A068F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</a:t>
            </a:r>
            <a:r>
              <a:rPr lang="en-US" altLang="ko-KR">
                <a:solidFill>
                  <a:schemeClr val="accent1"/>
                </a:solidFill>
                <a:cs typeface="Arial"/>
              </a:rPr>
              <a:t>Giuseppe Telesca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3" name="Titolo 12">
            <a:extLst>
              <a:ext uri="{FF2B5EF4-FFF2-40B4-BE49-F238E27FC236}">
                <a16:creationId xmlns:a16="http://schemas.microsoft.com/office/drawing/2014/main" id="{9757A1FA-2996-26CC-E6E5-1B55DD691B58}"/>
              </a:ext>
            </a:extLst>
          </p:cNvPr>
          <p:cNvSpPr txBox="1">
            <a:spLocks/>
          </p:cNvSpPr>
          <p:nvPr/>
        </p:nvSpPr>
        <p:spPr>
          <a:xfrm>
            <a:off x="1432322" y="136527"/>
            <a:ext cx="9924440" cy="83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30">
                <a:solidFill>
                  <a:schemeClr val="accent1"/>
                </a:solidFill>
                <a:latin typeface="+mj-lt"/>
              </a:rPr>
              <a:t>03. PIÙ INFORMAZIONI, PIÙ RESPONSABILITÀ </a:t>
            </a:r>
          </a:p>
          <a:p>
            <a:pPr defTabSz="914492">
              <a:defRPr/>
            </a:pPr>
            <a:r>
              <a:rPr lang="it-IT" sz="1867" b="0">
                <a:solidFill>
                  <a:schemeClr val="accent1"/>
                </a:solidFill>
                <a:latin typeface="+mj-lt"/>
              </a:rPr>
              <a:t>Le opportunità del nuovo sistema e la gestione dei dati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897EC03-C031-5C90-71EB-E14454F3A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53756" y="155786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E748B8-46A1-1C0F-D4C9-8380AC4BB534}"/>
              </a:ext>
            </a:extLst>
          </p:cNvPr>
          <p:cNvSpPr txBox="1"/>
          <p:nvPr/>
        </p:nvSpPr>
        <p:spPr>
          <a:xfrm>
            <a:off x="2518956" y="1691900"/>
            <a:ext cx="6443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>
                <a:solidFill>
                  <a:schemeClr val="accent1"/>
                </a:solidFill>
              </a:rPr>
              <a:t>Il dato non è solo uno strumento di </a:t>
            </a:r>
            <a:r>
              <a:rPr lang="it-IT" sz="2000" b="1">
                <a:solidFill>
                  <a:schemeClr val="accent1"/>
                </a:solidFill>
              </a:rPr>
              <a:t>rendicontazione</a:t>
            </a:r>
            <a:r>
              <a:rPr lang="it-IT" sz="2000">
                <a:solidFill>
                  <a:schemeClr val="accent1"/>
                </a:solidFill>
              </a:rPr>
              <a:t> ma una risorsa strategica per il </a:t>
            </a:r>
            <a:r>
              <a:rPr lang="it-IT" sz="2000" b="1">
                <a:solidFill>
                  <a:schemeClr val="accent1"/>
                </a:solidFill>
              </a:rPr>
              <a:t>controllo </a:t>
            </a:r>
            <a:r>
              <a:rPr lang="it-IT" sz="2000">
                <a:solidFill>
                  <a:schemeClr val="accent1"/>
                </a:solidFill>
              </a:rPr>
              <a:t>e il </a:t>
            </a:r>
            <a:r>
              <a:rPr lang="it-IT" sz="2000" b="1">
                <a:solidFill>
                  <a:schemeClr val="accent1"/>
                </a:solidFill>
              </a:rPr>
              <a:t>supporto decisionale</a:t>
            </a:r>
            <a:r>
              <a:rPr lang="it-IT" sz="2000">
                <a:solidFill>
                  <a:schemeClr val="accent1"/>
                </a:solidFill>
              </a:rPr>
              <a:t>  </a:t>
            </a:r>
          </a:p>
        </p:txBody>
      </p:sp>
      <p:pic>
        <p:nvPicPr>
          <p:cNvPr id="9" name="Graphic 8" descr="Laptop outline">
            <a:extLst>
              <a:ext uri="{FF2B5EF4-FFF2-40B4-BE49-F238E27FC236}">
                <a16:creationId xmlns:a16="http://schemas.microsoft.com/office/drawing/2014/main" id="{A7154722-CD98-A46C-DEE6-67C9E2F26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63206" y="2661821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1C0B0-5D8E-B0C0-5D50-E47A9AF9992B}"/>
              </a:ext>
            </a:extLst>
          </p:cNvPr>
          <p:cNvSpPr txBox="1"/>
          <p:nvPr/>
        </p:nvSpPr>
        <p:spPr>
          <a:xfrm>
            <a:off x="2878668" y="2795855"/>
            <a:ext cx="7440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000">
                <a:solidFill>
                  <a:schemeClr val="accent1"/>
                </a:solidFill>
              </a:rPr>
              <a:t>L’adozione di un </a:t>
            </a:r>
            <a:r>
              <a:rPr lang="it-IT" sz="2000" b="1">
                <a:solidFill>
                  <a:schemeClr val="accent1"/>
                </a:solidFill>
              </a:rPr>
              <a:t>sistema ERP </a:t>
            </a:r>
            <a:r>
              <a:rPr lang="it-IT" sz="2000">
                <a:solidFill>
                  <a:schemeClr val="accent1"/>
                </a:solidFill>
              </a:rPr>
              <a:t>favorisce l’utilizzo dei dati per finalità di monitoraggio e controllo, </a:t>
            </a:r>
            <a:r>
              <a:rPr lang="it-IT" sz="2000" b="1">
                <a:solidFill>
                  <a:schemeClr val="accent1"/>
                </a:solidFill>
              </a:rPr>
              <a:t>integrando</a:t>
            </a:r>
            <a:r>
              <a:rPr lang="it-IT" sz="2000">
                <a:solidFill>
                  <a:schemeClr val="accent1"/>
                </a:solidFill>
              </a:rPr>
              <a:t> le informazioni provenienti da diverse «aree»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CF5B7C2-0E04-82EF-D599-5C03F1821372}"/>
              </a:ext>
            </a:extLst>
          </p:cNvPr>
          <p:cNvGrpSpPr/>
          <p:nvPr/>
        </p:nvGrpSpPr>
        <p:grpSpPr>
          <a:xfrm>
            <a:off x="1674498" y="4236713"/>
            <a:ext cx="4720044" cy="1458664"/>
            <a:chOff x="1674498" y="4236713"/>
            <a:chExt cx="4720044" cy="1458664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08CCCA5F-0D1B-5A55-E32F-08632777F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3674520" y="4236713"/>
              <a:ext cx="720000" cy="72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9B2281-A813-F2E3-8AA5-70D328A6537B}"/>
                </a:ext>
              </a:extLst>
            </p:cNvPr>
            <p:cNvSpPr txBox="1"/>
            <p:nvPr/>
          </p:nvSpPr>
          <p:spPr>
            <a:xfrm>
              <a:off x="1674498" y="4956713"/>
              <a:ext cx="47200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Rilevazione integrata e tempestiva</a:t>
              </a:r>
              <a:r>
                <a:rPr lang="it-IT" sz="1400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it-IT" sz="1400" kern="100">
                  <a:solidFill>
                    <a:schemeClr val="accent1"/>
                  </a:solidFill>
                  <a:ea typeface="Aptos" panose="020B00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it-IT" sz="1400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ecessità di sistemi capaci di tracciare, ad esempio, costi, </a:t>
              </a:r>
            </a:p>
            <a:p>
              <a:pPr algn="ctr"/>
              <a:r>
                <a:rPr lang="it-IT" sz="1400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ricavi, e obbligazioni in tempo reale, lungo tutto il progetto</a:t>
              </a:r>
              <a:endParaRPr lang="it-IT" sz="140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1606D5-4671-971C-1E86-CB71750B25F3}"/>
              </a:ext>
            </a:extLst>
          </p:cNvPr>
          <p:cNvGrpSpPr/>
          <p:nvPr/>
        </p:nvGrpSpPr>
        <p:grpSpPr>
          <a:xfrm>
            <a:off x="6864564" y="4236713"/>
            <a:ext cx="4720044" cy="1458664"/>
            <a:chOff x="6864564" y="4236713"/>
            <a:chExt cx="4720044" cy="1458664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3485156-382F-3E91-02D9-214BE7D5E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8864586" y="4236713"/>
              <a:ext cx="720000" cy="7200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3252C6-65A1-A8D6-ACE2-CEA53A0584F1}"/>
                </a:ext>
              </a:extLst>
            </p:cNvPr>
            <p:cNvSpPr txBox="1"/>
            <p:nvPr/>
          </p:nvSpPr>
          <p:spPr>
            <a:xfrm>
              <a:off x="6864564" y="4956713"/>
              <a:ext cx="472004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t-IT" sz="1400" b="1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Qualità e tracciabilità del dato</a:t>
              </a:r>
              <a:endParaRPr lang="it-IT" sz="1400" kern="100">
                <a:solidFill>
                  <a:schemeClr val="accent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it-IT" sz="1400" kern="100">
                  <a:solidFill>
                    <a:schemeClr val="accent1"/>
                  </a:solidFill>
                  <a:ea typeface="Aptos" panose="020B0004020202020204" pitchFamily="34" charset="0"/>
                  <a:cs typeface="Times New Roman" panose="02020603050405020304" pitchFamily="18" charset="0"/>
                </a:rPr>
                <a:t>n</a:t>
              </a:r>
              <a:r>
                <a:rPr lang="it-IT" sz="1400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ecessità di dati affidabili, documentati, riconciliabili e </a:t>
              </a:r>
            </a:p>
            <a:p>
              <a:pPr algn="ctr"/>
              <a:r>
                <a:rPr lang="it-IT" sz="1400" kern="100">
                  <a:solidFill>
                    <a:schemeClr val="accent1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immediatamente verificabili lungo i diversi livelli di reporting</a:t>
              </a:r>
              <a:endParaRPr lang="it-IT" sz="1400"/>
            </a:p>
          </p:txBody>
        </p:sp>
      </p:grp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93E0049C-4E88-E674-0543-B9E163FD2564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7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09C0CE-6C4F-D1A1-D7E5-40432297DF1D}"/>
              </a:ext>
            </a:extLst>
          </p:cNvPr>
          <p:cNvSpPr txBox="1"/>
          <p:nvPr/>
        </p:nvSpPr>
        <p:spPr>
          <a:xfrm>
            <a:off x="5666109" y="4289834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>
                <a:solidFill>
                  <a:srgbClr val="002060"/>
                </a:solidFill>
                <a:effectLst/>
                <a:latin typeface="Barlow Condensed" panose="00000506000000000000" pitchFamily="2" charset="0"/>
              </a:rPr>
              <a:t>ELEMENTI ESSENZIALI</a:t>
            </a:r>
            <a:endParaRPr lang="it-IT">
              <a:solidFill>
                <a:schemeClr val="accent1"/>
              </a:solidFill>
            </a:endParaRPr>
          </a:p>
        </p:txBody>
      </p:sp>
      <p:pic>
        <p:nvPicPr>
          <p:cNvPr id="11" name="Graphic 10" descr="Back with solid fill">
            <a:extLst>
              <a:ext uri="{FF2B5EF4-FFF2-40B4-BE49-F238E27FC236}">
                <a16:creationId xmlns:a16="http://schemas.microsoft.com/office/drawing/2014/main" id="{8BF6D801-519F-D674-F304-536AF40708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947124">
            <a:off x="7776286" y="2063140"/>
            <a:ext cx="744542" cy="74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9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A9D3088F-EE14-17F6-D306-5FB7886B6BEC}"/>
              </a:ext>
            </a:extLst>
          </p:cNvPr>
          <p:cNvCxnSpPr>
            <a:cxnSpLocks/>
          </p:cNvCxnSpPr>
          <p:nvPr/>
        </p:nvCxnSpPr>
        <p:spPr>
          <a:xfrm>
            <a:off x="0" y="5239917"/>
            <a:ext cx="12192000" cy="0"/>
          </a:xfrm>
          <a:prstGeom prst="line">
            <a:avLst/>
          </a:prstGeom>
          <a:ln w="38100" cap="flat" cmpd="sng" algn="ctr">
            <a:solidFill>
              <a:srgbClr val="FFD68B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Figura a mano libera: forma 38">
            <a:extLst>
              <a:ext uri="{FF2B5EF4-FFF2-40B4-BE49-F238E27FC236}">
                <a16:creationId xmlns:a16="http://schemas.microsoft.com/office/drawing/2014/main" id="{DAAFD4F9-1A46-CC05-2084-6A7181447FC7}"/>
              </a:ext>
            </a:extLst>
          </p:cNvPr>
          <p:cNvSpPr/>
          <p:nvPr/>
        </p:nvSpPr>
        <p:spPr>
          <a:xfrm>
            <a:off x="1" y="1956131"/>
            <a:ext cx="12192000" cy="1431749"/>
          </a:xfrm>
          <a:custGeom>
            <a:avLst/>
            <a:gdLst>
              <a:gd name="connsiteX0" fmla="*/ 0 w 10784264"/>
              <a:gd name="connsiteY0" fmla="*/ 631596 h 861818"/>
              <a:gd name="connsiteX1" fmla="*/ 1442301 w 10784264"/>
              <a:gd name="connsiteY1" fmla="*/ 480767 h 861818"/>
              <a:gd name="connsiteX2" fmla="*/ 4590854 w 10784264"/>
              <a:gd name="connsiteY2" fmla="*/ 857840 h 861818"/>
              <a:gd name="connsiteX3" fmla="*/ 7004115 w 10784264"/>
              <a:gd name="connsiteY3" fmla="*/ 197963 h 861818"/>
              <a:gd name="connsiteX4" fmla="*/ 8908330 w 10784264"/>
              <a:gd name="connsiteY4" fmla="*/ 848413 h 861818"/>
              <a:gd name="connsiteX5" fmla="*/ 10784264 w 10784264"/>
              <a:gd name="connsiteY5" fmla="*/ 0 h 861818"/>
              <a:gd name="connsiteX6" fmla="*/ 10784264 w 10784264"/>
              <a:gd name="connsiteY6" fmla="*/ 0 h 86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84264" h="861818">
                <a:moveTo>
                  <a:pt x="0" y="631596"/>
                </a:moveTo>
                <a:cubicBezTo>
                  <a:pt x="338579" y="537328"/>
                  <a:pt x="677159" y="443060"/>
                  <a:pt x="1442301" y="480767"/>
                </a:cubicBezTo>
                <a:cubicBezTo>
                  <a:pt x="2207443" y="518474"/>
                  <a:pt x="3663885" y="904974"/>
                  <a:pt x="4590854" y="857840"/>
                </a:cubicBezTo>
                <a:cubicBezTo>
                  <a:pt x="5517823" y="810706"/>
                  <a:pt x="6284536" y="199534"/>
                  <a:pt x="7004115" y="197963"/>
                </a:cubicBezTo>
                <a:cubicBezTo>
                  <a:pt x="7723694" y="196392"/>
                  <a:pt x="8278305" y="881407"/>
                  <a:pt x="8908330" y="848413"/>
                </a:cubicBezTo>
                <a:cubicBezTo>
                  <a:pt x="9538355" y="815419"/>
                  <a:pt x="10784264" y="0"/>
                  <a:pt x="10784264" y="0"/>
                </a:cubicBezTo>
                <a:lnTo>
                  <a:pt x="10784264" y="0"/>
                </a:lnTo>
              </a:path>
            </a:pathLst>
          </a:custGeom>
          <a:ln w="34925">
            <a:gradFill flip="none" rotWithShape="1">
              <a:gsLst>
                <a:gs pos="0">
                  <a:srgbClr val="FF7E63"/>
                </a:gs>
                <a:gs pos="100000">
                  <a:srgbClr val="B40824"/>
                </a:gs>
              </a:gsLst>
              <a:lin ang="0" scaled="1"/>
              <a:tileRect/>
            </a:gradFill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ttangolo 1">
            <a:extLst>
              <a:ext uri="{FF2B5EF4-FFF2-40B4-BE49-F238E27FC236}">
                <a16:creationId xmlns:a16="http://schemas.microsoft.com/office/drawing/2014/main" id="{C6C6241D-A2B9-A0BE-36A2-EE15477907B3}"/>
              </a:ext>
            </a:extLst>
          </p:cNvPr>
          <p:cNvSpPr/>
          <p:nvPr/>
        </p:nvSpPr>
        <p:spPr>
          <a:xfrm>
            <a:off x="2328969" y="3331855"/>
            <a:ext cx="2442455" cy="11392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1. REVISIONE DEI PROCESSI OPERATIVI E ORGANIZZATIVI DELL’ISTITUTO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accent1"/>
                </a:solidFill>
              </a:rPr>
              <a:t>per l’efficientamento degli attuali e l’implementazione di nuovi in risposta al cambiamento in atto</a:t>
            </a:r>
          </a:p>
        </p:txBody>
      </p:sp>
      <p:sp>
        <p:nvSpPr>
          <p:cNvPr id="7" name="Ovale 32">
            <a:extLst>
              <a:ext uri="{FF2B5EF4-FFF2-40B4-BE49-F238E27FC236}">
                <a16:creationId xmlns:a16="http://schemas.microsoft.com/office/drawing/2014/main" id="{44A62253-28ED-026C-C719-006001DE0D04}"/>
              </a:ext>
            </a:extLst>
          </p:cNvPr>
          <p:cNvSpPr/>
          <p:nvPr/>
        </p:nvSpPr>
        <p:spPr>
          <a:xfrm>
            <a:off x="2723637" y="2929570"/>
            <a:ext cx="185351" cy="185351"/>
          </a:xfrm>
          <a:prstGeom prst="ellipse">
            <a:avLst/>
          </a:prstGeom>
          <a:solidFill>
            <a:srgbClr val="FF7E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9" name="Rettangolo 41">
            <a:extLst>
              <a:ext uri="{FF2B5EF4-FFF2-40B4-BE49-F238E27FC236}">
                <a16:creationId xmlns:a16="http://schemas.microsoft.com/office/drawing/2014/main" id="{DA2A8701-9292-111C-2690-F1FC72A7B137}"/>
              </a:ext>
            </a:extLst>
          </p:cNvPr>
          <p:cNvSpPr/>
          <p:nvPr/>
        </p:nvSpPr>
        <p:spPr>
          <a:xfrm>
            <a:off x="4224604" y="1317363"/>
            <a:ext cx="2802228" cy="115034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b="1">
                <a:solidFill>
                  <a:schemeClr val="accent1"/>
                </a:solidFill>
              </a:rPr>
              <a:t>2</a:t>
            </a:r>
            <a:r>
              <a:rPr kumimoji="0" lang="it-IT" b="1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. </a:t>
            </a:r>
            <a:r>
              <a:rPr lang="it-IT" b="1">
                <a:solidFill>
                  <a:schemeClr val="accent1"/>
                </a:solidFill>
              </a:rPr>
              <a:t>AGGIORNAMENTO DEI REGOLAMENTI INTERNI E REDAZIONE MANUALI OPERATIVI</a:t>
            </a:r>
            <a:endParaRPr kumimoji="0" lang="it-IT" sz="1600" b="1" u="none" strike="noStrike" kern="1200" cap="none" spc="0" normalizeH="0" baseline="0" noProof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400">
                <a:solidFill>
                  <a:schemeClr val="accent1"/>
                </a:solidFill>
              </a:rPr>
              <a:t>per facilitare l’operatività e standardizzare le procedure tra le diverse componenti dell’Istituto</a:t>
            </a:r>
          </a:p>
        </p:txBody>
      </p:sp>
      <p:sp>
        <p:nvSpPr>
          <p:cNvPr id="10" name="Rettangolo 43">
            <a:extLst>
              <a:ext uri="{FF2B5EF4-FFF2-40B4-BE49-F238E27FC236}">
                <a16:creationId xmlns:a16="http://schemas.microsoft.com/office/drawing/2014/main" id="{E10B3276-635A-FD69-0BCF-E6228165AA8F}"/>
              </a:ext>
            </a:extLst>
          </p:cNvPr>
          <p:cNvSpPr/>
          <p:nvPr/>
        </p:nvSpPr>
        <p:spPr>
          <a:xfrm>
            <a:off x="7420578" y="3078178"/>
            <a:ext cx="2142059" cy="9000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schemeClr val="accent1"/>
                </a:solidFill>
              </a:rPr>
              <a:t>3</a:t>
            </a: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</a:rPr>
              <a:t>. IMPLEMENTAZIONE DI UN NUOVO SISTEMA ERP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it-IT" sz="1400" dirty="0">
                <a:solidFill>
                  <a:schemeClr val="accent1"/>
                </a:solidFill>
              </a:rPr>
              <a:t>per gestire dati e informazioni in modo integrato e facilitare lo scambio comunicativo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13" name="Ovale 53">
            <a:extLst>
              <a:ext uri="{FF2B5EF4-FFF2-40B4-BE49-F238E27FC236}">
                <a16:creationId xmlns:a16="http://schemas.microsoft.com/office/drawing/2014/main" id="{4E825D77-8CC6-813C-5D55-B880E76C516A}"/>
              </a:ext>
            </a:extLst>
          </p:cNvPr>
          <p:cNvSpPr/>
          <p:nvPr/>
        </p:nvSpPr>
        <p:spPr>
          <a:xfrm>
            <a:off x="5744149" y="3137626"/>
            <a:ext cx="185351" cy="185351"/>
          </a:xfrm>
          <a:prstGeom prst="ellipse">
            <a:avLst/>
          </a:prstGeom>
          <a:solidFill>
            <a:srgbClr val="EB4D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4" name="Ovale 54">
            <a:extLst>
              <a:ext uri="{FF2B5EF4-FFF2-40B4-BE49-F238E27FC236}">
                <a16:creationId xmlns:a16="http://schemas.microsoft.com/office/drawing/2014/main" id="{B0EA8BA3-35EB-FE75-398F-0B6F4CA8330E}"/>
              </a:ext>
            </a:extLst>
          </p:cNvPr>
          <p:cNvSpPr/>
          <p:nvPr/>
        </p:nvSpPr>
        <p:spPr>
          <a:xfrm>
            <a:off x="8714629" y="2558746"/>
            <a:ext cx="185351" cy="185351"/>
          </a:xfrm>
          <a:prstGeom prst="ellipse">
            <a:avLst/>
          </a:prstGeom>
          <a:solidFill>
            <a:srgbClr val="C631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8" name="Segnaposto numero diapositiva 2">
            <a:extLst>
              <a:ext uri="{FF2B5EF4-FFF2-40B4-BE49-F238E27FC236}">
                <a16:creationId xmlns:a16="http://schemas.microsoft.com/office/drawing/2014/main" id="{4F04E9A1-B718-F188-499F-A5C1C3CC7F9F}"/>
              </a:ext>
            </a:extLst>
          </p:cNvPr>
          <p:cNvSpPr txBox="1">
            <a:spLocks/>
          </p:cNvSpPr>
          <p:nvPr/>
        </p:nvSpPr>
        <p:spPr>
          <a:xfrm>
            <a:off x="11665744" y="6333200"/>
            <a:ext cx="526256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>
              <a:defRPr lang="it-IT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kern="120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tabLst/>
              <a:defRPr/>
            </a:pPr>
            <a:fld id="{86CB4B4D-7CA3-9044-876B-883B54F8677D}" type="slidenum">
              <a:rPr kumimoji="0" lang="it-IT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alpha val="70000"/>
                  </a:schemeClr>
                </a:solidFill>
                <a:effectLst/>
                <a:uLnTx/>
                <a:uFillTx/>
                <a:latin typeface="+mn-lt"/>
                <a:cs typeface="Arial"/>
                <a:sym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  <a:tabLst/>
                <a:defRPr/>
              </a:pPr>
              <a:t>8</a:t>
            </a:fld>
            <a:endParaRPr kumimoji="0" lang="it-IT" sz="1400" b="0" i="0" u="none" strike="noStrike" kern="1200" cap="none" spc="0" normalizeH="0" baseline="0" noProof="0">
              <a:ln>
                <a:noFill/>
              </a:ln>
              <a:solidFill>
                <a:schemeClr val="bg1">
                  <a:alpha val="70000"/>
                </a:schemeClr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4" name="CasellaDiTesto 1">
            <a:extLst>
              <a:ext uri="{FF2B5EF4-FFF2-40B4-BE49-F238E27FC236}">
                <a16:creationId xmlns:a16="http://schemas.microsoft.com/office/drawing/2014/main" id="{82AF6767-0D41-BA50-3874-30A3186DA8A2}"/>
              </a:ext>
            </a:extLst>
          </p:cNvPr>
          <p:cNvSpPr txBox="1"/>
          <p:nvPr/>
        </p:nvSpPr>
        <p:spPr>
          <a:xfrm>
            <a:off x="2010956" y="6488668"/>
            <a:ext cx="36027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err="1">
                <a:solidFill>
                  <a:schemeClr val="accent1"/>
                </a:solidFill>
                <a:cs typeface="Arial"/>
              </a:rPr>
              <a:t>Relatore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: </a:t>
            </a:r>
            <a:r>
              <a:rPr lang="en-US" altLang="ko-KR">
                <a:solidFill>
                  <a:schemeClr val="accent1"/>
                </a:solidFill>
                <a:cs typeface="Arial"/>
              </a:rPr>
              <a:t>Giuseppe Telesca</a:t>
            </a:r>
            <a:r>
              <a:rPr lang="en-US" altLang="ko-KR" sz="1800">
                <a:solidFill>
                  <a:schemeClr val="accent1"/>
                </a:solidFill>
                <a:cs typeface="Arial"/>
              </a:rPr>
              <a:t> </a:t>
            </a:r>
            <a:endParaRPr lang="it-IT">
              <a:solidFill>
                <a:schemeClr val="accent1"/>
              </a:solidFill>
            </a:endParaRPr>
          </a:p>
        </p:txBody>
      </p:sp>
      <p:sp>
        <p:nvSpPr>
          <p:cNvPr id="8" name="Titolo 12">
            <a:extLst>
              <a:ext uri="{FF2B5EF4-FFF2-40B4-BE49-F238E27FC236}">
                <a16:creationId xmlns:a16="http://schemas.microsoft.com/office/drawing/2014/main" id="{494AD579-230B-6025-D24D-9D28DA71F3AF}"/>
              </a:ext>
            </a:extLst>
          </p:cNvPr>
          <p:cNvSpPr txBox="1">
            <a:spLocks/>
          </p:cNvSpPr>
          <p:nvPr/>
        </p:nvSpPr>
        <p:spPr>
          <a:xfrm>
            <a:off x="1432322" y="136527"/>
            <a:ext cx="9924440" cy="5432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92">
              <a:defRPr/>
            </a:pPr>
            <a:r>
              <a:rPr lang="it-IT" sz="2900">
                <a:solidFill>
                  <a:schemeClr val="accent1"/>
                </a:solidFill>
                <a:latin typeface="+mj-lt"/>
              </a:rPr>
              <a:t>04. PROSPETTIVE</a:t>
            </a:r>
            <a:endParaRPr lang="it-IT" sz="2930" b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" name="Rettangolo 43">
            <a:extLst>
              <a:ext uri="{FF2B5EF4-FFF2-40B4-BE49-F238E27FC236}">
                <a16:creationId xmlns:a16="http://schemas.microsoft.com/office/drawing/2014/main" id="{43352C3D-DB82-9298-EEEC-5CAEB8CD0444}"/>
              </a:ext>
            </a:extLst>
          </p:cNvPr>
          <p:cNvSpPr/>
          <p:nvPr/>
        </p:nvSpPr>
        <p:spPr>
          <a:xfrm>
            <a:off x="3954899" y="5034107"/>
            <a:ext cx="4282203" cy="411619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rgbClr val="FFAD19"/>
                </a:solidFill>
                <a:effectLst/>
                <a:uLnTx/>
                <a:uFillTx/>
              </a:rPr>
              <a:t>IMPLEMENTAZIONE RIFORMA CONTABILE ACCRUAL</a:t>
            </a:r>
            <a:r>
              <a:rPr lang="it-IT" b="1" dirty="0">
                <a:solidFill>
                  <a:srgbClr val="FFAD19"/>
                </a:solidFill>
              </a:rPr>
              <a:t>*</a:t>
            </a:r>
            <a:r>
              <a:rPr kumimoji="0" lang="it-IT" b="1" u="none" strike="noStrike" kern="1200" cap="none" spc="0" normalizeH="0" baseline="0" noProof="0" dirty="0">
                <a:ln>
                  <a:noFill/>
                </a:ln>
                <a:solidFill>
                  <a:srgbClr val="FFAD19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AB1C6A-0366-CAB3-CD68-A17C44404CF8}"/>
              </a:ext>
            </a:extLst>
          </p:cNvPr>
          <p:cNvSpPr txBox="1"/>
          <p:nvPr/>
        </p:nvSpPr>
        <p:spPr>
          <a:xfrm>
            <a:off x="9047040" y="5718809"/>
            <a:ext cx="3144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/>
              <a:t>*tempistiche in corso di definizione da parte del legislatore</a:t>
            </a:r>
          </a:p>
        </p:txBody>
      </p:sp>
    </p:spTree>
    <p:extLst>
      <p:ext uri="{BB962C8B-B14F-4D97-AF65-F5344CB8AC3E}">
        <p14:creationId xmlns:p14="http://schemas.microsoft.com/office/powerpoint/2010/main" val="97474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641301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INFN Condivid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060"/>
      </a:accent1>
      <a:accent2>
        <a:srgbClr val="B40824"/>
      </a:accent2>
      <a:accent3>
        <a:srgbClr val="C63151"/>
      </a:accent3>
      <a:accent4>
        <a:srgbClr val="EB4D58"/>
      </a:accent4>
      <a:accent5>
        <a:srgbClr val="FF7E63"/>
      </a:accent5>
      <a:accent6>
        <a:srgbClr val="A4F3F3"/>
      </a:accent6>
      <a:hlink>
        <a:srgbClr val="0563C1"/>
      </a:hlink>
      <a:folHlink>
        <a:srgbClr val="954F72"/>
      </a:folHlink>
    </a:clrScheme>
    <a:fontScheme name="INFN">
      <a:majorFont>
        <a:latin typeface="Barlow Condensed Black"/>
        <a:ea typeface="Arial Unicode MS"/>
        <a:cs typeface=""/>
      </a:majorFont>
      <a:minorFont>
        <a:latin typeface="Barlow Condensed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329CD1E28BE2C42B851D05E3CB5256C" ma:contentTypeVersion="13" ma:contentTypeDescription="Creare un nuovo documento." ma:contentTypeScope="" ma:versionID="cf287d6edde6278875f3a97d5a521e24">
  <xsd:schema xmlns:xsd="http://www.w3.org/2001/XMLSchema" xmlns:xs="http://www.w3.org/2001/XMLSchema" xmlns:p="http://schemas.microsoft.com/office/2006/metadata/properties" xmlns:ns2="540144d6-1158-4b24-b350-4c634f4564d0" xmlns:ns3="9ae0461b-27c7-44e2-b0e1-3d2ed6511787" targetNamespace="http://schemas.microsoft.com/office/2006/metadata/properties" ma:root="true" ma:fieldsID="0540bbd49a38cdc359087e5977f68681" ns2:_="" ns3:_="">
    <xsd:import namespace="540144d6-1158-4b24-b350-4c634f4564d0"/>
    <xsd:import namespace="9ae0461b-27c7-44e2-b0e1-3d2ed6511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144d6-1158-4b24-b350-4c634f4564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 immagine" ma:readOnly="false" ma:fieldId="{5cf76f15-5ced-4ddc-b409-7134ff3c332f}" ma:taxonomyMulti="true" ma:sspId="5655b07b-e106-434b-8e42-295331486e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e0461b-27c7-44e2-b0e1-3d2ed651178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ca0090-c956-4e77-b8a3-25e664a049fb}" ma:internalName="TaxCatchAll" ma:showField="CatchAllData" ma:web="9ae0461b-27c7-44e2-b0e1-3d2ed65117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ae0461b-27c7-44e2-b0e1-3d2ed6511787" xsi:nil="true"/>
    <lcf76f155ced4ddcb4097134ff3c332f xmlns="540144d6-1158-4b24-b350-4c634f4564d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CDB6DDC-6B82-4001-AA19-9D87B932384B}"/>
</file>

<file path=customXml/itemProps2.xml><?xml version="1.0" encoding="utf-8"?>
<ds:datastoreItem xmlns:ds="http://schemas.openxmlformats.org/officeDocument/2006/customXml" ds:itemID="{7F870A15-2751-49BA-9C42-37BF52591B76}"/>
</file>

<file path=customXml/itemProps3.xml><?xml version="1.0" encoding="utf-8"?>
<ds:datastoreItem xmlns:ds="http://schemas.openxmlformats.org/officeDocument/2006/customXml" ds:itemID="{DA4F7EBB-B547-4AFD-A219-E13B8E26F50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Widescreen</PresentationFormat>
  <Paragraphs>92</Paragraphs>
  <Slides>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9" baseType="lpstr">
      <vt:lpstr>Roboto Condensed</vt:lpstr>
      <vt:lpstr>Aptos</vt:lpstr>
      <vt:lpstr>Titillium Web</vt:lpstr>
      <vt:lpstr>Barlow Condensed</vt:lpstr>
      <vt:lpstr>Berlari</vt:lpstr>
      <vt:lpstr>Arial</vt:lpstr>
      <vt:lpstr>Söhne</vt:lpstr>
      <vt:lpstr>Tw Cen MT</vt:lpstr>
      <vt:lpstr>Calibri</vt:lpstr>
      <vt:lpstr>Contents Slide Master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4</cp:revision>
  <dcterms:created xsi:type="dcterms:W3CDTF">2025-04-24T10:26:46Z</dcterms:created>
  <dcterms:modified xsi:type="dcterms:W3CDTF">2025-04-30T16:00:32Z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0x0101001329CD1E28BE2C42B851D05E3CB5256C</vt:lpwstr>
  </property>
</Properties>
</file>