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6" r:id="rId4"/>
    <p:sldMasterId id="2147483693" r:id="rId5"/>
  </p:sldMasterIdLst>
  <p:notesMasterIdLst>
    <p:notesMasterId r:id="rId45"/>
  </p:notesMasterIdLst>
  <p:handoutMasterIdLst>
    <p:handoutMasterId r:id="rId46"/>
  </p:handoutMasterIdLst>
  <p:sldIdLst>
    <p:sldId id="256" r:id="rId6"/>
    <p:sldId id="447" r:id="rId7"/>
    <p:sldId id="448" r:id="rId8"/>
    <p:sldId id="449" r:id="rId9"/>
    <p:sldId id="450" r:id="rId10"/>
    <p:sldId id="451" r:id="rId11"/>
    <p:sldId id="452" r:id="rId12"/>
    <p:sldId id="453" r:id="rId13"/>
    <p:sldId id="477" r:id="rId14"/>
    <p:sldId id="478" r:id="rId15"/>
    <p:sldId id="455" r:id="rId16"/>
    <p:sldId id="457" r:id="rId17"/>
    <p:sldId id="456" r:id="rId18"/>
    <p:sldId id="461" r:id="rId19"/>
    <p:sldId id="462" r:id="rId20"/>
    <p:sldId id="463" r:id="rId21"/>
    <p:sldId id="460" r:id="rId22"/>
    <p:sldId id="464" r:id="rId23"/>
    <p:sldId id="465" r:id="rId24"/>
    <p:sldId id="458" r:id="rId25"/>
    <p:sldId id="466" r:id="rId26"/>
    <p:sldId id="467" r:id="rId27"/>
    <p:sldId id="468" r:id="rId28"/>
    <p:sldId id="469" r:id="rId29"/>
    <p:sldId id="459" r:id="rId30"/>
    <p:sldId id="470" r:id="rId31"/>
    <p:sldId id="471" r:id="rId32"/>
    <p:sldId id="472" r:id="rId33"/>
    <p:sldId id="473" r:id="rId34"/>
    <p:sldId id="474" r:id="rId35"/>
    <p:sldId id="475" r:id="rId36"/>
    <p:sldId id="364" r:id="rId37"/>
    <p:sldId id="476" r:id="rId38"/>
    <p:sldId id="417" r:id="rId39"/>
    <p:sldId id="424" r:id="rId40"/>
    <p:sldId id="429" r:id="rId41"/>
    <p:sldId id="436" r:id="rId42"/>
    <p:sldId id="438" r:id="rId43"/>
    <p:sldId id="442" r:id="rId44"/>
  </p:sldIdLst>
  <p:sldSz cx="12192000" cy="6858000"/>
  <p:notesSz cx="6858000" cy="9144000"/>
  <p:embeddedFontLst>
    <p:embeddedFont>
      <p:font typeface="Barlow Condensed Medium" panose="00000606000000000000" pitchFamily="2" charset="0"/>
      <p:regular r:id="rId47"/>
      <p:italic r:id="rId48"/>
    </p:embeddedFont>
    <p:embeddedFont>
      <p:font typeface="Berlari" panose="02000503000000000000" pitchFamily="2" charset="0"/>
      <p:regular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Ebrima" panose="02000000000000000000" pitchFamily="2" charset="0"/>
      <p:regular r:id="rId54"/>
      <p:bold r:id="rId55"/>
    </p:embeddedFont>
    <p:embeddedFont>
      <p:font typeface="Impact" panose="020B0806030902050204" pitchFamily="34" charset="0"/>
      <p:regular r:id="rId56"/>
    </p:embeddedFont>
    <p:embeddedFont>
      <p:font typeface="Tw Cen MT" panose="020B0602020104020603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215E"/>
    <a:srgbClr val="2C4E80"/>
    <a:srgbClr val="FFFFFF"/>
    <a:srgbClr val="FFC55A"/>
    <a:srgbClr val="FE9292"/>
    <a:srgbClr val="FF7E63"/>
    <a:srgbClr val="C63151"/>
    <a:srgbClr val="EB4D58"/>
    <a:srgbClr val="A4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24" y="4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4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o Basso" userId="6867c9c3-a800-445a-ab93-a1df4c89f617" providerId="ADAL" clId="{61B0BA49-5C93-4115-AD7D-D4F429372EB7}"/>
    <pc:docChg chg="modMainMaster">
      <pc:chgData name="Giuliano Basso" userId="6867c9c3-a800-445a-ab93-a1df4c89f617" providerId="ADAL" clId="{61B0BA49-5C93-4115-AD7D-D4F429372EB7}" dt="2025-05-06T07:45:19.075" v="5" actId="255"/>
      <pc:docMkLst>
        <pc:docMk/>
      </pc:docMkLst>
      <pc:sldMasterChg chg="modSldLayout">
        <pc:chgData name="Giuliano Basso" userId="6867c9c3-a800-445a-ab93-a1df4c89f617" providerId="ADAL" clId="{61B0BA49-5C93-4115-AD7D-D4F429372EB7}" dt="2025-05-06T07:45:19.075" v="5" actId="255"/>
        <pc:sldMasterMkLst>
          <pc:docMk/>
          <pc:sldMasterMk cId="1086816533" sldId="2147483656"/>
        </pc:sldMasterMkLst>
        <pc:sldLayoutChg chg="modSp mod">
          <pc:chgData name="Giuliano Basso" userId="6867c9c3-a800-445a-ab93-a1df4c89f617" providerId="ADAL" clId="{61B0BA49-5C93-4115-AD7D-D4F429372EB7}" dt="2025-05-06T07:45:19.075" v="5" actId="255"/>
          <pc:sldLayoutMkLst>
            <pc:docMk/>
            <pc:sldMasterMk cId="1086816533" sldId="2147483656"/>
            <pc:sldLayoutMk cId="513856241" sldId="2147483668"/>
          </pc:sldLayoutMkLst>
          <pc:spChg chg="mod">
            <ac:chgData name="Giuliano Basso" userId="6867c9c3-a800-445a-ab93-a1df4c89f617" providerId="ADAL" clId="{61B0BA49-5C93-4115-AD7D-D4F429372EB7}" dt="2025-05-06T07:45:19.075" v="5" actId="255"/>
            <ac:spMkLst>
              <pc:docMk/>
              <pc:sldMasterMk cId="1086816533" sldId="2147483656"/>
              <pc:sldLayoutMk cId="513856241" sldId="2147483668"/>
              <ac:spMk id="2" creationId="{009775CB-D7D1-FF70-9421-9B0BBF3990EA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FDD05-C7D2-5946-9E78-FD53C67893C7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C7D676-71AB-0A4D-983E-C80846E3E2CD}">
      <dgm:prSet phldrT="[Testo]" custT="1"/>
      <dgm:spPr/>
      <dgm:t>
        <a:bodyPr/>
        <a:lstStyle/>
        <a:p>
          <a:r>
            <a:rPr lang="it-IT" sz="3200" b="1" dirty="0"/>
            <a:t>CSN</a:t>
          </a:r>
        </a:p>
      </dgm:t>
    </dgm:pt>
    <dgm:pt modelId="{F45839FD-2BCF-024A-81F6-CE271A5F3124}" type="parTrans" cxnId="{C26DA76E-AA53-3846-9326-4FD95533A850}">
      <dgm:prSet/>
      <dgm:spPr/>
      <dgm:t>
        <a:bodyPr/>
        <a:lstStyle/>
        <a:p>
          <a:endParaRPr lang="it-IT"/>
        </a:p>
      </dgm:t>
    </dgm:pt>
    <dgm:pt modelId="{1BC79B3C-E0BB-FE41-A4D7-3D6B266D47DB}" type="sibTrans" cxnId="{C26DA76E-AA53-3846-9326-4FD95533A850}">
      <dgm:prSet/>
      <dgm:spPr/>
      <dgm:t>
        <a:bodyPr/>
        <a:lstStyle/>
        <a:p>
          <a:endParaRPr lang="it-IT"/>
        </a:p>
      </dgm:t>
    </dgm:pt>
    <dgm:pt modelId="{C40960D7-7F2A-7645-A4E2-964E13422FCF}">
      <dgm:prSet phldrT="[Testo]" custT="1"/>
      <dgm:spPr/>
      <dgm:t>
        <a:bodyPr/>
        <a:lstStyle/>
        <a:p>
          <a:r>
            <a:rPr lang="it-IT" sz="2000" dirty="0"/>
            <a:t>Linea di ricerca A</a:t>
          </a:r>
        </a:p>
      </dgm:t>
    </dgm:pt>
    <dgm:pt modelId="{932FE1B1-F7CC-E44D-BCDF-759F22810235}" type="parTrans" cxnId="{DA53CD6B-75AD-534E-AD38-6F570A9957F4}">
      <dgm:prSet/>
      <dgm:spPr/>
      <dgm:t>
        <a:bodyPr/>
        <a:lstStyle/>
        <a:p>
          <a:endParaRPr lang="it-IT"/>
        </a:p>
      </dgm:t>
    </dgm:pt>
    <dgm:pt modelId="{9F945AF9-04C9-8F4A-B17E-388CDF5AB490}" type="sibTrans" cxnId="{DA53CD6B-75AD-534E-AD38-6F570A9957F4}">
      <dgm:prSet/>
      <dgm:spPr/>
      <dgm:t>
        <a:bodyPr/>
        <a:lstStyle/>
        <a:p>
          <a:endParaRPr lang="it-IT"/>
        </a:p>
      </dgm:t>
    </dgm:pt>
    <dgm:pt modelId="{75B59116-B80C-AB4E-99DD-19928F662174}">
      <dgm:prSet phldrT="[Testo]" custT="1"/>
      <dgm:spPr/>
      <dgm:t>
        <a:bodyPr/>
        <a:lstStyle/>
        <a:p>
          <a:r>
            <a:rPr lang="it-IT" sz="1800" dirty="0"/>
            <a:t>Esperimento 1</a:t>
          </a:r>
        </a:p>
      </dgm:t>
    </dgm:pt>
    <dgm:pt modelId="{CCA74B82-54EF-2D4E-95BB-B00A387F0634}" type="parTrans" cxnId="{F2DF6233-6751-5341-9BFF-093FAE6CE100}">
      <dgm:prSet/>
      <dgm:spPr/>
      <dgm:t>
        <a:bodyPr/>
        <a:lstStyle/>
        <a:p>
          <a:endParaRPr lang="it-IT"/>
        </a:p>
      </dgm:t>
    </dgm:pt>
    <dgm:pt modelId="{9AF16EA0-A35C-9A44-970C-F105D2AABA87}" type="sibTrans" cxnId="{F2DF6233-6751-5341-9BFF-093FAE6CE100}">
      <dgm:prSet/>
      <dgm:spPr/>
      <dgm:t>
        <a:bodyPr/>
        <a:lstStyle/>
        <a:p>
          <a:endParaRPr lang="it-IT"/>
        </a:p>
      </dgm:t>
    </dgm:pt>
    <dgm:pt modelId="{D758EFAA-ADA5-F045-8575-502532B3EA07}">
      <dgm:prSet phldrT="[Testo]" custT="1"/>
      <dgm:spPr/>
      <dgm:t>
        <a:bodyPr/>
        <a:lstStyle/>
        <a:p>
          <a:r>
            <a:rPr lang="it-IT" sz="1800" dirty="0"/>
            <a:t>Esperimento 2</a:t>
          </a:r>
        </a:p>
      </dgm:t>
    </dgm:pt>
    <dgm:pt modelId="{2EC6B50B-79D0-F24C-AFCD-0DF602947125}" type="parTrans" cxnId="{4A55F23F-5D56-494F-853E-5607C1DB1A4A}">
      <dgm:prSet/>
      <dgm:spPr/>
      <dgm:t>
        <a:bodyPr/>
        <a:lstStyle/>
        <a:p>
          <a:endParaRPr lang="it-IT"/>
        </a:p>
      </dgm:t>
    </dgm:pt>
    <dgm:pt modelId="{641300C0-02D5-6941-81AC-3348C87F5499}" type="sibTrans" cxnId="{4A55F23F-5D56-494F-853E-5607C1DB1A4A}">
      <dgm:prSet/>
      <dgm:spPr/>
      <dgm:t>
        <a:bodyPr/>
        <a:lstStyle/>
        <a:p>
          <a:endParaRPr lang="it-IT"/>
        </a:p>
      </dgm:t>
    </dgm:pt>
    <dgm:pt modelId="{3358D939-83D1-0A40-B2A8-4E4FD2EF5679}">
      <dgm:prSet phldrT="[Testo]" custT="1"/>
      <dgm:spPr/>
      <dgm:t>
        <a:bodyPr/>
        <a:lstStyle/>
        <a:p>
          <a:r>
            <a:rPr lang="it-IT" sz="2000" dirty="0"/>
            <a:t>Linea di Ricerca B</a:t>
          </a:r>
        </a:p>
      </dgm:t>
    </dgm:pt>
    <dgm:pt modelId="{3566A377-3A91-6546-9124-B3C047501F5D}" type="parTrans" cxnId="{CE736192-B8BA-6847-9237-8CAEB7698E1A}">
      <dgm:prSet/>
      <dgm:spPr/>
      <dgm:t>
        <a:bodyPr/>
        <a:lstStyle/>
        <a:p>
          <a:endParaRPr lang="it-IT"/>
        </a:p>
      </dgm:t>
    </dgm:pt>
    <dgm:pt modelId="{A6FE3E6F-CE8B-314E-A39F-1CFD57FB1B02}" type="sibTrans" cxnId="{CE736192-B8BA-6847-9237-8CAEB7698E1A}">
      <dgm:prSet/>
      <dgm:spPr/>
      <dgm:t>
        <a:bodyPr/>
        <a:lstStyle/>
        <a:p>
          <a:endParaRPr lang="it-IT"/>
        </a:p>
      </dgm:t>
    </dgm:pt>
    <dgm:pt modelId="{3921DEB0-0C49-F849-B16F-958728346997}">
      <dgm:prSet phldrT="[Testo]" custT="1"/>
      <dgm:spPr/>
      <dgm:t>
        <a:bodyPr/>
        <a:lstStyle/>
        <a:p>
          <a:r>
            <a:rPr lang="it-IT" sz="1800" dirty="0"/>
            <a:t>Esperimento 3</a:t>
          </a:r>
        </a:p>
      </dgm:t>
    </dgm:pt>
    <dgm:pt modelId="{C0A4C8AD-DE48-3449-ABEF-3823A69CAF02}" type="parTrans" cxnId="{5E2FAEBD-109B-E84B-A0CA-B70481AC7369}">
      <dgm:prSet/>
      <dgm:spPr/>
      <dgm:t>
        <a:bodyPr/>
        <a:lstStyle/>
        <a:p>
          <a:endParaRPr lang="it-IT"/>
        </a:p>
      </dgm:t>
    </dgm:pt>
    <dgm:pt modelId="{FF9E15D9-33DC-5C45-8366-4BBA7BA953DE}" type="sibTrans" cxnId="{5E2FAEBD-109B-E84B-A0CA-B70481AC7369}">
      <dgm:prSet/>
      <dgm:spPr/>
      <dgm:t>
        <a:bodyPr/>
        <a:lstStyle/>
        <a:p>
          <a:endParaRPr lang="it-IT"/>
        </a:p>
      </dgm:t>
    </dgm:pt>
    <dgm:pt modelId="{C0B022B9-7926-A443-9D6E-5312D022306B}" type="pres">
      <dgm:prSet presAssocID="{FF2FDD05-C7D2-5946-9E78-FD53C67893C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201C06-94F9-1E4E-A9E7-59A660313621}" type="pres">
      <dgm:prSet presAssocID="{19C7D676-71AB-0A4D-983E-C80846E3E2CD}" presName="hierRoot1" presStyleCnt="0"/>
      <dgm:spPr/>
    </dgm:pt>
    <dgm:pt modelId="{A1A10010-ABF2-3748-A493-F49EB5357564}" type="pres">
      <dgm:prSet presAssocID="{19C7D676-71AB-0A4D-983E-C80846E3E2CD}" presName="composite" presStyleCnt="0"/>
      <dgm:spPr/>
    </dgm:pt>
    <dgm:pt modelId="{3F016C65-E941-BD4A-A57A-AAD7F17D9A36}" type="pres">
      <dgm:prSet presAssocID="{19C7D676-71AB-0A4D-983E-C80846E3E2CD}" presName="background" presStyleLbl="node0" presStyleIdx="0" presStyleCnt="1"/>
      <dgm:spPr/>
    </dgm:pt>
    <dgm:pt modelId="{7C46662D-7020-F84D-BE35-ACEAAEBB4501}" type="pres">
      <dgm:prSet presAssocID="{19C7D676-71AB-0A4D-983E-C80846E3E2CD}" presName="text" presStyleLbl="fgAcc0" presStyleIdx="0" presStyleCnt="1">
        <dgm:presLayoutVars>
          <dgm:chPref val="3"/>
        </dgm:presLayoutVars>
      </dgm:prSet>
      <dgm:spPr/>
    </dgm:pt>
    <dgm:pt modelId="{4F5795F2-9E2E-A942-BAA3-83B0451E4558}" type="pres">
      <dgm:prSet presAssocID="{19C7D676-71AB-0A4D-983E-C80846E3E2CD}" presName="hierChild2" presStyleCnt="0"/>
      <dgm:spPr/>
    </dgm:pt>
    <dgm:pt modelId="{8230789B-5EDD-7A4E-B890-6CD8357D69C2}" type="pres">
      <dgm:prSet presAssocID="{932FE1B1-F7CC-E44D-BCDF-759F22810235}" presName="Name10" presStyleLbl="parChTrans1D2" presStyleIdx="0" presStyleCnt="2"/>
      <dgm:spPr/>
    </dgm:pt>
    <dgm:pt modelId="{B61837FF-9983-5146-83B7-8D1D06F1E0F3}" type="pres">
      <dgm:prSet presAssocID="{C40960D7-7F2A-7645-A4E2-964E13422FCF}" presName="hierRoot2" presStyleCnt="0"/>
      <dgm:spPr/>
    </dgm:pt>
    <dgm:pt modelId="{5FB6ADF8-2CD2-3246-8359-4272B97B8A76}" type="pres">
      <dgm:prSet presAssocID="{C40960D7-7F2A-7645-A4E2-964E13422FCF}" presName="composite2" presStyleCnt="0"/>
      <dgm:spPr/>
    </dgm:pt>
    <dgm:pt modelId="{A5D0297D-7B40-EC46-8AFF-D5C77030B9B5}" type="pres">
      <dgm:prSet presAssocID="{C40960D7-7F2A-7645-A4E2-964E13422FCF}" presName="background2" presStyleLbl="node2" presStyleIdx="0" presStyleCnt="2"/>
      <dgm:spPr/>
    </dgm:pt>
    <dgm:pt modelId="{C618F508-6EB6-9244-AFFB-9B420A314B6A}" type="pres">
      <dgm:prSet presAssocID="{C40960D7-7F2A-7645-A4E2-964E13422FCF}" presName="text2" presStyleLbl="fgAcc2" presStyleIdx="0" presStyleCnt="2">
        <dgm:presLayoutVars>
          <dgm:chPref val="3"/>
        </dgm:presLayoutVars>
      </dgm:prSet>
      <dgm:spPr/>
    </dgm:pt>
    <dgm:pt modelId="{894C38BE-95BA-4B4C-A0E5-857B12E2F8A7}" type="pres">
      <dgm:prSet presAssocID="{C40960D7-7F2A-7645-A4E2-964E13422FCF}" presName="hierChild3" presStyleCnt="0"/>
      <dgm:spPr/>
    </dgm:pt>
    <dgm:pt modelId="{46ADCF44-7682-F64D-90EE-9E0C2BB10D2A}" type="pres">
      <dgm:prSet presAssocID="{CCA74B82-54EF-2D4E-95BB-B00A387F0634}" presName="Name17" presStyleLbl="parChTrans1D3" presStyleIdx="0" presStyleCnt="3"/>
      <dgm:spPr/>
    </dgm:pt>
    <dgm:pt modelId="{C1B1F52B-86A2-7A4C-86E1-76BCF3BAC118}" type="pres">
      <dgm:prSet presAssocID="{75B59116-B80C-AB4E-99DD-19928F662174}" presName="hierRoot3" presStyleCnt="0"/>
      <dgm:spPr/>
    </dgm:pt>
    <dgm:pt modelId="{4D7DFF71-ADC4-C841-999C-198C921F8D75}" type="pres">
      <dgm:prSet presAssocID="{75B59116-B80C-AB4E-99DD-19928F662174}" presName="composite3" presStyleCnt="0"/>
      <dgm:spPr/>
    </dgm:pt>
    <dgm:pt modelId="{399C5D60-5E09-1F48-9BDF-EBDFF8FBA44C}" type="pres">
      <dgm:prSet presAssocID="{75B59116-B80C-AB4E-99DD-19928F662174}" presName="background3" presStyleLbl="node3" presStyleIdx="0" presStyleCnt="3"/>
      <dgm:spPr/>
    </dgm:pt>
    <dgm:pt modelId="{60CCEAD0-8C5F-2D43-A6CD-66F965525692}" type="pres">
      <dgm:prSet presAssocID="{75B59116-B80C-AB4E-99DD-19928F662174}" presName="text3" presStyleLbl="fgAcc3" presStyleIdx="0" presStyleCnt="3">
        <dgm:presLayoutVars>
          <dgm:chPref val="3"/>
        </dgm:presLayoutVars>
      </dgm:prSet>
      <dgm:spPr/>
    </dgm:pt>
    <dgm:pt modelId="{C97623EA-C179-E443-B09A-DC392F65057D}" type="pres">
      <dgm:prSet presAssocID="{75B59116-B80C-AB4E-99DD-19928F662174}" presName="hierChild4" presStyleCnt="0"/>
      <dgm:spPr/>
    </dgm:pt>
    <dgm:pt modelId="{F16DD690-4AD6-E043-ACF4-8641AAB38598}" type="pres">
      <dgm:prSet presAssocID="{2EC6B50B-79D0-F24C-AFCD-0DF602947125}" presName="Name17" presStyleLbl="parChTrans1D3" presStyleIdx="1" presStyleCnt="3"/>
      <dgm:spPr/>
    </dgm:pt>
    <dgm:pt modelId="{49133740-714C-3C47-A0D9-3455F0D17F3D}" type="pres">
      <dgm:prSet presAssocID="{D758EFAA-ADA5-F045-8575-502532B3EA07}" presName="hierRoot3" presStyleCnt="0"/>
      <dgm:spPr/>
    </dgm:pt>
    <dgm:pt modelId="{FE13B212-FC8C-AB4F-9FB8-2AC07989C6DD}" type="pres">
      <dgm:prSet presAssocID="{D758EFAA-ADA5-F045-8575-502532B3EA07}" presName="composite3" presStyleCnt="0"/>
      <dgm:spPr/>
    </dgm:pt>
    <dgm:pt modelId="{41DD1061-12BF-F94C-BCCF-77CFDA42755B}" type="pres">
      <dgm:prSet presAssocID="{D758EFAA-ADA5-F045-8575-502532B3EA07}" presName="background3" presStyleLbl="node3" presStyleIdx="1" presStyleCnt="3"/>
      <dgm:spPr/>
    </dgm:pt>
    <dgm:pt modelId="{0BC3E7DA-0AE1-7C4A-8808-5DFE6FECBCDF}" type="pres">
      <dgm:prSet presAssocID="{D758EFAA-ADA5-F045-8575-502532B3EA07}" presName="text3" presStyleLbl="fgAcc3" presStyleIdx="1" presStyleCnt="3">
        <dgm:presLayoutVars>
          <dgm:chPref val="3"/>
        </dgm:presLayoutVars>
      </dgm:prSet>
      <dgm:spPr/>
    </dgm:pt>
    <dgm:pt modelId="{1808B482-5149-6449-8F8B-084443F7959A}" type="pres">
      <dgm:prSet presAssocID="{D758EFAA-ADA5-F045-8575-502532B3EA07}" presName="hierChild4" presStyleCnt="0"/>
      <dgm:spPr/>
    </dgm:pt>
    <dgm:pt modelId="{D69B588C-8717-2F4C-A7B1-B30D10A6E9AA}" type="pres">
      <dgm:prSet presAssocID="{3566A377-3A91-6546-9124-B3C047501F5D}" presName="Name10" presStyleLbl="parChTrans1D2" presStyleIdx="1" presStyleCnt="2"/>
      <dgm:spPr/>
    </dgm:pt>
    <dgm:pt modelId="{5E3D24DC-2CEF-5048-91D6-984A4516E62B}" type="pres">
      <dgm:prSet presAssocID="{3358D939-83D1-0A40-B2A8-4E4FD2EF5679}" presName="hierRoot2" presStyleCnt="0"/>
      <dgm:spPr/>
    </dgm:pt>
    <dgm:pt modelId="{8983FCBA-8F47-5E4D-9F04-8A80A21FC46A}" type="pres">
      <dgm:prSet presAssocID="{3358D939-83D1-0A40-B2A8-4E4FD2EF5679}" presName="composite2" presStyleCnt="0"/>
      <dgm:spPr/>
    </dgm:pt>
    <dgm:pt modelId="{AEB630F7-C8E5-5249-ADF1-10EC8CBE6947}" type="pres">
      <dgm:prSet presAssocID="{3358D939-83D1-0A40-B2A8-4E4FD2EF5679}" presName="background2" presStyleLbl="node2" presStyleIdx="1" presStyleCnt="2"/>
      <dgm:spPr/>
    </dgm:pt>
    <dgm:pt modelId="{3643E98C-CC83-AD44-AE1E-58FDABD69FA9}" type="pres">
      <dgm:prSet presAssocID="{3358D939-83D1-0A40-B2A8-4E4FD2EF5679}" presName="text2" presStyleLbl="fgAcc2" presStyleIdx="1" presStyleCnt="2">
        <dgm:presLayoutVars>
          <dgm:chPref val="3"/>
        </dgm:presLayoutVars>
      </dgm:prSet>
      <dgm:spPr/>
    </dgm:pt>
    <dgm:pt modelId="{8FCD39C1-2632-AB47-9D06-D5BA2DB4FA79}" type="pres">
      <dgm:prSet presAssocID="{3358D939-83D1-0A40-B2A8-4E4FD2EF5679}" presName="hierChild3" presStyleCnt="0"/>
      <dgm:spPr/>
    </dgm:pt>
    <dgm:pt modelId="{DB683745-CA97-1D4A-A510-DE96F76F6FF7}" type="pres">
      <dgm:prSet presAssocID="{C0A4C8AD-DE48-3449-ABEF-3823A69CAF02}" presName="Name17" presStyleLbl="parChTrans1D3" presStyleIdx="2" presStyleCnt="3"/>
      <dgm:spPr/>
    </dgm:pt>
    <dgm:pt modelId="{E27C43E5-A9A0-174E-AEFA-7D712EA794F1}" type="pres">
      <dgm:prSet presAssocID="{3921DEB0-0C49-F849-B16F-958728346997}" presName="hierRoot3" presStyleCnt="0"/>
      <dgm:spPr/>
    </dgm:pt>
    <dgm:pt modelId="{0AD8EA5F-6229-154B-910D-9B3078D7F8D3}" type="pres">
      <dgm:prSet presAssocID="{3921DEB0-0C49-F849-B16F-958728346997}" presName="composite3" presStyleCnt="0"/>
      <dgm:spPr/>
    </dgm:pt>
    <dgm:pt modelId="{9F20F596-64C4-654B-B2A6-1E17A8214E67}" type="pres">
      <dgm:prSet presAssocID="{3921DEB0-0C49-F849-B16F-958728346997}" presName="background3" presStyleLbl="node3" presStyleIdx="2" presStyleCnt="3"/>
      <dgm:spPr/>
    </dgm:pt>
    <dgm:pt modelId="{4D597B3A-7829-104B-8E8E-D7A47B7EDFAE}" type="pres">
      <dgm:prSet presAssocID="{3921DEB0-0C49-F849-B16F-958728346997}" presName="text3" presStyleLbl="fgAcc3" presStyleIdx="2" presStyleCnt="3">
        <dgm:presLayoutVars>
          <dgm:chPref val="3"/>
        </dgm:presLayoutVars>
      </dgm:prSet>
      <dgm:spPr/>
    </dgm:pt>
    <dgm:pt modelId="{D1D3880B-756B-BC42-89A3-EF5A21DFE8AD}" type="pres">
      <dgm:prSet presAssocID="{3921DEB0-0C49-F849-B16F-958728346997}" presName="hierChild4" presStyleCnt="0"/>
      <dgm:spPr/>
    </dgm:pt>
  </dgm:ptLst>
  <dgm:cxnLst>
    <dgm:cxn modelId="{0D541600-2E7A-8540-AEC5-D6B0EE206E85}" type="presOf" srcId="{3921DEB0-0C49-F849-B16F-958728346997}" destId="{4D597B3A-7829-104B-8E8E-D7A47B7EDFAE}" srcOrd="0" destOrd="0" presId="urn:microsoft.com/office/officeart/2005/8/layout/hierarchy1"/>
    <dgm:cxn modelId="{5CA73F14-7054-3248-879E-D02ACE8A8A24}" type="presOf" srcId="{2EC6B50B-79D0-F24C-AFCD-0DF602947125}" destId="{F16DD690-4AD6-E043-ACF4-8641AAB38598}" srcOrd="0" destOrd="0" presId="urn:microsoft.com/office/officeart/2005/8/layout/hierarchy1"/>
    <dgm:cxn modelId="{F2DF6233-6751-5341-9BFF-093FAE6CE100}" srcId="{C40960D7-7F2A-7645-A4E2-964E13422FCF}" destId="{75B59116-B80C-AB4E-99DD-19928F662174}" srcOrd="0" destOrd="0" parTransId="{CCA74B82-54EF-2D4E-95BB-B00A387F0634}" sibTransId="{9AF16EA0-A35C-9A44-970C-F105D2AABA87}"/>
    <dgm:cxn modelId="{9DFA6036-6BB4-4B46-B68B-9E2E93C94555}" type="presOf" srcId="{D758EFAA-ADA5-F045-8575-502532B3EA07}" destId="{0BC3E7DA-0AE1-7C4A-8808-5DFE6FECBCDF}" srcOrd="0" destOrd="0" presId="urn:microsoft.com/office/officeart/2005/8/layout/hierarchy1"/>
    <dgm:cxn modelId="{4A55F23F-5D56-494F-853E-5607C1DB1A4A}" srcId="{C40960D7-7F2A-7645-A4E2-964E13422FCF}" destId="{D758EFAA-ADA5-F045-8575-502532B3EA07}" srcOrd="1" destOrd="0" parTransId="{2EC6B50B-79D0-F24C-AFCD-0DF602947125}" sibTransId="{641300C0-02D5-6941-81AC-3348C87F5499}"/>
    <dgm:cxn modelId="{F1F83F5F-509E-704C-BC29-8F8821EDDE14}" type="presOf" srcId="{C0A4C8AD-DE48-3449-ABEF-3823A69CAF02}" destId="{DB683745-CA97-1D4A-A510-DE96F76F6FF7}" srcOrd="0" destOrd="0" presId="urn:microsoft.com/office/officeart/2005/8/layout/hierarchy1"/>
    <dgm:cxn modelId="{E83C9E6B-E7DC-3843-9461-B7BA75FC6040}" type="presOf" srcId="{19C7D676-71AB-0A4D-983E-C80846E3E2CD}" destId="{7C46662D-7020-F84D-BE35-ACEAAEBB4501}" srcOrd="0" destOrd="0" presId="urn:microsoft.com/office/officeart/2005/8/layout/hierarchy1"/>
    <dgm:cxn modelId="{DA53CD6B-75AD-534E-AD38-6F570A9957F4}" srcId="{19C7D676-71AB-0A4D-983E-C80846E3E2CD}" destId="{C40960D7-7F2A-7645-A4E2-964E13422FCF}" srcOrd="0" destOrd="0" parTransId="{932FE1B1-F7CC-E44D-BCDF-759F22810235}" sibTransId="{9F945AF9-04C9-8F4A-B17E-388CDF5AB490}"/>
    <dgm:cxn modelId="{C26DA76E-AA53-3846-9326-4FD95533A850}" srcId="{FF2FDD05-C7D2-5946-9E78-FD53C67893C7}" destId="{19C7D676-71AB-0A4D-983E-C80846E3E2CD}" srcOrd="0" destOrd="0" parTransId="{F45839FD-2BCF-024A-81F6-CE271A5F3124}" sibTransId="{1BC79B3C-E0BB-FE41-A4D7-3D6B266D47DB}"/>
    <dgm:cxn modelId="{C01AD86F-0EB4-6845-83D4-9D1359FE8BF5}" type="presOf" srcId="{CCA74B82-54EF-2D4E-95BB-B00A387F0634}" destId="{46ADCF44-7682-F64D-90EE-9E0C2BB10D2A}" srcOrd="0" destOrd="0" presId="urn:microsoft.com/office/officeart/2005/8/layout/hierarchy1"/>
    <dgm:cxn modelId="{1AA8E084-9C20-F44E-99D1-A987016787C8}" type="presOf" srcId="{C40960D7-7F2A-7645-A4E2-964E13422FCF}" destId="{C618F508-6EB6-9244-AFFB-9B420A314B6A}" srcOrd="0" destOrd="0" presId="urn:microsoft.com/office/officeart/2005/8/layout/hierarchy1"/>
    <dgm:cxn modelId="{CE736192-B8BA-6847-9237-8CAEB7698E1A}" srcId="{19C7D676-71AB-0A4D-983E-C80846E3E2CD}" destId="{3358D939-83D1-0A40-B2A8-4E4FD2EF5679}" srcOrd="1" destOrd="0" parTransId="{3566A377-3A91-6546-9124-B3C047501F5D}" sibTransId="{A6FE3E6F-CE8B-314E-A39F-1CFD57FB1B02}"/>
    <dgm:cxn modelId="{E0AF929B-873C-8F47-BB6F-1DD540CD99F9}" type="presOf" srcId="{3358D939-83D1-0A40-B2A8-4E4FD2EF5679}" destId="{3643E98C-CC83-AD44-AE1E-58FDABD69FA9}" srcOrd="0" destOrd="0" presId="urn:microsoft.com/office/officeart/2005/8/layout/hierarchy1"/>
    <dgm:cxn modelId="{224CDBB3-4AE0-084E-838B-CD4786755BC9}" type="presOf" srcId="{3566A377-3A91-6546-9124-B3C047501F5D}" destId="{D69B588C-8717-2F4C-A7B1-B30D10A6E9AA}" srcOrd="0" destOrd="0" presId="urn:microsoft.com/office/officeart/2005/8/layout/hierarchy1"/>
    <dgm:cxn modelId="{5E2FAEBD-109B-E84B-A0CA-B70481AC7369}" srcId="{3358D939-83D1-0A40-B2A8-4E4FD2EF5679}" destId="{3921DEB0-0C49-F849-B16F-958728346997}" srcOrd="0" destOrd="0" parTransId="{C0A4C8AD-DE48-3449-ABEF-3823A69CAF02}" sibTransId="{FF9E15D9-33DC-5C45-8366-4BBA7BA953DE}"/>
    <dgm:cxn modelId="{43D360C1-68E1-3345-91ED-64C1D0342679}" type="presOf" srcId="{932FE1B1-F7CC-E44D-BCDF-759F22810235}" destId="{8230789B-5EDD-7A4E-B890-6CD8357D69C2}" srcOrd="0" destOrd="0" presId="urn:microsoft.com/office/officeart/2005/8/layout/hierarchy1"/>
    <dgm:cxn modelId="{4F4E4CC9-EFAF-EA4C-8BAC-AF3323C9E0EE}" type="presOf" srcId="{75B59116-B80C-AB4E-99DD-19928F662174}" destId="{60CCEAD0-8C5F-2D43-A6CD-66F965525692}" srcOrd="0" destOrd="0" presId="urn:microsoft.com/office/officeart/2005/8/layout/hierarchy1"/>
    <dgm:cxn modelId="{E514C2E0-3003-1F46-993B-114C336A7F9E}" type="presOf" srcId="{FF2FDD05-C7D2-5946-9E78-FD53C67893C7}" destId="{C0B022B9-7926-A443-9D6E-5312D022306B}" srcOrd="0" destOrd="0" presId="urn:microsoft.com/office/officeart/2005/8/layout/hierarchy1"/>
    <dgm:cxn modelId="{8F746F4B-27D9-844F-BCD5-A9ACC9C68E06}" type="presParOf" srcId="{C0B022B9-7926-A443-9D6E-5312D022306B}" destId="{EC201C06-94F9-1E4E-A9E7-59A660313621}" srcOrd="0" destOrd="0" presId="urn:microsoft.com/office/officeart/2005/8/layout/hierarchy1"/>
    <dgm:cxn modelId="{47A42C96-EACF-204B-BC35-38BFE88E723A}" type="presParOf" srcId="{EC201C06-94F9-1E4E-A9E7-59A660313621}" destId="{A1A10010-ABF2-3748-A493-F49EB5357564}" srcOrd="0" destOrd="0" presId="urn:microsoft.com/office/officeart/2005/8/layout/hierarchy1"/>
    <dgm:cxn modelId="{CBF08C3E-740C-EA48-A595-180735F40BA6}" type="presParOf" srcId="{A1A10010-ABF2-3748-A493-F49EB5357564}" destId="{3F016C65-E941-BD4A-A57A-AAD7F17D9A36}" srcOrd="0" destOrd="0" presId="urn:microsoft.com/office/officeart/2005/8/layout/hierarchy1"/>
    <dgm:cxn modelId="{3DA9A24F-2466-224A-89D7-7EB2BF55BCC8}" type="presParOf" srcId="{A1A10010-ABF2-3748-A493-F49EB5357564}" destId="{7C46662D-7020-F84D-BE35-ACEAAEBB4501}" srcOrd="1" destOrd="0" presId="urn:microsoft.com/office/officeart/2005/8/layout/hierarchy1"/>
    <dgm:cxn modelId="{57A152A7-39FC-7441-BC4D-9BFA5C3BB37A}" type="presParOf" srcId="{EC201C06-94F9-1E4E-A9E7-59A660313621}" destId="{4F5795F2-9E2E-A942-BAA3-83B0451E4558}" srcOrd="1" destOrd="0" presId="urn:microsoft.com/office/officeart/2005/8/layout/hierarchy1"/>
    <dgm:cxn modelId="{AF1FB542-D2A6-F647-B9D2-284423CCB8CC}" type="presParOf" srcId="{4F5795F2-9E2E-A942-BAA3-83B0451E4558}" destId="{8230789B-5EDD-7A4E-B890-6CD8357D69C2}" srcOrd="0" destOrd="0" presId="urn:microsoft.com/office/officeart/2005/8/layout/hierarchy1"/>
    <dgm:cxn modelId="{D82A1F53-B017-E747-AA82-4907DFA2E3A7}" type="presParOf" srcId="{4F5795F2-9E2E-A942-BAA3-83B0451E4558}" destId="{B61837FF-9983-5146-83B7-8D1D06F1E0F3}" srcOrd="1" destOrd="0" presId="urn:microsoft.com/office/officeart/2005/8/layout/hierarchy1"/>
    <dgm:cxn modelId="{8CCC4BBE-CB23-ED42-B3E8-C19E33020D03}" type="presParOf" srcId="{B61837FF-9983-5146-83B7-8D1D06F1E0F3}" destId="{5FB6ADF8-2CD2-3246-8359-4272B97B8A76}" srcOrd="0" destOrd="0" presId="urn:microsoft.com/office/officeart/2005/8/layout/hierarchy1"/>
    <dgm:cxn modelId="{7EB2A89B-DE7C-A147-9807-401CD7792396}" type="presParOf" srcId="{5FB6ADF8-2CD2-3246-8359-4272B97B8A76}" destId="{A5D0297D-7B40-EC46-8AFF-D5C77030B9B5}" srcOrd="0" destOrd="0" presId="urn:microsoft.com/office/officeart/2005/8/layout/hierarchy1"/>
    <dgm:cxn modelId="{A057C7F3-6841-AB44-878C-ED311B6C33DC}" type="presParOf" srcId="{5FB6ADF8-2CD2-3246-8359-4272B97B8A76}" destId="{C618F508-6EB6-9244-AFFB-9B420A314B6A}" srcOrd="1" destOrd="0" presId="urn:microsoft.com/office/officeart/2005/8/layout/hierarchy1"/>
    <dgm:cxn modelId="{86EC0CF1-AC71-7744-8618-08399BC7CBA0}" type="presParOf" srcId="{B61837FF-9983-5146-83B7-8D1D06F1E0F3}" destId="{894C38BE-95BA-4B4C-A0E5-857B12E2F8A7}" srcOrd="1" destOrd="0" presId="urn:microsoft.com/office/officeart/2005/8/layout/hierarchy1"/>
    <dgm:cxn modelId="{21698772-2842-B24E-BC10-60C698F3774D}" type="presParOf" srcId="{894C38BE-95BA-4B4C-A0E5-857B12E2F8A7}" destId="{46ADCF44-7682-F64D-90EE-9E0C2BB10D2A}" srcOrd="0" destOrd="0" presId="urn:microsoft.com/office/officeart/2005/8/layout/hierarchy1"/>
    <dgm:cxn modelId="{23832C08-B45E-A44D-BB33-FF9AA4C421F8}" type="presParOf" srcId="{894C38BE-95BA-4B4C-A0E5-857B12E2F8A7}" destId="{C1B1F52B-86A2-7A4C-86E1-76BCF3BAC118}" srcOrd="1" destOrd="0" presId="urn:microsoft.com/office/officeart/2005/8/layout/hierarchy1"/>
    <dgm:cxn modelId="{6EFA6F6C-02BB-964B-8B38-F95CAA4F05D6}" type="presParOf" srcId="{C1B1F52B-86A2-7A4C-86E1-76BCF3BAC118}" destId="{4D7DFF71-ADC4-C841-999C-198C921F8D75}" srcOrd="0" destOrd="0" presId="urn:microsoft.com/office/officeart/2005/8/layout/hierarchy1"/>
    <dgm:cxn modelId="{06900D12-9098-9B4F-8709-631BD2C225E6}" type="presParOf" srcId="{4D7DFF71-ADC4-C841-999C-198C921F8D75}" destId="{399C5D60-5E09-1F48-9BDF-EBDFF8FBA44C}" srcOrd="0" destOrd="0" presId="urn:microsoft.com/office/officeart/2005/8/layout/hierarchy1"/>
    <dgm:cxn modelId="{945A9A88-6E51-CF40-8666-0236FBF263CA}" type="presParOf" srcId="{4D7DFF71-ADC4-C841-999C-198C921F8D75}" destId="{60CCEAD0-8C5F-2D43-A6CD-66F965525692}" srcOrd="1" destOrd="0" presId="urn:microsoft.com/office/officeart/2005/8/layout/hierarchy1"/>
    <dgm:cxn modelId="{8EAE97D8-FB29-974C-8973-616AB910BF95}" type="presParOf" srcId="{C1B1F52B-86A2-7A4C-86E1-76BCF3BAC118}" destId="{C97623EA-C179-E443-B09A-DC392F65057D}" srcOrd="1" destOrd="0" presId="urn:microsoft.com/office/officeart/2005/8/layout/hierarchy1"/>
    <dgm:cxn modelId="{FC73BC15-A6B7-8446-9613-B438C6196C04}" type="presParOf" srcId="{894C38BE-95BA-4B4C-A0E5-857B12E2F8A7}" destId="{F16DD690-4AD6-E043-ACF4-8641AAB38598}" srcOrd="2" destOrd="0" presId="urn:microsoft.com/office/officeart/2005/8/layout/hierarchy1"/>
    <dgm:cxn modelId="{9ED9B05D-722D-0A49-AC58-005608FC4381}" type="presParOf" srcId="{894C38BE-95BA-4B4C-A0E5-857B12E2F8A7}" destId="{49133740-714C-3C47-A0D9-3455F0D17F3D}" srcOrd="3" destOrd="0" presId="urn:microsoft.com/office/officeart/2005/8/layout/hierarchy1"/>
    <dgm:cxn modelId="{1FE0081B-4828-C843-9A2C-79BC6827FAE5}" type="presParOf" srcId="{49133740-714C-3C47-A0D9-3455F0D17F3D}" destId="{FE13B212-FC8C-AB4F-9FB8-2AC07989C6DD}" srcOrd="0" destOrd="0" presId="urn:microsoft.com/office/officeart/2005/8/layout/hierarchy1"/>
    <dgm:cxn modelId="{5364ACD7-10E9-2C45-ACD9-B0405E542264}" type="presParOf" srcId="{FE13B212-FC8C-AB4F-9FB8-2AC07989C6DD}" destId="{41DD1061-12BF-F94C-BCCF-77CFDA42755B}" srcOrd="0" destOrd="0" presId="urn:microsoft.com/office/officeart/2005/8/layout/hierarchy1"/>
    <dgm:cxn modelId="{BD305F57-58B4-4E40-A568-FF15D349BABB}" type="presParOf" srcId="{FE13B212-FC8C-AB4F-9FB8-2AC07989C6DD}" destId="{0BC3E7DA-0AE1-7C4A-8808-5DFE6FECBCDF}" srcOrd="1" destOrd="0" presId="urn:microsoft.com/office/officeart/2005/8/layout/hierarchy1"/>
    <dgm:cxn modelId="{98726868-4669-D143-A0B9-FC594A89502C}" type="presParOf" srcId="{49133740-714C-3C47-A0D9-3455F0D17F3D}" destId="{1808B482-5149-6449-8F8B-084443F7959A}" srcOrd="1" destOrd="0" presId="urn:microsoft.com/office/officeart/2005/8/layout/hierarchy1"/>
    <dgm:cxn modelId="{7FAA91D5-95CA-4E48-8EA4-8FFADD347BB0}" type="presParOf" srcId="{4F5795F2-9E2E-A942-BAA3-83B0451E4558}" destId="{D69B588C-8717-2F4C-A7B1-B30D10A6E9AA}" srcOrd="2" destOrd="0" presId="urn:microsoft.com/office/officeart/2005/8/layout/hierarchy1"/>
    <dgm:cxn modelId="{2073B4C3-4A53-2B40-852F-F368168624BA}" type="presParOf" srcId="{4F5795F2-9E2E-A942-BAA3-83B0451E4558}" destId="{5E3D24DC-2CEF-5048-91D6-984A4516E62B}" srcOrd="3" destOrd="0" presId="urn:microsoft.com/office/officeart/2005/8/layout/hierarchy1"/>
    <dgm:cxn modelId="{BDBC3CC8-50FE-A643-BAB2-0CBB59C55C06}" type="presParOf" srcId="{5E3D24DC-2CEF-5048-91D6-984A4516E62B}" destId="{8983FCBA-8F47-5E4D-9F04-8A80A21FC46A}" srcOrd="0" destOrd="0" presId="urn:microsoft.com/office/officeart/2005/8/layout/hierarchy1"/>
    <dgm:cxn modelId="{3BF2E150-DB48-504C-B7F1-8B8396C4AA2E}" type="presParOf" srcId="{8983FCBA-8F47-5E4D-9F04-8A80A21FC46A}" destId="{AEB630F7-C8E5-5249-ADF1-10EC8CBE6947}" srcOrd="0" destOrd="0" presId="urn:microsoft.com/office/officeart/2005/8/layout/hierarchy1"/>
    <dgm:cxn modelId="{1D2AD1B5-6D55-1645-874C-B9449305556E}" type="presParOf" srcId="{8983FCBA-8F47-5E4D-9F04-8A80A21FC46A}" destId="{3643E98C-CC83-AD44-AE1E-58FDABD69FA9}" srcOrd="1" destOrd="0" presId="urn:microsoft.com/office/officeart/2005/8/layout/hierarchy1"/>
    <dgm:cxn modelId="{22C01163-62C9-194F-946E-E2C78190B287}" type="presParOf" srcId="{5E3D24DC-2CEF-5048-91D6-984A4516E62B}" destId="{8FCD39C1-2632-AB47-9D06-D5BA2DB4FA79}" srcOrd="1" destOrd="0" presId="urn:microsoft.com/office/officeart/2005/8/layout/hierarchy1"/>
    <dgm:cxn modelId="{8BD21A66-D5CA-7944-9CE6-EF043BC9CA58}" type="presParOf" srcId="{8FCD39C1-2632-AB47-9D06-D5BA2DB4FA79}" destId="{DB683745-CA97-1D4A-A510-DE96F76F6FF7}" srcOrd="0" destOrd="0" presId="urn:microsoft.com/office/officeart/2005/8/layout/hierarchy1"/>
    <dgm:cxn modelId="{53286627-0E71-D541-B84A-7F0C77517B07}" type="presParOf" srcId="{8FCD39C1-2632-AB47-9D06-D5BA2DB4FA79}" destId="{E27C43E5-A9A0-174E-AEFA-7D712EA794F1}" srcOrd="1" destOrd="0" presId="urn:microsoft.com/office/officeart/2005/8/layout/hierarchy1"/>
    <dgm:cxn modelId="{9A4561E5-D655-BA4B-A153-B9CA4E16CD3C}" type="presParOf" srcId="{E27C43E5-A9A0-174E-AEFA-7D712EA794F1}" destId="{0AD8EA5F-6229-154B-910D-9B3078D7F8D3}" srcOrd="0" destOrd="0" presId="urn:microsoft.com/office/officeart/2005/8/layout/hierarchy1"/>
    <dgm:cxn modelId="{DBBD921D-4A55-EA40-8328-94F465E79C23}" type="presParOf" srcId="{0AD8EA5F-6229-154B-910D-9B3078D7F8D3}" destId="{9F20F596-64C4-654B-B2A6-1E17A8214E67}" srcOrd="0" destOrd="0" presId="urn:microsoft.com/office/officeart/2005/8/layout/hierarchy1"/>
    <dgm:cxn modelId="{58D7549D-EF5B-BD4E-BC75-1FE2E8392524}" type="presParOf" srcId="{0AD8EA5F-6229-154B-910D-9B3078D7F8D3}" destId="{4D597B3A-7829-104B-8E8E-D7A47B7EDFAE}" srcOrd="1" destOrd="0" presId="urn:microsoft.com/office/officeart/2005/8/layout/hierarchy1"/>
    <dgm:cxn modelId="{E68FF4D1-D2C4-4F42-B415-31ED3FA7E462}" type="presParOf" srcId="{E27C43E5-A9A0-174E-AEFA-7D712EA794F1}" destId="{D1D3880B-756B-BC42-89A3-EF5A21DFE8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83745-CA97-1D4A-A510-DE96F76F6FF7}">
      <dsp:nvSpPr>
        <dsp:cNvPr id="0" name=""/>
        <dsp:cNvSpPr/>
      </dsp:nvSpPr>
      <dsp:spPr>
        <a:xfrm>
          <a:off x="5254647" y="2766467"/>
          <a:ext cx="91440" cy="5150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5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B588C-8717-2F4C-A7B1-B30D10A6E9AA}">
      <dsp:nvSpPr>
        <dsp:cNvPr id="0" name=""/>
        <dsp:cNvSpPr/>
      </dsp:nvSpPr>
      <dsp:spPr>
        <a:xfrm>
          <a:off x="3676998" y="1126865"/>
          <a:ext cx="1623368" cy="515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992"/>
              </a:lnTo>
              <a:lnTo>
                <a:pt x="1623368" y="350992"/>
              </a:lnTo>
              <a:lnTo>
                <a:pt x="1623368" y="5150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DD690-4AD6-E043-ACF4-8641AAB38598}">
      <dsp:nvSpPr>
        <dsp:cNvPr id="0" name=""/>
        <dsp:cNvSpPr/>
      </dsp:nvSpPr>
      <dsp:spPr>
        <a:xfrm>
          <a:off x="2053630" y="2766467"/>
          <a:ext cx="1082245" cy="515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992"/>
              </a:lnTo>
              <a:lnTo>
                <a:pt x="1082245" y="350992"/>
              </a:lnTo>
              <a:lnTo>
                <a:pt x="1082245" y="515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DCF44-7682-F64D-90EE-9E0C2BB10D2A}">
      <dsp:nvSpPr>
        <dsp:cNvPr id="0" name=""/>
        <dsp:cNvSpPr/>
      </dsp:nvSpPr>
      <dsp:spPr>
        <a:xfrm>
          <a:off x="971384" y="2766467"/>
          <a:ext cx="1082245" cy="515050"/>
        </a:xfrm>
        <a:custGeom>
          <a:avLst/>
          <a:gdLst/>
          <a:ahLst/>
          <a:cxnLst/>
          <a:rect l="0" t="0" r="0" b="0"/>
          <a:pathLst>
            <a:path>
              <a:moveTo>
                <a:pt x="1082245" y="0"/>
              </a:moveTo>
              <a:lnTo>
                <a:pt x="1082245" y="350992"/>
              </a:lnTo>
              <a:lnTo>
                <a:pt x="0" y="350992"/>
              </a:lnTo>
              <a:lnTo>
                <a:pt x="0" y="515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0789B-5EDD-7A4E-B890-6CD8357D69C2}">
      <dsp:nvSpPr>
        <dsp:cNvPr id="0" name=""/>
        <dsp:cNvSpPr/>
      </dsp:nvSpPr>
      <dsp:spPr>
        <a:xfrm>
          <a:off x="2053630" y="1126865"/>
          <a:ext cx="1623368" cy="515050"/>
        </a:xfrm>
        <a:custGeom>
          <a:avLst/>
          <a:gdLst/>
          <a:ahLst/>
          <a:cxnLst/>
          <a:rect l="0" t="0" r="0" b="0"/>
          <a:pathLst>
            <a:path>
              <a:moveTo>
                <a:pt x="1623368" y="0"/>
              </a:moveTo>
              <a:lnTo>
                <a:pt x="1623368" y="350992"/>
              </a:lnTo>
              <a:lnTo>
                <a:pt x="0" y="350992"/>
              </a:lnTo>
              <a:lnTo>
                <a:pt x="0" y="5150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16C65-E941-BD4A-A57A-AAD7F17D9A36}">
      <dsp:nvSpPr>
        <dsp:cNvPr id="0" name=""/>
        <dsp:cNvSpPr/>
      </dsp:nvSpPr>
      <dsp:spPr>
        <a:xfrm>
          <a:off x="2791525" y="2313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6662D-7020-F84D-BE35-ACEAAEBB4501}">
      <dsp:nvSpPr>
        <dsp:cNvPr id="0" name=""/>
        <dsp:cNvSpPr/>
      </dsp:nvSpPr>
      <dsp:spPr>
        <a:xfrm>
          <a:off x="2988297" y="189246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/>
            <a:t>CSN</a:t>
          </a:r>
        </a:p>
      </dsp:txBody>
      <dsp:txXfrm>
        <a:off x="3021234" y="222183"/>
        <a:ext cx="1705073" cy="1058677"/>
      </dsp:txXfrm>
    </dsp:sp>
    <dsp:sp modelId="{A5D0297D-7B40-EC46-8AFF-D5C77030B9B5}">
      <dsp:nvSpPr>
        <dsp:cNvPr id="0" name=""/>
        <dsp:cNvSpPr/>
      </dsp:nvSpPr>
      <dsp:spPr>
        <a:xfrm>
          <a:off x="1168156" y="1641915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8F508-6EB6-9244-AFFB-9B420A314B6A}">
      <dsp:nvSpPr>
        <dsp:cNvPr id="0" name=""/>
        <dsp:cNvSpPr/>
      </dsp:nvSpPr>
      <dsp:spPr>
        <a:xfrm>
          <a:off x="1364928" y="1828849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Linea di ricerca A</a:t>
          </a:r>
        </a:p>
      </dsp:txBody>
      <dsp:txXfrm>
        <a:off x="1397865" y="1861786"/>
        <a:ext cx="1705073" cy="1058677"/>
      </dsp:txXfrm>
    </dsp:sp>
    <dsp:sp modelId="{399C5D60-5E09-1F48-9BDF-EBDFF8FBA44C}">
      <dsp:nvSpPr>
        <dsp:cNvPr id="0" name=""/>
        <dsp:cNvSpPr/>
      </dsp:nvSpPr>
      <dsp:spPr>
        <a:xfrm>
          <a:off x="85910" y="3281518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CEAD0-8C5F-2D43-A6CD-66F965525692}">
      <dsp:nvSpPr>
        <dsp:cNvPr id="0" name=""/>
        <dsp:cNvSpPr/>
      </dsp:nvSpPr>
      <dsp:spPr>
        <a:xfrm>
          <a:off x="282682" y="3468451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Esperimento 1</a:t>
          </a:r>
        </a:p>
      </dsp:txBody>
      <dsp:txXfrm>
        <a:off x="315619" y="3501388"/>
        <a:ext cx="1705073" cy="1058677"/>
      </dsp:txXfrm>
    </dsp:sp>
    <dsp:sp modelId="{41DD1061-12BF-F94C-BCCF-77CFDA42755B}">
      <dsp:nvSpPr>
        <dsp:cNvPr id="0" name=""/>
        <dsp:cNvSpPr/>
      </dsp:nvSpPr>
      <dsp:spPr>
        <a:xfrm>
          <a:off x="2250402" y="3281518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3E7DA-0AE1-7C4A-8808-5DFE6FECBCDF}">
      <dsp:nvSpPr>
        <dsp:cNvPr id="0" name=""/>
        <dsp:cNvSpPr/>
      </dsp:nvSpPr>
      <dsp:spPr>
        <a:xfrm>
          <a:off x="2447174" y="3468451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Esperimento 2</a:t>
          </a:r>
        </a:p>
      </dsp:txBody>
      <dsp:txXfrm>
        <a:off x="2480111" y="3501388"/>
        <a:ext cx="1705073" cy="1058677"/>
      </dsp:txXfrm>
    </dsp:sp>
    <dsp:sp modelId="{AEB630F7-C8E5-5249-ADF1-10EC8CBE6947}">
      <dsp:nvSpPr>
        <dsp:cNvPr id="0" name=""/>
        <dsp:cNvSpPr/>
      </dsp:nvSpPr>
      <dsp:spPr>
        <a:xfrm>
          <a:off x="4414893" y="1641915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3E98C-CC83-AD44-AE1E-58FDABD69FA9}">
      <dsp:nvSpPr>
        <dsp:cNvPr id="0" name=""/>
        <dsp:cNvSpPr/>
      </dsp:nvSpPr>
      <dsp:spPr>
        <a:xfrm>
          <a:off x="4611665" y="1828849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Linea di Ricerca B</a:t>
          </a:r>
        </a:p>
      </dsp:txBody>
      <dsp:txXfrm>
        <a:off x="4644602" y="1861786"/>
        <a:ext cx="1705073" cy="1058677"/>
      </dsp:txXfrm>
    </dsp:sp>
    <dsp:sp modelId="{9F20F596-64C4-654B-B2A6-1E17A8214E67}">
      <dsp:nvSpPr>
        <dsp:cNvPr id="0" name=""/>
        <dsp:cNvSpPr/>
      </dsp:nvSpPr>
      <dsp:spPr>
        <a:xfrm>
          <a:off x="4414893" y="3281518"/>
          <a:ext cx="1770947" cy="112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97B3A-7829-104B-8E8E-D7A47B7EDFAE}">
      <dsp:nvSpPr>
        <dsp:cNvPr id="0" name=""/>
        <dsp:cNvSpPr/>
      </dsp:nvSpPr>
      <dsp:spPr>
        <a:xfrm>
          <a:off x="4611665" y="3468451"/>
          <a:ext cx="1770947" cy="1124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Esperimento 3</a:t>
          </a:r>
        </a:p>
      </dsp:txBody>
      <dsp:txXfrm>
        <a:off x="4644602" y="3501388"/>
        <a:ext cx="1705073" cy="105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6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057628F8-3A52-144B-1696-9BA58976D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042333" y="202518"/>
            <a:ext cx="922917" cy="5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50" y="3079"/>
            <a:ext cx="2374086" cy="68549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9775CB-D7D1-FF70-9421-9B0BBF3990EA}"/>
              </a:ext>
            </a:extLst>
          </p:cNvPr>
          <p:cNvSpPr txBox="1"/>
          <p:nvPr userDrawn="1"/>
        </p:nvSpPr>
        <p:spPr>
          <a:xfrm>
            <a:off x="5526931" y="6519446"/>
            <a:ext cx="3565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accent1"/>
                </a:solidFill>
                <a:latin typeface="+mn-lt"/>
                <a:cs typeface="Arial"/>
              </a:rPr>
              <a:t> 8 - 10 Maggio 2025 - La </a:t>
            </a:r>
            <a:r>
              <a:rPr lang="en-US" altLang="ko-KR" sz="1200" dirty="0" err="1">
                <a:solidFill>
                  <a:schemeClr val="accent1"/>
                </a:solidFill>
                <a:latin typeface="+mn-lt"/>
                <a:cs typeface="Arial"/>
              </a:rPr>
              <a:t>Biodola</a:t>
            </a:r>
            <a:r>
              <a:rPr lang="en-US" altLang="ko-KR" sz="1200" dirty="0">
                <a:solidFill>
                  <a:schemeClr val="accent1"/>
                </a:solidFill>
                <a:latin typeface="+mn-lt"/>
                <a:cs typeface="Arial"/>
              </a:rPr>
              <a:t>, Isola </a:t>
            </a:r>
            <a:r>
              <a:rPr lang="en-US" altLang="ko-KR" sz="1200" dirty="0" err="1">
                <a:solidFill>
                  <a:schemeClr val="accent1"/>
                </a:solidFill>
                <a:latin typeface="+mn-lt"/>
                <a:cs typeface="Arial"/>
              </a:rPr>
              <a:t>D’Elba</a:t>
            </a:r>
            <a:endParaRPr lang="ko-KR" altLang="en-US" sz="1200" dirty="0">
              <a:solidFill>
                <a:schemeClr val="accent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057628F8-3A52-144B-1696-9BA58976D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042333" y="202518"/>
            <a:ext cx="922917" cy="5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50" y="3079"/>
            <a:ext cx="2374086" cy="68549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9775CB-D7D1-FF70-9421-9B0BBF3990EA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7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9" y="-69574"/>
            <a:ext cx="2524324" cy="6927573"/>
          </a:xfrm>
          <a:prstGeom prst="rect">
            <a:avLst/>
          </a:prstGeom>
        </p:spPr>
      </p:pic>
      <p:pic>
        <p:nvPicPr>
          <p:cNvPr id="2" name="Immagine 1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937F5E1C-C4B0-5E60-2924-BF1E9FC16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29E76C-6C9C-E4EE-04A1-EF3DB87519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7" y="0"/>
            <a:ext cx="12168554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D4DF954-4A9A-EE68-5260-BC472EB0F2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ABF5F1-464E-9AEC-0419-4C25B0EEFC5F}"/>
              </a:ext>
            </a:extLst>
          </p:cNvPr>
          <p:cNvSpPr txBox="1"/>
          <p:nvPr userDrawn="1"/>
        </p:nvSpPr>
        <p:spPr>
          <a:xfrm>
            <a:off x="43543" y="6519446"/>
            <a:ext cx="904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3AD1AC5C-AF44-0F45-332D-C84674DA4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36D3134-383E-0E83-5AF5-9301346A4DBA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1FFA7B5-08EF-648A-0FCE-55502A3D8C26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2E3811-21AA-D061-9305-3D2B3DBB8B36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1333FE4-A13B-4C8F-F6DF-807CD1512BA0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1F4C4F1-4FA8-D397-D541-4485D3BAEEA6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DB96210-8807-47C3-C15A-E44B056C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695" y="871695"/>
            <a:ext cx="6858000" cy="511461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0EF5557-4104-21B9-7F29-3E0B4C6625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285323-50D0-9F27-0620-D40EE294159B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18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F472C9-1383-DE7D-0AD5-EC1A2E1332DF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416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0D67AE-201C-9404-1E94-E8CA957FF84E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13C040-051E-62F2-7F01-7D739633D88D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325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03015-066A-91BE-066F-014E9A79CAE3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81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F92B101-0476-61A6-2B26-FB0E5BADB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099"/>
          <a:stretch/>
        </p:blipFill>
        <p:spPr>
          <a:xfrm>
            <a:off x="4697013" y="3368797"/>
            <a:ext cx="2374086" cy="3489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501621" y="1982450"/>
            <a:ext cx="2764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chemeClr val="accent1"/>
                </a:solidFill>
                <a:latin typeface="Berlari" panose="02000503000000000000" pitchFamily="2" charset="0"/>
              </a:rPr>
              <a:t>Grazie</a:t>
            </a:r>
            <a:endParaRPr lang="en-US" sz="8800" dirty="0">
              <a:solidFill>
                <a:schemeClr val="accent1"/>
              </a:solidFill>
              <a:latin typeface="Berlari" panose="02000503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4BD2C1-34A4-1B8D-2345-65C18AE9CF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0898155" y="61369"/>
            <a:ext cx="1153012" cy="7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49B759-8052-1888-8773-E672AAF7857C}"/>
              </a:ext>
            </a:extLst>
          </p:cNvPr>
          <p:cNvSpPr txBox="1"/>
          <p:nvPr userDrawn="1"/>
        </p:nvSpPr>
        <p:spPr>
          <a:xfrm>
            <a:off x="9253728" y="6519446"/>
            <a:ext cx="2938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155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6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410267-BCFC-06D2-EAD5-D310D16C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A0AA84-553E-AD54-F354-E1DE505F0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BD746C-2051-D06F-EDC3-5BE9F1F8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5ABF-7CF6-9C4B-922E-FA5F22C25208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7FB4A6-95ED-34D3-3A2D-7EEB7EBD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E9FC0-D1E8-F978-1D83-B855E097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7865-F35E-5747-B1A2-A70402B614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48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9" y="-69574"/>
            <a:ext cx="2524324" cy="6927573"/>
          </a:xfrm>
          <a:prstGeom prst="rect">
            <a:avLst/>
          </a:prstGeom>
        </p:spPr>
      </p:pic>
      <p:pic>
        <p:nvPicPr>
          <p:cNvPr id="2" name="Immagine 1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937F5E1C-C4B0-5E60-2924-BF1E9FC16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29E76C-6C9C-E4EE-04A1-EF3DB87519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7" y="0"/>
            <a:ext cx="12168554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D4DF954-4A9A-EE68-5260-BC472EB0F2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ABF5F1-464E-9AEC-0419-4C25B0EEFC5F}"/>
              </a:ext>
            </a:extLst>
          </p:cNvPr>
          <p:cNvSpPr txBox="1"/>
          <p:nvPr userDrawn="1"/>
        </p:nvSpPr>
        <p:spPr>
          <a:xfrm>
            <a:off x="43543" y="6519446"/>
            <a:ext cx="904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96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3AD1AC5C-AF44-0F45-332D-C84674DA4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36D3134-383E-0E83-5AF5-9301346A4DBA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1FFA7B5-08EF-648A-0FCE-55502A3D8C26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2E3811-21AA-D061-9305-3D2B3DBB8B36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1333FE4-A13B-4C8F-F6DF-807CD1512BA0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1F4C4F1-4FA8-D397-D541-4485D3BAEEA6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DB96210-8807-47C3-C15A-E44B056C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695" y="871695"/>
            <a:ext cx="6858000" cy="511461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0EF5557-4104-21B9-7F29-3E0B4C6625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285323-50D0-9F27-0620-D40EE294159B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F472C9-1383-DE7D-0AD5-EC1A2E1332DF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63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0D67AE-201C-9404-1E94-E8CA957FF84E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7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13C040-051E-62F2-7F01-7D739633D88D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90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03015-066A-91BE-066F-014E9A79CAE3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98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F92B101-0476-61A6-2B26-FB0E5BADB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099"/>
          <a:stretch/>
        </p:blipFill>
        <p:spPr>
          <a:xfrm>
            <a:off x="4697013" y="3368797"/>
            <a:ext cx="2374086" cy="3489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501621" y="1982450"/>
            <a:ext cx="2764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chemeClr val="accent1"/>
                </a:solidFill>
                <a:latin typeface="Berlari" panose="02000503000000000000" pitchFamily="2" charset="0"/>
              </a:rPr>
              <a:t>Grazie</a:t>
            </a:r>
            <a:endParaRPr lang="en-US" sz="8800" dirty="0">
              <a:solidFill>
                <a:schemeClr val="accent1"/>
              </a:solidFill>
              <a:latin typeface="Berlari" panose="02000503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4BD2C1-34A4-1B8D-2345-65C18AE9CF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0898155" y="61369"/>
            <a:ext cx="1153012" cy="7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49B759-8052-1888-8773-E672AAF7857C}"/>
              </a:ext>
            </a:extLst>
          </p:cNvPr>
          <p:cNvSpPr txBox="1"/>
          <p:nvPr userDrawn="1"/>
        </p:nvSpPr>
        <p:spPr>
          <a:xfrm>
            <a:off x="9253728" y="6519446"/>
            <a:ext cx="2938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3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9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7" r:id="rId2"/>
    <p:sldLayoutId id="2147483657" r:id="rId3"/>
    <p:sldLayoutId id="2147483683" r:id="rId4"/>
    <p:sldLayoutId id="2147483688" r:id="rId5"/>
    <p:sldLayoutId id="2147483689" r:id="rId6"/>
    <p:sldLayoutId id="2147483690" r:id="rId7"/>
    <p:sldLayoutId id="2147483686" r:id="rId8"/>
    <p:sldLayoutId id="214748368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t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12" Type="http://schemas.openxmlformats.org/officeDocument/2006/relationships/image" Target="../media/image73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11" Type="http://schemas.openxmlformats.org/officeDocument/2006/relationships/image" Target="../media/image72.jpg"/><Relationship Id="rId5" Type="http://schemas.openxmlformats.org/officeDocument/2006/relationships/image" Target="../media/image66.emf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emf"/><Relationship Id="rId5" Type="http://schemas.openxmlformats.org/officeDocument/2006/relationships/image" Target="../media/image78.jpg"/><Relationship Id="rId10" Type="http://schemas.openxmlformats.org/officeDocument/2006/relationships/image" Target="../media/image122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85.tif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06E4FB7B-E83F-4BDF-91AC-1421B2A4F5C1}"/>
              </a:ext>
            </a:extLst>
          </p:cNvPr>
          <p:cNvSpPr txBox="1"/>
          <p:nvPr/>
        </p:nvSpPr>
        <p:spPr>
          <a:xfrm>
            <a:off x="2825079" y="4171527"/>
            <a:ext cx="53500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Arial"/>
              </a:rPr>
              <a:t>Paolo Giubellino</a:t>
            </a:r>
          </a:p>
          <a:p>
            <a:r>
              <a:rPr lang="en-US" sz="3200" dirty="0">
                <a:solidFill>
                  <a:schemeClr val="accent1"/>
                </a:solidFill>
                <a:cs typeface="Arial"/>
              </a:rPr>
              <a:t>INFN Torino</a:t>
            </a:r>
            <a:endParaRPr lang="it-IT" sz="32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CA1C2-74C5-270D-382D-4FD99EA06F2C}"/>
              </a:ext>
            </a:extLst>
          </p:cNvPr>
          <p:cNvSpPr txBox="1"/>
          <p:nvPr/>
        </p:nvSpPr>
        <p:spPr>
          <a:xfrm>
            <a:off x="2825080" y="2151525"/>
            <a:ext cx="7315199" cy="2600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6600" b="1" dirty="0">
                <a:solidFill>
                  <a:schemeClr val="accent1"/>
                </a:solidFill>
                <a:latin typeface="+mj-lt"/>
                <a:cs typeface="Arial"/>
              </a:rPr>
              <a:t>Le </a:t>
            </a:r>
            <a:r>
              <a:rPr lang="en-US" altLang="ko-KR" sz="6600" b="1" dirty="0" err="1">
                <a:solidFill>
                  <a:schemeClr val="accent1"/>
                </a:solidFill>
                <a:latin typeface="+mj-lt"/>
                <a:cs typeface="Arial"/>
              </a:rPr>
              <a:t>Commissioni</a:t>
            </a:r>
            <a:r>
              <a:rPr lang="en-US" altLang="ko-KR" sz="6600" b="1" dirty="0">
                <a:solidFill>
                  <a:schemeClr val="accent1"/>
                </a:solidFill>
                <a:latin typeface="+mj-lt"/>
                <a:cs typeface="Arial"/>
              </a:rPr>
              <a:t> </a:t>
            </a:r>
            <a:r>
              <a:rPr lang="en-US" altLang="ko-KR" sz="6600" b="1" dirty="0" err="1">
                <a:solidFill>
                  <a:schemeClr val="accent1"/>
                </a:solidFill>
                <a:latin typeface="+mj-lt"/>
                <a:cs typeface="Arial"/>
              </a:rPr>
              <a:t>Scientifiche</a:t>
            </a:r>
            <a:endParaRPr lang="en-US" altLang="ko-KR" sz="6600" b="1" dirty="0">
              <a:solidFill>
                <a:schemeClr val="accent1"/>
              </a:solidFill>
              <a:latin typeface="+mj-lt"/>
              <a:cs typeface="Arial"/>
            </a:endParaRPr>
          </a:p>
          <a:p>
            <a:endParaRPr lang="en-US" altLang="ko-KR" sz="1100" b="1" dirty="0">
              <a:solidFill>
                <a:schemeClr val="accent1"/>
              </a:solidFill>
              <a:latin typeface="Tw Cen MT"/>
              <a:cs typeface="Arial"/>
            </a:endParaRPr>
          </a:p>
          <a:p>
            <a:endParaRPr lang="en-US" altLang="ko-KR" sz="2000" dirty="0">
              <a:solidFill>
                <a:schemeClr val="accent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3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39491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Reporting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1600200" y="383494"/>
            <a:ext cx="10210800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it-IT" sz="2400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Ogni sigla stila un consuntivo annuale di attività, e la commissione ne produce uno complessivo per tutta la linea di ricerca.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Un volta l´anno si riunisce il Comitato di Valutazione Internazionale, a cui vengono presentate le attività di ciascuna linea di ricerca. Il CVI formula valutazioni e raccomandazioni.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Sempre una volta l´anno, l´attività scientifica di ciascuna linea di ricerca viene discussa con l´intera Giunta Esecutiva.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Il membro di Giunta che partecipa ai lavori di Commissione assicura il continuo scambio di informazioni ed indirizzi.</a:t>
            </a:r>
          </a:p>
        </p:txBody>
      </p:sp>
    </p:spTree>
    <p:extLst>
      <p:ext uri="{BB962C8B-B14F-4D97-AF65-F5344CB8AC3E}">
        <p14:creationId xmlns:p14="http://schemas.microsoft.com/office/powerpoint/2010/main" val="300023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76202"/>
            <a:ext cx="10419407" cy="1502227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CSN1</a:t>
            </a:r>
            <a:br>
              <a:rPr lang="it-IT" sz="36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it-IT" sz="3200" dirty="0">
                <a:cs typeface="Calibri"/>
              </a:rPr>
              <a:t>Presidente: Roberto </a:t>
            </a:r>
            <a:r>
              <a:rPr lang="it-IT" sz="3200" dirty="0" err="1">
                <a:cs typeface="Calibri"/>
              </a:rPr>
              <a:t>Tenchini</a:t>
            </a:r>
            <a:br>
              <a:rPr lang="it-IT" sz="3600" dirty="0">
                <a:cs typeface="Calibri"/>
              </a:rPr>
            </a:br>
            <a:r>
              <a:rPr lang="it-IT" sz="32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Linee di Ricerca</a:t>
            </a:r>
            <a:endParaRPr lang="it-IT" sz="3600" dirty="0">
              <a:solidFill>
                <a:srgbClr val="1D2C4A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2018033" y="2269766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Proton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Structure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AMBER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753BA962-6BC3-8CB6-8C58-4CD8836D317E}"/>
              </a:ext>
            </a:extLst>
          </p:cNvPr>
          <p:cNvSpPr txBox="1"/>
          <p:nvPr/>
        </p:nvSpPr>
        <p:spPr>
          <a:xfrm>
            <a:off x="5737417" y="2269766"/>
            <a:ext cx="294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at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Hadron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Colliders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ATLAS</a:t>
            </a:r>
          </a:p>
          <a:p>
            <a:r>
              <a:rPr lang="it-IT" sz="1600" dirty="0">
                <a:cs typeface="Calibri" panose="020F0502020204030204" pitchFamily="34" charset="0"/>
              </a:rPr>
              <a:t>CMS</a:t>
            </a:r>
          </a:p>
          <a:p>
            <a:r>
              <a:rPr lang="it-IT" sz="1600" dirty="0">
                <a:cs typeface="Calibri" panose="020F0502020204030204" pitchFamily="34" charset="0"/>
              </a:rPr>
              <a:t>FASE2_ATLAS</a:t>
            </a:r>
          </a:p>
          <a:p>
            <a:r>
              <a:rPr lang="it-IT" sz="1600" dirty="0">
                <a:cs typeface="Calibri" panose="020F0502020204030204" pitchFamily="34" charset="0"/>
              </a:rPr>
              <a:t>FASE2_CMS</a:t>
            </a:r>
          </a:p>
          <a:p>
            <a:r>
              <a:rPr lang="it-IT" sz="1600" dirty="0" err="1">
                <a:cs typeface="Calibri" panose="020F0502020204030204" pitchFamily="34" charset="0"/>
              </a:rPr>
              <a:t>LHCf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SNDLHC</a:t>
            </a:r>
          </a:p>
        </p:txBody>
      </p:sp>
      <p:sp>
        <p:nvSpPr>
          <p:cNvPr id="5" name="Interruzione 14">
            <a:extLst>
              <a:ext uri="{FF2B5EF4-FFF2-40B4-BE49-F238E27FC236}">
                <a16:creationId xmlns:a16="http://schemas.microsoft.com/office/drawing/2014/main" id="{9A1A225A-1B1D-6CAA-179B-7A8E2B5E5AB5}"/>
              </a:ext>
            </a:extLst>
          </p:cNvPr>
          <p:cNvSpPr/>
          <p:nvPr/>
        </p:nvSpPr>
        <p:spPr>
          <a:xfrm>
            <a:off x="2056249" y="1854486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6" name="Interruzione 17">
            <a:extLst>
              <a:ext uri="{FF2B5EF4-FFF2-40B4-BE49-F238E27FC236}">
                <a16:creationId xmlns:a16="http://schemas.microsoft.com/office/drawing/2014/main" id="{9838DD96-6490-3B74-FB70-FABEDB3E7743}"/>
              </a:ext>
            </a:extLst>
          </p:cNvPr>
          <p:cNvSpPr/>
          <p:nvPr/>
        </p:nvSpPr>
        <p:spPr>
          <a:xfrm>
            <a:off x="5775633" y="1854486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18">
            <a:extLst>
              <a:ext uri="{FF2B5EF4-FFF2-40B4-BE49-F238E27FC236}">
                <a16:creationId xmlns:a16="http://schemas.microsoft.com/office/drawing/2014/main" id="{5B180D50-1ED8-8C68-D688-775BD1126EA4}"/>
              </a:ext>
            </a:extLst>
          </p:cNvPr>
          <p:cNvSpPr txBox="1"/>
          <p:nvPr/>
        </p:nvSpPr>
        <p:spPr>
          <a:xfrm>
            <a:off x="9414103" y="2269766"/>
            <a:ext cx="294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Heavy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Flavour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BELLE2</a:t>
            </a:r>
          </a:p>
          <a:p>
            <a:r>
              <a:rPr lang="it-IT" sz="1600" dirty="0">
                <a:cs typeface="Calibri" panose="020F0502020204030204" pitchFamily="34" charset="0"/>
              </a:rPr>
              <a:t>BESIII</a:t>
            </a:r>
          </a:p>
          <a:p>
            <a:r>
              <a:rPr lang="it-IT" sz="1600" dirty="0" err="1">
                <a:cs typeface="Calibri" panose="020F0502020204030204" pitchFamily="34" charset="0"/>
              </a:rPr>
              <a:t>LHCb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NA62</a:t>
            </a:r>
          </a:p>
        </p:txBody>
      </p:sp>
      <p:sp>
        <p:nvSpPr>
          <p:cNvPr id="8" name="Interruzione 19">
            <a:extLst>
              <a:ext uri="{FF2B5EF4-FFF2-40B4-BE49-F238E27FC236}">
                <a16:creationId xmlns:a16="http://schemas.microsoft.com/office/drawing/2014/main" id="{944FCA78-909D-03E1-FC83-4BD67C30D838}"/>
              </a:ext>
            </a:extLst>
          </p:cNvPr>
          <p:cNvSpPr/>
          <p:nvPr/>
        </p:nvSpPr>
        <p:spPr>
          <a:xfrm>
            <a:off x="9495863" y="1854486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9" name="CasellaDiTesto 20">
            <a:extLst>
              <a:ext uri="{FF2B5EF4-FFF2-40B4-BE49-F238E27FC236}">
                <a16:creationId xmlns:a16="http://schemas.microsoft.com/office/drawing/2014/main" id="{12FB6785-41B8-3B6C-CC65-44A46D3BE4E9}"/>
              </a:ext>
            </a:extLst>
          </p:cNvPr>
          <p:cNvSpPr txBox="1"/>
          <p:nvPr/>
        </p:nvSpPr>
        <p:spPr>
          <a:xfrm>
            <a:off x="2018033" y="4580069"/>
            <a:ext cx="294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Charged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Lepton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GMINUS2</a:t>
            </a:r>
          </a:p>
          <a:p>
            <a:r>
              <a:rPr lang="it-IT" sz="1600" dirty="0">
                <a:cs typeface="Calibri" panose="020F0502020204030204" pitchFamily="34" charset="0"/>
              </a:rPr>
              <a:t>KLOE</a:t>
            </a:r>
          </a:p>
          <a:p>
            <a:r>
              <a:rPr lang="it-IT" sz="1600" dirty="0">
                <a:cs typeface="Calibri" panose="020F0502020204030204" pitchFamily="34" charset="0"/>
              </a:rPr>
              <a:t>LUXE</a:t>
            </a:r>
          </a:p>
          <a:p>
            <a:r>
              <a:rPr lang="it-IT" sz="1600" dirty="0">
                <a:cs typeface="Calibri" panose="020F0502020204030204" pitchFamily="34" charset="0"/>
              </a:rPr>
              <a:t>MEG</a:t>
            </a:r>
          </a:p>
          <a:p>
            <a:r>
              <a:rPr lang="it-IT" sz="1600" dirty="0">
                <a:cs typeface="Calibri" panose="020F0502020204030204" pitchFamily="34" charset="0"/>
              </a:rPr>
              <a:t>MUONE</a:t>
            </a:r>
          </a:p>
          <a:p>
            <a:r>
              <a:rPr lang="it-IT" sz="1600" dirty="0">
                <a:cs typeface="Calibri" panose="020F0502020204030204" pitchFamily="34" charset="0"/>
              </a:rPr>
              <a:t>PADME</a:t>
            </a:r>
          </a:p>
          <a:p>
            <a:r>
              <a:rPr lang="it-IT" sz="1600" dirty="0">
                <a:cs typeface="Calibri" panose="020F0502020204030204" pitchFamily="34" charset="0"/>
              </a:rPr>
              <a:t>PMU2E</a:t>
            </a:r>
          </a:p>
          <a:p>
            <a:r>
              <a:rPr lang="it-IT" sz="1600" dirty="0">
                <a:cs typeface="Calibri" panose="020F0502020204030204" pitchFamily="34" charset="0"/>
              </a:rPr>
              <a:t>UA9</a:t>
            </a:r>
          </a:p>
        </p:txBody>
      </p:sp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B5334024-5685-32C1-74F0-AABC9B283854}"/>
              </a:ext>
            </a:extLst>
          </p:cNvPr>
          <p:cNvSpPr txBox="1"/>
          <p:nvPr/>
        </p:nvSpPr>
        <p:spPr>
          <a:xfrm>
            <a:off x="5737417" y="4580069"/>
            <a:ext cx="294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New Accelerators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IGNITE</a:t>
            </a:r>
          </a:p>
          <a:p>
            <a:r>
              <a:rPr lang="it-IT" sz="1600" dirty="0">
                <a:cs typeface="Calibri" panose="020F0502020204030204" pitchFamily="34" charset="0"/>
              </a:rPr>
              <a:t>RD_FCC</a:t>
            </a:r>
          </a:p>
          <a:p>
            <a:r>
              <a:rPr lang="it-IT" sz="1600" dirty="0">
                <a:cs typeface="Calibri" panose="020F0502020204030204" pitchFamily="34" charset="0"/>
              </a:rPr>
              <a:t>RD_MUCOL</a:t>
            </a:r>
          </a:p>
        </p:txBody>
      </p:sp>
      <p:sp>
        <p:nvSpPr>
          <p:cNvPr id="11" name="Interruzione 22">
            <a:extLst>
              <a:ext uri="{FF2B5EF4-FFF2-40B4-BE49-F238E27FC236}">
                <a16:creationId xmlns:a16="http://schemas.microsoft.com/office/drawing/2014/main" id="{5F2C02CC-8D94-46A4-A2FF-316F3F1A4C76}"/>
              </a:ext>
            </a:extLst>
          </p:cNvPr>
          <p:cNvSpPr/>
          <p:nvPr/>
        </p:nvSpPr>
        <p:spPr>
          <a:xfrm>
            <a:off x="2056249" y="4219219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Interruzione 23">
            <a:extLst>
              <a:ext uri="{FF2B5EF4-FFF2-40B4-BE49-F238E27FC236}">
                <a16:creationId xmlns:a16="http://schemas.microsoft.com/office/drawing/2014/main" id="{7CE300CB-F59B-A9CA-C202-AFD85328B39A}"/>
              </a:ext>
            </a:extLst>
          </p:cNvPr>
          <p:cNvSpPr/>
          <p:nvPr/>
        </p:nvSpPr>
        <p:spPr>
          <a:xfrm>
            <a:off x="5775633" y="4219219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24">
            <a:extLst>
              <a:ext uri="{FF2B5EF4-FFF2-40B4-BE49-F238E27FC236}">
                <a16:creationId xmlns:a16="http://schemas.microsoft.com/office/drawing/2014/main" id="{2A4083C0-271A-1074-16A1-715DED0F3343}"/>
              </a:ext>
            </a:extLst>
          </p:cNvPr>
          <p:cNvSpPr txBox="1"/>
          <p:nvPr/>
        </p:nvSpPr>
        <p:spPr>
          <a:xfrm>
            <a:off x="9414103" y="4580069"/>
            <a:ext cx="294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Others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RD_FLAVOUR</a:t>
            </a:r>
          </a:p>
          <a:p>
            <a:r>
              <a:rPr lang="it-IT" sz="1600" dirty="0">
                <a:cs typeface="Calibri" panose="020F0502020204030204" pitchFamily="34" charset="0"/>
              </a:rPr>
              <a:t>SHADOWS</a:t>
            </a:r>
          </a:p>
        </p:txBody>
      </p:sp>
      <p:sp>
        <p:nvSpPr>
          <p:cNvPr id="14" name="Interruzione 25">
            <a:extLst>
              <a:ext uri="{FF2B5EF4-FFF2-40B4-BE49-F238E27FC236}">
                <a16:creationId xmlns:a16="http://schemas.microsoft.com/office/drawing/2014/main" id="{63C0E67B-E18E-D338-660F-DCA150BDAE64}"/>
              </a:ext>
            </a:extLst>
          </p:cNvPr>
          <p:cNvSpPr/>
          <p:nvPr/>
        </p:nvSpPr>
        <p:spPr>
          <a:xfrm>
            <a:off x="9495863" y="4219219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8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457200"/>
            <a:ext cx="10515600" cy="8683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CSN1: Attività di Ricerca</a:t>
            </a:r>
          </a:p>
        </p:txBody>
      </p:sp>
      <p:pic>
        <p:nvPicPr>
          <p:cNvPr id="3" name="Picture 2" descr="Could The Large Hadron Collider Make An Earth-Killing Black Hole?">
            <a:extLst>
              <a:ext uri="{FF2B5EF4-FFF2-40B4-BE49-F238E27FC236}">
                <a16:creationId xmlns:a16="http://schemas.microsoft.com/office/drawing/2014/main" id="{31483DD8-9E5E-ACE5-32D3-018ED5B9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6" y="1624072"/>
            <a:ext cx="10461170" cy="39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25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1773"/>
            <a:ext cx="10515600" cy="74726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CSN1: Attività di Ricerca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610D7-9900-1F24-C0B8-4F49DC75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67" y="1027206"/>
            <a:ext cx="4560802" cy="289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B1799-749E-F8ED-3D86-31C44728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11" y="688602"/>
            <a:ext cx="4760797" cy="2682739"/>
          </a:xfrm>
          <a:prstGeom prst="rect">
            <a:avLst/>
          </a:prstGeom>
        </p:spPr>
      </p:pic>
      <p:pic>
        <p:nvPicPr>
          <p:cNvPr id="5" name="Picture 15" descr="A close-up of a wafer&#10;&#10;Description automatically generated">
            <a:extLst>
              <a:ext uri="{FF2B5EF4-FFF2-40B4-BE49-F238E27FC236}">
                <a16:creationId xmlns:a16="http://schemas.microsoft.com/office/drawing/2014/main" id="{BA254855-8720-7BBE-7760-DFFC78931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349" y="5606220"/>
            <a:ext cx="1092256" cy="959739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26310AA-2436-75A9-6880-FCC9D094E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287" y="2592959"/>
            <a:ext cx="1767034" cy="1064680"/>
          </a:xfrm>
          <a:prstGeom prst="rect">
            <a:avLst/>
          </a:prstGeom>
        </p:spPr>
      </p:pic>
      <p:pic>
        <p:nvPicPr>
          <p:cNvPr id="7" name="Picture 2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0854692F-C180-5A79-889B-5A5A2DF35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258" y="5490527"/>
            <a:ext cx="1243189" cy="1050518"/>
          </a:xfrm>
          <a:prstGeom prst="rect">
            <a:avLst/>
          </a:prstGeom>
        </p:spPr>
      </p:pic>
      <p:sp>
        <p:nvSpPr>
          <p:cNvPr id="8" name="CasellaDiTesto 23">
            <a:extLst>
              <a:ext uri="{FF2B5EF4-FFF2-40B4-BE49-F238E27FC236}">
                <a16:creationId xmlns:a16="http://schemas.microsoft.com/office/drawing/2014/main" id="{2BD207E2-4AE5-E152-7F56-EDE3147C133E}"/>
              </a:ext>
            </a:extLst>
          </p:cNvPr>
          <p:cNvSpPr txBox="1"/>
          <p:nvPr/>
        </p:nvSpPr>
        <p:spPr>
          <a:xfrm>
            <a:off x="1328057" y="4151339"/>
            <a:ext cx="433676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600" b="0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Collisioni </a:t>
            </a:r>
            <a:r>
              <a:rPr lang="it-IT" sz="1600" b="0" i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p-p</a:t>
            </a:r>
            <a:r>
              <a:rPr lang="it-IT" sz="1600" b="0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per misura parametri del Modello Standard, come le proprietà (massa, larghezza, accoppiamenti a fermioni e bosoni) del Bosone di Higgs, la massa del quark top e del bosone </a:t>
            </a:r>
            <a:r>
              <a:rPr lang="it-IT" sz="1600" b="0" i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W</a:t>
            </a:r>
            <a:r>
              <a:rPr lang="it-IT" sz="1600" b="0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. </a:t>
            </a:r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9" name="CasellaDiTesto 24">
            <a:extLst>
              <a:ext uri="{FF2B5EF4-FFF2-40B4-BE49-F238E27FC236}">
                <a16:creationId xmlns:a16="http://schemas.microsoft.com/office/drawing/2014/main" id="{39191068-BF77-899C-B28A-A7D06D6F1F7C}"/>
              </a:ext>
            </a:extLst>
          </p:cNvPr>
          <p:cNvSpPr txBox="1"/>
          <p:nvPr/>
        </p:nvSpPr>
        <p:spPr>
          <a:xfrm>
            <a:off x="5967582" y="3559630"/>
            <a:ext cx="496941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600" b="0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Rottura di simmetria elettrodebole. Bosone di Higgs. Violazione CP e interazioni quark gluone.</a:t>
            </a:r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7F4E0-F00D-28E9-A063-61DDA93BC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610" y="4608945"/>
            <a:ext cx="6546500" cy="16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9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1773"/>
            <a:ext cx="10515600" cy="74726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CSN1: Attività di Ricerca</a:t>
            </a:r>
          </a:p>
        </p:txBody>
      </p:sp>
      <p:pic>
        <p:nvPicPr>
          <p:cNvPr id="11" name="Picture 2" descr="LHCb Experiment - Experimental Particle Physics – Syracuse University">
            <a:extLst>
              <a:ext uri="{FF2B5EF4-FFF2-40B4-BE49-F238E27FC236}">
                <a16:creationId xmlns:a16="http://schemas.microsoft.com/office/drawing/2014/main" id="{ECB95CEE-B00E-1AD0-941D-7940A237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25" y="1019982"/>
            <a:ext cx="4207496" cy="22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2">
            <a:extLst>
              <a:ext uri="{FF2B5EF4-FFF2-40B4-BE49-F238E27FC236}">
                <a16:creationId xmlns:a16="http://schemas.microsoft.com/office/drawing/2014/main" id="{9CD36817-23A5-5E03-E21C-31667E1B2DBD}"/>
              </a:ext>
            </a:extLst>
          </p:cNvPr>
          <p:cNvSpPr txBox="1"/>
          <p:nvPr/>
        </p:nvSpPr>
        <p:spPr>
          <a:xfrm>
            <a:off x="2078852" y="3327256"/>
            <a:ext cx="4105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LHCb</a:t>
            </a:r>
            <a:endParaRPr lang="it-IT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Fisica quark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c&amp;b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. Violazione CP. Fisica dei decadimenti rari.</a:t>
            </a:r>
          </a:p>
        </p:txBody>
      </p:sp>
      <p:pic>
        <p:nvPicPr>
          <p:cNvPr id="13" name="Picture 4" descr="Taking a closer look at LHC - LHCf">
            <a:extLst>
              <a:ext uri="{FF2B5EF4-FFF2-40B4-BE49-F238E27FC236}">
                <a16:creationId xmlns:a16="http://schemas.microsoft.com/office/drawing/2014/main" id="{BE7D2517-1EED-FFC2-FF3A-1F4ED8FC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23" y="494257"/>
            <a:ext cx="4815041" cy="20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6">
            <a:extLst>
              <a:ext uri="{FF2B5EF4-FFF2-40B4-BE49-F238E27FC236}">
                <a16:creationId xmlns:a16="http://schemas.microsoft.com/office/drawing/2014/main" id="{06388D49-8CB9-9E21-021F-9BD12439D812}"/>
              </a:ext>
            </a:extLst>
          </p:cNvPr>
          <p:cNvSpPr txBox="1"/>
          <p:nvPr/>
        </p:nvSpPr>
        <p:spPr>
          <a:xfrm>
            <a:off x="7879856" y="2495735"/>
            <a:ext cx="4105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LHCf</a:t>
            </a:r>
            <a:endParaRPr lang="it-IT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Urti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p-p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e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p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-Pb per lo studio delle interazioni nucleari.</a:t>
            </a:r>
          </a:p>
        </p:txBody>
      </p:sp>
      <p:pic>
        <p:nvPicPr>
          <p:cNvPr id="15" name="Immagine 9">
            <a:extLst>
              <a:ext uri="{FF2B5EF4-FFF2-40B4-BE49-F238E27FC236}">
                <a16:creationId xmlns:a16="http://schemas.microsoft.com/office/drawing/2014/main" id="{8FCEDC90-0EE2-2195-58F9-3C0FF3E2D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519" y="3531065"/>
            <a:ext cx="4959745" cy="2020272"/>
          </a:xfrm>
          <a:prstGeom prst="rect">
            <a:avLst/>
          </a:prstGeom>
        </p:spPr>
      </p:pic>
      <p:sp>
        <p:nvSpPr>
          <p:cNvPr id="16" name="CasellaDiTesto 10">
            <a:extLst>
              <a:ext uri="{FF2B5EF4-FFF2-40B4-BE49-F238E27FC236}">
                <a16:creationId xmlns:a16="http://schemas.microsoft.com/office/drawing/2014/main" id="{02ED9810-DDB4-D751-8D18-7A73BF868E2A}"/>
              </a:ext>
            </a:extLst>
          </p:cNvPr>
          <p:cNvSpPr txBox="1"/>
          <p:nvPr/>
        </p:nvSpPr>
        <p:spPr>
          <a:xfrm>
            <a:off x="7654008" y="5623595"/>
            <a:ext cx="410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MEG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Ricerca decadimento mu -&gt; e g al PSI</a:t>
            </a:r>
          </a:p>
        </p:txBody>
      </p:sp>
      <p:pic>
        <p:nvPicPr>
          <p:cNvPr id="17" name="Picture 6" descr="The Detector | Belle II Experiment">
            <a:extLst>
              <a:ext uri="{FF2B5EF4-FFF2-40B4-BE49-F238E27FC236}">
                <a16:creationId xmlns:a16="http://schemas.microsoft.com/office/drawing/2014/main" id="{A913395F-1307-B1E7-D23C-18C5E4A5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66" y="4422710"/>
            <a:ext cx="2406098" cy="16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undefined">
            <a:extLst>
              <a:ext uri="{FF2B5EF4-FFF2-40B4-BE49-F238E27FC236}">
                <a16:creationId xmlns:a16="http://schemas.microsoft.com/office/drawing/2014/main" id="{F83037B9-A464-1AC9-6FA0-6DA1D98A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50" y="4299301"/>
            <a:ext cx="2254950" cy="16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1">
            <a:extLst>
              <a:ext uri="{FF2B5EF4-FFF2-40B4-BE49-F238E27FC236}">
                <a16:creationId xmlns:a16="http://schemas.microsoft.com/office/drawing/2014/main" id="{BAF534BA-7712-DD96-A32E-4440A91D0F4F}"/>
              </a:ext>
            </a:extLst>
          </p:cNvPr>
          <p:cNvSpPr txBox="1"/>
          <p:nvPr/>
        </p:nvSpPr>
        <p:spPr>
          <a:xfrm>
            <a:off x="1756876" y="6113922"/>
            <a:ext cx="410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BELLE II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Studio del mesone B (KEK, Tsukuba)</a:t>
            </a:r>
          </a:p>
        </p:txBody>
      </p:sp>
    </p:spTree>
    <p:extLst>
      <p:ext uri="{BB962C8B-B14F-4D97-AF65-F5344CB8AC3E}">
        <p14:creationId xmlns:p14="http://schemas.microsoft.com/office/powerpoint/2010/main" val="198965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1773"/>
            <a:ext cx="10515600" cy="74726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CSN1: Attività di Ricerca</a:t>
            </a:r>
          </a:p>
        </p:txBody>
      </p:sp>
      <p:pic>
        <p:nvPicPr>
          <p:cNvPr id="20" name="Picture 6" descr="Future Circular Collider, schematic satellite map - Stock Image - C046/2390  - Science Photo Library">
            <a:extLst>
              <a:ext uri="{FF2B5EF4-FFF2-40B4-BE49-F238E27FC236}">
                <a16:creationId xmlns:a16="http://schemas.microsoft.com/office/drawing/2014/main" id="{2814E4FE-0366-4825-2C9A-721ED80F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14" y="686777"/>
            <a:ext cx="7855246" cy="37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Muon Collider: la nuova frontiera della fisica delle particelle | Il Bo  Live UniPD">
            <a:extLst>
              <a:ext uri="{FF2B5EF4-FFF2-40B4-BE49-F238E27FC236}">
                <a16:creationId xmlns:a16="http://schemas.microsoft.com/office/drawing/2014/main" id="{21EF64A9-859A-F347-0A84-72B1E75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66" y="4809216"/>
            <a:ext cx="3843045" cy="18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5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76202"/>
            <a:ext cx="10419407" cy="1502227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8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CSN2</a:t>
            </a:r>
            <a:br>
              <a:rPr lang="it-IT" sz="36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it-IT" sz="3200" dirty="0">
                <a:cs typeface="Calibri"/>
              </a:rPr>
              <a:t>Presidente: Oliviero Cremonesi</a:t>
            </a:r>
            <a:br>
              <a:rPr lang="it-IT" sz="3600" dirty="0">
                <a:cs typeface="Calibri"/>
              </a:rPr>
            </a:br>
            <a:r>
              <a:rPr lang="it-IT" sz="32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Linee di Ricerca</a:t>
            </a:r>
            <a:endParaRPr lang="it-IT" sz="3600" dirty="0">
              <a:solidFill>
                <a:srgbClr val="1D2C4A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1600365" y="2158175"/>
            <a:ext cx="23293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>
              <a:solidFill>
                <a:srgbClr val="1D2C4A"/>
              </a:solidFill>
              <a:cs typeface="Calibri" panose="020F0502020204030204" pitchFamily="34" charset="0"/>
            </a:endParaRPr>
          </a:p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Radiation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from the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Universe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AMS2	</a:t>
            </a:r>
          </a:p>
          <a:p>
            <a:r>
              <a:rPr lang="it-IT" sz="1600" dirty="0">
                <a:cs typeface="Calibri" panose="020F0502020204030204" pitchFamily="34" charset="0"/>
              </a:rPr>
              <a:t>AUGER</a:t>
            </a:r>
          </a:p>
          <a:p>
            <a:r>
              <a:rPr lang="it-IT" sz="1600" dirty="0">
                <a:cs typeface="Calibri" panose="020F0502020204030204" pitchFamily="34" charset="0"/>
              </a:rPr>
              <a:t>CTA	</a:t>
            </a:r>
          </a:p>
          <a:p>
            <a:r>
              <a:rPr lang="it-IT" sz="1600" dirty="0">
                <a:cs typeface="Calibri" panose="020F0502020204030204" pitchFamily="34" charset="0"/>
              </a:rPr>
              <a:t>FERMI</a:t>
            </a:r>
          </a:p>
          <a:p>
            <a:r>
              <a:rPr lang="it-IT" sz="1600" dirty="0">
                <a:cs typeface="Calibri" panose="020F0502020204030204" pitchFamily="34" charset="0"/>
              </a:rPr>
              <a:t>GAPS	</a:t>
            </a:r>
          </a:p>
          <a:p>
            <a:r>
              <a:rPr lang="it-IT" sz="1600" dirty="0">
                <a:cs typeface="Calibri" panose="020F0502020204030204" pitchFamily="34" charset="0"/>
              </a:rPr>
              <a:t>HERD_DMP</a:t>
            </a:r>
          </a:p>
          <a:p>
            <a:r>
              <a:rPr lang="it-IT" sz="1600" dirty="0">
                <a:cs typeface="Calibri" panose="020F0502020204030204" pitchFamily="34" charset="0"/>
              </a:rPr>
              <a:t>KM3	</a:t>
            </a:r>
          </a:p>
          <a:p>
            <a:r>
              <a:rPr lang="it-IT" sz="1600" dirty="0">
                <a:cs typeface="Calibri" panose="020F0502020204030204" pitchFamily="34" charset="0"/>
              </a:rPr>
              <a:t>LIMADOU_CSN2</a:t>
            </a:r>
          </a:p>
          <a:p>
            <a:r>
              <a:rPr lang="it-IT" sz="1600" dirty="0">
                <a:cs typeface="Calibri" panose="020F0502020204030204" pitchFamily="34" charset="0"/>
              </a:rPr>
              <a:t>LITEBIRD	</a:t>
            </a:r>
          </a:p>
          <a:p>
            <a:r>
              <a:rPr lang="it-IT" sz="1600" dirty="0">
                <a:cs typeface="Calibri" panose="020F0502020204030204" pitchFamily="34" charset="0"/>
              </a:rPr>
              <a:t>LSPE</a:t>
            </a:r>
          </a:p>
          <a:p>
            <a:r>
              <a:rPr lang="it-IT" sz="1600" dirty="0">
                <a:cs typeface="Calibri" panose="020F0502020204030204" pitchFamily="34" charset="0"/>
              </a:rPr>
              <a:t>QUBIC	</a:t>
            </a:r>
          </a:p>
          <a:p>
            <a:r>
              <a:rPr lang="it-IT" sz="1600" dirty="0">
                <a:cs typeface="Calibri" panose="020F0502020204030204" pitchFamily="34" charset="0"/>
              </a:rPr>
              <a:t>RESNOVA_CSN2</a:t>
            </a:r>
          </a:p>
          <a:p>
            <a:r>
              <a:rPr lang="it-IT" sz="1600" dirty="0">
                <a:cs typeface="Calibri" panose="020F0502020204030204" pitchFamily="34" charset="0"/>
              </a:rPr>
              <a:t>SPB2	</a:t>
            </a:r>
          </a:p>
          <a:p>
            <a:r>
              <a:rPr lang="it-IT" sz="1600" dirty="0">
                <a:cs typeface="Calibri" panose="020F0502020204030204" pitchFamily="34" charset="0"/>
              </a:rPr>
              <a:t>SWGO</a:t>
            </a:r>
          </a:p>
          <a:p>
            <a:r>
              <a:rPr lang="it-IT" sz="1600" dirty="0">
                <a:cs typeface="Calibri" panose="020F0502020204030204" pitchFamily="34" charset="0"/>
              </a:rPr>
              <a:t>XRO</a:t>
            </a:r>
          </a:p>
        </p:txBody>
      </p:sp>
      <p:sp>
        <p:nvSpPr>
          <p:cNvPr id="16" name="CasellaDiTesto 10">
            <a:extLst>
              <a:ext uri="{FF2B5EF4-FFF2-40B4-BE49-F238E27FC236}">
                <a16:creationId xmlns:a16="http://schemas.microsoft.com/office/drawing/2014/main" id="{753BA962-6BC3-8CB6-8C58-4CD8836D317E}"/>
              </a:ext>
            </a:extLst>
          </p:cNvPr>
          <p:cNvSpPr txBox="1"/>
          <p:nvPr/>
        </p:nvSpPr>
        <p:spPr>
          <a:xfrm>
            <a:off x="4539749" y="2392291"/>
            <a:ext cx="26499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Gravitational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Waves, General and Quantum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ARCHIMEDES2	</a:t>
            </a:r>
          </a:p>
          <a:p>
            <a:r>
              <a:rPr lang="it-IT" sz="1600" dirty="0">
                <a:cs typeface="Calibri" panose="020F0502020204030204" pitchFamily="34" charset="0"/>
              </a:rPr>
              <a:t>ET_ITALIA</a:t>
            </a:r>
          </a:p>
          <a:p>
            <a:r>
              <a:rPr lang="it-IT" sz="1600" dirty="0">
                <a:cs typeface="Calibri" panose="020F0502020204030204" pitchFamily="34" charset="0"/>
              </a:rPr>
              <a:t>GINGER		</a:t>
            </a:r>
          </a:p>
          <a:p>
            <a:r>
              <a:rPr lang="it-IT" sz="1600" dirty="0">
                <a:cs typeface="Calibri" panose="020F0502020204030204" pitchFamily="34" charset="0"/>
              </a:rPr>
              <a:t>GRAFIQO</a:t>
            </a:r>
          </a:p>
          <a:p>
            <a:r>
              <a:rPr lang="it-IT" sz="1600" dirty="0">
                <a:cs typeface="Calibri" panose="020F0502020204030204" pitchFamily="34" charset="0"/>
              </a:rPr>
              <a:t>LISA		</a:t>
            </a:r>
          </a:p>
          <a:p>
            <a:r>
              <a:rPr lang="it-IT" sz="1600" dirty="0">
                <a:cs typeface="Calibri" panose="020F0502020204030204" pitchFamily="34" charset="0"/>
              </a:rPr>
              <a:t>MEGANTE2</a:t>
            </a:r>
          </a:p>
          <a:p>
            <a:r>
              <a:rPr lang="it-IT" sz="1600" dirty="0">
                <a:cs typeface="Calibri" panose="020F0502020204030204" pitchFamily="34" charset="0"/>
              </a:rPr>
              <a:t>MOONLIGHT-2	</a:t>
            </a:r>
            <a:r>
              <a:rPr lang="it-IT" sz="1600" dirty="0" err="1">
                <a:cs typeface="Calibri" panose="020F0502020204030204" pitchFamily="34" charset="0"/>
              </a:rPr>
              <a:t>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ATOR_G</a:t>
            </a:r>
          </a:p>
          <a:p>
            <a:r>
              <a:rPr lang="it-IT" sz="1600" dirty="0">
                <a:cs typeface="Calibri" panose="020F0502020204030204" pitchFamily="34" charset="0"/>
              </a:rPr>
              <a:t>VIRGO</a:t>
            </a:r>
          </a:p>
        </p:txBody>
      </p:sp>
      <p:sp>
        <p:nvSpPr>
          <p:cNvPr id="17" name="Interruzione 14">
            <a:extLst>
              <a:ext uri="{FF2B5EF4-FFF2-40B4-BE49-F238E27FC236}">
                <a16:creationId xmlns:a16="http://schemas.microsoft.com/office/drawing/2014/main" id="{9A1A225A-1B1D-6CAA-179B-7A8E2B5E5AB5}"/>
              </a:ext>
            </a:extLst>
          </p:cNvPr>
          <p:cNvSpPr/>
          <p:nvPr/>
        </p:nvSpPr>
        <p:spPr>
          <a:xfrm>
            <a:off x="1633028" y="1977011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18" name="Interruzione 17">
            <a:extLst>
              <a:ext uri="{FF2B5EF4-FFF2-40B4-BE49-F238E27FC236}">
                <a16:creationId xmlns:a16="http://schemas.microsoft.com/office/drawing/2014/main" id="{9838DD96-6490-3B74-FB70-FABEDB3E7743}"/>
              </a:ext>
            </a:extLst>
          </p:cNvPr>
          <p:cNvSpPr/>
          <p:nvPr/>
        </p:nvSpPr>
        <p:spPr>
          <a:xfrm>
            <a:off x="4577966" y="1977011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B180D50-1ED8-8C68-D688-775BD1126EA4}"/>
              </a:ext>
            </a:extLst>
          </p:cNvPr>
          <p:cNvSpPr txBox="1"/>
          <p:nvPr/>
        </p:nvSpPr>
        <p:spPr>
          <a:xfrm>
            <a:off x="7608863" y="2335968"/>
            <a:ext cx="21523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Dark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Universe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BULLKID_DM	</a:t>
            </a:r>
          </a:p>
          <a:p>
            <a:r>
              <a:rPr lang="it-IT" sz="1600" dirty="0">
                <a:cs typeface="Calibri" panose="020F0502020204030204" pitchFamily="34" charset="0"/>
              </a:rPr>
              <a:t>COSINUS_CSN2</a:t>
            </a:r>
          </a:p>
          <a:p>
            <a:r>
              <a:rPr lang="it-IT" sz="1600" dirty="0">
                <a:cs typeface="Calibri" panose="020F0502020204030204" pitchFamily="34" charset="0"/>
              </a:rPr>
              <a:t>CRESST		</a:t>
            </a:r>
          </a:p>
          <a:p>
            <a:r>
              <a:rPr lang="it-IT" sz="1600" dirty="0">
                <a:cs typeface="Calibri" panose="020F0502020204030204" pitchFamily="34" charset="0"/>
              </a:rPr>
              <a:t>CYGNO</a:t>
            </a:r>
          </a:p>
          <a:p>
            <a:r>
              <a:rPr lang="it-IT" sz="1600" dirty="0">
                <a:cs typeface="Calibri" panose="020F0502020204030204" pitchFamily="34" charset="0"/>
              </a:rPr>
              <a:t>DAMA		</a:t>
            </a:r>
          </a:p>
          <a:p>
            <a:r>
              <a:rPr lang="it-IT" sz="1600" dirty="0">
                <a:cs typeface="Calibri" panose="020F0502020204030204" pitchFamily="34" charset="0"/>
              </a:rPr>
              <a:t>DARKSIDE</a:t>
            </a:r>
          </a:p>
          <a:p>
            <a:r>
              <a:rPr lang="it-IT" sz="1600" dirty="0">
                <a:cs typeface="Calibri" panose="020F0502020204030204" pitchFamily="34" charset="0"/>
              </a:rPr>
              <a:t>EUCLID		</a:t>
            </a:r>
          </a:p>
          <a:p>
            <a:r>
              <a:rPr lang="it-IT" sz="1600" dirty="0">
                <a:cs typeface="Calibri" panose="020F0502020204030204" pitchFamily="34" charset="0"/>
              </a:rPr>
              <a:t>NEWS</a:t>
            </a:r>
          </a:p>
          <a:p>
            <a:r>
              <a:rPr lang="it-IT" sz="1600" dirty="0">
                <a:cs typeface="Calibri" panose="020F0502020204030204" pitchFamily="34" charset="0"/>
              </a:rPr>
              <a:t>QUAX		</a:t>
            </a:r>
          </a:p>
          <a:p>
            <a:r>
              <a:rPr lang="it-IT" sz="1600" dirty="0">
                <a:cs typeface="Calibri" panose="020F0502020204030204" pitchFamily="34" charset="0"/>
              </a:rPr>
              <a:t>SABRE</a:t>
            </a:r>
          </a:p>
          <a:p>
            <a:r>
              <a:rPr lang="it-IT" sz="1600" dirty="0">
                <a:cs typeface="Calibri" panose="020F0502020204030204" pitchFamily="34" charset="0"/>
              </a:rPr>
              <a:t>XENON</a:t>
            </a:r>
          </a:p>
        </p:txBody>
      </p:sp>
      <p:sp>
        <p:nvSpPr>
          <p:cNvPr id="20" name="Interruzione 19">
            <a:extLst>
              <a:ext uri="{FF2B5EF4-FFF2-40B4-BE49-F238E27FC236}">
                <a16:creationId xmlns:a16="http://schemas.microsoft.com/office/drawing/2014/main" id="{944FCA78-909D-03E1-FC83-4BD67C30D838}"/>
              </a:ext>
            </a:extLst>
          </p:cNvPr>
          <p:cNvSpPr/>
          <p:nvPr/>
        </p:nvSpPr>
        <p:spPr>
          <a:xfrm>
            <a:off x="7683255" y="1938488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21" name="CasellaDiTesto 24">
            <a:extLst>
              <a:ext uri="{FF2B5EF4-FFF2-40B4-BE49-F238E27FC236}">
                <a16:creationId xmlns:a16="http://schemas.microsoft.com/office/drawing/2014/main" id="{2A4083C0-271A-1074-16A1-715DED0F3343}"/>
              </a:ext>
            </a:extLst>
          </p:cNvPr>
          <p:cNvSpPr txBox="1"/>
          <p:nvPr/>
        </p:nvSpPr>
        <p:spPr>
          <a:xfrm>
            <a:off x="10180291" y="2424604"/>
            <a:ext cx="20722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Neutrino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CUORE_CUPID 	</a:t>
            </a:r>
          </a:p>
          <a:p>
            <a:r>
              <a:rPr lang="it-IT" sz="1600" dirty="0">
                <a:cs typeface="Calibri" panose="020F0502020204030204" pitchFamily="34" charset="0"/>
              </a:rPr>
              <a:t>ENUBET2</a:t>
            </a:r>
          </a:p>
          <a:p>
            <a:r>
              <a:rPr lang="it-IT" sz="1600" dirty="0">
                <a:cs typeface="Calibri" panose="020F0502020204030204" pitchFamily="34" charset="0"/>
              </a:rPr>
              <a:t>GERDA		</a:t>
            </a:r>
          </a:p>
          <a:p>
            <a:r>
              <a:rPr lang="it-IT" sz="1600" dirty="0">
                <a:cs typeface="Calibri" panose="020F0502020204030204" pitchFamily="34" charset="0"/>
              </a:rPr>
              <a:t>HOLMES2</a:t>
            </a:r>
          </a:p>
          <a:p>
            <a:r>
              <a:rPr lang="it-IT" sz="1600" dirty="0">
                <a:cs typeface="Calibri" panose="020F0502020204030204" pitchFamily="34" charset="0"/>
              </a:rPr>
              <a:t>JUNO		</a:t>
            </a:r>
          </a:p>
          <a:p>
            <a:r>
              <a:rPr lang="it-IT" sz="1600" dirty="0">
                <a:cs typeface="Calibri" panose="020F0502020204030204" pitchFamily="34" charset="0"/>
              </a:rPr>
              <a:t>KATRIN_TRISTAN</a:t>
            </a:r>
          </a:p>
          <a:p>
            <a:r>
              <a:rPr lang="it-IT" sz="1600" dirty="0">
                <a:cs typeface="Calibri" panose="020F0502020204030204" pitchFamily="34" charset="0"/>
              </a:rPr>
              <a:t>NUCLEUS		</a:t>
            </a:r>
          </a:p>
          <a:p>
            <a:r>
              <a:rPr lang="it-IT" sz="1600" dirty="0">
                <a:cs typeface="Calibri" panose="020F0502020204030204" pitchFamily="34" charset="0"/>
              </a:rPr>
              <a:t>T2K</a:t>
            </a:r>
          </a:p>
        </p:txBody>
      </p:sp>
      <p:sp>
        <p:nvSpPr>
          <p:cNvPr id="22" name="Interruzione 25">
            <a:extLst>
              <a:ext uri="{FF2B5EF4-FFF2-40B4-BE49-F238E27FC236}">
                <a16:creationId xmlns:a16="http://schemas.microsoft.com/office/drawing/2014/main" id="{63C0E67B-E18E-D338-660F-DCA150BDAE64}"/>
              </a:ext>
            </a:extLst>
          </p:cNvPr>
          <p:cNvSpPr/>
          <p:nvPr/>
        </p:nvSpPr>
        <p:spPr>
          <a:xfrm>
            <a:off x="10300345" y="1968574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80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58083"/>
            <a:ext cx="10515600" cy="97200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CSN2: Attività di Ricerca</a:t>
            </a: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80993463-9DEB-0DAA-B9AC-53C1551F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20" y="1028021"/>
            <a:ext cx="2436790" cy="1825914"/>
          </a:xfrm>
          <a:prstGeom prst="rect">
            <a:avLst/>
          </a:prstGeom>
        </p:spPr>
      </p:pic>
      <p:pic>
        <p:nvPicPr>
          <p:cNvPr id="4" name="Immagine 11">
            <a:extLst>
              <a:ext uri="{FF2B5EF4-FFF2-40B4-BE49-F238E27FC236}">
                <a16:creationId xmlns:a16="http://schemas.microsoft.com/office/drawing/2014/main" id="{1B61B896-C811-BC88-C9E4-F50ACEE2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70" y="4624304"/>
            <a:ext cx="3095791" cy="1876373"/>
          </a:xfrm>
          <a:prstGeom prst="rect">
            <a:avLst/>
          </a:prstGeom>
        </p:spPr>
      </p:pic>
      <p:sp>
        <p:nvSpPr>
          <p:cNvPr id="5" name="CasellaDiTesto 12">
            <a:extLst>
              <a:ext uri="{FF2B5EF4-FFF2-40B4-BE49-F238E27FC236}">
                <a16:creationId xmlns:a16="http://schemas.microsoft.com/office/drawing/2014/main" id="{20B37D79-F0ED-627E-52A1-B51D28AD5294}"/>
              </a:ext>
            </a:extLst>
          </p:cNvPr>
          <p:cNvSpPr txBox="1"/>
          <p:nvPr/>
        </p:nvSpPr>
        <p:spPr>
          <a:xfrm>
            <a:off x="1042665" y="3785097"/>
            <a:ext cx="410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Scintillatori per rivelazione dark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matter</a:t>
            </a:r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(5900 Kg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Lxe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E67DECB9-DCE9-5C08-15A0-9FC8F0204614}"/>
              </a:ext>
            </a:extLst>
          </p:cNvPr>
          <p:cNvSpPr txBox="1"/>
          <p:nvPr/>
        </p:nvSpPr>
        <p:spPr>
          <a:xfrm>
            <a:off x="7693776" y="2837580"/>
            <a:ext cx="373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Rivelazione di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assioni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tramite fotoni MW con tecnologie quantistiche</a:t>
            </a: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E3181532-1040-912E-C212-2A78F2E8F27C}"/>
              </a:ext>
            </a:extLst>
          </p:cNvPr>
          <p:cNvSpPr txBox="1"/>
          <p:nvPr/>
        </p:nvSpPr>
        <p:spPr>
          <a:xfrm>
            <a:off x="4999473" y="5639428"/>
            <a:ext cx="252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Rivelazione di particelle DM dal rinculo di elementi leggeri in fase gas</a:t>
            </a:r>
          </a:p>
        </p:txBody>
      </p:sp>
      <p:sp>
        <p:nvSpPr>
          <p:cNvPr id="8" name="CasellaDiTesto 26">
            <a:extLst>
              <a:ext uri="{FF2B5EF4-FFF2-40B4-BE49-F238E27FC236}">
                <a16:creationId xmlns:a16="http://schemas.microsoft.com/office/drawing/2014/main" id="{7780B131-E47D-0846-4C3F-2528B5859B6F}"/>
              </a:ext>
            </a:extLst>
          </p:cNvPr>
          <p:cNvSpPr txBox="1"/>
          <p:nvPr/>
        </p:nvSpPr>
        <p:spPr>
          <a:xfrm>
            <a:off x="7659940" y="5246067"/>
            <a:ext cx="4407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Spettroscopia, timing imaging e polarimetria X.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Studio della materia in condizioni estreme di gravità, densità e magnetismo</a:t>
            </a:r>
          </a:p>
          <a:p>
            <a:pPr algn="ctr"/>
            <a:endParaRPr lang="it-IT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4611612B-47F9-1EB4-1D36-5EC933671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522" y="1089158"/>
            <a:ext cx="3925489" cy="2695939"/>
          </a:xfrm>
          <a:prstGeom prst="rect">
            <a:avLst/>
          </a:prstGeom>
        </p:spPr>
      </p:pic>
      <p:pic>
        <p:nvPicPr>
          <p:cNvPr id="10" name="Immagine 7">
            <a:extLst>
              <a:ext uri="{FF2B5EF4-FFF2-40B4-BE49-F238E27FC236}">
                <a16:creationId xmlns:a16="http://schemas.microsoft.com/office/drawing/2014/main" id="{3E9FC871-267F-07A9-143A-0DE84B3CC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934" y="667454"/>
            <a:ext cx="2518804" cy="1047708"/>
          </a:xfrm>
          <a:prstGeom prst="rect">
            <a:avLst/>
          </a:prstGeom>
        </p:spPr>
      </p:pic>
      <p:pic>
        <p:nvPicPr>
          <p:cNvPr id="11" name="Immagine 8">
            <a:extLst>
              <a:ext uri="{FF2B5EF4-FFF2-40B4-BE49-F238E27FC236}">
                <a16:creationId xmlns:a16="http://schemas.microsoft.com/office/drawing/2014/main" id="{C8FBBF93-546F-EB2F-7221-02D6EA60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095" y="1627213"/>
            <a:ext cx="2349500" cy="1155700"/>
          </a:xfrm>
          <a:prstGeom prst="rect">
            <a:avLst/>
          </a:prstGeom>
        </p:spPr>
      </p:pic>
      <p:pic>
        <p:nvPicPr>
          <p:cNvPr id="12" name="Immagine 10">
            <a:extLst>
              <a:ext uri="{FF2B5EF4-FFF2-40B4-BE49-F238E27FC236}">
                <a16:creationId xmlns:a16="http://schemas.microsoft.com/office/drawing/2014/main" id="{1FB58176-E905-DB0A-74C4-42B497F78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570" y="3484097"/>
            <a:ext cx="1953690" cy="2078394"/>
          </a:xfrm>
          <a:prstGeom prst="rect">
            <a:avLst/>
          </a:prstGeom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437CF2D8-1C51-CAA7-2EFC-3B3315C64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7184" y="3529875"/>
            <a:ext cx="4042876" cy="16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58083"/>
            <a:ext cx="10515600" cy="97200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CSN2: Attività di Ricerca</a:t>
            </a:r>
            <a:endParaRPr lang="it-IT" sz="3600" b="1" dirty="0">
              <a:solidFill>
                <a:srgbClr val="1D2C4A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20B37D79-F0ED-627E-52A1-B51D28AD5294}"/>
              </a:ext>
            </a:extLst>
          </p:cNvPr>
          <p:cNvSpPr txBox="1"/>
          <p:nvPr/>
        </p:nvSpPr>
        <p:spPr>
          <a:xfrm>
            <a:off x="930143" y="3338200"/>
            <a:ext cx="4105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Antenna gravitazionale satellitare (2035)</a:t>
            </a:r>
          </a:p>
        </p:txBody>
      </p:sp>
      <p:sp>
        <p:nvSpPr>
          <p:cNvPr id="4" name="CasellaDiTesto 13">
            <a:extLst>
              <a:ext uri="{FF2B5EF4-FFF2-40B4-BE49-F238E27FC236}">
                <a16:creationId xmlns:a16="http://schemas.microsoft.com/office/drawing/2014/main" id="{E67DECB9-DCE9-5C08-15A0-9FC8F0204614}"/>
              </a:ext>
            </a:extLst>
          </p:cNvPr>
          <p:cNvSpPr txBox="1"/>
          <p:nvPr/>
        </p:nvSpPr>
        <p:spPr>
          <a:xfrm>
            <a:off x="7734600" y="5492790"/>
            <a:ext cx="373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Antenne gravitazionali terrestri.</a:t>
            </a:r>
          </a:p>
        </p:txBody>
      </p:sp>
      <p:sp>
        <p:nvSpPr>
          <p:cNvPr id="5" name="CasellaDiTesto 15">
            <a:extLst>
              <a:ext uri="{FF2B5EF4-FFF2-40B4-BE49-F238E27FC236}">
                <a16:creationId xmlns:a16="http://schemas.microsoft.com/office/drawing/2014/main" id="{E3181532-1040-912E-C212-2A78F2E8F27C}"/>
              </a:ext>
            </a:extLst>
          </p:cNvPr>
          <p:cNvSpPr txBox="1"/>
          <p:nvPr/>
        </p:nvSpPr>
        <p:spPr>
          <a:xfrm>
            <a:off x="5057230" y="3661945"/>
            <a:ext cx="3105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0" i="0" dirty="0">
                <a:solidFill>
                  <a:srgbClr val="4950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Misure polarimetriche del fondo cosmico MW.</a:t>
            </a:r>
          </a:p>
        </p:txBody>
      </p:sp>
      <p:pic>
        <p:nvPicPr>
          <p:cNvPr id="6" name="Picture 2" descr="LISA: Airbus treibt Gravitationswellen-Observatorium voran">
            <a:extLst>
              <a:ext uri="{FF2B5EF4-FFF2-40B4-BE49-F238E27FC236}">
                <a16:creationId xmlns:a16="http://schemas.microsoft.com/office/drawing/2014/main" id="{0F9E3B62-2169-4227-E9D1-7917851F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69" y="967470"/>
            <a:ext cx="3049179" cy="22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91F6F0-172C-0ABB-D02B-BD0A1CCD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76" y="967470"/>
            <a:ext cx="2137770" cy="2693896"/>
          </a:xfrm>
          <a:prstGeom prst="rect">
            <a:avLst/>
          </a:prstGeom>
        </p:spPr>
      </p:pic>
      <p:pic>
        <p:nvPicPr>
          <p:cNvPr id="8" name="Immagine 9">
            <a:extLst>
              <a:ext uri="{FF2B5EF4-FFF2-40B4-BE49-F238E27FC236}">
                <a16:creationId xmlns:a16="http://schemas.microsoft.com/office/drawing/2014/main" id="{AABB4491-A2FA-96C6-911E-FCC78A90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843" y="886421"/>
            <a:ext cx="3363086" cy="3134937"/>
          </a:xfrm>
          <a:prstGeom prst="rect">
            <a:avLst/>
          </a:prstGeom>
        </p:spPr>
      </p:pic>
      <p:pic>
        <p:nvPicPr>
          <p:cNvPr id="9" name="Immagine 16">
            <a:extLst>
              <a:ext uri="{FF2B5EF4-FFF2-40B4-BE49-F238E27FC236}">
                <a16:creationId xmlns:a16="http://schemas.microsoft.com/office/drawing/2014/main" id="{E873F4F9-202E-92C3-3366-D5CAE4BD3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62" y="4347668"/>
            <a:ext cx="2426624" cy="2152310"/>
          </a:xfrm>
          <a:prstGeom prst="rect">
            <a:avLst/>
          </a:prstGeom>
        </p:spPr>
      </p:pic>
      <p:pic>
        <p:nvPicPr>
          <p:cNvPr id="10" name="Picture 4" descr="Interferometro VIRGO - Wikipedia">
            <a:extLst>
              <a:ext uri="{FF2B5EF4-FFF2-40B4-BE49-F238E27FC236}">
                <a16:creationId xmlns:a16="http://schemas.microsoft.com/office/drawing/2014/main" id="{E1AE0A54-4CA5-C1FB-C6AD-D4456159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63" y="4355579"/>
            <a:ext cx="2799196" cy="20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51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58083"/>
            <a:ext cx="10515600" cy="97200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CSN2: Attività di Ricerca</a:t>
            </a:r>
            <a:endParaRPr lang="it-IT" sz="3600" b="1" dirty="0">
              <a:solidFill>
                <a:srgbClr val="1D2C4A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Picture 2" descr="Einstein Telescope, al via il progetto per poterlo realizzare in Italia |  Wired Italia">
            <a:extLst>
              <a:ext uri="{FF2B5EF4-FFF2-40B4-BE49-F238E27FC236}">
                <a16:creationId xmlns:a16="http://schemas.microsoft.com/office/drawing/2014/main" id="{E12CC400-76C2-B580-3016-25648FAC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63" y="1393641"/>
            <a:ext cx="7977673" cy="44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8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28394A-B0F4-589C-C719-57F1DD2E40DA}"/>
              </a:ext>
            </a:extLst>
          </p:cNvPr>
          <p:cNvSpPr txBox="1"/>
          <p:nvPr/>
        </p:nvSpPr>
        <p:spPr>
          <a:xfrm>
            <a:off x="2010956" y="6488668"/>
            <a:ext cx="3602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 err="1">
                <a:solidFill>
                  <a:schemeClr val="accent1"/>
                </a:solidFill>
                <a:cs typeface="Arial"/>
              </a:rPr>
              <a:t>Relatore</a:t>
            </a:r>
            <a:r>
              <a:rPr lang="en-US" altLang="ko-KR" sz="1800" dirty="0">
                <a:solidFill>
                  <a:schemeClr val="accent1"/>
                </a:solidFill>
                <a:cs typeface="Arial"/>
              </a:rPr>
              <a:t>: Paolo Giubellino  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0003F411-8448-EF62-6CD5-884A45E2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4" y="97410"/>
            <a:ext cx="6291943" cy="61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5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27314" y="0"/>
            <a:ext cx="10526486" cy="1807029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CSN3</a:t>
            </a:r>
            <a:br>
              <a:rPr lang="it-IT" sz="36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it-IT" sz="3300" dirty="0">
                <a:cs typeface="Calibri"/>
              </a:rPr>
              <a:t>Presidente: Paolo Giubellino</a:t>
            </a:r>
            <a:br>
              <a:rPr lang="it-IT" sz="3300" dirty="0">
                <a:cs typeface="Calibri"/>
              </a:rPr>
            </a:br>
            <a:r>
              <a:rPr lang="it-IT" sz="33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Linee di Ricerca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1817916" y="2110318"/>
            <a:ext cx="294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Nuclear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Hadronic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Matter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ALICE</a:t>
            </a:r>
          </a:p>
          <a:p>
            <a:r>
              <a:rPr lang="it-IT" sz="1600" dirty="0">
                <a:cs typeface="Calibri" panose="020F0502020204030204" pitchFamily="34" charset="0"/>
              </a:rPr>
              <a:t>NA60_PLUS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753BA962-6BC3-8CB6-8C58-4CD8836D317E}"/>
              </a:ext>
            </a:extLst>
          </p:cNvPr>
          <p:cNvSpPr txBox="1"/>
          <p:nvPr/>
        </p:nvSpPr>
        <p:spPr>
          <a:xfrm>
            <a:off x="5537300" y="2110318"/>
            <a:ext cx="294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Nuclear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Astrophysics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ASFIN2</a:t>
            </a:r>
          </a:p>
          <a:p>
            <a:r>
              <a:rPr lang="it-IT" sz="1600" dirty="0">
                <a:cs typeface="Calibri" panose="020F0502020204030204" pitchFamily="34" charset="0"/>
              </a:rPr>
              <a:t>ERNA2</a:t>
            </a:r>
          </a:p>
          <a:p>
            <a:r>
              <a:rPr lang="it-IT" sz="1600" dirty="0">
                <a:cs typeface="Calibri" panose="020F0502020204030204" pitchFamily="34" charset="0"/>
              </a:rPr>
              <a:t>LUNA3</a:t>
            </a:r>
          </a:p>
          <a:p>
            <a:r>
              <a:rPr lang="it-IT" sz="1600" dirty="0">
                <a:cs typeface="Calibri" panose="020F0502020204030204" pitchFamily="34" charset="0"/>
              </a:rPr>
              <a:t>N-TOF</a:t>
            </a:r>
          </a:p>
          <a:p>
            <a:r>
              <a:rPr lang="it-IT" sz="1600" dirty="0">
                <a:cs typeface="Calibri" panose="020F0502020204030204" pitchFamily="34" charset="0"/>
              </a:rPr>
              <a:t>PANDORA_GR3</a:t>
            </a:r>
          </a:p>
        </p:txBody>
      </p:sp>
      <p:sp>
        <p:nvSpPr>
          <p:cNvPr id="5" name="Interruzione 14">
            <a:extLst>
              <a:ext uri="{FF2B5EF4-FFF2-40B4-BE49-F238E27FC236}">
                <a16:creationId xmlns:a16="http://schemas.microsoft.com/office/drawing/2014/main" id="{9A1A225A-1B1D-6CAA-179B-7A8E2B5E5AB5}"/>
              </a:ext>
            </a:extLst>
          </p:cNvPr>
          <p:cNvSpPr/>
          <p:nvPr/>
        </p:nvSpPr>
        <p:spPr>
          <a:xfrm>
            <a:off x="1856132" y="1695038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6" name="Interruzione 17">
            <a:extLst>
              <a:ext uri="{FF2B5EF4-FFF2-40B4-BE49-F238E27FC236}">
                <a16:creationId xmlns:a16="http://schemas.microsoft.com/office/drawing/2014/main" id="{9838DD96-6490-3B74-FB70-FABEDB3E7743}"/>
              </a:ext>
            </a:extLst>
          </p:cNvPr>
          <p:cNvSpPr/>
          <p:nvPr/>
        </p:nvSpPr>
        <p:spPr>
          <a:xfrm>
            <a:off x="5575516" y="1695038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18">
            <a:extLst>
              <a:ext uri="{FF2B5EF4-FFF2-40B4-BE49-F238E27FC236}">
                <a16:creationId xmlns:a16="http://schemas.microsoft.com/office/drawing/2014/main" id="{5B180D50-1ED8-8C68-D688-775BD1126EA4}"/>
              </a:ext>
            </a:extLst>
          </p:cNvPr>
          <p:cNvSpPr txBox="1"/>
          <p:nvPr/>
        </p:nvSpPr>
        <p:spPr>
          <a:xfrm>
            <a:off x="9257530" y="2110318"/>
            <a:ext cx="294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Nuclear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Structure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Reaction Dynamics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CHIRONE</a:t>
            </a:r>
          </a:p>
          <a:p>
            <a:r>
              <a:rPr lang="it-IT" sz="1600" dirty="0">
                <a:cs typeface="Calibri" panose="020F0502020204030204" pitchFamily="34" charset="0"/>
              </a:rPr>
              <a:t>FORTE</a:t>
            </a:r>
          </a:p>
          <a:p>
            <a:r>
              <a:rPr lang="it-IT" sz="1600" dirty="0">
                <a:cs typeface="Calibri" panose="020F0502020204030204" pitchFamily="34" charset="0"/>
              </a:rPr>
              <a:t>GAMMA</a:t>
            </a:r>
          </a:p>
          <a:p>
            <a:r>
              <a:rPr lang="it-IT" sz="1600" dirty="0">
                <a:cs typeface="Calibri" panose="020F0502020204030204" pitchFamily="34" charset="0"/>
              </a:rPr>
              <a:t>NUCLEX</a:t>
            </a:r>
          </a:p>
          <a:p>
            <a:r>
              <a:rPr lang="it-IT" sz="1600" dirty="0">
                <a:cs typeface="Calibri" panose="020F0502020204030204" pitchFamily="34" charset="0"/>
              </a:rPr>
              <a:t>NUMEN_GR3</a:t>
            </a:r>
          </a:p>
          <a:p>
            <a:r>
              <a:rPr lang="it-IT" sz="1600" dirty="0">
                <a:cs typeface="Calibri" panose="020F0502020204030204" pitchFamily="34" charset="0"/>
              </a:rPr>
              <a:t>PRISMA-PHYDES</a:t>
            </a:r>
          </a:p>
        </p:txBody>
      </p:sp>
      <p:sp>
        <p:nvSpPr>
          <p:cNvPr id="8" name="Interruzione 19">
            <a:extLst>
              <a:ext uri="{FF2B5EF4-FFF2-40B4-BE49-F238E27FC236}">
                <a16:creationId xmlns:a16="http://schemas.microsoft.com/office/drawing/2014/main" id="{944FCA78-909D-03E1-FC83-4BD67C30D838}"/>
              </a:ext>
            </a:extLst>
          </p:cNvPr>
          <p:cNvSpPr/>
          <p:nvPr/>
        </p:nvSpPr>
        <p:spPr>
          <a:xfrm>
            <a:off x="9295746" y="1695038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9" name="CasellaDiTesto 20">
            <a:extLst>
              <a:ext uri="{FF2B5EF4-FFF2-40B4-BE49-F238E27FC236}">
                <a16:creationId xmlns:a16="http://schemas.microsoft.com/office/drawing/2014/main" id="{12FB6785-41B8-3B6C-CC65-44A46D3BE4E9}"/>
              </a:ext>
            </a:extLst>
          </p:cNvPr>
          <p:cNvSpPr txBox="1"/>
          <p:nvPr/>
        </p:nvSpPr>
        <p:spPr>
          <a:xfrm>
            <a:off x="1817916" y="4966014"/>
            <a:ext cx="294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Quark and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Hadron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Dynamics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EPIC</a:t>
            </a:r>
          </a:p>
          <a:p>
            <a:r>
              <a:rPr lang="it-IT" sz="1600" dirty="0">
                <a:cs typeface="Calibri" panose="020F0502020204030204" pitchFamily="34" charset="0"/>
              </a:rPr>
              <a:t>JLAB12</a:t>
            </a:r>
          </a:p>
          <a:p>
            <a:r>
              <a:rPr lang="it-IT" sz="1600" dirty="0">
                <a:cs typeface="Calibri" panose="020F0502020204030204" pitchFamily="34" charset="0"/>
              </a:rPr>
              <a:t>KAONNIS</a:t>
            </a:r>
          </a:p>
          <a:p>
            <a:r>
              <a:rPr lang="it-IT" sz="1600" dirty="0">
                <a:cs typeface="Calibri" panose="020F0502020204030204" pitchFamily="34" charset="0"/>
              </a:rPr>
              <a:t>MAMBO</a:t>
            </a:r>
          </a:p>
          <a:p>
            <a:r>
              <a:rPr lang="it-IT" sz="1600" dirty="0">
                <a:cs typeface="Calibri" panose="020F0502020204030204" pitchFamily="34" charset="0"/>
              </a:rPr>
              <a:t>REST</a:t>
            </a:r>
          </a:p>
          <a:p>
            <a:r>
              <a:rPr lang="it-IT" sz="1600" dirty="0">
                <a:cs typeface="Calibri" panose="020F0502020204030204" pitchFamily="34" charset="0"/>
              </a:rPr>
              <a:t>ULYSSES</a:t>
            </a:r>
          </a:p>
        </p:txBody>
      </p:sp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B5334024-5685-32C1-74F0-AABC9B283854}"/>
              </a:ext>
            </a:extLst>
          </p:cNvPr>
          <p:cNvSpPr txBox="1"/>
          <p:nvPr/>
        </p:nvSpPr>
        <p:spPr>
          <a:xfrm>
            <a:off x="5537300" y="4966014"/>
            <a:ext cx="294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Symmetries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Fundamental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Interactions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FAMU</a:t>
            </a:r>
          </a:p>
          <a:p>
            <a:r>
              <a:rPr lang="it-IT" sz="1600" dirty="0">
                <a:cs typeface="Calibri" panose="020F0502020204030204" pitchFamily="34" charset="0"/>
              </a:rPr>
              <a:t>JEDI</a:t>
            </a:r>
          </a:p>
          <a:p>
            <a:r>
              <a:rPr lang="it-IT" sz="1600" dirty="0">
                <a:cs typeface="Calibri" panose="020F0502020204030204" pitchFamily="34" charset="0"/>
              </a:rPr>
              <a:t>LEA</a:t>
            </a:r>
          </a:p>
          <a:p>
            <a:r>
              <a:rPr lang="it-IT" sz="1600" dirty="0">
                <a:cs typeface="Calibri" panose="020F0502020204030204" pitchFamily="34" charset="0"/>
              </a:rPr>
              <a:t>VIP</a:t>
            </a:r>
          </a:p>
        </p:txBody>
      </p:sp>
      <p:sp>
        <p:nvSpPr>
          <p:cNvPr id="11" name="Interruzione 22">
            <a:extLst>
              <a:ext uri="{FF2B5EF4-FFF2-40B4-BE49-F238E27FC236}">
                <a16:creationId xmlns:a16="http://schemas.microsoft.com/office/drawing/2014/main" id="{5F2C02CC-8D94-46A4-A2FF-316F3F1A4C76}"/>
              </a:ext>
            </a:extLst>
          </p:cNvPr>
          <p:cNvSpPr/>
          <p:nvPr/>
        </p:nvSpPr>
        <p:spPr>
          <a:xfrm>
            <a:off x="1856132" y="4550734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Interruzione 23">
            <a:extLst>
              <a:ext uri="{FF2B5EF4-FFF2-40B4-BE49-F238E27FC236}">
                <a16:creationId xmlns:a16="http://schemas.microsoft.com/office/drawing/2014/main" id="{7CE300CB-F59B-A9CA-C202-AFD85328B39A}"/>
              </a:ext>
            </a:extLst>
          </p:cNvPr>
          <p:cNvSpPr/>
          <p:nvPr/>
        </p:nvSpPr>
        <p:spPr>
          <a:xfrm>
            <a:off x="5575516" y="4550734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24">
            <a:extLst>
              <a:ext uri="{FF2B5EF4-FFF2-40B4-BE49-F238E27FC236}">
                <a16:creationId xmlns:a16="http://schemas.microsoft.com/office/drawing/2014/main" id="{2A4083C0-271A-1074-16A1-715DED0F3343}"/>
              </a:ext>
            </a:extLst>
          </p:cNvPr>
          <p:cNvSpPr txBox="1"/>
          <p:nvPr/>
        </p:nvSpPr>
        <p:spPr>
          <a:xfrm>
            <a:off x="9257530" y="4966014"/>
            <a:ext cx="294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Applications and Society Benefits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FOOT</a:t>
            </a:r>
          </a:p>
          <a:p>
            <a:r>
              <a:rPr lang="it-IT" sz="1600" dirty="0">
                <a:cs typeface="Calibri" panose="020F0502020204030204" pitchFamily="34" charset="0"/>
              </a:rPr>
              <a:t>SPES-MED</a:t>
            </a:r>
          </a:p>
        </p:txBody>
      </p:sp>
      <p:sp>
        <p:nvSpPr>
          <p:cNvPr id="14" name="Interruzione 25">
            <a:extLst>
              <a:ext uri="{FF2B5EF4-FFF2-40B4-BE49-F238E27FC236}">
                <a16:creationId xmlns:a16="http://schemas.microsoft.com/office/drawing/2014/main" id="{63C0E67B-E18E-D338-660F-DCA150BDAE64}"/>
              </a:ext>
            </a:extLst>
          </p:cNvPr>
          <p:cNvSpPr/>
          <p:nvPr/>
        </p:nvSpPr>
        <p:spPr>
          <a:xfrm>
            <a:off x="9295746" y="4550734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81642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CSN3: Attività di Ricerca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56816F7E-EF74-2F2E-62EF-CFE8194C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33" y="816429"/>
            <a:ext cx="10763396" cy="497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9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7336971" cy="81642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CSN3: Attività di Ricerca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741A65-AC28-5972-E555-04078FF1E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37" y="816429"/>
            <a:ext cx="4030453" cy="2885070"/>
          </a:xfrm>
          <a:prstGeom prst="rect">
            <a:avLst/>
          </a:prstGeom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A28DF410-93A7-4FD3-C847-4E8949F4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47" y="3110631"/>
            <a:ext cx="2378714" cy="2462422"/>
          </a:xfrm>
          <a:prstGeom prst="rect">
            <a:avLst/>
          </a:prstGeom>
        </p:spPr>
      </p:pic>
      <p:sp>
        <p:nvSpPr>
          <p:cNvPr id="6" name="CasellaDiTesto 12">
            <a:extLst>
              <a:ext uri="{FF2B5EF4-FFF2-40B4-BE49-F238E27FC236}">
                <a16:creationId xmlns:a16="http://schemas.microsoft.com/office/drawing/2014/main" id="{20B37D79-F0ED-627E-52A1-B51D28AD5294}"/>
              </a:ext>
            </a:extLst>
          </p:cNvPr>
          <p:cNvSpPr txBox="1"/>
          <p:nvPr/>
        </p:nvSpPr>
        <p:spPr>
          <a:xfrm>
            <a:off x="1378836" y="3755574"/>
            <a:ext cx="4176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Stati primordiali della materia da urti Pb-Pb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QCD della materia condensata ad alte T (pp)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Tracker &amp; Timing Layer</a:t>
            </a:r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E67DECB9-DCE9-5C08-15A0-9FC8F0204614}"/>
              </a:ext>
            </a:extLst>
          </p:cNvPr>
          <p:cNvSpPr txBox="1"/>
          <p:nvPr/>
        </p:nvSpPr>
        <p:spPr>
          <a:xfrm>
            <a:off x="8928083" y="4840392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Spettroscopia gamma di alta risoluzione</a:t>
            </a:r>
          </a:p>
        </p:txBody>
      </p:sp>
      <p:sp>
        <p:nvSpPr>
          <p:cNvPr id="8" name="CasellaDiTesto 15">
            <a:extLst>
              <a:ext uri="{FF2B5EF4-FFF2-40B4-BE49-F238E27FC236}">
                <a16:creationId xmlns:a16="http://schemas.microsoft.com/office/drawing/2014/main" id="{E3181532-1040-912E-C212-2A78F2E8F27C}"/>
              </a:ext>
            </a:extLst>
          </p:cNvPr>
          <p:cNvSpPr txBox="1"/>
          <p:nvPr/>
        </p:nvSpPr>
        <p:spPr>
          <a:xfrm>
            <a:off x="5814990" y="5579045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Elementi super pesanti</a:t>
            </a:r>
          </a:p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Nuclei «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neutron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rich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»</a:t>
            </a:r>
          </a:p>
        </p:txBody>
      </p:sp>
      <p:pic>
        <p:nvPicPr>
          <p:cNvPr id="11" name="Picture 6" descr="AGATA Home Page | AGATA">
            <a:extLst>
              <a:ext uri="{FF2B5EF4-FFF2-40B4-BE49-F238E27FC236}">
                <a16:creationId xmlns:a16="http://schemas.microsoft.com/office/drawing/2014/main" id="{4AB5D3EF-F9A9-4AE8-FB3A-CEA148408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6"/>
          <a:stretch/>
        </p:blipFill>
        <p:spPr bwMode="auto">
          <a:xfrm>
            <a:off x="8922427" y="984057"/>
            <a:ext cx="2948623" cy="38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4" descr="Immagine che contiene schermata, arte&#10;&#10;Descrizione generata automaticamente">
            <a:extLst>
              <a:ext uri="{FF2B5EF4-FFF2-40B4-BE49-F238E27FC236}">
                <a16:creationId xmlns:a16="http://schemas.microsoft.com/office/drawing/2014/main" id="{1518FB82-C30D-5EA2-80FC-2F326FE32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90" y="4402993"/>
            <a:ext cx="4380750" cy="23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7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81642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CSN3: Attività di Ricerca</a:t>
            </a:r>
          </a:p>
        </p:txBody>
      </p:sp>
      <p:pic>
        <p:nvPicPr>
          <p:cNvPr id="3" name="Immagine 8">
            <a:extLst>
              <a:ext uri="{FF2B5EF4-FFF2-40B4-BE49-F238E27FC236}">
                <a16:creationId xmlns:a16="http://schemas.microsoft.com/office/drawing/2014/main" id="{06B4C6D8-038E-87CF-6DF0-B2C27189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72" y="998384"/>
            <a:ext cx="4836803" cy="2233387"/>
          </a:xfrm>
          <a:prstGeom prst="rect">
            <a:avLst/>
          </a:prstGeom>
        </p:spPr>
      </p:pic>
      <p:sp>
        <p:nvSpPr>
          <p:cNvPr id="4" name="CasellaDiTesto 10">
            <a:extLst>
              <a:ext uri="{FF2B5EF4-FFF2-40B4-BE49-F238E27FC236}">
                <a16:creationId xmlns:a16="http://schemas.microsoft.com/office/drawing/2014/main" id="{CC425448-3059-4D43-3897-61A18EA752E9}"/>
              </a:ext>
            </a:extLst>
          </p:cNvPr>
          <p:cNvSpPr txBox="1"/>
          <p:nvPr/>
        </p:nvSpPr>
        <p:spPr>
          <a:xfrm>
            <a:off x="2155716" y="3569229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Reazioni di ioni pesanti vicino alla barriera coulombiana</a:t>
            </a:r>
          </a:p>
        </p:txBody>
      </p:sp>
      <p:grpSp>
        <p:nvGrpSpPr>
          <p:cNvPr id="5" name="Gruppo 14">
            <a:extLst>
              <a:ext uri="{FF2B5EF4-FFF2-40B4-BE49-F238E27FC236}">
                <a16:creationId xmlns:a16="http://schemas.microsoft.com/office/drawing/2014/main" id="{6821C133-316E-248B-49A3-ADAA89E5A2A1}"/>
              </a:ext>
            </a:extLst>
          </p:cNvPr>
          <p:cNvGrpSpPr/>
          <p:nvPr/>
        </p:nvGrpSpPr>
        <p:grpSpPr>
          <a:xfrm>
            <a:off x="7316222" y="878294"/>
            <a:ext cx="4558221" cy="3344178"/>
            <a:chOff x="6665100" y="628349"/>
            <a:chExt cx="4558221" cy="3344178"/>
          </a:xfrm>
        </p:grpSpPr>
        <p:pic>
          <p:nvPicPr>
            <p:cNvPr id="6" name="Immagine 12">
              <a:extLst>
                <a:ext uri="{FF2B5EF4-FFF2-40B4-BE49-F238E27FC236}">
                  <a16:creationId xmlns:a16="http://schemas.microsoft.com/office/drawing/2014/main" id="{73CD8AC1-33BE-3E94-9EE5-CF1848CD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5100" y="628349"/>
              <a:ext cx="4444794" cy="3344178"/>
            </a:xfrm>
            <a:prstGeom prst="rect">
              <a:avLst/>
            </a:prstGeom>
          </p:spPr>
        </p:pic>
        <p:sp>
          <p:nvSpPr>
            <p:cNvPr id="7" name="Rettangolo 13">
              <a:extLst>
                <a:ext uri="{FF2B5EF4-FFF2-40B4-BE49-F238E27FC236}">
                  <a16:creationId xmlns:a16="http://schemas.microsoft.com/office/drawing/2014/main" id="{788A4C5E-48BD-ADB8-87B0-43CA0432C948}"/>
                </a:ext>
              </a:extLst>
            </p:cNvPr>
            <p:cNvSpPr/>
            <p:nvPr/>
          </p:nvSpPr>
          <p:spPr>
            <a:xfrm>
              <a:off x="9929446" y="3540369"/>
              <a:ext cx="1293875" cy="30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15">
            <a:extLst>
              <a:ext uri="{FF2B5EF4-FFF2-40B4-BE49-F238E27FC236}">
                <a16:creationId xmlns:a16="http://schemas.microsoft.com/office/drawing/2014/main" id="{E16B0124-E0CB-369A-5A89-B82C966FDFB9}"/>
              </a:ext>
            </a:extLst>
          </p:cNvPr>
          <p:cNvSpPr txBox="1"/>
          <p:nvPr/>
        </p:nvSpPr>
        <p:spPr>
          <a:xfrm>
            <a:off x="7456714" y="4306611"/>
            <a:ext cx="4304301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Sezioni d’urto di reazioni con neutroni.</a:t>
            </a:r>
          </a:p>
        </p:txBody>
      </p:sp>
      <p:pic>
        <p:nvPicPr>
          <p:cNvPr id="9" name="Immagine 16">
            <a:extLst>
              <a:ext uri="{FF2B5EF4-FFF2-40B4-BE49-F238E27FC236}">
                <a16:creationId xmlns:a16="http://schemas.microsoft.com/office/drawing/2014/main" id="{A04E9FC0-9F94-1432-692A-A7801FFE7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34" b="44300"/>
          <a:stretch/>
        </p:blipFill>
        <p:spPr>
          <a:xfrm>
            <a:off x="2373089" y="5318169"/>
            <a:ext cx="3516086" cy="941645"/>
          </a:xfrm>
          <a:prstGeom prst="rect">
            <a:avLst/>
          </a:prstGeom>
        </p:spPr>
      </p:pic>
      <p:sp>
        <p:nvSpPr>
          <p:cNvPr id="10" name="CasellaDiTesto 17">
            <a:extLst>
              <a:ext uri="{FF2B5EF4-FFF2-40B4-BE49-F238E27FC236}">
                <a16:creationId xmlns:a16="http://schemas.microsoft.com/office/drawing/2014/main" id="{8A0E0906-20B5-3AF4-60DE-F1B5EA19ADEF}"/>
              </a:ext>
            </a:extLst>
          </p:cNvPr>
          <p:cNvSpPr txBox="1"/>
          <p:nvPr/>
        </p:nvSpPr>
        <p:spPr>
          <a:xfrm>
            <a:off x="2804942" y="6145438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Misura di sezioni d’urto di interesse astrofisico.</a:t>
            </a:r>
          </a:p>
        </p:txBody>
      </p:sp>
      <p:pic>
        <p:nvPicPr>
          <p:cNvPr id="11" name="Picture 3" descr="IMG_7422.jpg">
            <a:extLst>
              <a:ext uri="{FF2B5EF4-FFF2-40B4-BE49-F238E27FC236}">
                <a16:creationId xmlns:a16="http://schemas.microsoft.com/office/drawing/2014/main" id="{6A8C209A-6225-DC2D-04C6-5E7E6E752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943" y="3555112"/>
            <a:ext cx="4866214" cy="196394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142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81642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CSN3: Attività di Ricerca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425448-3059-4D43-3897-61A18EA752E9}"/>
              </a:ext>
            </a:extLst>
          </p:cNvPr>
          <p:cNvSpPr txBox="1"/>
          <p:nvPr/>
        </p:nvSpPr>
        <p:spPr>
          <a:xfrm>
            <a:off x="1838690" y="3437648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Doppio decadimento beta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E16B0124-E0CB-369A-5A89-B82C966FDFB9}"/>
              </a:ext>
            </a:extLst>
          </p:cNvPr>
          <p:cNvSpPr txBox="1"/>
          <p:nvPr/>
        </p:nvSpPr>
        <p:spPr>
          <a:xfrm>
            <a:off x="6293213" y="3096367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Struttura elettromagnetica del protone.</a:t>
            </a:r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27A83037-64D8-FAFB-A1AE-DB0D8FBF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76" y="665992"/>
            <a:ext cx="2624261" cy="2726174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448B617-1716-4AA3-1105-54AE9C2C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88" y="980617"/>
            <a:ext cx="3578027" cy="202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35">
            <a:extLst>
              <a:ext uri="{FF2B5EF4-FFF2-40B4-BE49-F238E27FC236}">
                <a16:creationId xmlns:a16="http://schemas.microsoft.com/office/drawing/2014/main" id="{5BBDA251-DF0C-6301-3C02-740730437349}"/>
              </a:ext>
            </a:extLst>
          </p:cNvPr>
          <p:cNvGrpSpPr>
            <a:grpSpLocks noChangeAspect="1"/>
          </p:cNvGrpSpPr>
          <p:nvPr/>
        </p:nvGrpSpPr>
        <p:grpSpPr>
          <a:xfrm>
            <a:off x="1472753" y="3814508"/>
            <a:ext cx="8147860" cy="1871296"/>
            <a:chOff x="773698" y="695720"/>
            <a:chExt cx="10931949" cy="2510710"/>
          </a:xfrm>
        </p:grpSpPr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C3DC3405-EF15-584C-872A-433053AD8ED1}"/>
                </a:ext>
              </a:extLst>
            </p:cNvPr>
            <p:cNvSpPr txBox="1"/>
            <p:nvPr/>
          </p:nvSpPr>
          <p:spPr>
            <a:xfrm>
              <a:off x="2313089" y="2226762"/>
              <a:ext cx="1170698" cy="5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Perdite in riflessione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7" name="Picture 3" descr="C:\Users\Mozart487\Desktop\Thesis\figures\exp_overview\aegis_traps_electrodes.png">
              <a:extLst>
                <a:ext uri="{FF2B5EF4-FFF2-40B4-BE49-F238E27FC236}">
                  <a16:creationId xmlns:a16="http://schemas.microsoft.com/office/drawing/2014/main" id="{48C1CB63-E97B-0664-9605-27BB9F82A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 r="5064" b="66273"/>
            <a:stretch/>
          </p:blipFill>
          <p:spPr bwMode="auto">
            <a:xfrm>
              <a:off x="2987668" y="1006174"/>
              <a:ext cx="6686030" cy="92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F4D68182-5800-BDD5-D97F-9EAB7D682184}"/>
                </a:ext>
              </a:extLst>
            </p:cNvPr>
            <p:cNvSpPr/>
            <p:nvPr/>
          </p:nvSpPr>
          <p:spPr>
            <a:xfrm flipH="1">
              <a:off x="3085783" y="1344769"/>
              <a:ext cx="45719" cy="6616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Oval 31">
              <a:extLst>
                <a:ext uri="{FF2B5EF4-FFF2-40B4-BE49-F238E27FC236}">
                  <a16:creationId xmlns:a16="http://schemas.microsoft.com/office/drawing/2014/main" id="{8CD77925-DE42-1E26-D11A-70E9F659F827}"/>
                </a:ext>
              </a:extLst>
            </p:cNvPr>
            <p:cNvSpPr/>
            <p:nvPr/>
          </p:nvSpPr>
          <p:spPr>
            <a:xfrm rot="10800000">
              <a:off x="4009576" y="2225859"/>
              <a:ext cx="999205" cy="9319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BD155494-5D91-04DB-4684-F59328C130AB}"/>
                </a:ext>
              </a:extLst>
            </p:cNvPr>
            <p:cNvSpPr txBox="1"/>
            <p:nvPr/>
          </p:nvSpPr>
          <p:spPr>
            <a:xfrm>
              <a:off x="9060501" y="1107937"/>
              <a:ext cx="1947367" cy="5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perdite in trasmissione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ounded Rectangle 83">
              <a:extLst>
                <a:ext uri="{FF2B5EF4-FFF2-40B4-BE49-F238E27FC236}">
                  <a16:creationId xmlns:a16="http://schemas.microsoft.com/office/drawing/2014/main" id="{FEAAF6DB-2615-C8E9-94AD-53D632CAEBFE}"/>
                </a:ext>
              </a:extLst>
            </p:cNvPr>
            <p:cNvSpPr/>
            <p:nvPr/>
          </p:nvSpPr>
          <p:spPr>
            <a:xfrm>
              <a:off x="7954974" y="1490736"/>
              <a:ext cx="242596" cy="360902"/>
            </a:xfrm>
            <a:prstGeom prst="roundRect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C7E0D3-F403-BE3E-C101-7336127FD927}"/>
                </a:ext>
              </a:extLst>
            </p:cNvPr>
            <p:cNvSpPr txBox="1"/>
            <p:nvPr/>
          </p:nvSpPr>
          <p:spPr>
            <a:xfrm>
              <a:off x="10102042" y="1459446"/>
              <a:ext cx="669312" cy="351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MCP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7CECC9-EF69-76B1-AE2C-57CA0EF463A9}"/>
                </a:ext>
              </a:extLst>
            </p:cNvPr>
            <p:cNvSpPr/>
            <p:nvPr/>
          </p:nvSpPr>
          <p:spPr>
            <a:xfrm>
              <a:off x="10047080" y="1469049"/>
              <a:ext cx="73071" cy="3677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56BE9A-4999-140F-838D-6163BD03C24D}"/>
                </a:ext>
              </a:extLst>
            </p:cNvPr>
            <p:cNvGrpSpPr/>
            <p:nvPr/>
          </p:nvGrpSpPr>
          <p:grpSpPr>
            <a:xfrm>
              <a:off x="1173033" y="1624589"/>
              <a:ext cx="1092231" cy="93196"/>
              <a:chOff x="1683082" y="1564154"/>
              <a:chExt cx="1092231" cy="93196"/>
            </a:xfrm>
          </p:grpSpPr>
          <p:sp>
            <p:nvSpPr>
              <p:cNvPr id="51" name="Oval 27">
                <a:extLst>
                  <a:ext uri="{FF2B5EF4-FFF2-40B4-BE49-F238E27FC236}">
                    <a16:creationId xmlns:a16="http://schemas.microsoft.com/office/drawing/2014/main" id="{FE50476B-A949-EED6-3320-3A24D2DF3794}"/>
                  </a:ext>
                </a:extLst>
              </p:cNvPr>
              <p:cNvSpPr/>
              <p:nvPr/>
            </p:nvSpPr>
            <p:spPr>
              <a:xfrm>
                <a:off x="1683082" y="1564154"/>
                <a:ext cx="999205" cy="9319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52" name="Straight Arrow Connector 28">
                <a:extLst>
                  <a:ext uri="{FF2B5EF4-FFF2-40B4-BE49-F238E27FC236}">
                    <a16:creationId xmlns:a16="http://schemas.microsoft.com/office/drawing/2014/main" id="{2948512D-CAD5-D79A-D4B3-56668D833104}"/>
                  </a:ext>
                </a:extLst>
              </p:cNvPr>
              <p:cNvCxnSpPr>
                <a:cxnSpLocks/>
                <a:stCxn id="51" idx="6"/>
              </p:cNvCxnSpPr>
              <p:nvPr/>
            </p:nvCxnSpPr>
            <p:spPr>
              <a:xfrm flipV="1">
                <a:off x="2682287" y="1608495"/>
                <a:ext cx="93026" cy="2257"/>
              </a:xfrm>
              <a:prstGeom prst="straightConnector1">
                <a:avLst/>
              </a:prstGeom>
              <a:ln w="3810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50">
              <a:extLst>
                <a:ext uri="{FF2B5EF4-FFF2-40B4-BE49-F238E27FC236}">
                  <a16:creationId xmlns:a16="http://schemas.microsoft.com/office/drawing/2014/main" id="{4A413FA1-2E0E-6B60-BE9B-A18182A29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70964" b="-10345"/>
            <a:stretch/>
          </p:blipFill>
          <p:spPr>
            <a:xfrm>
              <a:off x="2758517" y="764404"/>
              <a:ext cx="456334" cy="304801"/>
            </a:xfrm>
            <a:prstGeom prst="rect">
              <a:avLst/>
            </a:prstGeom>
          </p:spPr>
        </p:pic>
        <p:sp>
          <p:nvSpPr>
            <p:cNvPr id="26" name="Up Arrow 93">
              <a:extLst>
                <a:ext uri="{FF2B5EF4-FFF2-40B4-BE49-F238E27FC236}">
                  <a16:creationId xmlns:a16="http://schemas.microsoft.com/office/drawing/2014/main" id="{622D2E22-DC69-A22D-090E-FBB744B4D9E9}"/>
                </a:ext>
              </a:extLst>
            </p:cNvPr>
            <p:cNvSpPr/>
            <p:nvPr/>
          </p:nvSpPr>
          <p:spPr>
            <a:xfrm>
              <a:off x="3340246" y="1480371"/>
              <a:ext cx="337152" cy="367743"/>
            </a:xfrm>
            <a:prstGeom prst="upArrow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53">
              <a:extLst>
                <a:ext uri="{FF2B5EF4-FFF2-40B4-BE49-F238E27FC236}">
                  <a16:creationId xmlns:a16="http://schemas.microsoft.com/office/drawing/2014/main" id="{9F449436-4E9B-CEF1-5D6C-64382636E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r="69634" b="812"/>
            <a:stretch/>
          </p:blipFill>
          <p:spPr>
            <a:xfrm>
              <a:off x="3041955" y="2309738"/>
              <a:ext cx="436750" cy="255085"/>
            </a:xfrm>
            <a:prstGeom prst="rect">
              <a:avLst/>
            </a:prstGeom>
          </p:spPr>
        </p:pic>
        <p:sp>
          <p:nvSpPr>
            <p:cNvPr id="28" name="TextBox 54">
              <a:extLst>
                <a:ext uri="{FF2B5EF4-FFF2-40B4-BE49-F238E27FC236}">
                  <a16:creationId xmlns:a16="http://schemas.microsoft.com/office/drawing/2014/main" id="{0D76B834-8CA0-0843-A5C9-00CCEDD121A6}"/>
                </a:ext>
              </a:extLst>
            </p:cNvPr>
            <p:cNvSpPr txBox="1"/>
            <p:nvPr/>
          </p:nvSpPr>
          <p:spPr>
            <a:xfrm>
              <a:off x="4134003" y="2354011"/>
              <a:ext cx="1947367" cy="340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frazione catturata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29" name="Straight Arrow Connector 59">
              <a:extLst>
                <a:ext uri="{FF2B5EF4-FFF2-40B4-BE49-F238E27FC236}">
                  <a16:creationId xmlns:a16="http://schemas.microsoft.com/office/drawing/2014/main" id="{BADC5669-3A6A-47DE-1ED5-F5C40662B10D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2308151" y="1657030"/>
              <a:ext cx="5498857" cy="12285"/>
            </a:xfrm>
            <a:prstGeom prst="straightConnector1">
              <a:avLst/>
            </a:prstGeom>
            <a:ln w="44450">
              <a:solidFill>
                <a:srgbClr val="0099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row: Circular 61">
              <a:extLst>
                <a:ext uri="{FF2B5EF4-FFF2-40B4-BE49-F238E27FC236}">
                  <a16:creationId xmlns:a16="http://schemas.microsoft.com/office/drawing/2014/main" id="{84AC87A8-897C-62B2-6965-D81B4D9216F9}"/>
                </a:ext>
              </a:extLst>
            </p:cNvPr>
            <p:cNvSpPr/>
            <p:nvPr/>
          </p:nvSpPr>
          <p:spPr>
            <a:xfrm rot="5400000">
              <a:off x="7635413" y="1622384"/>
              <a:ext cx="343191" cy="36655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0271"/>
              </a:avLst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31" name="Straight Arrow Connector 64">
              <a:extLst>
                <a:ext uri="{FF2B5EF4-FFF2-40B4-BE49-F238E27FC236}">
                  <a16:creationId xmlns:a16="http://schemas.microsoft.com/office/drawing/2014/main" id="{EED63857-CB4E-AADD-96DF-11313ABF0C76}"/>
                </a:ext>
              </a:extLst>
            </p:cNvPr>
            <p:cNvCxnSpPr>
              <a:cxnSpLocks/>
              <a:stCxn id="30" idx="2"/>
              <a:endCxn id="32" idx="0"/>
            </p:cNvCxnSpPr>
            <p:nvPr/>
          </p:nvCxnSpPr>
          <p:spPr>
            <a:xfrm flipH="1" flipV="1">
              <a:off x="3992040" y="1926286"/>
              <a:ext cx="3814969" cy="15722"/>
            </a:xfrm>
            <a:prstGeom prst="straightConnector1">
              <a:avLst/>
            </a:prstGeom>
            <a:ln w="44450">
              <a:solidFill>
                <a:srgbClr val="0099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row: Circular 66">
              <a:extLst>
                <a:ext uri="{FF2B5EF4-FFF2-40B4-BE49-F238E27FC236}">
                  <a16:creationId xmlns:a16="http://schemas.microsoft.com/office/drawing/2014/main" id="{503A4620-E282-CEE1-B9AF-289D2915486A}"/>
                </a:ext>
              </a:extLst>
            </p:cNvPr>
            <p:cNvSpPr/>
            <p:nvPr/>
          </p:nvSpPr>
          <p:spPr>
            <a:xfrm rot="16200000" flipH="1">
              <a:off x="3794316" y="1872209"/>
              <a:ext cx="395447" cy="42236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0271"/>
              </a:avLst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33" name="Straight Arrow Connector 73">
              <a:extLst>
                <a:ext uri="{FF2B5EF4-FFF2-40B4-BE49-F238E27FC236}">
                  <a16:creationId xmlns:a16="http://schemas.microsoft.com/office/drawing/2014/main" id="{0C2645D0-8DC4-C8D0-246D-5C11C8F31056}"/>
                </a:ext>
              </a:extLst>
            </p:cNvPr>
            <p:cNvCxnSpPr>
              <a:cxnSpLocks/>
            </p:cNvCxnSpPr>
            <p:nvPr/>
          </p:nvCxnSpPr>
          <p:spPr>
            <a:xfrm>
              <a:off x="7954559" y="1670058"/>
              <a:ext cx="2020615" cy="0"/>
            </a:xfrm>
            <a:prstGeom prst="straightConnector1">
              <a:avLst/>
            </a:prstGeom>
            <a:ln w="28575">
              <a:solidFill>
                <a:srgbClr val="0099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78">
              <a:extLst>
                <a:ext uri="{FF2B5EF4-FFF2-40B4-BE49-F238E27FC236}">
                  <a16:creationId xmlns:a16="http://schemas.microsoft.com/office/drawing/2014/main" id="{45FA311F-3267-9994-135A-D43B79B53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9270" y="1984801"/>
              <a:ext cx="546768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1">
              <a:extLst>
                <a:ext uri="{FF2B5EF4-FFF2-40B4-BE49-F238E27FC236}">
                  <a16:creationId xmlns:a16="http://schemas.microsoft.com/office/drawing/2014/main" id="{F61A1D8B-FEB0-4F7E-6DB0-AE4233318E34}"/>
                </a:ext>
              </a:extLst>
            </p:cNvPr>
            <p:cNvSpPr txBox="1"/>
            <p:nvPr/>
          </p:nvSpPr>
          <p:spPr>
            <a:xfrm>
              <a:off x="2042917" y="695720"/>
              <a:ext cx="772772" cy="99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Perdite su degrader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TextBox 83">
              <a:extLst>
                <a:ext uri="{FF2B5EF4-FFF2-40B4-BE49-F238E27FC236}">
                  <a16:creationId xmlns:a16="http://schemas.microsoft.com/office/drawing/2014/main" id="{A7141A14-7509-F3C1-2463-09031ACDBDAF}"/>
                </a:ext>
              </a:extLst>
            </p:cNvPr>
            <p:cNvSpPr txBox="1"/>
            <p:nvPr/>
          </p:nvSpPr>
          <p:spPr>
            <a:xfrm>
              <a:off x="789796" y="1342091"/>
              <a:ext cx="1519792" cy="5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Antiprotoni da ELENA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7" name="Picture 85">
              <a:extLst>
                <a:ext uri="{FF2B5EF4-FFF2-40B4-BE49-F238E27FC236}">
                  <a16:creationId xmlns:a16="http://schemas.microsoft.com/office/drawing/2014/main" id="{0441E83F-FFB7-1DAD-09E4-98D6A64AD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0870" b="3065"/>
            <a:stretch/>
          </p:blipFill>
          <p:spPr>
            <a:xfrm>
              <a:off x="3749113" y="2314017"/>
              <a:ext cx="471686" cy="332392"/>
            </a:xfrm>
            <a:prstGeom prst="rect">
              <a:avLst/>
            </a:prstGeom>
          </p:spPr>
        </p:pic>
        <p:pic>
          <p:nvPicPr>
            <p:cNvPr id="38" name="Picture 86">
              <a:extLst>
                <a:ext uri="{FF2B5EF4-FFF2-40B4-BE49-F238E27FC236}">
                  <a16:creationId xmlns:a16="http://schemas.microsoft.com/office/drawing/2014/main" id="{39BF59D9-1BED-280D-10DD-0CD5DE114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68715" b="-4234"/>
            <a:stretch/>
          </p:blipFill>
          <p:spPr>
            <a:xfrm>
              <a:off x="10484355" y="1064105"/>
              <a:ext cx="542338" cy="307777"/>
            </a:xfrm>
            <a:prstGeom prst="rect">
              <a:avLst/>
            </a:prstGeom>
          </p:spPr>
        </p:pic>
        <p:cxnSp>
          <p:nvCxnSpPr>
            <p:cNvPr id="39" name="Straight Arrow Connector 95">
              <a:extLst>
                <a:ext uri="{FF2B5EF4-FFF2-40B4-BE49-F238E27FC236}">
                  <a16:creationId xmlns:a16="http://schemas.microsoft.com/office/drawing/2014/main" id="{06CF6532-5A5C-89F9-5281-845C1CC831BC}"/>
                </a:ext>
              </a:extLst>
            </p:cNvPr>
            <p:cNvCxnSpPr>
              <a:cxnSpLocks/>
            </p:cNvCxnSpPr>
            <p:nvPr/>
          </p:nvCxnSpPr>
          <p:spPr>
            <a:xfrm>
              <a:off x="6804570" y="2281554"/>
              <a:ext cx="3170604" cy="0"/>
            </a:xfrm>
            <a:prstGeom prst="straightConnector1">
              <a:avLst/>
            </a:prstGeom>
            <a:ln w="44450">
              <a:solidFill>
                <a:srgbClr val="0099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104">
              <a:extLst>
                <a:ext uri="{FF2B5EF4-FFF2-40B4-BE49-F238E27FC236}">
                  <a16:creationId xmlns:a16="http://schemas.microsoft.com/office/drawing/2014/main" id="{4239DAD4-567B-0CC7-14A8-BEB725D89278}"/>
                </a:ext>
              </a:extLst>
            </p:cNvPr>
            <p:cNvCxnSpPr>
              <a:cxnSpLocks/>
            </p:cNvCxnSpPr>
            <p:nvPr/>
          </p:nvCxnSpPr>
          <p:spPr>
            <a:xfrm>
              <a:off x="5070199" y="2270809"/>
              <a:ext cx="1607532" cy="0"/>
            </a:xfrm>
            <a:prstGeom prst="straightConnector1">
              <a:avLst/>
            </a:prstGeom>
            <a:ln w="44450">
              <a:solidFill>
                <a:srgbClr val="00990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99">
              <a:extLst>
                <a:ext uri="{FF2B5EF4-FFF2-40B4-BE49-F238E27FC236}">
                  <a16:creationId xmlns:a16="http://schemas.microsoft.com/office/drawing/2014/main" id="{8D0CD48D-01A6-BAA1-BC7C-AF42CF02CCB0}"/>
                </a:ext>
              </a:extLst>
            </p:cNvPr>
            <p:cNvCxnSpPr/>
            <p:nvPr/>
          </p:nvCxnSpPr>
          <p:spPr>
            <a:xfrm flipH="1">
              <a:off x="6613025" y="2123646"/>
              <a:ext cx="136187" cy="29432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01">
              <a:extLst>
                <a:ext uri="{FF2B5EF4-FFF2-40B4-BE49-F238E27FC236}">
                  <a16:creationId xmlns:a16="http://schemas.microsoft.com/office/drawing/2014/main" id="{373EE08F-E691-A247-8A21-E8639EA9604B}"/>
                </a:ext>
              </a:extLst>
            </p:cNvPr>
            <p:cNvCxnSpPr/>
            <p:nvPr/>
          </p:nvCxnSpPr>
          <p:spPr>
            <a:xfrm flipH="1">
              <a:off x="6736477" y="2127224"/>
              <a:ext cx="136187" cy="29432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109">
              <a:extLst>
                <a:ext uri="{FF2B5EF4-FFF2-40B4-BE49-F238E27FC236}">
                  <a16:creationId xmlns:a16="http://schemas.microsoft.com/office/drawing/2014/main" id="{46124AEE-8074-EB75-D8EF-8A85A0CF94DF}"/>
                </a:ext>
              </a:extLst>
            </p:cNvPr>
            <p:cNvSpPr/>
            <p:nvPr/>
          </p:nvSpPr>
          <p:spPr>
            <a:xfrm>
              <a:off x="10061971" y="2128787"/>
              <a:ext cx="45719" cy="3271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TextBox 110">
              <a:extLst>
                <a:ext uri="{FF2B5EF4-FFF2-40B4-BE49-F238E27FC236}">
                  <a16:creationId xmlns:a16="http://schemas.microsoft.com/office/drawing/2014/main" id="{6C98DB87-D382-3858-673A-31BB48F5BBCD}"/>
                </a:ext>
              </a:extLst>
            </p:cNvPr>
            <p:cNvSpPr txBox="1"/>
            <p:nvPr/>
          </p:nvSpPr>
          <p:spPr>
            <a:xfrm>
              <a:off x="10109366" y="2115827"/>
              <a:ext cx="1596281" cy="351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Dump + counter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TextBox 111">
              <a:extLst>
                <a:ext uri="{FF2B5EF4-FFF2-40B4-BE49-F238E27FC236}">
                  <a16:creationId xmlns:a16="http://schemas.microsoft.com/office/drawing/2014/main" id="{C7F292A1-8E8F-AF70-A4BD-672DEDFA454E}"/>
                </a:ext>
              </a:extLst>
            </p:cNvPr>
            <p:cNvSpPr txBox="1"/>
            <p:nvPr/>
          </p:nvSpPr>
          <p:spPr>
            <a:xfrm>
              <a:off x="2446081" y="1218570"/>
              <a:ext cx="682216" cy="371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Deg.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6" name="Picture 1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48C3263-152B-58A9-31C8-EE3E41A0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726" y="2500750"/>
              <a:ext cx="498324" cy="212354"/>
            </a:xfrm>
            <a:prstGeom prst="rect">
              <a:avLst/>
            </a:prstGeom>
          </p:spPr>
        </p:pic>
        <p:pic>
          <p:nvPicPr>
            <p:cNvPr id="47" name="Picture 1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F35C548-23EC-FCD5-95CE-4B5C9CD2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830" y="2021703"/>
              <a:ext cx="498325" cy="223608"/>
            </a:xfrm>
            <a:prstGeom prst="rect">
              <a:avLst/>
            </a:prstGeom>
          </p:spPr>
        </p:pic>
        <p:pic>
          <p:nvPicPr>
            <p:cNvPr id="48" name="Picture 11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0009FDB-853C-D9EE-F51E-6963B3BE4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98" y="1587901"/>
              <a:ext cx="335811" cy="196364"/>
            </a:xfrm>
            <a:prstGeom prst="rect">
              <a:avLst/>
            </a:prstGeom>
          </p:spPr>
        </p:pic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25367C68-6D38-D12F-3501-7018F3DFEE28}"/>
                </a:ext>
              </a:extLst>
            </p:cNvPr>
            <p:cNvSpPr txBox="1"/>
            <p:nvPr/>
          </p:nvSpPr>
          <p:spPr>
            <a:xfrm>
              <a:off x="6677731" y="2432163"/>
              <a:ext cx="1170698" cy="774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perdite nei primi 10 s di storage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3E0C9B2F-F4F9-9F89-3631-80B4A683E073}"/>
                </a:ext>
              </a:extLst>
            </p:cNvPr>
            <p:cNvSpPr txBox="1"/>
            <p:nvPr/>
          </p:nvSpPr>
          <p:spPr>
            <a:xfrm>
              <a:off x="8456279" y="2541537"/>
              <a:ext cx="1947367" cy="55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ea typeface="+mn-ea"/>
                  <a:cs typeface="+mn-cs"/>
                </a:rPr>
                <a:t>frazione intrappolata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3" name="CasellaDiTesto 57">
            <a:extLst>
              <a:ext uri="{FF2B5EF4-FFF2-40B4-BE49-F238E27FC236}">
                <a16:creationId xmlns:a16="http://schemas.microsoft.com/office/drawing/2014/main" id="{DC0AF684-2AEE-4CF4-BA86-BC037AFAE989}"/>
              </a:ext>
            </a:extLst>
          </p:cNvPr>
          <p:cNvSpPr txBox="1"/>
          <p:nvPr/>
        </p:nvSpPr>
        <p:spPr>
          <a:xfrm>
            <a:off x="2334088" y="5768951"/>
            <a:ext cx="586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Anti-idrogeno e positronio per studio violazioni di simmetria</a:t>
            </a:r>
          </a:p>
        </p:txBody>
      </p:sp>
      <p:pic>
        <p:nvPicPr>
          <p:cNvPr id="54" name="Picture 7" descr="Picture 7">
            <a:extLst>
              <a:ext uri="{FF2B5EF4-FFF2-40B4-BE49-F238E27FC236}">
                <a16:creationId xmlns:a16="http://schemas.microsoft.com/office/drawing/2014/main" id="{F05B7D59-E5C1-ECFE-F62B-56FAA577A9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86"/>
          <a:stretch/>
        </p:blipFill>
        <p:spPr>
          <a:xfrm>
            <a:off x="10335332" y="4890613"/>
            <a:ext cx="1485033" cy="1114294"/>
          </a:xfrm>
          <a:prstGeom prst="rect">
            <a:avLst/>
          </a:prstGeom>
          <a:ln w="88900">
            <a:solidFill>
              <a:schemeClr val="accent1">
                <a:lumOff val="-1357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grpSp>
        <p:nvGrpSpPr>
          <p:cNvPr id="55" name="Gruppo 60">
            <a:extLst>
              <a:ext uri="{FF2B5EF4-FFF2-40B4-BE49-F238E27FC236}">
                <a16:creationId xmlns:a16="http://schemas.microsoft.com/office/drawing/2014/main" id="{94483E30-1155-560A-24B3-010C5CE58683}"/>
              </a:ext>
            </a:extLst>
          </p:cNvPr>
          <p:cNvGrpSpPr/>
          <p:nvPr/>
        </p:nvGrpSpPr>
        <p:grpSpPr>
          <a:xfrm>
            <a:off x="9921226" y="1098436"/>
            <a:ext cx="1998307" cy="1256919"/>
            <a:chOff x="10505312" y="1506580"/>
            <a:chExt cx="2672034" cy="1980266"/>
          </a:xfrm>
        </p:grpSpPr>
        <p:pic>
          <p:nvPicPr>
            <p:cNvPr id="56" name="earth_rise.jpg" descr="earth_rise.jpg">
              <a:extLst>
                <a:ext uri="{FF2B5EF4-FFF2-40B4-BE49-F238E27FC236}">
                  <a16:creationId xmlns:a16="http://schemas.microsoft.com/office/drawing/2014/main" id="{172004BE-86D0-7700-1AF9-CC3793BD1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640" b="29544"/>
            <a:stretch/>
          </p:blipFill>
          <p:spPr>
            <a:xfrm>
              <a:off x="10505312" y="1506580"/>
              <a:ext cx="2672034" cy="1980266"/>
            </a:xfrm>
            <a:prstGeom prst="rect">
              <a:avLst/>
            </a:prstGeom>
            <a:ln w="12700"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pic>
        <p:grpSp>
          <p:nvGrpSpPr>
            <p:cNvPr id="57" name="Group">
              <a:extLst>
                <a:ext uri="{FF2B5EF4-FFF2-40B4-BE49-F238E27FC236}">
                  <a16:creationId xmlns:a16="http://schemas.microsoft.com/office/drawing/2014/main" id="{AE754292-20FE-ACB5-2ACF-A756CE7AA283}"/>
                </a:ext>
              </a:extLst>
            </p:cNvPr>
            <p:cNvGrpSpPr/>
            <p:nvPr/>
          </p:nvGrpSpPr>
          <p:grpSpPr>
            <a:xfrm>
              <a:off x="10660880" y="1584101"/>
              <a:ext cx="1246585" cy="1383950"/>
              <a:chOff x="0" y="0"/>
              <a:chExt cx="3151858" cy="3499172"/>
            </a:xfrm>
          </p:grpSpPr>
          <p:pic>
            <p:nvPicPr>
              <p:cNvPr id="59" name="Picture 34" descr="Picture 34">
                <a:extLst>
                  <a:ext uri="{FF2B5EF4-FFF2-40B4-BE49-F238E27FC236}">
                    <a16:creationId xmlns:a16="http://schemas.microsoft.com/office/drawing/2014/main" id="{ECC819DF-F3AD-0999-2316-965B94190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1115718"/>
                <a:ext cx="2395616" cy="23834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" name="Straight Arrow Connector 8">
                <a:extLst>
                  <a:ext uri="{FF2B5EF4-FFF2-40B4-BE49-F238E27FC236}">
                    <a16:creationId xmlns:a16="http://schemas.microsoft.com/office/drawing/2014/main" id="{D60E8C05-5C5A-27BD-E2BB-7A6303F0008C}"/>
                  </a:ext>
                </a:extLst>
              </p:cNvPr>
              <p:cNvSpPr/>
              <p:nvPr/>
            </p:nvSpPr>
            <p:spPr>
              <a:xfrm flipH="1">
                <a:off x="566286" y="278061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1" name="Straight Arrow Connector 13">
                <a:extLst>
                  <a:ext uri="{FF2B5EF4-FFF2-40B4-BE49-F238E27FC236}">
                    <a16:creationId xmlns:a16="http://schemas.microsoft.com/office/drawing/2014/main" id="{6FB746A6-F44E-576C-25B2-557752C5DA85}"/>
                  </a:ext>
                </a:extLst>
              </p:cNvPr>
              <p:cNvSpPr/>
              <p:nvPr/>
            </p:nvSpPr>
            <p:spPr>
              <a:xfrm flipH="1">
                <a:off x="860754" y="194604"/>
                <a:ext cx="696848" cy="860925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2" name="Straight Arrow Connector 14">
                <a:extLst>
                  <a:ext uri="{FF2B5EF4-FFF2-40B4-BE49-F238E27FC236}">
                    <a16:creationId xmlns:a16="http://schemas.microsoft.com/office/drawing/2014/main" id="{E425D6E7-5FD6-35FA-1D29-A511099C0924}"/>
                  </a:ext>
                </a:extLst>
              </p:cNvPr>
              <p:cNvSpPr/>
              <p:nvPr/>
            </p:nvSpPr>
            <p:spPr>
              <a:xfrm flipH="1">
                <a:off x="1173897" y="125661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3" name="Straight Arrow Connector 15">
                <a:extLst>
                  <a:ext uri="{FF2B5EF4-FFF2-40B4-BE49-F238E27FC236}">
                    <a16:creationId xmlns:a16="http://schemas.microsoft.com/office/drawing/2014/main" id="{557E2FF8-323F-0E60-4391-19112F8CD3B2}"/>
                  </a:ext>
                </a:extLst>
              </p:cNvPr>
              <p:cNvSpPr/>
              <p:nvPr/>
            </p:nvSpPr>
            <p:spPr>
              <a:xfrm flipH="1">
                <a:off x="1524309" y="-1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4" name="Straight Arrow Connector 16">
                <a:extLst>
                  <a:ext uri="{FF2B5EF4-FFF2-40B4-BE49-F238E27FC236}">
                    <a16:creationId xmlns:a16="http://schemas.microsoft.com/office/drawing/2014/main" id="{491C861C-F640-DA83-F634-E2490C1E4C8A}"/>
                  </a:ext>
                </a:extLst>
              </p:cNvPr>
              <p:cNvSpPr/>
              <p:nvPr/>
            </p:nvSpPr>
            <p:spPr>
              <a:xfrm flipH="1">
                <a:off x="1663488" y="131856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5" name="Straight Arrow Connector 17">
                <a:extLst>
                  <a:ext uri="{FF2B5EF4-FFF2-40B4-BE49-F238E27FC236}">
                    <a16:creationId xmlns:a16="http://schemas.microsoft.com/office/drawing/2014/main" id="{34F3355F-EC8A-79FD-5D2B-68743CA62451}"/>
                  </a:ext>
                </a:extLst>
              </p:cNvPr>
              <p:cNvSpPr/>
              <p:nvPr/>
            </p:nvSpPr>
            <p:spPr>
              <a:xfrm flipH="1">
                <a:off x="1964934" y="108020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6" name="Straight Arrow Connector 18">
                <a:extLst>
                  <a:ext uri="{FF2B5EF4-FFF2-40B4-BE49-F238E27FC236}">
                    <a16:creationId xmlns:a16="http://schemas.microsoft.com/office/drawing/2014/main" id="{C31AE232-E0E2-C2E7-AEBB-F214AD8A0320}"/>
                  </a:ext>
                </a:extLst>
              </p:cNvPr>
              <p:cNvSpPr/>
              <p:nvPr/>
            </p:nvSpPr>
            <p:spPr>
              <a:xfrm flipH="1">
                <a:off x="2082471" y="260420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7" name="Straight Arrow Connector 19">
                <a:extLst>
                  <a:ext uri="{FF2B5EF4-FFF2-40B4-BE49-F238E27FC236}">
                    <a16:creationId xmlns:a16="http://schemas.microsoft.com/office/drawing/2014/main" id="{77567066-6E35-92CD-C377-66CBC98CA88A}"/>
                  </a:ext>
                </a:extLst>
              </p:cNvPr>
              <p:cNvSpPr/>
              <p:nvPr/>
            </p:nvSpPr>
            <p:spPr>
              <a:xfrm flipH="1">
                <a:off x="2287791" y="287158"/>
                <a:ext cx="696848" cy="860925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8" name="Straight Arrow Connector 20">
                <a:extLst>
                  <a:ext uri="{FF2B5EF4-FFF2-40B4-BE49-F238E27FC236}">
                    <a16:creationId xmlns:a16="http://schemas.microsoft.com/office/drawing/2014/main" id="{008CF8A9-0944-033D-98A6-BB2AFE01A856}"/>
                  </a:ext>
                </a:extLst>
              </p:cNvPr>
              <p:cNvSpPr/>
              <p:nvPr/>
            </p:nvSpPr>
            <p:spPr>
              <a:xfrm flipH="1">
                <a:off x="2316711" y="565220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69" name="Straight Arrow Connector 21">
                <a:extLst>
                  <a:ext uri="{FF2B5EF4-FFF2-40B4-BE49-F238E27FC236}">
                    <a16:creationId xmlns:a16="http://schemas.microsoft.com/office/drawing/2014/main" id="{ADCF58A5-9843-5F85-9C02-E4E231245C07}"/>
                  </a:ext>
                </a:extLst>
              </p:cNvPr>
              <p:cNvSpPr/>
              <p:nvPr/>
            </p:nvSpPr>
            <p:spPr>
              <a:xfrm flipH="1">
                <a:off x="2416191" y="717620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70" name="Straight Arrow Connector 22">
                <a:extLst>
                  <a:ext uri="{FF2B5EF4-FFF2-40B4-BE49-F238E27FC236}">
                    <a16:creationId xmlns:a16="http://schemas.microsoft.com/office/drawing/2014/main" id="{B8648860-DCF7-34C0-E97B-56A493120E1C}"/>
                  </a:ext>
                </a:extLst>
              </p:cNvPr>
              <p:cNvSpPr/>
              <p:nvPr/>
            </p:nvSpPr>
            <p:spPr>
              <a:xfrm flipH="1">
                <a:off x="2455011" y="1005483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71" name="Straight Arrow Connector 23">
                <a:extLst>
                  <a:ext uri="{FF2B5EF4-FFF2-40B4-BE49-F238E27FC236}">
                    <a16:creationId xmlns:a16="http://schemas.microsoft.com/office/drawing/2014/main" id="{2ABD32C1-B31E-4FBF-3497-092A96234571}"/>
                  </a:ext>
                </a:extLst>
              </p:cNvPr>
              <p:cNvSpPr/>
              <p:nvPr/>
            </p:nvSpPr>
            <p:spPr>
              <a:xfrm flipH="1">
                <a:off x="2430893" y="1333978"/>
                <a:ext cx="696849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72" name="Straight Arrow Connector 24">
                <a:extLst>
                  <a:ext uri="{FF2B5EF4-FFF2-40B4-BE49-F238E27FC236}">
                    <a16:creationId xmlns:a16="http://schemas.microsoft.com/office/drawing/2014/main" id="{178EEC11-5DF4-1E17-C853-1DC68B117C11}"/>
                  </a:ext>
                </a:extLst>
              </p:cNvPr>
              <p:cNvSpPr/>
              <p:nvPr/>
            </p:nvSpPr>
            <p:spPr>
              <a:xfrm flipH="1">
                <a:off x="2338837" y="1740745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  <p:sp>
            <p:nvSpPr>
              <p:cNvPr id="73" name="Straight Arrow Connector 25">
                <a:extLst>
                  <a:ext uri="{FF2B5EF4-FFF2-40B4-BE49-F238E27FC236}">
                    <a16:creationId xmlns:a16="http://schemas.microsoft.com/office/drawing/2014/main" id="{31A09EF6-2839-A612-49C1-59528144F281}"/>
                  </a:ext>
                </a:extLst>
              </p:cNvPr>
              <p:cNvSpPr/>
              <p:nvPr/>
            </p:nvSpPr>
            <p:spPr>
              <a:xfrm flipH="1">
                <a:off x="2215363" y="2171207"/>
                <a:ext cx="696848" cy="860926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18083" tIns="18083" rIns="18083" bIns="18083" numCol="1" anchor="t">
                <a:noAutofit/>
              </a:bodyPr>
              <a:lstStyle/>
              <a:p>
                <a:pPr defTabSz="36164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712"/>
              </a:p>
            </p:txBody>
          </p:sp>
        </p:grpSp>
        <p:sp>
          <p:nvSpPr>
            <p:cNvPr id="58" name="CasellaDiTesto 63">
              <a:extLst>
                <a:ext uri="{FF2B5EF4-FFF2-40B4-BE49-F238E27FC236}">
                  <a16:creationId xmlns:a16="http://schemas.microsoft.com/office/drawing/2014/main" id="{257F4510-AB4B-74E4-6A69-F473AFD6E893}"/>
                </a:ext>
              </a:extLst>
            </p:cNvPr>
            <p:cNvSpPr txBox="1"/>
            <p:nvPr/>
          </p:nvSpPr>
          <p:spPr>
            <a:xfrm>
              <a:off x="12035369" y="1652471"/>
              <a:ext cx="1123204" cy="70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 err="1">
                  <a:solidFill>
                    <a:schemeClr val="bg1"/>
                  </a:solidFill>
                </a:rPr>
                <a:t>Humans</a:t>
              </a:r>
              <a:r>
                <a:rPr lang="it-IT" sz="1100" dirty="0">
                  <a:solidFill>
                    <a:schemeClr val="bg1"/>
                  </a:solidFill>
                </a:rPr>
                <a:t> to Mars</a:t>
              </a:r>
              <a:r>
                <a:rPr lang="it-IT" sz="1200" dirty="0">
                  <a:solidFill>
                    <a:schemeClr val="bg1"/>
                  </a:solidFill>
                </a:rPr>
                <a:t>!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4" name="Image" descr="Image">
            <a:extLst>
              <a:ext uri="{FF2B5EF4-FFF2-40B4-BE49-F238E27FC236}">
                <a16:creationId xmlns:a16="http://schemas.microsoft.com/office/drawing/2014/main" id="{65C10DAF-111F-24AC-FD3E-99E65721E1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7423" t="3134" r="9579"/>
          <a:stretch>
            <a:fillRect/>
          </a:stretch>
        </p:blipFill>
        <p:spPr>
          <a:xfrm>
            <a:off x="9993725" y="2688905"/>
            <a:ext cx="1810461" cy="1325563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75" name="CasellaDiTesto 80">
            <a:extLst>
              <a:ext uri="{FF2B5EF4-FFF2-40B4-BE49-F238E27FC236}">
                <a16:creationId xmlns:a16="http://schemas.microsoft.com/office/drawing/2014/main" id="{B2699E33-DEF3-5D35-4F21-C0644153CC7B}"/>
              </a:ext>
            </a:extLst>
          </p:cNvPr>
          <p:cNvSpPr txBox="1"/>
          <p:nvPr/>
        </p:nvSpPr>
        <p:spPr>
          <a:xfrm>
            <a:off x="9274000" y="4158156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Sezioni d’urto per la fisica medica</a:t>
            </a:r>
          </a:p>
        </p:txBody>
      </p:sp>
    </p:spTree>
    <p:extLst>
      <p:ext uri="{BB962C8B-B14F-4D97-AF65-F5344CB8AC3E}">
        <p14:creationId xmlns:p14="http://schemas.microsoft.com/office/powerpoint/2010/main" val="1723791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27314" y="0"/>
            <a:ext cx="10526486" cy="1807029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CSN4</a:t>
            </a:r>
            <a:br>
              <a:rPr lang="it-IT" sz="36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it-IT" sz="3300" dirty="0">
                <a:cs typeface="Calibri"/>
              </a:rPr>
              <a:t>Presidente: Giuseppe </a:t>
            </a:r>
            <a:r>
              <a:rPr lang="it-IT" sz="3300" dirty="0" err="1">
                <a:cs typeface="Calibri"/>
              </a:rPr>
              <a:t>Degrassi</a:t>
            </a:r>
            <a:br>
              <a:rPr lang="it-IT" sz="3300" dirty="0">
                <a:cs typeface="Calibri"/>
              </a:rPr>
            </a:br>
            <a:r>
              <a:rPr lang="it-IT" sz="33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Linee di Ricerca </a:t>
            </a:r>
            <a:r>
              <a:rPr lang="it-IT" sz="29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(Le sigle si chiamano Iniziative Specifiche)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5377536" y="1783739"/>
            <a:ext cx="294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Strings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Field Theory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FLAG</a:t>
            </a:r>
          </a:p>
          <a:p>
            <a:r>
              <a:rPr lang="it-IT" sz="1600" dirty="0">
                <a:cs typeface="Calibri" panose="020F0502020204030204" pitchFamily="34" charset="0"/>
              </a:rPr>
              <a:t>GAGRA</a:t>
            </a:r>
          </a:p>
          <a:p>
            <a:r>
              <a:rPr lang="it-IT" sz="1600" dirty="0">
                <a:cs typeface="Calibri" panose="020F0502020204030204" pitchFamily="34" charset="0"/>
              </a:rPr>
              <a:t>GAST</a:t>
            </a:r>
          </a:p>
          <a:p>
            <a:r>
              <a:rPr lang="it-IT" sz="1600" dirty="0">
                <a:cs typeface="Calibri" panose="020F0502020204030204" pitchFamily="34" charset="0"/>
              </a:rPr>
              <a:t>GSS</a:t>
            </a:r>
          </a:p>
          <a:p>
            <a:r>
              <a:rPr lang="it-IT" sz="1600" dirty="0">
                <a:cs typeface="Calibri" panose="020F0502020204030204" pitchFamily="34" charset="0"/>
              </a:rPr>
              <a:t>NPQDC</a:t>
            </a:r>
          </a:p>
          <a:p>
            <a:r>
              <a:rPr lang="it-IT" sz="1600" dirty="0">
                <a:cs typeface="Calibri" panose="020F0502020204030204" pitchFamily="34" charset="0"/>
              </a:rPr>
              <a:t>QGSKY</a:t>
            </a:r>
          </a:p>
          <a:p>
            <a:r>
              <a:rPr lang="it-IT" sz="1600" dirty="0">
                <a:cs typeface="Calibri" panose="020F0502020204030204" pitchFamily="34" charset="0"/>
              </a:rPr>
              <a:t>SFT</a:t>
            </a:r>
          </a:p>
          <a:p>
            <a:r>
              <a:rPr lang="it-IT" sz="1600" dirty="0">
                <a:cs typeface="Calibri" panose="020F0502020204030204" pitchFamily="34" charset="0"/>
              </a:rPr>
              <a:t>ST&amp;FI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753BA962-6BC3-8CB6-8C58-4CD8836D317E}"/>
              </a:ext>
            </a:extLst>
          </p:cNvPr>
          <p:cNvSpPr txBox="1"/>
          <p:nvPr/>
        </p:nvSpPr>
        <p:spPr>
          <a:xfrm>
            <a:off x="1825269" y="1783739"/>
            <a:ext cx="294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Particle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Phenomenology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AMPLITUDES</a:t>
            </a:r>
          </a:p>
          <a:p>
            <a:r>
              <a:rPr lang="it-IT" sz="1600" dirty="0">
                <a:cs typeface="Calibri" panose="020F0502020204030204" pitchFamily="34" charset="0"/>
              </a:rPr>
              <a:t>APINE</a:t>
            </a:r>
          </a:p>
          <a:p>
            <a:r>
              <a:rPr lang="it-IT" sz="1600" dirty="0">
                <a:cs typeface="Calibri" panose="020F0502020204030204" pitchFamily="34" charset="0"/>
              </a:rPr>
              <a:t>ENP</a:t>
            </a:r>
          </a:p>
          <a:p>
            <a:r>
              <a:rPr lang="it-IT" sz="1600" dirty="0">
                <a:cs typeface="Calibri" panose="020F0502020204030204" pitchFamily="34" charset="0"/>
              </a:rPr>
              <a:t>LQCD123</a:t>
            </a:r>
          </a:p>
          <a:p>
            <a:r>
              <a:rPr lang="it-IT" sz="1600" dirty="0">
                <a:cs typeface="Calibri" panose="020F0502020204030204" pitchFamily="34" charset="0"/>
              </a:rPr>
              <a:t>PML4HEP</a:t>
            </a:r>
          </a:p>
          <a:p>
            <a:r>
              <a:rPr lang="it-IT" sz="1600" dirty="0">
                <a:cs typeface="Calibri" panose="020F0502020204030204" pitchFamily="34" charset="0"/>
              </a:rPr>
              <a:t>QCDLAT</a:t>
            </a:r>
          </a:p>
          <a:p>
            <a:r>
              <a:rPr lang="it-IT" sz="1600" dirty="0">
                <a:cs typeface="Calibri" panose="020F0502020204030204" pitchFamily="34" charset="0"/>
              </a:rPr>
              <a:t>QFT@COLLIDERS</a:t>
            </a:r>
          </a:p>
          <a:p>
            <a:r>
              <a:rPr lang="it-IT" sz="1600" dirty="0">
                <a:cs typeface="Calibri" panose="020F0502020204030204" pitchFamily="34" charset="0"/>
              </a:rPr>
              <a:t>SPIF</a:t>
            </a:r>
          </a:p>
          <a:p>
            <a:r>
              <a:rPr lang="it-IT" sz="1600" dirty="0">
                <a:cs typeface="Calibri" panose="020F0502020204030204" pitchFamily="34" charset="0"/>
              </a:rPr>
              <a:t>TPPC</a:t>
            </a:r>
          </a:p>
        </p:txBody>
      </p:sp>
      <p:sp>
        <p:nvSpPr>
          <p:cNvPr id="5" name="Interruzione 14">
            <a:extLst>
              <a:ext uri="{FF2B5EF4-FFF2-40B4-BE49-F238E27FC236}">
                <a16:creationId xmlns:a16="http://schemas.microsoft.com/office/drawing/2014/main" id="{9A1A225A-1B1D-6CAA-179B-7A8E2B5E5AB5}"/>
              </a:ext>
            </a:extLst>
          </p:cNvPr>
          <p:cNvSpPr/>
          <p:nvPr/>
        </p:nvSpPr>
        <p:spPr>
          <a:xfrm>
            <a:off x="5415752" y="1477319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6" name="Interruzione 17">
            <a:extLst>
              <a:ext uri="{FF2B5EF4-FFF2-40B4-BE49-F238E27FC236}">
                <a16:creationId xmlns:a16="http://schemas.microsoft.com/office/drawing/2014/main" id="{9838DD96-6490-3B74-FB70-FABEDB3E7743}"/>
              </a:ext>
            </a:extLst>
          </p:cNvPr>
          <p:cNvSpPr/>
          <p:nvPr/>
        </p:nvSpPr>
        <p:spPr>
          <a:xfrm>
            <a:off x="1863485" y="1477319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18">
            <a:extLst>
              <a:ext uri="{FF2B5EF4-FFF2-40B4-BE49-F238E27FC236}">
                <a16:creationId xmlns:a16="http://schemas.microsoft.com/office/drawing/2014/main" id="{5B180D50-1ED8-8C68-D688-775BD1126EA4}"/>
              </a:ext>
            </a:extLst>
          </p:cNvPr>
          <p:cNvSpPr txBox="1"/>
          <p:nvPr/>
        </p:nvSpPr>
        <p:spPr>
          <a:xfrm>
            <a:off x="8909186" y="1783739"/>
            <a:ext cx="294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Hadronic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Nuclear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MONSTRE</a:t>
            </a:r>
          </a:p>
          <a:p>
            <a:r>
              <a:rPr lang="it-IT" sz="1600" dirty="0">
                <a:cs typeface="Calibri" panose="020F0502020204030204" pitchFamily="34" charset="0"/>
              </a:rPr>
              <a:t>NINPHA</a:t>
            </a:r>
          </a:p>
          <a:p>
            <a:r>
              <a:rPr lang="it-IT" sz="1600" dirty="0">
                <a:cs typeface="Calibri" panose="020F0502020204030204" pitchFamily="34" charset="0"/>
              </a:rPr>
              <a:t>NUCSYS</a:t>
            </a:r>
          </a:p>
          <a:p>
            <a:r>
              <a:rPr lang="it-IT" sz="1600" dirty="0">
                <a:cs typeface="Calibri" panose="020F0502020204030204" pitchFamily="34" charset="0"/>
              </a:rPr>
              <a:t>SIM</a:t>
            </a:r>
          </a:p>
        </p:txBody>
      </p:sp>
      <p:sp>
        <p:nvSpPr>
          <p:cNvPr id="8" name="Interruzione 19">
            <a:extLst>
              <a:ext uri="{FF2B5EF4-FFF2-40B4-BE49-F238E27FC236}">
                <a16:creationId xmlns:a16="http://schemas.microsoft.com/office/drawing/2014/main" id="{944FCA78-909D-03E1-FC83-4BD67C30D838}"/>
              </a:ext>
            </a:extLst>
          </p:cNvPr>
          <p:cNvSpPr/>
          <p:nvPr/>
        </p:nvSpPr>
        <p:spPr>
          <a:xfrm>
            <a:off x="8947402" y="1477319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9" name="CasellaDiTesto 20">
            <a:extLst>
              <a:ext uri="{FF2B5EF4-FFF2-40B4-BE49-F238E27FC236}">
                <a16:creationId xmlns:a16="http://schemas.microsoft.com/office/drawing/2014/main" id="{12FB6785-41B8-3B6C-CC65-44A46D3BE4E9}"/>
              </a:ext>
            </a:extLst>
          </p:cNvPr>
          <p:cNvSpPr txBox="1"/>
          <p:nvPr/>
        </p:nvSpPr>
        <p:spPr>
          <a:xfrm>
            <a:off x="5377536" y="4893759"/>
            <a:ext cx="294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Mathematical Methods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BELL</a:t>
            </a:r>
          </a:p>
          <a:p>
            <a:r>
              <a:rPr lang="it-IT" sz="1600" dirty="0">
                <a:cs typeface="Calibri" panose="020F0502020204030204" pitchFamily="34" charset="0"/>
              </a:rPr>
              <a:t>DYNSYSMATH</a:t>
            </a:r>
          </a:p>
          <a:p>
            <a:r>
              <a:rPr lang="it-IT" sz="1600" dirty="0">
                <a:cs typeface="Calibri" panose="020F0502020204030204" pitchFamily="34" charset="0"/>
              </a:rPr>
              <a:t>GEOSYM_QFT</a:t>
            </a:r>
          </a:p>
          <a:p>
            <a:r>
              <a:rPr lang="it-IT" sz="1600" dirty="0">
                <a:cs typeface="Calibri" panose="020F0502020204030204" pitchFamily="34" charset="0"/>
              </a:rPr>
              <a:t>MMNLP</a:t>
            </a:r>
          </a:p>
          <a:p>
            <a:r>
              <a:rPr lang="it-IT" sz="1600" dirty="0">
                <a:cs typeface="Calibri" panose="020F0502020204030204" pitchFamily="34" charset="0"/>
              </a:rPr>
              <a:t>QUANTUM</a:t>
            </a:r>
          </a:p>
        </p:txBody>
      </p:sp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B5334024-5685-32C1-74F0-AABC9B283854}"/>
              </a:ext>
            </a:extLst>
          </p:cNvPr>
          <p:cNvSpPr txBox="1"/>
          <p:nvPr/>
        </p:nvSpPr>
        <p:spPr>
          <a:xfrm>
            <a:off x="1825269" y="4893759"/>
            <a:ext cx="294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Astroparticle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Physics</a:t>
            </a:r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rgbClr val="1D2C4A"/>
                </a:solidFill>
                <a:cs typeface="Calibri" panose="020F0502020204030204" pitchFamily="34" charset="0"/>
              </a:rPr>
              <a:t>Cosmology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INDARK</a:t>
            </a:r>
          </a:p>
          <a:p>
            <a:r>
              <a:rPr lang="it-IT" sz="1600" dirty="0">
                <a:cs typeface="Calibri" panose="020F0502020204030204" pitchFamily="34" charset="0"/>
              </a:rPr>
              <a:t>NEUMATT</a:t>
            </a:r>
          </a:p>
          <a:p>
            <a:r>
              <a:rPr lang="it-IT" sz="1600" dirty="0">
                <a:cs typeface="Calibri" panose="020F0502020204030204" pitchFamily="34" charset="0"/>
              </a:rPr>
              <a:t>QUAGRAP</a:t>
            </a:r>
          </a:p>
          <a:p>
            <a:r>
              <a:rPr lang="it-IT" sz="1600" dirty="0">
                <a:cs typeface="Calibri" panose="020F0502020204030204" pitchFamily="34" charset="0"/>
              </a:rPr>
              <a:t>TASP</a:t>
            </a:r>
          </a:p>
          <a:p>
            <a:r>
              <a:rPr lang="it-IT" sz="1600" dirty="0">
                <a:cs typeface="Calibri" panose="020F0502020204030204" pitchFamily="34" charset="0"/>
              </a:rPr>
              <a:t>TEONGRAV</a:t>
            </a:r>
          </a:p>
        </p:txBody>
      </p:sp>
      <p:sp>
        <p:nvSpPr>
          <p:cNvPr id="11" name="Interruzione 22">
            <a:extLst>
              <a:ext uri="{FF2B5EF4-FFF2-40B4-BE49-F238E27FC236}">
                <a16:creationId xmlns:a16="http://schemas.microsoft.com/office/drawing/2014/main" id="{5F2C02CC-8D94-46A4-A2FF-316F3F1A4C76}"/>
              </a:ext>
            </a:extLst>
          </p:cNvPr>
          <p:cNvSpPr/>
          <p:nvPr/>
        </p:nvSpPr>
        <p:spPr>
          <a:xfrm>
            <a:off x="5415752" y="4500251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Interruzione 23">
            <a:extLst>
              <a:ext uri="{FF2B5EF4-FFF2-40B4-BE49-F238E27FC236}">
                <a16:creationId xmlns:a16="http://schemas.microsoft.com/office/drawing/2014/main" id="{7CE300CB-F59B-A9CA-C202-AFD85328B39A}"/>
              </a:ext>
            </a:extLst>
          </p:cNvPr>
          <p:cNvSpPr/>
          <p:nvPr/>
        </p:nvSpPr>
        <p:spPr>
          <a:xfrm>
            <a:off x="1863485" y="4598225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24">
            <a:extLst>
              <a:ext uri="{FF2B5EF4-FFF2-40B4-BE49-F238E27FC236}">
                <a16:creationId xmlns:a16="http://schemas.microsoft.com/office/drawing/2014/main" id="{2A4083C0-271A-1074-16A1-715DED0F3343}"/>
              </a:ext>
            </a:extLst>
          </p:cNvPr>
          <p:cNvSpPr txBox="1"/>
          <p:nvPr/>
        </p:nvSpPr>
        <p:spPr>
          <a:xfrm>
            <a:off x="8909186" y="4033785"/>
            <a:ext cx="294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cs typeface="Calibri" panose="020F0502020204030204" pitchFamily="34" charset="0"/>
              </a:rPr>
              <a:t>Statistical and Applied Field Theory</a:t>
            </a:r>
            <a:endParaRPr lang="it-IT" sz="1600" dirty="0">
              <a:cs typeface="Calibri" panose="020F0502020204030204" pitchFamily="34" charset="0"/>
            </a:endParaRPr>
          </a:p>
          <a:p>
            <a:r>
              <a:rPr lang="it-IT" sz="1600" dirty="0">
                <a:cs typeface="Calibri" panose="020F0502020204030204" pitchFamily="34" charset="0"/>
              </a:rPr>
              <a:t>BIOPHYS</a:t>
            </a:r>
          </a:p>
          <a:p>
            <a:r>
              <a:rPr lang="it-IT" sz="1600" dirty="0">
                <a:cs typeface="Calibri" panose="020F0502020204030204" pitchFamily="34" charset="0"/>
              </a:rPr>
              <a:t>ENESMA</a:t>
            </a:r>
          </a:p>
          <a:p>
            <a:r>
              <a:rPr lang="it-IT" sz="1600" dirty="0">
                <a:cs typeface="Calibri" panose="020F0502020204030204" pitchFamily="34" charset="0"/>
              </a:rPr>
              <a:t>FIELDTURB</a:t>
            </a:r>
          </a:p>
          <a:p>
            <a:r>
              <a:rPr lang="it-IT" sz="1600" dirty="0">
                <a:cs typeface="Calibri" panose="020F0502020204030204" pitchFamily="34" charset="0"/>
              </a:rPr>
              <a:t>TIME2QUEST</a:t>
            </a:r>
          </a:p>
          <a:p>
            <a:r>
              <a:rPr lang="it-IT" sz="1600" dirty="0">
                <a:cs typeface="Calibri" panose="020F0502020204030204" pitchFamily="34" charset="0"/>
              </a:rPr>
              <a:t>LINCOLN</a:t>
            </a:r>
          </a:p>
        </p:txBody>
      </p:sp>
      <p:sp>
        <p:nvSpPr>
          <p:cNvPr id="14" name="Interruzione 25">
            <a:extLst>
              <a:ext uri="{FF2B5EF4-FFF2-40B4-BE49-F238E27FC236}">
                <a16:creationId xmlns:a16="http://schemas.microsoft.com/office/drawing/2014/main" id="{63C0E67B-E18E-D338-660F-DCA150BDAE64}"/>
              </a:ext>
            </a:extLst>
          </p:cNvPr>
          <p:cNvSpPr/>
          <p:nvPr/>
        </p:nvSpPr>
        <p:spPr>
          <a:xfrm>
            <a:off x="8947402" y="3618505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47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305581"/>
            <a:ext cx="10515600" cy="101998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CSN4: Attività di Ricerca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1724263" y="1427342"/>
            <a:ext cx="10385876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LS1 (</a:t>
            </a:r>
            <a:r>
              <a:rPr lang="it-IT" sz="2000" b="1" dirty="0" err="1">
                <a:cs typeface="Calibri"/>
              </a:rPr>
              <a:t>String</a:t>
            </a:r>
            <a:r>
              <a:rPr lang="it-IT" sz="2000" b="1" dirty="0">
                <a:cs typeface="Calibri"/>
              </a:rPr>
              <a:t> and Field Theory): </a:t>
            </a:r>
            <a:r>
              <a:rPr lang="it-IT" i="1" dirty="0" err="1">
                <a:cs typeface="Calibri"/>
              </a:rPr>
              <a:t>String</a:t>
            </a:r>
            <a:r>
              <a:rPr lang="it-IT" i="1" dirty="0">
                <a:cs typeface="Calibri"/>
              </a:rPr>
              <a:t> Theory, M-Theory, </a:t>
            </a:r>
            <a:r>
              <a:rPr lang="it-IT" i="1" dirty="0" err="1">
                <a:cs typeface="Calibri"/>
              </a:rPr>
              <a:t>Supergravity</a:t>
            </a:r>
            <a:r>
              <a:rPr lang="it-IT" i="1" dirty="0">
                <a:cs typeface="Calibri"/>
              </a:rPr>
              <a:t>, D-</a:t>
            </a:r>
            <a:r>
              <a:rPr lang="it-IT" i="1" dirty="0" err="1">
                <a:cs typeface="Calibri"/>
              </a:rPr>
              <a:t>branes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AdS</a:t>
            </a:r>
            <a:r>
              <a:rPr lang="it-IT" i="1" dirty="0">
                <a:cs typeface="Calibri"/>
              </a:rPr>
              <a:t>/CFT, Quantum </a:t>
            </a:r>
            <a:r>
              <a:rPr lang="it-IT" i="1" dirty="0" err="1">
                <a:cs typeface="Calibri"/>
              </a:rPr>
              <a:t>Gravity</a:t>
            </a:r>
            <a:r>
              <a:rPr lang="it-IT" i="1" dirty="0">
                <a:cs typeface="Calibri"/>
              </a:rPr>
              <a:t>, Lattice Gauge Theories, </a:t>
            </a:r>
            <a:r>
              <a:rPr lang="it-IT" i="1" dirty="0" err="1">
                <a:cs typeface="Calibri"/>
              </a:rPr>
              <a:t>Confinement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Cosmology</a:t>
            </a:r>
            <a:r>
              <a:rPr lang="it-IT" b="1" dirty="0">
                <a:cs typeface="Calibri"/>
              </a:rPr>
              <a:t>.</a:t>
            </a:r>
            <a:endParaRPr lang="it-IT" dirty="0">
              <a:cs typeface="Calibri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LS2 (</a:t>
            </a:r>
            <a:r>
              <a:rPr lang="it-IT" sz="2000" b="1" dirty="0" err="1">
                <a:cs typeface="Calibri"/>
              </a:rPr>
              <a:t>particle</a:t>
            </a:r>
            <a:r>
              <a:rPr lang="it-IT" sz="2000" b="1" dirty="0">
                <a:cs typeface="Calibri"/>
              </a:rPr>
              <a:t> </a:t>
            </a:r>
            <a:r>
              <a:rPr lang="it-IT" sz="2000" b="1" dirty="0" err="1">
                <a:cs typeface="Calibri"/>
              </a:rPr>
              <a:t>physics</a:t>
            </a:r>
            <a:r>
              <a:rPr lang="it-IT" sz="2000" b="1" dirty="0">
                <a:cs typeface="Calibri"/>
              </a:rPr>
              <a:t> </a:t>
            </a:r>
            <a:r>
              <a:rPr lang="it-IT" sz="2000" b="1" dirty="0" err="1">
                <a:cs typeface="Calibri"/>
              </a:rPr>
              <a:t>phenomenology</a:t>
            </a:r>
            <a:r>
              <a:rPr lang="it-IT" b="1" dirty="0">
                <a:cs typeface="Calibri"/>
              </a:rPr>
              <a:t>): </a:t>
            </a:r>
            <a:r>
              <a:rPr lang="it-IT" i="1" dirty="0">
                <a:cs typeface="Calibri"/>
              </a:rPr>
              <a:t>Standard Model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 and Beyond, Collider </a:t>
            </a:r>
            <a:r>
              <a:rPr lang="it-IT" i="1" dirty="0" err="1">
                <a:cs typeface="Calibri"/>
              </a:rPr>
              <a:t>Phenomenology</a:t>
            </a:r>
            <a:r>
              <a:rPr lang="it-IT" i="1" dirty="0">
                <a:cs typeface="Calibri"/>
              </a:rPr>
              <a:t>, Higgs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Flavour</a:t>
            </a:r>
            <a:r>
              <a:rPr lang="it-IT" i="1" dirty="0">
                <a:cs typeface="Calibri"/>
              </a:rPr>
              <a:t> </a:t>
            </a:r>
            <a:r>
              <a:rPr lang="it-IT" i="1" dirty="0" err="1">
                <a:cs typeface="Calibri"/>
              </a:rPr>
              <a:t>Physics</a:t>
            </a:r>
            <a:r>
              <a:rPr lang="it-IT" b="1" dirty="0">
                <a:cs typeface="Calibri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LS3 (</a:t>
            </a:r>
            <a:r>
              <a:rPr lang="it-IT" sz="2000" b="1" dirty="0" err="1">
                <a:cs typeface="Calibri"/>
              </a:rPr>
              <a:t>Hadronic</a:t>
            </a:r>
            <a:r>
              <a:rPr lang="it-IT" sz="2000" b="1" dirty="0">
                <a:cs typeface="Calibri"/>
              </a:rPr>
              <a:t> and </a:t>
            </a:r>
            <a:r>
              <a:rPr lang="it-IT" sz="2000" b="1" dirty="0" err="1">
                <a:cs typeface="Calibri"/>
              </a:rPr>
              <a:t>Nuclear</a:t>
            </a:r>
            <a:r>
              <a:rPr lang="it-IT" sz="2000" b="1" dirty="0">
                <a:cs typeface="Calibri"/>
              </a:rPr>
              <a:t> </a:t>
            </a:r>
            <a:r>
              <a:rPr lang="it-IT" sz="2000" b="1" dirty="0" err="1">
                <a:cs typeface="Calibri"/>
              </a:rPr>
              <a:t>Physics</a:t>
            </a:r>
            <a:r>
              <a:rPr lang="it-IT" sz="2000" b="1" dirty="0">
                <a:cs typeface="Calibri"/>
              </a:rPr>
              <a:t>): </a:t>
            </a:r>
            <a:r>
              <a:rPr lang="it-IT" i="1" dirty="0">
                <a:cs typeface="Calibri"/>
              </a:rPr>
              <a:t>Quark </a:t>
            </a:r>
            <a:r>
              <a:rPr lang="it-IT" i="1" dirty="0" err="1">
                <a:cs typeface="Calibri"/>
              </a:rPr>
              <a:t>Gluon</a:t>
            </a:r>
            <a:r>
              <a:rPr lang="it-IT" i="1" dirty="0">
                <a:cs typeface="Calibri"/>
              </a:rPr>
              <a:t> Plasma, Heavy Ion </a:t>
            </a:r>
            <a:r>
              <a:rPr lang="it-IT" i="1" dirty="0" err="1">
                <a:cs typeface="Calibri"/>
              </a:rPr>
              <a:t>Collision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Hadronic</a:t>
            </a:r>
            <a:r>
              <a:rPr lang="it-IT" i="1" dirty="0">
                <a:cs typeface="Calibri"/>
              </a:rPr>
              <a:t>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, Spin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Nuclear</a:t>
            </a:r>
            <a:r>
              <a:rPr lang="it-IT" i="1" dirty="0">
                <a:cs typeface="Calibri"/>
              </a:rPr>
              <a:t> </a:t>
            </a:r>
            <a:r>
              <a:rPr lang="it-IT" i="1" dirty="0" err="1">
                <a:cs typeface="Calibri"/>
              </a:rPr>
              <a:t>Structure</a:t>
            </a:r>
            <a:r>
              <a:rPr lang="it-IT" i="1" dirty="0">
                <a:cs typeface="Calibri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LS4 (Mathematical Methods): </a:t>
            </a:r>
            <a:r>
              <a:rPr lang="it-IT" i="1" dirty="0" err="1">
                <a:cs typeface="Calibri"/>
              </a:rPr>
              <a:t>Foundations</a:t>
            </a:r>
            <a:r>
              <a:rPr lang="it-IT" i="1" dirty="0">
                <a:cs typeface="Calibri"/>
              </a:rPr>
              <a:t> of Quantum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, Quantum Computing, Quantum </a:t>
            </a:r>
            <a:r>
              <a:rPr lang="it-IT" i="1" dirty="0" err="1">
                <a:cs typeface="Calibri"/>
              </a:rPr>
              <a:t>Cryptography</a:t>
            </a:r>
            <a:r>
              <a:rPr lang="it-IT" i="1" dirty="0">
                <a:cs typeface="Calibri"/>
              </a:rPr>
              <a:t>, Chaos, Integrate Models.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LS5 (</a:t>
            </a:r>
            <a:r>
              <a:rPr lang="it-IT" sz="2000" b="1" dirty="0" err="1">
                <a:cs typeface="Calibri"/>
              </a:rPr>
              <a:t>Astroparticle</a:t>
            </a:r>
            <a:r>
              <a:rPr lang="it-IT" sz="2000" b="1" dirty="0">
                <a:cs typeface="Calibri"/>
              </a:rPr>
              <a:t> </a:t>
            </a:r>
            <a:r>
              <a:rPr lang="it-IT" sz="2000" b="1" dirty="0" err="1">
                <a:cs typeface="Calibri"/>
              </a:rPr>
              <a:t>Physics</a:t>
            </a:r>
            <a:r>
              <a:rPr lang="it-IT" sz="2000" b="1" dirty="0">
                <a:cs typeface="Calibri"/>
              </a:rPr>
              <a:t> and </a:t>
            </a:r>
            <a:r>
              <a:rPr lang="it-IT" sz="2000" b="1" dirty="0" err="1">
                <a:cs typeface="Calibri"/>
              </a:rPr>
              <a:t>Cosmology</a:t>
            </a:r>
            <a:r>
              <a:rPr lang="it-IT" sz="2000" b="1" dirty="0">
                <a:cs typeface="Calibri"/>
              </a:rPr>
              <a:t>): </a:t>
            </a:r>
            <a:r>
              <a:rPr lang="it-IT" i="1" dirty="0">
                <a:cs typeface="Calibri"/>
              </a:rPr>
              <a:t>Neutrino </a:t>
            </a:r>
            <a:r>
              <a:rPr lang="it-IT" i="1" dirty="0" err="1">
                <a:cs typeface="Calibri"/>
              </a:rPr>
              <a:t>Physics</a:t>
            </a:r>
            <a:r>
              <a:rPr lang="it-IT" i="1" dirty="0">
                <a:cs typeface="Calibri"/>
              </a:rPr>
              <a:t>, Dark Matter, Dark Energy, CMB </a:t>
            </a:r>
            <a:r>
              <a:rPr lang="it-IT" i="1" dirty="0" err="1">
                <a:cs typeface="Calibri"/>
              </a:rPr>
              <a:t>Radiation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Gravitational</a:t>
            </a:r>
            <a:r>
              <a:rPr lang="it-IT" i="1" dirty="0">
                <a:cs typeface="Calibri"/>
              </a:rPr>
              <a:t> Waves, </a:t>
            </a:r>
            <a:r>
              <a:rPr lang="it-IT" i="1" dirty="0" err="1">
                <a:cs typeface="Calibri"/>
              </a:rPr>
              <a:t>Nuclear</a:t>
            </a:r>
            <a:r>
              <a:rPr lang="it-IT" i="1" dirty="0">
                <a:cs typeface="Calibri"/>
              </a:rPr>
              <a:t> </a:t>
            </a:r>
            <a:r>
              <a:rPr lang="it-IT" i="1" dirty="0" err="1">
                <a:cs typeface="Calibri"/>
              </a:rPr>
              <a:t>Astrophysics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Modified</a:t>
            </a:r>
            <a:r>
              <a:rPr lang="it-IT" i="1" dirty="0">
                <a:cs typeface="Calibri"/>
              </a:rPr>
              <a:t> Theory of </a:t>
            </a:r>
            <a:r>
              <a:rPr lang="it-IT" i="1" dirty="0" err="1">
                <a:cs typeface="Calibri"/>
              </a:rPr>
              <a:t>Gravity</a:t>
            </a:r>
            <a:r>
              <a:rPr lang="it-IT" i="1" dirty="0">
                <a:cs typeface="Calibri"/>
              </a:rPr>
              <a:t>.</a:t>
            </a:r>
            <a:endParaRPr lang="it-IT" sz="2000" i="1" dirty="0">
              <a:cs typeface="Calibri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LS6 (Statistical and Applied Field Theory): </a:t>
            </a:r>
            <a:r>
              <a:rPr lang="it-IT" i="1" dirty="0">
                <a:cs typeface="Calibri"/>
              </a:rPr>
              <a:t>Spin Glasses, </a:t>
            </a:r>
            <a:r>
              <a:rPr lang="it-IT" i="1" dirty="0" err="1">
                <a:cs typeface="Calibri"/>
              </a:rPr>
              <a:t>Computation</a:t>
            </a:r>
            <a:r>
              <a:rPr lang="it-IT" i="1" dirty="0">
                <a:cs typeface="Calibri"/>
              </a:rPr>
              <a:t> </a:t>
            </a:r>
            <a:r>
              <a:rPr lang="it-IT" i="1" dirty="0" err="1">
                <a:cs typeface="Calibri"/>
              </a:rPr>
              <a:t>Biology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Condensed</a:t>
            </a:r>
            <a:r>
              <a:rPr lang="it-IT" i="1" dirty="0">
                <a:cs typeface="Calibri"/>
              </a:rPr>
              <a:t> Matter, </a:t>
            </a:r>
            <a:r>
              <a:rPr lang="it-IT" i="1" dirty="0" err="1">
                <a:cs typeface="Calibri"/>
              </a:rPr>
              <a:t>Nanostructures</a:t>
            </a:r>
            <a:r>
              <a:rPr lang="it-IT" i="1" dirty="0">
                <a:cs typeface="Calibri"/>
              </a:rPr>
              <a:t>, </a:t>
            </a:r>
            <a:r>
              <a:rPr lang="it-IT" i="1" dirty="0" err="1">
                <a:cs typeface="Calibri"/>
              </a:rPr>
              <a:t>Complex</a:t>
            </a:r>
            <a:r>
              <a:rPr lang="it-IT" i="1" dirty="0">
                <a:cs typeface="Calibri"/>
              </a:rPr>
              <a:t> Systems, </a:t>
            </a:r>
            <a:r>
              <a:rPr lang="it-IT" i="1" dirty="0" err="1">
                <a:cs typeface="Calibri"/>
              </a:rPr>
              <a:t>Turbolence</a:t>
            </a:r>
            <a:r>
              <a:rPr lang="it-IT" i="1" dirty="0">
                <a:cs typeface="Calibri"/>
              </a:rPr>
              <a:t>.</a:t>
            </a:r>
            <a:endParaRPr lang="it-IT" sz="20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990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27314" y="0"/>
            <a:ext cx="10526486" cy="1807029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9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CSN5</a:t>
            </a:r>
            <a:br>
              <a:rPr lang="it-IT" sz="36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it-IT" sz="3300" dirty="0">
                <a:cs typeface="Calibri"/>
              </a:rPr>
              <a:t>Presidente: Alberto Quaranta</a:t>
            </a:r>
            <a:br>
              <a:rPr lang="it-IT" sz="3300" dirty="0">
                <a:cs typeface="Calibri"/>
              </a:rPr>
            </a:br>
            <a:r>
              <a:rPr lang="it-IT" sz="3300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Linee di Ricerca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5736763" y="1993467"/>
            <a:ext cx="294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Accelerators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ALPHA_DTL_BETA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ASTRACT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CROWN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FUSION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HB2TF (CALL)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HISOL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HSMDIS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MICRON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PBT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PLASMA4BEAM2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SAMARA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SIG (CALL)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SL_BETATEST</a:t>
            </a:r>
          </a:p>
        </p:txBody>
      </p:sp>
      <p:sp>
        <p:nvSpPr>
          <p:cNvPr id="4" name="Interruzione 14">
            <a:extLst>
              <a:ext uri="{FF2B5EF4-FFF2-40B4-BE49-F238E27FC236}">
                <a16:creationId xmlns:a16="http://schemas.microsoft.com/office/drawing/2014/main" id="{9A1A225A-1B1D-6CAA-179B-7A8E2B5E5AB5}"/>
              </a:ext>
            </a:extLst>
          </p:cNvPr>
          <p:cNvSpPr/>
          <p:nvPr/>
        </p:nvSpPr>
        <p:spPr>
          <a:xfrm>
            <a:off x="5736763" y="1589073"/>
            <a:ext cx="714400" cy="253313"/>
          </a:xfrm>
          <a:prstGeom prst="flowChartTerminator">
            <a:avLst/>
          </a:prstGeom>
          <a:solidFill>
            <a:srgbClr val="FF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5" name="Interruzione 17">
            <a:extLst>
              <a:ext uri="{FF2B5EF4-FFF2-40B4-BE49-F238E27FC236}">
                <a16:creationId xmlns:a16="http://schemas.microsoft.com/office/drawing/2014/main" id="{9838DD96-6490-3B74-FB70-FABEDB3E7743}"/>
              </a:ext>
            </a:extLst>
          </p:cNvPr>
          <p:cNvSpPr/>
          <p:nvPr/>
        </p:nvSpPr>
        <p:spPr>
          <a:xfrm>
            <a:off x="1862941" y="1600609"/>
            <a:ext cx="714400" cy="253313"/>
          </a:xfrm>
          <a:prstGeom prst="flowChartTerminator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18">
            <a:extLst>
              <a:ext uri="{FF2B5EF4-FFF2-40B4-BE49-F238E27FC236}">
                <a16:creationId xmlns:a16="http://schemas.microsoft.com/office/drawing/2014/main" id="{5B180D50-1ED8-8C68-D688-775BD1126EA4}"/>
              </a:ext>
            </a:extLst>
          </p:cNvPr>
          <p:cNvSpPr txBox="1"/>
          <p:nvPr/>
        </p:nvSpPr>
        <p:spPr>
          <a:xfrm>
            <a:off x="8332243" y="2004348"/>
            <a:ext cx="37266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Interdisciplinary</a:t>
            </a:r>
            <a:r>
              <a:rPr lang="it-IT" sz="1600" dirty="0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Research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ADMIRAL		AI_INFN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ARES (G)		ARTEMIS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BEYOND (G)	BIOHOT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BRAINSTAIN	CHNET_BRONZE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CHNET_MAXI	CUPRUM_TTD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DIDO (G)		DISCOVER22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EPISE		ETHIOPIA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FRIDA (CALL)	HARDLIFE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MEDIPIX4		MATHER3D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MIRO		MUSICA (G) NAMASSTE	NGSA (CALL)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PRAD		RESILIENCE (G) SAMADHA		SEGNAR	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SPHERE-X		SPHINX	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SPOC		T4QC	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VI_HI		WIDMAPP	</a:t>
            </a:r>
          </a:p>
          <a:p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Interruzione 19">
            <a:extLst>
              <a:ext uri="{FF2B5EF4-FFF2-40B4-BE49-F238E27FC236}">
                <a16:creationId xmlns:a16="http://schemas.microsoft.com/office/drawing/2014/main" id="{944FCA78-909D-03E1-FC83-4BD67C30D838}"/>
              </a:ext>
            </a:extLst>
          </p:cNvPr>
          <p:cNvSpPr/>
          <p:nvPr/>
        </p:nvSpPr>
        <p:spPr>
          <a:xfrm>
            <a:off x="8370460" y="1621726"/>
            <a:ext cx="714400" cy="253313"/>
          </a:xfrm>
          <a:prstGeom prst="flowChartTerminator">
            <a:avLst/>
          </a:prstGeom>
          <a:solidFill>
            <a:srgbClr val="3D9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3D98A7"/>
              </a:solidFill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2F8BF833-1C94-6EB6-9B23-E005E1C34AA4}"/>
              </a:ext>
            </a:extLst>
          </p:cNvPr>
          <p:cNvSpPr txBox="1"/>
          <p:nvPr/>
        </p:nvSpPr>
        <p:spPr>
          <a:xfrm>
            <a:off x="1756424" y="2004355"/>
            <a:ext cx="372661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Detectors, </a:t>
            </a:r>
            <a:r>
              <a:rPr lang="it-IT" sz="1600" dirty="0" err="1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Computation</a:t>
            </a:r>
            <a:r>
              <a:rPr lang="it-IT" sz="1600" dirty="0">
                <a:solidFill>
                  <a:srgbClr val="1D2C4A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 and Electronics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4DSHARE		ACROMASS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ADA_5D		ANEMONE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ANNA		ASTAROTH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DARTWARS (CALL)	DIODE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FEROCE		GEANT4INFN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HASPIDE (CALL)	HIDRA2 (CALL)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IBIS_NEXT		IONOTRACK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LITE-SPLD		MAG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MANIFOLD		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uRTUBE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(G)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MOONLIGHT	N3G (CALL)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NGSA (CALL)	PRAD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OPTIME		OREO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PHYDES		PREDATOR (G)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QUANTEP (CALL)	QUB_IT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RD_PTOLEMY	RHUM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RIPTIDE		ROUGE (G)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SHINE		UTMOST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UNIDET</a:t>
            </a:r>
          </a:p>
        </p:txBody>
      </p:sp>
    </p:spTree>
    <p:extLst>
      <p:ext uri="{BB962C8B-B14F-4D97-AF65-F5344CB8AC3E}">
        <p14:creationId xmlns:p14="http://schemas.microsoft.com/office/powerpoint/2010/main" val="280431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50371"/>
            <a:ext cx="10515600" cy="107519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CSN5: Tipologia di Esperimenti/Progetti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2482826" y="1438287"/>
            <a:ext cx="808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buSzPts val="2400"/>
            </a:pPr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Calibri" panose="020F0502020204030204" pitchFamily="34" charset="0"/>
                <a:sym typeface="Calibri"/>
              </a:rPr>
              <a:t>Sigle Standard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: progetti di 2-4 anni a budget medio-basso (∿ 50k€/y).</a:t>
            </a:r>
            <a:endParaRPr lang="it-IT" sz="2000" dirty="0">
              <a:cs typeface="Calibri" panose="020F0502020204030204" pitchFamily="34" charset="0"/>
            </a:endParaRPr>
          </a:p>
          <a:p>
            <a:pPr marR="0" lvl="1" algn="l" rtl="0">
              <a:buClr>
                <a:srgbClr val="FF0000"/>
              </a:buClr>
              <a:buSzPts val="1800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	Incubatori di attività promettenti e di interesse dell’INFN.</a:t>
            </a:r>
          </a:p>
          <a:p>
            <a:pPr marR="0" lvl="1" algn="l" rtl="0">
              <a:buClr>
                <a:srgbClr val="FF0000"/>
              </a:buClr>
              <a:buSzPts val="1800"/>
            </a:pPr>
            <a:r>
              <a:rPr lang="it-IT" sz="2000" dirty="0">
                <a:solidFill>
                  <a:schemeClr val="dk1"/>
                </a:solidFill>
                <a:cs typeface="Calibri" panose="020F0502020204030204" pitchFamily="34" charset="0"/>
                <a:sym typeface="Calibri"/>
              </a:rPr>
              <a:t>	Settori di nicchia e di interesse per l’INFN.</a:t>
            </a:r>
            <a:endParaRPr lang="it-IT" sz="2000" dirty="0">
              <a:cs typeface="Calibri" panose="020F0502020204030204" pitchFamily="34" charset="0"/>
            </a:endParaRPr>
          </a:p>
          <a:p>
            <a:pPr marR="0" lvl="1" algn="l" rtl="0">
              <a:buClr>
                <a:srgbClr val="FF0000"/>
              </a:buClr>
              <a:buSzPts val="1800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	Ammessi livelli di rischio elevati.</a:t>
            </a:r>
            <a:endParaRPr lang="it-IT" sz="2000" b="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Ovale 2">
            <a:extLst>
              <a:ext uri="{FF2B5EF4-FFF2-40B4-BE49-F238E27FC236}">
                <a16:creationId xmlns:a16="http://schemas.microsoft.com/office/drawing/2014/main" id="{9CB06BD2-40CA-8C62-AABE-26E6FBEE8EA6}"/>
              </a:ext>
            </a:extLst>
          </p:cNvPr>
          <p:cNvSpPr/>
          <p:nvPr/>
        </p:nvSpPr>
        <p:spPr>
          <a:xfrm>
            <a:off x="1926772" y="1468265"/>
            <a:ext cx="395416" cy="395416"/>
          </a:xfrm>
          <a:prstGeom prst="ellipse">
            <a:avLst/>
          </a:prstGeom>
          <a:solidFill>
            <a:srgbClr val="003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E6E1A7E-4A09-765C-D333-87636A3CB177}"/>
              </a:ext>
            </a:extLst>
          </p:cNvPr>
          <p:cNvSpPr/>
          <p:nvPr/>
        </p:nvSpPr>
        <p:spPr>
          <a:xfrm>
            <a:off x="1926772" y="3136960"/>
            <a:ext cx="395416" cy="395416"/>
          </a:xfrm>
          <a:prstGeom prst="ellipse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0374030-4244-32D3-4B5E-0E01F9E02224}"/>
              </a:ext>
            </a:extLst>
          </p:cNvPr>
          <p:cNvSpPr/>
          <p:nvPr/>
        </p:nvSpPr>
        <p:spPr>
          <a:xfrm>
            <a:off x="1926772" y="4994319"/>
            <a:ext cx="395416" cy="395416"/>
          </a:xfrm>
          <a:prstGeom prst="ellipse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2A3928E6-E750-F3C5-298A-F8552878BA3E}"/>
              </a:ext>
            </a:extLst>
          </p:cNvPr>
          <p:cNvSpPr txBox="1"/>
          <p:nvPr/>
        </p:nvSpPr>
        <p:spPr>
          <a:xfrm>
            <a:off x="2482825" y="3145328"/>
            <a:ext cx="9601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Calibri" panose="020F0502020204030204" pitchFamily="34" charset="0"/>
                <a:sym typeface="Calibri"/>
              </a:rPr>
              <a:t>Grant Giovani</a:t>
            </a:r>
            <a:r>
              <a:rPr lang="it-IT" sz="2000" dirty="0">
                <a:cs typeface="Calibri" panose="020F0502020204030204" pitchFamily="34" charset="0"/>
              </a:rPr>
              <a:t>: Esperimenti (max 75k€/y) di 2 anni per giovani (PhD ≤ 4y). </a:t>
            </a:r>
          </a:p>
          <a:p>
            <a:r>
              <a:rPr lang="it-IT" sz="2000" dirty="0">
                <a:cs typeface="Calibri" panose="020F0502020204030204" pitchFamily="34" charset="0"/>
              </a:rPr>
              <a:t>	Viene finanziata l’attività sperimentale e l’</a:t>
            </a:r>
            <a:r>
              <a:rPr lang="it-IT" sz="2000" dirty="0" err="1">
                <a:cs typeface="Calibri" panose="020F0502020204030204" pitchFamily="34" charset="0"/>
              </a:rPr>
              <a:t>AdR</a:t>
            </a:r>
            <a:r>
              <a:rPr lang="it-IT" sz="2000" dirty="0">
                <a:cs typeface="Calibri" panose="020F0502020204030204" pitchFamily="34" charset="0"/>
              </a:rPr>
              <a:t> (senior) del PI.</a:t>
            </a:r>
          </a:p>
          <a:p>
            <a:r>
              <a:rPr lang="it-IT" sz="2000" dirty="0">
                <a:cs typeface="Calibri" panose="020F0502020204030204" pitchFamily="34" charset="0"/>
              </a:rPr>
              <a:t>﻿	Giovani ricercatori con idee innovative e progetti solidi.</a:t>
            </a:r>
          </a:p>
          <a:p>
            <a:r>
              <a:rPr lang="it-IT" sz="2000" dirty="0">
                <a:cs typeface="Calibri" panose="020F0502020204030204" pitchFamily="34" charset="0"/>
              </a:rPr>
              <a:t>﻿	Sviluppo di autonomia scientifica e capacità direzionali. 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024968A5-FA1A-FC41-5F28-5D5D11E432D0}"/>
              </a:ext>
            </a:extLst>
          </p:cNvPr>
          <p:cNvSpPr txBox="1"/>
          <p:nvPr/>
        </p:nvSpPr>
        <p:spPr>
          <a:xfrm>
            <a:off x="2482826" y="4952870"/>
            <a:ext cx="9829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buSzPts val="2400"/>
            </a:pPr>
            <a:r>
              <a:rPr lang="it-IT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Calibri" panose="020F0502020204030204" pitchFamily="34" charset="0"/>
                <a:sym typeface="Calibri"/>
              </a:rPr>
              <a:t>Call</a:t>
            </a:r>
            <a:r>
              <a:rPr lang="it-IT" sz="2000" dirty="0"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Progetti ad alto budget e ampio network ( max 1M€ su 3y).</a:t>
            </a:r>
            <a:endParaRPr lang="it-IT" sz="2000" dirty="0">
              <a:cs typeface="Calibri" panose="020F0502020204030204" pitchFamily="34" charset="0"/>
            </a:endParaRPr>
          </a:p>
          <a:p>
            <a:pPr lvl="1">
              <a:buClr>
                <a:srgbClr val="FF0000"/>
              </a:buClr>
              <a:buSzPts val="1800"/>
            </a:pPr>
            <a:r>
              <a:rPr lang="it-IT" sz="2000" b="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	Progetti di largo impatto per la ricerca e l’INFN.</a:t>
            </a:r>
          </a:p>
          <a:p>
            <a:pPr lvl="1">
              <a:buClr>
                <a:srgbClr val="FF0000"/>
              </a:buClr>
              <a:buSzPts val="1800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	N</a:t>
            </a:r>
            <a:r>
              <a:rPr lang="it-IT" sz="2000" b="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etwork ampi e qualificati. </a:t>
            </a:r>
          </a:p>
          <a:p>
            <a:pPr lvl="1">
              <a:buClr>
                <a:srgbClr val="FF0000"/>
              </a:buClr>
              <a:buSzPts val="1800"/>
            </a:pPr>
            <a:r>
              <a:rPr lang="it-IT" sz="2000" dirty="0">
                <a:solidFill>
                  <a:schemeClr val="dk1"/>
                </a:solidFill>
                <a:cs typeface="Calibri" panose="020F0502020204030204" pitchFamily="34" charset="0"/>
                <a:sym typeface="Calibri"/>
              </a:rPr>
              <a:t>	Assegni di Ricerca.</a:t>
            </a:r>
          </a:p>
        </p:txBody>
      </p:sp>
    </p:spTree>
    <p:extLst>
      <p:ext uri="{BB962C8B-B14F-4D97-AF65-F5344CB8AC3E}">
        <p14:creationId xmlns:p14="http://schemas.microsoft.com/office/powerpoint/2010/main" val="45483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6476743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CSN5: Rivelatori</a:t>
            </a:r>
          </a:p>
        </p:txBody>
      </p:sp>
      <p:grpSp>
        <p:nvGrpSpPr>
          <p:cNvPr id="4" name="Gruppo 4">
            <a:extLst>
              <a:ext uri="{FF2B5EF4-FFF2-40B4-BE49-F238E27FC236}">
                <a16:creationId xmlns:a16="http://schemas.microsoft.com/office/drawing/2014/main" id="{46EF5776-8317-4902-E33A-7846CA6149C5}"/>
              </a:ext>
            </a:extLst>
          </p:cNvPr>
          <p:cNvGrpSpPr>
            <a:grpSpLocks noChangeAspect="1"/>
          </p:cNvGrpSpPr>
          <p:nvPr/>
        </p:nvGrpSpPr>
        <p:grpSpPr>
          <a:xfrm>
            <a:off x="1127895" y="733961"/>
            <a:ext cx="4002244" cy="1751040"/>
            <a:chOff x="0" y="989694"/>
            <a:chExt cx="6792806" cy="2971951"/>
          </a:xfrm>
        </p:grpSpPr>
        <p:grpSp>
          <p:nvGrpSpPr>
            <p:cNvPr id="5" name="Gruppo 5">
              <a:extLst>
                <a:ext uri="{FF2B5EF4-FFF2-40B4-BE49-F238E27FC236}">
                  <a16:creationId xmlns:a16="http://schemas.microsoft.com/office/drawing/2014/main" id="{C470D675-D387-39B5-93B4-7416BDCEC289}"/>
                </a:ext>
              </a:extLst>
            </p:cNvPr>
            <p:cNvGrpSpPr/>
            <p:nvPr/>
          </p:nvGrpSpPr>
          <p:grpSpPr>
            <a:xfrm>
              <a:off x="0" y="989694"/>
              <a:ext cx="5577114" cy="2654859"/>
              <a:chOff x="518886" y="989693"/>
              <a:chExt cx="5577114" cy="2654859"/>
            </a:xfrm>
          </p:grpSpPr>
          <p:pic>
            <p:nvPicPr>
              <p:cNvPr id="7" name="Immagine 8">
                <a:extLst>
                  <a:ext uri="{FF2B5EF4-FFF2-40B4-BE49-F238E27FC236}">
                    <a16:creationId xmlns:a16="http://schemas.microsoft.com/office/drawing/2014/main" id="{5B3837C7-9B55-D30C-0488-6CE35276F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8886" y="989693"/>
                <a:ext cx="5577114" cy="2654859"/>
              </a:xfrm>
              <a:prstGeom prst="rect">
                <a:avLst/>
              </a:prstGeom>
            </p:spPr>
          </p:pic>
          <p:sp>
            <p:nvSpPr>
              <p:cNvPr id="8" name="CasellaDiTesto 10">
                <a:extLst>
                  <a:ext uri="{FF2B5EF4-FFF2-40B4-BE49-F238E27FC236}">
                    <a16:creationId xmlns:a16="http://schemas.microsoft.com/office/drawing/2014/main" id="{400C00E4-35A7-7D5F-7BB8-BFD849D15DA5}"/>
                  </a:ext>
                </a:extLst>
              </p:cNvPr>
              <p:cNvSpPr txBox="1"/>
              <p:nvPr/>
            </p:nvSpPr>
            <p:spPr>
              <a:xfrm>
                <a:off x="2961734" y="2747661"/>
                <a:ext cx="2100122" cy="470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800"/>
                  </a:spcAft>
                  <a:buClr>
                    <a:srgbClr val="FF0000"/>
                  </a:buClr>
                </a:pPr>
                <a:r>
                  <a:rPr lang="it-IT" sz="1200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5 mm – 30 </a:t>
                </a:r>
                <a:r>
                  <a:rPr lang="it-IT" sz="1200" b="1" dirty="0" err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ps</a:t>
                </a:r>
                <a:endParaRPr lang="it-IT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6" name="Immagine 7">
              <a:extLst>
                <a:ext uri="{FF2B5EF4-FFF2-40B4-BE49-F238E27FC236}">
                  <a16:creationId xmlns:a16="http://schemas.microsoft.com/office/drawing/2014/main" id="{D276B5E6-9158-B70A-E3D0-9F727844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2684" y="2454866"/>
              <a:ext cx="2100122" cy="1506779"/>
            </a:xfrm>
            <a:prstGeom prst="rect">
              <a:avLst/>
            </a:prstGeom>
          </p:spPr>
        </p:pic>
      </p:grpSp>
      <p:grpSp>
        <p:nvGrpSpPr>
          <p:cNvPr id="9" name="Gruppo 11">
            <a:extLst>
              <a:ext uri="{FF2B5EF4-FFF2-40B4-BE49-F238E27FC236}">
                <a16:creationId xmlns:a16="http://schemas.microsoft.com/office/drawing/2014/main" id="{29B29624-8B61-FAAC-472B-A38CF13CF35A}"/>
              </a:ext>
            </a:extLst>
          </p:cNvPr>
          <p:cNvGrpSpPr>
            <a:grpSpLocks noChangeAspect="1"/>
          </p:cNvGrpSpPr>
          <p:nvPr/>
        </p:nvGrpSpPr>
        <p:grpSpPr>
          <a:xfrm>
            <a:off x="7595326" y="48316"/>
            <a:ext cx="4418980" cy="1969478"/>
            <a:chOff x="2713082" y="3985930"/>
            <a:chExt cx="6439108" cy="2869821"/>
          </a:xfrm>
        </p:grpSpPr>
        <p:grpSp>
          <p:nvGrpSpPr>
            <p:cNvPr id="10" name="Gruppo 14">
              <a:extLst>
                <a:ext uri="{FF2B5EF4-FFF2-40B4-BE49-F238E27FC236}">
                  <a16:creationId xmlns:a16="http://schemas.microsoft.com/office/drawing/2014/main" id="{0A656CB6-30FF-E6E0-4AEC-EF91C39CBF85}"/>
                </a:ext>
              </a:extLst>
            </p:cNvPr>
            <p:cNvGrpSpPr/>
            <p:nvPr/>
          </p:nvGrpSpPr>
          <p:grpSpPr>
            <a:xfrm>
              <a:off x="2713082" y="3985930"/>
              <a:ext cx="5120919" cy="2869821"/>
              <a:chOff x="1688513" y="3717697"/>
              <a:chExt cx="5120919" cy="2869821"/>
            </a:xfrm>
          </p:grpSpPr>
          <p:pic>
            <p:nvPicPr>
              <p:cNvPr id="12" name="Immagine 18">
                <a:extLst>
                  <a:ext uri="{FF2B5EF4-FFF2-40B4-BE49-F238E27FC236}">
                    <a16:creationId xmlns:a16="http://schemas.microsoft.com/office/drawing/2014/main" id="{A1BE3FC1-22BC-15DD-5E9E-B7126B8E7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8513" y="3717697"/>
                <a:ext cx="5120919" cy="2869821"/>
              </a:xfrm>
              <a:prstGeom prst="rect">
                <a:avLst/>
              </a:prstGeom>
            </p:spPr>
          </p:pic>
          <p:pic>
            <p:nvPicPr>
              <p:cNvPr id="13" name="Immagine 19">
                <a:extLst>
                  <a:ext uri="{FF2B5EF4-FFF2-40B4-BE49-F238E27FC236}">
                    <a16:creationId xmlns:a16="http://schemas.microsoft.com/office/drawing/2014/main" id="{855822AB-FC2F-51F1-071F-3F6859ECF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9002" y="5030326"/>
                <a:ext cx="1566049" cy="958222"/>
              </a:xfrm>
              <a:prstGeom prst="rect">
                <a:avLst/>
              </a:prstGeom>
            </p:spPr>
          </p:pic>
        </p:grpSp>
        <p:pic>
          <p:nvPicPr>
            <p:cNvPr id="11" name="Immagine 17">
              <a:extLst>
                <a:ext uri="{FF2B5EF4-FFF2-40B4-BE49-F238E27FC236}">
                  <a16:creationId xmlns:a16="http://schemas.microsoft.com/office/drawing/2014/main" id="{9F5DF3C6-FABE-78F1-8AD5-D9423A80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6790" y="4610045"/>
              <a:ext cx="1295400" cy="2197100"/>
            </a:xfrm>
            <a:prstGeom prst="rect">
              <a:avLst/>
            </a:prstGeom>
          </p:spPr>
        </p:pic>
      </p:grpSp>
      <p:pic>
        <p:nvPicPr>
          <p:cNvPr id="14" name="Immagine 21">
            <a:extLst>
              <a:ext uri="{FF2B5EF4-FFF2-40B4-BE49-F238E27FC236}">
                <a16:creationId xmlns:a16="http://schemas.microsoft.com/office/drawing/2014/main" id="{31116A0C-2889-9578-EB2A-FE83C6539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93" y="2667997"/>
            <a:ext cx="2550640" cy="1660406"/>
          </a:xfrm>
          <a:prstGeom prst="rect">
            <a:avLst/>
          </a:prstGeom>
        </p:spPr>
      </p:pic>
      <p:pic>
        <p:nvPicPr>
          <p:cNvPr id="15" name="Google Shape;203;g215b4f81ead_1_126">
            <a:extLst>
              <a:ext uri="{FF2B5EF4-FFF2-40B4-BE49-F238E27FC236}">
                <a16:creationId xmlns:a16="http://schemas.microsoft.com/office/drawing/2014/main" id="{11DAC579-EE32-4A64-98B2-D365A5495C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83529" y="2471274"/>
            <a:ext cx="3812616" cy="15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59;p39">
            <a:extLst>
              <a:ext uri="{FF2B5EF4-FFF2-40B4-BE49-F238E27FC236}">
                <a16:creationId xmlns:a16="http://schemas.microsoft.com/office/drawing/2014/main" id="{30C84A89-2F8E-D432-D2F8-3793A80624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19977" y="4308378"/>
            <a:ext cx="2405944" cy="1597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23">
            <a:extLst>
              <a:ext uri="{FF2B5EF4-FFF2-40B4-BE49-F238E27FC236}">
                <a16:creationId xmlns:a16="http://schemas.microsoft.com/office/drawing/2014/main" id="{71DE1E4D-70C1-19E1-8EC5-231BC1A0700D}"/>
              </a:ext>
            </a:extLst>
          </p:cNvPr>
          <p:cNvGrpSpPr>
            <a:grpSpLocks noChangeAspect="1"/>
          </p:cNvGrpSpPr>
          <p:nvPr/>
        </p:nvGrpSpPr>
        <p:grpSpPr>
          <a:xfrm>
            <a:off x="10434122" y="4741592"/>
            <a:ext cx="1854069" cy="967685"/>
            <a:chOff x="8160614" y="2756874"/>
            <a:chExt cx="2939986" cy="1326982"/>
          </a:xfrm>
        </p:grpSpPr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C00F07AB-6B0B-2C33-0F54-125709583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614" y="2795468"/>
              <a:ext cx="2939986" cy="1288388"/>
            </a:xfrm>
            <a:prstGeom prst="rect">
              <a:avLst/>
            </a:prstGeom>
          </p:spPr>
        </p:pic>
        <p:cxnSp>
          <p:nvCxnSpPr>
            <p:cNvPr id="19" name="Straight Arrow Connector 25">
              <a:extLst>
                <a:ext uri="{FF2B5EF4-FFF2-40B4-BE49-F238E27FC236}">
                  <a16:creationId xmlns:a16="http://schemas.microsoft.com/office/drawing/2014/main" id="{C5201CFA-007E-6605-7674-E8013B77A326}"/>
                </a:ext>
              </a:extLst>
            </p:cNvPr>
            <p:cNvCxnSpPr>
              <a:cxnSpLocks/>
            </p:cNvCxnSpPr>
            <p:nvPr/>
          </p:nvCxnSpPr>
          <p:spPr>
            <a:xfrm>
              <a:off x="8780574" y="2952422"/>
              <a:ext cx="173502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258F47B5-0EC8-68FD-F4DE-3FD1AACDDD37}"/>
                </a:ext>
              </a:extLst>
            </p:cNvPr>
            <p:cNvSpPr txBox="1"/>
            <p:nvPr/>
          </p:nvSpPr>
          <p:spPr>
            <a:xfrm>
              <a:off x="9318589" y="2756874"/>
              <a:ext cx="974046" cy="358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  <a:ea typeface="Cambria" panose="02040503050406030204" pitchFamily="18" charset="0"/>
                </a:rPr>
                <a:t>20 mm</a:t>
              </a:r>
              <a:endParaRPr lang="en-US" sz="1100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uppo 35">
            <a:extLst>
              <a:ext uri="{FF2B5EF4-FFF2-40B4-BE49-F238E27FC236}">
                <a16:creationId xmlns:a16="http://schemas.microsoft.com/office/drawing/2014/main" id="{9513A2A2-3DBC-8EFA-E89F-3C1262D057D7}"/>
              </a:ext>
            </a:extLst>
          </p:cNvPr>
          <p:cNvGrpSpPr>
            <a:grpSpLocks noChangeAspect="1"/>
          </p:cNvGrpSpPr>
          <p:nvPr/>
        </p:nvGrpSpPr>
        <p:grpSpPr>
          <a:xfrm>
            <a:off x="1227293" y="5060414"/>
            <a:ext cx="3439920" cy="1542166"/>
            <a:chOff x="409903" y="4462682"/>
            <a:chExt cx="4785455" cy="2258793"/>
          </a:xfrm>
        </p:grpSpPr>
        <p:pic>
          <p:nvPicPr>
            <p:cNvPr id="22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AC1403A-19D6-1987-1907-D98B8441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9903" y="4462682"/>
              <a:ext cx="4785455" cy="2258793"/>
            </a:xfrm>
            <a:prstGeom prst="rect">
              <a:avLst/>
            </a:prstGeom>
          </p:spPr>
        </p:pic>
        <p:sp>
          <p:nvSpPr>
            <p:cNvPr id="23" name="Rettangolo 37">
              <a:extLst>
                <a:ext uri="{FF2B5EF4-FFF2-40B4-BE49-F238E27FC236}">
                  <a16:creationId xmlns:a16="http://schemas.microsoft.com/office/drawing/2014/main" id="{20D6124F-C238-4B55-7E32-CFF6837127A8}"/>
                </a:ext>
              </a:extLst>
            </p:cNvPr>
            <p:cNvSpPr/>
            <p:nvPr/>
          </p:nvSpPr>
          <p:spPr>
            <a:xfrm>
              <a:off x="409903" y="6096000"/>
              <a:ext cx="4785455" cy="625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4" name="Immagine 20">
            <a:extLst>
              <a:ext uri="{FF2B5EF4-FFF2-40B4-BE49-F238E27FC236}">
                <a16:creationId xmlns:a16="http://schemas.microsoft.com/office/drawing/2014/main" id="{434D0F2D-90E1-24AD-EBC5-7D3024A3D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481" t="28560" r="17246" b="9466"/>
          <a:stretch/>
        </p:blipFill>
        <p:spPr>
          <a:xfrm>
            <a:off x="3239202" y="3154185"/>
            <a:ext cx="1208652" cy="1209158"/>
          </a:xfrm>
          <a:prstGeom prst="rect">
            <a:avLst/>
          </a:prstGeom>
        </p:spPr>
      </p:pic>
      <p:pic>
        <p:nvPicPr>
          <p:cNvPr id="25" name="Picture 74" descr="3dnew-2">
            <a:extLst>
              <a:ext uri="{FF2B5EF4-FFF2-40B4-BE49-F238E27FC236}">
                <a16:creationId xmlns:a16="http://schemas.microsoft.com/office/drawing/2014/main" id="{6BD45E77-EC7C-9EAF-4E7C-735328F4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29" y="3427896"/>
            <a:ext cx="2322805" cy="1857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39">
            <a:extLst>
              <a:ext uri="{FF2B5EF4-FFF2-40B4-BE49-F238E27FC236}">
                <a16:creationId xmlns:a16="http://schemas.microsoft.com/office/drawing/2014/main" id="{822FC552-6705-95F8-8283-00399FBC3A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79" y="1151148"/>
            <a:ext cx="2016009" cy="1510208"/>
          </a:xfrm>
          <a:prstGeom prst="rect">
            <a:avLst/>
          </a:prstGeom>
        </p:spPr>
      </p:pic>
      <p:sp>
        <p:nvSpPr>
          <p:cNvPr id="27" name="CasellaDiTesto 41">
            <a:extLst>
              <a:ext uri="{FF2B5EF4-FFF2-40B4-BE49-F238E27FC236}">
                <a16:creationId xmlns:a16="http://schemas.microsoft.com/office/drawing/2014/main" id="{FE67889F-7657-716F-AD38-4B78F77E6B83}"/>
              </a:ext>
            </a:extLst>
          </p:cNvPr>
          <p:cNvSpPr txBox="1"/>
          <p:nvPr/>
        </p:nvSpPr>
        <p:spPr>
          <a:xfrm>
            <a:off x="1127895" y="2132715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Rivelatori 4D e 5D</a:t>
            </a:r>
          </a:p>
        </p:txBody>
      </p:sp>
      <p:sp>
        <p:nvSpPr>
          <p:cNvPr id="28" name="CasellaDiTesto 42">
            <a:extLst>
              <a:ext uri="{FF2B5EF4-FFF2-40B4-BE49-F238E27FC236}">
                <a16:creationId xmlns:a16="http://schemas.microsoft.com/office/drawing/2014/main" id="{F0C6CF33-7182-FF48-9B7B-8D46EBB0C73A}"/>
              </a:ext>
            </a:extLst>
          </p:cNvPr>
          <p:cNvSpPr txBox="1"/>
          <p:nvPr/>
        </p:nvSpPr>
        <p:spPr>
          <a:xfrm>
            <a:off x="4997799" y="5403301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Rivelatori </a:t>
            </a:r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collonnari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3D</a:t>
            </a:r>
          </a:p>
        </p:txBody>
      </p:sp>
      <p:sp>
        <p:nvSpPr>
          <p:cNvPr id="29" name="CasellaDiTesto 43">
            <a:extLst>
              <a:ext uri="{FF2B5EF4-FFF2-40B4-BE49-F238E27FC236}">
                <a16:creationId xmlns:a16="http://schemas.microsoft.com/office/drawing/2014/main" id="{F0628282-3BCD-6BB6-D69B-FF7E8F5232E4}"/>
              </a:ext>
            </a:extLst>
          </p:cNvPr>
          <p:cNvSpPr txBox="1"/>
          <p:nvPr/>
        </p:nvSpPr>
        <p:spPr>
          <a:xfrm>
            <a:off x="5077008" y="2706072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Qubit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per simulazioni e rivelazione quantistica</a:t>
            </a:r>
          </a:p>
        </p:txBody>
      </p:sp>
      <p:sp>
        <p:nvSpPr>
          <p:cNvPr id="30" name="CasellaDiTesto 44">
            <a:extLst>
              <a:ext uri="{FF2B5EF4-FFF2-40B4-BE49-F238E27FC236}">
                <a16:creationId xmlns:a16="http://schemas.microsoft.com/office/drawing/2014/main" id="{018CC5F4-B7D2-C36F-CDE9-D9D674FE4208}"/>
              </a:ext>
            </a:extLst>
          </p:cNvPr>
          <p:cNvSpPr txBox="1"/>
          <p:nvPr/>
        </p:nvSpPr>
        <p:spPr>
          <a:xfrm>
            <a:off x="1188357" y="4416885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Rivelatori flessibili per dosimetria on-line</a:t>
            </a:r>
          </a:p>
        </p:txBody>
      </p:sp>
      <p:sp>
        <p:nvSpPr>
          <p:cNvPr id="31" name="CasellaDiTesto 45">
            <a:extLst>
              <a:ext uri="{FF2B5EF4-FFF2-40B4-BE49-F238E27FC236}">
                <a16:creationId xmlns:a16="http://schemas.microsoft.com/office/drawing/2014/main" id="{BEFF34DF-7DB2-9D7C-F9E5-2700A68A103F}"/>
              </a:ext>
            </a:extLst>
          </p:cNvPr>
          <p:cNvSpPr txBox="1"/>
          <p:nvPr/>
        </p:nvSpPr>
        <p:spPr>
          <a:xfrm>
            <a:off x="1388034" y="6268078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Qubits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in ottica integrata.</a:t>
            </a:r>
          </a:p>
        </p:txBody>
      </p:sp>
      <p:sp>
        <p:nvSpPr>
          <p:cNvPr id="32" name="CasellaDiTesto 46">
            <a:extLst>
              <a:ext uri="{FF2B5EF4-FFF2-40B4-BE49-F238E27FC236}">
                <a16:creationId xmlns:a16="http://schemas.microsoft.com/office/drawing/2014/main" id="{35602234-B438-BF16-D8F5-9E7B469112B7}"/>
              </a:ext>
            </a:extLst>
          </p:cNvPr>
          <p:cNvSpPr txBox="1"/>
          <p:nvPr/>
        </p:nvSpPr>
        <p:spPr>
          <a:xfrm>
            <a:off x="8055464" y="6020089"/>
            <a:ext cx="4140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Rivelatori MW sotto il limite quantistico</a:t>
            </a:r>
          </a:p>
        </p:txBody>
      </p:sp>
      <p:sp>
        <p:nvSpPr>
          <p:cNvPr id="33" name="CasellaDiTesto 47">
            <a:extLst>
              <a:ext uri="{FF2B5EF4-FFF2-40B4-BE49-F238E27FC236}">
                <a16:creationId xmlns:a16="http://schemas.microsoft.com/office/drawing/2014/main" id="{47763522-F290-AD58-5EC7-3A6ED5F29DCB}"/>
              </a:ext>
            </a:extLst>
          </p:cNvPr>
          <p:cNvSpPr txBox="1"/>
          <p:nvPr/>
        </p:nvSpPr>
        <p:spPr>
          <a:xfrm>
            <a:off x="8928099" y="4019176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Dosimetria del danno biologico</a:t>
            </a:r>
          </a:p>
        </p:txBody>
      </p:sp>
      <p:sp>
        <p:nvSpPr>
          <p:cNvPr id="34" name="CasellaDiTesto 48">
            <a:extLst>
              <a:ext uri="{FF2B5EF4-FFF2-40B4-BE49-F238E27FC236}">
                <a16:creationId xmlns:a16="http://schemas.microsoft.com/office/drawing/2014/main" id="{9081F524-17FF-1625-49A6-409F41FBF9CE}"/>
              </a:ext>
            </a:extLst>
          </p:cNvPr>
          <p:cNvSpPr txBox="1"/>
          <p:nvPr/>
        </p:nvSpPr>
        <p:spPr>
          <a:xfrm>
            <a:off x="8447085" y="1945491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Rivelatori monolitici ad alta resistenza e basso consumo</a:t>
            </a:r>
          </a:p>
        </p:txBody>
      </p:sp>
    </p:spTree>
    <p:extLst>
      <p:ext uri="{BB962C8B-B14F-4D97-AF65-F5344CB8AC3E}">
        <p14:creationId xmlns:p14="http://schemas.microsoft.com/office/powerpoint/2010/main" val="325858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2340428" y="500743"/>
            <a:ext cx="9013371" cy="83159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Le Commissioni Scientifiche Nazionali </a:t>
            </a: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092558B8-8515-BD77-0C40-D92D6CFBA4AE}"/>
              </a:ext>
            </a:extLst>
          </p:cNvPr>
          <p:cNvSpPr txBox="1"/>
          <p:nvPr/>
        </p:nvSpPr>
        <p:spPr>
          <a:xfrm>
            <a:off x="1456418" y="1645425"/>
            <a:ext cx="4898572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it-IT" sz="2400" b="1" dirty="0">
                <a:latin typeface="Barlow Condensed Medium" panose="020B0604020202020204" charset="0"/>
                <a:cs typeface="Calibri"/>
              </a:rPr>
              <a:t>CSN1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: Fisica delle particelle.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it-IT" sz="2400" b="1" dirty="0">
                <a:latin typeface="Barlow Condensed Medium" panose="020B0604020202020204" charset="0"/>
                <a:cs typeface="Calibri"/>
              </a:rPr>
              <a:t>CSN2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: Fisica </a:t>
            </a:r>
            <a:r>
              <a:rPr lang="it-IT" sz="2400" dirty="0" err="1">
                <a:latin typeface="Barlow Condensed Medium" panose="020B0604020202020204" charset="0"/>
                <a:cs typeface="Calibri"/>
              </a:rPr>
              <a:t>astroparticellare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it-IT" sz="2400" b="1" dirty="0">
                <a:latin typeface="Barlow Condensed Medium" panose="020B0604020202020204" charset="0"/>
                <a:cs typeface="Calibri"/>
              </a:rPr>
              <a:t>CSN3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: Fisica nucleare.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it-IT" sz="2400" b="1" dirty="0">
                <a:latin typeface="Barlow Condensed Medium" panose="020B0604020202020204" charset="0"/>
                <a:cs typeface="Calibri"/>
              </a:rPr>
              <a:t>CSN4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: Fisica teorica.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it-IT" sz="2400" b="1" dirty="0">
                <a:latin typeface="Barlow Condensed Medium" panose="020B0604020202020204" charset="0"/>
                <a:cs typeface="Calibri"/>
              </a:rPr>
              <a:t>CSN5</a:t>
            </a:r>
            <a:r>
              <a:rPr lang="it-IT" sz="2400" dirty="0">
                <a:latin typeface="Barlow Condensed Medium" panose="020B0604020202020204" charset="0"/>
                <a:cs typeface="Calibri"/>
              </a:rPr>
              <a:t>: Ricerche tecnologiche interdisciplinari e di fisica degli acceleratori.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886839ED-E911-A2AF-26C1-4DF430E3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29" y="1332341"/>
            <a:ext cx="5293382" cy="4302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6771" y="6150429"/>
            <a:ext cx="31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Questa</a:t>
            </a:r>
            <a:r>
              <a:rPr lang="de-DE" dirty="0"/>
              <a:t> e MOLTE altre </a:t>
            </a:r>
            <a:r>
              <a:rPr lang="de-DE" dirty="0" err="1"/>
              <a:t>slides</a:t>
            </a:r>
            <a:endParaRPr lang="de-DE" dirty="0"/>
          </a:p>
          <a:p>
            <a:r>
              <a:rPr lang="de-DE" dirty="0" err="1"/>
              <a:t>courtesy</a:t>
            </a:r>
            <a:r>
              <a:rPr lang="de-DE" dirty="0"/>
              <a:t> of Alberto Quaranta</a:t>
            </a:r>
          </a:p>
        </p:txBody>
      </p:sp>
    </p:spTree>
    <p:extLst>
      <p:ext uri="{BB962C8B-B14F-4D97-AF65-F5344CB8AC3E}">
        <p14:creationId xmlns:p14="http://schemas.microsoft.com/office/powerpoint/2010/main" val="4052276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82526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CSN5: Acceleratori</a:t>
            </a:r>
          </a:p>
        </p:txBody>
      </p:sp>
      <p:pic>
        <p:nvPicPr>
          <p:cNvPr id="3" name="Immagine 28" descr="Immagine che contiene Elementi grafici, Carattere, schermata, logo&#10;&#10;Descrizione generata automaticamente">
            <a:extLst>
              <a:ext uri="{FF2B5EF4-FFF2-40B4-BE49-F238E27FC236}">
                <a16:creationId xmlns:a16="http://schemas.microsoft.com/office/drawing/2014/main" id="{DDFC00B6-FF1C-DAA0-766D-DB015AF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21" y="6264098"/>
            <a:ext cx="968679" cy="593902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FF992E78-974C-2A70-4B34-7435D8AC2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2" t="1" r="22075" b="44247"/>
          <a:stretch/>
        </p:blipFill>
        <p:spPr>
          <a:xfrm>
            <a:off x="1281547" y="981115"/>
            <a:ext cx="2780108" cy="233946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812D5634-3557-8640-7F92-65A000967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05" y="885022"/>
            <a:ext cx="3507285" cy="1777024"/>
          </a:xfrm>
          <a:prstGeom prst="rect">
            <a:avLst/>
          </a:prstGeom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86CBB4C4-CB8F-4B21-1ECA-94C96C8C1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326" y="1156674"/>
            <a:ext cx="3910017" cy="1680724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390F3D27-930E-BF8A-43A9-0ABF8A164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601" y="3592975"/>
            <a:ext cx="4134405" cy="1588136"/>
          </a:xfrm>
          <a:prstGeom prst="rect">
            <a:avLst/>
          </a:prstGeom>
        </p:spPr>
      </p:pic>
      <p:pic>
        <p:nvPicPr>
          <p:cNvPr id="8" name="Immagine 11">
            <a:extLst>
              <a:ext uri="{FF2B5EF4-FFF2-40B4-BE49-F238E27FC236}">
                <a16:creationId xmlns:a16="http://schemas.microsoft.com/office/drawing/2014/main" id="{BEC65E86-75A4-AB45-E467-F7696043A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3625378"/>
            <a:ext cx="2552700" cy="1790700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AA4582D-AF21-DBDB-9B97-16786AD5B540}"/>
              </a:ext>
            </a:extLst>
          </p:cNvPr>
          <p:cNvGrpSpPr>
            <a:grpSpLocks noChangeAspect="1"/>
          </p:cNvGrpSpPr>
          <p:nvPr/>
        </p:nvGrpSpPr>
        <p:grpSpPr>
          <a:xfrm>
            <a:off x="1631932" y="4479990"/>
            <a:ext cx="1958894" cy="1469170"/>
            <a:chOff x="6732407" y="751122"/>
            <a:chExt cx="2360152" cy="1770114"/>
          </a:xfrm>
        </p:grpSpPr>
        <p:pic>
          <p:nvPicPr>
            <p:cNvPr id="10" name="Picture 57">
              <a:extLst>
                <a:ext uri="{FF2B5EF4-FFF2-40B4-BE49-F238E27FC236}">
                  <a16:creationId xmlns:a16="http://schemas.microsoft.com/office/drawing/2014/main" id="{6F4DDFC3-1191-B8F9-464B-9AE5BC6DD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0" t="36831" r="36189" b="11547"/>
            <a:stretch/>
          </p:blipFill>
          <p:spPr>
            <a:xfrm>
              <a:off x="6732407" y="751122"/>
              <a:ext cx="2360152" cy="177011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58">
                  <a:extLst>
                    <a:ext uri="{FF2B5EF4-FFF2-40B4-BE49-F238E27FC236}">
                      <a16:creationId xmlns:a16="http://schemas.microsoft.com/office/drawing/2014/main" id="{FDF4F043-A087-49AD-5F34-7B204369E672}"/>
                    </a:ext>
                  </a:extLst>
                </p:cNvPr>
                <p:cNvSpPr/>
                <p:nvPr/>
              </p:nvSpPr>
              <p:spPr>
                <a:xfrm>
                  <a:off x="6794723" y="2242247"/>
                  <a:ext cx="288000" cy="45719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72000" rIns="0" bIns="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100">
                            <a:solidFill>
                              <a:schemeClr val="bg1"/>
                            </a:solidFill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1100">
                            <a:solidFill>
                              <a:schemeClr val="bg1"/>
                            </a:solidFill>
                            <a:cs typeface="Times New Roman" panose="020206030504050203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100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723" y="2242247"/>
                  <a:ext cx="288000" cy="45719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4583" b="-437500"/>
                  </a:stretch>
                </a:blipFill>
                <a:ln w="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CasellaDiTesto 20">
            <a:extLst>
              <a:ext uri="{FF2B5EF4-FFF2-40B4-BE49-F238E27FC236}">
                <a16:creationId xmlns:a16="http://schemas.microsoft.com/office/drawing/2014/main" id="{93E89C61-7F79-4C82-BEF0-E36D3B9E8B92}"/>
              </a:ext>
            </a:extLst>
          </p:cNvPr>
          <p:cNvSpPr txBox="1"/>
          <p:nvPr/>
        </p:nvSpPr>
        <p:spPr>
          <a:xfrm>
            <a:off x="1118687" y="3423698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Magneti superconduttori</a:t>
            </a:r>
          </a:p>
        </p:txBody>
      </p:sp>
      <p:sp>
        <p:nvSpPr>
          <p:cNvPr id="13" name="CasellaDiTesto 21">
            <a:extLst>
              <a:ext uri="{FF2B5EF4-FFF2-40B4-BE49-F238E27FC236}">
                <a16:creationId xmlns:a16="http://schemas.microsoft.com/office/drawing/2014/main" id="{05B1FA3E-CE5B-940A-8846-A669065A29C8}"/>
              </a:ext>
            </a:extLst>
          </p:cNvPr>
          <p:cNvSpPr txBox="1"/>
          <p:nvPr/>
        </p:nvSpPr>
        <p:spPr>
          <a:xfrm>
            <a:off x="4766084" y="2733198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Cavi superconduttori per campi estremi</a:t>
            </a:r>
          </a:p>
        </p:txBody>
      </p:sp>
      <p:sp>
        <p:nvSpPr>
          <p:cNvPr id="14" name="CasellaDiTesto 22">
            <a:extLst>
              <a:ext uri="{FF2B5EF4-FFF2-40B4-BE49-F238E27FC236}">
                <a16:creationId xmlns:a16="http://schemas.microsoft.com/office/drawing/2014/main" id="{4991D4DA-D8B7-2B44-BDFA-D56C9D22BD16}"/>
              </a:ext>
            </a:extLst>
          </p:cNvPr>
          <p:cNvSpPr txBox="1"/>
          <p:nvPr/>
        </p:nvSpPr>
        <p:spPr>
          <a:xfrm>
            <a:off x="8605966" y="2837398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Ricoprimenti a rinforzo delle superfici</a:t>
            </a:r>
          </a:p>
        </p:txBody>
      </p:sp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F11448AE-46DC-0BC3-BA19-9FC0EB9DE500}"/>
              </a:ext>
            </a:extLst>
          </p:cNvPr>
          <p:cNvSpPr txBox="1"/>
          <p:nvPr/>
        </p:nvSpPr>
        <p:spPr>
          <a:xfrm>
            <a:off x="8638850" y="5408938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Ricoprimenti superconduttori HT.</a:t>
            </a:r>
          </a:p>
        </p:txBody>
      </p:sp>
      <p:sp>
        <p:nvSpPr>
          <p:cNvPr id="16" name="CasellaDiTesto 24">
            <a:extLst>
              <a:ext uri="{FF2B5EF4-FFF2-40B4-BE49-F238E27FC236}">
                <a16:creationId xmlns:a16="http://schemas.microsoft.com/office/drawing/2014/main" id="{09589A68-B382-7DAE-3662-FEEF715FEEBC}"/>
              </a:ext>
            </a:extLst>
          </p:cNvPr>
          <p:cNvSpPr txBox="1"/>
          <p:nvPr/>
        </p:nvSpPr>
        <p:spPr>
          <a:xfrm>
            <a:off x="4624516" y="5132828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Tecnologie per accelerazione laser-plasma</a:t>
            </a:r>
          </a:p>
        </p:txBody>
      </p:sp>
      <p:sp>
        <p:nvSpPr>
          <p:cNvPr id="17" name="CasellaDiTesto 25">
            <a:extLst>
              <a:ext uri="{FF2B5EF4-FFF2-40B4-BE49-F238E27FC236}">
                <a16:creationId xmlns:a16="http://schemas.microsoft.com/office/drawing/2014/main" id="{EE7233CA-9265-D839-3752-E0AB9AB1319E}"/>
              </a:ext>
            </a:extLst>
          </p:cNvPr>
          <p:cNvSpPr txBox="1"/>
          <p:nvPr/>
        </p:nvSpPr>
        <p:spPr>
          <a:xfrm>
            <a:off x="1200117" y="6031750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Sistemi per acceleratori miniaturizzati.</a:t>
            </a:r>
          </a:p>
        </p:txBody>
      </p:sp>
    </p:spTree>
    <p:extLst>
      <p:ext uri="{BB962C8B-B14F-4D97-AF65-F5344CB8AC3E}">
        <p14:creationId xmlns:p14="http://schemas.microsoft.com/office/powerpoint/2010/main" val="2209075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1904992" y="97975"/>
            <a:ext cx="7594874" cy="66888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CSN5: Interdisciplinare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F0070FCE-662A-0B18-31DA-CB0E7D8601ED}"/>
              </a:ext>
            </a:extLst>
          </p:cNvPr>
          <p:cNvGrpSpPr/>
          <p:nvPr/>
        </p:nvGrpSpPr>
        <p:grpSpPr>
          <a:xfrm>
            <a:off x="1759795" y="1194090"/>
            <a:ext cx="3638743" cy="2254865"/>
            <a:chOff x="-3" y="-4"/>
            <a:chExt cx="9053845" cy="5235144"/>
          </a:xfrm>
        </p:grpSpPr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1ECE4B73-C3AA-B3D6-361D-C772A70C8D10}"/>
                </a:ext>
              </a:extLst>
            </p:cNvPr>
            <p:cNvGrpSpPr/>
            <p:nvPr/>
          </p:nvGrpSpPr>
          <p:grpSpPr>
            <a:xfrm>
              <a:off x="-3" y="-4"/>
              <a:ext cx="9053845" cy="5235144"/>
              <a:chOff x="-1" y="-2"/>
              <a:chExt cx="9053843" cy="5235143"/>
            </a:xfrm>
          </p:grpSpPr>
          <p:grpSp>
            <p:nvGrpSpPr>
              <p:cNvPr id="6" name="Grupo 30">
                <a:extLst>
                  <a:ext uri="{FF2B5EF4-FFF2-40B4-BE49-F238E27FC236}">
                    <a16:creationId xmlns:a16="http://schemas.microsoft.com/office/drawing/2014/main" id="{28B61149-2D18-AB02-2880-1544DB38D06B}"/>
                  </a:ext>
                </a:extLst>
              </p:cNvPr>
              <p:cNvGrpSpPr/>
              <p:nvPr/>
            </p:nvGrpSpPr>
            <p:grpSpPr>
              <a:xfrm>
                <a:off x="-1" y="-2"/>
                <a:ext cx="4360450" cy="4838515"/>
                <a:chOff x="0" y="0"/>
                <a:chExt cx="4360449" cy="4838514"/>
              </a:xfrm>
            </p:grpSpPr>
            <p:pic>
              <p:nvPicPr>
                <p:cNvPr id="17" name="Imagen 23" descr="Imagen 23">
                  <a:extLst>
                    <a:ext uri="{FF2B5EF4-FFF2-40B4-BE49-F238E27FC236}">
                      <a16:creationId xmlns:a16="http://schemas.microsoft.com/office/drawing/2014/main" id="{14C54443-9BF5-89B4-D7CD-3DA3A1C60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2185" t="2956" r="2163" b="7974"/>
                <a:stretch>
                  <a:fillRect/>
                </a:stretch>
              </p:blipFill>
              <p:spPr>
                <a:xfrm rot="16200000">
                  <a:off x="15900" y="493965"/>
                  <a:ext cx="4328648" cy="43604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" name="Elipse 25">
                  <a:extLst>
                    <a:ext uri="{FF2B5EF4-FFF2-40B4-BE49-F238E27FC236}">
                      <a16:creationId xmlns:a16="http://schemas.microsoft.com/office/drawing/2014/main" id="{9C099CBA-492F-411D-82C4-7B205D5751CD}"/>
                    </a:ext>
                  </a:extLst>
                </p:cNvPr>
                <p:cNvSpPr/>
                <p:nvPr/>
              </p:nvSpPr>
              <p:spPr>
                <a:xfrm rot="16200000">
                  <a:off x="1208234" y="-63571"/>
                  <a:ext cx="836479" cy="1846289"/>
                </a:xfrm>
                <a:prstGeom prst="ellipse">
                  <a:avLst/>
                </a:prstGeom>
                <a:solidFill>
                  <a:srgbClr val="FFFF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091" tIns="20091" rIns="20091" bIns="20091" numCol="1" anchor="ctr">
                  <a:noAutofit/>
                </a:bodyPr>
                <a:lstStyle/>
                <a:p>
                  <a:pPr defTabSz="457200">
                    <a:defRPr sz="48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pic>
              <p:nvPicPr>
                <p:cNvPr id="19" name="Picture 2" descr="Picture 2">
                  <a:extLst>
                    <a:ext uri="{FF2B5EF4-FFF2-40B4-BE49-F238E27FC236}">
                      <a16:creationId xmlns:a16="http://schemas.microsoft.com/office/drawing/2014/main" id="{1D15F8FF-C4D8-385F-7DE8-1F8A1729F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b="8"/>
                <a:stretch>
                  <a:fillRect/>
                </a:stretch>
              </p:blipFill>
              <p:spPr>
                <a:xfrm rot="60000">
                  <a:off x="956608" y="11533"/>
                  <a:ext cx="1339710" cy="2060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38" y="0"/>
                        <a:pt x="0" y="4837"/>
                        <a:pt x="0" y="10802"/>
                      </a:cubicBezTo>
                      <a:cubicBezTo>
                        <a:pt x="0" y="16767"/>
                        <a:pt x="4838" y="21600"/>
                        <a:pt x="10800" y="21600"/>
                      </a:cubicBezTo>
                      <a:cubicBezTo>
                        <a:pt x="16762" y="21600"/>
                        <a:pt x="21600" y="16767"/>
                        <a:pt x="21600" y="10802"/>
                      </a:cubicBezTo>
                      <a:cubicBezTo>
                        <a:pt x="21600" y="4837"/>
                        <a:pt x="16762" y="0"/>
                        <a:pt x="1080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14CA3F6-6A52-998C-8895-0EB513FD8C61}"/>
                  </a:ext>
                </a:extLst>
              </p:cNvPr>
              <p:cNvGrpSpPr/>
              <p:nvPr/>
            </p:nvGrpSpPr>
            <p:grpSpPr>
              <a:xfrm>
                <a:off x="4973287" y="685714"/>
                <a:ext cx="4080555" cy="4549427"/>
                <a:chOff x="-3" y="-3"/>
                <a:chExt cx="4080554" cy="4549426"/>
              </a:xfrm>
            </p:grpSpPr>
            <p:grpSp>
              <p:nvGrpSpPr>
                <p:cNvPr id="10" name="Group">
                  <a:extLst>
                    <a:ext uri="{FF2B5EF4-FFF2-40B4-BE49-F238E27FC236}">
                      <a16:creationId xmlns:a16="http://schemas.microsoft.com/office/drawing/2014/main" id="{73B41CFE-8B36-5CFB-07B9-C90FB5C1B975}"/>
                    </a:ext>
                  </a:extLst>
                </p:cNvPr>
                <p:cNvGrpSpPr/>
                <p:nvPr/>
              </p:nvGrpSpPr>
              <p:grpSpPr>
                <a:xfrm>
                  <a:off x="-3" y="-3"/>
                  <a:ext cx="4080554" cy="4549426"/>
                  <a:chOff x="-1" y="-1"/>
                  <a:chExt cx="4080552" cy="4549424"/>
                </a:xfrm>
              </p:grpSpPr>
              <p:pic>
                <p:nvPicPr>
                  <p:cNvPr id="12" name="page9image47931936.jpg" descr="page9image47931936.jpg">
                    <a:extLst>
                      <a:ext uri="{FF2B5EF4-FFF2-40B4-BE49-F238E27FC236}">
                        <a16:creationId xmlns:a16="http://schemas.microsoft.com/office/drawing/2014/main" id="{6D328B0E-6B93-04C5-D6F3-6019984F5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r="1"/>
                  <a:stretch>
                    <a:fillRect/>
                  </a:stretch>
                </p:blipFill>
                <p:spPr>
                  <a:xfrm rot="10800000" flipH="1">
                    <a:off x="115824" y="-1"/>
                    <a:ext cx="3957524" cy="438374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3" name="Rectangle">
                    <a:extLst>
                      <a:ext uri="{FF2B5EF4-FFF2-40B4-BE49-F238E27FC236}">
                        <a16:creationId xmlns:a16="http://schemas.microsoft.com/office/drawing/2014/main" id="{638B4BAF-B5B2-0E6B-C44F-495F498F02B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1159724" y="2935659"/>
                    <a:ext cx="2766763" cy="447317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0091" tIns="20091" rIns="20091" bIns="20091" numCol="1" anchor="ctr">
                    <a:noAutofit/>
                  </a:bodyPr>
                  <a:lstStyle/>
                  <a:p>
                    <a:pPr defTabSz="171450">
                      <a:spcBef>
                        <a:spcPts val="450"/>
                      </a:spcBef>
                      <a:defRPr sz="3000">
                        <a:solidFill>
                          <a:srgbClr val="33333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 sz="1125"/>
                  </a:p>
                </p:txBody>
              </p:sp>
              <p:grpSp>
                <p:nvGrpSpPr>
                  <p:cNvPr id="14" name="28 Gy    31Gy  34 Gy">
                    <a:extLst>
                      <a:ext uri="{FF2B5EF4-FFF2-40B4-BE49-F238E27FC236}">
                        <a16:creationId xmlns:a16="http://schemas.microsoft.com/office/drawing/2014/main" id="{F8B3394C-3EF8-604D-644C-E7A1858F392B}"/>
                      </a:ext>
                    </a:extLst>
                  </p:cNvPr>
                  <p:cNvGrpSpPr/>
                  <p:nvPr/>
                </p:nvGrpSpPr>
                <p:grpSpPr>
                  <a:xfrm>
                    <a:off x="108876" y="3985168"/>
                    <a:ext cx="3971675" cy="564255"/>
                    <a:chOff x="-1" y="-16633"/>
                    <a:chExt cx="3971674" cy="564254"/>
                  </a:xfrm>
                </p:grpSpPr>
                <p:sp>
                  <p:nvSpPr>
                    <p:cNvPr id="15" name="Rectangle">
                      <a:extLst>
                        <a:ext uri="{FF2B5EF4-FFF2-40B4-BE49-F238E27FC236}">
                          <a16:creationId xmlns:a16="http://schemas.microsoft.com/office/drawing/2014/main" id="{C37719FD-A408-F139-220F-42B71CB477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" y="-1"/>
                      <a:ext cx="3971674" cy="53099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0091" tIns="20091" rIns="20091" bIns="20091" numCol="1" anchor="ctr">
                      <a:noAutofit/>
                    </a:bodyPr>
                    <a:lstStyle/>
                    <a:p>
                      <a:pPr defTabSz="171450">
                        <a:spcBef>
                          <a:spcPts val="450"/>
                        </a:spcBef>
                        <a:defRPr sz="300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1125"/>
                    </a:p>
                  </p:txBody>
                </p:sp>
                <p:sp>
                  <p:nvSpPr>
                    <p:cNvPr id="16" name="28 Gy    31Gy  34 Gy">
                      <a:extLst>
                        <a:ext uri="{FF2B5EF4-FFF2-40B4-BE49-F238E27FC236}">
                          <a16:creationId xmlns:a16="http://schemas.microsoft.com/office/drawing/2014/main" id="{20E14202-66B0-A77A-3154-F48A498F5B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" y="-16633"/>
                      <a:ext cx="3971674" cy="56425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19050" tIns="19050" rIns="19050" bIns="19050" numCol="1" anchor="ctr">
                      <a:spAutoFit/>
                    </a:bodyPr>
                    <a:lstStyle>
                      <a:lvl1pPr defTabSz="457200">
                        <a:spcBef>
                          <a:spcPts val="1200"/>
                        </a:spcBef>
                        <a:defRPr sz="300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</a:lstStyle>
                    <a:p>
                      <a:r>
                        <a:rPr sz="1125" dirty="0"/>
                        <a:t>28 </a:t>
                      </a:r>
                      <a:r>
                        <a:rPr sz="1125" dirty="0" err="1"/>
                        <a:t>Gy</a:t>
                      </a:r>
                      <a:r>
                        <a:rPr sz="1125" dirty="0"/>
                        <a:t>    31Gy  34 </a:t>
                      </a:r>
                      <a:r>
                        <a:rPr sz="1125" dirty="0" err="1"/>
                        <a:t>Gy</a:t>
                      </a:r>
                      <a:endParaRPr sz="1125" dirty="0"/>
                    </a:p>
                  </p:txBody>
                </p:sp>
              </p:grpSp>
            </p:grpSp>
            <p:sp>
              <p:nvSpPr>
                <p:cNvPr id="11" name="Rectangle">
                  <a:extLst>
                    <a:ext uri="{FF2B5EF4-FFF2-40B4-BE49-F238E27FC236}">
                      <a16:creationId xmlns:a16="http://schemas.microsoft.com/office/drawing/2014/main" id="{F2E70DC6-71CE-01F5-90EE-80DEF81FA414}"/>
                    </a:ext>
                  </a:extLst>
                </p:cNvPr>
                <p:cNvSpPr/>
                <p:nvPr/>
              </p:nvSpPr>
              <p:spPr>
                <a:xfrm rot="16200000">
                  <a:off x="-335789" y="553642"/>
                  <a:ext cx="1252690" cy="38242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0091" tIns="20091" rIns="20091" bIns="20091" numCol="1" anchor="ctr">
                  <a:noAutofit/>
                </a:bodyPr>
                <a:lstStyle/>
                <a:p>
                  <a:pPr defTabSz="171450">
                    <a:spcBef>
                      <a:spcPts val="450"/>
                    </a:spcBef>
                    <a:defRPr sz="300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1125"/>
                </a:p>
              </p:txBody>
            </p:sp>
          </p:grpSp>
          <p:sp>
            <p:nvSpPr>
              <p:cNvPr id="8" name="Line">
                <a:extLst>
                  <a:ext uri="{FF2B5EF4-FFF2-40B4-BE49-F238E27FC236}">
                    <a16:creationId xmlns:a16="http://schemas.microsoft.com/office/drawing/2014/main" id="{3A9E1580-6F62-ED7D-6E37-1DCDE0B47496}"/>
                  </a:ext>
                </a:extLst>
              </p:cNvPr>
              <p:cNvSpPr/>
              <p:nvPr/>
            </p:nvSpPr>
            <p:spPr>
              <a:xfrm>
                <a:off x="4254735" y="4137337"/>
                <a:ext cx="1268283" cy="3"/>
              </a:xfrm>
              <a:prstGeom prst="line">
                <a:avLst/>
              </a:prstGeom>
              <a:noFill/>
              <a:ln w="50800" cap="flat">
                <a:solidFill>
                  <a:srgbClr val="004D8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17144" tIns="17144" rIns="17144" bIns="17144" numCol="1" anchor="t">
                <a:noAutofit/>
              </a:bodyPr>
              <a:lstStyle/>
              <a:p>
                <a:endParaRPr sz="675"/>
              </a:p>
            </p:txBody>
          </p:sp>
          <p:sp>
            <p:nvSpPr>
              <p:cNvPr id="9" name="Line">
                <a:extLst>
                  <a:ext uri="{FF2B5EF4-FFF2-40B4-BE49-F238E27FC236}">
                    <a16:creationId xmlns:a16="http://schemas.microsoft.com/office/drawing/2014/main" id="{59E9C67D-4BDA-34BB-B305-836285352DEE}"/>
                  </a:ext>
                </a:extLst>
              </p:cNvPr>
              <p:cNvSpPr/>
              <p:nvPr/>
            </p:nvSpPr>
            <p:spPr>
              <a:xfrm flipV="1">
                <a:off x="4304251" y="1736206"/>
                <a:ext cx="1071008" cy="3"/>
              </a:xfrm>
              <a:prstGeom prst="line">
                <a:avLst/>
              </a:prstGeom>
              <a:noFill/>
              <a:ln w="50800" cap="flat">
                <a:solidFill>
                  <a:srgbClr val="004D8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17144" tIns="17144" rIns="17144" bIns="17144" numCol="1" anchor="t">
                <a:noAutofit/>
              </a:bodyPr>
              <a:lstStyle/>
              <a:p>
                <a:endParaRPr sz="675"/>
              </a:p>
            </p:txBody>
          </p:sp>
        </p:grpSp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CF133C7E-9F28-8030-5DEF-7A128950E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572" y="3075138"/>
              <a:ext cx="1653768" cy="1653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" name="Google Shape;110;p19" descr="A picture containing purple, hat, table, covered&#10;&#10;Description automatically generated">
            <a:extLst>
              <a:ext uri="{FF2B5EF4-FFF2-40B4-BE49-F238E27FC236}">
                <a16:creationId xmlns:a16="http://schemas.microsoft.com/office/drawing/2014/main" id="{8A40F8F6-0EEB-84CC-3F59-290AEE1B0E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7308" y="1208882"/>
            <a:ext cx="2680739" cy="224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10" descr="igp_1024x640-_XBudplusBud.jpg">
            <a:extLst>
              <a:ext uri="{FF2B5EF4-FFF2-40B4-BE49-F238E27FC236}">
                <a16:creationId xmlns:a16="http://schemas.microsoft.com/office/drawing/2014/main" id="{28A75172-66F5-D5EA-CE20-0C7F4FDE29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7295" y="4023061"/>
            <a:ext cx="1678041" cy="21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haracterization of the INFN proton CT scanner for cross-calibration of  x-ray CT - IOPscience">
            <a:extLst>
              <a:ext uri="{FF2B5EF4-FFF2-40B4-BE49-F238E27FC236}">
                <a16:creationId xmlns:a16="http://schemas.microsoft.com/office/drawing/2014/main" id="{F5FC0006-B0EA-E5CF-00F8-7F08110EB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66" y="636352"/>
            <a:ext cx="2228907" cy="28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36">
            <a:extLst>
              <a:ext uri="{FF2B5EF4-FFF2-40B4-BE49-F238E27FC236}">
                <a16:creationId xmlns:a16="http://schemas.microsoft.com/office/drawing/2014/main" id="{1E37E77A-72E8-9ED8-E603-866479B0F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690" y="4482630"/>
            <a:ext cx="3332859" cy="1530918"/>
          </a:xfrm>
          <a:prstGeom prst="rect">
            <a:avLst/>
          </a:prstGeom>
        </p:spPr>
      </p:pic>
      <p:sp>
        <p:nvSpPr>
          <p:cNvPr id="24" name="CasellaDiTesto 38">
            <a:extLst>
              <a:ext uri="{FF2B5EF4-FFF2-40B4-BE49-F238E27FC236}">
                <a16:creationId xmlns:a16="http://schemas.microsoft.com/office/drawing/2014/main" id="{88C32EB0-BDDF-01ED-9180-1514E8644738}"/>
              </a:ext>
            </a:extLst>
          </p:cNvPr>
          <p:cNvSpPr txBox="1"/>
          <p:nvPr/>
        </p:nvSpPr>
        <p:spPr>
          <a:xfrm>
            <a:off x="1564831" y="6210807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Neutron</a:t>
            </a:r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imaging di opere d’arte</a:t>
            </a:r>
          </a:p>
        </p:txBody>
      </p:sp>
      <p:sp>
        <p:nvSpPr>
          <p:cNvPr id="25" name="CasellaDiTesto 39">
            <a:extLst>
              <a:ext uri="{FF2B5EF4-FFF2-40B4-BE49-F238E27FC236}">
                <a16:creationId xmlns:a16="http://schemas.microsoft.com/office/drawing/2014/main" id="{77C14EC5-4172-E89B-201B-B2A1F0E9BA91}"/>
              </a:ext>
            </a:extLst>
          </p:cNvPr>
          <p:cNvSpPr txBox="1"/>
          <p:nvPr/>
        </p:nvSpPr>
        <p:spPr>
          <a:xfrm>
            <a:off x="5531064" y="6204302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Rivelatori per imaging medicale</a:t>
            </a:r>
          </a:p>
        </p:txBody>
      </p:sp>
      <p:sp>
        <p:nvSpPr>
          <p:cNvPr id="26" name="CasellaDiTesto 40">
            <a:extLst>
              <a:ext uri="{FF2B5EF4-FFF2-40B4-BE49-F238E27FC236}">
                <a16:creationId xmlns:a16="http://schemas.microsoft.com/office/drawing/2014/main" id="{131696A9-F1FB-C7C9-E677-D7F7E72EA19A}"/>
              </a:ext>
            </a:extLst>
          </p:cNvPr>
          <p:cNvSpPr txBox="1"/>
          <p:nvPr/>
        </p:nvSpPr>
        <p:spPr>
          <a:xfrm>
            <a:off x="9095540" y="3530054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Tomografia con fasci di protoni</a:t>
            </a:r>
          </a:p>
        </p:txBody>
      </p:sp>
      <p:sp>
        <p:nvSpPr>
          <p:cNvPr id="27" name="CasellaDiTesto 41">
            <a:extLst>
              <a:ext uri="{FF2B5EF4-FFF2-40B4-BE49-F238E27FC236}">
                <a16:creationId xmlns:a16="http://schemas.microsoft.com/office/drawing/2014/main" id="{1333798C-1020-7AF6-19C2-7D5CB1BC3A30}"/>
              </a:ext>
            </a:extLst>
          </p:cNvPr>
          <p:cNvSpPr txBox="1"/>
          <p:nvPr/>
        </p:nvSpPr>
        <p:spPr>
          <a:xfrm>
            <a:off x="6087462" y="3451950"/>
            <a:ext cx="294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 per diagnosi medicali</a:t>
            </a:r>
          </a:p>
        </p:txBody>
      </p:sp>
      <p:sp>
        <p:nvSpPr>
          <p:cNvPr id="28" name="CasellaDiTesto 42">
            <a:extLst>
              <a:ext uri="{FF2B5EF4-FFF2-40B4-BE49-F238E27FC236}">
                <a16:creationId xmlns:a16="http://schemas.microsoft.com/office/drawing/2014/main" id="{7D765A53-5997-ED82-21E2-803D76DB5FE2}"/>
              </a:ext>
            </a:extLst>
          </p:cNvPr>
          <p:cNvSpPr txBox="1"/>
          <p:nvPr/>
        </p:nvSpPr>
        <p:spPr>
          <a:xfrm>
            <a:off x="2069932" y="3387603"/>
            <a:ext cx="29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Metodi avanzati di radioterapia (FLASH)</a:t>
            </a:r>
          </a:p>
        </p:txBody>
      </p:sp>
      <p:pic>
        <p:nvPicPr>
          <p:cNvPr id="29" name="Picture 25">
            <a:extLst>
              <a:ext uri="{FF2B5EF4-FFF2-40B4-BE49-F238E27FC236}">
                <a16:creationId xmlns:a16="http://schemas.microsoft.com/office/drawing/2014/main" id="{0CBFE2DA-F04A-3AF2-338E-BD300D9129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4459" r="6178" b="996"/>
          <a:stretch/>
        </p:blipFill>
        <p:spPr>
          <a:xfrm>
            <a:off x="8602510" y="3994359"/>
            <a:ext cx="2288427" cy="2212775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E7EBC6F-3005-4AD6-FF77-E86A3B102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24" y="4025914"/>
            <a:ext cx="1347842" cy="13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7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057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20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286"/>
            <a:ext cx="10515600" cy="82418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CSN1: Selezione e Durata Esperimenti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838200" y="1749469"/>
            <a:ext cx="10385876" cy="33590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Esperimenti con partecipazione ad ampie collaborazioni internazionali.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al Presidente, assegnazione referee e fase preparatoria.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in Commissione per l’approvazione.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2 referee (1 coordinatore) che possono cambiare nel tempo.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Durata anche 20 anni (allestimento, misure, presa dati, analisi dati)</a:t>
            </a:r>
            <a:r>
              <a:rPr lang="it-IT" sz="2400" dirty="0">
                <a:latin typeface="Calibri"/>
                <a:cs typeface="Calibri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Revisione annuale coi referee e con presentazione in commissione</a:t>
            </a:r>
            <a:r>
              <a:rPr lang="it-IT" sz="24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630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CSN2: Selezione e Durata Esperimenti</a:t>
            </a:r>
          </a:p>
        </p:txBody>
      </p:sp>
      <p:sp>
        <p:nvSpPr>
          <p:cNvPr id="4" name="Interruzione 3">
            <a:extLst>
              <a:ext uri="{FF2B5EF4-FFF2-40B4-BE49-F238E27FC236}">
                <a16:creationId xmlns:a16="http://schemas.microsoft.com/office/drawing/2014/main" id="{57F0D732-5D38-90BC-DC03-1F65DE6490A1}"/>
              </a:ext>
            </a:extLst>
          </p:cNvPr>
          <p:cNvSpPr/>
          <p:nvPr/>
        </p:nvSpPr>
        <p:spPr>
          <a:xfrm rot="5400000">
            <a:off x="-357200" y="536125"/>
            <a:ext cx="714400" cy="253313"/>
          </a:xfrm>
          <a:prstGeom prst="flowChartTerminator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7832663-017B-F1FC-9816-15B58FD61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98728" y="-916907"/>
            <a:ext cx="7997252" cy="8873938"/>
            <a:chOff x="-1990844" y="-817499"/>
            <a:chExt cx="7997252" cy="8873938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695677C3-5151-0527-A2EA-A5C427D2E0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984242">
              <a:off x="-1990844" y="6439370"/>
              <a:ext cx="1997455" cy="612969"/>
            </a:xfrm>
            <a:custGeom>
              <a:avLst/>
              <a:gdLst>
                <a:gd name="connsiteX0" fmla="*/ 50357 w 3632801"/>
                <a:gd name="connsiteY0" fmla="*/ 964504 h 1114816"/>
                <a:gd name="connsiteX1" fmla="*/ 12779 w 3632801"/>
                <a:gd name="connsiteY1" fmla="*/ 864296 h 1114816"/>
                <a:gd name="connsiteX2" fmla="*/ 253 w 3632801"/>
                <a:gd name="connsiteY2" fmla="*/ 814191 h 1114816"/>
                <a:gd name="connsiteX3" fmla="*/ 12779 w 3632801"/>
                <a:gd name="connsiteY3" fmla="*/ 651353 h 1114816"/>
                <a:gd name="connsiteX4" fmla="*/ 75409 w 3632801"/>
                <a:gd name="connsiteY4" fmla="*/ 563671 h 1114816"/>
                <a:gd name="connsiteX5" fmla="*/ 150565 w 3632801"/>
                <a:gd name="connsiteY5" fmla="*/ 475989 h 1114816"/>
                <a:gd name="connsiteX6" fmla="*/ 238247 w 3632801"/>
                <a:gd name="connsiteY6" fmla="*/ 425885 h 1114816"/>
                <a:gd name="connsiteX7" fmla="*/ 438664 w 3632801"/>
                <a:gd name="connsiteY7" fmla="*/ 363254 h 1114816"/>
                <a:gd name="connsiteX8" fmla="*/ 689184 w 3632801"/>
                <a:gd name="connsiteY8" fmla="*/ 388307 h 1114816"/>
                <a:gd name="connsiteX9" fmla="*/ 902127 w 3632801"/>
                <a:gd name="connsiteY9" fmla="*/ 501041 h 1114816"/>
                <a:gd name="connsiteX10" fmla="*/ 1014861 w 3632801"/>
                <a:gd name="connsiteY10" fmla="*/ 663879 h 1114816"/>
                <a:gd name="connsiteX11" fmla="*/ 1039913 w 3632801"/>
                <a:gd name="connsiteY11" fmla="*/ 764087 h 1114816"/>
                <a:gd name="connsiteX12" fmla="*/ 927179 w 3632801"/>
                <a:gd name="connsiteY12" fmla="*/ 864296 h 1114816"/>
                <a:gd name="connsiteX13" fmla="*/ 852023 w 3632801"/>
                <a:gd name="connsiteY13" fmla="*/ 876822 h 1114816"/>
                <a:gd name="connsiteX14" fmla="*/ 714236 w 3632801"/>
                <a:gd name="connsiteY14" fmla="*/ 839243 h 1114816"/>
                <a:gd name="connsiteX15" fmla="*/ 701710 w 3632801"/>
                <a:gd name="connsiteY15" fmla="*/ 764087 h 1114816"/>
                <a:gd name="connsiteX16" fmla="*/ 714236 w 3632801"/>
                <a:gd name="connsiteY16" fmla="*/ 701457 h 1114816"/>
                <a:gd name="connsiteX17" fmla="*/ 814445 w 3632801"/>
                <a:gd name="connsiteY17" fmla="*/ 576197 h 1114816"/>
                <a:gd name="connsiteX18" fmla="*/ 902127 w 3632801"/>
                <a:gd name="connsiteY18" fmla="*/ 526093 h 1114816"/>
                <a:gd name="connsiteX19" fmla="*/ 1002335 w 3632801"/>
                <a:gd name="connsiteY19" fmla="*/ 488515 h 1114816"/>
                <a:gd name="connsiteX20" fmla="*/ 1152647 w 3632801"/>
                <a:gd name="connsiteY20" fmla="*/ 463463 h 1114816"/>
                <a:gd name="connsiteX21" fmla="*/ 1390642 w 3632801"/>
                <a:gd name="connsiteY21" fmla="*/ 475989 h 1114816"/>
                <a:gd name="connsiteX22" fmla="*/ 1478324 w 3632801"/>
                <a:gd name="connsiteY22" fmla="*/ 526093 h 1114816"/>
                <a:gd name="connsiteX23" fmla="*/ 1540954 w 3632801"/>
                <a:gd name="connsiteY23" fmla="*/ 588723 h 1114816"/>
                <a:gd name="connsiteX24" fmla="*/ 1603584 w 3632801"/>
                <a:gd name="connsiteY24" fmla="*/ 751561 h 1114816"/>
                <a:gd name="connsiteX25" fmla="*/ 1603584 w 3632801"/>
                <a:gd name="connsiteY25" fmla="*/ 1002082 h 1114816"/>
                <a:gd name="connsiteX26" fmla="*/ 1566006 w 3632801"/>
                <a:gd name="connsiteY26" fmla="*/ 1027134 h 1114816"/>
                <a:gd name="connsiteX27" fmla="*/ 1515902 w 3632801"/>
                <a:gd name="connsiteY27" fmla="*/ 889348 h 1114816"/>
                <a:gd name="connsiteX28" fmla="*/ 1540954 w 3632801"/>
                <a:gd name="connsiteY28" fmla="*/ 814191 h 1114816"/>
                <a:gd name="connsiteX29" fmla="*/ 1641162 w 3632801"/>
                <a:gd name="connsiteY29" fmla="*/ 676405 h 1114816"/>
                <a:gd name="connsiteX30" fmla="*/ 1854105 w 3632801"/>
                <a:gd name="connsiteY30" fmla="*/ 613775 h 1114816"/>
                <a:gd name="connsiteX31" fmla="*/ 2154730 w 3632801"/>
                <a:gd name="connsiteY31" fmla="*/ 663879 h 1114816"/>
                <a:gd name="connsiteX32" fmla="*/ 2355146 w 3632801"/>
                <a:gd name="connsiteY32" fmla="*/ 839243 h 1114816"/>
                <a:gd name="connsiteX33" fmla="*/ 2355146 w 3632801"/>
                <a:gd name="connsiteY33" fmla="*/ 1064712 h 1114816"/>
                <a:gd name="connsiteX34" fmla="*/ 2317568 w 3632801"/>
                <a:gd name="connsiteY34" fmla="*/ 1102290 h 1114816"/>
                <a:gd name="connsiteX35" fmla="*/ 2254938 w 3632801"/>
                <a:gd name="connsiteY35" fmla="*/ 1114816 h 1114816"/>
                <a:gd name="connsiteX36" fmla="*/ 2167256 w 3632801"/>
                <a:gd name="connsiteY36" fmla="*/ 1077238 h 1114816"/>
                <a:gd name="connsiteX37" fmla="*/ 2142204 w 3632801"/>
                <a:gd name="connsiteY37" fmla="*/ 1027134 h 1114816"/>
                <a:gd name="connsiteX38" fmla="*/ 2179782 w 3632801"/>
                <a:gd name="connsiteY38" fmla="*/ 889348 h 1114816"/>
                <a:gd name="connsiteX39" fmla="*/ 2405250 w 3632801"/>
                <a:gd name="connsiteY39" fmla="*/ 764087 h 1114816"/>
                <a:gd name="connsiteX40" fmla="*/ 2918817 w 3632801"/>
                <a:gd name="connsiteY40" fmla="*/ 626301 h 1114816"/>
                <a:gd name="connsiteX41" fmla="*/ 3094182 w 3632801"/>
                <a:gd name="connsiteY41" fmla="*/ 576197 h 1114816"/>
                <a:gd name="connsiteX42" fmla="*/ 3257020 w 3632801"/>
                <a:gd name="connsiteY42" fmla="*/ 538619 h 1114816"/>
                <a:gd name="connsiteX43" fmla="*/ 3382280 w 3632801"/>
                <a:gd name="connsiteY43" fmla="*/ 488515 h 1114816"/>
                <a:gd name="connsiteX44" fmla="*/ 3545119 w 3632801"/>
                <a:gd name="connsiteY44" fmla="*/ 363254 h 1114816"/>
                <a:gd name="connsiteX45" fmla="*/ 3632801 w 3632801"/>
                <a:gd name="connsiteY45" fmla="*/ 212942 h 1114816"/>
                <a:gd name="connsiteX46" fmla="*/ 3582697 w 3632801"/>
                <a:gd name="connsiteY46" fmla="*/ 12526 h 1114816"/>
                <a:gd name="connsiteX47" fmla="*/ 3557645 w 3632801"/>
                <a:gd name="connsiteY47" fmla="*/ 0 h 11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32801" h="1114816">
                  <a:moveTo>
                    <a:pt x="50357" y="964504"/>
                  </a:moveTo>
                  <a:cubicBezTo>
                    <a:pt x="37831" y="931101"/>
                    <a:pt x="24060" y="898139"/>
                    <a:pt x="12779" y="864296"/>
                  </a:cubicBezTo>
                  <a:cubicBezTo>
                    <a:pt x="7335" y="847964"/>
                    <a:pt x="253" y="831407"/>
                    <a:pt x="253" y="814191"/>
                  </a:cubicBezTo>
                  <a:cubicBezTo>
                    <a:pt x="253" y="759751"/>
                    <a:pt x="-2864" y="703497"/>
                    <a:pt x="12779" y="651353"/>
                  </a:cubicBezTo>
                  <a:cubicBezTo>
                    <a:pt x="23100" y="616950"/>
                    <a:pt x="53218" y="591914"/>
                    <a:pt x="75409" y="563671"/>
                  </a:cubicBezTo>
                  <a:cubicBezTo>
                    <a:pt x="99192" y="533402"/>
                    <a:pt x="121179" y="500854"/>
                    <a:pt x="150565" y="475989"/>
                  </a:cubicBezTo>
                  <a:cubicBezTo>
                    <a:pt x="176263" y="454245"/>
                    <a:pt x="208138" y="440939"/>
                    <a:pt x="238247" y="425885"/>
                  </a:cubicBezTo>
                  <a:cubicBezTo>
                    <a:pt x="329665" y="380176"/>
                    <a:pt x="333200" y="386691"/>
                    <a:pt x="438664" y="363254"/>
                  </a:cubicBezTo>
                  <a:cubicBezTo>
                    <a:pt x="522171" y="371605"/>
                    <a:pt x="607001" y="371304"/>
                    <a:pt x="689184" y="388307"/>
                  </a:cubicBezTo>
                  <a:cubicBezTo>
                    <a:pt x="733235" y="397421"/>
                    <a:pt x="867316" y="471203"/>
                    <a:pt x="902127" y="501041"/>
                  </a:cubicBezTo>
                  <a:cubicBezTo>
                    <a:pt x="949625" y="541754"/>
                    <a:pt x="993454" y="603941"/>
                    <a:pt x="1014861" y="663879"/>
                  </a:cubicBezTo>
                  <a:cubicBezTo>
                    <a:pt x="1026441" y="696304"/>
                    <a:pt x="1039913" y="764087"/>
                    <a:pt x="1039913" y="764087"/>
                  </a:cubicBezTo>
                  <a:cubicBezTo>
                    <a:pt x="1001767" y="814948"/>
                    <a:pt x="994470" y="836258"/>
                    <a:pt x="927179" y="864296"/>
                  </a:cubicBezTo>
                  <a:cubicBezTo>
                    <a:pt x="903735" y="874064"/>
                    <a:pt x="877075" y="872647"/>
                    <a:pt x="852023" y="876822"/>
                  </a:cubicBezTo>
                  <a:cubicBezTo>
                    <a:pt x="835677" y="875006"/>
                    <a:pt x="732249" y="887279"/>
                    <a:pt x="714236" y="839243"/>
                  </a:cubicBezTo>
                  <a:cubicBezTo>
                    <a:pt x="705318" y="815462"/>
                    <a:pt x="705885" y="789139"/>
                    <a:pt x="701710" y="764087"/>
                  </a:cubicBezTo>
                  <a:cubicBezTo>
                    <a:pt x="705885" y="743210"/>
                    <a:pt x="706329" y="721224"/>
                    <a:pt x="714236" y="701457"/>
                  </a:cubicBezTo>
                  <a:cubicBezTo>
                    <a:pt x="732471" y="655870"/>
                    <a:pt x="776477" y="604673"/>
                    <a:pt x="814445" y="576197"/>
                  </a:cubicBezTo>
                  <a:cubicBezTo>
                    <a:pt x="841375" y="556000"/>
                    <a:pt x="871623" y="540328"/>
                    <a:pt x="902127" y="526093"/>
                  </a:cubicBezTo>
                  <a:cubicBezTo>
                    <a:pt x="934454" y="511007"/>
                    <a:pt x="967726" y="497167"/>
                    <a:pt x="1002335" y="488515"/>
                  </a:cubicBezTo>
                  <a:cubicBezTo>
                    <a:pt x="1051614" y="476195"/>
                    <a:pt x="1102543" y="471814"/>
                    <a:pt x="1152647" y="463463"/>
                  </a:cubicBezTo>
                  <a:cubicBezTo>
                    <a:pt x="1231979" y="467638"/>
                    <a:pt x="1312630" y="460987"/>
                    <a:pt x="1390642" y="475989"/>
                  </a:cubicBezTo>
                  <a:cubicBezTo>
                    <a:pt x="1423699" y="482346"/>
                    <a:pt x="1451394" y="505895"/>
                    <a:pt x="1478324" y="526093"/>
                  </a:cubicBezTo>
                  <a:cubicBezTo>
                    <a:pt x="1501943" y="543807"/>
                    <a:pt x="1523589" y="564846"/>
                    <a:pt x="1540954" y="588723"/>
                  </a:cubicBezTo>
                  <a:cubicBezTo>
                    <a:pt x="1577075" y="638390"/>
                    <a:pt x="1587171" y="694116"/>
                    <a:pt x="1603584" y="751561"/>
                  </a:cubicBezTo>
                  <a:cubicBezTo>
                    <a:pt x="1614764" y="841001"/>
                    <a:pt x="1630230" y="908821"/>
                    <a:pt x="1603584" y="1002082"/>
                  </a:cubicBezTo>
                  <a:cubicBezTo>
                    <a:pt x="1599448" y="1016557"/>
                    <a:pt x="1578532" y="1018783"/>
                    <a:pt x="1566006" y="1027134"/>
                  </a:cubicBezTo>
                  <a:cubicBezTo>
                    <a:pt x="1536229" y="977506"/>
                    <a:pt x="1510661" y="952237"/>
                    <a:pt x="1515902" y="889348"/>
                  </a:cubicBezTo>
                  <a:cubicBezTo>
                    <a:pt x="1518095" y="863032"/>
                    <a:pt x="1530797" y="838567"/>
                    <a:pt x="1540954" y="814191"/>
                  </a:cubicBezTo>
                  <a:cubicBezTo>
                    <a:pt x="1565749" y="754682"/>
                    <a:pt x="1586118" y="714512"/>
                    <a:pt x="1641162" y="676405"/>
                  </a:cubicBezTo>
                  <a:cubicBezTo>
                    <a:pt x="1730841" y="614320"/>
                    <a:pt x="1749152" y="625436"/>
                    <a:pt x="1854105" y="613775"/>
                  </a:cubicBezTo>
                  <a:cubicBezTo>
                    <a:pt x="1945316" y="622067"/>
                    <a:pt x="2070224" y="627137"/>
                    <a:pt x="2154730" y="663879"/>
                  </a:cubicBezTo>
                  <a:cubicBezTo>
                    <a:pt x="2254707" y="707347"/>
                    <a:pt x="2289737" y="762932"/>
                    <a:pt x="2355146" y="839243"/>
                  </a:cubicBezTo>
                  <a:cubicBezTo>
                    <a:pt x="2384514" y="942031"/>
                    <a:pt x="2398703" y="942754"/>
                    <a:pt x="2355146" y="1064712"/>
                  </a:cubicBezTo>
                  <a:cubicBezTo>
                    <a:pt x="2349188" y="1081394"/>
                    <a:pt x="2333412" y="1094368"/>
                    <a:pt x="2317568" y="1102290"/>
                  </a:cubicBezTo>
                  <a:cubicBezTo>
                    <a:pt x="2298526" y="1111811"/>
                    <a:pt x="2275815" y="1110641"/>
                    <a:pt x="2254938" y="1114816"/>
                  </a:cubicBezTo>
                  <a:cubicBezTo>
                    <a:pt x="2223550" y="1106969"/>
                    <a:pt x="2190020" y="1104555"/>
                    <a:pt x="2167256" y="1077238"/>
                  </a:cubicBezTo>
                  <a:cubicBezTo>
                    <a:pt x="2155302" y="1062893"/>
                    <a:pt x="2150555" y="1043835"/>
                    <a:pt x="2142204" y="1027134"/>
                  </a:cubicBezTo>
                  <a:cubicBezTo>
                    <a:pt x="2154730" y="981205"/>
                    <a:pt x="2154551" y="929718"/>
                    <a:pt x="2179782" y="889348"/>
                  </a:cubicBezTo>
                  <a:cubicBezTo>
                    <a:pt x="2207170" y="845526"/>
                    <a:pt x="2377119" y="773971"/>
                    <a:pt x="2405250" y="764087"/>
                  </a:cubicBezTo>
                  <a:cubicBezTo>
                    <a:pt x="2838687" y="611799"/>
                    <a:pt x="2593282" y="704878"/>
                    <a:pt x="2918817" y="626301"/>
                  </a:cubicBezTo>
                  <a:cubicBezTo>
                    <a:pt x="2977914" y="612036"/>
                    <a:pt x="3035333" y="591454"/>
                    <a:pt x="3094182" y="576197"/>
                  </a:cubicBezTo>
                  <a:cubicBezTo>
                    <a:pt x="3148105" y="562217"/>
                    <a:pt x="3203728" y="554838"/>
                    <a:pt x="3257020" y="538619"/>
                  </a:cubicBezTo>
                  <a:cubicBezTo>
                    <a:pt x="3300041" y="525526"/>
                    <a:pt x="3341591" y="507663"/>
                    <a:pt x="3382280" y="488515"/>
                  </a:cubicBezTo>
                  <a:cubicBezTo>
                    <a:pt x="3448091" y="457545"/>
                    <a:pt x="3501554" y="423575"/>
                    <a:pt x="3545119" y="363254"/>
                  </a:cubicBezTo>
                  <a:cubicBezTo>
                    <a:pt x="3579081" y="316230"/>
                    <a:pt x="3632801" y="212942"/>
                    <a:pt x="3632801" y="212942"/>
                  </a:cubicBezTo>
                  <a:cubicBezTo>
                    <a:pt x="3623871" y="154894"/>
                    <a:pt x="3633165" y="62994"/>
                    <a:pt x="3582697" y="12526"/>
                  </a:cubicBezTo>
                  <a:cubicBezTo>
                    <a:pt x="3576095" y="5924"/>
                    <a:pt x="3565996" y="4175"/>
                    <a:pt x="3557645" y="0"/>
                  </a:cubicBezTo>
                </a:path>
              </a:pathLst>
            </a:custGeom>
            <a:ln w="19050" cap="flat" cmpd="sng" algn="ctr">
              <a:solidFill>
                <a:srgbClr val="4597B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C3F0DA16-DA47-0B1E-FB0E-46A84537A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00000">
              <a:off x="4129985" y="6534527"/>
              <a:ext cx="1521912" cy="1521912"/>
            </a:xfrm>
            <a:prstGeom prst="arc">
              <a:avLst/>
            </a:prstGeom>
            <a:ln>
              <a:solidFill>
                <a:srgbClr val="1D2C4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53F8D6AD-F325-6750-2524-C6810FC53A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6300000">
              <a:off x="4484496" y="-817499"/>
              <a:ext cx="1521912" cy="1521912"/>
            </a:xfrm>
            <a:prstGeom prst="arc">
              <a:avLst/>
            </a:prstGeom>
            <a:ln w="19050" cap="flat" cmpd="sng" algn="ctr">
              <a:solidFill>
                <a:srgbClr val="FF736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838200" y="1565763"/>
            <a:ext cx="10633364" cy="33590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Una sigla nuova ogni 3-5 anni</a:t>
            </a:r>
            <a:r>
              <a:rPr lang="it-IT" sz="2400" dirty="0">
                <a:latin typeface="Calibri"/>
                <a:cs typeface="Calibri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Non solo collaborazioni internazionali.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al Presidente, assegnazione referee e fase preparatoria.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in Commissione per l’approvazione e l’assegnazione dei referee.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2 referee (1 coordinatore).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Rapporto periodico in commissione</a:t>
            </a:r>
            <a:r>
              <a:rPr lang="it-IT" sz="24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40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CSN3: Selezione e Durata Esperimenti</a:t>
            </a:r>
          </a:p>
        </p:txBody>
      </p:sp>
      <p:sp>
        <p:nvSpPr>
          <p:cNvPr id="4" name="Interruzione 3">
            <a:extLst>
              <a:ext uri="{FF2B5EF4-FFF2-40B4-BE49-F238E27FC236}">
                <a16:creationId xmlns:a16="http://schemas.microsoft.com/office/drawing/2014/main" id="{57F0D732-5D38-90BC-DC03-1F65DE6490A1}"/>
              </a:ext>
            </a:extLst>
          </p:cNvPr>
          <p:cNvSpPr/>
          <p:nvPr/>
        </p:nvSpPr>
        <p:spPr>
          <a:xfrm rot="5400000">
            <a:off x="-357200" y="536125"/>
            <a:ext cx="714400" cy="253313"/>
          </a:xfrm>
          <a:prstGeom prst="flowChartTerminator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7832663-017B-F1FC-9816-15B58FD61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98728" y="-916907"/>
            <a:ext cx="7997252" cy="8873938"/>
            <a:chOff x="-1990844" y="-817499"/>
            <a:chExt cx="7997252" cy="8873938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695677C3-5151-0527-A2EA-A5C427D2E0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984242">
              <a:off x="-1990844" y="6439370"/>
              <a:ext cx="1997455" cy="612969"/>
            </a:xfrm>
            <a:custGeom>
              <a:avLst/>
              <a:gdLst>
                <a:gd name="connsiteX0" fmla="*/ 50357 w 3632801"/>
                <a:gd name="connsiteY0" fmla="*/ 964504 h 1114816"/>
                <a:gd name="connsiteX1" fmla="*/ 12779 w 3632801"/>
                <a:gd name="connsiteY1" fmla="*/ 864296 h 1114816"/>
                <a:gd name="connsiteX2" fmla="*/ 253 w 3632801"/>
                <a:gd name="connsiteY2" fmla="*/ 814191 h 1114816"/>
                <a:gd name="connsiteX3" fmla="*/ 12779 w 3632801"/>
                <a:gd name="connsiteY3" fmla="*/ 651353 h 1114816"/>
                <a:gd name="connsiteX4" fmla="*/ 75409 w 3632801"/>
                <a:gd name="connsiteY4" fmla="*/ 563671 h 1114816"/>
                <a:gd name="connsiteX5" fmla="*/ 150565 w 3632801"/>
                <a:gd name="connsiteY5" fmla="*/ 475989 h 1114816"/>
                <a:gd name="connsiteX6" fmla="*/ 238247 w 3632801"/>
                <a:gd name="connsiteY6" fmla="*/ 425885 h 1114816"/>
                <a:gd name="connsiteX7" fmla="*/ 438664 w 3632801"/>
                <a:gd name="connsiteY7" fmla="*/ 363254 h 1114816"/>
                <a:gd name="connsiteX8" fmla="*/ 689184 w 3632801"/>
                <a:gd name="connsiteY8" fmla="*/ 388307 h 1114816"/>
                <a:gd name="connsiteX9" fmla="*/ 902127 w 3632801"/>
                <a:gd name="connsiteY9" fmla="*/ 501041 h 1114816"/>
                <a:gd name="connsiteX10" fmla="*/ 1014861 w 3632801"/>
                <a:gd name="connsiteY10" fmla="*/ 663879 h 1114816"/>
                <a:gd name="connsiteX11" fmla="*/ 1039913 w 3632801"/>
                <a:gd name="connsiteY11" fmla="*/ 764087 h 1114816"/>
                <a:gd name="connsiteX12" fmla="*/ 927179 w 3632801"/>
                <a:gd name="connsiteY12" fmla="*/ 864296 h 1114816"/>
                <a:gd name="connsiteX13" fmla="*/ 852023 w 3632801"/>
                <a:gd name="connsiteY13" fmla="*/ 876822 h 1114816"/>
                <a:gd name="connsiteX14" fmla="*/ 714236 w 3632801"/>
                <a:gd name="connsiteY14" fmla="*/ 839243 h 1114816"/>
                <a:gd name="connsiteX15" fmla="*/ 701710 w 3632801"/>
                <a:gd name="connsiteY15" fmla="*/ 764087 h 1114816"/>
                <a:gd name="connsiteX16" fmla="*/ 714236 w 3632801"/>
                <a:gd name="connsiteY16" fmla="*/ 701457 h 1114816"/>
                <a:gd name="connsiteX17" fmla="*/ 814445 w 3632801"/>
                <a:gd name="connsiteY17" fmla="*/ 576197 h 1114816"/>
                <a:gd name="connsiteX18" fmla="*/ 902127 w 3632801"/>
                <a:gd name="connsiteY18" fmla="*/ 526093 h 1114816"/>
                <a:gd name="connsiteX19" fmla="*/ 1002335 w 3632801"/>
                <a:gd name="connsiteY19" fmla="*/ 488515 h 1114816"/>
                <a:gd name="connsiteX20" fmla="*/ 1152647 w 3632801"/>
                <a:gd name="connsiteY20" fmla="*/ 463463 h 1114816"/>
                <a:gd name="connsiteX21" fmla="*/ 1390642 w 3632801"/>
                <a:gd name="connsiteY21" fmla="*/ 475989 h 1114816"/>
                <a:gd name="connsiteX22" fmla="*/ 1478324 w 3632801"/>
                <a:gd name="connsiteY22" fmla="*/ 526093 h 1114816"/>
                <a:gd name="connsiteX23" fmla="*/ 1540954 w 3632801"/>
                <a:gd name="connsiteY23" fmla="*/ 588723 h 1114816"/>
                <a:gd name="connsiteX24" fmla="*/ 1603584 w 3632801"/>
                <a:gd name="connsiteY24" fmla="*/ 751561 h 1114816"/>
                <a:gd name="connsiteX25" fmla="*/ 1603584 w 3632801"/>
                <a:gd name="connsiteY25" fmla="*/ 1002082 h 1114816"/>
                <a:gd name="connsiteX26" fmla="*/ 1566006 w 3632801"/>
                <a:gd name="connsiteY26" fmla="*/ 1027134 h 1114816"/>
                <a:gd name="connsiteX27" fmla="*/ 1515902 w 3632801"/>
                <a:gd name="connsiteY27" fmla="*/ 889348 h 1114816"/>
                <a:gd name="connsiteX28" fmla="*/ 1540954 w 3632801"/>
                <a:gd name="connsiteY28" fmla="*/ 814191 h 1114816"/>
                <a:gd name="connsiteX29" fmla="*/ 1641162 w 3632801"/>
                <a:gd name="connsiteY29" fmla="*/ 676405 h 1114816"/>
                <a:gd name="connsiteX30" fmla="*/ 1854105 w 3632801"/>
                <a:gd name="connsiteY30" fmla="*/ 613775 h 1114816"/>
                <a:gd name="connsiteX31" fmla="*/ 2154730 w 3632801"/>
                <a:gd name="connsiteY31" fmla="*/ 663879 h 1114816"/>
                <a:gd name="connsiteX32" fmla="*/ 2355146 w 3632801"/>
                <a:gd name="connsiteY32" fmla="*/ 839243 h 1114816"/>
                <a:gd name="connsiteX33" fmla="*/ 2355146 w 3632801"/>
                <a:gd name="connsiteY33" fmla="*/ 1064712 h 1114816"/>
                <a:gd name="connsiteX34" fmla="*/ 2317568 w 3632801"/>
                <a:gd name="connsiteY34" fmla="*/ 1102290 h 1114816"/>
                <a:gd name="connsiteX35" fmla="*/ 2254938 w 3632801"/>
                <a:gd name="connsiteY35" fmla="*/ 1114816 h 1114816"/>
                <a:gd name="connsiteX36" fmla="*/ 2167256 w 3632801"/>
                <a:gd name="connsiteY36" fmla="*/ 1077238 h 1114816"/>
                <a:gd name="connsiteX37" fmla="*/ 2142204 w 3632801"/>
                <a:gd name="connsiteY37" fmla="*/ 1027134 h 1114816"/>
                <a:gd name="connsiteX38" fmla="*/ 2179782 w 3632801"/>
                <a:gd name="connsiteY38" fmla="*/ 889348 h 1114816"/>
                <a:gd name="connsiteX39" fmla="*/ 2405250 w 3632801"/>
                <a:gd name="connsiteY39" fmla="*/ 764087 h 1114816"/>
                <a:gd name="connsiteX40" fmla="*/ 2918817 w 3632801"/>
                <a:gd name="connsiteY40" fmla="*/ 626301 h 1114816"/>
                <a:gd name="connsiteX41" fmla="*/ 3094182 w 3632801"/>
                <a:gd name="connsiteY41" fmla="*/ 576197 h 1114816"/>
                <a:gd name="connsiteX42" fmla="*/ 3257020 w 3632801"/>
                <a:gd name="connsiteY42" fmla="*/ 538619 h 1114816"/>
                <a:gd name="connsiteX43" fmla="*/ 3382280 w 3632801"/>
                <a:gd name="connsiteY43" fmla="*/ 488515 h 1114816"/>
                <a:gd name="connsiteX44" fmla="*/ 3545119 w 3632801"/>
                <a:gd name="connsiteY44" fmla="*/ 363254 h 1114816"/>
                <a:gd name="connsiteX45" fmla="*/ 3632801 w 3632801"/>
                <a:gd name="connsiteY45" fmla="*/ 212942 h 1114816"/>
                <a:gd name="connsiteX46" fmla="*/ 3582697 w 3632801"/>
                <a:gd name="connsiteY46" fmla="*/ 12526 h 1114816"/>
                <a:gd name="connsiteX47" fmla="*/ 3557645 w 3632801"/>
                <a:gd name="connsiteY47" fmla="*/ 0 h 11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32801" h="1114816">
                  <a:moveTo>
                    <a:pt x="50357" y="964504"/>
                  </a:moveTo>
                  <a:cubicBezTo>
                    <a:pt x="37831" y="931101"/>
                    <a:pt x="24060" y="898139"/>
                    <a:pt x="12779" y="864296"/>
                  </a:cubicBezTo>
                  <a:cubicBezTo>
                    <a:pt x="7335" y="847964"/>
                    <a:pt x="253" y="831407"/>
                    <a:pt x="253" y="814191"/>
                  </a:cubicBezTo>
                  <a:cubicBezTo>
                    <a:pt x="253" y="759751"/>
                    <a:pt x="-2864" y="703497"/>
                    <a:pt x="12779" y="651353"/>
                  </a:cubicBezTo>
                  <a:cubicBezTo>
                    <a:pt x="23100" y="616950"/>
                    <a:pt x="53218" y="591914"/>
                    <a:pt x="75409" y="563671"/>
                  </a:cubicBezTo>
                  <a:cubicBezTo>
                    <a:pt x="99192" y="533402"/>
                    <a:pt x="121179" y="500854"/>
                    <a:pt x="150565" y="475989"/>
                  </a:cubicBezTo>
                  <a:cubicBezTo>
                    <a:pt x="176263" y="454245"/>
                    <a:pt x="208138" y="440939"/>
                    <a:pt x="238247" y="425885"/>
                  </a:cubicBezTo>
                  <a:cubicBezTo>
                    <a:pt x="329665" y="380176"/>
                    <a:pt x="333200" y="386691"/>
                    <a:pt x="438664" y="363254"/>
                  </a:cubicBezTo>
                  <a:cubicBezTo>
                    <a:pt x="522171" y="371605"/>
                    <a:pt x="607001" y="371304"/>
                    <a:pt x="689184" y="388307"/>
                  </a:cubicBezTo>
                  <a:cubicBezTo>
                    <a:pt x="733235" y="397421"/>
                    <a:pt x="867316" y="471203"/>
                    <a:pt x="902127" y="501041"/>
                  </a:cubicBezTo>
                  <a:cubicBezTo>
                    <a:pt x="949625" y="541754"/>
                    <a:pt x="993454" y="603941"/>
                    <a:pt x="1014861" y="663879"/>
                  </a:cubicBezTo>
                  <a:cubicBezTo>
                    <a:pt x="1026441" y="696304"/>
                    <a:pt x="1039913" y="764087"/>
                    <a:pt x="1039913" y="764087"/>
                  </a:cubicBezTo>
                  <a:cubicBezTo>
                    <a:pt x="1001767" y="814948"/>
                    <a:pt x="994470" y="836258"/>
                    <a:pt x="927179" y="864296"/>
                  </a:cubicBezTo>
                  <a:cubicBezTo>
                    <a:pt x="903735" y="874064"/>
                    <a:pt x="877075" y="872647"/>
                    <a:pt x="852023" y="876822"/>
                  </a:cubicBezTo>
                  <a:cubicBezTo>
                    <a:pt x="835677" y="875006"/>
                    <a:pt x="732249" y="887279"/>
                    <a:pt x="714236" y="839243"/>
                  </a:cubicBezTo>
                  <a:cubicBezTo>
                    <a:pt x="705318" y="815462"/>
                    <a:pt x="705885" y="789139"/>
                    <a:pt x="701710" y="764087"/>
                  </a:cubicBezTo>
                  <a:cubicBezTo>
                    <a:pt x="705885" y="743210"/>
                    <a:pt x="706329" y="721224"/>
                    <a:pt x="714236" y="701457"/>
                  </a:cubicBezTo>
                  <a:cubicBezTo>
                    <a:pt x="732471" y="655870"/>
                    <a:pt x="776477" y="604673"/>
                    <a:pt x="814445" y="576197"/>
                  </a:cubicBezTo>
                  <a:cubicBezTo>
                    <a:pt x="841375" y="556000"/>
                    <a:pt x="871623" y="540328"/>
                    <a:pt x="902127" y="526093"/>
                  </a:cubicBezTo>
                  <a:cubicBezTo>
                    <a:pt x="934454" y="511007"/>
                    <a:pt x="967726" y="497167"/>
                    <a:pt x="1002335" y="488515"/>
                  </a:cubicBezTo>
                  <a:cubicBezTo>
                    <a:pt x="1051614" y="476195"/>
                    <a:pt x="1102543" y="471814"/>
                    <a:pt x="1152647" y="463463"/>
                  </a:cubicBezTo>
                  <a:cubicBezTo>
                    <a:pt x="1231979" y="467638"/>
                    <a:pt x="1312630" y="460987"/>
                    <a:pt x="1390642" y="475989"/>
                  </a:cubicBezTo>
                  <a:cubicBezTo>
                    <a:pt x="1423699" y="482346"/>
                    <a:pt x="1451394" y="505895"/>
                    <a:pt x="1478324" y="526093"/>
                  </a:cubicBezTo>
                  <a:cubicBezTo>
                    <a:pt x="1501943" y="543807"/>
                    <a:pt x="1523589" y="564846"/>
                    <a:pt x="1540954" y="588723"/>
                  </a:cubicBezTo>
                  <a:cubicBezTo>
                    <a:pt x="1577075" y="638390"/>
                    <a:pt x="1587171" y="694116"/>
                    <a:pt x="1603584" y="751561"/>
                  </a:cubicBezTo>
                  <a:cubicBezTo>
                    <a:pt x="1614764" y="841001"/>
                    <a:pt x="1630230" y="908821"/>
                    <a:pt x="1603584" y="1002082"/>
                  </a:cubicBezTo>
                  <a:cubicBezTo>
                    <a:pt x="1599448" y="1016557"/>
                    <a:pt x="1578532" y="1018783"/>
                    <a:pt x="1566006" y="1027134"/>
                  </a:cubicBezTo>
                  <a:cubicBezTo>
                    <a:pt x="1536229" y="977506"/>
                    <a:pt x="1510661" y="952237"/>
                    <a:pt x="1515902" y="889348"/>
                  </a:cubicBezTo>
                  <a:cubicBezTo>
                    <a:pt x="1518095" y="863032"/>
                    <a:pt x="1530797" y="838567"/>
                    <a:pt x="1540954" y="814191"/>
                  </a:cubicBezTo>
                  <a:cubicBezTo>
                    <a:pt x="1565749" y="754682"/>
                    <a:pt x="1586118" y="714512"/>
                    <a:pt x="1641162" y="676405"/>
                  </a:cubicBezTo>
                  <a:cubicBezTo>
                    <a:pt x="1730841" y="614320"/>
                    <a:pt x="1749152" y="625436"/>
                    <a:pt x="1854105" y="613775"/>
                  </a:cubicBezTo>
                  <a:cubicBezTo>
                    <a:pt x="1945316" y="622067"/>
                    <a:pt x="2070224" y="627137"/>
                    <a:pt x="2154730" y="663879"/>
                  </a:cubicBezTo>
                  <a:cubicBezTo>
                    <a:pt x="2254707" y="707347"/>
                    <a:pt x="2289737" y="762932"/>
                    <a:pt x="2355146" y="839243"/>
                  </a:cubicBezTo>
                  <a:cubicBezTo>
                    <a:pt x="2384514" y="942031"/>
                    <a:pt x="2398703" y="942754"/>
                    <a:pt x="2355146" y="1064712"/>
                  </a:cubicBezTo>
                  <a:cubicBezTo>
                    <a:pt x="2349188" y="1081394"/>
                    <a:pt x="2333412" y="1094368"/>
                    <a:pt x="2317568" y="1102290"/>
                  </a:cubicBezTo>
                  <a:cubicBezTo>
                    <a:pt x="2298526" y="1111811"/>
                    <a:pt x="2275815" y="1110641"/>
                    <a:pt x="2254938" y="1114816"/>
                  </a:cubicBezTo>
                  <a:cubicBezTo>
                    <a:pt x="2223550" y="1106969"/>
                    <a:pt x="2190020" y="1104555"/>
                    <a:pt x="2167256" y="1077238"/>
                  </a:cubicBezTo>
                  <a:cubicBezTo>
                    <a:pt x="2155302" y="1062893"/>
                    <a:pt x="2150555" y="1043835"/>
                    <a:pt x="2142204" y="1027134"/>
                  </a:cubicBezTo>
                  <a:cubicBezTo>
                    <a:pt x="2154730" y="981205"/>
                    <a:pt x="2154551" y="929718"/>
                    <a:pt x="2179782" y="889348"/>
                  </a:cubicBezTo>
                  <a:cubicBezTo>
                    <a:pt x="2207170" y="845526"/>
                    <a:pt x="2377119" y="773971"/>
                    <a:pt x="2405250" y="764087"/>
                  </a:cubicBezTo>
                  <a:cubicBezTo>
                    <a:pt x="2838687" y="611799"/>
                    <a:pt x="2593282" y="704878"/>
                    <a:pt x="2918817" y="626301"/>
                  </a:cubicBezTo>
                  <a:cubicBezTo>
                    <a:pt x="2977914" y="612036"/>
                    <a:pt x="3035333" y="591454"/>
                    <a:pt x="3094182" y="576197"/>
                  </a:cubicBezTo>
                  <a:cubicBezTo>
                    <a:pt x="3148105" y="562217"/>
                    <a:pt x="3203728" y="554838"/>
                    <a:pt x="3257020" y="538619"/>
                  </a:cubicBezTo>
                  <a:cubicBezTo>
                    <a:pt x="3300041" y="525526"/>
                    <a:pt x="3341591" y="507663"/>
                    <a:pt x="3382280" y="488515"/>
                  </a:cubicBezTo>
                  <a:cubicBezTo>
                    <a:pt x="3448091" y="457545"/>
                    <a:pt x="3501554" y="423575"/>
                    <a:pt x="3545119" y="363254"/>
                  </a:cubicBezTo>
                  <a:cubicBezTo>
                    <a:pt x="3579081" y="316230"/>
                    <a:pt x="3632801" y="212942"/>
                    <a:pt x="3632801" y="212942"/>
                  </a:cubicBezTo>
                  <a:cubicBezTo>
                    <a:pt x="3623871" y="154894"/>
                    <a:pt x="3633165" y="62994"/>
                    <a:pt x="3582697" y="12526"/>
                  </a:cubicBezTo>
                  <a:cubicBezTo>
                    <a:pt x="3576095" y="5924"/>
                    <a:pt x="3565996" y="4175"/>
                    <a:pt x="3557645" y="0"/>
                  </a:cubicBezTo>
                </a:path>
              </a:pathLst>
            </a:custGeom>
            <a:ln w="19050" cap="flat" cmpd="sng" algn="ctr">
              <a:solidFill>
                <a:srgbClr val="4597B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C3F0DA16-DA47-0B1E-FB0E-46A84537A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00000">
              <a:off x="4129985" y="6534527"/>
              <a:ext cx="1521912" cy="1521912"/>
            </a:xfrm>
            <a:prstGeom prst="arc">
              <a:avLst/>
            </a:prstGeom>
            <a:ln>
              <a:solidFill>
                <a:srgbClr val="1D2C4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53F8D6AD-F325-6750-2524-C6810FC53A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6300000">
              <a:off x="4484496" y="-817499"/>
              <a:ext cx="1521912" cy="1521912"/>
            </a:xfrm>
            <a:prstGeom prst="arc">
              <a:avLst/>
            </a:prstGeom>
            <a:ln w="19050" cap="flat" cmpd="sng" algn="ctr">
              <a:solidFill>
                <a:srgbClr val="FF736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838200" y="1565763"/>
            <a:ext cx="10385876" cy="33590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Una sigla nuova ogni 3-5 anni</a:t>
            </a:r>
            <a:r>
              <a:rPr lang="it-IT" sz="2400" dirty="0">
                <a:latin typeface="Calibri"/>
                <a:cs typeface="Calibri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al Presidente, assegnazione referee e fase preparatoria.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Presentazione in Commissione per l’approvazione.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2 referee (1 coordinatore) che possono cambiare nel tempo.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Durata anche 20 anni</a:t>
            </a:r>
            <a:r>
              <a:rPr lang="it-IT" sz="2400" dirty="0">
                <a:latin typeface="Calibri"/>
                <a:cs typeface="Calibri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Revisione annuale coi referee e con presentazione in commissione</a:t>
            </a:r>
            <a:r>
              <a:rPr lang="it-IT" sz="24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333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CSN4: Selezione e Durata Iniziative Specifiche</a:t>
            </a:r>
          </a:p>
        </p:txBody>
      </p:sp>
      <p:sp>
        <p:nvSpPr>
          <p:cNvPr id="4" name="Interruzione 3">
            <a:extLst>
              <a:ext uri="{FF2B5EF4-FFF2-40B4-BE49-F238E27FC236}">
                <a16:creationId xmlns:a16="http://schemas.microsoft.com/office/drawing/2014/main" id="{57F0D732-5D38-90BC-DC03-1F65DE6490A1}"/>
              </a:ext>
            </a:extLst>
          </p:cNvPr>
          <p:cNvSpPr/>
          <p:nvPr/>
        </p:nvSpPr>
        <p:spPr>
          <a:xfrm rot="5400000">
            <a:off x="-357200" y="536125"/>
            <a:ext cx="714400" cy="253313"/>
          </a:xfrm>
          <a:prstGeom prst="flowChartTerminator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7832663-017B-F1FC-9816-15B58FD61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98728" y="-916907"/>
            <a:ext cx="7997252" cy="8873938"/>
            <a:chOff x="-1990844" y="-817499"/>
            <a:chExt cx="7997252" cy="8873938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695677C3-5151-0527-A2EA-A5C427D2E0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984242">
              <a:off x="-1990844" y="6439370"/>
              <a:ext cx="1997455" cy="612969"/>
            </a:xfrm>
            <a:custGeom>
              <a:avLst/>
              <a:gdLst>
                <a:gd name="connsiteX0" fmla="*/ 50357 w 3632801"/>
                <a:gd name="connsiteY0" fmla="*/ 964504 h 1114816"/>
                <a:gd name="connsiteX1" fmla="*/ 12779 w 3632801"/>
                <a:gd name="connsiteY1" fmla="*/ 864296 h 1114816"/>
                <a:gd name="connsiteX2" fmla="*/ 253 w 3632801"/>
                <a:gd name="connsiteY2" fmla="*/ 814191 h 1114816"/>
                <a:gd name="connsiteX3" fmla="*/ 12779 w 3632801"/>
                <a:gd name="connsiteY3" fmla="*/ 651353 h 1114816"/>
                <a:gd name="connsiteX4" fmla="*/ 75409 w 3632801"/>
                <a:gd name="connsiteY4" fmla="*/ 563671 h 1114816"/>
                <a:gd name="connsiteX5" fmla="*/ 150565 w 3632801"/>
                <a:gd name="connsiteY5" fmla="*/ 475989 h 1114816"/>
                <a:gd name="connsiteX6" fmla="*/ 238247 w 3632801"/>
                <a:gd name="connsiteY6" fmla="*/ 425885 h 1114816"/>
                <a:gd name="connsiteX7" fmla="*/ 438664 w 3632801"/>
                <a:gd name="connsiteY7" fmla="*/ 363254 h 1114816"/>
                <a:gd name="connsiteX8" fmla="*/ 689184 w 3632801"/>
                <a:gd name="connsiteY8" fmla="*/ 388307 h 1114816"/>
                <a:gd name="connsiteX9" fmla="*/ 902127 w 3632801"/>
                <a:gd name="connsiteY9" fmla="*/ 501041 h 1114816"/>
                <a:gd name="connsiteX10" fmla="*/ 1014861 w 3632801"/>
                <a:gd name="connsiteY10" fmla="*/ 663879 h 1114816"/>
                <a:gd name="connsiteX11" fmla="*/ 1039913 w 3632801"/>
                <a:gd name="connsiteY11" fmla="*/ 764087 h 1114816"/>
                <a:gd name="connsiteX12" fmla="*/ 927179 w 3632801"/>
                <a:gd name="connsiteY12" fmla="*/ 864296 h 1114816"/>
                <a:gd name="connsiteX13" fmla="*/ 852023 w 3632801"/>
                <a:gd name="connsiteY13" fmla="*/ 876822 h 1114816"/>
                <a:gd name="connsiteX14" fmla="*/ 714236 w 3632801"/>
                <a:gd name="connsiteY14" fmla="*/ 839243 h 1114816"/>
                <a:gd name="connsiteX15" fmla="*/ 701710 w 3632801"/>
                <a:gd name="connsiteY15" fmla="*/ 764087 h 1114816"/>
                <a:gd name="connsiteX16" fmla="*/ 714236 w 3632801"/>
                <a:gd name="connsiteY16" fmla="*/ 701457 h 1114816"/>
                <a:gd name="connsiteX17" fmla="*/ 814445 w 3632801"/>
                <a:gd name="connsiteY17" fmla="*/ 576197 h 1114816"/>
                <a:gd name="connsiteX18" fmla="*/ 902127 w 3632801"/>
                <a:gd name="connsiteY18" fmla="*/ 526093 h 1114816"/>
                <a:gd name="connsiteX19" fmla="*/ 1002335 w 3632801"/>
                <a:gd name="connsiteY19" fmla="*/ 488515 h 1114816"/>
                <a:gd name="connsiteX20" fmla="*/ 1152647 w 3632801"/>
                <a:gd name="connsiteY20" fmla="*/ 463463 h 1114816"/>
                <a:gd name="connsiteX21" fmla="*/ 1390642 w 3632801"/>
                <a:gd name="connsiteY21" fmla="*/ 475989 h 1114816"/>
                <a:gd name="connsiteX22" fmla="*/ 1478324 w 3632801"/>
                <a:gd name="connsiteY22" fmla="*/ 526093 h 1114816"/>
                <a:gd name="connsiteX23" fmla="*/ 1540954 w 3632801"/>
                <a:gd name="connsiteY23" fmla="*/ 588723 h 1114816"/>
                <a:gd name="connsiteX24" fmla="*/ 1603584 w 3632801"/>
                <a:gd name="connsiteY24" fmla="*/ 751561 h 1114816"/>
                <a:gd name="connsiteX25" fmla="*/ 1603584 w 3632801"/>
                <a:gd name="connsiteY25" fmla="*/ 1002082 h 1114816"/>
                <a:gd name="connsiteX26" fmla="*/ 1566006 w 3632801"/>
                <a:gd name="connsiteY26" fmla="*/ 1027134 h 1114816"/>
                <a:gd name="connsiteX27" fmla="*/ 1515902 w 3632801"/>
                <a:gd name="connsiteY27" fmla="*/ 889348 h 1114816"/>
                <a:gd name="connsiteX28" fmla="*/ 1540954 w 3632801"/>
                <a:gd name="connsiteY28" fmla="*/ 814191 h 1114816"/>
                <a:gd name="connsiteX29" fmla="*/ 1641162 w 3632801"/>
                <a:gd name="connsiteY29" fmla="*/ 676405 h 1114816"/>
                <a:gd name="connsiteX30" fmla="*/ 1854105 w 3632801"/>
                <a:gd name="connsiteY30" fmla="*/ 613775 h 1114816"/>
                <a:gd name="connsiteX31" fmla="*/ 2154730 w 3632801"/>
                <a:gd name="connsiteY31" fmla="*/ 663879 h 1114816"/>
                <a:gd name="connsiteX32" fmla="*/ 2355146 w 3632801"/>
                <a:gd name="connsiteY32" fmla="*/ 839243 h 1114816"/>
                <a:gd name="connsiteX33" fmla="*/ 2355146 w 3632801"/>
                <a:gd name="connsiteY33" fmla="*/ 1064712 h 1114816"/>
                <a:gd name="connsiteX34" fmla="*/ 2317568 w 3632801"/>
                <a:gd name="connsiteY34" fmla="*/ 1102290 h 1114816"/>
                <a:gd name="connsiteX35" fmla="*/ 2254938 w 3632801"/>
                <a:gd name="connsiteY35" fmla="*/ 1114816 h 1114816"/>
                <a:gd name="connsiteX36" fmla="*/ 2167256 w 3632801"/>
                <a:gd name="connsiteY36" fmla="*/ 1077238 h 1114816"/>
                <a:gd name="connsiteX37" fmla="*/ 2142204 w 3632801"/>
                <a:gd name="connsiteY37" fmla="*/ 1027134 h 1114816"/>
                <a:gd name="connsiteX38" fmla="*/ 2179782 w 3632801"/>
                <a:gd name="connsiteY38" fmla="*/ 889348 h 1114816"/>
                <a:gd name="connsiteX39" fmla="*/ 2405250 w 3632801"/>
                <a:gd name="connsiteY39" fmla="*/ 764087 h 1114816"/>
                <a:gd name="connsiteX40" fmla="*/ 2918817 w 3632801"/>
                <a:gd name="connsiteY40" fmla="*/ 626301 h 1114816"/>
                <a:gd name="connsiteX41" fmla="*/ 3094182 w 3632801"/>
                <a:gd name="connsiteY41" fmla="*/ 576197 h 1114816"/>
                <a:gd name="connsiteX42" fmla="*/ 3257020 w 3632801"/>
                <a:gd name="connsiteY42" fmla="*/ 538619 h 1114816"/>
                <a:gd name="connsiteX43" fmla="*/ 3382280 w 3632801"/>
                <a:gd name="connsiteY43" fmla="*/ 488515 h 1114816"/>
                <a:gd name="connsiteX44" fmla="*/ 3545119 w 3632801"/>
                <a:gd name="connsiteY44" fmla="*/ 363254 h 1114816"/>
                <a:gd name="connsiteX45" fmla="*/ 3632801 w 3632801"/>
                <a:gd name="connsiteY45" fmla="*/ 212942 h 1114816"/>
                <a:gd name="connsiteX46" fmla="*/ 3582697 w 3632801"/>
                <a:gd name="connsiteY46" fmla="*/ 12526 h 1114816"/>
                <a:gd name="connsiteX47" fmla="*/ 3557645 w 3632801"/>
                <a:gd name="connsiteY47" fmla="*/ 0 h 11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32801" h="1114816">
                  <a:moveTo>
                    <a:pt x="50357" y="964504"/>
                  </a:moveTo>
                  <a:cubicBezTo>
                    <a:pt x="37831" y="931101"/>
                    <a:pt x="24060" y="898139"/>
                    <a:pt x="12779" y="864296"/>
                  </a:cubicBezTo>
                  <a:cubicBezTo>
                    <a:pt x="7335" y="847964"/>
                    <a:pt x="253" y="831407"/>
                    <a:pt x="253" y="814191"/>
                  </a:cubicBezTo>
                  <a:cubicBezTo>
                    <a:pt x="253" y="759751"/>
                    <a:pt x="-2864" y="703497"/>
                    <a:pt x="12779" y="651353"/>
                  </a:cubicBezTo>
                  <a:cubicBezTo>
                    <a:pt x="23100" y="616950"/>
                    <a:pt x="53218" y="591914"/>
                    <a:pt x="75409" y="563671"/>
                  </a:cubicBezTo>
                  <a:cubicBezTo>
                    <a:pt x="99192" y="533402"/>
                    <a:pt x="121179" y="500854"/>
                    <a:pt x="150565" y="475989"/>
                  </a:cubicBezTo>
                  <a:cubicBezTo>
                    <a:pt x="176263" y="454245"/>
                    <a:pt x="208138" y="440939"/>
                    <a:pt x="238247" y="425885"/>
                  </a:cubicBezTo>
                  <a:cubicBezTo>
                    <a:pt x="329665" y="380176"/>
                    <a:pt x="333200" y="386691"/>
                    <a:pt x="438664" y="363254"/>
                  </a:cubicBezTo>
                  <a:cubicBezTo>
                    <a:pt x="522171" y="371605"/>
                    <a:pt x="607001" y="371304"/>
                    <a:pt x="689184" y="388307"/>
                  </a:cubicBezTo>
                  <a:cubicBezTo>
                    <a:pt x="733235" y="397421"/>
                    <a:pt x="867316" y="471203"/>
                    <a:pt x="902127" y="501041"/>
                  </a:cubicBezTo>
                  <a:cubicBezTo>
                    <a:pt x="949625" y="541754"/>
                    <a:pt x="993454" y="603941"/>
                    <a:pt x="1014861" y="663879"/>
                  </a:cubicBezTo>
                  <a:cubicBezTo>
                    <a:pt x="1026441" y="696304"/>
                    <a:pt x="1039913" y="764087"/>
                    <a:pt x="1039913" y="764087"/>
                  </a:cubicBezTo>
                  <a:cubicBezTo>
                    <a:pt x="1001767" y="814948"/>
                    <a:pt x="994470" y="836258"/>
                    <a:pt x="927179" y="864296"/>
                  </a:cubicBezTo>
                  <a:cubicBezTo>
                    <a:pt x="903735" y="874064"/>
                    <a:pt x="877075" y="872647"/>
                    <a:pt x="852023" y="876822"/>
                  </a:cubicBezTo>
                  <a:cubicBezTo>
                    <a:pt x="835677" y="875006"/>
                    <a:pt x="732249" y="887279"/>
                    <a:pt x="714236" y="839243"/>
                  </a:cubicBezTo>
                  <a:cubicBezTo>
                    <a:pt x="705318" y="815462"/>
                    <a:pt x="705885" y="789139"/>
                    <a:pt x="701710" y="764087"/>
                  </a:cubicBezTo>
                  <a:cubicBezTo>
                    <a:pt x="705885" y="743210"/>
                    <a:pt x="706329" y="721224"/>
                    <a:pt x="714236" y="701457"/>
                  </a:cubicBezTo>
                  <a:cubicBezTo>
                    <a:pt x="732471" y="655870"/>
                    <a:pt x="776477" y="604673"/>
                    <a:pt x="814445" y="576197"/>
                  </a:cubicBezTo>
                  <a:cubicBezTo>
                    <a:pt x="841375" y="556000"/>
                    <a:pt x="871623" y="540328"/>
                    <a:pt x="902127" y="526093"/>
                  </a:cubicBezTo>
                  <a:cubicBezTo>
                    <a:pt x="934454" y="511007"/>
                    <a:pt x="967726" y="497167"/>
                    <a:pt x="1002335" y="488515"/>
                  </a:cubicBezTo>
                  <a:cubicBezTo>
                    <a:pt x="1051614" y="476195"/>
                    <a:pt x="1102543" y="471814"/>
                    <a:pt x="1152647" y="463463"/>
                  </a:cubicBezTo>
                  <a:cubicBezTo>
                    <a:pt x="1231979" y="467638"/>
                    <a:pt x="1312630" y="460987"/>
                    <a:pt x="1390642" y="475989"/>
                  </a:cubicBezTo>
                  <a:cubicBezTo>
                    <a:pt x="1423699" y="482346"/>
                    <a:pt x="1451394" y="505895"/>
                    <a:pt x="1478324" y="526093"/>
                  </a:cubicBezTo>
                  <a:cubicBezTo>
                    <a:pt x="1501943" y="543807"/>
                    <a:pt x="1523589" y="564846"/>
                    <a:pt x="1540954" y="588723"/>
                  </a:cubicBezTo>
                  <a:cubicBezTo>
                    <a:pt x="1577075" y="638390"/>
                    <a:pt x="1587171" y="694116"/>
                    <a:pt x="1603584" y="751561"/>
                  </a:cubicBezTo>
                  <a:cubicBezTo>
                    <a:pt x="1614764" y="841001"/>
                    <a:pt x="1630230" y="908821"/>
                    <a:pt x="1603584" y="1002082"/>
                  </a:cubicBezTo>
                  <a:cubicBezTo>
                    <a:pt x="1599448" y="1016557"/>
                    <a:pt x="1578532" y="1018783"/>
                    <a:pt x="1566006" y="1027134"/>
                  </a:cubicBezTo>
                  <a:cubicBezTo>
                    <a:pt x="1536229" y="977506"/>
                    <a:pt x="1510661" y="952237"/>
                    <a:pt x="1515902" y="889348"/>
                  </a:cubicBezTo>
                  <a:cubicBezTo>
                    <a:pt x="1518095" y="863032"/>
                    <a:pt x="1530797" y="838567"/>
                    <a:pt x="1540954" y="814191"/>
                  </a:cubicBezTo>
                  <a:cubicBezTo>
                    <a:pt x="1565749" y="754682"/>
                    <a:pt x="1586118" y="714512"/>
                    <a:pt x="1641162" y="676405"/>
                  </a:cubicBezTo>
                  <a:cubicBezTo>
                    <a:pt x="1730841" y="614320"/>
                    <a:pt x="1749152" y="625436"/>
                    <a:pt x="1854105" y="613775"/>
                  </a:cubicBezTo>
                  <a:cubicBezTo>
                    <a:pt x="1945316" y="622067"/>
                    <a:pt x="2070224" y="627137"/>
                    <a:pt x="2154730" y="663879"/>
                  </a:cubicBezTo>
                  <a:cubicBezTo>
                    <a:pt x="2254707" y="707347"/>
                    <a:pt x="2289737" y="762932"/>
                    <a:pt x="2355146" y="839243"/>
                  </a:cubicBezTo>
                  <a:cubicBezTo>
                    <a:pt x="2384514" y="942031"/>
                    <a:pt x="2398703" y="942754"/>
                    <a:pt x="2355146" y="1064712"/>
                  </a:cubicBezTo>
                  <a:cubicBezTo>
                    <a:pt x="2349188" y="1081394"/>
                    <a:pt x="2333412" y="1094368"/>
                    <a:pt x="2317568" y="1102290"/>
                  </a:cubicBezTo>
                  <a:cubicBezTo>
                    <a:pt x="2298526" y="1111811"/>
                    <a:pt x="2275815" y="1110641"/>
                    <a:pt x="2254938" y="1114816"/>
                  </a:cubicBezTo>
                  <a:cubicBezTo>
                    <a:pt x="2223550" y="1106969"/>
                    <a:pt x="2190020" y="1104555"/>
                    <a:pt x="2167256" y="1077238"/>
                  </a:cubicBezTo>
                  <a:cubicBezTo>
                    <a:pt x="2155302" y="1062893"/>
                    <a:pt x="2150555" y="1043835"/>
                    <a:pt x="2142204" y="1027134"/>
                  </a:cubicBezTo>
                  <a:cubicBezTo>
                    <a:pt x="2154730" y="981205"/>
                    <a:pt x="2154551" y="929718"/>
                    <a:pt x="2179782" y="889348"/>
                  </a:cubicBezTo>
                  <a:cubicBezTo>
                    <a:pt x="2207170" y="845526"/>
                    <a:pt x="2377119" y="773971"/>
                    <a:pt x="2405250" y="764087"/>
                  </a:cubicBezTo>
                  <a:cubicBezTo>
                    <a:pt x="2838687" y="611799"/>
                    <a:pt x="2593282" y="704878"/>
                    <a:pt x="2918817" y="626301"/>
                  </a:cubicBezTo>
                  <a:cubicBezTo>
                    <a:pt x="2977914" y="612036"/>
                    <a:pt x="3035333" y="591454"/>
                    <a:pt x="3094182" y="576197"/>
                  </a:cubicBezTo>
                  <a:cubicBezTo>
                    <a:pt x="3148105" y="562217"/>
                    <a:pt x="3203728" y="554838"/>
                    <a:pt x="3257020" y="538619"/>
                  </a:cubicBezTo>
                  <a:cubicBezTo>
                    <a:pt x="3300041" y="525526"/>
                    <a:pt x="3341591" y="507663"/>
                    <a:pt x="3382280" y="488515"/>
                  </a:cubicBezTo>
                  <a:cubicBezTo>
                    <a:pt x="3448091" y="457545"/>
                    <a:pt x="3501554" y="423575"/>
                    <a:pt x="3545119" y="363254"/>
                  </a:cubicBezTo>
                  <a:cubicBezTo>
                    <a:pt x="3579081" y="316230"/>
                    <a:pt x="3632801" y="212942"/>
                    <a:pt x="3632801" y="212942"/>
                  </a:cubicBezTo>
                  <a:cubicBezTo>
                    <a:pt x="3623871" y="154894"/>
                    <a:pt x="3633165" y="62994"/>
                    <a:pt x="3582697" y="12526"/>
                  </a:cubicBezTo>
                  <a:cubicBezTo>
                    <a:pt x="3576095" y="5924"/>
                    <a:pt x="3565996" y="4175"/>
                    <a:pt x="3557645" y="0"/>
                  </a:cubicBezTo>
                </a:path>
              </a:pathLst>
            </a:custGeom>
            <a:ln w="19050" cap="flat" cmpd="sng" algn="ctr">
              <a:solidFill>
                <a:srgbClr val="4597B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C3F0DA16-DA47-0B1E-FB0E-46A84537A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00000">
              <a:off x="4129985" y="6534527"/>
              <a:ext cx="1521912" cy="1521912"/>
            </a:xfrm>
            <a:prstGeom prst="arc">
              <a:avLst/>
            </a:prstGeom>
            <a:ln>
              <a:solidFill>
                <a:srgbClr val="1D2C4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53F8D6AD-F325-6750-2524-C6810FC53A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6300000">
              <a:off x="4484496" y="-817499"/>
              <a:ext cx="1521912" cy="1521912"/>
            </a:xfrm>
            <a:prstGeom prst="arc">
              <a:avLst/>
            </a:prstGeom>
            <a:ln w="19050" cap="flat" cmpd="sng" algn="ctr">
              <a:solidFill>
                <a:srgbClr val="FF736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588818" y="1218084"/>
            <a:ext cx="10385876" cy="44670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Le sigle si chiamano «iniziative specifiche».</a:t>
            </a:r>
            <a:endParaRPr lang="it-IT" sz="2400" dirty="0"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Le iniziative specifiche vanno rinnovate o confermate ogni 3 anni (24-26)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Referee interni + referee esterni anonimi.</a:t>
            </a:r>
            <a:r>
              <a:rPr lang="it-IT" sz="2400" dirty="0">
                <a:latin typeface="Calibri"/>
                <a:cs typeface="Calibri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I referee danno A, B e C sui punti di valutazione.</a:t>
            </a:r>
            <a:endParaRPr lang="it-IT" sz="2400" dirty="0"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Suddivisione in 3 fasce: 10A v 9A+1B; 8A+2B; &gt;2B.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Revisioni periodiche per il passaggio di fascia.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 err="1">
                <a:latin typeface="Calibri"/>
                <a:cs typeface="Calibri"/>
              </a:rPr>
              <a:t>AdR</a:t>
            </a:r>
            <a:r>
              <a:rPr lang="it-IT" sz="2400" b="1" dirty="0">
                <a:latin typeface="Calibri"/>
                <a:cs typeface="Calibri"/>
              </a:rPr>
              <a:t> in base all’appartenenza alla fascia.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Finanziamento in base agli FTE.</a:t>
            </a:r>
            <a:endParaRPr lang="it-IT" sz="2400" dirty="0">
              <a:latin typeface="Calibri"/>
              <a:cs typeface="Calibri"/>
            </a:endParaRPr>
          </a:p>
        </p:txBody>
      </p:sp>
      <p:pic>
        <p:nvPicPr>
          <p:cNvPr id="2050" name="Picture 2" descr="Meanwhile, Inside the Box, Schrodinger's Cat Plans Its Revenge... | Open  Culture">
            <a:extLst>
              <a:ext uri="{FF2B5EF4-FFF2-40B4-BE49-F238E27FC236}">
                <a16:creationId xmlns:a16="http://schemas.microsoft.com/office/drawing/2014/main" id="{7570EA91-9196-EF2E-1330-5EE13613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12" y="2529517"/>
            <a:ext cx="4025048" cy="37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45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CSN4: Training</a:t>
            </a:r>
          </a:p>
        </p:txBody>
      </p:sp>
      <p:sp>
        <p:nvSpPr>
          <p:cNvPr id="4" name="Interruzione 3">
            <a:extLst>
              <a:ext uri="{FF2B5EF4-FFF2-40B4-BE49-F238E27FC236}">
                <a16:creationId xmlns:a16="http://schemas.microsoft.com/office/drawing/2014/main" id="{57F0D732-5D38-90BC-DC03-1F65DE6490A1}"/>
              </a:ext>
            </a:extLst>
          </p:cNvPr>
          <p:cNvSpPr/>
          <p:nvPr/>
        </p:nvSpPr>
        <p:spPr>
          <a:xfrm rot="5400000">
            <a:off x="-357200" y="536125"/>
            <a:ext cx="714400" cy="253313"/>
          </a:xfrm>
          <a:prstGeom prst="flowChartTerminator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7832663-017B-F1FC-9816-15B58FD61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98728" y="-916907"/>
            <a:ext cx="7997252" cy="8873938"/>
            <a:chOff x="-1990844" y="-817499"/>
            <a:chExt cx="7997252" cy="8873938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695677C3-5151-0527-A2EA-A5C427D2E0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984242">
              <a:off x="-1990844" y="6439370"/>
              <a:ext cx="1997455" cy="612969"/>
            </a:xfrm>
            <a:custGeom>
              <a:avLst/>
              <a:gdLst>
                <a:gd name="connsiteX0" fmla="*/ 50357 w 3632801"/>
                <a:gd name="connsiteY0" fmla="*/ 964504 h 1114816"/>
                <a:gd name="connsiteX1" fmla="*/ 12779 w 3632801"/>
                <a:gd name="connsiteY1" fmla="*/ 864296 h 1114816"/>
                <a:gd name="connsiteX2" fmla="*/ 253 w 3632801"/>
                <a:gd name="connsiteY2" fmla="*/ 814191 h 1114816"/>
                <a:gd name="connsiteX3" fmla="*/ 12779 w 3632801"/>
                <a:gd name="connsiteY3" fmla="*/ 651353 h 1114816"/>
                <a:gd name="connsiteX4" fmla="*/ 75409 w 3632801"/>
                <a:gd name="connsiteY4" fmla="*/ 563671 h 1114816"/>
                <a:gd name="connsiteX5" fmla="*/ 150565 w 3632801"/>
                <a:gd name="connsiteY5" fmla="*/ 475989 h 1114816"/>
                <a:gd name="connsiteX6" fmla="*/ 238247 w 3632801"/>
                <a:gd name="connsiteY6" fmla="*/ 425885 h 1114816"/>
                <a:gd name="connsiteX7" fmla="*/ 438664 w 3632801"/>
                <a:gd name="connsiteY7" fmla="*/ 363254 h 1114816"/>
                <a:gd name="connsiteX8" fmla="*/ 689184 w 3632801"/>
                <a:gd name="connsiteY8" fmla="*/ 388307 h 1114816"/>
                <a:gd name="connsiteX9" fmla="*/ 902127 w 3632801"/>
                <a:gd name="connsiteY9" fmla="*/ 501041 h 1114816"/>
                <a:gd name="connsiteX10" fmla="*/ 1014861 w 3632801"/>
                <a:gd name="connsiteY10" fmla="*/ 663879 h 1114816"/>
                <a:gd name="connsiteX11" fmla="*/ 1039913 w 3632801"/>
                <a:gd name="connsiteY11" fmla="*/ 764087 h 1114816"/>
                <a:gd name="connsiteX12" fmla="*/ 927179 w 3632801"/>
                <a:gd name="connsiteY12" fmla="*/ 864296 h 1114816"/>
                <a:gd name="connsiteX13" fmla="*/ 852023 w 3632801"/>
                <a:gd name="connsiteY13" fmla="*/ 876822 h 1114816"/>
                <a:gd name="connsiteX14" fmla="*/ 714236 w 3632801"/>
                <a:gd name="connsiteY14" fmla="*/ 839243 h 1114816"/>
                <a:gd name="connsiteX15" fmla="*/ 701710 w 3632801"/>
                <a:gd name="connsiteY15" fmla="*/ 764087 h 1114816"/>
                <a:gd name="connsiteX16" fmla="*/ 714236 w 3632801"/>
                <a:gd name="connsiteY16" fmla="*/ 701457 h 1114816"/>
                <a:gd name="connsiteX17" fmla="*/ 814445 w 3632801"/>
                <a:gd name="connsiteY17" fmla="*/ 576197 h 1114816"/>
                <a:gd name="connsiteX18" fmla="*/ 902127 w 3632801"/>
                <a:gd name="connsiteY18" fmla="*/ 526093 h 1114816"/>
                <a:gd name="connsiteX19" fmla="*/ 1002335 w 3632801"/>
                <a:gd name="connsiteY19" fmla="*/ 488515 h 1114816"/>
                <a:gd name="connsiteX20" fmla="*/ 1152647 w 3632801"/>
                <a:gd name="connsiteY20" fmla="*/ 463463 h 1114816"/>
                <a:gd name="connsiteX21" fmla="*/ 1390642 w 3632801"/>
                <a:gd name="connsiteY21" fmla="*/ 475989 h 1114816"/>
                <a:gd name="connsiteX22" fmla="*/ 1478324 w 3632801"/>
                <a:gd name="connsiteY22" fmla="*/ 526093 h 1114816"/>
                <a:gd name="connsiteX23" fmla="*/ 1540954 w 3632801"/>
                <a:gd name="connsiteY23" fmla="*/ 588723 h 1114816"/>
                <a:gd name="connsiteX24" fmla="*/ 1603584 w 3632801"/>
                <a:gd name="connsiteY24" fmla="*/ 751561 h 1114816"/>
                <a:gd name="connsiteX25" fmla="*/ 1603584 w 3632801"/>
                <a:gd name="connsiteY25" fmla="*/ 1002082 h 1114816"/>
                <a:gd name="connsiteX26" fmla="*/ 1566006 w 3632801"/>
                <a:gd name="connsiteY26" fmla="*/ 1027134 h 1114816"/>
                <a:gd name="connsiteX27" fmla="*/ 1515902 w 3632801"/>
                <a:gd name="connsiteY27" fmla="*/ 889348 h 1114816"/>
                <a:gd name="connsiteX28" fmla="*/ 1540954 w 3632801"/>
                <a:gd name="connsiteY28" fmla="*/ 814191 h 1114816"/>
                <a:gd name="connsiteX29" fmla="*/ 1641162 w 3632801"/>
                <a:gd name="connsiteY29" fmla="*/ 676405 h 1114816"/>
                <a:gd name="connsiteX30" fmla="*/ 1854105 w 3632801"/>
                <a:gd name="connsiteY30" fmla="*/ 613775 h 1114816"/>
                <a:gd name="connsiteX31" fmla="*/ 2154730 w 3632801"/>
                <a:gd name="connsiteY31" fmla="*/ 663879 h 1114816"/>
                <a:gd name="connsiteX32" fmla="*/ 2355146 w 3632801"/>
                <a:gd name="connsiteY32" fmla="*/ 839243 h 1114816"/>
                <a:gd name="connsiteX33" fmla="*/ 2355146 w 3632801"/>
                <a:gd name="connsiteY33" fmla="*/ 1064712 h 1114816"/>
                <a:gd name="connsiteX34" fmla="*/ 2317568 w 3632801"/>
                <a:gd name="connsiteY34" fmla="*/ 1102290 h 1114816"/>
                <a:gd name="connsiteX35" fmla="*/ 2254938 w 3632801"/>
                <a:gd name="connsiteY35" fmla="*/ 1114816 h 1114816"/>
                <a:gd name="connsiteX36" fmla="*/ 2167256 w 3632801"/>
                <a:gd name="connsiteY36" fmla="*/ 1077238 h 1114816"/>
                <a:gd name="connsiteX37" fmla="*/ 2142204 w 3632801"/>
                <a:gd name="connsiteY37" fmla="*/ 1027134 h 1114816"/>
                <a:gd name="connsiteX38" fmla="*/ 2179782 w 3632801"/>
                <a:gd name="connsiteY38" fmla="*/ 889348 h 1114816"/>
                <a:gd name="connsiteX39" fmla="*/ 2405250 w 3632801"/>
                <a:gd name="connsiteY39" fmla="*/ 764087 h 1114816"/>
                <a:gd name="connsiteX40" fmla="*/ 2918817 w 3632801"/>
                <a:gd name="connsiteY40" fmla="*/ 626301 h 1114816"/>
                <a:gd name="connsiteX41" fmla="*/ 3094182 w 3632801"/>
                <a:gd name="connsiteY41" fmla="*/ 576197 h 1114816"/>
                <a:gd name="connsiteX42" fmla="*/ 3257020 w 3632801"/>
                <a:gd name="connsiteY42" fmla="*/ 538619 h 1114816"/>
                <a:gd name="connsiteX43" fmla="*/ 3382280 w 3632801"/>
                <a:gd name="connsiteY43" fmla="*/ 488515 h 1114816"/>
                <a:gd name="connsiteX44" fmla="*/ 3545119 w 3632801"/>
                <a:gd name="connsiteY44" fmla="*/ 363254 h 1114816"/>
                <a:gd name="connsiteX45" fmla="*/ 3632801 w 3632801"/>
                <a:gd name="connsiteY45" fmla="*/ 212942 h 1114816"/>
                <a:gd name="connsiteX46" fmla="*/ 3582697 w 3632801"/>
                <a:gd name="connsiteY46" fmla="*/ 12526 h 1114816"/>
                <a:gd name="connsiteX47" fmla="*/ 3557645 w 3632801"/>
                <a:gd name="connsiteY47" fmla="*/ 0 h 11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32801" h="1114816">
                  <a:moveTo>
                    <a:pt x="50357" y="964504"/>
                  </a:moveTo>
                  <a:cubicBezTo>
                    <a:pt x="37831" y="931101"/>
                    <a:pt x="24060" y="898139"/>
                    <a:pt x="12779" y="864296"/>
                  </a:cubicBezTo>
                  <a:cubicBezTo>
                    <a:pt x="7335" y="847964"/>
                    <a:pt x="253" y="831407"/>
                    <a:pt x="253" y="814191"/>
                  </a:cubicBezTo>
                  <a:cubicBezTo>
                    <a:pt x="253" y="759751"/>
                    <a:pt x="-2864" y="703497"/>
                    <a:pt x="12779" y="651353"/>
                  </a:cubicBezTo>
                  <a:cubicBezTo>
                    <a:pt x="23100" y="616950"/>
                    <a:pt x="53218" y="591914"/>
                    <a:pt x="75409" y="563671"/>
                  </a:cubicBezTo>
                  <a:cubicBezTo>
                    <a:pt x="99192" y="533402"/>
                    <a:pt x="121179" y="500854"/>
                    <a:pt x="150565" y="475989"/>
                  </a:cubicBezTo>
                  <a:cubicBezTo>
                    <a:pt x="176263" y="454245"/>
                    <a:pt x="208138" y="440939"/>
                    <a:pt x="238247" y="425885"/>
                  </a:cubicBezTo>
                  <a:cubicBezTo>
                    <a:pt x="329665" y="380176"/>
                    <a:pt x="333200" y="386691"/>
                    <a:pt x="438664" y="363254"/>
                  </a:cubicBezTo>
                  <a:cubicBezTo>
                    <a:pt x="522171" y="371605"/>
                    <a:pt x="607001" y="371304"/>
                    <a:pt x="689184" y="388307"/>
                  </a:cubicBezTo>
                  <a:cubicBezTo>
                    <a:pt x="733235" y="397421"/>
                    <a:pt x="867316" y="471203"/>
                    <a:pt x="902127" y="501041"/>
                  </a:cubicBezTo>
                  <a:cubicBezTo>
                    <a:pt x="949625" y="541754"/>
                    <a:pt x="993454" y="603941"/>
                    <a:pt x="1014861" y="663879"/>
                  </a:cubicBezTo>
                  <a:cubicBezTo>
                    <a:pt x="1026441" y="696304"/>
                    <a:pt x="1039913" y="764087"/>
                    <a:pt x="1039913" y="764087"/>
                  </a:cubicBezTo>
                  <a:cubicBezTo>
                    <a:pt x="1001767" y="814948"/>
                    <a:pt x="994470" y="836258"/>
                    <a:pt x="927179" y="864296"/>
                  </a:cubicBezTo>
                  <a:cubicBezTo>
                    <a:pt x="903735" y="874064"/>
                    <a:pt x="877075" y="872647"/>
                    <a:pt x="852023" y="876822"/>
                  </a:cubicBezTo>
                  <a:cubicBezTo>
                    <a:pt x="835677" y="875006"/>
                    <a:pt x="732249" y="887279"/>
                    <a:pt x="714236" y="839243"/>
                  </a:cubicBezTo>
                  <a:cubicBezTo>
                    <a:pt x="705318" y="815462"/>
                    <a:pt x="705885" y="789139"/>
                    <a:pt x="701710" y="764087"/>
                  </a:cubicBezTo>
                  <a:cubicBezTo>
                    <a:pt x="705885" y="743210"/>
                    <a:pt x="706329" y="721224"/>
                    <a:pt x="714236" y="701457"/>
                  </a:cubicBezTo>
                  <a:cubicBezTo>
                    <a:pt x="732471" y="655870"/>
                    <a:pt x="776477" y="604673"/>
                    <a:pt x="814445" y="576197"/>
                  </a:cubicBezTo>
                  <a:cubicBezTo>
                    <a:pt x="841375" y="556000"/>
                    <a:pt x="871623" y="540328"/>
                    <a:pt x="902127" y="526093"/>
                  </a:cubicBezTo>
                  <a:cubicBezTo>
                    <a:pt x="934454" y="511007"/>
                    <a:pt x="967726" y="497167"/>
                    <a:pt x="1002335" y="488515"/>
                  </a:cubicBezTo>
                  <a:cubicBezTo>
                    <a:pt x="1051614" y="476195"/>
                    <a:pt x="1102543" y="471814"/>
                    <a:pt x="1152647" y="463463"/>
                  </a:cubicBezTo>
                  <a:cubicBezTo>
                    <a:pt x="1231979" y="467638"/>
                    <a:pt x="1312630" y="460987"/>
                    <a:pt x="1390642" y="475989"/>
                  </a:cubicBezTo>
                  <a:cubicBezTo>
                    <a:pt x="1423699" y="482346"/>
                    <a:pt x="1451394" y="505895"/>
                    <a:pt x="1478324" y="526093"/>
                  </a:cubicBezTo>
                  <a:cubicBezTo>
                    <a:pt x="1501943" y="543807"/>
                    <a:pt x="1523589" y="564846"/>
                    <a:pt x="1540954" y="588723"/>
                  </a:cubicBezTo>
                  <a:cubicBezTo>
                    <a:pt x="1577075" y="638390"/>
                    <a:pt x="1587171" y="694116"/>
                    <a:pt x="1603584" y="751561"/>
                  </a:cubicBezTo>
                  <a:cubicBezTo>
                    <a:pt x="1614764" y="841001"/>
                    <a:pt x="1630230" y="908821"/>
                    <a:pt x="1603584" y="1002082"/>
                  </a:cubicBezTo>
                  <a:cubicBezTo>
                    <a:pt x="1599448" y="1016557"/>
                    <a:pt x="1578532" y="1018783"/>
                    <a:pt x="1566006" y="1027134"/>
                  </a:cubicBezTo>
                  <a:cubicBezTo>
                    <a:pt x="1536229" y="977506"/>
                    <a:pt x="1510661" y="952237"/>
                    <a:pt x="1515902" y="889348"/>
                  </a:cubicBezTo>
                  <a:cubicBezTo>
                    <a:pt x="1518095" y="863032"/>
                    <a:pt x="1530797" y="838567"/>
                    <a:pt x="1540954" y="814191"/>
                  </a:cubicBezTo>
                  <a:cubicBezTo>
                    <a:pt x="1565749" y="754682"/>
                    <a:pt x="1586118" y="714512"/>
                    <a:pt x="1641162" y="676405"/>
                  </a:cubicBezTo>
                  <a:cubicBezTo>
                    <a:pt x="1730841" y="614320"/>
                    <a:pt x="1749152" y="625436"/>
                    <a:pt x="1854105" y="613775"/>
                  </a:cubicBezTo>
                  <a:cubicBezTo>
                    <a:pt x="1945316" y="622067"/>
                    <a:pt x="2070224" y="627137"/>
                    <a:pt x="2154730" y="663879"/>
                  </a:cubicBezTo>
                  <a:cubicBezTo>
                    <a:pt x="2254707" y="707347"/>
                    <a:pt x="2289737" y="762932"/>
                    <a:pt x="2355146" y="839243"/>
                  </a:cubicBezTo>
                  <a:cubicBezTo>
                    <a:pt x="2384514" y="942031"/>
                    <a:pt x="2398703" y="942754"/>
                    <a:pt x="2355146" y="1064712"/>
                  </a:cubicBezTo>
                  <a:cubicBezTo>
                    <a:pt x="2349188" y="1081394"/>
                    <a:pt x="2333412" y="1094368"/>
                    <a:pt x="2317568" y="1102290"/>
                  </a:cubicBezTo>
                  <a:cubicBezTo>
                    <a:pt x="2298526" y="1111811"/>
                    <a:pt x="2275815" y="1110641"/>
                    <a:pt x="2254938" y="1114816"/>
                  </a:cubicBezTo>
                  <a:cubicBezTo>
                    <a:pt x="2223550" y="1106969"/>
                    <a:pt x="2190020" y="1104555"/>
                    <a:pt x="2167256" y="1077238"/>
                  </a:cubicBezTo>
                  <a:cubicBezTo>
                    <a:pt x="2155302" y="1062893"/>
                    <a:pt x="2150555" y="1043835"/>
                    <a:pt x="2142204" y="1027134"/>
                  </a:cubicBezTo>
                  <a:cubicBezTo>
                    <a:pt x="2154730" y="981205"/>
                    <a:pt x="2154551" y="929718"/>
                    <a:pt x="2179782" y="889348"/>
                  </a:cubicBezTo>
                  <a:cubicBezTo>
                    <a:pt x="2207170" y="845526"/>
                    <a:pt x="2377119" y="773971"/>
                    <a:pt x="2405250" y="764087"/>
                  </a:cubicBezTo>
                  <a:cubicBezTo>
                    <a:pt x="2838687" y="611799"/>
                    <a:pt x="2593282" y="704878"/>
                    <a:pt x="2918817" y="626301"/>
                  </a:cubicBezTo>
                  <a:cubicBezTo>
                    <a:pt x="2977914" y="612036"/>
                    <a:pt x="3035333" y="591454"/>
                    <a:pt x="3094182" y="576197"/>
                  </a:cubicBezTo>
                  <a:cubicBezTo>
                    <a:pt x="3148105" y="562217"/>
                    <a:pt x="3203728" y="554838"/>
                    <a:pt x="3257020" y="538619"/>
                  </a:cubicBezTo>
                  <a:cubicBezTo>
                    <a:pt x="3300041" y="525526"/>
                    <a:pt x="3341591" y="507663"/>
                    <a:pt x="3382280" y="488515"/>
                  </a:cubicBezTo>
                  <a:cubicBezTo>
                    <a:pt x="3448091" y="457545"/>
                    <a:pt x="3501554" y="423575"/>
                    <a:pt x="3545119" y="363254"/>
                  </a:cubicBezTo>
                  <a:cubicBezTo>
                    <a:pt x="3579081" y="316230"/>
                    <a:pt x="3632801" y="212942"/>
                    <a:pt x="3632801" y="212942"/>
                  </a:cubicBezTo>
                  <a:cubicBezTo>
                    <a:pt x="3623871" y="154894"/>
                    <a:pt x="3633165" y="62994"/>
                    <a:pt x="3582697" y="12526"/>
                  </a:cubicBezTo>
                  <a:cubicBezTo>
                    <a:pt x="3576095" y="5924"/>
                    <a:pt x="3565996" y="4175"/>
                    <a:pt x="3557645" y="0"/>
                  </a:cubicBezTo>
                </a:path>
              </a:pathLst>
            </a:custGeom>
            <a:ln w="19050" cap="flat" cmpd="sng" algn="ctr">
              <a:solidFill>
                <a:srgbClr val="4597B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C3F0DA16-DA47-0B1E-FB0E-46A84537A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00000">
              <a:off x="4129985" y="6534527"/>
              <a:ext cx="1521912" cy="1521912"/>
            </a:xfrm>
            <a:prstGeom prst="arc">
              <a:avLst/>
            </a:prstGeom>
            <a:ln>
              <a:solidFill>
                <a:srgbClr val="1D2C4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53F8D6AD-F325-6750-2524-C6810FC53A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6300000">
              <a:off x="4484496" y="-817499"/>
              <a:ext cx="1521912" cy="1521912"/>
            </a:xfrm>
            <a:prstGeom prst="arc">
              <a:avLst/>
            </a:prstGeom>
            <a:ln w="19050" cap="flat" cmpd="sng" algn="ctr">
              <a:solidFill>
                <a:srgbClr val="FF736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690119" y="1085472"/>
            <a:ext cx="10385876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Finanziamento borse PhD, Assegni di Ricerca.</a:t>
            </a:r>
            <a:endParaRPr lang="it-IT" sz="2000" b="1" dirty="0">
              <a:latin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400" b="1" dirty="0">
                <a:latin typeface="Calibri"/>
                <a:cs typeface="Calibri"/>
              </a:rPr>
              <a:t>Corsi universitari.</a:t>
            </a:r>
            <a:endParaRPr lang="it-IT" sz="2800" b="1" dirty="0">
              <a:latin typeface="Calibri"/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A8E9D7-5B1D-C7FE-DA78-32D90C0A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0" y="2324105"/>
            <a:ext cx="3409251" cy="1396560"/>
          </a:xfrm>
          <a:prstGeom prst="rect">
            <a:avLst/>
          </a:prstGeom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037446BE-C145-9FEF-448A-8FC5E8635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7" t="4602" r="1165" b="6607"/>
          <a:stretch/>
        </p:blipFill>
        <p:spPr bwMode="auto">
          <a:xfrm>
            <a:off x="1130623" y="3549575"/>
            <a:ext cx="4694980" cy="28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594C03-1A47-46EC-3155-5A3CCF7A0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915" y="2379803"/>
            <a:ext cx="5400558" cy="40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85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1D2C4A"/>
                </a:solidFill>
                <a:latin typeface="Impact" panose="020B080603090205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CSN5: Selezione Progetti</a:t>
            </a:r>
          </a:p>
        </p:txBody>
      </p:sp>
      <p:sp>
        <p:nvSpPr>
          <p:cNvPr id="4" name="Interruzione 3">
            <a:extLst>
              <a:ext uri="{FF2B5EF4-FFF2-40B4-BE49-F238E27FC236}">
                <a16:creationId xmlns:a16="http://schemas.microsoft.com/office/drawing/2014/main" id="{57F0D732-5D38-90BC-DC03-1F65DE6490A1}"/>
              </a:ext>
            </a:extLst>
          </p:cNvPr>
          <p:cNvSpPr/>
          <p:nvPr/>
        </p:nvSpPr>
        <p:spPr>
          <a:xfrm rot="5400000">
            <a:off x="-357200" y="536125"/>
            <a:ext cx="714400" cy="253313"/>
          </a:xfrm>
          <a:prstGeom prst="flowChartTerminator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7AD077B-CEE0-EFBB-9FB2-00AB9CF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24076" y="6264098"/>
            <a:ext cx="967168" cy="59390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7832663-017B-F1FC-9816-15B58FD61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998728" y="-916907"/>
            <a:ext cx="7997252" cy="8873938"/>
            <a:chOff x="-1990844" y="-817499"/>
            <a:chExt cx="7997252" cy="8873938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695677C3-5151-0527-A2EA-A5C427D2E0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9984242">
              <a:off x="-1990844" y="6439370"/>
              <a:ext cx="1997455" cy="612969"/>
            </a:xfrm>
            <a:custGeom>
              <a:avLst/>
              <a:gdLst>
                <a:gd name="connsiteX0" fmla="*/ 50357 w 3632801"/>
                <a:gd name="connsiteY0" fmla="*/ 964504 h 1114816"/>
                <a:gd name="connsiteX1" fmla="*/ 12779 w 3632801"/>
                <a:gd name="connsiteY1" fmla="*/ 864296 h 1114816"/>
                <a:gd name="connsiteX2" fmla="*/ 253 w 3632801"/>
                <a:gd name="connsiteY2" fmla="*/ 814191 h 1114816"/>
                <a:gd name="connsiteX3" fmla="*/ 12779 w 3632801"/>
                <a:gd name="connsiteY3" fmla="*/ 651353 h 1114816"/>
                <a:gd name="connsiteX4" fmla="*/ 75409 w 3632801"/>
                <a:gd name="connsiteY4" fmla="*/ 563671 h 1114816"/>
                <a:gd name="connsiteX5" fmla="*/ 150565 w 3632801"/>
                <a:gd name="connsiteY5" fmla="*/ 475989 h 1114816"/>
                <a:gd name="connsiteX6" fmla="*/ 238247 w 3632801"/>
                <a:gd name="connsiteY6" fmla="*/ 425885 h 1114816"/>
                <a:gd name="connsiteX7" fmla="*/ 438664 w 3632801"/>
                <a:gd name="connsiteY7" fmla="*/ 363254 h 1114816"/>
                <a:gd name="connsiteX8" fmla="*/ 689184 w 3632801"/>
                <a:gd name="connsiteY8" fmla="*/ 388307 h 1114816"/>
                <a:gd name="connsiteX9" fmla="*/ 902127 w 3632801"/>
                <a:gd name="connsiteY9" fmla="*/ 501041 h 1114816"/>
                <a:gd name="connsiteX10" fmla="*/ 1014861 w 3632801"/>
                <a:gd name="connsiteY10" fmla="*/ 663879 h 1114816"/>
                <a:gd name="connsiteX11" fmla="*/ 1039913 w 3632801"/>
                <a:gd name="connsiteY11" fmla="*/ 764087 h 1114816"/>
                <a:gd name="connsiteX12" fmla="*/ 927179 w 3632801"/>
                <a:gd name="connsiteY12" fmla="*/ 864296 h 1114816"/>
                <a:gd name="connsiteX13" fmla="*/ 852023 w 3632801"/>
                <a:gd name="connsiteY13" fmla="*/ 876822 h 1114816"/>
                <a:gd name="connsiteX14" fmla="*/ 714236 w 3632801"/>
                <a:gd name="connsiteY14" fmla="*/ 839243 h 1114816"/>
                <a:gd name="connsiteX15" fmla="*/ 701710 w 3632801"/>
                <a:gd name="connsiteY15" fmla="*/ 764087 h 1114816"/>
                <a:gd name="connsiteX16" fmla="*/ 714236 w 3632801"/>
                <a:gd name="connsiteY16" fmla="*/ 701457 h 1114816"/>
                <a:gd name="connsiteX17" fmla="*/ 814445 w 3632801"/>
                <a:gd name="connsiteY17" fmla="*/ 576197 h 1114816"/>
                <a:gd name="connsiteX18" fmla="*/ 902127 w 3632801"/>
                <a:gd name="connsiteY18" fmla="*/ 526093 h 1114816"/>
                <a:gd name="connsiteX19" fmla="*/ 1002335 w 3632801"/>
                <a:gd name="connsiteY19" fmla="*/ 488515 h 1114816"/>
                <a:gd name="connsiteX20" fmla="*/ 1152647 w 3632801"/>
                <a:gd name="connsiteY20" fmla="*/ 463463 h 1114816"/>
                <a:gd name="connsiteX21" fmla="*/ 1390642 w 3632801"/>
                <a:gd name="connsiteY21" fmla="*/ 475989 h 1114816"/>
                <a:gd name="connsiteX22" fmla="*/ 1478324 w 3632801"/>
                <a:gd name="connsiteY22" fmla="*/ 526093 h 1114816"/>
                <a:gd name="connsiteX23" fmla="*/ 1540954 w 3632801"/>
                <a:gd name="connsiteY23" fmla="*/ 588723 h 1114816"/>
                <a:gd name="connsiteX24" fmla="*/ 1603584 w 3632801"/>
                <a:gd name="connsiteY24" fmla="*/ 751561 h 1114816"/>
                <a:gd name="connsiteX25" fmla="*/ 1603584 w 3632801"/>
                <a:gd name="connsiteY25" fmla="*/ 1002082 h 1114816"/>
                <a:gd name="connsiteX26" fmla="*/ 1566006 w 3632801"/>
                <a:gd name="connsiteY26" fmla="*/ 1027134 h 1114816"/>
                <a:gd name="connsiteX27" fmla="*/ 1515902 w 3632801"/>
                <a:gd name="connsiteY27" fmla="*/ 889348 h 1114816"/>
                <a:gd name="connsiteX28" fmla="*/ 1540954 w 3632801"/>
                <a:gd name="connsiteY28" fmla="*/ 814191 h 1114816"/>
                <a:gd name="connsiteX29" fmla="*/ 1641162 w 3632801"/>
                <a:gd name="connsiteY29" fmla="*/ 676405 h 1114816"/>
                <a:gd name="connsiteX30" fmla="*/ 1854105 w 3632801"/>
                <a:gd name="connsiteY30" fmla="*/ 613775 h 1114816"/>
                <a:gd name="connsiteX31" fmla="*/ 2154730 w 3632801"/>
                <a:gd name="connsiteY31" fmla="*/ 663879 h 1114816"/>
                <a:gd name="connsiteX32" fmla="*/ 2355146 w 3632801"/>
                <a:gd name="connsiteY32" fmla="*/ 839243 h 1114816"/>
                <a:gd name="connsiteX33" fmla="*/ 2355146 w 3632801"/>
                <a:gd name="connsiteY33" fmla="*/ 1064712 h 1114816"/>
                <a:gd name="connsiteX34" fmla="*/ 2317568 w 3632801"/>
                <a:gd name="connsiteY34" fmla="*/ 1102290 h 1114816"/>
                <a:gd name="connsiteX35" fmla="*/ 2254938 w 3632801"/>
                <a:gd name="connsiteY35" fmla="*/ 1114816 h 1114816"/>
                <a:gd name="connsiteX36" fmla="*/ 2167256 w 3632801"/>
                <a:gd name="connsiteY36" fmla="*/ 1077238 h 1114816"/>
                <a:gd name="connsiteX37" fmla="*/ 2142204 w 3632801"/>
                <a:gd name="connsiteY37" fmla="*/ 1027134 h 1114816"/>
                <a:gd name="connsiteX38" fmla="*/ 2179782 w 3632801"/>
                <a:gd name="connsiteY38" fmla="*/ 889348 h 1114816"/>
                <a:gd name="connsiteX39" fmla="*/ 2405250 w 3632801"/>
                <a:gd name="connsiteY39" fmla="*/ 764087 h 1114816"/>
                <a:gd name="connsiteX40" fmla="*/ 2918817 w 3632801"/>
                <a:gd name="connsiteY40" fmla="*/ 626301 h 1114816"/>
                <a:gd name="connsiteX41" fmla="*/ 3094182 w 3632801"/>
                <a:gd name="connsiteY41" fmla="*/ 576197 h 1114816"/>
                <a:gd name="connsiteX42" fmla="*/ 3257020 w 3632801"/>
                <a:gd name="connsiteY42" fmla="*/ 538619 h 1114816"/>
                <a:gd name="connsiteX43" fmla="*/ 3382280 w 3632801"/>
                <a:gd name="connsiteY43" fmla="*/ 488515 h 1114816"/>
                <a:gd name="connsiteX44" fmla="*/ 3545119 w 3632801"/>
                <a:gd name="connsiteY44" fmla="*/ 363254 h 1114816"/>
                <a:gd name="connsiteX45" fmla="*/ 3632801 w 3632801"/>
                <a:gd name="connsiteY45" fmla="*/ 212942 h 1114816"/>
                <a:gd name="connsiteX46" fmla="*/ 3582697 w 3632801"/>
                <a:gd name="connsiteY46" fmla="*/ 12526 h 1114816"/>
                <a:gd name="connsiteX47" fmla="*/ 3557645 w 3632801"/>
                <a:gd name="connsiteY47" fmla="*/ 0 h 11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32801" h="1114816">
                  <a:moveTo>
                    <a:pt x="50357" y="964504"/>
                  </a:moveTo>
                  <a:cubicBezTo>
                    <a:pt x="37831" y="931101"/>
                    <a:pt x="24060" y="898139"/>
                    <a:pt x="12779" y="864296"/>
                  </a:cubicBezTo>
                  <a:cubicBezTo>
                    <a:pt x="7335" y="847964"/>
                    <a:pt x="253" y="831407"/>
                    <a:pt x="253" y="814191"/>
                  </a:cubicBezTo>
                  <a:cubicBezTo>
                    <a:pt x="253" y="759751"/>
                    <a:pt x="-2864" y="703497"/>
                    <a:pt x="12779" y="651353"/>
                  </a:cubicBezTo>
                  <a:cubicBezTo>
                    <a:pt x="23100" y="616950"/>
                    <a:pt x="53218" y="591914"/>
                    <a:pt x="75409" y="563671"/>
                  </a:cubicBezTo>
                  <a:cubicBezTo>
                    <a:pt x="99192" y="533402"/>
                    <a:pt x="121179" y="500854"/>
                    <a:pt x="150565" y="475989"/>
                  </a:cubicBezTo>
                  <a:cubicBezTo>
                    <a:pt x="176263" y="454245"/>
                    <a:pt x="208138" y="440939"/>
                    <a:pt x="238247" y="425885"/>
                  </a:cubicBezTo>
                  <a:cubicBezTo>
                    <a:pt x="329665" y="380176"/>
                    <a:pt x="333200" y="386691"/>
                    <a:pt x="438664" y="363254"/>
                  </a:cubicBezTo>
                  <a:cubicBezTo>
                    <a:pt x="522171" y="371605"/>
                    <a:pt x="607001" y="371304"/>
                    <a:pt x="689184" y="388307"/>
                  </a:cubicBezTo>
                  <a:cubicBezTo>
                    <a:pt x="733235" y="397421"/>
                    <a:pt x="867316" y="471203"/>
                    <a:pt x="902127" y="501041"/>
                  </a:cubicBezTo>
                  <a:cubicBezTo>
                    <a:pt x="949625" y="541754"/>
                    <a:pt x="993454" y="603941"/>
                    <a:pt x="1014861" y="663879"/>
                  </a:cubicBezTo>
                  <a:cubicBezTo>
                    <a:pt x="1026441" y="696304"/>
                    <a:pt x="1039913" y="764087"/>
                    <a:pt x="1039913" y="764087"/>
                  </a:cubicBezTo>
                  <a:cubicBezTo>
                    <a:pt x="1001767" y="814948"/>
                    <a:pt x="994470" y="836258"/>
                    <a:pt x="927179" y="864296"/>
                  </a:cubicBezTo>
                  <a:cubicBezTo>
                    <a:pt x="903735" y="874064"/>
                    <a:pt x="877075" y="872647"/>
                    <a:pt x="852023" y="876822"/>
                  </a:cubicBezTo>
                  <a:cubicBezTo>
                    <a:pt x="835677" y="875006"/>
                    <a:pt x="732249" y="887279"/>
                    <a:pt x="714236" y="839243"/>
                  </a:cubicBezTo>
                  <a:cubicBezTo>
                    <a:pt x="705318" y="815462"/>
                    <a:pt x="705885" y="789139"/>
                    <a:pt x="701710" y="764087"/>
                  </a:cubicBezTo>
                  <a:cubicBezTo>
                    <a:pt x="705885" y="743210"/>
                    <a:pt x="706329" y="721224"/>
                    <a:pt x="714236" y="701457"/>
                  </a:cubicBezTo>
                  <a:cubicBezTo>
                    <a:pt x="732471" y="655870"/>
                    <a:pt x="776477" y="604673"/>
                    <a:pt x="814445" y="576197"/>
                  </a:cubicBezTo>
                  <a:cubicBezTo>
                    <a:pt x="841375" y="556000"/>
                    <a:pt x="871623" y="540328"/>
                    <a:pt x="902127" y="526093"/>
                  </a:cubicBezTo>
                  <a:cubicBezTo>
                    <a:pt x="934454" y="511007"/>
                    <a:pt x="967726" y="497167"/>
                    <a:pt x="1002335" y="488515"/>
                  </a:cubicBezTo>
                  <a:cubicBezTo>
                    <a:pt x="1051614" y="476195"/>
                    <a:pt x="1102543" y="471814"/>
                    <a:pt x="1152647" y="463463"/>
                  </a:cubicBezTo>
                  <a:cubicBezTo>
                    <a:pt x="1231979" y="467638"/>
                    <a:pt x="1312630" y="460987"/>
                    <a:pt x="1390642" y="475989"/>
                  </a:cubicBezTo>
                  <a:cubicBezTo>
                    <a:pt x="1423699" y="482346"/>
                    <a:pt x="1451394" y="505895"/>
                    <a:pt x="1478324" y="526093"/>
                  </a:cubicBezTo>
                  <a:cubicBezTo>
                    <a:pt x="1501943" y="543807"/>
                    <a:pt x="1523589" y="564846"/>
                    <a:pt x="1540954" y="588723"/>
                  </a:cubicBezTo>
                  <a:cubicBezTo>
                    <a:pt x="1577075" y="638390"/>
                    <a:pt x="1587171" y="694116"/>
                    <a:pt x="1603584" y="751561"/>
                  </a:cubicBezTo>
                  <a:cubicBezTo>
                    <a:pt x="1614764" y="841001"/>
                    <a:pt x="1630230" y="908821"/>
                    <a:pt x="1603584" y="1002082"/>
                  </a:cubicBezTo>
                  <a:cubicBezTo>
                    <a:pt x="1599448" y="1016557"/>
                    <a:pt x="1578532" y="1018783"/>
                    <a:pt x="1566006" y="1027134"/>
                  </a:cubicBezTo>
                  <a:cubicBezTo>
                    <a:pt x="1536229" y="977506"/>
                    <a:pt x="1510661" y="952237"/>
                    <a:pt x="1515902" y="889348"/>
                  </a:cubicBezTo>
                  <a:cubicBezTo>
                    <a:pt x="1518095" y="863032"/>
                    <a:pt x="1530797" y="838567"/>
                    <a:pt x="1540954" y="814191"/>
                  </a:cubicBezTo>
                  <a:cubicBezTo>
                    <a:pt x="1565749" y="754682"/>
                    <a:pt x="1586118" y="714512"/>
                    <a:pt x="1641162" y="676405"/>
                  </a:cubicBezTo>
                  <a:cubicBezTo>
                    <a:pt x="1730841" y="614320"/>
                    <a:pt x="1749152" y="625436"/>
                    <a:pt x="1854105" y="613775"/>
                  </a:cubicBezTo>
                  <a:cubicBezTo>
                    <a:pt x="1945316" y="622067"/>
                    <a:pt x="2070224" y="627137"/>
                    <a:pt x="2154730" y="663879"/>
                  </a:cubicBezTo>
                  <a:cubicBezTo>
                    <a:pt x="2254707" y="707347"/>
                    <a:pt x="2289737" y="762932"/>
                    <a:pt x="2355146" y="839243"/>
                  </a:cubicBezTo>
                  <a:cubicBezTo>
                    <a:pt x="2384514" y="942031"/>
                    <a:pt x="2398703" y="942754"/>
                    <a:pt x="2355146" y="1064712"/>
                  </a:cubicBezTo>
                  <a:cubicBezTo>
                    <a:pt x="2349188" y="1081394"/>
                    <a:pt x="2333412" y="1094368"/>
                    <a:pt x="2317568" y="1102290"/>
                  </a:cubicBezTo>
                  <a:cubicBezTo>
                    <a:pt x="2298526" y="1111811"/>
                    <a:pt x="2275815" y="1110641"/>
                    <a:pt x="2254938" y="1114816"/>
                  </a:cubicBezTo>
                  <a:cubicBezTo>
                    <a:pt x="2223550" y="1106969"/>
                    <a:pt x="2190020" y="1104555"/>
                    <a:pt x="2167256" y="1077238"/>
                  </a:cubicBezTo>
                  <a:cubicBezTo>
                    <a:pt x="2155302" y="1062893"/>
                    <a:pt x="2150555" y="1043835"/>
                    <a:pt x="2142204" y="1027134"/>
                  </a:cubicBezTo>
                  <a:cubicBezTo>
                    <a:pt x="2154730" y="981205"/>
                    <a:pt x="2154551" y="929718"/>
                    <a:pt x="2179782" y="889348"/>
                  </a:cubicBezTo>
                  <a:cubicBezTo>
                    <a:pt x="2207170" y="845526"/>
                    <a:pt x="2377119" y="773971"/>
                    <a:pt x="2405250" y="764087"/>
                  </a:cubicBezTo>
                  <a:cubicBezTo>
                    <a:pt x="2838687" y="611799"/>
                    <a:pt x="2593282" y="704878"/>
                    <a:pt x="2918817" y="626301"/>
                  </a:cubicBezTo>
                  <a:cubicBezTo>
                    <a:pt x="2977914" y="612036"/>
                    <a:pt x="3035333" y="591454"/>
                    <a:pt x="3094182" y="576197"/>
                  </a:cubicBezTo>
                  <a:cubicBezTo>
                    <a:pt x="3148105" y="562217"/>
                    <a:pt x="3203728" y="554838"/>
                    <a:pt x="3257020" y="538619"/>
                  </a:cubicBezTo>
                  <a:cubicBezTo>
                    <a:pt x="3300041" y="525526"/>
                    <a:pt x="3341591" y="507663"/>
                    <a:pt x="3382280" y="488515"/>
                  </a:cubicBezTo>
                  <a:cubicBezTo>
                    <a:pt x="3448091" y="457545"/>
                    <a:pt x="3501554" y="423575"/>
                    <a:pt x="3545119" y="363254"/>
                  </a:cubicBezTo>
                  <a:cubicBezTo>
                    <a:pt x="3579081" y="316230"/>
                    <a:pt x="3632801" y="212942"/>
                    <a:pt x="3632801" y="212942"/>
                  </a:cubicBezTo>
                  <a:cubicBezTo>
                    <a:pt x="3623871" y="154894"/>
                    <a:pt x="3633165" y="62994"/>
                    <a:pt x="3582697" y="12526"/>
                  </a:cubicBezTo>
                  <a:cubicBezTo>
                    <a:pt x="3576095" y="5924"/>
                    <a:pt x="3565996" y="4175"/>
                    <a:pt x="3557645" y="0"/>
                  </a:cubicBezTo>
                </a:path>
              </a:pathLst>
            </a:custGeom>
            <a:ln w="19050" cap="flat" cmpd="sng" algn="ctr">
              <a:solidFill>
                <a:srgbClr val="4597B9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C3F0DA16-DA47-0B1E-FB0E-46A84537AF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7100000">
              <a:off x="4129985" y="6534527"/>
              <a:ext cx="1521912" cy="1521912"/>
            </a:xfrm>
            <a:prstGeom prst="arc">
              <a:avLst/>
            </a:prstGeom>
            <a:ln>
              <a:solidFill>
                <a:srgbClr val="1D2C4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53F8D6AD-F325-6750-2524-C6810FC53A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6300000">
              <a:off x="4484496" y="-817499"/>
              <a:ext cx="1521912" cy="1521912"/>
            </a:xfrm>
            <a:prstGeom prst="arc">
              <a:avLst/>
            </a:prstGeom>
            <a:ln w="19050" cap="flat" cmpd="sng" algn="ctr">
              <a:solidFill>
                <a:srgbClr val="FF736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838200" y="1863954"/>
            <a:ext cx="11119338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La Commissione è suddivisa in 3 sottocommissioni corrispondenti alle 3 linee di ricerca.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Alla riunione di luglio le sottocommissioni raccolgono e valutano i </a:t>
            </a:r>
            <a:r>
              <a:rPr lang="it-IT" sz="2000" b="1" dirty="0" err="1">
                <a:latin typeface="Calibri"/>
                <a:cs typeface="Calibri"/>
              </a:rPr>
              <a:t>proposal</a:t>
            </a:r>
            <a:r>
              <a:rPr lang="it-IT" sz="2000" b="1" dirty="0">
                <a:latin typeface="Calibri"/>
                <a:cs typeface="Calibri"/>
              </a:rPr>
              <a:t> stilando un ranking numerico</a:t>
            </a:r>
            <a:r>
              <a:rPr lang="it-IT" sz="2000" dirty="0">
                <a:latin typeface="Calibri"/>
                <a:cs typeface="Calibri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Ai </a:t>
            </a:r>
            <a:r>
              <a:rPr lang="it-IT" sz="2000" b="1" dirty="0" err="1">
                <a:latin typeface="Calibri"/>
                <a:cs typeface="Calibri"/>
              </a:rPr>
              <a:t>proposal</a:t>
            </a:r>
            <a:r>
              <a:rPr lang="it-IT" sz="2000" b="1" dirty="0">
                <a:latin typeface="Calibri"/>
                <a:cs typeface="Calibri"/>
              </a:rPr>
              <a:t> con un livello di sufficienza si assegnano i referee che poi discutono con i proponenti.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A settembre i RN presentano la proposta alla Commissione.</a:t>
            </a:r>
            <a:r>
              <a:rPr lang="it-IT" sz="2000" dirty="0">
                <a:latin typeface="Calibri"/>
                <a:cs typeface="Calibri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Si crea un nuovo ranking in base al giudizio dei referee.</a:t>
            </a:r>
            <a:r>
              <a:rPr lang="it-IT" sz="2000" dirty="0">
                <a:latin typeface="Calibri"/>
                <a:cs typeface="Calibri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Le proposte ritenute sufficienti o sopra un certo valore vengono ammesse al finanziamento</a:t>
            </a:r>
            <a:r>
              <a:rPr lang="it-IT" sz="2000" dirty="0">
                <a:latin typeface="Calibri"/>
                <a:cs typeface="Calibri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it-IT" sz="2000" b="1" dirty="0">
                <a:latin typeface="Calibri"/>
                <a:cs typeface="Calibri"/>
              </a:rPr>
              <a:t>Il finanziamento tiene conto dell’opinione dei referee e delle disponibilità della Commissione</a:t>
            </a:r>
            <a:r>
              <a:rPr lang="it-IT" sz="20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9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2155373" y="413660"/>
            <a:ext cx="9100456" cy="855044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Struttura delle Commissioni Scientifiche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2983275" y="1688566"/>
            <a:ext cx="4893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cs typeface="Calibri" panose="020F0502020204030204" pitchFamily="34" charset="0"/>
              </a:rPr>
              <a:t>1 Presidente.</a:t>
            </a:r>
          </a:p>
        </p:txBody>
      </p:sp>
      <p:sp>
        <p:nvSpPr>
          <p:cNvPr id="4" name="Ovale 2">
            <a:extLst>
              <a:ext uri="{FF2B5EF4-FFF2-40B4-BE49-F238E27FC236}">
                <a16:creationId xmlns:a16="http://schemas.microsoft.com/office/drawing/2014/main" id="{9CB06BD2-40CA-8C62-AABE-26E6FBEE8EA6}"/>
              </a:ext>
            </a:extLst>
          </p:cNvPr>
          <p:cNvSpPr/>
          <p:nvPr/>
        </p:nvSpPr>
        <p:spPr>
          <a:xfrm>
            <a:off x="2331983" y="1746000"/>
            <a:ext cx="395416" cy="395416"/>
          </a:xfrm>
          <a:prstGeom prst="ellipse">
            <a:avLst/>
          </a:prstGeom>
          <a:solidFill>
            <a:srgbClr val="003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E6E1A7E-4A09-765C-D333-87636A3CB177}"/>
              </a:ext>
            </a:extLst>
          </p:cNvPr>
          <p:cNvSpPr/>
          <p:nvPr/>
        </p:nvSpPr>
        <p:spPr>
          <a:xfrm>
            <a:off x="2326215" y="3648882"/>
            <a:ext cx="395416" cy="395416"/>
          </a:xfrm>
          <a:prstGeom prst="ellipse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0374030-4244-32D3-4B5E-0E01F9E02224}"/>
              </a:ext>
            </a:extLst>
          </p:cNvPr>
          <p:cNvSpPr/>
          <p:nvPr/>
        </p:nvSpPr>
        <p:spPr>
          <a:xfrm>
            <a:off x="2326215" y="2618713"/>
            <a:ext cx="395416" cy="395416"/>
          </a:xfrm>
          <a:prstGeom prst="ellipse">
            <a:avLst/>
          </a:prstGeom>
          <a:solidFill>
            <a:srgbClr val="1D2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2A3928E6-E750-F3C5-298A-F8552878BA3E}"/>
              </a:ext>
            </a:extLst>
          </p:cNvPr>
          <p:cNvSpPr txBox="1"/>
          <p:nvPr/>
        </p:nvSpPr>
        <p:spPr>
          <a:xfrm>
            <a:off x="2983274" y="3642604"/>
            <a:ext cx="81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cs typeface="Calibri" panose="020F0502020204030204" pitchFamily="34" charset="0"/>
              </a:rPr>
              <a:t>~25 coordinatori di Sezione o Laboratorio.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024968A5-FA1A-FC41-5F28-5D5D11E432D0}"/>
              </a:ext>
            </a:extLst>
          </p:cNvPr>
          <p:cNvSpPr txBox="1"/>
          <p:nvPr/>
        </p:nvSpPr>
        <p:spPr>
          <a:xfrm>
            <a:off x="2994454" y="2614019"/>
            <a:ext cx="4893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cs typeface="Calibri" panose="020F0502020204030204" pitchFamily="34" charset="0"/>
              </a:rPr>
              <a:t>1 membro di Giunta.</a:t>
            </a:r>
          </a:p>
        </p:txBody>
      </p:sp>
      <p:sp>
        <p:nvSpPr>
          <p:cNvPr id="9" name="Ovale 11">
            <a:extLst>
              <a:ext uri="{FF2B5EF4-FFF2-40B4-BE49-F238E27FC236}">
                <a16:creationId xmlns:a16="http://schemas.microsoft.com/office/drawing/2014/main" id="{DD2E8951-4625-198A-E542-010C1C80B2FA}"/>
              </a:ext>
            </a:extLst>
          </p:cNvPr>
          <p:cNvSpPr/>
          <p:nvPr/>
        </p:nvSpPr>
        <p:spPr>
          <a:xfrm>
            <a:off x="2326215" y="4616566"/>
            <a:ext cx="395416" cy="3954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18">
            <a:extLst>
              <a:ext uri="{FF2B5EF4-FFF2-40B4-BE49-F238E27FC236}">
                <a16:creationId xmlns:a16="http://schemas.microsoft.com/office/drawing/2014/main" id="{4323BCAF-D494-8055-2F29-3D6CD908611B}"/>
              </a:ext>
            </a:extLst>
          </p:cNvPr>
          <p:cNvSpPr txBox="1"/>
          <p:nvPr/>
        </p:nvSpPr>
        <p:spPr>
          <a:xfrm>
            <a:off x="2977506" y="4614219"/>
            <a:ext cx="619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cs typeface="Calibri" panose="020F0502020204030204" pitchFamily="34" charset="0"/>
              </a:rPr>
              <a:t>Osservatori dalle altre commissioni e comitati.</a:t>
            </a:r>
          </a:p>
        </p:txBody>
      </p:sp>
      <p:sp>
        <p:nvSpPr>
          <p:cNvPr id="11" name="Ovale 19">
            <a:extLst>
              <a:ext uri="{FF2B5EF4-FFF2-40B4-BE49-F238E27FC236}">
                <a16:creationId xmlns:a16="http://schemas.microsoft.com/office/drawing/2014/main" id="{6A4095AD-41F0-7568-8102-3834F868C634}"/>
              </a:ext>
            </a:extLst>
          </p:cNvPr>
          <p:cNvSpPr/>
          <p:nvPr/>
        </p:nvSpPr>
        <p:spPr>
          <a:xfrm>
            <a:off x="2326215" y="5619863"/>
            <a:ext cx="395416" cy="3954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20">
            <a:extLst>
              <a:ext uri="{FF2B5EF4-FFF2-40B4-BE49-F238E27FC236}">
                <a16:creationId xmlns:a16="http://schemas.microsoft.com/office/drawing/2014/main" id="{0CE45987-DDAF-6E4B-06CE-FD6CB334EBB1}"/>
              </a:ext>
            </a:extLst>
          </p:cNvPr>
          <p:cNvSpPr txBox="1"/>
          <p:nvPr/>
        </p:nvSpPr>
        <p:spPr>
          <a:xfrm>
            <a:off x="2977506" y="5617516"/>
            <a:ext cx="521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cs typeface="Calibri" panose="020F0502020204030204" pitchFamily="34" charset="0"/>
              </a:rPr>
              <a:t>Supporto di segreteria.</a:t>
            </a:r>
          </a:p>
        </p:txBody>
      </p:sp>
    </p:spTree>
    <p:extLst>
      <p:ext uri="{BB962C8B-B14F-4D97-AF65-F5344CB8AC3E}">
        <p14:creationId xmlns:p14="http://schemas.microsoft.com/office/powerpoint/2010/main" val="140113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435429" y="83373"/>
            <a:ext cx="11430000" cy="1024475"/>
          </a:xfr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Una struttura bottom-up </a:t>
            </a:r>
          </a:p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(caso ~unico nella ricerca)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6A7FF133-F283-37A9-6E1F-42F6A60745A2}"/>
              </a:ext>
            </a:extLst>
          </p:cNvPr>
          <p:cNvSpPr txBox="1"/>
          <p:nvPr/>
        </p:nvSpPr>
        <p:spPr>
          <a:xfrm>
            <a:off x="1935360" y="1123438"/>
            <a:ext cx="93857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cs typeface="Calibri" panose="020F0502020204030204" pitchFamily="34" charset="0"/>
              </a:rPr>
              <a:t>Il Presidente:</a:t>
            </a:r>
          </a:p>
          <a:p>
            <a:r>
              <a:rPr lang="it-IT" sz="2400" dirty="0">
                <a:cs typeface="Calibri" panose="020F0502020204030204" pitchFamily="34" charset="0"/>
              </a:rPr>
              <a:t>	</a:t>
            </a:r>
            <a:r>
              <a:rPr lang="it-IT" sz="2000" dirty="0">
                <a:cs typeface="Calibri" panose="020F0502020204030204" pitchFamily="34" charset="0"/>
              </a:rPr>
              <a:t>Dipendente o incaricato di ricerca.</a:t>
            </a:r>
          </a:p>
          <a:p>
            <a:r>
              <a:rPr lang="it-IT" sz="2000" dirty="0">
                <a:cs typeface="Calibri" panose="020F0502020204030204" pitchFamily="34" charset="0"/>
              </a:rPr>
              <a:t>	Eletto ogni 3 anni (max 2 mandati) dai coordinatori.</a:t>
            </a:r>
          </a:p>
          <a:p>
            <a:r>
              <a:rPr lang="it-IT" sz="2000" dirty="0">
                <a:cs typeface="Calibri" panose="020F0502020204030204" pitchFamily="34" charset="0"/>
              </a:rPr>
              <a:t>	Propone al presidente INFN le riunioni e le coordina.</a:t>
            </a:r>
          </a:p>
          <a:p>
            <a:r>
              <a:rPr lang="it-IT" sz="2000" dirty="0">
                <a:cs typeface="Calibri" panose="020F0502020204030204" pitchFamily="34" charset="0"/>
              </a:rPr>
              <a:t>	Interagisce con il management.</a:t>
            </a:r>
          </a:p>
          <a:p>
            <a:r>
              <a:rPr lang="it-IT" sz="2000" dirty="0">
                <a:cs typeface="Calibri" panose="020F0502020204030204" pitchFamily="34" charset="0"/>
              </a:rPr>
              <a:t>	Coordina l’organizzazione scientifica della Commissione.</a:t>
            </a:r>
          </a:p>
          <a:p>
            <a:r>
              <a:rPr lang="it-IT" sz="2000" dirty="0">
                <a:cs typeface="Calibri" panose="020F0502020204030204" pitchFamily="34" charset="0"/>
              </a:rPr>
              <a:t>	Sottopone annualmente le richieste di bilancio al management.</a:t>
            </a:r>
          </a:p>
          <a:p>
            <a:r>
              <a:rPr lang="it-IT" sz="2000" dirty="0">
                <a:cs typeface="Calibri" panose="020F0502020204030204" pitchFamily="34" charset="0"/>
              </a:rPr>
              <a:t>	Non è membro del Direttivo, ma partecipa alle riunioni del </a:t>
            </a:r>
            <a:r>
              <a:rPr lang="it-IT" sz="2000" dirty="0" err="1">
                <a:cs typeface="Calibri" panose="020F0502020204030204" pitchFamily="34" charset="0"/>
              </a:rPr>
              <a:t>PreDirettivo</a:t>
            </a:r>
            <a:endParaRPr lang="it-IT" sz="2000" dirty="0">
              <a:cs typeface="Calibri" panose="020F0502020204030204" pitchFamily="34" charset="0"/>
            </a:endParaRPr>
          </a:p>
        </p:txBody>
      </p:sp>
      <p:sp>
        <p:nvSpPr>
          <p:cNvPr id="4" name="Ovale 2">
            <a:extLst>
              <a:ext uri="{FF2B5EF4-FFF2-40B4-BE49-F238E27FC236}">
                <a16:creationId xmlns:a16="http://schemas.microsoft.com/office/drawing/2014/main" id="{9CB06BD2-40CA-8C62-AABE-26E6FBEE8EA6}"/>
              </a:ext>
            </a:extLst>
          </p:cNvPr>
          <p:cNvSpPr/>
          <p:nvPr/>
        </p:nvSpPr>
        <p:spPr>
          <a:xfrm>
            <a:off x="1392927" y="1180872"/>
            <a:ext cx="395416" cy="395416"/>
          </a:xfrm>
          <a:prstGeom prst="ellipse">
            <a:avLst/>
          </a:prstGeom>
          <a:solidFill>
            <a:srgbClr val="003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E6E1A7E-4A09-765C-D333-87636A3CB177}"/>
              </a:ext>
            </a:extLst>
          </p:cNvPr>
          <p:cNvSpPr/>
          <p:nvPr/>
        </p:nvSpPr>
        <p:spPr>
          <a:xfrm>
            <a:off x="1414699" y="4004285"/>
            <a:ext cx="395416" cy="395416"/>
          </a:xfrm>
          <a:prstGeom prst="ellipse">
            <a:avLst/>
          </a:prstGeom>
          <a:solidFill>
            <a:srgbClr val="4597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2A3928E6-E750-F3C5-298A-F8552878BA3E}"/>
              </a:ext>
            </a:extLst>
          </p:cNvPr>
          <p:cNvSpPr txBox="1"/>
          <p:nvPr/>
        </p:nvSpPr>
        <p:spPr>
          <a:xfrm>
            <a:off x="1941129" y="3976240"/>
            <a:ext cx="10250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cs typeface="Calibri" panose="020F0502020204030204" pitchFamily="34" charset="0"/>
              </a:rPr>
              <a:t>Il coordinatore:</a:t>
            </a:r>
          </a:p>
          <a:p>
            <a:r>
              <a:rPr lang="it-IT" sz="2400" dirty="0">
                <a:cs typeface="Calibri" panose="020F0502020204030204" pitchFamily="34" charset="0"/>
              </a:rPr>
              <a:t>	</a:t>
            </a:r>
            <a:r>
              <a:rPr lang="it-IT" sz="2000" dirty="0">
                <a:cs typeface="Calibri" panose="020F0502020204030204" pitchFamily="34" charset="0"/>
              </a:rPr>
              <a:t>Dipendente o incaricato di ricerca.</a:t>
            </a:r>
          </a:p>
          <a:p>
            <a:r>
              <a:rPr lang="it-IT" sz="2000" dirty="0">
                <a:cs typeface="Calibri" panose="020F0502020204030204" pitchFamily="34" charset="0"/>
              </a:rPr>
              <a:t>	Eletto ogni 3 anni (max 2 mandati) dagli afferenti alla Commissione (dip./</a:t>
            </a:r>
            <a:r>
              <a:rPr lang="it-IT" sz="2000" dirty="0" err="1">
                <a:cs typeface="Calibri" panose="020F0502020204030204" pitchFamily="34" charset="0"/>
              </a:rPr>
              <a:t>IdR</a:t>
            </a:r>
            <a:r>
              <a:rPr lang="it-IT" sz="2000" dirty="0">
                <a:cs typeface="Calibri" panose="020F0502020204030204" pitchFamily="34" charset="0"/>
              </a:rPr>
              <a:t>). </a:t>
            </a:r>
          </a:p>
          <a:p>
            <a:r>
              <a:rPr lang="it-IT" sz="2000" dirty="0">
                <a:cs typeface="Calibri" panose="020F0502020204030204" pitchFamily="34" charset="0"/>
              </a:rPr>
              <a:t>	Comunica le attività della Commissione alla Sezione/Laboratorio.</a:t>
            </a:r>
          </a:p>
          <a:p>
            <a:r>
              <a:rPr lang="it-IT" sz="2000" dirty="0">
                <a:cs typeface="Calibri" panose="020F0502020204030204" pitchFamily="34" charset="0"/>
              </a:rPr>
              <a:t>	È il referente di Commissione per i Responsabili Scientifici della Sezione.</a:t>
            </a:r>
          </a:p>
          <a:p>
            <a:r>
              <a:rPr lang="it-IT" sz="2000" dirty="0">
                <a:cs typeface="Calibri" panose="020F0502020204030204" pitchFamily="34" charset="0"/>
              </a:rPr>
              <a:t>	Raccoglie ogni anno le proposte di finanziamento e di esperimento della sezione.</a:t>
            </a:r>
          </a:p>
        </p:txBody>
      </p:sp>
      <p:pic>
        <p:nvPicPr>
          <p:cNvPr id="7" name="Immagine 12" descr="Immagine che contiene Elementi grafici, Carattere, schermata, logo&#10;&#10;Descrizione generata automaticamente">
            <a:extLst>
              <a:ext uri="{FF2B5EF4-FFF2-40B4-BE49-F238E27FC236}">
                <a16:creationId xmlns:a16="http://schemas.microsoft.com/office/drawing/2014/main" id="{6C5F5540-2D99-5BF6-EB3C-0118F3C4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21" y="6264098"/>
            <a:ext cx="968679" cy="5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1029236" y="587828"/>
            <a:ext cx="10324564" cy="87924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Strutture</a:t>
            </a:r>
            <a:endParaRPr lang="it-IT" sz="3600" b="1" dirty="0">
              <a:solidFill>
                <a:srgbClr val="1D2C4A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3" name="Diagramma 7">
            <a:extLst>
              <a:ext uri="{FF2B5EF4-FFF2-40B4-BE49-F238E27FC236}">
                <a16:creationId xmlns:a16="http://schemas.microsoft.com/office/drawing/2014/main" id="{25ADDA49-7039-7815-B89E-7B7FB548F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62171"/>
              </p:ext>
            </p:extLst>
          </p:nvPr>
        </p:nvGraphicFramePr>
        <p:xfrm>
          <a:off x="2648795" y="1543786"/>
          <a:ext cx="6468524" cy="459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28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2547"/>
            <a:ext cx="10515600" cy="1019982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Strategie</a:t>
            </a:r>
          </a:p>
        </p:txBody>
      </p:sp>
      <p:pic>
        <p:nvPicPr>
          <p:cNvPr id="3" name="Picture 2" descr="Approccio top down e bottom up | Giada e Federica">
            <a:extLst>
              <a:ext uri="{FF2B5EF4-FFF2-40B4-BE49-F238E27FC236}">
                <a16:creationId xmlns:a16="http://schemas.microsoft.com/office/drawing/2014/main" id="{8A3D99F5-A228-75A9-F34E-E1BF79E1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98" y="816536"/>
            <a:ext cx="2994759" cy="2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4">
            <a:extLst>
              <a:ext uri="{FF2B5EF4-FFF2-40B4-BE49-F238E27FC236}">
                <a16:creationId xmlns:a16="http://schemas.microsoft.com/office/drawing/2014/main" id="{A6AE5484-FF16-85EF-E3F9-2E07A088020C}"/>
              </a:ext>
            </a:extLst>
          </p:cNvPr>
          <p:cNvSpPr txBox="1"/>
          <p:nvPr/>
        </p:nvSpPr>
        <p:spPr>
          <a:xfrm>
            <a:off x="6382515" y="3051821"/>
            <a:ext cx="403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  <a:buClr>
                <a:srgbClr val="FF0000"/>
              </a:buClr>
            </a:pPr>
            <a:r>
              <a:rPr lang="it-IT" sz="2400" b="1" dirty="0" err="1">
                <a:solidFill>
                  <a:srgbClr val="FF0000"/>
                </a:solidFill>
                <a:cs typeface="Calibri Light" panose="020F0302020204030204" pitchFamily="34" charset="0"/>
              </a:rPr>
              <a:t>Selection</a:t>
            </a:r>
            <a:r>
              <a:rPr lang="it-IT" sz="2400" b="1" dirty="0">
                <a:solidFill>
                  <a:srgbClr val="FF0000"/>
                </a:solidFill>
                <a:cs typeface="Calibri Light" panose="020F0302020204030204" pitchFamily="34" charset="0"/>
              </a:rPr>
              <a:t> and </a:t>
            </a:r>
            <a:r>
              <a:rPr lang="it-IT" sz="2400" b="1" dirty="0" err="1">
                <a:solidFill>
                  <a:srgbClr val="FF0000"/>
                </a:solidFill>
                <a:cs typeface="Calibri Light" panose="020F0302020204030204" pitchFamily="34" charset="0"/>
              </a:rPr>
              <a:t>Reviewing</a:t>
            </a:r>
            <a:endParaRPr lang="it-IT" sz="2400" b="1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5" name="Picture 4" descr="10 Simple Arm-Strengthening Exercises | True Fitness">
            <a:extLst>
              <a:ext uri="{FF2B5EF4-FFF2-40B4-BE49-F238E27FC236}">
                <a16:creationId xmlns:a16="http://schemas.microsoft.com/office/drawing/2014/main" id="{7B04AB79-5700-BCA7-9EB8-E9A3F58F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15" y="925916"/>
            <a:ext cx="4046387" cy="21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6523" y="3525048"/>
            <a:ext cx="105813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Le </a:t>
            </a:r>
            <a:r>
              <a:rPr lang="de-DE" sz="2400" dirty="0" err="1"/>
              <a:t>proposte</a:t>
            </a:r>
            <a:r>
              <a:rPr lang="de-DE" sz="2400" dirty="0"/>
              <a:t> di </a:t>
            </a:r>
            <a:r>
              <a:rPr lang="de-DE" sz="2400" dirty="0" err="1"/>
              <a:t>esperimento</a:t>
            </a:r>
            <a:r>
              <a:rPr lang="de-DE" sz="2400" dirty="0"/>
              <a:t> </a:t>
            </a:r>
            <a:r>
              <a:rPr lang="de-DE" sz="2400" dirty="0" err="1"/>
              <a:t>arrivano</a:t>
            </a:r>
            <a:r>
              <a:rPr lang="de-DE" sz="2400" dirty="0"/>
              <a:t> </a:t>
            </a:r>
            <a:r>
              <a:rPr lang="de-DE" sz="2400" dirty="0" err="1"/>
              <a:t>dai</a:t>
            </a:r>
            <a:r>
              <a:rPr lang="de-DE" sz="2400" dirty="0"/>
              <a:t> </a:t>
            </a:r>
            <a:r>
              <a:rPr lang="de-DE" sz="2400" dirty="0" err="1"/>
              <a:t>ricercatori</a:t>
            </a:r>
            <a:r>
              <a:rPr lang="de-DE" sz="2400" dirty="0"/>
              <a:t> </a:t>
            </a:r>
            <a:r>
              <a:rPr lang="de-DE" sz="2400" dirty="0" err="1"/>
              <a:t>spontaneamente</a:t>
            </a:r>
            <a:endParaRPr lang="de-DE" sz="2400" dirty="0"/>
          </a:p>
          <a:p>
            <a:pPr algn="ctr"/>
            <a:r>
              <a:rPr lang="de-DE" sz="2400" dirty="0"/>
              <a:t>Le </a:t>
            </a:r>
            <a:r>
              <a:rPr lang="de-DE" sz="2400" dirty="0" err="1"/>
              <a:t>strategie</a:t>
            </a:r>
            <a:r>
              <a:rPr lang="de-DE" sz="2400" dirty="0"/>
              <a:t> si </a:t>
            </a:r>
            <a:r>
              <a:rPr lang="de-DE" sz="2400" dirty="0" err="1"/>
              <a:t>sviluppano</a:t>
            </a:r>
            <a:r>
              <a:rPr lang="de-DE" sz="2400" dirty="0"/>
              <a:t> </a:t>
            </a:r>
            <a:r>
              <a:rPr lang="de-DE" sz="2400" dirty="0" err="1"/>
              <a:t>su</a:t>
            </a:r>
            <a:r>
              <a:rPr lang="de-DE" sz="2400" dirty="0"/>
              <a:t> </a:t>
            </a:r>
            <a:r>
              <a:rPr lang="de-DE" sz="2400" dirty="0" err="1"/>
              <a:t>diversi</a:t>
            </a:r>
            <a:r>
              <a:rPr lang="de-DE" sz="2400" dirty="0"/>
              <a:t> </a:t>
            </a:r>
            <a:r>
              <a:rPr lang="de-DE" sz="2400" dirty="0" err="1"/>
              <a:t>livelli</a:t>
            </a:r>
            <a:r>
              <a:rPr lang="de-DE" sz="2400" dirty="0"/>
              <a:t>: </a:t>
            </a:r>
            <a:r>
              <a:rPr lang="de-DE" sz="2400" dirty="0" err="1"/>
              <a:t>Nazionali</a:t>
            </a:r>
            <a:r>
              <a:rPr lang="de-DE" sz="2400" dirty="0"/>
              <a:t>,  </a:t>
            </a:r>
            <a:r>
              <a:rPr lang="de-DE" sz="2400" dirty="0" err="1"/>
              <a:t>con</a:t>
            </a:r>
            <a:r>
              <a:rPr lang="de-DE" sz="2400" dirty="0"/>
              <a:t> </a:t>
            </a:r>
            <a:r>
              <a:rPr lang="de-DE" sz="2400" dirty="0" err="1"/>
              <a:t>eventi</a:t>
            </a:r>
            <a:r>
              <a:rPr lang="de-DE" sz="2400" dirty="0"/>
              <a:t> </a:t>
            </a:r>
            <a:r>
              <a:rPr lang="de-DE" sz="2400" dirty="0" err="1"/>
              <a:t>come</a:t>
            </a:r>
            <a:r>
              <a:rPr lang="de-DE" sz="2400" dirty="0"/>
              <a:t> le </a:t>
            </a:r>
            <a:r>
              <a:rPr lang="de-DE" sz="2400" dirty="0" err="1"/>
              <a:t>giornate</a:t>
            </a:r>
            <a:r>
              <a:rPr lang="de-DE" sz="2400" dirty="0"/>
              <a:t> del piano </a:t>
            </a:r>
            <a:r>
              <a:rPr lang="de-DE" sz="2400" dirty="0" err="1"/>
              <a:t>triennale</a:t>
            </a:r>
            <a:r>
              <a:rPr lang="de-DE" sz="2400" dirty="0"/>
              <a:t>,  </a:t>
            </a:r>
            <a:r>
              <a:rPr lang="de-DE" sz="2400" dirty="0" err="1"/>
              <a:t>Internazionali</a:t>
            </a:r>
            <a:r>
              <a:rPr lang="de-DE" sz="2400" dirty="0"/>
              <a:t> </a:t>
            </a:r>
            <a:r>
              <a:rPr lang="de-DE" sz="2400" dirty="0" err="1"/>
              <a:t>con</a:t>
            </a:r>
            <a:r>
              <a:rPr lang="de-DE" sz="2400" dirty="0"/>
              <a:t> la </a:t>
            </a:r>
            <a:r>
              <a:rPr lang="de-DE" sz="2400" dirty="0" err="1"/>
              <a:t>partecipazione</a:t>
            </a:r>
            <a:r>
              <a:rPr lang="de-DE" sz="2400" dirty="0"/>
              <a:t> </a:t>
            </a:r>
            <a:r>
              <a:rPr lang="de-DE" sz="2400" dirty="0" err="1"/>
              <a:t>attiva</a:t>
            </a:r>
            <a:r>
              <a:rPr lang="de-DE" sz="2400" dirty="0"/>
              <a:t> </a:t>
            </a:r>
            <a:r>
              <a:rPr lang="de-DE" sz="2400" dirty="0" err="1"/>
              <a:t>allo</a:t>
            </a:r>
            <a:r>
              <a:rPr lang="de-DE" sz="2400" dirty="0"/>
              <a:t> </a:t>
            </a:r>
            <a:r>
              <a:rPr lang="de-DE" sz="2400" dirty="0" err="1"/>
              <a:t>sviluppo</a:t>
            </a:r>
            <a:r>
              <a:rPr lang="de-DE" sz="2400" dirty="0"/>
              <a:t> di </a:t>
            </a:r>
            <a:r>
              <a:rPr lang="de-DE" sz="2400" dirty="0" err="1"/>
              <a:t>periodici</a:t>
            </a:r>
            <a:r>
              <a:rPr lang="de-DE" sz="2400" dirty="0"/>
              <a:t> Long Range Plans o </a:t>
            </a:r>
            <a:r>
              <a:rPr lang="de-DE" sz="2400" dirty="0" err="1"/>
              <a:t>Strategies</a:t>
            </a:r>
            <a:r>
              <a:rPr lang="de-DE" sz="2400" dirty="0"/>
              <a:t> </a:t>
            </a:r>
            <a:r>
              <a:rPr lang="de-DE" sz="2400" dirty="0" err="1"/>
              <a:t>coordinati</a:t>
            </a:r>
            <a:r>
              <a:rPr lang="de-DE" sz="2400" dirty="0"/>
              <a:t> da      NUPECC, APEC, ECFA per le </a:t>
            </a:r>
            <a:r>
              <a:rPr lang="de-DE" sz="2400" dirty="0" err="1"/>
              <a:t>vare</a:t>
            </a:r>
            <a:r>
              <a:rPr lang="de-DE" sz="2400" dirty="0"/>
              <a:t> </a:t>
            </a:r>
            <a:r>
              <a:rPr lang="de-DE" sz="2400" dirty="0" err="1"/>
              <a:t>aree</a:t>
            </a:r>
            <a:r>
              <a:rPr lang="de-DE" sz="2400" dirty="0"/>
              <a:t> </a:t>
            </a:r>
          </a:p>
          <a:p>
            <a:pPr algn="ctr"/>
            <a:r>
              <a:rPr lang="de-DE" sz="2000" dirty="0"/>
              <a:t>In </a:t>
            </a:r>
            <a:r>
              <a:rPr lang="de-DE" sz="2000" dirty="0" err="1"/>
              <a:t>questo</a:t>
            </a:r>
            <a:r>
              <a:rPr lang="de-DE" sz="2000" dirty="0"/>
              <a:t> </a:t>
            </a:r>
            <a:r>
              <a:rPr lang="de-DE" sz="2000" dirty="0" err="1"/>
              <a:t>momento</a:t>
            </a:r>
            <a:r>
              <a:rPr lang="de-DE" sz="2000" dirty="0"/>
              <a:t> </a:t>
            </a:r>
            <a:r>
              <a:rPr lang="de-DE" sz="2000" dirty="0" err="1"/>
              <a:t>il</a:t>
            </a:r>
            <a:r>
              <a:rPr lang="de-DE" sz="2000" dirty="0"/>
              <a:t> LRP di NUPECC e </a:t>
            </a:r>
            <a:r>
              <a:rPr lang="de-DE" sz="2000" dirty="0" err="1"/>
              <a:t>stato</a:t>
            </a:r>
            <a:r>
              <a:rPr lang="de-DE" sz="2000" dirty="0"/>
              <a:t> </a:t>
            </a:r>
            <a:r>
              <a:rPr lang="de-DE" sz="2000" dirty="0" err="1"/>
              <a:t>appena</a:t>
            </a:r>
            <a:r>
              <a:rPr lang="de-DE" sz="2000" dirty="0"/>
              <a:t> </a:t>
            </a:r>
            <a:r>
              <a:rPr lang="de-DE" sz="2000" dirty="0" err="1"/>
              <a:t>pubblicato</a:t>
            </a:r>
            <a:r>
              <a:rPr lang="de-DE" sz="2000" dirty="0"/>
              <a:t>, e la European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Physics</a:t>
            </a:r>
            <a:r>
              <a:rPr lang="de-DE" sz="2000" dirty="0"/>
              <a:t> e in pieno </a:t>
            </a:r>
            <a:r>
              <a:rPr lang="de-DE" sz="2000" dirty="0" err="1"/>
              <a:t>sforzo</a:t>
            </a:r>
            <a:r>
              <a:rPr lang="de-DE" sz="2000" dirty="0"/>
              <a:t> di </a:t>
            </a:r>
            <a:r>
              <a:rPr lang="de-DE" sz="2000" dirty="0" err="1"/>
              <a:t>preparazione</a:t>
            </a:r>
            <a:r>
              <a:rPr lang="de-DE" sz="2000" dirty="0"/>
              <a:t>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culminera</a:t>
            </a:r>
            <a:r>
              <a:rPr lang="de-DE" sz="2000" dirty="0"/>
              <a:t> </a:t>
            </a:r>
            <a:r>
              <a:rPr lang="de-DE" sz="2000" dirty="0" err="1"/>
              <a:t>con</a:t>
            </a:r>
            <a:r>
              <a:rPr lang="de-DE" sz="2000" dirty="0"/>
              <a:t> </a:t>
            </a:r>
            <a:r>
              <a:rPr lang="de-DE" sz="2000" dirty="0" err="1"/>
              <a:t>il</a:t>
            </a:r>
            <a:r>
              <a:rPr lang="de-DE" sz="2000" dirty="0"/>
              <a:t> Town Meeting </a:t>
            </a:r>
            <a:r>
              <a:rPr lang="de-DE" sz="2000" dirty="0" err="1"/>
              <a:t>Europeo</a:t>
            </a:r>
            <a:r>
              <a:rPr lang="de-DE" sz="2000" dirty="0"/>
              <a:t> al </a:t>
            </a:r>
            <a:r>
              <a:rPr lang="de-DE" sz="2000" dirty="0" err="1"/>
              <a:t>lido</a:t>
            </a:r>
            <a:r>
              <a:rPr lang="de-DE" sz="2000" dirty="0"/>
              <a:t> di Venezia</a:t>
            </a:r>
          </a:p>
        </p:txBody>
      </p:sp>
    </p:spTree>
    <p:extLst>
      <p:ext uri="{BB962C8B-B14F-4D97-AF65-F5344CB8AC3E}">
        <p14:creationId xmlns:p14="http://schemas.microsoft.com/office/powerpoint/2010/main" val="177401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Gli esperimenti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1393376" y="715174"/>
            <a:ext cx="10722422" cy="58323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Le commissioni finanziano progetti o esperimenti rappresentati da una sigla o acronimo</a:t>
            </a:r>
            <a:r>
              <a:rPr lang="it-IT" sz="2000" dirty="0">
                <a:cs typeface="Calibri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Un esperimento è composto di Unità comprendenti solo Sezioni o Laboratori.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Responsabile Nazionale.</a:t>
            </a:r>
            <a:r>
              <a:rPr lang="it-IT" sz="2000" dirty="0">
                <a:cs typeface="Calibri"/>
              </a:rPr>
              <a:t> 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Interagisce con la Commissione e con i referee.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Presenta le richieste di finanziamento per tutto il network.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Presenta i consuntivi di attività.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Responsabili Locali.</a:t>
            </a:r>
            <a:r>
              <a:rPr lang="it-IT" sz="2000" dirty="0">
                <a:cs typeface="Calibri"/>
              </a:rPr>
              <a:t> 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Gestiscono attività e fondi assegnati alla loro Sezione.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Interagiscono con il RN per richieste finanziarie locali.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Ricercatori: </a:t>
            </a:r>
            <a:r>
              <a:rPr lang="it-IT" sz="2000" b="1" u="sng" dirty="0">
                <a:cs typeface="Calibri"/>
              </a:rPr>
              <a:t>solo</a:t>
            </a:r>
            <a:r>
              <a:rPr lang="it-IT" sz="2000" b="1" dirty="0">
                <a:cs typeface="Calibri"/>
              </a:rPr>
              <a:t> </a:t>
            </a:r>
            <a:r>
              <a:rPr lang="it-IT" sz="2000" dirty="0">
                <a:cs typeface="Calibri"/>
              </a:rPr>
              <a:t>dipendenti, incaricati o associati.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FTE (Full Time </a:t>
            </a:r>
            <a:r>
              <a:rPr lang="it-IT" sz="2000" b="1" dirty="0" err="1">
                <a:cs typeface="Calibri"/>
              </a:rPr>
              <a:t>Equivalent</a:t>
            </a:r>
            <a:r>
              <a:rPr lang="it-IT" sz="2000" b="1" dirty="0">
                <a:cs typeface="Calibri"/>
              </a:rPr>
              <a:t>): </a:t>
            </a:r>
            <a:r>
              <a:rPr lang="it-IT" sz="2000" dirty="0">
                <a:cs typeface="Calibri"/>
              </a:rPr>
              <a:t>0.1-1 = frazione di impegno del singolo ricercatore.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dirty="0">
                <a:cs typeface="Calibri"/>
              </a:rPr>
              <a:t>A seconda della Commissione si stabilisce un numero minimo di FTE per l´apertura di una sigla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it-IT" sz="2000" b="1" dirty="0">
                <a:cs typeface="Calibri"/>
              </a:rPr>
              <a:t>Finanziamenti</a:t>
            </a:r>
            <a:r>
              <a:rPr lang="it-IT" sz="2000" dirty="0">
                <a:cs typeface="Calibri"/>
              </a:rPr>
              <a:t>: Missioni, Consumo, inventariabile, servizi, seminari, apparati.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Assegnati a settembre sul bilancio anno successivo.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Si possono presentare richieste straordinarie durante l’anno.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v"/>
            </a:pPr>
            <a:r>
              <a:rPr lang="it-IT" sz="2000" dirty="0">
                <a:cs typeface="Calibri"/>
              </a:rPr>
              <a:t>Sono possibili storni tranne che con i fondi di missione.</a:t>
            </a:r>
          </a:p>
        </p:txBody>
      </p:sp>
    </p:spTree>
    <p:extLst>
      <p:ext uri="{BB962C8B-B14F-4D97-AF65-F5344CB8AC3E}">
        <p14:creationId xmlns:p14="http://schemas.microsoft.com/office/powerpoint/2010/main" val="76592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25F1-85AC-3872-BD6A-EE37448E30C0}"/>
              </a:ext>
            </a:extLst>
          </p:cNvPr>
          <p:cNvSpPr txBox="1">
            <a:spLocks/>
          </p:cNvSpPr>
          <p:nvPr/>
        </p:nvSpPr>
        <p:spPr>
          <a:xfrm>
            <a:off x="838200" y="21774"/>
            <a:ext cx="10515600" cy="75110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1D2C4A"/>
                </a:solidFill>
                <a:ea typeface="Ebrima" panose="02000000000000000000" pitchFamily="2" charset="0"/>
                <a:cs typeface="Ebrima" panose="02000000000000000000" pitchFamily="2" charset="0"/>
              </a:rPr>
              <a:t>Selezione e Finanziamento (in generale)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9EA30AFB-CD88-219F-2A50-61A7478F29B5}"/>
              </a:ext>
            </a:extLst>
          </p:cNvPr>
          <p:cNvSpPr txBox="1"/>
          <p:nvPr/>
        </p:nvSpPr>
        <p:spPr>
          <a:xfrm>
            <a:off x="1436914" y="514112"/>
            <a:ext cx="10602686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La nuova proposta scientifica viene presentata alla Commissione con la richiesta di budget  e un programma tipicamente poliennale.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La Commissione assegna dei referee e decide se finanziarla.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Se approvato i referee seguono l’esperimento discutendo milestones e finanziamenti strada facendo.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I coordinatori della Commissione sono anche referee.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Il collegio </a:t>
            </a:r>
            <a:r>
              <a:rPr lang="it-IT" sz="2400" dirty="0" err="1">
                <a:cs typeface="Calibri"/>
              </a:rPr>
              <a:t>referale</a:t>
            </a:r>
            <a:r>
              <a:rPr lang="it-IT" sz="2400" dirty="0">
                <a:cs typeface="Calibri"/>
              </a:rPr>
              <a:t> e più in generale la commissione seguono i lavori dell´esperimento, monitorano l´uso delle risorse e i risultati scientifici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400" dirty="0">
                <a:cs typeface="Calibri"/>
              </a:rPr>
              <a:t>Le discussioni sono PUBBLICHE, e i proponenti hanno diritto di replicare alle considerazioni di </a:t>
            </a:r>
            <a:r>
              <a:rPr lang="it-IT" sz="2400" dirty="0" err="1">
                <a:cs typeface="Calibri"/>
              </a:rPr>
              <a:t>referee</a:t>
            </a:r>
            <a:r>
              <a:rPr lang="it-IT" sz="2400" dirty="0">
                <a:cs typeface="Calibri"/>
              </a:rPr>
              <a:t> e Commissione. questa TRASPARENZA e un bene prezioso e unico nel panorama internazionale</a:t>
            </a:r>
          </a:p>
        </p:txBody>
      </p:sp>
    </p:spTree>
    <p:extLst>
      <p:ext uri="{BB962C8B-B14F-4D97-AF65-F5344CB8AC3E}">
        <p14:creationId xmlns:p14="http://schemas.microsoft.com/office/powerpoint/2010/main" val="166094184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29CD1E28BE2C42B851D05E3CB5256C" ma:contentTypeVersion="13" ma:contentTypeDescription="Creare un nuovo documento." ma:contentTypeScope="" ma:versionID="cf287d6edde6278875f3a97d5a521e24">
  <xsd:schema xmlns:xsd="http://www.w3.org/2001/XMLSchema" xmlns:xs="http://www.w3.org/2001/XMLSchema" xmlns:p="http://schemas.microsoft.com/office/2006/metadata/properties" xmlns:ns2="540144d6-1158-4b24-b350-4c634f4564d0" xmlns:ns3="9ae0461b-27c7-44e2-b0e1-3d2ed6511787" targetNamespace="http://schemas.microsoft.com/office/2006/metadata/properties" ma:root="true" ma:fieldsID="0540bbd49a38cdc359087e5977f68681" ns2:_="" ns3:_="">
    <xsd:import namespace="540144d6-1158-4b24-b350-4c634f4564d0"/>
    <xsd:import namespace="9ae0461b-27c7-44e2-b0e1-3d2ed6511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144d6-1158-4b24-b350-4c634f456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0461b-27c7-44e2-b0e1-3d2ed65117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8ca0090-c956-4e77-b8a3-25e664a049fb}" ma:internalName="TaxCatchAll" ma:showField="CatchAllData" ma:web="9ae0461b-27c7-44e2-b0e1-3d2ed6511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e0461b-27c7-44e2-b0e1-3d2ed6511787" xsi:nil="true"/>
    <lcf76f155ced4ddcb4097134ff3c332f xmlns="540144d6-1158-4b24-b350-4c634f4564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51D558-1323-4D41-9A60-23F0D7FCE5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826AD1-A4FF-4741-A9DD-7F85CB8918AD}">
  <ds:schemaRefs>
    <ds:schemaRef ds:uri="540144d6-1158-4b24-b350-4c634f4564d0"/>
    <ds:schemaRef ds:uri="9ae0461b-27c7-44e2-b0e1-3d2ed65117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213F955-FAFC-4E9A-B1C9-9B96CA4AD743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9ae0461b-27c7-44e2-b0e1-3d2ed6511787"/>
    <ds:schemaRef ds:uri="http://schemas.microsoft.com/office/2006/documentManagement/types"/>
    <ds:schemaRef ds:uri="540144d6-1158-4b24-b350-4c634f4564d0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2395</Words>
  <Application>Microsoft Office PowerPoint</Application>
  <PresentationFormat>Widescreen</PresentationFormat>
  <Paragraphs>423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52" baseType="lpstr">
      <vt:lpstr>Ebrima</vt:lpstr>
      <vt:lpstr>Barlow Condensed Medium</vt:lpstr>
      <vt:lpstr>Tw Cen MT</vt:lpstr>
      <vt:lpstr>Berlari</vt:lpstr>
      <vt:lpstr>Impact</vt:lpstr>
      <vt:lpstr>Arial</vt:lpstr>
      <vt:lpstr>Cambria</vt:lpstr>
      <vt:lpstr>Wingdings</vt:lpstr>
      <vt:lpstr>Calibri</vt:lpstr>
      <vt:lpstr>Times New Roman</vt:lpstr>
      <vt:lpstr>Calibri Light</vt:lpstr>
      <vt:lpstr>Contents Slide Master</vt:lpstr>
      <vt:lpstr>1_Contents Slide Master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CSN1: Selezione e Durata Esperimenti</vt:lpstr>
      <vt:lpstr>CSN2: Selezione e Durata Esperimenti</vt:lpstr>
      <vt:lpstr>CSN3: Selezione e Durata Esperimenti</vt:lpstr>
      <vt:lpstr>CSN4: Selezione e Durata Iniziative Specifiche</vt:lpstr>
      <vt:lpstr>CSN4: Training</vt:lpstr>
      <vt:lpstr>CSN5: Selezione Progetti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Giuliano Basso</cp:lastModifiedBy>
  <cp:revision>48</cp:revision>
  <dcterms:created xsi:type="dcterms:W3CDTF">2019-01-14T06:35:35Z</dcterms:created>
  <dcterms:modified xsi:type="dcterms:W3CDTF">2025-05-06T07:45:24Z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0x0101001329CD1E28BE2C42B851D05E3CB5256C</vt:lpwstr>
  </property>
  <property fmtid="{D5CDD505-2E9C-101B-9397-08002B2CF9AE}" pid="3" name="MediaServiceImageTags">
    <vt:lpwstr/>
  </property>
</Properties>
</file>