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371" r:id="rId5"/>
    <p:sldId id="391" r:id="rId6"/>
    <p:sldId id="315" r:id="rId7"/>
    <p:sldId id="405" r:id="rId8"/>
    <p:sldId id="333" r:id="rId9"/>
    <p:sldId id="383" r:id="rId10"/>
    <p:sldId id="382" r:id="rId11"/>
    <p:sldId id="373" r:id="rId12"/>
    <p:sldId id="369" r:id="rId13"/>
    <p:sldId id="374" r:id="rId14"/>
    <p:sldId id="375" r:id="rId15"/>
    <p:sldId id="385" r:id="rId16"/>
    <p:sldId id="384" r:id="rId17"/>
    <p:sldId id="386" r:id="rId18"/>
    <p:sldId id="389" r:id="rId19"/>
    <p:sldId id="387" r:id="rId20"/>
    <p:sldId id="388" r:id="rId21"/>
    <p:sldId id="392" r:id="rId22"/>
    <p:sldId id="395" r:id="rId23"/>
    <p:sldId id="394" r:id="rId24"/>
    <p:sldId id="396" r:id="rId25"/>
    <p:sldId id="404" r:id="rId26"/>
    <p:sldId id="400" r:id="rId27"/>
    <p:sldId id="403" r:id="rId28"/>
    <p:sldId id="402" r:id="rId29"/>
    <p:sldId id="3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olo" id="{B6B2BB8E-84E4-4B1C-A001-32545992EB72}">
          <p14:sldIdLst>
            <p14:sldId id="371"/>
            <p14:sldId id="391"/>
            <p14:sldId id="315"/>
            <p14:sldId id="405"/>
            <p14:sldId id="333"/>
            <p14:sldId id="383"/>
            <p14:sldId id="382"/>
            <p14:sldId id="373"/>
          </p14:sldIdLst>
        </p14:section>
        <p14:section name="middle" id="{7831E9BC-640F-41DF-B36E-658BD642B4C5}">
          <p14:sldIdLst>
            <p14:sldId id="369"/>
            <p14:sldId id="374"/>
            <p14:sldId id="375"/>
            <p14:sldId id="385"/>
            <p14:sldId id="384"/>
            <p14:sldId id="386"/>
            <p14:sldId id="389"/>
            <p14:sldId id="387"/>
            <p14:sldId id="388"/>
            <p14:sldId id="392"/>
            <p14:sldId id="395"/>
            <p14:sldId id="394"/>
            <p14:sldId id="396"/>
            <p14:sldId id="404"/>
            <p14:sldId id="400"/>
            <p14:sldId id="403"/>
            <p14:sldId id="402"/>
            <p14:sldId id="3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F8416-90E9-4CC8-B8CF-61F1D222A2DB}" v="1064" dt="2025-05-27T08:58:07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35" autoAdjust="0"/>
    <p:restoredTop sz="94585" autoAdjust="0"/>
  </p:normalViewPr>
  <p:slideViewPr>
    <p:cSldViewPr snapToGrid="0">
      <p:cViewPr>
        <p:scale>
          <a:sx n="75" d="100"/>
          <a:sy n="75" d="100"/>
        </p:scale>
        <p:origin x="397" y="1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ommunitystudentiunina-my.sharepoint.com/personal/vincenzo_boccia_unina_it/Documents/Japan_Jan-Mar_2025/Nagoya_Jan2025/GrainDensi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ommunitystudentiunina-my.sharepoint.com/personal/vincenzo_boccia_unina_it/Documents/Japan_Jan-Mar_2025/Nagoya_Jan2025/GrainDensit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ommunitystudentiunina-my.sharepoint.com/personal/vincenzo_boccia_unina_it/Documents/Japan_Jan-Mar_2025/Nagoya_Feb2025/Horizontal/GrainDensity_DEV_TES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ommunitystudentiunina-my.sharepoint.com/personal/vincenzo_boccia_unina_it/Documents/Japan_Jan-Mar_2025/Nagoya_Feb2025/Horizontal/GrainDensity_DEV_TES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/>
              <a:t>Proton Grain Density vs Stopping Power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9.1911878610339226E-2"/>
          <c:y val="0.10567719662868917"/>
          <c:w val="0.88210504916753774"/>
          <c:h val="0.76780845950622068"/>
        </c:manualLayout>
      </c:layout>
      <c:scatterChart>
        <c:scatterStyle val="lineMarker"/>
        <c:varyColors val="0"/>
        <c:ser>
          <c:idx val="0"/>
          <c:order val="0"/>
          <c:tx>
            <c:v>TEA (2.5%), REVERSAL, Room Temperature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0817349743726868"/>
                  <c:y val="0.1115988420092897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b="1" baseline="0"/>
                      <a:t>y = 0,0225x + 0,078</a:t>
                    </a:r>
                    <a:br>
                      <a:rPr lang="en-US" sz="1050" b="1" baseline="0"/>
                    </a:br>
                    <a:r>
                      <a:rPr lang="en-US" sz="1050" b="1" baseline="0"/>
                      <a:t>R² = 0,9962</a:t>
                    </a:r>
                    <a:endParaRPr lang="en-US" sz="1050" b="1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Sheet1!$D$9:$D$14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Sheet1!$F$9:$F$14</c:f>
              <c:numCache>
                <c:formatCode>General</c:formatCode>
                <c:ptCount val="6"/>
                <c:pt idx="0">
                  <c:v>0.5341571352264386</c:v>
                </c:pt>
                <c:pt idx="1">
                  <c:v>0.418354</c:v>
                </c:pt>
                <c:pt idx="2">
                  <c:v>0.3163938651875835</c:v>
                </c:pt>
                <c:pt idx="3">
                  <c:v>0.25372629941618824</c:v>
                </c:pt>
                <c:pt idx="4">
                  <c:v>0.20453196576946456</c:v>
                </c:pt>
                <c:pt idx="5">
                  <c:v>0.18789558761921107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184-4F0A-91A1-B99DD69051A8}"/>
            </c:ext>
          </c:extLst>
        </c:ser>
        <c:ser>
          <c:idx val="2"/>
          <c:order val="2"/>
          <c:tx>
            <c:v>TEA (2.5%), REVERSAL, T&gt;75°C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Sheet1!$H$22:$H$24</c:f>
                <c:numCache>
                  <c:formatCode>General</c:formatCode>
                  <c:ptCount val="3"/>
                  <c:pt idx="0">
                    <c:v>1.9512425046211878E-2</c:v>
                  </c:pt>
                  <c:pt idx="1">
                    <c:v>1.5852677535340438E-2</c:v>
                  </c:pt>
                  <c:pt idx="2">
                    <c:v>1.9015725950672108E-2</c:v>
                  </c:pt>
                </c:numCache>
              </c:numRef>
            </c:plus>
            <c:minus>
              <c:numRef>
                <c:f>Sheet1!$H$22:$H$24</c:f>
                <c:numCache>
                  <c:formatCode>General</c:formatCode>
                  <c:ptCount val="3"/>
                  <c:pt idx="0">
                    <c:v>1.9512425046211878E-2</c:v>
                  </c:pt>
                  <c:pt idx="1">
                    <c:v>1.5852677535340438E-2</c:v>
                  </c:pt>
                  <c:pt idx="2">
                    <c:v>1.9015725950672108E-2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Sheet1!$D$22:$D$24</c:f>
              <c:numCache>
                <c:formatCode>General</c:formatCode>
                <c:ptCount val="3"/>
                <c:pt idx="0">
                  <c:v>7.6</c:v>
                </c:pt>
                <c:pt idx="1">
                  <c:v>6.2</c:v>
                </c:pt>
                <c:pt idx="2">
                  <c:v>4.9000000000000004</c:v>
                </c:pt>
              </c:numCache>
            </c:numRef>
          </c:xVal>
          <c:yVal>
            <c:numRef>
              <c:f>Sheet1!$F$22:$F$24</c:f>
              <c:numCache>
                <c:formatCode>General</c:formatCode>
                <c:ptCount val="3"/>
                <c:pt idx="0">
                  <c:v>0.2724171241062493</c:v>
                </c:pt>
                <c:pt idx="1">
                  <c:v>0.23743070652473824</c:v>
                </c:pt>
                <c:pt idx="2">
                  <c:v>0.22329514743864814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184-4F0A-91A1-B99DD6905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9344511"/>
        <c:axId val="122116212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Sheet1!$B$5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errBars>
                  <c:errDir val="x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y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Sheet1!$D$10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Sheet1!$F$10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0.418354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C184-4F0A-91A1-B99DD69051A8}"/>
                  </c:ext>
                </c:extLst>
              </c15:ser>
            </c15:filteredScatterSeries>
          </c:ext>
        </c:extLst>
      </c:scatterChart>
      <c:valAx>
        <c:axId val="19293445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Stopping Power in Water (MeV/cm)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221162127"/>
        <c:crosses val="autoZero"/>
        <c:crossBetween val="midCat"/>
      </c:valAx>
      <c:valAx>
        <c:axId val="1221162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Grain Density</a:t>
                </a:r>
                <a:r>
                  <a:rPr lang="it-IT" baseline="0"/>
                  <a:t> (1/µm)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2934451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4880085464884343"/>
          <c:y val="0.50917193998861465"/>
          <c:w val="0.3338351503596737"/>
          <c:h val="0.20648562070894222"/>
        </c:manualLayout>
      </c:layout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Proton Grain Density vs Kinetic</a:t>
            </a:r>
            <a:r>
              <a:rPr lang="en-US" b="1" baseline="0" dirty="0"/>
              <a:t> </a:t>
            </a:r>
            <a:r>
              <a:rPr lang="en-US" b="1" dirty="0"/>
              <a:t>Energy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941685925564497E-2"/>
          <c:y val="0.11546246954373202"/>
          <c:w val="0.87021847997019675"/>
          <c:h val="0.74630847971134562"/>
        </c:manualLayout>
      </c:layout>
      <c:scatterChart>
        <c:scatterStyle val="lineMarker"/>
        <c:varyColors val="0"/>
        <c:ser>
          <c:idx val="0"/>
          <c:order val="0"/>
          <c:tx>
            <c:v>TEA (2.5%), REVERSAL, Room Temperature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Sheet1!$B$9:$B$14</c:f>
              <c:numCache>
                <c:formatCode>General</c:formatCode>
                <c:ptCount val="6"/>
                <c:pt idx="0">
                  <c:v>26</c:v>
                </c:pt>
                <c:pt idx="1">
                  <c:v>41</c:v>
                </c:pt>
                <c:pt idx="2">
                  <c:v>68</c:v>
                </c:pt>
                <c:pt idx="3">
                  <c:v>96</c:v>
                </c:pt>
                <c:pt idx="4">
                  <c:v>126</c:v>
                </c:pt>
                <c:pt idx="5">
                  <c:v>179</c:v>
                </c:pt>
              </c:numCache>
            </c:numRef>
          </c:xVal>
          <c:yVal>
            <c:numRef>
              <c:f>Sheet1!$F$9:$F$14</c:f>
              <c:numCache>
                <c:formatCode>General</c:formatCode>
                <c:ptCount val="6"/>
                <c:pt idx="0">
                  <c:v>0.5341571352264386</c:v>
                </c:pt>
                <c:pt idx="1">
                  <c:v>0.418354</c:v>
                </c:pt>
                <c:pt idx="2">
                  <c:v>0.3163938651875835</c:v>
                </c:pt>
                <c:pt idx="3">
                  <c:v>0.25372629941618824</c:v>
                </c:pt>
                <c:pt idx="4">
                  <c:v>0.20453196576946456</c:v>
                </c:pt>
                <c:pt idx="5">
                  <c:v>0.18789558761921107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43-4D2B-ABBC-C73D1ED63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6213888"/>
        <c:axId val="1806210528"/>
      </c:scatterChart>
      <c:valAx>
        <c:axId val="1806213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Proton </a:t>
                </a:r>
                <a:r>
                  <a:rPr lang="it-IT" dirty="0" err="1"/>
                  <a:t>Kinetic</a:t>
                </a:r>
                <a:r>
                  <a:rPr lang="it-IT" dirty="0"/>
                  <a:t> 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6210528"/>
        <c:crosses val="autoZero"/>
        <c:crossBetween val="midCat"/>
      </c:valAx>
      <c:valAx>
        <c:axId val="180621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Grain Density (1/µm)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6213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224926269430149"/>
          <c:y val="0.24973502434050229"/>
          <c:w val="0.3984623652014519"/>
          <c:h val="0.10145797892941011"/>
        </c:manualLayout>
      </c:layout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b="1" dirty="0"/>
              <a:t>Proton Grain </a:t>
            </a:r>
            <a:r>
              <a:rPr lang="it-IT" sz="2000" b="1" dirty="0" err="1"/>
              <a:t>Density</a:t>
            </a:r>
            <a:r>
              <a:rPr lang="it-IT" sz="2000" b="1" dirty="0"/>
              <a:t> vs </a:t>
            </a:r>
            <a:r>
              <a:rPr lang="it-IT" sz="2000" b="1" dirty="0" err="1"/>
              <a:t>Stopping</a:t>
            </a:r>
            <a:r>
              <a:rPr lang="it-IT" sz="2000" b="1" dirty="0"/>
              <a:t> Power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5911637979889927E-2"/>
          <c:y val="0.10871402866605404"/>
          <c:w val="0.87332287867606551"/>
          <c:h val="0.77064381441073615"/>
        </c:manualLayout>
      </c:layout>
      <c:scatterChart>
        <c:scatterStyle val="lineMarker"/>
        <c:varyColors val="0"/>
        <c:ser>
          <c:idx val="0"/>
          <c:order val="0"/>
          <c:tx>
            <c:v>5° 10 min (Jan25)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Comparisons!$F$13:$F$18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Comparisons!$F$13:$F$18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Comparisons!$D$13:$D$18</c:f>
              <c:numCache>
                <c:formatCode>General</c:formatCode>
                <c:ptCount val="6"/>
                <c:pt idx="0">
                  <c:v>0.5341571352264386</c:v>
                </c:pt>
                <c:pt idx="1">
                  <c:v>0.418354</c:v>
                </c:pt>
                <c:pt idx="2">
                  <c:v>0.3163938651875835</c:v>
                </c:pt>
                <c:pt idx="3">
                  <c:v>0.25372629941618824</c:v>
                </c:pt>
                <c:pt idx="4">
                  <c:v>0.20453196576946456</c:v>
                </c:pt>
                <c:pt idx="5">
                  <c:v>0.18789558761921107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6FB-49DA-B8BE-5DAABE7CB498}"/>
            </c:ext>
          </c:extLst>
        </c:ser>
        <c:ser>
          <c:idx val="1"/>
          <c:order val="1"/>
          <c:tx>
            <c:v>5° 10 min (Feb25)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Comparisons!$J$13:$J$17</c:f>
                <c:numCache>
                  <c:formatCode>General</c:formatCode>
                  <c:ptCount val="5"/>
                  <c:pt idx="0">
                    <c:v>1.929020255020903E-2</c:v>
                  </c:pt>
                  <c:pt idx="3">
                    <c:v>1.5151242952147511E-2</c:v>
                  </c:pt>
                  <c:pt idx="4">
                    <c:v>1.2865113589385031E-2</c:v>
                  </c:pt>
                </c:numCache>
              </c:numRef>
            </c:plus>
            <c:minus>
              <c:numRef>
                <c:f>Comparisons!$J$13:$J$17</c:f>
                <c:numCache>
                  <c:formatCode>General</c:formatCode>
                  <c:ptCount val="5"/>
                  <c:pt idx="0">
                    <c:v>1.929020255020903E-2</c:v>
                  </c:pt>
                  <c:pt idx="3">
                    <c:v>1.5151242952147511E-2</c:v>
                  </c:pt>
                  <c:pt idx="4">
                    <c:v>1.2865113589385031E-2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Comparisons!$H$13:$H$17</c:f>
              <c:numCache>
                <c:formatCode>General</c:formatCode>
                <c:ptCount val="5"/>
                <c:pt idx="0">
                  <c:v>0.56799996343665282</c:v>
                </c:pt>
                <c:pt idx="3">
                  <c:v>0.25884979215076287</c:v>
                </c:pt>
                <c:pt idx="4">
                  <c:v>0.23335093412076929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6FB-49DA-B8BE-5DAABE7CB4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819679"/>
        <c:axId val="807820159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1° 10 min (Feb25)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Comparisons!$N$13:$N$17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1.8779713243018768E-2</c:v>
                        </c:pt>
                        <c:pt idx="2">
                          <c:v>1.4488445792630009E-2</c:v>
                        </c:pt>
                        <c:pt idx="3">
                          <c:v>1.5006353385137772E-2</c:v>
                        </c:pt>
                        <c:pt idx="4">
                          <c:v>1.2622877896906807E-2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Comparisons!$N$13:$N$17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1.8779713243018768E-2</c:v>
                        </c:pt>
                        <c:pt idx="2">
                          <c:v>1.4488445792630009E-2</c:v>
                        </c:pt>
                        <c:pt idx="3">
                          <c:v>1.5006353385137772E-2</c:v>
                        </c:pt>
                        <c:pt idx="4">
                          <c:v>1.2622877896906807E-2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x"/>
                  <c:errBarType val="both"/>
                  <c:errValType val="fixedVal"/>
                  <c:noEndCap val="0"/>
                  <c:val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Comparisons!$E$4:$E$9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20.5</c:v>
                      </c:pt>
                      <c:pt idx="1">
                        <c:v>15</c:v>
                      </c:pt>
                      <c:pt idx="2">
                        <c:v>10.1</c:v>
                      </c:pt>
                      <c:pt idx="3">
                        <c:v>7.6</c:v>
                      </c:pt>
                      <c:pt idx="4">
                        <c:v>6.2</c:v>
                      </c:pt>
                      <c:pt idx="5">
                        <c:v>4.9000000000000004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Comparisons!$L$13:$L$17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0.45119340648354189</c:v>
                      </c:pt>
                      <c:pt idx="2">
                        <c:v>0.3099101070088468</c:v>
                      </c:pt>
                      <c:pt idx="3">
                        <c:v>0.2478988545127879</c:v>
                      </c:pt>
                      <c:pt idx="4">
                        <c:v>0.22229944369951621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66FB-49DA-B8BE-5DAABE7CB498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10° 10 min (Feb 25)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4"/>
                      </a:solidFill>
                      <a:prstDash val="sysDot"/>
                    </a:ln>
                    <a:effectLst/>
                  </c:spPr>
                  <c:trendlineType val="linear"/>
                  <c:dispRSqr val="0"/>
                  <c:dispEq val="0"/>
                </c:trendline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Comparisons!$N$22:$N$26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2.5424741543404881E-2</c:v>
                        </c:pt>
                        <c:pt idx="2">
                          <c:v>1.4521422395138983E-2</c:v>
                        </c:pt>
                        <c:pt idx="3">
                          <c:v>1.6161791394867345E-2</c:v>
                        </c:pt>
                        <c:pt idx="4">
                          <c:v>1.422763704279304E-2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Comparisons!$N$22:$N$26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2.5424741543404881E-2</c:v>
                        </c:pt>
                        <c:pt idx="2">
                          <c:v>1.4521422395138983E-2</c:v>
                        </c:pt>
                        <c:pt idx="3">
                          <c:v>1.6161791394867345E-2</c:v>
                        </c:pt>
                        <c:pt idx="4">
                          <c:v>1.422763704279304E-2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x"/>
                  <c:errBarType val="both"/>
                  <c:errValType val="fixedVal"/>
                  <c:noEndCap val="0"/>
                  <c:val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Comparisons!$E$4:$E$9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20.5</c:v>
                      </c:pt>
                      <c:pt idx="1">
                        <c:v>15</c:v>
                      </c:pt>
                      <c:pt idx="2">
                        <c:v>10.1</c:v>
                      </c:pt>
                      <c:pt idx="3">
                        <c:v>7.6</c:v>
                      </c:pt>
                      <c:pt idx="4">
                        <c:v>6.2</c:v>
                      </c:pt>
                      <c:pt idx="5">
                        <c:v>4.9000000000000004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Comparisons!$L$22:$L$26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0.59418017619243502</c:v>
                      </c:pt>
                      <c:pt idx="2">
                        <c:v>0.31348019577270664</c:v>
                      </c:pt>
                      <c:pt idx="3">
                        <c:v>0.31313838079222417</c:v>
                      </c:pt>
                      <c:pt idx="4">
                        <c:v>0.2870130589646257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6FB-49DA-B8BE-5DAABE7CB498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10° 5 min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5"/>
                      </a:solidFill>
                      <a:prstDash val="sysDot"/>
                    </a:ln>
                    <a:effectLst/>
                  </c:spPr>
                  <c:trendlineType val="linear"/>
                  <c:dispRSqr val="0"/>
                  <c:dispEq val="0"/>
                </c:trendline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Comparisons!$J$22:$J$26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2.0411208220586702E-2</c:v>
                        </c:pt>
                        <c:pt idx="2">
                          <c:v>1.4180666353221634E-2</c:v>
                        </c:pt>
                        <c:pt idx="3">
                          <c:v>1.540619638152407E-2</c:v>
                        </c:pt>
                        <c:pt idx="4">
                          <c:v>1.276775606117537E-2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Comparisons!$J$22:$J$26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2.0411208220586702E-2</c:v>
                        </c:pt>
                        <c:pt idx="2">
                          <c:v>1.4180666353221634E-2</c:v>
                        </c:pt>
                        <c:pt idx="3">
                          <c:v>1.540619638152407E-2</c:v>
                        </c:pt>
                        <c:pt idx="4">
                          <c:v>1.276775606117537E-2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x"/>
                  <c:errBarType val="both"/>
                  <c:errValType val="fixedVal"/>
                  <c:noEndCap val="0"/>
                  <c:val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Comparisons!$E$4:$E$9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20.5</c:v>
                      </c:pt>
                      <c:pt idx="1">
                        <c:v>15</c:v>
                      </c:pt>
                      <c:pt idx="2">
                        <c:v>10.1</c:v>
                      </c:pt>
                      <c:pt idx="3">
                        <c:v>7.6</c:v>
                      </c:pt>
                      <c:pt idx="4">
                        <c:v>6.2</c:v>
                      </c:pt>
                      <c:pt idx="5">
                        <c:v>4.9000000000000004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Comparisons!$H$22:$H$26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0.56770460963281344</c:v>
                      </c:pt>
                      <c:pt idx="2">
                        <c:v>0.28421113451446339</c:v>
                      </c:pt>
                      <c:pt idx="3">
                        <c:v>0.27610223190264305</c:v>
                      </c:pt>
                      <c:pt idx="4">
                        <c:v>0.22745684968571686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6FB-49DA-B8BE-5DAABE7CB498}"/>
                  </c:ext>
                </c:extLst>
              </c15:ser>
            </c15:filteredScatterSeries>
          </c:ext>
        </c:extLst>
      </c:scatterChart>
      <c:valAx>
        <c:axId val="8078196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0" i="0" u="none" strike="noStrike" kern="1200" baseline="0" dirty="0" err="1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Stopping</a:t>
                </a: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Power in Water (MeV/cm)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7820159"/>
        <c:crosses val="autoZero"/>
        <c:crossBetween val="midCat"/>
      </c:valAx>
      <c:valAx>
        <c:axId val="807820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Grain </a:t>
                </a:r>
                <a:r>
                  <a:rPr lang="it-IT" sz="1400" b="0" i="0" u="none" strike="noStrike" kern="1200" baseline="0" dirty="0" err="1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Density</a:t>
                </a: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(1/µm)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78196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3955530791400994"/>
          <c:y val="0.5646477954644975"/>
          <c:w val="0.26821177279501035"/>
          <c:h val="0.185023790727937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b="1" dirty="0"/>
              <a:t>Proton Grain </a:t>
            </a:r>
            <a:r>
              <a:rPr lang="it-IT" sz="2000" b="1" dirty="0" err="1"/>
              <a:t>Density</a:t>
            </a:r>
            <a:r>
              <a:rPr lang="it-IT" sz="2000" b="1" dirty="0"/>
              <a:t> vs </a:t>
            </a:r>
            <a:r>
              <a:rPr lang="it-IT" sz="2000" b="1" dirty="0" err="1"/>
              <a:t>Stopping</a:t>
            </a:r>
            <a:r>
              <a:rPr lang="it-IT" sz="2000" b="1" dirty="0"/>
              <a:t> Power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5° 10 min (Jan25)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Comparisons!$F$13:$F$18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Comparisons!$F$13:$F$18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Comparisons!$D$13:$D$18</c:f>
              <c:numCache>
                <c:formatCode>General</c:formatCode>
                <c:ptCount val="6"/>
                <c:pt idx="0">
                  <c:v>0.5341571352264386</c:v>
                </c:pt>
                <c:pt idx="1">
                  <c:v>0.418354</c:v>
                </c:pt>
                <c:pt idx="2">
                  <c:v>0.3163938651875835</c:v>
                </c:pt>
                <c:pt idx="3">
                  <c:v>0.25372629941618824</c:v>
                </c:pt>
                <c:pt idx="4">
                  <c:v>0.20453196576946456</c:v>
                </c:pt>
                <c:pt idx="5">
                  <c:v>0.18789558761921107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C8-4342-9D5E-E1703305C581}"/>
            </c:ext>
          </c:extLst>
        </c:ser>
        <c:ser>
          <c:idx val="1"/>
          <c:order val="1"/>
          <c:tx>
            <c:v>5° 10 min (Feb25)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Comparisons!$J$13:$J$17</c:f>
                <c:numCache>
                  <c:formatCode>General</c:formatCode>
                  <c:ptCount val="5"/>
                  <c:pt idx="0">
                    <c:v>1.929020255020903E-2</c:v>
                  </c:pt>
                  <c:pt idx="3">
                    <c:v>1.5151242952147511E-2</c:v>
                  </c:pt>
                  <c:pt idx="4">
                    <c:v>1.2865113589385031E-2</c:v>
                  </c:pt>
                </c:numCache>
              </c:numRef>
            </c:plus>
            <c:minus>
              <c:numRef>
                <c:f>Comparisons!$J$13:$J$17</c:f>
                <c:numCache>
                  <c:formatCode>General</c:formatCode>
                  <c:ptCount val="5"/>
                  <c:pt idx="0">
                    <c:v>1.929020255020903E-2</c:v>
                  </c:pt>
                  <c:pt idx="3">
                    <c:v>1.5151242952147511E-2</c:v>
                  </c:pt>
                  <c:pt idx="4">
                    <c:v>1.2865113589385031E-2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Comparisons!$H$13:$H$17</c:f>
              <c:numCache>
                <c:formatCode>General</c:formatCode>
                <c:ptCount val="5"/>
                <c:pt idx="0">
                  <c:v>0.56799996343665282</c:v>
                </c:pt>
                <c:pt idx="3">
                  <c:v>0.25884979215076287</c:v>
                </c:pt>
                <c:pt idx="4">
                  <c:v>0.23335093412076929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0C8-4342-9D5E-E1703305C581}"/>
            </c:ext>
          </c:extLst>
        </c:ser>
        <c:ser>
          <c:idx val="2"/>
          <c:order val="2"/>
          <c:tx>
            <c:v>1° 10 min (Feb25)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Comparisons!$N$13:$N$17</c:f>
                <c:numCache>
                  <c:formatCode>General</c:formatCode>
                  <c:ptCount val="5"/>
                  <c:pt idx="0">
                    <c:v>1.8779713243018768E-2</c:v>
                  </c:pt>
                  <c:pt idx="2">
                    <c:v>1.4488445792630009E-2</c:v>
                  </c:pt>
                  <c:pt idx="3">
                    <c:v>1.5006353385137772E-2</c:v>
                  </c:pt>
                  <c:pt idx="4">
                    <c:v>1.2622877896906807E-2</c:v>
                  </c:pt>
                </c:numCache>
              </c:numRef>
            </c:plus>
            <c:minus>
              <c:numRef>
                <c:f>Comparisons!$N$13:$N$17</c:f>
                <c:numCache>
                  <c:formatCode>General</c:formatCode>
                  <c:ptCount val="5"/>
                  <c:pt idx="0">
                    <c:v>1.8779713243018768E-2</c:v>
                  </c:pt>
                  <c:pt idx="2">
                    <c:v>1.4488445792630009E-2</c:v>
                  </c:pt>
                  <c:pt idx="3">
                    <c:v>1.5006353385137772E-2</c:v>
                  </c:pt>
                  <c:pt idx="4">
                    <c:v>1.2622877896906807E-2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Comparisons!$L$13:$L$17</c:f>
              <c:numCache>
                <c:formatCode>General</c:formatCode>
                <c:ptCount val="5"/>
                <c:pt idx="0">
                  <c:v>0.45119340648354189</c:v>
                </c:pt>
                <c:pt idx="2">
                  <c:v>0.3099101070088468</c:v>
                </c:pt>
                <c:pt idx="3">
                  <c:v>0.2478988545127879</c:v>
                </c:pt>
                <c:pt idx="4">
                  <c:v>0.22229944369951621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0C8-4342-9D5E-E1703305C581}"/>
            </c:ext>
          </c:extLst>
        </c:ser>
        <c:ser>
          <c:idx val="3"/>
          <c:order val="3"/>
          <c:tx>
            <c:v>10° 10 min (Feb 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Comparisons!$N$22:$N$26</c:f>
                <c:numCache>
                  <c:formatCode>General</c:formatCode>
                  <c:ptCount val="5"/>
                  <c:pt idx="0">
                    <c:v>2.5424741543404881E-2</c:v>
                  </c:pt>
                  <c:pt idx="2">
                    <c:v>1.4521422395138983E-2</c:v>
                  </c:pt>
                  <c:pt idx="3">
                    <c:v>1.6161791394867345E-2</c:v>
                  </c:pt>
                  <c:pt idx="4">
                    <c:v>1.422763704279304E-2</c:v>
                  </c:pt>
                </c:numCache>
              </c:numRef>
            </c:plus>
            <c:minus>
              <c:numRef>
                <c:f>Comparisons!$N$22:$N$26</c:f>
                <c:numCache>
                  <c:formatCode>General</c:formatCode>
                  <c:ptCount val="5"/>
                  <c:pt idx="0">
                    <c:v>2.5424741543404881E-2</c:v>
                  </c:pt>
                  <c:pt idx="2">
                    <c:v>1.4521422395138983E-2</c:v>
                  </c:pt>
                  <c:pt idx="3">
                    <c:v>1.6161791394867345E-2</c:v>
                  </c:pt>
                  <c:pt idx="4">
                    <c:v>1.422763704279304E-2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Comparisons!$L$22:$L$26</c:f>
              <c:numCache>
                <c:formatCode>General</c:formatCode>
                <c:ptCount val="5"/>
                <c:pt idx="0">
                  <c:v>0.59418017619243502</c:v>
                </c:pt>
                <c:pt idx="2">
                  <c:v>0.31348019577270664</c:v>
                </c:pt>
                <c:pt idx="3">
                  <c:v>0.31313838079222417</c:v>
                </c:pt>
                <c:pt idx="4">
                  <c:v>0.2870130589646257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0C8-4342-9D5E-E1703305C581}"/>
            </c:ext>
          </c:extLst>
        </c:ser>
        <c:ser>
          <c:idx val="4"/>
          <c:order val="4"/>
          <c:tx>
            <c:v>10° 5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Comparisons!$J$22:$J$26</c:f>
                <c:numCache>
                  <c:formatCode>General</c:formatCode>
                  <c:ptCount val="5"/>
                  <c:pt idx="0">
                    <c:v>2.0411208220586702E-2</c:v>
                  </c:pt>
                  <c:pt idx="2">
                    <c:v>1.4180666353221634E-2</c:v>
                  </c:pt>
                  <c:pt idx="3">
                    <c:v>1.540619638152407E-2</c:v>
                  </c:pt>
                  <c:pt idx="4">
                    <c:v>1.276775606117537E-2</c:v>
                  </c:pt>
                </c:numCache>
              </c:numRef>
            </c:plus>
            <c:minus>
              <c:numRef>
                <c:f>Comparisons!$J$22:$J$26</c:f>
                <c:numCache>
                  <c:formatCode>General</c:formatCode>
                  <c:ptCount val="5"/>
                  <c:pt idx="0">
                    <c:v>2.0411208220586702E-2</c:v>
                  </c:pt>
                  <c:pt idx="2">
                    <c:v>1.4180666353221634E-2</c:v>
                  </c:pt>
                  <c:pt idx="3">
                    <c:v>1.540619638152407E-2</c:v>
                  </c:pt>
                  <c:pt idx="4">
                    <c:v>1.276775606117537E-2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Comparisons!$H$22:$H$26</c:f>
              <c:numCache>
                <c:formatCode>General</c:formatCode>
                <c:ptCount val="5"/>
                <c:pt idx="0">
                  <c:v>0.56770460963281344</c:v>
                </c:pt>
                <c:pt idx="2">
                  <c:v>0.28421113451446339</c:v>
                </c:pt>
                <c:pt idx="3">
                  <c:v>0.27610223190264305</c:v>
                </c:pt>
                <c:pt idx="4">
                  <c:v>0.22745684968571686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0C8-4342-9D5E-E1703305C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819679"/>
        <c:axId val="807820159"/>
      </c:scatterChart>
      <c:valAx>
        <c:axId val="8078196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0" i="0" u="none" strike="noStrike" kern="1200" baseline="0" dirty="0" err="1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Stopping</a:t>
                </a: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Power in Water (MeV/cm)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7820159"/>
        <c:crosses val="autoZero"/>
        <c:crossBetween val="midCat"/>
      </c:valAx>
      <c:valAx>
        <c:axId val="807820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Grain </a:t>
                </a:r>
                <a:r>
                  <a:rPr lang="it-IT" sz="1400" b="0" i="0" u="none" strike="noStrike" kern="1200" baseline="0" dirty="0" err="1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Density</a:t>
                </a: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(1/µm)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78196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B0625-BABB-4377-98E1-8A010F875A99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98995-51C5-45CE-BBE5-6088E803BE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8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8995-51C5-45CE-BBE5-6088E803BEE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471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7EDE-0280-23D8-269A-B4B7587E6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0A7B9AA-B4C2-0C3D-F908-FF8E00B66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A028F74-CAD2-05A5-1D9A-7FF509C5D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E0011A-D568-CE88-C829-BADE1046B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8995-51C5-45CE-BBE5-6088E803BEE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662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E693C-979C-7627-C1E9-7C7925270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350D78E-1DAF-9B90-2D6A-9409A2BED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808CE0E-F28A-5FAF-5CF9-4B057B4F61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EDF180-1AB0-AE13-9D25-036CCE34E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8995-51C5-45CE-BBE5-6088E803BEE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082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A6427-5092-5055-AF10-726B17BB3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BFA664-8D86-58A3-251B-6E9F1535C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A4AEA51-CBFE-676B-20B7-89ABD9C79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77ADF9-ED70-2418-C83A-D73696130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8995-51C5-45CE-BBE5-6088E803BEE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91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8995-51C5-45CE-BBE5-6088E803BEE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01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EAF4-EA0E-AB9F-9265-7FBD98A33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00309-0746-8E51-4B4C-A7E74F2D2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67956-070B-AC0C-F7A1-28865E317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92EF6-2F01-408E-9F5E-F95EB08E245C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5D9E9-5B00-80B4-6C3B-D2949A81C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4F3B2-CB6D-6335-0DC3-3101CE02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95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B67E7-8249-BD2F-88D2-1523717C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B0620-12BB-1068-DFB9-42CE10A9E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A3499-E9A5-7652-30E0-3AB8EEB8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1ACD-D0B5-40CC-8E9F-CB48242B8BCD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A0DDD-B274-4D23-D392-A2F0934B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B2773-8833-D20E-0C42-533CE4E8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09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4E9BD-4600-87D5-E19C-7C3C644E2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C75B5-D747-43F6-DDB5-BAF424DC7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AD16D-705E-251F-50B9-725CC259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B3BD9-D85D-41FA-9A23-0E8B6BAFC483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341F-D591-3B4E-A6E6-0F2DD8E2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C6F77-1A67-3146-27FD-A17B7FF5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59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BC8F1-5B10-E838-F688-E397B5BC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A0C4F-0A1A-CD44-91EE-8ECEA3ABD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28BEB-89B5-24C7-C5D7-9C2D96E0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03B3-562F-4BAC-8907-989650A8268E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CD1DF-AC26-4108-CD35-F8B97550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C71A2-C408-81ED-DEA9-0F78534B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64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BA85-62C2-9792-92E9-D6B8ED03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B1799-2D7E-91FD-AA3B-E61702D06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5FE0-4783-C40B-C854-747037E45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7640-1934-4EAA-BAFD-66F1270A24AA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B28A1-84B2-9F96-678C-0C6B35B4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616FE-E414-23CA-39F4-9FA4B52C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20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7ED6B-C54C-C2D2-587E-C77F51C2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AD9EC-25C3-EF2C-55B1-13283E4A3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45416-584B-4864-19A7-6DE77AD2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9A504-5A5F-F52A-C028-314EE751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BEF-3585-45F8-9DDA-0DB71C0F6E44}" type="datetime1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47A36-1215-B34B-BAF4-36AB62EA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83E2E-67B2-A227-108D-6673E1C8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59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4B5DF-CEA2-B885-71A1-5AD6AB40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45C6E-39D4-1D85-0053-321108827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40F5D-8635-518A-D0F1-E96DB16D6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2A2F1-9772-3F1D-29B7-64F8381F1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650F92-1018-5AAE-EFCF-CD724FFFE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61E0E8-C98C-F753-078A-70DE0C94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4C6A-EE5E-45AD-BF15-11542F6FDEFB}" type="datetime1">
              <a:rPr lang="en-GB" smtClean="0"/>
              <a:t>27/05/2025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31D13-2BB0-1E78-27C4-6FD75FCA6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BC2C6-5F92-5650-8613-99CBB3D8D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10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0C90-12AC-A45E-FCE3-F781FEE1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0AE86-50BA-886B-2940-9419831C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23FE-9D8A-420A-99AE-AECEBB5F1581}" type="datetime1">
              <a:rPr lang="en-GB" smtClean="0"/>
              <a:t>27/05/2025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2CD07-2222-BA88-AE95-12CFF9E1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F0DB9-50C4-9EBE-C914-9F4734D1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F8B492-F4E2-8F0A-6A08-01C97EC2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2FC4-DCA5-44CC-8D72-629DC094E9CA}" type="datetime1">
              <a:rPr lang="en-GB" smtClean="0"/>
              <a:t>27/05/2025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035B5-AE26-E822-8F23-85657573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B6EA2-52A8-A156-EC9F-87AB31B5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9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34B4-B6CC-1CF0-12C7-69FB45996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1C25-AE54-88E7-31BE-EE4588C7E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601EA-C76B-8520-2A24-5AC3D9B53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8C025-555C-7025-E8D5-9C3DDDCB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61F2-B7E6-41D8-82CE-9316DDBD163E}" type="datetime1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A8253-075F-CB33-F148-FBABD5A78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0BE06-8D0A-E408-9089-23DC5DBB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95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8657-18F6-F2A6-8628-166648555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337E2-B4F7-D303-41F2-4535E3FE5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D7BD4-9C84-3AD1-2F8D-AEBF2DA8D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33E6A-6C96-5F73-5B02-5288B154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6CAC-5AE1-4563-8675-F86049EC32A6}" type="datetime1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B2349-9D32-BC85-7A3B-72D7CD6C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BFD9D-14AC-918C-F4A0-34D65A92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41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28A14-6E3F-67BC-0C6E-D3BB3021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4D354-0FA3-0693-CA0A-81426AD14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BDE79-AF22-1798-171D-BE3F164BD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4C52A-05C2-42C2-961B-66EDD57E1E5B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65BC8-D9B3-CBB1-BE44-F17137F2D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BC0B3-D556-8FE2-FA22-56F9CAEFE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62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0.png"/><Relationship Id="rId4" Type="http://schemas.openxmlformats.org/officeDocument/2006/relationships/image" Target="../media/image24.tif"/><Relationship Id="rId9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82FF83-8A85-4400-814A-617C38FDF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DD462A-A596-3623-9AE9-829548EA9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799" y="403240"/>
            <a:ext cx="5885506" cy="2712688"/>
          </a:xfrm>
        </p:spPr>
        <p:txBody>
          <a:bodyPr anchor="t">
            <a:normAutofit/>
          </a:bodyPr>
          <a:lstStyle/>
          <a:p>
            <a:r>
              <a:rPr lang="it-IT" b="1" dirty="0"/>
              <a:t>Update on NIT R&amp;D and </a:t>
            </a:r>
            <a:br>
              <a:rPr lang="it-IT" b="1" dirty="0"/>
            </a:br>
            <a:r>
              <a:rPr lang="it-IT" b="1" dirty="0"/>
              <a:t>Data </a:t>
            </a:r>
            <a:r>
              <a:rPr lang="it-IT" b="1" dirty="0" err="1"/>
              <a:t>Takings</a:t>
            </a:r>
            <a:endParaRPr lang="it-IT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0386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9414" y="232757"/>
            <a:ext cx="3765762" cy="6259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cerchio, emblema, simbolo, arte&#10;&#10;Descrizione generata automaticamente">
            <a:extLst>
              <a:ext uri="{FF2B5EF4-FFF2-40B4-BE49-F238E27FC236}">
                <a16:creationId xmlns:a16="http://schemas.microsoft.com/office/drawing/2014/main" id="{30FDA648-5348-E0B1-8C7D-8B0FE51A2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40" y="403240"/>
            <a:ext cx="1831652" cy="1822494"/>
          </a:xfrm>
          <a:prstGeom prst="rect">
            <a:avLst/>
          </a:prstGeom>
        </p:spPr>
      </p:pic>
      <p:pic>
        <p:nvPicPr>
          <p:cNvPr id="7" name="Immagine 6" descr="Immagine che contiene cerchio, schermata, Elementi grafici, logo&#10;&#10;Descrizione generata automaticamente">
            <a:extLst>
              <a:ext uri="{FF2B5EF4-FFF2-40B4-BE49-F238E27FC236}">
                <a16:creationId xmlns:a16="http://schemas.microsoft.com/office/drawing/2014/main" id="{2BF742CF-866D-7001-670C-C1ED47D6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370" y="2426312"/>
            <a:ext cx="2429992" cy="1822494"/>
          </a:xfrm>
          <a:prstGeom prst="rect">
            <a:avLst/>
          </a:prstGeom>
        </p:spPr>
      </p:pic>
      <p:pic>
        <p:nvPicPr>
          <p:cNvPr id="5" name="Immagine 4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5FDF8169-97EF-9A7B-F983-27B87E419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23" y="4623218"/>
            <a:ext cx="3259287" cy="147482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3DC6B5-87AA-87D9-2910-2EEDC4A2662B}"/>
              </a:ext>
            </a:extLst>
          </p:cNvPr>
          <p:cNvSpPr txBox="1"/>
          <p:nvPr/>
        </p:nvSpPr>
        <p:spPr>
          <a:xfrm>
            <a:off x="1419617" y="5037623"/>
            <a:ext cx="6155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/>
              <a:t>MAECI-MOFFIITS Meeting, 27 </a:t>
            </a:r>
            <a:r>
              <a:rPr lang="it-IT" sz="2000" b="1" i="1" dirty="0" err="1"/>
              <a:t>May</a:t>
            </a:r>
            <a:r>
              <a:rPr lang="it-IT" sz="2000" b="1" i="1" dirty="0"/>
              <a:t> 2025</a:t>
            </a:r>
          </a:p>
          <a:p>
            <a:pPr algn="ctr"/>
            <a:r>
              <a:rPr lang="it-IT" sz="2000" b="1" i="1" dirty="0"/>
              <a:t>Hotel Lungomare, Riccione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6A190E-7CBB-0F74-A816-BD1C0781EE76}"/>
              </a:ext>
            </a:extLst>
          </p:cNvPr>
          <p:cNvSpPr txBox="1"/>
          <p:nvPr/>
        </p:nvSpPr>
        <p:spPr>
          <a:xfrm>
            <a:off x="1449552" y="314432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0" i="0" u="none" strike="noStrike" baseline="0" dirty="0">
                <a:solidFill>
                  <a:srgbClr val="31374D"/>
                </a:solidFill>
                <a:latin typeface="ZKBPBS+Garamond"/>
              </a:rPr>
              <a:t>A. Alexandrov, </a:t>
            </a:r>
            <a:r>
              <a:rPr lang="it-IT" sz="2000" b="0" i="0" u="sng" strike="noStrike" baseline="0" dirty="0">
                <a:solidFill>
                  <a:srgbClr val="31374D"/>
                </a:solidFill>
                <a:latin typeface="ZKBPBS+Garamond"/>
              </a:rPr>
              <a:t>V. Boccia</a:t>
            </a:r>
            <a:r>
              <a:rPr lang="it-IT" sz="2000" b="0" i="0" u="none" strike="noStrike" baseline="0" dirty="0">
                <a:solidFill>
                  <a:srgbClr val="31374D"/>
                </a:solidFill>
                <a:latin typeface="ZKBPBS+Garamond"/>
              </a:rPr>
              <a:t>, N. D’Ambrosio, G. De Lellis, G. Galati, A. Lauria, S. Masci, M.C. Montesi, V. </a:t>
            </a:r>
            <a:r>
              <a:rPr lang="it-IT" sz="2000" b="0" i="0" u="none" strike="noStrike" baseline="0" dirty="0" err="1">
                <a:solidFill>
                  <a:srgbClr val="31374D"/>
                </a:solidFill>
                <a:latin typeface="ZKBPBS+Garamond"/>
              </a:rPr>
              <a:t>Tioukov</a:t>
            </a:r>
            <a:endParaRPr lang="it-IT" sz="20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C8FF78-F536-155A-5133-C93ECF506269}"/>
              </a:ext>
            </a:extLst>
          </p:cNvPr>
          <p:cNvSpPr txBox="1"/>
          <p:nvPr/>
        </p:nvSpPr>
        <p:spPr>
          <a:xfrm>
            <a:off x="1446720" y="40111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1" u="sng" strike="noStrike" baseline="0" dirty="0">
                <a:solidFill>
                  <a:srgbClr val="31374D"/>
                </a:solidFill>
                <a:latin typeface="AZPFRB+Garamond-Italic"/>
              </a:rPr>
              <a:t>Università di Napoli “Federico II”, INFN Napoli </a:t>
            </a:r>
          </a:p>
          <a:p>
            <a:pPr algn="ctr"/>
            <a:r>
              <a:rPr lang="it-IT" b="0" i="1" u="none" strike="noStrike" baseline="0" dirty="0">
                <a:solidFill>
                  <a:srgbClr val="31374D"/>
                </a:solidFill>
                <a:latin typeface="AZPFRB+Garamond-Italic"/>
              </a:rPr>
              <a:t>Università di Bari “Aldo Moro”, INFN Bari</a:t>
            </a:r>
          </a:p>
          <a:p>
            <a:pPr algn="ctr"/>
            <a:r>
              <a:rPr lang="it-IT" i="1" dirty="0">
                <a:solidFill>
                  <a:srgbClr val="31374D"/>
                </a:solidFill>
                <a:latin typeface="AZPFRB+Garamond-Italic"/>
              </a:rPr>
              <a:t>Laboratori Nazionali del Gran Sasso</a:t>
            </a:r>
            <a:r>
              <a:rPr lang="it-IT" b="0" i="1" u="none" strike="noStrike" baseline="0" dirty="0">
                <a:solidFill>
                  <a:srgbClr val="31374D"/>
                </a:solidFill>
                <a:latin typeface="AZPFRB+Garamond-Italic"/>
              </a:rPr>
              <a:t> 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A90807A0-1D6C-28B6-54BD-681A89005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59" y="579966"/>
            <a:ext cx="1469042" cy="14690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002950-44DA-37F4-071E-3D2C5E78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" y="5839464"/>
            <a:ext cx="5404757" cy="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925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43280-7FAF-DC29-A64A-23C7EAC72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B89F78-DC2E-8797-F7B0-5AC3DCBBDB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8F52007B-28A2-DB6E-77C4-95BD6E60A902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88D1DBA-F287-B905-970F-768EE7BCE223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41571F76-3141-67B7-7F2B-66C1F1BFDEA1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4DDD2D7-C0E2-F7BB-2E30-84DE20466D10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7F4535E-0A38-4AB4-93FE-E135B2E5240D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9F293EC7-154A-3204-7799-7CF18B2D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B65F69-451F-9498-1335-54901F2D7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33" y="294794"/>
            <a:ext cx="652766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46A8259-79F1-377C-8AE8-5298702A8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83" y="294794"/>
            <a:ext cx="652766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899B3C17-5965-43EC-8E38-526FB18CB754}"/>
              </a:ext>
            </a:extLst>
          </p:cNvPr>
          <p:cNvGrpSpPr/>
          <p:nvPr/>
        </p:nvGrpSpPr>
        <p:grpSpPr>
          <a:xfrm rot="10800000">
            <a:off x="1214409" y="2846618"/>
            <a:ext cx="1042416" cy="2952391"/>
            <a:chOff x="424543" y="1524000"/>
            <a:chExt cx="843643" cy="2389414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7F44FC78-02CE-63CC-40BD-FCCF4265FFC0}"/>
                </a:ext>
              </a:extLst>
            </p:cNvPr>
            <p:cNvSpPr/>
            <p:nvPr/>
          </p:nvSpPr>
          <p:spPr>
            <a:xfrm>
              <a:off x="424543" y="1524000"/>
              <a:ext cx="843643" cy="23894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4618B93D-D22E-E5E6-04C9-4C32C6DCEFE7}"/>
                </a:ext>
              </a:extLst>
            </p:cNvPr>
            <p:cNvSpPr/>
            <p:nvPr/>
          </p:nvSpPr>
          <p:spPr>
            <a:xfrm rot="10800000">
              <a:off x="424543" y="1524000"/>
              <a:ext cx="843643" cy="5660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TEA (2.5%) REVERSAL</a:t>
              </a:r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2CC595F-49ED-3526-D1B0-5395C8257A29}"/>
              </a:ext>
            </a:extLst>
          </p:cNvPr>
          <p:cNvCxnSpPr>
            <a:cxnSpLocks/>
          </p:cNvCxnSpPr>
          <p:nvPr/>
        </p:nvCxnSpPr>
        <p:spPr>
          <a:xfrm>
            <a:off x="1735616" y="711347"/>
            <a:ext cx="0" cy="2057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369C42D-E3F8-BC1E-61C3-F25BBDA49103}"/>
              </a:ext>
            </a:extLst>
          </p:cNvPr>
          <p:cNvSpPr txBox="1"/>
          <p:nvPr/>
        </p:nvSpPr>
        <p:spPr>
          <a:xfrm>
            <a:off x="792119" y="225712"/>
            <a:ext cx="1886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Proton </a:t>
            </a:r>
            <a:r>
              <a:rPr lang="it-IT" sz="2400" b="1" dirty="0" err="1">
                <a:solidFill>
                  <a:srgbClr val="FF0000"/>
                </a:solidFill>
              </a:rPr>
              <a:t>Beam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6235F07A-B761-591D-921B-89AEB1151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86" y="294794"/>
            <a:ext cx="653906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E392867-211C-534B-BE2B-39B8CD26A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601" y="294794"/>
            <a:ext cx="652766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4A0DCFE5-1CC0-6164-8D2F-74B3504DE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07" y="294794"/>
            <a:ext cx="652765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Immagine 37" descr="Immagine che contiene spazio, pialla/aereo&#10;&#10;Descrizione generata automaticamente">
            <a:extLst>
              <a:ext uri="{FF2B5EF4-FFF2-40B4-BE49-F238E27FC236}">
                <a16:creationId xmlns:a16="http://schemas.microsoft.com/office/drawing/2014/main" id="{CAD23C6C-FBDF-BEBF-C17C-60CF45CE0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71" y="294794"/>
            <a:ext cx="854157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38AFF8C4-B848-35AB-FA61-D01B955A757D}"/>
              </a:ext>
            </a:extLst>
          </p:cNvPr>
          <p:cNvCxnSpPr>
            <a:cxnSpLocks/>
          </p:cNvCxnSpPr>
          <p:nvPr/>
        </p:nvCxnSpPr>
        <p:spPr>
          <a:xfrm>
            <a:off x="4428700" y="6357651"/>
            <a:ext cx="370658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19AE7A6-793D-FE26-753B-81305AFC478A}"/>
              </a:ext>
            </a:extLst>
          </p:cNvPr>
          <p:cNvSpPr txBox="1"/>
          <p:nvPr/>
        </p:nvSpPr>
        <p:spPr>
          <a:xfrm>
            <a:off x="482801" y="6169347"/>
            <a:ext cx="6346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chemeClr val="accent1"/>
                </a:solidFill>
              </a:rPr>
              <a:t>Proton Energy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D59AF73-5F50-0042-FAC1-9C19400D313B}"/>
              </a:ext>
            </a:extLst>
          </p:cNvPr>
          <p:cNvSpPr txBox="1"/>
          <p:nvPr/>
        </p:nvSpPr>
        <p:spPr>
          <a:xfrm>
            <a:off x="2698719" y="5872442"/>
            <a:ext cx="1495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End of range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A9577730-5E54-FB5C-C180-6AE4063E0D47}"/>
                  </a:ext>
                </a:extLst>
              </p:cNvPr>
              <p:cNvSpPr txBox="1"/>
              <p:nvPr/>
            </p:nvSpPr>
            <p:spPr>
              <a:xfrm>
                <a:off x="4387943" y="5872442"/>
                <a:ext cx="6539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~26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A9577730-5E54-FB5C-C180-6AE4063E0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943" y="5872442"/>
                <a:ext cx="653906" cy="338554"/>
              </a:xfrm>
              <a:prstGeom prst="rect">
                <a:avLst/>
              </a:prstGeom>
              <a:blipFill>
                <a:blip r:embed="rId9"/>
                <a:stretch>
                  <a:fillRect l="-22430" r="-18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65E72BA1-6FCD-42C6-003F-EA0121118D19}"/>
                  </a:ext>
                </a:extLst>
              </p:cNvPr>
              <p:cNvSpPr txBox="1"/>
              <p:nvPr/>
            </p:nvSpPr>
            <p:spPr>
              <a:xfrm>
                <a:off x="5652552" y="5872442"/>
                <a:ext cx="6539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~68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65E72BA1-6FCD-42C6-003F-EA0121118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552" y="5872442"/>
                <a:ext cx="653906" cy="338554"/>
              </a:xfrm>
              <a:prstGeom prst="rect">
                <a:avLst/>
              </a:prstGeom>
              <a:blipFill>
                <a:blip r:embed="rId10"/>
                <a:stretch>
                  <a:fillRect l="-22222" r="-175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6D10DEED-EE05-DBA4-6974-83942DEB0D4C}"/>
                  </a:ext>
                </a:extLst>
              </p:cNvPr>
              <p:cNvSpPr txBox="1"/>
              <p:nvPr/>
            </p:nvSpPr>
            <p:spPr>
              <a:xfrm>
                <a:off x="6868386" y="5872442"/>
                <a:ext cx="6539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~96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6D10DEED-EE05-DBA4-6974-83942DEB0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386" y="5872442"/>
                <a:ext cx="653906" cy="338554"/>
              </a:xfrm>
              <a:prstGeom prst="rect">
                <a:avLst/>
              </a:prstGeom>
              <a:blipFill>
                <a:blip r:embed="rId11"/>
                <a:stretch>
                  <a:fillRect l="-22430" r="-18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15C1774-3B34-8000-DA61-9866C9B8F525}"/>
                  </a:ext>
                </a:extLst>
              </p:cNvPr>
              <p:cNvSpPr txBox="1"/>
              <p:nvPr/>
            </p:nvSpPr>
            <p:spPr>
              <a:xfrm>
                <a:off x="8056889" y="5872442"/>
                <a:ext cx="6539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~126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15C1774-3B34-8000-DA61-9866C9B8F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889" y="5872442"/>
                <a:ext cx="653906" cy="338554"/>
              </a:xfrm>
              <a:prstGeom prst="rect">
                <a:avLst/>
              </a:prstGeom>
              <a:blipFill>
                <a:blip r:embed="rId12"/>
                <a:stretch>
                  <a:fillRect l="-31776" r="-271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C86DD569-048F-BB76-E7C6-0DBABCD7E3A8}"/>
                  </a:ext>
                </a:extLst>
              </p:cNvPr>
              <p:cNvSpPr txBox="1"/>
              <p:nvPr/>
            </p:nvSpPr>
            <p:spPr>
              <a:xfrm>
                <a:off x="9238164" y="5872442"/>
                <a:ext cx="6539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~179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C86DD569-048F-BB76-E7C6-0DBABCD7E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164" y="5872442"/>
                <a:ext cx="653906" cy="338554"/>
              </a:xfrm>
              <a:prstGeom prst="rect">
                <a:avLst/>
              </a:prstGeom>
              <a:blipFill>
                <a:blip r:embed="rId13"/>
                <a:stretch>
                  <a:fillRect l="-30556" r="-268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6F1E7A-19E6-71E2-35A4-49CD53AF3FE0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716086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D899D-46CB-6374-38C6-6E32EE650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88C077-E697-0089-7F2E-935C40DB19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F7760DD8-0E7C-2851-D524-D429CA306C57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DD4A6C-10AE-54AD-0F5F-EB43E1A1469B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6F3DD94-4100-2725-2B76-9AA7C1C0B93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59F8D4FE-B056-8E71-46E8-C910739E5335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Grain Density Calibration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5FF260F-89E7-BF08-4250-44EA4A30523A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8BCA701-FD93-A60E-8D39-0E9602FB6C5A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1D626491-56BF-39EA-367E-B56FFEDD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6</a:t>
            </a:r>
          </a:p>
        </p:txBody>
      </p:sp>
      <p:graphicFrame>
        <p:nvGraphicFramePr>
          <p:cNvPr id="12" name="グラフ 2">
            <a:extLst>
              <a:ext uri="{FF2B5EF4-FFF2-40B4-BE49-F238E27FC236}">
                <a16:creationId xmlns:a16="http://schemas.microsoft.com/office/drawing/2014/main" id="{B2F883B0-64CF-4884-8FDC-ACBEE2E4B6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4520700"/>
              </p:ext>
            </p:extLst>
          </p:nvPr>
        </p:nvGraphicFramePr>
        <p:xfrm>
          <a:off x="334438" y="2716136"/>
          <a:ext cx="5915880" cy="4024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E077BD1B-01FB-35C8-D4EF-AA64D7126E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5968827"/>
              </p:ext>
            </p:extLst>
          </p:nvPr>
        </p:nvGraphicFramePr>
        <p:xfrm>
          <a:off x="6340231" y="2672442"/>
          <a:ext cx="5761857" cy="412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7A9E06-19DF-9D90-2409-09D66E37FBC3}"/>
              </a:ext>
            </a:extLst>
          </p:cNvPr>
          <p:cNvSpPr txBox="1"/>
          <p:nvPr/>
        </p:nvSpPr>
        <p:spPr>
          <a:xfrm>
            <a:off x="38101" y="633844"/>
            <a:ext cx="11541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Proton energy </a:t>
            </a:r>
            <a:r>
              <a:rPr lang="it-IT" sz="2000" dirty="0" err="1">
                <a:latin typeface="Arial Nova Light" panose="020B0304020202020204" pitchFamily="34" charset="0"/>
              </a:rPr>
              <a:t>loss</a:t>
            </a:r>
            <a:r>
              <a:rPr lang="it-IT" sz="2000" dirty="0">
                <a:latin typeface="Arial Nova Light" panose="020B0304020202020204" pitchFamily="34" charset="0"/>
              </a:rPr>
              <a:t> in the </a:t>
            </a:r>
            <a:r>
              <a:rPr lang="it-IT" sz="2000" dirty="0" err="1">
                <a:latin typeface="Arial Nova Light" panose="020B0304020202020204" pitchFamily="34" charset="0"/>
              </a:rPr>
              <a:t>emulsion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layer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simulated</a:t>
            </a:r>
            <a:r>
              <a:rPr lang="it-IT" sz="2000" dirty="0">
                <a:latin typeface="Arial Nova Light" panose="020B0304020202020204" pitchFamily="34" charset="0"/>
              </a:rPr>
              <a:t> with Geant4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Grain </a:t>
            </a:r>
            <a:r>
              <a:rPr lang="it-IT" sz="2000" dirty="0" err="1">
                <a:latin typeface="Arial Nova Light" panose="020B0304020202020204" pitchFamily="34" charset="0"/>
              </a:rPr>
              <a:t>density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measured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manually</a:t>
            </a:r>
            <a:r>
              <a:rPr lang="it-IT" sz="2000" dirty="0">
                <a:latin typeface="Arial Nova Light" panose="020B0304020202020204" pitchFamily="34" charset="0"/>
              </a:rPr>
              <a:t> after </a:t>
            </a:r>
            <a:r>
              <a:rPr lang="it-IT" sz="2000" dirty="0" err="1">
                <a:latin typeface="Arial Nova Light" panose="020B0304020202020204" pitchFamily="34" charset="0"/>
              </a:rPr>
              <a:t>choosing</a:t>
            </a:r>
            <a:r>
              <a:rPr lang="it-IT" sz="2000" dirty="0">
                <a:latin typeface="Arial Nova Light" panose="020B0304020202020204" pitchFamily="34" charset="0"/>
              </a:rPr>
              <a:t> 10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tracks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different</a:t>
            </a:r>
            <a:r>
              <a:rPr lang="it-IT" sz="2000" dirty="0">
                <a:latin typeface="Arial Nova Light" panose="020B0304020202020204" pitchFamily="34" charset="0"/>
              </a:rPr>
              <a:t> «</a:t>
            </a:r>
            <a:r>
              <a:rPr lang="it-IT" sz="2000" dirty="0" err="1">
                <a:latin typeface="Arial Nova Light" panose="020B0304020202020204" pitchFamily="34" charset="0"/>
              </a:rPr>
              <a:t>depths</a:t>
            </a:r>
            <a:r>
              <a:rPr lang="it-IT" sz="2000" dirty="0">
                <a:latin typeface="Arial Nova Light" panose="020B0304020202020204" pitchFamily="34" charset="0"/>
              </a:rPr>
              <a:t>», </a:t>
            </a:r>
            <a:r>
              <a:rPr lang="it-IT" sz="2000" dirty="0" err="1">
                <a:latin typeface="Arial Nova Light" panose="020B0304020202020204" pitchFamily="34" charset="0"/>
              </a:rPr>
              <a:t>corresponding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different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energies (the </a:t>
            </a:r>
            <a:r>
              <a:rPr lang="it-IT" sz="2000" dirty="0" err="1">
                <a:latin typeface="Arial Nova Light" panose="020B0304020202020204" pitchFamily="34" charset="0"/>
              </a:rPr>
              <a:t>uncertainty</a:t>
            </a:r>
            <a:r>
              <a:rPr lang="it-IT" sz="2000" dirty="0">
                <a:latin typeface="Arial Nova Light" panose="020B0304020202020204" pitchFamily="34" charset="0"/>
              </a:rPr>
              <a:t> on the energy </a:t>
            </a:r>
            <a:r>
              <a:rPr lang="it-IT" sz="2000" dirty="0" err="1">
                <a:latin typeface="Arial Nova Light" panose="020B0304020202020204" pitchFamily="34" charset="0"/>
              </a:rPr>
              <a:t>has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neglected</a:t>
            </a:r>
            <a:r>
              <a:rPr lang="it-IT" sz="2000" dirty="0">
                <a:latin typeface="Arial Nova Light" panose="020B03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Small </a:t>
            </a:r>
            <a:r>
              <a:rPr lang="it-IT" sz="2000" dirty="0" err="1">
                <a:latin typeface="Arial Nova Light" panose="020B0304020202020204" pitchFamily="34" charset="0"/>
              </a:rPr>
              <a:t>sensitivity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increase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when</a:t>
            </a:r>
            <a:r>
              <a:rPr lang="it-IT" sz="2000" dirty="0">
                <a:latin typeface="Arial Nova Light" panose="020B0304020202020204" pitchFamily="34" charset="0"/>
              </a:rPr>
              <a:t> the temperature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larger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than</a:t>
            </a:r>
            <a:r>
              <a:rPr lang="it-IT" sz="2000" dirty="0">
                <a:latin typeface="Arial Nova Light" panose="020B0304020202020204" pitchFamily="34" charset="0"/>
              </a:rPr>
              <a:t> 75°: </a:t>
            </a:r>
            <a:r>
              <a:rPr lang="it-IT" sz="2000" dirty="0" err="1">
                <a:latin typeface="Arial Nova Light" panose="020B0304020202020204" pitchFamily="34" charset="0"/>
              </a:rPr>
              <a:t>not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significant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enough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justify</a:t>
            </a:r>
            <a:r>
              <a:rPr lang="it-IT" sz="2000" dirty="0">
                <a:latin typeface="Arial Nova Light" panose="020B0304020202020204" pitchFamily="34" charset="0"/>
              </a:rPr>
              <a:t> the </a:t>
            </a:r>
            <a:r>
              <a:rPr lang="it-IT" sz="2000" dirty="0" err="1">
                <a:latin typeface="Arial Nova Light" panose="020B0304020202020204" pitchFamily="34" charset="0"/>
              </a:rPr>
              <a:t>added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complexity</a:t>
            </a:r>
            <a:r>
              <a:rPr lang="it-IT" sz="2000" dirty="0">
                <a:latin typeface="Arial Nova Light" panose="020B0304020202020204" pitchFamily="34" charset="0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Physics point of </a:t>
            </a:r>
            <a:r>
              <a:rPr lang="it-IT" sz="2000" dirty="0" err="1">
                <a:latin typeface="Arial Nova Light" panose="020B0304020202020204" pitchFamily="34" charset="0"/>
              </a:rPr>
              <a:t>view</a:t>
            </a:r>
            <a:r>
              <a:rPr lang="it-IT" sz="2000" dirty="0">
                <a:latin typeface="Arial Nova Light" panose="020B0304020202020204" pitchFamily="34" charset="0"/>
              </a:rPr>
              <a:t>: </a:t>
            </a:r>
            <a:r>
              <a:rPr lang="it-IT" sz="2000" dirty="0" err="1">
                <a:latin typeface="Arial Nova Light" panose="020B0304020202020204" pitchFamily="34" charset="0"/>
              </a:rPr>
              <a:t>possible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identify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protons</a:t>
            </a:r>
            <a:r>
              <a:rPr lang="it-IT" sz="2000" dirty="0">
                <a:latin typeface="Arial Nova Light" panose="020B0304020202020204" pitchFamily="34" charset="0"/>
              </a:rPr>
              <a:t> and </a:t>
            </a:r>
            <a:r>
              <a:rPr lang="it-IT" sz="2000" dirty="0" err="1">
                <a:latin typeface="Arial Nova Light" panose="020B0304020202020204" pitchFamily="34" charset="0"/>
              </a:rPr>
              <a:t>measure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their</a:t>
            </a:r>
            <a:r>
              <a:rPr lang="it-IT" sz="2000" dirty="0">
                <a:latin typeface="Arial Nova Light" panose="020B0304020202020204" pitchFamily="34" charset="0"/>
              </a:rPr>
              <a:t> energy (and separate </a:t>
            </a:r>
            <a:r>
              <a:rPr lang="it-IT" sz="2000" dirty="0" err="1">
                <a:latin typeface="Arial Nova Light" panose="020B0304020202020204" pitchFamily="34" charset="0"/>
              </a:rPr>
              <a:t>them</a:t>
            </a:r>
            <a:r>
              <a:rPr lang="it-IT" sz="2000" dirty="0">
                <a:latin typeface="Arial Nova Light" panose="020B0304020202020204" pitchFamily="34" charset="0"/>
              </a:rPr>
              <a:t> from </a:t>
            </a:r>
            <a:r>
              <a:rPr lang="it-IT" sz="2000" dirty="0" err="1">
                <a:latin typeface="Arial Nova Light" panose="020B0304020202020204" pitchFamily="34" charset="0"/>
              </a:rPr>
              <a:t>helium</a:t>
            </a:r>
            <a:r>
              <a:rPr lang="it-IT" sz="2000" dirty="0">
                <a:latin typeface="Arial Nova Light" panose="020B0304020202020204" pitchFamily="34" charset="0"/>
              </a:rPr>
              <a:t> tracks)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3B3FF6-69D0-01B0-3DF2-4DCC77706822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3097678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05D9F02-1F44-B10D-F58C-77FBA89F5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B2F65D-6CF4-BA65-48C9-32E1DBAF28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F4D719D1-01C8-2611-1969-A371914A31A5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7C1A890-5E4F-B072-A014-EC84B6C39F3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AA460E7-7E60-A271-0B10-CE312204796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B23B0926-1218-2383-CA3A-B301793C81ED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PMMA Pouring Tests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A7A2EF4-315A-479A-0B90-7059D9BAE927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BF1A45A-03B2-021F-216F-DF80ABCE452A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42B00C43-6396-9B3F-245F-EE966DE4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7</a:t>
            </a:r>
          </a:p>
        </p:txBody>
      </p:sp>
      <p:pic>
        <p:nvPicPr>
          <p:cNvPr id="6" name="Immagine 5" descr="Immagine che contiene interno, arte, cibo&#10;&#10;Descrizione generata automaticamente">
            <a:extLst>
              <a:ext uri="{FF2B5EF4-FFF2-40B4-BE49-F238E27FC236}">
                <a16:creationId xmlns:a16="http://schemas.microsoft.com/office/drawing/2014/main" id="{BBCD8D10-5164-DB12-5F4A-ECCEC749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41" y="922590"/>
            <a:ext cx="4610100" cy="2590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 descr="Immagine che contiene persona, scatola, strumento, interno&#10;&#10;Descrizione generata automaticamente">
            <a:extLst>
              <a:ext uri="{FF2B5EF4-FFF2-40B4-BE49-F238E27FC236}">
                <a16:creationId xmlns:a16="http://schemas.microsoft.com/office/drawing/2014/main" id="{E16207FB-BB99-E36C-0CBB-0B81B52D5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42" y="2022678"/>
            <a:ext cx="1884683" cy="335345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73">
                <a:extLst>
                  <a:ext uri="{FF2B5EF4-FFF2-40B4-BE49-F238E27FC236}">
                    <a16:creationId xmlns:a16="http://schemas.microsoft.com/office/drawing/2014/main" id="{BB62908D-4A96-131D-1D66-53D888E544C3}"/>
                  </a:ext>
                </a:extLst>
              </p:cNvPr>
              <p:cNvSpPr txBox="1"/>
              <p:nvPr/>
            </p:nvSpPr>
            <p:spPr>
              <a:xfrm>
                <a:off x="43262" y="712301"/>
                <a:ext cx="4887967" cy="6017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In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order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to do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pouring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necessary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to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treat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the PMMA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plastic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with a corona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discharge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machine,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before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applying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an Under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Coat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(UC)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First,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tested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pouring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with 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thin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(200 </a:t>
                </a:r>
                <a14:m>
                  <m:oMath xmlns:m="http://schemas.openxmlformats.org/officeDocument/2006/math">
                    <m:r>
                      <a:rPr lang="it-IT" sz="200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200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) PMMA base in Nagoya and standard UC, with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poor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results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: NIT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detached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from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plastic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after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removing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the tape!</a:t>
                </a:r>
              </a:p>
              <a:p>
                <a:pPr marL="146050" lvl="0">
                  <a:buClr>
                    <a:srgbClr val="233A44"/>
                  </a:buClr>
                  <a:buSzPct val="100000"/>
                  <a:defRPr/>
                </a:pPr>
                <a:endParaRPr lang="it-IT" kern="0" dirty="0">
                  <a:solidFill>
                    <a:srgbClr val="92D050"/>
                  </a:solidFill>
                </a:endParaRPr>
              </a:p>
              <a:p>
                <a:pPr marL="48895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A second test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Toho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university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has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shown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that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issue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was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low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humidity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it-IT" sz="200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 40% in Nagoya vs </a:t>
                </a:r>
                <a14:m>
                  <m:oMath xmlns:m="http://schemas.openxmlformats.org/officeDocument/2006/math">
                    <m:r>
                      <a:rPr lang="it-IT" sz="2000">
                        <a:latin typeface="Cambria Math" panose="02040503050406030204" pitchFamily="18" charset="0"/>
                      </a:rPr>
                      <m:t>~65%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 in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Toho</a:t>
                </a:r>
                <a:r>
                  <a:rPr lang="it-IT" sz="2000" dirty="0">
                    <a:latin typeface="Arial Nova Light" panose="020B0304020202020204" pitchFamily="34" charset="0"/>
                  </a:rPr>
                  <a:t>)</a:t>
                </a:r>
              </a:p>
              <a:p>
                <a:pPr marL="48895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The second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pouring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test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was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more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successful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but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the samples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detached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from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plastic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after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final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protection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coating</a:t>
                </a:r>
              </a:p>
              <a:p>
                <a:pPr marL="457200" marR="0" lvl="0" indent="-3111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3A44"/>
                  </a:buClr>
                  <a:buSzPct val="100000"/>
                  <a:buFont typeface="Wingdings" panose="05000000000000000000" pitchFamily="2" charset="2"/>
                  <a:buChar char="v"/>
                  <a:tabLst/>
                  <a:defRPr/>
                </a:pPr>
                <a:endParaRPr kumimoji="0" lang="it-IT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457200" marR="0" lvl="0" indent="-3111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3A44"/>
                  </a:buClr>
                  <a:buSzPct val="100000"/>
                  <a:buFont typeface="Wingdings" panose="05000000000000000000" pitchFamily="2" charset="2"/>
                  <a:buChar char="v"/>
                  <a:tabLst/>
                  <a:defRPr/>
                </a:pPr>
                <a:endParaRPr kumimoji="0" lang="it-IT" sz="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9" name="CasellaDiTesto 73">
                <a:extLst>
                  <a:ext uri="{FF2B5EF4-FFF2-40B4-BE49-F238E27FC236}">
                    <a16:creationId xmlns:a16="http://schemas.microsoft.com/office/drawing/2014/main" id="{BB62908D-4A96-131D-1D66-53D888E54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2" y="712301"/>
                <a:ext cx="4887967" cy="6017032"/>
              </a:xfrm>
              <a:prstGeom prst="rect">
                <a:avLst/>
              </a:prstGeom>
              <a:blipFill>
                <a:blip r:embed="rId4"/>
                <a:stretch>
                  <a:fillRect t="-5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 descr="Immagine che contiene testo, edificio, muro, arte&#10;&#10;Descrizione generata automaticamente">
            <a:extLst>
              <a:ext uri="{FF2B5EF4-FFF2-40B4-BE49-F238E27FC236}">
                <a16:creationId xmlns:a16="http://schemas.microsoft.com/office/drawing/2014/main" id="{061EAEFD-402F-1E58-C5C9-5BC2ED29D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43287" y="2791849"/>
            <a:ext cx="2668836" cy="4748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ED2A5F-8588-9DA6-2C19-9C8E79CC9B57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2884183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86E4B-ABA0-2BBB-0EFB-95F2A0777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73EB6E-95D5-0F3D-32CB-8E63C1E981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DB559ED-D04B-80BC-02CD-ACD7F53A576D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F4F0CCF-F19B-D84E-48C2-23038F8E24E8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CE8DC9A0-01FB-4C72-E412-0AE876E31C4F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32C810E0-F349-9DF2-E260-888F09C377CD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Second exposure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18434C-D9B4-7CB2-D271-077ED907AB9F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74C1222-5D6C-631D-4B11-4526A57C07B1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D8D0906F-CB7E-FB6C-2840-5A4842E9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5C7251-5433-4597-F51B-798729F9D9E9}"/>
              </a:ext>
            </a:extLst>
          </p:cNvPr>
          <p:cNvSpPr txBox="1"/>
          <p:nvPr/>
        </p:nvSpPr>
        <p:spPr>
          <a:xfrm>
            <a:off x="38101" y="633844"/>
            <a:ext cx="11541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Light" panose="020B0304020202020204" pitchFamily="34" charset="0"/>
              </a:rPr>
              <a:t>Measure</a:t>
            </a:r>
            <a:r>
              <a:rPr lang="it-IT" dirty="0">
                <a:latin typeface="Arial Nova Light" panose="020B0304020202020204" pitchFamily="34" charset="0"/>
              </a:rPr>
              <a:t> the </a:t>
            </a:r>
            <a:r>
              <a:rPr lang="it-IT" dirty="0" err="1">
                <a:latin typeface="Arial Nova Light" panose="020B0304020202020204" pitchFamily="34" charset="0"/>
              </a:rPr>
              <a:t>primary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proton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density</a:t>
            </a:r>
            <a:r>
              <a:rPr lang="it-IT" dirty="0">
                <a:latin typeface="Arial Nova Light" panose="020B0304020202020204" pitchFamily="34" charset="0"/>
              </a:rPr>
              <a:t> and the </a:t>
            </a:r>
            <a:r>
              <a:rPr lang="it-IT" dirty="0" err="1">
                <a:latin typeface="Arial Nova Light" panose="020B0304020202020204" pitchFamily="34" charset="0"/>
              </a:rPr>
              <a:t>repeatibility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when</a:t>
            </a:r>
            <a:r>
              <a:rPr lang="it-IT" dirty="0">
                <a:latin typeface="Arial Nova Light" panose="020B0304020202020204" pitchFamily="34" charset="0"/>
              </a:rPr>
              <a:t> close to zero Machine Units (down to 0.025 MU)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OPERA-like </a:t>
            </a:r>
            <a:r>
              <a:rPr lang="it-IT" dirty="0" err="1">
                <a:latin typeface="Arial Nova Light" panose="020B0304020202020204" pitchFamily="34" charset="0"/>
              </a:rPr>
              <a:t>emulsion</a:t>
            </a:r>
            <a:r>
              <a:rPr lang="it-IT" dirty="0">
                <a:latin typeface="Arial Nova Light" panose="020B0304020202020204" pitchFamily="34" charset="0"/>
              </a:rPr>
              <a:t> gel </a:t>
            </a:r>
            <a:r>
              <a:rPr lang="it-IT" dirty="0" err="1">
                <a:latin typeface="Arial Nova Light" panose="020B0304020202020204" pitchFamily="34" charset="0"/>
              </a:rPr>
              <a:t>poured</a:t>
            </a:r>
            <a:r>
              <a:rPr lang="it-IT" dirty="0">
                <a:latin typeface="Arial Nova Light" panose="020B0304020202020204" pitchFamily="34" charset="0"/>
              </a:rPr>
              <a:t> on slide glasses and </a:t>
            </a:r>
            <a:r>
              <a:rPr lang="it-IT" dirty="0" err="1">
                <a:latin typeface="Arial Nova Light" panose="020B0304020202020204" pitchFamily="34" charset="0"/>
              </a:rPr>
              <a:t>exposed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vertically</a:t>
            </a:r>
            <a:endParaRPr lang="it-IT" dirty="0">
              <a:latin typeface="Arial Nova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Test the </a:t>
            </a:r>
            <a:r>
              <a:rPr lang="it-IT" dirty="0" err="1">
                <a:latin typeface="Arial Nova Light" panose="020B0304020202020204" pitchFamily="34" charset="0"/>
              </a:rPr>
              <a:t>repeatability</a:t>
            </a:r>
            <a:r>
              <a:rPr lang="it-IT" dirty="0">
                <a:latin typeface="Arial Nova Light" panose="020B0304020202020204" pitchFamily="34" charset="0"/>
              </a:rPr>
              <a:t> of the grain </a:t>
            </a:r>
            <a:r>
              <a:rPr lang="it-IT" dirty="0" err="1">
                <a:latin typeface="Arial Nova Light" panose="020B0304020202020204" pitchFamily="34" charset="0"/>
              </a:rPr>
              <a:t>density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calibration</a:t>
            </a:r>
            <a:r>
              <a:rPr lang="it-IT" dirty="0">
                <a:latin typeface="Arial Nova Light" panose="020B0304020202020204" pitchFamily="34" charset="0"/>
              </a:rPr>
              <a:t> by </a:t>
            </a:r>
            <a:r>
              <a:rPr lang="it-IT" dirty="0" err="1">
                <a:latin typeface="Arial Nova Light" panose="020B0304020202020204" pitchFamily="34" charset="0"/>
              </a:rPr>
              <a:t>using</a:t>
            </a:r>
            <a:r>
              <a:rPr lang="it-IT" dirty="0">
                <a:latin typeface="Arial Nova Light" panose="020B0304020202020204" pitchFamily="34" charset="0"/>
              </a:rPr>
              <a:t> a </a:t>
            </a:r>
            <a:r>
              <a:rPr lang="it-IT" dirty="0" err="1">
                <a:latin typeface="Arial Nova Light" panose="020B0304020202020204" pitchFamily="34" charset="0"/>
              </a:rPr>
              <a:t>different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emulsion</a:t>
            </a:r>
            <a:r>
              <a:rPr lang="it-IT" dirty="0">
                <a:latin typeface="Arial Nova Light" panose="020B0304020202020204" pitchFamily="34" charset="0"/>
              </a:rPr>
              <a:t> batch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Test </a:t>
            </a:r>
            <a:r>
              <a:rPr lang="it-IT" dirty="0" err="1">
                <a:latin typeface="Arial Nova Light" panose="020B0304020202020204" pitchFamily="34" charset="0"/>
              </a:rPr>
              <a:t>different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development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parameters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Light" panose="020B0304020202020204" pitchFamily="34" charset="0"/>
              </a:rPr>
              <a:t>Perform</a:t>
            </a:r>
            <a:r>
              <a:rPr lang="it-IT" dirty="0">
                <a:latin typeface="Arial Nova Light" panose="020B0304020202020204" pitchFamily="34" charset="0"/>
              </a:rPr>
              <a:t> a first </a:t>
            </a:r>
            <a:r>
              <a:rPr lang="it-IT" dirty="0" err="1">
                <a:latin typeface="Arial Nova Light" panose="020B0304020202020204" pitchFamily="34" charset="0"/>
              </a:rPr>
              <a:t>physics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measurement</a:t>
            </a:r>
            <a:r>
              <a:rPr lang="it-IT" dirty="0">
                <a:latin typeface="Arial Nova Light" panose="020B0304020202020204" pitchFamily="34" charset="0"/>
              </a:rPr>
              <a:t> in «conservative» </a:t>
            </a:r>
            <a:r>
              <a:rPr lang="it-IT" dirty="0" err="1">
                <a:latin typeface="Arial Nova Light" panose="020B0304020202020204" pitchFamily="34" charset="0"/>
              </a:rPr>
              <a:t>conditions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</a:p>
        </p:txBody>
      </p:sp>
      <p:pic>
        <p:nvPicPr>
          <p:cNvPr id="12" name="Immagine 11" descr="Immagine che contiene vestiti, persona, uomo, muro&#10;&#10;Il contenuto generato dall'IA potrebbe non essere corretto.">
            <a:extLst>
              <a:ext uri="{FF2B5EF4-FFF2-40B4-BE49-F238E27FC236}">
                <a16:creationId xmlns:a16="http://schemas.microsoft.com/office/drawing/2014/main" id="{57398F3B-36E7-C98D-8E8C-6A9E1D784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29" y="2133831"/>
            <a:ext cx="5832929" cy="4374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magine 16" descr="Immagine che contiene scatola, Materiali da imballaggio, tavolo, Prodotto di carta&#10;&#10;Il contenuto generato dall'IA potrebbe non essere corretto.">
            <a:extLst>
              <a:ext uri="{FF2B5EF4-FFF2-40B4-BE49-F238E27FC236}">
                <a16:creationId xmlns:a16="http://schemas.microsoft.com/office/drawing/2014/main" id="{BEA5CE97-A375-61F3-3442-D5A27090B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57" y="2016404"/>
            <a:ext cx="4163786" cy="3122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magine 13" descr="Immagine che contiene Arte bambini, arte&#10;&#10;Il contenuto generato dall'IA potrebbe non essere corretto.">
            <a:extLst>
              <a:ext uri="{FF2B5EF4-FFF2-40B4-BE49-F238E27FC236}">
                <a16:creationId xmlns:a16="http://schemas.microsoft.com/office/drawing/2014/main" id="{67A78484-F184-BF30-0029-B03C738D0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22" y="4103630"/>
            <a:ext cx="5027388" cy="37705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C944B78-2A04-4CB5-CF7F-CEE88A36FC24}"/>
              </a:ext>
            </a:extLst>
          </p:cNvPr>
          <p:cNvSpPr txBox="1"/>
          <p:nvPr/>
        </p:nvSpPr>
        <p:spPr>
          <a:xfrm>
            <a:off x="7839925" y="2097426"/>
            <a:ext cx="38023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sz="1400" b="1" kern="0" dirty="0" err="1">
                <a:solidFill>
                  <a:prstClr val="black"/>
                </a:solidFill>
              </a:rPr>
              <a:t>Horizontal</a:t>
            </a:r>
            <a:r>
              <a:rPr lang="it-IT" sz="1400" b="1" kern="0" dirty="0">
                <a:solidFill>
                  <a:prstClr val="black"/>
                </a:solidFill>
              </a:rPr>
              <a:t> </a:t>
            </a:r>
            <a:r>
              <a:rPr lang="it-IT" sz="1400" b="1" kern="0" dirty="0" err="1">
                <a:solidFill>
                  <a:prstClr val="black"/>
                </a:solidFill>
              </a:rPr>
              <a:t>exposures</a:t>
            </a:r>
            <a:r>
              <a:rPr lang="it-IT" sz="1400" b="1" kern="0" dirty="0">
                <a:solidFill>
                  <a:prstClr val="black"/>
                </a:solidFill>
              </a:rPr>
              <a:t>: </a:t>
            </a:r>
            <a:r>
              <a:rPr lang="it-IT" sz="1400" b="1" kern="0" dirty="0" err="1">
                <a:solidFill>
                  <a:prstClr val="black"/>
                </a:solidFill>
              </a:rPr>
              <a:t>repeat</a:t>
            </a:r>
            <a:r>
              <a:rPr lang="it-IT" sz="1400" b="1" kern="0" dirty="0">
                <a:solidFill>
                  <a:prstClr val="black"/>
                </a:solidFill>
              </a:rPr>
              <a:t> grain </a:t>
            </a:r>
            <a:r>
              <a:rPr lang="it-IT" sz="1400" b="1" kern="0" dirty="0" err="1">
                <a:solidFill>
                  <a:prstClr val="black"/>
                </a:solidFill>
              </a:rPr>
              <a:t>density</a:t>
            </a:r>
            <a:r>
              <a:rPr lang="it-IT" sz="1400" b="1" kern="0" dirty="0">
                <a:solidFill>
                  <a:prstClr val="black"/>
                </a:solidFill>
              </a:rPr>
              <a:t> </a:t>
            </a:r>
            <a:r>
              <a:rPr lang="it-IT" sz="1400" b="1" kern="0" dirty="0" err="1">
                <a:solidFill>
                  <a:prstClr val="black"/>
                </a:solidFill>
              </a:rPr>
              <a:t>calibration</a:t>
            </a:r>
            <a:endParaRPr lang="it-IT" sz="1400" b="1" kern="0" dirty="0">
              <a:solidFill>
                <a:prstClr val="black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12F1529-941B-643B-6837-6FA86DCEBC4F}"/>
              </a:ext>
            </a:extLst>
          </p:cNvPr>
          <p:cNvSpPr txBox="1"/>
          <p:nvPr/>
        </p:nvSpPr>
        <p:spPr>
          <a:xfrm>
            <a:off x="7590520" y="4290184"/>
            <a:ext cx="380234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sz="1400" b="1" kern="0" dirty="0">
                <a:solidFill>
                  <a:prstClr val="black"/>
                </a:solidFill>
              </a:rPr>
              <a:t>First Physics </a:t>
            </a:r>
            <a:r>
              <a:rPr lang="it-IT" sz="1400" b="1" kern="0" dirty="0" err="1">
                <a:solidFill>
                  <a:prstClr val="black"/>
                </a:solidFill>
              </a:rPr>
              <a:t>Measurement</a:t>
            </a:r>
            <a:r>
              <a:rPr lang="it-IT" sz="1400" b="1" kern="0" dirty="0">
                <a:solidFill>
                  <a:prstClr val="black"/>
                </a:solidFill>
              </a:rPr>
              <a:t> (70 MeV </a:t>
            </a:r>
            <a:r>
              <a:rPr lang="it-IT" sz="1400" b="1" kern="0" dirty="0" err="1">
                <a:solidFill>
                  <a:prstClr val="black"/>
                </a:solidFill>
              </a:rPr>
              <a:t>protons</a:t>
            </a:r>
            <a:r>
              <a:rPr lang="it-IT" sz="1400" b="1" kern="0" dirty="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BD986E-21E0-1C77-5389-E33B169FF252}"/>
              </a:ext>
            </a:extLst>
          </p:cNvPr>
          <p:cNvSpPr txBox="1"/>
          <p:nvPr/>
        </p:nvSpPr>
        <p:spPr>
          <a:xfrm>
            <a:off x="820708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26-28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2091879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03311-CB87-D0E0-EB2C-28B471245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>
            <a:extLst>
              <a:ext uri="{FF2B5EF4-FFF2-40B4-BE49-F238E27FC236}">
                <a16:creationId xmlns:a16="http://schemas.microsoft.com/office/drawing/2014/main" id="{D7B40907-DC44-4FFE-6247-DCE73F8E8BA5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DAACAF1-6622-19BA-7A9E-D1CE513C79BE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B8D60053-945A-3F1E-A85D-67F94393A253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186008B4-700C-597E-0C5F-17EBB861CF41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Grain Density Calibration repeatability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7C7C40-4778-6B94-C579-2965E8794EC2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D3C0187-0C5E-4D6C-E583-923ADCCA572C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EEA49B2D-83E4-B4C3-153F-5462D77F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0754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8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035469F-B583-E744-947C-2F57C7990B80}"/>
              </a:ext>
            </a:extLst>
          </p:cNvPr>
          <p:cNvGrpSpPr/>
          <p:nvPr/>
        </p:nvGrpSpPr>
        <p:grpSpPr>
          <a:xfrm rot="10800000">
            <a:off x="1383139" y="3227614"/>
            <a:ext cx="1042416" cy="2952391"/>
            <a:chOff x="424543" y="1524000"/>
            <a:chExt cx="843643" cy="2389414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7F12475-4198-02CE-864C-589C466C3680}"/>
                </a:ext>
              </a:extLst>
            </p:cNvPr>
            <p:cNvSpPr/>
            <p:nvPr/>
          </p:nvSpPr>
          <p:spPr>
            <a:xfrm>
              <a:off x="424543" y="1524000"/>
              <a:ext cx="843643" cy="23894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15C744D-8D1D-C66F-89AF-605C189DD63A}"/>
                </a:ext>
              </a:extLst>
            </p:cNvPr>
            <p:cNvSpPr/>
            <p:nvPr/>
          </p:nvSpPr>
          <p:spPr>
            <a:xfrm rot="10800000">
              <a:off x="424543" y="1524000"/>
              <a:ext cx="843643" cy="5660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TEA (2.5%) REVERSAL</a:t>
              </a:r>
            </a:p>
          </p:txBody>
        </p:sp>
      </p:grp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6CBC1899-77F7-4173-B148-DAED3F1091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615293"/>
              </p:ext>
            </p:extLst>
          </p:nvPr>
        </p:nvGraphicFramePr>
        <p:xfrm>
          <a:off x="4098597" y="1715807"/>
          <a:ext cx="6641503" cy="4975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DACB9F-E8BB-C51B-2C17-57196F77507B}"/>
              </a:ext>
            </a:extLst>
          </p:cNvPr>
          <p:cNvSpPr txBox="1"/>
          <p:nvPr/>
        </p:nvSpPr>
        <p:spPr>
          <a:xfrm>
            <a:off x="38101" y="633844"/>
            <a:ext cx="11541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The </a:t>
            </a:r>
            <a:r>
              <a:rPr lang="it-IT" sz="2000" dirty="0" err="1">
                <a:latin typeface="Arial Nova Light" panose="020B0304020202020204" pitchFamily="34" charset="0"/>
              </a:rPr>
              <a:t>results</a:t>
            </a:r>
            <a:r>
              <a:rPr lang="it-IT" sz="2000" dirty="0">
                <a:latin typeface="Arial Nova Light" panose="020B0304020202020204" pitchFamily="34" charset="0"/>
              </a:rPr>
              <a:t> of the second </a:t>
            </a:r>
            <a:r>
              <a:rPr lang="it-IT" sz="2000" dirty="0" err="1">
                <a:latin typeface="Arial Nova Light" panose="020B0304020202020204" pitchFamily="34" charset="0"/>
              </a:rPr>
              <a:t>measurement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were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compatible</a:t>
            </a:r>
            <a:r>
              <a:rPr lang="it-IT" sz="2000" dirty="0">
                <a:latin typeface="Arial Nova Light" panose="020B0304020202020204" pitchFamily="34" charset="0"/>
              </a:rPr>
              <a:t> with the </a:t>
            </a:r>
            <a:r>
              <a:rPr lang="it-IT" sz="2000" dirty="0" err="1">
                <a:latin typeface="Arial Nova Light" panose="020B0304020202020204" pitchFamily="34" charset="0"/>
              </a:rPr>
              <a:t>previous</a:t>
            </a:r>
            <a:r>
              <a:rPr lang="it-IT" sz="2000" dirty="0">
                <a:latin typeface="Arial Nova Light" panose="020B0304020202020204" pitchFamily="34" charset="0"/>
              </a:rPr>
              <a:t> one </a:t>
            </a:r>
            <a:r>
              <a:rPr lang="it-IT" sz="2000" dirty="0" err="1">
                <a:latin typeface="Arial Nova Light" panose="020B0304020202020204" pitchFamily="34" charset="0"/>
              </a:rPr>
              <a:t>within</a:t>
            </a:r>
            <a:r>
              <a:rPr lang="it-IT" sz="2000" dirty="0">
                <a:latin typeface="Arial Nova Light" panose="020B0304020202020204" pitchFamily="34" charset="0"/>
              </a:rPr>
              <a:t> the </a:t>
            </a:r>
            <a:r>
              <a:rPr lang="it-IT" sz="2000" dirty="0" err="1">
                <a:latin typeface="Arial Nova Light" panose="020B0304020202020204" pitchFamily="34" charset="0"/>
              </a:rPr>
              <a:t>margin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error</a:t>
            </a:r>
            <a:r>
              <a:rPr lang="it-IT" sz="2000" dirty="0">
                <a:latin typeface="Arial Nova Light" panose="020B0304020202020204" pitchFamily="34" charset="0"/>
              </a:rPr>
              <a:t>, </a:t>
            </a:r>
            <a:r>
              <a:rPr lang="it-IT" sz="2000" dirty="0" err="1">
                <a:latin typeface="Arial Nova Light" panose="020B0304020202020204" pitchFamily="34" charset="0"/>
              </a:rPr>
              <a:t>demonstrating</a:t>
            </a:r>
            <a:r>
              <a:rPr lang="it-IT" sz="2000" dirty="0">
                <a:latin typeface="Arial Nova Light" panose="020B0304020202020204" pitchFamily="34" charset="0"/>
              </a:rPr>
              <a:t> the </a:t>
            </a:r>
            <a:r>
              <a:rPr lang="it-IT" sz="2000" dirty="0" err="1">
                <a:latin typeface="Arial Nova Light" panose="020B0304020202020204" pitchFamily="34" charset="0"/>
              </a:rPr>
              <a:t>robustness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this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result</a:t>
            </a:r>
            <a:endParaRPr lang="it-IT" sz="2000" dirty="0">
              <a:latin typeface="Arial Nova Light" panose="020B0304020202020204" pitchFamily="34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5C9E7C1-0E23-C0B1-40ED-43DF6FBA43D2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904346" y="2101132"/>
            <a:ext cx="0" cy="10486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30F3BBF-1310-8ABD-0B9D-5E4C74A35D52}"/>
              </a:ext>
            </a:extLst>
          </p:cNvPr>
          <p:cNvSpPr txBox="1"/>
          <p:nvPr/>
        </p:nvSpPr>
        <p:spPr>
          <a:xfrm>
            <a:off x="960849" y="1639467"/>
            <a:ext cx="1886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Proton </a:t>
            </a:r>
            <a:r>
              <a:rPr lang="it-IT" sz="2400" b="1" dirty="0" err="1">
                <a:solidFill>
                  <a:srgbClr val="FF0000"/>
                </a:solidFill>
              </a:rPr>
              <a:t>Beam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9282AB-3E0F-AA05-9F4B-67FE01F0EA55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2749548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1E923-3CBE-4D4A-5CC6-94CB6F441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>
            <a:extLst>
              <a:ext uri="{FF2B5EF4-FFF2-40B4-BE49-F238E27FC236}">
                <a16:creationId xmlns:a16="http://schemas.microsoft.com/office/drawing/2014/main" id="{AD0F6270-A93F-B2D2-B282-ACEA7EACFD94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F9483CB-A938-717D-DECE-4FBFCDF5E403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F1767DFA-EC87-03FD-2267-366A67384E88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30628130-7A64-0171-3C89-452850AFEF7A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Tuning the development parameters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AE4885A-FE63-946E-4A1D-C8959B94BA78}"/>
              </a:ext>
            </a:extLst>
          </p:cNvPr>
          <p:cNvSpPr txBox="1"/>
          <p:nvPr/>
        </p:nvSpPr>
        <p:spPr>
          <a:xfrm>
            <a:off x="8077625" y="1093355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E729317-3B62-FD68-34CE-3BBC37054DC9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50572C42-9156-46A6-54A7-82AD94CF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0754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9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0A771FE-3A80-507F-78CD-0A651A4097BE}"/>
              </a:ext>
            </a:extLst>
          </p:cNvPr>
          <p:cNvGrpSpPr/>
          <p:nvPr/>
        </p:nvGrpSpPr>
        <p:grpSpPr>
          <a:xfrm rot="10800000">
            <a:off x="1383139" y="3227614"/>
            <a:ext cx="1042416" cy="2952391"/>
            <a:chOff x="424543" y="1524000"/>
            <a:chExt cx="843643" cy="2389414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7EC55EE-D952-9892-8848-2F98F5EB3AA3}"/>
                </a:ext>
              </a:extLst>
            </p:cNvPr>
            <p:cNvSpPr/>
            <p:nvPr/>
          </p:nvSpPr>
          <p:spPr>
            <a:xfrm>
              <a:off x="424543" y="1524000"/>
              <a:ext cx="843643" cy="23894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96C280DD-865B-9420-6220-8C6D1A5682E6}"/>
                </a:ext>
              </a:extLst>
            </p:cNvPr>
            <p:cNvSpPr/>
            <p:nvPr/>
          </p:nvSpPr>
          <p:spPr>
            <a:xfrm rot="10800000">
              <a:off x="424543" y="1524000"/>
              <a:ext cx="843643" cy="5660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TEA (2.5%) REVERSAL</a:t>
              </a:r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58B5F68-4081-455B-2292-167E0B29BA5F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904346" y="2101132"/>
            <a:ext cx="0" cy="10486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8727CF7-087D-354B-6729-CDE1924D808C}"/>
              </a:ext>
            </a:extLst>
          </p:cNvPr>
          <p:cNvSpPr txBox="1"/>
          <p:nvPr/>
        </p:nvSpPr>
        <p:spPr>
          <a:xfrm>
            <a:off x="960849" y="1639467"/>
            <a:ext cx="1886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Proton </a:t>
            </a:r>
            <a:r>
              <a:rPr lang="it-IT" sz="2400" b="1" dirty="0" err="1">
                <a:solidFill>
                  <a:srgbClr val="FF0000"/>
                </a:solidFill>
              </a:rPr>
              <a:t>Beam</a:t>
            </a:r>
            <a:endParaRPr lang="it-IT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369C1462-4C01-A636-8FEF-BF2DF8F976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15015"/>
              </p:ext>
            </p:extLst>
          </p:nvPr>
        </p:nvGraphicFramePr>
        <p:xfrm>
          <a:off x="3751651" y="1700249"/>
          <a:ext cx="7408531" cy="4990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4C932306-5789-86B2-9956-680AD8176922}"/>
              </a:ext>
            </a:extLst>
          </p:cNvPr>
          <p:cNvSpPr txBox="1"/>
          <p:nvPr/>
        </p:nvSpPr>
        <p:spPr>
          <a:xfrm>
            <a:off x="38101" y="633844"/>
            <a:ext cx="11541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Reversal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tested</a:t>
            </a:r>
            <a:r>
              <a:rPr lang="it-IT" sz="2000" dirty="0">
                <a:latin typeface="Arial Nova Light" panose="020B0304020202020204" pitchFamily="34" charset="0"/>
              </a:rPr>
              <a:t> with </a:t>
            </a:r>
            <a:r>
              <a:rPr lang="it-IT" sz="2000" dirty="0" err="1">
                <a:latin typeface="Arial Nova Light" panose="020B0304020202020204" pitchFamily="34" charset="0"/>
              </a:rPr>
              <a:t>different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temperatures</a:t>
            </a:r>
            <a:r>
              <a:rPr lang="it-IT" sz="2000" dirty="0">
                <a:latin typeface="Arial Nova Light" panose="020B0304020202020204" pitchFamily="34" charset="0"/>
              </a:rPr>
              <a:t> and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times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A small </a:t>
            </a:r>
            <a:r>
              <a:rPr lang="it-IT" sz="2000" dirty="0" err="1">
                <a:latin typeface="Arial Nova Light" panose="020B0304020202020204" pitchFamily="34" charset="0"/>
              </a:rPr>
              <a:t>increase</a:t>
            </a:r>
            <a:r>
              <a:rPr lang="it-IT" sz="2000" dirty="0">
                <a:latin typeface="Arial Nova Light" panose="020B0304020202020204" pitchFamily="34" charset="0"/>
              </a:rPr>
              <a:t> of grain </a:t>
            </a:r>
            <a:r>
              <a:rPr lang="it-IT" sz="2000" dirty="0" err="1">
                <a:latin typeface="Arial Nova Light" panose="020B0304020202020204" pitchFamily="34" charset="0"/>
              </a:rPr>
              <a:t>density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observed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when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developing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10° for 10 minutes. </a:t>
            </a:r>
            <a:r>
              <a:rPr lang="it-IT" sz="2000" dirty="0" err="1">
                <a:latin typeface="Arial Nova Light" panose="020B0304020202020204" pitchFamily="34" charset="0"/>
              </a:rPr>
              <a:t>However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this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condition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also</a:t>
            </a:r>
            <a:r>
              <a:rPr lang="it-IT" sz="2000" dirty="0">
                <a:latin typeface="Arial Nova Light" panose="020B0304020202020204" pitchFamily="34" charset="0"/>
              </a:rPr>
              <a:t> led to an </a:t>
            </a:r>
            <a:r>
              <a:rPr lang="it-IT" sz="2000" dirty="0" err="1">
                <a:latin typeface="Arial Nova Light" panose="020B0304020202020204" pitchFamily="34" charset="0"/>
              </a:rPr>
              <a:t>increase</a:t>
            </a:r>
            <a:r>
              <a:rPr lang="it-IT" sz="2000" dirty="0">
                <a:latin typeface="Arial Nova Light" panose="020B0304020202020204" pitchFamily="34" charset="0"/>
              </a:rPr>
              <a:t> in </a:t>
            </a:r>
            <a:r>
              <a:rPr lang="it-IT" sz="2000" dirty="0" err="1">
                <a:latin typeface="Arial Nova Light" panose="020B0304020202020204" pitchFamily="34" charset="0"/>
              </a:rPr>
              <a:t>fog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density</a:t>
            </a:r>
            <a:endParaRPr lang="it-IT" sz="2000" dirty="0">
              <a:latin typeface="Arial Nova Light" panose="020B03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D44F62-0E55-FE7D-DFFC-A432B00C1F78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2791836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0B748-6F19-FD15-0253-F645CA92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>
            <a:extLst>
              <a:ext uri="{FF2B5EF4-FFF2-40B4-BE49-F238E27FC236}">
                <a16:creationId xmlns:a16="http://schemas.microsoft.com/office/drawing/2014/main" id="{1C70DDCC-FB06-E86F-C771-38A2B41ADDBC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9D4CD7E-8E15-DA88-DD5F-68E8C1B6216D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69858135-A423-D96E-6442-44B41D38FA16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D40F6DBD-7FCA-3C55-CBE7-D1DAA6A5559F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First Physics Measurement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FD1814-8E6E-AB95-FD98-0771924FB4BC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70C1BAF-2DFA-3459-556B-07E76536EEFA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6C59C91D-60E0-2BF8-5C75-BD390CB8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0754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10</a:t>
            </a:r>
          </a:p>
        </p:txBody>
      </p:sp>
      <p:pic>
        <p:nvPicPr>
          <p:cNvPr id="8" name="Immagine 7" descr="Immagine che contiene natura, spazio, Universo, Oggetto astronomico&#10;&#10;Il contenuto generato dall'IA potrebbe non essere corretto.">
            <a:extLst>
              <a:ext uri="{FF2B5EF4-FFF2-40B4-BE49-F238E27FC236}">
                <a16:creationId xmlns:a16="http://schemas.microsoft.com/office/drawing/2014/main" id="{6A92DEAA-1957-BF5A-1CCC-1EE19C7E2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" y="2769733"/>
            <a:ext cx="4627317" cy="3454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A190EBA-4CB6-6CFE-FFD9-25C7D27505D7}"/>
                  </a:ext>
                </a:extLst>
              </p:cNvPr>
              <p:cNvSpPr txBox="1"/>
              <p:nvPr/>
            </p:nvSpPr>
            <p:spPr>
              <a:xfrm>
                <a:off x="38101" y="633844"/>
                <a:ext cx="11541160" cy="2034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Because of the challenges in the production of samples on a PMMA base, the first brick </a:t>
                </a:r>
                <a:r>
                  <a:rPr lang="it-IT" dirty="0" err="1">
                    <a:latin typeface="Arial Nova Light" panose="020B0304020202020204" pitchFamily="34" charset="0"/>
                  </a:rPr>
                  <a:t>was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produced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using</a:t>
                </a:r>
                <a:r>
                  <a:rPr lang="it-IT" dirty="0">
                    <a:latin typeface="Arial Nova Light" panose="020B0304020202020204" pitchFamily="34" charset="0"/>
                  </a:rPr>
                  <a:t> PS (</a:t>
                </a:r>
                <a:r>
                  <a:rPr lang="it-IT" dirty="0" err="1">
                    <a:latin typeface="Arial Nova Light" panose="020B0304020202020204" pitchFamily="34" charset="0"/>
                  </a:rPr>
                  <a:t>polystyrene</a:t>
                </a:r>
                <a:r>
                  <a:rPr lang="it-IT" dirty="0">
                    <a:latin typeface="Arial Nova Light" panose="020B0304020202020204" pitchFamily="34" charset="0"/>
                  </a:rPr>
                  <a:t>) </a:t>
                </a:r>
                <a:r>
                  <a:rPr lang="it-IT" dirty="0" err="1">
                    <a:latin typeface="Arial Nova Light" panose="020B0304020202020204" pitchFamily="34" charset="0"/>
                  </a:rPr>
                  <a:t>which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showed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better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adhesion</a:t>
                </a:r>
                <a:r>
                  <a:rPr lang="it-IT" dirty="0">
                    <a:latin typeface="Arial Nova Light" panose="020B0304020202020204" pitchFamily="34" charset="0"/>
                  </a:rPr>
                  <a:t> and </a:t>
                </a:r>
                <a:r>
                  <a:rPr lang="it-IT" dirty="0" err="1">
                    <a:latin typeface="Arial Nova Light" panose="020B0304020202020204" pitchFamily="34" charset="0"/>
                  </a:rPr>
                  <a:t>developed</a:t>
                </a:r>
                <a:r>
                  <a:rPr lang="it-IT" dirty="0">
                    <a:latin typeface="Arial Nova Light" panose="020B0304020202020204" pitchFamily="34" charset="0"/>
                  </a:rPr>
                  <a:t> with reversal (5°, 10 min)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NIT </a:t>
                </a:r>
                <a:r>
                  <a:rPr lang="it-IT" dirty="0" err="1">
                    <a:latin typeface="Arial Nova Light" panose="020B0304020202020204" pitchFamily="34" charset="0"/>
                  </a:rPr>
                  <a:t>emulsion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layers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were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kept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thin</a:t>
                </a:r>
                <a:r>
                  <a:rPr lang="it-IT" dirty="0">
                    <a:latin typeface="Arial Nova Light" panose="020B0304020202020204" pitchFamily="34" charset="0"/>
                  </a:rPr>
                  <a:t> (35-40 </a:t>
                </a:r>
                <a:r>
                  <a:rPr lang="it-IT" dirty="0" err="1">
                    <a:latin typeface="Arial Nova Light" panose="020B0304020202020204" pitchFamily="34" charset="0"/>
                  </a:rPr>
                  <a:t>microns</a:t>
                </a:r>
                <a:r>
                  <a:rPr lang="it-IT" dirty="0">
                    <a:latin typeface="Arial Nova Light" panose="020B0304020202020204" pitchFamily="34" charset="0"/>
                  </a:rPr>
                  <a:t>) to reduce </a:t>
                </a:r>
                <a:r>
                  <a:rPr lang="it-IT" dirty="0" err="1">
                    <a:latin typeface="Arial Nova Light" panose="020B0304020202020204" pitchFamily="34" charset="0"/>
                  </a:rPr>
                  <a:t>mechanical</a:t>
                </a:r>
                <a:r>
                  <a:rPr lang="it-IT" dirty="0">
                    <a:latin typeface="Arial Nova Light" panose="020B0304020202020204" pitchFamily="34" charset="0"/>
                  </a:rPr>
                  <a:t> stress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Using PS </a:t>
                </a:r>
                <a:r>
                  <a:rPr lang="it-IT" dirty="0" err="1">
                    <a:latin typeface="Arial Nova Light" panose="020B0304020202020204" pitchFamily="34" charset="0"/>
                  </a:rPr>
                  <a:t>worsens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contrast</a:t>
                </a:r>
                <a:r>
                  <a:rPr lang="it-IT" dirty="0">
                    <a:latin typeface="Arial Nova Light" panose="020B0304020202020204" pitchFamily="34" charset="0"/>
                  </a:rPr>
                  <a:t>, making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identification</a:t>
                </a:r>
                <a:r>
                  <a:rPr lang="it-IT" dirty="0">
                    <a:latin typeface="Arial Nova Light" panose="020B0304020202020204" pitchFamily="34" charset="0"/>
                  </a:rPr>
                  <a:t> of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proton</a:t>
                </a:r>
                <a:r>
                  <a:rPr lang="it-IT" dirty="0">
                    <a:latin typeface="Arial Nova Light" panose="020B0304020202020204" pitchFamily="34" charset="0"/>
                  </a:rPr>
                  <a:t> tracks </a:t>
                </a:r>
                <a:r>
                  <a:rPr lang="it-IT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higher</a:t>
                </a:r>
                <a:r>
                  <a:rPr lang="it-IT" dirty="0">
                    <a:latin typeface="Arial Nova Light" panose="020B0304020202020204" pitchFamily="34" charset="0"/>
                  </a:rPr>
                  <a:t> energies more </a:t>
                </a:r>
                <a:r>
                  <a:rPr lang="it-IT" dirty="0" err="1">
                    <a:latin typeface="Arial Nova Light" panose="020B0304020202020204" pitchFamily="34" charset="0"/>
                  </a:rPr>
                  <a:t>difficult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 first </a:t>
                </a:r>
                <a:r>
                  <a:rPr lang="it-IT" dirty="0" err="1">
                    <a:latin typeface="Arial Nova Light" panose="020B0304020202020204" pitchFamily="34" charset="0"/>
                  </a:rPr>
                  <a:t>measurement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performed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dirty="0">
                    <a:latin typeface="Arial Nova Light" panose="020B0304020202020204" pitchFamily="34" charset="0"/>
                  </a:rPr>
                  <a:t> 70 MeV (</a:t>
                </a:r>
                <a:r>
                  <a:rPr lang="it-IT" dirty="0" err="1">
                    <a:latin typeface="Arial Nova Light" panose="020B0304020202020204" pitchFamily="34" charset="0"/>
                  </a:rPr>
                  <a:t>measured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density</a:t>
                </a:r>
                <a:r>
                  <a:rPr lang="it-IT" dirty="0">
                    <a:latin typeface="Arial Nova Light" panose="020B030402020202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1.4×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Sample area </a:t>
                </a:r>
                <a:r>
                  <a:rPr lang="it-IT" dirty="0" err="1">
                    <a:latin typeface="Arial Nova Light" panose="020B0304020202020204" pitchFamily="34" charset="0"/>
                  </a:rPr>
                  <a:t>was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~6×3.5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. </a:t>
                </a:r>
                <a:r>
                  <a:rPr lang="it-IT" dirty="0" err="1">
                    <a:latin typeface="Arial Nova Light" panose="020B0304020202020204" pitchFamily="34" charset="0"/>
                  </a:rPr>
                  <a:t>Assuming</a:t>
                </a:r>
                <a:r>
                  <a:rPr lang="it-IT" dirty="0">
                    <a:latin typeface="Arial Nova Light" panose="020B0304020202020204" pitchFamily="34" charset="0"/>
                  </a:rPr>
                  <a:t> a sensitive area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5×2.5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, </a:t>
                </a:r>
                <a:r>
                  <a:rPr lang="it-IT" dirty="0" err="1">
                    <a:latin typeface="Arial Nova Light" panose="020B0304020202020204" pitchFamily="34" charset="0"/>
                  </a:rPr>
                  <a:t>about</a:t>
                </a:r>
                <a:r>
                  <a:rPr lang="it-IT" dirty="0">
                    <a:latin typeface="Arial Nova Light" panose="020B0304020202020204" pitchFamily="34" charset="0"/>
                  </a:rPr>
                  <a:t> 16.000 interactions are </a:t>
                </a:r>
                <a:r>
                  <a:rPr lang="it-IT" dirty="0" err="1">
                    <a:latin typeface="Arial Nova Light" panose="020B0304020202020204" pitchFamily="34" charset="0"/>
                  </a:rPr>
                  <a:t>expected</a:t>
                </a:r>
                <a:r>
                  <a:rPr lang="it-IT" dirty="0">
                    <a:latin typeface="Arial Nova Light" panose="020B0304020202020204" pitchFamily="34" charset="0"/>
                  </a:rPr>
                  <a:t> in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emulsion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layers</a:t>
                </a:r>
                <a:r>
                  <a:rPr lang="it-IT" dirty="0">
                    <a:latin typeface="Arial Nova Light" panose="020B0304020202020204" pitchFamily="34" charset="0"/>
                  </a:rPr>
                  <a:t> (18 NIT </a:t>
                </a:r>
                <a:r>
                  <a:rPr lang="it-IT" dirty="0" err="1">
                    <a:latin typeface="Arial Nova Light" panose="020B0304020202020204" pitchFamily="34" charset="0"/>
                  </a:rPr>
                  <a:t>films</a:t>
                </a:r>
                <a:r>
                  <a:rPr lang="it-IT" dirty="0">
                    <a:latin typeface="Arial Nova Light" panose="020B0304020202020204" pitchFamily="34" charset="0"/>
                  </a:rPr>
                  <a:t> in </a:t>
                </a:r>
                <a:r>
                  <a:rPr lang="it-IT" dirty="0" err="1">
                    <a:latin typeface="Arial Nova Light" panose="020B0304020202020204" pitchFamily="34" charset="0"/>
                  </a:rPr>
                  <a:t>total</a:t>
                </a:r>
                <a:r>
                  <a:rPr lang="it-IT" dirty="0">
                    <a:latin typeface="Arial Nova Light" panose="020B03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A190EBA-4CB6-6CFE-FFD9-25C7D2750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1" y="633844"/>
                <a:ext cx="11541160" cy="2034403"/>
              </a:xfrm>
              <a:prstGeom prst="rect">
                <a:avLst/>
              </a:prstGeom>
              <a:blipFill>
                <a:blip r:embed="rId4"/>
                <a:stretch>
                  <a:fillRect l="-317" t="-1497" b="-38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381764-6A4F-C39B-4B7B-5F84885B9F38}"/>
              </a:ext>
            </a:extLst>
          </p:cNvPr>
          <p:cNvSpPr txBox="1"/>
          <p:nvPr/>
        </p:nvSpPr>
        <p:spPr>
          <a:xfrm>
            <a:off x="708863" y="6312450"/>
            <a:ext cx="380234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sz="1400" b="1" kern="0" dirty="0">
                <a:solidFill>
                  <a:prstClr val="black"/>
                </a:solidFill>
              </a:rPr>
              <a:t>OPERA </a:t>
            </a:r>
            <a:r>
              <a:rPr lang="it-IT" sz="1400" b="1" kern="0" dirty="0" err="1">
                <a:solidFill>
                  <a:prstClr val="black"/>
                </a:solidFill>
              </a:rPr>
              <a:t>layer</a:t>
            </a:r>
            <a:r>
              <a:rPr lang="it-IT" sz="1400" b="1" kern="0" dirty="0">
                <a:solidFill>
                  <a:prstClr val="black"/>
                </a:solidFill>
              </a:rPr>
              <a:t> </a:t>
            </a:r>
            <a:r>
              <a:rPr lang="it-IT" sz="1400" b="1" kern="0" dirty="0" err="1">
                <a:solidFill>
                  <a:prstClr val="black"/>
                </a:solidFill>
              </a:rPr>
              <a:t>used</a:t>
            </a:r>
            <a:r>
              <a:rPr lang="it-IT" sz="1400" b="1" kern="0" dirty="0">
                <a:solidFill>
                  <a:prstClr val="black"/>
                </a:solidFill>
              </a:rPr>
              <a:t> </a:t>
            </a:r>
            <a:r>
              <a:rPr lang="it-IT" sz="1400" b="1" kern="0" dirty="0" err="1">
                <a:solidFill>
                  <a:prstClr val="black"/>
                </a:solidFill>
              </a:rPr>
              <a:t>as</a:t>
            </a:r>
            <a:r>
              <a:rPr lang="it-IT" sz="1400" b="1" kern="0" dirty="0">
                <a:solidFill>
                  <a:prstClr val="black"/>
                </a:solidFill>
              </a:rPr>
              <a:t> </a:t>
            </a:r>
            <a:r>
              <a:rPr lang="it-IT" sz="1400" b="1" kern="0" dirty="0" err="1">
                <a:solidFill>
                  <a:prstClr val="black"/>
                </a:solidFill>
              </a:rPr>
              <a:t>beam</a:t>
            </a:r>
            <a:r>
              <a:rPr lang="it-IT" sz="1400" b="1" kern="0" dirty="0">
                <a:solidFill>
                  <a:prstClr val="black"/>
                </a:solidFill>
              </a:rPr>
              <a:t> monitor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BDD830D6-A2BD-197E-77F2-7F6CAD31F5BF}"/>
              </a:ext>
            </a:extLst>
          </p:cNvPr>
          <p:cNvGrpSpPr/>
          <p:nvPr/>
        </p:nvGrpSpPr>
        <p:grpSpPr>
          <a:xfrm>
            <a:off x="4980791" y="2694596"/>
            <a:ext cx="7136800" cy="3813932"/>
            <a:chOff x="-224864" y="2960027"/>
            <a:chExt cx="7136800" cy="3813932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48AC8892-06CC-83C4-EAE4-69870D7969FC}"/>
                </a:ext>
              </a:extLst>
            </p:cNvPr>
            <p:cNvGrpSpPr/>
            <p:nvPr/>
          </p:nvGrpSpPr>
          <p:grpSpPr>
            <a:xfrm>
              <a:off x="1633669" y="4001907"/>
              <a:ext cx="4248152" cy="2329546"/>
              <a:chOff x="2574471" y="3363683"/>
              <a:chExt cx="4248152" cy="2329546"/>
            </a:xfrm>
          </p:grpSpPr>
          <p:grpSp>
            <p:nvGrpSpPr>
              <p:cNvPr id="34" name="Gruppo 33">
                <a:extLst>
                  <a:ext uri="{FF2B5EF4-FFF2-40B4-BE49-F238E27FC236}">
                    <a16:creationId xmlns:a16="http://schemas.microsoft.com/office/drawing/2014/main" id="{B9A0630C-4B97-B0A1-73DD-1150FCC73CFA}"/>
                  </a:ext>
                </a:extLst>
              </p:cNvPr>
              <p:cNvGrpSpPr/>
              <p:nvPr/>
            </p:nvGrpSpPr>
            <p:grpSpPr>
              <a:xfrm>
                <a:off x="2574471" y="3363685"/>
                <a:ext cx="827314" cy="2329544"/>
                <a:chOff x="2862943" y="3385456"/>
                <a:chExt cx="827314" cy="2329544"/>
              </a:xfrm>
            </p:grpSpPr>
            <p:sp>
              <p:nvSpPr>
                <p:cNvPr id="49" name="Rettangolo 48">
                  <a:extLst>
                    <a:ext uri="{FF2B5EF4-FFF2-40B4-BE49-F238E27FC236}">
                      <a16:creationId xmlns:a16="http://schemas.microsoft.com/office/drawing/2014/main" id="{620D56A3-6BCA-1E69-36B4-46C3D80FC341}"/>
                    </a:ext>
                  </a:extLst>
                </p:cNvPr>
                <p:cNvSpPr/>
                <p:nvPr/>
              </p:nvSpPr>
              <p:spPr>
                <a:xfrm>
                  <a:off x="2862943" y="3385457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0" name="Rettangolo 49">
                  <a:extLst>
                    <a:ext uri="{FF2B5EF4-FFF2-40B4-BE49-F238E27FC236}">
                      <a16:creationId xmlns:a16="http://schemas.microsoft.com/office/drawing/2014/main" id="{38366797-B2E6-5F4E-1441-8F59A67161E0}"/>
                    </a:ext>
                  </a:extLst>
                </p:cNvPr>
                <p:cNvSpPr/>
                <p:nvPr/>
              </p:nvSpPr>
              <p:spPr>
                <a:xfrm>
                  <a:off x="3048000" y="3385457"/>
                  <a:ext cx="457200" cy="232954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1" name="Rettangolo 50">
                  <a:extLst>
                    <a:ext uri="{FF2B5EF4-FFF2-40B4-BE49-F238E27FC236}">
                      <a16:creationId xmlns:a16="http://schemas.microsoft.com/office/drawing/2014/main" id="{024EECC4-A1AD-FFB0-985C-FC1264DEC8E2}"/>
                    </a:ext>
                  </a:extLst>
                </p:cNvPr>
                <p:cNvSpPr/>
                <p:nvPr/>
              </p:nvSpPr>
              <p:spPr>
                <a:xfrm>
                  <a:off x="3505200" y="3385456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35" name="Gruppo 34">
                <a:extLst>
                  <a:ext uri="{FF2B5EF4-FFF2-40B4-BE49-F238E27FC236}">
                    <a16:creationId xmlns:a16="http://schemas.microsoft.com/office/drawing/2014/main" id="{6838A399-5DBF-FB05-DD5B-E0EF2985A80B}"/>
                  </a:ext>
                </a:extLst>
              </p:cNvPr>
              <p:cNvGrpSpPr/>
              <p:nvPr/>
            </p:nvGrpSpPr>
            <p:grpSpPr>
              <a:xfrm>
                <a:off x="3401785" y="3363685"/>
                <a:ext cx="827314" cy="2329544"/>
                <a:chOff x="2862943" y="3385456"/>
                <a:chExt cx="827314" cy="2329544"/>
              </a:xfrm>
            </p:grpSpPr>
            <p:sp>
              <p:nvSpPr>
                <p:cNvPr id="46" name="Rettangolo 45">
                  <a:extLst>
                    <a:ext uri="{FF2B5EF4-FFF2-40B4-BE49-F238E27FC236}">
                      <a16:creationId xmlns:a16="http://schemas.microsoft.com/office/drawing/2014/main" id="{023E12EF-D312-6EE8-F4DF-ABDE905CC99A}"/>
                    </a:ext>
                  </a:extLst>
                </p:cNvPr>
                <p:cNvSpPr/>
                <p:nvPr/>
              </p:nvSpPr>
              <p:spPr>
                <a:xfrm>
                  <a:off x="2862943" y="3385457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7" name="Rettangolo 46">
                  <a:extLst>
                    <a:ext uri="{FF2B5EF4-FFF2-40B4-BE49-F238E27FC236}">
                      <a16:creationId xmlns:a16="http://schemas.microsoft.com/office/drawing/2014/main" id="{EF79BC81-2D6D-7EC6-8750-349921C8F641}"/>
                    </a:ext>
                  </a:extLst>
                </p:cNvPr>
                <p:cNvSpPr/>
                <p:nvPr/>
              </p:nvSpPr>
              <p:spPr>
                <a:xfrm>
                  <a:off x="3048000" y="3385457"/>
                  <a:ext cx="457200" cy="232954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8" name="Rettangolo 47">
                  <a:extLst>
                    <a:ext uri="{FF2B5EF4-FFF2-40B4-BE49-F238E27FC236}">
                      <a16:creationId xmlns:a16="http://schemas.microsoft.com/office/drawing/2014/main" id="{DBD45C35-A427-67AE-8752-1CFB0869D83C}"/>
                    </a:ext>
                  </a:extLst>
                </p:cNvPr>
                <p:cNvSpPr/>
                <p:nvPr/>
              </p:nvSpPr>
              <p:spPr>
                <a:xfrm>
                  <a:off x="3505200" y="3385456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36" name="Gruppo 35">
                <a:extLst>
                  <a:ext uri="{FF2B5EF4-FFF2-40B4-BE49-F238E27FC236}">
                    <a16:creationId xmlns:a16="http://schemas.microsoft.com/office/drawing/2014/main" id="{F915F75D-3B30-F8AA-3E86-8AEB7DA7168A}"/>
                  </a:ext>
                </a:extLst>
              </p:cNvPr>
              <p:cNvGrpSpPr/>
              <p:nvPr/>
            </p:nvGrpSpPr>
            <p:grpSpPr>
              <a:xfrm>
                <a:off x="4229099" y="3363684"/>
                <a:ext cx="827314" cy="2329544"/>
                <a:chOff x="2862943" y="3385456"/>
                <a:chExt cx="827314" cy="2329544"/>
              </a:xfrm>
            </p:grpSpPr>
            <p:sp>
              <p:nvSpPr>
                <p:cNvPr id="43" name="Rettangolo 42">
                  <a:extLst>
                    <a:ext uri="{FF2B5EF4-FFF2-40B4-BE49-F238E27FC236}">
                      <a16:creationId xmlns:a16="http://schemas.microsoft.com/office/drawing/2014/main" id="{16503FA5-4E64-AB08-3257-36E49C07761A}"/>
                    </a:ext>
                  </a:extLst>
                </p:cNvPr>
                <p:cNvSpPr/>
                <p:nvPr/>
              </p:nvSpPr>
              <p:spPr>
                <a:xfrm>
                  <a:off x="2862943" y="3385457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4" name="Rettangolo 43">
                  <a:extLst>
                    <a:ext uri="{FF2B5EF4-FFF2-40B4-BE49-F238E27FC236}">
                      <a16:creationId xmlns:a16="http://schemas.microsoft.com/office/drawing/2014/main" id="{915EB249-C4A1-2BE2-5DFC-9A5E710FF3F2}"/>
                    </a:ext>
                  </a:extLst>
                </p:cNvPr>
                <p:cNvSpPr/>
                <p:nvPr/>
              </p:nvSpPr>
              <p:spPr>
                <a:xfrm>
                  <a:off x="3048000" y="3385457"/>
                  <a:ext cx="457200" cy="232954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5" name="Rettangolo 44">
                  <a:extLst>
                    <a:ext uri="{FF2B5EF4-FFF2-40B4-BE49-F238E27FC236}">
                      <a16:creationId xmlns:a16="http://schemas.microsoft.com/office/drawing/2014/main" id="{D312E4F1-39CB-512A-6E43-778BC735B37A}"/>
                    </a:ext>
                  </a:extLst>
                </p:cNvPr>
                <p:cNvSpPr/>
                <p:nvPr/>
              </p:nvSpPr>
              <p:spPr>
                <a:xfrm>
                  <a:off x="3505200" y="3385456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9336A1C5-EC03-6614-5EBB-7064EF976C37}"/>
                  </a:ext>
                </a:extLst>
              </p:cNvPr>
              <p:cNvSpPr txBox="1"/>
              <p:nvPr/>
            </p:nvSpPr>
            <p:spPr>
              <a:xfrm>
                <a:off x="5110555" y="4038438"/>
                <a:ext cx="82215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000" b="1" dirty="0"/>
                  <a:t>...</a:t>
                </a:r>
              </a:p>
            </p:txBody>
          </p:sp>
          <p:grpSp>
            <p:nvGrpSpPr>
              <p:cNvPr id="39" name="Gruppo 38">
                <a:extLst>
                  <a:ext uri="{FF2B5EF4-FFF2-40B4-BE49-F238E27FC236}">
                    <a16:creationId xmlns:a16="http://schemas.microsoft.com/office/drawing/2014/main" id="{15E18C31-9A3F-2C9E-4DBF-D448405149D5}"/>
                  </a:ext>
                </a:extLst>
              </p:cNvPr>
              <p:cNvGrpSpPr/>
              <p:nvPr/>
            </p:nvGrpSpPr>
            <p:grpSpPr>
              <a:xfrm>
                <a:off x="5995309" y="3363683"/>
                <a:ext cx="827314" cy="2329544"/>
                <a:chOff x="2862943" y="3385456"/>
                <a:chExt cx="827314" cy="2329544"/>
              </a:xfrm>
            </p:grpSpPr>
            <p:sp>
              <p:nvSpPr>
                <p:cNvPr id="40" name="Rettangolo 39">
                  <a:extLst>
                    <a:ext uri="{FF2B5EF4-FFF2-40B4-BE49-F238E27FC236}">
                      <a16:creationId xmlns:a16="http://schemas.microsoft.com/office/drawing/2014/main" id="{D14FBE61-4793-3D5A-F036-1A6AFD280B0C}"/>
                    </a:ext>
                  </a:extLst>
                </p:cNvPr>
                <p:cNvSpPr/>
                <p:nvPr/>
              </p:nvSpPr>
              <p:spPr>
                <a:xfrm>
                  <a:off x="2862943" y="3385457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1" name="Rettangolo 40">
                  <a:extLst>
                    <a:ext uri="{FF2B5EF4-FFF2-40B4-BE49-F238E27FC236}">
                      <a16:creationId xmlns:a16="http://schemas.microsoft.com/office/drawing/2014/main" id="{5D8D0EAB-82EC-50B4-5752-2A6220E2B6E4}"/>
                    </a:ext>
                  </a:extLst>
                </p:cNvPr>
                <p:cNvSpPr/>
                <p:nvPr/>
              </p:nvSpPr>
              <p:spPr>
                <a:xfrm>
                  <a:off x="3048000" y="3385457"/>
                  <a:ext cx="457200" cy="232954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2" name="Rettangolo 41">
                  <a:extLst>
                    <a:ext uri="{FF2B5EF4-FFF2-40B4-BE49-F238E27FC236}">
                      <a16:creationId xmlns:a16="http://schemas.microsoft.com/office/drawing/2014/main" id="{95936B25-284E-198C-6679-95C6B3B71757}"/>
                    </a:ext>
                  </a:extLst>
                </p:cNvPr>
                <p:cNvSpPr/>
                <p:nvPr/>
              </p:nvSpPr>
              <p:spPr>
                <a:xfrm>
                  <a:off x="3505200" y="3385456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7C9C38F0-0A4D-E863-E6BF-B982BDA5C626}"/>
                </a:ext>
              </a:extLst>
            </p:cNvPr>
            <p:cNvCxnSpPr>
              <a:cxnSpLocks/>
            </p:cNvCxnSpPr>
            <p:nvPr/>
          </p:nvCxnSpPr>
          <p:spPr>
            <a:xfrm>
              <a:off x="1818726" y="6382429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47CED5B9-9083-4B8F-E3FB-2E0B01298ACE}"/>
                    </a:ext>
                  </a:extLst>
                </p:cNvPr>
                <p:cNvSpPr txBox="1"/>
                <p:nvPr/>
              </p:nvSpPr>
              <p:spPr>
                <a:xfrm>
                  <a:off x="943786" y="6404627"/>
                  <a:ext cx="22070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~ 200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47CED5B9-9083-4B8F-E3FB-2E0B01298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86" y="6404627"/>
                  <a:ext cx="2207080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1F0F15AC-1CEF-F638-1529-52DA34BBC21F}"/>
                </a:ext>
              </a:extLst>
            </p:cNvPr>
            <p:cNvCxnSpPr>
              <a:cxnSpLocks/>
            </p:cNvCxnSpPr>
            <p:nvPr/>
          </p:nvCxnSpPr>
          <p:spPr>
            <a:xfrm>
              <a:off x="3118565" y="6382429"/>
              <a:ext cx="34859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FE5E8280-5527-CB73-72A3-48C2887A33AD}"/>
                    </a:ext>
                  </a:extLst>
                </p:cNvPr>
                <p:cNvSpPr txBox="1"/>
                <p:nvPr/>
              </p:nvSpPr>
              <p:spPr>
                <a:xfrm>
                  <a:off x="2683509" y="6399638"/>
                  <a:ext cx="12095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~ 80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b="0" dirty="0"/>
                </a:p>
              </p:txBody>
            </p:sp>
          </mc:Choice>
          <mc:Fallback xmlns="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FE5E8280-5527-CB73-72A3-48C2887A33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3509" y="6399638"/>
                  <a:ext cx="120957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407BFB75-3752-C873-D156-35E02AE7074D}"/>
                </a:ext>
              </a:extLst>
            </p:cNvPr>
            <p:cNvSpPr txBox="1"/>
            <p:nvPr/>
          </p:nvSpPr>
          <p:spPr>
            <a:xfrm>
              <a:off x="1160522" y="2960027"/>
              <a:ext cx="2758471" cy="830997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/>
                <a:t>NIT sensitive </a:t>
              </a:r>
              <a:r>
                <a:rPr lang="it-IT" sz="1600" b="1" dirty="0" err="1"/>
                <a:t>layer</a:t>
              </a:r>
              <a:r>
                <a:rPr lang="it-IT" sz="1600" b="1" dirty="0"/>
                <a:t> </a:t>
              </a:r>
            </a:p>
            <a:p>
              <a:r>
                <a:rPr lang="it-IT" sz="1600" dirty="0" err="1"/>
                <a:t>AgBr</a:t>
              </a:r>
              <a:r>
                <a:rPr lang="it-IT" sz="1600" dirty="0"/>
                <a:t>(I) </a:t>
              </a:r>
              <a:r>
                <a:rPr lang="it-IT" sz="1600" dirty="0" err="1"/>
                <a:t>crystals</a:t>
              </a:r>
              <a:r>
                <a:rPr lang="it-IT" sz="1600" dirty="0"/>
                <a:t> </a:t>
              </a:r>
              <a:r>
                <a:rPr lang="it-IT" sz="1600" dirty="0" err="1"/>
                <a:t>dispersed</a:t>
              </a:r>
              <a:r>
                <a:rPr lang="it-IT" sz="1600" dirty="0"/>
                <a:t> in </a:t>
              </a:r>
              <a:r>
                <a:rPr lang="it-IT" sz="1600" dirty="0" err="1"/>
                <a:t>organic</a:t>
              </a:r>
              <a:r>
                <a:rPr lang="it-IT" sz="1600" dirty="0"/>
                <a:t> gelatine (H, C, O, N)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4231F5D-2D29-E4F4-3CC9-F99C73A2AAA9}"/>
                </a:ext>
              </a:extLst>
            </p:cNvPr>
            <p:cNvSpPr txBox="1"/>
            <p:nvPr/>
          </p:nvSpPr>
          <p:spPr>
            <a:xfrm>
              <a:off x="4153465" y="3080376"/>
              <a:ext cx="2758471" cy="584775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1600" b="1" dirty="0"/>
                <a:t>Plastic Support</a:t>
              </a:r>
            </a:p>
            <a:p>
              <a:r>
                <a:rPr lang="it-IT" sz="1600" dirty="0" err="1"/>
                <a:t>Polystyrene</a:t>
              </a:r>
              <a:r>
                <a:rPr lang="it-IT" sz="1600" dirty="0"/>
                <a:t> (H, C, O)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E7714DD7-4D43-8D5E-CBA8-6FBBBFAEECA7}"/>
                </a:ext>
              </a:extLst>
            </p:cNvPr>
            <p:cNvCxnSpPr>
              <a:cxnSpLocks/>
            </p:cNvCxnSpPr>
            <p:nvPr/>
          </p:nvCxnSpPr>
          <p:spPr>
            <a:xfrm>
              <a:off x="-224864" y="5200542"/>
              <a:ext cx="92894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23F5A98A-10CF-9DDF-C170-7DF18D215172}"/>
                </a:ext>
              </a:extLst>
            </p:cNvPr>
            <p:cNvSpPr txBox="1"/>
            <p:nvPr/>
          </p:nvSpPr>
          <p:spPr>
            <a:xfrm>
              <a:off x="-224864" y="4790965"/>
              <a:ext cx="1141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Proton</a:t>
              </a:r>
            </a:p>
          </p:txBody>
        </p:sp>
      </p:grpSp>
      <p:sp>
        <p:nvSpPr>
          <p:cNvPr id="52" name="Rettangolo 51">
            <a:extLst>
              <a:ext uri="{FF2B5EF4-FFF2-40B4-BE49-F238E27FC236}">
                <a16:creationId xmlns:a16="http://schemas.microsoft.com/office/drawing/2014/main" id="{911972C0-E756-2FF6-63F5-D1880A1B1D3B}"/>
              </a:ext>
            </a:extLst>
          </p:cNvPr>
          <p:cNvSpPr/>
          <p:nvPr/>
        </p:nvSpPr>
        <p:spPr>
          <a:xfrm>
            <a:off x="6646482" y="3736476"/>
            <a:ext cx="185057" cy="23295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F563BCF1-EAFC-2ABA-82D7-73A0A9B0FF1D}"/>
              </a:ext>
            </a:extLst>
          </p:cNvPr>
          <p:cNvSpPr/>
          <p:nvPr/>
        </p:nvSpPr>
        <p:spPr>
          <a:xfrm>
            <a:off x="6000947" y="3736476"/>
            <a:ext cx="185057" cy="23295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ECF30593-C931-5CE8-D8E0-8649EE79B0F2}"/>
              </a:ext>
            </a:extLst>
          </p:cNvPr>
          <p:cNvSpPr/>
          <p:nvPr/>
        </p:nvSpPr>
        <p:spPr>
          <a:xfrm>
            <a:off x="6193175" y="3736476"/>
            <a:ext cx="457200" cy="2329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7F462E0E-0F73-8E9F-315C-21258DFFDAB3}"/>
              </a:ext>
            </a:extLst>
          </p:cNvPr>
          <p:cNvSpPr/>
          <p:nvPr/>
        </p:nvSpPr>
        <p:spPr>
          <a:xfrm>
            <a:off x="11741924" y="3736476"/>
            <a:ext cx="185057" cy="23295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3134F13F-738A-68D8-45B1-A21EF6078D69}"/>
              </a:ext>
            </a:extLst>
          </p:cNvPr>
          <p:cNvSpPr/>
          <p:nvPr/>
        </p:nvSpPr>
        <p:spPr>
          <a:xfrm>
            <a:off x="11096389" y="3736476"/>
            <a:ext cx="185057" cy="23295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AEFBEF03-7688-FE8B-8668-CB9AB04AF366}"/>
              </a:ext>
            </a:extLst>
          </p:cNvPr>
          <p:cNvSpPr/>
          <p:nvPr/>
        </p:nvSpPr>
        <p:spPr>
          <a:xfrm>
            <a:off x="11288617" y="3736476"/>
            <a:ext cx="457200" cy="2329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0394200B-8755-C278-C9ED-BF48774456AF}"/>
              </a:ext>
            </a:extLst>
          </p:cNvPr>
          <p:cNvSpPr txBox="1"/>
          <p:nvPr/>
        </p:nvSpPr>
        <p:spPr>
          <a:xfrm>
            <a:off x="9168510" y="6173952"/>
            <a:ext cx="2758471" cy="584775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OPERA sensitive </a:t>
            </a:r>
            <a:r>
              <a:rPr lang="it-IT" sz="1600" b="1" dirty="0" err="1"/>
              <a:t>layer</a:t>
            </a:r>
            <a:r>
              <a:rPr lang="it-IT" sz="1600" b="1" dirty="0"/>
              <a:t> </a:t>
            </a:r>
          </a:p>
          <a:p>
            <a:r>
              <a:rPr lang="it-IT" sz="1600" dirty="0" err="1"/>
              <a:t>Used</a:t>
            </a:r>
            <a:r>
              <a:rPr lang="it-IT" sz="1600" dirty="0"/>
              <a:t> for monitoring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444644-E36F-E372-A835-4AB2D9B1257E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88381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9565E-C326-E98E-E85F-D7C46509B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C3D0B1-D25C-1C5C-596A-5D636DC34F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B20CD0DF-63B4-1567-5377-E11C0D13AD77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8E9601-FEEF-AD90-476C-8294FBACCF91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EBDF022F-1239-FD81-6F63-DC4EA6B02263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3F1005AD-09BC-FD36-CF46-35579EA52A34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Final Exposure in Nagoya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32FA4B-794B-044A-0681-D7831CBD4F80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DC0CE33-FABE-651E-EA63-1FEE4C012967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90F4C313-4EAF-D329-773C-227B5CEB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73">
                <a:extLst>
                  <a:ext uri="{FF2B5EF4-FFF2-40B4-BE49-F238E27FC236}">
                    <a16:creationId xmlns:a16="http://schemas.microsoft.com/office/drawing/2014/main" id="{B9F5D4E6-C22B-39B8-40B8-2CACA4153D33}"/>
                  </a:ext>
                </a:extLst>
              </p:cNvPr>
              <p:cNvSpPr txBox="1"/>
              <p:nvPr/>
            </p:nvSpPr>
            <p:spPr>
              <a:xfrm>
                <a:off x="-152685" y="712301"/>
                <a:ext cx="7421915" cy="5139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Several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pouring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tests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performed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with PMMA: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finally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, the use of an Under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Coat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solution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containing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Chromium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lead to the first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successful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samples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it-IT" sz="2000" b="1" dirty="0" err="1">
                    <a:solidFill>
                      <a:schemeClr val="accent6"/>
                    </a:solidFill>
                    <a:latin typeface="Arial Nova Light" panose="020B0304020202020204" pitchFamily="34" charset="0"/>
                  </a:rPr>
                  <a:t>possible</a:t>
                </a:r>
                <a:r>
                  <a:rPr lang="it-IT" sz="2000" b="1" dirty="0">
                    <a:solidFill>
                      <a:schemeClr val="accent6"/>
                    </a:solidFill>
                    <a:latin typeface="Arial Nova Light" panose="020B0304020202020204" pitchFamily="34" charset="0"/>
                  </a:rPr>
                  <a:t> to use PMMA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 err="1">
                    <a:latin typeface="Arial Nova Light" panose="020B0304020202020204" pitchFamily="34" charset="0"/>
                  </a:rPr>
                  <a:t>While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increased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brightness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from reversal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development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an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improvement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its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effect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on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plasmon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analysis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can reduce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reconstruction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efficiency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for tracks down to 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few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hundred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nanometers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b="1" dirty="0">
                    <a:solidFill>
                      <a:schemeClr val="accent2"/>
                    </a:solidFill>
                    <a:latin typeface="Arial Nova Light" panose="020B0304020202020204" pitchFamily="34" charset="0"/>
                  </a:rPr>
                  <a:t>tuning of reversal </a:t>
                </a:r>
                <a:r>
                  <a:rPr lang="it-IT" sz="2000" b="1" dirty="0" err="1">
                    <a:solidFill>
                      <a:schemeClr val="accent2"/>
                    </a:solidFill>
                    <a:latin typeface="Arial Nova Light" panose="020B0304020202020204" pitchFamily="34" charset="0"/>
                  </a:rPr>
                  <a:t>development</a:t>
                </a:r>
                <a:r>
                  <a:rPr lang="it-IT" sz="2000" b="1" dirty="0">
                    <a:solidFill>
                      <a:schemeClr val="accent2"/>
                    </a:solidFill>
                    <a:latin typeface="Arial Nova Light" panose="020B0304020202020204" pitchFamily="34" charset="0"/>
                  </a:rPr>
                  <a:t> </a:t>
                </a:r>
                <a:r>
                  <a:rPr lang="it-IT" sz="2000" b="1" dirty="0" err="1">
                    <a:solidFill>
                      <a:schemeClr val="accent2"/>
                    </a:solidFill>
                    <a:latin typeface="Arial Nova Light" panose="020B0304020202020204" pitchFamily="34" charset="0"/>
                  </a:rPr>
                  <a:t>parameters</a:t>
                </a:r>
                <a:r>
                  <a:rPr lang="it-IT" sz="2000" b="1" dirty="0">
                    <a:solidFill>
                      <a:schemeClr val="accent2"/>
                    </a:solidFill>
                    <a:latin typeface="Arial Nova Light" panose="020B0304020202020204" pitchFamily="34" charset="0"/>
                  </a:rPr>
                  <a:t> 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Data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takings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performed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with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protons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200 MeV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kumimoji="0" lang="it-IT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Light" panose="020B0304020202020204" pitchFamily="34" charset="0"/>
                </a:endParaRPr>
              </a:p>
              <a:p>
                <a:pPr marL="48895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kumimoji="0" lang="it-IT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kumimoji="0" lang="it-IT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457200" marR="0" lvl="0" indent="-3111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3A44"/>
                  </a:buClr>
                  <a:buSzPct val="100000"/>
                  <a:buFont typeface="Wingdings" panose="05000000000000000000" pitchFamily="2" charset="2"/>
                  <a:buChar char="v"/>
                  <a:tabLst/>
                  <a:defRPr/>
                </a:pPr>
                <a:endParaRPr kumimoji="0" lang="it-IT" sz="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9" name="CasellaDiTesto 73">
                <a:extLst>
                  <a:ext uri="{FF2B5EF4-FFF2-40B4-BE49-F238E27FC236}">
                    <a16:creationId xmlns:a16="http://schemas.microsoft.com/office/drawing/2014/main" id="{B9F5D4E6-C22B-39B8-40B8-2CACA4153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685" y="712301"/>
                <a:ext cx="7421915" cy="5139869"/>
              </a:xfrm>
              <a:prstGeom prst="rect">
                <a:avLst/>
              </a:prstGeom>
              <a:blipFill>
                <a:blip r:embed="rId2"/>
                <a:stretch>
                  <a:fillRect t="-593" r="-17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 descr="Immagine che contiene vestiti, persona, muro, interno&#10;&#10;Il contenuto generato dall'IA potrebbe non essere corretto.">
            <a:extLst>
              <a:ext uri="{FF2B5EF4-FFF2-40B4-BE49-F238E27FC236}">
                <a16:creationId xmlns:a16="http://schemas.microsoft.com/office/drawing/2014/main" id="{224DC7C5-5D64-7264-C186-DDE9113BB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31" y="3924989"/>
            <a:ext cx="3445771" cy="2584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 descr="Immagine che contiene interno, elettrodomestico, muro&#10;&#10;Il contenuto generato dall'IA potrebbe non essere corretto.">
            <a:extLst>
              <a:ext uri="{FF2B5EF4-FFF2-40B4-BE49-F238E27FC236}">
                <a16:creationId xmlns:a16="http://schemas.microsoft.com/office/drawing/2014/main" id="{B158B2AE-DA83-ED95-1FF0-51AAD8924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65" y="1060229"/>
            <a:ext cx="4149390" cy="5532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F4D351C-B28F-3DDF-CDEB-E7DF52D736E1}"/>
              </a:ext>
            </a:extLst>
          </p:cNvPr>
          <p:cNvSpPr txBox="1"/>
          <p:nvPr/>
        </p:nvSpPr>
        <p:spPr>
          <a:xfrm>
            <a:off x="7904687" y="5544393"/>
            <a:ext cx="380234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sz="1400" b="1" kern="0" dirty="0">
                <a:solidFill>
                  <a:prstClr val="black"/>
                </a:solidFill>
              </a:rPr>
              <a:t>b1: 200 MeV </a:t>
            </a:r>
            <a:r>
              <a:rPr lang="it-IT" sz="1400" b="1" kern="0" dirty="0" err="1">
                <a:solidFill>
                  <a:prstClr val="black"/>
                </a:solidFill>
              </a:rPr>
              <a:t>protons</a:t>
            </a:r>
            <a:r>
              <a:rPr lang="it-IT" sz="1400" b="1" kern="0" dirty="0">
                <a:solidFill>
                  <a:prstClr val="black"/>
                </a:solidFill>
              </a:rPr>
              <a:t> + Reversal</a:t>
            </a:r>
          </a:p>
        </p:txBody>
      </p:sp>
      <p:pic>
        <p:nvPicPr>
          <p:cNvPr id="21" name="Immagine 20" descr="Immagine che contiene Trasparenza, arte, Arte bambini, Materiale trasparente&#10;&#10;Il contenuto generato dall'IA potrebbe non essere corretto.">
            <a:extLst>
              <a:ext uri="{FF2B5EF4-FFF2-40B4-BE49-F238E27FC236}">
                <a16:creationId xmlns:a16="http://schemas.microsoft.com/office/drawing/2014/main" id="{D8C0179B-ADFF-667E-B850-C007B2641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748" y="3843031"/>
            <a:ext cx="2597244" cy="2748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FB1E671-7EA3-3438-5B17-972C0D9B75C4}"/>
              </a:ext>
            </a:extLst>
          </p:cNvPr>
          <p:cNvSpPr txBox="1"/>
          <p:nvPr/>
        </p:nvSpPr>
        <p:spPr>
          <a:xfrm>
            <a:off x="4818861" y="5779119"/>
            <a:ext cx="247701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sz="1400" b="1" kern="0" dirty="0">
                <a:solidFill>
                  <a:prstClr val="black"/>
                </a:solidFill>
              </a:rPr>
              <a:t>b2: 200 MeV </a:t>
            </a:r>
            <a:r>
              <a:rPr lang="it-IT" sz="1400" b="1" kern="0" dirty="0" err="1">
                <a:solidFill>
                  <a:prstClr val="black"/>
                </a:solidFill>
              </a:rPr>
              <a:t>protons</a:t>
            </a:r>
            <a:r>
              <a:rPr lang="it-IT" sz="1400" b="1" kern="0" dirty="0">
                <a:solidFill>
                  <a:prstClr val="black"/>
                </a:solidFill>
              </a:rPr>
              <a:t> + MAA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EF95CD-276A-B86C-73E3-D64BD40D020F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1580009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26CCB-64A3-1E2C-B2DE-87DBEB7EC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2F8CCD-3396-B827-5664-07FB429090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2AE1EAC-34D4-629B-8E1D-B94FAAFECDDC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776E12-F152-04CC-B698-7AF19AE031B4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6CAAC4AA-6FB7-95D6-3C2B-1532F5A2A54A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A89EF03F-9AD8-3F42-DA0F-E40184D8074E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Physics Measurements at 200 MeV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0B5C9B24-07B6-7965-10BF-3BF20908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B4630A3-F2C6-1087-FE0A-2788EFE6A7BD}"/>
                  </a:ext>
                </a:extLst>
              </p:cNvPr>
              <p:cNvSpPr txBox="1"/>
              <p:nvPr/>
            </p:nvSpPr>
            <p:spPr>
              <a:xfrm>
                <a:off x="0" y="752430"/>
                <a:ext cx="6283202" cy="6069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For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final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exposure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(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primary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protons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200 MeV),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produced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two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NIT bricks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dirty="0">
                  <a:latin typeface="Arial Nova Light" panose="020B0304020202020204" pitchFamily="34" charset="0"/>
                </a:endParaRPr>
              </a:p>
              <a:p>
                <a:pPr marL="946150" lvl="1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dirty="0">
                    <a:latin typeface="Arial Nova Light" panose="020B0304020202020204" pitchFamily="34" charset="0"/>
                  </a:rPr>
                  <a:t>The first brick (3 OPERA-PS + 12 NIT-PMMA + 3 OPERA-PS)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been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developed</a:t>
                </a:r>
                <a:r>
                  <a:rPr lang="it-IT" dirty="0">
                    <a:latin typeface="Arial Nova Light" panose="020B0304020202020204" pitchFamily="34" charset="0"/>
                  </a:rPr>
                  <a:t> with MAA and </a:t>
                </a:r>
                <a:r>
                  <a:rPr lang="it-IT" dirty="0" err="1">
                    <a:latin typeface="Arial Nova Light" panose="020B0304020202020204" pitchFamily="34" charset="0"/>
                  </a:rPr>
                  <a:t>it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been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exposed</a:t>
                </a:r>
                <a:r>
                  <a:rPr lang="it-IT" dirty="0">
                    <a:latin typeface="Arial Nova Light" panose="020B030402020202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~5×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protons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. </a:t>
                </a:r>
                <a:r>
                  <a:rPr lang="it-IT" dirty="0" err="1">
                    <a:latin typeface="Arial Nova Light" panose="020B0304020202020204" pitchFamily="34" charset="0"/>
                  </a:rPr>
                  <a:t>Its</a:t>
                </a:r>
                <a:r>
                  <a:rPr lang="it-IT" dirty="0">
                    <a:latin typeface="Arial Nova Light" panose="020B0304020202020204" pitchFamily="34" charset="0"/>
                  </a:rPr>
                  <a:t> goal </a:t>
                </a:r>
                <a:r>
                  <a:rPr lang="it-IT" dirty="0" err="1">
                    <a:latin typeface="Arial Nova Light" panose="020B0304020202020204" pitchFamily="34" charset="0"/>
                  </a:rPr>
                  <a:t>is</a:t>
                </a:r>
                <a:r>
                  <a:rPr lang="it-IT" dirty="0">
                    <a:latin typeface="Arial Nova Light" panose="020B0304020202020204" pitchFamily="34" charset="0"/>
                  </a:rPr>
                  <a:t> to study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heavier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fragments</a:t>
                </a:r>
                <a:r>
                  <a:rPr lang="it-IT" dirty="0">
                    <a:latin typeface="Arial Nova Light" panose="020B0304020202020204" pitchFamily="34" charset="0"/>
                  </a:rPr>
                  <a:t> with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plasmon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analysis</a:t>
                </a:r>
                <a:r>
                  <a:rPr lang="it-IT" dirty="0">
                    <a:latin typeface="Arial Nova Light" panose="020B0304020202020204" pitchFamily="34" charset="0"/>
                  </a:rPr>
                  <a:t>, </a:t>
                </a:r>
                <a:r>
                  <a:rPr lang="it-IT" dirty="0" err="1">
                    <a:latin typeface="Arial Nova Light" panose="020B0304020202020204" pitchFamily="34" charset="0"/>
                  </a:rPr>
                  <a:t>disregarding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secondary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protons</a:t>
                </a:r>
                <a:r>
                  <a:rPr lang="it-IT" dirty="0">
                    <a:latin typeface="Arial Nova Light" panose="020B0304020202020204" pitchFamily="34" charset="0"/>
                  </a:rPr>
                  <a:t> (</a:t>
                </a:r>
                <a:r>
                  <a:rPr lang="it-IT" dirty="0" err="1">
                    <a:latin typeface="Arial Nova Light" panose="020B0304020202020204" pitchFamily="34" charset="0"/>
                  </a:rPr>
                  <a:t>very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faint</a:t>
                </a:r>
                <a:r>
                  <a:rPr lang="it-IT" dirty="0">
                    <a:latin typeface="Arial Nova Light" panose="020B0304020202020204" pitchFamily="34" charset="0"/>
                  </a:rPr>
                  <a:t> with MAA). </a:t>
                </a:r>
                <a:r>
                  <a:rPr lang="it-IT" dirty="0" err="1">
                    <a:latin typeface="Arial Nova Light" panose="020B0304020202020204" pitchFamily="34" charset="0"/>
                  </a:rPr>
                  <a:t>Unfortunately</a:t>
                </a:r>
                <a:r>
                  <a:rPr lang="it-IT" dirty="0">
                    <a:latin typeface="Arial Nova Light" panose="020B0304020202020204" pitchFamily="34" charset="0"/>
                  </a:rPr>
                  <a:t>, </a:t>
                </a:r>
                <a:r>
                  <a:rPr lang="it-IT" dirty="0" err="1">
                    <a:latin typeface="Arial Nova Light" panose="020B0304020202020204" pitchFamily="34" charset="0"/>
                  </a:rPr>
                  <a:t>about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b="1" dirty="0" err="1">
                    <a:latin typeface="Arial Nova Light" panose="020B0304020202020204" pitchFamily="34" charset="0"/>
                  </a:rPr>
                  <a:t>half</a:t>
                </a:r>
                <a:r>
                  <a:rPr lang="it-IT" dirty="0">
                    <a:latin typeface="Arial Nova Light" panose="020B0304020202020204" pitchFamily="34" charset="0"/>
                  </a:rPr>
                  <a:t> of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films</a:t>
                </a:r>
                <a:r>
                  <a:rPr lang="it-IT" dirty="0">
                    <a:latin typeface="Arial Nova Light" panose="020B0304020202020204" pitchFamily="34" charset="0"/>
                  </a:rPr>
                  <a:t> in </a:t>
                </a:r>
                <a:r>
                  <a:rPr lang="it-IT" dirty="0" err="1">
                    <a:latin typeface="Arial Nova Light" panose="020B0304020202020204" pitchFamily="34" charset="0"/>
                  </a:rPr>
                  <a:t>this</a:t>
                </a:r>
                <a:r>
                  <a:rPr lang="it-IT" dirty="0">
                    <a:latin typeface="Arial Nova Light" panose="020B0304020202020204" pitchFamily="34" charset="0"/>
                  </a:rPr>
                  <a:t> brick </a:t>
                </a:r>
                <a:r>
                  <a:rPr lang="it-IT" dirty="0" err="1">
                    <a:latin typeface="Arial Nova Light" panose="020B0304020202020204" pitchFamily="34" charset="0"/>
                  </a:rPr>
                  <a:t>were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damaged</a:t>
                </a:r>
                <a:r>
                  <a:rPr lang="it-IT" dirty="0">
                    <a:latin typeface="Arial Nova Light" panose="020B0304020202020204" pitchFamily="34" charset="0"/>
                  </a:rPr>
                  <a:t> (</a:t>
                </a:r>
                <a:r>
                  <a:rPr lang="it-IT" dirty="0" err="1">
                    <a:latin typeface="Arial Nova Light" panose="020B0304020202020204" pitchFamily="34" charset="0"/>
                  </a:rPr>
                  <a:t>detaching</a:t>
                </a:r>
                <a:r>
                  <a:rPr lang="it-IT" dirty="0">
                    <a:latin typeface="Arial Nova Light" panose="020B0304020202020204" pitchFamily="34" charset="0"/>
                  </a:rPr>
                  <a:t>) </a:t>
                </a:r>
                <a:r>
                  <a:rPr lang="it-IT" dirty="0" err="1">
                    <a:latin typeface="Arial Nova Light" panose="020B0304020202020204" pitchFamily="34" charset="0"/>
                  </a:rPr>
                  <a:t>immediately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before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development</a:t>
                </a:r>
                <a:endParaRPr lang="it-IT" dirty="0">
                  <a:latin typeface="Arial Nova Light" panose="020B0304020202020204" pitchFamily="34" charset="0"/>
                </a:endParaRPr>
              </a:p>
              <a:p>
                <a:pPr marL="946150" lvl="1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dirty="0">
                  <a:latin typeface="Arial Nova Light" panose="020B0304020202020204" pitchFamily="34" charset="0"/>
                </a:endParaRPr>
              </a:p>
              <a:p>
                <a:pPr marL="946150" lvl="1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dirty="0">
                    <a:latin typeface="Arial Nova Light" panose="020B0304020202020204" pitchFamily="34" charset="0"/>
                  </a:rPr>
                  <a:t>The second brick (3 OPERA-PS + 20 NIT-PMMA + 3 OPERA-PS)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been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developed</a:t>
                </a:r>
                <a:r>
                  <a:rPr lang="it-IT" dirty="0">
                    <a:latin typeface="Arial Nova Light" panose="020B0304020202020204" pitchFamily="34" charset="0"/>
                  </a:rPr>
                  <a:t> with reversal and </a:t>
                </a:r>
                <a:r>
                  <a:rPr lang="it-IT" dirty="0" err="1">
                    <a:latin typeface="Arial Nova Light" panose="020B0304020202020204" pitchFamily="34" charset="0"/>
                  </a:rPr>
                  <a:t>it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been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exposed</a:t>
                </a:r>
                <a:r>
                  <a:rPr lang="it-IT" dirty="0">
                    <a:latin typeface="Arial Nova Light" panose="020B030402020202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~1×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protons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.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higher</a:t>
                </a:r>
                <a:r>
                  <a:rPr lang="it-IT" dirty="0">
                    <a:latin typeface="Arial Nova Light" panose="020B0304020202020204" pitchFamily="34" charset="0"/>
                  </a:rPr>
                  <a:t> grain </a:t>
                </a:r>
                <a:r>
                  <a:rPr lang="it-IT" dirty="0" err="1">
                    <a:latin typeface="Arial Nova Light" panose="020B0304020202020204" pitchFamily="34" charset="0"/>
                  </a:rPr>
                  <a:t>brightness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should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enable</a:t>
                </a:r>
                <a:r>
                  <a:rPr lang="it-IT" dirty="0">
                    <a:latin typeface="Arial Nova Light" panose="020B0304020202020204" pitchFamily="34" charset="0"/>
                  </a:rPr>
                  <a:t>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reconstruction</a:t>
                </a:r>
                <a:r>
                  <a:rPr lang="it-IT" dirty="0">
                    <a:latin typeface="Arial Nova Light" panose="020B0304020202020204" pitchFamily="34" charset="0"/>
                  </a:rPr>
                  <a:t> of </a:t>
                </a:r>
                <a:r>
                  <a:rPr lang="it-IT" dirty="0" err="1">
                    <a:latin typeface="Arial Nova Light" panose="020B0304020202020204" pitchFamily="34" charset="0"/>
                  </a:rPr>
                  <a:t>secondary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protons</a:t>
                </a:r>
                <a:endParaRPr lang="it-IT" dirty="0">
                  <a:latin typeface="Arial Nova Light" panose="020B0304020202020204" pitchFamily="34" charset="0"/>
                </a:endParaRPr>
              </a:p>
              <a:p>
                <a:pPr marL="946150" lvl="1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dirty="0">
                  <a:latin typeface="Arial Nova Light" panose="020B0304020202020204" pitchFamily="34" charset="0"/>
                </a:endParaRPr>
              </a:p>
              <a:p>
                <a:pPr marL="48895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 err="1">
                    <a:latin typeface="Arial Nova Light" panose="020B0304020202020204" pitchFamily="34" charset="0"/>
                  </a:rPr>
                  <a:t>All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bricks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transported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back to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Italy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in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sealed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boxes with 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NaBr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saturated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solution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to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keep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humidity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stable</a:t>
                </a:r>
                <a:endParaRPr lang="it-IT" sz="2000" dirty="0">
                  <a:latin typeface="Arial Nova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B4630A3-F2C6-1087-FE0A-2788EFE6A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52430"/>
                <a:ext cx="6283202" cy="6069354"/>
              </a:xfrm>
              <a:prstGeom prst="rect">
                <a:avLst/>
              </a:prstGeom>
              <a:blipFill>
                <a:blip r:embed="rId3"/>
                <a:stretch>
                  <a:fillRect t="-402" r="-1649" b="-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uppo 70">
            <a:extLst>
              <a:ext uri="{FF2B5EF4-FFF2-40B4-BE49-F238E27FC236}">
                <a16:creationId xmlns:a16="http://schemas.microsoft.com/office/drawing/2014/main" id="{3626EDAD-6095-C748-733D-D1350E9DAF07}"/>
              </a:ext>
            </a:extLst>
          </p:cNvPr>
          <p:cNvGrpSpPr/>
          <p:nvPr/>
        </p:nvGrpSpPr>
        <p:grpSpPr>
          <a:xfrm>
            <a:off x="6503831" y="837541"/>
            <a:ext cx="5576709" cy="4096747"/>
            <a:chOff x="6405087" y="837541"/>
            <a:chExt cx="5800641" cy="4261251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ACAF4845-9E54-CD80-2522-DE3FB5D501AC}"/>
                </a:ext>
              </a:extLst>
            </p:cNvPr>
            <p:cNvSpPr txBox="1"/>
            <p:nvPr/>
          </p:nvSpPr>
          <p:spPr>
            <a:xfrm>
              <a:off x="7947156" y="837541"/>
              <a:ext cx="16180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NIT (70 nm)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611F3379-576B-A282-3AF2-CD9CD56C9888}"/>
                </a:ext>
              </a:extLst>
            </p:cNvPr>
            <p:cNvSpPr txBox="1"/>
            <p:nvPr/>
          </p:nvSpPr>
          <p:spPr>
            <a:xfrm>
              <a:off x="9931088" y="837541"/>
              <a:ext cx="16180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OPERA (200 nm)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23F2B2CE-A841-A778-C022-54924AB046B9}"/>
                </a:ext>
              </a:extLst>
            </p:cNvPr>
            <p:cNvGrpSpPr/>
            <p:nvPr/>
          </p:nvGrpSpPr>
          <p:grpSpPr>
            <a:xfrm>
              <a:off x="6531768" y="878607"/>
              <a:ext cx="5264196" cy="4220185"/>
              <a:chOff x="943786" y="3262856"/>
              <a:chExt cx="5180983" cy="3745546"/>
            </a:xfrm>
          </p:grpSpPr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8DF0BAB4-A620-5197-4FCB-584AED23BA24}"/>
                  </a:ext>
                </a:extLst>
              </p:cNvPr>
              <p:cNvGrpSpPr/>
              <p:nvPr/>
            </p:nvGrpSpPr>
            <p:grpSpPr>
              <a:xfrm>
                <a:off x="1633669" y="4001907"/>
                <a:ext cx="4076730" cy="2329546"/>
                <a:chOff x="2574471" y="3363683"/>
                <a:chExt cx="4076730" cy="2329546"/>
              </a:xfrm>
            </p:grpSpPr>
            <p:grpSp>
              <p:nvGrpSpPr>
                <p:cNvPr id="48" name="Gruppo 47">
                  <a:extLst>
                    <a:ext uri="{FF2B5EF4-FFF2-40B4-BE49-F238E27FC236}">
                      <a16:creationId xmlns:a16="http://schemas.microsoft.com/office/drawing/2014/main" id="{BE3CC9F4-1B73-FB73-3158-120813C35E30}"/>
                    </a:ext>
                  </a:extLst>
                </p:cNvPr>
                <p:cNvGrpSpPr/>
                <p:nvPr/>
              </p:nvGrpSpPr>
              <p:grpSpPr>
                <a:xfrm>
                  <a:off x="2574471" y="3363685"/>
                  <a:ext cx="827314" cy="2329544"/>
                  <a:chOff x="2862943" y="3385456"/>
                  <a:chExt cx="827314" cy="2329544"/>
                </a:xfrm>
              </p:grpSpPr>
              <p:sp>
                <p:nvSpPr>
                  <p:cNvPr id="62" name="Rettangolo 61">
                    <a:extLst>
                      <a:ext uri="{FF2B5EF4-FFF2-40B4-BE49-F238E27FC236}">
                        <a16:creationId xmlns:a16="http://schemas.microsoft.com/office/drawing/2014/main" id="{C4D3198E-979A-3368-AA33-235243A17714}"/>
                      </a:ext>
                    </a:extLst>
                  </p:cNvPr>
                  <p:cNvSpPr/>
                  <p:nvPr/>
                </p:nvSpPr>
                <p:spPr>
                  <a:xfrm>
                    <a:off x="2862943" y="3385457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3" name="Rettangolo 62">
                    <a:extLst>
                      <a:ext uri="{FF2B5EF4-FFF2-40B4-BE49-F238E27FC236}">
                        <a16:creationId xmlns:a16="http://schemas.microsoft.com/office/drawing/2014/main" id="{EA43946F-3B4B-D561-7138-810D21E05835}"/>
                      </a:ext>
                    </a:extLst>
                  </p:cNvPr>
                  <p:cNvSpPr/>
                  <p:nvPr/>
                </p:nvSpPr>
                <p:spPr>
                  <a:xfrm>
                    <a:off x="3048000" y="3385457"/>
                    <a:ext cx="457200" cy="2329543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4" name="Rettangolo 63">
                    <a:extLst>
                      <a:ext uri="{FF2B5EF4-FFF2-40B4-BE49-F238E27FC236}">
                        <a16:creationId xmlns:a16="http://schemas.microsoft.com/office/drawing/2014/main" id="{75E14211-E090-B98A-C4A5-3B6DF9CCDBD5}"/>
                      </a:ext>
                    </a:extLst>
                  </p:cNvPr>
                  <p:cNvSpPr/>
                  <p:nvPr/>
                </p:nvSpPr>
                <p:spPr>
                  <a:xfrm>
                    <a:off x="3505200" y="3385456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9" name="Gruppo 48">
                  <a:extLst>
                    <a:ext uri="{FF2B5EF4-FFF2-40B4-BE49-F238E27FC236}">
                      <a16:creationId xmlns:a16="http://schemas.microsoft.com/office/drawing/2014/main" id="{A66F6830-F4B1-16E2-80EB-4FB1D904B155}"/>
                    </a:ext>
                  </a:extLst>
                </p:cNvPr>
                <p:cNvGrpSpPr/>
                <p:nvPr/>
              </p:nvGrpSpPr>
              <p:grpSpPr>
                <a:xfrm>
                  <a:off x="3401785" y="3363685"/>
                  <a:ext cx="827314" cy="2329544"/>
                  <a:chOff x="2862943" y="3385456"/>
                  <a:chExt cx="827314" cy="2329544"/>
                </a:xfrm>
              </p:grpSpPr>
              <p:sp>
                <p:nvSpPr>
                  <p:cNvPr id="59" name="Rettangolo 58">
                    <a:extLst>
                      <a:ext uri="{FF2B5EF4-FFF2-40B4-BE49-F238E27FC236}">
                        <a16:creationId xmlns:a16="http://schemas.microsoft.com/office/drawing/2014/main" id="{96398E76-954F-CA16-C26C-CDF1F5828568}"/>
                      </a:ext>
                    </a:extLst>
                  </p:cNvPr>
                  <p:cNvSpPr/>
                  <p:nvPr/>
                </p:nvSpPr>
                <p:spPr>
                  <a:xfrm>
                    <a:off x="2862943" y="3385457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0" name="Rettangolo 59">
                    <a:extLst>
                      <a:ext uri="{FF2B5EF4-FFF2-40B4-BE49-F238E27FC236}">
                        <a16:creationId xmlns:a16="http://schemas.microsoft.com/office/drawing/2014/main" id="{B5B11797-030E-F3CB-5880-1AE97749DCC7}"/>
                      </a:ext>
                    </a:extLst>
                  </p:cNvPr>
                  <p:cNvSpPr/>
                  <p:nvPr/>
                </p:nvSpPr>
                <p:spPr>
                  <a:xfrm>
                    <a:off x="3048000" y="3385457"/>
                    <a:ext cx="457200" cy="2329543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1" name="Rettangolo 60">
                    <a:extLst>
                      <a:ext uri="{FF2B5EF4-FFF2-40B4-BE49-F238E27FC236}">
                        <a16:creationId xmlns:a16="http://schemas.microsoft.com/office/drawing/2014/main" id="{3ED87713-3EF0-EF37-3E61-2ED21143C359}"/>
                      </a:ext>
                    </a:extLst>
                  </p:cNvPr>
                  <p:cNvSpPr/>
                  <p:nvPr/>
                </p:nvSpPr>
                <p:spPr>
                  <a:xfrm>
                    <a:off x="3505200" y="3385456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50" name="Gruppo 49">
                  <a:extLst>
                    <a:ext uri="{FF2B5EF4-FFF2-40B4-BE49-F238E27FC236}">
                      <a16:creationId xmlns:a16="http://schemas.microsoft.com/office/drawing/2014/main" id="{ABBEC69F-D8F6-4A64-0FD1-9D90DE4C2FF0}"/>
                    </a:ext>
                  </a:extLst>
                </p:cNvPr>
                <p:cNvGrpSpPr/>
                <p:nvPr/>
              </p:nvGrpSpPr>
              <p:grpSpPr>
                <a:xfrm>
                  <a:off x="4229099" y="3363684"/>
                  <a:ext cx="827314" cy="2329544"/>
                  <a:chOff x="2862943" y="3385456"/>
                  <a:chExt cx="827314" cy="2329544"/>
                </a:xfrm>
              </p:grpSpPr>
              <p:sp>
                <p:nvSpPr>
                  <p:cNvPr id="56" name="Rettangolo 55">
                    <a:extLst>
                      <a:ext uri="{FF2B5EF4-FFF2-40B4-BE49-F238E27FC236}">
                        <a16:creationId xmlns:a16="http://schemas.microsoft.com/office/drawing/2014/main" id="{F12B36FC-1702-66C1-8582-39879291A7B7}"/>
                      </a:ext>
                    </a:extLst>
                  </p:cNvPr>
                  <p:cNvSpPr/>
                  <p:nvPr/>
                </p:nvSpPr>
                <p:spPr>
                  <a:xfrm>
                    <a:off x="2862943" y="3385457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7" name="Rettangolo 56">
                    <a:extLst>
                      <a:ext uri="{FF2B5EF4-FFF2-40B4-BE49-F238E27FC236}">
                        <a16:creationId xmlns:a16="http://schemas.microsoft.com/office/drawing/2014/main" id="{1A120E8F-84C9-3163-5B2F-5F6F9758B95F}"/>
                      </a:ext>
                    </a:extLst>
                  </p:cNvPr>
                  <p:cNvSpPr/>
                  <p:nvPr/>
                </p:nvSpPr>
                <p:spPr>
                  <a:xfrm>
                    <a:off x="3048000" y="3385457"/>
                    <a:ext cx="457200" cy="2329543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8" name="Rettangolo 57">
                    <a:extLst>
                      <a:ext uri="{FF2B5EF4-FFF2-40B4-BE49-F238E27FC236}">
                        <a16:creationId xmlns:a16="http://schemas.microsoft.com/office/drawing/2014/main" id="{A52621C7-7601-0FC5-E613-C18516B12FE0}"/>
                      </a:ext>
                    </a:extLst>
                  </p:cNvPr>
                  <p:cNvSpPr/>
                  <p:nvPr/>
                </p:nvSpPr>
                <p:spPr>
                  <a:xfrm>
                    <a:off x="3505200" y="3385456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51" name="CasellaDiTesto 50">
                  <a:extLst>
                    <a:ext uri="{FF2B5EF4-FFF2-40B4-BE49-F238E27FC236}">
                      <a16:creationId xmlns:a16="http://schemas.microsoft.com/office/drawing/2014/main" id="{BCB6EB2C-F62C-46AD-1259-D9A8FDBB31AF}"/>
                    </a:ext>
                  </a:extLst>
                </p:cNvPr>
                <p:cNvSpPr txBox="1"/>
                <p:nvPr/>
              </p:nvSpPr>
              <p:spPr>
                <a:xfrm>
                  <a:off x="5110555" y="4038438"/>
                  <a:ext cx="822154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4000" b="1" dirty="0"/>
                    <a:t>...</a:t>
                  </a:r>
                </a:p>
              </p:txBody>
            </p:sp>
            <p:grpSp>
              <p:nvGrpSpPr>
                <p:cNvPr id="52" name="Gruppo 51">
                  <a:extLst>
                    <a:ext uri="{FF2B5EF4-FFF2-40B4-BE49-F238E27FC236}">
                      <a16:creationId xmlns:a16="http://schemas.microsoft.com/office/drawing/2014/main" id="{54D888CD-A9E2-602F-0F33-23CD35F1FFBA}"/>
                    </a:ext>
                  </a:extLst>
                </p:cNvPr>
                <p:cNvGrpSpPr/>
                <p:nvPr/>
              </p:nvGrpSpPr>
              <p:grpSpPr>
                <a:xfrm>
                  <a:off x="5823887" y="3363683"/>
                  <a:ext cx="827314" cy="2329544"/>
                  <a:chOff x="2691521" y="3385456"/>
                  <a:chExt cx="827314" cy="2329544"/>
                </a:xfrm>
              </p:grpSpPr>
              <p:sp>
                <p:nvSpPr>
                  <p:cNvPr id="53" name="Rettangolo 52">
                    <a:extLst>
                      <a:ext uri="{FF2B5EF4-FFF2-40B4-BE49-F238E27FC236}">
                        <a16:creationId xmlns:a16="http://schemas.microsoft.com/office/drawing/2014/main" id="{125B9BC2-3308-02EB-44B5-0F2567F57156}"/>
                      </a:ext>
                    </a:extLst>
                  </p:cNvPr>
                  <p:cNvSpPr/>
                  <p:nvPr/>
                </p:nvSpPr>
                <p:spPr>
                  <a:xfrm>
                    <a:off x="2691521" y="3385457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4" name="Rettangolo 53">
                    <a:extLst>
                      <a:ext uri="{FF2B5EF4-FFF2-40B4-BE49-F238E27FC236}">
                        <a16:creationId xmlns:a16="http://schemas.microsoft.com/office/drawing/2014/main" id="{9D584A44-351B-4A4F-CD51-EA069E1F6ECF}"/>
                      </a:ext>
                    </a:extLst>
                  </p:cNvPr>
                  <p:cNvSpPr/>
                  <p:nvPr/>
                </p:nvSpPr>
                <p:spPr>
                  <a:xfrm>
                    <a:off x="2876578" y="3385457"/>
                    <a:ext cx="457200" cy="2329543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5" name="Rettangolo 54">
                    <a:extLst>
                      <a:ext uri="{FF2B5EF4-FFF2-40B4-BE49-F238E27FC236}">
                        <a16:creationId xmlns:a16="http://schemas.microsoft.com/office/drawing/2014/main" id="{7481906B-C2E3-4727-FBF6-A8B5466D090D}"/>
                      </a:ext>
                    </a:extLst>
                  </p:cNvPr>
                  <p:cNvSpPr/>
                  <p:nvPr/>
                </p:nvSpPr>
                <p:spPr>
                  <a:xfrm>
                    <a:off x="3333778" y="3385456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cxnSp>
            <p:nvCxnSpPr>
              <p:cNvPr id="43" name="Connettore 2 42">
                <a:extLst>
                  <a:ext uri="{FF2B5EF4-FFF2-40B4-BE49-F238E27FC236}">
                    <a16:creationId xmlns:a16="http://schemas.microsoft.com/office/drawing/2014/main" id="{5303C600-4377-437D-F0CD-C91B93FA36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8726" y="6382429"/>
                <a:ext cx="457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53C9438F-5947-0566-BA74-408E22D33F5A}"/>
                      </a:ext>
                    </a:extLst>
                  </p:cNvPr>
                  <p:cNvSpPr txBox="1"/>
                  <p:nvPr/>
                </p:nvSpPr>
                <p:spPr>
                  <a:xfrm>
                    <a:off x="943786" y="6404627"/>
                    <a:ext cx="22070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~ 200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53C9438F-5947-0566-BA74-408E22D33F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3786" y="6404627"/>
                    <a:ext cx="2207080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5" name="Connettore 2 44">
                <a:extLst>
                  <a:ext uri="{FF2B5EF4-FFF2-40B4-BE49-F238E27FC236}">
                    <a16:creationId xmlns:a16="http://schemas.microsoft.com/office/drawing/2014/main" id="{AE63F346-DD2A-723F-54D9-079471581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8565" y="6382429"/>
                <a:ext cx="34859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CasellaDiTesto 45">
                    <a:extLst>
                      <a:ext uri="{FF2B5EF4-FFF2-40B4-BE49-F238E27FC236}">
                        <a16:creationId xmlns:a16="http://schemas.microsoft.com/office/drawing/2014/main" id="{301714FF-220A-0276-7786-3DCA8047744F}"/>
                      </a:ext>
                    </a:extLst>
                  </p:cNvPr>
                  <p:cNvSpPr txBox="1"/>
                  <p:nvPr/>
                </p:nvSpPr>
                <p:spPr>
                  <a:xfrm>
                    <a:off x="2479285" y="6411729"/>
                    <a:ext cx="1618024" cy="5966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~ 95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oMath>
                      </m:oMathPara>
                    </a14:m>
                    <a:endParaRPr lang="it-IT" b="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~ 120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it-IT" b="0" dirty="0"/>
                  </a:p>
                </p:txBody>
              </p:sp>
            </mc:Choice>
            <mc:Fallback xmlns="">
              <p:sp>
                <p:nvSpPr>
                  <p:cNvPr id="46" name="CasellaDiTesto 45">
                    <a:extLst>
                      <a:ext uri="{FF2B5EF4-FFF2-40B4-BE49-F238E27FC236}">
                        <a16:creationId xmlns:a16="http://schemas.microsoft.com/office/drawing/2014/main" id="{301714FF-220A-0276-7786-3DCA804774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79285" y="6411729"/>
                    <a:ext cx="1618024" cy="59667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158" b="-754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1AEBA58E-3304-C951-5898-BC1CA9A1B557}"/>
                  </a:ext>
                </a:extLst>
              </p:cNvPr>
              <p:cNvSpPr txBox="1"/>
              <p:nvPr/>
            </p:nvSpPr>
            <p:spPr>
              <a:xfrm>
                <a:off x="4191876" y="3262856"/>
                <a:ext cx="1932893" cy="519006"/>
              </a:xfrm>
              <a:prstGeom prst="rect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it-IT" sz="1600" b="1" dirty="0"/>
                  <a:t>Plastic Support</a:t>
                </a:r>
              </a:p>
              <a:p>
                <a:r>
                  <a:rPr lang="it-IT" sz="1600" dirty="0"/>
                  <a:t>PMMA (H, C, O)</a:t>
                </a:r>
              </a:p>
            </p:txBody>
          </p:sp>
        </p:grp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E232378A-0032-8852-BC7A-DE75E1DD495E}"/>
                </a:ext>
              </a:extLst>
            </p:cNvPr>
            <p:cNvSpPr/>
            <p:nvPr/>
          </p:nvSpPr>
          <p:spPr>
            <a:xfrm>
              <a:off x="7050622" y="1711311"/>
              <a:ext cx="185057" cy="262474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E45C6152-5A4C-528B-04D6-DC4783CB956F}"/>
                </a:ext>
              </a:extLst>
            </p:cNvPr>
            <p:cNvSpPr/>
            <p:nvPr/>
          </p:nvSpPr>
          <p:spPr>
            <a:xfrm>
              <a:off x="6405087" y="1711311"/>
              <a:ext cx="185057" cy="262474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9366DFD6-C2BF-4F0F-01A7-50AA697A0976}"/>
                </a:ext>
              </a:extLst>
            </p:cNvPr>
            <p:cNvSpPr/>
            <p:nvPr/>
          </p:nvSpPr>
          <p:spPr>
            <a:xfrm>
              <a:off x="6597315" y="1711311"/>
              <a:ext cx="457200" cy="262474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D8DD0788-4104-F3D7-1660-6C7E3AFA5224}"/>
                </a:ext>
              </a:extLst>
            </p:cNvPr>
            <p:cNvSpPr/>
            <p:nvPr/>
          </p:nvSpPr>
          <p:spPr>
            <a:xfrm>
              <a:off x="12020671" y="1708012"/>
              <a:ext cx="185057" cy="262474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DA3BF144-BA0C-2AFF-66F3-239597BBB93A}"/>
                </a:ext>
              </a:extLst>
            </p:cNvPr>
            <p:cNvSpPr/>
            <p:nvPr/>
          </p:nvSpPr>
          <p:spPr>
            <a:xfrm>
              <a:off x="11375136" y="1708012"/>
              <a:ext cx="185057" cy="262474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83FC4EA3-B95F-9ACA-D2CA-5DED874BD04B}"/>
                </a:ext>
              </a:extLst>
            </p:cNvPr>
            <p:cNvSpPr/>
            <p:nvPr/>
          </p:nvSpPr>
          <p:spPr>
            <a:xfrm>
              <a:off x="11567364" y="1708012"/>
              <a:ext cx="457200" cy="262474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AAEB071C-86EE-3569-BD17-7AFB91464F78}"/>
              </a:ext>
            </a:extLst>
          </p:cNvPr>
          <p:cNvSpPr txBox="1"/>
          <p:nvPr/>
        </p:nvSpPr>
        <p:spPr>
          <a:xfrm>
            <a:off x="6803885" y="758187"/>
            <a:ext cx="2758471" cy="83099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NIT sensitive </a:t>
            </a:r>
            <a:r>
              <a:rPr lang="it-IT" sz="1600" b="1" dirty="0" err="1"/>
              <a:t>layer</a:t>
            </a:r>
            <a:r>
              <a:rPr lang="it-IT" sz="1600" b="1" dirty="0"/>
              <a:t> </a:t>
            </a:r>
          </a:p>
          <a:p>
            <a:r>
              <a:rPr lang="it-IT" sz="1600" dirty="0" err="1"/>
              <a:t>AgBr</a:t>
            </a:r>
            <a:r>
              <a:rPr lang="it-IT" sz="1600" dirty="0"/>
              <a:t>(I) </a:t>
            </a:r>
            <a:r>
              <a:rPr lang="it-IT" sz="1600" dirty="0" err="1"/>
              <a:t>crystals</a:t>
            </a:r>
            <a:r>
              <a:rPr lang="it-IT" sz="1600" dirty="0"/>
              <a:t> </a:t>
            </a:r>
            <a:r>
              <a:rPr lang="it-IT" sz="1600" dirty="0" err="1"/>
              <a:t>dispersed</a:t>
            </a:r>
            <a:r>
              <a:rPr lang="it-IT" sz="1600" dirty="0"/>
              <a:t> in </a:t>
            </a:r>
            <a:r>
              <a:rPr lang="it-IT" sz="1600" dirty="0" err="1"/>
              <a:t>organic</a:t>
            </a:r>
            <a:r>
              <a:rPr lang="it-IT" sz="1600" dirty="0"/>
              <a:t> gelatine (H, C, O, N)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605EC2C4-C378-A4D4-8984-06F769DEE59A}"/>
              </a:ext>
            </a:extLst>
          </p:cNvPr>
          <p:cNvSpPr txBox="1"/>
          <p:nvPr/>
        </p:nvSpPr>
        <p:spPr>
          <a:xfrm>
            <a:off x="10080564" y="4280264"/>
            <a:ext cx="2040976" cy="584775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OPERA sensitive </a:t>
            </a:r>
            <a:r>
              <a:rPr lang="it-IT" sz="1600" b="1" dirty="0" err="1"/>
              <a:t>layer</a:t>
            </a:r>
            <a:r>
              <a:rPr lang="it-IT" sz="1600" b="1" dirty="0"/>
              <a:t> </a:t>
            </a:r>
          </a:p>
          <a:p>
            <a:r>
              <a:rPr lang="it-IT" sz="1600" dirty="0" err="1"/>
              <a:t>Used</a:t>
            </a:r>
            <a:r>
              <a:rPr lang="it-IT" sz="1600" dirty="0"/>
              <a:t> for monitoring</a:t>
            </a:r>
          </a:p>
        </p:txBody>
      </p:sp>
      <p:pic>
        <p:nvPicPr>
          <p:cNvPr id="77" name="Immagine 76" descr="Immagine che contiene testo, intern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0D8C4588-BE29-9011-29E1-19C88B9C2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23" y="4928736"/>
            <a:ext cx="4326556" cy="1909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7D3894-A03D-DBBC-3055-C4A4FA0E9A19}"/>
              </a:ext>
            </a:extLst>
          </p:cNvPr>
          <p:cNvSpPr txBox="1"/>
          <p:nvPr/>
        </p:nvSpPr>
        <p:spPr>
          <a:xfrm>
            <a:off x="1778659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331122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BCC2A79-4661-A835-3548-2B7122572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600901-77FC-90BD-39EE-94214376C7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D126B5B-3ACF-5C23-EB33-F15191E2C395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C45480-4D98-CBCF-3BFC-6712F54AC36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5A579E3-B942-23B2-BE88-AEA270937EA9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A6139382-BD59-AB8D-FC02-F40F7A6CA18B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Physics Measurements at 200 MeV: First Look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C1F0ABE0-66A8-39F1-E651-24F953D6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235EBF-77A7-67D2-8EAF-95E8836FF958}"/>
              </a:ext>
            </a:extLst>
          </p:cNvPr>
          <p:cNvSpPr txBox="1"/>
          <p:nvPr/>
        </p:nvSpPr>
        <p:spPr>
          <a:xfrm>
            <a:off x="-1" y="752430"/>
            <a:ext cx="1095102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latin typeface="Arial Nova Light" panose="020B0304020202020204" pitchFamily="34" charset="0"/>
              </a:rPr>
              <a:t>Importance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humidified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environment</a:t>
            </a:r>
            <a:r>
              <a:rPr lang="it-IT" sz="2000" dirty="0">
                <a:latin typeface="Arial Nova Light" panose="020B0304020202020204" pitchFamily="34" charset="0"/>
              </a:rPr>
              <a:t> for </a:t>
            </a:r>
            <a:r>
              <a:rPr lang="it-IT" sz="2000" dirty="0" err="1">
                <a:latin typeface="Arial Nova Light" panose="020B0304020202020204" pitchFamily="34" charset="0"/>
              </a:rPr>
              <a:t>these</a:t>
            </a:r>
            <a:r>
              <a:rPr lang="it-IT" sz="2000" dirty="0">
                <a:latin typeface="Arial Nova Light" panose="020B0304020202020204" pitchFamily="34" charset="0"/>
              </a:rPr>
              <a:t> samples (show some log)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Good </a:t>
            </a:r>
            <a:r>
              <a:rPr lang="it-IT" sz="2000" dirty="0" err="1">
                <a:latin typeface="Arial Nova Light" panose="020B0304020202020204" pitchFamily="34" charset="0"/>
              </a:rPr>
              <a:t>condition</a:t>
            </a:r>
            <a:r>
              <a:rPr lang="it-IT" sz="2000" dirty="0">
                <a:latin typeface="Arial Nova Light" panose="020B0304020202020204" pitchFamily="34" charset="0"/>
              </a:rPr>
              <a:t> of PMMA -&gt; optical success take picture and compare </a:t>
            </a:r>
            <a:r>
              <a:rPr lang="it-IT" sz="2000" dirty="0" err="1">
                <a:latin typeface="Arial Nova Light" panose="020B0304020202020204" pitchFamily="34" charset="0"/>
              </a:rPr>
              <a:t>it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previous</a:t>
            </a:r>
            <a:r>
              <a:rPr lang="it-IT" sz="2000" dirty="0">
                <a:latin typeface="Arial Nova Light" panose="020B0304020202020204" pitchFamily="34" charset="0"/>
              </a:rPr>
              <a:t> slides </a:t>
            </a:r>
            <a:r>
              <a:rPr lang="it-IT" sz="2000" dirty="0" err="1">
                <a:latin typeface="Arial Nova Light" panose="020B0304020202020204" pitchFamily="34" charset="0"/>
              </a:rPr>
              <a:t>about</a:t>
            </a:r>
            <a:r>
              <a:rPr lang="it-IT" sz="2000" dirty="0">
                <a:latin typeface="Arial Nova Light" panose="020B0304020202020204" pitchFamily="34" charset="0"/>
              </a:rPr>
              <a:t> PS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1 </a:t>
            </a:r>
            <a:r>
              <a:rPr lang="it-IT" sz="2000" dirty="0" err="1">
                <a:latin typeface="Arial Nova Light" panose="020B0304020202020204" pitchFamily="34" charset="0"/>
              </a:rPr>
              <a:t>typical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view</a:t>
            </a:r>
            <a:r>
              <a:rPr lang="it-IT" sz="2000" dirty="0">
                <a:latin typeface="Arial Nova Light" panose="020B0304020202020204" pitchFamily="34" charset="0"/>
              </a:rPr>
              <a:t> from P02 and </a:t>
            </a:r>
            <a:r>
              <a:rPr lang="it-IT" sz="2000" dirty="0" err="1">
                <a:latin typeface="Arial Nova Light" panose="020B0304020202020204" pitchFamily="34" charset="0"/>
              </a:rPr>
              <a:t>primary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tracks (reversal brick)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1 </a:t>
            </a:r>
            <a:r>
              <a:rPr lang="it-IT" sz="2000" dirty="0" err="1">
                <a:latin typeface="Arial Nova Light" panose="020B0304020202020204" pitchFamily="34" charset="0"/>
              </a:rPr>
              <a:t>example</a:t>
            </a:r>
            <a:r>
              <a:rPr lang="it-IT" sz="2000" dirty="0">
                <a:latin typeface="Arial Nova Light" panose="020B0304020202020204" pitchFamily="34" charset="0"/>
              </a:rPr>
              <a:t> of vertex + first </a:t>
            </a:r>
            <a:r>
              <a:rPr lang="it-IT" sz="2000" dirty="0" err="1">
                <a:latin typeface="Arial Nova Light" panose="020B0304020202020204" pitchFamily="34" charset="0"/>
              </a:rPr>
              <a:t>secondary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with estimate of energy </a:t>
            </a:r>
            <a:r>
              <a:rPr lang="it-IT" sz="2000" dirty="0" err="1">
                <a:latin typeface="Arial Nova Light" panose="020B0304020202020204" pitchFamily="34" charset="0"/>
              </a:rPr>
              <a:t>based</a:t>
            </a:r>
            <a:r>
              <a:rPr lang="it-IT" sz="2000" dirty="0">
                <a:latin typeface="Arial Nova Light" panose="020B0304020202020204" pitchFamily="34" charset="0"/>
              </a:rPr>
              <a:t> on grain </a:t>
            </a:r>
            <a:r>
              <a:rPr lang="it-IT" sz="2000" dirty="0" err="1">
                <a:latin typeface="Arial Nova Light" panose="020B0304020202020204" pitchFamily="34" charset="0"/>
              </a:rPr>
              <a:t>density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Gold nano </a:t>
            </a:r>
            <a:r>
              <a:rPr lang="it-IT" sz="2000" dirty="0" err="1">
                <a:latin typeface="Arial Nova Light" panose="020B0304020202020204" pitchFamily="34" charset="0"/>
              </a:rPr>
              <a:t>particles</a:t>
            </a:r>
            <a:r>
              <a:rPr lang="it-IT" sz="2000" dirty="0">
                <a:latin typeface="Arial Nova Light" panose="020B0304020202020204" pitchFamily="34" charset="0"/>
              </a:rPr>
              <a:t> for </a:t>
            </a:r>
            <a:r>
              <a:rPr lang="it-IT" sz="2000" dirty="0" err="1">
                <a:latin typeface="Arial Nova Light" panose="020B0304020202020204" pitchFamily="34" charset="0"/>
              </a:rPr>
              <a:t>reference</a:t>
            </a:r>
            <a:r>
              <a:rPr lang="it-IT" sz="2000" dirty="0">
                <a:latin typeface="Arial Nova Light" panose="020B0304020202020204" pitchFamily="34" charset="0"/>
              </a:rPr>
              <a:t> system -&gt; a first look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96743E-2EC3-2810-2758-9ED3ADB25CEB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26-28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2057405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4F4B8-E47B-2222-5244-545F0AC1B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F07936-A05F-E4D2-A58E-59AA2995CA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8364C8-0FA3-5292-0B6D-F56D3DDFF685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Outline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4436A3AA-20F5-1412-A11B-56A86062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0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8A4EB64-C4B8-DCB6-59B7-3B67827691D5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8118584-8315-2B6C-EC8E-EF6A23A087E5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4F71EC-8E9D-B0D6-ED5F-8B0FD0941248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512812-E68D-03F6-6C13-3EDB1CFBBF2C}"/>
              </a:ext>
            </a:extLst>
          </p:cNvPr>
          <p:cNvSpPr txBox="1"/>
          <p:nvPr/>
        </p:nvSpPr>
        <p:spPr>
          <a:xfrm>
            <a:off x="117440" y="922590"/>
            <a:ext cx="12074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Overview</a:t>
            </a:r>
            <a:r>
              <a:rPr lang="it-IT" sz="2400" dirty="0">
                <a:latin typeface="Arial Nova Light" panose="020B0304020202020204" pitchFamily="34" charset="0"/>
              </a:rPr>
              <a:t> of NIT </a:t>
            </a:r>
            <a:r>
              <a:rPr lang="it-IT" sz="2400" dirty="0" err="1">
                <a:latin typeface="Arial Nova Light" panose="020B0304020202020204" pitchFamily="34" charset="0"/>
              </a:rPr>
              <a:t>related</a:t>
            </a:r>
            <a:r>
              <a:rPr lang="it-IT" sz="2400" dirty="0">
                <a:latin typeface="Arial Nova Light" panose="020B0304020202020204" pitchFamily="34" charset="0"/>
              </a:rPr>
              <a:t> activities in Japan (</a:t>
            </a:r>
            <a:r>
              <a:rPr lang="it-IT" sz="2400" dirty="0" err="1">
                <a:latin typeface="Arial Nova Light" panose="020B0304020202020204" pitchFamily="34" charset="0"/>
              </a:rPr>
              <a:t>January</a:t>
            </a:r>
            <a:r>
              <a:rPr lang="it-IT" sz="2400" dirty="0">
                <a:latin typeface="Arial Nova Light" panose="020B0304020202020204" pitchFamily="34" charset="0"/>
              </a:rPr>
              <a:t> 2025 – March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Current</a:t>
            </a:r>
            <a:r>
              <a:rPr lang="it-IT" sz="2400" dirty="0">
                <a:latin typeface="Arial Nova Light" panose="020B0304020202020204" pitchFamily="34" charset="0"/>
              </a:rPr>
              <a:t> status on NIT </a:t>
            </a:r>
            <a:r>
              <a:rPr lang="it-IT" sz="2400" dirty="0" err="1">
                <a:latin typeface="Arial Nova Light" panose="020B0304020202020204" pitchFamily="34" charset="0"/>
              </a:rPr>
              <a:t>sensitization</a:t>
            </a:r>
            <a:r>
              <a:rPr lang="it-IT" sz="2400" dirty="0">
                <a:latin typeface="Arial Nova Light" panose="020B0304020202020204" pitchFamily="34" charset="0"/>
              </a:rPr>
              <a:t>, </a:t>
            </a:r>
            <a:r>
              <a:rPr lang="it-IT" sz="2400" dirty="0" err="1">
                <a:latin typeface="Arial Nova Light" panose="020B0304020202020204" pitchFamily="34" charset="0"/>
              </a:rPr>
              <a:t>development</a:t>
            </a:r>
            <a:r>
              <a:rPr lang="it-IT" sz="2400" dirty="0">
                <a:latin typeface="Arial Nova Light" panose="020B0304020202020204" pitchFamily="34" charset="0"/>
              </a:rPr>
              <a:t> and production </a:t>
            </a:r>
          </a:p>
          <a:p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First look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the </a:t>
            </a:r>
            <a:r>
              <a:rPr lang="it-IT" sz="2400" dirty="0" err="1">
                <a:latin typeface="Arial Nova Light" panose="020B0304020202020204" pitchFamily="34" charset="0"/>
              </a:rPr>
              <a:t>measurements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200 MeV (Nagoya 03/2025)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First look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the carbon </a:t>
            </a:r>
            <a:r>
              <a:rPr lang="it-IT" sz="2400" dirty="0" err="1">
                <a:latin typeface="Arial Nova Light" panose="020B0304020202020204" pitchFamily="34" charset="0"/>
              </a:rPr>
              <a:t>measurements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CNAO (11/2024)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Conclusions</a:t>
            </a:r>
            <a:r>
              <a:rPr lang="it-IT" sz="2400" dirty="0">
                <a:latin typeface="Arial Nova Light" panose="020B0304020202020204" pitchFamily="34" charset="0"/>
              </a:rPr>
              <a:t> and </a:t>
            </a:r>
            <a:r>
              <a:rPr lang="it-IT" sz="2400" dirty="0" err="1">
                <a:latin typeface="Arial Nova Light" panose="020B0304020202020204" pitchFamily="34" charset="0"/>
              </a:rPr>
              <a:t>outlooks</a:t>
            </a:r>
            <a:endParaRPr lang="it-IT" sz="2000" dirty="0">
              <a:latin typeface="Arial Nova Light" panose="020B0304020202020204" pitchFamily="34" charset="0"/>
            </a:endParaRPr>
          </a:p>
          <a:p>
            <a:pPr lvl="1"/>
            <a:endParaRPr lang="it-IT" sz="2400" dirty="0">
              <a:latin typeface="Arial Nova Light" panose="020B03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4E65D4-D4F2-AB6D-05F1-EFF563E66E9B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2896472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C8DC0-D906-4521-DB73-F9BCA4A44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4DEF9B-47FE-1681-834A-39557D7A30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3145166-F7CB-85B9-052D-6AF57A03CA9B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F98D151-1CE7-5063-C323-7EFD3CD4F5EB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3D769CB-7901-17E7-7AE3-0ABA1BD4B29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02778E4C-A30E-8756-BFAD-69E92B2979C1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Measurements at 200 MeV: First Look (1)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DBC15FFF-429A-079C-A91E-F6230B2D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DF1F84-2BE8-FA4D-B5F1-71A1789CF647}"/>
              </a:ext>
            </a:extLst>
          </p:cNvPr>
          <p:cNvSpPr txBox="1"/>
          <p:nvPr/>
        </p:nvSpPr>
        <p:spPr>
          <a:xfrm>
            <a:off x="-1" y="752430"/>
            <a:ext cx="1095102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In </a:t>
            </a:r>
            <a:r>
              <a:rPr lang="it-IT" sz="2000" dirty="0" err="1">
                <a:latin typeface="Arial Nova Light" panose="020B0304020202020204" pitchFamily="34" charset="0"/>
              </a:rPr>
              <a:t>order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prevent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detaching</a:t>
            </a:r>
            <a:r>
              <a:rPr lang="it-IT" sz="2000" dirty="0">
                <a:latin typeface="Arial Nova Light" panose="020B0304020202020204" pitchFamily="34" charset="0"/>
              </a:rPr>
              <a:t> from the </a:t>
            </a:r>
            <a:r>
              <a:rPr lang="it-IT" sz="2000" dirty="0" err="1">
                <a:latin typeface="Arial Nova Light" panose="020B0304020202020204" pitchFamily="34" charset="0"/>
              </a:rPr>
              <a:t>plastic</a:t>
            </a:r>
            <a:r>
              <a:rPr lang="it-IT" sz="2000" dirty="0">
                <a:latin typeface="Arial Nova Light" panose="020B0304020202020204" pitchFamily="34" charset="0"/>
              </a:rPr>
              <a:t> support </a:t>
            </a:r>
            <a:r>
              <a:rPr lang="it-IT" sz="2000" dirty="0" err="1">
                <a:latin typeface="Arial Nova Light" panose="020B0304020202020204" pitchFamily="34" charset="0"/>
              </a:rPr>
              <a:t>it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important</a:t>
            </a:r>
            <a:r>
              <a:rPr lang="it-IT" sz="2000" dirty="0">
                <a:latin typeface="Arial Nova Light" panose="020B0304020202020204" pitchFamily="34" charset="0"/>
              </a:rPr>
              <a:t> to set up a </a:t>
            </a:r>
            <a:r>
              <a:rPr lang="it-IT" sz="2000" b="1" dirty="0" err="1">
                <a:latin typeface="Arial Nova Light" panose="020B0304020202020204" pitchFamily="34" charset="0"/>
              </a:rPr>
              <a:t>humidified</a:t>
            </a:r>
            <a:r>
              <a:rPr lang="it-IT" sz="2000" b="1" dirty="0">
                <a:latin typeface="Arial Nova Light" panose="020B0304020202020204" pitchFamily="34" charset="0"/>
              </a:rPr>
              <a:t> </a:t>
            </a:r>
            <a:r>
              <a:rPr lang="it-IT" sz="2000" b="1" dirty="0" err="1">
                <a:latin typeface="Arial Nova Light" panose="020B0304020202020204" pitchFamily="34" charset="0"/>
              </a:rPr>
              <a:t>environment</a:t>
            </a:r>
            <a:r>
              <a:rPr lang="it-IT" sz="2000" dirty="0">
                <a:latin typeface="Arial Nova Light" panose="020B0304020202020204" pitchFamily="34" charset="0"/>
              </a:rPr>
              <a:t> in the scanning room (target relative </a:t>
            </a:r>
            <a:r>
              <a:rPr lang="it-IT" sz="2000" dirty="0" err="1">
                <a:latin typeface="Arial Nova Light" panose="020B0304020202020204" pitchFamily="34" charset="0"/>
              </a:rPr>
              <a:t>humidity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least</a:t>
            </a:r>
            <a:r>
              <a:rPr lang="it-IT" sz="2000" dirty="0">
                <a:latin typeface="Arial Nova Light" panose="020B0304020202020204" pitchFamily="34" charset="0"/>
              </a:rPr>
              <a:t> 60%)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Good news: no PMMA sample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damaged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during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transportation</a:t>
            </a:r>
            <a:r>
              <a:rPr lang="it-IT" sz="2000" dirty="0">
                <a:latin typeface="Arial Nova Light" panose="020B0304020202020204" pitchFamily="34" charset="0"/>
              </a:rPr>
              <a:t> from Japan to </a:t>
            </a:r>
            <a:r>
              <a:rPr lang="it-IT" sz="2000" dirty="0" err="1">
                <a:latin typeface="Arial Nova Light" panose="020B0304020202020204" pitchFamily="34" charset="0"/>
              </a:rPr>
              <a:t>Italy</a:t>
            </a:r>
            <a:r>
              <a:rPr lang="it-IT" sz="2000" dirty="0">
                <a:latin typeface="Arial Nova Light" panose="020B0304020202020204" pitchFamily="34" charset="0"/>
              </a:rPr>
              <a:t>!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96D62BC-0466-22F3-ED3F-FD6741F3B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86" y="2167361"/>
            <a:ext cx="6743221" cy="4220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 descr="Immagine che contiene Rettangolo, calligrafia, Prodotto di carta, carta&#10;&#10;Il contenuto generato dall'IA potrebbe non essere corretto.">
            <a:extLst>
              <a:ext uri="{FF2B5EF4-FFF2-40B4-BE49-F238E27FC236}">
                <a16:creationId xmlns:a16="http://schemas.microsoft.com/office/drawing/2014/main" id="{6BD8F09E-D17F-2641-23E1-AF127EEE8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28" y="2600545"/>
            <a:ext cx="2554670" cy="3406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 descr="Immagine che contiene interno, persona, rasoio, mano&#10;&#10;Il contenuto generato dall'IA potrebbe non essere corretto.">
            <a:extLst>
              <a:ext uri="{FF2B5EF4-FFF2-40B4-BE49-F238E27FC236}">
                <a16:creationId xmlns:a16="http://schemas.microsoft.com/office/drawing/2014/main" id="{1E60EB3C-771A-1E08-5E75-23E016DFD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3" y="2672442"/>
            <a:ext cx="2404381" cy="3205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CCC985-2FAB-BD31-D16C-0AA95F4A975D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565404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752B2-6949-1D9B-5E5D-22AC51674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7121BE-B89F-DE62-5CE4-A66DF7832A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10581AF-1AA4-24EE-36BA-80070CC36609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9B775BF-41F1-EA2D-A38C-49AB86EF0B03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CBA4281-B817-42C5-21B0-0942041A9EE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277D523B-C888-CD1D-1439-32CE42A7AE5E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Measurements at 200 MeV: First Look (2)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38DA421C-0F68-86CE-04AA-60F0B4CC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CB5985-4293-C634-7D45-88F449A061B1}"/>
              </a:ext>
            </a:extLst>
          </p:cNvPr>
          <p:cNvSpPr txBox="1"/>
          <p:nvPr/>
        </p:nvSpPr>
        <p:spPr>
          <a:xfrm>
            <a:off x="-1" y="752430"/>
            <a:ext cx="10951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PMMA </a:t>
            </a:r>
            <a:r>
              <a:rPr lang="it-IT" sz="2000" dirty="0" err="1">
                <a:latin typeface="Arial Nova Light" panose="020B0304020202020204" pitchFamily="34" charset="0"/>
              </a:rPr>
              <a:t>offers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significantly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better</a:t>
            </a:r>
            <a:r>
              <a:rPr lang="it-IT" sz="2000" dirty="0">
                <a:latin typeface="Arial Nova Light" panose="020B0304020202020204" pitchFamily="34" charset="0"/>
              </a:rPr>
              <a:t> optical </a:t>
            </a:r>
            <a:r>
              <a:rPr lang="it-IT" sz="2000" dirty="0" err="1">
                <a:latin typeface="Arial Nova Light" panose="020B0304020202020204" pitchFamily="34" charset="0"/>
              </a:rPr>
              <a:t>properties</a:t>
            </a:r>
            <a:r>
              <a:rPr lang="it-IT" sz="2000" dirty="0">
                <a:latin typeface="Arial Nova Light" panose="020B0304020202020204" pitchFamily="34" charset="0"/>
              </a:rPr>
              <a:t> for scanning with </a:t>
            </a:r>
            <a:r>
              <a:rPr lang="it-IT" sz="2000" dirty="0" err="1">
                <a:latin typeface="Arial Nova Light" panose="020B0304020202020204" pitchFamily="34" charset="0"/>
              </a:rPr>
              <a:t>epi-illuminated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microscopes</a:t>
            </a:r>
            <a:r>
              <a:rPr lang="it-IT" sz="2000" dirty="0">
                <a:latin typeface="Arial Nova Light" panose="020B0304020202020204" pitchFamily="34" charset="0"/>
              </a:rPr>
              <a:t>: no fake clusters are </a:t>
            </a:r>
            <a:r>
              <a:rPr lang="it-IT" sz="2000" dirty="0" err="1">
                <a:latin typeface="Arial Nova Light" panose="020B0304020202020204" pitchFamily="34" charset="0"/>
              </a:rPr>
              <a:t>reconstructed</a:t>
            </a:r>
            <a:r>
              <a:rPr lang="it-IT" sz="2000" dirty="0">
                <a:latin typeface="Arial Nova Light" panose="020B0304020202020204" pitchFamily="34" charset="0"/>
              </a:rPr>
              <a:t> inside the </a:t>
            </a:r>
            <a:r>
              <a:rPr lang="it-IT" sz="2000" dirty="0" err="1">
                <a:latin typeface="Arial Nova Light" panose="020B0304020202020204" pitchFamily="34" charset="0"/>
              </a:rPr>
              <a:t>plastic</a:t>
            </a:r>
            <a:r>
              <a:rPr lang="it-IT" sz="2000" dirty="0">
                <a:latin typeface="Arial Nova Light" panose="020B0304020202020204" pitchFamily="34" charset="0"/>
              </a:rPr>
              <a:t> support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The </a:t>
            </a:r>
            <a:r>
              <a:rPr lang="it-IT" sz="2000" dirty="0" err="1">
                <a:latin typeface="Arial Nova Light" panose="020B0304020202020204" pitchFamily="34" charset="0"/>
              </a:rPr>
              <a:t>absence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diffusion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artifacts</a:t>
            </a:r>
            <a:r>
              <a:rPr lang="it-IT" sz="2000" dirty="0">
                <a:latin typeface="Arial Nova Light" panose="020B0304020202020204" pitchFamily="34" charset="0"/>
              </a:rPr>
              <a:t> (</a:t>
            </a:r>
            <a:r>
              <a:rPr lang="it-IT" sz="2000" dirty="0" err="1">
                <a:latin typeface="Arial Nova Light" panose="020B0304020202020204" pitchFamily="34" charset="0"/>
              </a:rPr>
              <a:t>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well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as</a:t>
            </a:r>
            <a:r>
              <a:rPr lang="it-IT" sz="2000" dirty="0">
                <a:latin typeface="Arial Nova Light" panose="020B0304020202020204" pitchFamily="34" charset="0"/>
              </a:rPr>
              <a:t> the large </a:t>
            </a:r>
            <a:r>
              <a:rPr lang="it-IT" sz="2000" dirty="0" err="1">
                <a:latin typeface="Arial Nova Light" panose="020B0304020202020204" pitchFamily="34" charset="0"/>
              </a:rPr>
              <a:t>number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visible</a:t>
            </a:r>
            <a:r>
              <a:rPr lang="it-IT" sz="2000" dirty="0">
                <a:latin typeface="Arial Nova Light" panose="020B0304020202020204" pitchFamily="34" charset="0"/>
              </a:rPr>
              <a:t> grains!) </a:t>
            </a:r>
            <a:r>
              <a:rPr lang="it-IT" sz="2000" dirty="0" err="1">
                <a:latin typeface="Arial Nova Light" panose="020B0304020202020204" pitchFamily="34" charset="0"/>
              </a:rPr>
              <a:t>will</a:t>
            </a:r>
            <a:r>
              <a:rPr lang="it-IT" sz="2000" dirty="0">
                <a:latin typeface="Arial Nova Light" panose="020B0304020202020204" pitchFamily="34" charset="0"/>
              </a:rPr>
              <a:t> make </a:t>
            </a:r>
            <a:r>
              <a:rPr lang="it-IT" sz="2000" dirty="0" err="1">
                <a:latin typeface="Arial Nova Light" panose="020B0304020202020204" pitchFamily="34" charset="0"/>
              </a:rPr>
              <a:t>automatic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surface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finding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easier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</a:p>
        </p:txBody>
      </p:sp>
      <p:pic>
        <p:nvPicPr>
          <p:cNvPr id="1026" name="Picture 2" descr="Immagine che contiene Oggetto astronomico, astronomia, Evento celeste, Universo&#10;&#10;Descrizione generata automaticamente">
            <a:extLst>
              <a:ext uri="{FF2B5EF4-FFF2-40B4-BE49-F238E27FC236}">
                <a16:creationId xmlns:a16="http://schemas.microsoft.com/office/drawing/2014/main" id="{E7C573E1-3A41-4C26-F779-F796AD93E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3" y="2155134"/>
            <a:ext cx="5548313" cy="410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A366B8F-66F9-5579-F6D0-94CB57C9BB2B}"/>
              </a:ext>
            </a:extLst>
          </p:cNvPr>
          <p:cNvSpPr txBox="1"/>
          <p:nvPr/>
        </p:nvSpPr>
        <p:spPr>
          <a:xfrm>
            <a:off x="1644102" y="6314665"/>
            <a:ext cx="318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PS Base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978BD6-86F1-6209-F54B-F4495E7A2C61}"/>
              </a:ext>
            </a:extLst>
          </p:cNvPr>
          <p:cNvGrpSpPr/>
          <p:nvPr/>
        </p:nvGrpSpPr>
        <p:grpSpPr>
          <a:xfrm>
            <a:off x="2877879" y="4734347"/>
            <a:ext cx="3326979" cy="1438778"/>
            <a:chOff x="65670" y="4531659"/>
            <a:chExt cx="3846312" cy="183487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456C08C-2BD0-B23E-D7B1-727F37AC0C61}"/>
                </a:ext>
              </a:extLst>
            </p:cNvPr>
            <p:cNvSpPr/>
            <p:nvPr/>
          </p:nvSpPr>
          <p:spPr>
            <a:xfrm>
              <a:off x="911675" y="6276531"/>
              <a:ext cx="2710543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B1CA985-1877-5B24-0AA6-46E365929DCF}"/>
                </a:ext>
              </a:extLst>
            </p:cNvPr>
            <p:cNvSpPr/>
            <p:nvPr/>
          </p:nvSpPr>
          <p:spPr>
            <a:xfrm>
              <a:off x="911675" y="5914286"/>
              <a:ext cx="2710543" cy="3600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F57C3B3-C66F-3B15-7E59-59E060E60322}"/>
                </a:ext>
              </a:extLst>
            </p:cNvPr>
            <p:cNvSpPr/>
            <p:nvPr/>
          </p:nvSpPr>
          <p:spPr>
            <a:xfrm>
              <a:off x="911674" y="5824286"/>
              <a:ext cx="2710543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EA504704-1F25-023A-3C94-8EA956E93E3D}"/>
                </a:ext>
              </a:extLst>
            </p:cNvPr>
            <p:cNvCxnSpPr/>
            <p:nvPr/>
          </p:nvCxnSpPr>
          <p:spPr>
            <a:xfrm>
              <a:off x="2185147" y="4531659"/>
              <a:ext cx="0" cy="10219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6B1D00E3-B0D0-257A-6CD6-3AFFA156860A}"/>
                </a:ext>
              </a:extLst>
            </p:cNvPr>
            <p:cNvSpPr/>
            <p:nvPr/>
          </p:nvSpPr>
          <p:spPr>
            <a:xfrm>
              <a:off x="1652587" y="5985235"/>
              <a:ext cx="176213" cy="12703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2E3AB503-054B-D074-340B-E6E9F0960B23}"/>
                </a:ext>
              </a:extLst>
            </p:cNvPr>
            <p:cNvSpPr/>
            <p:nvPr/>
          </p:nvSpPr>
          <p:spPr>
            <a:xfrm>
              <a:off x="3036804" y="6048754"/>
              <a:ext cx="176213" cy="12703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23A71E58-F5B6-C967-8397-75B62BFA0AE0}"/>
                </a:ext>
              </a:extLst>
            </p:cNvPr>
            <p:cNvSpPr/>
            <p:nvPr/>
          </p:nvSpPr>
          <p:spPr>
            <a:xfrm>
              <a:off x="1966913" y="6102748"/>
              <a:ext cx="299014" cy="12703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812F0ABF-0892-8AF8-2D96-F84A86612AB5}"/>
                </a:ext>
              </a:extLst>
            </p:cNvPr>
            <p:cNvSpPr/>
            <p:nvPr/>
          </p:nvSpPr>
          <p:spPr>
            <a:xfrm>
              <a:off x="2713467" y="6076266"/>
              <a:ext cx="91511" cy="9952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3B5B5FC0-1A46-251A-3422-8D902B609682}"/>
                </a:ext>
              </a:extLst>
            </p:cNvPr>
            <p:cNvSpPr/>
            <p:nvPr/>
          </p:nvSpPr>
          <p:spPr>
            <a:xfrm>
              <a:off x="2404040" y="6076266"/>
              <a:ext cx="91511" cy="900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10D14C80-417F-5A2E-806E-D23797B6E3E6}"/>
                </a:ext>
              </a:extLst>
            </p:cNvPr>
            <p:cNvSpPr/>
            <p:nvPr/>
          </p:nvSpPr>
          <p:spPr>
            <a:xfrm>
              <a:off x="2554569" y="5951746"/>
              <a:ext cx="176213" cy="12703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57459DCB-B045-8C94-BAB8-3EC6E2B4BEBE}"/>
                </a:ext>
              </a:extLst>
            </p:cNvPr>
            <p:cNvSpPr/>
            <p:nvPr/>
          </p:nvSpPr>
          <p:spPr>
            <a:xfrm>
              <a:off x="1089479" y="5968703"/>
              <a:ext cx="300696" cy="900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1E474774-438B-3123-55FD-37CB33F4E528}"/>
                </a:ext>
              </a:extLst>
            </p:cNvPr>
            <p:cNvSpPr/>
            <p:nvPr/>
          </p:nvSpPr>
          <p:spPr>
            <a:xfrm>
              <a:off x="1434671" y="6099959"/>
              <a:ext cx="123041" cy="12703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0" name="CasellaDiTesto 29">
              <a:extLst>
                <a:ext uri="{FF2B5EF4-FFF2-40B4-BE49-F238E27FC236}">
                  <a16:creationId xmlns:a16="http://schemas.microsoft.com/office/drawing/2014/main" id="{32F4E33B-09F8-83F1-19EF-AC2BD5746B5D}"/>
                </a:ext>
              </a:extLst>
            </p:cNvPr>
            <p:cNvSpPr txBox="1"/>
            <p:nvPr/>
          </p:nvSpPr>
          <p:spPr>
            <a:xfrm>
              <a:off x="2495551" y="4716379"/>
              <a:ext cx="1416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b="1" dirty="0">
                  <a:solidFill>
                    <a:srgbClr val="FF0000"/>
                  </a:solidFill>
                </a:rPr>
                <a:t>Light Source</a:t>
              </a:r>
            </a:p>
          </p:txBody>
        </p:sp>
        <p:sp>
          <p:nvSpPr>
            <p:cNvPr id="21" name="CasellaDiTesto 31">
              <a:extLst>
                <a:ext uri="{FF2B5EF4-FFF2-40B4-BE49-F238E27FC236}">
                  <a16:creationId xmlns:a16="http://schemas.microsoft.com/office/drawing/2014/main" id="{4307CE3F-1D50-4A7F-E6CB-58B601AFEC7B}"/>
                </a:ext>
              </a:extLst>
            </p:cNvPr>
            <p:cNvSpPr txBox="1"/>
            <p:nvPr/>
          </p:nvSpPr>
          <p:spPr>
            <a:xfrm>
              <a:off x="65670" y="4809790"/>
              <a:ext cx="2490098" cy="646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b="1" dirty="0">
                  <a:solidFill>
                    <a:schemeClr val="accent6"/>
                  </a:solidFill>
                </a:rPr>
                <a:t>Plastic </a:t>
              </a:r>
            </a:p>
            <a:p>
              <a:r>
                <a:rPr lang="it-IT" b="1" dirty="0">
                  <a:solidFill>
                    <a:schemeClr val="accent6"/>
                  </a:solidFill>
                </a:rPr>
                <a:t>inhomogeneity</a:t>
              </a:r>
            </a:p>
          </p:txBody>
        </p:sp>
      </p:grpSp>
      <p:pic>
        <p:nvPicPr>
          <p:cNvPr id="24" name="Immagine 23" descr="Immagine che contiene nero, schermata, bianco e ner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EC6D09E4-32B4-D3B6-4171-D90ED1702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81" y="2155134"/>
            <a:ext cx="5548000" cy="41040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B864818-0955-06E0-DEC6-ED93FA7E6B16}"/>
              </a:ext>
            </a:extLst>
          </p:cNvPr>
          <p:cNvSpPr txBox="1"/>
          <p:nvPr/>
        </p:nvSpPr>
        <p:spPr>
          <a:xfrm>
            <a:off x="7371124" y="6314665"/>
            <a:ext cx="318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PMMA Base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EAFA431-B2BE-738E-BD6F-D99D83EA1BAA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1708614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594B1-5CF4-5F9C-D1BB-0971EFF00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0F2A94-5A47-0002-C541-A0F884232A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936C4450-1213-2D65-9C47-511D5AFC9D40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A642EE-937A-8996-7848-8B29F718EB7D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C2C27B7F-4026-039C-5F40-547B6C3AAE4A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907FEF99-FBA7-81A2-44DA-88FF90AF9E2E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Measurements at 200 MeV: First Look (3)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961DCA06-E348-4018-6565-24BA0535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E00874-FB1C-0198-3D44-1996889E05DD}"/>
              </a:ext>
            </a:extLst>
          </p:cNvPr>
          <p:cNvSpPr txBox="1"/>
          <p:nvPr/>
        </p:nvSpPr>
        <p:spPr>
          <a:xfrm>
            <a:off x="-78499" y="754090"/>
            <a:ext cx="3961419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Scanning </a:t>
            </a:r>
            <a:r>
              <a:rPr lang="it-IT" sz="2000" dirty="0" err="1">
                <a:latin typeface="Arial Nova Light" panose="020B0304020202020204" pitchFamily="34" charset="0"/>
              </a:rPr>
              <a:t>tests</a:t>
            </a:r>
            <a:r>
              <a:rPr lang="it-IT" sz="2000" dirty="0">
                <a:latin typeface="Arial Nova Light" panose="020B0304020202020204" pitchFamily="34" charset="0"/>
              </a:rPr>
              <a:t> are on-</a:t>
            </a:r>
            <a:r>
              <a:rPr lang="it-IT" sz="2000" dirty="0" err="1">
                <a:latin typeface="Arial Nova Light" panose="020B0304020202020204" pitchFamily="34" charset="0"/>
              </a:rPr>
              <a:t>going</a:t>
            </a:r>
            <a:r>
              <a:rPr lang="it-IT" sz="2000" dirty="0">
                <a:latin typeface="Arial Nova Light" panose="020B0304020202020204" pitchFamily="34" charset="0"/>
              </a:rPr>
              <a:t>: </a:t>
            </a:r>
            <a:r>
              <a:rPr lang="it-IT" sz="2000" dirty="0" err="1">
                <a:latin typeface="Arial Nova Light" panose="020B0304020202020204" pitchFamily="34" charset="0"/>
              </a:rPr>
              <a:t>optimization</a:t>
            </a:r>
            <a:r>
              <a:rPr lang="it-IT" sz="2000" dirty="0">
                <a:latin typeface="Arial Nova Light" panose="020B0304020202020204" pitchFamily="34" charset="0"/>
              </a:rPr>
              <a:t> of scanning and </a:t>
            </a:r>
            <a:r>
              <a:rPr lang="it-IT" sz="2000" dirty="0" err="1">
                <a:latin typeface="Arial Nova Light" panose="020B0304020202020204" pitchFamily="34" charset="0"/>
              </a:rPr>
              <a:t>reconstruction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parameters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needed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146050" lvl="0">
              <a:buClr>
                <a:srgbClr val="233A44"/>
              </a:buClr>
              <a:buSzPct val="100000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latin typeface="Arial Nova Light" panose="020B0304020202020204" pitchFamily="34" charset="0"/>
              </a:rPr>
              <a:t>Automatic</a:t>
            </a:r>
            <a:r>
              <a:rPr lang="it-IT" sz="2000" dirty="0">
                <a:latin typeface="Arial Nova Light" panose="020B0304020202020204" pitchFamily="34" charset="0"/>
              </a:rPr>
              <a:t> scanning and </a:t>
            </a:r>
            <a:r>
              <a:rPr lang="it-IT" sz="2000" dirty="0" err="1">
                <a:latin typeface="Arial Nova Light" panose="020B0304020202020204" pitchFamily="34" charset="0"/>
              </a:rPr>
              <a:t>reconstruction</a:t>
            </a:r>
            <a:r>
              <a:rPr lang="it-IT" sz="2000" dirty="0">
                <a:latin typeface="Arial Nova Light" panose="020B0304020202020204" pitchFamily="34" charset="0"/>
              </a:rPr>
              <a:t> of long </a:t>
            </a:r>
            <a:r>
              <a:rPr lang="it-IT" sz="2000" dirty="0" err="1">
                <a:latin typeface="Arial Nova Light" panose="020B0304020202020204" pitchFamily="34" charset="0"/>
              </a:rPr>
              <a:t>secondary</a:t>
            </a:r>
            <a:r>
              <a:rPr lang="it-IT" sz="2000" dirty="0">
                <a:latin typeface="Arial Nova Light" panose="020B0304020202020204" pitchFamily="34" charset="0"/>
              </a:rPr>
              <a:t> tracks: </a:t>
            </a:r>
            <a:r>
              <a:rPr lang="it-IT" sz="2000" dirty="0" err="1">
                <a:latin typeface="Arial Nova Light" panose="020B0304020202020204" pitchFamily="34" charset="0"/>
              </a:rPr>
              <a:t>primary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protons</a:t>
            </a:r>
            <a:r>
              <a:rPr lang="it-IT" sz="2000" dirty="0">
                <a:latin typeface="Arial Nova Light" panose="020B0304020202020204" pitchFamily="34" charset="0"/>
              </a:rPr>
              <a:t> are </a:t>
            </a:r>
            <a:r>
              <a:rPr lang="it-IT" sz="2000" dirty="0" err="1">
                <a:latin typeface="Arial Nova Light" panose="020B0304020202020204" pitchFamily="34" charset="0"/>
              </a:rPr>
              <a:t>visible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but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difficult</a:t>
            </a:r>
            <a:r>
              <a:rPr lang="it-IT" sz="2000" dirty="0">
                <a:latin typeface="Arial Nova Light" panose="020B0304020202020204" pitchFamily="34" charset="0"/>
              </a:rPr>
              <a:t> to track (low grain </a:t>
            </a:r>
            <a:r>
              <a:rPr lang="it-IT" sz="2000" dirty="0" err="1">
                <a:latin typeface="Arial Nova Light" panose="020B0304020202020204" pitchFamily="34" charset="0"/>
              </a:rPr>
              <a:t>density</a:t>
            </a:r>
            <a:r>
              <a:rPr lang="it-IT" sz="2000" dirty="0">
                <a:latin typeface="Arial Nova Light" panose="020B0304020202020204" pitchFamily="34" charset="0"/>
              </a:rPr>
              <a:t>)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latin typeface="Arial Nova Light" panose="020B0304020202020204" pitchFamily="34" charset="0"/>
              </a:rPr>
              <a:t>Secondary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tracks are </a:t>
            </a:r>
            <a:r>
              <a:rPr lang="it-IT" sz="2000" dirty="0" err="1">
                <a:latin typeface="Arial Nova Light" panose="020B0304020202020204" pitchFamily="34" charset="0"/>
              </a:rPr>
              <a:t>also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visible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48895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On-</a:t>
            </a:r>
            <a:r>
              <a:rPr lang="it-IT" sz="2000" dirty="0" err="1">
                <a:latin typeface="Arial Nova Light" panose="020B0304020202020204" pitchFamily="34" charset="0"/>
              </a:rPr>
              <a:t>going</a:t>
            </a:r>
            <a:r>
              <a:rPr lang="it-IT" sz="2000" dirty="0">
                <a:latin typeface="Arial Nova Light" panose="020B0304020202020204" pitchFamily="34" charset="0"/>
              </a:rPr>
              <a:t>: </a:t>
            </a:r>
            <a:r>
              <a:rPr lang="it-IT" sz="2000" dirty="0" err="1">
                <a:latin typeface="Arial Nova Light" panose="020B0304020202020204" pitchFamily="34" charset="0"/>
              </a:rPr>
              <a:t>optimization</a:t>
            </a:r>
            <a:r>
              <a:rPr lang="it-IT" sz="2000" dirty="0">
                <a:latin typeface="Arial Nova Light" panose="020B0304020202020204" pitchFamily="34" charset="0"/>
              </a:rPr>
              <a:t> of vertex </a:t>
            </a:r>
            <a:r>
              <a:rPr lang="it-IT" sz="2000" dirty="0" err="1">
                <a:latin typeface="Arial Nova Light" panose="020B0304020202020204" pitchFamily="34" charset="0"/>
              </a:rPr>
              <a:t>reconstruction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algorithms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DB60266-0B1A-6B35-E6AD-A044CCFAD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651" y="995374"/>
            <a:ext cx="3562500" cy="5559316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0A547D6-234E-202A-9418-2B915F5DE8DB}"/>
              </a:ext>
            </a:extLst>
          </p:cNvPr>
          <p:cNvCxnSpPr>
            <a:cxnSpLocks/>
          </p:cNvCxnSpPr>
          <p:nvPr/>
        </p:nvCxnSpPr>
        <p:spPr>
          <a:xfrm flipH="1">
            <a:off x="6466959" y="2216106"/>
            <a:ext cx="276906" cy="1256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1AA52E4-08C7-939A-6DC2-778A0D35AE98}"/>
              </a:ext>
            </a:extLst>
          </p:cNvPr>
          <p:cNvCxnSpPr>
            <a:cxnSpLocks/>
          </p:cNvCxnSpPr>
          <p:nvPr/>
        </p:nvCxnSpPr>
        <p:spPr>
          <a:xfrm flipV="1">
            <a:off x="5725897" y="3507360"/>
            <a:ext cx="440038" cy="991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7B81E06-258B-81AB-4B94-71DEBF2C6B9B}"/>
              </a:ext>
            </a:extLst>
          </p:cNvPr>
          <p:cNvCxnSpPr>
            <a:cxnSpLocks/>
          </p:cNvCxnSpPr>
          <p:nvPr/>
        </p:nvCxnSpPr>
        <p:spPr>
          <a:xfrm>
            <a:off x="4662311" y="1473910"/>
            <a:ext cx="350684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063526D-59EB-A400-BA68-145FA0349BE9}"/>
                  </a:ext>
                </a:extLst>
              </p:cNvPr>
              <p:cNvSpPr txBox="1"/>
              <p:nvPr/>
            </p:nvSpPr>
            <p:spPr>
              <a:xfrm>
                <a:off x="5765127" y="1122734"/>
                <a:ext cx="1301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~80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063526D-59EB-A400-BA68-145FA0349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127" y="1122734"/>
                <a:ext cx="1301209" cy="369332"/>
              </a:xfrm>
              <a:prstGeom prst="rect">
                <a:avLst/>
              </a:prstGeom>
              <a:blipFill>
                <a:blip r:embed="rId3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78BF538-7812-B526-6A39-1FC2EAF1BAAC}"/>
                  </a:ext>
                </a:extLst>
              </p:cNvPr>
              <p:cNvSpPr txBox="1"/>
              <p:nvPr/>
            </p:nvSpPr>
            <p:spPr>
              <a:xfrm>
                <a:off x="6387901" y="4416633"/>
                <a:ext cx="1884706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bg1"/>
                    </a:solidFill>
                  </a:rPr>
                  <a:t>Estimated grain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density</a:t>
                </a:r>
                <a:r>
                  <a:rPr lang="it-IT" sz="1600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0.19±0.05 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/>
                  </a:solidFill>
                </a:endParaRPr>
              </a:p>
              <a:p>
                <a:endParaRPr lang="it-IT" sz="1600" dirty="0">
                  <a:solidFill>
                    <a:schemeClr val="bg1"/>
                  </a:solidFill>
                </a:endParaRPr>
              </a:p>
              <a:p>
                <a:r>
                  <a:rPr lang="it-IT" sz="1600" dirty="0" err="1">
                    <a:solidFill>
                      <a:schemeClr val="bg1"/>
                    </a:solidFill>
                  </a:rPr>
                  <a:t>Corresponding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proton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kinetic</a:t>
                </a:r>
                <a:r>
                  <a:rPr lang="it-IT" sz="1600" dirty="0">
                    <a:solidFill>
                      <a:schemeClr val="bg1"/>
                    </a:solidFill>
                  </a:rPr>
                  <a:t> energy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between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90 and 115 MeV </a:t>
                </a: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78BF538-7812-B526-6A39-1FC2EAF1B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901" y="4416633"/>
                <a:ext cx="1884706" cy="2062103"/>
              </a:xfrm>
              <a:prstGeom prst="rect">
                <a:avLst/>
              </a:prstGeom>
              <a:blipFill>
                <a:blip r:embed="rId4"/>
                <a:stretch>
                  <a:fillRect l="-1942" t="-888" b="-29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magine 32">
            <a:extLst>
              <a:ext uri="{FF2B5EF4-FFF2-40B4-BE49-F238E27FC236}">
                <a16:creationId xmlns:a16="http://schemas.microsoft.com/office/drawing/2014/main" id="{AA0C3465-9FE7-1900-B624-E9CF5B88B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018749" y="1614075"/>
            <a:ext cx="5566290" cy="4328888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A87E9486-E8BD-61BF-DD06-0EC8579B2623}"/>
              </a:ext>
            </a:extLst>
          </p:cNvPr>
          <p:cNvCxnSpPr>
            <a:cxnSpLocks/>
          </p:cNvCxnSpPr>
          <p:nvPr/>
        </p:nvCxnSpPr>
        <p:spPr>
          <a:xfrm flipH="1">
            <a:off x="9005221" y="995373"/>
            <a:ext cx="34976" cy="544496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4826ED62-8BFC-928D-687D-69EC718E4265}"/>
                  </a:ext>
                </a:extLst>
              </p:cNvPr>
              <p:cNvSpPr txBox="1"/>
              <p:nvPr/>
            </p:nvSpPr>
            <p:spPr>
              <a:xfrm rot="16200000">
                <a:off x="8156991" y="3533189"/>
                <a:ext cx="1301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~210 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4826ED62-8BFC-928D-687D-69EC718E4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156991" y="3533189"/>
                <a:ext cx="1301209" cy="369332"/>
              </a:xfrm>
              <a:prstGeom prst="rect">
                <a:avLst/>
              </a:prstGeom>
              <a:blipFill>
                <a:blip r:embed="rId6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2033DE-3738-4985-BB58-8E83FB4F27C6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0C44C7E1-4A8C-DE2B-FE4D-4AA5F86DA9C9}"/>
              </a:ext>
            </a:extLst>
          </p:cNvPr>
          <p:cNvCxnSpPr>
            <a:cxnSpLocks/>
          </p:cNvCxnSpPr>
          <p:nvPr/>
        </p:nvCxnSpPr>
        <p:spPr>
          <a:xfrm flipH="1">
            <a:off x="5485646" y="3717855"/>
            <a:ext cx="952337" cy="275263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5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29E7E-92C9-BDAD-6F33-E6A797DBE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A7F249-AC5D-9867-44CF-C5D52C73FB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2CEE9F72-F1E5-895D-85A6-1BD687EA2EB7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3C5B912-8F61-3E3F-B15E-4A992C85A2C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1F5E3E28-DD8D-6646-B939-A90DBCD41D98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C5F8F370-111D-76D7-6EE0-203F5FE05949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Update on CNAO 2024 (1) 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6F4E9165-0812-4F70-C18F-B5A74B34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DD5C009-530C-8954-E9DF-80F17E17AD3A}"/>
                  </a:ext>
                </a:extLst>
              </p:cNvPr>
              <p:cNvSpPr txBox="1"/>
              <p:nvPr/>
            </p:nvSpPr>
            <p:spPr>
              <a:xfrm>
                <a:off x="-78499" y="754090"/>
                <a:ext cx="5978258" cy="5324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NIT samples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released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from CNAO on the 19th of March 2025,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about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4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months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after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their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exposure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significant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fading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expected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 err="1">
                    <a:latin typeface="Arial Nova Light" panose="020B0304020202020204" pitchFamily="34" charset="0"/>
                  </a:rPr>
                  <a:t>These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samples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have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been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developed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LNGS (Giuliana, Simone)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shortly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after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arrival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 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 err="1">
                    <a:latin typeface="Arial Nova Light" panose="020B0304020202020204" pitchFamily="34" charset="0"/>
                  </a:rPr>
                  <a:t>Currently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are checking the slide glasses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exposed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to carbon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beams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(200 MeV/n and 400 MeV/n),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which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should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be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less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prone to fading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Arial Nova Light" panose="020B0304020202020204" pitchFamily="34" charset="0"/>
                  </a:rPr>
                  <a:t>First scanning tests performed: </a:t>
                </a:r>
                <a:r>
                  <a:rPr lang="en-US" sz="2000" b="1" dirty="0">
                    <a:latin typeface="Arial Nova Light" panose="020B0304020202020204" pitchFamily="34" charset="0"/>
                  </a:rPr>
                  <a:t>difficult to identify carbon tracks </a:t>
                </a:r>
                <a:r>
                  <a:rPr lang="en-US" sz="2000" dirty="0">
                    <a:latin typeface="Arial Nova Light" panose="020B0304020202020204" pitchFamily="34" charset="0"/>
                  </a:rPr>
                  <a:t>with LNGS system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en-US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Arial Nova Light" panose="020B0304020202020204" pitchFamily="34" charset="0"/>
                  </a:rPr>
                  <a:t>A few samples will be also rescanned with Napoli system</a:t>
                </a: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DD5C009-530C-8954-E9DF-80F17E17A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499" y="754090"/>
                <a:ext cx="5978258" cy="5324535"/>
              </a:xfrm>
              <a:prstGeom prst="rect">
                <a:avLst/>
              </a:prstGeom>
              <a:blipFill>
                <a:blip r:embed="rId2"/>
                <a:stretch>
                  <a:fillRect t="-573" r="-19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 descr="Immagine che contiene interno, plastica, giallo, articoli&#10;&#10;Il contenuto generato dall'IA potrebbe non essere corretto.">
            <a:extLst>
              <a:ext uri="{FF2B5EF4-FFF2-40B4-BE49-F238E27FC236}">
                <a16:creationId xmlns:a16="http://schemas.microsoft.com/office/drawing/2014/main" id="{C510A4A7-69F0-5C7F-D96A-0E6289A4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71" y="760379"/>
            <a:ext cx="5169407" cy="2907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 descr="Immagine che contiene macchina, interno, ingegneria, elettronica&#10;&#10;Il contenuto generato dall'IA potrebbe non essere corretto.">
            <a:extLst>
              <a:ext uri="{FF2B5EF4-FFF2-40B4-BE49-F238E27FC236}">
                <a16:creationId xmlns:a16="http://schemas.microsoft.com/office/drawing/2014/main" id="{EF1765FF-5805-FB3B-D7F0-2A7951AAA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72" y="3797871"/>
            <a:ext cx="3282701" cy="2455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 descr="Immagine che contiene testo, calligrafia&#10;&#10;Il contenuto generato dall'IA potrebbe non essere corretto.">
            <a:extLst>
              <a:ext uri="{FF2B5EF4-FFF2-40B4-BE49-F238E27FC236}">
                <a16:creationId xmlns:a16="http://schemas.microsoft.com/office/drawing/2014/main" id="{5C6F716B-1B31-406E-A327-6D1835009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04" y="3910224"/>
            <a:ext cx="2803749" cy="2175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DFEE187-2EF2-3181-7783-46BC6837A60E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3323106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7C9B9-A28A-8BD7-37F6-094F15048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8D2FED-4936-2D13-74C5-CF52387335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C8C16C59-9BC6-14A0-C5C8-002BF23319AC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DB19C43-B978-6FB9-9A32-FFC916644184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D82398D-08DE-D610-E5B3-416844D014D5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0081C010-812E-86AD-069B-22D2C3FCF20B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Update on CNAO 2024 (2) 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5E5875BE-7F64-EB45-8983-C0C071E0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17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8220BC-7BB3-66C8-B89E-95D009EF365E}"/>
              </a:ext>
            </a:extLst>
          </p:cNvPr>
          <p:cNvSpPr txBox="1"/>
          <p:nvPr/>
        </p:nvSpPr>
        <p:spPr>
          <a:xfrm>
            <a:off x="-78499" y="754090"/>
            <a:ext cx="11943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The first </a:t>
            </a:r>
            <a:r>
              <a:rPr lang="it-IT" sz="2000" dirty="0" err="1">
                <a:latin typeface="Arial Nova Light" panose="020B0304020202020204" pitchFamily="34" charset="0"/>
              </a:rPr>
              <a:t>scans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performed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LNGS </a:t>
            </a:r>
            <a:r>
              <a:rPr lang="it-IT" sz="2000" dirty="0" err="1">
                <a:latin typeface="Arial Nova Light" panose="020B0304020202020204" pitchFamily="34" charset="0"/>
              </a:rPr>
              <a:t>showed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poor</a:t>
            </a:r>
            <a:r>
              <a:rPr lang="it-IT" sz="2000" dirty="0">
                <a:latin typeface="Arial Nova Light" panose="020B0304020202020204" pitchFamily="34" charset="0"/>
              </a:rPr>
              <a:t> performance of the </a:t>
            </a:r>
            <a:r>
              <a:rPr lang="it-IT" sz="2000" dirty="0" err="1">
                <a:latin typeface="Arial Nova Light" panose="020B0304020202020204" pitchFamily="34" charset="0"/>
              </a:rPr>
              <a:t>algorithm</a:t>
            </a:r>
            <a:r>
              <a:rPr lang="it-IT" sz="2000" dirty="0">
                <a:latin typeface="Arial Nova Light" panose="020B0304020202020204" pitchFamily="34" charset="0"/>
              </a:rPr>
              <a:t> for grain </a:t>
            </a:r>
            <a:r>
              <a:rPr lang="it-IT" sz="2000" dirty="0" err="1">
                <a:latin typeface="Arial Nova Light" panose="020B0304020202020204" pitchFamily="34" charset="0"/>
              </a:rPr>
              <a:t>reconstruction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latin typeface="Arial Nova Light" panose="020B0304020202020204" pitchFamily="34" charset="0"/>
              </a:rPr>
              <a:t>This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likely</a:t>
            </a:r>
            <a:r>
              <a:rPr lang="it-IT" sz="2000" dirty="0">
                <a:latin typeface="Arial Nova Light" panose="020B0304020202020204" pitchFamily="34" charset="0"/>
              </a:rPr>
              <a:t> due to the </a:t>
            </a:r>
            <a:r>
              <a:rPr lang="it-IT" sz="2000" dirty="0" err="1">
                <a:latin typeface="Arial Nova Light" panose="020B0304020202020204" pitchFamily="34" charset="0"/>
              </a:rPr>
              <a:t>absence</a:t>
            </a:r>
            <a:r>
              <a:rPr lang="it-IT" sz="2000" dirty="0">
                <a:latin typeface="Arial Nova Light" panose="020B0304020202020204" pitchFamily="34" charset="0"/>
              </a:rPr>
              <a:t> of a </a:t>
            </a:r>
            <a:r>
              <a:rPr lang="it-IT" sz="2000" dirty="0" err="1">
                <a:latin typeface="Arial Nova Light" panose="020B0304020202020204" pitchFamily="34" charset="0"/>
              </a:rPr>
              <a:t>limit</a:t>
            </a:r>
            <a:r>
              <a:rPr lang="it-IT" sz="2000" dirty="0">
                <a:latin typeface="Arial Nova Light" panose="020B0304020202020204" pitchFamily="34" charset="0"/>
              </a:rPr>
              <a:t> on the extension of </a:t>
            </a:r>
            <a:r>
              <a:rPr lang="it-IT" sz="2000" dirty="0" err="1">
                <a:latin typeface="Arial Nova Light" panose="020B0304020202020204" pitchFamily="34" charset="0"/>
              </a:rPr>
              <a:t>each</a:t>
            </a:r>
            <a:r>
              <a:rPr lang="it-IT" sz="2000" dirty="0">
                <a:latin typeface="Arial Nova Light" panose="020B0304020202020204" pitchFamily="34" charset="0"/>
              </a:rPr>
              <a:t> grain </a:t>
            </a:r>
            <a:r>
              <a:rPr lang="it-IT" sz="2000" dirty="0" err="1">
                <a:latin typeface="Arial Nova Light" panose="020B0304020202020204" pitchFamily="34" charset="0"/>
              </a:rPr>
              <a:t>along</a:t>
            </a:r>
            <a:r>
              <a:rPr lang="it-IT" sz="2000" dirty="0">
                <a:latin typeface="Arial Nova Light" panose="020B0304020202020204" pitchFamily="34" charset="0"/>
              </a:rPr>
              <a:t> the Z </a:t>
            </a:r>
            <a:r>
              <a:rPr lang="it-IT" sz="2000" dirty="0" err="1">
                <a:latin typeface="Arial Nova Light" panose="020B0304020202020204" pitchFamily="34" charset="0"/>
              </a:rPr>
              <a:t>axis</a:t>
            </a:r>
            <a:endParaRPr lang="it-IT" sz="2000" dirty="0">
              <a:latin typeface="Arial Nova Light" panose="020B0304020202020204" pitchFamily="34" charset="0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41A5AA2-49C4-9538-CFD6-5BC951012477}"/>
              </a:ext>
            </a:extLst>
          </p:cNvPr>
          <p:cNvGrpSpPr/>
          <p:nvPr/>
        </p:nvGrpSpPr>
        <p:grpSpPr>
          <a:xfrm>
            <a:off x="59871" y="2014006"/>
            <a:ext cx="2977028" cy="3342131"/>
            <a:chOff x="777648" y="1714074"/>
            <a:chExt cx="4055609" cy="4552988"/>
          </a:xfrm>
        </p:grpSpPr>
        <p:pic>
          <p:nvPicPr>
            <p:cNvPr id="8" name="Immagine 7" descr="Immagine che contiene oscurità, nero, spazio, luna&#10;&#10;Il contenuto generato dall'IA potrebbe non essere corretto.">
              <a:extLst>
                <a:ext uri="{FF2B5EF4-FFF2-40B4-BE49-F238E27FC236}">
                  <a16:creationId xmlns:a16="http://schemas.microsoft.com/office/drawing/2014/main" id="{049389DB-5569-3B4C-AB11-750AFF27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48" y="1769753"/>
              <a:ext cx="4055609" cy="4497309"/>
            </a:xfrm>
            <a:prstGeom prst="rect">
              <a:avLst/>
            </a:prstGeom>
          </p:spPr>
        </p:pic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14792EA3-A213-1E66-28E2-9E3BA9932F59}"/>
                </a:ext>
              </a:extLst>
            </p:cNvPr>
            <p:cNvCxnSpPr>
              <a:cxnSpLocks/>
            </p:cNvCxnSpPr>
            <p:nvPr/>
          </p:nvCxnSpPr>
          <p:spPr>
            <a:xfrm>
              <a:off x="777648" y="2085827"/>
              <a:ext cx="4055609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C6DB929E-3FD1-E17D-66A9-A84885365518}"/>
                    </a:ext>
                  </a:extLst>
                </p:cNvPr>
                <p:cNvSpPr txBox="1"/>
                <p:nvPr/>
              </p:nvSpPr>
              <p:spPr>
                <a:xfrm>
                  <a:off x="2205744" y="1714074"/>
                  <a:ext cx="13012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~9 </m:t>
                        </m:r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C6DB929E-3FD1-E17D-66A9-A848853655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5744" y="1714074"/>
                  <a:ext cx="1301209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4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F274C92B-4002-9A72-D3EF-911317A8B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418" y="2199613"/>
            <a:ext cx="4456098" cy="30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8145CEC-C20D-3BD9-BAE6-633F6CDAF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304" y="2199613"/>
            <a:ext cx="4395825" cy="2983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7728A98-0C7D-9ACA-BCA3-6875334FD0E7}"/>
              </a:ext>
            </a:extLst>
          </p:cNvPr>
          <p:cNvSpPr txBox="1"/>
          <p:nvPr/>
        </p:nvSpPr>
        <p:spPr>
          <a:xfrm>
            <a:off x="3731346" y="1632858"/>
            <a:ext cx="335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Reconstructed</a:t>
            </a:r>
            <a:r>
              <a:rPr lang="it-IT" b="1" dirty="0"/>
              <a:t> Clusters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3F865E7-C77E-8C5F-D99B-1DCC415B55F5}"/>
              </a:ext>
            </a:extLst>
          </p:cNvPr>
          <p:cNvSpPr txBox="1"/>
          <p:nvPr/>
        </p:nvSpPr>
        <p:spPr>
          <a:xfrm>
            <a:off x="8255095" y="1628631"/>
            <a:ext cx="335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Reconstructed</a:t>
            </a:r>
            <a:r>
              <a:rPr lang="it-IT" b="1" dirty="0"/>
              <a:t> Grains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ABA16A52-8045-4CF0-CD7B-4AB770045767}"/>
                  </a:ext>
                </a:extLst>
              </p:cNvPr>
              <p:cNvSpPr txBox="1"/>
              <p:nvPr/>
            </p:nvSpPr>
            <p:spPr>
              <a:xfrm>
                <a:off x="1939300" y="5630111"/>
                <a:ext cx="83133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46050" lvl="0">
                  <a:buClr>
                    <a:srgbClr val="233A44"/>
                  </a:buClr>
                  <a:buSzPct val="100000"/>
                  <a:defRPr/>
                </a:pP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An alternative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approach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based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on linking clusters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directly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being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investigated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to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improve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tracking </a:t>
                </a: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ABA16A52-8045-4CF0-CD7B-4AB770045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300" y="5630111"/>
                <a:ext cx="8313399" cy="707886"/>
              </a:xfrm>
              <a:prstGeom prst="rect">
                <a:avLst/>
              </a:prstGeom>
              <a:blipFill>
                <a:blip r:embed="rId6"/>
                <a:stretch>
                  <a:fillRect t="-4310" b="-155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asellaDiTesto 3">
            <a:extLst>
              <a:ext uri="{FF2B5EF4-FFF2-40B4-BE49-F238E27FC236}">
                <a16:creationId xmlns:a16="http://schemas.microsoft.com/office/drawing/2014/main" id="{D900E272-BE7A-5F7A-48B8-83A3CE77FA6F}"/>
              </a:ext>
            </a:extLst>
          </p:cNvPr>
          <p:cNvSpPr txBox="1"/>
          <p:nvPr/>
        </p:nvSpPr>
        <p:spPr>
          <a:xfrm>
            <a:off x="260165" y="4823060"/>
            <a:ext cx="25764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/>
              <a:t>Images by S. Masci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E88717-8286-05CA-98E4-B501BAEDB6FD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2869051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29BC1-6D55-E45D-053C-AF0F5B8D3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4B296C-AEF2-0531-2ADA-8B3B295306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346BDA-D3C7-7BCA-4AEC-541A51BCF897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Conclusions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24150097-48E6-5E87-5975-FAA33A25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0955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18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7E8927E1-B95A-ECFF-731C-52709EE184D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A42CAB23-5DF4-24E4-54C5-C276D2CC4801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A475B7-8B9A-6605-621F-CCBA4954E20A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4ADC9E-3B4E-E12C-B461-0115AEA4D084}"/>
              </a:ext>
            </a:extLst>
          </p:cNvPr>
          <p:cNvSpPr txBox="1"/>
          <p:nvPr/>
        </p:nvSpPr>
        <p:spPr>
          <a:xfrm>
            <a:off x="117439" y="848660"/>
            <a:ext cx="118205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We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carried</a:t>
            </a:r>
            <a:r>
              <a:rPr lang="it-IT" sz="2400" dirty="0">
                <a:latin typeface="Arial Nova Light" panose="020B0304020202020204" pitchFamily="34" charset="0"/>
              </a:rPr>
              <a:t> out </a:t>
            </a:r>
            <a:r>
              <a:rPr lang="it-IT" sz="2400" dirty="0" err="1">
                <a:latin typeface="Arial Nova Light" panose="020B0304020202020204" pitchFamily="34" charset="0"/>
              </a:rPr>
              <a:t>several</a:t>
            </a:r>
            <a:r>
              <a:rPr lang="it-IT" sz="2400" dirty="0">
                <a:latin typeface="Arial Nova Light" panose="020B0304020202020204" pitchFamily="34" charset="0"/>
              </a:rPr>
              <a:t> activities on NIT R&amp;D in Japan (</a:t>
            </a:r>
            <a:r>
              <a:rPr lang="it-IT" sz="2400" dirty="0" err="1">
                <a:latin typeface="Arial Nova Light" panose="020B0304020202020204" pitchFamily="34" charset="0"/>
              </a:rPr>
              <a:t>January</a:t>
            </a:r>
            <a:r>
              <a:rPr lang="it-IT" sz="2400" dirty="0">
                <a:latin typeface="Arial Nova Light" panose="020B0304020202020204" pitchFamily="34" charset="0"/>
              </a:rPr>
              <a:t> 2025 – March 2025)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 Nova Light" panose="020B0304020202020204" pitchFamily="34" charset="0"/>
              </a:rPr>
              <a:t>Tests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regarding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sensitization</a:t>
            </a:r>
            <a:r>
              <a:rPr lang="it-IT" sz="2000" dirty="0">
                <a:latin typeface="Arial Nova Light" panose="020B0304020202020204" pitchFamily="34" charset="0"/>
              </a:rPr>
              <a:t>,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and sample production (</a:t>
            </a:r>
            <a:r>
              <a:rPr lang="it-IT" sz="2000" dirty="0" err="1">
                <a:latin typeface="Arial Nova Light" panose="020B0304020202020204" pitchFamily="34" charset="0"/>
              </a:rPr>
              <a:t>still</a:t>
            </a:r>
            <a:r>
              <a:rPr lang="it-IT" sz="2000" dirty="0">
                <a:latin typeface="Arial Nova Light" panose="020B0304020202020204" pitchFamily="34" charset="0"/>
              </a:rPr>
              <a:t> on-</a:t>
            </a:r>
            <a:r>
              <a:rPr lang="it-IT" sz="2000" dirty="0" err="1">
                <a:latin typeface="Arial Nova Light" panose="020B0304020202020204" pitchFamily="34" charset="0"/>
              </a:rPr>
              <a:t>going</a:t>
            </a:r>
            <a:r>
              <a:rPr lang="it-IT" sz="2000" dirty="0">
                <a:latin typeface="Arial Nova Light" panose="020B0304020202020204" pitchFamily="34" charset="0"/>
              </a:rPr>
              <a:t>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First look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Japan data (200 MeV </a:t>
            </a:r>
            <a:r>
              <a:rPr lang="it-IT" sz="2400" dirty="0" err="1">
                <a:latin typeface="Arial Nova Light" panose="020B0304020202020204" pitchFamily="34" charset="0"/>
              </a:rPr>
              <a:t>protons</a:t>
            </a:r>
            <a:r>
              <a:rPr lang="it-IT" sz="2400" dirty="0">
                <a:latin typeface="Arial Nova Light" panose="020B0304020202020204" pitchFamily="34" charset="0"/>
              </a:rPr>
              <a:t> on PMMA NIT)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 Nova Light" panose="020B0304020202020204" pitchFamily="34" charset="0"/>
              </a:rPr>
              <a:t>Noticeable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improvement</a:t>
            </a:r>
            <a:r>
              <a:rPr lang="it-IT" sz="2000" dirty="0">
                <a:latin typeface="Arial Nova Light" panose="020B0304020202020204" pitchFamily="34" charset="0"/>
              </a:rPr>
              <a:t> in </a:t>
            </a:r>
            <a:r>
              <a:rPr lang="it-IT" sz="2000" dirty="0" err="1">
                <a:latin typeface="Arial Nova Light" panose="020B0304020202020204" pitchFamily="34" charset="0"/>
              </a:rPr>
              <a:t>automatic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surface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finding</a:t>
            </a:r>
            <a:r>
              <a:rPr lang="it-IT" sz="2000" dirty="0">
                <a:latin typeface="Arial Nova Light" panose="020B0304020202020204" pitchFamily="34" charset="0"/>
              </a:rPr>
              <a:t> thanks to PMMA 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TEA </a:t>
            </a:r>
            <a:r>
              <a:rPr lang="it-IT" sz="2000" dirty="0" err="1">
                <a:latin typeface="Arial Nova Light" panose="020B0304020202020204" pitchFamily="34" charset="0"/>
              </a:rPr>
              <a:t>sensitization</a:t>
            </a:r>
            <a:r>
              <a:rPr lang="it-IT" sz="2000" dirty="0">
                <a:latin typeface="Arial Nova Light" panose="020B0304020202020204" pitchFamily="34" charset="0"/>
              </a:rPr>
              <a:t> and reversal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enabled</a:t>
            </a:r>
            <a:r>
              <a:rPr lang="it-IT" sz="2000" dirty="0">
                <a:latin typeface="Arial Nova Light" panose="020B0304020202020204" pitchFamily="34" charset="0"/>
              </a:rPr>
              <a:t> the first </a:t>
            </a:r>
            <a:r>
              <a:rPr lang="it-IT" sz="2000" dirty="0" err="1">
                <a:latin typeface="Arial Nova Light" panose="020B0304020202020204" pitchFamily="34" charset="0"/>
              </a:rPr>
              <a:t>detection</a:t>
            </a:r>
            <a:r>
              <a:rPr lang="it-IT" sz="2000" dirty="0">
                <a:latin typeface="Arial Nova Light" panose="020B0304020202020204" pitchFamily="34" charset="0"/>
              </a:rPr>
              <a:t> of a </a:t>
            </a:r>
            <a:r>
              <a:rPr lang="it-IT" sz="2000" dirty="0" err="1">
                <a:latin typeface="Arial Nova Light" panose="020B0304020202020204" pitchFamily="34" charset="0"/>
              </a:rPr>
              <a:t>secondary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with NIT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energies </a:t>
            </a:r>
            <a:r>
              <a:rPr lang="it-IT" sz="2000" dirty="0" err="1">
                <a:latin typeface="Arial Nova Light" panose="020B0304020202020204" pitchFamily="34" charset="0"/>
              </a:rPr>
              <a:t>larger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than</a:t>
            </a:r>
            <a:r>
              <a:rPr lang="it-IT" sz="2000" dirty="0">
                <a:latin typeface="Arial Nova Light" panose="020B0304020202020204" pitchFamily="34" charset="0"/>
              </a:rPr>
              <a:t> ~30 MeV</a:t>
            </a:r>
          </a:p>
          <a:p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CNAO 2024 samples in LNGS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NIT samples </a:t>
            </a:r>
            <a:r>
              <a:rPr lang="it-IT" sz="2000" dirty="0" err="1">
                <a:latin typeface="Arial Nova Light" panose="020B0304020202020204" pitchFamily="34" charset="0"/>
              </a:rPr>
              <a:t>have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developed</a:t>
            </a:r>
            <a:r>
              <a:rPr lang="it-IT" sz="2000" dirty="0">
                <a:latin typeface="Arial Nova Light" panose="020B0304020202020204" pitchFamily="34" charset="0"/>
              </a:rPr>
              <a:t> and the first scanning </a:t>
            </a:r>
            <a:r>
              <a:rPr lang="it-IT" sz="2000" dirty="0" err="1">
                <a:latin typeface="Arial Nova Light" panose="020B0304020202020204" pitchFamily="34" charset="0"/>
              </a:rPr>
              <a:t>tests</a:t>
            </a:r>
            <a:r>
              <a:rPr lang="it-IT" sz="2000" dirty="0">
                <a:latin typeface="Arial Nova Light" panose="020B0304020202020204" pitchFamily="34" charset="0"/>
              </a:rPr>
              <a:t> are on-</a:t>
            </a:r>
            <a:r>
              <a:rPr lang="it-IT" sz="2000" dirty="0" err="1">
                <a:latin typeface="Arial Nova Light" panose="020B0304020202020204" pitchFamily="34" charset="0"/>
              </a:rPr>
              <a:t>going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So far, limited </a:t>
            </a:r>
            <a:r>
              <a:rPr lang="it-IT" sz="2000" dirty="0" err="1">
                <a:latin typeface="Arial Nova Light" panose="020B0304020202020204" pitchFamily="34" charset="0"/>
              </a:rPr>
              <a:t>visibility</a:t>
            </a:r>
            <a:r>
              <a:rPr lang="it-IT" sz="2000" dirty="0">
                <a:latin typeface="Arial Nova Light" panose="020B0304020202020204" pitchFamily="34" charset="0"/>
              </a:rPr>
              <a:t> of carbon tracks with LNGS system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New linking </a:t>
            </a:r>
            <a:r>
              <a:rPr lang="it-IT" sz="2000" dirty="0" err="1">
                <a:latin typeface="Arial Nova Light" panose="020B0304020202020204" pitchFamily="34" charset="0"/>
              </a:rPr>
              <a:t>approach</a:t>
            </a:r>
            <a:r>
              <a:rPr lang="it-IT" sz="2000" dirty="0">
                <a:latin typeface="Arial Nova Light" panose="020B0304020202020204" pitchFamily="34" charset="0"/>
              </a:rPr>
              <a:t> under testing to </a:t>
            </a:r>
            <a:r>
              <a:rPr lang="it-IT" sz="2000" dirty="0" err="1">
                <a:latin typeface="Arial Nova Light" panose="020B0304020202020204" pitchFamily="34" charset="0"/>
              </a:rPr>
              <a:t>improve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reconstruction</a:t>
            </a:r>
            <a:r>
              <a:rPr lang="it-IT" sz="2000" dirty="0">
                <a:latin typeface="Arial Nova Light" panose="020B0304020202020204" pitchFamily="34" charset="0"/>
              </a:rPr>
              <a:t> (</a:t>
            </a:r>
            <a:r>
              <a:rPr lang="it-IT" sz="2000" dirty="0" err="1">
                <a:latin typeface="Arial Nova Light" panose="020B0304020202020204" pitchFamily="34" charset="0"/>
              </a:rPr>
              <a:t>aim</a:t>
            </a:r>
            <a:r>
              <a:rPr lang="it-IT" sz="2000" dirty="0">
                <a:latin typeface="Arial Nova Light" panose="020B0304020202020204" pitchFamily="34" charset="0"/>
              </a:rPr>
              <a:t>: use carbon tracks to </a:t>
            </a:r>
            <a:r>
              <a:rPr lang="it-IT" sz="2000" dirty="0" err="1">
                <a:latin typeface="Arial Nova Light" panose="020B0304020202020204" pitchFamily="34" charset="0"/>
              </a:rPr>
              <a:t>align</a:t>
            </a:r>
            <a:r>
              <a:rPr lang="it-IT" sz="2000" dirty="0">
                <a:latin typeface="Arial Nova Light" panose="020B0304020202020204" pitchFamily="34" charset="0"/>
              </a:rPr>
              <a:t> NIT)</a:t>
            </a:r>
          </a:p>
          <a:p>
            <a:pPr lvl="1"/>
            <a:endParaRPr lang="it-IT" sz="2400" dirty="0">
              <a:latin typeface="Arial Nova Light" panose="020B0304020202020204" pitchFamily="34" charset="0"/>
            </a:endParaRPr>
          </a:p>
        </p:txBody>
      </p:sp>
      <p:pic>
        <p:nvPicPr>
          <p:cNvPr id="6" name="Immagine 5" descr="Immagine che contiene cerchio, emblema, simbolo, arte&#10;&#10;Descrizione generata automaticamente">
            <a:extLst>
              <a:ext uri="{FF2B5EF4-FFF2-40B4-BE49-F238E27FC236}">
                <a16:creationId xmlns:a16="http://schemas.microsoft.com/office/drawing/2014/main" id="{128C965F-5D4F-1088-A723-8DC1884A7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69" y="5839464"/>
            <a:ext cx="936153" cy="931472"/>
          </a:xfrm>
          <a:prstGeom prst="rect">
            <a:avLst/>
          </a:prstGeom>
        </p:spPr>
      </p:pic>
      <p:pic>
        <p:nvPicPr>
          <p:cNvPr id="9" name="Immagine 8" descr="Immagine che contiene cerchio, schermata, Elementi grafici, logo&#10;&#10;Descrizione generata automaticamente">
            <a:extLst>
              <a:ext uri="{FF2B5EF4-FFF2-40B4-BE49-F238E27FC236}">
                <a16:creationId xmlns:a16="http://schemas.microsoft.com/office/drawing/2014/main" id="{65534B5B-B558-361D-F9DB-F4C63BEE4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841" y="5751813"/>
            <a:ext cx="1474916" cy="1106187"/>
          </a:xfrm>
          <a:prstGeom prst="rect">
            <a:avLst/>
          </a:prstGeom>
        </p:spPr>
      </p:pic>
      <p:pic>
        <p:nvPicPr>
          <p:cNvPr id="11" name="Immagine 10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8189389B-CDAB-D0DB-7E26-0594C3134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18" y="5783003"/>
            <a:ext cx="2429992" cy="1099571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B3370A43-EA8F-10EF-A89D-69E1D1D81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322" y="5783003"/>
            <a:ext cx="1035816" cy="103581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0ED5E8E-A0F5-74DF-2A26-14D26560A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13" y="5839464"/>
            <a:ext cx="5404757" cy="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688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75C33-1C0D-1F08-A4A8-FBAE3E394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6DB6F0-F5DF-941D-DE85-1C33AD0A7B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C8AB90-BBDC-DFBF-231D-90BDE738B21A}"/>
              </a:ext>
            </a:extLst>
          </p:cNvPr>
          <p:cNvSpPr txBox="1"/>
          <p:nvPr/>
        </p:nvSpPr>
        <p:spPr>
          <a:xfrm>
            <a:off x="-2" y="2367171"/>
            <a:ext cx="12192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Thank you!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7FACF7B4-A023-AEE1-A1C7-7AE273BB9376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29C1316-B3AF-7FB3-129B-D42F1C40BFB3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F89074-0A6E-C9B6-150E-3BD4BF9AEB9E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962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159200-5050-3A93-7E5C-63990A5D9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1A411B1-3E50-6560-BD43-9FB382932D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05" t="30204" r="28130" b="26192"/>
          <a:stretch/>
        </p:blipFill>
        <p:spPr>
          <a:xfrm>
            <a:off x="8371367" y="1163326"/>
            <a:ext cx="3629248" cy="18559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5A0AF3-0CFE-C040-9526-3BB0191CF492}"/>
              </a:ext>
            </a:extLst>
          </p:cNvPr>
          <p:cNvSpPr/>
          <p:nvPr/>
        </p:nvSpPr>
        <p:spPr>
          <a:xfrm>
            <a:off x="7022123" y="5849815"/>
            <a:ext cx="5169877" cy="1008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5F7A9A5-0E4D-C469-9708-72CA87F0C2BC}"/>
              </a:ext>
            </a:extLst>
          </p:cNvPr>
          <p:cNvCxnSpPr>
            <a:cxnSpLocks/>
          </p:cNvCxnSpPr>
          <p:nvPr/>
        </p:nvCxnSpPr>
        <p:spPr>
          <a:xfrm>
            <a:off x="158993" y="6676063"/>
            <a:ext cx="4458871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AADD8F20-88B2-A32A-C4E5-3BD787A2FE62}"/>
                  </a:ext>
                </a:extLst>
              </p:cNvPr>
              <p:cNvSpPr txBox="1"/>
              <p:nvPr/>
            </p:nvSpPr>
            <p:spPr>
              <a:xfrm>
                <a:off x="1953807" y="6333631"/>
                <a:ext cx="869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400 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AADD8F20-88B2-A32A-C4E5-3BD787A2F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807" y="6333631"/>
                <a:ext cx="869245" cy="369332"/>
              </a:xfrm>
              <a:prstGeom prst="rect">
                <a:avLst/>
              </a:prstGeom>
              <a:blipFill>
                <a:blip r:embed="rId3"/>
                <a:stretch>
                  <a:fillRect r="-7042"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AF2F36CD-3DB8-C105-3B9E-2D02C7F029A4}"/>
              </a:ext>
            </a:extLst>
          </p:cNvPr>
          <p:cNvSpPr txBox="1">
            <a:spLocks/>
          </p:cNvSpPr>
          <p:nvPr/>
        </p:nvSpPr>
        <p:spPr>
          <a:xfrm>
            <a:off x="0" y="-38101"/>
            <a:ext cx="12192000" cy="76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err="1"/>
              <a:t>Upcoming</a:t>
            </a:r>
            <a:r>
              <a:rPr lang="it-IT" sz="4000" b="1" dirty="0"/>
              <a:t> NIT </a:t>
            </a:r>
            <a:r>
              <a:rPr lang="it-IT" sz="4000" b="1" dirty="0" err="1"/>
              <a:t>Measurements</a:t>
            </a:r>
            <a:r>
              <a:rPr lang="it-IT" sz="4000" b="1" dirty="0"/>
              <a:t> in Japan</a:t>
            </a:r>
            <a:endParaRPr lang="en-IT" sz="40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70D036-BD36-E788-5C66-9B4BACAAD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12" y="697771"/>
            <a:ext cx="8200709" cy="6108713"/>
          </a:xfrm>
        </p:spPr>
        <p:txBody>
          <a:bodyPr>
            <a:normAutofit/>
          </a:bodyPr>
          <a:lstStyle/>
          <a:p>
            <a:r>
              <a:rPr lang="it-IT" sz="2000" dirty="0" err="1"/>
              <a:t>Many</a:t>
            </a:r>
            <a:r>
              <a:rPr lang="it-IT" sz="2000" dirty="0"/>
              <a:t> activities </a:t>
            </a:r>
            <a:r>
              <a:rPr lang="it-IT" sz="2000" dirty="0" err="1"/>
              <a:t>planned</a:t>
            </a:r>
            <a:r>
              <a:rPr lang="it-IT" sz="2000" dirty="0"/>
              <a:t> from ~ </a:t>
            </a:r>
            <a:r>
              <a:rPr lang="it-IT" sz="2000" dirty="0" err="1"/>
              <a:t>January</a:t>
            </a:r>
            <a:r>
              <a:rPr lang="it-IT" sz="2000" dirty="0"/>
              <a:t> 2025 to March 2025</a:t>
            </a:r>
          </a:p>
          <a:p>
            <a:r>
              <a:rPr lang="it-IT" sz="2000" dirty="0"/>
              <a:t>Machine time </a:t>
            </a:r>
            <a:r>
              <a:rPr lang="it-IT" sz="2000" dirty="0" err="1"/>
              <a:t>booked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Nagoya </a:t>
            </a:r>
            <a:r>
              <a:rPr lang="it-IT" sz="2000" dirty="0" err="1"/>
              <a:t>proton</a:t>
            </a:r>
            <a:r>
              <a:rPr lang="it-IT" sz="2000" dirty="0"/>
              <a:t> therapy center (3 </a:t>
            </a:r>
            <a:r>
              <a:rPr lang="it-IT" sz="2000" dirty="0" err="1"/>
              <a:t>exposure</a:t>
            </a:r>
            <a:r>
              <a:rPr lang="it-IT" sz="2000" dirty="0"/>
              <a:t> slots are </a:t>
            </a:r>
            <a:r>
              <a:rPr lang="it-IT" sz="2000" dirty="0" err="1"/>
              <a:t>expected</a:t>
            </a:r>
            <a:r>
              <a:rPr lang="it-IT" sz="2000" dirty="0"/>
              <a:t> to be </a:t>
            </a:r>
            <a:r>
              <a:rPr lang="it-IT" sz="2000" dirty="0" err="1"/>
              <a:t>available</a:t>
            </a:r>
            <a:r>
              <a:rPr lang="it-IT" sz="2000" dirty="0"/>
              <a:t>)</a:t>
            </a:r>
          </a:p>
          <a:p>
            <a:endParaRPr lang="it-IT" sz="1800" dirty="0"/>
          </a:p>
          <a:p>
            <a:r>
              <a:rPr lang="it-IT" sz="2000" dirty="0" err="1"/>
              <a:t>Define</a:t>
            </a:r>
            <a:r>
              <a:rPr lang="it-IT" sz="2000" dirty="0"/>
              <a:t> </a:t>
            </a:r>
            <a:r>
              <a:rPr lang="it-IT" sz="2000" u="sng" dirty="0" err="1"/>
              <a:t>optimal</a:t>
            </a:r>
            <a:r>
              <a:rPr lang="it-IT" sz="2000" u="sng" dirty="0"/>
              <a:t> </a:t>
            </a:r>
            <a:r>
              <a:rPr lang="it-IT" sz="2000" u="sng" dirty="0" err="1"/>
              <a:t>sensitization</a:t>
            </a:r>
            <a:r>
              <a:rPr lang="it-IT" sz="2000" u="sng" dirty="0"/>
              <a:t> and support </a:t>
            </a:r>
            <a:r>
              <a:rPr lang="it-IT" sz="2000" u="sng" dirty="0" err="1"/>
              <a:t>material</a:t>
            </a:r>
            <a:r>
              <a:rPr lang="it-IT" sz="2000" dirty="0"/>
              <a:t> </a:t>
            </a:r>
            <a:r>
              <a:rPr lang="it-IT" sz="2000" b="1" dirty="0"/>
              <a:t>(</a:t>
            </a:r>
            <a:r>
              <a:rPr lang="it-IT" sz="2000" b="1" dirty="0" err="1"/>
              <a:t>overlap</a:t>
            </a:r>
            <a:r>
              <a:rPr lang="it-IT" sz="2000" b="1" dirty="0"/>
              <a:t> with 2024 CNAO </a:t>
            </a:r>
            <a:r>
              <a:rPr lang="it-IT" sz="2000" b="1" dirty="0" err="1"/>
              <a:t>campaign</a:t>
            </a:r>
            <a:r>
              <a:rPr lang="it-IT" sz="2000" b="1" dirty="0"/>
              <a:t>?)</a:t>
            </a:r>
          </a:p>
          <a:p>
            <a:pPr lvl="1"/>
            <a:r>
              <a:rPr lang="it-IT" sz="1800" dirty="0"/>
              <a:t>Use of alternative </a:t>
            </a:r>
            <a:r>
              <a:rPr lang="it-IT" sz="1800" dirty="0" err="1"/>
              <a:t>plastic</a:t>
            </a:r>
            <a:r>
              <a:rPr lang="it-IT" sz="1800" dirty="0"/>
              <a:t> </a:t>
            </a:r>
            <a:r>
              <a:rPr lang="it-IT" sz="1800" dirty="0" err="1"/>
              <a:t>materials</a:t>
            </a:r>
            <a:r>
              <a:rPr lang="it-IT" sz="1800" dirty="0"/>
              <a:t> like PMMA (first checks show </a:t>
            </a:r>
            <a:r>
              <a:rPr lang="it-IT" sz="1800" dirty="0" err="1"/>
              <a:t>promising</a:t>
            </a:r>
            <a:r>
              <a:rPr lang="it-IT" sz="1800" dirty="0"/>
              <a:t> optical </a:t>
            </a:r>
            <a:r>
              <a:rPr lang="it-IT" sz="1800" dirty="0" err="1"/>
              <a:t>properties</a:t>
            </a:r>
            <a:r>
              <a:rPr lang="it-IT" sz="1800" dirty="0"/>
              <a:t>)</a:t>
            </a:r>
          </a:p>
          <a:p>
            <a:pPr lvl="1"/>
            <a:r>
              <a:rPr lang="it-IT" sz="1800" dirty="0"/>
              <a:t>Testing reversal </a:t>
            </a:r>
            <a:r>
              <a:rPr lang="it-IT" sz="1800" dirty="0" err="1"/>
              <a:t>development</a:t>
            </a:r>
            <a:r>
              <a:rPr lang="it-IT" sz="1800" dirty="0"/>
              <a:t> for NIT (70 nm) to </a:t>
            </a:r>
            <a:r>
              <a:rPr lang="it-IT" sz="1800" dirty="0" err="1"/>
              <a:t>improve</a:t>
            </a:r>
            <a:r>
              <a:rPr lang="it-IT" sz="1800" dirty="0"/>
              <a:t> </a:t>
            </a:r>
            <a:r>
              <a:rPr lang="it-IT" sz="1800" dirty="0" err="1"/>
              <a:t>contrast</a:t>
            </a:r>
            <a:r>
              <a:rPr lang="it-IT" sz="1800" dirty="0"/>
              <a:t> </a:t>
            </a:r>
          </a:p>
          <a:p>
            <a:r>
              <a:rPr lang="it-IT" sz="2000" u="sng" dirty="0"/>
              <a:t>Physics </a:t>
            </a:r>
            <a:r>
              <a:rPr lang="it-IT" sz="2000" u="sng" dirty="0" err="1"/>
              <a:t>measurement</a:t>
            </a:r>
            <a:r>
              <a:rPr lang="it-IT" sz="2000" dirty="0"/>
              <a:t>: </a:t>
            </a:r>
            <a:r>
              <a:rPr lang="it-IT" sz="2000" dirty="0" err="1"/>
              <a:t>expose</a:t>
            </a:r>
            <a:r>
              <a:rPr lang="it-IT" sz="2000" dirty="0"/>
              <a:t> a NIT brick to </a:t>
            </a:r>
            <a:r>
              <a:rPr lang="it-IT" sz="2000" dirty="0" err="1"/>
              <a:t>protons</a:t>
            </a:r>
            <a:r>
              <a:rPr lang="it-IT" sz="2000" dirty="0"/>
              <a:t> to </a:t>
            </a:r>
            <a:r>
              <a:rPr lang="it-IT" sz="2000" dirty="0" err="1"/>
              <a:t>reconstruct</a:t>
            </a:r>
            <a:r>
              <a:rPr lang="it-IT" sz="2000" dirty="0"/>
              <a:t> </a:t>
            </a:r>
            <a:r>
              <a:rPr lang="it-IT" sz="2000" dirty="0" err="1"/>
              <a:t>vertices</a:t>
            </a:r>
            <a:endParaRPr lang="it-IT" sz="2000" dirty="0"/>
          </a:p>
          <a:p>
            <a:r>
              <a:rPr lang="it-IT" sz="2000" dirty="0"/>
              <a:t>Work to be </a:t>
            </a:r>
            <a:r>
              <a:rPr lang="it-IT" sz="2000" dirty="0" err="1"/>
              <a:t>done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Nagoya and </a:t>
            </a:r>
            <a:r>
              <a:rPr lang="it-IT" sz="2000" dirty="0" err="1"/>
              <a:t>Toho</a:t>
            </a:r>
            <a:r>
              <a:rPr lang="it-IT" sz="2000" dirty="0"/>
              <a:t> (Vincenzo, Giuliana + T. Naka, T. Asada)</a:t>
            </a:r>
          </a:p>
          <a:p>
            <a:endParaRPr lang="en-US" sz="2000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9B01C97-FDD8-4E39-6FFB-69910610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00092"/>
            <a:ext cx="12191999" cy="257908"/>
          </a:xfrm>
        </p:spPr>
        <p:txBody>
          <a:bodyPr/>
          <a:lstStyle/>
          <a:p>
            <a:pPr algn="ctr"/>
            <a:r>
              <a:rPr lang="it-IT" sz="1200" dirty="0"/>
              <a:t>XVII FOOT General Meeting, </a:t>
            </a:r>
            <a:r>
              <a:rPr lang="it-IT" dirty="0"/>
              <a:t>Cherasco</a:t>
            </a:r>
            <a:r>
              <a:rPr lang="it-IT" sz="1200" dirty="0"/>
              <a:t> </a:t>
            </a:r>
            <a:r>
              <a:rPr lang="it-IT" dirty="0"/>
              <a:t>17</a:t>
            </a:r>
            <a:r>
              <a:rPr lang="it-IT" sz="1200" dirty="0"/>
              <a:t>/12/2024</a:t>
            </a:r>
            <a:endParaRPr lang="en-IT" sz="1100" dirty="0"/>
          </a:p>
        </p:txBody>
      </p:sp>
      <p:pic>
        <p:nvPicPr>
          <p:cNvPr id="15" name="Immagine 14" descr="Immagine che contiene Elementi grafici, cerchio, schermata, Policromia&#10;&#10;Descrizione generata automaticamente">
            <a:extLst>
              <a:ext uri="{FF2B5EF4-FFF2-40B4-BE49-F238E27FC236}">
                <a16:creationId xmlns:a16="http://schemas.microsoft.com/office/drawing/2014/main" id="{80D730AB-A29B-0892-919B-1595538EA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592" y="3689795"/>
            <a:ext cx="2490799" cy="166053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5CB11A-EC94-3787-E086-785B9F6D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32552"/>
            <a:ext cx="1524000" cy="365125"/>
          </a:xfrm>
        </p:spPr>
        <p:txBody>
          <a:bodyPr/>
          <a:lstStyle/>
          <a:p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24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1121A7-F3A4-C4E2-2245-0D856C23BAE7}"/>
              </a:ext>
            </a:extLst>
          </p:cNvPr>
          <p:cNvSpPr/>
          <p:nvPr/>
        </p:nvSpPr>
        <p:spPr>
          <a:xfrm rot="1586271">
            <a:off x="-197736" y="-441767"/>
            <a:ext cx="603813" cy="1469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5046B31-23F1-B8A9-5966-3853F09B8314}"/>
              </a:ext>
            </a:extLst>
          </p:cNvPr>
          <p:cNvSpPr/>
          <p:nvPr/>
        </p:nvSpPr>
        <p:spPr>
          <a:xfrm rot="1269231">
            <a:off x="-730955" y="169630"/>
            <a:ext cx="1083337" cy="2776274"/>
          </a:xfrm>
          <a:custGeom>
            <a:avLst/>
            <a:gdLst>
              <a:gd name="connsiteX0" fmla="*/ 0 w 567159"/>
              <a:gd name="connsiteY0" fmla="*/ 56563 h 947814"/>
              <a:gd name="connsiteX1" fmla="*/ 289367 w 567159"/>
              <a:gd name="connsiteY1" fmla="*/ 10264 h 947814"/>
              <a:gd name="connsiteX2" fmla="*/ 462987 w 567159"/>
              <a:gd name="connsiteY2" fmla="*/ 230183 h 947814"/>
              <a:gd name="connsiteX3" fmla="*/ 196769 w 567159"/>
              <a:gd name="connsiteY3" fmla="*/ 600573 h 947814"/>
              <a:gd name="connsiteX4" fmla="*/ 370390 w 567159"/>
              <a:gd name="connsiteY4" fmla="*/ 901515 h 947814"/>
              <a:gd name="connsiteX5" fmla="*/ 567159 w 567159"/>
              <a:gd name="connsiteY5" fmla="*/ 947814 h 94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159" h="947814">
                <a:moveTo>
                  <a:pt x="0" y="56563"/>
                </a:moveTo>
                <a:cubicBezTo>
                  <a:pt x="106101" y="18945"/>
                  <a:pt x="212203" y="-18673"/>
                  <a:pt x="289367" y="10264"/>
                </a:cubicBezTo>
                <a:cubicBezTo>
                  <a:pt x="366531" y="39201"/>
                  <a:pt x="478420" y="131798"/>
                  <a:pt x="462987" y="230183"/>
                </a:cubicBezTo>
                <a:cubicBezTo>
                  <a:pt x="447554" y="328568"/>
                  <a:pt x="212202" y="488684"/>
                  <a:pt x="196769" y="600573"/>
                </a:cubicBezTo>
                <a:cubicBezTo>
                  <a:pt x="181336" y="712462"/>
                  <a:pt x="308658" y="843642"/>
                  <a:pt x="370390" y="901515"/>
                </a:cubicBezTo>
                <a:cubicBezTo>
                  <a:pt x="432122" y="959388"/>
                  <a:pt x="497711" y="803131"/>
                  <a:pt x="567159" y="94781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8B012A-EDA3-8208-30F2-70F2004E18A0}"/>
              </a:ext>
            </a:extLst>
          </p:cNvPr>
          <p:cNvSpPr txBox="1"/>
          <p:nvPr/>
        </p:nvSpPr>
        <p:spPr>
          <a:xfrm>
            <a:off x="701741" y="5519211"/>
            <a:ext cx="6320381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From XVII FOOT General Meeting</a:t>
            </a:r>
          </a:p>
        </p:txBody>
      </p:sp>
    </p:spTree>
    <p:extLst>
      <p:ext uri="{BB962C8B-B14F-4D97-AF65-F5344CB8AC3E}">
        <p14:creationId xmlns:p14="http://schemas.microsoft.com/office/powerpoint/2010/main" val="4218015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BA11-C5B2-33AC-C65F-256021984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36569B-B754-2D28-1446-81C698E5D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7AC557-59EE-37CC-D19B-FEF1EF5DA1AD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Background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B2643E-EEBD-6548-2D2C-DAE84ABD0E00}"/>
              </a:ext>
            </a:extLst>
          </p:cNvPr>
          <p:cNvSpPr txBox="1"/>
          <p:nvPr/>
        </p:nvSpPr>
        <p:spPr>
          <a:xfrm>
            <a:off x="117440" y="692233"/>
            <a:ext cx="91041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NIT R&amp;D </a:t>
            </a:r>
            <a:r>
              <a:rPr lang="it-IT" sz="2400" dirty="0" err="1">
                <a:latin typeface="Arial Nova Light" panose="020B0304020202020204" pitchFamily="34" charset="0"/>
              </a:rPr>
              <a:t>is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focused</a:t>
            </a:r>
            <a:r>
              <a:rPr lang="it-IT" sz="2400" dirty="0">
                <a:latin typeface="Arial Nova Light" panose="020B0304020202020204" pitchFamily="34" charset="0"/>
              </a:rPr>
              <a:t> on </a:t>
            </a:r>
            <a:r>
              <a:rPr lang="it-IT" sz="2400" dirty="0" err="1">
                <a:latin typeface="Arial Nova Light" panose="020B0304020202020204" pitchFamily="34" charset="0"/>
              </a:rPr>
              <a:t>improving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two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main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aspects</a:t>
            </a:r>
            <a:r>
              <a:rPr lang="it-IT" sz="2400" dirty="0">
                <a:latin typeface="Arial Nova Light" panose="020B0304020202020204" pitchFamily="34" charset="0"/>
              </a:rPr>
              <a:t>: </a:t>
            </a:r>
            <a:r>
              <a:rPr lang="it-IT" sz="2400" dirty="0" err="1">
                <a:latin typeface="Arial Nova Light" panose="020B0304020202020204" pitchFamily="34" charset="0"/>
              </a:rPr>
              <a:t>emulsion</a:t>
            </a:r>
            <a:r>
              <a:rPr lang="it-IT" sz="2400" dirty="0">
                <a:latin typeface="Arial Nova Light" panose="020B0304020202020204" pitchFamily="34" charset="0"/>
              </a:rPr>
              <a:t> gel </a:t>
            </a:r>
            <a:r>
              <a:rPr lang="it-IT" sz="2400" dirty="0" err="1">
                <a:latin typeface="Arial Nova Light" panose="020B0304020202020204" pitchFamily="34" charset="0"/>
              </a:rPr>
              <a:t>sensitivity</a:t>
            </a:r>
            <a:r>
              <a:rPr lang="it-IT" sz="2400" dirty="0">
                <a:latin typeface="Arial Nova Light" panose="020B0304020202020204" pitchFamily="34" charset="0"/>
              </a:rPr>
              <a:t> to </a:t>
            </a:r>
            <a:r>
              <a:rPr lang="it-IT" sz="2400" dirty="0" err="1">
                <a:latin typeface="Arial Nova Light" panose="020B0304020202020204" pitchFamily="34" charset="0"/>
              </a:rPr>
              <a:t>primary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protons</a:t>
            </a:r>
            <a:r>
              <a:rPr lang="it-IT" sz="2400" dirty="0">
                <a:latin typeface="Arial Nova Light" panose="020B0304020202020204" pitchFamily="34" charset="0"/>
              </a:rPr>
              <a:t> and optical </a:t>
            </a:r>
            <a:r>
              <a:rPr lang="it-IT" sz="2400" dirty="0" err="1">
                <a:latin typeface="Arial Nova Light" panose="020B0304020202020204" pitchFamily="34" charset="0"/>
              </a:rPr>
              <a:t>properties</a:t>
            </a:r>
            <a:r>
              <a:rPr lang="it-IT" sz="2400" dirty="0">
                <a:latin typeface="Arial Nova Light" panose="020B0304020202020204" pitchFamily="34" charset="0"/>
              </a:rPr>
              <a:t> of the </a:t>
            </a:r>
            <a:r>
              <a:rPr lang="it-IT" sz="2400" dirty="0" err="1">
                <a:latin typeface="Arial Nova Light" panose="020B0304020202020204" pitchFamily="34" charset="0"/>
              </a:rPr>
              <a:t>plastic</a:t>
            </a:r>
            <a:r>
              <a:rPr lang="it-IT" sz="2400" dirty="0">
                <a:latin typeface="Arial Nova Light" panose="020B0304020202020204" pitchFamily="34" charset="0"/>
              </a:rPr>
              <a:t>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NIT </a:t>
            </a:r>
            <a:r>
              <a:rPr lang="it-IT" sz="2400" dirty="0" err="1">
                <a:latin typeface="Arial Nova Light" panose="020B0304020202020204" pitchFamily="34" charset="0"/>
              </a:rPr>
              <a:t>emulsions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have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shown</a:t>
            </a:r>
            <a:r>
              <a:rPr lang="it-IT" sz="2400" dirty="0">
                <a:latin typeface="Arial Nova Light" panose="020B0304020202020204" pitchFamily="34" charset="0"/>
              </a:rPr>
              <a:t> low </a:t>
            </a:r>
            <a:r>
              <a:rPr lang="it-IT" sz="2400" dirty="0" err="1">
                <a:latin typeface="Arial Nova Light" panose="020B0304020202020204" pitchFamily="34" charset="0"/>
              </a:rPr>
              <a:t>sensitivity</a:t>
            </a:r>
            <a:r>
              <a:rPr lang="it-IT" sz="2400" dirty="0">
                <a:latin typeface="Arial Nova Light" panose="020B0304020202020204" pitchFamily="34" charset="0"/>
              </a:rPr>
              <a:t> to </a:t>
            </a:r>
            <a:r>
              <a:rPr lang="it-IT" sz="2400" dirty="0" err="1">
                <a:latin typeface="Arial Nova Light" panose="020B0304020202020204" pitchFamily="34" charset="0"/>
              </a:rPr>
              <a:t>protons</a:t>
            </a:r>
            <a:r>
              <a:rPr lang="it-IT" sz="2400" dirty="0">
                <a:latin typeface="Arial Nova Light" panose="020B0304020202020204" pitchFamily="34" charset="0"/>
              </a:rPr>
              <a:t> (</a:t>
            </a:r>
            <a:r>
              <a:rPr lang="it-IT" sz="2400" dirty="0" err="1">
                <a:latin typeface="Arial Nova Light" panose="020B0304020202020204" pitchFamily="34" charset="0"/>
              </a:rPr>
              <a:t>except</a:t>
            </a:r>
            <a:r>
              <a:rPr lang="it-IT" sz="2400" dirty="0">
                <a:latin typeface="Arial Nova Light" panose="020B0304020202020204" pitchFamily="34" charset="0"/>
              </a:rPr>
              <a:t> for energies </a:t>
            </a:r>
            <a:r>
              <a:rPr lang="it-IT" sz="2400" dirty="0" err="1">
                <a:latin typeface="Arial Nova Light" panose="020B0304020202020204" pitchFamily="34" charset="0"/>
              </a:rPr>
              <a:t>lower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than</a:t>
            </a:r>
            <a:r>
              <a:rPr lang="it-IT" sz="2400" dirty="0">
                <a:latin typeface="Arial Nova Light" panose="020B0304020202020204" pitchFamily="34" charset="0"/>
              </a:rPr>
              <a:t> ~15 MeV) in the </a:t>
            </a:r>
            <a:r>
              <a:rPr lang="it-IT" sz="2400" dirty="0" err="1">
                <a:latin typeface="Arial Nova Light" panose="020B0304020202020204" pitchFamily="34" charset="0"/>
              </a:rPr>
              <a:t>past</a:t>
            </a: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New </a:t>
            </a:r>
            <a:r>
              <a:rPr lang="it-IT" sz="2400" dirty="0" err="1">
                <a:latin typeface="Arial Nova Light" panose="020B0304020202020204" pitchFamily="34" charset="0"/>
              </a:rPr>
              <a:t>chemical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sensitization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approaches</a:t>
            </a:r>
            <a:r>
              <a:rPr lang="it-IT" sz="2400" dirty="0">
                <a:latin typeface="Arial Nova Light" panose="020B0304020202020204" pitchFamily="34" charset="0"/>
              </a:rPr>
              <a:t>: </a:t>
            </a:r>
            <a:r>
              <a:rPr lang="it-IT" sz="2400" dirty="0" err="1">
                <a:latin typeface="Arial Nova Light" panose="020B0304020202020204" pitchFamily="34" charset="0"/>
              </a:rPr>
              <a:t>sulphur</a:t>
            </a:r>
            <a:r>
              <a:rPr lang="it-IT" sz="2400" dirty="0">
                <a:latin typeface="Arial Nova Light" panose="020B0304020202020204" pitchFamily="34" charset="0"/>
              </a:rPr>
              <a:t>-plus-</a:t>
            </a:r>
            <a:r>
              <a:rPr lang="it-IT" sz="2400" dirty="0" err="1">
                <a:latin typeface="Arial Nova Light" panose="020B0304020202020204" pitchFamily="34" charset="0"/>
              </a:rPr>
              <a:t>gold</a:t>
            </a:r>
            <a:r>
              <a:rPr lang="it-IT" sz="2400" dirty="0">
                <a:latin typeface="Arial Nova Light" panose="020B0304020202020204" pitchFamily="34" charset="0"/>
              </a:rPr>
              <a:t> (</a:t>
            </a:r>
            <a:r>
              <a:rPr lang="it-IT" sz="2400" dirty="0" err="1">
                <a:latin typeface="Arial Nova Light" panose="020B0304020202020204" pitchFamily="34" charset="0"/>
              </a:rPr>
              <a:t>Au</a:t>
            </a:r>
            <a:r>
              <a:rPr lang="it-IT" sz="2400" dirty="0">
                <a:latin typeface="Arial Nova Light" panose="020B0304020202020204" pitchFamily="34" charset="0"/>
              </a:rPr>
              <a:t>-S) and </a:t>
            </a:r>
            <a:r>
              <a:rPr lang="it-IT" sz="2400" dirty="0" err="1">
                <a:latin typeface="Arial Nova Light" panose="020B0304020202020204" pitchFamily="34" charset="0"/>
              </a:rPr>
              <a:t>triethanolamine</a:t>
            </a:r>
            <a:r>
              <a:rPr lang="it-IT" sz="2400" dirty="0">
                <a:latin typeface="Arial Nova Light" panose="020B0304020202020204" pitchFamily="34" charset="0"/>
              </a:rPr>
              <a:t> (TEA) </a:t>
            </a:r>
            <a:r>
              <a:rPr lang="it-IT" sz="2400" dirty="0" err="1">
                <a:latin typeface="Arial Nova Light" panose="020B0304020202020204" pitchFamily="34" charset="0"/>
              </a:rPr>
              <a:t>were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tested</a:t>
            </a:r>
            <a:r>
              <a:rPr lang="it-IT" sz="2400" dirty="0">
                <a:latin typeface="Arial Nova Light" panose="020B0304020202020204" pitchFamily="34" charset="0"/>
              </a:rPr>
              <a:t> in LNGS (end of 2024) with </a:t>
            </a:r>
            <a:r>
              <a:rPr lang="it-IT" sz="2400" dirty="0" err="1">
                <a:latin typeface="Arial Nova Light" panose="020B0304020202020204" pitchFamily="34" charset="0"/>
              </a:rPr>
              <a:t>promising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results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A </a:t>
            </a:r>
            <a:r>
              <a:rPr lang="it-IT" sz="2400" dirty="0" err="1">
                <a:latin typeface="Arial Nova Light" panose="020B0304020202020204" pitchFamily="34" charset="0"/>
              </a:rPr>
              <a:t>few</a:t>
            </a:r>
            <a:r>
              <a:rPr lang="it-IT" sz="2400" dirty="0">
                <a:latin typeface="Arial Nova Light" panose="020B0304020202020204" pitchFamily="34" charset="0"/>
              </a:rPr>
              <a:t> options </a:t>
            </a:r>
            <a:r>
              <a:rPr lang="it-IT" sz="2400" dirty="0" err="1">
                <a:latin typeface="Arial Nova Light" panose="020B0304020202020204" pitchFamily="34" charset="0"/>
              </a:rPr>
              <a:t>possible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as</a:t>
            </a:r>
            <a:r>
              <a:rPr lang="it-IT" sz="2400" dirty="0">
                <a:latin typeface="Arial Nova Light" panose="020B0304020202020204" pitchFamily="34" charset="0"/>
              </a:rPr>
              <a:t> alternative </a:t>
            </a:r>
            <a:r>
              <a:rPr lang="it-IT" sz="2400" dirty="0" err="1">
                <a:latin typeface="Arial Nova Light" panose="020B0304020202020204" pitchFamily="34" charset="0"/>
              </a:rPr>
              <a:t>plastic</a:t>
            </a:r>
            <a:r>
              <a:rPr lang="it-IT" sz="2400" dirty="0">
                <a:latin typeface="Arial Nova Light" panose="020B0304020202020204" pitchFamily="34" charset="0"/>
              </a:rPr>
              <a:t> supports</a:t>
            </a:r>
          </a:p>
          <a:p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83FF8569-84FA-95E3-515E-2FCFAF0F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85F28494-A66E-0C3C-B6A1-20A3343EE88F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B868271F-A819-DB09-3431-035312D2C031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4868B6-2794-4EE0-9BA7-FF05E898D7CF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5CB2F44-7A8B-5730-40A3-4F16207FD17E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  <p:pic>
        <p:nvPicPr>
          <p:cNvPr id="2" name="Immagine 1" descr="Immagine che contiene carta, testo, Prodotto di carta, borsa&#10;&#10;Descrizione generata automaticamente">
            <a:extLst>
              <a:ext uri="{FF2B5EF4-FFF2-40B4-BE49-F238E27FC236}">
                <a16:creationId xmlns:a16="http://schemas.microsoft.com/office/drawing/2014/main" id="{38192374-EBFE-CED3-FC21-858434370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758" y="727758"/>
            <a:ext cx="1875741" cy="249936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A221D6-7C95-D9EF-8975-B537FF5FC07D}"/>
              </a:ext>
            </a:extLst>
          </p:cNvPr>
          <p:cNvSpPr txBox="1"/>
          <p:nvPr/>
        </p:nvSpPr>
        <p:spPr>
          <a:xfrm>
            <a:off x="8399113" y="3230415"/>
            <a:ext cx="4065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Unsensitized vs TEA sensitized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469912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25475-ACB0-F11B-DA6E-530B814C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0D28F0-092D-987A-9A8E-31B3B92E06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3A4516-475B-BD81-F297-D59A894BE225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Overview of Activities in Japan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A52D26-0AE9-AF2C-3E4A-EA23276F9A4A}"/>
              </a:ext>
            </a:extLst>
          </p:cNvPr>
          <p:cNvSpPr txBox="1"/>
          <p:nvPr/>
        </p:nvSpPr>
        <p:spPr>
          <a:xfrm>
            <a:off x="117440" y="692233"/>
            <a:ext cx="553710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Three data </a:t>
            </a:r>
            <a:r>
              <a:rPr lang="it-IT" sz="2000" dirty="0" err="1">
                <a:latin typeface="Arial Nova Light" panose="020B0304020202020204" pitchFamily="34" charset="0"/>
              </a:rPr>
              <a:t>takings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the Nagoya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therapy center (</a:t>
            </a:r>
            <a:r>
              <a:rPr lang="it-IT" sz="2000" dirty="0" err="1">
                <a:latin typeface="Arial Nova Light" panose="020B0304020202020204" pitchFamily="34" charset="0"/>
              </a:rPr>
              <a:t>January</a:t>
            </a:r>
            <a:r>
              <a:rPr lang="it-IT" sz="2000" dirty="0">
                <a:latin typeface="Arial Nova Light" panose="020B0304020202020204" pitchFamily="34" charset="0"/>
              </a:rPr>
              <a:t> – March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Production of samples </a:t>
            </a:r>
            <a:r>
              <a:rPr lang="it-IT" sz="2000" dirty="0" err="1">
                <a:latin typeface="Arial Nova Light" panose="020B0304020202020204" pitchFamily="34" charset="0"/>
              </a:rPr>
              <a:t>between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Toho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university</a:t>
            </a:r>
            <a:r>
              <a:rPr lang="it-IT" sz="2000" dirty="0">
                <a:latin typeface="Arial Nova Light" panose="020B0304020202020204" pitchFamily="34" charset="0"/>
              </a:rPr>
              <a:t> (</a:t>
            </a:r>
            <a:r>
              <a:rPr lang="it-IT" sz="2000" dirty="0" err="1">
                <a:latin typeface="Arial Nova Light" panose="020B0304020202020204" pitchFamily="34" charset="0"/>
              </a:rPr>
              <a:t>Narashino</a:t>
            </a:r>
            <a:r>
              <a:rPr lang="it-IT" sz="2000" dirty="0">
                <a:latin typeface="Arial Nova Light" panose="020B0304020202020204" pitchFamily="34" charset="0"/>
              </a:rPr>
              <a:t>, </a:t>
            </a:r>
            <a:r>
              <a:rPr lang="it-IT" sz="2000" dirty="0" err="1">
                <a:latin typeface="Arial Nova Light" panose="020B0304020202020204" pitchFamily="34" charset="0"/>
              </a:rPr>
              <a:t>near</a:t>
            </a:r>
            <a:r>
              <a:rPr lang="it-IT" sz="2000" dirty="0">
                <a:latin typeface="Arial Nova Light" panose="020B0304020202020204" pitchFamily="34" charset="0"/>
              </a:rPr>
              <a:t> Tokyo) and Nagoya </a:t>
            </a:r>
            <a:r>
              <a:rPr lang="it-IT" sz="2000" dirty="0" err="1">
                <a:latin typeface="Arial Nova Light" panose="020B0304020202020204" pitchFamily="34" charset="0"/>
              </a:rPr>
              <a:t>university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2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Arial Nova Light" panose="020B0304020202020204" pitchFamily="34" charset="0"/>
              </a:rPr>
              <a:t>Main</a:t>
            </a:r>
            <a:r>
              <a:rPr lang="it-IT" sz="2000" b="1" dirty="0">
                <a:latin typeface="Arial Nova Light" panose="020B0304020202020204" pitchFamily="34" charset="0"/>
              </a:rPr>
              <a:t> </a:t>
            </a:r>
            <a:r>
              <a:rPr lang="it-IT" sz="2000" b="1" dirty="0" err="1">
                <a:latin typeface="Arial Nova Light" panose="020B0304020202020204" pitchFamily="34" charset="0"/>
              </a:rPr>
              <a:t>improvements</a:t>
            </a:r>
            <a:endParaRPr lang="it-IT" sz="2000" b="1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New </a:t>
            </a:r>
            <a:r>
              <a:rPr lang="it-IT" dirty="0" err="1">
                <a:latin typeface="Arial Nova Light" panose="020B0304020202020204" pitchFamily="34" charset="0"/>
              </a:rPr>
              <a:t>chemical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development</a:t>
            </a:r>
            <a:r>
              <a:rPr lang="it-IT" dirty="0">
                <a:latin typeface="Arial Nova Light" panose="020B0304020202020204" pitchFamily="34" charset="0"/>
              </a:rPr>
              <a:t> («reversal»)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Light" panose="020B0304020202020204" pitchFamily="34" charset="0"/>
              </a:rPr>
              <a:t>Characterization</a:t>
            </a:r>
            <a:r>
              <a:rPr lang="it-IT" dirty="0">
                <a:latin typeface="Arial Nova Light" panose="020B0304020202020204" pitchFamily="34" charset="0"/>
              </a:rPr>
              <a:t> of grain </a:t>
            </a:r>
            <a:r>
              <a:rPr lang="it-IT" dirty="0" err="1">
                <a:latin typeface="Arial Nova Light" panose="020B0304020202020204" pitchFamily="34" charset="0"/>
              </a:rPr>
              <a:t>density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as</a:t>
            </a:r>
            <a:r>
              <a:rPr lang="it-IT" dirty="0">
                <a:latin typeface="Arial Nova Light" panose="020B0304020202020204" pitchFamily="34" charset="0"/>
              </a:rPr>
              <a:t> a </a:t>
            </a:r>
            <a:r>
              <a:rPr lang="it-IT" dirty="0" err="1">
                <a:latin typeface="Arial Nova Light" panose="020B0304020202020204" pitchFamily="34" charset="0"/>
              </a:rPr>
              <a:t>function</a:t>
            </a:r>
            <a:r>
              <a:rPr lang="it-IT" dirty="0">
                <a:latin typeface="Arial Nova Light" panose="020B0304020202020204" pitchFamily="34" charset="0"/>
              </a:rPr>
              <a:t> of </a:t>
            </a:r>
            <a:r>
              <a:rPr lang="it-IT" dirty="0" err="1">
                <a:latin typeface="Arial Nova Light" panose="020B0304020202020204" pitchFamily="34" charset="0"/>
              </a:rPr>
              <a:t>proton</a:t>
            </a:r>
            <a:r>
              <a:rPr lang="it-IT" dirty="0">
                <a:latin typeface="Arial Nova Light" panose="020B0304020202020204" pitchFamily="34" charset="0"/>
              </a:rPr>
              <a:t> energy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Light" panose="020B0304020202020204" pitchFamily="34" charset="0"/>
              </a:rPr>
              <a:t>Successful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usage</a:t>
            </a:r>
            <a:r>
              <a:rPr lang="it-IT" dirty="0">
                <a:latin typeface="Arial Nova Light" panose="020B0304020202020204" pitchFamily="34" charset="0"/>
              </a:rPr>
              <a:t> of PMMA base (</a:t>
            </a:r>
            <a:r>
              <a:rPr lang="it-IT" dirty="0" err="1">
                <a:latin typeface="Arial Nova Light" panose="020B0304020202020204" pitchFamily="34" charset="0"/>
              </a:rPr>
              <a:t>improved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contrast</a:t>
            </a:r>
            <a:r>
              <a:rPr lang="it-IT" dirty="0">
                <a:latin typeface="Arial Nova Light" panose="020B0304020202020204" pitchFamily="34" charset="0"/>
              </a:rPr>
              <a:t> and </a:t>
            </a:r>
            <a:r>
              <a:rPr lang="it-IT" dirty="0" err="1">
                <a:latin typeface="Arial Nova Light" panose="020B0304020202020204" pitchFamily="34" charset="0"/>
              </a:rPr>
              <a:t>significant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reduction</a:t>
            </a:r>
            <a:r>
              <a:rPr lang="it-IT" dirty="0">
                <a:latin typeface="Arial Nova Light" panose="020B0304020202020204" pitchFamily="34" charset="0"/>
              </a:rPr>
              <a:t> of </a:t>
            </a:r>
            <a:r>
              <a:rPr lang="it-IT" dirty="0" err="1">
                <a:latin typeface="Arial Nova Light" panose="020B0304020202020204" pitchFamily="34" charset="0"/>
              </a:rPr>
              <a:t>artifacts</a:t>
            </a:r>
            <a:r>
              <a:rPr lang="it-IT" dirty="0">
                <a:latin typeface="Arial Nova Light" panose="020B03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 Nova Light" panose="020B0304020202020204" pitchFamily="34" charset="0"/>
              </a:rPr>
              <a:t>Physics </a:t>
            </a:r>
            <a:r>
              <a:rPr lang="it-IT" sz="2000" b="1" dirty="0" err="1">
                <a:latin typeface="Arial Nova Light" panose="020B0304020202020204" pitchFamily="34" charset="0"/>
              </a:rPr>
              <a:t>measurements</a:t>
            </a:r>
            <a:endParaRPr lang="it-IT" sz="2000" b="1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Target </a:t>
            </a:r>
            <a:r>
              <a:rPr lang="it-IT" dirty="0" err="1">
                <a:latin typeface="Arial Nova Light" panose="020B0304020202020204" pitchFamily="34" charset="0"/>
              </a:rPr>
              <a:t>fragmentation</a:t>
            </a:r>
            <a:r>
              <a:rPr lang="it-IT" dirty="0">
                <a:latin typeface="Arial Nova Light" panose="020B0304020202020204" pitchFamily="34" charset="0"/>
              </a:rPr>
              <a:t> with </a:t>
            </a:r>
            <a:r>
              <a:rPr lang="it-IT" dirty="0" err="1">
                <a:latin typeface="Arial Nova Light" panose="020B0304020202020204" pitchFamily="34" charset="0"/>
              </a:rPr>
              <a:t>protons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at</a:t>
            </a:r>
            <a:r>
              <a:rPr lang="it-IT" dirty="0">
                <a:latin typeface="Arial Nova Light" panose="020B0304020202020204" pitchFamily="34" charset="0"/>
              </a:rPr>
              <a:t> 70 MeV (PS base and reversal </a:t>
            </a:r>
            <a:r>
              <a:rPr lang="it-IT" dirty="0" err="1">
                <a:latin typeface="Arial Nova Light" panose="020B0304020202020204" pitchFamily="34" charset="0"/>
              </a:rPr>
              <a:t>development</a:t>
            </a:r>
            <a:r>
              <a:rPr lang="it-IT" dirty="0">
                <a:latin typeface="Arial Nova Light" panose="020B03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Target </a:t>
            </a:r>
            <a:r>
              <a:rPr lang="it-IT" dirty="0" err="1">
                <a:latin typeface="Arial Nova Light" panose="020B0304020202020204" pitchFamily="34" charset="0"/>
              </a:rPr>
              <a:t>fragmentation</a:t>
            </a:r>
            <a:r>
              <a:rPr lang="it-IT" dirty="0">
                <a:latin typeface="Arial Nova Light" panose="020B0304020202020204" pitchFamily="34" charset="0"/>
              </a:rPr>
              <a:t> with </a:t>
            </a:r>
            <a:r>
              <a:rPr lang="it-IT" dirty="0" err="1">
                <a:latin typeface="Arial Nova Light" panose="020B0304020202020204" pitchFamily="34" charset="0"/>
              </a:rPr>
              <a:t>protons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at</a:t>
            </a:r>
            <a:r>
              <a:rPr lang="it-IT" dirty="0">
                <a:latin typeface="Arial Nova Light" panose="020B0304020202020204" pitchFamily="34" charset="0"/>
              </a:rPr>
              <a:t> 200 MeV (PMMA base, MAA and reversal </a:t>
            </a:r>
            <a:r>
              <a:rPr lang="it-IT" dirty="0" err="1">
                <a:latin typeface="Arial Nova Light" panose="020B0304020202020204" pitchFamily="34" charset="0"/>
              </a:rPr>
              <a:t>developments</a:t>
            </a:r>
            <a:r>
              <a:rPr lang="it-IT" dirty="0">
                <a:latin typeface="Arial Nova Light" panose="020B0304020202020204" pitchFamily="34" charset="0"/>
              </a:rPr>
              <a:t>)</a:t>
            </a:r>
          </a:p>
          <a:p>
            <a:pPr lvl="1"/>
            <a:endParaRPr lang="it-IT" sz="2200" dirty="0"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D63E0D24-5664-64EE-1B28-D9EA25B4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A3CF2166-82E6-F603-FFD9-6E19BDE14B96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A3E54CB-A890-3485-145E-800E0414277D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88CE1B-4C8F-22D2-9734-E3E123CB6E5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Immagine 11" descr="Immagine che contiene testo, edificio, finestra, apparecchio&#10;&#10;Il contenuto generato dall'IA potrebbe non essere corretto.">
            <a:extLst>
              <a:ext uri="{FF2B5EF4-FFF2-40B4-BE49-F238E27FC236}">
                <a16:creationId xmlns:a16="http://schemas.microsoft.com/office/drawing/2014/main" id="{0D02DE06-4F65-FFD1-264F-25D6C695E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23" y="4056977"/>
            <a:ext cx="5762897" cy="25424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DA951448-7092-CE20-C1F7-EF2EEDAE8E17}"/>
              </a:ext>
            </a:extLst>
          </p:cNvPr>
          <p:cNvGrpSpPr/>
          <p:nvPr/>
        </p:nvGrpSpPr>
        <p:grpSpPr>
          <a:xfrm>
            <a:off x="5858921" y="884836"/>
            <a:ext cx="5762897" cy="3057800"/>
            <a:chOff x="5981691" y="1036930"/>
            <a:chExt cx="5762897" cy="3057800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1BB1167-6944-D4B5-C5F7-08321A9E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1691" y="1036930"/>
              <a:ext cx="5762897" cy="3057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Immagine 19" descr="Immagine che contiene testo, Carattere, logo, Elementi grafici&#10;&#10;Il contenuto generato dall'IA potrebbe non essere corretto.">
              <a:extLst>
                <a:ext uri="{FF2B5EF4-FFF2-40B4-BE49-F238E27FC236}">
                  <a16:creationId xmlns:a16="http://schemas.microsoft.com/office/drawing/2014/main" id="{3B856E08-3F73-0166-C50E-6446FC6F6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761" y="1754497"/>
              <a:ext cx="811333" cy="8113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Immagine 21" descr="Immagine che contiene Carattere, Elementi grafici, logo, design&#10;&#10;Il contenuto generato dall'IA potrebbe non essere corretto.">
              <a:extLst>
                <a:ext uri="{FF2B5EF4-FFF2-40B4-BE49-F238E27FC236}">
                  <a16:creationId xmlns:a16="http://schemas.microsoft.com/office/drawing/2014/main" id="{C385B6FA-134C-C88B-6B72-4B81E9FC2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6133" y="2182196"/>
              <a:ext cx="811333" cy="8113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EF70302-D76F-DCE0-0D2C-26E2E4B80959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418207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E0F8-7BB7-4A5A-8BF9-CF12E20DC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812CBE-D243-5E85-E34F-EE72650CF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A58445-4B4C-BA80-0BC7-5B65EC22D8A3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NIT Sensitization: Current Status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0F8F722-5D53-CA50-DF5B-808DD3F82706}"/>
                  </a:ext>
                </a:extLst>
              </p:cNvPr>
              <p:cNvSpPr txBox="1"/>
              <p:nvPr/>
            </p:nvSpPr>
            <p:spPr>
              <a:xfrm>
                <a:off x="125098" y="788421"/>
                <a:ext cx="6322093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Previous </a:t>
                </a:r>
                <a:r>
                  <a:rPr lang="it-IT" dirty="0" err="1">
                    <a:latin typeface="Arial Nova Light" panose="020B0304020202020204" pitchFamily="34" charset="0"/>
                  </a:rPr>
                  <a:t>tests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performed</a:t>
                </a:r>
                <a:r>
                  <a:rPr lang="it-IT" dirty="0">
                    <a:latin typeface="Arial Nova Light" panose="020B0304020202020204" pitchFamily="34" charset="0"/>
                  </a:rPr>
                  <a:t> in LNGS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shown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Triethanolamine</a:t>
                </a:r>
                <a:r>
                  <a:rPr lang="it-IT" dirty="0">
                    <a:latin typeface="Arial Nova Light" panose="020B0304020202020204" pitchFamily="34" charset="0"/>
                  </a:rPr>
                  <a:t> (TEA) to be a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promising</a:t>
                </a:r>
                <a:r>
                  <a:rPr lang="it-IT" dirty="0">
                    <a:latin typeface="Arial Nova Light" panose="020B0304020202020204" pitchFamily="34" charset="0"/>
                  </a:rPr>
                  <a:t> candidate to </a:t>
                </a:r>
                <a:r>
                  <a:rPr lang="it-IT" dirty="0" err="1">
                    <a:latin typeface="Arial Nova Light" panose="020B0304020202020204" pitchFamily="34" charset="0"/>
                  </a:rPr>
                  <a:t>increase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crystal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sensitivity</a:t>
                </a:r>
                <a:r>
                  <a:rPr lang="it-IT" dirty="0">
                    <a:latin typeface="Arial Nova Light" panose="020B0304020202020204" pitchFamily="34" charset="0"/>
                  </a:rPr>
                  <a:t> in NIT </a:t>
                </a:r>
                <a:r>
                  <a:rPr lang="it-IT" dirty="0" err="1">
                    <a:latin typeface="Arial Nova Light" panose="020B0304020202020204" pitchFamily="34" charset="0"/>
                  </a:rPr>
                  <a:t>emulsions</a:t>
                </a:r>
                <a:endParaRPr lang="it-IT" dirty="0">
                  <a:latin typeface="Arial Nova Light" panose="020B0304020202020204" pitchFamily="34" charset="0"/>
                </a:endParaRPr>
              </a:p>
              <a:p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analysis</a:t>
                </a:r>
                <a:r>
                  <a:rPr lang="it-IT" dirty="0">
                    <a:latin typeface="Arial Nova Light" panose="020B0304020202020204" pitchFamily="34" charset="0"/>
                  </a:rPr>
                  <a:t> of </a:t>
                </a:r>
                <a:r>
                  <a:rPr lang="it-IT" dirty="0" err="1">
                    <a:latin typeface="Arial Nova Light" panose="020B0304020202020204" pitchFamily="34" charset="0"/>
                  </a:rPr>
                  <a:t>horizontal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exposures</a:t>
                </a:r>
                <a:r>
                  <a:rPr lang="it-IT" dirty="0">
                    <a:latin typeface="Arial Nova Light" panose="020B0304020202020204" pitchFamily="34" charset="0"/>
                  </a:rPr>
                  <a:t> to </a:t>
                </a:r>
                <a:r>
                  <a:rPr lang="pt-BR" dirty="0">
                    <a:latin typeface="Arial Nova Light" panose="020B0304020202020204" pitchFamily="34" charset="0"/>
                  </a:rPr>
                  <a:t>290 MeV/n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pt-BR" dirty="0">
                    <a:latin typeface="Arial Nova Light" panose="020B0304020202020204" pitchFamily="34" charset="0"/>
                  </a:rPr>
                  <a:t> ions at HIMAC (T. Asada, T.Naka, December 2024) showed little to no increase in sensitivity for concentrations larger than 25 g/L of TEA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t-BR" dirty="0">
                  <a:latin typeface="Arial Nova Light" panose="020B03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BR" dirty="0">
                    <a:latin typeface="Arial Nova Light" panose="020B0304020202020204" pitchFamily="34" charset="0"/>
                  </a:rPr>
                  <a:t>Using larger concentrations is difficult because of changes in the mechanical properties of the emulsion gel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0F8F722-5D53-CA50-DF5B-808DD3F82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98" y="788421"/>
                <a:ext cx="6322093" cy="3170099"/>
              </a:xfrm>
              <a:prstGeom prst="rect">
                <a:avLst/>
              </a:prstGeom>
              <a:blipFill>
                <a:blip r:embed="rId2"/>
                <a:stretch>
                  <a:fillRect l="-675" t="-769" r="-1254" b="-23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D9936E7-AB41-5DCE-39E2-11CA49D2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2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BBAFE38-5000-BB0F-6E6C-FA974366126F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337593E-4F80-2782-A01F-7F92CF3FB454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5FEA35-4092-569D-08FD-D80507DFB622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11EEE312-5912-862C-F625-56B8A159F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92" y="692233"/>
            <a:ext cx="5369711" cy="5653093"/>
          </a:xfrm>
          <a:prstGeom prst="rect">
            <a:avLst/>
          </a:prstGeom>
        </p:spPr>
      </p:pic>
      <p:grpSp>
        <p:nvGrpSpPr>
          <p:cNvPr id="9" name="グループ化 36">
            <a:extLst>
              <a:ext uri="{FF2B5EF4-FFF2-40B4-BE49-F238E27FC236}">
                <a16:creationId xmlns:a16="http://schemas.microsoft.com/office/drawing/2014/main" id="{0F3C1A6A-7051-D495-34E2-9BF3936D975D}"/>
              </a:ext>
            </a:extLst>
          </p:cNvPr>
          <p:cNvGrpSpPr/>
          <p:nvPr/>
        </p:nvGrpSpPr>
        <p:grpSpPr>
          <a:xfrm>
            <a:off x="-1381356" y="4088765"/>
            <a:ext cx="7772630" cy="2531025"/>
            <a:chOff x="287192" y="2857500"/>
            <a:chExt cx="4441971" cy="1446453"/>
          </a:xfrm>
        </p:grpSpPr>
        <p:pic>
          <p:nvPicPr>
            <p:cNvPr id="12" name="図 22">
              <a:extLst>
                <a:ext uri="{FF2B5EF4-FFF2-40B4-BE49-F238E27FC236}">
                  <a16:creationId xmlns:a16="http://schemas.microsoft.com/office/drawing/2014/main" id="{23C20E8A-AFE4-8556-DB04-FB154F8C4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3113" y="3501832"/>
              <a:ext cx="2686050" cy="590550"/>
            </a:xfrm>
            <a:prstGeom prst="rect">
              <a:avLst/>
            </a:prstGeom>
          </p:spPr>
        </p:pic>
        <p:pic>
          <p:nvPicPr>
            <p:cNvPr id="14" name="図 24">
              <a:extLst>
                <a:ext uri="{FF2B5EF4-FFF2-40B4-BE49-F238E27FC236}">
                  <a16:creationId xmlns:a16="http://schemas.microsoft.com/office/drawing/2014/main" id="{2301FECB-0EFD-EA67-9E2E-F220F65D6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3113" y="2857500"/>
              <a:ext cx="2686050" cy="5905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28">
                  <a:extLst>
                    <a:ext uri="{FF2B5EF4-FFF2-40B4-BE49-F238E27FC236}">
                      <a16:creationId xmlns:a16="http://schemas.microsoft.com/office/drawing/2014/main" id="{6D95FB33-3307-C104-8BF7-C243A33DB827}"/>
                    </a:ext>
                  </a:extLst>
                </p:cNvPr>
                <p:cNvSpPr txBox="1"/>
                <p:nvPr/>
              </p:nvSpPr>
              <p:spPr>
                <a:xfrm>
                  <a:off x="2079714" y="4110473"/>
                  <a:ext cx="2612847" cy="1934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en-US" altLang="ja-JP" sz="1600" dirty="0"/>
                    <a:t>20 </a:t>
                  </a:r>
                  <a14:m>
                    <m:oMath xmlns:m="http://schemas.openxmlformats.org/officeDocument/2006/math">
                      <m:r>
                        <a:rPr kumimoji="1" lang="it-IT" altLang="ja-JP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it-IT" altLang="ja-JP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5" name="テキスト ボックス 28">
                  <a:extLst>
                    <a:ext uri="{FF2B5EF4-FFF2-40B4-BE49-F238E27FC236}">
                      <a16:creationId xmlns:a16="http://schemas.microsoft.com/office/drawing/2014/main" id="{6D95FB33-3307-C104-8BF7-C243A33DB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714" y="4110473"/>
                  <a:ext cx="2612847" cy="193480"/>
                </a:xfrm>
                <a:prstGeom prst="rect">
                  <a:avLst/>
                </a:prstGeom>
                <a:blipFill>
                  <a:blip r:embed="rId8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線矢印コネクタ 30">
              <a:extLst>
                <a:ext uri="{FF2B5EF4-FFF2-40B4-BE49-F238E27FC236}">
                  <a16:creationId xmlns:a16="http://schemas.microsoft.com/office/drawing/2014/main" id="{E1B2D1C0-1CDA-E6FB-BEE9-31BD91BD2F50}"/>
                </a:ext>
              </a:extLst>
            </p:cNvPr>
            <p:cNvCxnSpPr>
              <a:cxnSpLocks/>
            </p:cNvCxnSpPr>
            <p:nvPr/>
          </p:nvCxnSpPr>
          <p:spPr>
            <a:xfrm>
              <a:off x="2043113" y="4144306"/>
              <a:ext cx="26860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33">
              <a:extLst>
                <a:ext uri="{FF2B5EF4-FFF2-40B4-BE49-F238E27FC236}">
                  <a16:creationId xmlns:a16="http://schemas.microsoft.com/office/drawing/2014/main" id="{F1CDDCDF-7042-F2D8-B071-3851607D2BF9}"/>
                </a:ext>
              </a:extLst>
            </p:cNvPr>
            <p:cNvSpPr txBox="1"/>
            <p:nvPr/>
          </p:nvSpPr>
          <p:spPr>
            <a:xfrm>
              <a:off x="287192" y="2998112"/>
              <a:ext cx="1573431" cy="211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1" lang="en-US" altLang="ja-JP" sz="1800" dirty="0"/>
                <a:t>HA</a:t>
              </a:r>
            </a:p>
          </p:txBody>
        </p:sp>
        <p:sp>
          <p:nvSpPr>
            <p:cNvPr id="22" name="テキスト ボックス 34">
              <a:extLst>
                <a:ext uri="{FF2B5EF4-FFF2-40B4-BE49-F238E27FC236}">
                  <a16:creationId xmlns:a16="http://schemas.microsoft.com/office/drawing/2014/main" id="{70821E76-8A88-E20E-CE82-6D6833B1F534}"/>
                </a:ext>
              </a:extLst>
            </p:cNvPr>
            <p:cNvSpPr txBox="1"/>
            <p:nvPr/>
          </p:nvSpPr>
          <p:spPr>
            <a:xfrm>
              <a:off x="297006" y="3587409"/>
              <a:ext cx="1563617" cy="211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1" lang="en-US" altLang="ja-JP" sz="1800" dirty="0"/>
                <a:t>TEA 2.5%</a:t>
              </a:r>
              <a:endParaRPr kumimoji="1" lang="en-US" altLang="ja-JP" sz="1800" baseline="30000" dirty="0"/>
            </a:p>
          </p:txBody>
        </p:sp>
      </p:grpSp>
      <p:sp>
        <p:nvSpPr>
          <p:cNvPr id="23" name="CasellaDiTesto 3">
            <a:extLst>
              <a:ext uri="{FF2B5EF4-FFF2-40B4-BE49-F238E27FC236}">
                <a16:creationId xmlns:a16="http://schemas.microsoft.com/office/drawing/2014/main" id="{1CCC6581-2A91-D68F-6C4A-2E0DAD99E5D9}"/>
              </a:ext>
            </a:extLst>
          </p:cNvPr>
          <p:cNvSpPr txBox="1"/>
          <p:nvPr/>
        </p:nvSpPr>
        <p:spPr>
          <a:xfrm>
            <a:off x="8387119" y="4339563"/>
            <a:ext cx="320125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/>
              <a:t>Images and plot by T. Asada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3836594-72A4-8EC8-05B4-4EB7C1CFF1D4}"/>
              </a:ext>
            </a:extLst>
          </p:cNvPr>
          <p:cNvSpPr/>
          <p:nvPr/>
        </p:nvSpPr>
        <p:spPr>
          <a:xfrm>
            <a:off x="8777110" y="6020760"/>
            <a:ext cx="846667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b="1" dirty="0" err="1">
                <a:solidFill>
                  <a:schemeClr val="tx1"/>
                </a:solidFill>
              </a:rPr>
              <a:t>not</a:t>
            </a:r>
            <a:r>
              <a:rPr lang="it-IT" sz="900" b="1" dirty="0">
                <a:solidFill>
                  <a:schemeClr val="tx1"/>
                </a:solidFill>
              </a:rPr>
              <a:t> </a:t>
            </a:r>
            <a:r>
              <a:rPr lang="it-IT" sz="900" b="1" dirty="0" err="1">
                <a:solidFill>
                  <a:schemeClr val="tx1"/>
                </a:solidFill>
              </a:rPr>
              <a:t>saturated</a:t>
            </a:r>
            <a:endParaRPr lang="it-IT" sz="900" b="1" dirty="0">
              <a:solidFill>
                <a:schemeClr val="tx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D74476B-2C32-B60E-5D14-6E081802B571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4032306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26EF2-780F-EDCD-2C66-4D8984070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A30188-4D80-23CA-B74C-258D213A6C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FEABE9-5EFF-2E53-60FB-0C7725A9A9D1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Reversal Development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3C7AD8-2012-D858-1954-B37FF2E78A05}"/>
              </a:ext>
            </a:extLst>
          </p:cNvPr>
          <p:cNvSpPr txBox="1"/>
          <p:nvPr/>
        </p:nvSpPr>
        <p:spPr>
          <a:xfrm>
            <a:off x="117440" y="692233"/>
            <a:ext cx="5695531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Standard NIT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performed</a:t>
            </a:r>
            <a:r>
              <a:rPr lang="it-IT" sz="2000" dirty="0">
                <a:latin typeface="Arial Nova Light" panose="020B0304020202020204" pitchFamily="34" charset="0"/>
              </a:rPr>
              <a:t> with the MAA developer, </a:t>
            </a:r>
            <a:r>
              <a:rPr lang="it-IT" sz="2000" dirty="0" err="1">
                <a:latin typeface="Arial Nova Light" panose="020B0304020202020204" pitchFamily="34" charset="0"/>
              </a:rPr>
              <a:t>based</a:t>
            </a:r>
            <a:r>
              <a:rPr lang="it-IT" sz="2000" dirty="0">
                <a:latin typeface="Arial Nova Light" panose="020B0304020202020204" pitchFamily="34" charset="0"/>
              </a:rPr>
              <a:t> on </a:t>
            </a:r>
            <a:r>
              <a:rPr lang="it-IT" sz="2000" dirty="0" err="1">
                <a:latin typeface="Arial Nova Light" panose="020B0304020202020204" pitchFamily="34" charset="0"/>
              </a:rPr>
              <a:t>Metol</a:t>
            </a:r>
            <a:r>
              <a:rPr lang="it-IT" sz="2000" dirty="0">
                <a:latin typeface="Arial Nova Light" panose="020B0304020202020204" pitchFamily="34" charset="0"/>
              </a:rPr>
              <a:t> and </a:t>
            </a:r>
            <a:r>
              <a:rPr lang="it-IT" sz="2000" dirty="0" err="1">
                <a:latin typeface="Arial Nova Light" panose="020B0304020202020204" pitchFamily="34" charset="0"/>
              </a:rPr>
              <a:t>Ascorbic</a:t>
            </a:r>
            <a:r>
              <a:rPr lang="it-IT" sz="2000" dirty="0">
                <a:latin typeface="Arial Nova Light" panose="020B0304020202020204" pitchFamily="34" charset="0"/>
              </a:rPr>
              <a:t> Acid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The </a:t>
            </a:r>
            <a:r>
              <a:rPr lang="it-IT" dirty="0" err="1">
                <a:latin typeface="Arial Nova Light" panose="020B0304020202020204" pitchFamily="34" charset="0"/>
              </a:rPr>
              <a:t>main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drawback</a:t>
            </a:r>
            <a:r>
              <a:rPr lang="it-IT" dirty="0">
                <a:latin typeface="Arial Nova Light" panose="020B0304020202020204" pitchFamily="34" charset="0"/>
              </a:rPr>
              <a:t> of </a:t>
            </a:r>
            <a:r>
              <a:rPr lang="it-IT" dirty="0" err="1">
                <a:latin typeface="Arial Nova Light" panose="020B0304020202020204" pitchFamily="34" charset="0"/>
              </a:rPr>
              <a:t>this</a:t>
            </a:r>
            <a:r>
              <a:rPr lang="it-IT" dirty="0">
                <a:latin typeface="Arial Nova Light" panose="020B0304020202020204" pitchFamily="34" charset="0"/>
              </a:rPr>
              <a:t> developer </a:t>
            </a:r>
            <a:r>
              <a:rPr lang="it-IT" dirty="0" err="1">
                <a:latin typeface="Arial Nova Light" panose="020B0304020202020204" pitchFamily="34" charset="0"/>
              </a:rPr>
              <a:t>is</a:t>
            </a:r>
            <a:r>
              <a:rPr lang="it-IT" dirty="0">
                <a:latin typeface="Arial Nova Light" panose="020B0304020202020204" pitchFamily="34" charset="0"/>
              </a:rPr>
              <a:t> low </a:t>
            </a:r>
            <a:r>
              <a:rPr lang="it-IT" dirty="0" err="1">
                <a:latin typeface="Arial Nova Light" panose="020B0304020202020204" pitchFamily="34" charset="0"/>
              </a:rPr>
              <a:t>brightness</a:t>
            </a:r>
            <a:r>
              <a:rPr lang="it-IT" dirty="0">
                <a:latin typeface="Arial Nova Light" panose="020B0304020202020204" pitchFamily="34" charset="0"/>
              </a:rPr>
              <a:t> of the </a:t>
            </a:r>
            <a:r>
              <a:rPr lang="it-IT" dirty="0" err="1">
                <a:latin typeface="Arial Nova Light" panose="020B0304020202020204" pitchFamily="34" charset="0"/>
              </a:rPr>
              <a:t>developed</a:t>
            </a:r>
            <a:r>
              <a:rPr lang="it-IT" dirty="0">
                <a:latin typeface="Arial Nova Light" panose="020B0304020202020204" pitchFamily="34" charset="0"/>
              </a:rPr>
              <a:t> 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 Nova Light" panose="020B0304020202020204" pitchFamily="34" charset="0"/>
              </a:rPr>
              <a:t>Reversal </a:t>
            </a:r>
            <a:r>
              <a:rPr lang="it-IT" sz="2000" b="1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has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designed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increase</a:t>
            </a:r>
            <a:r>
              <a:rPr lang="it-IT" sz="2000" dirty="0">
                <a:latin typeface="Arial Nova Light" panose="020B0304020202020204" pitchFamily="34" charset="0"/>
              </a:rPr>
              <a:t> grain </a:t>
            </a:r>
            <a:r>
              <a:rPr lang="it-IT" sz="2000" dirty="0" err="1">
                <a:latin typeface="Arial Nova Light" panose="020B0304020202020204" pitchFamily="34" charset="0"/>
              </a:rPr>
              <a:t>brightness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More aggressive </a:t>
            </a:r>
            <a:r>
              <a:rPr lang="it-IT" dirty="0" err="1">
                <a:latin typeface="Arial Nova Light" panose="020B0304020202020204" pitchFamily="34" charset="0"/>
              </a:rPr>
              <a:t>development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containing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phenidone</a:t>
            </a:r>
            <a:r>
              <a:rPr lang="it-IT" dirty="0">
                <a:latin typeface="Arial Nova Light" panose="020B0304020202020204" pitchFamily="34" charset="0"/>
              </a:rPr>
              <a:t> and </a:t>
            </a:r>
            <a:r>
              <a:rPr lang="it-IT" dirty="0" err="1">
                <a:latin typeface="Arial Nova Light" panose="020B0304020202020204" pitchFamily="34" charset="0"/>
              </a:rPr>
              <a:t>hydroquinone</a:t>
            </a:r>
            <a:r>
              <a:rPr lang="it-IT" dirty="0">
                <a:latin typeface="Arial Nova Light" panose="020B0304020202020204" pitchFamily="34" charset="0"/>
              </a:rPr>
              <a:t>, </a:t>
            </a:r>
            <a:r>
              <a:rPr lang="it-IT" dirty="0" err="1">
                <a:latin typeface="Arial Nova Light" panose="020B0304020202020204" pitchFamily="34" charset="0"/>
              </a:rPr>
              <a:t>which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melt</a:t>
            </a:r>
            <a:r>
              <a:rPr lang="it-IT" dirty="0">
                <a:latin typeface="Arial Nova Light" panose="020B0304020202020204" pitchFamily="34" charset="0"/>
              </a:rPr>
              <a:t> the </a:t>
            </a:r>
            <a:r>
              <a:rPr lang="it-IT" dirty="0" err="1">
                <a:latin typeface="Arial Nova Light" panose="020B0304020202020204" pitchFamily="34" charset="0"/>
              </a:rPr>
              <a:t>AgBr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crystals</a:t>
            </a:r>
            <a:r>
              <a:rPr lang="it-IT" dirty="0">
                <a:latin typeface="Arial Nova Light" panose="020B0304020202020204" pitchFamily="34" charset="0"/>
              </a:rPr>
              <a:t> to </a:t>
            </a:r>
            <a:r>
              <a:rPr lang="it-IT" dirty="0" err="1">
                <a:latin typeface="Arial Nova Light" panose="020B0304020202020204" pitchFamily="34" charset="0"/>
              </a:rPr>
              <a:t>stimulate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larger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filament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growth</a:t>
            </a:r>
            <a:r>
              <a:rPr lang="it-IT" dirty="0">
                <a:latin typeface="Arial Nova Light" panose="020B0304020202020204" pitchFamily="34" charset="0"/>
              </a:rPr>
              <a:t>, </a:t>
            </a:r>
            <a:r>
              <a:rPr lang="it-IT" dirty="0" err="1">
                <a:latin typeface="Arial Nova Light" panose="020B0304020202020204" pitchFamily="34" charset="0"/>
              </a:rPr>
              <a:t>resulting</a:t>
            </a:r>
            <a:r>
              <a:rPr lang="it-IT" dirty="0">
                <a:latin typeface="Arial Nova Light" panose="020B0304020202020204" pitchFamily="34" charset="0"/>
              </a:rPr>
              <a:t> in a </a:t>
            </a:r>
            <a:r>
              <a:rPr lang="it-IT" dirty="0" err="1">
                <a:latin typeface="Arial Nova Light" panose="020B0304020202020204" pitchFamily="34" charset="0"/>
              </a:rPr>
              <a:t>much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larger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brightness</a:t>
            </a:r>
            <a:endParaRPr lang="it-IT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Reversal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originally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designed</a:t>
            </a:r>
            <a:r>
              <a:rPr lang="it-IT" sz="2000" dirty="0">
                <a:latin typeface="Arial Nova Light" panose="020B0304020202020204" pitchFamily="34" charset="0"/>
              </a:rPr>
              <a:t> for 40 nm NIT (</a:t>
            </a:r>
            <a:r>
              <a:rPr lang="it-IT" sz="2000" dirty="0" err="1">
                <a:latin typeface="Arial Nova Light" panose="020B0304020202020204" pitchFamily="34" charset="0"/>
              </a:rPr>
              <a:t>used</a:t>
            </a:r>
            <a:r>
              <a:rPr lang="it-IT" sz="2000" dirty="0">
                <a:latin typeface="Arial Nova Light" panose="020B0304020202020204" pitchFamily="34" charset="0"/>
              </a:rPr>
              <a:t> for </a:t>
            </a:r>
            <a:r>
              <a:rPr lang="it-IT" sz="2000" dirty="0" err="1">
                <a:latin typeface="Arial Nova Light" panose="020B0304020202020204" pitchFamily="34" charset="0"/>
              </a:rPr>
              <a:t>neutron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measurements</a:t>
            </a:r>
            <a:r>
              <a:rPr lang="it-IT" sz="2000" dirty="0">
                <a:latin typeface="Arial Nova Light" panose="020B03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At </a:t>
            </a:r>
            <a:r>
              <a:rPr lang="it-IT" sz="2000" dirty="0" err="1">
                <a:latin typeface="Arial Nova Light" panose="020B0304020202020204" pitchFamily="34" charset="0"/>
              </a:rPr>
              <a:t>this</a:t>
            </a:r>
            <a:r>
              <a:rPr lang="it-IT" sz="2000" dirty="0">
                <a:latin typeface="Arial Nova Light" panose="020B0304020202020204" pitchFamily="34" charset="0"/>
              </a:rPr>
              <a:t> time </a:t>
            </a:r>
            <a:r>
              <a:rPr lang="it-IT" sz="2000" dirty="0" err="1">
                <a:latin typeface="Arial Nova Light" panose="020B0304020202020204" pitchFamily="34" charset="0"/>
              </a:rPr>
              <a:t>it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has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tested</a:t>
            </a:r>
            <a:r>
              <a:rPr lang="it-IT" sz="2000" dirty="0">
                <a:latin typeface="Arial Nova Light" panose="020B0304020202020204" pitchFamily="34" charset="0"/>
              </a:rPr>
              <a:t> and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being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optimized</a:t>
            </a:r>
            <a:r>
              <a:rPr lang="it-IT" sz="2000" dirty="0">
                <a:latin typeface="Arial Nova Light" panose="020B0304020202020204" pitchFamily="34" charset="0"/>
              </a:rPr>
              <a:t> for 70 nm NIT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One </a:t>
            </a:r>
            <a:r>
              <a:rPr lang="it-IT" dirty="0" err="1">
                <a:latin typeface="Arial Nova Light" panose="020B0304020202020204" pitchFamily="34" charset="0"/>
              </a:rPr>
              <a:t>drawback</a:t>
            </a:r>
            <a:r>
              <a:rPr lang="it-IT" dirty="0">
                <a:latin typeface="Arial Nova Light" panose="020B0304020202020204" pitchFamily="34" charset="0"/>
              </a:rPr>
              <a:t>: </a:t>
            </a:r>
            <a:r>
              <a:rPr lang="it-IT" dirty="0" err="1">
                <a:latin typeface="Arial Nova Light" panose="020B0304020202020204" pitchFamily="34" charset="0"/>
              </a:rPr>
              <a:t>larger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filaments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exhibit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weaker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plasmon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resonance</a:t>
            </a:r>
            <a:r>
              <a:rPr lang="it-IT" dirty="0">
                <a:latin typeface="Arial Nova Light" panose="020B0304020202020204" pitchFamily="34" charset="0"/>
              </a:rPr>
              <a:t>!</a:t>
            </a: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46C120AA-D536-447E-D65D-94D656BD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3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681B8095-4156-021C-8EC5-F98DD0744092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2CA682D-8969-4885-0A74-A673B1180A36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373051-5E25-B7C4-5D88-C629757D8E58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4851708-1C66-C03A-C2FA-DF342A3F6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412" y="850021"/>
            <a:ext cx="4129790" cy="2472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asellaDiTesto 3">
            <a:extLst>
              <a:ext uri="{FF2B5EF4-FFF2-40B4-BE49-F238E27FC236}">
                <a16:creationId xmlns:a16="http://schemas.microsoft.com/office/drawing/2014/main" id="{BEAFF3C7-82A8-46C6-3949-F979A93D2C27}"/>
              </a:ext>
            </a:extLst>
          </p:cNvPr>
          <p:cNvSpPr txBox="1"/>
          <p:nvPr/>
        </p:nvSpPr>
        <p:spPr>
          <a:xfrm>
            <a:off x="10193436" y="1821587"/>
            <a:ext cx="186015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/>
              <a:t>Images by </a:t>
            </a:r>
          </a:p>
          <a:p>
            <a:pPr algn="ctr"/>
            <a:r>
              <a:rPr lang="it-IT" b="1" dirty="0"/>
              <a:t>K. Someya</a:t>
            </a:r>
          </a:p>
        </p:txBody>
      </p:sp>
      <p:pic>
        <p:nvPicPr>
          <p:cNvPr id="18" name="図 3">
            <a:extLst>
              <a:ext uri="{FF2B5EF4-FFF2-40B4-BE49-F238E27FC236}">
                <a16:creationId xmlns:a16="http://schemas.microsoft.com/office/drawing/2014/main" id="{9C28279C-8DE7-69A4-5EA3-096B2E894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14" y="3731166"/>
            <a:ext cx="6049976" cy="1203658"/>
          </a:xfrm>
          <a:prstGeom prst="rect">
            <a:avLst/>
          </a:prstGeom>
        </p:spPr>
      </p:pic>
      <p:sp>
        <p:nvSpPr>
          <p:cNvPr id="19" name="テキスト ボックス 4">
            <a:extLst>
              <a:ext uri="{FF2B5EF4-FFF2-40B4-BE49-F238E27FC236}">
                <a16:creationId xmlns:a16="http://schemas.microsoft.com/office/drawing/2014/main" id="{05C835C8-84D8-C6E6-4697-46583413FD4A}"/>
              </a:ext>
            </a:extLst>
          </p:cNvPr>
          <p:cNvSpPr txBox="1"/>
          <p:nvPr/>
        </p:nvSpPr>
        <p:spPr>
          <a:xfrm>
            <a:off x="11016595" y="3327037"/>
            <a:ext cx="79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MAA</a:t>
            </a:r>
            <a:endParaRPr kumimoji="1" lang="ja-JP" altLang="en-US" dirty="0"/>
          </a:p>
        </p:txBody>
      </p:sp>
      <p:pic>
        <p:nvPicPr>
          <p:cNvPr id="21" name="図 6">
            <a:extLst>
              <a:ext uri="{FF2B5EF4-FFF2-40B4-BE49-F238E27FC236}">
                <a16:creationId xmlns:a16="http://schemas.microsoft.com/office/drawing/2014/main" id="{2E01B6B9-E787-72F9-88E9-5CF3949EE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40" y="5056410"/>
            <a:ext cx="6073323" cy="1203658"/>
          </a:xfrm>
          <a:prstGeom prst="rect">
            <a:avLst/>
          </a:prstGeom>
        </p:spPr>
      </p:pic>
      <p:sp>
        <p:nvSpPr>
          <p:cNvPr id="24" name="テキスト ボックス 7">
            <a:extLst>
              <a:ext uri="{FF2B5EF4-FFF2-40B4-BE49-F238E27FC236}">
                <a16:creationId xmlns:a16="http://schemas.microsoft.com/office/drawing/2014/main" id="{D15A8E07-E5C4-0EF8-C12E-155E5846E17B}"/>
              </a:ext>
            </a:extLst>
          </p:cNvPr>
          <p:cNvSpPr txBox="1"/>
          <p:nvPr/>
        </p:nvSpPr>
        <p:spPr>
          <a:xfrm>
            <a:off x="10148670" y="6332996"/>
            <a:ext cx="262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Reversal</a:t>
            </a:r>
          </a:p>
        </p:txBody>
      </p:sp>
      <p:sp>
        <p:nvSpPr>
          <p:cNvPr id="25" name="テキスト ボックス 4">
            <a:extLst>
              <a:ext uri="{FF2B5EF4-FFF2-40B4-BE49-F238E27FC236}">
                <a16:creationId xmlns:a16="http://schemas.microsoft.com/office/drawing/2014/main" id="{BCE2BDD1-9247-9C8C-D74C-B38CC2244FFC}"/>
              </a:ext>
            </a:extLst>
          </p:cNvPr>
          <p:cNvSpPr txBox="1"/>
          <p:nvPr/>
        </p:nvSpPr>
        <p:spPr>
          <a:xfrm>
            <a:off x="5812971" y="629552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290 MeV/n Carbon ions</a:t>
            </a:r>
            <a:endParaRPr kumimoji="1" lang="ja-JP" alt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D1ACA8-FE4B-9C6A-3A2F-CF2972D7460B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328210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85FAB-0A72-DB6B-BA6E-3F5C4BD5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97EA67-4622-01D7-6FE0-38E5B9E3D0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135586D2-AECA-2488-15B6-C4BEFD8E52F0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956024C-E7D0-F207-4D84-C82C3CE48730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1CFF156-FD06-35DD-3D21-D09CBDFFC5CF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1A8ECA9E-5BFA-ADF2-27A0-DB5D33F1EB82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First exposure at Nagoya Proton Therapy Center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C924EEE-0CD4-73F5-A572-5652CE5573DA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E7A1FF8-8126-ACED-772E-29D1805C0EE0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8CB15BD4-8CFF-AD35-1EE4-D68BC7A3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4</a:t>
            </a:r>
          </a:p>
        </p:txBody>
      </p:sp>
      <p:pic>
        <p:nvPicPr>
          <p:cNvPr id="6" name="Immagine 5" descr="Immagine che contiene muro, interno, lavandino, specchio&#10;&#10;Descrizione generata automaticamente">
            <a:extLst>
              <a:ext uri="{FF2B5EF4-FFF2-40B4-BE49-F238E27FC236}">
                <a16:creationId xmlns:a16="http://schemas.microsoft.com/office/drawing/2014/main" id="{1F40E470-CE70-C07D-D314-111310622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5" y="2347440"/>
            <a:ext cx="6971008" cy="3916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 descr="Immagine che contiene lavandino, interno, elettrodomestico&#10;&#10;Descrizione generata automaticamente">
            <a:extLst>
              <a:ext uri="{FF2B5EF4-FFF2-40B4-BE49-F238E27FC236}">
                <a16:creationId xmlns:a16="http://schemas.microsoft.com/office/drawing/2014/main" id="{6A99E7D5-E7DB-0973-1ACB-CB8DE970D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75" y="2155388"/>
            <a:ext cx="2466624" cy="4389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 descr="Immagine che contiene acqua, aqua, barca, navigazione&#10;&#10;Descrizione generata automaticamente">
            <a:extLst>
              <a:ext uri="{FF2B5EF4-FFF2-40B4-BE49-F238E27FC236}">
                <a16:creationId xmlns:a16="http://schemas.microsoft.com/office/drawing/2014/main" id="{EB7260C1-D074-9D6B-4C6F-EDB7F8EA7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39" y="2152281"/>
            <a:ext cx="2466624" cy="43899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5A86DBF-36BF-E9F7-123A-4EB04740FC81}"/>
              </a:ext>
            </a:extLst>
          </p:cNvPr>
          <p:cNvSpPr txBox="1"/>
          <p:nvPr/>
        </p:nvSpPr>
        <p:spPr>
          <a:xfrm>
            <a:off x="1831676" y="5477341"/>
            <a:ext cx="402821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>
              <a:buClr>
                <a:srgbClr val="233A44"/>
              </a:buClr>
              <a:buSzPct val="100000"/>
              <a:defRPr/>
            </a:pPr>
            <a:r>
              <a:rPr lang="it-IT" kern="0" dirty="0" err="1">
                <a:solidFill>
                  <a:prstClr val="black"/>
                </a:solidFill>
              </a:rPr>
              <a:t>Horizontal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exposures</a:t>
            </a:r>
            <a:r>
              <a:rPr lang="it-IT" kern="0" dirty="0">
                <a:solidFill>
                  <a:prstClr val="black"/>
                </a:solidFill>
              </a:rPr>
              <a:t> to </a:t>
            </a:r>
            <a:r>
              <a:rPr lang="it-IT" kern="0" dirty="0" err="1">
                <a:solidFill>
                  <a:prstClr val="black"/>
                </a:solidFill>
              </a:rPr>
              <a:t>measure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proton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sensitivity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at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different</a:t>
            </a:r>
            <a:r>
              <a:rPr lang="it-IT" kern="0" dirty="0">
                <a:solidFill>
                  <a:prstClr val="black"/>
                </a:solidFill>
              </a:rPr>
              <a:t> energies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3995A0D-1770-BFFF-4F28-CDFE1BDE8093}"/>
              </a:ext>
            </a:extLst>
          </p:cNvPr>
          <p:cNvSpPr txBox="1"/>
          <p:nvPr/>
        </p:nvSpPr>
        <p:spPr>
          <a:xfrm>
            <a:off x="7323052" y="5477340"/>
            <a:ext cx="219156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kern="0" dirty="0">
                <a:solidFill>
                  <a:prstClr val="black"/>
                </a:solidFill>
              </a:rPr>
              <a:t>Vertical </a:t>
            </a:r>
            <a:r>
              <a:rPr lang="it-IT" kern="0" dirty="0" err="1">
                <a:solidFill>
                  <a:prstClr val="black"/>
                </a:solidFill>
              </a:rPr>
              <a:t>exposures</a:t>
            </a:r>
            <a:r>
              <a:rPr lang="it-IT" kern="0" dirty="0">
                <a:solidFill>
                  <a:prstClr val="black"/>
                </a:solidFill>
              </a:rPr>
              <a:t>: </a:t>
            </a:r>
          </a:p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kern="0" dirty="0" err="1">
                <a:solidFill>
                  <a:prstClr val="black"/>
                </a:solidFill>
              </a:rPr>
              <a:t>proton</a:t>
            </a:r>
            <a:r>
              <a:rPr lang="it-IT" kern="0" dirty="0">
                <a:solidFill>
                  <a:prstClr val="black"/>
                </a:solidFill>
              </a:rPr>
              <a:t> tracking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28CA486-F1B4-42BB-1099-6FDF00282F3E}"/>
              </a:ext>
            </a:extLst>
          </p:cNvPr>
          <p:cNvSpPr txBox="1"/>
          <p:nvPr/>
        </p:nvSpPr>
        <p:spPr>
          <a:xfrm>
            <a:off x="9805483" y="5477340"/>
            <a:ext cx="229345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kern="0" dirty="0">
                <a:solidFill>
                  <a:prstClr val="black"/>
                </a:solidFill>
              </a:rPr>
              <a:t>T&gt;75°C: </a:t>
            </a:r>
            <a:r>
              <a:rPr lang="it-IT" kern="0" dirty="0" err="1">
                <a:solidFill>
                  <a:prstClr val="black"/>
                </a:solidFill>
              </a:rPr>
              <a:t>sensitivity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increase</a:t>
            </a:r>
            <a:r>
              <a:rPr lang="it-IT" kern="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AF1901-444A-C967-E004-5E8E83780D76}"/>
              </a:ext>
            </a:extLst>
          </p:cNvPr>
          <p:cNvSpPr txBox="1"/>
          <p:nvPr/>
        </p:nvSpPr>
        <p:spPr>
          <a:xfrm>
            <a:off x="38101" y="633844"/>
            <a:ext cx="11541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 Nova Light" panose="020B0304020202020204" pitchFamily="34" charset="0"/>
              </a:rPr>
              <a:t>Characterize</a:t>
            </a:r>
            <a:r>
              <a:rPr lang="it-IT" sz="2000" dirty="0">
                <a:latin typeface="Arial Nova Light" panose="020B0304020202020204" pitchFamily="34" charset="0"/>
              </a:rPr>
              <a:t> NIT </a:t>
            </a:r>
            <a:r>
              <a:rPr lang="it-IT" sz="2000" dirty="0" err="1">
                <a:latin typeface="Arial Nova Light" panose="020B0304020202020204" pitchFamily="34" charset="0"/>
              </a:rPr>
              <a:t>response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protons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different</a:t>
            </a:r>
            <a:r>
              <a:rPr lang="it-IT" sz="2000" dirty="0">
                <a:latin typeface="Arial Nova Light" panose="020B0304020202020204" pitchFamily="34" charset="0"/>
              </a:rPr>
              <a:t> energies, </a:t>
            </a:r>
            <a:r>
              <a:rPr lang="it-IT" sz="2000" dirty="0" err="1">
                <a:latin typeface="Arial Nova Light" panose="020B0304020202020204" pitchFamily="34" charset="0"/>
              </a:rPr>
              <a:t>when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using</a:t>
            </a:r>
            <a:r>
              <a:rPr lang="it-IT" sz="2000" dirty="0">
                <a:latin typeface="Arial Nova Light" panose="020B0304020202020204" pitchFamily="34" charset="0"/>
              </a:rPr>
              <a:t> 2.5% TEA and reversal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Test </a:t>
            </a:r>
            <a:r>
              <a:rPr lang="it-IT" sz="2000" dirty="0" err="1">
                <a:latin typeface="Arial Nova Light" panose="020B0304020202020204" pitchFamily="34" charset="0"/>
              </a:rPr>
              <a:t>if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sensitivity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increases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when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emulsions</a:t>
            </a:r>
            <a:r>
              <a:rPr lang="it-IT" sz="2000" dirty="0">
                <a:latin typeface="Arial Nova Light" panose="020B0304020202020204" pitchFamily="34" charset="0"/>
              </a:rPr>
              <a:t> are </a:t>
            </a:r>
            <a:r>
              <a:rPr lang="it-IT" sz="2000" dirty="0" err="1">
                <a:latin typeface="Arial Nova Light" panose="020B0304020202020204" pitchFamily="34" charset="0"/>
              </a:rPr>
              <a:t>exposed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high </a:t>
            </a:r>
            <a:r>
              <a:rPr lang="it-IT" sz="2000" dirty="0" err="1">
                <a:latin typeface="Arial Nova Light" panose="020B0304020202020204" pitchFamily="34" charset="0"/>
              </a:rPr>
              <a:t>temperatures</a:t>
            </a:r>
            <a:r>
              <a:rPr lang="it-IT" sz="2000" dirty="0">
                <a:latin typeface="Arial Nova Light" panose="020B0304020202020204" pitchFamily="34" charset="0"/>
              </a:rPr>
              <a:t> (&gt;75°, </a:t>
            </a:r>
            <a:r>
              <a:rPr lang="it-IT" sz="2000" dirty="0" err="1">
                <a:latin typeface="Arial Nova Light" panose="020B0304020202020204" pitchFamily="34" charset="0"/>
              </a:rPr>
              <a:t>completed</a:t>
            </a:r>
            <a:r>
              <a:rPr lang="it-IT" sz="2000" dirty="0">
                <a:latin typeface="Arial Nova Light" panose="020B03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Test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tracking </a:t>
            </a:r>
            <a:r>
              <a:rPr lang="it-IT" sz="2000" dirty="0" err="1">
                <a:latin typeface="Arial Nova Light" panose="020B0304020202020204" pitchFamily="34" charset="0"/>
              </a:rPr>
              <a:t>efficiency</a:t>
            </a:r>
            <a:r>
              <a:rPr lang="it-IT" sz="2000" dirty="0">
                <a:latin typeface="Arial Nova Light" panose="020B0304020202020204" pitchFamily="34" charset="0"/>
              </a:rPr>
              <a:t> with </a:t>
            </a:r>
            <a:r>
              <a:rPr lang="it-IT" sz="2000" dirty="0" err="1">
                <a:latin typeface="Arial Nova Light" panose="020B0304020202020204" pitchFamily="34" charset="0"/>
              </a:rPr>
              <a:t>vertical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exposures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A47306-CFAC-99B4-8A22-FE4227CB90F2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1201869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BDC1DA-C44C-DA18-93C2-94EBA3487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553D42-3147-6AF5-7FAD-226D95D3DB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64247F1-CD40-B859-42E8-C61E4D32246A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D3AEF0B-0887-7411-40B6-1C85133780FC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69F2E1F7-1978-CA06-6983-40EBA9E44CE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F9E07686-38E5-E2B5-EDA0-DC510DFCE2E6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Exposure Summary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4D6B98-F14A-C4A5-43EA-63AA744BD945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D73FE2E-E6B1-2102-4B60-34B432CD422D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A5DEF673-7A8F-F8D5-EF13-3E2A177C3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150377FD-7276-1A6A-AA7B-1A41AF3A63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7253745"/>
                  </p:ext>
                </p:extLst>
              </p:nvPr>
            </p:nvGraphicFramePr>
            <p:xfrm>
              <a:off x="468086" y="1602485"/>
              <a:ext cx="11305940" cy="48615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61188">
                      <a:extLst>
                        <a:ext uri="{9D8B030D-6E8A-4147-A177-3AD203B41FA5}">
                          <a16:colId xmlns:a16="http://schemas.microsoft.com/office/drawing/2014/main" val="1978719741"/>
                        </a:ext>
                      </a:extLst>
                    </a:gridCol>
                    <a:gridCol w="2261188">
                      <a:extLst>
                        <a:ext uri="{9D8B030D-6E8A-4147-A177-3AD203B41FA5}">
                          <a16:colId xmlns:a16="http://schemas.microsoft.com/office/drawing/2014/main" val="2805316181"/>
                        </a:ext>
                      </a:extLst>
                    </a:gridCol>
                    <a:gridCol w="1992724">
                      <a:extLst>
                        <a:ext uri="{9D8B030D-6E8A-4147-A177-3AD203B41FA5}">
                          <a16:colId xmlns:a16="http://schemas.microsoft.com/office/drawing/2014/main" val="2061263278"/>
                        </a:ext>
                      </a:extLst>
                    </a:gridCol>
                    <a:gridCol w="2529652">
                      <a:extLst>
                        <a:ext uri="{9D8B030D-6E8A-4147-A177-3AD203B41FA5}">
                          <a16:colId xmlns:a16="http://schemas.microsoft.com/office/drawing/2014/main" val="2055142070"/>
                        </a:ext>
                      </a:extLst>
                    </a:gridCol>
                    <a:gridCol w="2261188">
                      <a:extLst>
                        <a:ext uri="{9D8B030D-6E8A-4147-A177-3AD203B41FA5}">
                          <a16:colId xmlns:a16="http://schemas.microsoft.com/office/drawing/2014/main" val="2615918978"/>
                        </a:ext>
                      </a:extLst>
                    </a:gridCol>
                  </a:tblGrid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Exposure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Number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Primary</a:t>
                          </a:r>
                          <a:r>
                            <a:rPr lang="it-IT" dirty="0"/>
                            <a:t> @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Orientation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Expected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proton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density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Set up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407705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p@70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~2.0×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4826651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p@70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Vertical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 1.0×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0.05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265506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~2.9×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3784519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Vertical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~1.5×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0.05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38975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p@200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~3.9×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545676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p@200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r>
                            <a:rPr lang="it-IT" dirty="0"/>
                            <a:t>, &gt;75°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~4.9×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0.1 MU, 90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1177263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r>
                            <a:rPr lang="it-IT" dirty="0"/>
                            <a:t>, &gt;75°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~3.7×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90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68272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150377FD-7276-1A6A-AA7B-1A41AF3A63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7253745"/>
                  </p:ext>
                </p:extLst>
              </p:nvPr>
            </p:nvGraphicFramePr>
            <p:xfrm>
              <a:off x="468086" y="1602485"/>
              <a:ext cx="11305940" cy="48615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61188">
                      <a:extLst>
                        <a:ext uri="{9D8B030D-6E8A-4147-A177-3AD203B41FA5}">
                          <a16:colId xmlns:a16="http://schemas.microsoft.com/office/drawing/2014/main" val="1978719741"/>
                        </a:ext>
                      </a:extLst>
                    </a:gridCol>
                    <a:gridCol w="2261188">
                      <a:extLst>
                        <a:ext uri="{9D8B030D-6E8A-4147-A177-3AD203B41FA5}">
                          <a16:colId xmlns:a16="http://schemas.microsoft.com/office/drawing/2014/main" val="2805316181"/>
                        </a:ext>
                      </a:extLst>
                    </a:gridCol>
                    <a:gridCol w="1992724">
                      <a:extLst>
                        <a:ext uri="{9D8B030D-6E8A-4147-A177-3AD203B41FA5}">
                          <a16:colId xmlns:a16="http://schemas.microsoft.com/office/drawing/2014/main" val="2061263278"/>
                        </a:ext>
                      </a:extLst>
                    </a:gridCol>
                    <a:gridCol w="2529652">
                      <a:extLst>
                        <a:ext uri="{9D8B030D-6E8A-4147-A177-3AD203B41FA5}">
                          <a16:colId xmlns:a16="http://schemas.microsoft.com/office/drawing/2014/main" val="2055142070"/>
                        </a:ext>
                      </a:extLst>
                    </a:gridCol>
                    <a:gridCol w="2261188">
                      <a:extLst>
                        <a:ext uri="{9D8B030D-6E8A-4147-A177-3AD203B41FA5}">
                          <a16:colId xmlns:a16="http://schemas.microsoft.com/office/drawing/2014/main" val="261591897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Exposure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Number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Primary</a:t>
                          </a:r>
                          <a:r>
                            <a:rPr lang="it-IT" dirty="0"/>
                            <a:t> @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Orientation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Expected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proton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density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Set up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40770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p@70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61905" r="-90361" b="-61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482665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p@70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Vertical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160377" r="-90361" b="-5122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0.05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265506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262857" r="-90361" b="-41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3784519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Vertical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359434" r="-90361" b="-3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0.05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38975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p@200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459434" r="-90361" b="-2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545676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p@200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r>
                            <a:rPr lang="it-IT" dirty="0"/>
                            <a:t>, &gt;75°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564762" r="-90361" b="-1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0.1 MU, 90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1177263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r>
                            <a:rPr lang="it-IT" dirty="0"/>
                            <a:t>, &gt;75°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658491" r="-90361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90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68272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86EBECDE-0FC2-2899-3E0D-1FF1ECD972C7}"/>
              </a:ext>
            </a:extLst>
          </p:cNvPr>
          <p:cNvSpPr txBox="1"/>
          <p:nvPr/>
        </p:nvSpPr>
        <p:spPr>
          <a:xfrm>
            <a:off x="123463" y="715085"/>
            <a:ext cx="119450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Arial Nova Light" panose="020B0304020202020204" pitchFamily="34" charset="0"/>
              </a:rPr>
              <a:t>Emulsion</a:t>
            </a:r>
            <a:r>
              <a:rPr lang="it-IT" sz="2200" dirty="0">
                <a:latin typeface="Arial Nova Light" panose="020B0304020202020204" pitchFamily="34" charset="0"/>
              </a:rPr>
              <a:t> </a:t>
            </a:r>
            <a:r>
              <a:rPr lang="it-IT" sz="2200" dirty="0" err="1">
                <a:latin typeface="Arial Nova Light" panose="020B0304020202020204" pitchFamily="34" charset="0"/>
              </a:rPr>
              <a:t>batches</a:t>
            </a:r>
            <a:r>
              <a:rPr lang="it-IT" sz="2200" dirty="0">
                <a:latin typeface="Arial Nova Light" panose="020B0304020202020204" pitchFamily="34" charset="0"/>
              </a:rPr>
              <a:t>: FAN161gf, FAN162fg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Arial Nova Light" panose="020B0304020202020204" pitchFamily="34" charset="0"/>
              </a:rPr>
              <a:t>All</a:t>
            </a:r>
            <a:r>
              <a:rPr lang="it-IT" sz="2200" dirty="0">
                <a:latin typeface="Arial Nova Light" panose="020B0304020202020204" pitchFamily="34" charset="0"/>
              </a:rPr>
              <a:t> samples </a:t>
            </a:r>
            <a:r>
              <a:rPr lang="it-IT" sz="2200" dirty="0" err="1">
                <a:latin typeface="Arial Nova Light" panose="020B0304020202020204" pitchFamily="34" charset="0"/>
              </a:rPr>
              <a:t>were</a:t>
            </a:r>
            <a:r>
              <a:rPr lang="it-IT" sz="2200" dirty="0">
                <a:latin typeface="Arial Nova Light" panose="020B0304020202020204" pitchFamily="34" charset="0"/>
              </a:rPr>
              <a:t> </a:t>
            </a:r>
            <a:r>
              <a:rPr lang="it-IT" sz="2200" dirty="0" err="1">
                <a:latin typeface="Arial Nova Light" panose="020B0304020202020204" pitchFamily="34" charset="0"/>
              </a:rPr>
              <a:t>produced</a:t>
            </a:r>
            <a:r>
              <a:rPr lang="it-IT" sz="2200" dirty="0">
                <a:latin typeface="Arial Nova Light" panose="020B0304020202020204" pitchFamily="34" charset="0"/>
              </a:rPr>
              <a:t> on slide glasses (</a:t>
            </a:r>
            <a:r>
              <a:rPr lang="ja-JP" altLang="it-IT" dirty="0">
                <a:solidFill>
                  <a:srgbClr val="92D050"/>
                </a:solidFill>
              </a:rPr>
              <a:t>すべてのサンプルはスライドガラス上で作製されました。</a:t>
            </a:r>
            <a:r>
              <a:rPr lang="it-IT" altLang="ja-JP" sz="2400" dirty="0"/>
              <a:t>)</a:t>
            </a:r>
            <a:r>
              <a:rPr lang="it-IT" sz="2200" dirty="0">
                <a:latin typeface="Arial Nova Light" panose="020B03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5918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1525DA17651C4189C5E40F66C731A3" ma:contentTypeVersion="15" ma:contentTypeDescription="Create a new document." ma:contentTypeScope="" ma:versionID="be4dfea62b6a454a6e332f14a7e2aec1">
  <xsd:schema xmlns:xsd="http://www.w3.org/2001/XMLSchema" xmlns:xs="http://www.w3.org/2001/XMLSchema" xmlns:p="http://schemas.microsoft.com/office/2006/metadata/properties" xmlns:ns3="a1cc1b04-ff88-4be1-b255-3f382dc57029" xmlns:ns4="6888bd53-0dee-4799-9352-cc1d1495d50a" targetNamespace="http://schemas.microsoft.com/office/2006/metadata/properties" ma:root="true" ma:fieldsID="0a4da734141f3d8360ec04676da0970f" ns3:_="" ns4:_="">
    <xsd:import namespace="a1cc1b04-ff88-4be1-b255-3f382dc57029"/>
    <xsd:import namespace="6888bd53-0dee-4799-9352-cc1d1495d5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c1b04-ff88-4be1-b255-3f382dc57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8bd53-0dee-4799-9352-cc1d1495d50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1cc1b04-ff88-4be1-b255-3f382dc57029" xsi:nil="true"/>
  </documentManagement>
</p:properties>
</file>

<file path=customXml/itemProps1.xml><?xml version="1.0" encoding="utf-8"?>
<ds:datastoreItem xmlns:ds="http://schemas.openxmlformats.org/officeDocument/2006/customXml" ds:itemID="{567379CF-3AC3-49D6-9734-09481CC044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cc1b04-ff88-4be1-b255-3f382dc57029"/>
    <ds:schemaRef ds:uri="6888bd53-0dee-4799-9352-cc1d1495d5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34EF47-5BB2-4EAB-9706-3EBA65BB6D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AA5AD7-863D-466A-8581-E672B01DC5C7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a1cc1b04-ff88-4be1-b255-3f382dc57029"/>
    <ds:schemaRef ds:uri="6888bd53-0dee-4799-9352-cc1d1495d50a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3973</TotalTime>
  <Words>2749</Words>
  <Application>Microsoft Office PowerPoint</Application>
  <PresentationFormat>Widescreen</PresentationFormat>
  <Paragraphs>367</Paragraphs>
  <Slides>26</Slides>
  <Notes>5</Notes>
  <HiddenSlides>4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6" baseType="lpstr">
      <vt:lpstr>Arial</vt:lpstr>
      <vt:lpstr>Arial Nova</vt:lpstr>
      <vt:lpstr>Arial Nova Light</vt:lpstr>
      <vt:lpstr>AZPFRB+Garamond-Italic</vt:lpstr>
      <vt:lpstr>Calibri</vt:lpstr>
      <vt:lpstr>Calibri Light</vt:lpstr>
      <vt:lpstr>Cambria Math</vt:lpstr>
      <vt:lpstr>Wingdings</vt:lpstr>
      <vt:lpstr>ZKBPBS+Garamond</vt:lpstr>
      <vt:lpstr>Office Theme</vt:lpstr>
      <vt:lpstr>Update on NIT R&amp;D and  Data Takings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Mariagrazia Celentano</dc:creator>
  <cp:lastModifiedBy>VINCENZO BOCCIA</cp:lastModifiedBy>
  <cp:revision>67</cp:revision>
  <dcterms:created xsi:type="dcterms:W3CDTF">2023-05-28T09:31:59Z</dcterms:created>
  <dcterms:modified xsi:type="dcterms:W3CDTF">2025-05-27T09:02:11Z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2024-01-17T07:53:13Z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9cef74a5-ceba-41c0-aef4-740307188a4c</vt:lpwstr>
  </property>
  <property fmtid="{D5CDD505-2E9C-101B-9397-08002B2CF9AE}" pid="8" name="MSIP_Label_2ad0b24d-6422-44b0-b3de-abb3a9e8c81a_ContentBits">
    <vt:lpwstr>0</vt:lpwstr>
  </property>
  <property fmtid="{D5CDD505-2E9C-101B-9397-08002B2CF9AE}" pid="9" name="ContentTypeId">
    <vt:lpwstr>0x010100631525DA17651C4189C5E40F66C731A3</vt:lpwstr>
  </property>
</Properties>
</file>