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688" r:id="rId3"/>
    <p:sldId id="717" r:id="rId4"/>
    <p:sldId id="718" r:id="rId5"/>
    <p:sldId id="734" r:id="rId6"/>
    <p:sldId id="720" r:id="rId7"/>
    <p:sldId id="746" r:id="rId8"/>
    <p:sldId id="751" r:id="rId9"/>
    <p:sldId id="721" r:id="rId10"/>
    <p:sldId id="729" r:id="rId11"/>
    <p:sldId id="733" r:id="rId12"/>
    <p:sldId id="737" r:id="rId13"/>
    <p:sldId id="368" r:id="rId14"/>
    <p:sldId id="738" r:id="rId15"/>
    <p:sldId id="739" r:id="rId16"/>
    <p:sldId id="740" r:id="rId17"/>
    <p:sldId id="741" r:id="rId18"/>
    <p:sldId id="742" r:id="rId19"/>
    <p:sldId id="744" r:id="rId20"/>
    <p:sldId id="745" r:id="rId21"/>
    <p:sldId id="732" r:id="rId22"/>
    <p:sldId id="758" r:id="rId23"/>
    <p:sldId id="755" r:id="rId24"/>
    <p:sldId id="753" r:id="rId25"/>
    <p:sldId id="756" r:id="rId26"/>
    <p:sldId id="757" r:id="rId27"/>
    <p:sldId id="731" r:id="rId28"/>
    <p:sldId id="760" r:id="rId29"/>
    <p:sldId id="759" r:id="rId30"/>
    <p:sldId id="719" r:id="rId31"/>
    <p:sldId id="747" r:id="rId32"/>
    <p:sldId id="748" r:id="rId33"/>
    <p:sldId id="725" r:id="rId34"/>
    <p:sldId id="727" r:id="rId35"/>
    <p:sldId id="750" r:id="rId36"/>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40FF"/>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1"/>
    <p:restoredTop sz="87157"/>
  </p:normalViewPr>
  <p:slideViewPr>
    <p:cSldViewPr snapToGrid="0" snapToObjects="1">
      <p:cViewPr>
        <p:scale>
          <a:sx n="104" d="100"/>
          <a:sy n="104" d="100"/>
        </p:scale>
        <p:origin x="4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CC052-65B4-8F45-A52E-204DB47C8B39}" type="datetimeFigureOut">
              <a:rPr lang="en-IT" smtClean="0"/>
              <a:t>5/27/25</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CD134-EF53-CA4F-B53F-3033D6B343B3}" type="slidenum">
              <a:rPr lang="en-IT" smtClean="0"/>
              <a:t>‹#›</a:t>
            </a:fld>
            <a:endParaRPr lang="en-IT"/>
          </a:p>
        </p:txBody>
      </p:sp>
    </p:spTree>
    <p:extLst>
      <p:ext uri="{BB962C8B-B14F-4D97-AF65-F5344CB8AC3E}">
        <p14:creationId xmlns:p14="http://schemas.microsoft.com/office/powerpoint/2010/main" val="325024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91CCD134-EF53-CA4F-B53F-3033D6B343B3}" type="slidenum">
              <a:rPr lang="en-IT" smtClean="0"/>
              <a:t>1</a:t>
            </a:fld>
            <a:endParaRPr lang="en-IT"/>
          </a:p>
        </p:txBody>
      </p:sp>
    </p:spTree>
    <p:extLst>
      <p:ext uri="{BB962C8B-B14F-4D97-AF65-F5344CB8AC3E}">
        <p14:creationId xmlns:p14="http://schemas.microsoft.com/office/powerpoint/2010/main" val="164429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363587 N=0</a:t>
            </a:r>
          </a:p>
          <a:p>
            <a:endParaRPr lang="en-US" dirty="0"/>
          </a:p>
        </p:txBody>
      </p:sp>
      <p:sp>
        <p:nvSpPr>
          <p:cNvPr id="4" name="Slide Number Placeholder 3"/>
          <p:cNvSpPr>
            <a:spLocks noGrp="1"/>
          </p:cNvSpPr>
          <p:nvPr>
            <p:ph type="sldNum" sz="quarter" idx="5"/>
          </p:nvPr>
        </p:nvSpPr>
        <p:spPr/>
        <p:txBody>
          <a:bodyPr/>
          <a:lstStyle/>
          <a:p>
            <a:fld id="{91CCD134-EF53-CA4F-B53F-3033D6B343B3}" type="slidenum">
              <a:rPr lang="en-IT" smtClean="0"/>
              <a:t>9</a:t>
            </a:fld>
            <a:endParaRPr lang="en-IT"/>
          </a:p>
        </p:txBody>
      </p:sp>
    </p:spTree>
    <p:extLst>
      <p:ext uri="{BB962C8B-B14F-4D97-AF65-F5344CB8AC3E}">
        <p14:creationId xmlns:p14="http://schemas.microsoft.com/office/powerpoint/2010/main" val="257587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cs typeface="Calibri"/>
            </a:endParaRPr>
          </a:p>
        </p:txBody>
      </p:sp>
      <p:sp>
        <p:nvSpPr>
          <p:cNvPr id="4" name="Segnaposto numero diapositiva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20B07EEB-2778-4C5A-9699-AE4B262E268C}" type="slidenum">
              <a:rPr kumimoji="0" lang="it-IT"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4638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CD134-EF53-CA4F-B53F-3033D6B343B3}" type="slidenum">
              <a:rPr lang="en-IT" smtClean="0"/>
              <a:t>15</a:t>
            </a:fld>
            <a:endParaRPr lang="en-IT"/>
          </a:p>
        </p:txBody>
      </p:sp>
    </p:spTree>
    <p:extLst>
      <p:ext uri="{BB962C8B-B14F-4D97-AF65-F5344CB8AC3E}">
        <p14:creationId xmlns:p14="http://schemas.microsoft.com/office/powerpoint/2010/main" val="8786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CD134-EF53-CA4F-B53F-3033D6B343B3}" type="slidenum">
              <a:rPr lang="en-IT" smtClean="0"/>
              <a:t>16</a:t>
            </a:fld>
            <a:endParaRPr lang="en-IT"/>
          </a:p>
        </p:txBody>
      </p:sp>
    </p:spTree>
    <p:extLst>
      <p:ext uri="{BB962C8B-B14F-4D97-AF65-F5344CB8AC3E}">
        <p14:creationId xmlns:p14="http://schemas.microsoft.com/office/powerpoint/2010/main" val="68529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CD134-EF53-CA4F-B53F-3033D6B343B3}" type="slidenum">
              <a:rPr lang="en-IT" smtClean="0"/>
              <a:t>27</a:t>
            </a:fld>
            <a:endParaRPr lang="en-IT"/>
          </a:p>
        </p:txBody>
      </p:sp>
    </p:spTree>
    <p:extLst>
      <p:ext uri="{BB962C8B-B14F-4D97-AF65-F5344CB8AC3E}">
        <p14:creationId xmlns:p14="http://schemas.microsoft.com/office/powerpoint/2010/main" val="108715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B5EFC-24C8-AA25-4AA1-0A86194F3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8BE01-7062-8249-8F6D-61ACC44F8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14E49F-7FFB-B2F1-7B86-F4E6C79D1E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83E4FB-61A5-6F6A-B2F3-9B5FAE3E1D6F}"/>
              </a:ext>
            </a:extLst>
          </p:cNvPr>
          <p:cNvSpPr>
            <a:spLocks noGrp="1"/>
          </p:cNvSpPr>
          <p:nvPr>
            <p:ph type="sldNum" sz="quarter" idx="5"/>
          </p:nvPr>
        </p:nvSpPr>
        <p:spPr/>
        <p:txBody>
          <a:bodyPr/>
          <a:lstStyle/>
          <a:p>
            <a:fld id="{91CCD134-EF53-CA4F-B53F-3033D6B343B3}" type="slidenum">
              <a:rPr lang="en-IT" smtClean="0"/>
              <a:t>28</a:t>
            </a:fld>
            <a:endParaRPr lang="en-IT"/>
          </a:p>
        </p:txBody>
      </p:sp>
    </p:spTree>
    <p:extLst>
      <p:ext uri="{BB962C8B-B14F-4D97-AF65-F5344CB8AC3E}">
        <p14:creationId xmlns:p14="http://schemas.microsoft.com/office/powerpoint/2010/main" val="1928467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CD134-EF53-CA4F-B53F-3033D6B343B3}" type="slidenum">
              <a:rPr lang="en-IT" smtClean="0"/>
              <a:t>30</a:t>
            </a:fld>
            <a:endParaRPr lang="en-IT"/>
          </a:p>
        </p:txBody>
      </p:sp>
    </p:spTree>
    <p:extLst>
      <p:ext uri="{BB962C8B-B14F-4D97-AF65-F5344CB8AC3E}">
        <p14:creationId xmlns:p14="http://schemas.microsoft.com/office/powerpoint/2010/main" val="3401049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0DEB3-83A3-7845-9FE8-0CC8AB4F9900}"/>
              </a:ext>
            </a:extLst>
          </p:cNvPr>
          <p:cNvSpPr>
            <a:spLocks noGrp="1"/>
          </p:cNvSpPr>
          <p:nvPr>
            <p:ph type="ctrTitle"/>
          </p:nvPr>
        </p:nvSpPr>
        <p:spPr>
          <a:xfrm>
            <a:off x="1524000" y="1122363"/>
            <a:ext cx="9144000" cy="2387600"/>
          </a:xfrm>
        </p:spPr>
        <p:txBody>
          <a:bodyPr anchor="b"/>
          <a:lstStyle>
            <a:lvl1pPr algn="ctr">
              <a:defRPr sz="6000" baseline="0">
                <a:latin typeface="Arial" panose="020B0604020202020204" pitchFamily="34" charset="0"/>
              </a:defRPr>
            </a:lvl1pPr>
          </a:lstStyle>
          <a:p>
            <a:r>
              <a:rPr lang="en-GB" dirty="0"/>
              <a:t>Click to edit Master title style</a:t>
            </a:r>
            <a:endParaRPr lang="en-IT" dirty="0"/>
          </a:p>
        </p:txBody>
      </p:sp>
      <p:sp>
        <p:nvSpPr>
          <p:cNvPr id="3" name="Subtitle 2">
            <a:extLst>
              <a:ext uri="{FF2B5EF4-FFF2-40B4-BE49-F238E27FC236}">
                <a16:creationId xmlns:a16="http://schemas.microsoft.com/office/drawing/2014/main" id="{3CCACE0D-6AA1-7D4E-96D9-61E5C6DD4A8D}"/>
              </a:ext>
            </a:extLst>
          </p:cNvPr>
          <p:cNvSpPr>
            <a:spLocks noGrp="1"/>
          </p:cNvSpPr>
          <p:nvPr>
            <p:ph type="subTitle" idx="1"/>
          </p:nvPr>
        </p:nvSpPr>
        <p:spPr>
          <a:xfrm>
            <a:off x="1524000" y="3602038"/>
            <a:ext cx="9144000" cy="1655762"/>
          </a:xfrm>
        </p:spPr>
        <p:txBody>
          <a:bodyPr/>
          <a:lstStyle>
            <a:lvl1pPr marL="0" indent="0" algn="ctr">
              <a:buNone/>
              <a:defRPr sz="24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T" dirty="0"/>
          </a:p>
        </p:txBody>
      </p:sp>
      <p:sp>
        <p:nvSpPr>
          <p:cNvPr id="7" name="Date Placeholder 3">
            <a:extLst>
              <a:ext uri="{FF2B5EF4-FFF2-40B4-BE49-F238E27FC236}">
                <a16:creationId xmlns:a16="http://schemas.microsoft.com/office/drawing/2014/main" id="{D6EF6687-0D81-0C4F-AF75-C363726BAA25}"/>
              </a:ext>
            </a:extLst>
          </p:cNvPr>
          <p:cNvSpPr>
            <a:spLocks noGrp="1"/>
          </p:cNvSpPr>
          <p:nvPr>
            <p:ph type="dt" sz="half" idx="2"/>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8" name="Footer Placeholder 4">
            <a:extLst>
              <a:ext uri="{FF2B5EF4-FFF2-40B4-BE49-F238E27FC236}">
                <a16:creationId xmlns:a16="http://schemas.microsoft.com/office/drawing/2014/main" id="{1CB68387-4378-8F47-A9E8-100827E4C9F8}"/>
              </a:ext>
            </a:extLst>
          </p:cNvPr>
          <p:cNvSpPr>
            <a:spLocks noGrp="1"/>
          </p:cNvSpPr>
          <p:nvPr>
            <p:ph type="ftr" sz="quarter" idx="3"/>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9" name="Slide Number Placeholder 5">
            <a:extLst>
              <a:ext uri="{FF2B5EF4-FFF2-40B4-BE49-F238E27FC236}">
                <a16:creationId xmlns:a16="http://schemas.microsoft.com/office/drawing/2014/main" id="{6F142FD8-2D6E-124E-9C95-8E054C66C5CB}"/>
              </a:ext>
            </a:extLst>
          </p:cNvPr>
          <p:cNvSpPr>
            <a:spLocks noGrp="1"/>
          </p:cNvSpPr>
          <p:nvPr>
            <p:ph type="sldNum" sz="quarter" idx="4"/>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pic>
        <p:nvPicPr>
          <p:cNvPr id="10" name="Picture 9" descr="FOOT_logo.gif">
            <a:extLst>
              <a:ext uri="{FF2B5EF4-FFF2-40B4-BE49-F238E27FC236}">
                <a16:creationId xmlns:a16="http://schemas.microsoft.com/office/drawing/2014/main" id="{1B325F36-FC6D-9042-9BFE-2C0C19B3D5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5631" y="28908"/>
            <a:ext cx="1026369" cy="1026477"/>
          </a:xfrm>
          <a:prstGeom prst="rect">
            <a:avLst/>
          </a:prstGeom>
          <a:solidFill>
            <a:schemeClr val="bg1"/>
          </a:solidFill>
        </p:spPr>
      </p:pic>
      <p:pic>
        <p:nvPicPr>
          <p:cNvPr id="11" name="Picture 10" descr="LOGO INFN NEWS sito">
            <a:extLst>
              <a:ext uri="{FF2B5EF4-FFF2-40B4-BE49-F238E27FC236}">
                <a16:creationId xmlns:a16="http://schemas.microsoft.com/office/drawing/2014/main" id="{A4170C2B-10CB-A241-8C1F-0841A8175335}"/>
              </a:ext>
            </a:extLst>
          </p:cNvPr>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7" y="26925"/>
            <a:ext cx="1674186" cy="928784"/>
          </a:xfrm>
          <a:prstGeom prst="rect">
            <a:avLst/>
          </a:prstGeom>
          <a:solidFill>
            <a:schemeClr val="bg1"/>
          </a:solidFill>
        </p:spPr>
      </p:pic>
    </p:spTree>
    <p:extLst>
      <p:ext uri="{BB962C8B-B14F-4D97-AF65-F5344CB8AC3E}">
        <p14:creationId xmlns:p14="http://schemas.microsoft.com/office/powerpoint/2010/main" val="124696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FAFC-F6FB-2B43-AADE-16A857E50AEC}"/>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F606CC89-C782-6A40-B91D-DD15A9633A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3">
            <a:extLst>
              <a:ext uri="{FF2B5EF4-FFF2-40B4-BE49-F238E27FC236}">
                <a16:creationId xmlns:a16="http://schemas.microsoft.com/office/drawing/2014/main" id="{B4E2D5B4-0658-F74C-9EF9-3D5689E9A2E5}"/>
              </a:ext>
            </a:extLst>
          </p:cNvPr>
          <p:cNvSpPr>
            <a:spLocks noGrp="1"/>
          </p:cNvSpPr>
          <p:nvPr>
            <p:ph type="dt" sz="half" idx="2"/>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8" name="Footer Placeholder 4">
            <a:extLst>
              <a:ext uri="{FF2B5EF4-FFF2-40B4-BE49-F238E27FC236}">
                <a16:creationId xmlns:a16="http://schemas.microsoft.com/office/drawing/2014/main" id="{1E7DF0B8-6DAE-9941-AB1E-CA975A9F7EFC}"/>
              </a:ext>
            </a:extLst>
          </p:cNvPr>
          <p:cNvSpPr>
            <a:spLocks noGrp="1"/>
          </p:cNvSpPr>
          <p:nvPr>
            <p:ph type="ftr" sz="quarter" idx="3"/>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9" name="Slide Number Placeholder 5">
            <a:extLst>
              <a:ext uri="{FF2B5EF4-FFF2-40B4-BE49-F238E27FC236}">
                <a16:creationId xmlns:a16="http://schemas.microsoft.com/office/drawing/2014/main" id="{7DE0FE34-74E6-1D40-BB20-7B5D0E7F6F4F}"/>
              </a:ext>
            </a:extLst>
          </p:cNvPr>
          <p:cNvSpPr>
            <a:spLocks noGrp="1"/>
          </p:cNvSpPr>
          <p:nvPr>
            <p:ph type="sldNum" sz="quarter" idx="4"/>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spTree>
    <p:extLst>
      <p:ext uri="{BB962C8B-B14F-4D97-AF65-F5344CB8AC3E}">
        <p14:creationId xmlns:p14="http://schemas.microsoft.com/office/powerpoint/2010/main" val="136927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CAFE49-7515-494E-922A-87AFDB9F93C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E5542097-8578-AF45-971C-C8772C85441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3">
            <a:extLst>
              <a:ext uri="{FF2B5EF4-FFF2-40B4-BE49-F238E27FC236}">
                <a16:creationId xmlns:a16="http://schemas.microsoft.com/office/drawing/2014/main" id="{CDF0CD8B-9FD7-5F4B-8E0C-C8ACF0955E5B}"/>
              </a:ext>
            </a:extLst>
          </p:cNvPr>
          <p:cNvSpPr>
            <a:spLocks noGrp="1"/>
          </p:cNvSpPr>
          <p:nvPr>
            <p:ph type="dt" sz="half" idx="2"/>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8" name="Footer Placeholder 4">
            <a:extLst>
              <a:ext uri="{FF2B5EF4-FFF2-40B4-BE49-F238E27FC236}">
                <a16:creationId xmlns:a16="http://schemas.microsoft.com/office/drawing/2014/main" id="{DBF082DA-28B1-8441-9D71-05C536D50E74}"/>
              </a:ext>
            </a:extLst>
          </p:cNvPr>
          <p:cNvSpPr>
            <a:spLocks noGrp="1"/>
          </p:cNvSpPr>
          <p:nvPr>
            <p:ph type="ftr" sz="quarter" idx="3"/>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9" name="Slide Number Placeholder 5">
            <a:extLst>
              <a:ext uri="{FF2B5EF4-FFF2-40B4-BE49-F238E27FC236}">
                <a16:creationId xmlns:a16="http://schemas.microsoft.com/office/drawing/2014/main" id="{3C16D010-A8E9-254A-8C40-11715E6A3D2A}"/>
              </a:ext>
            </a:extLst>
          </p:cNvPr>
          <p:cNvSpPr>
            <a:spLocks noGrp="1"/>
          </p:cNvSpPr>
          <p:nvPr>
            <p:ph type="sldNum" sz="quarter" idx="4"/>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spTree>
    <p:extLst>
      <p:ext uri="{BB962C8B-B14F-4D97-AF65-F5344CB8AC3E}">
        <p14:creationId xmlns:p14="http://schemas.microsoft.com/office/powerpoint/2010/main" val="158970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FDA3-3CCA-E74D-8D62-73FC480067F2}"/>
              </a:ext>
            </a:extLst>
          </p:cNvPr>
          <p:cNvSpPr>
            <a:spLocks noGrp="1"/>
          </p:cNvSpPr>
          <p:nvPr>
            <p:ph type="title"/>
          </p:nvPr>
        </p:nvSpPr>
        <p:spPr>
          <a:xfrm>
            <a:off x="838200" y="77442"/>
            <a:ext cx="10515600" cy="1325563"/>
          </a:xfrm>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8D4F5EB2-99CD-CA44-8BE6-84897C99D341}"/>
              </a:ext>
            </a:extLst>
          </p:cNvPr>
          <p:cNvSpPr>
            <a:spLocks noGrp="1"/>
          </p:cNvSpPr>
          <p:nvPr>
            <p:ph idx="1"/>
          </p:nvPr>
        </p:nvSpPr>
        <p:spPr>
          <a:xfrm>
            <a:off x="838200" y="1524000"/>
            <a:ext cx="10515600" cy="496956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3">
            <a:extLst>
              <a:ext uri="{FF2B5EF4-FFF2-40B4-BE49-F238E27FC236}">
                <a16:creationId xmlns:a16="http://schemas.microsoft.com/office/drawing/2014/main" id="{37B192EE-E1DD-A449-987E-A8A6D3832530}"/>
              </a:ext>
            </a:extLst>
          </p:cNvPr>
          <p:cNvSpPr>
            <a:spLocks noGrp="1"/>
          </p:cNvSpPr>
          <p:nvPr>
            <p:ph type="dt" sz="half" idx="2"/>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8" name="Footer Placeholder 4">
            <a:extLst>
              <a:ext uri="{FF2B5EF4-FFF2-40B4-BE49-F238E27FC236}">
                <a16:creationId xmlns:a16="http://schemas.microsoft.com/office/drawing/2014/main" id="{7FB502D3-9BEA-1A45-8ABD-DEA74977FE08}"/>
              </a:ext>
            </a:extLst>
          </p:cNvPr>
          <p:cNvSpPr>
            <a:spLocks noGrp="1"/>
          </p:cNvSpPr>
          <p:nvPr>
            <p:ph type="ftr" sz="quarter" idx="3"/>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9" name="Slide Number Placeholder 5">
            <a:extLst>
              <a:ext uri="{FF2B5EF4-FFF2-40B4-BE49-F238E27FC236}">
                <a16:creationId xmlns:a16="http://schemas.microsoft.com/office/drawing/2014/main" id="{F6C0EC3C-9FE5-314E-B6C9-B5B6CFC2958F}"/>
              </a:ext>
            </a:extLst>
          </p:cNvPr>
          <p:cNvSpPr>
            <a:spLocks noGrp="1"/>
          </p:cNvSpPr>
          <p:nvPr>
            <p:ph type="sldNum" sz="quarter" idx="4"/>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spTree>
    <p:extLst>
      <p:ext uri="{BB962C8B-B14F-4D97-AF65-F5344CB8AC3E}">
        <p14:creationId xmlns:p14="http://schemas.microsoft.com/office/powerpoint/2010/main" val="333118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F6BE-A375-CA48-AE33-243077E8A40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0BF39473-E324-C54D-842E-9FDAEEA010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3">
            <a:extLst>
              <a:ext uri="{FF2B5EF4-FFF2-40B4-BE49-F238E27FC236}">
                <a16:creationId xmlns:a16="http://schemas.microsoft.com/office/drawing/2014/main" id="{FDF6B0A0-3A62-E841-8420-127E49CB0E4A}"/>
              </a:ext>
            </a:extLst>
          </p:cNvPr>
          <p:cNvSpPr>
            <a:spLocks noGrp="1"/>
          </p:cNvSpPr>
          <p:nvPr>
            <p:ph type="dt" sz="half" idx="2"/>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8" name="Footer Placeholder 4">
            <a:extLst>
              <a:ext uri="{FF2B5EF4-FFF2-40B4-BE49-F238E27FC236}">
                <a16:creationId xmlns:a16="http://schemas.microsoft.com/office/drawing/2014/main" id="{BCE6C340-039E-BA46-A2E9-1B8D24C28EF1}"/>
              </a:ext>
            </a:extLst>
          </p:cNvPr>
          <p:cNvSpPr>
            <a:spLocks noGrp="1"/>
          </p:cNvSpPr>
          <p:nvPr>
            <p:ph type="ftr" sz="quarter" idx="3"/>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9" name="Slide Number Placeholder 5">
            <a:extLst>
              <a:ext uri="{FF2B5EF4-FFF2-40B4-BE49-F238E27FC236}">
                <a16:creationId xmlns:a16="http://schemas.microsoft.com/office/drawing/2014/main" id="{131D4170-A5FD-9240-8AE1-92831663BF9C}"/>
              </a:ext>
            </a:extLst>
          </p:cNvPr>
          <p:cNvSpPr>
            <a:spLocks noGrp="1"/>
          </p:cNvSpPr>
          <p:nvPr>
            <p:ph type="sldNum" sz="quarter" idx="4"/>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spTree>
    <p:extLst>
      <p:ext uri="{BB962C8B-B14F-4D97-AF65-F5344CB8AC3E}">
        <p14:creationId xmlns:p14="http://schemas.microsoft.com/office/powerpoint/2010/main" val="203393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7405-D35D-644B-BDE1-785EC25A892E}"/>
              </a:ext>
            </a:extLst>
          </p:cNvPr>
          <p:cNvSpPr>
            <a:spLocks noGrp="1"/>
          </p:cNvSpPr>
          <p:nvPr>
            <p:ph type="title"/>
          </p:nvPr>
        </p:nvSpPr>
        <p:spPr>
          <a:xfrm>
            <a:off x="838200" y="77442"/>
            <a:ext cx="10515600" cy="1325563"/>
          </a:xfrm>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A9832CF3-3422-CD4C-829E-F87DDBCDC7C2}"/>
              </a:ext>
            </a:extLst>
          </p:cNvPr>
          <p:cNvSpPr>
            <a:spLocks noGrp="1"/>
          </p:cNvSpPr>
          <p:nvPr>
            <p:ph sz="half" idx="1"/>
          </p:nvPr>
        </p:nvSpPr>
        <p:spPr>
          <a:xfrm>
            <a:off x="212035" y="1510748"/>
            <a:ext cx="5807765" cy="49165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613401D5-94B2-294D-9CC5-27B40427D211}"/>
              </a:ext>
            </a:extLst>
          </p:cNvPr>
          <p:cNvSpPr>
            <a:spLocks noGrp="1"/>
          </p:cNvSpPr>
          <p:nvPr>
            <p:ph sz="half" idx="2"/>
          </p:nvPr>
        </p:nvSpPr>
        <p:spPr>
          <a:xfrm>
            <a:off x="6172199" y="1510748"/>
            <a:ext cx="5807765" cy="491655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T" dirty="0"/>
          </a:p>
        </p:txBody>
      </p:sp>
      <p:sp>
        <p:nvSpPr>
          <p:cNvPr id="8" name="Date Placeholder 3">
            <a:extLst>
              <a:ext uri="{FF2B5EF4-FFF2-40B4-BE49-F238E27FC236}">
                <a16:creationId xmlns:a16="http://schemas.microsoft.com/office/drawing/2014/main" id="{CD1F53E6-1176-274A-ACB8-8DE962B1F7A8}"/>
              </a:ext>
            </a:extLst>
          </p:cNvPr>
          <p:cNvSpPr>
            <a:spLocks noGrp="1"/>
          </p:cNvSpPr>
          <p:nvPr>
            <p:ph type="dt" sz="half" idx="10"/>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9" name="Footer Placeholder 4">
            <a:extLst>
              <a:ext uri="{FF2B5EF4-FFF2-40B4-BE49-F238E27FC236}">
                <a16:creationId xmlns:a16="http://schemas.microsoft.com/office/drawing/2014/main" id="{1EC55C87-B2B8-FF4B-9B94-17041A09CC15}"/>
              </a:ext>
            </a:extLst>
          </p:cNvPr>
          <p:cNvSpPr>
            <a:spLocks noGrp="1"/>
          </p:cNvSpPr>
          <p:nvPr>
            <p:ph type="ftr" sz="quarter" idx="3"/>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10" name="Slide Number Placeholder 5">
            <a:extLst>
              <a:ext uri="{FF2B5EF4-FFF2-40B4-BE49-F238E27FC236}">
                <a16:creationId xmlns:a16="http://schemas.microsoft.com/office/drawing/2014/main" id="{FEE356FF-8CBD-8B42-9291-BA122CE9B8D8}"/>
              </a:ext>
            </a:extLst>
          </p:cNvPr>
          <p:cNvSpPr>
            <a:spLocks noGrp="1"/>
          </p:cNvSpPr>
          <p:nvPr>
            <p:ph type="sldNum" sz="quarter" idx="4"/>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spTree>
    <p:extLst>
      <p:ext uri="{BB962C8B-B14F-4D97-AF65-F5344CB8AC3E}">
        <p14:creationId xmlns:p14="http://schemas.microsoft.com/office/powerpoint/2010/main" val="172760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200D-3B3D-994D-8A43-8E4CE7C7B444}"/>
              </a:ext>
            </a:extLst>
          </p:cNvPr>
          <p:cNvSpPr>
            <a:spLocks noGrp="1"/>
          </p:cNvSpPr>
          <p:nvPr>
            <p:ph type="title"/>
          </p:nvPr>
        </p:nvSpPr>
        <p:spPr>
          <a:xfrm>
            <a:off x="839788" y="10477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C47B1F35-16E1-D948-A58F-3AE839C66194}"/>
              </a:ext>
            </a:extLst>
          </p:cNvPr>
          <p:cNvSpPr>
            <a:spLocks noGrp="1"/>
          </p:cNvSpPr>
          <p:nvPr>
            <p:ph type="body" idx="1"/>
          </p:nvPr>
        </p:nvSpPr>
        <p:spPr>
          <a:xfrm>
            <a:off x="145774" y="1524000"/>
            <a:ext cx="5851801" cy="981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9A78A0-ED17-9C49-BEAA-A50DE8FA5D55}"/>
              </a:ext>
            </a:extLst>
          </p:cNvPr>
          <p:cNvSpPr>
            <a:spLocks noGrp="1"/>
          </p:cNvSpPr>
          <p:nvPr>
            <p:ph sz="half" idx="2"/>
          </p:nvPr>
        </p:nvSpPr>
        <p:spPr>
          <a:xfrm>
            <a:off x="145774" y="2505075"/>
            <a:ext cx="5851801" cy="3988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DBCD2B4E-8B5F-E64B-9E11-EAC63A8F4B45}"/>
              </a:ext>
            </a:extLst>
          </p:cNvPr>
          <p:cNvSpPr>
            <a:spLocks noGrp="1"/>
          </p:cNvSpPr>
          <p:nvPr>
            <p:ph type="body" sz="quarter" idx="3"/>
          </p:nvPr>
        </p:nvSpPr>
        <p:spPr>
          <a:xfrm>
            <a:off x="6172200" y="1524000"/>
            <a:ext cx="5851800" cy="981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F48EC6-C803-6A43-A0BA-705B579A2D9F}"/>
              </a:ext>
            </a:extLst>
          </p:cNvPr>
          <p:cNvSpPr>
            <a:spLocks noGrp="1"/>
          </p:cNvSpPr>
          <p:nvPr>
            <p:ph sz="quarter" idx="4"/>
          </p:nvPr>
        </p:nvSpPr>
        <p:spPr>
          <a:xfrm>
            <a:off x="6172199" y="2505074"/>
            <a:ext cx="5851799" cy="3988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10" name="Date Placeholder 3">
            <a:extLst>
              <a:ext uri="{FF2B5EF4-FFF2-40B4-BE49-F238E27FC236}">
                <a16:creationId xmlns:a16="http://schemas.microsoft.com/office/drawing/2014/main" id="{1CD23CB7-8A2F-A14B-9D43-7B839DE8C8E9}"/>
              </a:ext>
            </a:extLst>
          </p:cNvPr>
          <p:cNvSpPr>
            <a:spLocks noGrp="1"/>
          </p:cNvSpPr>
          <p:nvPr>
            <p:ph type="dt" sz="half" idx="10"/>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11" name="Footer Placeholder 4">
            <a:extLst>
              <a:ext uri="{FF2B5EF4-FFF2-40B4-BE49-F238E27FC236}">
                <a16:creationId xmlns:a16="http://schemas.microsoft.com/office/drawing/2014/main" id="{129A8F51-B228-4742-87DD-92C862CBC17B}"/>
              </a:ext>
            </a:extLst>
          </p:cNvPr>
          <p:cNvSpPr>
            <a:spLocks noGrp="1"/>
          </p:cNvSpPr>
          <p:nvPr>
            <p:ph type="ftr" sz="quarter" idx="11"/>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12" name="Slide Number Placeholder 5">
            <a:extLst>
              <a:ext uri="{FF2B5EF4-FFF2-40B4-BE49-F238E27FC236}">
                <a16:creationId xmlns:a16="http://schemas.microsoft.com/office/drawing/2014/main" id="{8989F9CE-E44B-644D-B9A5-720B841F5BA7}"/>
              </a:ext>
            </a:extLst>
          </p:cNvPr>
          <p:cNvSpPr>
            <a:spLocks noGrp="1"/>
          </p:cNvSpPr>
          <p:nvPr>
            <p:ph type="sldNum" sz="quarter" idx="12"/>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spTree>
    <p:extLst>
      <p:ext uri="{BB962C8B-B14F-4D97-AF65-F5344CB8AC3E}">
        <p14:creationId xmlns:p14="http://schemas.microsoft.com/office/powerpoint/2010/main" val="2246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156D-8B88-7F43-9E3C-E52F1E23CF5E}"/>
              </a:ext>
            </a:extLst>
          </p:cNvPr>
          <p:cNvSpPr>
            <a:spLocks noGrp="1"/>
          </p:cNvSpPr>
          <p:nvPr>
            <p:ph type="title"/>
          </p:nvPr>
        </p:nvSpPr>
        <p:spPr>
          <a:xfrm>
            <a:off x="838200" y="100083"/>
            <a:ext cx="10515600" cy="695048"/>
          </a:xfrm>
        </p:spPr>
        <p:txBody>
          <a:bodyPr/>
          <a:lstStyle>
            <a:lvl1pPr algn="ctr">
              <a:defRPr/>
            </a:lvl1pPr>
          </a:lstStyle>
          <a:p>
            <a:r>
              <a:rPr lang="en-GB" dirty="0"/>
              <a:t>Click to edit Master title style</a:t>
            </a:r>
            <a:endParaRPr lang="en-IT" dirty="0"/>
          </a:p>
        </p:txBody>
      </p:sp>
      <p:sp>
        <p:nvSpPr>
          <p:cNvPr id="6" name="Date Placeholder 3">
            <a:extLst>
              <a:ext uri="{FF2B5EF4-FFF2-40B4-BE49-F238E27FC236}">
                <a16:creationId xmlns:a16="http://schemas.microsoft.com/office/drawing/2014/main" id="{5B0677C3-292F-264B-A72F-FD419ECFB501}"/>
              </a:ext>
            </a:extLst>
          </p:cNvPr>
          <p:cNvSpPr>
            <a:spLocks noGrp="1"/>
          </p:cNvSpPr>
          <p:nvPr>
            <p:ph type="dt" sz="half" idx="2"/>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7" name="Footer Placeholder 4">
            <a:extLst>
              <a:ext uri="{FF2B5EF4-FFF2-40B4-BE49-F238E27FC236}">
                <a16:creationId xmlns:a16="http://schemas.microsoft.com/office/drawing/2014/main" id="{1637DBE5-4ADD-2D42-831F-5198D0C9E2DE}"/>
              </a:ext>
            </a:extLst>
          </p:cNvPr>
          <p:cNvSpPr>
            <a:spLocks noGrp="1"/>
          </p:cNvSpPr>
          <p:nvPr>
            <p:ph type="ftr" sz="quarter" idx="3"/>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8" name="Slide Number Placeholder 5">
            <a:extLst>
              <a:ext uri="{FF2B5EF4-FFF2-40B4-BE49-F238E27FC236}">
                <a16:creationId xmlns:a16="http://schemas.microsoft.com/office/drawing/2014/main" id="{3750B42C-9D4A-B743-BFB9-0614FED3318D}"/>
              </a:ext>
            </a:extLst>
          </p:cNvPr>
          <p:cNvSpPr>
            <a:spLocks noGrp="1"/>
          </p:cNvSpPr>
          <p:nvPr>
            <p:ph type="sldNum" sz="quarter" idx="4"/>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spTree>
    <p:extLst>
      <p:ext uri="{BB962C8B-B14F-4D97-AF65-F5344CB8AC3E}">
        <p14:creationId xmlns:p14="http://schemas.microsoft.com/office/powerpoint/2010/main" val="78708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20557ED9-B3E8-D94F-9F82-8036F0105D2F}"/>
              </a:ext>
            </a:extLst>
          </p:cNvPr>
          <p:cNvSpPr>
            <a:spLocks noGrp="1"/>
          </p:cNvSpPr>
          <p:nvPr>
            <p:ph type="dt" sz="half" idx="2"/>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6" name="Footer Placeholder 4">
            <a:extLst>
              <a:ext uri="{FF2B5EF4-FFF2-40B4-BE49-F238E27FC236}">
                <a16:creationId xmlns:a16="http://schemas.microsoft.com/office/drawing/2014/main" id="{B5599010-7625-A64E-895C-96423A2A5C8C}"/>
              </a:ext>
            </a:extLst>
          </p:cNvPr>
          <p:cNvSpPr>
            <a:spLocks noGrp="1"/>
          </p:cNvSpPr>
          <p:nvPr>
            <p:ph type="ftr" sz="quarter" idx="3"/>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7" name="Slide Number Placeholder 5">
            <a:extLst>
              <a:ext uri="{FF2B5EF4-FFF2-40B4-BE49-F238E27FC236}">
                <a16:creationId xmlns:a16="http://schemas.microsoft.com/office/drawing/2014/main" id="{39C335D5-D3C1-E849-A782-5A936DCA8BA9}"/>
              </a:ext>
            </a:extLst>
          </p:cNvPr>
          <p:cNvSpPr>
            <a:spLocks noGrp="1"/>
          </p:cNvSpPr>
          <p:nvPr>
            <p:ph type="sldNum" sz="quarter" idx="4"/>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spTree>
    <p:extLst>
      <p:ext uri="{BB962C8B-B14F-4D97-AF65-F5344CB8AC3E}">
        <p14:creationId xmlns:p14="http://schemas.microsoft.com/office/powerpoint/2010/main" val="139873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1D41-AC07-3347-A00B-AA4866BCF6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433796F0-FA9B-284E-A199-8EA3808A8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610420B8-2C83-2749-8236-C78D64E24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3">
            <a:extLst>
              <a:ext uri="{FF2B5EF4-FFF2-40B4-BE49-F238E27FC236}">
                <a16:creationId xmlns:a16="http://schemas.microsoft.com/office/drawing/2014/main" id="{F5401D2C-7623-A34B-9043-35778E009408}"/>
              </a:ext>
            </a:extLst>
          </p:cNvPr>
          <p:cNvSpPr>
            <a:spLocks noGrp="1"/>
          </p:cNvSpPr>
          <p:nvPr>
            <p:ph type="dt" sz="half" idx="10"/>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9" name="Footer Placeholder 4">
            <a:extLst>
              <a:ext uri="{FF2B5EF4-FFF2-40B4-BE49-F238E27FC236}">
                <a16:creationId xmlns:a16="http://schemas.microsoft.com/office/drawing/2014/main" id="{CDF78FD6-81DF-334B-87EE-02AA557BE4DB}"/>
              </a:ext>
            </a:extLst>
          </p:cNvPr>
          <p:cNvSpPr>
            <a:spLocks noGrp="1"/>
          </p:cNvSpPr>
          <p:nvPr>
            <p:ph type="ftr" sz="quarter" idx="3"/>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10" name="Slide Number Placeholder 5">
            <a:extLst>
              <a:ext uri="{FF2B5EF4-FFF2-40B4-BE49-F238E27FC236}">
                <a16:creationId xmlns:a16="http://schemas.microsoft.com/office/drawing/2014/main" id="{1F9E577A-88AB-4044-A17C-C4F1E5DEE22C}"/>
              </a:ext>
            </a:extLst>
          </p:cNvPr>
          <p:cNvSpPr>
            <a:spLocks noGrp="1"/>
          </p:cNvSpPr>
          <p:nvPr>
            <p:ph type="sldNum" sz="quarter" idx="4"/>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spTree>
    <p:extLst>
      <p:ext uri="{BB962C8B-B14F-4D97-AF65-F5344CB8AC3E}">
        <p14:creationId xmlns:p14="http://schemas.microsoft.com/office/powerpoint/2010/main" val="109001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056A-671C-E44F-8CA1-E44A21560D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2B2F9A46-E1C4-8042-A187-4A237AAB4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7EBF000D-CFE5-1D4B-8B64-A292F084D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3">
            <a:extLst>
              <a:ext uri="{FF2B5EF4-FFF2-40B4-BE49-F238E27FC236}">
                <a16:creationId xmlns:a16="http://schemas.microsoft.com/office/drawing/2014/main" id="{D86A8F76-CA46-A947-B186-55DB6A20DC49}"/>
              </a:ext>
            </a:extLst>
          </p:cNvPr>
          <p:cNvSpPr>
            <a:spLocks noGrp="1"/>
          </p:cNvSpPr>
          <p:nvPr>
            <p:ph type="dt" sz="half" idx="10"/>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9" name="Footer Placeholder 4">
            <a:extLst>
              <a:ext uri="{FF2B5EF4-FFF2-40B4-BE49-F238E27FC236}">
                <a16:creationId xmlns:a16="http://schemas.microsoft.com/office/drawing/2014/main" id="{665863B2-E506-2548-A12E-BBB24F8FB13E}"/>
              </a:ext>
            </a:extLst>
          </p:cNvPr>
          <p:cNvSpPr>
            <a:spLocks noGrp="1"/>
          </p:cNvSpPr>
          <p:nvPr>
            <p:ph type="ftr" sz="quarter" idx="3"/>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10" name="Slide Number Placeholder 5">
            <a:extLst>
              <a:ext uri="{FF2B5EF4-FFF2-40B4-BE49-F238E27FC236}">
                <a16:creationId xmlns:a16="http://schemas.microsoft.com/office/drawing/2014/main" id="{55D20D2B-81DB-7B4B-B216-39F63FC33F50}"/>
              </a:ext>
            </a:extLst>
          </p:cNvPr>
          <p:cNvSpPr>
            <a:spLocks noGrp="1"/>
          </p:cNvSpPr>
          <p:nvPr>
            <p:ph type="sldNum" sz="quarter" idx="4"/>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spTree>
    <p:extLst>
      <p:ext uri="{BB962C8B-B14F-4D97-AF65-F5344CB8AC3E}">
        <p14:creationId xmlns:p14="http://schemas.microsoft.com/office/powerpoint/2010/main" val="333821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559DE-636D-6345-A3F3-8C4000394B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IT" dirty="0"/>
          </a:p>
        </p:txBody>
      </p:sp>
      <p:sp>
        <p:nvSpPr>
          <p:cNvPr id="3" name="Text Placeholder 2">
            <a:extLst>
              <a:ext uri="{FF2B5EF4-FFF2-40B4-BE49-F238E27FC236}">
                <a16:creationId xmlns:a16="http://schemas.microsoft.com/office/drawing/2014/main" id="{2B301F68-50AA-9643-8E19-4C4F1DF9B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T" dirty="0"/>
          </a:p>
        </p:txBody>
      </p:sp>
      <p:sp>
        <p:nvSpPr>
          <p:cNvPr id="7" name="Date Placeholder 3">
            <a:extLst>
              <a:ext uri="{FF2B5EF4-FFF2-40B4-BE49-F238E27FC236}">
                <a16:creationId xmlns:a16="http://schemas.microsoft.com/office/drawing/2014/main" id="{23FD2527-E2DF-FA44-94EC-00A8B5FB3EE5}"/>
              </a:ext>
            </a:extLst>
          </p:cNvPr>
          <p:cNvSpPr>
            <a:spLocks noGrp="1"/>
          </p:cNvSpPr>
          <p:nvPr>
            <p:ph type="dt" sz="half" idx="2"/>
          </p:nvPr>
        </p:nvSpPr>
        <p:spPr>
          <a:xfrm>
            <a:off x="0" y="6599582"/>
            <a:ext cx="2743200" cy="266977"/>
          </a:xfrm>
          <a:prstGeom prst="rect">
            <a:avLst/>
          </a:prstGeom>
        </p:spPr>
        <p:txBody>
          <a:bodyPr/>
          <a:lstStyle>
            <a:lvl1pPr algn="l">
              <a:defRPr sz="1100" baseline="0">
                <a:solidFill>
                  <a:schemeClr val="bg2">
                    <a:lumMod val="50000"/>
                  </a:schemeClr>
                </a:solidFill>
                <a:latin typeface="Arial" panose="020B0604020202020204" pitchFamily="34" charset="0"/>
                <a:cs typeface="Arial" panose="020B0604020202020204" pitchFamily="34" charset="0"/>
              </a:defRPr>
            </a:lvl1pPr>
          </a:lstStyle>
          <a:p>
            <a:r>
              <a:rPr lang="en-US"/>
              <a:t>26-28/5/2025</a:t>
            </a:r>
            <a:endParaRPr lang="en-IT" dirty="0"/>
          </a:p>
        </p:txBody>
      </p:sp>
      <p:sp>
        <p:nvSpPr>
          <p:cNvPr id="8" name="Footer Placeholder 4">
            <a:extLst>
              <a:ext uri="{FF2B5EF4-FFF2-40B4-BE49-F238E27FC236}">
                <a16:creationId xmlns:a16="http://schemas.microsoft.com/office/drawing/2014/main" id="{96E12AB9-A3B6-A842-822E-51185A1EBADA}"/>
              </a:ext>
            </a:extLst>
          </p:cNvPr>
          <p:cNvSpPr>
            <a:spLocks noGrp="1"/>
          </p:cNvSpPr>
          <p:nvPr>
            <p:ph type="ftr" sz="quarter" idx="3"/>
          </p:nvPr>
        </p:nvSpPr>
        <p:spPr>
          <a:xfrm>
            <a:off x="4038600" y="6599583"/>
            <a:ext cx="4114800" cy="258417"/>
          </a:xfrm>
          <a:prstGeom prst="rect">
            <a:avLst/>
          </a:prstGeom>
        </p:spPr>
        <p:txBody>
          <a:bodyPr/>
          <a:lstStyle>
            <a:lvl1pPr algn="ctr">
              <a:defRPr sz="1100" baseline="0">
                <a:solidFill>
                  <a:schemeClr val="bg2">
                    <a:lumMod val="50000"/>
                  </a:schemeClr>
                </a:solidFill>
                <a:latin typeface="Arial" panose="020B0604020202020204" pitchFamily="34" charset="0"/>
                <a:cs typeface="Arial" panose="020B0604020202020204" pitchFamily="34" charset="0"/>
              </a:defRPr>
            </a:lvl1pPr>
          </a:lstStyle>
          <a:p>
            <a:r>
              <a:rPr lang="en-IT"/>
              <a:t>FOOT Collaboration Meeting</a:t>
            </a:r>
            <a:endParaRPr lang="en-IT" dirty="0"/>
          </a:p>
        </p:txBody>
      </p:sp>
      <p:sp>
        <p:nvSpPr>
          <p:cNvPr id="9" name="Slide Number Placeholder 5">
            <a:extLst>
              <a:ext uri="{FF2B5EF4-FFF2-40B4-BE49-F238E27FC236}">
                <a16:creationId xmlns:a16="http://schemas.microsoft.com/office/drawing/2014/main" id="{44991ACA-F5C7-FA49-BC55-48E13C895D60}"/>
              </a:ext>
            </a:extLst>
          </p:cNvPr>
          <p:cNvSpPr>
            <a:spLocks noGrp="1"/>
          </p:cNvSpPr>
          <p:nvPr>
            <p:ph type="sldNum" sz="quarter" idx="4"/>
          </p:nvPr>
        </p:nvSpPr>
        <p:spPr>
          <a:xfrm>
            <a:off x="9448800" y="6599582"/>
            <a:ext cx="2743200" cy="258417"/>
          </a:xfrm>
          <a:prstGeom prst="rect">
            <a:avLst/>
          </a:prstGeom>
        </p:spPr>
        <p:txBody>
          <a:bodyPr/>
          <a:lstStyle>
            <a:lvl1pPr algn="r">
              <a:defRPr sz="1100" baseline="0">
                <a:solidFill>
                  <a:schemeClr val="bg2">
                    <a:lumMod val="50000"/>
                  </a:schemeClr>
                </a:solidFill>
                <a:latin typeface="Arial" panose="020B0604020202020204" pitchFamily="34" charset="0"/>
                <a:cs typeface="Arial" panose="020B0604020202020204" pitchFamily="34" charset="0"/>
              </a:defRPr>
            </a:lvl1pPr>
          </a:lstStyle>
          <a:p>
            <a:fld id="{555ADFAD-214B-794C-B14F-6E41A21EECE1}" type="slidenum">
              <a:rPr lang="en-IT" smtClean="0"/>
              <a:pPr/>
              <a:t>‹#›</a:t>
            </a:fld>
            <a:endParaRPr lang="en-IT"/>
          </a:p>
        </p:txBody>
      </p:sp>
    </p:spTree>
    <p:extLst>
      <p:ext uri="{BB962C8B-B14F-4D97-AF65-F5344CB8AC3E}">
        <p14:creationId xmlns:p14="http://schemas.microsoft.com/office/powerpoint/2010/main" val="288575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genda.infn.it/event/40055/contributions/233767/attachments/122536/179388/GBatt_AlphaGSI2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F7F5EA-78B3-7DF7-94EF-2180EE0FA667}"/>
              </a:ext>
            </a:extLst>
          </p:cNvPr>
          <p:cNvPicPr>
            <a:picLocks noChangeAspect="1"/>
          </p:cNvPicPr>
          <p:nvPr/>
        </p:nvPicPr>
        <p:blipFill>
          <a:blip r:embed="rId3"/>
          <a:stretch>
            <a:fillRect/>
          </a:stretch>
        </p:blipFill>
        <p:spPr>
          <a:xfrm>
            <a:off x="2209800" y="3805067"/>
            <a:ext cx="7772400" cy="2947035"/>
          </a:xfrm>
          <a:prstGeom prst="rect">
            <a:avLst/>
          </a:prstGeom>
        </p:spPr>
      </p:pic>
      <p:sp>
        <p:nvSpPr>
          <p:cNvPr id="2" name="Title 1">
            <a:extLst>
              <a:ext uri="{FF2B5EF4-FFF2-40B4-BE49-F238E27FC236}">
                <a16:creationId xmlns:a16="http://schemas.microsoft.com/office/drawing/2014/main" id="{4B092CA4-9D08-B046-953D-BE1543B0BD77}"/>
              </a:ext>
            </a:extLst>
          </p:cNvPr>
          <p:cNvSpPr>
            <a:spLocks noGrp="1"/>
          </p:cNvSpPr>
          <p:nvPr>
            <p:ph type="ctrTitle"/>
          </p:nvPr>
        </p:nvSpPr>
        <p:spPr>
          <a:xfrm>
            <a:off x="223157" y="1554964"/>
            <a:ext cx="11745684" cy="2250103"/>
          </a:xfrm>
        </p:spPr>
        <p:txBody>
          <a:bodyPr>
            <a:noAutofit/>
          </a:bodyPr>
          <a:lstStyle/>
          <a:p>
            <a:r>
              <a:rPr lang="en-GB" sz="4800" dirty="0"/>
              <a:t>First attempt to study 𝛼-clustering fragmentation in  GSI2021 data </a:t>
            </a:r>
            <a:br>
              <a:rPr lang="en-GB" sz="4800" dirty="0"/>
            </a:br>
            <a:r>
              <a:rPr lang="en-GB" sz="4800" dirty="0"/>
              <a:t>at 400 MeV/u</a:t>
            </a:r>
            <a:endParaRPr lang="en-IT" sz="4800" dirty="0"/>
          </a:p>
        </p:txBody>
      </p:sp>
      <p:sp>
        <p:nvSpPr>
          <p:cNvPr id="3" name="Subtitle 2">
            <a:extLst>
              <a:ext uri="{FF2B5EF4-FFF2-40B4-BE49-F238E27FC236}">
                <a16:creationId xmlns:a16="http://schemas.microsoft.com/office/drawing/2014/main" id="{3C62F610-2985-F87D-0DA9-DCE20344C2BB}"/>
              </a:ext>
            </a:extLst>
          </p:cNvPr>
          <p:cNvSpPr txBox="1">
            <a:spLocks/>
          </p:cNvSpPr>
          <p:nvPr/>
        </p:nvSpPr>
        <p:spPr>
          <a:xfrm>
            <a:off x="1090095" y="5529621"/>
            <a:ext cx="10011809" cy="926591"/>
          </a:xfrm>
          <a:prstGeom prst="rect">
            <a:avLst/>
          </a:prstGeom>
        </p:spPr>
        <p:txBody>
          <a:bodyPr vert="horz" lIns="121907" tIns="60953" rIns="121907" bIns="60953"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t>G. Battistoni, S. Muraro</a:t>
            </a:r>
          </a:p>
          <a:p>
            <a:pPr marL="0" indent="0" algn="ctr">
              <a:buFont typeface="Arial" panose="020B0604020202020204" pitchFamily="34" charset="0"/>
              <a:buNone/>
            </a:pPr>
            <a:r>
              <a:rPr lang="en-US" i="1" dirty="0"/>
              <a:t>INFN Milano</a:t>
            </a:r>
          </a:p>
        </p:txBody>
      </p:sp>
      <p:sp>
        <p:nvSpPr>
          <p:cNvPr id="6" name="Date Placeholder 5">
            <a:extLst>
              <a:ext uri="{FF2B5EF4-FFF2-40B4-BE49-F238E27FC236}">
                <a16:creationId xmlns:a16="http://schemas.microsoft.com/office/drawing/2014/main" id="{818B37A3-524C-9333-F865-C00708F312FB}"/>
              </a:ext>
            </a:extLst>
          </p:cNvPr>
          <p:cNvSpPr>
            <a:spLocks noGrp="1"/>
          </p:cNvSpPr>
          <p:nvPr>
            <p:ph type="dt" sz="half" idx="2"/>
          </p:nvPr>
        </p:nvSpPr>
        <p:spPr/>
        <p:txBody>
          <a:bodyPr/>
          <a:lstStyle/>
          <a:p>
            <a:r>
              <a:rPr lang="en-US"/>
              <a:t>26-28/5/2025</a:t>
            </a:r>
            <a:endParaRPr lang="en-IT" dirty="0"/>
          </a:p>
        </p:txBody>
      </p:sp>
      <p:sp>
        <p:nvSpPr>
          <p:cNvPr id="7" name="Footer Placeholder 6">
            <a:extLst>
              <a:ext uri="{FF2B5EF4-FFF2-40B4-BE49-F238E27FC236}">
                <a16:creationId xmlns:a16="http://schemas.microsoft.com/office/drawing/2014/main" id="{4A01FC5C-99B9-A989-7EE4-89FBD240D2C6}"/>
              </a:ext>
            </a:extLst>
          </p:cNvPr>
          <p:cNvSpPr>
            <a:spLocks noGrp="1"/>
          </p:cNvSpPr>
          <p:nvPr>
            <p:ph type="ftr" sz="quarter" idx="3"/>
          </p:nvPr>
        </p:nvSpPr>
        <p:spPr/>
        <p:txBody>
          <a:bodyPr/>
          <a:lstStyle/>
          <a:p>
            <a:r>
              <a:rPr lang="en-IT"/>
              <a:t>FOOT Collaboration Meeting</a:t>
            </a:r>
            <a:endParaRPr lang="en-IT" dirty="0"/>
          </a:p>
        </p:txBody>
      </p:sp>
      <p:sp>
        <p:nvSpPr>
          <p:cNvPr id="8" name="Slide Number Placeholder 7">
            <a:extLst>
              <a:ext uri="{FF2B5EF4-FFF2-40B4-BE49-F238E27FC236}">
                <a16:creationId xmlns:a16="http://schemas.microsoft.com/office/drawing/2014/main" id="{B63578FC-A711-4812-6981-9ED4F68712D8}"/>
              </a:ext>
            </a:extLst>
          </p:cNvPr>
          <p:cNvSpPr>
            <a:spLocks noGrp="1"/>
          </p:cNvSpPr>
          <p:nvPr>
            <p:ph type="sldNum" sz="quarter" idx="4"/>
          </p:nvPr>
        </p:nvSpPr>
        <p:spPr/>
        <p:txBody>
          <a:bodyPr/>
          <a:lstStyle/>
          <a:p>
            <a:fld id="{555ADFAD-214B-794C-B14F-6E41A21EECE1}" type="slidenum">
              <a:rPr lang="en-IT" smtClean="0"/>
              <a:pPr/>
              <a:t>1</a:t>
            </a:fld>
            <a:endParaRPr lang="en-IT"/>
          </a:p>
        </p:txBody>
      </p:sp>
      <p:pic>
        <p:nvPicPr>
          <p:cNvPr id="4" name="Elemento grafico 4">
            <a:extLst>
              <a:ext uri="{FF2B5EF4-FFF2-40B4-BE49-F238E27FC236}">
                <a16:creationId xmlns:a16="http://schemas.microsoft.com/office/drawing/2014/main" id="{136FD5AF-84FC-B20F-9AC8-14AA7555BD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4116" y="0"/>
            <a:ext cx="1043766" cy="1043766"/>
          </a:xfrm>
          <a:prstGeom prst="rect">
            <a:avLst/>
          </a:prstGeom>
        </p:spPr>
      </p:pic>
    </p:spTree>
    <p:extLst>
      <p:ext uri="{BB962C8B-B14F-4D97-AF65-F5344CB8AC3E}">
        <p14:creationId xmlns:p14="http://schemas.microsoft.com/office/powerpoint/2010/main" val="24516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3FDEC-1553-F187-CA44-619080EE3F92}"/>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032A448F-C28B-4FDA-5D31-1BB2DBC7A964}"/>
              </a:ext>
            </a:extLst>
          </p:cNvPr>
          <p:cNvPicPr>
            <a:picLocks noChangeAspect="1"/>
          </p:cNvPicPr>
          <p:nvPr/>
        </p:nvPicPr>
        <p:blipFill>
          <a:blip r:embed="rId2"/>
          <a:stretch>
            <a:fillRect/>
          </a:stretch>
        </p:blipFill>
        <p:spPr>
          <a:xfrm>
            <a:off x="5572808" y="1662774"/>
            <a:ext cx="4432300" cy="4279900"/>
          </a:xfrm>
          <a:prstGeom prst="rect">
            <a:avLst/>
          </a:prstGeom>
        </p:spPr>
      </p:pic>
      <p:pic>
        <p:nvPicPr>
          <p:cNvPr id="10" name="Picture 9">
            <a:extLst>
              <a:ext uri="{FF2B5EF4-FFF2-40B4-BE49-F238E27FC236}">
                <a16:creationId xmlns:a16="http://schemas.microsoft.com/office/drawing/2014/main" id="{CDEAB44F-557D-4387-BB26-19A1F3B7A605}"/>
              </a:ext>
            </a:extLst>
          </p:cNvPr>
          <p:cNvPicPr>
            <a:picLocks noChangeAspect="1"/>
          </p:cNvPicPr>
          <p:nvPr/>
        </p:nvPicPr>
        <p:blipFill>
          <a:blip r:embed="rId3"/>
          <a:stretch>
            <a:fillRect/>
          </a:stretch>
        </p:blipFill>
        <p:spPr>
          <a:xfrm>
            <a:off x="273652" y="1662774"/>
            <a:ext cx="4432300" cy="4279900"/>
          </a:xfrm>
          <a:prstGeom prst="rect">
            <a:avLst/>
          </a:prstGeom>
        </p:spPr>
      </p:pic>
      <p:sp>
        <p:nvSpPr>
          <p:cNvPr id="2" name="Title 1">
            <a:extLst>
              <a:ext uri="{FF2B5EF4-FFF2-40B4-BE49-F238E27FC236}">
                <a16:creationId xmlns:a16="http://schemas.microsoft.com/office/drawing/2014/main" id="{17AD9BB8-9461-ECE3-35F0-5496FF0D2C2D}"/>
              </a:ext>
            </a:extLst>
          </p:cNvPr>
          <p:cNvSpPr>
            <a:spLocks noGrp="1"/>
          </p:cNvSpPr>
          <p:nvPr>
            <p:ph type="title"/>
          </p:nvPr>
        </p:nvSpPr>
        <p:spPr>
          <a:xfrm>
            <a:off x="487680" y="77442"/>
            <a:ext cx="10866120" cy="1325563"/>
          </a:xfrm>
          <a:ln>
            <a:noFill/>
          </a:ln>
        </p:spPr>
        <p:txBody>
          <a:bodyPr>
            <a:normAutofit fontScale="90000"/>
          </a:bodyPr>
          <a:lstStyle/>
          <a:p>
            <a:r>
              <a:rPr lang="en-US" sz="3600" dirty="0"/>
              <a:t>Present Results: </a:t>
            </a:r>
            <a:br>
              <a:rPr lang="en-US" sz="3600" dirty="0"/>
            </a:br>
            <a:r>
              <a:rPr lang="en-US" sz="3600" dirty="0"/>
              <a:t>angular separation of Z=2 tracks and search for </a:t>
            </a:r>
            <a:r>
              <a:rPr lang="en-US" sz="3600" baseline="30000" dirty="0"/>
              <a:t>8</a:t>
            </a:r>
            <a:r>
              <a:rPr lang="en-US" sz="3600" dirty="0"/>
              <a:t>Be peak </a:t>
            </a:r>
          </a:p>
        </p:txBody>
      </p:sp>
      <p:sp>
        <p:nvSpPr>
          <p:cNvPr id="6" name="Slide Number Placeholder 5">
            <a:extLst>
              <a:ext uri="{FF2B5EF4-FFF2-40B4-BE49-F238E27FC236}">
                <a16:creationId xmlns:a16="http://schemas.microsoft.com/office/drawing/2014/main" id="{1B75C62E-B52D-8F22-FC66-CCABA81F8F07}"/>
              </a:ext>
            </a:extLst>
          </p:cNvPr>
          <p:cNvSpPr>
            <a:spLocks noGrp="1"/>
          </p:cNvSpPr>
          <p:nvPr>
            <p:ph type="sldNum" sz="quarter" idx="4"/>
          </p:nvPr>
        </p:nvSpPr>
        <p:spPr/>
        <p:txBody>
          <a:bodyPr/>
          <a:lstStyle/>
          <a:p>
            <a:fld id="{555ADFAD-214B-794C-B14F-6E41A21EECE1}" type="slidenum">
              <a:rPr lang="en-IT" smtClean="0"/>
              <a:pPr/>
              <a:t>10</a:t>
            </a:fld>
            <a:endParaRPr lang="en-IT"/>
          </a:p>
        </p:txBody>
      </p:sp>
      <p:sp>
        <p:nvSpPr>
          <p:cNvPr id="5" name="TextBox 4">
            <a:extLst>
              <a:ext uri="{FF2B5EF4-FFF2-40B4-BE49-F238E27FC236}">
                <a16:creationId xmlns:a16="http://schemas.microsoft.com/office/drawing/2014/main" id="{1BF65C91-03D7-9237-A3AA-2559EADBF4F1}"/>
              </a:ext>
            </a:extLst>
          </p:cNvPr>
          <p:cNvSpPr txBox="1"/>
          <p:nvPr/>
        </p:nvSpPr>
        <p:spPr>
          <a:xfrm>
            <a:off x="2377440" y="3019236"/>
            <a:ext cx="2391617" cy="830997"/>
          </a:xfrm>
          <a:prstGeom prst="rect">
            <a:avLst/>
          </a:prstGeom>
          <a:noFill/>
        </p:spPr>
        <p:txBody>
          <a:bodyPr wrap="none" rtlCol="0">
            <a:spAutoFit/>
          </a:bodyPr>
          <a:lstStyle/>
          <a:p>
            <a:r>
              <a:rPr lang="en-US" sz="2400" dirty="0" err="1">
                <a:solidFill>
                  <a:srgbClr val="0432FF"/>
                </a:solidFill>
                <a:latin typeface="Symbol" pitchFamily="2" charset="2"/>
              </a:rPr>
              <a:t>Dq</a:t>
            </a:r>
            <a:r>
              <a:rPr lang="en-US" sz="2400" dirty="0">
                <a:solidFill>
                  <a:srgbClr val="0432FF"/>
                </a:solidFill>
              </a:rPr>
              <a:t> for track pairs </a:t>
            </a:r>
          </a:p>
          <a:p>
            <a:r>
              <a:rPr lang="en-US" sz="2400" dirty="0">
                <a:solidFill>
                  <a:srgbClr val="0432FF"/>
                </a:solidFill>
              </a:rPr>
              <a:t>with </a:t>
            </a:r>
            <a:r>
              <a:rPr lang="en-US" sz="2400" dirty="0" err="1">
                <a:solidFill>
                  <a:srgbClr val="0432FF"/>
                </a:solidFill>
              </a:rPr>
              <a:t>Z</a:t>
            </a:r>
            <a:r>
              <a:rPr lang="en-US" sz="2400" baseline="-25000" dirty="0" err="1">
                <a:solidFill>
                  <a:srgbClr val="0432FF"/>
                </a:solidFill>
              </a:rPr>
              <a:t>rec</a:t>
            </a:r>
            <a:r>
              <a:rPr lang="en-US" sz="2400" dirty="0">
                <a:solidFill>
                  <a:srgbClr val="0432FF"/>
                </a:solidFill>
              </a:rPr>
              <a:t>=2</a:t>
            </a:r>
          </a:p>
        </p:txBody>
      </p:sp>
      <p:sp>
        <p:nvSpPr>
          <p:cNvPr id="15" name="Oval 14">
            <a:extLst>
              <a:ext uri="{FF2B5EF4-FFF2-40B4-BE49-F238E27FC236}">
                <a16:creationId xmlns:a16="http://schemas.microsoft.com/office/drawing/2014/main" id="{31A6F082-0709-9405-84F5-2BCC573BA261}"/>
              </a:ext>
            </a:extLst>
          </p:cNvPr>
          <p:cNvSpPr/>
          <p:nvPr/>
        </p:nvSpPr>
        <p:spPr>
          <a:xfrm>
            <a:off x="512064" y="3600658"/>
            <a:ext cx="633984" cy="1922318"/>
          </a:xfrm>
          <a:prstGeom prst="ellipse">
            <a:avLst/>
          </a:prstGeom>
          <a:noFill/>
          <a:ln w="28575">
            <a:solidFill>
              <a:srgbClr val="FF4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8CF8D6E-5582-6590-2B69-656786128591}"/>
              </a:ext>
            </a:extLst>
          </p:cNvPr>
          <p:cNvSpPr txBox="1"/>
          <p:nvPr/>
        </p:nvSpPr>
        <p:spPr>
          <a:xfrm>
            <a:off x="3162484" y="6017777"/>
            <a:ext cx="3086935" cy="369332"/>
          </a:xfrm>
          <a:prstGeom prst="rect">
            <a:avLst/>
          </a:prstGeom>
          <a:noFill/>
        </p:spPr>
        <p:txBody>
          <a:bodyPr wrap="none" rtlCol="0">
            <a:spAutoFit/>
          </a:bodyPr>
          <a:lstStyle/>
          <a:p>
            <a:r>
              <a:rPr lang="en-US" i="1" dirty="0"/>
              <a:t>Both normalized to Integral = 1</a:t>
            </a:r>
          </a:p>
        </p:txBody>
      </p:sp>
      <p:sp>
        <p:nvSpPr>
          <p:cNvPr id="7" name="Date Placeholder 6">
            <a:extLst>
              <a:ext uri="{FF2B5EF4-FFF2-40B4-BE49-F238E27FC236}">
                <a16:creationId xmlns:a16="http://schemas.microsoft.com/office/drawing/2014/main" id="{85D392AF-A024-1C8E-FECB-A38E445089DA}"/>
              </a:ext>
            </a:extLst>
          </p:cNvPr>
          <p:cNvSpPr>
            <a:spLocks noGrp="1"/>
          </p:cNvSpPr>
          <p:nvPr>
            <p:ph type="dt" sz="half" idx="2"/>
          </p:nvPr>
        </p:nvSpPr>
        <p:spPr/>
        <p:txBody>
          <a:bodyPr/>
          <a:lstStyle/>
          <a:p>
            <a:r>
              <a:rPr lang="en-US"/>
              <a:t>26-28/5/2025</a:t>
            </a:r>
            <a:endParaRPr lang="en-IT" dirty="0"/>
          </a:p>
        </p:txBody>
      </p:sp>
      <p:sp>
        <p:nvSpPr>
          <p:cNvPr id="8" name="Footer Placeholder 7">
            <a:extLst>
              <a:ext uri="{FF2B5EF4-FFF2-40B4-BE49-F238E27FC236}">
                <a16:creationId xmlns:a16="http://schemas.microsoft.com/office/drawing/2014/main" id="{EAD9AF55-D97B-6811-656A-BB46609DFB47}"/>
              </a:ext>
            </a:extLst>
          </p:cNvPr>
          <p:cNvSpPr>
            <a:spLocks noGrp="1"/>
          </p:cNvSpPr>
          <p:nvPr>
            <p:ph type="ftr" sz="quarter" idx="3"/>
          </p:nvPr>
        </p:nvSpPr>
        <p:spPr/>
        <p:txBody>
          <a:bodyPr/>
          <a:lstStyle/>
          <a:p>
            <a:r>
              <a:rPr lang="en-IT"/>
              <a:t>FOOT Collaboration Meeting</a:t>
            </a:r>
            <a:endParaRPr lang="en-IT" dirty="0"/>
          </a:p>
        </p:txBody>
      </p:sp>
      <p:sp>
        <p:nvSpPr>
          <p:cNvPr id="3" name="TextBox 2">
            <a:extLst>
              <a:ext uri="{FF2B5EF4-FFF2-40B4-BE49-F238E27FC236}">
                <a16:creationId xmlns:a16="http://schemas.microsoft.com/office/drawing/2014/main" id="{FBCD165A-962D-B463-9E80-0AF08FFA5A26}"/>
              </a:ext>
            </a:extLst>
          </p:cNvPr>
          <p:cNvSpPr txBox="1"/>
          <p:nvPr/>
        </p:nvSpPr>
        <p:spPr>
          <a:xfrm>
            <a:off x="3389003" y="1209724"/>
            <a:ext cx="3858773" cy="461665"/>
          </a:xfrm>
          <a:prstGeom prst="rect">
            <a:avLst/>
          </a:prstGeom>
          <a:noFill/>
        </p:spPr>
        <p:txBody>
          <a:bodyPr wrap="square">
            <a:spAutoFit/>
          </a:bodyPr>
          <a:lstStyle/>
          <a:p>
            <a:r>
              <a:rPr lang="en-US" sz="2400" dirty="0"/>
              <a:t>Exp. Data: all selected runs</a:t>
            </a:r>
          </a:p>
        </p:txBody>
      </p:sp>
      <p:pic>
        <p:nvPicPr>
          <p:cNvPr id="4" name="Picture 3">
            <a:extLst>
              <a:ext uri="{FF2B5EF4-FFF2-40B4-BE49-F238E27FC236}">
                <a16:creationId xmlns:a16="http://schemas.microsoft.com/office/drawing/2014/main" id="{6B2BDD06-E3EB-74D9-0019-E729D18DF339}"/>
              </a:ext>
            </a:extLst>
          </p:cNvPr>
          <p:cNvPicPr>
            <a:picLocks noChangeAspect="1"/>
          </p:cNvPicPr>
          <p:nvPr/>
        </p:nvPicPr>
        <p:blipFill>
          <a:blip r:embed="rId4"/>
          <a:stretch>
            <a:fillRect/>
          </a:stretch>
        </p:blipFill>
        <p:spPr>
          <a:xfrm>
            <a:off x="5551602" y="1662774"/>
            <a:ext cx="4475650" cy="4321758"/>
          </a:xfrm>
          <a:prstGeom prst="rect">
            <a:avLst/>
          </a:prstGeom>
        </p:spPr>
      </p:pic>
      <p:sp>
        <p:nvSpPr>
          <p:cNvPr id="13" name="TextBox 12">
            <a:extLst>
              <a:ext uri="{FF2B5EF4-FFF2-40B4-BE49-F238E27FC236}">
                <a16:creationId xmlns:a16="http://schemas.microsoft.com/office/drawing/2014/main" id="{C6996411-A986-4F90-F19E-FFCC3595D5E8}"/>
              </a:ext>
            </a:extLst>
          </p:cNvPr>
          <p:cNvSpPr txBox="1"/>
          <p:nvPr/>
        </p:nvSpPr>
        <p:spPr>
          <a:xfrm>
            <a:off x="8031364" y="3013501"/>
            <a:ext cx="2388411" cy="830997"/>
          </a:xfrm>
          <a:prstGeom prst="rect">
            <a:avLst/>
          </a:prstGeom>
          <a:noFill/>
        </p:spPr>
        <p:txBody>
          <a:bodyPr wrap="none" rtlCol="0">
            <a:spAutoFit/>
          </a:bodyPr>
          <a:lstStyle/>
          <a:p>
            <a:r>
              <a:rPr lang="en-US" sz="2400" dirty="0" err="1">
                <a:solidFill>
                  <a:srgbClr val="0432FF"/>
                </a:solidFill>
                <a:latin typeface="Symbol" pitchFamily="2" charset="2"/>
              </a:rPr>
              <a:t>Dq</a:t>
            </a:r>
            <a:r>
              <a:rPr lang="en-US" sz="2400" dirty="0">
                <a:solidFill>
                  <a:srgbClr val="0432FF"/>
                </a:solidFill>
              </a:rPr>
              <a:t> for track pairs </a:t>
            </a:r>
          </a:p>
          <a:p>
            <a:r>
              <a:rPr lang="en-US" sz="2400" dirty="0">
                <a:solidFill>
                  <a:srgbClr val="0432FF"/>
                </a:solidFill>
              </a:rPr>
              <a:t>with </a:t>
            </a:r>
            <a:r>
              <a:rPr lang="en-US" sz="2400" dirty="0" err="1">
                <a:solidFill>
                  <a:srgbClr val="0432FF"/>
                </a:solidFill>
              </a:rPr>
              <a:t>Z</a:t>
            </a:r>
            <a:r>
              <a:rPr lang="en-US" sz="2400" baseline="-25000" dirty="0" err="1">
                <a:solidFill>
                  <a:srgbClr val="0432FF"/>
                </a:solidFill>
              </a:rPr>
              <a:t>rec</a:t>
            </a:r>
            <a:r>
              <a:rPr lang="en-US" sz="2400" dirty="0">
                <a:solidFill>
                  <a:srgbClr val="0432FF"/>
                </a:solidFill>
              </a:rPr>
              <a:t>≠ 2</a:t>
            </a:r>
          </a:p>
        </p:txBody>
      </p:sp>
      <p:sp>
        <p:nvSpPr>
          <p:cNvPr id="17" name="TextBox 16">
            <a:extLst>
              <a:ext uri="{FF2B5EF4-FFF2-40B4-BE49-F238E27FC236}">
                <a16:creationId xmlns:a16="http://schemas.microsoft.com/office/drawing/2014/main" id="{ADEF7CA5-8DF7-2FA1-289A-BB698B4FDFD4}"/>
              </a:ext>
            </a:extLst>
          </p:cNvPr>
          <p:cNvSpPr txBox="1"/>
          <p:nvPr/>
        </p:nvSpPr>
        <p:spPr>
          <a:xfrm>
            <a:off x="8235971" y="3919601"/>
            <a:ext cx="3952942" cy="369332"/>
          </a:xfrm>
          <a:prstGeom prst="rect">
            <a:avLst/>
          </a:prstGeom>
          <a:noFill/>
        </p:spPr>
        <p:txBody>
          <a:bodyPr wrap="none" rtlCol="0">
            <a:spAutoFit/>
          </a:bodyPr>
          <a:lstStyle/>
          <a:p>
            <a:r>
              <a:rPr lang="en-US" i="1" dirty="0">
                <a:solidFill>
                  <a:srgbClr val="FF40FF"/>
                </a:solidFill>
              </a:rPr>
              <a:t>The attempted fit is just to guide the eye</a:t>
            </a:r>
          </a:p>
        </p:txBody>
      </p:sp>
    </p:spTree>
    <p:extLst>
      <p:ext uri="{BB962C8B-B14F-4D97-AF65-F5344CB8AC3E}">
        <p14:creationId xmlns:p14="http://schemas.microsoft.com/office/powerpoint/2010/main" val="410322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EB90-AAFD-0392-0A8B-0F77106715DC}"/>
              </a:ext>
            </a:extLst>
          </p:cNvPr>
          <p:cNvSpPr>
            <a:spLocks noGrp="1"/>
          </p:cNvSpPr>
          <p:nvPr>
            <p:ph type="title"/>
          </p:nvPr>
        </p:nvSpPr>
        <p:spPr/>
        <p:txBody>
          <a:bodyPr/>
          <a:lstStyle/>
          <a:p>
            <a:r>
              <a:rPr lang="en-US" dirty="0"/>
              <a:t>Comparison to Emulsion Data at 200 MeV/u</a:t>
            </a:r>
          </a:p>
        </p:txBody>
      </p:sp>
      <p:sp>
        <p:nvSpPr>
          <p:cNvPr id="6" name="Slide Number Placeholder 5">
            <a:extLst>
              <a:ext uri="{FF2B5EF4-FFF2-40B4-BE49-F238E27FC236}">
                <a16:creationId xmlns:a16="http://schemas.microsoft.com/office/drawing/2014/main" id="{990FB3FA-BE71-4EB3-CE6B-3850513958B0}"/>
              </a:ext>
            </a:extLst>
          </p:cNvPr>
          <p:cNvSpPr>
            <a:spLocks noGrp="1"/>
          </p:cNvSpPr>
          <p:nvPr>
            <p:ph type="sldNum" sz="quarter" idx="4"/>
          </p:nvPr>
        </p:nvSpPr>
        <p:spPr/>
        <p:txBody>
          <a:bodyPr/>
          <a:lstStyle/>
          <a:p>
            <a:fld id="{555ADFAD-214B-794C-B14F-6E41A21EECE1}" type="slidenum">
              <a:rPr lang="en-IT" smtClean="0"/>
              <a:pPr/>
              <a:t>11</a:t>
            </a:fld>
            <a:endParaRPr lang="en-IT"/>
          </a:p>
        </p:txBody>
      </p:sp>
      <p:sp>
        <p:nvSpPr>
          <p:cNvPr id="10" name="TextBox 9">
            <a:extLst>
              <a:ext uri="{FF2B5EF4-FFF2-40B4-BE49-F238E27FC236}">
                <a16:creationId xmlns:a16="http://schemas.microsoft.com/office/drawing/2014/main" id="{3B78D3ED-D9B7-30E5-B6D5-EB4CD57B9410}"/>
              </a:ext>
            </a:extLst>
          </p:cNvPr>
          <p:cNvSpPr txBox="1"/>
          <p:nvPr/>
        </p:nvSpPr>
        <p:spPr>
          <a:xfrm>
            <a:off x="648657" y="5177232"/>
            <a:ext cx="7071360" cy="646331"/>
          </a:xfrm>
          <a:prstGeom prst="rect">
            <a:avLst/>
          </a:prstGeom>
          <a:noFill/>
        </p:spPr>
        <p:txBody>
          <a:bodyPr wrap="square" rtlCol="0">
            <a:spAutoFit/>
          </a:bodyPr>
          <a:lstStyle/>
          <a:p>
            <a:r>
              <a:rPr lang="en-US" dirty="0"/>
              <a:t>2 possible comments:</a:t>
            </a:r>
          </a:p>
          <a:p>
            <a:r>
              <a:rPr lang="en-US" dirty="0"/>
              <a:t>a) at 200 MeV/u you indeed expect a wider angular separation</a:t>
            </a:r>
          </a:p>
        </p:txBody>
      </p:sp>
      <p:sp>
        <p:nvSpPr>
          <p:cNvPr id="11" name="TextBox 10">
            <a:extLst>
              <a:ext uri="{FF2B5EF4-FFF2-40B4-BE49-F238E27FC236}">
                <a16:creationId xmlns:a16="http://schemas.microsoft.com/office/drawing/2014/main" id="{33A10602-4DAB-207A-BB13-762EB082A53B}"/>
              </a:ext>
            </a:extLst>
          </p:cNvPr>
          <p:cNvSpPr txBox="1"/>
          <p:nvPr/>
        </p:nvSpPr>
        <p:spPr>
          <a:xfrm>
            <a:off x="648657" y="5823563"/>
            <a:ext cx="10094976" cy="369332"/>
          </a:xfrm>
          <a:prstGeom prst="rect">
            <a:avLst/>
          </a:prstGeom>
          <a:noFill/>
        </p:spPr>
        <p:txBody>
          <a:bodyPr wrap="square" rtlCol="0">
            <a:spAutoFit/>
          </a:bodyPr>
          <a:lstStyle/>
          <a:p>
            <a:r>
              <a:rPr lang="en-US" dirty="0"/>
              <a:t>b) in the electronic setup, small angular separations are penalized: superposition on the same TW bar </a:t>
            </a:r>
          </a:p>
        </p:txBody>
      </p:sp>
      <p:sp>
        <p:nvSpPr>
          <p:cNvPr id="3" name="Date Placeholder 2">
            <a:extLst>
              <a:ext uri="{FF2B5EF4-FFF2-40B4-BE49-F238E27FC236}">
                <a16:creationId xmlns:a16="http://schemas.microsoft.com/office/drawing/2014/main" id="{BF0AEDA7-CE74-AB45-2452-BEEA4F259668}"/>
              </a:ext>
            </a:extLst>
          </p:cNvPr>
          <p:cNvSpPr>
            <a:spLocks noGrp="1"/>
          </p:cNvSpPr>
          <p:nvPr>
            <p:ph type="dt" sz="half" idx="2"/>
          </p:nvPr>
        </p:nvSpPr>
        <p:spPr/>
        <p:txBody>
          <a:bodyPr/>
          <a:lstStyle/>
          <a:p>
            <a:r>
              <a:rPr lang="en-US"/>
              <a:t>26-28/5/2025</a:t>
            </a:r>
            <a:endParaRPr lang="en-IT" dirty="0"/>
          </a:p>
        </p:txBody>
      </p:sp>
      <p:sp>
        <p:nvSpPr>
          <p:cNvPr id="4" name="Footer Placeholder 3">
            <a:extLst>
              <a:ext uri="{FF2B5EF4-FFF2-40B4-BE49-F238E27FC236}">
                <a16:creationId xmlns:a16="http://schemas.microsoft.com/office/drawing/2014/main" id="{16B99C05-5502-DAC1-330D-B84825D57C8D}"/>
              </a:ext>
            </a:extLst>
          </p:cNvPr>
          <p:cNvSpPr>
            <a:spLocks noGrp="1"/>
          </p:cNvSpPr>
          <p:nvPr>
            <p:ph type="ftr" sz="quarter" idx="3"/>
          </p:nvPr>
        </p:nvSpPr>
        <p:spPr/>
        <p:txBody>
          <a:bodyPr/>
          <a:lstStyle/>
          <a:p>
            <a:r>
              <a:rPr lang="en-IT"/>
              <a:t>FOOT Collaboration Meeting</a:t>
            </a:r>
            <a:endParaRPr lang="en-IT" dirty="0"/>
          </a:p>
        </p:txBody>
      </p:sp>
      <p:pic>
        <p:nvPicPr>
          <p:cNvPr id="7" name="Picture 6">
            <a:extLst>
              <a:ext uri="{FF2B5EF4-FFF2-40B4-BE49-F238E27FC236}">
                <a16:creationId xmlns:a16="http://schemas.microsoft.com/office/drawing/2014/main" id="{FFCA3907-42AD-55F3-2E52-C269AE10929C}"/>
              </a:ext>
            </a:extLst>
          </p:cNvPr>
          <p:cNvPicPr>
            <a:picLocks noChangeAspect="1"/>
          </p:cNvPicPr>
          <p:nvPr/>
        </p:nvPicPr>
        <p:blipFill>
          <a:blip r:embed="rId2"/>
          <a:stretch>
            <a:fillRect/>
          </a:stretch>
        </p:blipFill>
        <p:spPr>
          <a:xfrm>
            <a:off x="387036" y="1372012"/>
            <a:ext cx="4014275" cy="3853167"/>
          </a:xfrm>
          <a:prstGeom prst="rect">
            <a:avLst/>
          </a:prstGeom>
        </p:spPr>
      </p:pic>
      <p:pic>
        <p:nvPicPr>
          <p:cNvPr id="14" name="Picture 13">
            <a:extLst>
              <a:ext uri="{FF2B5EF4-FFF2-40B4-BE49-F238E27FC236}">
                <a16:creationId xmlns:a16="http://schemas.microsoft.com/office/drawing/2014/main" id="{714D63D4-55A2-1F55-8181-358793130A5A}"/>
              </a:ext>
            </a:extLst>
          </p:cNvPr>
          <p:cNvPicPr>
            <a:picLocks noChangeAspect="1"/>
          </p:cNvPicPr>
          <p:nvPr/>
        </p:nvPicPr>
        <p:blipFill>
          <a:blip r:embed="rId3"/>
          <a:stretch>
            <a:fillRect/>
          </a:stretch>
        </p:blipFill>
        <p:spPr>
          <a:xfrm>
            <a:off x="5696145" y="1372012"/>
            <a:ext cx="4014274" cy="3853166"/>
          </a:xfrm>
          <a:prstGeom prst="rect">
            <a:avLst/>
          </a:prstGeom>
        </p:spPr>
      </p:pic>
    </p:spTree>
    <p:extLst>
      <p:ext uri="{BB962C8B-B14F-4D97-AF65-F5344CB8AC3E}">
        <p14:creationId xmlns:p14="http://schemas.microsoft.com/office/powerpoint/2010/main" val="1408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A4092-C56E-8002-C0E9-E01E6781C5EC}"/>
              </a:ext>
            </a:extLst>
          </p:cNvPr>
          <p:cNvSpPr>
            <a:spLocks noGrp="1"/>
          </p:cNvSpPr>
          <p:nvPr>
            <p:ph type="title"/>
          </p:nvPr>
        </p:nvSpPr>
        <p:spPr/>
        <p:txBody>
          <a:bodyPr/>
          <a:lstStyle/>
          <a:p>
            <a:r>
              <a:rPr lang="en-US" dirty="0"/>
              <a:t>Observation of other possible structures and their interpretation</a:t>
            </a:r>
          </a:p>
        </p:txBody>
      </p:sp>
      <p:sp>
        <p:nvSpPr>
          <p:cNvPr id="4" name="Date Placeholder 3">
            <a:extLst>
              <a:ext uri="{FF2B5EF4-FFF2-40B4-BE49-F238E27FC236}">
                <a16:creationId xmlns:a16="http://schemas.microsoft.com/office/drawing/2014/main" id="{498F2AFF-7CDA-33AB-A66C-7F30ADBE45D2}"/>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194427BB-AADD-90B0-E2A4-8FF95FCD2B8A}"/>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B4392950-A43E-8BDA-F7DC-5B1581502E8C}"/>
              </a:ext>
            </a:extLst>
          </p:cNvPr>
          <p:cNvSpPr>
            <a:spLocks noGrp="1"/>
          </p:cNvSpPr>
          <p:nvPr>
            <p:ph type="sldNum" sz="quarter" idx="4"/>
          </p:nvPr>
        </p:nvSpPr>
        <p:spPr/>
        <p:txBody>
          <a:bodyPr/>
          <a:lstStyle/>
          <a:p>
            <a:fld id="{555ADFAD-214B-794C-B14F-6E41A21EECE1}" type="slidenum">
              <a:rPr lang="en-IT" smtClean="0"/>
              <a:pPr/>
              <a:t>12</a:t>
            </a:fld>
            <a:endParaRPr lang="en-IT"/>
          </a:p>
        </p:txBody>
      </p:sp>
      <p:pic>
        <p:nvPicPr>
          <p:cNvPr id="8" name="Picture 7">
            <a:extLst>
              <a:ext uri="{FF2B5EF4-FFF2-40B4-BE49-F238E27FC236}">
                <a16:creationId xmlns:a16="http://schemas.microsoft.com/office/drawing/2014/main" id="{21EAD164-010E-7FAC-4A23-18CD102799EF}"/>
              </a:ext>
            </a:extLst>
          </p:cNvPr>
          <p:cNvPicPr>
            <a:picLocks noChangeAspect="1"/>
          </p:cNvPicPr>
          <p:nvPr/>
        </p:nvPicPr>
        <p:blipFill>
          <a:blip r:embed="rId2"/>
          <a:stretch>
            <a:fillRect/>
          </a:stretch>
        </p:blipFill>
        <p:spPr>
          <a:xfrm>
            <a:off x="417322" y="1507775"/>
            <a:ext cx="4432300" cy="4279900"/>
          </a:xfrm>
          <a:prstGeom prst="rect">
            <a:avLst/>
          </a:prstGeom>
        </p:spPr>
      </p:pic>
      <p:pic>
        <p:nvPicPr>
          <p:cNvPr id="10" name="Picture 9">
            <a:extLst>
              <a:ext uri="{FF2B5EF4-FFF2-40B4-BE49-F238E27FC236}">
                <a16:creationId xmlns:a16="http://schemas.microsoft.com/office/drawing/2014/main" id="{210752BD-9A5E-F1C1-788E-92C7CD8C54AA}"/>
              </a:ext>
            </a:extLst>
          </p:cNvPr>
          <p:cNvPicPr>
            <a:picLocks noChangeAspect="1"/>
          </p:cNvPicPr>
          <p:nvPr/>
        </p:nvPicPr>
        <p:blipFill>
          <a:blip r:embed="rId3"/>
          <a:stretch>
            <a:fillRect/>
          </a:stretch>
        </p:blipFill>
        <p:spPr>
          <a:xfrm>
            <a:off x="5477002" y="1504076"/>
            <a:ext cx="4432300" cy="4279900"/>
          </a:xfrm>
          <a:prstGeom prst="rect">
            <a:avLst/>
          </a:prstGeom>
        </p:spPr>
      </p:pic>
      <p:cxnSp>
        <p:nvCxnSpPr>
          <p:cNvPr id="14" name="Straight Arrow Connector 13">
            <a:extLst>
              <a:ext uri="{FF2B5EF4-FFF2-40B4-BE49-F238E27FC236}">
                <a16:creationId xmlns:a16="http://schemas.microsoft.com/office/drawing/2014/main" id="{CFE3D0A8-471C-AB8E-D7B7-D9150EC79520}"/>
              </a:ext>
            </a:extLst>
          </p:cNvPr>
          <p:cNvCxnSpPr/>
          <p:nvPr/>
        </p:nvCxnSpPr>
        <p:spPr>
          <a:xfrm>
            <a:off x="6437376" y="2706624"/>
            <a:ext cx="195072" cy="463296"/>
          </a:xfrm>
          <a:prstGeom prst="straightConnector1">
            <a:avLst/>
          </a:prstGeom>
          <a:ln w="28575">
            <a:solidFill>
              <a:srgbClr val="FF4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C92519C-B57C-BB83-68FA-AB1560F8379A}"/>
              </a:ext>
            </a:extLst>
          </p:cNvPr>
          <p:cNvCxnSpPr/>
          <p:nvPr/>
        </p:nvCxnSpPr>
        <p:spPr>
          <a:xfrm>
            <a:off x="6748272" y="2370305"/>
            <a:ext cx="195072" cy="463296"/>
          </a:xfrm>
          <a:prstGeom prst="straightConnector1">
            <a:avLst/>
          </a:prstGeom>
          <a:ln w="28575">
            <a:solidFill>
              <a:srgbClr val="FF4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C1DC91A-9392-EB10-B76E-63514D64604D}"/>
              </a:ext>
            </a:extLst>
          </p:cNvPr>
          <p:cNvCxnSpPr/>
          <p:nvPr/>
        </p:nvCxnSpPr>
        <p:spPr>
          <a:xfrm>
            <a:off x="1274064" y="2138657"/>
            <a:ext cx="195072" cy="463296"/>
          </a:xfrm>
          <a:prstGeom prst="straightConnector1">
            <a:avLst/>
          </a:prstGeom>
          <a:ln w="28575">
            <a:solidFill>
              <a:srgbClr val="FF4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97C1183-47F3-1CC7-2C37-51C7B15F40DC}"/>
              </a:ext>
            </a:extLst>
          </p:cNvPr>
          <p:cNvCxnSpPr/>
          <p:nvPr/>
        </p:nvCxnSpPr>
        <p:spPr>
          <a:xfrm>
            <a:off x="1566672" y="1821665"/>
            <a:ext cx="195072" cy="463296"/>
          </a:xfrm>
          <a:prstGeom prst="straightConnector1">
            <a:avLst/>
          </a:prstGeom>
          <a:ln w="28575">
            <a:solidFill>
              <a:srgbClr val="FF40FF"/>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1C1496A-70E5-ECE0-2485-8F96306FF448}"/>
              </a:ext>
            </a:extLst>
          </p:cNvPr>
          <p:cNvSpPr txBox="1"/>
          <p:nvPr/>
        </p:nvSpPr>
        <p:spPr>
          <a:xfrm>
            <a:off x="121732" y="5816906"/>
            <a:ext cx="11692316" cy="646331"/>
          </a:xfrm>
          <a:prstGeom prst="rect">
            <a:avLst/>
          </a:prstGeom>
          <a:noFill/>
        </p:spPr>
        <p:txBody>
          <a:bodyPr wrap="square" rtlCol="0">
            <a:spAutoFit/>
          </a:bodyPr>
          <a:lstStyle/>
          <a:p>
            <a:r>
              <a:rPr lang="en-US" dirty="0"/>
              <a:t>These structures could reflect other very interesting nuclear physics processes (</a:t>
            </a:r>
            <a:r>
              <a:rPr lang="en-US" dirty="0">
                <a:solidFill>
                  <a:srgbClr val="C00000"/>
                </a:solidFill>
              </a:rPr>
              <a:t>➔ including the higher excited levels of </a:t>
            </a:r>
            <a:r>
              <a:rPr lang="en-US" baseline="30000" dirty="0">
                <a:solidFill>
                  <a:srgbClr val="C00000"/>
                </a:solidFill>
              </a:rPr>
              <a:t>8</a:t>
            </a:r>
            <a:r>
              <a:rPr lang="en-US" dirty="0">
                <a:solidFill>
                  <a:srgbClr val="C00000"/>
                </a:solidFill>
              </a:rPr>
              <a:t>Be!!</a:t>
            </a:r>
            <a:r>
              <a:rPr lang="en-US" dirty="0"/>
              <a:t>) , but, at the same time, they could also point to possible contaminations in the  </a:t>
            </a:r>
            <a:r>
              <a:rPr lang="en-US" dirty="0" err="1"/>
              <a:t>Z</a:t>
            </a:r>
            <a:r>
              <a:rPr lang="en-US" baseline="-25000" dirty="0" err="1"/>
              <a:t>rec</a:t>
            </a:r>
            <a:r>
              <a:rPr lang="en-US" dirty="0"/>
              <a:t>=2 sample.</a:t>
            </a:r>
          </a:p>
        </p:txBody>
      </p:sp>
      <p:sp>
        <p:nvSpPr>
          <p:cNvPr id="3" name="TextBox 2">
            <a:extLst>
              <a:ext uri="{FF2B5EF4-FFF2-40B4-BE49-F238E27FC236}">
                <a16:creationId xmlns:a16="http://schemas.microsoft.com/office/drawing/2014/main" id="{4BBE7CBF-5E40-6DC0-779B-0DC8E5A3D975}"/>
              </a:ext>
            </a:extLst>
          </p:cNvPr>
          <p:cNvSpPr txBox="1"/>
          <p:nvPr/>
        </p:nvSpPr>
        <p:spPr>
          <a:xfrm>
            <a:off x="6234451" y="1462813"/>
            <a:ext cx="2917402" cy="461665"/>
          </a:xfrm>
          <a:prstGeom prst="rect">
            <a:avLst/>
          </a:prstGeom>
          <a:solidFill>
            <a:schemeClr val="bg1"/>
          </a:solidFill>
        </p:spPr>
        <p:txBody>
          <a:bodyPr wrap="none" rtlCol="0">
            <a:spAutoFit/>
          </a:bodyPr>
          <a:lstStyle/>
          <a:p>
            <a:r>
              <a:rPr lang="en-US" sz="2400" dirty="0"/>
              <a:t>Data – Background Fit</a:t>
            </a:r>
          </a:p>
        </p:txBody>
      </p:sp>
    </p:spTree>
    <p:extLst>
      <p:ext uri="{BB962C8B-B14F-4D97-AF65-F5344CB8AC3E}">
        <p14:creationId xmlns:p14="http://schemas.microsoft.com/office/powerpoint/2010/main" val="339052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2 3">
            <a:extLst>
              <a:ext uri="{FF2B5EF4-FFF2-40B4-BE49-F238E27FC236}">
                <a16:creationId xmlns:a16="http://schemas.microsoft.com/office/drawing/2014/main" id="{15AC1C91-DDA6-998B-0854-5347CCE8F8FF}"/>
              </a:ext>
            </a:extLst>
          </p:cNvPr>
          <p:cNvCxnSpPr/>
          <p:nvPr/>
        </p:nvCxnSpPr>
        <p:spPr>
          <a:xfrm>
            <a:off x="7233313" y="518615"/>
            <a:ext cx="70968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AE734DE3-0D0F-5F52-A144-88B12E710ED4}"/>
              </a:ext>
            </a:extLst>
          </p:cNvPr>
          <p:cNvSpPr txBox="1"/>
          <p:nvPr/>
        </p:nvSpPr>
        <p:spPr>
          <a:xfrm>
            <a:off x="8209733" y="268948"/>
            <a:ext cx="1738889" cy="461665"/>
          </a:xfrm>
          <a:prstGeom prst="rect">
            <a:avLst/>
          </a:prstGeom>
          <a:noFill/>
        </p:spPr>
        <p:txBody>
          <a:bodyPr wrap="square">
            <a:spAutoFit/>
          </a:bodyPr>
          <a:lstStyle/>
          <a:p>
            <a:r>
              <a:rPr lang="en-US" sz="2400" baseline="30000" dirty="0"/>
              <a:t>12</a:t>
            </a:r>
            <a:r>
              <a:rPr lang="en-US" sz="2400" dirty="0"/>
              <a:t>C(α, </a:t>
            </a:r>
            <a:r>
              <a:rPr lang="en-US" sz="2400" baseline="30000" dirty="0"/>
              <a:t>8</a:t>
            </a:r>
            <a:r>
              <a:rPr lang="en-US" sz="2400" dirty="0"/>
              <a:t>Be) </a:t>
            </a:r>
            <a:endParaRPr lang="en-GB" sz="2400" dirty="0"/>
          </a:p>
        </p:txBody>
      </p:sp>
      <p:sp>
        <p:nvSpPr>
          <p:cNvPr id="10" name="CasellaDiTesto 9">
            <a:extLst>
              <a:ext uri="{FF2B5EF4-FFF2-40B4-BE49-F238E27FC236}">
                <a16:creationId xmlns:a16="http://schemas.microsoft.com/office/drawing/2014/main" id="{812E39B4-663E-72C6-E87C-64CA64C4AAAE}"/>
              </a:ext>
            </a:extLst>
          </p:cNvPr>
          <p:cNvSpPr txBox="1"/>
          <p:nvPr/>
        </p:nvSpPr>
        <p:spPr>
          <a:xfrm>
            <a:off x="452880" y="913384"/>
            <a:ext cx="1145445" cy="369332"/>
          </a:xfrm>
          <a:prstGeom prst="rect">
            <a:avLst/>
          </a:prstGeom>
          <a:ln w="38100">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MC Truth</a:t>
            </a:r>
          </a:p>
        </p:txBody>
      </p:sp>
      <p:pic>
        <p:nvPicPr>
          <p:cNvPr id="7" name="Immagine 6">
            <a:extLst>
              <a:ext uri="{FF2B5EF4-FFF2-40B4-BE49-F238E27FC236}">
                <a16:creationId xmlns:a16="http://schemas.microsoft.com/office/drawing/2014/main" id="{BA8368D9-D689-7D32-D7C4-A2455608B2FA}"/>
              </a:ext>
            </a:extLst>
          </p:cNvPr>
          <p:cNvPicPr>
            <a:picLocks noChangeAspect="1"/>
          </p:cNvPicPr>
          <p:nvPr/>
        </p:nvPicPr>
        <p:blipFill>
          <a:blip r:embed="rId3"/>
          <a:stretch>
            <a:fillRect/>
          </a:stretch>
        </p:blipFill>
        <p:spPr>
          <a:xfrm>
            <a:off x="2033252" y="798009"/>
            <a:ext cx="7915370" cy="4794317"/>
          </a:xfrm>
          <a:prstGeom prst="rect">
            <a:avLst/>
          </a:prstGeom>
        </p:spPr>
      </p:pic>
      <p:sp>
        <p:nvSpPr>
          <p:cNvPr id="11" name="CasellaDiTesto 10">
            <a:extLst>
              <a:ext uri="{FF2B5EF4-FFF2-40B4-BE49-F238E27FC236}">
                <a16:creationId xmlns:a16="http://schemas.microsoft.com/office/drawing/2014/main" id="{6E2368D7-E006-1983-4A48-763D0170F245}"/>
              </a:ext>
            </a:extLst>
          </p:cNvPr>
          <p:cNvSpPr txBox="1"/>
          <p:nvPr/>
        </p:nvSpPr>
        <p:spPr>
          <a:xfrm>
            <a:off x="334963" y="5559434"/>
            <a:ext cx="8236013" cy="584775"/>
          </a:xfrm>
          <a:prstGeom prst="rect">
            <a:avLst/>
          </a:prstGeom>
          <a:noFill/>
        </p:spPr>
        <p:txBody>
          <a:bodyPr wrap="square">
            <a:spAutoFit/>
          </a:bodyPr>
          <a:lstStyle/>
          <a:p>
            <a:pPr algn="ctr"/>
            <a:r>
              <a:rPr lang="en-US" sz="1600" dirty="0"/>
              <a:t>Opening angle between α particles vs  excitation energy in the the breakup of </a:t>
            </a:r>
            <a:r>
              <a:rPr lang="en-US" sz="1600" baseline="30000" dirty="0"/>
              <a:t>8</a:t>
            </a:r>
            <a:r>
              <a:rPr lang="en-US" sz="1600" dirty="0"/>
              <a:t>Be intermediate stage of </a:t>
            </a:r>
            <a:r>
              <a:rPr lang="en-US" sz="1600" baseline="30000" dirty="0"/>
              <a:t>12</a:t>
            </a:r>
            <a:r>
              <a:rPr lang="en-US" sz="1600" dirty="0"/>
              <a:t>C into 2 α particles (MC Truth analysis)</a:t>
            </a:r>
            <a:endParaRPr lang="en-GB" sz="1600" dirty="0"/>
          </a:p>
        </p:txBody>
      </p:sp>
      <p:sp>
        <p:nvSpPr>
          <p:cNvPr id="2" name="TextBox 1">
            <a:extLst>
              <a:ext uri="{FF2B5EF4-FFF2-40B4-BE49-F238E27FC236}">
                <a16:creationId xmlns:a16="http://schemas.microsoft.com/office/drawing/2014/main" id="{7BFD67B7-4E7E-B2D0-2105-8C8FAD0921D8}"/>
              </a:ext>
            </a:extLst>
          </p:cNvPr>
          <p:cNvSpPr txBox="1"/>
          <p:nvPr/>
        </p:nvSpPr>
        <p:spPr>
          <a:xfrm>
            <a:off x="3316749" y="1454378"/>
            <a:ext cx="2816925" cy="461665"/>
          </a:xfrm>
          <a:prstGeom prst="rect">
            <a:avLst/>
          </a:prstGeom>
          <a:noFill/>
        </p:spPr>
        <p:txBody>
          <a:bodyPr wrap="none" rtlCol="0">
            <a:spAutoFit/>
          </a:bodyPr>
          <a:lstStyle/>
          <a:p>
            <a:r>
              <a:rPr lang="en-US" sz="2400" baseline="30000" dirty="0">
                <a:solidFill>
                  <a:srgbClr val="C00000"/>
                </a:solidFill>
              </a:rPr>
              <a:t>12</a:t>
            </a:r>
            <a:r>
              <a:rPr lang="en-US" sz="2400" dirty="0">
                <a:solidFill>
                  <a:srgbClr val="C00000"/>
                </a:solidFill>
              </a:rPr>
              <a:t>C + C @ 200 MeV/u</a:t>
            </a:r>
          </a:p>
        </p:txBody>
      </p:sp>
      <p:pic>
        <p:nvPicPr>
          <p:cNvPr id="8" name="Immagine 11">
            <a:extLst>
              <a:ext uri="{FF2B5EF4-FFF2-40B4-BE49-F238E27FC236}">
                <a16:creationId xmlns:a16="http://schemas.microsoft.com/office/drawing/2014/main" id="{D0B5FF51-845F-C74A-4449-28F0326DC1C2}"/>
              </a:ext>
            </a:extLst>
          </p:cNvPr>
          <p:cNvPicPr>
            <a:picLocks noChangeAspect="1"/>
          </p:cNvPicPr>
          <p:nvPr/>
        </p:nvPicPr>
        <p:blipFill>
          <a:blip r:embed="rId4"/>
          <a:stretch>
            <a:fillRect/>
          </a:stretch>
        </p:blipFill>
        <p:spPr>
          <a:xfrm>
            <a:off x="5844381" y="2770229"/>
            <a:ext cx="3430690" cy="2131765"/>
          </a:xfrm>
          <a:prstGeom prst="rect">
            <a:avLst/>
          </a:prstGeom>
        </p:spPr>
      </p:pic>
      <p:pic>
        <p:nvPicPr>
          <p:cNvPr id="9" name="Immagine 14">
            <a:extLst>
              <a:ext uri="{FF2B5EF4-FFF2-40B4-BE49-F238E27FC236}">
                <a16:creationId xmlns:a16="http://schemas.microsoft.com/office/drawing/2014/main" id="{50026115-5211-CD1E-C84F-AB94FB865962}"/>
              </a:ext>
            </a:extLst>
          </p:cNvPr>
          <p:cNvPicPr>
            <a:picLocks noChangeAspect="1"/>
          </p:cNvPicPr>
          <p:nvPr/>
        </p:nvPicPr>
        <p:blipFill>
          <a:blip r:embed="rId5"/>
          <a:stretch>
            <a:fillRect/>
          </a:stretch>
        </p:blipFill>
        <p:spPr>
          <a:xfrm>
            <a:off x="9700649" y="1184223"/>
            <a:ext cx="1779900" cy="5181027"/>
          </a:xfrm>
          <a:prstGeom prst="rect">
            <a:avLst/>
          </a:prstGeom>
        </p:spPr>
      </p:pic>
      <p:sp>
        <p:nvSpPr>
          <p:cNvPr id="12" name="CasellaDiTesto 17">
            <a:extLst>
              <a:ext uri="{FF2B5EF4-FFF2-40B4-BE49-F238E27FC236}">
                <a16:creationId xmlns:a16="http://schemas.microsoft.com/office/drawing/2014/main" id="{ECA60CDF-402A-E861-E495-C2F4168DBCB0}"/>
              </a:ext>
            </a:extLst>
          </p:cNvPr>
          <p:cNvSpPr txBox="1"/>
          <p:nvPr/>
        </p:nvSpPr>
        <p:spPr>
          <a:xfrm>
            <a:off x="5689686" y="4749019"/>
            <a:ext cx="914400" cy="369332"/>
          </a:xfrm>
          <a:prstGeom prst="rect">
            <a:avLst/>
          </a:prstGeom>
          <a:noFill/>
        </p:spPr>
        <p:txBody>
          <a:bodyPr wrap="square" rtlCol="0">
            <a:spAutoFit/>
          </a:bodyPr>
          <a:lstStyle/>
          <a:p>
            <a:r>
              <a:rPr lang="en-GB" dirty="0">
                <a:solidFill>
                  <a:srgbClr val="C00000"/>
                </a:solidFill>
              </a:rPr>
              <a:t>92 KeV</a:t>
            </a:r>
          </a:p>
        </p:txBody>
      </p:sp>
      <p:sp>
        <p:nvSpPr>
          <p:cNvPr id="13" name="CasellaDiTesto 21">
            <a:extLst>
              <a:ext uri="{FF2B5EF4-FFF2-40B4-BE49-F238E27FC236}">
                <a16:creationId xmlns:a16="http://schemas.microsoft.com/office/drawing/2014/main" id="{05BD126F-5C6E-B536-6B61-4F28C3AA5DD6}"/>
              </a:ext>
            </a:extLst>
          </p:cNvPr>
          <p:cNvSpPr txBox="1"/>
          <p:nvPr/>
        </p:nvSpPr>
        <p:spPr>
          <a:xfrm>
            <a:off x="6164261" y="2711494"/>
            <a:ext cx="1135552" cy="369332"/>
          </a:xfrm>
          <a:prstGeom prst="rect">
            <a:avLst/>
          </a:prstGeom>
          <a:noFill/>
        </p:spPr>
        <p:txBody>
          <a:bodyPr wrap="square" rtlCol="0">
            <a:spAutoFit/>
          </a:bodyPr>
          <a:lstStyle/>
          <a:p>
            <a:r>
              <a:rPr lang="en-GB" dirty="0">
                <a:solidFill>
                  <a:srgbClr val="00B0F0"/>
                </a:solidFill>
              </a:rPr>
              <a:t>3.03 MeV</a:t>
            </a:r>
          </a:p>
        </p:txBody>
      </p:sp>
      <p:sp>
        <p:nvSpPr>
          <p:cNvPr id="14" name="CasellaDiTesto 25">
            <a:extLst>
              <a:ext uri="{FF2B5EF4-FFF2-40B4-BE49-F238E27FC236}">
                <a16:creationId xmlns:a16="http://schemas.microsoft.com/office/drawing/2014/main" id="{176DD4AF-7E57-8E63-6AA0-21A746DBB293}"/>
              </a:ext>
            </a:extLst>
          </p:cNvPr>
          <p:cNvSpPr txBox="1"/>
          <p:nvPr/>
        </p:nvSpPr>
        <p:spPr>
          <a:xfrm>
            <a:off x="6732037" y="3083320"/>
            <a:ext cx="1135552" cy="369332"/>
          </a:xfrm>
          <a:prstGeom prst="rect">
            <a:avLst/>
          </a:prstGeom>
          <a:noFill/>
        </p:spPr>
        <p:txBody>
          <a:bodyPr wrap="square" rtlCol="0">
            <a:spAutoFit/>
          </a:bodyPr>
          <a:lstStyle/>
          <a:p>
            <a:r>
              <a:rPr lang="en-GB" dirty="0">
                <a:solidFill>
                  <a:srgbClr val="00B050"/>
                </a:solidFill>
              </a:rPr>
              <a:t>11.4 MeV</a:t>
            </a:r>
          </a:p>
        </p:txBody>
      </p:sp>
      <p:sp>
        <p:nvSpPr>
          <p:cNvPr id="15" name="CasellaDiTesto 30">
            <a:extLst>
              <a:ext uri="{FF2B5EF4-FFF2-40B4-BE49-F238E27FC236}">
                <a16:creationId xmlns:a16="http://schemas.microsoft.com/office/drawing/2014/main" id="{4D83CA16-1222-B2B9-6E47-449210908997}"/>
              </a:ext>
            </a:extLst>
          </p:cNvPr>
          <p:cNvSpPr txBox="1"/>
          <p:nvPr/>
        </p:nvSpPr>
        <p:spPr>
          <a:xfrm>
            <a:off x="6991950" y="3836111"/>
            <a:ext cx="1135552" cy="369332"/>
          </a:xfrm>
          <a:prstGeom prst="rect">
            <a:avLst/>
          </a:prstGeom>
          <a:noFill/>
        </p:spPr>
        <p:txBody>
          <a:bodyPr wrap="square" rtlCol="0">
            <a:spAutoFit/>
          </a:bodyPr>
          <a:lstStyle/>
          <a:p>
            <a:r>
              <a:rPr lang="en-GB" dirty="0">
                <a:solidFill>
                  <a:srgbClr val="7030A0"/>
                </a:solidFill>
                <a:sym typeface="Symbol" panose="05050102010706020507" pitchFamily="18" charset="2"/>
              </a:rPr>
              <a:t>17</a:t>
            </a:r>
            <a:r>
              <a:rPr lang="en-GB" dirty="0">
                <a:solidFill>
                  <a:srgbClr val="7030A0"/>
                </a:solidFill>
              </a:rPr>
              <a:t> MeV</a:t>
            </a:r>
          </a:p>
        </p:txBody>
      </p:sp>
      <p:cxnSp>
        <p:nvCxnSpPr>
          <p:cNvPr id="16" name="Connettore 2 16">
            <a:extLst>
              <a:ext uri="{FF2B5EF4-FFF2-40B4-BE49-F238E27FC236}">
                <a16:creationId xmlns:a16="http://schemas.microsoft.com/office/drawing/2014/main" id="{4B194800-EBEE-97D1-5BE0-68C0D8B2AB4F}"/>
              </a:ext>
            </a:extLst>
          </p:cNvPr>
          <p:cNvCxnSpPr>
            <a:cxnSpLocks/>
          </p:cNvCxnSpPr>
          <p:nvPr/>
        </p:nvCxnSpPr>
        <p:spPr>
          <a:xfrm>
            <a:off x="6519025" y="5023104"/>
            <a:ext cx="3429597" cy="103688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6">
            <a:extLst>
              <a:ext uri="{FF2B5EF4-FFF2-40B4-BE49-F238E27FC236}">
                <a16:creationId xmlns:a16="http://schemas.microsoft.com/office/drawing/2014/main" id="{006CAF2B-514C-9FC4-B187-BF2C33C76937}"/>
              </a:ext>
            </a:extLst>
          </p:cNvPr>
          <p:cNvCxnSpPr>
            <a:cxnSpLocks/>
          </p:cNvCxnSpPr>
          <p:nvPr/>
        </p:nvCxnSpPr>
        <p:spPr>
          <a:xfrm flipH="1">
            <a:off x="2916929" y="4986528"/>
            <a:ext cx="274879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0">
            <a:extLst>
              <a:ext uri="{FF2B5EF4-FFF2-40B4-BE49-F238E27FC236}">
                <a16:creationId xmlns:a16="http://schemas.microsoft.com/office/drawing/2014/main" id="{A10B3DEF-4261-7553-2CD7-2A35A3856748}"/>
              </a:ext>
            </a:extLst>
          </p:cNvPr>
          <p:cNvCxnSpPr>
            <a:cxnSpLocks/>
          </p:cNvCxnSpPr>
          <p:nvPr/>
        </p:nvCxnSpPr>
        <p:spPr>
          <a:xfrm>
            <a:off x="7085939" y="3021212"/>
            <a:ext cx="3601250" cy="252033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0">
            <a:extLst>
              <a:ext uri="{FF2B5EF4-FFF2-40B4-BE49-F238E27FC236}">
                <a16:creationId xmlns:a16="http://schemas.microsoft.com/office/drawing/2014/main" id="{72324CAE-F979-B0DD-486D-6D659F493848}"/>
              </a:ext>
            </a:extLst>
          </p:cNvPr>
          <p:cNvCxnSpPr>
            <a:cxnSpLocks/>
          </p:cNvCxnSpPr>
          <p:nvPr/>
        </p:nvCxnSpPr>
        <p:spPr>
          <a:xfrm flipH="1">
            <a:off x="3316749" y="3061538"/>
            <a:ext cx="2884667" cy="147675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4">
            <a:extLst>
              <a:ext uri="{FF2B5EF4-FFF2-40B4-BE49-F238E27FC236}">
                <a16:creationId xmlns:a16="http://schemas.microsoft.com/office/drawing/2014/main" id="{257B0E9C-2578-94A5-2C8B-9E20FE781E01}"/>
              </a:ext>
            </a:extLst>
          </p:cNvPr>
          <p:cNvCxnSpPr>
            <a:cxnSpLocks/>
            <a:stCxn id="14" idx="3"/>
          </p:cNvCxnSpPr>
          <p:nvPr/>
        </p:nvCxnSpPr>
        <p:spPr>
          <a:xfrm>
            <a:off x="7867589" y="3267986"/>
            <a:ext cx="2531336" cy="100820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24">
            <a:extLst>
              <a:ext uri="{FF2B5EF4-FFF2-40B4-BE49-F238E27FC236}">
                <a16:creationId xmlns:a16="http://schemas.microsoft.com/office/drawing/2014/main" id="{E9C53F27-B999-5C81-F2D7-8ACA1B4044E2}"/>
              </a:ext>
            </a:extLst>
          </p:cNvPr>
          <p:cNvCxnSpPr>
            <a:cxnSpLocks/>
            <a:stCxn id="14" idx="1"/>
          </p:cNvCxnSpPr>
          <p:nvPr/>
        </p:nvCxnSpPr>
        <p:spPr>
          <a:xfrm flipH="1">
            <a:off x="4378954" y="3267986"/>
            <a:ext cx="2353083" cy="7445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28">
            <a:extLst>
              <a:ext uri="{FF2B5EF4-FFF2-40B4-BE49-F238E27FC236}">
                <a16:creationId xmlns:a16="http://schemas.microsoft.com/office/drawing/2014/main" id="{1C223065-CC76-4D94-B5BC-79ECC516D943}"/>
              </a:ext>
            </a:extLst>
          </p:cNvPr>
          <p:cNvCxnSpPr>
            <a:cxnSpLocks/>
          </p:cNvCxnSpPr>
          <p:nvPr/>
        </p:nvCxnSpPr>
        <p:spPr>
          <a:xfrm flipV="1">
            <a:off x="7942997" y="3503017"/>
            <a:ext cx="2440552" cy="40845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28">
            <a:extLst>
              <a:ext uri="{FF2B5EF4-FFF2-40B4-BE49-F238E27FC236}">
                <a16:creationId xmlns:a16="http://schemas.microsoft.com/office/drawing/2014/main" id="{C1F25CCB-D425-9F17-DDB2-0F0B54E1819A}"/>
              </a:ext>
            </a:extLst>
          </p:cNvPr>
          <p:cNvCxnSpPr>
            <a:cxnSpLocks/>
          </p:cNvCxnSpPr>
          <p:nvPr/>
        </p:nvCxnSpPr>
        <p:spPr>
          <a:xfrm flipH="1" flipV="1">
            <a:off x="5167332" y="3038006"/>
            <a:ext cx="1936332" cy="90306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itolo 1">
            <a:extLst>
              <a:ext uri="{FF2B5EF4-FFF2-40B4-BE49-F238E27FC236}">
                <a16:creationId xmlns:a16="http://schemas.microsoft.com/office/drawing/2014/main" id="{B5402A0D-11CF-CBCC-76E7-B8AD6EBE3E24}"/>
              </a:ext>
            </a:extLst>
          </p:cNvPr>
          <p:cNvSpPr>
            <a:spLocks noGrp="1"/>
          </p:cNvSpPr>
          <p:nvPr>
            <p:ph type="title"/>
          </p:nvPr>
        </p:nvSpPr>
        <p:spPr>
          <a:xfrm>
            <a:off x="334963" y="260350"/>
            <a:ext cx="11018837" cy="711200"/>
          </a:xfrm>
        </p:spPr>
        <p:txBody>
          <a:bodyPr/>
          <a:lstStyle/>
          <a:p>
            <a:r>
              <a:rPr lang="it-IT" dirty="0" err="1">
                <a:latin typeface="Symbol" pitchFamily="2" charset="2"/>
              </a:rPr>
              <a:t>Dq</a:t>
            </a:r>
            <a:r>
              <a:rPr lang="it-IT" dirty="0"/>
              <a:t> vs </a:t>
            </a:r>
            <a:r>
              <a:rPr lang="it-IT" dirty="0" err="1"/>
              <a:t>Excitation</a:t>
            </a:r>
            <a:r>
              <a:rPr lang="it-IT" dirty="0"/>
              <a:t> energy for </a:t>
            </a:r>
            <a:r>
              <a:rPr lang="it-IT" baseline="30000" dirty="0"/>
              <a:t>8</a:t>
            </a:r>
            <a:r>
              <a:rPr lang="it-IT" dirty="0"/>
              <a:t>Be</a:t>
            </a:r>
            <a:endParaRPr lang="it-IT" dirty="0">
              <a:solidFill>
                <a:srgbClr val="C00000"/>
              </a:solidFill>
            </a:endParaRPr>
          </a:p>
        </p:txBody>
      </p:sp>
      <p:sp>
        <p:nvSpPr>
          <p:cNvPr id="18" name="TextBox 17">
            <a:extLst>
              <a:ext uri="{FF2B5EF4-FFF2-40B4-BE49-F238E27FC236}">
                <a16:creationId xmlns:a16="http://schemas.microsoft.com/office/drawing/2014/main" id="{B7860964-389E-E1A2-FF7A-471330663B04}"/>
              </a:ext>
            </a:extLst>
          </p:cNvPr>
          <p:cNvSpPr txBox="1"/>
          <p:nvPr/>
        </p:nvSpPr>
        <p:spPr>
          <a:xfrm>
            <a:off x="334963" y="2683927"/>
            <a:ext cx="2066861" cy="1200329"/>
          </a:xfrm>
          <a:prstGeom prst="rect">
            <a:avLst/>
          </a:prstGeom>
          <a:noFill/>
        </p:spPr>
        <p:txBody>
          <a:bodyPr wrap="square">
            <a:spAutoFit/>
          </a:bodyPr>
          <a:lstStyle/>
          <a:p>
            <a:r>
              <a:rPr lang="en-US" dirty="0">
                <a:solidFill>
                  <a:srgbClr val="C00000"/>
                </a:solidFill>
              </a:rPr>
              <a:t>Extracted from </a:t>
            </a:r>
          </a:p>
          <a:p>
            <a:r>
              <a:rPr lang="en-US" dirty="0">
                <a:solidFill>
                  <a:srgbClr val="C00000"/>
                </a:solidFill>
              </a:rPr>
              <a:t>A. </a:t>
            </a:r>
            <a:r>
              <a:rPr lang="en-US" dirty="0" err="1">
                <a:solidFill>
                  <a:srgbClr val="C00000"/>
                </a:solidFill>
              </a:rPr>
              <a:t>Caglioni’s</a:t>
            </a:r>
            <a:r>
              <a:rPr lang="en-US" dirty="0">
                <a:solidFill>
                  <a:srgbClr val="C00000"/>
                </a:solidFill>
              </a:rPr>
              <a:t> talk at dec. 2023 meeting in Trento</a:t>
            </a:r>
            <a:endParaRPr lang="en-US" dirty="0"/>
          </a:p>
        </p:txBody>
      </p:sp>
      <p:sp>
        <p:nvSpPr>
          <p:cNvPr id="20" name="TextBox 19">
            <a:extLst>
              <a:ext uri="{FF2B5EF4-FFF2-40B4-BE49-F238E27FC236}">
                <a16:creationId xmlns:a16="http://schemas.microsoft.com/office/drawing/2014/main" id="{6E634FDD-5C13-E129-B5BA-8880251CFD1A}"/>
              </a:ext>
            </a:extLst>
          </p:cNvPr>
          <p:cNvSpPr txBox="1"/>
          <p:nvPr/>
        </p:nvSpPr>
        <p:spPr>
          <a:xfrm>
            <a:off x="2191868" y="6096713"/>
            <a:ext cx="5675721" cy="369332"/>
          </a:xfrm>
          <a:prstGeom prst="rect">
            <a:avLst/>
          </a:prstGeom>
          <a:noFill/>
        </p:spPr>
        <p:txBody>
          <a:bodyPr wrap="none" rtlCol="0">
            <a:spAutoFit/>
          </a:bodyPr>
          <a:lstStyle/>
          <a:p>
            <a:r>
              <a:rPr lang="en-US" dirty="0">
                <a:solidFill>
                  <a:srgbClr val="C00000"/>
                </a:solidFill>
              </a:rPr>
              <a:t>Sorry, we have not yet the same plot for </a:t>
            </a:r>
            <a:r>
              <a:rPr lang="en-US" baseline="30000" dirty="0">
                <a:solidFill>
                  <a:srgbClr val="C00000"/>
                </a:solidFill>
              </a:rPr>
              <a:t>16</a:t>
            </a:r>
            <a:r>
              <a:rPr lang="en-US" dirty="0">
                <a:solidFill>
                  <a:srgbClr val="C00000"/>
                </a:solidFill>
              </a:rPr>
              <a:t>O+C at 400 MeV</a:t>
            </a:r>
          </a:p>
        </p:txBody>
      </p:sp>
      <p:sp>
        <p:nvSpPr>
          <p:cNvPr id="21" name="Date Placeholder 20">
            <a:extLst>
              <a:ext uri="{FF2B5EF4-FFF2-40B4-BE49-F238E27FC236}">
                <a16:creationId xmlns:a16="http://schemas.microsoft.com/office/drawing/2014/main" id="{A1A9CE39-54D6-CD6A-8CCD-3F5C17BB7B2D}"/>
              </a:ext>
            </a:extLst>
          </p:cNvPr>
          <p:cNvSpPr>
            <a:spLocks noGrp="1"/>
          </p:cNvSpPr>
          <p:nvPr>
            <p:ph type="dt" sz="half" idx="2"/>
          </p:nvPr>
        </p:nvSpPr>
        <p:spPr/>
        <p:txBody>
          <a:bodyPr/>
          <a:lstStyle/>
          <a:p>
            <a:r>
              <a:rPr lang="en-US"/>
              <a:t>26-28/5/2025</a:t>
            </a:r>
            <a:endParaRPr lang="en-IT" dirty="0"/>
          </a:p>
        </p:txBody>
      </p:sp>
      <p:sp>
        <p:nvSpPr>
          <p:cNvPr id="23" name="Footer Placeholder 22">
            <a:extLst>
              <a:ext uri="{FF2B5EF4-FFF2-40B4-BE49-F238E27FC236}">
                <a16:creationId xmlns:a16="http://schemas.microsoft.com/office/drawing/2014/main" id="{4A764D43-4CB5-1E4D-5999-8B3EFBD27FD7}"/>
              </a:ext>
            </a:extLst>
          </p:cNvPr>
          <p:cNvSpPr>
            <a:spLocks noGrp="1"/>
          </p:cNvSpPr>
          <p:nvPr>
            <p:ph type="ftr" sz="quarter" idx="3"/>
          </p:nvPr>
        </p:nvSpPr>
        <p:spPr/>
        <p:txBody>
          <a:bodyPr/>
          <a:lstStyle/>
          <a:p>
            <a:r>
              <a:rPr lang="en-IT"/>
              <a:t>FOOT Collaboration Meeting</a:t>
            </a:r>
            <a:endParaRPr lang="en-IT" dirty="0"/>
          </a:p>
        </p:txBody>
      </p:sp>
      <p:sp>
        <p:nvSpPr>
          <p:cNvPr id="24" name="Slide Number Placeholder 23">
            <a:extLst>
              <a:ext uri="{FF2B5EF4-FFF2-40B4-BE49-F238E27FC236}">
                <a16:creationId xmlns:a16="http://schemas.microsoft.com/office/drawing/2014/main" id="{4FAF40BF-3159-5F18-3397-EA66B28F2C13}"/>
              </a:ext>
            </a:extLst>
          </p:cNvPr>
          <p:cNvSpPr>
            <a:spLocks noGrp="1"/>
          </p:cNvSpPr>
          <p:nvPr>
            <p:ph type="sldNum" sz="quarter" idx="4"/>
          </p:nvPr>
        </p:nvSpPr>
        <p:spPr/>
        <p:txBody>
          <a:bodyPr/>
          <a:lstStyle/>
          <a:p>
            <a:fld id="{555ADFAD-214B-794C-B14F-6E41A21EECE1}" type="slidenum">
              <a:rPr lang="en-IT" smtClean="0"/>
              <a:pPr/>
              <a:t>13</a:t>
            </a:fld>
            <a:endParaRPr lang="en-IT"/>
          </a:p>
        </p:txBody>
      </p:sp>
    </p:spTree>
    <p:extLst>
      <p:ext uri="{BB962C8B-B14F-4D97-AF65-F5344CB8AC3E}">
        <p14:creationId xmlns:p14="http://schemas.microsoft.com/office/powerpoint/2010/main" val="124733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A3D1-9637-319E-1CFC-F5811E614774}"/>
              </a:ext>
            </a:extLst>
          </p:cNvPr>
          <p:cNvSpPr>
            <a:spLocks noGrp="1"/>
          </p:cNvSpPr>
          <p:nvPr>
            <p:ph type="title"/>
          </p:nvPr>
        </p:nvSpPr>
        <p:spPr/>
        <p:txBody>
          <a:bodyPr/>
          <a:lstStyle/>
          <a:p>
            <a:r>
              <a:rPr lang="en-US" dirty="0"/>
              <a:t>What we just learned from MC (MC truth)</a:t>
            </a:r>
          </a:p>
        </p:txBody>
      </p:sp>
      <p:sp>
        <p:nvSpPr>
          <p:cNvPr id="3" name="Content Placeholder 2">
            <a:extLst>
              <a:ext uri="{FF2B5EF4-FFF2-40B4-BE49-F238E27FC236}">
                <a16:creationId xmlns:a16="http://schemas.microsoft.com/office/drawing/2014/main" id="{CEC23A7F-2234-6B5B-0ABF-690CB516298D}"/>
              </a:ext>
            </a:extLst>
          </p:cNvPr>
          <p:cNvSpPr>
            <a:spLocks noGrp="1"/>
          </p:cNvSpPr>
          <p:nvPr>
            <p:ph idx="1"/>
          </p:nvPr>
        </p:nvSpPr>
        <p:spPr>
          <a:xfrm>
            <a:off x="923544" y="1782418"/>
            <a:ext cx="9793224" cy="743712"/>
          </a:xfrm>
        </p:spPr>
        <p:txBody>
          <a:bodyPr>
            <a:normAutofit fontScale="92500" lnSpcReduction="10000"/>
          </a:bodyPr>
          <a:lstStyle/>
          <a:p>
            <a:r>
              <a:rPr lang="en-US" dirty="0"/>
              <a:t>The only distribution with no visible structures comes  from the coupling of Z&gt;2 particles</a:t>
            </a:r>
          </a:p>
        </p:txBody>
      </p:sp>
      <p:sp>
        <p:nvSpPr>
          <p:cNvPr id="4" name="Date Placeholder 3">
            <a:extLst>
              <a:ext uri="{FF2B5EF4-FFF2-40B4-BE49-F238E27FC236}">
                <a16:creationId xmlns:a16="http://schemas.microsoft.com/office/drawing/2014/main" id="{82685100-AE12-794F-881F-FEC3667A22C3}"/>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AB30B022-3D4F-19C6-5DC4-EF19D3465514}"/>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42872C0B-FFDD-3D8A-ED0C-6E427765FCC3}"/>
              </a:ext>
            </a:extLst>
          </p:cNvPr>
          <p:cNvSpPr>
            <a:spLocks noGrp="1"/>
          </p:cNvSpPr>
          <p:nvPr>
            <p:ph type="sldNum" sz="quarter" idx="4"/>
          </p:nvPr>
        </p:nvSpPr>
        <p:spPr/>
        <p:txBody>
          <a:bodyPr/>
          <a:lstStyle/>
          <a:p>
            <a:fld id="{555ADFAD-214B-794C-B14F-6E41A21EECE1}" type="slidenum">
              <a:rPr lang="en-IT" smtClean="0"/>
              <a:pPr/>
              <a:t>14</a:t>
            </a:fld>
            <a:endParaRPr lang="en-IT"/>
          </a:p>
        </p:txBody>
      </p:sp>
      <p:sp>
        <p:nvSpPr>
          <p:cNvPr id="8" name="TextBox 7">
            <a:extLst>
              <a:ext uri="{FF2B5EF4-FFF2-40B4-BE49-F238E27FC236}">
                <a16:creationId xmlns:a16="http://schemas.microsoft.com/office/drawing/2014/main" id="{669DDC56-D440-CDAA-AA20-B24E9C29FE90}"/>
              </a:ext>
            </a:extLst>
          </p:cNvPr>
          <p:cNvSpPr txBox="1"/>
          <p:nvPr/>
        </p:nvSpPr>
        <p:spPr>
          <a:xfrm>
            <a:off x="2596896" y="1139690"/>
            <a:ext cx="6096000" cy="461665"/>
          </a:xfrm>
          <a:prstGeom prst="rect">
            <a:avLst/>
          </a:prstGeom>
          <a:noFill/>
        </p:spPr>
        <p:txBody>
          <a:bodyPr wrap="square">
            <a:spAutoFit/>
          </a:bodyPr>
          <a:lstStyle/>
          <a:p>
            <a:pPr algn="ctr"/>
            <a:r>
              <a:rPr lang="en-US" sz="2400" dirty="0"/>
              <a:t>GSI21PS_MC simulation campaign</a:t>
            </a:r>
          </a:p>
        </p:txBody>
      </p:sp>
      <p:pic>
        <p:nvPicPr>
          <p:cNvPr id="9" name="Picture 8">
            <a:extLst>
              <a:ext uri="{FF2B5EF4-FFF2-40B4-BE49-F238E27FC236}">
                <a16:creationId xmlns:a16="http://schemas.microsoft.com/office/drawing/2014/main" id="{99C3DF5A-6450-26B8-5C2E-12651D720B5F}"/>
              </a:ext>
            </a:extLst>
          </p:cNvPr>
          <p:cNvPicPr>
            <a:picLocks noChangeAspect="1"/>
          </p:cNvPicPr>
          <p:nvPr/>
        </p:nvPicPr>
        <p:blipFill>
          <a:blip r:embed="rId2"/>
          <a:stretch>
            <a:fillRect/>
          </a:stretch>
        </p:blipFill>
        <p:spPr>
          <a:xfrm>
            <a:off x="838200" y="2663603"/>
            <a:ext cx="3797300" cy="3644900"/>
          </a:xfrm>
          <a:prstGeom prst="rect">
            <a:avLst/>
          </a:prstGeom>
        </p:spPr>
      </p:pic>
      <p:sp>
        <p:nvSpPr>
          <p:cNvPr id="10" name="Content Placeholder 2">
            <a:extLst>
              <a:ext uri="{FF2B5EF4-FFF2-40B4-BE49-F238E27FC236}">
                <a16:creationId xmlns:a16="http://schemas.microsoft.com/office/drawing/2014/main" id="{C329AE5B-4092-4743-791E-D24F871F5915}"/>
              </a:ext>
            </a:extLst>
          </p:cNvPr>
          <p:cNvSpPr txBox="1">
            <a:spLocks/>
          </p:cNvSpPr>
          <p:nvPr/>
        </p:nvSpPr>
        <p:spPr>
          <a:xfrm>
            <a:off x="5839968" y="3629437"/>
            <a:ext cx="5401056" cy="1325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Instead, important structures are predicted when considering the pairing of Z=2 and Z=1 particles</a:t>
            </a:r>
          </a:p>
        </p:txBody>
      </p:sp>
      <p:sp>
        <p:nvSpPr>
          <p:cNvPr id="7" name="TextBox 6">
            <a:extLst>
              <a:ext uri="{FF2B5EF4-FFF2-40B4-BE49-F238E27FC236}">
                <a16:creationId xmlns:a16="http://schemas.microsoft.com/office/drawing/2014/main" id="{254392A6-6E84-DF6C-F3FC-2277E7DE1C56}"/>
              </a:ext>
            </a:extLst>
          </p:cNvPr>
          <p:cNvSpPr txBox="1"/>
          <p:nvPr/>
        </p:nvSpPr>
        <p:spPr>
          <a:xfrm>
            <a:off x="2736850" y="3754490"/>
            <a:ext cx="1463040" cy="461665"/>
          </a:xfrm>
          <a:prstGeom prst="rect">
            <a:avLst/>
          </a:prstGeom>
          <a:noFill/>
        </p:spPr>
        <p:txBody>
          <a:bodyPr wrap="square">
            <a:spAutoFit/>
          </a:bodyPr>
          <a:lstStyle/>
          <a:p>
            <a:r>
              <a:rPr lang="en-US" sz="2400" dirty="0"/>
              <a:t>MC truth</a:t>
            </a:r>
          </a:p>
        </p:txBody>
      </p:sp>
    </p:spTree>
    <p:extLst>
      <p:ext uri="{BB962C8B-B14F-4D97-AF65-F5344CB8AC3E}">
        <p14:creationId xmlns:p14="http://schemas.microsoft.com/office/powerpoint/2010/main" val="104300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BEC0C-4830-CD84-CC41-734507C2D3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B00F7-BBE2-3AD6-9991-84BF6EA1F638}"/>
              </a:ext>
            </a:extLst>
          </p:cNvPr>
          <p:cNvSpPr>
            <a:spLocks noGrp="1"/>
          </p:cNvSpPr>
          <p:nvPr>
            <p:ph type="title"/>
          </p:nvPr>
        </p:nvSpPr>
        <p:spPr/>
        <p:txBody>
          <a:bodyPr/>
          <a:lstStyle/>
          <a:p>
            <a:r>
              <a:rPr lang="en-US" dirty="0"/>
              <a:t>What we just learned from MC (MC truth)</a:t>
            </a:r>
          </a:p>
        </p:txBody>
      </p:sp>
      <p:sp>
        <p:nvSpPr>
          <p:cNvPr id="3" name="Content Placeholder 2">
            <a:extLst>
              <a:ext uri="{FF2B5EF4-FFF2-40B4-BE49-F238E27FC236}">
                <a16:creationId xmlns:a16="http://schemas.microsoft.com/office/drawing/2014/main" id="{00B1E1EE-B4F9-F61E-DFF1-C478EB2DF58C}"/>
              </a:ext>
            </a:extLst>
          </p:cNvPr>
          <p:cNvSpPr>
            <a:spLocks noGrp="1"/>
          </p:cNvSpPr>
          <p:nvPr>
            <p:ph idx="1"/>
          </p:nvPr>
        </p:nvSpPr>
        <p:spPr>
          <a:xfrm>
            <a:off x="1027176" y="1919891"/>
            <a:ext cx="9793224" cy="743712"/>
          </a:xfrm>
        </p:spPr>
        <p:txBody>
          <a:bodyPr>
            <a:normAutofit/>
          </a:bodyPr>
          <a:lstStyle/>
          <a:p>
            <a:pPr marL="0" indent="0">
              <a:buNone/>
            </a:pPr>
            <a:r>
              <a:rPr lang="en-US" dirty="0"/>
              <a:t>Angular separation of Z=2 and Z=1 particles</a:t>
            </a:r>
          </a:p>
        </p:txBody>
      </p:sp>
      <p:sp>
        <p:nvSpPr>
          <p:cNvPr id="4" name="Date Placeholder 3">
            <a:extLst>
              <a:ext uri="{FF2B5EF4-FFF2-40B4-BE49-F238E27FC236}">
                <a16:creationId xmlns:a16="http://schemas.microsoft.com/office/drawing/2014/main" id="{E9642ECA-7775-A3A0-D330-5D6088B37C06}"/>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5F3AC139-2E20-CB92-BB69-873C9FE5BA4A}"/>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8F11D130-2BF1-A95F-08B4-3184A3CA5C22}"/>
              </a:ext>
            </a:extLst>
          </p:cNvPr>
          <p:cNvSpPr>
            <a:spLocks noGrp="1"/>
          </p:cNvSpPr>
          <p:nvPr>
            <p:ph type="sldNum" sz="quarter" idx="4"/>
          </p:nvPr>
        </p:nvSpPr>
        <p:spPr/>
        <p:txBody>
          <a:bodyPr/>
          <a:lstStyle/>
          <a:p>
            <a:fld id="{555ADFAD-214B-794C-B14F-6E41A21EECE1}" type="slidenum">
              <a:rPr lang="en-IT" smtClean="0"/>
              <a:pPr/>
              <a:t>15</a:t>
            </a:fld>
            <a:endParaRPr lang="en-IT"/>
          </a:p>
        </p:txBody>
      </p:sp>
      <p:sp>
        <p:nvSpPr>
          <p:cNvPr id="8" name="TextBox 7">
            <a:extLst>
              <a:ext uri="{FF2B5EF4-FFF2-40B4-BE49-F238E27FC236}">
                <a16:creationId xmlns:a16="http://schemas.microsoft.com/office/drawing/2014/main" id="{75218357-8811-9BA3-6EA7-285F1714A64A}"/>
              </a:ext>
            </a:extLst>
          </p:cNvPr>
          <p:cNvSpPr txBox="1"/>
          <p:nvPr/>
        </p:nvSpPr>
        <p:spPr>
          <a:xfrm>
            <a:off x="2596896" y="1139690"/>
            <a:ext cx="6096000" cy="461665"/>
          </a:xfrm>
          <a:prstGeom prst="rect">
            <a:avLst/>
          </a:prstGeom>
          <a:noFill/>
        </p:spPr>
        <p:txBody>
          <a:bodyPr wrap="square">
            <a:spAutoFit/>
          </a:bodyPr>
          <a:lstStyle/>
          <a:p>
            <a:pPr algn="ctr"/>
            <a:r>
              <a:rPr lang="en-US" sz="2400" dirty="0"/>
              <a:t>GSI21PS_MC simulation campaign</a:t>
            </a:r>
          </a:p>
        </p:txBody>
      </p:sp>
      <p:pic>
        <p:nvPicPr>
          <p:cNvPr id="7" name="Picture 6">
            <a:extLst>
              <a:ext uri="{FF2B5EF4-FFF2-40B4-BE49-F238E27FC236}">
                <a16:creationId xmlns:a16="http://schemas.microsoft.com/office/drawing/2014/main" id="{F0862AC3-7E6A-4C29-B1D0-30CA1A61AC29}"/>
              </a:ext>
            </a:extLst>
          </p:cNvPr>
          <p:cNvPicPr>
            <a:picLocks noChangeAspect="1"/>
          </p:cNvPicPr>
          <p:nvPr/>
        </p:nvPicPr>
        <p:blipFill>
          <a:blip r:embed="rId3"/>
          <a:stretch>
            <a:fillRect/>
          </a:stretch>
        </p:blipFill>
        <p:spPr>
          <a:xfrm>
            <a:off x="872910" y="2465253"/>
            <a:ext cx="4049356" cy="3886840"/>
          </a:xfrm>
          <a:prstGeom prst="rect">
            <a:avLst/>
          </a:prstGeom>
        </p:spPr>
      </p:pic>
      <p:sp>
        <p:nvSpPr>
          <p:cNvPr id="11" name="TextBox 10">
            <a:extLst>
              <a:ext uri="{FF2B5EF4-FFF2-40B4-BE49-F238E27FC236}">
                <a16:creationId xmlns:a16="http://schemas.microsoft.com/office/drawing/2014/main" id="{EC668056-BBB9-F5B1-FDF3-F217EF32D009}"/>
              </a:ext>
            </a:extLst>
          </p:cNvPr>
          <p:cNvSpPr txBox="1"/>
          <p:nvPr/>
        </p:nvSpPr>
        <p:spPr>
          <a:xfrm>
            <a:off x="5259324" y="3731706"/>
            <a:ext cx="6518148" cy="1569660"/>
          </a:xfrm>
          <a:prstGeom prst="rect">
            <a:avLst/>
          </a:prstGeom>
          <a:noFill/>
        </p:spPr>
        <p:txBody>
          <a:bodyPr wrap="square" rtlCol="0">
            <a:spAutoFit/>
          </a:bodyPr>
          <a:lstStyle/>
          <a:p>
            <a:r>
              <a:rPr lang="en-US" sz="2400" dirty="0"/>
              <a:t>What are these structures?</a:t>
            </a:r>
          </a:p>
          <a:p>
            <a:endParaRPr lang="en-US" sz="2400" dirty="0"/>
          </a:p>
          <a:p>
            <a:r>
              <a:rPr lang="en-US" sz="2400" dirty="0">
                <a:solidFill>
                  <a:srgbClr val="C00000"/>
                </a:solidFill>
              </a:rPr>
              <a:t>➔ There are other nuclei exhibiting prompt decay similarly ton the </a:t>
            </a:r>
            <a:r>
              <a:rPr lang="en-US" sz="2400" baseline="30000" dirty="0">
                <a:solidFill>
                  <a:srgbClr val="C00000"/>
                </a:solidFill>
              </a:rPr>
              <a:t>8</a:t>
            </a:r>
            <a:r>
              <a:rPr lang="en-US" sz="2400" dirty="0">
                <a:solidFill>
                  <a:srgbClr val="C00000"/>
                </a:solidFill>
              </a:rPr>
              <a:t>Be case</a:t>
            </a:r>
          </a:p>
        </p:txBody>
      </p:sp>
      <p:sp>
        <p:nvSpPr>
          <p:cNvPr id="10" name="TextBox 9">
            <a:extLst>
              <a:ext uri="{FF2B5EF4-FFF2-40B4-BE49-F238E27FC236}">
                <a16:creationId xmlns:a16="http://schemas.microsoft.com/office/drawing/2014/main" id="{36D00D9B-09BF-50AA-EE5E-618DC6432A80}"/>
              </a:ext>
            </a:extLst>
          </p:cNvPr>
          <p:cNvSpPr txBox="1"/>
          <p:nvPr/>
        </p:nvSpPr>
        <p:spPr>
          <a:xfrm>
            <a:off x="2897588" y="3539628"/>
            <a:ext cx="1463040" cy="461665"/>
          </a:xfrm>
          <a:prstGeom prst="rect">
            <a:avLst/>
          </a:prstGeom>
          <a:noFill/>
        </p:spPr>
        <p:txBody>
          <a:bodyPr wrap="square">
            <a:spAutoFit/>
          </a:bodyPr>
          <a:lstStyle/>
          <a:p>
            <a:r>
              <a:rPr lang="en-US" sz="2400" dirty="0"/>
              <a:t>MC truth</a:t>
            </a:r>
          </a:p>
        </p:txBody>
      </p:sp>
    </p:spTree>
    <p:extLst>
      <p:ext uri="{BB962C8B-B14F-4D97-AF65-F5344CB8AC3E}">
        <p14:creationId xmlns:p14="http://schemas.microsoft.com/office/powerpoint/2010/main" val="59687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6747-0982-EAB6-428C-E86AF1B58602}"/>
              </a:ext>
            </a:extLst>
          </p:cNvPr>
          <p:cNvSpPr>
            <a:spLocks noGrp="1"/>
          </p:cNvSpPr>
          <p:nvPr>
            <p:ph type="title"/>
          </p:nvPr>
        </p:nvSpPr>
        <p:spPr/>
        <p:txBody>
          <a:bodyPr/>
          <a:lstStyle/>
          <a:p>
            <a:r>
              <a:rPr lang="en-US" dirty="0"/>
              <a:t>Interesting prompt decay cases:</a:t>
            </a:r>
          </a:p>
        </p:txBody>
      </p:sp>
      <p:sp>
        <p:nvSpPr>
          <p:cNvPr id="3" name="Content Placeholder 2">
            <a:extLst>
              <a:ext uri="{FF2B5EF4-FFF2-40B4-BE49-F238E27FC236}">
                <a16:creationId xmlns:a16="http://schemas.microsoft.com/office/drawing/2014/main" id="{ACAC3E52-36AD-324F-895F-7B23DDB0130D}"/>
              </a:ext>
            </a:extLst>
          </p:cNvPr>
          <p:cNvSpPr>
            <a:spLocks noGrp="1"/>
          </p:cNvSpPr>
          <p:nvPr>
            <p:ph idx="1"/>
          </p:nvPr>
        </p:nvSpPr>
        <p:spPr/>
        <p:txBody>
          <a:bodyPr/>
          <a:lstStyle/>
          <a:p>
            <a:pPr marL="514350" indent="-514350">
              <a:buFont typeface="+mj-lt"/>
              <a:buAutoNum type="arabicPeriod"/>
            </a:pPr>
            <a:r>
              <a:rPr lang="en-US" baseline="30000" dirty="0"/>
              <a:t>4</a:t>
            </a:r>
            <a:r>
              <a:rPr lang="en-US" dirty="0"/>
              <a:t>Li → </a:t>
            </a:r>
            <a:r>
              <a:rPr lang="en-US" baseline="30000" dirty="0"/>
              <a:t>3</a:t>
            </a:r>
            <a:r>
              <a:rPr lang="en-US" dirty="0"/>
              <a:t>He + p</a:t>
            </a:r>
          </a:p>
          <a:p>
            <a:pPr marL="514350" indent="-514350">
              <a:buFont typeface="+mj-lt"/>
              <a:buAutoNum type="arabicPeriod"/>
            </a:pPr>
            <a:r>
              <a:rPr lang="en-US" baseline="30000" dirty="0"/>
              <a:t>5</a:t>
            </a:r>
            <a:r>
              <a:rPr lang="en-US" dirty="0"/>
              <a:t>Li → </a:t>
            </a:r>
            <a:r>
              <a:rPr lang="en-US" baseline="30000" dirty="0"/>
              <a:t>4</a:t>
            </a:r>
            <a:r>
              <a:rPr lang="en-US" dirty="0"/>
              <a:t>He + p</a:t>
            </a:r>
          </a:p>
          <a:p>
            <a:pPr marL="514350" indent="-514350">
              <a:buFont typeface="+mj-lt"/>
              <a:buAutoNum type="arabicPeriod"/>
            </a:pPr>
            <a:r>
              <a:rPr lang="en-US" baseline="30000" dirty="0"/>
              <a:t>6</a:t>
            </a:r>
            <a:r>
              <a:rPr lang="en-US" dirty="0"/>
              <a:t>Li* → </a:t>
            </a:r>
            <a:r>
              <a:rPr lang="en-US" baseline="30000" dirty="0"/>
              <a:t>4</a:t>
            </a:r>
            <a:r>
              <a:rPr lang="en-US" dirty="0"/>
              <a:t>He + d</a:t>
            </a:r>
          </a:p>
          <a:p>
            <a:pPr marL="0" indent="0">
              <a:buNone/>
            </a:pPr>
            <a:endParaRPr lang="en-US" dirty="0"/>
          </a:p>
          <a:p>
            <a:pPr marL="514350" indent="-514350">
              <a:buFont typeface="+mj-lt"/>
              <a:buAutoNum type="arabicPeriod"/>
            </a:pPr>
            <a:endParaRPr lang="en-US" dirty="0"/>
          </a:p>
        </p:txBody>
      </p:sp>
      <p:sp>
        <p:nvSpPr>
          <p:cNvPr id="4" name="Date Placeholder 3">
            <a:extLst>
              <a:ext uri="{FF2B5EF4-FFF2-40B4-BE49-F238E27FC236}">
                <a16:creationId xmlns:a16="http://schemas.microsoft.com/office/drawing/2014/main" id="{24339F0F-070E-6F8A-1BBC-EE2D434ABF56}"/>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09AB1173-0CD0-8392-A03A-41335F53BAA5}"/>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FD34E5AC-4228-7C6C-05CD-0AC620D087A8}"/>
              </a:ext>
            </a:extLst>
          </p:cNvPr>
          <p:cNvSpPr>
            <a:spLocks noGrp="1"/>
          </p:cNvSpPr>
          <p:nvPr>
            <p:ph type="sldNum" sz="quarter" idx="4"/>
          </p:nvPr>
        </p:nvSpPr>
        <p:spPr/>
        <p:txBody>
          <a:bodyPr/>
          <a:lstStyle/>
          <a:p>
            <a:fld id="{555ADFAD-214B-794C-B14F-6E41A21EECE1}" type="slidenum">
              <a:rPr lang="en-IT" smtClean="0"/>
              <a:pPr/>
              <a:t>16</a:t>
            </a:fld>
            <a:endParaRPr lang="en-IT"/>
          </a:p>
        </p:txBody>
      </p:sp>
      <p:sp>
        <p:nvSpPr>
          <p:cNvPr id="7" name="TextBox 6">
            <a:extLst>
              <a:ext uri="{FF2B5EF4-FFF2-40B4-BE49-F238E27FC236}">
                <a16:creationId xmlns:a16="http://schemas.microsoft.com/office/drawing/2014/main" id="{DDF1C767-BA9A-4689-B91C-75B898F9687E}"/>
              </a:ext>
            </a:extLst>
          </p:cNvPr>
          <p:cNvSpPr txBox="1"/>
          <p:nvPr/>
        </p:nvSpPr>
        <p:spPr>
          <a:xfrm>
            <a:off x="4404360" y="1536192"/>
            <a:ext cx="4588115" cy="461665"/>
          </a:xfrm>
          <a:prstGeom prst="rect">
            <a:avLst/>
          </a:prstGeom>
          <a:noFill/>
        </p:spPr>
        <p:txBody>
          <a:bodyPr wrap="none" rtlCol="0">
            <a:spAutoFit/>
          </a:bodyPr>
          <a:lstStyle/>
          <a:p>
            <a:r>
              <a:rPr lang="en-US" sz="2400" dirty="0">
                <a:latin typeface="Symbol" pitchFamily="2" charset="2"/>
              </a:rPr>
              <a:t>t</a:t>
            </a:r>
            <a:r>
              <a:rPr lang="en-US" sz="2400" dirty="0"/>
              <a:t> </a:t>
            </a:r>
            <a:r>
              <a:rPr lang="en-US" sz="2400" dirty="0">
                <a:latin typeface="Arial" panose="020B0604020202020204" pitchFamily="34" charset="0"/>
                <a:cs typeface="Arial" panose="020B0604020202020204" pitchFamily="34" charset="0"/>
              </a:rPr>
              <a:t>= 9.10 10</a:t>
            </a:r>
            <a:r>
              <a:rPr lang="en-US" sz="2400" baseline="30000" dirty="0">
                <a:latin typeface="Arial" panose="020B0604020202020204" pitchFamily="34" charset="0"/>
                <a:cs typeface="Arial" panose="020B0604020202020204" pitchFamily="34" charset="0"/>
              </a:rPr>
              <a:t>-23</a:t>
            </a:r>
            <a:r>
              <a:rPr lang="en-US" sz="2400" dirty="0">
                <a:latin typeface="Arial" panose="020B0604020202020204" pitchFamily="34" charset="0"/>
                <a:cs typeface="Arial" panose="020B0604020202020204" pitchFamily="34" charset="0"/>
              </a:rPr>
              <a:t> s  M(</a:t>
            </a:r>
            <a:r>
              <a:rPr lang="en-US" sz="2400" baseline="30000" dirty="0"/>
              <a:t>4</a:t>
            </a:r>
            <a:r>
              <a:rPr lang="en-US" sz="2400" dirty="0"/>
              <a:t>Li) = 4.0255 u </a:t>
            </a:r>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CCCC6AB-4DA4-98E1-7E92-CCA57026B75E}"/>
              </a:ext>
            </a:extLst>
          </p:cNvPr>
          <p:cNvSpPr txBox="1"/>
          <p:nvPr/>
        </p:nvSpPr>
        <p:spPr>
          <a:xfrm>
            <a:off x="4404359" y="2010049"/>
            <a:ext cx="4597734" cy="461665"/>
          </a:xfrm>
          <a:prstGeom prst="rect">
            <a:avLst/>
          </a:prstGeom>
          <a:noFill/>
        </p:spPr>
        <p:txBody>
          <a:bodyPr wrap="none" rtlCol="0">
            <a:spAutoFit/>
          </a:bodyPr>
          <a:lstStyle/>
          <a:p>
            <a:r>
              <a:rPr lang="en-US" sz="2400" dirty="0">
                <a:latin typeface="Symbol" pitchFamily="2" charset="2"/>
              </a:rPr>
              <a:t>t</a:t>
            </a:r>
            <a:r>
              <a:rPr lang="en-US" sz="2400" dirty="0"/>
              <a:t> </a:t>
            </a:r>
            <a:r>
              <a:rPr lang="en-US" sz="2400" dirty="0">
                <a:latin typeface="Arial" panose="020B0604020202020204" pitchFamily="34" charset="0"/>
                <a:cs typeface="Arial" panose="020B0604020202020204" pitchFamily="34" charset="0"/>
              </a:rPr>
              <a:t>= 3.04 10</a:t>
            </a:r>
            <a:r>
              <a:rPr lang="en-US" sz="2400" baseline="30000" dirty="0">
                <a:latin typeface="Arial" panose="020B0604020202020204" pitchFamily="34" charset="0"/>
                <a:cs typeface="Arial" panose="020B0604020202020204" pitchFamily="34" charset="0"/>
              </a:rPr>
              <a:t>-22</a:t>
            </a:r>
            <a:r>
              <a:rPr lang="en-US" sz="2400" dirty="0">
                <a:latin typeface="Arial" panose="020B0604020202020204" pitchFamily="34" charset="0"/>
                <a:cs typeface="Arial" panose="020B0604020202020204" pitchFamily="34" charset="0"/>
              </a:rPr>
              <a:t> s  M(</a:t>
            </a:r>
            <a:r>
              <a:rPr lang="en-US" sz="2400" baseline="30000" dirty="0">
                <a:latin typeface="Arial" panose="020B0604020202020204" pitchFamily="34" charset="0"/>
                <a:cs typeface="Arial" panose="020B0604020202020204" pitchFamily="34" charset="0"/>
              </a:rPr>
              <a:t>5</a:t>
            </a:r>
            <a:r>
              <a:rPr lang="en-US" sz="2400" dirty="0"/>
              <a:t>Li) = 5.0109 u </a:t>
            </a: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A48725F-59EA-A11F-B56F-82ABEBF6D7B4}"/>
              </a:ext>
            </a:extLst>
          </p:cNvPr>
          <p:cNvSpPr txBox="1"/>
          <p:nvPr/>
        </p:nvSpPr>
        <p:spPr>
          <a:xfrm>
            <a:off x="4404359" y="2471714"/>
            <a:ext cx="4596130" cy="461665"/>
          </a:xfrm>
          <a:prstGeom prst="rect">
            <a:avLst/>
          </a:prstGeom>
          <a:noFill/>
        </p:spPr>
        <p:txBody>
          <a:bodyPr wrap="none" rtlCol="0">
            <a:spAutoFit/>
          </a:bodyPr>
          <a:lstStyle/>
          <a:p>
            <a:r>
              <a:rPr lang="en-US" sz="2400" dirty="0">
                <a:latin typeface="Symbol" pitchFamily="2" charset="2"/>
              </a:rPr>
              <a:t>t</a:t>
            </a:r>
            <a:r>
              <a:rPr lang="en-US" sz="2400" dirty="0"/>
              <a:t> </a:t>
            </a:r>
            <a:r>
              <a:rPr lang="en-US" sz="2400" dirty="0">
                <a:latin typeface="Arial" panose="020B0604020202020204" pitchFamily="34" charset="0"/>
                <a:cs typeface="Arial" panose="020B0604020202020204" pitchFamily="34" charset="0"/>
              </a:rPr>
              <a:t>= 7.6 10</a:t>
            </a:r>
            <a:r>
              <a:rPr lang="en-US" sz="2400" baseline="30000" dirty="0">
                <a:latin typeface="Arial" panose="020B0604020202020204" pitchFamily="34" charset="0"/>
                <a:cs typeface="Arial" panose="020B0604020202020204" pitchFamily="34" charset="0"/>
              </a:rPr>
              <a:t>-23</a:t>
            </a:r>
            <a:r>
              <a:rPr lang="en-US" sz="2400" dirty="0">
                <a:latin typeface="Arial" panose="020B0604020202020204" pitchFamily="34" charset="0"/>
                <a:cs typeface="Arial" panose="020B0604020202020204" pitchFamily="34" charset="0"/>
              </a:rPr>
              <a:t> s    M(</a:t>
            </a:r>
            <a:r>
              <a:rPr lang="en-US" sz="2400" baseline="30000" dirty="0">
                <a:latin typeface="Arial" panose="020B0604020202020204" pitchFamily="34" charset="0"/>
                <a:cs typeface="Arial" panose="020B0604020202020204" pitchFamily="34" charset="0"/>
              </a:rPr>
              <a:t>6</a:t>
            </a:r>
            <a:r>
              <a:rPr lang="en-US" sz="2400" dirty="0"/>
              <a:t>Li) = 5.6031 u </a:t>
            </a:r>
            <a:endParaRPr lang="en-US" sz="2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109E108-431E-0BAF-5366-E71D559182C5}"/>
              </a:ext>
            </a:extLst>
          </p:cNvPr>
          <p:cNvSpPr txBox="1"/>
          <p:nvPr/>
        </p:nvSpPr>
        <p:spPr>
          <a:xfrm>
            <a:off x="3998976" y="3547649"/>
            <a:ext cx="8193024" cy="1938992"/>
          </a:xfrm>
          <a:prstGeom prst="rect">
            <a:avLst/>
          </a:prstGeom>
          <a:noFill/>
        </p:spPr>
        <p:txBody>
          <a:bodyPr wrap="square">
            <a:spAutoFit/>
          </a:bodyPr>
          <a:lstStyle/>
          <a:p>
            <a:r>
              <a:rPr lang="en-US" sz="2400" baseline="30000" dirty="0">
                <a:solidFill>
                  <a:srgbClr val="C00000"/>
                </a:solidFill>
              </a:rPr>
              <a:t>6</a:t>
            </a:r>
            <a:r>
              <a:rPr lang="en-US" sz="2400" dirty="0">
                <a:solidFill>
                  <a:srgbClr val="C00000"/>
                </a:solidFill>
              </a:rPr>
              <a:t>Li is stable, but his excited levels can have a strong prompt decay:</a:t>
            </a:r>
          </a:p>
          <a:p>
            <a:r>
              <a:rPr lang="en-US" sz="2400" dirty="0">
                <a:solidFill>
                  <a:srgbClr val="C00000"/>
                </a:solidFill>
              </a:rPr>
              <a:t>M(</a:t>
            </a:r>
            <a:r>
              <a:rPr lang="en-US" sz="2400" baseline="30000" dirty="0">
                <a:solidFill>
                  <a:srgbClr val="C00000"/>
                </a:solidFill>
              </a:rPr>
              <a:t>6</a:t>
            </a:r>
            <a:r>
              <a:rPr lang="en-US" sz="2400" dirty="0">
                <a:solidFill>
                  <a:srgbClr val="C00000"/>
                </a:solidFill>
              </a:rPr>
              <a:t>Li </a:t>
            </a:r>
            <a:r>
              <a:rPr lang="en-US" sz="2400" dirty="0" err="1">
                <a:solidFill>
                  <a:srgbClr val="C00000"/>
                </a:solidFill>
              </a:rPr>
              <a:t>g.s.</a:t>
            </a:r>
            <a:r>
              <a:rPr lang="en-US" sz="2400" dirty="0">
                <a:solidFill>
                  <a:srgbClr val="C00000"/>
                </a:solidFill>
              </a:rPr>
              <a:t>) = 5.6015 GeV/c</a:t>
            </a:r>
            <a:r>
              <a:rPr lang="en-US" sz="2400" baseline="30000" dirty="0">
                <a:solidFill>
                  <a:srgbClr val="C00000"/>
                </a:solidFill>
              </a:rPr>
              <a:t>2 </a:t>
            </a:r>
            <a:r>
              <a:rPr lang="en-US" sz="2400" dirty="0">
                <a:solidFill>
                  <a:srgbClr val="C00000"/>
                </a:solidFill>
              </a:rPr>
              <a:t>; M(</a:t>
            </a:r>
            <a:r>
              <a:rPr lang="en-US" sz="2400" baseline="30000" dirty="0">
                <a:solidFill>
                  <a:srgbClr val="C00000"/>
                </a:solidFill>
              </a:rPr>
              <a:t>4</a:t>
            </a:r>
            <a:r>
              <a:rPr lang="en-US" sz="2400" dirty="0">
                <a:solidFill>
                  <a:srgbClr val="C00000"/>
                </a:solidFill>
              </a:rPr>
              <a:t>He) + M(</a:t>
            </a:r>
            <a:r>
              <a:rPr lang="en-US" sz="2400" baseline="30000" dirty="0">
                <a:solidFill>
                  <a:srgbClr val="C00000"/>
                </a:solidFill>
              </a:rPr>
              <a:t>2</a:t>
            </a:r>
            <a:r>
              <a:rPr lang="en-US" sz="2400" dirty="0">
                <a:solidFill>
                  <a:srgbClr val="C00000"/>
                </a:solidFill>
              </a:rPr>
              <a:t>H) = 5.6030 GeV/c</a:t>
            </a:r>
            <a:r>
              <a:rPr lang="en-US" sz="2400" baseline="30000" dirty="0">
                <a:solidFill>
                  <a:srgbClr val="C00000"/>
                </a:solidFill>
              </a:rPr>
              <a:t>2 </a:t>
            </a:r>
            <a:r>
              <a:rPr lang="en-US" sz="2400" dirty="0">
                <a:solidFill>
                  <a:srgbClr val="C00000"/>
                </a:solidFill>
              </a:rPr>
              <a:t>➔</a:t>
            </a:r>
            <a:r>
              <a:rPr lang="en-US" sz="2400" dirty="0">
                <a:solidFill>
                  <a:srgbClr val="C00000"/>
                </a:solidFill>
                <a:latin typeface="Symbol" pitchFamily="2" charset="2"/>
              </a:rPr>
              <a:t>D</a:t>
            </a:r>
            <a:r>
              <a:rPr lang="en-US" sz="2400" dirty="0">
                <a:solidFill>
                  <a:srgbClr val="C00000"/>
                </a:solidFill>
              </a:rPr>
              <a:t>M = 1.47 MeV/c</a:t>
            </a:r>
            <a:r>
              <a:rPr lang="en-US" sz="2400" baseline="30000" dirty="0">
                <a:solidFill>
                  <a:srgbClr val="C00000"/>
                </a:solidFill>
              </a:rPr>
              <a:t>2</a:t>
            </a:r>
          </a:p>
          <a:p>
            <a:r>
              <a:rPr lang="en-US" sz="2400" i="1" dirty="0">
                <a:solidFill>
                  <a:srgbClr val="7030A0"/>
                </a:solidFill>
              </a:rPr>
              <a:t>(excluding the 0</a:t>
            </a:r>
            <a:r>
              <a:rPr lang="en-US" sz="2400" i="1" baseline="30000" dirty="0">
                <a:solidFill>
                  <a:srgbClr val="7030A0"/>
                </a:solidFill>
              </a:rPr>
              <a:t>+</a:t>
            </a:r>
            <a:r>
              <a:rPr lang="en-US" sz="2400" i="1" dirty="0">
                <a:solidFill>
                  <a:srgbClr val="7030A0"/>
                </a:solidFill>
              </a:rPr>
              <a:t> 3.563 MeV level because of quantum numbers</a:t>
            </a:r>
            <a:r>
              <a:rPr lang="en-US" sz="2400" dirty="0">
                <a:solidFill>
                  <a:srgbClr val="C00000"/>
                </a:solidFill>
              </a:rPr>
              <a:t>)</a:t>
            </a:r>
          </a:p>
        </p:txBody>
      </p:sp>
      <p:grpSp>
        <p:nvGrpSpPr>
          <p:cNvPr id="14" name="Group 13">
            <a:extLst>
              <a:ext uri="{FF2B5EF4-FFF2-40B4-BE49-F238E27FC236}">
                <a16:creationId xmlns:a16="http://schemas.microsoft.com/office/drawing/2014/main" id="{C0CEEE61-674A-1D45-7A0B-D6E80FC52B93}"/>
              </a:ext>
            </a:extLst>
          </p:cNvPr>
          <p:cNvGrpSpPr/>
          <p:nvPr/>
        </p:nvGrpSpPr>
        <p:grpSpPr>
          <a:xfrm>
            <a:off x="279527" y="3297582"/>
            <a:ext cx="2815082" cy="3302000"/>
            <a:chOff x="838200" y="3191565"/>
            <a:chExt cx="2815082" cy="3302000"/>
          </a:xfrm>
        </p:grpSpPr>
        <p:pic>
          <p:nvPicPr>
            <p:cNvPr id="10" name="Picture 9">
              <a:extLst>
                <a:ext uri="{FF2B5EF4-FFF2-40B4-BE49-F238E27FC236}">
                  <a16:creationId xmlns:a16="http://schemas.microsoft.com/office/drawing/2014/main" id="{6FB8471D-6CBD-9730-6864-9A704ECC52E8}"/>
                </a:ext>
              </a:extLst>
            </p:cNvPr>
            <p:cNvPicPr>
              <a:picLocks noChangeAspect="1"/>
            </p:cNvPicPr>
            <p:nvPr/>
          </p:nvPicPr>
          <p:blipFill>
            <a:blip r:embed="rId3"/>
            <a:stretch>
              <a:fillRect/>
            </a:stretch>
          </p:blipFill>
          <p:spPr>
            <a:xfrm>
              <a:off x="1125982" y="3191565"/>
              <a:ext cx="2527300" cy="3302000"/>
            </a:xfrm>
            <a:prstGeom prst="rect">
              <a:avLst/>
            </a:prstGeom>
          </p:spPr>
        </p:pic>
        <p:sp>
          <p:nvSpPr>
            <p:cNvPr id="11" name="Rectangle 10">
              <a:extLst>
                <a:ext uri="{FF2B5EF4-FFF2-40B4-BE49-F238E27FC236}">
                  <a16:creationId xmlns:a16="http://schemas.microsoft.com/office/drawing/2014/main" id="{36B778BA-EEEF-9AE5-CB0A-95940C88C8B7}"/>
                </a:ext>
              </a:extLst>
            </p:cNvPr>
            <p:cNvSpPr/>
            <p:nvPr/>
          </p:nvSpPr>
          <p:spPr>
            <a:xfrm>
              <a:off x="838200" y="3560064"/>
              <a:ext cx="1161288" cy="13000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3E81DC-0AA4-2A7C-FD0A-A32C99F73215}"/>
                </a:ext>
              </a:extLst>
            </p:cNvPr>
            <p:cNvSpPr/>
            <p:nvPr/>
          </p:nvSpPr>
          <p:spPr>
            <a:xfrm>
              <a:off x="838200" y="5754624"/>
              <a:ext cx="1161288" cy="6339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3523845E-5B82-2190-F7E4-C5EB06CB7C82}"/>
              </a:ext>
            </a:extLst>
          </p:cNvPr>
          <p:cNvCxnSpPr>
            <a:cxnSpLocks/>
          </p:cNvCxnSpPr>
          <p:nvPr/>
        </p:nvCxnSpPr>
        <p:spPr>
          <a:xfrm>
            <a:off x="2008124" y="2933379"/>
            <a:ext cx="1990852" cy="73270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99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78B2-5DF5-635D-9B6B-B498A86BDACF}"/>
              </a:ext>
            </a:extLst>
          </p:cNvPr>
          <p:cNvSpPr>
            <a:spLocks noGrp="1"/>
          </p:cNvSpPr>
          <p:nvPr>
            <p:ph type="title"/>
          </p:nvPr>
        </p:nvSpPr>
        <p:spPr/>
        <p:txBody>
          <a:bodyPr/>
          <a:lstStyle/>
          <a:p>
            <a:r>
              <a:rPr lang="en-US" dirty="0"/>
              <a:t>MC truth analysis: </a:t>
            </a:r>
            <a:r>
              <a:rPr lang="en-US" baseline="30000" dirty="0"/>
              <a:t>4</a:t>
            </a:r>
            <a:r>
              <a:rPr lang="en-US" dirty="0"/>
              <a:t>Li region</a:t>
            </a:r>
          </a:p>
        </p:txBody>
      </p:sp>
      <p:sp>
        <p:nvSpPr>
          <p:cNvPr id="4" name="Date Placeholder 3">
            <a:extLst>
              <a:ext uri="{FF2B5EF4-FFF2-40B4-BE49-F238E27FC236}">
                <a16:creationId xmlns:a16="http://schemas.microsoft.com/office/drawing/2014/main" id="{03A3D24B-892B-E364-DC51-C5BBB52720B4}"/>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52710BD5-48E8-DEC0-6086-48869A1A2C82}"/>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F4945F2E-0896-6251-0DA9-513B9436AE60}"/>
              </a:ext>
            </a:extLst>
          </p:cNvPr>
          <p:cNvSpPr>
            <a:spLocks noGrp="1"/>
          </p:cNvSpPr>
          <p:nvPr>
            <p:ph type="sldNum" sz="quarter" idx="4"/>
          </p:nvPr>
        </p:nvSpPr>
        <p:spPr/>
        <p:txBody>
          <a:bodyPr/>
          <a:lstStyle/>
          <a:p>
            <a:fld id="{555ADFAD-214B-794C-B14F-6E41A21EECE1}" type="slidenum">
              <a:rPr lang="en-IT" smtClean="0"/>
              <a:pPr/>
              <a:t>17</a:t>
            </a:fld>
            <a:endParaRPr lang="en-IT"/>
          </a:p>
        </p:txBody>
      </p:sp>
      <p:pic>
        <p:nvPicPr>
          <p:cNvPr id="7" name="Picture 6">
            <a:extLst>
              <a:ext uri="{FF2B5EF4-FFF2-40B4-BE49-F238E27FC236}">
                <a16:creationId xmlns:a16="http://schemas.microsoft.com/office/drawing/2014/main" id="{C0731CED-7CFF-49D3-105C-FE3842BB4A81}"/>
              </a:ext>
            </a:extLst>
          </p:cNvPr>
          <p:cNvPicPr>
            <a:picLocks noChangeAspect="1"/>
          </p:cNvPicPr>
          <p:nvPr/>
        </p:nvPicPr>
        <p:blipFill>
          <a:blip r:embed="rId2"/>
          <a:stretch>
            <a:fillRect/>
          </a:stretch>
        </p:blipFill>
        <p:spPr>
          <a:xfrm>
            <a:off x="728980" y="1777238"/>
            <a:ext cx="9353804" cy="4481706"/>
          </a:xfrm>
          <a:prstGeom prst="rect">
            <a:avLst/>
          </a:prstGeom>
        </p:spPr>
      </p:pic>
      <p:sp>
        <p:nvSpPr>
          <p:cNvPr id="8" name="TextBox 7">
            <a:extLst>
              <a:ext uri="{FF2B5EF4-FFF2-40B4-BE49-F238E27FC236}">
                <a16:creationId xmlns:a16="http://schemas.microsoft.com/office/drawing/2014/main" id="{0452E654-D8E3-8432-96F3-B0052B5CEA33}"/>
              </a:ext>
            </a:extLst>
          </p:cNvPr>
          <p:cNvSpPr txBox="1"/>
          <p:nvPr/>
        </p:nvSpPr>
        <p:spPr>
          <a:xfrm>
            <a:off x="2394399" y="2967335"/>
            <a:ext cx="2055681" cy="830997"/>
          </a:xfrm>
          <a:prstGeom prst="rect">
            <a:avLst/>
          </a:prstGeom>
          <a:noFill/>
        </p:spPr>
        <p:txBody>
          <a:bodyPr wrap="square" rtlCol="0">
            <a:spAutoFit/>
          </a:bodyPr>
          <a:lstStyle/>
          <a:p>
            <a:r>
              <a:rPr lang="en-US" sz="2400" dirty="0">
                <a:solidFill>
                  <a:srgbClr val="0432FF"/>
                </a:solidFill>
              </a:rPr>
              <a:t>Invariant mass of </a:t>
            </a:r>
            <a:r>
              <a:rPr lang="en-US" sz="2400" baseline="30000" dirty="0">
                <a:solidFill>
                  <a:srgbClr val="0432FF"/>
                </a:solidFill>
              </a:rPr>
              <a:t>3</a:t>
            </a:r>
            <a:r>
              <a:rPr lang="en-US" sz="2400" dirty="0">
                <a:solidFill>
                  <a:srgbClr val="0432FF"/>
                </a:solidFill>
              </a:rPr>
              <a:t>He + p</a:t>
            </a:r>
          </a:p>
        </p:txBody>
      </p:sp>
      <p:sp>
        <p:nvSpPr>
          <p:cNvPr id="9" name="TextBox 8">
            <a:extLst>
              <a:ext uri="{FF2B5EF4-FFF2-40B4-BE49-F238E27FC236}">
                <a16:creationId xmlns:a16="http://schemas.microsoft.com/office/drawing/2014/main" id="{47DFE4DA-BBF2-5B84-A129-AFD834DB9755}"/>
              </a:ext>
            </a:extLst>
          </p:cNvPr>
          <p:cNvSpPr txBox="1"/>
          <p:nvPr/>
        </p:nvSpPr>
        <p:spPr>
          <a:xfrm>
            <a:off x="7257195" y="3429000"/>
            <a:ext cx="1931876" cy="461665"/>
          </a:xfrm>
          <a:prstGeom prst="rect">
            <a:avLst/>
          </a:prstGeom>
          <a:noFill/>
        </p:spPr>
        <p:txBody>
          <a:bodyPr wrap="none" rtlCol="0">
            <a:spAutoFit/>
          </a:bodyPr>
          <a:lstStyle/>
          <a:p>
            <a:r>
              <a:rPr lang="en-US" sz="2400" dirty="0" err="1">
                <a:solidFill>
                  <a:srgbClr val="0432FF"/>
                </a:solidFill>
                <a:latin typeface="Symbol" pitchFamily="2" charset="2"/>
              </a:rPr>
              <a:t>Dq</a:t>
            </a:r>
            <a:r>
              <a:rPr lang="en-US" sz="2400" dirty="0">
                <a:solidFill>
                  <a:srgbClr val="0432FF"/>
                </a:solidFill>
              </a:rPr>
              <a:t> for </a:t>
            </a:r>
            <a:r>
              <a:rPr lang="en-US" sz="2400" baseline="30000" dirty="0">
                <a:solidFill>
                  <a:srgbClr val="0432FF"/>
                </a:solidFill>
              </a:rPr>
              <a:t>3</a:t>
            </a:r>
            <a:r>
              <a:rPr lang="en-US" sz="2400" dirty="0">
                <a:solidFill>
                  <a:srgbClr val="0432FF"/>
                </a:solidFill>
              </a:rPr>
              <a:t>He + p</a:t>
            </a:r>
          </a:p>
        </p:txBody>
      </p:sp>
      <p:sp>
        <p:nvSpPr>
          <p:cNvPr id="3" name="TextBox 2">
            <a:extLst>
              <a:ext uri="{FF2B5EF4-FFF2-40B4-BE49-F238E27FC236}">
                <a16:creationId xmlns:a16="http://schemas.microsoft.com/office/drawing/2014/main" id="{3196F49D-353A-C942-BFDE-60E3F7320973}"/>
              </a:ext>
            </a:extLst>
          </p:cNvPr>
          <p:cNvSpPr txBox="1"/>
          <p:nvPr/>
        </p:nvSpPr>
        <p:spPr>
          <a:xfrm>
            <a:off x="7257195" y="2356312"/>
            <a:ext cx="1463040" cy="461665"/>
          </a:xfrm>
          <a:prstGeom prst="rect">
            <a:avLst/>
          </a:prstGeom>
          <a:noFill/>
        </p:spPr>
        <p:txBody>
          <a:bodyPr wrap="square">
            <a:spAutoFit/>
          </a:bodyPr>
          <a:lstStyle/>
          <a:p>
            <a:r>
              <a:rPr lang="en-US" sz="2400" dirty="0"/>
              <a:t>MC truth</a:t>
            </a:r>
          </a:p>
        </p:txBody>
      </p:sp>
    </p:spTree>
    <p:extLst>
      <p:ext uri="{BB962C8B-B14F-4D97-AF65-F5344CB8AC3E}">
        <p14:creationId xmlns:p14="http://schemas.microsoft.com/office/powerpoint/2010/main" val="937633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DF05F-900D-9772-3263-E0A1C76DA1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1A28A3E-F84A-F4DF-DDE3-79372E0B5E10}"/>
              </a:ext>
            </a:extLst>
          </p:cNvPr>
          <p:cNvPicPr>
            <a:picLocks noChangeAspect="1"/>
          </p:cNvPicPr>
          <p:nvPr/>
        </p:nvPicPr>
        <p:blipFill>
          <a:blip r:embed="rId2"/>
          <a:stretch>
            <a:fillRect/>
          </a:stretch>
        </p:blipFill>
        <p:spPr>
          <a:xfrm>
            <a:off x="585216" y="1511416"/>
            <a:ext cx="9546082" cy="4573832"/>
          </a:xfrm>
          <a:prstGeom prst="rect">
            <a:avLst/>
          </a:prstGeom>
        </p:spPr>
      </p:pic>
      <p:sp>
        <p:nvSpPr>
          <p:cNvPr id="2" name="Title 1">
            <a:extLst>
              <a:ext uri="{FF2B5EF4-FFF2-40B4-BE49-F238E27FC236}">
                <a16:creationId xmlns:a16="http://schemas.microsoft.com/office/drawing/2014/main" id="{022FA331-619A-C436-9419-16D6E712A638}"/>
              </a:ext>
            </a:extLst>
          </p:cNvPr>
          <p:cNvSpPr>
            <a:spLocks noGrp="1"/>
          </p:cNvSpPr>
          <p:nvPr>
            <p:ph type="title"/>
          </p:nvPr>
        </p:nvSpPr>
        <p:spPr/>
        <p:txBody>
          <a:bodyPr/>
          <a:lstStyle/>
          <a:p>
            <a:r>
              <a:rPr lang="en-US" dirty="0"/>
              <a:t>MC truth analysis: </a:t>
            </a:r>
            <a:r>
              <a:rPr lang="en-US" baseline="30000" dirty="0"/>
              <a:t>5</a:t>
            </a:r>
            <a:r>
              <a:rPr lang="en-US" dirty="0"/>
              <a:t>Li region</a:t>
            </a:r>
          </a:p>
        </p:txBody>
      </p:sp>
      <p:sp>
        <p:nvSpPr>
          <p:cNvPr id="4" name="Date Placeholder 3">
            <a:extLst>
              <a:ext uri="{FF2B5EF4-FFF2-40B4-BE49-F238E27FC236}">
                <a16:creationId xmlns:a16="http://schemas.microsoft.com/office/drawing/2014/main" id="{47CAD5DE-A472-1F8F-4345-129A90AA39B2}"/>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B3CFA558-B507-7299-F652-B2988374A66C}"/>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22D1E48E-0FA6-9C1C-1408-0B377081BBCE}"/>
              </a:ext>
            </a:extLst>
          </p:cNvPr>
          <p:cNvSpPr>
            <a:spLocks noGrp="1"/>
          </p:cNvSpPr>
          <p:nvPr>
            <p:ph type="sldNum" sz="quarter" idx="4"/>
          </p:nvPr>
        </p:nvSpPr>
        <p:spPr/>
        <p:txBody>
          <a:bodyPr/>
          <a:lstStyle/>
          <a:p>
            <a:fld id="{555ADFAD-214B-794C-B14F-6E41A21EECE1}" type="slidenum">
              <a:rPr lang="en-IT" smtClean="0"/>
              <a:pPr/>
              <a:t>18</a:t>
            </a:fld>
            <a:endParaRPr lang="en-IT"/>
          </a:p>
        </p:txBody>
      </p:sp>
      <p:sp>
        <p:nvSpPr>
          <p:cNvPr id="8" name="TextBox 7">
            <a:extLst>
              <a:ext uri="{FF2B5EF4-FFF2-40B4-BE49-F238E27FC236}">
                <a16:creationId xmlns:a16="http://schemas.microsoft.com/office/drawing/2014/main" id="{1BF89EF7-82E3-BFD5-5A90-E364B8636D4B}"/>
              </a:ext>
            </a:extLst>
          </p:cNvPr>
          <p:cNvSpPr txBox="1"/>
          <p:nvPr/>
        </p:nvSpPr>
        <p:spPr>
          <a:xfrm>
            <a:off x="2394399" y="2967335"/>
            <a:ext cx="2055681" cy="830997"/>
          </a:xfrm>
          <a:prstGeom prst="rect">
            <a:avLst/>
          </a:prstGeom>
          <a:noFill/>
        </p:spPr>
        <p:txBody>
          <a:bodyPr wrap="square" rtlCol="0">
            <a:spAutoFit/>
          </a:bodyPr>
          <a:lstStyle/>
          <a:p>
            <a:r>
              <a:rPr lang="en-US" sz="2400" dirty="0">
                <a:solidFill>
                  <a:srgbClr val="0432FF"/>
                </a:solidFill>
              </a:rPr>
              <a:t>Invariant mass of </a:t>
            </a:r>
            <a:r>
              <a:rPr lang="en-US" sz="2400" baseline="30000" dirty="0">
                <a:solidFill>
                  <a:srgbClr val="0432FF"/>
                </a:solidFill>
              </a:rPr>
              <a:t>4</a:t>
            </a:r>
            <a:r>
              <a:rPr lang="en-US" sz="2400" dirty="0">
                <a:solidFill>
                  <a:srgbClr val="0432FF"/>
                </a:solidFill>
              </a:rPr>
              <a:t>He + p</a:t>
            </a:r>
          </a:p>
        </p:txBody>
      </p:sp>
      <p:sp>
        <p:nvSpPr>
          <p:cNvPr id="9" name="TextBox 8">
            <a:extLst>
              <a:ext uri="{FF2B5EF4-FFF2-40B4-BE49-F238E27FC236}">
                <a16:creationId xmlns:a16="http://schemas.microsoft.com/office/drawing/2014/main" id="{7AFCBD4D-CD6F-D91A-8B30-6C35ED7A8C91}"/>
              </a:ext>
            </a:extLst>
          </p:cNvPr>
          <p:cNvSpPr txBox="1"/>
          <p:nvPr/>
        </p:nvSpPr>
        <p:spPr>
          <a:xfrm>
            <a:off x="7257195" y="3429000"/>
            <a:ext cx="1931876" cy="461665"/>
          </a:xfrm>
          <a:prstGeom prst="rect">
            <a:avLst/>
          </a:prstGeom>
          <a:noFill/>
        </p:spPr>
        <p:txBody>
          <a:bodyPr wrap="none" rtlCol="0">
            <a:spAutoFit/>
          </a:bodyPr>
          <a:lstStyle/>
          <a:p>
            <a:r>
              <a:rPr lang="en-US" sz="2400" dirty="0" err="1">
                <a:solidFill>
                  <a:srgbClr val="0432FF"/>
                </a:solidFill>
                <a:latin typeface="Symbol" pitchFamily="2" charset="2"/>
              </a:rPr>
              <a:t>Dq</a:t>
            </a:r>
            <a:r>
              <a:rPr lang="en-US" sz="2400" dirty="0">
                <a:solidFill>
                  <a:srgbClr val="0432FF"/>
                </a:solidFill>
              </a:rPr>
              <a:t> for </a:t>
            </a:r>
            <a:r>
              <a:rPr lang="en-US" sz="2400" baseline="30000" dirty="0">
                <a:solidFill>
                  <a:srgbClr val="0432FF"/>
                </a:solidFill>
              </a:rPr>
              <a:t>4</a:t>
            </a:r>
            <a:r>
              <a:rPr lang="en-US" sz="2400" dirty="0">
                <a:solidFill>
                  <a:srgbClr val="0432FF"/>
                </a:solidFill>
              </a:rPr>
              <a:t>He + p</a:t>
            </a:r>
          </a:p>
        </p:txBody>
      </p:sp>
      <p:sp>
        <p:nvSpPr>
          <p:cNvPr id="7" name="TextBox 6">
            <a:extLst>
              <a:ext uri="{FF2B5EF4-FFF2-40B4-BE49-F238E27FC236}">
                <a16:creationId xmlns:a16="http://schemas.microsoft.com/office/drawing/2014/main" id="{E62D388E-6C6F-AD82-8BC6-6D7B54F68C53}"/>
              </a:ext>
            </a:extLst>
          </p:cNvPr>
          <p:cNvSpPr txBox="1"/>
          <p:nvPr/>
        </p:nvSpPr>
        <p:spPr>
          <a:xfrm>
            <a:off x="7421880" y="2239376"/>
            <a:ext cx="1463040" cy="461665"/>
          </a:xfrm>
          <a:prstGeom prst="rect">
            <a:avLst/>
          </a:prstGeom>
          <a:noFill/>
        </p:spPr>
        <p:txBody>
          <a:bodyPr wrap="square">
            <a:spAutoFit/>
          </a:bodyPr>
          <a:lstStyle/>
          <a:p>
            <a:r>
              <a:rPr lang="en-US" sz="2400" dirty="0"/>
              <a:t>MC truth</a:t>
            </a:r>
          </a:p>
        </p:txBody>
      </p:sp>
    </p:spTree>
    <p:extLst>
      <p:ext uri="{BB962C8B-B14F-4D97-AF65-F5344CB8AC3E}">
        <p14:creationId xmlns:p14="http://schemas.microsoft.com/office/powerpoint/2010/main" val="319201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D719B-1CB8-7320-33B8-70F46A43A9C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05DA865-22E2-A91B-056F-3BF90AD2480D}"/>
              </a:ext>
            </a:extLst>
          </p:cNvPr>
          <p:cNvPicPr>
            <a:picLocks noChangeAspect="1"/>
          </p:cNvPicPr>
          <p:nvPr/>
        </p:nvPicPr>
        <p:blipFill>
          <a:blip r:embed="rId2"/>
          <a:stretch>
            <a:fillRect/>
          </a:stretch>
        </p:blipFill>
        <p:spPr>
          <a:xfrm>
            <a:off x="585216" y="1403005"/>
            <a:ext cx="9546082" cy="4573832"/>
          </a:xfrm>
          <a:prstGeom prst="rect">
            <a:avLst/>
          </a:prstGeom>
        </p:spPr>
      </p:pic>
      <p:sp>
        <p:nvSpPr>
          <p:cNvPr id="2" name="Title 1">
            <a:extLst>
              <a:ext uri="{FF2B5EF4-FFF2-40B4-BE49-F238E27FC236}">
                <a16:creationId xmlns:a16="http://schemas.microsoft.com/office/drawing/2014/main" id="{1D56FB48-5805-1522-7CF1-6E896825B8E0}"/>
              </a:ext>
            </a:extLst>
          </p:cNvPr>
          <p:cNvSpPr>
            <a:spLocks noGrp="1"/>
          </p:cNvSpPr>
          <p:nvPr>
            <p:ph type="title"/>
          </p:nvPr>
        </p:nvSpPr>
        <p:spPr/>
        <p:txBody>
          <a:bodyPr/>
          <a:lstStyle/>
          <a:p>
            <a:r>
              <a:rPr lang="en-US" dirty="0"/>
              <a:t>MC truth analysis: </a:t>
            </a:r>
            <a:r>
              <a:rPr lang="en-US" baseline="30000" dirty="0"/>
              <a:t>6</a:t>
            </a:r>
            <a:r>
              <a:rPr lang="en-US" dirty="0"/>
              <a:t>Li region</a:t>
            </a:r>
          </a:p>
        </p:txBody>
      </p:sp>
      <p:sp>
        <p:nvSpPr>
          <p:cNvPr id="4" name="Date Placeholder 3">
            <a:extLst>
              <a:ext uri="{FF2B5EF4-FFF2-40B4-BE49-F238E27FC236}">
                <a16:creationId xmlns:a16="http://schemas.microsoft.com/office/drawing/2014/main" id="{5CF1C647-53FA-6F0B-8321-F33D2C9004AA}"/>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1F7D49E4-20B8-FE1F-D78D-5C803857646D}"/>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80968EFE-7119-5464-2E1D-02FB8FB48ABA}"/>
              </a:ext>
            </a:extLst>
          </p:cNvPr>
          <p:cNvSpPr>
            <a:spLocks noGrp="1"/>
          </p:cNvSpPr>
          <p:nvPr>
            <p:ph type="sldNum" sz="quarter" idx="4"/>
          </p:nvPr>
        </p:nvSpPr>
        <p:spPr/>
        <p:txBody>
          <a:bodyPr/>
          <a:lstStyle/>
          <a:p>
            <a:fld id="{555ADFAD-214B-794C-B14F-6E41A21EECE1}" type="slidenum">
              <a:rPr lang="en-IT" smtClean="0"/>
              <a:pPr/>
              <a:t>19</a:t>
            </a:fld>
            <a:endParaRPr lang="en-IT"/>
          </a:p>
        </p:txBody>
      </p:sp>
      <p:sp>
        <p:nvSpPr>
          <p:cNvPr id="8" name="TextBox 7">
            <a:extLst>
              <a:ext uri="{FF2B5EF4-FFF2-40B4-BE49-F238E27FC236}">
                <a16:creationId xmlns:a16="http://schemas.microsoft.com/office/drawing/2014/main" id="{CBDE3B85-DBC6-5D87-5B6B-9E05C02812F5}"/>
              </a:ext>
            </a:extLst>
          </p:cNvPr>
          <p:cNvSpPr txBox="1"/>
          <p:nvPr/>
        </p:nvSpPr>
        <p:spPr>
          <a:xfrm>
            <a:off x="2394399" y="2967335"/>
            <a:ext cx="2055681" cy="830997"/>
          </a:xfrm>
          <a:prstGeom prst="rect">
            <a:avLst/>
          </a:prstGeom>
          <a:noFill/>
        </p:spPr>
        <p:txBody>
          <a:bodyPr wrap="square" rtlCol="0">
            <a:spAutoFit/>
          </a:bodyPr>
          <a:lstStyle/>
          <a:p>
            <a:r>
              <a:rPr lang="en-US" sz="2400" dirty="0">
                <a:solidFill>
                  <a:srgbClr val="0432FF"/>
                </a:solidFill>
              </a:rPr>
              <a:t>Invariant mass of </a:t>
            </a:r>
            <a:r>
              <a:rPr lang="en-US" sz="2400" baseline="30000" dirty="0">
                <a:solidFill>
                  <a:srgbClr val="0432FF"/>
                </a:solidFill>
              </a:rPr>
              <a:t>4</a:t>
            </a:r>
            <a:r>
              <a:rPr lang="en-US" sz="2400" dirty="0">
                <a:solidFill>
                  <a:srgbClr val="0432FF"/>
                </a:solidFill>
              </a:rPr>
              <a:t>He + d</a:t>
            </a:r>
          </a:p>
        </p:txBody>
      </p:sp>
      <p:sp>
        <p:nvSpPr>
          <p:cNvPr id="9" name="TextBox 8">
            <a:extLst>
              <a:ext uri="{FF2B5EF4-FFF2-40B4-BE49-F238E27FC236}">
                <a16:creationId xmlns:a16="http://schemas.microsoft.com/office/drawing/2014/main" id="{53B0A321-4EE5-A2AB-E198-54D9B23BAC13}"/>
              </a:ext>
            </a:extLst>
          </p:cNvPr>
          <p:cNvSpPr txBox="1"/>
          <p:nvPr/>
        </p:nvSpPr>
        <p:spPr>
          <a:xfrm>
            <a:off x="7257195" y="3429000"/>
            <a:ext cx="1931876" cy="461665"/>
          </a:xfrm>
          <a:prstGeom prst="rect">
            <a:avLst/>
          </a:prstGeom>
          <a:noFill/>
        </p:spPr>
        <p:txBody>
          <a:bodyPr wrap="none" rtlCol="0">
            <a:spAutoFit/>
          </a:bodyPr>
          <a:lstStyle/>
          <a:p>
            <a:r>
              <a:rPr lang="en-US" sz="2400" dirty="0" err="1">
                <a:solidFill>
                  <a:srgbClr val="0432FF"/>
                </a:solidFill>
                <a:latin typeface="Symbol" pitchFamily="2" charset="2"/>
              </a:rPr>
              <a:t>Dq</a:t>
            </a:r>
            <a:r>
              <a:rPr lang="en-US" sz="2400" dirty="0">
                <a:solidFill>
                  <a:srgbClr val="0432FF"/>
                </a:solidFill>
              </a:rPr>
              <a:t> for </a:t>
            </a:r>
            <a:r>
              <a:rPr lang="en-US" sz="2400" baseline="30000" dirty="0">
                <a:solidFill>
                  <a:srgbClr val="0432FF"/>
                </a:solidFill>
              </a:rPr>
              <a:t>4</a:t>
            </a:r>
            <a:r>
              <a:rPr lang="en-US" sz="2400" dirty="0">
                <a:solidFill>
                  <a:srgbClr val="0432FF"/>
                </a:solidFill>
              </a:rPr>
              <a:t>He + d</a:t>
            </a:r>
          </a:p>
        </p:txBody>
      </p:sp>
      <p:sp>
        <p:nvSpPr>
          <p:cNvPr id="3" name="TextBox 2">
            <a:extLst>
              <a:ext uri="{FF2B5EF4-FFF2-40B4-BE49-F238E27FC236}">
                <a16:creationId xmlns:a16="http://schemas.microsoft.com/office/drawing/2014/main" id="{23CFBE5C-3EA9-14B6-02CA-EDBD9D6F4F59}"/>
              </a:ext>
            </a:extLst>
          </p:cNvPr>
          <p:cNvSpPr txBox="1"/>
          <p:nvPr/>
        </p:nvSpPr>
        <p:spPr>
          <a:xfrm>
            <a:off x="7257195" y="2073721"/>
            <a:ext cx="1463040" cy="461665"/>
          </a:xfrm>
          <a:prstGeom prst="rect">
            <a:avLst/>
          </a:prstGeom>
          <a:noFill/>
        </p:spPr>
        <p:txBody>
          <a:bodyPr wrap="square">
            <a:spAutoFit/>
          </a:bodyPr>
          <a:lstStyle/>
          <a:p>
            <a:r>
              <a:rPr lang="en-US" sz="2400" dirty="0"/>
              <a:t>MC truth</a:t>
            </a:r>
          </a:p>
        </p:txBody>
      </p:sp>
    </p:spTree>
    <p:extLst>
      <p:ext uri="{BB962C8B-B14F-4D97-AF65-F5344CB8AC3E}">
        <p14:creationId xmlns:p14="http://schemas.microsoft.com/office/powerpoint/2010/main" val="145341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0BE32-0AC5-3F6E-4337-20095B92C73B}"/>
              </a:ext>
            </a:extLst>
          </p:cNvPr>
          <p:cNvSpPr>
            <a:spLocks noGrp="1"/>
          </p:cNvSpPr>
          <p:nvPr>
            <p:ph type="title"/>
          </p:nvPr>
        </p:nvSpPr>
        <p:spPr/>
        <p:txBody>
          <a:bodyPr/>
          <a:lstStyle/>
          <a:p>
            <a:r>
              <a:rPr lang="en-IT" dirty="0"/>
              <a:t>Introduction</a:t>
            </a:r>
          </a:p>
        </p:txBody>
      </p:sp>
      <p:sp>
        <p:nvSpPr>
          <p:cNvPr id="3" name="Content Placeholder 2">
            <a:extLst>
              <a:ext uri="{FF2B5EF4-FFF2-40B4-BE49-F238E27FC236}">
                <a16:creationId xmlns:a16="http://schemas.microsoft.com/office/drawing/2014/main" id="{A7D2B718-316B-B6E3-42E2-186CAF3CE9EB}"/>
              </a:ext>
            </a:extLst>
          </p:cNvPr>
          <p:cNvSpPr>
            <a:spLocks noGrp="1"/>
          </p:cNvSpPr>
          <p:nvPr>
            <p:ph idx="1"/>
          </p:nvPr>
        </p:nvSpPr>
        <p:spPr>
          <a:xfrm>
            <a:off x="317304" y="1294352"/>
            <a:ext cx="11472359" cy="5167408"/>
          </a:xfrm>
        </p:spPr>
        <p:txBody>
          <a:bodyPr>
            <a:normAutofit lnSpcReduction="10000"/>
          </a:bodyPr>
          <a:lstStyle/>
          <a:p>
            <a:pPr>
              <a:spcBef>
                <a:spcPts val="2200"/>
              </a:spcBef>
            </a:pPr>
            <a:r>
              <a:rPr lang="en-US" sz="2400" dirty="0"/>
              <a:t>At the Collaboration meeting in Naples, we reported the </a:t>
            </a:r>
            <a:r>
              <a:rPr lang="en-IT" sz="2400"/>
              <a:t>1</a:t>
            </a:r>
            <a:r>
              <a:rPr lang="en-IT" sz="2400" baseline="30000"/>
              <a:t>st</a:t>
            </a:r>
            <a:r>
              <a:rPr lang="en-IT" sz="2400"/>
              <a:t> </a:t>
            </a:r>
            <a:r>
              <a:rPr lang="en-US" sz="2400" dirty="0"/>
              <a:t>MC study of </a:t>
            </a:r>
            <a:r>
              <a:rPr lang="en-IT" sz="2400"/>
              <a:t>multi-𝛼 </a:t>
            </a:r>
            <a:r>
              <a:rPr lang="en-US" sz="2400" dirty="0"/>
              <a:t>tracking for the </a:t>
            </a:r>
            <a:r>
              <a:rPr lang="en-IT" sz="2400"/>
              <a:t>GSI2021</a:t>
            </a:r>
            <a:r>
              <a:rPr lang="en-US" sz="2400" dirty="0"/>
              <a:t> data concerning </a:t>
            </a:r>
            <a:r>
              <a:rPr lang="en-US" sz="2400" baseline="30000" dirty="0"/>
              <a:t>16</a:t>
            </a:r>
            <a:r>
              <a:rPr lang="en-US" sz="2400" dirty="0"/>
              <a:t>O fragmentation at 400 MeV/u, C target </a:t>
            </a:r>
            <a:r>
              <a:rPr lang="en-IT" sz="2400"/>
              <a:t>(GSI21PS_MC campaign), in view of the possibility of using global track reconstruction on real GS2021 experimental data</a:t>
            </a:r>
            <a:r>
              <a:rPr lang="en-US" sz="2400" dirty="0"/>
              <a:t>:</a:t>
            </a:r>
          </a:p>
          <a:p>
            <a:pPr marL="0" indent="0" algn="ctr">
              <a:spcBef>
                <a:spcPts val="2200"/>
              </a:spcBef>
              <a:buNone/>
            </a:pPr>
            <a:r>
              <a:rPr lang="en-IT" sz="2400">
                <a:hlinkClick r:id="rId2"/>
              </a:rPr>
              <a:t>https://agenda.infn.it/event/40055/contributions/233767/attachments/122536/179388/GBatt_AlphaGSI21.pdf</a:t>
            </a:r>
            <a:endParaRPr lang="en-IT" sz="2400" dirty="0"/>
          </a:p>
          <a:p>
            <a:pPr>
              <a:spcBef>
                <a:spcPts val="2200"/>
              </a:spcBef>
            </a:pPr>
            <a:r>
              <a:rPr lang="en-US" sz="2400" dirty="0"/>
              <a:t>The </a:t>
            </a:r>
            <a:r>
              <a:rPr lang="en-US" sz="2400" dirty="0" err="1"/>
              <a:t>GenFit</a:t>
            </a:r>
            <a:r>
              <a:rPr lang="en-US" sz="2400" dirty="0"/>
              <a:t> reconstruction was used, implementing </a:t>
            </a:r>
            <a:r>
              <a:rPr lang="en-IT" sz="2400"/>
              <a:t>Event </a:t>
            </a:r>
            <a:r>
              <a:rPr lang="en-IT" sz="2400" dirty="0"/>
              <a:t>and Track selection </a:t>
            </a:r>
            <a:r>
              <a:rPr lang="en-IT" sz="2400"/>
              <a:t>cuts defined </a:t>
            </a:r>
            <a:r>
              <a:rPr lang="en-IT" sz="2400" dirty="0"/>
              <a:t>during the discussions in the Physics and </a:t>
            </a:r>
            <a:r>
              <a:rPr lang="en-IT" sz="2400"/>
              <a:t>Analysis group</a:t>
            </a:r>
            <a:endParaRPr lang="en-US" sz="2400" dirty="0"/>
          </a:p>
          <a:p>
            <a:pPr>
              <a:spcBef>
                <a:spcPts val="2200"/>
              </a:spcBef>
            </a:pPr>
            <a:r>
              <a:rPr lang="en-US" sz="2400" dirty="0"/>
              <a:t>Here we report about the </a:t>
            </a:r>
            <a:r>
              <a:rPr lang="en-IT" sz="2400"/>
              <a:t>1</a:t>
            </a:r>
            <a:r>
              <a:rPr lang="en-IT" sz="2400" baseline="30000"/>
              <a:t>st</a:t>
            </a:r>
            <a:r>
              <a:rPr lang="en-US" sz="2400" dirty="0"/>
              <a:t> (overdue…) attempt to perform this reconstruction and analysis on the real data</a:t>
            </a:r>
          </a:p>
          <a:p>
            <a:pPr>
              <a:spcBef>
                <a:spcPts val="2200"/>
              </a:spcBef>
            </a:pPr>
            <a:r>
              <a:rPr lang="en-US" sz="2400" dirty="0"/>
              <a:t>Goal: </a:t>
            </a:r>
            <a:r>
              <a:rPr lang="en-US" sz="2400" dirty="0">
                <a:solidFill>
                  <a:srgbClr val="C00000"/>
                </a:solidFill>
              </a:rPr>
              <a:t>start data analysis for </a:t>
            </a:r>
            <a:r>
              <a:rPr lang="en-IT" sz="2400">
                <a:solidFill>
                  <a:srgbClr val="C00000"/>
                </a:solidFill>
              </a:rPr>
              <a:t>𝛼 </a:t>
            </a:r>
            <a:r>
              <a:rPr lang="en-US" sz="2400" dirty="0">
                <a:solidFill>
                  <a:srgbClr val="C00000"/>
                </a:solidFill>
              </a:rPr>
              <a:t>-clustering with the electronic spectrometer beginning from the simplest case (no magnet) for </a:t>
            </a:r>
            <a:r>
              <a:rPr lang="en-US" sz="2400" baseline="30000" dirty="0">
                <a:solidFill>
                  <a:srgbClr val="C00000"/>
                </a:solidFill>
              </a:rPr>
              <a:t>16</a:t>
            </a:r>
            <a:r>
              <a:rPr lang="en-US" sz="2400" dirty="0">
                <a:solidFill>
                  <a:srgbClr val="C00000"/>
                </a:solidFill>
              </a:rPr>
              <a:t>O fragmentation (more interesting that </a:t>
            </a:r>
            <a:r>
              <a:rPr lang="en-US" sz="2400" baseline="30000" dirty="0">
                <a:solidFill>
                  <a:srgbClr val="C00000"/>
                </a:solidFill>
              </a:rPr>
              <a:t>12</a:t>
            </a:r>
            <a:r>
              <a:rPr lang="en-US" sz="2400" dirty="0">
                <a:solidFill>
                  <a:srgbClr val="C00000"/>
                </a:solidFill>
              </a:rPr>
              <a:t>C)</a:t>
            </a:r>
            <a:endParaRPr lang="en-IT" sz="2400" dirty="0">
              <a:solidFill>
                <a:srgbClr val="C00000"/>
              </a:solidFill>
            </a:endParaRPr>
          </a:p>
        </p:txBody>
      </p:sp>
      <p:sp>
        <p:nvSpPr>
          <p:cNvPr id="6" name="Slide Number Placeholder 5">
            <a:extLst>
              <a:ext uri="{FF2B5EF4-FFF2-40B4-BE49-F238E27FC236}">
                <a16:creationId xmlns:a16="http://schemas.microsoft.com/office/drawing/2014/main" id="{6A2E7CB9-4E72-6DA1-CF8F-8D0A7D53A819}"/>
              </a:ext>
            </a:extLst>
          </p:cNvPr>
          <p:cNvSpPr>
            <a:spLocks noGrp="1"/>
          </p:cNvSpPr>
          <p:nvPr>
            <p:ph type="sldNum" sz="quarter" idx="4"/>
          </p:nvPr>
        </p:nvSpPr>
        <p:spPr/>
        <p:txBody>
          <a:bodyPr/>
          <a:lstStyle/>
          <a:p>
            <a:fld id="{555ADFAD-214B-794C-B14F-6E41A21EECE1}" type="slidenum">
              <a:rPr lang="en-IT" smtClean="0"/>
              <a:pPr/>
              <a:t>2</a:t>
            </a:fld>
            <a:endParaRPr lang="en-IT"/>
          </a:p>
        </p:txBody>
      </p:sp>
      <p:sp>
        <p:nvSpPr>
          <p:cNvPr id="4" name="Date Placeholder 3">
            <a:extLst>
              <a:ext uri="{FF2B5EF4-FFF2-40B4-BE49-F238E27FC236}">
                <a16:creationId xmlns:a16="http://schemas.microsoft.com/office/drawing/2014/main" id="{FE93C9F2-A009-DF7A-1779-16B106EAD0FF}"/>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53C1AD47-2F9E-3F06-39FA-B5D43D30983F}"/>
              </a:ext>
            </a:extLst>
          </p:cNvPr>
          <p:cNvSpPr>
            <a:spLocks noGrp="1"/>
          </p:cNvSpPr>
          <p:nvPr>
            <p:ph type="ftr" sz="quarter" idx="3"/>
          </p:nvPr>
        </p:nvSpPr>
        <p:spPr/>
        <p:txBody>
          <a:bodyPr/>
          <a:lstStyle/>
          <a:p>
            <a:r>
              <a:rPr lang="en-IT"/>
              <a:t>FOOT Collaboration Meeting</a:t>
            </a:r>
            <a:endParaRPr lang="en-IT" dirty="0"/>
          </a:p>
        </p:txBody>
      </p:sp>
    </p:spTree>
    <p:extLst>
      <p:ext uri="{BB962C8B-B14F-4D97-AF65-F5344CB8AC3E}">
        <p14:creationId xmlns:p14="http://schemas.microsoft.com/office/powerpoint/2010/main" val="29160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898A-04ED-FA12-29FD-DED0EEB384A4}"/>
              </a:ext>
            </a:extLst>
          </p:cNvPr>
          <p:cNvSpPr>
            <a:spLocks noGrp="1"/>
          </p:cNvSpPr>
          <p:nvPr>
            <p:ph type="title"/>
          </p:nvPr>
        </p:nvSpPr>
        <p:spPr/>
        <p:txBody>
          <a:bodyPr/>
          <a:lstStyle/>
          <a:p>
            <a:endParaRPr lang="en-US" dirty="0"/>
          </a:p>
        </p:txBody>
      </p:sp>
      <p:sp>
        <p:nvSpPr>
          <p:cNvPr id="4" name="Date Placeholder 3">
            <a:extLst>
              <a:ext uri="{FF2B5EF4-FFF2-40B4-BE49-F238E27FC236}">
                <a16:creationId xmlns:a16="http://schemas.microsoft.com/office/drawing/2014/main" id="{EABD22D0-8E9C-F3C1-6C70-1B0F1D189D89}"/>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65863C45-8592-B633-B9F1-60330147EE9F}"/>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09898B9A-E3FE-AC5F-4073-F3DD3039AE0F}"/>
              </a:ext>
            </a:extLst>
          </p:cNvPr>
          <p:cNvSpPr>
            <a:spLocks noGrp="1"/>
          </p:cNvSpPr>
          <p:nvPr>
            <p:ph type="sldNum" sz="quarter" idx="4"/>
          </p:nvPr>
        </p:nvSpPr>
        <p:spPr/>
        <p:txBody>
          <a:bodyPr/>
          <a:lstStyle/>
          <a:p>
            <a:fld id="{555ADFAD-214B-794C-B14F-6E41A21EECE1}" type="slidenum">
              <a:rPr lang="en-IT" smtClean="0"/>
              <a:pPr/>
              <a:t>20</a:t>
            </a:fld>
            <a:endParaRPr lang="en-IT"/>
          </a:p>
        </p:txBody>
      </p:sp>
      <p:pic>
        <p:nvPicPr>
          <p:cNvPr id="7" name="Picture 6">
            <a:extLst>
              <a:ext uri="{FF2B5EF4-FFF2-40B4-BE49-F238E27FC236}">
                <a16:creationId xmlns:a16="http://schemas.microsoft.com/office/drawing/2014/main" id="{20F41388-8CE3-08A3-5DB1-1495AC53C578}"/>
              </a:ext>
            </a:extLst>
          </p:cNvPr>
          <p:cNvPicPr>
            <a:picLocks noChangeAspect="1"/>
          </p:cNvPicPr>
          <p:nvPr/>
        </p:nvPicPr>
        <p:blipFill>
          <a:blip r:embed="rId2"/>
          <a:stretch>
            <a:fillRect/>
          </a:stretch>
        </p:blipFill>
        <p:spPr>
          <a:xfrm>
            <a:off x="295402" y="1430173"/>
            <a:ext cx="5130038" cy="4953647"/>
          </a:xfrm>
          <a:prstGeom prst="rect">
            <a:avLst/>
          </a:prstGeom>
        </p:spPr>
      </p:pic>
      <p:cxnSp>
        <p:nvCxnSpPr>
          <p:cNvPr id="8" name="Straight Arrow Connector 7">
            <a:extLst>
              <a:ext uri="{FF2B5EF4-FFF2-40B4-BE49-F238E27FC236}">
                <a16:creationId xmlns:a16="http://schemas.microsoft.com/office/drawing/2014/main" id="{2E0D9C69-25FB-DA69-8496-075B2F3270C3}"/>
              </a:ext>
            </a:extLst>
          </p:cNvPr>
          <p:cNvCxnSpPr>
            <a:cxnSpLocks/>
          </p:cNvCxnSpPr>
          <p:nvPr/>
        </p:nvCxnSpPr>
        <p:spPr>
          <a:xfrm flipH="1">
            <a:off x="1597152" y="2243327"/>
            <a:ext cx="94488" cy="938784"/>
          </a:xfrm>
          <a:prstGeom prst="straightConnector1">
            <a:avLst/>
          </a:prstGeom>
          <a:ln w="28575">
            <a:solidFill>
              <a:srgbClr val="FF40F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57EEBF6-8974-3501-2D30-92583FCC8E89}"/>
              </a:ext>
            </a:extLst>
          </p:cNvPr>
          <p:cNvSpPr txBox="1"/>
          <p:nvPr/>
        </p:nvSpPr>
        <p:spPr>
          <a:xfrm>
            <a:off x="1691640" y="1962911"/>
            <a:ext cx="2685288" cy="646331"/>
          </a:xfrm>
          <a:prstGeom prst="rect">
            <a:avLst/>
          </a:prstGeom>
          <a:noFill/>
        </p:spPr>
        <p:txBody>
          <a:bodyPr wrap="square" rtlCol="0">
            <a:spAutoFit/>
          </a:bodyPr>
          <a:lstStyle/>
          <a:p>
            <a:r>
              <a:rPr lang="en-US" dirty="0">
                <a:solidFill>
                  <a:srgbClr val="FF40FF"/>
                </a:solidFill>
              </a:rPr>
              <a:t>Close to </a:t>
            </a:r>
            <a:r>
              <a:rPr lang="en-US" baseline="30000" dirty="0">
                <a:solidFill>
                  <a:srgbClr val="FF40FF"/>
                </a:solidFill>
              </a:rPr>
              <a:t>6</a:t>
            </a:r>
            <a:r>
              <a:rPr lang="en-US" dirty="0">
                <a:solidFill>
                  <a:srgbClr val="FF40FF"/>
                </a:solidFill>
              </a:rPr>
              <a:t>Li → </a:t>
            </a:r>
            <a:r>
              <a:rPr lang="en-US" baseline="30000" dirty="0">
                <a:solidFill>
                  <a:srgbClr val="FF40FF"/>
                </a:solidFill>
              </a:rPr>
              <a:t>4</a:t>
            </a:r>
            <a:r>
              <a:rPr lang="en-US" dirty="0">
                <a:solidFill>
                  <a:srgbClr val="FF40FF"/>
                </a:solidFill>
              </a:rPr>
              <a:t>H+d</a:t>
            </a:r>
          </a:p>
          <a:p>
            <a:r>
              <a:rPr lang="en-US" dirty="0">
                <a:solidFill>
                  <a:srgbClr val="FF40FF"/>
                </a:solidFill>
              </a:rPr>
              <a:t>but not exactly the same</a:t>
            </a:r>
          </a:p>
        </p:txBody>
      </p:sp>
      <p:cxnSp>
        <p:nvCxnSpPr>
          <p:cNvPr id="12" name="Straight Arrow Connector 11">
            <a:extLst>
              <a:ext uri="{FF2B5EF4-FFF2-40B4-BE49-F238E27FC236}">
                <a16:creationId xmlns:a16="http://schemas.microsoft.com/office/drawing/2014/main" id="{0CA1B9B0-2461-0EB7-6B9C-66633B001857}"/>
              </a:ext>
            </a:extLst>
          </p:cNvPr>
          <p:cNvCxnSpPr>
            <a:cxnSpLocks/>
          </p:cNvCxnSpPr>
          <p:nvPr/>
        </p:nvCxnSpPr>
        <p:spPr>
          <a:xfrm flipH="1">
            <a:off x="2267712" y="2803551"/>
            <a:ext cx="246676" cy="3785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E01FDAA-D077-0383-B9F7-74B1E6E4903D}"/>
              </a:ext>
            </a:extLst>
          </p:cNvPr>
          <p:cNvSpPr txBox="1"/>
          <p:nvPr/>
        </p:nvSpPr>
        <p:spPr>
          <a:xfrm>
            <a:off x="2514388" y="2523135"/>
            <a:ext cx="2557484" cy="646331"/>
          </a:xfrm>
          <a:prstGeom prst="rect">
            <a:avLst/>
          </a:prstGeom>
          <a:noFill/>
          <a:ln>
            <a:noFill/>
          </a:ln>
        </p:spPr>
        <p:txBody>
          <a:bodyPr wrap="square" rtlCol="0">
            <a:spAutoFit/>
          </a:bodyPr>
          <a:lstStyle/>
          <a:p>
            <a:r>
              <a:rPr lang="en-US" dirty="0">
                <a:solidFill>
                  <a:srgbClr val="C00000"/>
                </a:solidFill>
              </a:rPr>
              <a:t>Close to </a:t>
            </a:r>
            <a:r>
              <a:rPr lang="en-US" baseline="30000" dirty="0">
                <a:solidFill>
                  <a:srgbClr val="C00000"/>
                </a:solidFill>
              </a:rPr>
              <a:t>5</a:t>
            </a:r>
            <a:r>
              <a:rPr lang="en-US" dirty="0">
                <a:solidFill>
                  <a:srgbClr val="C00000"/>
                </a:solidFill>
              </a:rPr>
              <a:t>Li → </a:t>
            </a:r>
            <a:r>
              <a:rPr lang="en-US" baseline="30000" dirty="0">
                <a:solidFill>
                  <a:srgbClr val="C00000"/>
                </a:solidFill>
              </a:rPr>
              <a:t>3</a:t>
            </a:r>
            <a:r>
              <a:rPr lang="en-US" dirty="0">
                <a:solidFill>
                  <a:srgbClr val="C00000"/>
                </a:solidFill>
              </a:rPr>
              <a:t>H+p</a:t>
            </a:r>
          </a:p>
          <a:p>
            <a:r>
              <a:rPr lang="en-US" dirty="0">
                <a:solidFill>
                  <a:srgbClr val="C00000"/>
                </a:solidFill>
              </a:rPr>
              <a:t>but not really the same…</a:t>
            </a:r>
          </a:p>
        </p:txBody>
      </p:sp>
      <p:sp>
        <p:nvSpPr>
          <p:cNvPr id="15" name="TextBox 14">
            <a:extLst>
              <a:ext uri="{FF2B5EF4-FFF2-40B4-BE49-F238E27FC236}">
                <a16:creationId xmlns:a16="http://schemas.microsoft.com/office/drawing/2014/main" id="{FF72BD87-79E2-A235-895C-31A89B4E4EF3}"/>
              </a:ext>
            </a:extLst>
          </p:cNvPr>
          <p:cNvSpPr txBox="1"/>
          <p:nvPr/>
        </p:nvSpPr>
        <p:spPr>
          <a:xfrm>
            <a:off x="5657088" y="5171299"/>
            <a:ext cx="4632960" cy="1200329"/>
          </a:xfrm>
          <a:prstGeom prst="rect">
            <a:avLst/>
          </a:prstGeom>
          <a:noFill/>
        </p:spPr>
        <p:txBody>
          <a:bodyPr wrap="square" rtlCol="0">
            <a:spAutoFit/>
          </a:bodyPr>
          <a:lstStyle/>
          <a:p>
            <a:r>
              <a:rPr lang="en-US" dirty="0">
                <a:solidFill>
                  <a:srgbClr val="C00000"/>
                </a:solidFill>
              </a:rPr>
              <a:t>All this is very preliminary, but also intriguing…</a:t>
            </a:r>
          </a:p>
          <a:p>
            <a:endParaRPr lang="en-US" dirty="0">
              <a:solidFill>
                <a:srgbClr val="C00000"/>
              </a:solidFill>
            </a:endParaRPr>
          </a:p>
          <a:p>
            <a:r>
              <a:rPr lang="en-US" dirty="0">
                <a:solidFill>
                  <a:srgbClr val="C00000"/>
                </a:solidFill>
              </a:rPr>
              <a:t>However, the Z=1 contamination hypothesis remains a plausible scenario </a:t>
            </a:r>
          </a:p>
        </p:txBody>
      </p:sp>
      <p:pic>
        <p:nvPicPr>
          <p:cNvPr id="16" name="Picture 15">
            <a:extLst>
              <a:ext uri="{FF2B5EF4-FFF2-40B4-BE49-F238E27FC236}">
                <a16:creationId xmlns:a16="http://schemas.microsoft.com/office/drawing/2014/main" id="{1CF1439B-434D-5419-9D92-3BFB552A574D}"/>
              </a:ext>
            </a:extLst>
          </p:cNvPr>
          <p:cNvPicPr>
            <a:picLocks noChangeAspect="1"/>
          </p:cNvPicPr>
          <p:nvPr/>
        </p:nvPicPr>
        <p:blipFill>
          <a:blip r:embed="rId3"/>
          <a:stretch>
            <a:fillRect/>
          </a:stretch>
        </p:blipFill>
        <p:spPr>
          <a:xfrm>
            <a:off x="5672116" y="1359661"/>
            <a:ext cx="3797300" cy="3644900"/>
          </a:xfrm>
          <a:prstGeom prst="rect">
            <a:avLst/>
          </a:prstGeom>
        </p:spPr>
      </p:pic>
      <p:cxnSp>
        <p:nvCxnSpPr>
          <p:cNvPr id="17" name="Straight Arrow Connector 16">
            <a:extLst>
              <a:ext uri="{FF2B5EF4-FFF2-40B4-BE49-F238E27FC236}">
                <a16:creationId xmlns:a16="http://schemas.microsoft.com/office/drawing/2014/main" id="{3B50C850-B505-5434-FD7C-9D23CFE5CE7E}"/>
              </a:ext>
            </a:extLst>
          </p:cNvPr>
          <p:cNvCxnSpPr>
            <a:cxnSpLocks/>
          </p:cNvCxnSpPr>
          <p:nvPr/>
        </p:nvCxnSpPr>
        <p:spPr>
          <a:xfrm flipV="1">
            <a:off x="4508204" y="2382293"/>
            <a:ext cx="2313474" cy="32550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A6384B-EB42-116E-51A9-03BF3CFE9E8C}"/>
              </a:ext>
            </a:extLst>
          </p:cNvPr>
          <p:cNvCxnSpPr>
            <a:cxnSpLocks/>
          </p:cNvCxnSpPr>
          <p:nvPr/>
        </p:nvCxnSpPr>
        <p:spPr>
          <a:xfrm flipV="1">
            <a:off x="3685456" y="1976828"/>
            <a:ext cx="2840100" cy="133260"/>
          </a:xfrm>
          <a:prstGeom prst="straightConnector1">
            <a:avLst/>
          </a:prstGeom>
          <a:ln w="28575">
            <a:solidFill>
              <a:srgbClr val="FF40FF"/>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5007B1B-38BA-5C48-CDEF-F1D4A5BDCB7B}"/>
              </a:ext>
            </a:extLst>
          </p:cNvPr>
          <p:cNvSpPr/>
          <p:nvPr/>
        </p:nvSpPr>
        <p:spPr>
          <a:xfrm>
            <a:off x="7068354" y="1561976"/>
            <a:ext cx="588222" cy="132556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E4B92A9-9B08-F011-47E4-A81E7E879E85}"/>
              </a:ext>
            </a:extLst>
          </p:cNvPr>
          <p:cNvSpPr txBox="1"/>
          <p:nvPr/>
        </p:nvSpPr>
        <p:spPr>
          <a:xfrm>
            <a:off x="6729518" y="2935755"/>
            <a:ext cx="2719282" cy="923330"/>
          </a:xfrm>
          <a:prstGeom prst="rect">
            <a:avLst/>
          </a:prstGeom>
          <a:noFill/>
        </p:spPr>
        <p:txBody>
          <a:bodyPr wrap="square" rtlCol="0">
            <a:spAutoFit/>
          </a:bodyPr>
          <a:lstStyle/>
          <a:p>
            <a:r>
              <a:rPr lang="en-US" dirty="0">
                <a:solidFill>
                  <a:srgbClr val="FF0000"/>
                </a:solidFill>
              </a:rPr>
              <a:t>This one is missing in the data!</a:t>
            </a:r>
          </a:p>
          <a:p>
            <a:r>
              <a:rPr lang="en-US" dirty="0">
                <a:solidFill>
                  <a:srgbClr val="FF0000"/>
                </a:solidFill>
              </a:rPr>
              <a:t>(which is also interesting)</a:t>
            </a:r>
          </a:p>
        </p:txBody>
      </p:sp>
      <p:sp>
        <p:nvSpPr>
          <p:cNvPr id="3" name="TextBox 2">
            <a:extLst>
              <a:ext uri="{FF2B5EF4-FFF2-40B4-BE49-F238E27FC236}">
                <a16:creationId xmlns:a16="http://schemas.microsoft.com/office/drawing/2014/main" id="{A56F3FE4-CA82-2255-9991-F04BC9DD5AB2}"/>
              </a:ext>
            </a:extLst>
          </p:cNvPr>
          <p:cNvSpPr txBox="1"/>
          <p:nvPr/>
        </p:nvSpPr>
        <p:spPr>
          <a:xfrm>
            <a:off x="7810564" y="2292130"/>
            <a:ext cx="1463040" cy="461665"/>
          </a:xfrm>
          <a:prstGeom prst="rect">
            <a:avLst/>
          </a:prstGeom>
          <a:noFill/>
        </p:spPr>
        <p:txBody>
          <a:bodyPr wrap="square">
            <a:spAutoFit/>
          </a:bodyPr>
          <a:lstStyle/>
          <a:p>
            <a:r>
              <a:rPr lang="en-US" sz="2400" dirty="0"/>
              <a:t>MC truth</a:t>
            </a:r>
          </a:p>
        </p:txBody>
      </p:sp>
      <p:sp>
        <p:nvSpPr>
          <p:cNvPr id="9" name="TextBox 8">
            <a:extLst>
              <a:ext uri="{FF2B5EF4-FFF2-40B4-BE49-F238E27FC236}">
                <a16:creationId xmlns:a16="http://schemas.microsoft.com/office/drawing/2014/main" id="{96D4562C-51FC-983B-344C-7B5641C79D67}"/>
              </a:ext>
            </a:extLst>
          </p:cNvPr>
          <p:cNvSpPr txBox="1"/>
          <p:nvPr/>
        </p:nvSpPr>
        <p:spPr>
          <a:xfrm>
            <a:off x="2154470" y="3445331"/>
            <a:ext cx="2917402" cy="461665"/>
          </a:xfrm>
          <a:prstGeom prst="rect">
            <a:avLst/>
          </a:prstGeom>
          <a:solidFill>
            <a:schemeClr val="bg1"/>
          </a:solidFill>
        </p:spPr>
        <p:txBody>
          <a:bodyPr wrap="none" rtlCol="0">
            <a:spAutoFit/>
          </a:bodyPr>
          <a:lstStyle/>
          <a:p>
            <a:r>
              <a:rPr lang="en-US" sz="2400" dirty="0"/>
              <a:t>Data – Background Fit</a:t>
            </a:r>
          </a:p>
        </p:txBody>
      </p:sp>
    </p:spTree>
    <p:extLst>
      <p:ext uri="{BB962C8B-B14F-4D97-AF65-F5344CB8AC3E}">
        <p14:creationId xmlns:p14="http://schemas.microsoft.com/office/powerpoint/2010/main" val="93952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AEB8-2C40-4B71-AB66-7E78EA165CBE}"/>
              </a:ext>
            </a:extLst>
          </p:cNvPr>
          <p:cNvSpPr>
            <a:spLocks noGrp="1"/>
          </p:cNvSpPr>
          <p:nvPr>
            <p:ph type="title"/>
          </p:nvPr>
        </p:nvSpPr>
        <p:spPr/>
        <p:txBody>
          <a:bodyPr/>
          <a:lstStyle/>
          <a:p>
            <a:r>
              <a:rPr lang="en-US" dirty="0"/>
              <a:t>Comparison with reconstructed MC</a:t>
            </a:r>
          </a:p>
        </p:txBody>
      </p:sp>
      <p:sp>
        <p:nvSpPr>
          <p:cNvPr id="5" name="Content Placeholder 4">
            <a:extLst>
              <a:ext uri="{FF2B5EF4-FFF2-40B4-BE49-F238E27FC236}">
                <a16:creationId xmlns:a16="http://schemas.microsoft.com/office/drawing/2014/main" id="{7D654C36-CBBA-A400-7126-532E54FF6741}"/>
              </a:ext>
            </a:extLst>
          </p:cNvPr>
          <p:cNvSpPr>
            <a:spLocks noGrp="1"/>
          </p:cNvSpPr>
          <p:nvPr>
            <p:ph idx="1"/>
          </p:nvPr>
        </p:nvSpPr>
        <p:spPr>
          <a:xfrm>
            <a:off x="838200" y="1524001"/>
            <a:ext cx="10515600" cy="3265798"/>
          </a:xfrm>
        </p:spPr>
        <p:txBody>
          <a:bodyPr/>
          <a:lstStyle/>
          <a:p>
            <a:r>
              <a:rPr lang="en-US" dirty="0"/>
              <a:t>Having switched to Straight Line Reconstruction, all the numbers presented in Naples are no more valid</a:t>
            </a:r>
          </a:p>
          <a:p>
            <a:r>
              <a:rPr lang="en-US" dirty="0"/>
              <a:t>We have reprocessed MC using Straight Line Rec. applying the same cuts used for exp. data</a:t>
            </a:r>
          </a:p>
          <a:p>
            <a:r>
              <a:rPr lang="en-US" dirty="0"/>
              <a:t>2 10</a:t>
            </a:r>
            <a:r>
              <a:rPr lang="en-US" baseline="30000" dirty="0"/>
              <a:t>6 </a:t>
            </a:r>
            <a:r>
              <a:rPr lang="en-US" dirty="0"/>
              <a:t>events processed. </a:t>
            </a:r>
          </a:p>
          <a:p>
            <a:r>
              <a:rPr lang="en-US" dirty="0"/>
              <a:t>It immediately appears how this tracking is more efficient on MC than for real data:</a:t>
            </a:r>
            <a:endParaRPr lang="en-US" baseline="30000" dirty="0"/>
          </a:p>
        </p:txBody>
      </p:sp>
      <p:sp>
        <p:nvSpPr>
          <p:cNvPr id="3" name="Date Placeholder 2">
            <a:extLst>
              <a:ext uri="{FF2B5EF4-FFF2-40B4-BE49-F238E27FC236}">
                <a16:creationId xmlns:a16="http://schemas.microsoft.com/office/drawing/2014/main" id="{3BAB8F61-721C-2D77-5FCF-7A397B9C23F0}"/>
              </a:ext>
            </a:extLst>
          </p:cNvPr>
          <p:cNvSpPr>
            <a:spLocks noGrp="1"/>
          </p:cNvSpPr>
          <p:nvPr>
            <p:ph type="dt" sz="half" idx="2"/>
          </p:nvPr>
        </p:nvSpPr>
        <p:spPr/>
        <p:txBody>
          <a:bodyPr/>
          <a:lstStyle/>
          <a:p>
            <a:r>
              <a:rPr lang="en-US"/>
              <a:t>26-28/5/2025</a:t>
            </a:r>
            <a:endParaRPr lang="en-IT" dirty="0"/>
          </a:p>
        </p:txBody>
      </p:sp>
      <p:sp>
        <p:nvSpPr>
          <p:cNvPr id="4" name="Footer Placeholder 3">
            <a:extLst>
              <a:ext uri="{FF2B5EF4-FFF2-40B4-BE49-F238E27FC236}">
                <a16:creationId xmlns:a16="http://schemas.microsoft.com/office/drawing/2014/main" id="{912ED1F2-BF50-EB17-9766-CD2AF0BCE9E5}"/>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AB736011-A2A5-7A9C-ECB1-15E75594F97F}"/>
              </a:ext>
            </a:extLst>
          </p:cNvPr>
          <p:cNvSpPr>
            <a:spLocks noGrp="1"/>
          </p:cNvSpPr>
          <p:nvPr>
            <p:ph type="sldNum" sz="quarter" idx="4"/>
          </p:nvPr>
        </p:nvSpPr>
        <p:spPr/>
        <p:txBody>
          <a:bodyPr/>
          <a:lstStyle/>
          <a:p>
            <a:fld id="{555ADFAD-214B-794C-B14F-6E41A21EECE1}" type="slidenum">
              <a:rPr lang="en-IT" smtClean="0"/>
              <a:pPr/>
              <a:t>21</a:t>
            </a:fld>
            <a:endParaRPr lang="en-IT"/>
          </a:p>
        </p:txBody>
      </p:sp>
      <p:sp>
        <p:nvSpPr>
          <p:cNvPr id="8" name="TextBox 7">
            <a:extLst>
              <a:ext uri="{FF2B5EF4-FFF2-40B4-BE49-F238E27FC236}">
                <a16:creationId xmlns:a16="http://schemas.microsoft.com/office/drawing/2014/main" id="{C88E0D49-6ED9-F1D6-8176-89C5425074EF}"/>
              </a:ext>
            </a:extLst>
          </p:cNvPr>
          <p:cNvSpPr txBox="1"/>
          <p:nvPr/>
        </p:nvSpPr>
        <p:spPr>
          <a:xfrm>
            <a:off x="216408" y="4789798"/>
            <a:ext cx="11670792" cy="1323439"/>
          </a:xfrm>
          <a:prstGeom prst="rect">
            <a:avLst/>
          </a:prstGeom>
          <a:noFill/>
        </p:spPr>
        <p:txBody>
          <a:bodyPr wrap="square">
            <a:spAutoFit/>
          </a:bodyPr>
          <a:lstStyle/>
          <a:p>
            <a:r>
              <a:rPr lang="en-US" sz="2000" dirty="0"/>
              <a:t>Processed Events:  2000000       Rejected Events:  123061 (</a:t>
            </a:r>
            <a:r>
              <a:rPr lang="en-US" sz="2000" dirty="0">
                <a:solidFill>
                  <a:srgbClr val="FF0000"/>
                </a:solidFill>
              </a:rPr>
              <a:t>6.2%)  </a:t>
            </a:r>
            <a:r>
              <a:rPr lang="en-US" sz="2000" dirty="0"/>
              <a:t>Events with 0 Tracks:  213650 (</a:t>
            </a:r>
            <a:r>
              <a:rPr lang="en-US" sz="2000" dirty="0">
                <a:solidFill>
                  <a:srgbClr val="FF0000"/>
                </a:solidFill>
              </a:rPr>
              <a:t>10.7%</a:t>
            </a:r>
            <a:r>
              <a:rPr lang="en-US" sz="2000" dirty="0"/>
              <a:t>)</a:t>
            </a:r>
          </a:p>
          <a:p>
            <a:r>
              <a:rPr lang="en-US" sz="2000" dirty="0"/>
              <a:t>Total no. of Global Tracks:  2220655 (</a:t>
            </a:r>
            <a:r>
              <a:rPr lang="en-US" sz="2000" dirty="0">
                <a:solidFill>
                  <a:srgbClr val="FF0000"/>
                </a:solidFill>
              </a:rPr>
              <a:t>1.5 track/event</a:t>
            </a:r>
            <a:r>
              <a:rPr lang="en-US" sz="2000" dirty="0"/>
              <a:t>)</a:t>
            </a:r>
          </a:p>
          <a:p>
            <a:r>
              <a:rPr lang="en-US" sz="2000" dirty="0"/>
              <a:t>Tracks with 1 TW point: 2086994 (</a:t>
            </a:r>
            <a:r>
              <a:rPr lang="en-US" sz="2000" dirty="0">
                <a:solidFill>
                  <a:srgbClr val="FF0000"/>
                </a:solidFill>
              </a:rPr>
              <a:t>94%</a:t>
            </a:r>
            <a:r>
              <a:rPr lang="en-US" sz="2000" dirty="0"/>
              <a:t>)   Tracks accepted after matching with BM target: 1717282 (</a:t>
            </a:r>
            <a:r>
              <a:rPr lang="en-US" sz="2000" dirty="0">
                <a:solidFill>
                  <a:srgbClr val="FF0000"/>
                </a:solidFill>
              </a:rPr>
              <a:t>77%</a:t>
            </a:r>
            <a:r>
              <a:rPr lang="en-US" sz="2000" dirty="0"/>
              <a:t>)</a:t>
            </a:r>
          </a:p>
          <a:p>
            <a:r>
              <a:rPr lang="en-US" sz="2000" dirty="0"/>
              <a:t>Remaining tracks after N</a:t>
            </a:r>
            <a:r>
              <a:rPr lang="en-US" sz="2000" baseline="-25000" dirty="0"/>
              <a:t>track</a:t>
            </a:r>
            <a:r>
              <a:rPr lang="en-US" sz="2000" dirty="0"/>
              <a:t>≥2 selection: 90048 (</a:t>
            </a:r>
            <a:r>
              <a:rPr lang="en-US" sz="2000" dirty="0">
                <a:solidFill>
                  <a:srgbClr val="FF0000"/>
                </a:solidFill>
              </a:rPr>
              <a:t>4%</a:t>
            </a:r>
            <a:r>
              <a:rPr lang="en-US" sz="2000" dirty="0"/>
              <a:t>), of which Z=2 Tracks:  37465 (</a:t>
            </a:r>
            <a:r>
              <a:rPr lang="en-US" sz="2000" dirty="0">
                <a:solidFill>
                  <a:srgbClr val="0432FF"/>
                </a:solidFill>
              </a:rPr>
              <a:t>41.6% of accepted tracks</a:t>
            </a:r>
            <a:r>
              <a:rPr lang="en-US" sz="2000" dirty="0"/>
              <a:t>)</a:t>
            </a:r>
          </a:p>
        </p:txBody>
      </p:sp>
    </p:spTree>
    <p:extLst>
      <p:ext uri="{BB962C8B-B14F-4D97-AF65-F5344CB8AC3E}">
        <p14:creationId xmlns:p14="http://schemas.microsoft.com/office/powerpoint/2010/main" val="201215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5614-61BE-0E13-0CDC-1AC3A2DF1F39}"/>
              </a:ext>
            </a:extLst>
          </p:cNvPr>
          <p:cNvSpPr>
            <a:spLocks noGrp="1"/>
          </p:cNvSpPr>
          <p:nvPr>
            <p:ph type="title"/>
          </p:nvPr>
        </p:nvSpPr>
        <p:spPr/>
        <p:txBody>
          <a:bodyPr/>
          <a:lstStyle/>
          <a:p>
            <a:r>
              <a:rPr lang="en-US" dirty="0"/>
              <a:t>Comparison summary</a:t>
            </a:r>
          </a:p>
        </p:txBody>
      </p:sp>
      <p:sp>
        <p:nvSpPr>
          <p:cNvPr id="4" name="Date Placeholder 3">
            <a:extLst>
              <a:ext uri="{FF2B5EF4-FFF2-40B4-BE49-F238E27FC236}">
                <a16:creationId xmlns:a16="http://schemas.microsoft.com/office/drawing/2014/main" id="{C3A7B859-4912-CECC-F3C8-9DC5FAA1B886}"/>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3E7FAC4D-B5F6-2722-B5EF-1B19F1BD4883}"/>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B616C625-3D5C-12B2-5CF0-4FF2565E2079}"/>
              </a:ext>
            </a:extLst>
          </p:cNvPr>
          <p:cNvSpPr>
            <a:spLocks noGrp="1"/>
          </p:cNvSpPr>
          <p:nvPr>
            <p:ph type="sldNum" sz="quarter" idx="4"/>
          </p:nvPr>
        </p:nvSpPr>
        <p:spPr/>
        <p:txBody>
          <a:bodyPr/>
          <a:lstStyle/>
          <a:p>
            <a:fld id="{555ADFAD-214B-794C-B14F-6E41A21EECE1}" type="slidenum">
              <a:rPr lang="en-IT" smtClean="0"/>
              <a:pPr/>
              <a:t>22</a:t>
            </a:fld>
            <a:endParaRPr lang="en-IT"/>
          </a:p>
        </p:txBody>
      </p:sp>
      <p:sp>
        <p:nvSpPr>
          <p:cNvPr id="7" name="TextBox 6">
            <a:extLst>
              <a:ext uri="{FF2B5EF4-FFF2-40B4-BE49-F238E27FC236}">
                <a16:creationId xmlns:a16="http://schemas.microsoft.com/office/drawing/2014/main" id="{26440CDD-BBED-5A74-58DE-060463517EC5}"/>
              </a:ext>
            </a:extLst>
          </p:cNvPr>
          <p:cNvSpPr txBox="1"/>
          <p:nvPr/>
        </p:nvSpPr>
        <p:spPr>
          <a:xfrm>
            <a:off x="260604" y="3692518"/>
            <a:ext cx="11670792" cy="1631216"/>
          </a:xfrm>
          <a:prstGeom prst="rect">
            <a:avLst/>
          </a:prstGeom>
          <a:noFill/>
        </p:spPr>
        <p:txBody>
          <a:bodyPr wrap="square">
            <a:spAutoFit/>
          </a:bodyPr>
          <a:lstStyle/>
          <a:p>
            <a:r>
              <a:rPr lang="en-US" sz="2000" u="sng" dirty="0">
                <a:solidFill>
                  <a:srgbClr val="0432FF"/>
                </a:solidFill>
              </a:rPr>
              <a:t>MC:</a:t>
            </a:r>
          </a:p>
          <a:p>
            <a:r>
              <a:rPr lang="en-US" sz="2000" dirty="0"/>
              <a:t>Processed Events:  2000000       Rejected Events:  123061 (</a:t>
            </a:r>
            <a:r>
              <a:rPr lang="en-US" sz="2000" dirty="0">
                <a:solidFill>
                  <a:srgbClr val="FF0000"/>
                </a:solidFill>
              </a:rPr>
              <a:t>6.2%)  </a:t>
            </a:r>
            <a:r>
              <a:rPr lang="en-US" sz="2000" dirty="0"/>
              <a:t>Events with 0 Tracks:  213650 (</a:t>
            </a:r>
            <a:r>
              <a:rPr lang="en-US" sz="2000" dirty="0">
                <a:solidFill>
                  <a:srgbClr val="FF0000"/>
                </a:solidFill>
              </a:rPr>
              <a:t>10.7%</a:t>
            </a:r>
            <a:r>
              <a:rPr lang="en-US" sz="2000" dirty="0"/>
              <a:t>)</a:t>
            </a:r>
          </a:p>
          <a:p>
            <a:r>
              <a:rPr lang="en-US" sz="2000" dirty="0"/>
              <a:t>Total no. of Global Tracks:  2220655 (</a:t>
            </a:r>
            <a:r>
              <a:rPr lang="en-US" sz="2000" dirty="0">
                <a:solidFill>
                  <a:srgbClr val="FF0000"/>
                </a:solidFill>
              </a:rPr>
              <a:t>1.5 track/event</a:t>
            </a:r>
            <a:r>
              <a:rPr lang="en-US" sz="2000" dirty="0"/>
              <a:t>)</a:t>
            </a:r>
          </a:p>
          <a:p>
            <a:r>
              <a:rPr lang="en-US" sz="2000" dirty="0"/>
              <a:t>Tracks with 1 TW point: 2086994 (</a:t>
            </a:r>
            <a:r>
              <a:rPr lang="en-US" sz="2000" dirty="0">
                <a:solidFill>
                  <a:srgbClr val="FF0000"/>
                </a:solidFill>
              </a:rPr>
              <a:t>94%</a:t>
            </a:r>
            <a:r>
              <a:rPr lang="en-US" sz="2000" dirty="0"/>
              <a:t>)   Tracks accepted after matching with BM target: 1717282 (</a:t>
            </a:r>
            <a:r>
              <a:rPr lang="en-US" sz="2000" dirty="0">
                <a:solidFill>
                  <a:srgbClr val="FF0000"/>
                </a:solidFill>
              </a:rPr>
              <a:t>77%</a:t>
            </a:r>
            <a:r>
              <a:rPr lang="en-US" sz="2000" dirty="0"/>
              <a:t>)</a:t>
            </a:r>
          </a:p>
          <a:p>
            <a:r>
              <a:rPr lang="en-US" sz="2000" dirty="0"/>
              <a:t>Remaining tracks after N</a:t>
            </a:r>
            <a:r>
              <a:rPr lang="en-US" sz="2000" baseline="-25000" dirty="0"/>
              <a:t>track</a:t>
            </a:r>
            <a:r>
              <a:rPr lang="en-US" sz="2000" dirty="0"/>
              <a:t>≥2 selection: 90048 (</a:t>
            </a:r>
            <a:r>
              <a:rPr lang="en-US" sz="2000" dirty="0">
                <a:solidFill>
                  <a:srgbClr val="FF0000"/>
                </a:solidFill>
              </a:rPr>
              <a:t>4%</a:t>
            </a:r>
            <a:r>
              <a:rPr lang="en-US" sz="2000" dirty="0"/>
              <a:t>), of which Z=2 Tracks:  37465 (</a:t>
            </a:r>
            <a:r>
              <a:rPr lang="en-US" sz="2000" dirty="0">
                <a:solidFill>
                  <a:srgbClr val="0432FF"/>
                </a:solidFill>
              </a:rPr>
              <a:t>41.6% of accepted tracks</a:t>
            </a:r>
            <a:r>
              <a:rPr lang="en-US" sz="2000" dirty="0"/>
              <a:t>)</a:t>
            </a:r>
          </a:p>
        </p:txBody>
      </p:sp>
      <p:sp>
        <p:nvSpPr>
          <p:cNvPr id="8" name="TextBox 7">
            <a:extLst>
              <a:ext uri="{FF2B5EF4-FFF2-40B4-BE49-F238E27FC236}">
                <a16:creationId xmlns:a16="http://schemas.microsoft.com/office/drawing/2014/main" id="{3742BF59-D501-4199-4E6A-F9A07814EC12}"/>
              </a:ext>
            </a:extLst>
          </p:cNvPr>
          <p:cNvSpPr txBox="1"/>
          <p:nvPr/>
        </p:nvSpPr>
        <p:spPr>
          <a:xfrm>
            <a:off x="260604" y="1610233"/>
            <a:ext cx="11594592" cy="1631216"/>
          </a:xfrm>
          <a:prstGeom prst="rect">
            <a:avLst/>
          </a:prstGeom>
          <a:noFill/>
        </p:spPr>
        <p:txBody>
          <a:bodyPr wrap="square" rtlCol="0">
            <a:spAutoFit/>
          </a:bodyPr>
          <a:lstStyle/>
          <a:p>
            <a:r>
              <a:rPr lang="en-US" sz="2000" u="sng" dirty="0">
                <a:solidFill>
                  <a:srgbClr val="0432FF"/>
                </a:solidFill>
              </a:rPr>
              <a:t>Exp. data:</a:t>
            </a:r>
          </a:p>
          <a:p>
            <a:r>
              <a:rPr lang="en-US" sz="2000" dirty="0"/>
              <a:t>Processed Events:  3306798       Rejected Events:  1175816 (</a:t>
            </a:r>
            <a:r>
              <a:rPr lang="en-US" sz="2000" dirty="0">
                <a:solidFill>
                  <a:srgbClr val="FF0000"/>
                </a:solidFill>
              </a:rPr>
              <a:t>35.6%</a:t>
            </a:r>
            <a:r>
              <a:rPr lang="en-US" sz="2000" dirty="0"/>
              <a:t>)    Events with 0 Tracks:  745337 (</a:t>
            </a:r>
            <a:r>
              <a:rPr lang="en-US" sz="2000" dirty="0">
                <a:solidFill>
                  <a:srgbClr val="FF0000"/>
                </a:solidFill>
              </a:rPr>
              <a:t>22.5%</a:t>
            </a:r>
            <a:r>
              <a:rPr lang="en-US" sz="2000" dirty="0"/>
              <a:t>)</a:t>
            </a:r>
          </a:p>
          <a:p>
            <a:r>
              <a:rPr lang="en-US" sz="2000" dirty="0"/>
              <a:t>Total no. of Global Tracks:  2521223 (</a:t>
            </a:r>
            <a:r>
              <a:rPr lang="en-US" sz="2000" dirty="0">
                <a:solidFill>
                  <a:srgbClr val="FF0000"/>
                </a:solidFill>
              </a:rPr>
              <a:t>1.82 track/event</a:t>
            </a:r>
            <a:r>
              <a:rPr lang="en-US" sz="2000" dirty="0"/>
              <a:t>)</a:t>
            </a:r>
          </a:p>
          <a:p>
            <a:r>
              <a:rPr lang="en-US" sz="2000" dirty="0"/>
              <a:t>Tracks with 1 TW point:  2105796 (</a:t>
            </a:r>
            <a:r>
              <a:rPr lang="en-US" sz="2000" dirty="0">
                <a:solidFill>
                  <a:srgbClr val="FF0000"/>
                </a:solidFill>
              </a:rPr>
              <a:t>83.5%</a:t>
            </a:r>
            <a:r>
              <a:rPr lang="en-US" sz="2000" dirty="0"/>
              <a:t>) Tracks accepted after matching with BM target: 1401234 (</a:t>
            </a:r>
            <a:r>
              <a:rPr lang="en-US" sz="2000" dirty="0">
                <a:solidFill>
                  <a:srgbClr val="FF0000"/>
                </a:solidFill>
              </a:rPr>
              <a:t>66.5%</a:t>
            </a:r>
            <a:r>
              <a:rPr lang="en-US" sz="2000" dirty="0"/>
              <a:t>)</a:t>
            </a:r>
          </a:p>
          <a:p>
            <a:r>
              <a:rPr lang="en-US" sz="2000" dirty="0"/>
              <a:t>Remaining tracks after N</a:t>
            </a:r>
            <a:r>
              <a:rPr lang="en-US" sz="2000" baseline="-25000" dirty="0"/>
              <a:t>track</a:t>
            </a:r>
            <a:r>
              <a:rPr lang="en-US" sz="2000" dirty="0"/>
              <a:t>≥2 selection: 29644 (</a:t>
            </a:r>
            <a:r>
              <a:rPr lang="en-US" sz="2000" dirty="0">
                <a:solidFill>
                  <a:srgbClr val="FF0000"/>
                </a:solidFill>
              </a:rPr>
              <a:t>1.2%</a:t>
            </a:r>
            <a:r>
              <a:rPr lang="en-US" sz="2000" dirty="0"/>
              <a:t>), of which Z=2 Tracks:  18487 (</a:t>
            </a:r>
            <a:r>
              <a:rPr lang="en-US" sz="2000" dirty="0">
                <a:solidFill>
                  <a:srgbClr val="0432FF"/>
                </a:solidFill>
              </a:rPr>
              <a:t>62.3% of accept. tracks</a:t>
            </a:r>
            <a:r>
              <a:rPr lang="en-US" sz="2000" dirty="0"/>
              <a:t>)</a:t>
            </a:r>
          </a:p>
        </p:txBody>
      </p:sp>
      <p:sp>
        <p:nvSpPr>
          <p:cNvPr id="9" name="TextBox 8">
            <a:extLst>
              <a:ext uri="{FF2B5EF4-FFF2-40B4-BE49-F238E27FC236}">
                <a16:creationId xmlns:a16="http://schemas.microsoft.com/office/drawing/2014/main" id="{D88BDF20-1EEF-AE24-307B-404E7426BAEC}"/>
              </a:ext>
            </a:extLst>
          </p:cNvPr>
          <p:cNvSpPr txBox="1"/>
          <p:nvPr/>
        </p:nvSpPr>
        <p:spPr>
          <a:xfrm>
            <a:off x="2399058" y="5546159"/>
            <a:ext cx="7393884" cy="830997"/>
          </a:xfrm>
          <a:prstGeom prst="rect">
            <a:avLst/>
          </a:prstGeom>
          <a:noFill/>
        </p:spPr>
        <p:txBody>
          <a:bodyPr wrap="none" rtlCol="0">
            <a:spAutoFit/>
          </a:bodyPr>
          <a:lstStyle/>
          <a:p>
            <a:pPr algn="ctr"/>
            <a:r>
              <a:rPr lang="en-US" sz="2400" dirty="0">
                <a:solidFill>
                  <a:srgbClr val="7030A0"/>
                </a:solidFill>
              </a:rPr>
              <a:t>Can we really compare MC to data?</a:t>
            </a:r>
          </a:p>
          <a:p>
            <a:pPr algn="ctr"/>
            <a:r>
              <a:rPr lang="en-US" sz="2400" dirty="0"/>
              <a:t>This is not just a question about the nuclear physics model</a:t>
            </a:r>
          </a:p>
        </p:txBody>
      </p:sp>
    </p:spTree>
    <p:extLst>
      <p:ext uri="{BB962C8B-B14F-4D97-AF65-F5344CB8AC3E}">
        <p14:creationId xmlns:p14="http://schemas.microsoft.com/office/powerpoint/2010/main" val="56973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500EF-D938-5B37-1077-691BF7DED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8C9A4-35CD-DA5F-984B-E6EE00D5FF98}"/>
              </a:ext>
            </a:extLst>
          </p:cNvPr>
          <p:cNvSpPr>
            <a:spLocks noGrp="1"/>
          </p:cNvSpPr>
          <p:nvPr>
            <p:ph type="title"/>
          </p:nvPr>
        </p:nvSpPr>
        <p:spPr/>
        <p:txBody>
          <a:bodyPr/>
          <a:lstStyle/>
          <a:p>
            <a:r>
              <a:rPr lang="en-US" dirty="0"/>
              <a:t>Comparison with reconstructed MC</a:t>
            </a:r>
          </a:p>
        </p:txBody>
      </p:sp>
      <p:sp>
        <p:nvSpPr>
          <p:cNvPr id="3" name="Date Placeholder 2">
            <a:extLst>
              <a:ext uri="{FF2B5EF4-FFF2-40B4-BE49-F238E27FC236}">
                <a16:creationId xmlns:a16="http://schemas.microsoft.com/office/drawing/2014/main" id="{B0BCEA83-BF71-3369-2DFD-445FA4873DA0}"/>
              </a:ext>
            </a:extLst>
          </p:cNvPr>
          <p:cNvSpPr>
            <a:spLocks noGrp="1"/>
          </p:cNvSpPr>
          <p:nvPr>
            <p:ph type="dt" sz="half" idx="2"/>
          </p:nvPr>
        </p:nvSpPr>
        <p:spPr/>
        <p:txBody>
          <a:bodyPr/>
          <a:lstStyle/>
          <a:p>
            <a:r>
              <a:rPr lang="en-US"/>
              <a:t>26-28/5/2025</a:t>
            </a:r>
            <a:endParaRPr lang="en-IT" dirty="0"/>
          </a:p>
        </p:txBody>
      </p:sp>
      <p:sp>
        <p:nvSpPr>
          <p:cNvPr id="4" name="Footer Placeholder 3">
            <a:extLst>
              <a:ext uri="{FF2B5EF4-FFF2-40B4-BE49-F238E27FC236}">
                <a16:creationId xmlns:a16="http://schemas.microsoft.com/office/drawing/2014/main" id="{55CF0626-031D-2AD1-82A6-F856C8F8FB48}"/>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0FF1AE11-B771-4BA2-4195-FBA1689856B3}"/>
              </a:ext>
            </a:extLst>
          </p:cNvPr>
          <p:cNvSpPr>
            <a:spLocks noGrp="1"/>
          </p:cNvSpPr>
          <p:nvPr>
            <p:ph type="sldNum" sz="quarter" idx="4"/>
          </p:nvPr>
        </p:nvSpPr>
        <p:spPr/>
        <p:txBody>
          <a:bodyPr/>
          <a:lstStyle/>
          <a:p>
            <a:fld id="{555ADFAD-214B-794C-B14F-6E41A21EECE1}" type="slidenum">
              <a:rPr lang="en-IT" smtClean="0"/>
              <a:pPr/>
              <a:t>23</a:t>
            </a:fld>
            <a:endParaRPr lang="en-IT"/>
          </a:p>
        </p:txBody>
      </p:sp>
      <p:pic>
        <p:nvPicPr>
          <p:cNvPr id="9" name="Picture 8">
            <a:extLst>
              <a:ext uri="{FF2B5EF4-FFF2-40B4-BE49-F238E27FC236}">
                <a16:creationId xmlns:a16="http://schemas.microsoft.com/office/drawing/2014/main" id="{501A3770-5C1F-CA21-D651-3DBB6B040BBE}"/>
              </a:ext>
            </a:extLst>
          </p:cNvPr>
          <p:cNvPicPr>
            <a:picLocks noChangeAspect="1"/>
          </p:cNvPicPr>
          <p:nvPr/>
        </p:nvPicPr>
        <p:blipFill>
          <a:blip r:embed="rId2"/>
          <a:stretch>
            <a:fillRect/>
          </a:stretch>
        </p:blipFill>
        <p:spPr>
          <a:xfrm>
            <a:off x="749808" y="1509022"/>
            <a:ext cx="5879698" cy="5043325"/>
          </a:xfrm>
          <a:prstGeom prst="rect">
            <a:avLst/>
          </a:prstGeom>
        </p:spPr>
      </p:pic>
      <p:sp>
        <p:nvSpPr>
          <p:cNvPr id="10" name="TextBox 9">
            <a:extLst>
              <a:ext uri="{FF2B5EF4-FFF2-40B4-BE49-F238E27FC236}">
                <a16:creationId xmlns:a16="http://schemas.microsoft.com/office/drawing/2014/main" id="{5EFB9AB5-6459-93A5-AD2F-3CE14ECD6646}"/>
              </a:ext>
            </a:extLst>
          </p:cNvPr>
          <p:cNvSpPr txBox="1"/>
          <p:nvPr/>
        </p:nvSpPr>
        <p:spPr>
          <a:xfrm>
            <a:off x="1741495" y="1403005"/>
            <a:ext cx="3896323" cy="523220"/>
          </a:xfrm>
          <a:prstGeom prst="rect">
            <a:avLst/>
          </a:prstGeom>
          <a:solidFill>
            <a:schemeClr val="bg1"/>
          </a:solidFill>
        </p:spPr>
        <p:txBody>
          <a:bodyPr wrap="none" rtlCol="0">
            <a:spAutoFit/>
          </a:bodyPr>
          <a:lstStyle/>
          <a:p>
            <a:r>
              <a:rPr lang="en-US" sz="2800" dirty="0">
                <a:solidFill>
                  <a:srgbClr val="0432FF"/>
                </a:solidFill>
              </a:rPr>
              <a:t>Reconstructed Z vs True Z</a:t>
            </a:r>
          </a:p>
        </p:txBody>
      </p:sp>
      <p:sp>
        <p:nvSpPr>
          <p:cNvPr id="11" name="TextBox 10">
            <a:extLst>
              <a:ext uri="{FF2B5EF4-FFF2-40B4-BE49-F238E27FC236}">
                <a16:creationId xmlns:a16="http://schemas.microsoft.com/office/drawing/2014/main" id="{3C4D236A-4894-3BCA-1B94-808AE3B1566A}"/>
              </a:ext>
            </a:extLst>
          </p:cNvPr>
          <p:cNvSpPr txBox="1"/>
          <p:nvPr/>
        </p:nvSpPr>
        <p:spPr>
          <a:xfrm>
            <a:off x="7034785" y="3026767"/>
            <a:ext cx="4114800" cy="923330"/>
          </a:xfrm>
          <a:prstGeom prst="rect">
            <a:avLst/>
          </a:prstGeom>
          <a:noFill/>
        </p:spPr>
        <p:txBody>
          <a:bodyPr wrap="square" rtlCol="0">
            <a:spAutoFit/>
          </a:bodyPr>
          <a:lstStyle/>
          <a:p>
            <a:r>
              <a:rPr lang="en-US" dirty="0"/>
              <a:t>This matrix is essentially diagonal, but the sample of Z=2 tracks has a contamination of Z=1 of the order of ~6.5%</a:t>
            </a:r>
          </a:p>
        </p:txBody>
      </p:sp>
      <p:sp>
        <p:nvSpPr>
          <p:cNvPr id="12" name="TextBox 11">
            <a:extLst>
              <a:ext uri="{FF2B5EF4-FFF2-40B4-BE49-F238E27FC236}">
                <a16:creationId xmlns:a16="http://schemas.microsoft.com/office/drawing/2014/main" id="{4570F5BE-3AAC-222C-3647-2451C3B8431C}"/>
              </a:ext>
            </a:extLst>
          </p:cNvPr>
          <p:cNvSpPr txBox="1"/>
          <p:nvPr/>
        </p:nvSpPr>
        <p:spPr>
          <a:xfrm>
            <a:off x="7034785" y="4462272"/>
            <a:ext cx="4559807" cy="923330"/>
          </a:xfrm>
          <a:prstGeom prst="rect">
            <a:avLst/>
          </a:prstGeom>
          <a:noFill/>
        </p:spPr>
        <p:txBody>
          <a:bodyPr wrap="square" rtlCol="0">
            <a:spAutoFit/>
          </a:bodyPr>
          <a:lstStyle/>
          <a:p>
            <a:r>
              <a:rPr lang="en-US" dirty="0">
                <a:solidFill>
                  <a:srgbClr val="FF0000"/>
                </a:solidFill>
              </a:rPr>
              <a:t>It is unclear if we can trust this prediction: at present we are not including in MC the inefficiency of VT for Z=1 particles</a:t>
            </a:r>
          </a:p>
        </p:txBody>
      </p:sp>
    </p:spTree>
    <p:extLst>
      <p:ext uri="{BB962C8B-B14F-4D97-AF65-F5344CB8AC3E}">
        <p14:creationId xmlns:p14="http://schemas.microsoft.com/office/powerpoint/2010/main" val="2221722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EBA10-AB7E-5F74-43EC-3B10E83440BD}"/>
              </a:ext>
            </a:extLst>
          </p:cNvPr>
          <p:cNvSpPr>
            <a:spLocks noGrp="1"/>
          </p:cNvSpPr>
          <p:nvPr>
            <p:ph type="title"/>
          </p:nvPr>
        </p:nvSpPr>
        <p:spPr/>
        <p:txBody>
          <a:bodyPr/>
          <a:lstStyle/>
          <a:p>
            <a:r>
              <a:rPr lang="en-US" dirty="0"/>
              <a:t>Comparison with reconstructed MC</a:t>
            </a:r>
          </a:p>
        </p:txBody>
      </p:sp>
      <p:sp>
        <p:nvSpPr>
          <p:cNvPr id="4" name="Date Placeholder 3">
            <a:extLst>
              <a:ext uri="{FF2B5EF4-FFF2-40B4-BE49-F238E27FC236}">
                <a16:creationId xmlns:a16="http://schemas.microsoft.com/office/drawing/2014/main" id="{D92194CA-BEA5-9098-5BC5-7099FA2244F3}"/>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7CC8016E-6702-1740-CE96-01A91DE8E4C6}"/>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C4E0B78C-A9E8-1B47-FD02-C29BFE1FAE86}"/>
              </a:ext>
            </a:extLst>
          </p:cNvPr>
          <p:cNvSpPr>
            <a:spLocks noGrp="1"/>
          </p:cNvSpPr>
          <p:nvPr>
            <p:ph type="sldNum" sz="quarter" idx="4"/>
          </p:nvPr>
        </p:nvSpPr>
        <p:spPr/>
        <p:txBody>
          <a:bodyPr/>
          <a:lstStyle/>
          <a:p>
            <a:fld id="{555ADFAD-214B-794C-B14F-6E41A21EECE1}" type="slidenum">
              <a:rPr lang="en-IT" smtClean="0"/>
              <a:pPr/>
              <a:t>24</a:t>
            </a:fld>
            <a:endParaRPr lang="en-IT"/>
          </a:p>
        </p:txBody>
      </p:sp>
      <p:pic>
        <p:nvPicPr>
          <p:cNvPr id="7" name="Picture 6">
            <a:extLst>
              <a:ext uri="{FF2B5EF4-FFF2-40B4-BE49-F238E27FC236}">
                <a16:creationId xmlns:a16="http://schemas.microsoft.com/office/drawing/2014/main" id="{9414398E-287E-FDA0-E477-B7F9A511B0A7}"/>
              </a:ext>
            </a:extLst>
          </p:cNvPr>
          <p:cNvPicPr>
            <a:picLocks noChangeAspect="1"/>
          </p:cNvPicPr>
          <p:nvPr/>
        </p:nvPicPr>
        <p:blipFill>
          <a:blip r:embed="rId2"/>
          <a:stretch>
            <a:fillRect/>
          </a:stretch>
        </p:blipFill>
        <p:spPr>
          <a:xfrm>
            <a:off x="307848" y="1749402"/>
            <a:ext cx="5424745" cy="4406634"/>
          </a:xfrm>
          <a:prstGeom prst="rect">
            <a:avLst/>
          </a:prstGeom>
        </p:spPr>
      </p:pic>
      <p:sp>
        <p:nvSpPr>
          <p:cNvPr id="12" name="TextBox 11">
            <a:extLst>
              <a:ext uri="{FF2B5EF4-FFF2-40B4-BE49-F238E27FC236}">
                <a16:creationId xmlns:a16="http://schemas.microsoft.com/office/drawing/2014/main" id="{19C2138F-F7E2-EBFA-C4BF-630566942020}"/>
              </a:ext>
            </a:extLst>
          </p:cNvPr>
          <p:cNvSpPr txBox="1"/>
          <p:nvPr/>
        </p:nvSpPr>
        <p:spPr>
          <a:xfrm>
            <a:off x="838200" y="1226182"/>
            <a:ext cx="9520748" cy="523220"/>
          </a:xfrm>
          <a:prstGeom prst="rect">
            <a:avLst/>
          </a:prstGeom>
          <a:solidFill>
            <a:schemeClr val="bg1"/>
          </a:solidFill>
        </p:spPr>
        <p:txBody>
          <a:bodyPr wrap="none" rtlCol="0">
            <a:spAutoFit/>
          </a:bodyPr>
          <a:lstStyle/>
          <a:p>
            <a:r>
              <a:rPr lang="en-US" sz="2800" dirty="0">
                <a:solidFill>
                  <a:srgbClr val="0432FF"/>
                </a:solidFill>
              </a:rPr>
              <a:t>Estimate of efficiency in the measurement of angular separation</a:t>
            </a:r>
          </a:p>
        </p:txBody>
      </p:sp>
      <p:sp>
        <p:nvSpPr>
          <p:cNvPr id="13" name="TextBox 12">
            <a:extLst>
              <a:ext uri="{FF2B5EF4-FFF2-40B4-BE49-F238E27FC236}">
                <a16:creationId xmlns:a16="http://schemas.microsoft.com/office/drawing/2014/main" id="{4901B496-5895-9216-CAFC-16402BAC35E9}"/>
              </a:ext>
            </a:extLst>
          </p:cNvPr>
          <p:cNvSpPr txBox="1"/>
          <p:nvPr/>
        </p:nvSpPr>
        <p:spPr>
          <a:xfrm>
            <a:off x="1577666" y="2859613"/>
            <a:ext cx="3116254" cy="646331"/>
          </a:xfrm>
          <a:prstGeom prst="rect">
            <a:avLst/>
          </a:prstGeom>
          <a:noFill/>
        </p:spPr>
        <p:txBody>
          <a:bodyPr wrap="square" rtlCol="0">
            <a:spAutoFit/>
          </a:bodyPr>
          <a:lstStyle/>
          <a:p>
            <a:r>
              <a:rPr lang="en-US" dirty="0">
                <a:solidFill>
                  <a:schemeClr val="accent1">
                    <a:lumMod val="75000"/>
                  </a:schemeClr>
                </a:solidFill>
              </a:rPr>
              <a:t>MC truth: all the Z=2 tracks arriving at TW</a:t>
            </a:r>
          </a:p>
        </p:txBody>
      </p:sp>
      <p:cxnSp>
        <p:nvCxnSpPr>
          <p:cNvPr id="15" name="Straight Arrow Connector 14">
            <a:extLst>
              <a:ext uri="{FF2B5EF4-FFF2-40B4-BE49-F238E27FC236}">
                <a16:creationId xmlns:a16="http://schemas.microsoft.com/office/drawing/2014/main" id="{228A8663-753A-B695-D01D-246347A501D6}"/>
              </a:ext>
            </a:extLst>
          </p:cNvPr>
          <p:cNvCxnSpPr/>
          <p:nvPr/>
        </p:nvCxnSpPr>
        <p:spPr>
          <a:xfrm flipH="1">
            <a:off x="1926336" y="3429000"/>
            <a:ext cx="499872" cy="813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1B49612-3935-262B-82F7-44C8A4BF6D1F}"/>
              </a:ext>
            </a:extLst>
          </p:cNvPr>
          <p:cNvSpPr txBox="1"/>
          <p:nvPr/>
        </p:nvSpPr>
        <p:spPr>
          <a:xfrm>
            <a:off x="2616339" y="4292989"/>
            <a:ext cx="2077581" cy="369332"/>
          </a:xfrm>
          <a:prstGeom prst="rect">
            <a:avLst/>
          </a:prstGeom>
          <a:noFill/>
        </p:spPr>
        <p:txBody>
          <a:bodyPr wrap="square" rtlCol="0">
            <a:spAutoFit/>
          </a:bodyPr>
          <a:lstStyle/>
          <a:p>
            <a:r>
              <a:rPr lang="en-US" dirty="0">
                <a:solidFill>
                  <a:srgbClr val="FF0000"/>
                </a:solidFill>
              </a:rPr>
              <a:t>MC reconstructed:</a:t>
            </a:r>
          </a:p>
        </p:txBody>
      </p:sp>
      <p:cxnSp>
        <p:nvCxnSpPr>
          <p:cNvPr id="17" name="Straight Arrow Connector 16">
            <a:extLst>
              <a:ext uri="{FF2B5EF4-FFF2-40B4-BE49-F238E27FC236}">
                <a16:creationId xmlns:a16="http://schemas.microsoft.com/office/drawing/2014/main" id="{CEE1F268-1DFB-FFA1-97B5-E2EEC795F3AE}"/>
              </a:ext>
            </a:extLst>
          </p:cNvPr>
          <p:cNvCxnSpPr>
            <a:cxnSpLocks/>
          </p:cNvCxnSpPr>
          <p:nvPr/>
        </p:nvCxnSpPr>
        <p:spPr>
          <a:xfrm flipH="1">
            <a:off x="1926336" y="4589213"/>
            <a:ext cx="816864" cy="299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B41511EC-F8BF-2724-0437-B1E6E91E1680}"/>
              </a:ext>
            </a:extLst>
          </p:cNvPr>
          <p:cNvPicPr>
            <a:picLocks noChangeAspect="1"/>
          </p:cNvPicPr>
          <p:nvPr/>
        </p:nvPicPr>
        <p:blipFill>
          <a:blip r:embed="rId3"/>
          <a:stretch>
            <a:fillRect/>
          </a:stretch>
        </p:blipFill>
        <p:spPr>
          <a:xfrm>
            <a:off x="6231267" y="1749402"/>
            <a:ext cx="4589133" cy="4404953"/>
          </a:xfrm>
          <a:prstGeom prst="rect">
            <a:avLst/>
          </a:prstGeom>
        </p:spPr>
      </p:pic>
      <p:sp>
        <p:nvSpPr>
          <p:cNvPr id="20" name="Right Arrow 19">
            <a:extLst>
              <a:ext uri="{FF2B5EF4-FFF2-40B4-BE49-F238E27FC236}">
                <a16:creationId xmlns:a16="http://schemas.microsoft.com/office/drawing/2014/main" id="{461A2318-3BB1-6327-C5E3-55A32DDF9C26}"/>
              </a:ext>
            </a:extLst>
          </p:cNvPr>
          <p:cNvSpPr/>
          <p:nvPr/>
        </p:nvSpPr>
        <p:spPr>
          <a:xfrm>
            <a:off x="5490001" y="3835908"/>
            <a:ext cx="741266" cy="40690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9E61D4-5F88-EDCA-4D53-10F530B46BFD}"/>
              </a:ext>
            </a:extLst>
          </p:cNvPr>
          <p:cNvSpPr txBox="1"/>
          <p:nvPr/>
        </p:nvSpPr>
        <p:spPr>
          <a:xfrm>
            <a:off x="6876288" y="2859613"/>
            <a:ext cx="1571777" cy="369332"/>
          </a:xfrm>
          <a:prstGeom prst="rect">
            <a:avLst/>
          </a:prstGeom>
          <a:noFill/>
        </p:spPr>
        <p:txBody>
          <a:bodyPr wrap="none" rtlCol="0">
            <a:spAutoFit/>
          </a:bodyPr>
          <a:lstStyle/>
          <a:p>
            <a:r>
              <a:rPr lang="en-US" dirty="0"/>
              <a:t>Bin to bin ratio</a:t>
            </a:r>
          </a:p>
        </p:txBody>
      </p:sp>
      <p:sp>
        <p:nvSpPr>
          <p:cNvPr id="22" name="TextBox 21">
            <a:extLst>
              <a:ext uri="{FF2B5EF4-FFF2-40B4-BE49-F238E27FC236}">
                <a16:creationId xmlns:a16="http://schemas.microsoft.com/office/drawing/2014/main" id="{C610AFEC-AC8B-7E8A-4AC8-460362C53116}"/>
              </a:ext>
            </a:extLst>
          </p:cNvPr>
          <p:cNvSpPr txBox="1"/>
          <p:nvPr/>
        </p:nvSpPr>
        <p:spPr>
          <a:xfrm>
            <a:off x="2334768" y="6081247"/>
            <a:ext cx="7221336" cy="646331"/>
          </a:xfrm>
          <a:prstGeom prst="rect">
            <a:avLst/>
          </a:prstGeom>
          <a:solidFill>
            <a:schemeClr val="bg1"/>
          </a:solidFill>
        </p:spPr>
        <p:txBody>
          <a:bodyPr wrap="none" rtlCol="0">
            <a:spAutoFit/>
          </a:bodyPr>
          <a:lstStyle/>
          <a:p>
            <a:r>
              <a:rPr lang="en-US" dirty="0">
                <a:solidFill>
                  <a:srgbClr val="FF0000"/>
                </a:solidFill>
              </a:rPr>
              <a:t>The </a:t>
            </a:r>
            <a:r>
              <a:rPr lang="en-US" baseline="30000" dirty="0">
                <a:solidFill>
                  <a:srgbClr val="FF0000"/>
                </a:solidFill>
              </a:rPr>
              <a:t>8</a:t>
            </a:r>
            <a:r>
              <a:rPr lang="en-US" dirty="0">
                <a:solidFill>
                  <a:srgbClr val="FF0000"/>
                </a:solidFill>
              </a:rPr>
              <a:t>Be</a:t>
            </a:r>
            <a:r>
              <a:rPr lang="en-US" baseline="-25000" dirty="0">
                <a:solidFill>
                  <a:srgbClr val="FF0000"/>
                </a:solidFill>
              </a:rPr>
              <a:t>g.s.</a:t>
            </a:r>
            <a:r>
              <a:rPr lang="en-US" dirty="0">
                <a:solidFill>
                  <a:srgbClr val="FF0000"/>
                </a:solidFill>
              </a:rPr>
              <a:t> peak at small angular separation is strongly penalized</a:t>
            </a:r>
          </a:p>
          <a:p>
            <a:r>
              <a:rPr lang="en-US" dirty="0">
                <a:solidFill>
                  <a:srgbClr val="FF0000"/>
                </a:solidFill>
              </a:rPr>
              <a:t>In this respect 400 MeV/u is worse than 200 MeV/u: narrower distributions</a:t>
            </a:r>
          </a:p>
        </p:txBody>
      </p:sp>
    </p:spTree>
    <p:extLst>
      <p:ext uri="{BB962C8B-B14F-4D97-AF65-F5344CB8AC3E}">
        <p14:creationId xmlns:p14="http://schemas.microsoft.com/office/powerpoint/2010/main" val="3556551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C77A-8AFC-B47A-9CB6-4463F9E53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5CA82-44AA-0F0C-CBA4-F6D77DA5C1F3}"/>
              </a:ext>
            </a:extLst>
          </p:cNvPr>
          <p:cNvSpPr>
            <a:spLocks noGrp="1"/>
          </p:cNvSpPr>
          <p:nvPr>
            <p:ph type="title"/>
          </p:nvPr>
        </p:nvSpPr>
        <p:spPr>
          <a:xfrm>
            <a:off x="0" y="77442"/>
            <a:ext cx="11353800" cy="1325563"/>
          </a:xfrm>
        </p:spPr>
        <p:txBody>
          <a:bodyPr/>
          <a:lstStyle/>
          <a:p>
            <a:r>
              <a:rPr lang="en-US" dirty="0"/>
              <a:t>Comparison of data with reconstructed MC</a:t>
            </a:r>
          </a:p>
        </p:txBody>
      </p:sp>
      <p:sp>
        <p:nvSpPr>
          <p:cNvPr id="3" name="Date Placeholder 2">
            <a:extLst>
              <a:ext uri="{FF2B5EF4-FFF2-40B4-BE49-F238E27FC236}">
                <a16:creationId xmlns:a16="http://schemas.microsoft.com/office/drawing/2014/main" id="{08713FEA-CDA8-28AF-4055-73A3F3125B73}"/>
              </a:ext>
            </a:extLst>
          </p:cNvPr>
          <p:cNvSpPr>
            <a:spLocks noGrp="1"/>
          </p:cNvSpPr>
          <p:nvPr>
            <p:ph type="dt" sz="half" idx="2"/>
          </p:nvPr>
        </p:nvSpPr>
        <p:spPr/>
        <p:txBody>
          <a:bodyPr/>
          <a:lstStyle/>
          <a:p>
            <a:r>
              <a:rPr lang="en-US"/>
              <a:t>26-28/5/2025</a:t>
            </a:r>
            <a:endParaRPr lang="en-IT" dirty="0"/>
          </a:p>
        </p:txBody>
      </p:sp>
      <p:sp>
        <p:nvSpPr>
          <p:cNvPr id="4" name="Footer Placeholder 3">
            <a:extLst>
              <a:ext uri="{FF2B5EF4-FFF2-40B4-BE49-F238E27FC236}">
                <a16:creationId xmlns:a16="http://schemas.microsoft.com/office/drawing/2014/main" id="{51CB64E5-6CEA-51A4-3155-A4830AC8ECBF}"/>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38CBAF66-29DA-9674-E959-864B7B0B5BB5}"/>
              </a:ext>
            </a:extLst>
          </p:cNvPr>
          <p:cNvSpPr>
            <a:spLocks noGrp="1"/>
          </p:cNvSpPr>
          <p:nvPr>
            <p:ph type="sldNum" sz="quarter" idx="4"/>
          </p:nvPr>
        </p:nvSpPr>
        <p:spPr/>
        <p:txBody>
          <a:bodyPr/>
          <a:lstStyle/>
          <a:p>
            <a:fld id="{555ADFAD-214B-794C-B14F-6E41A21EECE1}" type="slidenum">
              <a:rPr lang="en-IT" smtClean="0"/>
              <a:pPr/>
              <a:t>25</a:t>
            </a:fld>
            <a:endParaRPr lang="en-IT"/>
          </a:p>
        </p:txBody>
      </p:sp>
      <p:pic>
        <p:nvPicPr>
          <p:cNvPr id="5" name="Picture 4">
            <a:extLst>
              <a:ext uri="{FF2B5EF4-FFF2-40B4-BE49-F238E27FC236}">
                <a16:creationId xmlns:a16="http://schemas.microsoft.com/office/drawing/2014/main" id="{50EE8C2C-8EF9-F87E-2DB8-327AA8E989A5}"/>
              </a:ext>
            </a:extLst>
          </p:cNvPr>
          <p:cNvPicPr>
            <a:picLocks noChangeAspect="1"/>
          </p:cNvPicPr>
          <p:nvPr/>
        </p:nvPicPr>
        <p:blipFill>
          <a:blip r:embed="rId2"/>
          <a:stretch>
            <a:fillRect/>
          </a:stretch>
        </p:blipFill>
        <p:spPr>
          <a:xfrm>
            <a:off x="88392" y="1676157"/>
            <a:ext cx="6544056" cy="4513767"/>
          </a:xfrm>
          <a:prstGeom prst="rect">
            <a:avLst/>
          </a:prstGeom>
        </p:spPr>
      </p:pic>
      <p:sp>
        <p:nvSpPr>
          <p:cNvPr id="7" name="TextBox 6">
            <a:extLst>
              <a:ext uri="{FF2B5EF4-FFF2-40B4-BE49-F238E27FC236}">
                <a16:creationId xmlns:a16="http://schemas.microsoft.com/office/drawing/2014/main" id="{8490B5A0-15D2-8697-4D06-ABF879B9FF77}"/>
              </a:ext>
            </a:extLst>
          </p:cNvPr>
          <p:cNvSpPr txBox="1"/>
          <p:nvPr/>
        </p:nvSpPr>
        <p:spPr>
          <a:xfrm>
            <a:off x="2529392" y="3181588"/>
            <a:ext cx="2896114" cy="369332"/>
          </a:xfrm>
          <a:prstGeom prst="rect">
            <a:avLst/>
          </a:prstGeom>
          <a:noFill/>
        </p:spPr>
        <p:txBody>
          <a:bodyPr wrap="none" rtlCol="0">
            <a:spAutoFit/>
          </a:bodyPr>
          <a:lstStyle/>
          <a:p>
            <a:r>
              <a:rPr lang="en-US" dirty="0"/>
              <a:t>Normalized to the same area</a:t>
            </a:r>
          </a:p>
        </p:txBody>
      </p:sp>
      <p:sp>
        <p:nvSpPr>
          <p:cNvPr id="8" name="TextBox 7">
            <a:extLst>
              <a:ext uri="{FF2B5EF4-FFF2-40B4-BE49-F238E27FC236}">
                <a16:creationId xmlns:a16="http://schemas.microsoft.com/office/drawing/2014/main" id="{9BFF60C0-AD9B-5C64-C342-D0B465993C77}"/>
              </a:ext>
            </a:extLst>
          </p:cNvPr>
          <p:cNvSpPr txBox="1"/>
          <p:nvPr/>
        </p:nvSpPr>
        <p:spPr>
          <a:xfrm>
            <a:off x="399288" y="1214492"/>
            <a:ext cx="6628161" cy="461665"/>
          </a:xfrm>
          <a:prstGeom prst="rect">
            <a:avLst/>
          </a:prstGeom>
          <a:noFill/>
        </p:spPr>
        <p:txBody>
          <a:bodyPr wrap="none" rtlCol="0">
            <a:spAutoFit/>
          </a:bodyPr>
          <a:lstStyle/>
          <a:p>
            <a:r>
              <a:rPr lang="en-US" sz="2400" dirty="0">
                <a:solidFill>
                  <a:srgbClr val="FF0000"/>
                </a:solidFill>
              </a:rPr>
              <a:t>There are strong differences between MC and data!</a:t>
            </a:r>
          </a:p>
        </p:txBody>
      </p:sp>
      <p:sp>
        <p:nvSpPr>
          <p:cNvPr id="13" name="TextBox 12">
            <a:extLst>
              <a:ext uri="{FF2B5EF4-FFF2-40B4-BE49-F238E27FC236}">
                <a16:creationId xmlns:a16="http://schemas.microsoft.com/office/drawing/2014/main" id="{3122C679-752B-D796-569C-3AD866741AB5}"/>
              </a:ext>
            </a:extLst>
          </p:cNvPr>
          <p:cNvSpPr txBox="1"/>
          <p:nvPr/>
        </p:nvSpPr>
        <p:spPr>
          <a:xfrm>
            <a:off x="1894658" y="1980891"/>
            <a:ext cx="3116254" cy="369332"/>
          </a:xfrm>
          <a:prstGeom prst="rect">
            <a:avLst/>
          </a:prstGeom>
          <a:noFill/>
        </p:spPr>
        <p:txBody>
          <a:bodyPr wrap="square" rtlCol="0">
            <a:spAutoFit/>
          </a:bodyPr>
          <a:lstStyle/>
          <a:p>
            <a:r>
              <a:rPr lang="en-US" dirty="0">
                <a:solidFill>
                  <a:schemeClr val="accent1">
                    <a:lumMod val="75000"/>
                  </a:schemeClr>
                </a:solidFill>
              </a:rPr>
              <a:t>Exp data</a:t>
            </a:r>
          </a:p>
        </p:txBody>
      </p:sp>
      <p:cxnSp>
        <p:nvCxnSpPr>
          <p:cNvPr id="14" name="Straight Arrow Connector 13">
            <a:extLst>
              <a:ext uri="{FF2B5EF4-FFF2-40B4-BE49-F238E27FC236}">
                <a16:creationId xmlns:a16="http://schemas.microsoft.com/office/drawing/2014/main" id="{33E91848-6621-1AAD-1444-2B1F0B943A01}"/>
              </a:ext>
            </a:extLst>
          </p:cNvPr>
          <p:cNvCxnSpPr/>
          <p:nvPr/>
        </p:nvCxnSpPr>
        <p:spPr>
          <a:xfrm flipH="1">
            <a:off x="1804416" y="2350223"/>
            <a:ext cx="499872" cy="813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C6A83D6-4585-56F5-CE57-18631F72CF69}"/>
              </a:ext>
            </a:extLst>
          </p:cNvPr>
          <p:cNvSpPr txBox="1"/>
          <p:nvPr/>
        </p:nvSpPr>
        <p:spPr>
          <a:xfrm>
            <a:off x="2998034" y="3678499"/>
            <a:ext cx="1598350" cy="369332"/>
          </a:xfrm>
          <a:prstGeom prst="rect">
            <a:avLst/>
          </a:prstGeom>
          <a:noFill/>
        </p:spPr>
        <p:txBody>
          <a:bodyPr wrap="square" rtlCol="0">
            <a:spAutoFit/>
          </a:bodyPr>
          <a:lstStyle/>
          <a:p>
            <a:r>
              <a:rPr lang="en-US" dirty="0" err="1">
                <a:solidFill>
                  <a:srgbClr val="FF0000"/>
                </a:solidFill>
              </a:rPr>
              <a:t>Reconstr</a:t>
            </a:r>
            <a:r>
              <a:rPr lang="en-US" dirty="0">
                <a:solidFill>
                  <a:srgbClr val="FF0000"/>
                </a:solidFill>
              </a:rPr>
              <a:t>. MC</a:t>
            </a:r>
          </a:p>
        </p:txBody>
      </p:sp>
      <p:cxnSp>
        <p:nvCxnSpPr>
          <p:cNvPr id="16" name="Straight Arrow Connector 15">
            <a:extLst>
              <a:ext uri="{FF2B5EF4-FFF2-40B4-BE49-F238E27FC236}">
                <a16:creationId xmlns:a16="http://schemas.microsoft.com/office/drawing/2014/main" id="{53C563AF-5682-7DF6-B658-1A2086BF9275}"/>
              </a:ext>
            </a:extLst>
          </p:cNvPr>
          <p:cNvCxnSpPr/>
          <p:nvPr/>
        </p:nvCxnSpPr>
        <p:spPr>
          <a:xfrm flipH="1">
            <a:off x="2907792" y="4047831"/>
            <a:ext cx="499872" cy="8138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6F02D9E-8944-0611-A904-BC14C64E6385}"/>
              </a:ext>
            </a:extLst>
          </p:cNvPr>
          <p:cNvPicPr>
            <a:picLocks noChangeAspect="1"/>
          </p:cNvPicPr>
          <p:nvPr/>
        </p:nvPicPr>
        <p:blipFill>
          <a:blip r:embed="rId3"/>
          <a:stretch>
            <a:fillRect/>
          </a:stretch>
        </p:blipFill>
        <p:spPr>
          <a:xfrm>
            <a:off x="7190366" y="3113628"/>
            <a:ext cx="3631708" cy="3485954"/>
          </a:xfrm>
          <a:prstGeom prst="rect">
            <a:avLst/>
          </a:prstGeom>
        </p:spPr>
      </p:pic>
      <p:sp>
        <p:nvSpPr>
          <p:cNvPr id="19" name="TextBox 18">
            <a:extLst>
              <a:ext uri="{FF2B5EF4-FFF2-40B4-BE49-F238E27FC236}">
                <a16:creationId xmlns:a16="http://schemas.microsoft.com/office/drawing/2014/main" id="{1F0DADEA-B217-1BF4-3FC5-330C781D8201}"/>
              </a:ext>
            </a:extLst>
          </p:cNvPr>
          <p:cNvSpPr txBox="1"/>
          <p:nvPr/>
        </p:nvSpPr>
        <p:spPr>
          <a:xfrm>
            <a:off x="9330547" y="3933040"/>
            <a:ext cx="2288429" cy="954107"/>
          </a:xfrm>
          <a:prstGeom prst="rect">
            <a:avLst/>
          </a:prstGeom>
          <a:noFill/>
        </p:spPr>
        <p:txBody>
          <a:bodyPr wrap="square" rtlCol="0">
            <a:spAutoFit/>
          </a:bodyPr>
          <a:lstStyle/>
          <a:p>
            <a:r>
              <a:rPr lang="en-US" sz="1400" i="1" dirty="0"/>
              <a:t>Numbers taken from Naples slides dec. 2023, and approximately normalized to same integral</a:t>
            </a:r>
          </a:p>
        </p:txBody>
      </p:sp>
      <p:sp>
        <p:nvSpPr>
          <p:cNvPr id="20" name="TextBox 19">
            <a:extLst>
              <a:ext uri="{FF2B5EF4-FFF2-40B4-BE49-F238E27FC236}">
                <a16:creationId xmlns:a16="http://schemas.microsoft.com/office/drawing/2014/main" id="{14A24F07-DF9A-4E92-A409-379294585DA0}"/>
              </a:ext>
            </a:extLst>
          </p:cNvPr>
          <p:cNvSpPr txBox="1"/>
          <p:nvPr/>
        </p:nvSpPr>
        <p:spPr>
          <a:xfrm>
            <a:off x="7687076" y="5767885"/>
            <a:ext cx="1598350" cy="307777"/>
          </a:xfrm>
          <a:prstGeom prst="rect">
            <a:avLst/>
          </a:prstGeom>
          <a:noFill/>
        </p:spPr>
        <p:txBody>
          <a:bodyPr wrap="square" rtlCol="0">
            <a:spAutoFit/>
          </a:bodyPr>
          <a:lstStyle/>
          <a:p>
            <a:r>
              <a:rPr lang="en-US" sz="1400" dirty="0" err="1">
                <a:solidFill>
                  <a:srgbClr val="FF0000"/>
                </a:solidFill>
              </a:rPr>
              <a:t>Reconstr</a:t>
            </a:r>
            <a:r>
              <a:rPr lang="en-US" sz="1400" dirty="0">
                <a:solidFill>
                  <a:srgbClr val="FF0000"/>
                </a:solidFill>
              </a:rPr>
              <a:t>. MC</a:t>
            </a:r>
          </a:p>
        </p:txBody>
      </p:sp>
      <p:sp>
        <p:nvSpPr>
          <p:cNvPr id="22" name="TextBox 21">
            <a:extLst>
              <a:ext uri="{FF2B5EF4-FFF2-40B4-BE49-F238E27FC236}">
                <a16:creationId xmlns:a16="http://schemas.microsoft.com/office/drawing/2014/main" id="{CB2DCECC-ECA4-00EC-9EEC-D8B11D878DEC}"/>
              </a:ext>
            </a:extLst>
          </p:cNvPr>
          <p:cNvSpPr txBox="1"/>
          <p:nvPr/>
        </p:nvSpPr>
        <p:spPr>
          <a:xfrm>
            <a:off x="7687076" y="5509468"/>
            <a:ext cx="1598350" cy="307777"/>
          </a:xfrm>
          <a:prstGeom prst="rect">
            <a:avLst/>
          </a:prstGeom>
          <a:noFill/>
        </p:spPr>
        <p:txBody>
          <a:bodyPr wrap="square" rtlCol="0">
            <a:spAutoFit/>
          </a:bodyPr>
          <a:lstStyle/>
          <a:p>
            <a:r>
              <a:rPr lang="en-US" sz="1400" dirty="0" err="1">
                <a:solidFill>
                  <a:srgbClr val="0432FF"/>
                </a:solidFill>
              </a:rPr>
              <a:t>Exp,.Data</a:t>
            </a:r>
            <a:endParaRPr lang="en-US" sz="1400" dirty="0">
              <a:solidFill>
                <a:srgbClr val="0432FF"/>
              </a:solidFill>
            </a:endParaRPr>
          </a:p>
        </p:txBody>
      </p:sp>
      <p:sp>
        <p:nvSpPr>
          <p:cNvPr id="17" name="TextBox 16">
            <a:extLst>
              <a:ext uri="{FF2B5EF4-FFF2-40B4-BE49-F238E27FC236}">
                <a16:creationId xmlns:a16="http://schemas.microsoft.com/office/drawing/2014/main" id="{2A24E6E8-43D5-5E16-EC1B-149AB4F8E000}"/>
              </a:ext>
            </a:extLst>
          </p:cNvPr>
          <p:cNvSpPr txBox="1"/>
          <p:nvPr/>
        </p:nvSpPr>
        <p:spPr>
          <a:xfrm>
            <a:off x="6820804" y="2690392"/>
            <a:ext cx="5396199" cy="646331"/>
          </a:xfrm>
          <a:prstGeom prst="rect">
            <a:avLst/>
          </a:prstGeom>
          <a:noFill/>
        </p:spPr>
        <p:txBody>
          <a:bodyPr wrap="square" rtlCol="0">
            <a:spAutoFit/>
          </a:bodyPr>
          <a:lstStyle/>
          <a:p>
            <a:r>
              <a:rPr lang="en-US" dirty="0">
                <a:solidFill>
                  <a:srgbClr val="C00000"/>
                </a:solidFill>
              </a:rPr>
              <a:t>In the case of emulsion data at 200 MeV/u MC prediction and exp. data were much closer:</a:t>
            </a:r>
          </a:p>
        </p:txBody>
      </p:sp>
    </p:spTree>
    <p:extLst>
      <p:ext uri="{BB962C8B-B14F-4D97-AF65-F5344CB8AC3E}">
        <p14:creationId xmlns:p14="http://schemas.microsoft.com/office/powerpoint/2010/main" val="3095770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7460-ADC5-5E8F-407C-035617C4AF9A}"/>
              </a:ext>
            </a:extLst>
          </p:cNvPr>
          <p:cNvSpPr>
            <a:spLocks noGrp="1"/>
          </p:cNvSpPr>
          <p:nvPr>
            <p:ph type="title"/>
          </p:nvPr>
        </p:nvSpPr>
        <p:spPr/>
        <p:txBody>
          <a:bodyPr/>
          <a:lstStyle/>
          <a:p>
            <a:r>
              <a:rPr lang="en-US" dirty="0"/>
              <a:t>About energy and projectile in the MC</a:t>
            </a:r>
          </a:p>
        </p:txBody>
      </p:sp>
      <p:sp>
        <p:nvSpPr>
          <p:cNvPr id="4" name="Date Placeholder 3">
            <a:extLst>
              <a:ext uri="{FF2B5EF4-FFF2-40B4-BE49-F238E27FC236}">
                <a16:creationId xmlns:a16="http://schemas.microsoft.com/office/drawing/2014/main" id="{138CE801-05BC-8BF8-3273-3BACABBA53A5}"/>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CE2C4388-F9B0-47AC-2C0E-565EE026D375}"/>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BEA70944-270B-9220-AAE9-6D2AE79F279C}"/>
              </a:ext>
            </a:extLst>
          </p:cNvPr>
          <p:cNvSpPr>
            <a:spLocks noGrp="1"/>
          </p:cNvSpPr>
          <p:nvPr>
            <p:ph type="sldNum" sz="quarter" idx="4"/>
          </p:nvPr>
        </p:nvSpPr>
        <p:spPr/>
        <p:txBody>
          <a:bodyPr/>
          <a:lstStyle/>
          <a:p>
            <a:fld id="{555ADFAD-214B-794C-B14F-6E41A21EECE1}" type="slidenum">
              <a:rPr lang="en-IT" smtClean="0"/>
              <a:pPr/>
              <a:t>26</a:t>
            </a:fld>
            <a:endParaRPr lang="en-IT"/>
          </a:p>
        </p:txBody>
      </p:sp>
      <p:pic>
        <p:nvPicPr>
          <p:cNvPr id="8" name="Picture 7" descr="A graph of a number of numbers&#10;&#10;AI-generated content may be incorrect.">
            <a:extLst>
              <a:ext uri="{FF2B5EF4-FFF2-40B4-BE49-F238E27FC236}">
                <a16:creationId xmlns:a16="http://schemas.microsoft.com/office/drawing/2014/main" id="{3CA8EA7F-51FA-FD6B-1EBD-68C7433CFE23}"/>
              </a:ext>
            </a:extLst>
          </p:cNvPr>
          <p:cNvPicPr>
            <a:picLocks noChangeAspect="1"/>
          </p:cNvPicPr>
          <p:nvPr/>
        </p:nvPicPr>
        <p:blipFill>
          <a:blip r:embed="rId2"/>
          <a:stretch>
            <a:fillRect/>
          </a:stretch>
        </p:blipFill>
        <p:spPr>
          <a:xfrm>
            <a:off x="409956" y="1202747"/>
            <a:ext cx="5783580" cy="5326982"/>
          </a:xfrm>
          <a:prstGeom prst="rect">
            <a:avLst/>
          </a:prstGeom>
        </p:spPr>
      </p:pic>
      <p:sp>
        <p:nvSpPr>
          <p:cNvPr id="9" name="TextBox 8">
            <a:extLst>
              <a:ext uri="{FF2B5EF4-FFF2-40B4-BE49-F238E27FC236}">
                <a16:creationId xmlns:a16="http://schemas.microsoft.com/office/drawing/2014/main" id="{A9331824-3842-FAA5-BE38-71C80A89A5D7}"/>
              </a:ext>
            </a:extLst>
          </p:cNvPr>
          <p:cNvSpPr txBox="1"/>
          <p:nvPr/>
        </p:nvSpPr>
        <p:spPr>
          <a:xfrm>
            <a:off x="2743200" y="3363064"/>
            <a:ext cx="3133343" cy="923330"/>
          </a:xfrm>
          <a:prstGeom prst="rect">
            <a:avLst/>
          </a:prstGeom>
          <a:noFill/>
        </p:spPr>
        <p:txBody>
          <a:bodyPr wrap="square" rtlCol="0">
            <a:spAutoFit/>
          </a:bodyPr>
          <a:lstStyle/>
          <a:p>
            <a:r>
              <a:rPr lang="en-US" dirty="0">
                <a:solidFill>
                  <a:srgbClr val="FF0000"/>
                </a:solidFill>
              </a:rPr>
              <a:t>MC reconstructed: </a:t>
            </a:r>
          </a:p>
          <a:p>
            <a:r>
              <a:rPr lang="en-US" baseline="30000" dirty="0">
                <a:solidFill>
                  <a:srgbClr val="FF0000"/>
                </a:solidFill>
              </a:rPr>
              <a:t>12</a:t>
            </a:r>
            <a:r>
              <a:rPr lang="en-US" dirty="0">
                <a:solidFill>
                  <a:srgbClr val="FF0000"/>
                </a:solidFill>
              </a:rPr>
              <a:t>C @ 200 MeV/u </a:t>
            </a:r>
          </a:p>
          <a:p>
            <a:r>
              <a:rPr lang="en-US" dirty="0">
                <a:solidFill>
                  <a:srgbClr val="FF0000"/>
                </a:solidFill>
              </a:rPr>
              <a:t>(see A. </a:t>
            </a:r>
            <a:r>
              <a:rPr lang="en-US" dirty="0" err="1">
                <a:solidFill>
                  <a:srgbClr val="FF0000"/>
                </a:solidFill>
              </a:rPr>
              <a:t>Caglioni</a:t>
            </a:r>
            <a:r>
              <a:rPr lang="en-US" dirty="0">
                <a:solidFill>
                  <a:srgbClr val="FF0000"/>
                </a:solidFill>
              </a:rPr>
              <a:t>, Trento 2023)</a:t>
            </a:r>
          </a:p>
        </p:txBody>
      </p:sp>
      <p:sp>
        <p:nvSpPr>
          <p:cNvPr id="10" name="TextBox 9">
            <a:extLst>
              <a:ext uri="{FF2B5EF4-FFF2-40B4-BE49-F238E27FC236}">
                <a16:creationId xmlns:a16="http://schemas.microsoft.com/office/drawing/2014/main" id="{34556B0F-F0DF-97CA-55E6-145DA0075CCF}"/>
              </a:ext>
            </a:extLst>
          </p:cNvPr>
          <p:cNvSpPr txBox="1"/>
          <p:nvPr/>
        </p:nvSpPr>
        <p:spPr>
          <a:xfrm>
            <a:off x="1574455" y="2320058"/>
            <a:ext cx="3116254" cy="646331"/>
          </a:xfrm>
          <a:prstGeom prst="rect">
            <a:avLst/>
          </a:prstGeom>
          <a:noFill/>
        </p:spPr>
        <p:txBody>
          <a:bodyPr wrap="square" rtlCol="0">
            <a:spAutoFit/>
          </a:bodyPr>
          <a:lstStyle/>
          <a:p>
            <a:r>
              <a:rPr lang="en-US" dirty="0">
                <a:solidFill>
                  <a:schemeClr val="accent1">
                    <a:lumMod val="75000"/>
                  </a:schemeClr>
                </a:solidFill>
              </a:rPr>
              <a:t>MC reconstructed:</a:t>
            </a:r>
          </a:p>
          <a:p>
            <a:r>
              <a:rPr lang="en-US" dirty="0">
                <a:solidFill>
                  <a:schemeClr val="accent1">
                    <a:lumMod val="75000"/>
                  </a:schemeClr>
                </a:solidFill>
              </a:rPr>
              <a:t>this analysis 16O @ 400 MeV/u</a:t>
            </a:r>
          </a:p>
        </p:txBody>
      </p:sp>
      <p:sp>
        <p:nvSpPr>
          <p:cNvPr id="11" name="TextBox 10">
            <a:extLst>
              <a:ext uri="{FF2B5EF4-FFF2-40B4-BE49-F238E27FC236}">
                <a16:creationId xmlns:a16="http://schemas.microsoft.com/office/drawing/2014/main" id="{63121647-2F70-179D-EB02-913452CFDAC7}"/>
              </a:ext>
            </a:extLst>
          </p:cNvPr>
          <p:cNvSpPr txBox="1"/>
          <p:nvPr/>
        </p:nvSpPr>
        <p:spPr>
          <a:xfrm>
            <a:off x="6656833" y="2220736"/>
            <a:ext cx="5125212" cy="2031325"/>
          </a:xfrm>
          <a:prstGeom prst="rect">
            <a:avLst/>
          </a:prstGeom>
          <a:noFill/>
        </p:spPr>
        <p:txBody>
          <a:bodyPr wrap="square" rtlCol="0">
            <a:spAutoFit/>
          </a:bodyPr>
          <a:lstStyle/>
          <a:p>
            <a:r>
              <a:rPr lang="en-US" dirty="0"/>
              <a:t>Warning:</a:t>
            </a:r>
          </a:p>
          <a:p>
            <a:r>
              <a:rPr lang="en-US" dirty="0"/>
              <a:t> </a:t>
            </a:r>
          </a:p>
          <a:p>
            <a:r>
              <a:rPr lang="en-US" dirty="0"/>
              <a:t>In FLUKA MC the </a:t>
            </a:r>
            <a:r>
              <a:rPr lang="en-US" baseline="30000" dirty="0"/>
              <a:t>12</a:t>
            </a:r>
            <a:r>
              <a:rPr lang="en-US" dirty="0"/>
              <a:t>C →  3 𝛼 fragmentation is already considered in detail with probability taken from existing data</a:t>
            </a:r>
          </a:p>
          <a:p>
            <a:endParaRPr lang="en-US" dirty="0"/>
          </a:p>
          <a:p>
            <a:r>
              <a:rPr lang="en-US" dirty="0"/>
              <a:t>This is not the case for </a:t>
            </a:r>
            <a:r>
              <a:rPr lang="en-US" baseline="30000" dirty="0"/>
              <a:t>16</a:t>
            </a:r>
            <a:r>
              <a:rPr lang="en-US" dirty="0"/>
              <a:t>O fragmentation</a:t>
            </a:r>
          </a:p>
        </p:txBody>
      </p:sp>
    </p:spTree>
    <p:extLst>
      <p:ext uri="{BB962C8B-B14F-4D97-AF65-F5344CB8AC3E}">
        <p14:creationId xmlns:p14="http://schemas.microsoft.com/office/powerpoint/2010/main" val="258035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FCA5-1BC0-FA9C-A937-038EDB7C3492}"/>
              </a:ext>
            </a:extLst>
          </p:cNvPr>
          <p:cNvSpPr>
            <a:spLocks noGrp="1"/>
          </p:cNvSpPr>
          <p:nvPr>
            <p:ph type="title"/>
          </p:nvPr>
        </p:nvSpPr>
        <p:spPr/>
        <p:txBody>
          <a:bodyPr/>
          <a:lstStyle/>
          <a:p>
            <a:r>
              <a:rPr lang="en-US" dirty="0"/>
              <a:t>Conclusions </a:t>
            </a:r>
          </a:p>
        </p:txBody>
      </p:sp>
      <p:sp>
        <p:nvSpPr>
          <p:cNvPr id="3" name="Content Placeholder 2">
            <a:extLst>
              <a:ext uri="{FF2B5EF4-FFF2-40B4-BE49-F238E27FC236}">
                <a16:creationId xmlns:a16="http://schemas.microsoft.com/office/drawing/2014/main" id="{5BFEEF59-D7B0-0A77-794B-D1FB342EC9B1}"/>
              </a:ext>
            </a:extLst>
          </p:cNvPr>
          <p:cNvSpPr>
            <a:spLocks noGrp="1"/>
          </p:cNvSpPr>
          <p:nvPr>
            <p:ph idx="1"/>
          </p:nvPr>
        </p:nvSpPr>
        <p:spPr>
          <a:xfrm>
            <a:off x="329184" y="1097280"/>
            <a:ext cx="11692128" cy="5596128"/>
          </a:xfrm>
        </p:spPr>
        <p:txBody>
          <a:bodyPr>
            <a:normAutofit lnSpcReduction="10000"/>
          </a:bodyPr>
          <a:lstStyle/>
          <a:p>
            <a:r>
              <a:rPr lang="en-US" sz="2400" dirty="0"/>
              <a:t>The analysis of GSI2021 data turned out to be not easy at all, and there is a penalty from large pile-up. </a:t>
            </a:r>
          </a:p>
          <a:p>
            <a:r>
              <a:rPr lang="en-US" sz="2400" dirty="0"/>
              <a:t>Apparently, there are problems in using </a:t>
            </a:r>
            <a:r>
              <a:rPr lang="en-US" sz="2400" dirty="0" err="1"/>
              <a:t>GenFit</a:t>
            </a:r>
            <a:r>
              <a:rPr lang="en-US" sz="2400" dirty="0"/>
              <a:t>. Straight Line Reconstruction seems to work better. The analysis strategy studied one year ago had to be totally rebuilt</a:t>
            </a:r>
          </a:p>
          <a:p>
            <a:r>
              <a:rPr lang="en-US" sz="2400" dirty="0"/>
              <a:t>There are still a lot of uncertainties that cannot be simply solved without additional information. For instance, the reliability of Z reconstruction and the amount of Z=1 contamination</a:t>
            </a:r>
          </a:p>
          <a:p>
            <a:r>
              <a:rPr lang="en-US" sz="2400" dirty="0"/>
              <a:t>MSD had to be taken away from reconstruction, for the time being. They could be very helpful in this situation</a:t>
            </a:r>
          </a:p>
          <a:p>
            <a:r>
              <a:rPr lang="en-US" sz="2400" dirty="0"/>
              <a:t>There are important disagreements in the comparison of data and MC, and there are surely differences with respect to the 200 MeV/u case: </a:t>
            </a:r>
          </a:p>
          <a:p>
            <a:pPr lvl="1"/>
            <a:r>
              <a:rPr lang="en-US" sz="2000" dirty="0">
                <a:solidFill>
                  <a:srgbClr val="7030A0"/>
                </a:solidFill>
              </a:rPr>
              <a:t>At the moment it is unclear if there are issues in the physics model (which indeed might depend on energy) or if the simple reconstruction used in this analysis in faulty or introducing biases</a:t>
            </a:r>
          </a:p>
          <a:p>
            <a:pPr lvl="1"/>
            <a:r>
              <a:rPr lang="en-US" sz="2000" dirty="0">
                <a:solidFill>
                  <a:srgbClr val="C00000"/>
                </a:solidFill>
              </a:rPr>
              <a:t>It is however clear that there are instrumental inefficiencies at small angle separation which must be more evident when energy increases</a:t>
            </a:r>
          </a:p>
        </p:txBody>
      </p:sp>
      <p:sp>
        <p:nvSpPr>
          <p:cNvPr id="6" name="Slide Number Placeholder 5">
            <a:extLst>
              <a:ext uri="{FF2B5EF4-FFF2-40B4-BE49-F238E27FC236}">
                <a16:creationId xmlns:a16="http://schemas.microsoft.com/office/drawing/2014/main" id="{4597DFCA-EB6E-F86E-5E7D-F011E92E481E}"/>
              </a:ext>
            </a:extLst>
          </p:cNvPr>
          <p:cNvSpPr>
            <a:spLocks noGrp="1"/>
          </p:cNvSpPr>
          <p:nvPr>
            <p:ph type="sldNum" sz="quarter" idx="4"/>
          </p:nvPr>
        </p:nvSpPr>
        <p:spPr/>
        <p:txBody>
          <a:bodyPr/>
          <a:lstStyle/>
          <a:p>
            <a:fld id="{555ADFAD-214B-794C-B14F-6E41A21EECE1}" type="slidenum">
              <a:rPr lang="en-IT" smtClean="0"/>
              <a:pPr/>
              <a:t>27</a:t>
            </a:fld>
            <a:endParaRPr lang="en-IT"/>
          </a:p>
        </p:txBody>
      </p:sp>
      <p:sp>
        <p:nvSpPr>
          <p:cNvPr id="4" name="Date Placeholder 3">
            <a:extLst>
              <a:ext uri="{FF2B5EF4-FFF2-40B4-BE49-F238E27FC236}">
                <a16:creationId xmlns:a16="http://schemas.microsoft.com/office/drawing/2014/main" id="{A2931F4F-4825-A818-56E1-8572D686064F}"/>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5F836586-E1ED-B700-E075-EDE0FBE089CD}"/>
              </a:ext>
            </a:extLst>
          </p:cNvPr>
          <p:cNvSpPr>
            <a:spLocks noGrp="1"/>
          </p:cNvSpPr>
          <p:nvPr>
            <p:ph type="ftr" sz="quarter" idx="3"/>
          </p:nvPr>
        </p:nvSpPr>
        <p:spPr/>
        <p:txBody>
          <a:bodyPr/>
          <a:lstStyle/>
          <a:p>
            <a:r>
              <a:rPr lang="en-IT"/>
              <a:t>FOOT Collaboration Meeting</a:t>
            </a:r>
            <a:endParaRPr lang="en-IT" dirty="0"/>
          </a:p>
        </p:txBody>
      </p:sp>
    </p:spTree>
    <p:extLst>
      <p:ext uri="{BB962C8B-B14F-4D97-AF65-F5344CB8AC3E}">
        <p14:creationId xmlns:p14="http://schemas.microsoft.com/office/powerpoint/2010/main" val="46305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004EA-1EC2-8510-B744-170721585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299D0-8BEC-9217-A63B-8784E56384F6}"/>
              </a:ext>
            </a:extLst>
          </p:cNvPr>
          <p:cNvSpPr>
            <a:spLocks noGrp="1"/>
          </p:cNvSpPr>
          <p:nvPr>
            <p:ph type="title"/>
          </p:nvPr>
        </p:nvSpPr>
        <p:spPr/>
        <p:txBody>
          <a:bodyPr/>
          <a:lstStyle/>
          <a:p>
            <a:r>
              <a:rPr lang="en-US" dirty="0"/>
              <a:t>Take home messages</a:t>
            </a:r>
          </a:p>
        </p:txBody>
      </p:sp>
      <p:sp>
        <p:nvSpPr>
          <p:cNvPr id="3" name="Content Placeholder 2">
            <a:extLst>
              <a:ext uri="{FF2B5EF4-FFF2-40B4-BE49-F238E27FC236}">
                <a16:creationId xmlns:a16="http://schemas.microsoft.com/office/drawing/2014/main" id="{E73F9525-057C-3EBB-39EB-9FB3DD74F510}"/>
              </a:ext>
            </a:extLst>
          </p:cNvPr>
          <p:cNvSpPr>
            <a:spLocks noGrp="1"/>
          </p:cNvSpPr>
          <p:nvPr>
            <p:ph idx="1"/>
          </p:nvPr>
        </p:nvSpPr>
        <p:spPr>
          <a:xfrm>
            <a:off x="329184" y="1097280"/>
            <a:ext cx="11692128" cy="5596128"/>
          </a:xfrm>
        </p:spPr>
        <p:txBody>
          <a:bodyPr>
            <a:normAutofit/>
          </a:bodyPr>
          <a:lstStyle/>
          <a:p>
            <a:r>
              <a:rPr lang="en-US" sz="2400" dirty="0"/>
              <a:t>Hints of other interesting nuclear physics processes are emerging. They must be taken into account for our future analyses!</a:t>
            </a:r>
          </a:p>
          <a:p>
            <a:r>
              <a:rPr lang="en-US" sz="2400" dirty="0"/>
              <a:t>The structures in Z1-Z2 correlation should be explored also with emulsions</a:t>
            </a:r>
          </a:p>
          <a:p>
            <a:r>
              <a:rPr lang="en-US" sz="2400" dirty="0"/>
              <a:t>It is anyway of fundamental important that both electronic spectrometer and emulsion analyze these phenomena at the same energy</a:t>
            </a:r>
          </a:p>
          <a:p>
            <a:r>
              <a:rPr lang="en-US" sz="2400" dirty="0"/>
              <a:t>This means that it’s probably necessary to analyze also GSI2021 data at 200 MeV/u (and run the simulation as well…)</a:t>
            </a:r>
          </a:p>
          <a:p>
            <a:r>
              <a:rPr lang="en-US" sz="2400" dirty="0"/>
              <a:t>For the electronic spectrometer: in order to understand better our systematics and to give answers to the many questions arising from GSI2021 data, it is </a:t>
            </a:r>
            <a:r>
              <a:rPr lang="en-US" sz="2400" dirty="0" err="1"/>
              <a:t>ot</a:t>
            </a:r>
            <a:r>
              <a:rPr lang="en-US" sz="2400" dirty="0"/>
              <a:t> the outmost importance to analyze </a:t>
            </a:r>
            <a:r>
              <a:rPr lang="en-US" sz="2400" baseline="30000" dirty="0"/>
              <a:t>12</a:t>
            </a:r>
            <a:r>
              <a:rPr lang="en-US" sz="2400" dirty="0"/>
              <a:t>C data taken with full detector and lower energy. Is CNAO2024 the most viable data set?</a:t>
            </a:r>
          </a:p>
        </p:txBody>
      </p:sp>
      <p:sp>
        <p:nvSpPr>
          <p:cNvPr id="6" name="Slide Number Placeholder 5">
            <a:extLst>
              <a:ext uri="{FF2B5EF4-FFF2-40B4-BE49-F238E27FC236}">
                <a16:creationId xmlns:a16="http://schemas.microsoft.com/office/drawing/2014/main" id="{62233131-1AB4-75B6-2E00-F5B4ACCD59F4}"/>
              </a:ext>
            </a:extLst>
          </p:cNvPr>
          <p:cNvSpPr>
            <a:spLocks noGrp="1"/>
          </p:cNvSpPr>
          <p:nvPr>
            <p:ph type="sldNum" sz="quarter" idx="4"/>
          </p:nvPr>
        </p:nvSpPr>
        <p:spPr/>
        <p:txBody>
          <a:bodyPr/>
          <a:lstStyle/>
          <a:p>
            <a:fld id="{555ADFAD-214B-794C-B14F-6E41A21EECE1}" type="slidenum">
              <a:rPr lang="en-IT" smtClean="0"/>
              <a:pPr/>
              <a:t>28</a:t>
            </a:fld>
            <a:endParaRPr lang="en-IT"/>
          </a:p>
        </p:txBody>
      </p:sp>
      <p:sp>
        <p:nvSpPr>
          <p:cNvPr id="4" name="Date Placeholder 3">
            <a:extLst>
              <a:ext uri="{FF2B5EF4-FFF2-40B4-BE49-F238E27FC236}">
                <a16:creationId xmlns:a16="http://schemas.microsoft.com/office/drawing/2014/main" id="{32F4F84C-CC1E-9C67-BB88-2284272F1488}"/>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54E56C0E-655D-6CAD-A448-86BA6003C072}"/>
              </a:ext>
            </a:extLst>
          </p:cNvPr>
          <p:cNvSpPr>
            <a:spLocks noGrp="1"/>
          </p:cNvSpPr>
          <p:nvPr>
            <p:ph type="ftr" sz="quarter" idx="3"/>
          </p:nvPr>
        </p:nvSpPr>
        <p:spPr/>
        <p:txBody>
          <a:bodyPr/>
          <a:lstStyle/>
          <a:p>
            <a:r>
              <a:rPr lang="en-IT"/>
              <a:t>FOOT Collaboration Meeting</a:t>
            </a:r>
            <a:endParaRPr lang="en-IT" dirty="0"/>
          </a:p>
        </p:txBody>
      </p:sp>
    </p:spTree>
    <p:extLst>
      <p:ext uri="{BB962C8B-B14F-4D97-AF65-F5344CB8AC3E}">
        <p14:creationId xmlns:p14="http://schemas.microsoft.com/office/powerpoint/2010/main" val="209076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30A497-987C-30F9-D5A6-AF9346124CBC}"/>
              </a:ext>
            </a:extLst>
          </p:cNvPr>
          <p:cNvSpPr>
            <a:spLocks noGrp="1"/>
          </p:cNvSpPr>
          <p:nvPr>
            <p:ph type="title"/>
          </p:nvPr>
        </p:nvSpPr>
        <p:spPr/>
        <p:txBody>
          <a:bodyPr/>
          <a:lstStyle/>
          <a:p>
            <a:pPr algn="ctr"/>
            <a:r>
              <a:rPr lang="en-US" dirty="0"/>
              <a:t>Backup Slides</a:t>
            </a:r>
          </a:p>
        </p:txBody>
      </p:sp>
      <p:sp>
        <p:nvSpPr>
          <p:cNvPr id="8" name="Text Placeholder 7">
            <a:extLst>
              <a:ext uri="{FF2B5EF4-FFF2-40B4-BE49-F238E27FC236}">
                <a16:creationId xmlns:a16="http://schemas.microsoft.com/office/drawing/2014/main" id="{81DA60DE-A80E-C55B-68A7-98214FF5A39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D16BF39-1CC8-8866-C634-8CA183984B39}"/>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017FCBBA-E40E-5FE0-0056-DDE2568FEA6B}"/>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C28EDB86-DE4D-729E-C660-999A8D40263F}"/>
              </a:ext>
            </a:extLst>
          </p:cNvPr>
          <p:cNvSpPr>
            <a:spLocks noGrp="1"/>
          </p:cNvSpPr>
          <p:nvPr>
            <p:ph type="sldNum" sz="quarter" idx="4"/>
          </p:nvPr>
        </p:nvSpPr>
        <p:spPr/>
        <p:txBody>
          <a:bodyPr/>
          <a:lstStyle/>
          <a:p>
            <a:fld id="{555ADFAD-214B-794C-B14F-6E41A21EECE1}" type="slidenum">
              <a:rPr lang="en-IT" smtClean="0"/>
              <a:pPr/>
              <a:t>29</a:t>
            </a:fld>
            <a:endParaRPr lang="en-IT"/>
          </a:p>
        </p:txBody>
      </p:sp>
    </p:spTree>
    <p:extLst>
      <p:ext uri="{BB962C8B-B14F-4D97-AF65-F5344CB8AC3E}">
        <p14:creationId xmlns:p14="http://schemas.microsoft.com/office/powerpoint/2010/main" val="240373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E48B152-F122-DE05-603B-AF7B891C106C}"/>
              </a:ext>
            </a:extLst>
          </p:cNvPr>
          <p:cNvPicPr>
            <a:picLocks noChangeAspect="1"/>
          </p:cNvPicPr>
          <p:nvPr/>
        </p:nvPicPr>
        <p:blipFill>
          <a:blip r:embed="rId2"/>
          <a:stretch>
            <a:fillRect/>
          </a:stretch>
        </p:blipFill>
        <p:spPr>
          <a:xfrm>
            <a:off x="6432810" y="4014173"/>
            <a:ext cx="3226629" cy="2707810"/>
          </a:xfrm>
          <a:prstGeom prst="rect">
            <a:avLst/>
          </a:prstGeom>
        </p:spPr>
      </p:pic>
      <p:pic>
        <p:nvPicPr>
          <p:cNvPr id="9" name="Picture 8">
            <a:extLst>
              <a:ext uri="{FF2B5EF4-FFF2-40B4-BE49-F238E27FC236}">
                <a16:creationId xmlns:a16="http://schemas.microsoft.com/office/drawing/2014/main" id="{C486C948-7923-DF42-AE0C-C36DD0181C0C}"/>
              </a:ext>
            </a:extLst>
          </p:cNvPr>
          <p:cNvPicPr>
            <a:picLocks noChangeAspect="1"/>
          </p:cNvPicPr>
          <p:nvPr/>
        </p:nvPicPr>
        <p:blipFill>
          <a:blip r:embed="rId3"/>
          <a:stretch>
            <a:fillRect/>
          </a:stretch>
        </p:blipFill>
        <p:spPr>
          <a:xfrm>
            <a:off x="594468" y="1442212"/>
            <a:ext cx="3380787" cy="2837180"/>
          </a:xfrm>
          <a:prstGeom prst="rect">
            <a:avLst/>
          </a:prstGeom>
        </p:spPr>
      </p:pic>
      <p:sp>
        <p:nvSpPr>
          <p:cNvPr id="2" name="Title 1">
            <a:extLst>
              <a:ext uri="{FF2B5EF4-FFF2-40B4-BE49-F238E27FC236}">
                <a16:creationId xmlns:a16="http://schemas.microsoft.com/office/drawing/2014/main" id="{AFBD8D30-EA26-0E11-8BE8-0CE0B824807B}"/>
              </a:ext>
            </a:extLst>
          </p:cNvPr>
          <p:cNvSpPr>
            <a:spLocks noGrp="1"/>
          </p:cNvSpPr>
          <p:nvPr>
            <p:ph type="title"/>
          </p:nvPr>
        </p:nvSpPr>
        <p:spPr/>
        <p:txBody>
          <a:bodyPr>
            <a:normAutofit/>
          </a:bodyPr>
          <a:lstStyle/>
          <a:p>
            <a:r>
              <a:rPr lang="en-US" sz="3600" dirty="0"/>
              <a:t>Summary of main results from MC study presented last year</a:t>
            </a:r>
          </a:p>
        </p:txBody>
      </p:sp>
      <p:sp>
        <p:nvSpPr>
          <p:cNvPr id="6" name="Slide Number Placeholder 5">
            <a:extLst>
              <a:ext uri="{FF2B5EF4-FFF2-40B4-BE49-F238E27FC236}">
                <a16:creationId xmlns:a16="http://schemas.microsoft.com/office/drawing/2014/main" id="{080F97AB-755C-1D42-7090-B9A6D8D469E8}"/>
              </a:ext>
            </a:extLst>
          </p:cNvPr>
          <p:cNvSpPr>
            <a:spLocks noGrp="1"/>
          </p:cNvSpPr>
          <p:nvPr>
            <p:ph type="sldNum" sz="quarter" idx="4"/>
          </p:nvPr>
        </p:nvSpPr>
        <p:spPr/>
        <p:txBody>
          <a:bodyPr/>
          <a:lstStyle/>
          <a:p>
            <a:fld id="{555ADFAD-214B-794C-B14F-6E41A21EECE1}" type="slidenum">
              <a:rPr lang="en-IT" smtClean="0"/>
              <a:pPr/>
              <a:t>3</a:t>
            </a:fld>
            <a:endParaRPr lang="en-IT"/>
          </a:p>
        </p:txBody>
      </p:sp>
      <p:sp>
        <p:nvSpPr>
          <p:cNvPr id="7" name="TextBox 6">
            <a:extLst>
              <a:ext uri="{FF2B5EF4-FFF2-40B4-BE49-F238E27FC236}">
                <a16:creationId xmlns:a16="http://schemas.microsoft.com/office/drawing/2014/main" id="{EE18148E-A415-7A44-1FB8-8D341F891E2C}"/>
              </a:ext>
            </a:extLst>
          </p:cNvPr>
          <p:cNvSpPr txBox="1"/>
          <p:nvPr/>
        </p:nvSpPr>
        <p:spPr>
          <a:xfrm>
            <a:off x="3395480" y="3073951"/>
            <a:ext cx="2707921" cy="707886"/>
          </a:xfrm>
          <a:prstGeom prst="rect">
            <a:avLst/>
          </a:prstGeom>
          <a:noFill/>
        </p:spPr>
        <p:txBody>
          <a:bodyPr wrap="none" rtlCol="0">
            <a:spAutoFit/>
          </a:bodyPr>
          <a:lstStyle/>
          <a:p>
            <a:r>
              <a:rPr lang="en-US" sz="2000" dirty="0">
                <a:solidFill>
                  <a:srgbClr val="FF0000"/>
                </a:solidFill>
              </a:rPr>
              <a:t>Final </a:t>
            </a:r>
            <a:r>
              <a:rPr lang="en-IT" sz="2000">
                <a:solidFill>
                  <a:srgbClr val="FF0000"/>
                </a:solidFill>
              </a:rPr>
              <a:t>Selected Events</a:t>
            </a:r>
            <a:endParaRPr lang="en-US" sz="2000" dirty="0">
              <a:solidFill>
                <a:srgbClr val="FF0000"/>
              </a:solidFill>
            </a:endParaRPr>
          </a:p>
          <a:p>
            <a:r>
              <a:rPr lang="en-IT" sz="2000" b="1">
                <a:solidFill>
                  <a:srgbClr val="FF0000"/>
                </a:solidFill>
              </a:rPr>
              <a:t>Only </a:t>
            </a:r>
            <a:r>
              <a:rPr lang="en-IT" sz="2000" b="1" dirty="0">
                <a:solidFill>
                  <a:srgbClr val="FF0000"/>
                </a:solidFill>
              </a:rPr>
              <a:t>24 299 events left!</a:t>
            </a:r>
          </a:p>
        </p:txBody>
      </p:sp>
      <p:sp>
        <p:nvSpPr>
          <p:cNvPr id="10" name="TextBox 9">
            <a:extLst>
              <a:ext uri="{FF2B5EF4-FFF2-40B4-BE49-F238E27FC236}">
                <a16:creationId xmlns:a16="http://schemas.microsoft.com/office/drawing/2014/main" id="{92E7B3BD-3426-4451-7493-8AEF4F3EC9F4}"/>
              </a:ext>
            </a:extLst>
          </p:cNvPr>
          <p:cNvSpPr txBox="1"/>
          <p:nvPr/>
        </p:nvSpPr>
        <p:spPr>
          <a:xfrm>
            <a:off x="3266547" y="2253149"/>
            <a:ext cx="2737097" cy="707886"/>
          </a:xfrm>
          <a:prstGeom prst="rect">
            <a:avLst/>
          </a:prstGeom>
          <a:noFill/>
        </p:spPr>
        <p:txBody>
          <a:bodyPr wrap="square" rtlCol="0">
            <a:spAutoFit/>
          </a:bodyPr>
          <a:lstStyle/>
          <a:p>
            <a:pPr algn="ctr"/>
            <a:r>
              <a:rPr lang="en-IT" sz="2000" dirty="0">
                <a:solidFill>
                  <a:srgbClr val="011893"/>
                </a:solidFill>
              </a:rPr>
              <a:t>True Events</a:t>
            </a:r>
          </a:p>
          <a:p>
            <a:pPr algn="ctr"/>
            <a:r>
              <a:rPr lang="en-IT" sz="2000" dirty="0">
                <a:solidFill>
                  <a:srgbClr val="011893"/>
                </a:solidFill>
              </a:rPr>
              <a:t>(N</a:t>
            </a:r>
            <a:r>
              <a:rPr lang="en-IT" sz="2000" baseline="-25000" dirty="0">
                <a:solidFill>
                  <a:srgbClr val="011893"/>
                </a:solidFill>
              </a:rPr>
              <a:t>track</a:t>
            </a:r>
            <a:r>
              <a:rPr lang="en-IT" sz="2000" dirty="0">
                <a:solidFill>
                  <a:srgbClr val="011893"/>
                </a:solidFill>
              </a:rPr>
              <a:t>&gt;1 at </a:t>
            </a:r>
            <a:r>
              <a:rPr lang="en-IT" sz="2000">
                <a:solidFill>
                  <a:srgbClr val="011893"/>
                </a:solidFill>
              </a:rPr>
              <a:t>TW):</a:t>
            </a:r>
            <a:r>
              <a:rPr lang="en-US" sz="2000" dirty="0">
                <a:solidFill>
                  <a:srgbClr val="011893"/>
                </a:solidFill>
              </a:rPr>
              <a:t> </a:t>
            </a:r>
            <a:r>
              <a:rPr lang="en-IT" sz="2000">
                <a:solidFill>
                  <a:srgbClr val="011893"/>
                </a:solidFill>
              </a:rPr>
              <a:t>135 </a:t>
            </a:r>
            <a:r>
              <a:rPr lang="en-IT" sz="2000" dirty="0">
                <a:solidFill>
                  <a:srgbClr val="011893"/>
                </a:solidFill>
              </a:rPr>
              <a:t>715</a:t>
            </a:r>
          </a:p>
        </p:txBody>
      </p:sp>
      <p:grpSp>
        <p:nvGrpSpPr>
          <p:cNvPr id="11" name="Group 10">
            <a:extLst>
              <a:ext uri="{FF2B5EF4-FFF2-40B4-BE49-F238E27FC236}">
                <a16:creationId xmlns:a16="http://schemas.microsoft.com/office/drawing/2014/main" id="{8478FE33-3752-C81B-24D3-698B7F607E4C}"/>
              </a:ext>
            </a:extLst>
          </p:cNvPr>
          <p:cNvGrpSpPr/>
          <p:nvPr/>
        </p:nvGrpSpPr>
        <p:grpSpPr>
          <a:xfrm>
            <a:off x="6003644" y="1042334"/>
            <a:ext cx="4112524" cy="3237058"/>
            <a:chOff x="2526812" y="1250605"/>
            <a:chExt cx="6546848" cy="5066971"/>
          </a:xfrm>
        </p:grpSpPr>
        <p:pic>
          <p:nvPicPr>
            <p:cNvPr id="12" name="Picture 11">
              <a:extLst>
                <a:ext uri="{FF2B5EF4-FFF2-40B4-BE49-F238E27FC236}">
                  <a16:creationId xmlns:a16="http://schemas.microsoft.com/office/drawing/2014/main" id="{0B9F7987-D144-C2A6-BE7E-725DBAA8D9BA}"/>
                </a:ext>
              </a:extLst>
            </p:cNvPr>
            <p:cNvPicPr>
              <a:picLocks noChangeAspect="1"/>
            </p:cNvPicPr>
            <p:nvPr/>
          </p:nvPicPr>
          <p:blipFill>
            <a:blip r:embed="rId4"/>
            <a:stretch>
              <a:fillRect/>
            </a:stretch>
          </p:blipFill>
          <p:spPr>
            <a:xfrm>
              <a:off x="2526812" y="1250605"/>
              <a:ext cx="6546848" cy="5066971"/>
            </a:xfrm>
            <a:prstGeom prst="rect">
              <a:avLst/>
            </a:prstGeom>
          </p:spPr>
        </p:pic>
        <p:sp>
          <p:nvSpPr>
            <p:cNvPr id="13" name="TextBox 12">
              <a:extLst>
                <a:ext uri="{FF2B5EF4-FFF2-40B4-BE49-F238E27FC236}">
                  <a16:creationId xmlns:a16="http://schemas.microsoft.com/office/drawing/2014/main" id="{CA662A98-36A3-8832-2498-2D726C1BB818}"/>
                </a:ext>
              </a:extLst>
            </p:cNvPr>
            <p:cNvSpPr txBox="1"/>
            <p:nvPr/>
          </p:nvSpPr>
          <p:spPr>
            <a:xfrm>
              <a:off x="3885324" y="3816627"/>
              <a:ext cx="1029577" cy="369332"/>
            </a:xfrm>
            <a:prstGeom prst="rect">
              <a:avLst/>
            </a:prstGeom>
            <a:noFill/>
          </p:spPr>
          <p:txBody>
            <a:bodyPr wrap="none" rtlCol="0">
              <a:spAutoFit/>
            </a:bodyPr>
            <a:lstStyle/>
            <a:p>
              <a:r>
                <a:rPr lang="en-IT" dirty="0">
                  <a:solidFill>
                    <a:srgbClr val="FF0000"/>
                  </a:solidFill>
                </a:rPr>
                <a:t>True </a:t>
              </a:r>
              <a:r>
                <a:rPr lang="en-IT" baseline="30000" dirty="0">
                  <a:solidFill>
                    <a:srgbClr val="FF0000"/>
                  </a:solidFill>
                </a:rPr>
                <a:t>4</a:t>
              </a:r>
              <a:r>
                <a:rPr lang="en-IT" dirty="0">
                  <a:solidFill>
                    <a:srgbClr val="FF0000"/>
                  </a:solidFill>
                </a:rPr>
                <a:t>He</a:t>
              </a:r>
            </a:p>
          </p:txBody>
        </p:sp>
        <p:cxnSp>
          <p:nvCxnSpPr>
            <p:cNvPr id="14" name="Straight Arrow Connector 13">
              <a:extLst>
                <a:ext uri="{FF2B5EF4-FFF2-40B4-BE49-F238E27FC236}">
                  <a16:creationId xmlns:a16="http://schemas.microsoft.com/office/drawing/2014/main" id="{F7CECBF9-5B99-7F7A-7E9C-150EF7E4F944}"/>
                </a:ext>
              </a:extLst>
            </p:cNvPr>
            <p:cNvCxnSpPr/>
            <p:nvPr/>
          </p:nvCxnSpPr>
          <p:spPr>
            <a:xfrm flipV="1">
              <a:off x="4173415" y="3247292"/>
              <a:ext cx="379973" cy="5693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02760E-62D6-302C-C2D5-E396FBECBDFA}"/>
                </a:ext>
              </a:extLst>
            </p:cNvPr>
            <p:cNvSpPr txBox="1"/>
            <p:nvPr/>
          </p:nvSpPr>
          <p:spPr>
            <a:xfrm>
              <a:off x="5202992" y="3244334"/>
              <a:ext cx="1462260" cy="369332"/>
            </a:xfrm>
            <a:prstGeom prst="rect">
              <a:avLst/>
            </a:prstGeom>
            <a:noFill/>
          </p:spPr>
          <p:txBody>
            <a:bodyPr wrap="none" rtlCol="0">
              <a:spAutoFit/>
            </a:bodyPr>
            <a:lstStyle/>
            <a:p>
              <a:r>
                <a:rPr lang="en-IT" baseline="30000" dirty="0">
                  <a:solidFill>
                    <a:srgbClr val="002060"/>
                  </a:solidFill>
                </a:rPr>
                <a:t>4</a:t>
              </a:r>
              <a:r>
                <a:rPr lang="en-IT" dirty="0">
                  <a:solidFill>
                    <a:srgbClr val="002060"/>
                  </a:solidFill>
                </a:rPr>
                <a:t>He + </a:t>
              </a:r>
              <a:r>
                <a:rPr lang="en-IT" baseline="30000" dirty="0">
                  <a:solidFill>
                    <a:srgbClr val="002060"/>
                  </a:solidFill>
                </a:rPr>
                <a:t>3</a:t>
              </a:r>
              <a:r>
                <a:rPr lang="en-IT" dirty="0">
                  <a:solidFill>
                    <a:srgbClr val="002060"/>
                  </a:solidFill>
                </a:rPr>
                <a:t>He + …</a:t>
              </a:r>
            </a:p>
          </p:txBody>
        </p:sp>
        <p:cxnSp>
          <p:nvCxnSpPr>
            <p:cNvPr id="16" name="Straight Arrow Connector 15">
              <a:extLst>
                <a:ext uri="{FF2B5EF4-FFF2-40B4-BE49-F238E27FC236}">
                  <a16:creationId xmlns:a16="http://schemas.microsoft.com/office/drawing/2014/main" id="{6A4996C9-0A59-EF0B-685B-DFF347C1E9C6}"/>
                </a:ext>
              </a:extLst>
            </p:cNvPr>
            <p:cNvCxnSpPr>
              <a:cxnSpLocks/>
            </p:cNvCxnSpPr>
            <p:nvPr/>
          </p:nvCxnSpPr>
          <p:spPr>
            <a:xfrm flipH="1">
              <a:off x="5393978" y="3605667"/>
              <a:ext cx="455888" cy="72014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DDC5FA1B-27EB-2FA9-E08B-FBF8FCAD1FDF}"/>
              </a:ext>
            </a:extLst>
          </p:cNvPr>
          <p:cNvSpPr txBox="1"/>
          <p:nvPr/>
        </p:nvSpPr>
        <p:spPr>
          <a:xfrm>
            <a:off x="8746886" y="2776911"/>
            <a:ext cx="2978508" cy="707886"/>
          </a:xfrm>
          <a:prstGeom prst="rect">
            <a:avLst/>
          </a:prstGeom>
          <a:noFill/>
        </p:spPr>
        <p:txBody>
          <a:bodyPr wrap="none" rtlCol="0">
            <a:spAutoFit/>
          </a:bodyPr>
          <a:lstStyle/>
          <a:p>
            <a:r>
              <a:rPr lang="en-IT" sz="2000" b="1">
                <a:solidFill>
                  <a:srgbClr val="0432FF"/>
                </a:solidFill>
              </a:rPr>
              <a:t>N</a:t>
            </a:r>
            <a:r>
              <a:rPr lang="en-IT" sz="2000" b="1" baseline="-25000">
                <a:solidFill>
                  <a:srgbClr val="0432FF"/>
                </a:solidFill>
              </a:rPr>
              <a:t>Z</a:t>
            </a:r>
            <a:r>
              <a:rPr lang="en-IT" sz="2000" b="1" baseline="-25000" dirty="0">
                <a:solidFill>
                  <a:srgbClr val="0432FF"/>
                </a:solidFill>
              </a:rPr>
              <a:t>=2 </a:t>
            </a:r>
            <a:r>
              <a:rPr lang="en-IT" sz="2000" b="1" dirty="0">
                <a:solidFill>
                  <a:srgbClr val="0432FF"/>
                </a:solidFill>
              </a:rPr>
              <a:t>≥ 2:   5685 event</a:t>
            </a:r>
          </a:p>
          <a:p>
            <a:r>
              <a:rPr lang="en-IT" sz="2000" dirty="0">
                <a:solidFill>
                  <a:srgbClr val="FF0000"/>
                </a:solidFill>
              </a:rPr>
              <a:t>of which</a:t>
            </a:r>
            <a:r>
              <a:rPr lang="en-IT" sz="2000" dirty="0"/>
              <a:t> </a:t>
            </a:r>
            <a:r>
              <a:rPr lang="en-IT" sz="2000" dirty="0">
                <a:solidFill>
                  <a:srgbClr val="FF0000"/>
                </a:solidFill>
              </a:rPr>
              <a:t>3542 are true </a:t>
            </a:r>
            <a:r>
              <a:rPr lang="en-IT" sz="2000" baseline="30000" dirty="0">
                <a:solidFill>
                  <a:srgbClr val="FF0000"/>
                </a:solidFill>
              </a:rPr>
              <a:t>4</a:t>
            </a:r>
            <a:r>
              <a:rPr lang="en-IT" sz="2000" dirty="0">
                <a:solidFill>
                  <a:srgbClr val="FF0000"/>
                </a:solidFill>
              </a:rPr>
              <a:t>He</a:t>
            </a:r>
            <a:endParaRPr lang="en-IT" sz="2000" dirty="0"/>
          </a:p>
        </p:txBody>
      </p:sp>
      <p:pic>
        <p:nvPicPr>
          <p:cNvPr id="18" name="Picture 17">
            <a:extLst>
              <a:ext uri="{FF2B5EF4-FFF2-40B4-BE49-F238E27FC236}">
                <a16:creationId xmlns:a16="http://schemas.microsoft.com/office/drawing/2014/main" id="{6F963657-50F3-8A98-5F8D-5D51DBDC9270}"/>
              </a:ext>
            </a:extLst>
          </p:cNvPr>
          <p:cNvPicPr>
            <a:picLocks noChangeAspect="1"/>
          </p:cNvPicPr>
          <p:nvPr/>
        </p:nvPicPr>
        <p:blipFill>
          <a:blip r:embed="rId5"/>
          <a:stretch>
            <a:fillRect/>
          </a:stretch>
        </p:blipFill>
        <p:spPr>
          <a:xfrm>
            <a:off x="594468" y="4104664"/>
            <a:ext cx="3212840" cy="2696238"/>
          </a:xfrm>
          <a:prstGeom prst="rect">
            <a:avLst/>
          </a:prstGeom>
        </p:spPr>
      </p:pic>
      <p:sp>
        <p:nvSpPr>
          <p:cNvPr id="20" name="TextBox 19">
            <a:extLst>
              <a:ext uri="{FF2B5EF4-FFF2-40B4-BE49-F238E27FC236}">
                <a16:creationId xmlns:a16="http://schemas.microsoft.com/office/drawing/2014/main" id="{4F46992F-E761-F1BE-FCC0-8D42DC3C11C8}"/>
              </a:ext>
            </a:extLst>
          </p:cNvPr>
          <p:cNvSpPr txBox="1"/>
          <p:nvPr/>
        </p:nvSpPr>
        <p:spPr>
          <a:xfrm>
            <a:off x="2532560" y="5536126"/>
            <a:ext cx="1467973" cy="923330"/>
          </a:xfrm>
          <a:prstGeom prst="rect">
            <a:avLst/>
          </a:prstGeom>
          <a:solidFill>
            <a:schemeClr val="bg1"/>
          </a:solidFill>
        </p:spPr>
        <p:txBody>
          <a:bodyPr wrap="square">
            <a:spAutoFit/>
          </a:bodyPr>
          <a:lstStyle/>
          <a:p>
            <a:r>
              <a:rPr lang="en-IT" sz="1800">
                <a:solidFill>
                  <a:srgbClr val="FF0000"/>
                </a:solidFill>
              </a:rPr>
              <a:t>Z = 2 failed with &lt;0.8% probabily</a:t>
            </a:r>
            <a:endParaRPr lang="en-US" dirty="0"/>
          </a:p>
        </p:txBody>
      </p:sp>
      <p:sp>
        <p:nvSpPr>
          <p:cNvPr id="22" name="TextBox 21">
            <a:extLst>
              <a:ext uri="{FF2B5EF4-FFF2-40B4-BE49-F238E27FC236}">
                <a16:creationId xmlns:a16="http://schemas.microsoft.com/office/drawing/2014/main" id="{6359B863-28C8-4FFE-227A-AEAB1AA86932}"/>
              </a:ext>
            </a:extLst>
          </p:cNvPr>
          <p:cNvSpPr txBox="1"/>
          <p:nvPr/>
        </p:nvSpPr>
        <p:spPr>
          <a:xfrm>
            <a:off x="7747933" y="4725592"/>
            <a:ext cx="892552" cy="400110"/>
          </a:xfrm>
          <a:prstGeom prst="rect">
            <a:avLst/>
          </a:prstGeom>
          <a:noFill/>
        </p:spPr>
        <p:txBody>
          <a:bodyPr wrap="none" rtlCol="0">
            <a:spAutoFit/>
          </a:bodyPr>
          <a:lstStyle/>
          <a:p>
            <a:r>
              <a:rPr lang="en-IT" sz="2000" dirty="0">
                <a:solidFill>
                  <a:srgbClr val="FF0000"/>
                </a:solidFill>
              </a:rPr>
              <a:t>Z</a:t>
            </a:r>
            <a:r>
              <a:rPr lang="en-IT" sz="2000" baseline="-25000" dirty="0">
                <a:solidFill>
                  <a:srgbClr val="FF0000"/>
                </a:solidFill>
              </a:rPr>
              <a:t>rec</a:t>
            </a:r>
            <a:r>
              <a:rPr lang="en-IT" sz="2000" dirty="0">
                <a:solidFill>
                  <a:srgbClr val="FF0000"/>
                </a:solidFill>
              </a:rPr>
              <a:t> = 2</a:t>
            </a:r>
          </a:p>
        </p:txBody>
      </p:sp>
      <p:sp>
        <p:nvSpPr>
          <p:cNvPr id="23" name="TextBox 22">
            <a:extLst>
              <a:ext uri="{FF2B5EF4-FFF2-40B4-BE49-F238E27FC236}">
                <a16:creationId xmlns:a16="http://schemas.microsoft.com/office/drawing/2014/main" id="{A7569C2D-59C3-D40C-2BAF-9511CFC876F6}"/>
              </a:ext>
            </a:extLst>
          </p:cNvPr>
          <p:cNvSpPr txBox="1"/>
          <p:nvPr/>
        </p:nvSpPr>
        <p:spPr>
          <a:xfrm>
            <a:off x="7869463" y="5314744"/>
            <a:ext cx="1789977" cy="338554"/>
          </a:xfrm>
          <a:prstGeom prst="rect">
            <a:avLst/>
          </a:prstGeom>
          <a:noFill/>
        </p:spPr>
        <p:txBody>
          <a:bodyPr wrap="none" rtlCol="0">
            <a:spAutoFit/>
          </a:bodyPr>
          <a:lstStyle/>
          <a:p>
            <a:r>
              <a:rPr lang="en-IT" sz="1600" dirty="0">
                <a:solidFill>
                  <a:srgbClr val="FF0000"/>
                </a:solidFill>
              </a:rPr>
              <a:t>8182 pairs selected</a:t>
            </a:r>
          </a:p>
        </p:txBody>
      </p:sp>
      <p:sp>
        <p:nvSpPr>
          <p:cNvPr id="8" name="TextBox 7">
            <a:extLst>
              <a:ext uri="{FF2B5EF4-FFF2-40B4-BE49-F238E27FC236}">
                <a16:creationId xmlns:a16="http://schemas.microsoft.com/office/drawing/2014/main" id="{638CA8B1-39B3-AB77-68F0-B57C44EE3A36}"/>
              </a:ext>
            </a:extLst>
          </p:cNvPr>
          <p:cNvSpPr txBox="1"/>
          <p:nvPr/>
        </p:nvSpPr>
        <p:spPr>
          <a:xfrm>
            <a:off x="3725248" y="1403005"/>
            <a:ext cx="2407328" cy="707886"/>
          </a:xfrm>
          <a:prstGeom prst="rect">
            <a:avLst/>
          </a:prstGeom>
          <a:noFill/>
        </p:spPr>
        <p:txBody>
          <a:bodyPr wrap="square" rtlCol="0">
            <a:spAutoFit/>
          </a:bodyPr>
          <a:lstStyle/>
          <a:p>
            <a:pPr algn="ctr"/>
            <a:r>
              <a:rPr lang="en-US" sz="2000" dirty="0">
                <a:solidFill>
                  <a:srgbClr val="FF0000"/>
                </a:solidFill>
              </a:rPr>
              <a:t>After</a:t>
            </a:r>
            <a:r>
              <a:rPr lang="en-IT" sz="2000">
                <a:solidFill>
                  <a:srgbClr val="FF0000"/>
                </a:solidFill>
              </a:rPr>
              <a:t> event</a:t>
            </a:r>
            <a:r>
              <a:rPr lang="en-US" sz="2000" dirty="0">
                <a:solidFill>
                  <a:srgbClr val="FF0000"/>
                </a:solidFill>
              </a:rPr>
              <a:t> and track</a:t>
            </a:r>
            <a:r>
              <a:rPr lang="en-IT" sz="2000">
                <a:solidFill>
                  <a:srgbClr val="FF0000"/>
                </a:solidFill>
              </a:rPr>
              <a:t> selectio</a:t>
            </a:r>
            <a:r>
              <a:rPr lang="en-US" sz="2000" dirty="0">
                <a:solidFill>
                  <a:srgbClr val="FF0000"/>
                </a:solidFill>
              </a:rPr>
              <a:t>n:</a:t>
            </a:r>
            <a:endParaRPr lang="en-IT" sz="2000" dirty="0">
              <a:solidFill>
                <a:srgbClr val="FF0000"/>
              </a:solidFill>
            </a:endParaRPr>
          </a:p>
        </p:txBody>
      </p:sp>
      <p:sp>
        <p:nvSpPr>
          <p:cNvPr id="25" name="TextBox 24">
            <a:extLst>
              <a:ext uri="{FF2B5EF4-FFF2-40B4-BE49-F238E27FC236}">
                <a16:creationId xmlns:a16="http://schemas.microsoft.com/office/drawing/2014/main" id="{825A8421-520A-E663-03F5-16B612D5DA29}"/>
              </a:ext>
            </a:extLst>
          </p:cNvPr>
          <p:cNvSpPr txBox="1"/>
          <p:nvPr/>
        </p:nvSpPr>
        <p:spPr>
          <a:xfrm>
            <a:off x="3638996" y="966982"/>
            <a:ext cx="3103180" cy="369332"/>
          </a:xfrm>
          <a:prstGeom prst="rect">
            <a:avLst/>
          </a:prstGeom>
          <a:noFill/>
        </p:spPr>
        <p:txBody>
          <a:bodyPr wrap="square">
            <a:spAutoFit/>
          </a:bodyPr>
          <a:lstStyle/>
          <a:p>
            <a:pPr algn="ctr"/>
            <a:r>
              <a:rPr lang="en-IT">
                <a:solidFill>
                  <a:srgbClr val="0432FF"/>
                </a:solidFill>
              </a:rPr>
              <a:t>5 10</a:t>
            </a:r>
            <a:r>
              <a:rPr lang="en-IT" baseline="30000">
                <a:solidFill>
                  <a:srgbClr val="0432FF"/>
                </a:solidFill>
              </a:rPr>
              <a:t>6</a:t>
            </a:r>
            <a:r>
              <a:rPr lang="en-IT">
                <a:solidFill>
                  <a:srgbClr val="0432FF"/>
                </a:solidFill>
              </a:rPr>
              <a:t> primary events</a:t>
            </a:r>
            <a:endParaRPr lang="en-US" dirty="0"/>
          </a:p>
        </p:txBody>
      </p:sp>
      <p:sp>
        <p:nvSpPr>
          <p:cNvPr id="3" name="Date Placeholder 2">
            <a:extLst>
              <a:ext uri="{FF2B5EF4-FFF2-40B4-BE49-F238E27FC236}">
                <a16:creationId xmlns:a16="http://schemas.microsoft.com/office/drawing/2014/main" id="{9C3F3206-5622-A543-16E2-C82678E8A5BA}"/>
              </a:ext>
            </a:extLst>
          </p:cNvPr>
          <p:cNvSpPr>
            <a:spLocks noGrp="1"/>
          </p:cNvSpPr>
          <p:nvPr>
            <p:ph type="dt" sz="half" idx="2"/>
          </p:nvPr>
        </p:nvSpPr>
        <p:spPr/>
        <p:txBody>
          <a:bodyPr/>
          <a:lstStyle/>
          <a:p>
            <a:r>
              <a:rPr lang="en-US"/>
              <a:t>26-28/5/2025</a:t>
            </a:r>
            <a:endParaRPr lang="en-IT" dirty="0"/>
          </a:p>
        </p:txBody>
      </p:sp>
      <p:sp>
        <p:nvSpPr>
          <p:cNvPr id="4" name="Footer Placeholder 3">
            <a:extLst>
              <a:ext uri="{FF2B5EF4-FFF2-40B4-BE49-F238E27FC236}">
                <a16:creationId xmlns:a16="http://schemas.microsoft.com/office/drawing/2014/main" id="{4528EB1C-A1F6-7C72-D6C9-1A17135FD233}"/>
              </a:ext>
            </a:extLst>
          </p:cNvPr>
          <p:cNvSpPr>
            <a:spLocks noGrp="1"/>
          </p:cNvSpPr>
          <p:nvPr>
            <p:ph type="ftr" sz="quarter" idx="3"/>
          </p:nvPr>
        </p:nvSpPr>
        <p:spPr/>
        <p:txBody>
          <a:bodyPr/>
          <a:lstStyle/>
          <a:p>
            <a:r>
              <a:rPr lang="en-IT"/>
              <a:t>FOOT Collaboration Meeting</a:t>
            </a:r>
            <a:endParaRPr lang="en-IT" dirty="0"/>
          </a:p>
        </p:txBody>
      </p:sp>
    </p:spTree>
    <p:extLst>
      <p:ext uri="{BB962C8B-B14F-4D97-AF65-F5344CB8AC3E}">
        <p14:creationId xmlns:p14="http://schemas.microsoft.com/office/powerpoint/2010/main" val="8228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7" grpId="0"/>
      <p:bldP spid="20" grpId="0" animBg="1"/>
      <p:bldP spid="22" grpId="0"/>
      <p:bldP spid="23"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C267C60-5AAC-DF54-C5D0-4F42C28C616D}"/>
              </a:ext>
            </a:extLst>
          </p:cNvPr>
          <p:cNvPicPr>
            <a:picLocks noChangeAspect="1"/>
          </p:cNvPicPr>
          <p:nvPr/>
        </p:nvPicPr>
        <p:blipFill>
          <a:blip r:embed="rId3"/>
          <a:stretch>
            <a:fillRect/>
          </a:stretch>
        </p:blipFill>
        <p:spPr>
          <a:xfrm>
            <a:off x="838200" y="1633454"/>
            <a:ext cx="4767957" cy="4614672"/>
          </a:xfrm>
          <a:prstGeom prst="rect">
            <a:avLst/>
          </a:prstGeom>
        </p:spPr>
      </p:pic>
      <p:sp>
        <p:nvSpPr>
          <p:cNvPr id="2" name="Title 1">
            <a:extLst>
              <a:ext uri="{FF2B5EF4-FFF2-40B4-BE49-F238E27FC236}">
                <a16:creationId xmlns:a16="http://schemas.microsoft.com/office/drawing/2014/main" id="{905787EA-BFD7-DDD4-C954-1C4025DFEC10}"/>
              </a:ext>
            </a:extLst>
          </p:cNvPr>
          <p:cNvSpPr>
            <a:spLocks noGrp="1"/>
          </p:cNvSpPr>
          <p:nvPr>
            <p:ph type="title"/>
          </p:nvPr>
        </p:nvSpPr>
        <p:spPr/>
        <p:txBody>
          <a:bodyPr/>
          <a:lstStyle/>
          <a:p>
            <a:r>
              <a:rPr lang="en-US" dirty="0"/>
              <a:t>1) </a:t>
            </a:r>
            <a:r>
              <a:rPr lang="en-US" dirty="0" err="1"/>
              <a:t>GenFit</a:t>
            </a:r>
            <a:r>
              <a:rPr lang="en-US" dirty="0"/>
              <a:t> Reconstruction test with run 4310</a:t>
            </a:r>
          </a:p>
        </p:txBody>
      </p:sp>
      <p:sp>
        <p:nvSpPr>
          <p:cNvPr id="6" name="Slide Number Placeholder 5">
            <a:extLst>
              <a:ext uri="{FF2B5EF4-FFF2-40B4-BE49-F238E27FC236}">
                <a16:creationId xmlns:a16="http://schemas.microsoft.com/office/drawing/2014/main" id="{1814C71D-061B-D1E5-8748-6A2011958C83}"/>
              </a:ext>
            </a:extLst>
          </p:cNvPr>
          <p:cNvSpPr>
            <a:spLocks noGrp="1"/>
          </p:cNvSpPr>
          <p:nvPr>
            <p:ph type="sldNum" sz="quarter" idx="4"/>
          </p:nvPr>
        </p:nvSpPr>
        <p:spPr/>
        <p:txBody>
          <a:bodyPr/>
          <a:lstStyle/>
          <a:p>
            <a:fld id="{555ADFAD-214B-794C-B14F-6E41A21EECE1}" type="slidenum">
              <a:rPr lang="en-IT" smtClean="0"/>
              <a:pPr/>
              <a:t>30</a:t>
            </a:fld>
            <a:endParaRPr lang="en-IT"/>
          </a:p>
        </p:txBody>
      </p:sp>
      <p:sp>
        <p:nvSpPr>
          <p:cNvPr id="5" name="TextBox 4">
            <a:extLst>
              <a:ext uri="{FF2B5EF4-FFF2-40B4-BE49-F238E27FC236}">
                <a16:creationId xmlns:a16="http://schemas.microsoft.com/office/drawing/2014/main" id="{69EBB2B9-3DC2-8EBF-2E48-E72BB2777C71}"/>
              </a:ext>
            </a:extLst>
          </p:cNvPr>
          <p:cNvSpPr txBox="1"/>
          <p:nvPr/>
        </p:nvSpPr>
        <p:spPr>
          <a:xfrm>
            <a:off x="1455534" y="2816568"/>
            <a:ext cx="4150623" cy="461665"/>
          </a:xfrm>
          <a:prstGeom prst="rect">
            <a:avLst/>
          </a:prstGeom>
          <a:noFill/>
        </p:spPr>
        <p:txBody>
          <a:bodyPr wrap="none" rtlCol="0">
            <a:spAutoFit/>
          </a:bodyPr>
          <a:lstStyle/>
          <a:p>
            <a:pPr algn="ctr"/>
            <a:r>
              <a:rPr lang="en-US" sz="2400" dirty="0">
                <a:solidFill>
                  <a:srgbClr val="0432FF"/>
                </a:solidFill>
              </a:rPr>
              <a:t>       Track multiplicity/event        </a:t>
            </a:r>
          </a:p>
        </p:txBody>
      </p:sp>
      <p:sp>
        <p:nvSpPr>
          <p:cNvPr id="8" name="TextBox 7">
            <a:extLst>
              <a:ext uri="{FF2B5EF4-FFF2-40B4-BE49-F238E27FC236}">
                <a16:creationId xmlns:a16="http://schemas.microsoft.com/office/drawing/2014/main" id="{623F9116-604E-B470-69C7-4EE7FF233FD6}"/>
              </a:ext>
            </a:extLst>
          </p:cNvPr>
          <p:cNvSpPr txBox="1"/>
          <p:nvPr/>
        </p:nvSpPr>
        <p:spPr>
          <a:xfrm>
            <a:off x="5922264" y="2930914"/>
            <a:ext cx="4493602" cy="2308324"/>
          </a:xfrm>
          <a:prstGeom prst="rect">
            <a:avLst/>
          </a:prstGeom>
          <a:noFill/>
        </p:spPr>
        <p:txBody>
          <a:bodyPr wrap="none" rtlCol="0">
            <a:spAutoFit/>
          </a:bodyPr>
          <a:lstStyle/>
          <a:p>
            <a:r>
              <a:rPr lang="en-US" dirty="0">
                <a:solidFill>
                  <a:srgbClr val="C00000"/>
                </a:solidFill>
              </a:rPr>
              <a:t>468828 events with 0 reconstructed tracks</a:t>
            </a:r>
          </a:p>
          <a:p>
            <a:pPr algn="r"/>
            <a:r>
              <a:rPr lang="en-US" dirty="0"/>
              <a:t>1 track: 526166 events</a:t>
            </a:r>
          </a:p>
          <a:p>
            <a:pPr algn="r"/>
            <a:r>
              <a:rPr lang="en-US" dirty="0"/>
              <a:t>2 tracks:  12940 events</a:t>
            </a:r>
          </a:p>
          <a:p>
            <a:pPr algn="r"/>
            <a:r>
              <a:rPr lang="en-US" dirty="0"/>
              <a:t>3 tracks:    3465 events</a:t>
            </a:r>
          </a:p>
          <a:p>
            <a:pPr algn="r"/>
            <a:r>
              <a:rPr lang="en-US" dirty="0"/>
              <a:t>4 tracks:      682 events</a:t>
            </a:r>
          </a:p>
          <a:p>
            <a:pPr algn="r"/>
            <a:r>
              <a:rPr lang="en-US" dirty="0"/>
              <a:t>5 tracks:        61 events</a:t>
            </a:r>
          </a:p>
          <a:p>
            <a:pPr algn="r"/>
            <a:r>
              <a:rPr lang="en-US" dirty="0"/>
              <a:t>6 tracks:          6 events</a:t>
            </a:r>
          </a:p>
          <a:p>
            <a:pPr algn="r"/>
            <a:endParaRPr lang="en-US" dirty="0"/>
          </a:p>
        </p:txBody>
      </p:sp>
      <p:sp>
        <p:nvSpPr>
          <p:cNvPr id="10" name="TextBox 9">
            <a:extLst>
              <a:ext uri="{FF2B5EF4-FFF2-40B4-BE49-F238E27FC236}">
                <a16:creationId xmlns:a16="http://schemas.microsoft.com/office/drawing/2014/main" id="{72C950F1-7CDB-5E56-BFDA-6C1F642029CF}"/>
              </a:ext>
            </a:extLst>
          </p:cNvPr>
          <p:cNvSpPr txBox="1"/>
          <p:nvPr/>
        </p:nvSpPr>
        <p:spPr>
          <a:xfrm>
            <a:off x="6096000" y="4979341"/>
            <a:ext cx="3162212" cy="646331"/>
          </a:xfrm>
          <a:prstGeom prst="rect">
            <a:avLst/>
          </a:prstGeom>
          <a:noFill/>
        </p:spPr>
        <p:txBody>
          <a:bodyPr wrap="none" rtlCol="0">
            <a:spAutoFit/>
          </a:bodyPr>
          <a:lstStyle/>
          <a:p>
            <a:r>
              <a:rPr lang="en-US" i="1" dirty="0">
                <a:solidFill>
                  <a:srgbClr val="7030A0"/>
                </a:solidFill>
              </a:rPr>
              <a:t>In 1 track events there are</a:t>
            </a:r>
          </a:p>
          <a:p>
            <a:r>
              <a:rPr lang="en-US" i="1" dirty="0">
                <a:solidFill>
                  <a:srgbClr val="7030A0"/>
                </a:solidFill>
              </a:rPr>
              <a:t>mainly non interacted primaries</a:t>
            </a:r>
          </a:p>
        </p:txBody>
      </p:sp>
      <p:cxnSp>
        <p:nvCxnSpPr>
          <p:cNvPr id="12" name="Straight Arrow Connector 11">
            <a:extLst>
              <a:ext uri="{FF2B5EF4-FFF2-40B4-BE49-F238E27FC236}">
                <a16:creationId xmlns:a16="http://schemas.microsoft.com/office/drawing/2014/main" id="{C5CA8EB0-3258-0928-B684-7CAD44BAABB2}"/>
              </a:ext>
            </a:extLst>
          </p:cNvPr>
          <p:cNvCxnSpPr>
            <a:cxnSpLocks/>
          </p:cNvCxnSpPr>
          <p:nvPr/>
        </p:nvCxnSpPr>
        <p:spPr>
          <a:xfrm flipV="1">
            <a:off x="6973824" y="3467865"/>
            <a:ext cx="1109472" cy="157302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252C58F2-BD56-6B2A-36D5-E384FFA59FFC}"/>
              </a:ext>
            </a:extLst>
          </p:cNvPr>
          <p:cNvSpPr>
            <a:spLocks noGrp="1"/>
          </p:cNvSpPr>
          <p:nvPr>
            <p:ph type="dt" sz="half" idx="2"/>
          </p:nvPr>
        </p:nvSpPr>
        <p:spPr/>
        <p:txBody>
          <a:bodyPr/>
          <a:lstStyle/>
          <a:p>
            <a:r>
              <a:rPr lang="en-US"/>
              <a:t>26-28/5/2025</a:t>
            </a:r>
            <a:endParaRPr lang="en-IT" dirty="0"/>
          </a:p>
        </p:txBody>
      </p:sp>
      <p:sp>
        <p:nvSpPr>
          <p:cNvPr id="11" name="Footer Placeholder 10">
            <a:extLst>
              <a:ext uri="{FF2B5EF4-FFF2-40B4-BE49-F238E27FC236}">
                <a16:creationId xmlns:a16="http://schemas.microsoft.com/office/drawing/2014/main" id="{BAAD3A07-4608-4F09-F2B1-94BC15E7452A}"/>
              </a:ext>
            </a:extLst>
          </p:cNvPr>
          <p:cNvSpPr>
            <a:spLocks noGrp="1"/>
          </p:cNvSpPr>
          <p:nvPr>
            <p:ph type="ftr" sz="quarter" idx="3"/>
          </p:nvPr>
        </p:nvSpPr>
        <p:spPr/>
        <p:txBody>
          <a:bodyPr/>
          <a:lstStyle/>
          <a:p>
            <a:r>
              <a:rPr lang="en-IT"/>
              <a:t>FOOT Collaboration Meeting</a:t>
            </a:r>
            <a:endParaRPr lang="en-IT" dirty="0"/>
          </a:p>
        </p:txBody>
      </p:sp>
      <p:sp>
        <p:nvSpPr>
          <p:cNvPr id="15" name="TextBox 14">
            <a:extLst>
              <a:ext uri="{FF2B5EF4-FFF2-40B4-BE49-F238E27FC236}">
                <a16:creationId xmlns:a16="http://schemas.microsoft.com/office/drawing/2014/main" id="{960F8463-76EB-2A1A-E0CD-8C26EEC09CCA}"/>
              </a:ext>
            </a:extLst>
          </p:cNvPr>
          <p:cNvSpPr txBox="1"/>
          <p:nvPr/>
        </p:nvSpPr>
        <p:spPr>
          <a:xfrm>
            <a:off x="6261322" y="1278181"/>
            <a:ext cx="3313343" cy="584775"/>
          </a:xfrm>
          <a:prstGeom prst="rect">
            <a:avLst/>
          </a:prstGeom>
          <a:noFill/>
        </p:spPr>
        <p:txBody>
          <a:bodyPr wrap="none" rtlCol="0">
            <a:spAutoFit/>
          </a:bodyPr>
          <a:lstStyle/>
          <a:p>
            <a:r>
              <a:rPr lang="en-US" sz="3200" dirty="0">
                <a:solidFill>
                  <a:srgbClr val="FF0000"/>
                </a:solidFill>
              </a:rPr>
              <a:t>No track selection!</a:t>
            </a:r>
          </a:p>
        </p:txBody>
      </p:sp>
    </p:spTree>
    <p:extLst>
      <p:ext uri="{BB962C8B-B14F-4D97-AF65-F5344CB8AC3E}">
        <p14:creationId xmlns:p14="http://schemas.microsoft.com/office/powerpoint/2010/main" val="655268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51D5-80E1-0874-CFF0-2E461F70C8CE}"/>
              </a:ext>
            </a:extLst>
          </p:cNvPr>
          <p:cNvSpPr>
            <a:spLocks noGrp="1"/>
          </p:cNvSpPr>
          <p:nvPr>
            <p:ph type="title"/>
          </p:nvPr>
        </p:nvSpPr>
        <p:spPr/>
        <p:txBody>
          <a:bodyPr/>
          <a:lstStyle/>
          <a:p>
            <a:r>
              <a:rPr lang="en-US" dirty="0" err="1"/>
              <a:t>GenFit</a:t>
            </a:r>
            <a:r>
              <a:rPr lang="en-US" dirty="0"/>
              <a:t> run 4310 after track selection</a:t>
            </a:r>
          </a:p>
        </p:txBody>
      </p:sp>
      <p:sp>
        <p:nvSpPr>
          <p:cNvPr id="4" name="Date Placeholder 3">
            <a:extLst>
              <a:ext uri="{FF2B5EF4-FFF2-40B4-BE49-F238E27FC236}">
                <a16:creationId xmlns:a16="http://schemas.microsoft.com/office/drawing/2014/main" id="{9A0EF060-8202-B21C-AB33-2D92C84673D7}"/>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701724E2-A2FD-BFED-BE79-C4C262D56C03}"/>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331FAEA8-6153-EE9E-786E-D6AD80219CE2}"/>
              </a:ext>
            </a:extLst>
          </p:cNvPr>
          <p:cNvSpPr>
            <a:spLocks noGrp="1"/>
          </p:cNvSpPr>
          <p:nvPr>
            <p:ph type="sldNum" sz="quarter" idx="4"/>
          </p:nvPr>
        </p:nvSpPr>
        <p:spPr/>
        <p:txBody>
          <a:bodyPr/>
          <a:lstStyle/>
          <a:p>
            <a:fld id="{555ADFAD-214B-794C-B14F-6E41A21EECE1}" type="slidenum">
              <a:rPr lang="en-IT" smtClean="0"/>
              <a:pPr/>
              <a:t>31</a:t>
            </a:fld>
            <a:endParaRPr lang="en-IT"/>
          </a:p>
        </p:txBody>
      </p:sp>
      <p:pic>
        <p:nvPicPr>
          <p:cNvPr id="10" name="Picture 9">
            <a:extLst>
              <a:ext uri="{FF2B5EF4-FFF2-40B4-BE49-F238E27FC236}">
                <a16:creationId xmlns:a16="http://schemas.microsoft.com/office/drawing/2014/main" id="{F3986E26-8977-352E-EC34-374BFB9E912F}"/>
              </a:ext>
            </a:extLst>
          </p:cNvPr>
          <p:cNvPicPr>
            <a:picLocks noChangeAspect="1"/>
          </p:cNvPicPr>
          <p:nvPr/>
        </p:nvPicPr>
        <p:blipFill>
          <a:blip r:embed="rId2"/>
          <a:stretch>
            <a:fillRect/>
          </a:stretch>
        </p:blipFill>
        <p:spPr>
          <a:xfrm>
            <a:off x="620549" y="1750469"/>
            <a:ext cx="4245302" cy="4074922"/>
          </a:xfrm>
          <a:prstGeom prst="rect">
            <a:avLst/>
          </a:prstGeom>
        </p:spPr>
      </p:pic>
      <p:sp>
        <p:nvSpPr>
          <p:cNvPr id="11" name="TextBox 10">
            <a:extLst>
              <a:ext uri="{FF2B5EF4-FFF2-40B4-BE49-F238E27FC236}">
                <a16:creationId xmlns:a16="http://schemas.microsoft.com/office/drawing/2014/main" id="{752BEE42-AF7A-3EAC-43F4-6CCBD6DB6C84}"/>
              </a:ext>
            </a:extLst>
          </p:cNvPr>
          <p:cNvSpPr txBox="1"/>
          <p:nvPr/>
        </p:nvSpPr>
        <p:spPr>
          <a:xfrm>
            <a:off x="1918438" y="3059668"/>
            <a:ext cx="2776914" cy="923330"/>
          </a:xfrm>
          <a:prstGeom prst="rect">
            <a:avLst/>
          </a:prstGeom>
          <a:noFill/>
        </p:spPr>
        <p:txBody>
          <a:bodyPr wrap="none" rtlCol="0">
            <a:spAutoFit/>
          </a:bodyPr>
          <a:lstStyle/>
          <a:p>
            <a:r>
              <a:rPr lang="en-US" dirty="0">
                <a:solidFill>
                  <a:srgbClr val="FF0000"/>
                </a:solidFill>
              </a:rPr>
              <a:t>Track multiplicity/event</a:t>
            </a:r>
          </a:p>
          <a:p>
            <a:endParaRPr lang="en-US" dirty="0">
              <a:solidFill>
                <a:srgbClr val="FF0000"/>
              </a:solidFill>
            </a:endParaRPr>
          </a:p>
          <a:p>
            <a:r>
              <a:rPr lang="en-US" dirty="0">
                <a:solidFill>
                  <a:srgbClr val="FF0000"/>
                </a:solidFill>
              </a:rPr>
              <a:t>High multiplicities are killed</a:t>
            </a:r>
          </a:p>
        </p:txBody>
      </p:sp>
      <p:pic>
        <p:nvPicPr>
          <p:cNvPr id="12" name="Picture 11">
            <a:extLst>
              <a:ext uri="{FF2B5EF4-FFF2-40B4-BE49-F238E27FC236}">
                <a16:creationId xmlns:a16="http://schemas.microsoft.com/office/drawing/2014/main" id="{B985316B-2053-1AA5-9724-BBD6B35C80B8}"/>
              </a:ext>
            </a:extLst>
          </p:cNvPr>
          <p:cNvPicPr>
            <a:picLocks noChangeAspect="1"/>
          </p:cNvPicPr>
          <p:nvPr/>
        </p:nvPicPr>
        <p:blipFill>
          <a:blip r:embed="rId3"/>
          <a:stretch>
            <a:fillRect/>
          </a:stretch>
        </p:blipFill>
        <p:spPr>
          <a:xfrm>
            <a:off x="5521735" y="1750469"/>
            <a:ext cx="4245302" cy="4074922"/>
          </a:xfrm>
          <a:prstGeom prst="rect">
            <a:avLst/>
          </a:prstGeom>
        </p:spPr>
      </p:pic>
    </p:spTree>
    <p:extLst>
      <p:ext uri="{BB962C8B-B14F-4D97-AF65-F5344CB8AC3E}">
        <p14:creationId xmlns:p14="http://schemas.microsoft.com/office/powerpoint/2010/main" val="1710326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5C329-6A3D-5EAD-B2FB-8EE1CE6F62A5}"/>
              </a:ext>
            </a:extLst>
          </p:cNvPr>
          <p:cNvSpPr>
            <a:spLocks noGrp="1"/>
          </p:cNvSpPr>
          <p:nvPr>
            <p:ph type="title"/>
          </p:nvPr>
        </p:nvSpPr>
        <p:spPr/>
        <p:txBody>
          <a:bodyPr/>
          <a:lstStyle/>
          <a:p>
            <a:r>
              <a:rPr lang="en-US" dirty="0" err="1"/>
              <a:t>GenFit</a:t>
            </a:r>
            <a:r>
              <a:rPr lang="en-US" dirty="0"/>
              <a:t> run 4310 after track selection</a:t>
            </a:r>
          </a:p>
        </p:txBody>
      </p:sp>
      <p:sp>
        <p:nvSpPr>
          <p:cNvPr id="4" name="Date Placeholder 3">
            <a:extLst>
              <a:ext uri="{FF2B5EF4-FFF2-40B4-BE49-F238E27FC236}">
                <a16:creationId xmlns:a16="http://schemas.microsoft.com/office/drawing/2014/main" id="{7FED3A71-E3E0-715B-2C39-39DA6C123DB7}"/>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C082EDA7-1250-4355-7AC3-FB008D3659DE}"/>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D29FFCB5-C67A-F523-1852-D83FD6D0854D}"/>
              </a:ext>
            </a:extLst>
          </p:cNvPr>
          <p:cNvSpPr>
            <a:spLocks noGrp="1"/>
          </p:cNvSpPr>
          <p:nvPr>
            <p:ph type="sldNum" sz="quarter" idx="4"/>
          </p:nvPr>
        </p:nvSpPr>
        <p:spPr/>
        <p:txBody>
          <a:bodyPr/>
          <a:lstStyle/>
          <a:p>
            <a:fld id="{555ADFAD-214B-794C-B14F-6E41A21EECE1}" type="slidenum">
              <a:rPr lang="en-IT" smtClean="0"/>
              <a:pPr/>
              <a:t>32</a:t>
            </a:fld>
            <a:endParaRPr lang="en-IT"/>
          </a:p>
        </p:txBody>
      </p:sp>
      <p:pic>
        <p:nvPicPr>
          <p:cNvPr id="7" name="Picture 6">
            <a:extLst>
              <a:ext uri="{FF2B5EF4-FFF2-40B4-BE49-F238E27FC236}">
                <a16:creationId xmlns:a16="http://schemas.microsoft.com/office/drawing/2014/main" id="{EBD0703B-E731-01B7-45A3-7798DAC10EFC}"/>
              </a:ext>
            </a:extLst>
          </p:cNvPr>
          <p:cNvPicPr>
            <a:picLocks noChangeAspect="1"/>
          </p:cNvPicPr>
          <p:nvPr/>
        </p:nvPicPr>
        <p:blipFill>
          <a:blip r:embed="rId2"/>
          <a:stretch>
            <a:fillRect/>
          </a:stretch>
        </p:blipFill>
        <p:spPr>
          <a:xfrm>
            <a:off x="844550" y="2015898"/>
            <a:ext cx="3797300" cy="3644900"/>
          </a:xfrm>
          <a:prstGeom prst="rect">
            <a:avLst/>
          </a:prstGeom>
        </p:spPr>
      </p:pic>
      <p:sp>
        <p:nvSpPr>
          <p:cNvPr id="8" name="TextBox 7">
            <a:extLst>
              <a:ext uri="{FF2B5EF4-FFF2-40B4-BE49-F238E27FC236}">
                <a16:creationId xmlns:a16="http://schemas.microsoft.com/office/drawing/2014/main" id="{2464D9DC-1AC7-64EC-6556-6ECE22D17A98}"/>
              </a:ext>
            </a:extLst>
          </p:cNvPr>
          <p:cNvSpPr txBox="1"/>
          <p:nvPr/>
        </p:nvSpPr>
        <p:spPr>
          <a:xfrm>
            <a:off x="1840062" y="3016044"/>
            <a:ext cx="2254277" cy="646331"/>
          </a:xfrm>
          <a:prstGeom prst="rect">
            <a:avLst/>
          </a:prstGeom>
          <a:noFill/>
        </p:spPr>
        <p:txBody>
          <a:bodyPr wrap="square">
            <a:spAutoFit/>
          </a:bodyPr>
          <a:lstStyle/>
          <a:p>
            <a:r>
              <a:rPr lang="en-US" dirty="0">
                <a:solidFill>
                  <a:srgbClr val="FF0000"/>
                </a:solidFill>
              </a:rPr>
              <a:t>He(rec) multiplicity/event</a:t>
            </a:r>
          </a:p>
        </p:txBody>
      </p:sp>
      <p:pic>
        <p:nvPicPr>
          <p:cNvPr id="9" name="Picture 8">
            <a:extLst>
              <a:ext uri="{FF2B5EF4-FFF2-40B4-BE49-F238E27FC236}">
                <a16:creationId xmlns:a16="http://schemas.microsoft.com/office/drawing/2014/main" id="{C681BAF8-868E-671A-40A7-CE51655DFAB7}"/>
              </a:ext>
            </a:extLst>
          </p:cNvPr>
          <p:cNvPicPr>
            <a:picLocks noChangeAspect="1"/>
          </p:cNvPicPr>
          <p:nvPr/>
        </p:nvPicPr>
        <p:blipFill>
          <a:blip r:embed="rId3"/>
          <a:stretch>
            <a:fillRect/>
          </a:stretch>
        </p:blipFill>
        <p:spPr>
          <a:xfrm>
            <a:off x="5651502" y="2015898"/>
            <a:ext cx="3797300" cy="3644900"/>
          </a:xfrm>
          <a:prstGeom prst="rect">
            <a:avLst/>
          </a:prstGeom>
        </p:spPr>
      </p:pic>
      <p:sp>
        <p:nvSpPr>
          <p:cNvPr id="10" name="TextBox 9">
            <a:extLst>
              <a:ext uri="{FF2B5EF4-FFF2-40B4-BE49-F238E27FC236}">
                <a16:creationId xmlns:a16="http://schemas.microsoft.com/office/drawing/2014/main" id="{91C23139-4BFF-8CFD-EC96-91CE61E8981C}"/>
              </a:ext>
            </a:extLst>
          </p:cNvPr>
          <p:cNvSpPr txBox="1"/>
          <p:nvPr/>
        </p:nvSpPr>
        <p:spPr>
          <a:xfrm>
            <a:off x="6320449" y="3121644"/>
            <a:ext cx="3481961" cy="369332"/>
          </a:xfrm>
          <a:prstGeom prst="rect">
            <a:avLst/>
          </a:prstGeom>
          <a:noFill/>
        </p:spPr>
        <p:txBody>
          <a:bodyPr wrap="square">
            <a:spAutoFit/>
          </a:bodyPr>
          <a:lstStyle/>
          <a:p>
            <a:r>
              <a:rPr lang="en-US" dirty="0">
                <a:solidFill>
                  <a:srgbClr val="C00000"/>
                </a:solidFill>
              </a:rPr>
              <a:t>Angular distribution of Z=2 tracks</a:t>
            </a:r>
          </a:p>
        </p:txBody>
      </p:sp>
      <p:sp>
        <p:nvSpPr>
          <p:cNvPr id="11" name="TextBox 10">
            <a:extLst>
              <a:ext uri="{FF2B5EF4-FFF2-40B4-BE49-F238E27FC236}">
                <a16:creationId xmlns:a16="http://schemas.microsoft.com/office/drawing/2014/main" id="{F136A10A-1193-5603-2AB3-B8712FAC54DE}"/>
              </a:ext>
            </a:extLst>
          </p:cNvPr>
          <p:cNvSpPr txBox="1"/>
          <p:nvPr/>
        </p:nvSpPr>
        <p:spPr>
          <a:xfrm>
            <a:off x="7027011" y="3944661"/>
            <a:ext cx="2864439" cy="646331"/>
          </a:xfrm>
          <a:prstGeom prst="rect">
            <a:avLst/>
          </a:prstGeom>
          <a:noFill/>
        </p:spPr>
        <p:txBody>
          <a:bodyPr wrap="none" rtlCol="0">
            <a:spAutoFit/>
          </a:bodyPr>
          <a:lstStyle/>
          <a:p>
            <a:r>
              <a:rPr lang="en-US" dirty="0">
                <a:solidFill>
                  <a:srgbClr val="FF0000"/>
                </a:solidFill>
              </a:rPr>
              <a:t>High peak close to 0 degrees</a:t>
            </a:r>
          </a:p>
          <a:p>
            <a:r>
              <a:rPr lang="en-US" dirty="0">
                <a:solidFill>
                  <a:srgbClr val="FF0000"/>
                </a:solidFill>
              </a:rPr>
              <a:t>Cuts are necessary</a:t>
            </a:r>
          </a:p>
        </p:txBody>
      </p:sp>
      <p:cxnSp>
        <p:nvCxnSpPr>
          <p:cNvPr id="12" name="Straight Arrow Connector 11">
            <a:extLst>
              <a:ext uri="{FF2B5EF4-FFF2-40B4-BE49-F238E27FC236}">
                <a16:creationId xmlns:a16="http://schemas.microsoft.com/office/drawing/2014/main" id="{27671A36-D5C7-9FE1-5199-B5BA6FD80FE6}"/>
              </a:ext>
            </a:extLst>
          </p:cNvPr>
          <p:cNvCxnSpPr>
            <a:cxnSpLocks/>
            <a:stCxn id="11" idx="1"/>
          </p:cNvCxnSpPr>
          <p:nvPr/>
        </p:nvCxnSpPr>
        <p:spPr>
          <a:xfrm flipH="1" flipV="1">
            <a:off x="6096000" y="3627356"/>
            <a:ext cx="931011" cy="6404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11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77D2DE-297A-459B-7BCA-3F9E8894D248}"/>
              </a:ext>
            </a:extLst>
          </p:cNvPr>
          <p:cNvPicPr>
            <a:picLocks noChangeAspect="1"/>
          </p:cNvPicPr>
          <p:nvPr/>
        </p:nvPicPr>
        <p:blipFill>
          <a:blip r:embed="rId2"/>
          <a:stretch>
            <a:fillRect/>
          </a:stretch>
        </p:blipFill>
        <p:spPr>
          <a:xfrm>
            <a:off x="1190614" y="1577419"/>
            <a:ext cx="3797300" cy="3644900"/>
          </a:xfrm>
          <a:prstGeom prst="rect">
            <a:avLst/>
          </a:prstGeom>
        </p:spPr>
      </p:pic>
      <p:pic>
        <p:nvPicPr>
          <p:cNvPr id="4" name="Picture 3">
            <a:extLst>
              <a:ext uri="{FF2B5EF4-FFF2-40B4-BE49-F238E27FC236}">
                <a16:creationId xmlns:a16="http://schemas.microsoft.com/office/drawing/2014/main" id="{0602C756-C780-2030-434E-6061EBA31413}"/>
              </a:ext>
            </a:extLst>
          </p:cNvPr>
          <p:cNvPicPr>
            <a:picLocks noChangeAspect="1"/>
          </p:cNvPicPr>
          <p:nvPr/>
        </p:nvPicPr>
        <p:blipFill>
          <a:blip r:embed="rId3"/>
          <a:stretch>
            <a:fillRect/>
          </a:stretch>
        </p:blipFill>
        <p:spPr>
          <a:xfrm>
            <a:off x="5839177" y="1577419"/>
            <a:ext cx="3797300" cy="3644900"/>
          </a:xfrm>
          <a:prstGeom prst="rect">
            <a:avLst/>
          </a:prstGeom>
        </p:spPr>
      </p:pic>
      <p:sp>
        <p:nvSpPr>
          <p:cNvPr id="2" name="Date Placeholder 1">
            <a:extLst>
              <a:ext uri="{FF2B5EF4-FFF2-40B4-BE49-F238E27FC236}">
                <a16:creationId xmlns:a16="http://schemas.microsoft.com/office/drawing/2014/main" id="{3BB2CFD4-DFEC-EAB7-8284-6A1493C59D2F}"/>
              </a:ext>
            </a:extLst>
          </p:cNvPr>
          <p:cNvSpPr>
            <a:spLocks noGrp="1"/>
          </p:cNvSpPr>
          <p:nvPr>
            <p:ph type="dt" sz="half" idx="2"/>
          </p:nvPr>
        </p:nvSpPr>
        <p:spPr/>
        <p:txBody>
          <a:bodyPr/>
          <a:lstStyle/>
          <a:p>
            <a:r>
              <a:rPr lang="en-US"/>
              <a:t>26-28/5/2025</a:t>
            </a:r>
            <a:endParaRPr lang="en-IT" dirty="0"/>
          </a:p>
        </p:txBody>
      </p:sp>
      <p:sp>
        <p:nvSpPr>
          <p:cNvPr id="3" name="Footer Placeholder 2">
            <a:extLst>
              <a:ext uri="{FF2B5EF4-FFF2-40B4-BE49-F238E27FC236}">
                <a16:creationId xmlns:a16="http://schemas.microsoft.com/office/drawing/2014/main" id="{1F32F685-2DF0-352A-8505-C4501AE9E8E2}"/>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822FFFFC-DF69-6107-41A3-91BC11A57249}"/>
              </a:ext>
            </a:extLst>
          </p:cNvPr>
          <p:cNvSpPr>
            <a:spLocks noGrp="1"/>
          </p:cNvSpPr>
          <p:nvPr>
            <p:ph type="sldNum" sz="quarter" idx="4"/>
          </p:nvPr>
        </p:nvSpPr>
        <p:spPr/>
        <p:txBody>
          <a:bodyPr/>
          <a:lstStyle/>
          <a:p>
            <a:fld id="{555ADFAD-214B-794C-B14F-6E41A21EECE1}" type="slidenum">
              <a:rPr lang="en-IT" smtClean="0"/>
              <a:pPr/>
              <a:t>33</a:t>
            </a:fld>
            <a:endParaRPr lang="en-IT"/>
          </a:p>
        </p:txBody>
      </p:sp>
      <p:sp>
        <p:nvSpPr>
          <p:cNvPr id="10" name="TextBox 9">
            <a:extLst>
              <a:ext uri="{FF2B5EF4-FFF2-40B4-BE49-F238E27FC236}">
                <a16:creationId xmlns:a16="http://schemas.microsoft.com/office/drawing/2014/main" id="{046530F1-CC58-1D79-374C-21BC06D6F293}"/>
              </a:ext>
            </a:extLst>
          </p:cNvPr>
          <p:cNvSpPr txBox="1"/>
          <p:nvPr/>
        </p:nvSpPr>
        <p:spPr>
          <a:xfrm>
            <a:off x="2457479" y="2859142"/>
            <a:ext cx="3381698" cy="1200329"/>
          </a:xfrm>
          <a:prstGeom prst="rect">
            <a:avLst/>
          </a:prstGeom>
          <a:noFill/>
        </p:spPr>
        <p:txBody>
          <a:bodyPr wrap="square" rtlCol="0">
            <a:spAutoFit/>
          </a:bodyPr>
          <a:lstStyle/>
          <a:p>
            <a:r>
              <a:rPr lang="en-US" dirty="0">
                <a:solidFill>
                  <a:srgbClr val="C00000"/>
                </a:solidFill>
              </a:rPr>
              <a:t>Maximal residual between a Track Point and  the Fitted position:</a:t>
            </a:r>
          </a:p>
          <a:p>
            <a:r>
              <a:rPr lang="en-US" dirty="0">
                <a:solidFill>
                  <a:srgbClr val="C00000"/>
                </a:solidFill>
              </a:rPr>
              <a:t>Seems a reasonable distribution</a:t>
            </a:r>
          </a:p>
          <a:p>
            <a:endParaRPr lang="en-US" dirty="0">
              <a:solidFill>
                <a:srgbClr val="0432FF"/>
              </a:solidFill>
            </a:endParaRPr>
          </a:p>
        </p:txBody>
      </p:sp>
      <p:sp>
        <p:nvSpPr>
          <p:cNvPr id="13" name="TextBox 12">
            <a:extLst>
              <a:ext uri="{FF2B5EF4-FFF2-40B4-BE49-F238E27FC236}">
                <a16:creationId xmlns:a16="http://schemas.microsoft.com/office/drawing/2014/main" id="{8D9494C8-2789-6DB5-337C-75F6E7000421}"/>
              </a:ext>
            </a:extLst>
          </p:cNvPr>
          <p:cNvSpPr txBox="1"/>
          <p:nvPr/>
        </p:nvSpPr>
        <p:spPr>
          <a:xfrm>
            <a:off x="6724766" y="1315136"/>
            <a:ext cx="809890" cy="369332"/>
          </a:xfrm>
          <a:prstGeom prst="rect">
            <a:avLst/>
          </a:prstGeom>
          <a:noFill/>
        </p:spPr>
        <p:txBody>
          <a:bodyPr wrap="square">
            <a:spAutoFit/>
          </a:bodyPr>
          <a:lstStyle/>
          <a:p>
            <a:r>
              <a:rPr lang="en-US" dirty="0">
                <a:solidFill>
                  <a:srgbClr val="C00000"/>
                </a:solidFill>
              </a:rPr>
              <a:t>P(</a:t>
            </a:r>
            <a:r>
              <a:rPr lang="en-US" dirty="0">
                <a:solidFill>
                  <a:srgbClr val="C00000"/>
                </a:solidFill>
                <a:latin typeface="Symbol" pitchFamily="2" charset="2"/>
              </a:rPr>
              <a:t>c</a:t>
            </a:r>
            <a:r>
              <a:rPr lang="en-US" baseline="30000" dirty="0">
                <a:solidFill>
                  <a:srgbClr val="C00000"/>
                </a:solidFill>
              </a:rPr>
              <a:t>2</a:t>
            </a:r>
            <a:r>
              <a:rPr lang="en-US" dirty="0">
                <a:solidFill>
                  <a:srgbClr val="C00000"/>
                </a:solidFill>
              </a:rPr>
              <a:t>) </a:t>
            </a:r>
          </a:p>
        </p:txBody>
      </p:sp>
      <p:sp>
        <p:nvSpPr>
          <p:cNvPr id="7" name="Title 1">
            <a:extLst>
              <a:ext uri="{FF2B5EF4-FFF2-40B4-BE49-F238E27FC236}">
                <a16:creationId xmlns:a16="http://schemas.microsoft.com/office/drawing/2014/main" id="{98985FE4-AA30-AF6F-323D-3CACACEB6BDC}"/>
              </a:ext>
            </a:extLst>
          </p:cNvPr>
          <p:cNvSpPr txBox="1">
            <a:spLocks/>
          </p:cNvSpPr>
          <p:nvPr/>
        </p:nvSpPr>
        <p:spPr>
          <a:xfrm>
            <a:off x="838200" y="7744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r>
              <a:rPr lang="en-US" dirty="0" err="1"/>
              <a:t>GenFit</a:t>
            </a:r>
            <a:r>
              <a:rPr lang="en-US" dirty="0"/>
              <a:t> run 4310 after track selection</a:t>
            </a:r>
          </a:p>
        </p:txBody>
      </p:sp>
    </p:spTree>
    <p:extLst>
      <p:ext uri="{BB962C8B-B14F-4D97-AF65-F5344CB8AC3E}">
        <p14:creationId xmlns:p14="http://schemas.microsoft.com/office/powerpoint/2010/main" val="1977840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D94CD3-71E4-0E46-546E-897DFD5416F4}"/>
              </a:ext>
            </a:extLst>
          </p:cNvPr>
          <p:cNvPicPr>
            <a:picLocks noChangeAspect="1"/>
          </p:cNvPicPr>
          <p:nvPr/>
        </p:nvPicPr>
        <p:blipFill>
          <a:blip r:embed="rId2"/>
          <a:stretch>
            <a:fillRect/>
          </a:stretch>
        </p:blipFill>
        <p:spPr>
          <a:xfrm>
            <a:off x="929894" y="2357020"/>
            <a:ext cx="3797300" cy="3644900"/>
          </a:xfrm>
          <a:prstGeom prst="rect">
            <a:avLst/>
          </a:prstGeom>
        </p:spPr>
      </p:pic>
      <p:sp>
        <p:nvSpPr>
          <p:cNvPr id="2" name="Title 1">
            <a:extLst>
              <a:ext uri="{FF2B5EF4-FFF2-40B4-BE49-F238E27FC236}">
                <a16:creationId xmlns:a16="http://schemas.microsoft.com/office/drawing/2014/main" id="{DAFDAE82-A1CB-8B0B-61D0-1EA55F9632C6}"/>
              </a:ext>
            </a:extLst>
          </p:cNvPr>
          <p:cNvSpPr>
            <a:spLocks noGrp="1"/>
          </p:cNvSpPr>
          <p:nvPr>
            <p:ph type="title"/>
          </p:nvPr>
        </p:nvSpPr>
        <p:spPr/>
        <p:txBody>
          <a:bodyPr/>
          <a:lstStyle/>
          <a:p>
            <a:r>
              <a:rPr lang="en-US" dirty="0"/>
              <a:t>Attempting standard (loose) quality cuts</a:t>
            </a:r>
          </a:p>
        </p:txBody>
      </p:sp>
      <p:sp>
        <p:nvSpPr>
          <p:cNvPr id="3" name="Content Placeholder 2">
            <a:extLst>
              <a:ext uri="{FF2B5EF4-FFF2-40B4-BE49-F238E27FC236}">
                <a16:creationId xmlns:a16="http://schemas.microsoft.com/office/drawing/2014/main" id="{FC4E2E88-7ADC-3EE8-2A3E-451D2CB03B4A}"/>
              </a:ext>
            </a:extLst>
          </p:cNvPr>
          <p:cNvSpPr>
            <a:spLocks noGrp="1"/>
          </p:cNvSpPr>
          <p:nvPr>
            <p:ph idx="1"/>
          </p:nvPr>
        </p:nvSpPr>
        <p:spPr/>
        <p:txBody>
          <a:bodyPr/>
          <a:lstStyle/>
          <a:p>
            <a:r>
              <a:rPr lang="en-US" dirty="0"/>
              <a:t>P(</a:t>
            </a:r>
            <a:r>
              <a:rPr lang="en-US" dirty="0">
                <a:latin typeface="Symbol" pitchFamily="2" charset="2"/>
              </a:rPr>
              <a:t>c</a:t>
            </a:r>
            <a:r>
              <a:rPr lang="en-US" baseline="30000" dirty="0"/>
              <a:t>2</a:t>
            </a:r>
            <a:r>
              <a:rPr lang="en-US" dirty="0"/>
              <a:t>) &gt; 0.02</a:t>
            </a:r>
          </a:p>
        </p:txBody>
      </p:sp>
      <p:sp>
        <p:nvSpPr>
          <p:cNvPr id="6" name="Slide Number Placeholder 5">
            <a:extLst>
              <a:ext uri="{FF2B5EF4-FFF2-40B4-BE49-F238E27FC236}">
                <a16:creationId xmlns:a16="http://schemas.microsoft.com/office/drawing/2014/main" id="{7845B3A2-280F-211E-031F-03C534A2C6FD}"/>
              </a:ext>
            </a:extLst>
          </p:cNvPr>
          <p:cNvSpPr>
            <a:spLocks noGrp="1"/>
          </p:cNvSpPr>
          <p:nvPr>
            <p:ph type="sldNum" sz="quarter" idx="4"/>
          </p:nvPr>
        </p:nvSpPr>
        <p:spPr/>
        <p:txBody>
          <a:bodyPr/>
          <a:lstStyle/>
          <a:p>
            <a:fld id="{555ADFAD-214B-794C-B14F-6E41A21EECE1}" type="slidenum">
              <a:rPr lang="en-IT" smtClean="0"/>
              <a:pPr/>
              <a:t>34</a:t>
            </a:fld>
            <a:endParaRPr lang="en-IT"/>
          </a:p>
        </p:txBody>
      </p:sp>
      <p:sp>
        <p:nvSpPr>
          <p:cNvPr id="9" name="TextBox 8">
            <a:extLst>
              <a:ext uri="{FF2B5EF4-FFF2-40B4-BE49-F238E27FC236}">
                <a16:creationId xmlns:a16="http://schemas.microsoft.com/office/drawing/2014/main" id="{99579DBF-C3E3-2C3B-3882-F618B26CDDE2}"/>
              </a:ext>
            </a:extLst>
          </p:cNvPr>
          <p:cNvSpPr txBox="1"/>
          <p:nvPr/>
        </p:nvSpPr>
        <p:spPr>
          <a:xfrm>
            <a:off x="2142744" y="3244334"/>
            <a:ext cx="2404872" cy="369332"/>
          </a:xfrm>
          <a:prstGeom prst="rect">
            <a:avLst/>
          </a:prstGeom>
          <a:noFill/>
        </p:spPr>
        <p:txBody>
          <a:bodyPr wrap="square">
            <a:spAutoFit/>
          </a:bodyPr>
          <a:lstStyle/>
          <a:p>
            <a:r>
              <a:rPr lang="en-US" dirty="0">
                <a:solidFill>
                  <a:srgbClr val="C00000"/>
                </a:solidFill>
              </a:rPr>
              <a:t>Track Multiplicity/event</a:t>
            </a:r>
          </a:p>
        </p:txBody>
      </p:sp>
      <p:sp>
        <p:nvSpPr>
          <p:cNvPr id="10" name="TextBox 9">
            <a:extLst>
              <a:ext uri="{FF2B5EF4-FFF2-40B4-BE49-F238E27FC236}">
                <a16:creationId xmlns:a16="http://schemas.microsoft.com/office/drawing/2014/main" id="{36992E1A-2C07-43DF-8D2E-5EFE4B055958}"/>
              </a:ext>
            </a:extLst>
          </p:cNvPr>
          <p:cNvSpPr txBox="1"/>
          <p:nvPr/>
        </p:nvSpPr>
        <p:spPr>
          <a:xfrm>
            <a:off x="1955941" y="3979414"/>
            <a:ext cx="2299067" cy="1015663"/>
          </a:xfrm>
          <a:prstGeom prst="rect">
            <a:avLst/>
          </a:prstGeom>
          <a:noFill/>
        </p:spPr>
        <p:txBody>
          <a:bodyPr wrap="square" rtlCol="0">
            <a:spAutoFit/>
          </a:bodyPr>
          <a:lstStyle/>
          <a:p>
            <a:r>
              <a:rPr lang="en-US" sz="2000" dirty="0">
                <a:solidFill>
                  <a:srgbClr val="FF0000"/>
                </a:solidFill>
              </a:rPr>
              <a:t>Events with </a:t>
            </a:r>
            <a:r>
              <a:rPr lang="en-US" sz="2000" dirty="0" err="1">
                <a:solidFill>
                  <a:srgbClr val="FF0000"/>
                </a:solidFill>
              </a:rPr>
              <a:t>Ntracks</a:t>
            </a:r>
            <a:r>
              <a:rPr lang="en-US" sz="2000" dirty="0">
                <a:solidFill>
                  <a:srgbClr val="FF0000"/>
                </a:solidFill>
              </a:rPr>
              <a:t>&gt;1 are killed!</a:t>
            </a:r>
          </a:p>
        </p:txBody>
      </p:sp>
      <p:sp>
        <p:nvSpPr>
          <p:cNvPr id="4" name="Date Placeholder 3">
            <a:extLst>
              <a:ext uri="{FF2B5EF4-FFF2-40B4-BE49-F238E27FC236}">
                <a16:creationId xmlns:a16="http://schemas.microsoft.com/office/drawing/2014/main" id="{CF9EEB20-4CDB-2ED6-335F-3EA7A6CF9F5F}"/>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0BEF674B-5232-2A3F-7030-F2996C18A6CB}"/>
              </a:ext>
            </a:extLst>
          </p:cNvPr>
          <p:cNvSpPr>
            <a:spLocks noGrp="1"/>
          </p:cNvSpPr>
          <p:nvPr>
            <p:ph type="ftr" sz="quarter" idx="3"/>
          </p:nvPr>
        </p:nvSpPr>
        <p:spPr/>
        <p:txBody>
          <a:bodyPr/>
          <a:lstStyle/>
          <a:p>
            <a:r>
              <a:rPr lang="en-IT"/>
              <a:t>FOOT Collaboration Meeting</a:t>
            </a:r>
            <a:endParaRPr lang="en-IT" dirty="0"/>
          </a:p>
        </p:txBody>
      </p:sp>
      <p:pic>
        <p:nvPicPr>
          <p:cNvPr id="8" name="Picture 7">
            <a:extLst>
              <a:ext uri="{FF2B5EF4-FFF2-40B4-BE49-F238E27FC236}">
                <a16:creationId xmlns:a16="http://schemas.microsoft.com/office/drawing/2014/main" id="{77D9A67F-7234-711A-2ACE-5502169ABD30}"/>
              </a:ext>
            </a:extLst>
          </p:cNvPr>
          <p:cNvPicPr>
            <a:picLocks noChangeAspect="1"/>
          </p:cNvPicPr>
          <p:nvPr/>
        </p:nvPicPr>
        <p:blipFill>
          <a:blip r:embed="rId3"/>
          <a:stretch>
            <a:fillRect/>
          </a:stretch>
        </p:blipFill>
        <p:spPr>
          <a:xfrm>
            <a:off x="5593267" y="2113822"/>
            <a:ext cx="4050667" cy="3888098"/>
          </a:xfrm>
          <a:prstGeom prst="rect">
            <a:avLst/>
          </a:prstGeom>
        </p:spPr>
      </p:pic>
      <p:sp>
        <p:nvSpPr>
          <p:cNvPr id="12" name="TextBox 11">
            <a:extLst>
              <a:ext uri="{FF2B5EF4-FFF2-40B4-BE49-F238E27FC236}">
                <a16:creationId xmlns:a16="http://schemas.microsoft.com/office/drawing/2014/main" id="{DC17CBB1-8F01-B35E-2D66-E7DCE685874B}"/>
              </a:ext>
            </a:extLst>
          </p:cNvPr>
          <p:cNvSpPr txBox="1"/>
          <p:nvPr/>
        </p:nvSpPr>
        <p:spPr>
          <a:xfrm>
            <a:off x="6567295" y="3429000"/>
            <a:ext cx="3481961" cy="369332"/>
          </a:xfrm>
          <a:prstGeom prst="rect">
            <a:avLst/>
          </a:prstGeom>
          <a:noFill/>
        </p:spPr>
        <p:txBody>
          <a:bodyPr wrap="square">
            <a:spAutoFit/>
          </a:bodyPr>
          <a:lstStyle/>
          <a:p>
            <a:r>
              <a:rPr lang="en-US" dirty="0">
                <a:solidFill>
                  <a:srgbClr val="C00000"/>
                </a:solidFill>
              </a:rPr>
              <a:t>Angular distribution of Z=2 tracks</a:t>
            </a:r>
          </a:p>
        </p:txBody>
      </p:sp>
      <p:sp>
        <p:nvSpPr>
          <p:cNvPr id="13" name="TextBox 12">
            <a:extLst>
              <a:ext uri="{FF2B5EF4-FFF2-40B4-BE49-F238E27FC236}">
                <a16:creationId xmlns:a16="http://schemas.microsoft.com/office/drawing/2014/main" id="{9C339170-4265-A5A5-3181-337639117299}"/>
              </a:ext>
            </a:extLst>
          </p:cNvPr>
          <p:cNvSpPr txBox="1"/>
          <p:nvPr/>
        </p:nvSpPr>
        <p:spPr>
          <a:xfrm>
            <a:off x="1548384" y="6038742"/>
            <a:ext cx="7900415" cy="400110"/>
          </a:xfrm>
          <a:prstGeom prst="rect">
            <a:avLst/>
          </a:prstGeom>
          <a:noFill/>
        </p:spPr>
        <p:txBody>
          <a:bodyPr wrap="square" rtlCol="0">
            <a:spAutoFit/>
          </a:bodyPr>
          <a:lstStyle/>
          <a:p>
            <a:r>
              <a:rPr lang="en-US" sz="2000" dirty="0">
                <a:solidFill>
                  <a:srgbClr val="FF0000"/>
                </a:solidFill>
              </a:rPr>
              <a:t>Number of events with Z=2 is also strongly reduced using the P-value cut </a:t>
            </a:r>
          </a:p>
        </p:txBody>
      </p:sp>
      <p:sp>
        <p:nvSpPr>
          <p:cNvPr id="14" name="TextBox 13">
            <a:extLst>
              <a:ext uri="{FF2B5EF4-FFF2-40B4-BE49-F238E27FC236}">
                <a16:creationId xmlns:a16="http://schemas.microsoft.com/office/drawing/2014/main" id="{FE1F680F-D5DA-8921-BECE-26A062C1A56D}"/>
              </a:ext>
            </a:extLst>
          </p:cNvPr>
          <p:cNvSpPr txBox="1"/>
          <p:nvPr/>
        </p:nvSpPr>
        <p:spPr>
          <a:xfrm>
            <a:off x="4401312" y="1638472"/>
            <a:ext cx="1304544" cy="461665"/>
          </a:xfrm>
          <a:prstGeom prst="rect">
            <a:avLst/>
          </a:prstGeom>
          <a:noFill/>
        </p:spPr>
        <p:txBody>
          <a:bodyPr wrap="square">
            <a:spAutoFit/>
          </a:bodyPr>
          <a:lstStyle/>
          <a:p>
            <a:r>
              <a:rPr lang="en-US" sz="2400" dirty="0"/>
              <a:t>run 4310</a:t>
            </a:r>
          </a:p>
        </p:txBody>
      </p:sp>
    </p:spTree>
    <p:extLst>
      <p:ext uri="{BB962C8B-B14F-4D97-AF65-F5344CB8AC3E}">
        <p14:creationId xmlns:p14="http://schemas.microsoft.com/office/powerpoint/2010/main" val="4171793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239B-83AC-8274-6894-FF668B51FF5C}"/>
              </a:ext>
            </a:extLst>
          </p:cNvPr>
          <p:cNvSpPr>
            <a:spLocks noGrp="1"/>
          </p:cNvSpPr>
          <p:nvPr>
            <p:ph type="title"/>
          </p:nvPr>
        </p:nvSpPr>
        <p:spPr/>
        <p:txBody>
          <a:bodyPr/>
          <a:lstStyle/>
          <a:p>
            <a:r>
              <a:rPr lang="en-US" dirty="0"/>
              <a:t>Dismissing cut on P(</a:t>
            </a:r>
            <a:r>
              <a:rPr lang="en-US" dirty="0">
                <a:latin typeface="Symbol" pitchFamily="2" charset="2"/>
              </a:rPr>
              <a:t>c</a:t>
            </a:r>
            <a:r>
              <a:rPr lang="en-US" baseline="30000" dirty="0"/>
              <a:t>2</a:t>
            </a:r>
            <a:r>
              <a:rPr lang="en-US" dirty="0"/>
              <a:t>) and requiring N</a:t>
            </a:r>
            <a:r>
              <a:rPr lang="en-US" baseline="-25000" dirty="0"/>
              <a:t>track</a:t>
            </a:r>
            <a:r>
              <a:rPr lang="en-US" dirty="0"/>
              <a:t>≥2</a:t>
            </a:r>
          </a:p>
        </p:txBody>
      </p:sp>
      <p:sp>
        <p:nvSpPr>
          <p:cNvPr id="4" name="Date Placeholder 3">
            <a:extLst>
              <a:ext uri="{FF2B5EF4-FFF2-40B4-BE49-F238E27FC236}">
                <a16:creationId xmlns:a16="http://schemas.microsoft.com/office/drawing/2014/main" id="{8AD43C16-D0E2-5EB1-E5BA-E5D313F78B17}"/>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C2A5A7B5-44FF-3985-27E6-D6B529C34AE9}"/>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63ED0C12-CB01-954D-1DC1-D05608911CA4}"/>
              </a:ext>
            </a:extLst>
          </p:cNvPr>
          <p:cNvSpPr>
            <a:spLocks noGrp="1"/>
          </p:cNvSpPr>
          <p:nvPr>
            <p:ph type="sldNum" sz="quarter" idx="4"/>
          </p:nvPr>
        </p:nvSpPr>
        <p:spPr/>
        <p:txBody>
          <a:bodyPr/>
          <a:lstStyle/>
          <a:p>
            <a:fld id="{555ADFAD-214B-794C-B14F-6E41A21EECE1}" type="slidenum">
              <a:rPr lang="en-IT" smtClean="0"/>
              <a:pPr/>
              <a:t>35</a:t>
            </a:fld>
            <a:endParaRPr lang="en-IT"/>
          </a:p>
        </p:txBody>
      </p:sp>
      <p:pic>
        <p:nvPicPr>
          <p:cNvPr id="8" name="Picture 7" descr="A graph of a number of numbers&#10;&#10;AI-generated content may be incorrect.">
            <a:extLst>
              <a:ext uri="{FF2B5EF4-FFF2-40B4-BE49-F238E27FC236}">
                <a16:creationId xmlns:a16="http://schemas.microsoft.com/office/drawing/2014/main" id="{9A87BA74-D316-A893-CC5A-69B8F9275156}"/>
              </a:ext>
            </a:extLst>
          </p:cNvPr>
          <p:cNvPicPr>
            <a:picLocks noChangeAspect="1"/>
          </p:cNvPicPr>
          <p:nvPr/>
        </p:nvPicPr>
        <p:blipFill>
          <a:blip r:embed="rId2"/>
          <a:stretch>
            <a:fillRect/>
          </a:stretch>
        </p:blipFill>
        <p:spPr>
          <a:xfrm>
            <a:off x="8394700" y="1970850"/>
            <a:ext cx="3797300" cy="3644900"/>
          </a:xfrm>
          <a:prstGeom prst="rect">
            <a:avLst/>
          </a:prstGeom>
        </p:spPr>
      </p:pic>
      <p:pic>
        <p:nvPicPr>
          <p:cNvPr id="9" name="Picture 8">
            <a:extLst>
              <a:ext uri="{FF2B5EF4-FFF2-40B4-BE49-F238E27FC236}">
                <a16:creationId xmlns:a16="http://schemas.microsoft.com/office/drawing/2014/main" id="{392038CF-BA3C-B105-E6DF-3C59C5159A73}"/>
              </a:ext>
            </a:extLst>
          </p:cNvPr>
          <p:cNvPicPr>
            <a:picLocks noChangeAspect="1"/>
          </p:cNvPicPr>
          <p:nvPr/>
        </p:nvPicPr>
        <p:blipFill>
          <a:blip r:embed="rId3"/>
          <a:stretch>
            <a:fillRect/>
          </a:stretch>
        </p:blipFill>
        <p:spPr>
          <a:xfrm>
            <a:off x="4394073" y="1970850"/>
            <a:ext cx="3797300" cy="3644900"/>
          </a:xfrm>
          <a:prstGeom prst="rect">
            <a:avLst/>
          </a:prstGeom>
        </p:spPr>
      </p:pic>
      <p:pic>
        <p:nvPicPr>
          <p:cNvPr id="10" name="Picture 9">
            <a:extLst>
              <a:ext uri="{FF2B5EF4-FFF2-40B4-BE49-F238E27FC236}">
                <a16:creationId xmlns:a16="http://schemas.microsoft.com/office/drawing/2014/main" id="{64603C7F-EBD2-7D9A-5FBB-39238938CBDB}"/>
              </a:ext>
            </a:extLst>
          </p:cNvPr>
          <p:cNvPicPr>
            <a:picLocks noChangeAspect="1"/>
          </p:cNvPicPr>
          <p:nvPr/>
        </p:nvPicPr>
        <p:blipFill>
          <a:blip r:embed="rId4"/>
          <a:stretch>
            <a:fillRect/>
          </a:stretch>
        </p:blipFill>
        <p:spPr>
          <a:xfrm>
            <a:off x="393446" y="1970850"/>
            <a:ext cx="3797300" cy="3644900"/>
          </a:xfrm>
          <a:prstGeom prst="rect">
            <a:avLst/>
          </a:prstGeom>
        </p:spPr>
      </p:pic>
      <p:sp>
        <p:nvSpPr>
          <p:cNvPr id="3" name="TextBox 2">
            <a:extLst>
              <a:ext uri="{FF2B5EF4-FFF2-40B4-BE49-F238E27FC236}">
                <a16:creationId xmlns:a16="http://schemas.microsoft.com/office/drawing/2014/main" id="{DD9CBFA2-3D27-D073-1815-673A2BFBE982}"/>
              </a:ext>
            </a:extLst>
          </p:cNvPr>
          <p:cNvSpPr txBox="1"/>
          <p:nvPr/>
        </p:nvSpPr>
        <p:spPr>
          <a:xfrm>
            <a:off x="1531999" y="3429000"/>
            <a:ext cx="2101217" cy="923330"/>
          </a:xfrm>
          <a:prstGeom prst="rect">
            <a:avLst/>
          </a:prstGeom>
          <a:noFill/>
        </p:spPr>
        <p:txBody>
          <a:bodyPr wrap="square">
            <a:spAutoFit/>
          </a:bodyPr>
          <a:lstStyle/>
          <a:p>
            <a:r>
              <a:rPr lang="en-US" dirty="0">
                <a:solidFill>
                  <a:srgbClr val="C00000"/>
                </a:solidFill>
              </a:rPr>
              <a:t>Angular distribution of Z=2 tracks</a:t>
            </a:r>
          </a:p>
          <a:p>
            <a:r>
              <a:rPr lang="en-US" dirty="0">
                <a:solidFill>
                  <a:srgbClr val="C00000"/>
                </a:solidFill>
              </a:rPr>
              <a:t>Now seems clean</a:t>
            </a:r>
          </a:p>
        </p:txBody>
      </p:sp>
      <p:sp>
        <p:nvSpPr>
          <p:cNvPr id="7" name="TextBox 6">
            <a:extLst>
              <a:ext uri="{FF2B5EF4-FFF2-40B4-BE49-F238E27FC236}">
                <a16:creationId xmlns:a16="http://schemas.microsoft.com/office/drawing/2014/main" id="{08D1A63C-9153-B661-A3BA-86299117E7E7}"/>
              </a:ext>
            </a:extLst>
          </p:cNvPr>
          <p:cNvSpPr txBox="1"/>
          <p:nvPr/>
        </p:nvSpPr>
        <p:spPr>
          <a:xfrm>
            <a:off x="5622415" y="3077964"/>
            <a:ext cx="2375537" cy="923330"/>
          </a:xfrm>
          <a:prstGeom prst="rect">
            <a:avLst/>
          </a:prstGeom>
          <a:noFill/>
        </p:spPr>
        <p:txBody>
          <a:bodyPr wrap="square">
            <a:spAutoFit/>
          </a:bodyPr>
          <a:lstStyle/>
          <a:p>
            <a:r>
              <a:rPr lang="en-US" dirty="0">
                <a:solidFill>
                  <a:srgbClr val="C00000"/>
                </a:solidFill>
              </a:rPr>
              <a:t>Angular separation of pairs of Z=2 tracks</a:t>
            </a:r>
          </a:p>
          <a:p>
            <a:endParaRPr lang="en-US" dirty="0">
              <a:solidFill>
                <a:srgbClr val="C00000"/>
              </a:solidFill>
            </a:endParaRPr>
          </a:p>
        </p:txBody>
      </p:sp>
      <p:sp>
        <p:nvSpPr>
          <p:cNvPr id="12" name="TextBox 11">
            <a:extLst>
              <a:ext uri="{FF2B5EF4-FFF2-40B4-BE49-F238E27FC236}">
                <a16:creationId xmlns:a16="http://schemas.microsoft.com/office/drawing/2014/main" id="{DBB33993-10EE-A602-4499-C4DA5300E10A}"/>
              </a:ext>
            </a:extLst>
          </p:cNvPr>
          <p:cNvSpPr txBox="1"/>
          <p:nvPr/>
        </p:nvSpPr>
        <p:spPr>
          <a:xfrm>
            <a:off x="9105581" y="3077964"/>
            <a:ext cx="2375537" cy="923330"/>
          </a:xfrm>
          <a:prstGeom prst="rect">
            <a:avLst/>
          </a:prstGeom>
          <a:noFill/>
        </p:spPr>
        <p:txBody>
          <a:bodyPr wrap="square">
            <a:spAutoFit/>
          </a:bodyPr>
          <a:lstStyle/>
          <a:p>
            <a:r>
              <a:rPr lang="en-US" dirty="0">
                <a:solidFill>
                  <a:srgbClr val="C00000"/>
                </a:solidFill>
              </a:rPr>
              <a:t>Angular separation of pairs of Z != 2 tracks</a:t>
            </a:r>
          </a:p>
          <a:p>
            <a:endParaRPr lang="en-US" dirty="0">
              <a:solidFill>
                <a:srgbClr val="C00000"/>
              </a:solidFill>
            </a:endParaRPr>
          </a:p>
        </p:txBody>
      </p:sp>
      <p:sp>
        <p:nvSpPr>
          <p:cNvPr id="13" name="TextBox 12">
            <a:extLst>
              <a:ext uri="{FF2B5EF4-FFF2-40B4-BE49-F238E27FC236}">
                <a16:creationId xmlns:a16="http://schemas.microsoft.com/office/drawing/2014/main" id="{354E117D-5F73-A6F2-F442-D50AD274A96A}"/>
              </a:ext>
            </a:extLst>
          </p:cNvPr>
          <p:cNvSpPr txBox="1"/>
          <p:nvPr/>
        </p:nvSpPr>
        <p:spPr>
          <a:xfrm>
            <a:off x="6810183" y="5584446"/>
            <a:ext cx="3224281" cy="523220"/>
          </a:xfrm>
          <a:prstGeom prst="rect">
            <a:avLst/>
          </a:prstGeom>
          <a:noFill/>
        </p:spPr>
        <p:txBody>
          <a:bodyPr wrap="none" rtlCol="0">
            <a:spAutoFit/>
          </a:bodyPr>
          <a:lstStyle/>
          <a:p>
            <a:r>
              <a:rPr lang="en-US" sz="2800" dirty="0">
                <a:solidFill>
                  <a:srgbClr val="FF0000"/>
                </a:solidFill>
              </a:rPr>
              <a:t>Weird distributions…</a:t>
            </a:r>
          </a:p>
        </p:txBody>
      </p:sp>
      <p:sp>
        <p:nvSpPr>
          <p:cNvPr id="11" name="TextBox 10">
            <a:extLst>
              <a:ext uri="{FF2B5EF4-FFF2-40B4-BE49-F238E27FC236}">
                <a16:creationId xmlns:a16="http://schemas.microsoft.com/office/drawing/2014/main" id="{BF2D7BE7-091B-1589-E3EE-9F2ECE0D9F60}"/>
              </a:ext>
            </a:extLst>
          </p:cNvPr>
          <p:cNvSpPr txBox="1"/>
          <p:nvPr/>
        </p:nvSpPr>
        <p:spPr>
          <a:xfrm>
            <a:off x="4657344" y="1263226"/>
            <a:ext cx="1304544" cy="461665"/>
          </a:xfrm>
          <a:prstGeom prst="rect">
            <a:avLst/>
          </a:prstGeom>
          <a:noFill/>
        </p:spPr>
        <p:txBody>
          <a:bodyPr wrap="square">
            <a:spAutoFit/>
          </a:bodyPr>
          <a:lstStyle/>
          <a:p>
            <a:r>
              <a:rPr lang="en-US" sz="2400" dirty="0"/>
              <a:t>run 4310</a:t>
            </a:r>
          </a:p>
        </p:txBody>
      </p:sp>
    </p:spTree>
    <p:extLst>
      <p:ext uri="{BB962C8B-B14F-4D97-AF65-F5344CB8AC3E}">
        <p14:creationId xmlns:p14="http://schemas.microsoft.com/office/powerpoint/2010/main" val="285707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89E3-300A-44FC-E4CB-DF689A021576}"/>
              </a:ext>
            </a:extLst>
          </p:cNvPr>
          <p:cNvSpPr>
            <a:spLocks noGrp="1"/>
          </p:cNvSpPr>
          <p:nvPr>
            <p:ph type="title"/>
          </p:nvPr>
        </p:nvSpPr>
        <p:spPr/>
        <p:txBody>
          <a:bodyPr/>
          <a:lstStyle/>
          <a:p>
            <a:r>
              <a:rPr lang="en-US" dirty="0"/>
              <a:t>GSI2021 Run selection at 400 MeV/u</a:t>
            </a:r>
          </a:p>
        </p:txBody>
      </p:sp>
      <p:sp>
        <p:nvSpPr>
          <p:cNvPr id="6" name="Slide Number Placeholder 5">
            <a:extLst>
              <a:ext uri="{FF2B5EF4-FFF2-40B4-BE49-F238E27FC236}">
                <a16:creationId xmlns:a16="http://schemas.microsoft.com/office/drawing/2014/main" id="{A60BA0B4-BAF6-0FFD-B87E-CB55CCE74655}"/>
              </a:ext>
            </a:extLst>
          </p:cNvPr>
          <p:cNvSpPr>
            <a:spLocks noGrp="1"/>
          </p:cNvSpPr>
          <p:nvPr>
            <p:ph type="sldNum" sz="quarter" idx="4"/>
          </p:nvPr>
        </p:nvSpPr>
        <p:spPr/>
        <p:txBody>
          <a:bodyPr/>
          <a:lstStyle/>
          <a:p>
            <a:fld id="{555ADFAD-214B-794C-B14F-6E41A21EECE1}" type="slidenum">
              <a:rPr lang="en-IT" smtClean="0"/>
              <a:pPr/>
              <a:t>4</a:t>
            </a:fld>
            <a:endParaRPr lang="en-IT"/>
          </a:p>
        </p:txBody>
      </p:sp>
      <p:graphicFrame>
        <p:nvGraphicFramePr>
          <p:cNvPr id="8" name="Table 7">
            <a:extLst>
              <a:ext uri="{FF2B5EF4-FFF2-40B4-BE49-F238E27FC236}">
                <a16:creationId xmlns:a16="http://schemas.microsoft.com/office/drawing/2014/main" id="{FFB6FE31-CF7B-63B4-6311-64E1AB6F9774}"/>
              </a:ext>
            </a:extLst>
          </p:cNvPr>
          <p:cNvGraphicFramePr>
            <a:graphicFrameLocks noGrp="1"/>
          </p:cNvGraphicFramePr>
          <p:nvPr>
            <p:extLst>
              <p:ext uri="{D42A27DB-BD31-4B8C-83A1-F6EECF244321}">
                <p14:modId xmlns:p14="http://schemas.microsoft.com/office/powerpoint/2010/main" val="2733432989"/>
              </p:ext>
            </p:extLst>
          </p:nvPr>
        </p:nvGraphicFramePr>
        <p:xfrm>
          <a:off x="2105914" y="1816100"/>
          <a:ext cx="5709158" cy="3828415"/>
        </p:xfrm>
        <a:graphic>
          <a:graphicData uri="http://schemas.openxmlformats.org/drawingml/2006/table">
            <a:tbl>
              <a:tblPr>
                <a:tableStyleId>{5C22544A-7EE6-4342-B048-85BDC9FD1C3A}</a:tableStyleId>
              </a:tblPr>
              <a:tblGrid>
                <a:gridCol w="1623192">
                  <a:extLst>
                    <a:ext uri="{9D8B030D-6E8A-4147-A177-3AD203B41FA5}">
                      <a16:colId xmlns:a16="http://schemas.microsoft.com/office/drawing/2014/main" val="536510281"/>
                    </a:ext>
                  </a:extLst>
                </a:gridCol>
                <a:gridCol w="2440046">
                  <a:extLst>
                    <a:ext uri="{9D8B030D-6E8A-4147-A177-3AD203B41FA5}">
                      <a16:colId xmlns:a16="http://schemas.microsoft.com/office/drawing/2014/main" val="1470709364"/>
                    </a:ext>
                  </a:extLst>
                </a:gridCol>
                <a:gridCol w="1645920">
                  <a:extLst>
                    <a:ext uri="{9D8B030D-6E8A-4147-A177-3AD203B41FA5}">
                      <a16:colId xmlns:a16="http://schemas.microsoft.com/office/drawing/2014/main" val="1494016840"/>
                    </a:ext>
                  </a:extLst>
                </a:gridCol>
              </a:tblGrid>
              <a:tr h="774700">
                <a:tc>
                  <a:txBody>
                    <a:bodyPr/>
                    <a:lstStyle/>
                    <a:p>
                      <a:pPr algn="ctr" fontAlgn="t"/>
                      <a:r>
                        <a:rPr lang="en-US" sz="2800" u="none" strike="noStrike" dirty="0">
                          <a:solidFill>
                            <a:srgbClr val="C00000"/>
                          </a:solidFill>
                          <a:effectLst/>
                          <a:latin typeface="Calibri" panose="020F0502020204030204" pitchFamily="34" charset="0"/>
                          <a:cs typeface="Calibri" panose="020F0502020204030204" pitchFamily="34" charset="0"/>
                        </a:rPr>
                        <a:t>Run</a:t>
                      </a:r>
                      <a:endParaRPr lang="en-US" sz="28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2800" u="none" strike="noStrike" dirty="0">
                          <a:solidFill>
                            <a:srgbClr val="C00000"/>
                          </a:solidFill>
                          <a:effectLst/>
                          <a:latin typeface="Calibri" panose="020F0502020204030204" pitchFamily="34" charset="0"/>
                          <a:cs typeface="Calibri" panose="020F0502020204030204" pitchFamily="34" charset="0"/>
                        </a:rPr>
                        <a:t>Trigger type</a:t>
                      </a:r>
                      <a:endParaRPr lang="en-US" sz="28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tc>
                <a:tc>
                  <a:txBody>
                    <a:bodyPr/>
                    <a:lstStyle/>
                    <a:p>
                      <a:pPr algn="r" fontAlgn="t"/>
                      <a:r>
                        <a:rPr lang="en-US" sz="2800" u="none" strike="noStrike" dirty="0">
                          <a:solidFill>
                            <a:srgbClr val="C00000"/>
                          </a:solidFill>
                          <a:effectLst/>
                          <a:latin typeface="Calibri" panose="020F0502020204030204" pitchFamily="34" charset="0"/>
                          <a:cs typeface="Calibri" panose="020F0502020204030204" pitchFamily="34" charset="0"/>
                        </a:rPr>
                        <a:t>n. events</a:t>
                      </a:r>
                      <a:endParaRPr lang="en-US" sz="2800" b="1" i="0" u="none" strike="noStrike" dirty="0">
                        <a:solidFill>
                          <a:srgbClr val="C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1879419077"/>
                  </a:ext>
                </a:extLst>
              </a:tr>
              <a:tr h="317500">
                <a:tc>
                  <a:txBody>
                    <a:bodyPr/>
                    <a:lstStyle/>
                    <a:p>
                      <a:pPr algn="ctr" fontAlgn="b"/>
                      <a:r>
                        <a:rPr lang="en-US" sz="2800" u="none" strike="noStrike" dirty="0">
                          <a:effectLst/>
                          <a:latin typeface="Calibri" panose="020F0502020204030204" pitchFamily="34" charset="0"/>
                          <a:cs typeface="Calibri" panose="020F0502020204030204" pitchFamily="34" charset="0"/>
                        </a:rPr>
                        <a:t>4305</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800" u="none" strike="noStrike" dirty="0">
                          <a:effectLst/>
                          <a:latin typeface="Calibri" panose="020F0502020204030204" pitchFamily="34" charset="0"/>
                          <a:cs typeface="Calibri" panose="020F0502020204030204" pitchFamily="34" charset="0"/>
                        </a:rPr>
                        <a:t>Min. bias</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cs typeface="Calibri" panose="020F0502020204030204" pitchFamily="34" charset="0"/>
                        </a:rPr>
                        <a:t>162110</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910172211"/>
                  </a:ext>
                </a:extLst>
              </a:tr>
              <a:tr h="304800">
                <a:tc>
                  <a:txBody>
                    <a:bodyPr/>
                    <a:lstStyle/>
                    <a:p>
                      <a:pPr algn="ctr" fontAlgn="b"/>
                      <a:r>
                        <a:rPr lang="en-US" sz="2800" u="none" strike="noStrike" dirty="0">
                          <a:effectLst/>
                          <a:latin typeface="Calibri" panose="020F0502020204030204" pitchFamily="34" charset="0"/>
                          <a:cs typeface="Calibri" panose="020F0502020204030204" pitchFamily="34" charset="0"/>
                        </a:rPr>
                        <a:t>4306</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800" u="none" strike="noStrike" dirty="0">
                          <a:effectLst/>
                          <a:latin typeface="Calibri" panose="020F0502020204030204" pitchFamily="34" charset="0"/>
                          <a:cs typeface="Calibri" panose="020F0502020204030204" pitchFamily="34" charset="0"/>
                        </a:rPr>
                        <a:t>Min. bias</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cs typeface="Calibri" panose="020F0502020204030204" pitchFamily="34" charset="0"/>
                        </a:rPr>
                        <a:t>577120</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961030824"/>
                  </a:ext>
                </a:extLst>
              </a:tr>
              <a:tr h="304800">
                <a:tc>
                  <a:txBody>
                    <a:bodyPr/>
                    <a:lstStyle/>
                    <a:p>
                      <a:pPr algn="ctr" fontAlgn="b"/>
                      <a:r>
                        <a:rPr lang="en-US" sz="2800" u="none" strike="noStrike" dirty="0">
                          <a:effectLst/>
                          <a:latin typeface="Calibri" panose="020F0502020204030204" pitchFamily="34" charset="0"/>
                          <a:cs typeface="Calibri" panose="020F0502020204030204" pitchFamily="34" charset="0"/>
                        </a:rPr>
                        <a:t>4307</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800" u="none" strike="noStrike" dirty="0">
                          <a:effectLst/>
                          <a:latin typeface="Calibri" panose="020F0502020204030204" pitchFamily="34" charset="0"/>
                          <a:cs typeface="Calibri" panose="020F0502020204030204" pitchFamily="34" charset="0"/>
                        </a:rPr>
                        <a:t>Min. bias</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cs typeface="Calibri" panose="020F0502020204030204" pitchFamily="34" charset="0"/>
                        </a:rPr>
                        <a:t>513365</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479640440"/>
                  </a:ext>
                </a:extLst>
              </a:tr>
              <a:tr h="304800">
                <a:tc>
                  <a:txBody>
                    <a:bodyPr/>
                    <a:lstStyle/>
                    <a:p>
                      <a:pPr algn="ctr" fontAlgn="b"/>
                      <a:r>
                        <a:rPr lang="en-US" sz="2800" u="none" strike="noStrike" dirty="0">
                          <a:effectLst/>
                          <a:latin typeface="Calibri" panose="020F0502020204030204" pitchFamily="34" charset="0"/>
                          <a:cs typeface="Calibri" panose="020F0502020204030204" pitchFamily="34" charset="0"/>
                        </a:rPr>
                        <a:t>4308</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800" u="none" strike="noStrike" dirty="0" err="1">
                          <a:effectLst/>
                          <a:latin typeface="Calibri" panose="020F0502020204030204" pitchFamily="34" charset="0"/>
                          <a:cs typeface="Calibri" panose="020F0502020204030204" pitchFamily="34" charset="0"/>
                        </a:rPr>
                        <a:t>Fragm</a:t>
                      </a:r>
                      <a:r>
                        <a:rPr lang="en-US" sz="2800" u="none" strike="noStrike" dirty="0">
                          <a:effectLst/>
                          <a:latin typeface="Calibri" panose="020F0502020204030204" pitchFamily="34" charset="0"/>
                          <a:cs typeface="Calibri" panose="020F0502020204030204" pitchFamily="34" charset="0"/>
                        </a:rPr>
                        <a:t>.</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cs typeface="Calibri" panose="020F0502020204030204" pitchFamily="34" charset="0"/>
                        </a:rPr>
                        <a:t>513391</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41947417"/>
                  </a:ext>
                </a:extLst>
              </a:tr>
              <a:tr h="304800">
                <a:tc>
                  <a:txBody>
                    <a:bodyPr/>
                    <a:lstStyle/>
                    <a:p>
                      <a:pPr algn="ctr" fontAlgn="b"/>
                      <a:r>
                        <a:rPr lang="en-US" sz="2800" u="none" strike="noStrike" dirty="0">
                          <a:effectLst/>
                          <a:latin typeface="Calibri" panose="020F0502020204030204" pitchFamily="34" charset="0"/>
                          <a:cs typeface="Calibri" panose="020F0502020204030204" pitchFamily="34" charset="0"/>
                        </a:rPr>
                        <a:t>4309</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800" u="none" strike="noStrike" dirty="0" err="1">
                          <a:effectLst/>
                          <a:latin typeface="Calibri" panose="020F0502020204030204" pitchFamily="34" charset="0"/>
                          <a:cs typeface="Calibri" panose="020F0502020204030204" pitchFamily="34" charset="0"/>
                        </a:rPr>
                        <a:t>Fragm</a:t>
                      </a:r>
                      <a:r>
                        <a:rPr lang="en-US" sz="2800" u="none" strike="noStrike" dirty="0">
                          <a:effectLst/>
                          <a:latin typeface="Calibri" panose="020F0502020204030204" pitchFamily="34" charset="0"/>
                          <a:cs typeface="Calibri" panose="020F0502020204030204" pitchFamily="34" charset="0"/>
                        </a:rPr>
                        <a:t>.</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cs typeface="Calibri" panose="020F0502020204030204" pitchFamily="34" charset="0"/>
                        </a:rPr>
                        <a:t>531838</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238407044"/>
                  </a:ext>
                </a:extLst>
              </a:tr>
              <a:tr h="304800">
                <a:tc>
                  <a:txBody>
                    <a:bodyPr/>
                    <a:lstStyle/>
                    <a:p>
                      <a:pPr algn="ctr" fontAlgn="b"/>
                      <a:r>
                        <a:rPr lang="en-US" sz="2800" u="none" strike="noStrike" dirty="0">
                          <a:effectLst/>
                          <a:latin typeface="Calibri" panose="020F0502020204030204" pitchFamily="34" charset="0"/>
                          <a:cs typeface="Calibri" panose="020F0502020204030204" pitchFamily="34" charset="0"/>
                        </a:rPr>
                        <a:t>4310</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2800" u="none" strike="noStrike" dirty="0" err="1">
                          <a:effectLst/>
                          <a:latin typeface="Calibri" panose="020F0502020204030204" pitchFamily="34" charset="0"/>
                          <a:cs typeface="Calibri" panose="020F0502020204030204" pitchFamily="34" charset="0"/>
                        </a:rPr>
                        <a:t>Fragm</a:t>
                      </a:r>
                      <a:r>
                        <a:rPr lang="en-US" sz="2800" u="none" strike="noStrike" dirty="0">
                          <a:effectLst/>
                          <a:latin typeface="Calibri" panose="020F0502020204030204" pitchFamily="34" charset="0"/>
                          <a:cs typeface="Calibri" panose="020F0502020204030204" pitchFamily="34" charset="0"/>
                        </a:rPr>
                        <a:t>.</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800" u="none" strike="noStrike" dirty="0">
                          <a:effectLst/>
                          <a:latin typeface="Calibri" panose="020F0502020204030204" pitchFamily="34" charset="0"/>
                          <a:cs typeface="Calibri" panose="020F0502020204030204" pitchFamily="34" charset="0"/>
                        </a:rPr>
                        <a:t>1012148</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605541979"/>
                  </a:ext>
                </a:extLst>
              </a:tr>
              <a:tr h="304800">
                <a:tc>
                  <a:txBody>
                    <a:bodyPr/>
                    <a:lstStyle/>
                    <a:p>
                      <a:pPr algn="ctr" fontAlgn="b"/>
                      <a:r>
                        <a:rPr lang="en-US" sz="2800" u="none" strike="noStrike" dirty="0">
                          <a:effectLst/>
                          <a:latin typeface="Calibri" panose="020F0502020204030204" pitchFamily="34" charset="0"/>
                          <a:cs typeface="Calibri" panose="020F0502020204030204" pitchFamily="34" charset="0"/>
                        </a:rPr>
                        <a:t> </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800" u="none" strike="noStrike" dirty="0">
                          <a:solidFill>
                            <a:srgbClr val="0432FF"/>
                          </a:solidFill>
                          <a:effectLst/>
                          <a:latin typeface="Calibri" panose="020F0502020204030204" pitchFamily="34" charset="0"/>
                          <a:cs typeface="Calibri" panose="020F0502020204030204" pitchFamily="34" charset="0"/>
                        </a:rPr>
                        <a:t> Total:</a:t>
                      </a:r>
                      <a:endParaRPr lang="en-US" sz="2800" b="0" i="0" u="none" strike="noStrike" dirty="0">
                        <a:solidFill>
                          <a:srgbClr val="0432FF"/>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2800" b="0" i="0" u="none" strike="noStrike" dirty="0">
                          <a:solidFill>
                            <a:srgbClr val="0432FF"/>
                          </a:solidFill>
                          <a:effectLst/>
                          <a:latin typeface="Calibri" panose="020F0502020204030204" pitchFamily="34" charset="0"/>
                          <a:cs typeface="Calibri" panose="020F0502020204030204" pitchFamily="34" charset="0"/>
                        </a:rPr>
                        <a:t>3309972</a:t>
                      </a:r>
                    </a:p>
                  </a:txBody>
                  <a:tcPr marL="9525" marR="9525" marT="9525" marB="0" anchor="b"/>
                </a:tc>
                <a:extLst>
                  <a:ext uri="{0D108BD9-81ED-4DB2-BD59-A6C34878D82A}">
                    <a16:rowId xmlns:a16="http://schemas.microsoft.com/office/drawing/2014/main" val="3524260516"/>
                  </a:ext>
                </a:extLst>
              </a:tr>
            </a:tbl>
          </a:graphicData>
        </a:graphic>
      </p:graphicFrame>
      <p:sp>
        <p:nvSpPr>
          <p:cNvPr id="4" name="Date Placeholder 3">
            <a:extLst>
              <a:ext uri="{FF2B5EF4-FFF2-40B4-BE49-F238E27FC236}">
                <a16:creationId xmlns:a16="http://schemas.microsoft.com/office/drawing/2014/main" id="{CEC270CE-D554-26AC-C309-169E31E2F95D}"/>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4EA58FA5-B255-E33B-4E35-3AE507EAA4C0}"/>
              </a:ext>
            </a:extLst>
          </p:cNvPr>
          <p:cNvSpPr>
            <a:spLocks noGrp="1"/>
          </p:cNvSpPr>
          <p:nvPr>
            <p:ph type="ftr" sz="quarter" idx="3"/>
          </p:nvPr>
        </p:nvSpPr>
        <p:spPr/>
        <p:txBody>
          <a:bodyPr/>
          <a:lstStyle/>
          <a:p>
            <a:r>
              <a:rPr lang="en-IT"/>
              <a:t>FOOT Collaboration Meeting</a:t>
            </a:r>
            <a:endParaRPr lang="en-IT" dirty="0"/>
          </a:p>
        </p:txBody>
      </p:sp>
    </p:spTree>
    <p:extLst>
      <p:ext uri="{BB962C8B-B14F-4D97-AF65-F5344CB8AC3E}">
        <p14:creationId xmlns:p14="http://schemas.microsoft.com/office/powerpoint/2010/main" val="336668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0057-02D4-29EC-EDBA-C1C5AD7A89DE}"/>
              </a:ext>
            </a:extLst>
          </p:cNvPr>
          <p:cNvSpPr>
            <a:spLocks noGrp="1"/>
          </p:cNvSpPr>
          <p:nvPr>
            <p:ph type="title"/>
          </p:nvPr>
        </p:nvSpPr>
        <p:spPr/>
        <p:txBody>
          <a:bodyPr/>
          <a:lstStyle/>
          <a:p>
            <a:r>
              <a:rPr lang="en-US" dirty="0"/>
              <a:t>Data Selection and Reconstruction</a:t>
            </a:r>
          </a:p>
        </p:txBody>
      </p:sp>
      <p:sp>
        <p:nvSpPr>
          <p:cNvPr id="3" name="Content Placeholder 2">
            <a:extLst>
              <a:ext uri="{FF2B5EF4-FFF2-40B4-BE49-F238E27FC236}">
                <a16:creationId xmlns:a16="http://schemas.microsoft.com/office/drawing/2014/main" id="{02443BB0-08C8-6B23-3079-3C6F5548DE68}"/>
              </a:ext>
            </a:extLst>
          </p:cNvPr>
          <p:cNvSpPr>
            <a:spLocks noGrp="1"/>
          </p:cNvSpPr>
          <p:nvPr>
            <p:ph idx="1"/>
          </p:nvPr>
        </p:nvSpPr>
        <p:spPr/>
        <p:txBody>
          <a:bodyPr>
            <a:normAutofit lnSpcReduction="10000"/>
          </a:bodyPr>
          <a:lstStyle/>
          <a:p>
            <a:pPr marL="0" indent="0">
              <a:buNone/>
            </a:pPr>
            <a:r>
              <a:rPr lang="en-US" dirty="0"/>
              <a:t>Following suggestions received by R.Z, M.T, Y.D, we excluded MSD (for the time being) from tracking: only VT + TW </a:t>
            </a:r>
          </a:p>
          <a:p>
            <a:pPr marL="0" indent="0">
              <a:buNone/>
            </a:pPr>
            <a:r>
              <a:rPr lang="en-US" dirty="0"/>
              <a:t>New option: </a:t>
            </a:r>
            <a:r>
              <a:rPr lang="en-US" dirty="0" err="1"/>
              <a:t>EnableBMVTmatch</a:t>
            </a:r>
            <a:r>
              <a:rPr lang="en-US" dirty="0"/>
              <a:t> yes</a:t>
            </a:r>
          </a:p>
          <a:p>
            <a:pPr marL="0" indent="0">
              <a:buNone/>
            </a:pPr>
            <a:endParaRPr lang="en-US" dirty="0"/>
          </a:p>
          <a:p>
            <a:pPr marL="0" indent="0">
              <a:buNone/>
            </a:pPr>
            <a:r>
              <a:rPr lang="en-US" dirty="0">
                <a:solidFill>
                  <a:srgbClr val="0432FF"/>
                </a:solidFill>
              </a:rPr>
              <a:t>Data reconstruction:</a:t>
            </a:r>
          </a:p>
          <a:p>
            <a:pPr>
              <a:buFontTx/>
              <a:buChar char="-"/>
            </a:pPr>
            <a:r>
              <a:rPr lang="en-US" dirty="0"/>
              <a:t>We have at first tried </a:t>
            </a:r>
            <a:r>
              <a:rPr lang="en-US" dirty="0" err="1"/>
              <a:t>GenFit</a:t>
            </a:r>
            <a:r>
              <a:rPr lang="en-US" dirty="0"/>
              <a:t>, both Standard and Linear: </a:t>
            </a:r>
            <a:r>
              <a:rPr lang="en-US" dirty="0">
                <a:solidFill>
                  <a:srgbClr val="C00000"/>
                </a:solidFill>
              </a:rPr>
              <a:t>we failed to achieve a satisfactory results. </a:t>
            </a:r>
            <a:r>
              <a:rPr lang="en-US" dirty="0">
                <a:solidFill>
                  <a:srgbClr val="0432FF"/>
                </a:solidFill>
              </a:rPr>
              <a:t>Some results were presented at a physics meeting. Updated material on this is available </a:t>
            </a:r>
            <a:r>
              <a:rPr lang="en-US" u="sng" dirty="0">
                <a:solidFill>
                  <a:srgbClr val="0432FF"/>
                </a:solidFill>
              </a:rPr>
              <a:t>here in the backup slides</a:t>
            </a:r>
            <a:r>
              <a:rPr lang="en-US" dirty="0">
                <a:solidFill>
                  <a:srgbClr val="C00000"/>
                </a:solidFill>
              </a:rPr>
              <a:t>.</a:t>
            </a:r>
          </a:p>
          <a:p>
            <a:pPr marL="0" indent="0">
              <a:buNone/>
            </a:pPr>
            <a:endParaRPr lang="en-US" dirty="0">
              <a:solidFill>
                <a:srgbClr val="C00000"/>
              </a:solidFill>
            </a:endParaRPr>
          </a:p>
          <a:p>
            <a:pPr>
              <a:buFontTx/>
              <a:buChar char="-"/>
            </a:pPr>
            <a:r>
              <a:rPr lang="en-US" dirty="0"/>
              <a:t>In a second attempt </a:t>
            </a:r>
            <a:r>
              <a:rPr lang="en-US" dirty="0">
                <a:solidFill>
                  <a:srgbClr val="C00000"/>
                </a:solidFill>
              </a:rPr>
              <a:t>we used Straight Line Reconstruction </a:t>
            </a:r>
            <a:r>
              <a:rPr lang="en-US" dirty="0"/>
              <a:t>achieving much better results. Here we present this approach</a:t>
            </a:r>
          </a:p>
          <a:p>
            <a:pPr marL="0" indent="0">
              <a:buNone/>
            </a:pPr>
            <a:endParaRPr lang="en-US" dirty="0"/>
          </a:p>
        </p:txBody>
      </p:sp>
      <p:sp>
        <p:nvSpPr>
          <p:cNvPr id="6" name="Slide Number Placeholder 5">
            <a:extLst>
              <a:ext uri="{FF2B5EF4-FFF2-40B4-BE49-F238E27FC236}">
                <a16:creationId xmlns:a16="http://schemas.microsoft.com/office/drawing/2014/main" id="{0585D4FE-9C27-07D5-124B-57BFCC5AE3C2}"/>
              </a:ext>
            </a:extLst>
          </p:cNvPr>
          <p:cNvSpPr>
            <a:spLocks noGrp="1"/>
          </p:cNvSpPr>
          <p:nvPr>
            <p:ph type="sldNum" sz="quarter" idx="4"/>
          </p:nvPr>
        </p:nvSpPr>
        <p:spPr/>
        <p:txBody>
          <a:bodyPr/>
          <a:lstStyle/>
          <a:p>
            <a:fld id="{555ADFAD-214B-794C-B14F-6E41A21EECE1}" type="slidenum">
              <a:rPr lang="en-IT" smtClean="0"/>
              <a:pPr/>
              <a:t>5</a:t>
            </a:fld>
            <a:endParaRPr lang="en-IT"/>
          </a:p>
        </p:txBody>
      </p:sp>
      <p:sp>
        <p:nvSpPr>
          <p:cNvPr id="7" name="Date Placeholder 6">
            <a:extLst>
              <a:ext uri="{FF2B5EF4-FFF2-40B4-BE49-F238E27FC236}">
                <a16:creationId xmlns:a16="http://schemas.microsoft.com/office/drawing/2014/main" id="{BED182B7-9776-5EB5-15D3-89FD728E418E}"/>
              </a:ext>
            </a:extLst>
          </p:cNvPr>
          <p:cNvSpPr>
            <a:spLocks noGrp="1"/>
          </p:cNvSpPr>
          <p:nvPr>
            <p:ph type="dt" sz="half" idx="2"/>
          </p:nvPr>
        </p:nvSpPr>
        <p:spPr/>
        <p:txBody>
          <a:bodyPr/>
          <a:lstStyle/>
          <a:p>
            <a:r>
              <a:rPr lang="en-US"/>
              <a:t>26-28/5/2025</a:t>
            </a:r>
            <a:endParaRPr lang="en-IT" dirty="0"/>
          </a:p>
        </p:txBody>
      </p:sp>
      <p:sp>
        <p:nvSpPr>
          <p:cNvPr id="8" name="Footer Placeholder 7">
            <a:extLst>
              <a:ext uri="{FF2B5EF4-FFF2-40B4-BE49-F238E27FC236}">
                <a16:creationId xmlns:a16="http://schemas.microsoft.com/office/drawing/2014/main" id="{D9C2A9A0-9760-B510-5E63-CF3E16AF99F8}"/>
              </a:ext>
            </a:extLst>
          </p:cNvPr>
          <p:cNvSpPr>
            <a:spLocks noGrp="1"/>
          </p:cNvSpPr>
          <p:nvPr>
            <p:ph type="ftr" sz="quarter" idx="3"/>
          </p:nvPr>
        </p:nvSpPr>
        <p:spPr/>
        <p:txBody>
          <a:bodyPr/>
          <a:lstStyle/>
          <a:p>
            <a:r>
              <a:rPr lang="en-IT"/>
              <a:t>FOOT Collaboration Meeting</a:t>
            </a:r>
            <a:endParaRPr lang="en-IT" dirty="0"/>
          </a:p>
        </p:txBody>
      </p:sp>
    </p:spTree>
    <p:extLst>
      <p:ext uri="{BB962C8B-B14F-4D97-AF65-F5344CB8AC3E}">
        <p14:creationId xmlns:p14="http://schemas.microsoft.com/office/powerpoint/2010/main" val="334739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B2DD-A696-6D80-DC6B-9CF94564C1E2}"/>
              </a:ext>
            </a:extLst>
          </p:cNvPr>
          <p:cNvSpPr>
            <a:spLocks noGrp="1"/>
          </p:cNvSpPr>
          <p:nvPr>
            <p:ph type="title"/>
          </p:nvPr>
        </p:nvSpPr>
        <p:spPr/>
        <p:txBody>
          <a:bodyPr>
            <a:normAutofit/>
          </a:bodyPr>
          <a:lstStyle/>
          <a:p>
            <a:r>
              <a:rPr lang="en-US" sz="4000" dirty="0"/>
              <a:t>Straight Line Reconstruction: Event Selection</a:t>
            </a:r>
          </a:p>
        </p:txBody>
      </p:sp>
      <p:sp>
        <p:nvSpPr>
          <p:cNvPr id="14" name="Content Placeholder 13">
            <a:extLst>
              <a:ext uri="{FF2B5EF4-FFF2-40B4-BE49-F238E27FC236}">
                <a16:creationId xmlns:a16="http://schemas.microsoft.com/office/drawing/2014/main" id="{52BC510D-D320-52D5-6239-EC3DAF9A4ECC}"/>
              </a:ext>
            </a:extLst>
          </p:cNvPr>
          <p:cNvSpPr>
            <a:spLocks noGrp="1"/>
          </p:cNvSpPr>
          <p:nvPr>
            <p:ph idx="1"/>
          </p:nvPr>
        </p:nvSpPr>
        <p:spPr>
          <a:xfrm>
            <a:off x="353568" y="1524000"/>
            <a:ext cx="11204448" cy="4969565"/>
          </a:xfrm>
        </p:spPr>
        <p:txBody>
          <a:bodyPr>
            <a:normAutofit/>
          </a:bodyPr>
          <a:lstStyle/>
          <a:p>
            <a:r>
              <a:rPr lang="en-US" dirty="0"/>
              <a:t>MSD were excluded from tracking by unsetting them in </a:t>
            </a:r>
            <a:r>
              <a:rPr lang="en-US" dirty="0" err="1"/>
              <a:t>FootGlobal.par</a:t>
            </a:r>
            <a:endParaRPr lang="en-US" dirty="0"/>
          </a:p>
          <a:p>
            <a:r>
              <a:rPr lang="en-US" dirty="0"/>
              <a:t> Pile-up rejection: excluding events with more than one pulse in the SC </a:t>
            </a:r>
            <a:r>
              <a:rPr lang="en-US" dirty="0" err="1"/>
              <a:t>acq</a:t>
            </a:r>
            <a:r>
              <a:rPr lang="en-US" dirty="0"/>
              <a:t>. time window</a:t>
            </a:r>
          </a:p>
          <a:p>
            <a:r>
              <a:rPr lang="en-US" dirty="0"/>
              <a:t>1 BM track ⊗ ≥1 track with TW-point</a:t>
            </a:r>
          </a:p>
          <a:p>
            <a:r>
              <a:rPr lang="en-US" dirty="0"/>
              <a:t>Following experience from previous work by G. Ubaldi et al, we also ask for N</a:t>
            </a:r>
            <a:r>
              <a:rPr lang="en-US" baseline="-25000" dirty="0"/>
              <a:t>track</a:t>
            </a:r>
            <a:r>
              <a:rPr lang="en-US" dirty="0"/>
              <a:t>≥2 to get rid of primary contamination</a:t>
            </a:r>
          </a:p>
        </p:txBody>
      </p:sp>
      <p:sp>
        <p:nvSpPr>
          <p:cNvPr id="3" name="Date Placeholder 2">
            <a:extLst>
              <a:ext uri="{FF2B5EF4-FFF2-40B4-BE49-F238E27FC236}">
                <a16:creationId xmlns:a16="http://schemas.microsoft.com/office/drawing/2014/main" id="{033FD151-306C-F713-EEE7-40FF4C63D1F7}"/>
              </a:ext>
            </a:extLst>
          </p:cNvPr>
          <p:cNvSpPr>
            <a:spLocks noGrp="1"/>
          </p:cNvSpPr>
          <p:nvPr>
            <p:ph type="dt" sz="half" idx="2"/>
          </p:nvPr>
        </p:nvSpPr>
        <p:spPr/>
        <p:txBody>
          <a:bodyPr/>
          <a:lstStyle/>
          <a:p>
            <a:r>
              <a:rPr lang="en-US"/>
              <a:t>26-28/5/2025</a:t>
            </a:r>
            <a:endParaRPr lang="en-IT" dirty="0"/>
          </a:p>
        </p:txBody>
      </p:sp>
      <p:sp>
        <p:nvSpPr>
          <p:cNvPr id="12" name="Footer Placeholder 11">
            <a:extLst>
              <a:ext uri="{FF2B5EF4-FFF2-40B4-BE49-F238E27FC236}">
                <a16:creationId xmlns:a16="http://schemas.microsoft.com/office/drawing/2014/main" id="{5BC24E7A-A81A-1623-D6D6-2C0FB1919581}"/>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9BB29727-B64B-9F94-E1BC-B220CA6F21DF}"/>
              </a:ext>
            </a:extLst>
          </p:cNvPr>
          <p:cNvSpPr>
            <a:spLocks noGrp="1"/>
          </p:cNvSpPr>
          <p:nvPr>
            <p:ph type="sldNum" sz="quarter" idx="4"/>
          </p:nvPr>
        </p:nvSpPr>
        <p:spPr/>
        <p:txBody>
          <a:bodyPr/>
          <a:lstStyle/>
          <a:p>
            <a:fld id="{555ADFAD-214B-794C-B14F-6E41A21EECE1}" type="slidenum">
              <a:rPr lang="en-IT" smtClean="0"/>
              <a:pPr/>
              <a:t>6</a:t>
            </a:fld>
            <a:endParaRPr lang="en-IT"/>
          </a:p>
        </p:txBody>
      </p:sp>
    </p:spTree>
    <p:extLst>
      <p:ext uri="{BB962C8B-B14F-4D97-AF65-F5344CB8AC3E}">
        <p14:creationId xmlns:p14="http://schemas.microsoft.com/office/powerpoint/2010/main" val="344526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293B56D-29F5-C083-1388-1F0775C1E09E}"/>
              </a:ext>
            </a:extLst>
          </p:cNvPr>
          <p:cNvPicPr>
            <a:picLocks noChangeAspect="1"/>
          </p:cNvPicPr>
          <p:nvPr/>
        </p:nvPicPr>
        <p:blipFill>
          <a:blip r:embed="rId2"/>
          <a:stretch>
            <a:fillRect/>
          </a:stretch>
        </p:blipFill>
        <p:spPr>
          <a:xfrm>
            <a:off x="8803605" y="2852523"/>
            <a:ext cx="3432815" cy="3322453"/>
          </a:xfrm>
          <a:prstGeom prst="rect">
            <a:avLst/>
          </a:prstGeom>
        </p:spPr>
      </p:pic>
      <p:sp>
        <p:nvSpPr>
          <p:cNvPr id="2" name="Title 1">
            <a:extLst>
              <a:ext uri="{FF2B5EF4-FFF2-40B4-BE49-F238E27FC236}">
                <a16:creationId xmlns:a16="http://schemas.microsoft.com/office/drawing/2014/main" id="{2B071A50-ECD6-9A37-0DF1-61911761F285}"/>
              </a:ext>
            </a:extLst>
          </p:cNvPr>
          <p:cNvSpPr>
            <a:spLocks noGrp="1"/>
          </p:cNvSpPr>
          <p:nvPr>
            <p:ph type="title"/>
          </p:nvPr>
        </p:nvSpPr>
        <p:spPr/>
        <p:txBody>
          <a:bodyPr/>
          <a:lstStyle/>
          <a:p>
            <a:r>
              <a:rPr lang="en-US" dirty="0"/>
              <a:t>Track selection in the event</a:t>
            </a:r>
          </a:p>
        </p:txBody>
      </p:sp>
      <p:sp>
        <p:nvSpPr>
          <p:cNvPr id="3" name="Content Placeholder 2">
            <a:extLst>
              <a:ext uri="{FF2B5EF4-FFF2-40B4-BE49-F238E27FC236}">
                <a16:creationId xmlns:a16="http://schemas.microsoft.com/office/drawing/2014/main" id="{30B2BCA8-E663-D9FD-ACB3-2BFE75F0B9F9}"/>
              </a:ext>
            </a:extLst>
          </p:cNvPr>
          <p:cNvSpPr>
            <a:spLocks noGrp="1"/>
          </p:cNvSpPr>
          <p:nvPr>
            <p:ph idx="1"/>
          </p:nvPr>
        </p:nvSpPr>
        <p:spPr>
          <a:xfrm>
            <a:off x="0" y="1450443"/>
            <a:ext cx="6643142" cy="2804160"/>
          </a:xfrm>
        </p:spPr>
        <p:txBody>
          <a:bodyPr>
            <a:normAutofit/>
          </a:bodyPr>
          <a:lstStyle/>
          <a:p>
            <a:pPr>
              <a:buFontTx/>
              <a:buChar char="-"/>
            </a:pPr>
            <a:r>
              <a:rPr lang="en-US" sz="2000" dirty="0"/>
              <a:t>by default, after event selection, in each Global Track there are at least 3 VTX point and 1 TW point: tracks can have just 4 o 5 points in total</a:t>
            </a:r>
          </a:p>
          <a:p>
            <a:pPr>
              <a:buFontTx/>
              <a:buChar char="-"/>
            </a:pPr>
            <a:r>
              <a:rPr lang="en-US" sz="2000" dirty="0"/>
              <a:t>Selection on the matching between BM track and Global Track on the x-y plane at z=0 (center of target)</a:t>
            </a:r>
          </a:p>
          <a:p>
            <a:pPr>
              <a:buFontTx/>
              <a:buChar char="-"/>
            </a:pPr>
            <a:r>
              <a:rPr lang="en-US" sz="2000" dirty="0"/>
              <a:t>Selection on x-y position of primary beam at z=0</a:t>
            </a:r>
          </a:p>
          <a:p>
            <a:pPr>
              <a:buFontTx/>
              <a:buChar char="-"/>
            </a:pPr>
            <a:r>
              <a:rPr lang="en-US" sz="2000" dirty="0"/>
              <a:t>In Straight Line Reconstruction there is no available P(</a:t>
            </a:r>
            <a:r>
              <a:rPr lang="en-US" sz="2000" dirty="0">
                <a:latin typeface="Symbol" pitchFamily="2" charset="2"/>
              </a:rPr>
              <a:t>c</a:t>
            </a:r>
            <a:r>
              <a:rPr lang="en-US" sz="2000" baseline="30000" dirty="0"/>
              <a:t>2</a:t>
            </a:r>
            <a:r>
              <a:rPr lang="en-US" sz="2000" dirty="0"/>
              <a:t>) in Shoe to be used for track quality selection</a:t>
            </a:r>
          </a:p>
          <a:p>
            <a:pPr marL="0" indent="0">
              <a:buNone/>
            </a:pPr>
            <a:endParaRPr lang="en-US" sz="2000" dirty="0"/>
          </a:p>
          <a:p>
            <a:pPr marL="0" indent="0">
              <a:buNone/>
            </a:pPr>
            <a:endParaRPr lang="en-US" sz="2000" dirty="0"/>
          </a:p>
        </p:txBody>
      </p:sp>
      <p:sp>
        <p:nvSpPr>
          <p:cNvPr id="4" name="Date Placeholder 3">
            <a:extLst>
              <a:ext uri="{FF2B5EF4-FFF2-40B4-BE49-F238E27FC236}">
                <a16:creationId xmlns:a16="http://schemas.microsoft.com/office/drawing/2014/main" id="{1E536677-84F6-9CC9-D6E4-D92AF071AB5C}"/>
              </a:ext>
            </a:extLst>
          </p:cNvPr>
          <p:cNvSpPr>
            <a:spLocks noGrp="1"/>
          </p:cNvSpPr>
          <p:nvPr>
            <p:ph type="dt" sz="half" idx="2"/>
          </p:nvPr>
        </p:nvSpPr>
        <p:spPr/>
        <p:txBody>
          <a:bodyPr/>
          <a:lstStyle/>
          <a:p>
            <a:r>
              <a:rPr lang="en-US"/>
              <a:t>26-28/5/2025</a:t>
            </a:r>
            <a:endParaRPr lang="en-IT" dirty="0"/>
          </a:p>
        </p:txBody>
      </p:sp>
      <p:sp>
        <p:nvSpPr>
          <p:cNvPr id="5" name="Footer Placeholder 4">
            <a:extLst>
              <a:ext uri="{FF2B5EF4-FFF2-40B4-BE49-F238E27FC236}">
                <a16:creationId xmlns:a16="http://schemas.microsoft.com/office/drawing/2014/main" id="{9F139700-90E7-BE1C-DD79-B33457AE8B7B}"/>
              </a:ext>
            </a:extLst>
          </p:cNvPr>
          <p:cNvSpPr>
            <a:spLocks noGrp="1"/>
          </p:cNvSpPr>
          <p:nvPr>
            <p:ph type="ftr" sz="quarter" idx="3"/>
          </p:nvPr>
        </p:nvSpPr>
        <p:spPr/>
        <p:txBody>
          <a:bodyPr/>
          <a:lstStyle/>
          <a:p>
            <a:r>
              <a:rPr lang="en-IT"/>
              <a:t>FOOT Collaboration Meeting</a:t>
            </a:r>
            <a:endParaRPr lang="en-IT" dirty="0"/>
          </a:p>
        </p:txBody>
      </p:sp>
      <p:sp>
        <p:nvSpPr>
          <p:cNvPr id="6" name="Slide Number Placeholder 5">
            <a:extLst>
              <a:ext uri="{FF2B5EF4-FFF2-40B4-BE49-F238E27FC236}">
                <a16:creationId xmlns:a16="http://schemas.microsoft.com/office/drawing/2014/main" id="{5B98E98F-5749-C79B-C1D6-91695D5EB2FA}"/>
              </a:ext>
            </a:extLst>
          </p:cNvPr>
          <p:cNvSpPr>
            <a:spLocks noGrp="1"/>
          </p:cNvSpPr>
          <p:nvPr>
            <p:ph type="sldNum" sz="quarter" idx="4"/>
          </p:nvPr>
        </p:nvSpPr>
        <p:spPr/>
        <p:txBody>
          <a:bodyPr/>
          <a:lstStyle/>
          <a:p>
            <a:fld id="{555ADFAD-214B-794C-B14F-6E41A21EECE1}" type="slidenum">
              <a:rPr lang="en-IT" smtClean="0"/>
              <a:pPr/>
              <a:t>7</a:t>
            </a:fld>
            <a:endParaRPr lang="en-IT"/>
          </a:p>
        </p:txBody>
      </p:sp>
      <p:grpSp>
        <p:nvGrpSpPr>
          <p:cNvPr id="34" name="Group 33">
            <a:extLst>
              <a:ext uri="{FF2B5EF4-FFF2-40B4-BE49-F238E27FC236}">
                <a16:creationId xmlns:a16="http://schemas.microsoft.com/office/drawing/2014/main" id="{182A4E37-FDA1-10B8-E4BF-DF302D9F4A4A}"/>
              </a:ext>
            </a:extLst>
          </p:cNvPr>
          <p:cNvGrpSpPr/>
          <p:nvPr/>
        </p:nvGrpSpPr>
        <p:grpSpPr>
          <a:xfrm>
            <a:off x="6505754" y="953079"/>
            <a:ext cx="3968629" cy="2623940"/>
            <a:chOff x="6942434" y="1403005"/>
            <a:chExt cx="3968629" cy="2623940"/>
          </a:xfrm>
        </p:grpSpPr>
        <p:cxnSp>
          <p:nvCxnSpPr>
            <p:cNvPr id="17" name="Straight Connector 16">
              <a:extLst>
                <a:ext uri="{FF2B5EF4-FFF2-40B4-BE49-F238E27FC236}">
                  <a16:creationId xmlns:a16="http://schemas.microsoft.com/office/drawing/2014/main" id="{BC83A095-645E-CD1F-4693-6412A03168D5}"/>
                </a:ext>
              </a:extLst>
            </p:cNvPr>
            <p:cNvCxnSpPr>
              <a:cxnSpLocks/>
            </p:cNvCxnSpPr>
            <p:nvPr/>
          </p:nvCxnSpPr>
          <p:spPr>
            <a:xfrm flipH="1">
              <a:off x="8491720" y="1646826"/>
              <a:ext cx="1598084" cy="85811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Freeform 17">
              <a:extLst>
                <a:ext uri="{FF2B5EF4-FFF2-40B4-BE49-F238E27FC236}">
                  <a16:creationId xmlns:a16="http://schemas.microsoft.com/office/drawing/2014/main" id="{B987894D-CE30-A9BB-E4FE-05BD41D890D4}"/>
                </a:ext>
              </a:extLst>
            </p:cNvPr>
            <p:cNvSpPr/>
            <p:nvPr/>
          </p:nvSpPr>
          <p:spPr>
            <a:xfrm>
              <a:off x="7892070" y="1403005"/>
              <a:ext cx="1223195" cy="2623940"/>
            </a:xfrm>
            <a:custGeom>
              <a:avLst/>
              <a:gdLst>
                <a:gd name="connsiteX0" fmla="*/ 82062 w 949570"/>
                <a:gd name="connsiteY0" fmla="*/ 58615 h 1723292"/>
                <a:gd name="connsiteX1" fmla="*/ 949570 w 949570"/>
                <a:gd name="connsiteY1" fmla="*/ 621323 h 1723292"/>
                <a:gd name="connsiteX2" fmla="*/ 949570 w 949570"/>
                <a:gd name="connsiteY2" fmla="*/ 1723292 h 1723292"/>
                <a:gd name="connsiteX3" fmla="*/ 0 w 949570"/>
                <a:gd name="connsiteY3" fmla="*/ 1125415 h 1723292"/>
                <a:gd name="connsiteX4" fmla="*/ 11723 w 949570"/>
                <a:gd name="connsiteY4" fmla="*/ 0 h 1723292"/>
                <a:gd name="connsiteX0" fmla="*/ 23447 w 949570"/>
                <a:gd name="connsiteY0" fmla="*/ 0 h 1735015"/>
                <a:gd name="connsiteX1" fmla="*/ 949570 w 949570"/>
                <a:gd name="connsiteY1" fmla="*/ 633046 h 1735015"/>
                <a:gd name="connsiteX2" fmla="*/ 949570 w 949570"/>
                <a:gd name="connsiteY2" fmla="*/ 1735015 h 1735015"/>
                <a:gd name="connsiteX3" fmla="*/ 0 w 949570"/>
                <a:gd name="connsiteY3" fmla="*/ 1137138 h 1735015"/>
                <a:gd name="connsiteX4" fmla="*/ 11723 w 949570"/>
                <a:gd name="connsiteY4" fmla="*/ 11723 h 173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70" h="1735015">
                  <a:moveTo>
                    <a:pt x="23447" y="0"/>
                  </a:moveTo>
                  <a:lnTo>
                    <a:pt x="949570" y="633046"/>
                  </a:lnTo>
                  <a:lnTo>
                    <a:pt x="949570" y="1735015"/>
                  </a:lnTo>
                  <a:lnTo>
                    <a:pt x="0" y="1137138"/>
                  </a:lnTo>
                  <a:lnTo>
                    <a:pt x="11723" y="117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19" name="Straight Connector 18">
              <a:extLst>
                <a:ext uri="{FF2B5EF4-FFF2-40B4-BE49-F238E27FC236}">
                  <a16:creationId xmlns:a16="http://schemas.microsoft.com/office/drawing/2014/main" id="{3268B532-B65C-1196-14BD-F58636CD7076}"/>
                </a:ext>
              </a:extLst>
            </p:cNvPr>
            <p:cNvCxnSpPr>
              <a:cxnSpLocks/>
            </p:cNvCxnSpPr>
            <p:nvPr/>
          </p:nvCxnSpPr>
          <p:spPr>
            <a:xfrm flipH="1">
              <a:off x="6942434" y="2726707"/>
              <a:ext cx="1538349" cy="40060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15DCA18-7054-645E-5C76-D75B3C2A5007}"/>
                </a:ext>
              </a:extLst>
            </p:cNvPr>
            <p:cNvSpPr/>
            <p:nvPr/>
          </p:nvSpPr>
          <p:spPr>
            <a:xfrm rot="21427972">
              <a:off x="8347172" y="2392996"/>
              <a:ext cx="289096" cy="625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1" name="TextBox 20">
              <a:extLst>
                <a:ext uri="{FF2B5EF4-FFF2-40B4-BE49-F238E27FC236}">
                  <a16:creationId xmlns:a16="http://schemas.microsoft.com/office/drawing/2014/main" id="{BE98DC3B-E23E-3A0F-C61B-54E1EE55A088}"/>
                </a:ext>
              </a:extLst>
            </p:cNvPr>
            <p:cNvSpPr txBox="1"/>
            <p:nvPr/>
          </p:nvSpPr>
          <p:spPr>
            <a:xfrm>
              <a:off x="9312979" y="1970132"/>
              <a:ext cx="1598084" cy="369332"/>
            </a:xfrm>
            <a:prstGeom prst="rect">
              <a:avLst/>
            </a:prstGeom>
            <a:noFill/>
          </p:spPr>
          <p:txBody>
            <a:bodyPr wrap="square" rtlCol="0">
              <a:spAutoFit/>
            </a:bodyPr>
            <a:lstStyle/>
            <a:p>
              <a:r>
                <a:rPr lang="en-IT" dirty="0">
                  <a:solidFill>
                    <a:srgbClr val="C00000"/>
                  </a:solidFill>
                </a:rPr>
                <a:t>Global track</a:t>
              </a:r>
            </a:p>
          </p:txBody>
        </p:sp>
        <p:sp>
          <p:nvSpPr>
            <p:cNvPr id="22" name="TextBox 21">
              <a:extLst>
                <a:ext uri="{FF2B5EF4-FFF2-40B4-BE49-F238E27FC236}">
                  <a16:creationId xmlns:a16="http://schemas.microsoft.com/office/drawing/2014/main" id="{5E6CDF33-F8EE-4A9B-E05A-E41D495769FE}"/>
                </a:ext>
              </a:extLst>
            </p:cNvPr>
            <p:cNvSpPr txBox="1"/>
            <p:nvPr/>
          </p:nvSpPr>
          <p:spPr>
            <a:xfrm>
              <a:off x="7074656" y="2667857"/>
              <a:ext cx="1138407" cy="369332"/>
            </a:xfrm>
            <a:prstGeom prst="rect">
              <a:avLst/>
            </a:prstGeom>
            <a:noFill/>
          </p:spPr>
          <p:txBody>
            <a:bodyPr wrap="square" rtlCol="0">
              <a:spAutoFit/>
            </a:bodyPr>
            <a:lstStyle/>
            <a:p>
              <a:r>
                <a:rPr lang="en-IT" dirty="0">
                  <a:solidFill>
                    <a:srgbClr val="C00000"/>
                  </a:solidFill>
                </a:rPr>
                <a:t>BM track</a:t>
              </a:r>
            </a:p>
          </p:txBody>
        </p:sp>
        <p:sp>
          <p:nvSpPr>
            <p:cNvPr id="23" name="TextBox 22">
              <a:extLst>
                <a:ext uri="{FF2B5EF4-FFF2-40B4-BE49-F238E27FC236}">
                  <a16:creationId xmlns:a16="http://schemas.microsoft.com/office/drawing/2014/main" id="{599F3EF2-2E5A-4997-D7F5-0FCC85449ED5}"/>
                </a:ext>
              </a:extLst>
            </p:cNvPr>
            <p:cNvSpPr txBox="1"/>
            <p:nvPr/>
          </p:nvSpPr>
          <p:spPr>
            <a:xfrm>
              <a:off x="7901081" y="1919999"/>
              <a:ext cx="1538349" cy="369332"/>
            </a:xfrm>
            <a:prstGeom prst="rect">
              <a:avLst/>
            </a:prstGeom>
            <a:noFill/>
          </p:spPr>
          <p:txBody>
            <a:bodyPr wrap="square" rtlCol="0">
              <a:spAutoFit/>
            </a:bodyPr>
            <a:lstStyle/>
            <a:p>
              <a:r>
                <a:rPr lang="en-IT" dirty="0">
                  <a:solidFill>
                    <a:srgbClr val="C00000"/>
                  </a:solidFill>
                </a:rPr>
                <a:t>Target</a:t>
              </a:r>
            </a:p>
          </p:txBody>
        </p:sp>
        <p:cxnSp>
          <p:nvCxnSpPr>
            <p:cNvPr id="24" name="Straight Arrow Connector 23">
              <a:extLst>
                <a:ext uri="{FF2B5EF4-FFF2-40B4-BE49-F238E27FC236}">
                  <a16:creationId xmlns:a16="http://schemas.microsoft.com/office/drawing/2014/main" id="{6418AC42-9EA4-3EC9-E631-A78EAEA6995A}"/>
                </a:ext>
              </a:extLst>
            </p:cNvPr>
            <p:cNvCxnSpPr>
              <a:cxnSpLocks/>
            </p:cNvCxnSpPr>
            <p:nvPr/>
          </p:nvCxnSpPr>
          <p:spPr>
            <a:xfrm flipV="1">
              <a:off x="8491720" y="2476119"/>
              <a:ext cx="0" cy="2389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D5D34CD-AE3D-412B-D4D3-6DA589BA2D3F}"/>
                </a:ext>
              </a:extLst>
            </p:cNvPr>
            <p:cNvSpPr txBox="1"/>
            <p:nvPr/>
          </p:nvSpPr>
          <p:spPr>
            <a:xfrm>
              <a:off x="8578665" y="2446418"/>
              <a:ext cx="183179" cy="259150"/>
            </a:xfrm>
            <a:prstGeom prst="rect">
              <a:avLst/>
            </a:prstGeom>
            <a:noFill/>
          </p:spPr>
          <p:txBody>
            <a:bodyPr wrap="square" rtlCol="0">
              <a:spAutoFit/>
            </a:bodyPr>
            <a:lstStyle/>
            <a:p>
              <a:r>
                <a:rPr lang="en-IT" dirty="0">
                  <a:ln>
                    <a:solidFill>
                      <a:srgbClr val="FF0000"/>
                    </a:solidFill>
                  </a:ln>
                </a:rPr>
                <a:t>d</a:t>
              </a:r>
            </a:p>
          </p:txBody>
        </p:sp>
      </p:grpSp>
      <p:sp>
        <p:nvSpPr>
          <p:cNvPr id="26" name="TextBox 25">
            <a:extLst>
              <a:ext uri="{FF2B5EF4-FFF2-40B4-BE49-F238E27FC236}">
                <a16:creationId xmlns:a16="http://schemas.microsoft.com/office/drawing/2014/main" id="{BE5ACDC8-7ECF-4414-A867-1E7FDFDB754D}"/>
              </a:ext>
            </a:extLst>
          </p:cNvPr>
          <p:cNvSpPr txBox="1"/>
          <p:nvPr/>
        </p:nvSpPr>
        <p:spPr>
          <a:xfrm>
            <a:off x="9558985" y="4254603"/>
            <a:ext cx="1764621" cy="461665"/>
          </a:xfrm>
          <a:prstGeom prst="rect">
            <a:avLst/>
          </a:prstGeom>
          <a:noFill/>
        </p:spPr>
        <p:txBody>
          <a:bodyPr wrap="square" rtlCol="0">
            <a:spAutoFit/>
          </a:bodyPr>
          <a:lstStyle/>
          <a:p>
            <a:r>
              <a:rPr lang="en-GB" sz="2400" b="1" dirty="0">
                <a:solidFill>
                  <a:srgbClr val="C00000"/>
                </a:solidFill>
              </a:rPr>
              <a:t>d &lt; 0.15 cm</a:t>
            </a:r>
            <a:endParaRPr lang="en-IT" sz="2400" b="1" dirty="0">
              <a:solidFill>
                <a:srgbClr val="C00000"/>
              </a:solidFill>
            </a:endParaRPr>
          </a:p>
        </p:txBody>
      </p:sp>
      <p:pic>
        <p:nvPicPr>
          <p:cNvPr id="31" name="Picture 30">
            <a:extLst>
              <a:ext uri="{FF2B5EF4-FFF2-40B4-BE49-F238E27FC236}">
                <a16:creationId xmlns:a16="http://schemas.microsoft.com/office/drawing/2014/main" id="{A28FEA3C-A201-8C03-7038-705C0B11E3C2}"/>
              </a:ext>
            </a:extLst>
          </p:cNvPr>
          <p:cNvPicPr>
            <a:picLocks noChangeAspect="1"/>
          </p:cNvPicPr>
          <p:nvPr/>
        </p:nvPicPr>
        <p:blipFill>
          <a:blip r:embed="rId3"/>
          <a:stretch>
            <a:fillRect/>
          </a:stretch>
        </p:blipFill>
        <p:spPr>
          <a:xfrm>
            <a:off x="868392" y="4118511"/>
            <a:ext cx="2563485" cy="2481072"/>
          </a:xfrm>
          <a:prstGeom prst="rect">
            <a:avLst/>
          </a:prstGeom>
        </p:spPr>
      </p:pic>
      <p:pic>
        <p:nvPicPr>
          <p:cNvPr id="32" name="Picture 31">
            <a:extLst>
              <a:ext uri="{FF2B5EF4-FFF2-40B4-BE49-F238E27FC236}">
                <a16:creationId xmlns:a16="http://schemas.microsoft.com/office/drawing/2014/main" id="{E18DC872-1660-01C7-4417-4BB5700D7F9A}"/>
              </a:ext>
            </a:extLst>
          </p:cNvPr>
          <p:cNvPicPr>
            <a:picLocks noChangeAspect="1"/>
          </p:cNvPicPr>
          <p:nvPr/>
        </p:nvPicPr>
        <p:blipFill>
          <a:blip r:embed="rId4"/>
          <a:stretch>
            <a:fillRect/>
          </a:stretch>
        </p:blipFill>
        <p:spPr>
          <a:xfrm>
            <a:off x="3603929" y="4128721"/>
            <a:ext cx="2552935" cy="2470861"/>
          </a:xfrm>
          <a:prstGeom prst="rect">
            <a:avLst/>
          </a:prstGeom>
        </p:spPr>
      </p:pic>
      <p:sp>
        <p:nvSpPr>
          <p:cNvPr id="35" name="Rectangle 34">
            <a:extLst>
              <a:ext uri="{FF2B5EF4-FFF2-40B4-BE49-F238E27FC236}">
                <a16:creationId xmlns:a16="http://schemas.microsoft.com/office/drawing/2014/main" id="{5DC7D8D9-7E29-A3A0-BEFC-5B61898D954F}"/>
              </a:ext>
            </a:extLst>
          </p:cNvPr>
          <p:cNvSpPr/>
          <p:nvPr/>
        </p:nvSpPr>
        <p:spPr>
          <a:xfrm>
            <a:off x="1555669" y="5081342"/>
            <a:ext cx="877824" cy="6705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extLst>
              <a:ext uri="{FF2B5EF4-FFF2-40B4-BE49-F238E27FC236}">
                <a16:creationId xmlns:a16="http://schemas.microsoft.com/office/drawing/2014/main" id="{6511DBAB-F655-859E-656F-3B3F14C83951}"/>
              </a:ext>
            </a:extLst>
          </p:cNvPr>
          <p:cNvSpPr/>
          <p:nvPr/>
        </p:nvSpPr>
        <p:spPr>
          <a:xfrm>
            <a:off x="3359206" y="5229914"/>
            <a:ext cx="394378" cy="25826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BAEA363C-90F7-F47B-D3EF-1990F2B5D09B}"/>
              </a:ext>
            </a:extLst>
          </p:cNvPr>
          <p:cNvCxnSpPr/>
          <p:nvPr/>
        </p:nvCxnSpPr>
        <p:spPr>
          <a:xfrm flipV="1">
            <a:off x="9364521" y="4758826"/>
            <a:ext cx="0" cy="1458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75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5DE5C-1178-23A3-FDBC-AA7141DF292D}"/>
            </a:ext>
          </a:extLst>
        </p:cNvPr>
        <p:cNvGrpSpPr/>
        <p:nvPr/>
      </p:nvGrpSpPr>
      <p:grpSpPr>
        <a:xfrm>
          <a:off x="0" y="0"/>
          <a:ext cx="0" cy="0"/>
          <a:chOff x="0" y="0"/>
          <a:chExt cx="0" cy="0"/>
        </a:xfrm>
      </p:grpSpPr>
      <p:pic>
        <p:nvPicPr>
          <p:cNvPr id="14" name="Picture 13" descr="A graph with numbers and a number of tracks&#10;&#10;AI-generated content may be incorrect.">
            <a:extLst>
              <a:ext uri="{FF2B5EF4-FFF2-40B4-BE49-F238E27FC236}">
                <a16:creationId xmlns:a16="http://schemas.microsoft.com/office/drawing/2014/main" id="{3E62006D-BD00-1A9F-9F9E-0B469B5533EA}"/>
              </a:ext>
            </a:extLst>
          </p:cNvPr>
          <p:cNvPicPr>
            <a:picLocks noChangeAspect="1"/>
          </p:cNvPicPr>
          <p:nvPr/>
        </p:nvPicPr>
        <p:blipFill>
          <a:blip r:embed="rId2"/>
          <a:stretch>
            <a:fillRect/>
          </a:stretch>
        </p:blipFill>
        <p:spPr>
          <a:xfrm>
            <a:off x="300981" y="1547877"/>
            <a:ext cx="4432300" cy="4279900"/>
          </a:xfrm>
          <a:prstGeom prst="rect">
            <a:avLst/>
          </a:prstGeom>
        </p:spPr>
      </p:pic>
      <p:sp>
        <p:nvSpPr>
          <p:cNvPr id="2" name="Title 1">
            <a:extLst>
              <a:ext uri="{FF2B5EF4-FFF2-40B4-BE49-F238E27FC236}">
                <a16:creationId xmlns:a16="http://schemas.microsoft.com/office/drawing/2014/main" id="{2A27587F-E826-75B1-CF3E-C7D001F29899}"/>
              </a:ext>
            </a:extLst>
          </p:cNvPr>
          <p:cNvSpPr>
            <a:spLocks noGrp="1"/>
          </p:cNvSpPr>
          <p:nvPr>
            <p:ph type="title"/>
          </p:nvPr>
        </p:nvSpPr>
        <p:spPr/>
        <p:txBody>
          <a:bodyPr>
            <a:normAutofit/>
          </a:bodyPr>
          <a:lstStyle/>
          <a:p>
            <a:r>
              <a:rPr lang="en-US" sz="4000" dirty="0"/>
              <a:t>Straight Line Reconstruction</a:t>
            </a:r>
          </a:p>
        </p:txBody>
      </p:sp>
      <p:sp>
        <p:nvSpPr>
          <p:cNvPr id="6" name="Slide Number Placeholder 5">
            <a:extLst>
              <a:ext uri="{FF2B5EF4-FFF2-40B4-BE49-F238E27FC236}">
                <a16:creationId xmlns:a16="http://schemas.microsoft.com/office/drawing/2014/main" id="{65105422-CA01-722B-FC92-F922C81913A5}"/>
              </a:ext>
            </a:extLst>
          </p:cNvPr>
          <p:cNvSpPr>
            <a:spLocks noGrp="1"/>
          </p:cNvSpPr>
          <p:nvPr>
            <p:ph type="sldNum" sz="quarter" idx="4"/>
          </p:nvPr>
        </p:nvSpPr>
        <p:spPr/>
        <p:txBody>
          <a:bodyPr/>
          <a:lstStyle/>
          <a:p>
            <a:fld id="{555ADFAD-214B-794C-B14F-6E41A21EECE1}" type="slidenum">
              <a:rPr lang="en-IT" smtClean="0"/>
              <a:pPr/>
              <a:t>8</a:t>
            </a:fld>
            <a:endParaRPr lang="en-IT"/>
          </a:p>
        </p:txBody>
      </p:sp>
      <p:sp>
        <p:nvSpPr>
          <p:cNvPr id="5" name="TextBox 4">
            <a:extLst>
              <a:ext uri="{FF2B5EF4-FFF2-40B4-BE49-F238E27FC236}">
                <a16:creationId xmlns:a16="http://schemas.microsoft.com/office/drawing/2014/main" id="{0C787F7E-2173-68E2-7F19-FBB17CB20B39}"/>
              </a:ext>
            </a:extLst>
          </p:cNvPr>
          <p:cNvSpPr txBox="1"/>
          <p:nvPr/>
        </p:nvSpPr>
        <p:spPr>
          <a:xfrm>
            <a:off x="582658" y="1403005"/>
            <a:ext cx="4150623" cy="461665"/>
          </a:xfrm>
          <a:prstGeom prst="rect">
            <a:avLst/>
          </a:prstGeom>
          <a:solidFill>
            <a:schemeClr val="bg1"/>
          </a:solidFill>
        </p:spPr>
        <p:txBody>
          <a:bodyPr wrap="none" rtlCol="0">
            <a:spAutoFit/>
          </a:bodyPr>
          <a:lstStyle/>
          <a:p>
            <a:pPr algn="ctr"/>
            <a:r>
              <a:rPr lang="en-US" sz="2400" dirty="0">
                <a:solidFill>
                  <a:srgbClr val="0432FF"/>
                </a:solidFill>
              </a:rPr>
              <a:t>       Track multiplicity/event        </a:t>
            </a:r>
          </a:p>
        </p:txBody>
      </p:sp>
      <p:sp>
        <p:nvSpPr>
          <p:cNvPr id="7" name="TextBox 6">
            <a:extLst>
              <a:ext uri="{FF2B5EF4-FFF2-40B4-BE49-F238E27FC236}">
                <a16:creationId xmlns:a16="http://schemas.microsoft.com/office/drawing/2014/main" id="{0550ABDE-4250-1442-27EC-06BCD2986250}"/>
              </a:ext>
            </a:extLst>
          </p:cNvPr>
          <p:cNvSpPr txBox="1"/>
          <p:nvPr/>
        </p:nvSpPr>
        <p:spPr>
          <a:xfrm>
            <a:off x="2609089" y="2877312"/>
            <a:ext cx="1094467" cy="369332"/>
          </a:xfrm>
          <a:prstGeom prst="rect">
            <a:avLst/>
          </a:prstGeom>
          <a:noFill/>
        </p:spPr>
        <p:txBody>
          <a:bodyPr wrap="none" rtlCol="0">
            <a:spAutoFit/>
          </a:bodyPr>
          <a:lstStyle/>
          <a:p>
            <a:r>
              <a:rPr lang="en-US" dirty="0">
                <a:solidFill>
                  <a:srgbClr val="C00000"/>
                </a:solidFill>
              </a:rPr>
              <a:t>All events</a:t>
            </a:r>
          </a:p>
        </p:txBody>
      </p:sp>
      <p:sp>
        <p:nvSpPr>
          <p:cNvPr id="3" name="Date Placeholder 2">
            <a:extLst>
              <a:ext uri="{FF2B5EF4-FFF2-40B4-BE49-F238E27FC236}">
                <a16:creationId xmlns:a16="http://schemas.microsoft.com/office/drawing/2014/main" id="{A5F6356B-BA71-C5B5-362C-ED49A9217367}"/>
              </a:ext>
            </a:extLst>
          </p:cNvPr>
          <p:cNvSpPr>
            <a:spLocks noGrp="1"/>
          </p:cNvSpPr>
          <p:nvPr>
            <p:ph type="dt" sz="half" idx="2"/>
          </p:nvPr>
        </p:nvSpPr>
        <p:spPr/>
        <p:txBody>
          <a:bodyPr/>
          <a:lstStyle/>
          <a:p>
            <a:r>
              <a:rPr lang="en-US"/>
              <a:t>26-28/5/2025</a:t>
            </a:r>
            <a:endParaRPr lang="en-IT" dirty="0"/>
          </a:p>
        </p:txBody>
      </p:sp>
      <p:sp>
        <p:nvSpPr>
          <p:cNvPr id="12" name="Footer Placeholder 11">
            <a:extLst>
              <a:ext uri="{FF2B5EF4-FFF2-40B4-BE49-F238E27FC236}">
                <a16:creationId xmlns:a16="http://schemas.microsoft.com/office/drawing/2014/main" id="{BAF02C97-1C11-8769-F3D2-7850B10DC6A4}"/>
              </a:ext>
            </a:extLst>
          </p:cNvPr>
          <p:cNvSpPr>
            <a:spLocks noGrp="1"/>
          </p:cNvSpPr>
          <p:nvPr>
            <p:ph type="ftr" sz="quarter" idx="3"/>
          </p:nvPr>
        </p:nvSpPr>
        <p:spPr/>
        <p:txBody>
          <a:bodyPr/>
          <a:lstStyle/>
          <a:p>
            <a:r>
              <a:rPr lang="en-IT"/>
              <a:t>FOOT Collaboration Meeting</a:t>
            </a:r>
            <a:endParaRPr lang="en-IT" dirty="0"/>
          </a:p>
        </p:txBody>
      </p:sp>
      <p:pic>
        <p:nvPicPr>
          <p:cNvPr id="22" name="Picture 21">
            <a:extLst>
              <a:ext uri="{FF2B5EF4-FFF2-40B4-BE49-F238E27FC236}">
                <a16:creationId xmlns:a16="http://schemas.microsoft.com/office/drawing/2014/main" id="{672A9AFA-6509-7E76-4CC0-581ED9F82925}"/>
              </a:ext>
            </a:extLst>
          </p:cNvPr>
          <p:cNvPicPr>
            <a:picLocks noChangeAspect="1"/>
          </p:cNvPicPr>
          <p:nvPr/>
        </p:nvPicPr>
        <p:blipFill>
          <a:blip r:embed="rId3"/>
          <a:stretch>
            <a:fillRect/>
          </a:stretch>
        </p:blipFill>
        <p:spPr>
          <a:xfrm>
            <a:off x="5556759" y="1547877"/>
            <a:ext cx="4432300" cy="4279900"/>
          </a:xfrm>
          <a:prstGeom prst="rect">
            <a:avLst/>
          </a:prstGeom>
        </p:spPr>
      </p:pic>
      <p:sp>
        <p:nvSpPr>
          <p:cNvPr id="4" name="TextBox 3">
            <a:extLst>
              <a:ext uri="{FF2B5EF4-FFF2-40B4-BE49-F238E27FC236}">
                <a16:creationId xmlns:a16="http://schemas.microsoft.com/office/drawing/2014/main" id="{5CFFDA91-C7E6-7A39-EE55-D6CF29ECBA08}"/>
              </a:ext>
            </a:extLst>
          </p:cNvPr>
          <p:cNvSpPr txBox="1"/>
          <p:nvPr/>
        </p:nvSpPr>
        <p:spPr>
          <a:xfrm>
            <a:off x="3599948" y="1030223"/>
            <a:ext cx="3858773" cy="461665"/>
          </a:xfrm>
          <a:prstGeom prst="rect">
            <a:avLst/>
          </a:prstGeom>
          <a:noFill/>
        </p:spPr>
        <p:txBody>
          <a:bodyPr wrap="square">
            <a:spAutoFit/>
          </a:bodyPr>
          <a:lstStyle/>
          <a:p>
            <a:r>
              <a:rPr lang="en-US" sz="2400" dirty="0"/>
              <a:t>Exp. Data: all selected runs</a:t>
            </a:r>
          </a:p>
        </p:txBody>
      </p:sp>
    </p:spTree>
    <p:extLst>
      <p:ext uri="{BB962C8B-B14F-4D97-AF65-F5344CB8AC3E}">
        <p14:creationId xmlns:p14="http://schemas.microsoft.com/office/powerpoint/2010/main" val="308732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aph with numbers and a number of points&#10;&#10;AI-generated content may be incorrect.">
            <a:extLst>
              <a:ext uri="{FF2B5EF4-FFF2-40B4-BE49-F238E27FC236}">
                <a16:creationId xmlns:a16="http://schemas.microsoft.com/office/drawing/2014/main" id="{3ABB6865-CE8A-A841-8368-934284C57E0B}"/>
              </a:ext>
            </a:extLst>
          </p:cNvPr>
          <p:cNvPicPr>
            <a:picLocks noChangeAspect="1"/>
          </p:cNvPicPr>
          <p:nvPr/>
        </p:nvPicPr>
        <p:blipFill>
          <a:blip r:embed="rId3"/>
          <a:stretch>
            <a:fillRect/>
          </a:stretch>
        </p:blipFill>
        <p:spPr>
          <a:xfrm>
            <a:off x="310295" y="1297426"/>
            <a:ext cx="3786901" cy="3656693"/>
          </a:xfrm>
          <a:prstGeom prst="rect">
            <a:avLst/>
          </a:prstGeom>
        </p:spPr>
      </p:pic>
      <p:sp>
        <p:nvSpPr>
          <p:cNvPr id="6" name="Slide Number Placeholder 5">
            <a:extLst>
              <a:ext uri="{FF2B5EF4-FFF2-40B4-BE49-F238E27FC236}">
                <a16:creationId xmlns:a16="http://schemas.microsoft.com/office/drawing/2014/main" id="{17EBCA73-E464-D882-1FB1-A5BA37897D70}"/>
              </a:ext>
            </a:extLst>
          </p:cNvPr>
          <p:cNvSpPr>
            <a:spLocks noGrp="1"/>
          </p:cNvSpPr>
          <p:nvPr>
            <p:ph type="sldNum" sz="quarter" idx="4"/>
          </p:nvPr>
        </p:nvSpPr>
        <p:spPr/>
        <p:txBody>
          <a:bodyPr/>
          <a:lstStyle/>
          <a:p>
            <a:fld id="{555ADFAD-214B-794C-B14F-6E41A21EECE1}" type="slidenum">
              <a:rPr lang="en-IT" smtClean="0"/>
              <a:pPr/>
              <a:t>9</a:t>
            </a:fld>
            <a:endParaRPr lang="en-IT"/>
          </a:p>
        </p:txBody>
      </p:sp>
      <p:sp>
        <p:nvSpPr>
          <p:cNvPr id="7" name="TextBox 6">
            <a:extLst>
              <a:ext uri="{FF2B5EF4-FFF2-40B4-BE49-F238E27FC236}">
                <a16:creationId xmlns:a16="http://schemas.microsoft.com/office/drawing/2014/main" id="{F09CDA79-D081-B8F4-071E-CBA4B91EC769}"/>
              </a:ext>
            </a:extLst>
          </p:cNvPr>
          <p:cNvSpPr txBox="1"/>
          <p:nvPr/>
        </p:nvSpPr>
        <p:spPr>
          <a:xfrm>
            <a:off x="717840" y="1192422"/>
            <a:ext cx="3501096" cy="369332"/>
          </a:xfrm>
          <a:prstGeom prst="rect">
            <a:avLst/>
          </a:prstGeom>
          <a:solidFill>
            <a:schemeClr val="bg1"/>
          </a:solidFill>
        </p:spPr>
        <p:txBody>
          <a:bodyPr wrap="square" rtlCol="0">
            <a:spAutoFit/>
          </a:bodyPr>
          <a:lstStyle/>
          <a:p>
            <a:r>
              <a:rPr lang="en-US" dirty="0">
                <a:solidFill>
                  <a:srgbClr val="C00000"/>
                </a:solidFill>
              </a:rPr>
              <a:t>No. of points per selected track</a:t>
            </a:r>
          </a:p>
        </p:txBody>
      </p:sp>
      <p:cxnSp>
        <p:nvCxnSpPr>
          <p:cNvPr id="12" name="Straight Connector 11">
            <a:extLst>
              <a:ext uri="{FF2B5EF4-FFF2-40B4-BE49-F238E27FC236}">
                <a16:creationId xmlns:a16="http://schemas.microsoft.com/office/drawing/2014/main" id="{1B99C901-5B7C-F1A6-98B2-E80EEF7E594D}"/>
              </a:ext>
            </a:extLst>
          </p:cNvPr>
          <p:cNvCxnSpPr>
            <a:cxnSpLocks/>
          </p:cNvCxnSpPr>
          <p:nvPr/>
        </p:nvCxnSpPr>
        <p:spPr>
          <a:xfrm>
            <a:off x="7352920" y="1524494"/>
            <a:ext cx="0" cy="1214311"/>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Date Placeholder 10">
            <a:extLst>
              <a:ext uri="{FF2B5EF4-FFF2-40B4-BE49-F238E27FC236}">
                <a16:creationId xmlns:a16="http://schemas.microsoft.com/office/drawing/2014/main" id="{A2B32971-0AB2-4021-9835-21DE414CF345}"/>
              </a:ext>
            </a:extLst>
          </p:cNvPr>
          <p:cNvSpPr>
            <a:spLocks noGrp="1"/>
          </p:cNvSpPr>
          <p:nvPr>
            <p:ph type="dt" sz="half" idx="2"/>
          </p:nvPr>
        </p:nvSpPr>
        <p:spPr/>
        <p:txBody>
          <a:bodyPr/>
          <a:lstStyle/>
          <a:p>
            <a:r>
              <a:rPr lang="en-US"/>
              <a:t>26-28/5/2025</a:t>
            </a:r>
            <a:endParaRPr lang="en-IT" dirty="0"/>
          </a:p>
        </p:txBody>
      </p:sp>
      <p:sp>
        <p:nvSpPr>
          <p:cNvPr id="13" name="Footer Placeholder 12">
            <a:extLst>
              <a:ext uri="{FF2B5EF4-FFF2-40B4-BE49-F238E27FC236}">
                <a16:creationId xmlns:a16="http://schemas.microsoft.com/office/drawing/2014/main" id="{305098EF-A7F0-593C-EE20-D58C080AF602}"/>
              </a:ext>
            </a:extLst>
          </p:cNvPr>
          <p:cNvSpPr>
            <a:spLocks noGrp="1"/>
          </p:cNvSpPr>
          <p:nvPr>
            <p:ph type="ftr" sz="quarter" idx="3"/>
          </p:nvPr>
        </p:nvSpPr>
        <p:spPr/>
        <p:txBody>
          <a:bodyPr/>
          <a:lstStyle/>
          <a:p>
            <a:r>
              <a:rPr lang="en-IT"/>
              <a:t>FOOT Collaboration Meeting</a:t>
            </a:r>
            <a:endParaRPr lang="en-IT" dirty="0"/>
          </a:p>
        </p:txBody>
      </p:sp>
      <p:sp>
        <p:nvSpPr>
          <p:cNvPr id="15" name="Title 14">
            <a:extLst>
              <a:ext uri="{FF2B5EF4-FFF2-40B4-BE49-F238E27FC236}">
                <a16:creationId xmlns:a16="http://schemas.microsoft.com/office/drawing/2014/main" id="{761F8001-6BD7-501D-8C88-1C72DB6CCFB3}"/>
              </a:ext>
            </a:extLst>
          </p:cNvPr>
          <p:cNvSpPr>
            <a:spLocks noGrp="1"/>
          </p:cNvSpPr>
          <p:nvPr>
            <p:ph type="title"/>
          </p:nvPr>
        </p:nvSpPr>
        <p:spPr/>
        <p:txBody>
          <a:bodyPr/>
          <a:lstStyle/>
          <a:p>
            <a:r>
              <a:rPr lang="en-US" dirty="0"/>
              <a:t>Straight Line Reconstruction with N</a:t>
            </a:r>
            <a:r>
              <a:rPr lang="en-US" baseline="-25000" dirty="0"/>
              <a:t>track</a:t>
            </a:r>
            <a:r>
              <a:rPr lang="en-US" dirty="0"/>
              <a:t>≥2 </a:t>
            </a:r>
          </a:p>
        </p:txBody>
      </p:sp>
      <p:pic>
        <p:nvPicPr>
          <p:cNvPr id="22" name="Picture 21">
            <a:extLst>
              <a:ext uri="{FF2B5EF4-FFF2-40B4-BE49-F238E27FC236}">
                <a16:creationId xmlns:a16="http://schemas.microsoft.com/office/drawing/2014/main" id="{327EEF19-8F5A-ECDB-D697-3B91DA2E68EC}"/>
              </a:ext>
            </a:extLst>
          </p:cNvPr>
          <p:cNvPicPr>
            <a:picLocks noChangeAspect="1"/>
          </p:cNvPicPr>
          <p:nvPr/>
        </p:nvPicPr>
        <p:blipFill>
          <a:blip r:embed="rId4"/>
          <a:stretch>
            <a:fillRect/>
          </a:stretch>
        </p:blipFill>
        <p:spPr>
          <a:xfrm>
            <a:off x="4231847" y="1297425"/>
            <a:ext cx="3786902" cy="3656693"/>
          </a:xfrm>
          <a:prstGeom prst="rect">
            <a:avLst/>
          </a:prstGeom>
        </p:spPr>
      </p:pic>
      <p:pic>
        <p:nvPicPr>
          <p:cNvPr id="28" name="Picture 27" descr="A graph with numbers and lines&#10;&#10;AI-generated content may be incorrect.">
            <a:extLst>
              <a:ext uri="{FF2B5EF4-FFF2-40B4-BE49-F238E27FC236}">
                <a16:creationId xmlns:a16="http://schemas.microsoft.com/office/drawing/2014/main" id="{3757EF3B-897C-78C9-AFFB-08C9CFA1E023}"/>
              </a:ext>
            </a:extLst>
          </p:cNvPr>
          <p:cNvPicPr>
            <a:picLocks noChangeAspect="1"/>
          </p:cNvPicPr>
          <p:nvPr/>
        </p:nvPicPr>
        <p:blipFill>
          <a:blip r:embed="rId5"/>
          <a:stretch>
            <a:fillRect/>
          </a:stretch>
        </p:blipFill>
        <p:spPr>
          <a:xfrm>
            <a:off x="8153400" y="1268893"/>
            <a:ext cx="3839300" cy="3707290"/>
          </a:xfrm>
          <a:prstGeom prst="rect">
            <a:avLst/>
          </a:prstGeom>
        </p:spPr>
      </p:pic>
      <p:sp>
        <p:nvSpPr>
          <p:cNvPr id="2" name="TextBox 1">
            <a:extLst>
              <a:ext uri="{FF2B5EF4-FFF2-40B4-BE49-F238E27FC236}">
                <a16:creationId xmlns:a16="http://schemas.microsoft.com/office/drawing/2014/main" id="{3300AA52-A8ED-FC07-08C6-1027922AAE56}"/>
              </a:ext>
            </a:extLst>
          </p:cNvPr>
          <p:cNvSpPr txBox="1"/>
          <p:nvPr/>
        </p:nvSpPr>
        <p:spPr>
          <a:xfrm>
            <a:off x="1783914" y="1922209"/>
            <a:ext cx="1947088" cy="1200329"/>
          </a:xfrm>
          <a:prstGeom prst="rect">
            <a:avLst/>
          </a:prstGeom>
          <a:noFill/>
        </p:spPr>
        <p:txBody>
          <a:bodyPr wrap="square" rtlCol="0">
            <a:spAutoFit/>
          </a:bodyPr>
          <a:lstStyle/>
          <a:p>
            <a:r>
              <a:rPr lang="en-US" dirty="0">
                <a:solidFill>
                  <a:srgbClr val="0432FF"/>
                </a:solidFill>
              </a:rPr>
              <a:t>Sometimes tracks have 6 points:</a:t>
            </a:r>
          </a:p>
          <a:p>
            <a:r>
              <a:rPr lang="en-US" dirty="0">
                <a:solidFill>
                  <a:srgbClr val="0432FF"/>
                </a:solidFill>
              </a:rPr>
              <a:t>Calo is included as a point here</a:t>
            </a:r>
          </a:p>
        </p:txBody>
      </p:sp>
      <p:sp>
        <p:nvSpPr>
          <p:cNvPr id="3" name="TextBox 2">
            <a:extLst>
              <a:ext uri="{FF2B5EF4-FFF2-40B4-BE49-F238E27FC236}">
                <a16:creationId xmlns:a16="http://schemas.microsoft.com/office/drawing/2014/main" id="{92A85DA3-9D3D-E592-99B3-0A453643C452}"/>
              </a:ext>
            </a:extLst>
          </p:cNvPr>
          <p:cNvSpPr txBox="1"/>
          <p:nvPr/>
        </p:nvSpPr>
        <p:spPr>
          <a:xfrm>
            <a:off x="5564249" y="2199207"/>
            <a:ext cx="2101217" cy="646331"/>
          </a:xfrm>
          <a:prstGeom prst="rect">
            <a:avLst/>
          </a:prstGeom>
          <a:noFill/>
        </p:spPr>
        <p:txBody>
          <a:bodyPr wrap="square">
            <a:spAutoFit/>
          </a:bodyPr>
          <a:lstStyle/>
          <a:p>
            <a:r>
              <a:rPr lang="en-US" dirty="0">
                <a:solidFill>
                  <a:srgbClr val="C00000"/>
                </a:solidFill>
              </a:rPr>
              <a:t>Angular distribution of Z=2 tracks</a:t>
            </a:r>
          </a:p>
        </p:txBody>
      </p:sp>
      <p:sp>
        <p:nvSpPr>
          <p:cNvPr id="5" name="TextBox 4">
            <a:extLst>
              <a:ext uri="{FF2B5EF4-FFF2-40B4-BE49-F238E27FC236}">
                <a16:creationId xmlns:a16="http://schemas.microsoft.com/office/drawing/2014/main" id="{BF1DF53B-D1F2-B422-5A94-8CA3281459AA}"/>
              </a:ext>
            </a:extLst>
          </p:cNvPr>
          <p:cNvSpPr txBox="1"/>
          <p:nvPr/>
        </p:nvSpPr>
        <p:spPr>
          <a:xfrm>
            <a:off x="9351151" y="2131649"/>
            <a:ext cx="2101217" cy="646331"/>
          </a:xfrm>
          <a:prstGeom prst="rect">
            <a:avLst/>
          </a:prstGeom>
          <a:noFill/>
        </p:spPr>
        <p:txBody>
          <a:bodyPr wrap="square">
            <a:spAutoFit/>
          </a:bodyPr>
          <a:lstStyle/>
          <a:p>
            <a:r>
              <a:rPr lang="en-US" dirty="0">
                <a:solidFill>
                  <a:srgbClr val="C00000"/>
                </a:solidFill>
              </a:rPr>
              <a:t>Multiplicity/event of Z=2 tracks</a:t>
            </a:r>
          </a:p>
        </p:txBody>
      </p:sp>
      <p:sp>
        <p:nvSpPr>
          <p:cNvPr id="9" name="TextBox 8">
            <a:extLst>
              <a:ext uri="{FF2B5EF4-FFF2-40B4-BE49-F238E27FC236}">
                <a16:creationId xmlns:a16="http://schemas.microsoft.com/office/drawing/2014/main" id="{9AC2241F-3D05-9A85-2AA5-B43319159066}"/>
              </a:ext>
            </a:extLst>
          </p:cNvPr>
          <p:cNvSpPr txBox="1"/>
          <p:nvPr/>
        </p:nvSpPr>
        <p:spPr>
          <a:xfrm>
            <a:off x="597408" y="4982162"/>
            <a:ext cx="11594592" cy="1631216"/>
          </a:xfrm>
          <a:prstGeom prst="rect">
            <a:avLst/>
          </a:prstGeom>
          <a:noFill/>
        </p:spPr>
        <p:txBody>
          <a:bodyPr wrap="square" rtlCol="0">
            <a:spAutoFit/>
          </a:bodyPr>
          <a:lstStyle/>
          <a:p>
            <a:r>
              <a:rPr lang="en-US" sz="2000" u="sng" dirty="0">
                <a:solidFill>
                  <a:srgbClr val="0432FF"/>
                </a:solidFill>
              </a:rPr>
              <a:t>Final statistics:</a:t>
            </a:r>
          </a:p>
          <a:p>
            <a:r>
              <a:rPr lang="en-US" sz="2000" dirty="0"/>
              <a:t>Processed Events:  3306798       Rejected Events:  1175816 (</a:t>
            </a:r>
            <a:r>
              <a:rPr lang="en-US" sz="2000" dirty="0">
                <a:solidFill>
                  <a:srgbClr val="FF0000"/>
                </a:solidFill>
              </a:rPr>
              <a:t>35.6%</a:t>
            </a:r>
            <a:r>
              <a:rPr lang="en-US" sz="2000" dirty="0"/>
              <a:t>)    Events with 0 Tracks:  745337 (</a:t>
            </a:r>
            <a:r>
              <a:rPr lang="en-US" sz="2000" dirty="0">
                <a:solidFill>
                  <a:srgbClr val="FF0000"/>
                </a:solidFill>
              </a:rPr>
              <a:t>22.5%</a:t>
            </a:r>
            <a:r>
              <a:rPr lang="en-US" sz="2000" dirty="0"/>
              <a:t>)</a:t>
            </a:r>
          </a:p>
          <a:p>
            <a:r>
              <a:rPr lang="en-US" sz="2000" dirty="0"/>
              <a:t>Total no. of Global Tracks:  2521223 (</a:t>
            </a:r>
            <a:r>
              <a:rPr lang="en-US" sz="2000" dirty="0">
                <a:solidFill>
                  <a:srgbClr val="FF0000"/>
                </a:solidFill>
              </a:rPr>
              <a:t>1.82 track/event</a:t>
            </a:r>
            <a:r>
              <a:rPr lang="en-US" sz="2000" dirty="0"/>
              <a:t>)</a:t>
            </a:r>
          </a:p>
          <a:p>
            <a:r>
              <a:rPr lang="en-US" sz="2000" dirty="0"/>
              <a:t>Tracks with 1 TW point:  2105796 (</a:t>
            </a:r>
            <a:r>
              <a:rPr lang="en-US" sz="2000" dirty="0">
                <a:solidFill>
                  <a:srgbClr val="FF0000"/>
                </a:solidFill>
              </a:rPr>
              <a:t>83.5%</a:t>
            </a:r>
            <a:r>
              <a:rPr lang="en-US" sz="2000" dirty="0"/>
              <a:t>) Tracks accepted after matching with BM target: 1401234 (</a:t>
            </a:r>
            <a:r>
              <a:rPr lang="en-US" sz="2000" dirty="0">
                <a:solidFill>
                  <a:srgbClr val="FF0000"/>
                </a:solidFill>
              </a:rPr>
              <a:t>66.5%</a:t>
            </a:r>
            <a:r>
              <a:rPr lang="en-US" sz="2000" dirty="0"/>
              <a:t>)</a:t>
            </a:r>
          </a:p>
          <a:p>
            <a:r>
              <a:rPr lang="en-US" sz="2000" dirty="0"/>
              <a:t>Remaining tracks after N</a:t>
            </a:r>
            <a:r>
              <a:rPr lang="en-US" sz="2000" baseline="-25000" dirty="0"/>
              <a:t>track</a:t>
            </a:r>
            <a:r>
              <a:rPr lang="en-US" sz="2000" dirty="0"/>
              <a:t>≥2 selection: 29644 (</a:t>
            </a:r>
            <a:r>
              <a:rPr lang="en-US" sz="2000" dirty="0">
                <a:solidFill>
                  <a:srgbClr val="FF0000"/>
                </a:solidFill>
              </a:rPr>
              <a:t>1.2%</a:t>
            </a:r>
            <a:r>
              <a:rPr lang="en-US" sz="2000" dirty="0"/>
              <a:t>), of which Z=2 Tracks:  18487 (</a:t>
            </a:r>
            <a:r>
              <a:rPr lang="en-US" sz="2000" dirty="0">
                <a:solidFill>
                  <a:srgbClr val="0432FF"/>
                </a:solidFill>
              </a:rPr>
              <a:t>62.3% of accept. tracks</a:t>
            </a:r>
            <a:r>
              <a:rPr lang="en-US" sz="2000" dirty="0"/>
              <a:t>)</a:t>
            </a:r>
          </a:p>
        </p:txBody>
      </p:sp>
      <p:sp>
        <p:nvSpPr>
          <p:cNvPr id="4" name="TextBox 3">
            <a:extLst>
              <a:ext uri="{FF2B5EF4-FFF2-40B4-BE49-F238E27FC236}">
                <a16:creationId xmlns:a16="http://schemas.microsoft.com/office/drawing/2014/main" id="{E3F685F8-88B0-71B8-102E-BB039D9D7FFE}"/>
              </a:ext>
            </a:extLst>
          </p:cNvPr>
          <p:cNvSpPr txBox="1"/>
          <p:nvPr/>
        </p:nvSpPr>
        <p:spPr>
          <a:xfrm>
            <a:off x="3655727" y="909088"/>
            <a:ext cx="3858773" cy="461665"/>
          </a:xfrm>
          <a:prstGeom prst="rect">
            <a:avLst/>
          </a:prstGeom>
          <a:noFill/>
        </p:spPr>
        <p:txBody>
          <a:bodyPr wrap="square">
            <a:spAutoFit/>
          </a:bodyPr>
          <a:lstStyle/>
          <a:p>
            <a:r>
              <a:rPr lang="en-US" sz="2400" dirty="0"/>
              <a:t>Exp. Data: all selected runs</a:t>
            </a:r>
          </a:p>
        </p:txBody>
      </p:sp>
    </p:spTree>
    <p:extLst>
      <p:ext uri="{BB962C8B-B14F-4D97-AF65-F5344CB8AC3E}">
        <p14:creationId xmlns:p14="http://schemas.microsoft.com/office/powerpoint/2010/main" val="798390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21625</TotalTime>
  <Words>2645</Words>
  <Application>Microsoft Macintosh PowerPoint</Application>
  <PresentationFormat>Widescreen</PresentationFormat>
  <Paragraphs>380</Paragraphs>
  <Slides>35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Symbol</vt:lpstr>
      <vt:lpstr>Office Theme</vt:lpstr>
      <vt:lpstr>First attempt to study 𝛼-clustering fragmentation in  GSI2021 data  at 400 MeV/u</vt:lpstr>
      <vt:lpstr>Introduction</vt:lpstr>
      <vt:lpstr>Summary of main results from MC study presented last year</vt:lpstr>
      <vt:lpstr>GSI2021 Run selection at 400 MeV/u</vt:lpstr>
      <vt:lpstr>Data Selection and Reconstruction</vt:lpstr>
      <vt:lpstr>Straight Line Reconstruction: Event Selection</vt:lpstr>
      <vt:lpstr>Track selection in the event</vt:lpstr>
      <vt:lpstr>Straight Line Reconstruction</vt:lpstr>
      <vt:lpstr>Straight Line Reconstruction with Ntrack≥2 </vt:lpstr>
      <vt:lpstr>Present Results:  angular separation of Z=2 tracks and search for 8Be peak </vt:lpstr>
      <vt:lpstr>Comparison to Emulsion Data at 200 MeV/u</vt:lpstr>
      <vt:lpstr>Observation of other possible structures and their interpretation</vt:lpstr>
      <vt:lpstr>Dq vs Excitation energy for 8Be</vt:lpstr>
      <vt:lpstr>What we just learned from MC (MC truth)</vt:lpstr>
      <vt:lpstr>What we just learned from MC (MC truth)</vt:lpstr>
      <vt:lpstr>Interesting prompt decay cases:</vt:lpstr>
      <vt:lpstr>MC truth analysis: 4Li region</vt:lpstr>
      <vt:lpstr>MC truth analysis: 5Li region</vt:lpstr>
      <vt:lpstr>MC truth analysis: 6Li region</vt:lpstr>
      <vt:lpstr>PowerPoint Presentation</vt:lpstr>
      <vt:lpstr>Comparison with reconstructed MC</vt:lpstr>
      <vt:lpstr>Comparison summary</vt:lpstr>
      <vt:lpstr>Comparison with reconstructed MC</vt:lpstr>
      <vt:lpstr>Comparison with reconstructed MC</vt:lpstr>
      <vt:lpstr>Comparison of data with reconstructed MC</vt:lpstr>
      <vt:lpstr>About energy and projectile in the MC</vt:lpstr>
      <vt:lpstr>Conclusions </vt:lpstr>
      <vt:lpstr>Take home messages</vt:lpstr>
      <vt:lpstr>Backup Slides</vt:lpstr>
      <vt:lpstr>1) GenFit Reconstruction test with run 4310</vt:lpstr>
      <vt:lpstr>GenFit run 4310 after track selection</vt:lpstr>
      <vt:lpstr>GenFit run 4310 after track selection</vt:lpstr>
      <vt:lpstr>PowerPoint Presentation</vt:lpstr>
      <vt:lpstr>Attempting standard (loose) quality cuts</vt:lpstr>
      <vt:lpstr>Dismissing cut on P(c2) and requiring Ntrack≥2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CNAO2020 campaign simulation and status of FLUKA development</dc:title>
  <dc:subject/>
  <dc:creator>Giuseppe Battistoni</dc:creator>
  <cp:keywords/>
  <dc:description/>
  <cp:lastModifiedBy>Giuseppe Battistoni</cp:lastModifiedBy>
  <cp:revision>343</cp:revision>
  <dcterms:created xsi:type="dcterms:W3CDTF">2020-12-07T13:04:36Z</dcterms:created>
  <dcterms:modified xsi:type="dcterms:W3CDTF">2025-05-27T09:52:01Z</dcterms:modified>
  <cp:category/>
</cp:coreProperties>
</file>