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9" r:id="rId5"/>
    <p:sldMasterId id="2147483670" r:id="rId6"/>
  </p:sldMasterIdLst>
  <p:notesMasterIdLst>
    <p:notesMasterId r:id="rId27"/>
  </p:notesMasterIdLst>
  <p:sldIdLst>
    <p:sldId id="417" r:id="rId7"/>
    <p:sldId id="418" r:id="rId8"/>
    <p:sldId id="419" r:id="rId9"/>
    <p:sldId id="420" r:id="rId10"/>
    <p:sldId id="421" r:id="rId11"/>
    <p:sldId id="385" r:id="rId12"/>
    <p:sldId id="410" r:id="rId13"/>
    <p:sldId id="413" r:id="rId14"/>
    <p:sldId id="412" r:id="rId15"/>
    <p:sldId id="414" r:id="rId16"/>
    <p:sldId id="411" r:id="rId17"/>
    <p:sldId id="416" r:id="rId18"/>
    <p:sldId id="360" r:id="rId19"/>
    <p:sldId id="361" r:id="rId20"/>
    <p:sldId id="363" r:id="rId21"/>
    <p:sldId id="402" r:id="rId22"/>
    <p:sldId id="415" r:id="rId23"/>
    <p:sldId id="424" r:id="rId24"/>
    <p:sldId id="425" r:id="rId25"/>
    <p:sldId id="422" r:id="rId26"/>
  </p:sldIdLst>
  <p:sldSz cx="12192000" cy="6858000"/>
  <p:notesSz cx="6797675" cy="987266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10" autoAdjust="0"/>
    <p:restoredTop sz="94660"/>
  </p:normalViewPr>
  <p:slideViewPr>
    <p:cSldViewPr snapToGrid="0">
      <p:cViewPr>
        <p:scale>
          <a:sx n="90" d="100"/>
          <a:sy n="90" d="100"/>
        </p:scale>
        <p:origin x="-104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53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03290-C39D-45B6-9EA8-560DDA0656D7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CFFA4-1ED0-45A1-A0B5-5E99393A0C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361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38ED42-E245-4B29-82D2-F0840DC32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53F05FB-D326-4BD0-B9A2-574C008F3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ED613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6476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30630-65B1-4CF1-9FEF-65360835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161987-6AE0-4E7C-936B-B619056D9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4525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38ED42-E245-4B29-82D2-F0840DC32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53F05FB-D326-4BD0-B9A2-574C008F3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ED613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0048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ECD4D-71DF-4682-89F5-877ED0E2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336B3B-745B-4044-A6AA-7A865CE0A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7614"/>
          </a:xfrm>
        </p:spPr>
        <p:txBody>
          <a:bodyPr/>
          <a:lstStyle>
            <a:lvl1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85716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FB27B0-F51F-4058-B2B0-C4D74FD7E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47C434-A7F4-49B7-BC21-B94073F1E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ED613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74231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F7C908-1436-4698-8345-B7FD5006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4966C7-222D-46A9-99BB-AF9DB815A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2219"/>
          </a:xfrm>
        </p:spPr>
        <p:txBody>
          <a:bodyPr/>
          <a:lstStyle>
            <a:lvl1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4C4144-7BD4-4B6F-AC61-E20D5ACB3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221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lang="it-IT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>
              <a:buClr>
                <a:srgbClr val="ED613B"/>
              </a:buClr>
            </a:pPr>
            <a:r>
              <a:rPr lang="it-IT"/>
              <a:t>Modifica gli stili del testo dello schema</a:t>
            </a:r>
          </a:p>
          <a:p>
            <a:pPr lvl="1">
              <a:buClr>
                <a:srgbClr val="ED613B"/>
              </a:buClr>
            </a:pPr>
            <a:r>
              <a:rPr lang="it-IT"/>
              <a:t>Secondo livello</a:t>
            </a:r>
          </a:p>
          <a:p>
            <a:pPr lvl="2">
              <a:buClr>
                <a:srgbClr val="ED613B"/>
              </a:buClr>
            </a:pPr>
            <a:r>
              <a:rPr lang="it-IT"/>
              <a:t>Terzo livello</a:t>
            </a:r>
          </a:p>
          <a:p>
            <a:pPr lvl="3">
              <a:buClr>
                <a:srgbClr val="ED613B"/>
              </a:buClr>
            </a:pPr>
            <a:r>
              <a:rPr lang="it-IT"/>
              <a:t>Quarto livello</a:t>
            </a:r>
          </a:p>
          <a:p>
            <a:pPr lvl="4">
              <a:buClr>
                <a:srgbClr val="ED613B"/>
              </a:buClr>
            </a:pPr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68171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614EE-956E-4489-A01C-2D27AD132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>
                <a:solidFill>
                  <a:srgbClr val="ED613B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959F71-CB23-449C-BDC3-5DBCA0D61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88D191-7043-40A7-896D-206F13D7A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82769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866DDBA-BE95-4218-AA3D-7AA120557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3F053A-44E9-4D42-B274-68C15F79CE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82769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3650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64B670-F456-4DA6-B713-C27C384D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27530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955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B31622-FA21-488A-AA60-539664108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E053DF-1FFC-481C-B694-5A9A08D25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ED613B"/>
              </a:buCl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44AAC3C-76B6-4D4C-B804-A483CDF86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98527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7B0120-FAD7-4ED0-91A6-2FB28611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5934D3-B14C-432B-B4E3-9766A35165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D9D401-E5BE-4807-A9A9-95E48C124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7771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ECD4D-71DF-4682-89F5-877ED0E2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336B3B-745B-4044-A6AA-7A865CE0A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7614"/>
          </a:xfrm>
        </p:spPr>
        <p:txBody>
          <a:bodyPr/>
          <a:lstStyle>
            <a:lvl1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366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30630-65B1-4CF1-9FEF-65360835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161987-6AE0-4E7C-936B-B619056D9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53881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38ED42-E245-4B29-82D2-F0840DC32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53F05FB-D326-4BD0-B9A2-574C008F3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ED613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65358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ECD4D-71DF-4682-89F5-877ED0E2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336B3B-745B-4044-A6AA-7A865CE0A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7614"/>
          </a:xfrm>
        </p:spPr>
        <p:txBody>
          <a:bodyPr/>
          <a:lstStyle>
            <a:lvl1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14726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FB27B0-F51F-4058-B2B0-C4D74FD7E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47C434-A7F4-49B7-BC21-B94073F1E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ED613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22031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F7C908-1436-4698-8345-B7FD5006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4966C7-222D-46A9-99BB-AF9DB815A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2219"/>
          </a:xfrm>
        </p:spPr>
        <p:txBody>
          <a:bodyPr/>
          <a:lstStyle>
            <a:lvl1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4C4144-7BD4-4B6F-AC61-E20D5ACB3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221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lang="it-IT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>
              <a:buClr>
                <a:srgbClr val="ED613B"/>
              </a:buClr>
            </a:pPr>
            <a:r>
              <a:rPr lang="it-IT"/>
              <a:t>Modifica gli stili del testo dello schema</a:t>
            </a:r>
          </a:p>
          <a:p>
            <a:pPr lvl="1">
              <a:buClr>
                <a:srgbClr val="ED613B"/>
              </a:buClr>
            </a:pPr>
            <a:r>
              <a:rPr lang="it-IT"/>
              <a:t>Secondo livello</a:t>
            </a:r>
          </a:p>
          <a:p>
            <a:pPr lvl="2">
              <a:buClr>
                <a:srgbClr val="ED613B"/>
              </a:buClr>
            </a:pPr>
            <a:r>
              <a:rPr lang="it-IT"/>
              <a:t>Terzo livello</a:t>
            </a:r>
          </a:p>
          <a:p>
            <a:pPr lvl="3">
              <a:buClr>
                <a:srgbClr val="ED613B"/>
              </a:buClr>
            </a:pPr>
            <a:r>
              <a:rPr lang="it-IT"/>
              <a:t>Quarto livello</a:t>
            </a:r>
          </a:p>
          <a:p>
            <a:pPr lvl="4">
              <a:buClr>
                <a:srgbClr val="ED613B"/>
              </a:buClr>
            </a:pPr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44871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614EE-956E-4489-A01C-2D27AD132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>
                <a:solidFill>
                  <a:srgbClr val="ED613B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959F71-CB23-449C-BDC3-5DBCA0D61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88D191-7043-40A7-896D-206F13D7A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82769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866DDBA-BE95-4218-AA3D-7AA120557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3F053A-44E9-4D42-B274-68C15F79CE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82769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35324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64B670-F456-4DA6-B713-C27C384D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51821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571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B31622-FA21-488A-AA60-539664108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E053DF-1FFC-481C-B694-5A9A08D25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ED613B"/>
              </a:buCl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44AAC3C-76B6-4D4C-B804-A483CDF86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67009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7B0120-FAD7-4ED0-91A6-2FB28611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5934D3-B14C-432B-B4E3-9766A35165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D9D401-E5BE-4807-A9A9-95E48C124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5800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FB27B0-F51F-4058-B2B0-C4D74FD7E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47C434-A7F4-49B7-BC21-B94073F1E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ED613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957277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30630-65B1-4CF1-9FEF-65360835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161987-6AE0-4E7C-936B-B619056D9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59759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F7C908-1436-4698-8345-B7FD5006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4966C7-222D-46A9-99BB-AF9DB815A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2219"/>
          </a:xfrm>
        </p:spPr>
        <p:txBody>
          <a:bodyPr/>
          <a:lstStyle>
            <a:lvl1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4C4144-7BD4-4B6F-AC61-E20D5ACB3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221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lang="it-IT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>
              <a:buClr>
                <a:srgbClr val="ED613B"/>
              </a:buClr>
            </a:pPr>
            <a:r>
              <a:rPr lang="it-IT"/>
              <a:t>Modifica gli stili del testo dello schema</a:t>
            </a:r>
          </a:p>
          <a:p>
            <a:pPr lvl="1">
              <a:buClr>
                <a:srgbClr val="ED613B"/>
              </a:buClr>
            </a:pPr>
            <a:r>
              <a:rPr lang="it-IT"/>
              <a:t>Secondo livello</a:t>
            </a:r>
          </a:p>
          <a:p>
            <a:pPr lvl="2">
              <a:buClr>
                <a:srgbClr val="ED613B"/>
              </a:buClr>
            </a:pPr>
            <a:r>
              <a:rPr lang="it-IT"/>
              <a:t>Terzo livello</a:t>
            </a:r>
          </a:p>
          <a:p>
            <a:pPr lvl="3">
              <a:buClr>
                <a:srgbClr val="ED613B"/>
              </a:buClr>
            </a:pPr>
            <a:r>
              <a:rPr lang="it-IT"/>
              <a:t>Quarto livello</a:t>
            </a:r>
          </a:p>
          <a:p>
            <a:pPr lvl="4">
              <a:buClr>
                <a:srgbClr val="ED613B"/>
              </a:buClr>
            </a:pPr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2334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614EE-956E-4489-A01C-2D27AD132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>
                <a:solidFill>
                  <a:srgbClr val="ED613B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959F71-CB23-449C-BDC3-5DBCA0D61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88D191-7043-40A7-896D-206F13D7A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82769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866DDBA-BE95-4218-AA3D-7AA120557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3F053A-44E9-4D42-B274-68C15F79CE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82769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97508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64B670-F456-4DA6-B713-C27C384D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5682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296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B31622-FA21-488A-AA60-539664108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E053DF-1FFC-481C-B694-5A9A08D25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ED613B"/>
              </a:buCl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44AAC3C-76B6-4D4C-B804-A483CDF86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7344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7B0120-FAD7-4ED0-91A6-2FB28611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5934D3-B14C-432B-B4E3-9766A35165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D9D401-E5BE-4807-A9A9-95E48C124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0802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294CF25-6CD9-49C6-B030-FE622847196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"/>
            <a:ext cx="12192000" cy="6768566"/>
          </a:xfrm>
          <a:prstGeom prst="rect">
            <a:avLst/>
          </a:prstGeom>
        </p:spPr>
      </p:pic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A392C6E-354C-4749-94A5-8F1BFF06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E8678C-A687-44B3-AC22-629A67F8D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26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8304421-C01E-43BD-979F-43D842AF4AA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3" y="5861476"/>
            <a:ext cx="2194560" cy="108265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D0938AB-A189-499C-8BD1-DE81DA518432}"/>
              </a:ext>
            </a:extLst>
          </p:cNvPr>
          <p:cNvSpPr txBox="1"/>
          <p:nvPr userDrawn="1"/>
        </p:nvSpPr>
        <p:spPr>
          <a:xfrm>
            <a:off x="4110442" y="6402801"/>
            <a:ext cx="7558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800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Dipartimento di Fisica e Astronomia E. Majorana </a:t>
            </a:r>
          </a:p>
        </p:txBody>
      </p:sp>
    </p:spTree>
    <p:extLst>
      <p:ext uri="{BB962C8B-B14F-4D97-AF65-F5344CB8AC3E}">
        <p14:creationId xmlns:p14="http://schemas.microsoft.com/office/powerpoint/2010/main" val="61799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D613B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613B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A392C6E-354C-4749-94A5-8F1BFF06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E8678C-A687-44B3-AC22-629A67F8D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26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8304421-C01E-43BD-979F-43D842AF4AA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3" y="5861476"/>
            <a:ext cx="2194560" cy="108265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D0938AB-A189-499C-8BD1-DE81DA518432}"/>
              </a:ext>
            </a:extLst>
          </p:cNvPr>
          <p:cNvSpPr txBox="1"/>
          <p:nvPr userDrawn="1"/>
        </p:nvSpPr>
        <p:spPr>
          <a:xfrm>
            <a:off x="4458480" y="6420036"/>
            <a:ext cx="7558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800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Dipartimento di Fisica e Astronomia E. Majorana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2FC7420-6275-48D3-A71D-F3548291EF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"/>
            <a:ext cx="12192000" cy="67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6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D613B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613B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A392C6E-354C-4749-94A5-8F1BFF06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E8678C-A687-44B3-AC22-629A67F8D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26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8304421-C01E-43BD-979F-43D842AF4AA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3" y="5861476"/>
            <a:ext cx="2194560" cy="108265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D0938AB-A189-499C-8BD1-DE81DA518432}"/>
              </a:ext>
            </a:extLst>
          </p:cNvPr>
          <p:cNvSpPr txBox="1"/>
          <p:nvPr userDrawn="1"/>
        </p:nvSpPr>
        <p:spPr>
          <a:xfrm>
            <a:off x="3827860" y="6429852"/>
            <a:ext cx="7558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dirty="0">
                <a:solidFill>
                  <a:srgbClr val="ED61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Dipartimento, struttura, area di afferenza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1357B17-7ED1-4984-99F9-0DA67F0A415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0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D613B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613B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acea.ec.europa.eu/erasmus_mundus/index_en.php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eacea.ec.europa.eu/erasmus-plus_en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99161" y="319890"/>
            <a:ext cx="9275689" cy="14721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3200" dirty="0">
                <a:solidFill>
                  <a:schemeClr val="accent1">
                    <a:lumMod val="75000"/>
                  </a:schemeClr>
                </a:solidFill>
                <a:cs typeface="Apple Chancery"/>
              </a:rPr>
              <a:t>Corsi di Studio offerti </a:t>
            </a:r>
            <a:br>
              <a:rPr lang="it-IT" sz="3200" dirty="0">
                <a:solidFill>
                  <a:schemeClr val="accent1">
                    <a:lumMod val="75000"/>
                  </a:schemeClr>
                </a:solidFill>
                <a:cs typeface="Apple Chancery"/>
              </a:rPr>
            </a:br>
            <a:r>
              <a:rPr lang="it-IT" sz="3200" dirty="0">
                <a:solidFill>
                  <a:schemeClr val="accent1">
                    <a:lumMod val="75000"/>
                  </a:schemeClr>
                </a:solidFill>
                <a:cs typeface="Apple Chancery"/>
              </a:rPr>
              <a:t>dal Dipartimento di Fisica e Astronomia “Ettore Majorana”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876538" y="2836824"/>
            <a:ext cx="4265083" cy="1377006"/>
          </a:xfrm>
        </p:spPr>
        <p:txBody>
          <a:bodyPr>
            <a:noAutofit/>
          </a:bodyPr>
          <a:lstStyle/>
          <a:p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Verdana" panose="020B0604030504040204" pitchFamily="34" charset="0"/>
              </a:rPr>
              <a:t>Elena Geraci</a:t>
            </a:r>
          </a:p>
          <a:p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Verdana" panose="020B0604030504040204" pitchFamily="34" charset="0"/>
              </a:rPr>
              <a:t>Dipartimento di Fisica e Astronomia</a:t>
            </a:r>
          </a:p>
          <a:p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Verdana" panose="020B0604030504040204" pitchFamily="34" charset="0"/>
              </a:rPr>
              <a:t>“Ettore Majorana”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096355" y="4658415"/>
            <a:ext cx="5527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pple Chancery"/>
              </a:rPr>
              <a:t>Presentazione dell’offerta formativa del DFA A.A. 2024/2025</a:t>
            </a:r>
          </a:p>
          <a:p>
            <a:pPr algn="ctr"/>
            <a:r>
              <a:rPr lang="it-IT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pple Chancery"/>
              </a:rPr>
              <a:t>Catania, 10 Aprile 2024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99161" y="2644170"/>
            <a:ext cx="400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it-IT" sz="2400" dirty="0" err="1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ea typeface="Apple Chancery" charset="0"/>
                <a:cs typeface="Apple Chancery" charset="0"/>
              </a:rPr>
              <a:t>CdL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ea typeface="Apple Chancery" charset="0"/>
                <a:cs typeface="Apple Chancery" charset="0"/>
              </a:rPr>
              <a:t> Triennale in Fisica</a:t>
            </a:r>
          </a:p>
          <a:p>
            <a:pPr marL="285750" indent="-285750">
              <a:buFont typeface="Wingdings" charset="2"/>
              <a:buChar char="v"/>
            </a:pPr>
            <a:endParaRPr lang="it-IT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  <a:ea typeface="Apple Chancery" charset="0"/>
              <a:cs typeface="Apple Chancery" charset="0"/>
            </a:endParaRPr>
          </a:p>
          <a:p>
            <a:pPr marL="285750" indent="-285750">
              <a:buFont typeface="Wingdings" charset="2"/>
              <a:buChar char="v"/>
            </a:pPr>
            <a:r>
              <a:rPr lang="it-IT" sz="2400" dirty="0" err="1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ea typeface="Apple Chancery" charset="0"/>
                <a:cs typeface="Apple Chancery" charset="0"/>
              </a:rPr>
              <a:t>CdL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ea typeface="Apple Chancery" charset="0"/>
                <a:cs typeface="Apple Chancery" charset="0"/>
              </a:rPr>
              <a:t> Magistrale </a:t>
            </a:r>
            <a:r>
              <a:rPr lang="it-IT" sz="2400" u="sng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ea typeface="Apple Chancery" charset="0"/>
                <a:cs typeface="Apple Chancery" charset="0"/>
              </a:rPr>
              <a:t>Internazionale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ea typeface="Apple Chancery" charset="0"/>
                <a:cs typeface="Apple Chancery" charset="0"/>
              </a:rPr>
              <a:t> in </a:t>
            </a:r>
            <a:r>
              <a:rPr lang="it-IT" sz="2400" dirty="0" err="1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ea typeface="Apple Chancery" charset="0"/>
                <a:cs typeface="Apple Chancery" charset="0"/>
              </a:rPr>
              <a:t>Physics</a:t>
            </a:r>
            <a:endParaRPr lang="it-IT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55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2353728" y="285754"/>
            <a:ext cx="8280920" cy="4802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4000" b="1" dirty="0" err="1">
                <a:latin typeface="Georgia" panose="02040502050405020303" pitchFamily="18" charset="0"/>
                <a:ea typeface="+mn-ea"/>
                <a:cs typeface="Apple Chancery"/>
              </a:rPr>
              <a:t>Nuclear</a:t>
            </a:r>
            <a:r>
              <a:rPr lang="it-IT" sz="4000" b="1" dirty="0">
                <a:latin typeface="Georgia" panose="02040502050405020303" pitchFamily="18" charset="0"/>
                <a:ea typeface="+mn-ea"/>
                <a:cs typeface="Apple Chancery"/>
              </a:rPr>
              <a:t> and  </a:t>
            </a:r>
            <a:r>
              <a:rPr lang="it-IT" sz="4000" b="1" dirty="0" err="1">
                <a:latin typeface="Georgia" panose="02040502050405020303" pitchFamily="18" charset="0"/>
                <a:ea typeface="+mn-ea"/>
                <a:cs typeface="Apple Chancery"/>
              </a:rPr>
              <a:t>Particle</a:t>
            </a:r>
            <a:r>
              <a:rPr lang="it-IT" sz="4000" b="1" dirty="0">
                <a:latin typeface="Georgia" panose="02040502050405020303" pitchFamily="18" charset="0"/>
                <a:ea typeface="+mn-ea"/>
                <a:cs typeface="Apple Chancery"/>
              </a:rPr>
              <a:t> </a:t>
            </a:r>
            <a:r>
              <a:rPr lang="it-IT" sz="4000" b="1" dirty="0" err="1">
                <a:latin typeface="Georgia" panose="02040502050405020303" pitchFamily="18" charset="0"/>
                <a:ea typeface="+mn-ea"/>
                <a:cs typeface="Apple Chancery"/>
              </a:rPr>
              <a:t>Physics</a:t>
            </a:r>
            <a:endParaRPr lang="it-IT" sz="4000" b="1" dirty="0">
              <a:latin typeface="Georgia" panose="02040502050405020303" pitchFamily="18" charset="0"/>
              <a:ea typeface="+mn-ea"/>
              <a:cs typeface="Apple Chancery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490096" y="400100"/>
            <a:ext cx="6462464" cy="48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endParaRPr lang="it-IT" b="1" cap="small" dirty="0">
              <a:solidFill>
                <a:srgbClr val="C0000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BDF70BF-268A-80EC-489E-FCE97CFD4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81" y="3548461"/>
            <a:ext cx="2669461" cy="2602726"/>
          </a:xfrm>
          <a:prstGeom prst="rect">
            <a:avLst/>
          </a:prstGeom>
        </p:spPr>
      </p:pic>
      <p:pic>
        <p:nvPicPr>
          <p:cNvPr id="2050" name="Picture 2" descr="Ciclotrone Superconduttore - INFN - Laboratori Nazionali del Sud">
            <a:extLst>
              <a:ext uri="{FF2B5EF4-FFF2-40B4-BE49-F238E27FC236}">
                <a16:creationId xmlns:a16="http://schemas.microsoft.com/office/drawing/2014/main" id="{445EF8F5-9E28-1E46-7CC2-C98C23649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2" y="1420424"/>
            <a:ext cx="2669461" cy="200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83BFAF-317E-D2DF-A006-F1985F31C0FF}"/>
              </a:ext>
            </a:extLst>
          </p:cNvPr>
          <p:cNvSpPr txBox="1">
            <a:spLocks/>
          </p:cNvSpPr>
          <p:nvPr/>
        </p:nvSpPr>
        <p:spPr>
          <a:xfrm>
            <a:off x="3569724" y="1108632"/>
            <a:ext cx="8280920" cy="2304256"/>
          </a:xfrm>
          <a:prstGeom prst="rect">
            <a:avLst/>
          </a:prstGeom>
        </p:spPr>
        <p:txBody>
          <a:bodyPr tIns="0">
            <a:no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70332" indent="-342900">
              <a:buFont typeface="Wingdings" charset="2"/>
              <a:buChar char="v"/>
            </a:pPr>
            <a:endParaRPr lang="it-IT" sz="20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Fisica Nucleare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Studio della materia nucleare in condizioni estreme di densità, temperatura e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isospin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Equazione di stato e transizioni di fase nella materia nucleare 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Astrofisica nucleare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Fisica adronica con sonde elettromagnetiche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Applicazioni di Fisica Nucleare all’ambiente, ai beni culturali e alla medicina</a:t>
            </a:r>
            <a:br>
              <a:rPr lang="it-IT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it-IT" sz="16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Fisica delle particelle elementari 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Studio dei costituenti elementari della materia e delle loro interazioni fondamentali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Studio del plasma di quark e gluoni 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Sviluppo e costruzione di rivelatori per la fisica subnucleare</a:t>
            </a:r>
          </a:p>
        </p:txBody>
      </p:sp>
    </p:spTree>
    <p:extLst>
      <p:ext uri="{BB962C8B-B14F-4D97-AF65-F5344CB8AC3E}">
        <p14:creationId xmlns:p14="http://schemas.microsoft.com/office/powerpoint/2010/main" val="136236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2720320" y="-73051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40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Apple Chancery"/>
              </a:rPr>
              <a:t>Theoretical</a:t>
            </a:r>
            <a:r>
              <a:rPr lang="it-IT" sz="40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Apple Chancery"/>
              </a:rPr>
              <a:t> </a:t>
            </a:r>
            <a:r>
              <a:rPr lang="it-IT" sz="40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Apple Chancery"/>
              </a:rPr>
              <a:t>Physics</a:t>
            </a:r>
            <a:endParaRPr lang="it-IT" sz="40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  <a:ea typeface="+mn-ea"/>
              <a:cs typeface="Apple Chancery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490096" y="400100"/>
            <a:ext cx="6462464" cy="48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endParaRPr lang="it-IT" b="1" cap="small" dirty="0">
              <a:solidFill>
                <a:srgbClr val="C00000"/>
              </a:solidFill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3F2BBA8-0F85-4A6D-A25A-85304637BF84}"/>
              </a:ext>
            </a:extLst>
          </p:cNvPr>
          <p:cNvSpPr txBox="1">
            <a:spLocks/>
          </p:cNvSpPr>
          <p:nvPr/>
        </p:nvSpPr>
        <p:spPr>
          <a:xfrm>
            <a:off x="1093527" y="1641015"/>
            <a:ext cx="9856393" cy="1449820"/>
          </a:xfrm>
          <a:prstGeom prst="rect">
            <a:avLst/>
          </a:prstGeom>
        </p:spPr>
        <p:txBody>
          <a:bodyPr tIns="0">
            <a:no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70332" indent="-342900">
              <a:buFont typeface="Wingdings" charset="2"/>
              <a:buChar char="v"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QCD, Quark-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Gluon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Plasma e collisioni ultra-relativistiche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Modello Standard e Beyond 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Meccanica statistica e reti complesse (sociologia, neuroscienze,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cities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25" name="Immagine 24" descr="Fisica_teoric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6" r="13"/>
          <a:stretch/>
        </p:blipFill>
        <p:spPr>
          <a:xfrm>
            <a:off x="239440" y="3878424"/>
            <a:ext cx="6163174" cy="1805964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38" y="3661902"/>
            <a:ext cx="4999822" cy="223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4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385763" y="65812"/>
            <a:ext cx="11566797" cy="8145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4000" b="1" dirty="0" err="1">
                <a:latin typeface="Georgia" panose="02040502050405020303" pitchFamily="18" charset="0"/>
                <a:ea typeface="+mn-ea"/>
                <a:cs typeface="Apple Chancery"/>
              </a:rPr>
              <a:t>Nuclear</a:t>
            </a:r>
            <a:r>
              <a:rPr lang="it-IT" sz="4000" b="1" dirty="0">
                <a:latin typeface="Georgia" panose="02040502050405020303" pitchFamily="18" charset="0"/>
                <a:ea typeface="+mn-ea"/>
                <a:cs typeface="Apple Chancery"/>
              </a:rPr>
              <a:t> </a:t>
            </a:r>
            <a:r>
              <a:rPr lang="it-IT" sz="4000" b="1" dirty="0" err="1">
                <a:latin typeface="Georgia" panose="02040502050405020303" pitchFamily="18" charset="0"/>
                <a:ea typeface="+mn-ea"/>
                <a:cs typeface="Apple Chancery"/>
              </a:rPr>
              <a:t>Phenomena</a:t>
            </a:r>
            <a:r>
              <a:rPr lang="it-IT" sz="4000" b="1" dirty="0">
                <a:latin typeface="Georgia" panose="02040502050405020303" pitchFamily="18" charset="0"/>
                <a:ea typeface="+mn-ea"/>
                <a:cs typeface="Apple Chancery"/>
              </a:rPr>
              <a:t> and </a:t>
            </a:r>
            <a:r>
              <a:rPr lang="it-IT" sz="4000" b="1" dirty="0" err="1">
                <a:latin typeface="Georgia" panose="02040502050405020303" pitchFamily="18" charset="0"/>
                <a:ea typeface="+mn-ea"/>
                <a:cs typeface="Apple Chancery"/>
              </a:rPr>
              <a:t>their</a:t>
            </a:r>
            <a:r>
              <a:rPr lang="it-IT" sz="4000" b="1" dirty="0">
                <a:latin typeface="Georgia" panose="02040502050405020303" pitchFamily="18" charset="0"/>
                <a:ea typeface="+mn-ea"/>
                <a:cs typeface="Apple Chancery"/>
              </a:rPr>
              <a:t> </a:t>
            </a:r>
            <a:r>
              <a:rPr lang="it-IT" sz="4000" b="1" dirty="0" err="1">
                <a:latin typeface="Georgia" panose="02040502050405020303" pitchFamily="18" charset="0"/>
                <a:ea typeface="+mn-ea"/>
                <a:cs typeface="Apple Chancery"/>
              </a:rPr>
              <a:t>applications</a:t>
            </a:r>
            <a:endParaRPr lang="it-IT" sz="4000" b="1" dirty="0">
              <a:latin typeface="Georgia" panose="02040502050405020303" pitchFamily="18" charset="0"/>
              <a:ea typeface="+mn-ea"/>
              <a:cs typeface="Apple Chancery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490096" y="400100"/>
            <a:ext cx="6462464" cy="48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endParaRPr lang="it-IT" b="1" cap="small" dirty="0">
              <a:solidFill>
                <a:srgbClr val="C00000"/>
              </a:solidFill>
            </a:endParaRPr>
          </a:p>
        </p:txBody>
      </p:sp>
      <p:pic>
        <p:nvPicPr>
          <p:cNvPr id="6146" name="Picture 2" descr="https://www.dfa.unict.it/sites/default/files/images/EMJMDN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2" y="1309019"/>
            <a:ext cx="3771899" cy="53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85763" y="1435515"/>
            <a:ext cx="59769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NucPhys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2-years Erasmus+: Erasmus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Mundus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Joint Master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Degree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Nuclear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 algn="just">
              <a:buFont typeface="Arial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Master Course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offered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a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consortium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8 partner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universities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Spain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France and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Italy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with the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participation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20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institutions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/companies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associated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partners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Spain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France,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Italy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Germany and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Switzerland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(CERN).</a:t>
            </a:r>
          </a:p>
          <a:p>
            <a:pPr marL="285750" indent="-285750" algn="just">
              <a:buFont typeface="Arial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started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2017-2018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Erasmus Mundus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Erasmus+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Master Course  of the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Union. </a:t>
            </a:r>
          </a:p>
          <a:p>
            <a:pPr marL="285750" indent="-285750" algn="just">
              <a:buFont typeface="Arial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915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27"/>
          <a:stretch/>
        </p:blipFill>
        <p:spPr>
          <a:xfrm>
            <a:off x="1800224" y="31504"/>
            <a:ext cx="9144223" cy="665279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08231" y="300276"/>
            <a:ext cx="573945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Comic Sans MS" charset="0"/>
                <a:ea typeface="Comic Sans MS" charset="0"/>
                <a:cs typeface="Comic Sans MS" charset="0"/>
              </a:rPr>
              <a:t>THE CATANIA (PHYSICS) </a:t>
            </a:r>
            <a:r>
              <a:rPr lang="it-IT" sz="2000" b="1">
                <a:latin typeface="Comic Sans MS" charset="0"/>
                <a:ea typeface="Comic Sans MS" charset="0"/>
                <a:cs typeface="Comic Sans MS" charset="0"/>
              </a:rPr>
              <a:t>CONNECTION </a:t>
            </a:r>
            <a:endParaRPr lang="it-IT" sz="20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092450" y="4273876"/>
            <a:ext cx="6223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LNS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689475" y="4243738"/>
            <a:ext cx="86965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DFA</a:t>
            </a:r>
          </a:p>
          <a:p>
            <a:r>
              <a:rPr lang="it-IT" dirty="0"/>
              <a:t>Sez. CT</a:t>
            </a:r>
          </a:p>
        </p:txBody>
      </p:sp>
    </p:spTree>
    <p:extLst>
      <p:ext uri="{BB962C8B-B14F-4D97-AF65-F5344CB8AC3E}">
        <p14:creationId xmlns:p14="http://schemas.microsoft.com/office/powerpoint/2010/main" val="4061055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45180" y="85852"/>
            <a:ext cx="544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Greater Catania </a:t>
            </a:r>
            <a:r>
              <a:rPr lang="it-IT" b="1" dirty="0" err="1"/>
              <a:t>Physics-linked</a:t>
            </a:r>
            <a:r>
              <a:rPr lang="it-IT" b="1" dirty="0"/>
              <a:t> Environment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6" y="584204"/>
            <a:ext cx="7523999" cy="612714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095500" y="1930401"/>
            <a:ext cx="177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Biological</a:t>
            </a:r>
            <a:r>
              <a:rPr lang="it-IT" dirty="0"/>
              <a:t> Towers</a:t>
            </a:r>
          </a:p>
          <a:p>
            <a:pPr algn="ctr"/>
            <a:r>
              <a:rPr lang="it-IT" dirty="0"/>
              <a:t>(</a:t>
            </a:r>
            <a:r>
              <a:rPr lang="it-IT" dirty="0" err="1"/>
              <a:t>Biophysics</a:t>
            </a:r>
            <a:r>
              <a:rPr lang="it-IT" dirty="0"/>
              <a:t>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819900" y="2627532"/>
            <a:ext cx="269800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Sez. Astrofisica (DFA)-INAF</a:t>
            </a:r>
          </a:p>
          <a:p>
            <a:pPr algn="ctr"/>
            <a:r>
              <a:rPr lang="it-IT" dirty="0"/>
              <a:t>Solar </a:t>
            </a:r>
            <a:r>
              <a:rPr lang="it-IT" dirty="0" err="1"/>
              <a:t>Observatory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527918" y="1432484"/>
            <a:ext cx="181605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UniCT</a:t>
            </a:r>
            <a:r>
              <a:rPr lang="it-IT" b="1" dirty="0"/>
              <a:t> </a:t>
            </a:r>
            <a:r>
              <a:rPr lang="it-IT" b="1" dirty="0" err="1"/>
              <a:t>Policlinic</a:t>
            </a:r>
            <a:endParaRPr lang="it-IT" b="1" dirty="0"/>
          </a:p>
          <a:p>
            <a:pPr algn="ctr"/>
            <a:r>
              <a:rPr lang="it-IT" b="1" dirty="0"/>
              <a:t>(</a:t>
            </a:r>
            <a:r>
              <a:rPr lang="it-IT" b="1" dirty="0" err="1"/>
              <a:t>Medical</a:t>
            </a:r>
            <a:r>
              <a:rPr lang="it-IT" b="1" dirty="0"/>
              <a:t> </a:t>
            </a:r>
            <a:r>
              <a:rPr lang="it-IT" b="1" dirty="0" err="1"/>
              <a:t>Physics</a:t>
            </a:r>
            <a:r>
              <a:rPr lang="it-IT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25984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58162" y="297934"/>
            <a:ext cx="5002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/>
              <a:t>(</a:t>
            </a:r>
            <a:r>
              <a:rPr lang="it-IT" b="1" dirty="0" err="1"/>
              <a:t>Even</a:t>
            </a:r>
            <a:r>
              <a:rPr lang="it-IT" b="1" dirty="0"/>
              <a:t>) Greater Catania </a:t>
            </a:r>
            <a:r>
              <a:rPr lang="it-IT" b="1" dirty="0" err="1"/>
              <a:t>Physics-linked</a:t>
            </a:r>
            <a:r>
              <a:rPr lang="it-IT" b="1" dirty="0"/>
              <a:t> Environment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26614"/>
            <a:ext cx="9144000" cy="5137915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 bwMode="auto">
          <a:xfrm flipH="1">
            <a:off x="7620000" y="2252659"/>
            <a:ext cx="711200" cy="260573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asellaDiTesto 7"/>
          <p:cNvSpPr txBox="1"/>
          <p:nvPr/>
        </p:nvSpPr>
        <p:spPr>
          <a:xfrm>
            <a:off x="8311120" y="1522591"/>
            <a:ext cx="2537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Serra la Nave </a:t>
            </a:r>
            <a:r>
              <a:rPr lang="it-IT" b="1" dirty="0">
                <a:solidFill>
                  <a:schemeClr val="bg1"/>
                </a:solidFill>
              </a:rPr>
              <a:t>+1800 m</a:t>
            </a:r>
          </a:p>
          <a:p>
            <a:r>
              <a:rPr lang="it-IT" b="1" dirty="0" err="1">
                <a:solidFill>
                  <a:srgbClr val="FFFF00"/>
                </a:solidFill>
              </a:rPr>
              <a:t>Telescopes</a:t>
            </a:r>
            <a:r>
              <a:rPr lang="it-IT" b="1" dirty="0">
                <a:solidFill>
                  <a:srgbClr val="FFFF00"/>
                </a:solidFill>
              </a:rPr>
              <a:t> (OACT)</a:t>
            </a:r>
          </a:p>
          <a:p>
            <a:r>
              <a:rPr lang="it-IT" b="1" dirty="0">
                <a:solidFill>
                  <a:srgbClr val="FFFF00"/>
                </a:solidFill>
              </a:rPr>
              <a:t>INGV</a:t>
            </a:r>
          </a:p>
        </p:txBody>
      </p:sp>
      <p:cxnSp>
        <p:nvCxnSpPr>
          <p:cNvPr id="10" name="Connettore 2 9"/>
          <p:cNvCxnSpPr/>
          <p:nvPr/>
        </p:nvCxnSpPr>
        <p:spPr bwMode="auto">
          <a:xfrm flipH="1">
            <a:off x="7645400" y="2633659"/>
            <a:ext cx="711200" cy="260573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CasellaDiTesto 11"/>
          <p:cNvSpPr txBox="1"/>
          <p:nvPr/>
        </p:nvSpPr>
        <p:spPr>
          <a:xfrm>
            <a:off x="8311120" y="2395995"/>
            <a:ext cx="2537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St </a:t>
            </a:r>
            <a:r>
              <a:rPr lang="it-IT" b="1" dirty="0" err="1">
                <a:solidFill>
                  <a:srgbClr val="FFFF00"/>
                </a:solidFill>
              </a:rPr>
              <a:t>Microelectronics</a:t>
            </a:r>
            <a:endParaRPr lang="it-IT" b="1" dirty="0">
              <a:solidFill>
                <a:srgbClr val="FFFF00"/>
              </a:solidFill>
            </a:endParaRPr>
          </a:p>
          <a:p>
            <a:r>
              <a:rPr lang="it-IT" b="1" dirty="0">
                <a:solidFill>
                  <a:srgbClr val="FFFF00"/>
                </a:solidFill>
              </a:rPr>
              <a:t>CNR IMM  </a:t>
            </a:r>
            <a:r>
              <a:rPr lang="it-IT" b="1" dirty="0">
                <a:solidFill>
                  <a:schemeClr val="bg1"/>
                </a:solidFill>
              </a:rPr>
              <a:t>0 m</a:t>
            </a:r>
          </a:p>
        </p:txBody>
      </p:sp>
      <p:cxnSp>
        <p:nvCxnSpPr>
          <p:cNvPr id="13" name="Connettore 2 12"/>
          <p:cNvCxnSpPr/>
          <p:nvPr/>
        </p:nvCxnSpPr>
        <p:spPr bwMode="auto">
          <a:xfrm>
            <a:off x="7645400" y="2894231"/>
            <a:ext cx="737614" cy="370286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CasellaDiTesto 15"/>
          <p:cNvSpPr txBox="1"/>
          <p:nvPr/>
        </p:nvSpPr>
        <p:spPr>
          <a:xfrm>
            <a:off x="8056261" y="3160585"/>
            <a:ext cx="2875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KM3Net </a:t>
            </a:r>
            <a:r>
              <a:rPr lang="it-IT" b="1">
                <a:solidFill>
                  <a:srgbClr val="FFFF00"/>
                </a:solidFill>
              </a:rPr>
              <a:t>test site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sz="2400" b="1">
                <a:solidFill>
                  <a:schemeClr val="bg1"/>
                </a:solidFill>
              </a:rPr>
              <a:t>-</a:t>
            </a:r>
            <a:r>
              <a:rPr lang="it-IT" b="1">
                <a:solidFill>
                  <a:schemeClr val="bg1"/>
                </a:solidFill>
              </a:rPr>
              <a:t>2000 </a:t>
            </a:r>
            <a:r>
              <a:rPr lang="it-IT" b="1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7" name="Connettore 2 16"/>
          <p:cNvCxnSpPr/>
          <p:nvPr/>
        </p:nvCxnSpPr>
        <p:spPr bwMode="auto">
          <a:xfrm flipH="1">
            <a:off x="7747000" y="4360859"/>
            <a:ext cx="711200" cy="260573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CasellaDiTesto 18"/>
          <p:cNvSpPr txBox="1"/>
          <p:nvPr/>
        </p:nvSpPr>
        <p:spPr>
          <a:xfrm>
            <a:off x="8471914" y="4178301"/>
            <a:ext cx="219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Noto </a:t>
            </a:r>
            <a:r>
              <a:rPr lang="it-IT" b="1" dirty="0" err="1">
                <a:solidFill>
                  <a:srgbClr val="FFFF00"/>
                </a:solidFill>
              </a:rPr>
              <a:t>Radiotelescope</a:t>
            </a:r>
            <a:endParaRPr lang="it-IT" b="1" dirty="0">
              <a:solidFill>
                <a:srgbClr val="FFFF00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+100 m</a:t>
            </a:r>
          </a:p>
        </p:txBody>
      </p:sp>
      <p:cxnSp>
        <p:nvCxnSpPr>
          <p:cNvPr id="20" name="Connettore 2 19"/>
          <p:cNvCxnSpPr/>
          <p:nvPr/>
        </p:nvCxnSpPr>
        <p:spPr bwMode="auto">
          <a:xfrm>
            <a:off x="7797801" y="5562600"/>
            <a:ext cx="2577593" cy="203200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CasellaDiTesto 22"/>
          <p:cNvSpPr txBox="1"/>
          <p:nvPr/>
        </p:nvSpPr>
        <p:spPr>
          <a:xfrm>
            <a:off x="9597112" y="5321300"/>
            <a:ext cx="9779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KM3Net 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83" y="3228584"/>
            <a:ext cx="4599614" cy="252512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754582" y="5174734"/>
            <a:ext cx="1796036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100 km off </a:t>
            </a:r>
            <a:r>
              <a:rPr lang="it-IT" b="1" dirty="0" err="1">
                <a:solidFill>
                  <a:schemeClr val="bg1"/>
                </a:solidFill>
              </a:rPr>
              <a:t>shore</a:t>
            </a:r>
            <a:r>
              <a:rPr lang="it-IT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9226658" y="5861159"/>
            <a:ext cx="145426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-3500 m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8451034" y="3544742"/>
            <a:ext cx="1796036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 km off </a:t>
            </a:r>
            <a:r>
              <a:rPr lang="it-IT" b="1" dirty="0" err="1">
                <a:solidFill>
                  <a:schemeClr val="bg1"/>
                </a:solidFill>
              </a:rPr>
              <a:t>shore</a:t>
            </a:r>
            <a:r>
              <a:rPr lang="it-IT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123537" y="5904854"/>
            <a:ext cx="6351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Comic Sans MS" charset="0"/>
                <a:ea typeface="Comic Sans MS" charset="0"/>
                <a:cs typeface="Comic Sans MS" charset="0"/>
              </a:rPr>
              <a:t>FEEL FREE TO ASK ABOUT </a:t>
            </a:r>
            <a:r>
              <a:rPr lang="it-IT" sz="2400" b="1" dirty="0" err="1">
                <a:latin typeface="Comic Sans MS" charset="0"/>
                <a:ea typeface="Comic Sans MS" charset="0"/>
                <a:cs typeface="Comic Sans MS" charset="0"/>
              </a:rPr>
              <a:t>MSc</a:t>
            </a:r>
            <a:r>
              <a:rPr lang="it-IT" sz="2400" b="1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it-IT" sz="2400" b="1" dirty="0" err="1">
                <a:latin typeface="Comic Sans MS" charset="0"/>
                <a:ea typeface="Comic Sans MS" charset="0"/>
                <a:cs typeface="Comic Sans MS" charset="0"/>
              </a:rPr>
              <a:t>PhD</a:t>
            </a:r>
            <a:r>
              <a:rPr lang="it-IT" sz="2400" b="1" dirty="0"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sz="2400" b="1" dirty="0" err="1">
                <a:latin typeface="Comic Sans MS" charset="0"/>
                <a:ea typeface="Comic Sans MS" charset="0"/>
                <a:cs typeface="Comic Sans MS" charset="0"/>
              </a:rPr>
              <a:t>Postdoc</a:t>
            </a:r>
            <a:r>
              <a:rPr lang="it-IT" sz="2400" b="1" dirty="0">
                <a:latin typeface="Comic Sans MS" charset="0"/>
                <a:ea typeface="Comic Sans MS" charset="0"/>
                <a:cs typeface="Comic Sans MS" charset="0"/>
              </a:rPr>
              <a:t> positions!!! </a:t>
            </a:r>
          </a:p>
        </p:txBody>
      </p:sp>
    </p:spTree>
    <p:extLst>
      <p:ext uri="{BB962C8B-B14F-4D97-AF65-F5344CB8AC3E}">
        <p14:creationId xmlns:p14="http://schemas.microsoft.com/office/powerpoint/2010/main" val="3415885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isultato immagini per lau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4672013"/>
            <a:ext cx="4262110" cy="163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0014" y="290563"/>
            <a:ext cx="1118711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  <a:cs typeface="Apple Chancery"/>
              </a:rPr>
              <a:t>CdL</a:t>
            </a:r>
            <a:r>
              <a:rPr lang="en-GB" sz="32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  <a:cs typeface="Apple Chancery"/>
              </a:rPr>
              <a:t> </a:t>
            </a:r>
            <a:r>
              <a:rPr lang="en-GB" sz="3200" b="1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  <a:cs typeface="Apple Chancery"/>
              </a:rPr>
              <a:t>Magistrale</a:t>
            </a:r>
            <a:r>
              <a:rPr lang="en-GB" sz="32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  <a:cs typeface="Apple Chancery"/>
              </a:rPr>
              <a:t> in PHYSICS</a:t>
            </a:r>
          </a:p>
          <a:p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ciclo di studi, </a:t>
            </a:r>
            <a:r>
              <a:rPr lang="it-IT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interamente erogato in lingua inglese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prevede lezioni frontali, esercitazioni e attività pratiche di laboratorio. </a:t>
            </a:r>
          </a:p>
          <a:p>
            <a:pPr algn="just"/>
            <a:endParaRPr lang="it-IT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percorso formativo terminerà con la preparazione della </a:t>
            </a:r>
            <a:r>
              <a:rPr lang="it-IT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tesi di laurea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redatta in lingua inglese.</a:t>
            </a:r>
          </a:p>
          <a:p>
            <a:pPr algn="just"/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preparazione della tesi di laurea può comprendere un periodo presso imprese o enti esterni, gruppi e laboratori di ricerca dell'Ateneo o enti di ricerca, in Italia o all'estero. </a:t>
            </a:r>
          </a:p>
          <a:p>
            <a:pPr algn="just"/>
            <a:endParaRPr lang="it-IT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percorso formativo consentirà altresì la prosecuzione degli studi nei dottorati (link a dottorati DFA), in scuole di specializzazione e in master di secondo livello, sia in Italia che all’estero.</a:t>
            </a:r>
          </a:p>
          <a:p>
            <a:pPr algn="just"/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854860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dfa.unict.it/sites/default/files/styles/stile_slide_copertina/public/banner/IMG_8414_Gruppo.jpg?itok=6DQuCT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1427181"/>
            <a:ext cx="7493000" cy="340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857500" y="355601"/>
            <a:ext cx="575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 aspettiamo !!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00" y="5254426"/>
            <a:ext cx="3727655" cy="10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08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122240" y="102999"/>
            <a:ext cx="858386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ts val="5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CdL</a:t>
            </a:r>
            <a:r>
              <a:rPr lang="en-GB" sz="36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 </a:t>
            </a:r>
            <a:r>
              <a:rPr lang="en-GB" sz="36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Triennale</a:t>
            </a:r>
            <a:r>
              <a:rPr lang="en-GB" sz="36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 in FISICA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625" y="6088106"/>
            <a:ext cx="1869440" cy="46484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61091"/>
            <a:ext cx="1899294" cy="53232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934F19C-FFAD-A047-8432-64412FD916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71"/>
          <a:stretch/>
        </p:blipFill>
        <p:spPr>
          <a:xfrm>
            <a:off x="2821460" y="1120844"/>
            <a:ext cx="5796060" cy="55170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5A95DD-6BCB-6841-B6DB-C3647E6A5D53}"/>
              </a:ext>
            </a:extLst>
          </p:cNvPr>
          <p:cNvSpPr txBox="1"/>
          <p:nvPr/>
        </p:nvSpPr>
        <p:spPr>
          <a:xfrm>
            <a:off x="4730496" y="751511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 ANNO A.A. 2023-2024</a:t>
            </a:r>
          </a:p>
        </p:txBody>
      </p:sp>
    </p:spTree>
    <p:extLst>
      <p:ext uri="{BB962C8B-B14F-4D97-AF65-F5344CB8AC3E}">
        <p14:creationId xmlns:p14="http://schemas.microsoft.com/office/powerpoint/2010/main" val="1429798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982540" y="49032"/>
            <a:ext cx="858386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ts val="5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CdL</a:t>
            </a:r>
            <a:r>
              <a:rPr lang="en-GB" sz="36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 </a:t>
            </a:r>
            <a:r>
              <a:rPr lang="en-GB" sz="36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Triennale</a:t>
            </a:r>
            <a:r>
              <a:rPr lang="en-GB" sz="36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 in FISICA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11654"/>
            <a:ext cx="1899294" cy="532328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9D355239-EB5B-054E-815F-6B17C5E25558}"/>
              </a:ext>
            </a:extLst>
          </p:cNvPr>
          <p:cNvGrpSpPr/>
          <p:nvPr/>
        </p:nvGrpSpPr>
        <p:grpSpPr>
          <a:xfrm>
            <a:off x="3744352" y="890287"/>
            <a:ext cx="6822049" cy="5961177"/>
            <a:chOff x="2000894" y="1064778"/>
            <a:chExt cx="7661790" cy="6329632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244" y="6929567"/>
              <a:ext cx="1869440" cy="464843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2B638DD-C450-424B-8879-288CCA8D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0894" y="1064778"/>
              <a:ext cx="5588000" cy="2832100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99C9E95-A649-4044-9133-BFCCF2962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0894" y="3823726"/>
              <a:ext cx="5588000" cy="3454400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D12E06F-3E6B-8349-874E-370F196A5ED6}"/>
              </a:ext>
            </a:extLst>
          </p:cNvPr>
          <p:cNvSpPr txBox="1"/>
          <p:nvPr/>
        </p:nvSpPr>
        <p:spPr>
          <a:xfrm>
            <a:off x="4730496" y="617399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II ANNO A.A. 2023-2024</a:t>
            </a:r>
          </a:p>
        </p:txBody>
      </p:sp>
    </p:spTree>
    <p:extLst>
      <p:ext uri="{BB962C8B-B14F-4D97-AF65-F5344CB8AC3E}">
        <p14:creationId xmlns:p14="http://schemas.microsoft.com/office/powerpoint/2010/main" val="3129107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3107" y="882960"/>
            <a:ext cx="698090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corso di Laurea Triennale in Fisica (L-30 Classe delle lauree in Scienze e Tecnologie Fisiche) ha il seguente obiettivo:</a:t>
            </a:r>
          </a:p>
          <a:p>
            <a:pPr marL="342900" indent="-342900" algn="just">
              <a:spcAft>
                <a:spcPts val="1200"/>
              </a:spcAft>
              <a:buFont typeface="Arial" charset="0"/>
              <a:buChar char="•"/>
            </a:pP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Fornire una solida preparazione di base in Fisica Classica e Moderna</a:t>
            </a:r>
          </a:p>
          <a:p>
            <a:pPr marL="342900" indent="-342900" algn="just">
              <a:spcAft>
                <a:spcPts val="1200"/>
              </a:spcAft>
              <a:buFont typeface="Arial" charset="0"/>
              <a:buChar char="•"/>
            </a:pP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Sviluppare la capacità di analizzare dati in ambito scientifico e tecnico (ALBO)</a:t>
            </a:r>
          </a:p>
          <a:p>
            <a:pPr algn="just"/>
            <a:endParaRPr lang="it-IT" sz="2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  corso di studi prevede </a:t>
            </a:r>
            <a:r>
              <a:rPr lang="it-IT" sz="2400" u="sng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lezioni frontali, esercitazioni ed attività pratiche di laboratorio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893640" y="234448"/>
            <a:ext cx="858386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ts val="5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CdL</a:t>
            </a:r>
            <a:r>
              <a:rPr lang="en-GB" sz="36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 </a:t>
            </a:r>
            <a:r>
              <a:rPr lang="en-GB" sz="36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Triennale</a:t>
            </a:r>
            <a:r>
              <a:rPr lang="en-GB" sz="36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 in FISICA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7736236" y="2237256"/>
            <a:ext cx="12700" cy="2514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tangolo arrotondato 13"/>
          <p:cNvSpPr/>
          <p:nvPr/>
        </p:nvSpPr>
        <p:spPr>
          <a:xfrm>
            <a:off x="8182038" y="4244024"/>
            <a:ext cx="3583887" cy="10156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8156638" y="4305580"/>
            <a:ext cx="341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Corso ha la durata di 3 anni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625" y="1324304"/>
            <a:ext cx="3504888" cy="22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54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969840" y="45526"/>
            <a:ext cx="858386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ts val="5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CdL</a:t>
            </a:r>
            <a:r>
              <a:rPr lang="en-GB" sz="36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 </a:t>
            </a:r>
            <a:r>
              <a:rPr lang="en-GB" sz="36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Triennale</a:t>
            </a:r>
            <a:r>
              <a:rPr lang="en-GB" sz="36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pple Chancery"/>
                <a:ea typeface="+mj-ea"/>
                <a:cs typeface="Apple Chancery"/>
              </a:rPr>
              <a:t> in FISICA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88" y="294148"/>
            <a:ext cx="1899294" cy="532328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133F1672-DBC1-F747-9A3F-67C15CDB9651}"/>
              </a:ext>
            </a:extLst>
          </p:cNvPr>
          <p:cNvGrpSpPr/>
          <p:nvPr/>
        </p:nvGrpSpPr>
        <p:grpSpPr>
          <a:xfrm>
            <a:off x="3532182" y="780332"/>
            <a:ext cx="5561180" cy="6032142"/>
            <a:chOff x="1943770" y="942660"/>
            <a:chExt cx="5625592" cy="616458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001DB50D-BC6C-DD43-BE5A-C41A67E43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3770" y="942660"/>
              <a:ext cx="5588000" cy="4648200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1D683E0-A9A8-9C42-A5A4-D5055775A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5962" y="5468940"/>
              <a:ext cx="5613400" cy="1638300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9CF3B6D-AFC8-2848-8A0D-9DFB2C8DBE01}"/>
              </a:ext>
            </a:extLst>
          </p:cNvPr>
          <p:cNvSpPr txBox="1"/>
          <p:nvPr/>
        </p:nvSpPr>
        <p:spPr>
          <a:xfrm>
            <a:off x="4718304" y="495438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III ANNO A.A. 2023-2024</a:t>
            </a:r>
          </a:p>
        </p:txBody>
      </p:sp>
    </p:spTree>
    <p:extLst>
      <p:ext uri="{BB962C8B-B14F-4D97-AF65-F5344CB8AC3E}">
        <p14:creationId xmlns:p14="http://schemas.microsoft.com/office/powerpoint/2010/main" val="2068433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83324" y="751512"/>
            <a:ext cx="10594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400" dirty="0">
              <a:latin typeface="Apple Chancery" charset="0"/>
              <a:ea typeface="Apple Chancery" charset="0"/>
              <a:cs typeface="Apple Chancery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it-IT" sz="24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Dall’A.A. 2015-16, l’accesso al corso di laurea in Fisica è </a:t>
            </a:r>
            <a:r>
              <a:rPr lang="it-IT" sz="2400" u="sng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numero non programmato</a:t>
            </a:r>
            <a:r>
              <a:rPr lang="it-IT" sz="24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342900" indent="-342900" algn="just">
              <a:buFont typeface="Arial" charset="0"/>
              <a:buChar char="•"/>
            </a:pPr>
            <a:endParaRPr lang="it-IT" sz="2400" dirty="0">
              <a:solidFill>
                <a:srgbClr val="37609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it-IT" sz="24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Possono accedere tutti gli studenti in possesso di un </a:t>
            </a:r>
            <a:r>
              <a:rPr lang="it-IT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diploma di scuola secondaria di secondo grado </a:t>
            </a:r>
            <a:r>
              <a:rPr lang="it-IT" sz="24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di altro titolo di studio conseguito all'estero e riconosciuto idoneo. </a:t>
            </a:r>
          </a:p>
          <a:p>
            <a:pPr marL="342900" indent="-342900" algn="just">
              <a:buFont typeface="Arial" charset="0"/>
              <a:buChar char="•"/>
            </a:pPr>
            <a:endParaRPr lang="it-IT" sz="2400" dirty="0">
              <a:solidFill>
                <a:srgbClr val="37609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it-IT" sz="24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Nell’A.A. 2024-2025 tutti gli studenti che hanno conseguito la maturità con un </a:t>
            </a:r>
            <a:r>
              <a:rPr lang="it-IT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voto inferiore a 80/100 e/o votazione in Matematica inferiore a 7/10 </a:t>
            </a:r>
            <a:r>
              <a:rPr lang="it-IT" sz="24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dovranno seguire i “Corsi Zero” per poter recuperare gli  Obblighi Formativi Aggiuntivi (OFA).</a:t>
            </a:r>
            <a:endParaRPr lang="it-IT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880940" y="102999"/>
            <a:ext cx="858386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ts val="5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Apple Chancery"/>
              </a:rPr>
              <a:t>CdL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Apple Chancery"/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Apple Chancery"/>
              </a:rPr>
              <a:t>Triennale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Apple Chancery"/>
              </a:rPr>
              <a:t> in FISICA</a:t>
            </a:r>
          </a:p>
        </p:txBody>
      </p:sp>
    </p:spTree>
    <p:extLst>
      <p:ext uri="{BB962C8B-B14F-4D97-AF65-F5344CB8AC3E}">
        <p14:creationId xmlns:p14="http://schemas.microsoft.com/office/powerpoint/2010/main" val="302700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122240" y="102999"/>
            <a:ext cx="858386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ts val="5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Apple Chancery"/>
              </a:rPr>
              <a:t>CdL</a:t>
            </a:r>
            <a:r>
              <a:rPr lang="en-GB" sz="36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Apple Chancery"/>
              </a:rPr>
              <a:t> </a:t>
            </a:r>
            <a:r>
              <a:rPr lang="en-GB" sz="3600" b="1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Apple Chancery"/>
              </a:rPr>
              <a:t>Triennale</a:t>
            </a:r>
            <a:r>
              <a:rPr lang="en-GB" sz="36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Apple Chancery"/>
              </a:rPr>
              <a:t> in FISICA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2A82FCD-3AC0-654E-6CEC-B8C111BD46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4" r="5046" b="37712"/>
          <a:stretch/>
        </p:blipFill>
        <p:spPr>
          <a:xfrm>
            <a:off x="272218" y="1119352"/>
            <a:ext cx="11050990" cy="45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12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1399136" y="60634"/>
            <a:ext cx="8643499" cy="1471612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accent1">
                    <a:lumMod val="50000"/>
                  </a:schemeClr>
                </a:solidFill>
                <a:cs typeface="Apple Chancery"/>
              </a:rPr>
              <a:t>Il Corso di Laurea Magistrale Internazionale in </a:t>
            </a:r>
            <a:r>
              <a:rPr lang="it-IT" sz="4000" dirty="0">
                <a:solidFill>
                  <a:schemeClr val="accent5">
                    <a:lumMod val="75000"/>
                  </a:schemeClr>
                </a:solidFill>
                <a:cs typeface="Apple Chancery"/>
              </a:rPr>
              <a:t>PHYSICS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3" y="1954929"/>
            <a:ext cx="5242720" cy="294814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F77016-9FF2-9BE3-45AB-EE0F11D113FA}"/>
              </a:ext>
            </a:extLst>
          </p:cNvPr>
          <p:cNvSpPr txBox="1"/>
          <p:nvPr/>
        </p:nvSpPr>
        <p:spPr>
          <a:xfrm>
            <a:off x="5201059" y="1673140"/>
            <a:ext cx="67272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it-IT" sz="24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Corso di Laurea Magistrale Internazionale in </a:t>
            </a:r>
            <a:r>
              <a:rPr lang="it-IT" sz="2400" dirty="0" err="1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Physics</a:t>
            </a:r>
            <a:r>
              <a:rPr lang="it-IT" sz="24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fornisce allo studente approfondimenti disciplinari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t-IT" sz="24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 </a:t>
            </a:r>
            <a:r>
              <a:rPr lang="it-IT" sz="2400" u="sng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estendono e rafforzano le conoscenze acquisite nel percorso triennale</a:t>
            </a:r>
            <a:r>
              <a:rPr lang="it-IT" sz="24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in settori specifici della fisica sia di base che più specialistici,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t-IT" sz="24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it-IT" sz="2400" u="sng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stretta sinergia con l’attività di ricerca </a:t>
            </a:r>
            <a:r>
              <a:rPr lang="it-IT" sz="24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svolta dai docenti del DFA.</a:t>
            </a:r>
          </a:p>
          <a:p>
            <a:endParaRPr lang="it-IT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A50F439-0A20-6780-E11A-44FA03C79FC3}"/>
              </a:ext>
            </a:extLst>
          </p:cNvPr>
          <p:cNvGrpSpPr/>
          <p:nvPr/>
        </p:nvGrpSpPr>
        <p:grpSpPr>
          <a:xfrm>
            <a:off x="590768" y="5184859"/>
            <a:ext cx="2640981" cy="707887"/>
            <a:chOff x="590768" y="5184859"/>
            <a:chExt cx="2640981" cy="707887"/>
          </a:xfrm>
        </p:grpSpPr>
        <p:sp>
          <p:nvSpPr>
            <p:cNvPr id="7" name="Rettangolo arrotondato 13">
              <a:extLst>
                <a:ext uri="{FF2B5EF4-FFF2-40B4-BE49-F238E27FC236}">
                  <a16:creationId xmlns:a16="http://schemas.microsoft.com/office/drawing/2014/main" id="{FB3C6055-BBDC-0007-0D61-3DDEA7C22931}"/>
                </a:ext>
              </a:extLst>
            </p:cNvPr>
            <p:cNvSpPr/>
            <p:nvPr/>
          </p:nvSpPr>
          <p:spPr>
            <a:xfrm>
              <a:off x="590768" y="5184860"/>
              <a:ext cx="2640981" cy="70788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C951C83-6704-BD14-0CF2-29CE1DA91948}"/>
                </a:ext>
              </a:extLst>
            </p:cNvPr>
            <p:cNvSpPr txBox="1"/>
            <p:nvPr/>
          </p:nvSpPr>
          <p:spPr>
            <a:xfrm>
              <a:off x="590768" y="5184859"/>
              <a:ext cx="26409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Il Corso ha la durata di 2 anni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064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054350" y="165586"/>
            <a:ext cx="608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CdL</a:t>
            </a:r>
            <a:r>
              <a:rPr lang="en-GB" sz="28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8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Magistrale</a:t>
            </a:r>
            <a:r>
              <a:rPr lang="en-GB" sz="28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PHYSICS</a:t>
            </a:r>
          </a:p>
        </p:txBody>
      </p:sp>
      <p:pic>
        <p:nvPicPr>
          <p:cNvPr id="5" name="Immagine 4" descr="Immagine che contiene uomo, interno, muro, vestiti&#10;&#10;Descrizione generata automaticamente">
            <a:extLst>
              <a:ext uri="{FF2B5EF4-FFF2-40B4-BE49-F238E27FC236}">
                <a16:creationId xmlns:a16="http://schemas.microsoft.com/office/drawing/2014/main" id="{9B563922-3725-5274-1BF7-7F62AD596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8"/>
          <a:stretch/>
        </p:blipFill>
        <p:spPr>
          <a:xfrm>
            <a:off x="6556" y="4008334"/>
            <a:ext cx="3970283" cy="2160860"/>
          </a:xfrm>
          <a:prstGeom prst="rect">
            <a:avLst/>
          </a:prstGeom>
        </p:spPr>
      </p:pic>
      <p:pic>
        <p:nvPicPr>
          <p:cNvPr id="9" name="Immagine 8" descr="Immagine che contiene vestiti, interno, persona, uomo&#10;&#10;Descrizione generata automaticamente">
            <a:extLst>
              <a:ext uri="{FF2B5EF4-FFF2-40B4-BE49-F238E27FC236}">
                <a16:creationId xmlns:a16="http://schemas.microsoft.com/office/drawing/2014/main" id="{64A329F9-9195-44B1-824C-0F1EC8705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818" y="4217876"/>
            <a:ext cx="3996671" cy="2120900"/>
          </a:xfrm>
          <a:prstGeom prst="rect">
            <a:avLst/>
          </a:prstGeom>
        </p:spPr>
      </p:pic>
      <p:pic>
        <p:nvPicPr>
          <p:cNvPr id="11" name="Immagine 10" descr="Immagine che contiene testo, schermata, Viso umano, Sito Web&#10;&#10;Descrizione generata automaticamente">
            <a:extLst>
              <a:ext uri="{FF2B5EF4-FFF2-40B4-BE49-F238E27FC236}">
                <a16:creationId xmlns:a16="http://schemas.microsoft.com/office/drawing/2014/main" id="{1E0401D1-78CE-5D2B-39F9-C05F75A614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8" b="56092"/>
          <a:stretch/>
        </p:blipFill>
        <p:spPr>
          <a:xfrm>
            <a:off x="8827780" y="2275989"/>
            <a:ext cx="3167180" cy="1732345"/>
          </a:xfrm>
          <a:prstGeom prst="rect">
            <a:avLst/>
          </a:prstGeom>
        </p:spPr>
      </p:pic>
      <p:pic>
        <p:nvPicPr>
          <p:cNvPr id="13" name="Immagine 12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657BAC92-DF2B-8D50-DA53-98A7B575F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40" y="1308100"/>
            <a:ext cx="5982554" cy="2700234"/>
          </a:xfrm>
          <a:prstGeom prst="rect">
            <a:avLst/>
          </a:prstGeom>
        </p:spPr>
      </p:pic>
      <p:pic>
        <p:nvPicPr>
          <p:cNvPr id="15" name="Immagine 14" descr="Immagine che contiene vestiti, persona, uomo, interno&#10;&#10;Descrizione generata automaticamente">
            <a:extLst>
              <a:ext uri="{FF2B5EF4-FFF2-40B4-BE49-F238E27FC236}">
                <a16:creationId xmlns:a16="http://schemas.microsoft.com/office/drawing/2014/main" id="{780703A8-735C-B6C8-A626-F4FCD4565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17" y="4237534"/>
            <a:ext cx="2607222" cy="203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2720320" y="-73051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4000" b="1" dirty="0" err="1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Apple Chancery"/>
              </a:rPr>
              <a:t>Astrophysics</a:t>
            </a:r>
            <a:endParaRPr lang="it-IT" sz="4000" b="1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  <a:ea typeface="+mn-ea"/>
              <a:cs typeface="Apple Chancery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490096" y="400100"/>
            <a:ext cx="6462464" cy="48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endParaRPr lang="it-IT" b="1" cap="small" dirty="0">
              <a:solidFill>
                <a:srgbClr val="C00000"/>
              </a:solidFill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3F2BBA8-0F85-4A6D-A25A-85304637BF84}"/>
              </a:ext>
            </a:extLst>
          </p:cNvPr>
          <p:cNvSpPr txBox="1">
            <a:spLocks/>
          </p:cNvSpPr>
          <p:nvPr/>
        </p:nvSpPr>
        <p:spPr>
          <a:xfrm>
            <a:off x="910735" y="1560881"/>
            <a:ext cx="8280920" cy="1997988"/>
          </a:xfrm>
          <a:prstGeom prst="rect">
            <a:avLst/>
          </a:prstGeom>
        </p:spPr>
        <p:txBody>
          <a:bodyPr tIns="0">
            <a:no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70332" indent="-342900">
              <a:buFont typeface="Wingdings" charset="2"/>
              <a:buChar char="v"/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Cosmologia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Fisica stellare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Evoluzione stellare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Fisica Solare</a:t>
            </a:r>
          </a:p>
        </p:txBody>
      </p:sp>
      <p:pic>
        <p:nvPicPr>
          <p:cNvPr id="25" name="Picture 2" descr="isultati immagini per galass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60" y="1152736"/>
            <a:ext cx="5174587" cy="199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/>
          <p:nvPr/>
        </p:nvPicPr>
        <p:blipFill>
          <a:blip r:embed="rId3"/>
          <a:stretch/>
        </p:blipFill>
        <p:spPr>
          <a:xfrm>
            <a:off x="623335" y="3558868"/>
            <a:ext cx="4011727" cy="2163563"/>
          </a:xfrm>
          <a:prstGeom prst="rect">
            <a:avLst/>
          </a:prstGeom>
          <a:ln>
            <a:noFill/>
          </a:ln>
        </p:spPr>
      </p:pic>
      <p:pic>
        <p:nvPicPr>
          <p:cNvPr id="27" name="Picture 8"/>
          <p:cNvPicPr/>
          <p:nvPr/>
        </p:nvPicPr>
        <p:blipFill>
          <a:blip r:embed="rId4"/>
          <a:stretch/>
        </p:blipFill>
        <p:spPr>
          <a:xfrm>
            <a:off x="4922462" y="3558868"/>
            <a:ext cx="3314700" cy="1924957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Biblioteca dell'Osservatorio Astrofisico di Catania">
            <a:extLst>
              <a:ext uri="{FF2B5EF4-FFF2-40B4-BE49-F238E27FC236}">
                <a16:creationId xmlns:a16="http://schemas.microsoft.com/office/drawing/2014/main" id="{F6D8A34C-A3CF-C47E-95E7-AA99BA809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654" y="3495710"/>
            <a:ext cx="2946071" cy="220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4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2715486" y="27038"/>
            <a:ext cx="8229600" cy="8080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40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Apple Chancery"/>
              </a:rPr>
              <a:t>Applied</a:t>
            </a:r>
            <a:r>
              <a:rPr lang="it-IT" sz="40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Apple Chancery"/>
              </a:rPr>
              <a:t> </a:t>
            </a:r>
            <a:r>
              <a:rPr lang="it-IT" sz="40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Apple Chancery"/>
              </a:rPr>
              <a:t>Physics</a:t>
            </a:r>
            <a:endParaRPr lang="it-IT" sz="40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  <a:ea typeface="+mn-ea"/>
              <a:cs typeface="Apple Chancery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490096" y="400100"/>
            <a:ext cx="6462464" cy="48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endParaRPr lang="it-IT" b="1" cap="small" dirty="0">
              <a:solidFill>
                <a:srgbClr val="C00000"/>
              </a:solidFill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3F2BBA8-0F85-4A6D-A25A-85304637BF84}"/>
              </a:ext>
            </a:extLst>
          </p:cNvPr>
          <p:cNvSpPr txBox="1">
            <a:spLocks/>
          </p:cNvSpPr>
          <p:nvPr/>
        </p:nvSpPr>
        <p:spPr>
          <a:xfrm>
            <a:off x="4171213" y="1152546"/>
            <a:ext cx="7731380" cy="1983220"/>
          </a:xfrm>
          <a:prstGeom prst="rect">
            <a:avLst/>
          </a:prstGeom>
        </p:spPr>
        <p:txBody>
          <a:bodyPr tIns="0">
            <a:no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70332" indent="-342900">
              <a:buFont typeface="Wingdings" charset="2"/>
              <a:buChar char="v"/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Archeometria 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Radiografia muonica per sistemi di monitoraggio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Diagnostica non invasiva 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Dosimetria in ambito clinico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76" y="3359731"/>
            <a:ext cx="216447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344" y="3616909"/>
            <a:ext cx="3756554" cy="1655716"/>
          </a:xfrm>
          <a:prstGeom prst="rect">
            <a:avLst/>
          </a:prstGeom>
        </p:spPr>
      </p:pic>
      <p:pic>
        <p:nvPicPr>
          <p:cNvPr id="10" name="Immagine 9" descr="ricostruzione 3D percentua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1" b="8727"/>
          <a:stretch>
            <a:fillRect/>
          </a:stretch>
        </p:blipFill>
        <p:spPr bwMode="auto">
          <a:xfrm>
            <a:off x="9087337" y="3535070"/>
            <a:ext cx="2728551" cy="17375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2242345" y="3616909"/>
            <a:ext cx="2784780" cy="1655716"/>
            <a:chOff x="6352202" y="1610838"/>
            <a:chExt cx="3713040" cy="2207621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2202" y="1610838"/>
              <a:ext cx="3713040" cy="2207621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14" name="CasellaDiTesto 13"/>
            <p:cNvSpPr txBox="1"/>
            <p:nvPr/>
          </p:nvSpPr>
          <p:spPr>
            <a:xfrm>
              <a:off x="7672381" y="1766521"/>
              <a:ext cx="620256" cy="40010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defTabSz="342900"/>
              <a:r>
                <a:rPr lang="it-IT" sz="1350" dirty="0">
                  <a:solidFill>
                    <a:prstClr val="black"/>
                  </a:solidFill>
                  <a:latin typeface="Corbel" panose="020B0503020204020204"/>
                </a:rPr>
                <a:t>+2</a:t>
              </a:r>
              <a:r>
                <a:rPr lang="it-IT" sz="1350" dirty="0">
                  <a:solidFill>
                    <a:prstClr val="black"/>
                  </a:solidFill>
                  <a:latin typeface="Symbol" panose="05050102010706020507" pitchFamily="18" charset="2"/>
                </a:rPr>
                <a:t>s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7647350" y="2479789"/>
              <a:ext cx="579645" cy="40010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defTabSz="342900"/>
              <a:r>
                <a:rPr lang="it-IT" sz="1350" dirty="0">
                  <a:solidFill>
                    <a:prstClr val="black"/>
                  </a:solidFill>
                  <a:latin typeface="Corbel" panose="020B0503020204020204"/>
                </a:rPr>
                <a:t>-2</a:t>
              </a:r>
              <a:r>
                <a:rPr lang="it-IT" sz="1350" dirty="0">
                  <a:solidFill>
                    <a:prstClr val="black"/>
                  </a:solidFill>
                  <a:latin typeface="Symbol" panose="05050102010706020507" pitchFamily="18" charset="2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6677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2720320" y="-73051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40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Apple Chancery"/>
              </a:rPr>
              <a:t>Condensed</a:t>
            </a:r>
            <a:r>
              <a:rPr lang="it-IT" sz="40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Apple Chancery"/>
              </a:rPr>
              <a:t> </a:t>
            </a:r>
            <a:r>
              <a:rPr lang="it-IT" sz="40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Apple Chancery"/>
              </a:rPr>
              <a:t>Matter</a:t>
            </a:r>
            <a:r>
              <a:rPr lang="it-IT" sz="40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Apple Chancery"/>
              </a:rPr>
              <a:t> </a:t>
            </a:r>
            <a:r>
              <a:rPr lang="it-IT" sz="40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Apple Chancery"/>
              </a:rPr>
              <a:t>Physics</a:t>
            </a:r>
            <a:endParaRPr lang="it-IT" sz="40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  <a:ea typeface="+mn-ea"/>
              <a:cs typeface="Apple Chancery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490096" y="400100"/>
            <a:ext cx="6462464" cy="48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endParaRPr lang="it-IT" b="1" cap="small" dirty="0">
              <a:solidFill>
                <a:srgbClr val="C00000"/>
              </a:solidFill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3F2BBA8-0F85-4A6D-A25A-85304637BF84}"/>
              </a:ext>
            </a:extLst>
          </p:cNvPr>
          <p:cNvSpPr txBox="1">
            <a:spLocks/>
          </p:cNvSpPr>
          <p:nvPr/>
        </p:nvSpPr>
        <p:spPr>
          <a:xfrm>
            <a:off x="3825419" y="1393086"/>
            <a:ext cx="8280920" cy="2304256"/>
          </a:xfrm>
          <a:prstGeom prst="rect">
            <a:avLst/>
          </a:prstGeom>
        </p:spPr>
        <p:txBody>
          <a:bodyPr tIns="0">
            <a:no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70332" indent="-342900">
              <a:buFont typeface="Wingdings" charset="2"/>
              <a:buChar char="v"/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Fisica dello stato solido, Fotonica, Semiconduttori,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Nanostrutture</a:t>
            </a:r>
            <a:endParaRPr lang="it-IT" sz="20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0332" indent="-342900">
              <a:buFont typeface="Wingdings" charset="2"/>
              <a:buChar char="v"/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Materiali innovativi e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nanostrutturati</a:t>
            </a:r>
            <a:endParaRPr lang="it-IT" sz="20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0332" indent="-342900">
              <a:buFont typeface="Wingdings" charset="2"/>
              <a:buChar char="v"/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Tecniche di sintesi, analisi,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modeling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prototipazione</a:t>
            </a:r>
          </a:p>
          <a:p>
            <a:pPr marL="370332" indent="-342900">
              <a:buFont typeface="Wingdings" charset="2"/>
              <a:buChar char="v"/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Applicazioni in microelettronica, energia, sensoristica, ambiente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12288" y="951459"/>
            <a:ext cx="1138984" cy="7972888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337691" y="1266347"/>
            <a:ext cx="3382615" cy="1852874"/>
            <a:chOff x="426224" y="4293096"/>
            <a:chExt cx="3888432" cy="1944216"/>
          </a:xfrm>
        </p:grpSpPr>
        <p:sp>
          <p:nvSpPr>
            <p:cNvPr id="10" name="Cubo 9"/>
            <p:cNvSpPr/>
            <p:nvPr/>
          </p:nvSpPr>
          <p:spPr>
            <a:xfrm>
              <a:off x="745864" y="4858041"/>
              <a:ext cx="3024336" cy="538966"/>
            </a:xfrm>
            <a:prstGeom prst="cube">
              <a:avLst>
                <a:gd name="adj" fmla="val 7419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466362" y="4365104"/>
              <a:ext cx="147668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b="1" dirty="0" err="1">
                  <a:solidFill>
                    <a:srgbClr val="FF0000"/>
                  </a:solidFill>
                </a:rPr>
                <a:t>Thin</a:t>
              </a:r>
              <a:r>
                <a:rPr lang="it-IT" sz="2400" b="1" dirty="0">
                  <a:solidFill>
                    <a:srgbClr val="FF0000"/>
                  </a:solidFill>
                </a:rPr>
                <a:t> </a:t>
              </a:r>
              <a:r>
                <a:rPr lang="it-IT" sz="2400" b="1" dirty="0" err="1">
                  <a:solidFill>
                    <a:srgbClr val="FF0000"/>
                  </a:solidFill>
                </a:rPr>
                <a:t>Films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1505754" y="5482034"/>
              <a:ext cx="144065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b="1" dirty="0" err="1">
                  <a:solidFill>
                    <a:srgbClr val="FF0000"/>
                  </a:solidFill>
                </a:rPr>
                <a:t>SiC</a:t>
              </a:r>
              <a:r>
                <a:rPr lang="it-IT" sz="1600" b="1" dirty="0">
                  <a:solidFill>
                    <a:srgbClr val="FF0000"/>
                  </a:solidFill>
                </a:rPr>
                <a:t>, </a:t>
              </a:r>
              <a:r>
                <a:rPr lang="it-IT" sz="1600" b="1" dirty="0" err="1">
                  <a:solidFill>
                    <a:srgbClr val="FF0000"/>
                  </a:solidFill>
                </a:rPr>
                <a:t>GaN</a:t>
              </a:r>
              <a:endParaRPr lang="it-IT" sz="1600" b="1" dirty="0">
                <a:solidFill>
                  <a:srgbClr val="FF0000"/>
                </a:solidFill>
              </a:endParaRPr>
            </a:p>
            <a:p>
              <a:r>
                <a:rPr lang="it-IT" sz="1600" b="1" dirty="0">
                  <a:solidFill>
                    <a:srgbClr val="FF0000"/>
                  </a:solidFill>
                </a:rPr>
                <a:t>TCO </a:t>
              </a:r>
              <a:r>
                <a:rPr lang="it-IT" sz="1600" b="1" dirty="0" err="1">
                  <a:solidFill>
                    <a:srgbClr val="FF0000"/>
                  </a:solidFill>
                </a:rPr>
                <a:t>multilayer</a:t>
              </a:r>
              <a:endParaRPr lang="it-IT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426224" y="4293096"/>
              <a:ext cx="3888432" cy="1944216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337691" y="3647437"/>
            <a:ext cx="3888432" cy="1944216"/>
            <a:chOff x="4716016" y="4293096"/>
            <a:chExt cx="3888432" cy="1944216"/>
          </a:xfrm>
        </p:grpSpPr>
        <p:sp>
          <p:nvSpPr>
            <p:cNvPr id="15" name="Rettangolo 14"/>
            <p:cNvSpPr/>
            <p:nvPr/>
          </p:nvSpPr>
          <p:spPr>
            <a:xfrm>
              <a:off x="5436096" y="4382392"/>
              <a:ext cx="21547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b="1" dirty="0" err="1">
                  <a:solidFill>
                    <a:srgbClr val="FF0000"/>
                  </a:solidFill>
                </a:rPr>
                <a:t>Nanostructures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Cubo 15"/>
            <p:cNvSpPr/>
            <p:nvPr/>
          </p:nvSpPr>
          <p:spPr>
            <a:xfrm rot="7300086">
              <a:off x="5105735" y="4934502"/>
              <a:ext cx="578246" cy="616021"/>
            </a:xfrm>
            <a:prstGeom prst="cube">
              <a:avLst>
                <a:gd name="adj" fmla="val 74194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ilindro 16"/>
            <p:cNvSpPr/>
            <p:nvPr/>
          </p:nvSpPr>
          <p:spPr>
            <a:xfrm rot="600000">
              <a:off x="7680463" y="4808235"/>
              <a:ext cx="288032" cy="714970"/>
            </a:xfrm>
            <a:prstGeom prst="can">
              <a:avLst/>
            </a:prstGeom>
            <a:solidFill>
              <a:schemeClr val="bg2">
                <a:lumMod val="75000"/>
              </a:schemeClr>
            </a:solidFill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17"/>
            <p:cNvSpPr/>
            <p:nvPr/>
          </p:nvSpPr>
          <p:spPr>
            <a:xfrm>
              <a:off x="5775285" y="5006998"/>
              <a:ext cx="360000" cy="396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freezing" dir="t"/>
            </a:scene3d>
            <a:sp3d extrusionH="1270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ubo 18"/>
            <p:cNvSpPr/>
            <p:nvPr/>
          </p:nvSpPr>
          <p:spPr>
            <a:xfrm rot="8044171">
              <a:off x="6658742" y="4963110"/>
              <a:ext cx="159864" cy="616021"/>
            </a:xfrm>
            <a:prstGeom prst="cube">
              <a:avLst>
                <a:gd name="adj" fmla="val 74194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ubo 19"/>
            <p:cNvSpPr/>
            <p:nvPr/>
          </p:nvSpPr>
          <p:spPr>
            <a:xfrm rot="12720000">
              <a:off x="6791056" y="4962411"/>
              <a:ext cx="159864" cy="616021"/>
            </a:xfrm>
            <a:prstGeom prst="cube">
              <a:avLst>
                <a:gd name="adj" fmla="val 74194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ubo 20"/>
            <p:cNvSpPr/>
            <p:nvPr/>
          </p:nvSpPr>
          <p:spPr>
            <a:xfrm rot="12720000">
              <a:off x="7131537" y="5023175"/>
              <a:ext cx="159864" cy="616021"/>
            </a:xfrm>
            <a:prstGeom prst="cube">
              <a:avLst>
                <a:gd name="adj" fmla="val 74194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Cubo 21"/>
            <p:cNvSpPr/>
            <p:nvPr/>
          </p:nvSpPr>
          <p:spPr>
            <a:xfrm rot="8044171">
              <a:off x="7085645" y="4887462"/>
              <a:ext cx="159864" cy="616021"/>
            </a:xfrm>
            <a:prstGeom prst="cube">
              <a:avLst>
                <a:gd name="adj" fmla="val 74194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5230769" y="5568279"/>
              <a:ext cx="266451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b="1" dirty="0">
                  <a:solidFill>
                    <a:srgbClr val="FF0000"/>
                  </a:solidFill>
                </a:rPr>
                <a:t>Si, </a:t>
              </a:r>
              <a:r>
                <a:rPr lang="it-IT" sz="1600" b="1" dirty="0" err="1">
                  <a:solidFill>
                    <a:srgbClr val="FF0000"/>
                  </a:solidFill>
                </a:rPr>
                <a:t>Ge</a:t>
              </a:r>
              <a:r>
                <a:rPr lang="it-IT" sz="1600" b="1" dirty="0">
                  <a:solidFill>
                    <a:srgbClr val="FF0000"/>
                  </a:solidFill>
                </a:rPr>
                <a:t>, </a:t>
              </a:r>
              <a:r>
                <a:rPr lang="it-IT" sz="1600" b="1" dirty="0" err="1">
                  <a:solidFill>
                    <a:srgbClr val="FF0000"/>
                  </a:solidFill>
                </a:rPr>
                <a:t>ZnO</a:t>
              </a:r>
              <a:r>
                <a:rPr lang="it-IT" sz="1600" b="1" dirty="0">
                  <a:solidFill>
                    <a:srgbClr val="FF0000"/>
                  </a:solidFill>
                </a:rPr>
                <a:t>, </a:t>
              </a:r>
              <a:r>
                <a:rPr lang="it-IT" sz="1600" b="1" dirty="0" err="1">
                  <a:solidFill>
                    <a:srgbClr val="FF0000"/>
                  </a:solidFill>
                </a:rPr>
                <a:t>NiO</a:t>
              </a:r>
              <a:r>
                <a:rPr lang="it-IT" sz="1600" b="1" dirty="0">
                  <a:solidFill>
                    <a:srgbClr val="FF0000"/>
                  </a:solidFill>
                </a:rPr>
                <a:t>, WO</a:t>
              </a:r>
              <a:r>
                <a:rPr lang="it-IT" sz="1600" b="1" baseline="-25000" dirty="0">
                  <a:solidFill>
                    <a:srgbClr val="FF0000"/>
                  </a:solidFill>
                </a:rPr>
                <a:t>3</a:t>
              </a:r>
              <a:endParaRPr lang="it-IT" sz="1600" b="1" dirty="0">
                <a:solidFill>
                  <a:srgbClr val="FF0000"/>
                </a:solidFill>
              </a:endParaRPr>
            </a:p>
            <a:p>
              <a:r>
                <a:rPr lang="it-IT" sz="1600" b="1" dirty="0" err="1">
                  <a:solidFill>
                    <a:srgbClr val="FF0000"/>
                  </a:solidFill>
                </a:rPr>
                <a:t>Graphene</a:t>
              </a:r>
              <a:r>
                <a:rPr lang="it-IT" sz="1600" b="1" dirty="0">
                  <a:solidFill>
                    <a:srgbClr val="FF0000"/>
                  </a:solidFill>
                </a:rPr>
                <a:t>, </a:t>
              </a:r>
              <a:r>
                <a:rPr lang="it-IT" sz="1600" b="1" dirty="0" err="1">
                  <a:solidFill>
                    <a:srgbClr val="FF0000"/>
                  </a:solidFill>
                </a:rPr>
                <a:t>Au</a:t>
              </a:r>
              <a:r>
                <a:rPr lang="it-IT" sz="1600" b="1" dirty="0">
                  <a:solidFill>
                    <a:srgbClr val="FF0000"/>
                  </a:solidFill>
                </a:rPr>
                <a:t>, </a:t>
              </a:r>
              <a:r>
                <a:rPr lang="it-IT" sz="1600" b="1" dirty="0" err="1">
                  <a:solidFill>
                    <a:srgbClr val="FF0000"/>
                  </a:solidFill>
                </a:rPr>
                <a:t>Pt</a:t>
              </a:r>
              <a:r>
                <a:rPr lang="it-IT" sz="1600" b="1" dirty="0">
                  <a:solidFill>
                    <a:srgbClr val="FF0000"/>
                  </a:solidFill>
                </a:rPr>
                <a:t>, Pd, Ag, Ni, </a:t>
              </a:r>
              <a:endParaRPr lang="it-IT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4716016" y="4293096"/>
              <a:ext cx="3888432" cy="1944216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420785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9CE079615D884A940FCB6663749814" ma:contentTypeVersion="12" ma:contentTypeDescription="Create a new document." ma:contentTypeScope="" ma:versionID="730a3498471033da2349798728f12144">
  <xsd:schema xmlns:xsd="http://www.w3.org/2001/XMLSchema" xmlns:xs="http://www.w3.org/2001/XMLSchema" xmlns:p="http://schemas.microsoft.com/office/2006/metadata/properties" xmlns:ns3="c224ffea-49cd-4700-9eee-e6fd160cd816" xmlns:ns4="d543374b-509c-4350-a5c8-3c1bd8055ec5" targetNamespace="http://schemas.microsoft.com/office/2006/metadata/properties" ma:root="true" ma:fieldsID="8e3cb5a327f01176a942c93285e0e7f8" ns3:_="" ns4:_="">
    <xsd:import namespace="c224ffea-49cd-4700-9eee-e6fd160cd816"/>
    <xsd:import namespace="d543374b-509c-4350-a5c8-3c1bd8055e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24ffea-49cd-4700-9eee-e6fd160cd8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3374b-509c-4350-a5c8-3c1bd8055ec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694CC2E-81AE-412E-A18E-BB25285B17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24ffea-49cd-4700-9eee-e6fd160cd816"/>
    <ds:schemaRef ds:uri="d543374b-509c-4350-a5c8-3c1bd8055e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6A7A6B-3949-4E1B-BAB3-FDC63B06C8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0E3395-82EA-4C3E-97EF-88C74BF5F12D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d543374b-509c-4350-a5c8-3c1bd8055ec5"/>
    <ds:schemaRef ds:uri="http://schemas.openxmlformats.org/package/2006/metadata/core-properties"/>
    <ds:schemaRef ds:uri="c224ffea-49cd-4700-9eee-e6fd160cd81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818</Words>
  <Application>Microsoft Macintosh PowerPoint</Application>
  <PresentationFormat>Widescreen</PresentationFormat>
  <Paragraphs>117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20</vt:i4>
      </vt:variant>
    </vt:vector>
  </HeadingPairs>
  <TitlesOfParts>
    <vt:vector size="33" baseType="lpstr">
      <vt:lpstr>Apple Chancery</vt:lpstr>
      <vt:lpstr>Arial</vt:lpstr>
      <vt:lpstr>Calibri</vt:lpstr>
      <vt:lpstr>Comic Sans MS</vt:lpstr>
      <vt:lpstr>Corbel</vt:lpstr>
      <vt:lpstr>Georgia</vt:lpstr>
      <vt:lpstr>Symbol</vt:lpstr>
      <vt:lpstr>Verdana</vt:lpstr>
      <vt:lpstr>Wingdings</vt:lpstr>
      <vt:lpstr>Wingdings 2</vt:lpstr>
      <vt:lpstr>Tema di Office</vt:lpstr>
      <vt:lpstr>1_Tema di Office</vt:lpstr>
      <vt:lpstr>2_Tema di Office</vt:lpstr>
      <vt:lpstr>Corsi di Studio offerti  dal Dipartimento di Fisica e Astronomia “Ettore Majorana”</vt:lpstr>
      <vt:lpstr>Presentazione standard di PowerPoint</vt:lpstr>
      <vt:lpstr>Presentazione standard di PowerPoint</vt:lpstr>
      <vt:lpstr>Presentazione standard di PowerPoint</vt:lpstr>
      <vt:lpstr>Il Corso di Laurea Magistrale Internazionale in PHYSICS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Ciao sono Marina</dc:title>
  <dc:creator>Marina Caruso</dc:creator>
  <cp:lastModifiedBy>Elena Irene Geraci</cp:lastModifiedBy>
  <cp:revision>19</cp:revision>
  <cp:lastPrinted>2021-11-08T11:31:05Z</cp:lastPrinted>
  <dcterms:created xsi:type="dcterms:W3CDTF">2021-11-05T11:52:19Z</dcterms:created>
  <dcterms:modified xsi:type="dcterms:W3CDTF">2024-04-09T20:21:10Z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0x0101003E9CE079615D884A940FCB6663749814</vt:lpwstr>
  </property>
</Properties>
</file>