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85" r:id="rId3"/>
    <p:sldId id="325" r:id="rId4"/>
    <p:sldId id="324" r:id="rId5"/>
    <p:sldId id="295" r:id="rId6"/>
    <p:sldId id="326" r:id="rId7"/>
    <p:sldId id="297" r:id="rId8"/>
    <p:sldId id="299" r:id="rId9"/>
    <p:sldId id="298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27" r:id="rId26"/>
    <p:sldId id="336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37" r:id="rId36"/>
    <p:sldId id="338" r:id="rId37"/>
    <p:sldId id="339" r:id="rId38"/>
    <p:sldId id="340" r:id="rId39"/>
    <p:sldId id="318" r:id="rId40"/>
    <p:sldId id="341" r:id="rId41"/>
    <p:sldId id="321" r:id="rId42"/>
    <p:sldId id="322" r:id="rId43"/>
    <p:sldId id="323" r:id="rId4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9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8288D7-F3C6-0145-A2BF-AB657E26FD41}" v="1" dt="2025-03-16T17:12:03.97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4"/>
  </p:normalViewPr>
  <p:slideViewPr>
    <p:cSldViewPr snapToGrid="0" snapToObjects="1">
      <p:cViewPr varScale="1">
        <p:scale>
          <a:sx n="73" d="100"/>
          <a:sy n="73" d="100"/>
        </p:scale>
        <p:origin x="1784" y="20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sa Gulino" userId="f142fa7b-6426-4253-b60c-53e82579eb72" providerId="ADAL" clId="{718288D7-F3C6-0145-A2BF-AB657E26FD41}"/>
    <pc:docChg chg="custSel modSld">
      <pc:chgData name="Marisa Gulino" userId="f142fa7b-6426-4253-b60c-53e82579eb72" providerId="ADAL" clId="{718288D7-F3C6-0145-A2BF-AB657E26FD41}" dt="2025-03-16T17:12:03.979" v="1"/>
      <pc:docMkLst>
        <pc:docMk/>
      </pc:docMkLst>
      <pc:sldChg chg="addSp delSp modSp mod">
        <pc:chgData name="Marisa Gulino" userId="f142fa7b-6426-4253-b60c-53e82579eb72" providerId="ADAL" clId="{718288D7-F3C6-0145-A2BF-AB657E26FD41}" dt="2025-03-16T17:12:03.979" v="1"/>
        <pc:sldMkLst>
          <pc:docMk/>
          <pc:sldMk cId="0" sldId="256"/>
        </pc:sldMkLst>
        <pc:spChg chg="add mod">
          <ac:chgData name="Marisa Gulino" userId="f142fa7b-6426-4253-b60c-53e82579eb72" providerId="ADAL" clId="{718288D7-F3C6-0145-A2BF-AB657E26FD41}" dt="2025-03-16T17:12:03.979" v="1"/>
          <ac:spMkLst>
            <pc:docMk/>
            <pc:sldMk cId="0" sldId="256"/>
            <ac:spMk id="2" creationId="{E77A2A16-88D6-C41D-5634-6EAC354471EB}"/>
          </ac:spMkLst>
        </pc:spChg>
        <pc:spChg chg="del">
          <ac:chgData name="Marisa Gulino" userId="f142fa7b-6426-4253-b60c-53e82579eb72" providerId="ADAL" clId="{718288D7-F3C6-0145-A2BF-AB657E26FD41}" dt="2025-03-16T17:12:03.120" v="0" actId="478"/>
          <ac:spMkLst>
            <pc:docMk/>
            <pc:sldMk cId="0" sldId="256"/>
            <ac:spMk id="238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F7244-DA20-0548-A921-7DEF95A3F731}" type="datetimeFigureOut">
              <a:rPr lang="en-US" smtClean="0"/>
              <a:t>3/16/25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042CA-02E5-1647-A351-69384A24488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411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6" name="Shape 2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52813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2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41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 Text"/>
          <p:cNvSpPr txBox="1">
            <a:spLocks noGrp="1"/>
          </p:cNvSpPr>
          <p:nvPr>
            <p:ph type="title"/>
          </p:nvPr>
        </p:nvSpPr>
        <p:spPr>
          <a:xfrm>
            <a:off x="3244242" y="4344"/>
            <a:ext cx="6516316" cy="1058627"/>
          </a:xfrm>
          <a:prstGeom prst="rect">
            <a:avLst/>
          </a:prstGeom>
        </p:spPr>
        <p:txBody>
          <a:bodyPr/>
          <a:lstStyle>
            <a:lvl1pPr>
              <a:lnSpc>
                <a:spcPct val="20000"/>
              </a:lnSpc>
              <a:defRPr b="1">
                <a:solidFill>
                  <a:srgbClr val="0096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99247" y="9340645"/>
            <a:ext cx="368504" cy="381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218" name="Line"/>
          <p:cNvSpPr/>
          <p:nvPr/>
        </p:nvSpPr>
        <p:spPr>
          <a:xfrm>
            <a:off x="3322403" y="987406"/>
            <a:ext cx="6359994" cy="1"/>
          </a:xfrm>
          <a:prstGeom prst="line">
            <a:avLst/>
          </a:prstGeom>
          <a:ln w="25400">
            <a:solidFill>
              <a:srgbClr val="0093FF">
                <a:alpha val="57693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xfrm>
            <a:off x="952500" y="94652"/>
            <a:ext cx="11099800" cy="127488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2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486603"/>
            <a:ext cx="11099800" cy="7403397"/>
          </a:xfrm>
          <a:prstGeom prst="rect">
            <a:avLst/>
          </a:prstGeom>
        </p:spPr>
        <p:txBody>
          <a:bodyPr/>
          <a:lstStyle>
            <a:lvl1pPr marL="444500" indent="-444500"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09938" y="9277145"/>
            <a:ext cx="368504" cy="381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itle Text"/>
          <p:cNvSpPr txBox="1">
            <a:spLocks noGrp="1"/>
          </p:cNvSpPr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 anchor="t"/>
          <a:lstStyle>
            <a:lvl1pPr defTabSz="65024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1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indent="-419100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650240">
              <a:spcBef>
                <a:spcPts val="10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656073" y="9373756"/>
            <a:ext cx="348727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952500" y="94652"/>
            <a:ext cx="11099800" cy="127488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486603"/>
            <a:ext cx="11099800" cy="7403397"/>
          </a:xfrm>
          <a:prstGeom prst="rect">
            <a:avLst/>
          </a:prstGeom>
        </p:spPr>
        <p:txBody>
          <a:bodyPr/>
          <a:lstStyle>
            <a:lvl1pPr marL="444500" indent="-444500"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09938" y="9277145"/>
            <a:ext cx="368504" cy="381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"/>
          <p:cNvSpPr/>
          <p:nvPr/>
        </p:nvSpPr>
        <p:spPr>
          <a:xfrm>
            <a:off x="-1" y="314006"/>
            <a:ext cx="13004801" cy="3251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65024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9" name="Rectangle"/>
          <p:cNvSpPr/>
          <p:nvPr/>
        </p:nvSpPr>
        <p:spPr>
          <a:xfrm>
            <a:off x="-1" y="-1"/>
            <a:ext cx="13004801" cy="520193"/>
          </a:xfrm>
          <a:prstGeom prst="rect">
            <a:avLst/>
          </a:prstGeom>
          <a:solidFill>
            <a:srgbClr val="93A299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65024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0" name="Title Text"/>
          <p:cNvSpPr txBox="1">
            <a:spLocks noGrp="1"/>
          </p:cNvSpPr>
          <p:nvPr>
            <p:ph type="title"/>
          </p:nvPr>
        </p:nvSpPr>
        <p:spPr>
          <a:xfrm>
            <a:off x="650239" y="758613"/>
            <a:ext cx="11704322" cy="1408854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sz="5600" spc="-14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9" y="2275839"/>
            <a:ext cx="11704322" cy="6935895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259079" indent="-259079" defTabSz="1300480">
              <a:spcBef>
                <a:spcPts val="800"/>
              </a:spcBef>
              <a:buClr>
                <a:srgbClr val="93A299"/>
              </a:buClr>
              <a:buSzPct val="85000"/>
              <a:buFont typeface="Arial"/>
              <a:defRPr sz="3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85216" indent="-310896" defTabSz="1300480">
              <a:spcBef>
                <a:spcPts val="800"/>
              </a:spcBef>
              <a:buClr>
                <a:srgbClr val="93A299"/>
              </a:buClr>
              <a:buSzPct val="85000"/>
              <a:buFont typeface="Arial"/>
              <a:defRPr sz="3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94080" indent="-345440" defTabSz="1300480">
              <a:spcBef>
                <a:spcPts val="800"/>
              </a:spcBef>
              <a:buClr>
                <a:srgbClr val="93A299"/>
              </a:buClr>
              <a:buSzPct val="90000"/>
              <a:buFont typeface="Arial"/>
              <a:defRPr sz="3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11579" indent="-388619" defTabSz="1300480">
              <a:spcBef>
                <a:spcPts val="800"/>
              </a:spcBef>
              <a:buClr>
                <a:srgbClr val="93A299"/>
              </a:buClr>
              <a:buSzPct val="100000"/>
              <a:buFont typeface="Arial"/>
              <a:defRPr sz="3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84662" indent="-333102" defTabSz="1300480">
              <a:spcBef>
                <a:spcPts val="800"/>
              </a:spcBef>
              <a:buClr>
                <a:srgbClr val="93A299"/>
              </a:buClr>
              <a:buSzPct val="100000"/>
              <a:buFont typeface="Arial"/>
              <a:defRPr sz="34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37333" y="65461"/>
            <a:ext cx="397021" cy="389270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l" defTabSz="650240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>
            <a:spLocks noGrp="1"/>
          </p:cNvSpPr>
          <p:nvPr>
            <p:ph type="title"/>
          </p:nvPr>
        </p:nvSpPr>
        <p:spPr>
          <a:xfrm>
            <a:off x="952500" y="94652"/>
            <a:ext cx="11099800" cy="127488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0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486603"/>
            <a:ext cx="11099800" cy="7403397"/>
          </a:xfrm>
          <a:prstGeom prst="rect">
            <a:avLst/>
          </a:prstGeom>
        </p:spPr>
        <p:txBody>
          <a:bodyPr/>
          <a:lstStyle>
            <a:lvl1pPr marL="444500" indent="-444500"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59547" y="9277145"/>
            <a:ext cx="368504" cy="381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72" name="F. Carnesecchi, INTERNATIONAL SCHOOL OF SUBNUCLEAR PHYSICS, 54th Course: ERICE-SICILY: 16 June 2016"/>
          <p:cNvSpPr txBox="1"/>
          <p:nvPr/>
        </p:nvSpPr>
        <p:spPr>
          <a:xfrm>
            <a:off x="1270000" y="9340645"/>
            <a:ext cx="104648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F. Carnesecchi, INTERNATIONAL SCHOOL OF SUBNUCLEAR PHYSICS, 54th Course: ERICE-SICILY: 16 June 2016 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18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Text"/>
          <p:cNvSpPr txBox="1">
            <a:spLocks noGrp="1"/>
          </p:cNvSpPr>
          <p:nvPr>
            <p:ph type="title"/>
          </p:nvPr>
        </p:nvSpPr>
        <p:spPr>
          <a:xfrm>
            <a:off x="952500" y="94652"/>
            <a:ext cx="11099800" cy="127488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89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486603"/>
            <a:ext cx="11099800" cy="7403397"/>
          </a:xfrm>
          <a:prstGeom prst="rect">
            <a:avLst/>
          </a:prstGeom>
        </p:spPr>
        <p:txBody>
          <a:bodyPr/>
          <a:lstStyle>
            <a:lvl1pPr marL="444500" indent="-444500"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59547" y="9277145"/>
            <a:ext cx="368504" cy="381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91" name="F. Carnesecchi, Università e INFN Bologna, Centro Fermi Roma - 102° Congresso Nazionale della SIF, Padova, 26-30 Sett. 2016"/>
          <p:cNvSpPr txBox="1"/>
          <p:nvPr/>
        </p:nvSpPr>
        <p:spPr>
          <a:xfrm>
            <a:off x="1356171" y="9336379"/>
            <a:ext cx="10436028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3800"/>
              </a:lnSpc>
              <a:spcBef>
                <a:spcPts val="120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F. Carnesecchi, Università e INFN Bologna, Centro Fermi Roma - 102° Congresso Nazionale della SIF, Padova, 26-30 Sett. 2016 </a:t>
            </a:r>
            <a:endParaRPr sz="1200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 defTabSz="457200">
              <a:lnSpc>
                <a:spcPts val="7800"/>
              </a:lnSpc>
              <a:defRPr sz="28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Image"/>
          <p:cNvSpPr>
            <a:spLocks noGrp="1"/>
          </p:cNvSpPr>
          <p:nvPr>
            <p:ph type="pic" sz="half" idx="13"/>
          </p:nvPr>
        </p:nvSpPr>
        <p:spPr>
          <a:xfrm>
            <a:off x="511561" y="2056650"/>
            <a:ext cx="5334001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18300" y="2330075"/>
            <a:ext cx="5334000" cy="6286501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Image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9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8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49" r:id="rId2"/>
    <p:sldLayoutId id="2147483652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</p:sldLayoutIdLst>
  <p:transition spd="med"/>
  <p:hf hdr="0" ftr="0" dt="0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Line"/>
          <p:cNvSpPr/>
          <p:nvPr/>
        </p:nvSpPr>
        <p:spPr>
          <a:xfrm>
            <a:off x="1460252" y="4083681"/>
            <a:ext cx="10106002" cy="1"/>
          </a:xfrm>
          <a:prstGeom prst="line">
            <a:avLst/>
          </a:prstGeom>
          <a:ln w="25400">
            <a:solidFill>
              <a:srgbClr val="3E9ACC">
                <a:alpha val="57693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655311" y="2091644"/>
            <a:ext cx="7912422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cs typeface="Helvetica Neue"/>
                <a:sym typeface="Helvetica Light"/>
              </a:rPr>
              <a:t>Darkside</a:t>
            </a:r>
            <a:r>
              <a:rPr kumimoji="0" 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cs typeface="Helvetica Neue"/>
                <a:sym typeface="Helvetica Light"/>
              </a:rPr>
              <a:t> </a:t>
            </a:r>
            <a:r>
              <a:rPr kumimoji="0" lang="en-US" sz="5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cs typeface="Helvetica Neue"/>
                <a:sym typeface="Helvetica Light"/>
              </a:rPr>
              <a:t>Masterclass</a:t>
            </a:r>
            <a:endParaRPr kumimoji="0" lang="en-US" sz="5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cs typeface="Helvetica Neue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latin typeface="Helvetica Neue"/>
                <a:cs typeface="Helvetica Neue"/>
              </a:rPr>
              <a:t>Instruction </a:t>
            </a:r>
            <a:r>
              <a:rPr lang="mr-IN" sz="5400" dirty="0">
                <a:latin typeface="Helvetica Neue"/>
                <a:cs typeface="Helvetica Neue"/>
              </a:rPr>
              <a:t>–</a:t>
            </a:r>
            <a:r>
              <a:rPr lang="en-US" sz="5400" dirty="0">
                <a:latin typeface="Helvetica Neue"/>
                <a:cs typeface="Helvetica Neue"/>
              </a:rPr>
              <a:t> Excel Part B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cs typeface="Helvetica Neue"/>
              <a:sym typeface="Helvetica Ligh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863934" y="7661956"/>
            <a:ext cx="7495175" cy="1249236"/>
            <a:chOff x="4071079" y="7723208"/>
            <a:chExt cx="7495175" cy="1249236"/>
          </a:xfrm>
        </p:grpSpPr>
        <p:pic>
          <p:nvPicPr>
            <p:cNvPr id="18" name="Image" descr="Image"/>
            <p:cNvPicPr>
              <a:picLocks noChangeAspect="1"/>
            </p:cNvPicPr>
            <p:nvPr/>
          </p:nvPicPr>
          <p:blipFill>
            <a:blip r:embed="rId3"/>
            <a:srcRect t="5293"/>
            <a:stretch>
              <a:fillRect/>
            </a:stretch>
          </p:blipFill>
          <p:spPr>
            <a:xfrm>
              <a:off x="6114513" y="7868132"/>
              <a:ext cx="1571259" cy="9838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" name="centrofermi_logo_bold.png" descr="centrofermi_logo_bold.png"/>
            <p:cNvPicPr>
              <a:picLocks noChangeAspect="1"/>
            </p:cNvPicPr>
            <p:nvPr/>
          </p:nvPicPr>
          <p:blipFill rotWithShape="1">
            <a:blip r:embed="rId4"/>
            <a:srcRect t="9314" r="53814" b="9314"/>
            <a:stretch/>
          </p:blipFill>
          <p:spPr>
            <a:xfrm>
              <a:off x="8783570" y="7723208"/>
              <a:ext cx="1181114" cy="12492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" name="logo_INFN_new.png" descr="logo_INFN_new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071079" y="7868132"/>
              <a:ext cx="1924858" cy="1015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" name="Picture 20" descr="dark-1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2701" y="7851750"/>
              <a:ext cx="1593553" cy="1000209"/>
            </a:xfrm>
            <a:prstGeom prst="rect">
              <a:avLst/>
            </a:prstGeom>
          </p:spPr>
        </p:pic>
        <p:pic>
          <p:nvPicPr>
            <p:cNvPr id="22" name="Picture 21" descr="unisa.png">
              <a:extLst>
                <a:ext uri="{FF2B5EF4-FFF2-40B4-BE49-F238E27FC236}">
                  <a16:creationId xmlns:a16="http://schemas.microsoft.com/office/drawing/2014/main" id="{B638B556-6176-264F-8AD7-CE215770C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2884" y="7919622"/>
              <a:ext cx="897991" cy="897991"/>
            </a:xfrm>
            <a:prstGeom prst="rect">
              <a:avLst/>
            </a:prstGeom>
          </p:spPr>
        </p:pic>
      </p:grpSp>
      <p:pic>
        <p:nvPicPr>
          <p:cNvPr id="11" name="Picture 10" descr="logo circula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09" y="7705707"/>
            <a:ext cx="1050654" cy="1050654"/>
          </a:xfrm>
          <a:prstGeom prst="rect">
            <a:avLst/>
          </a:prstGeom>
        </p:spPr>
      </p:pic>
      <p:sp>
        <p:nvSpPr>
          <p:cNvPr id="2" name="VI SNRI, INFN Bologna e Ferrara, 1-5 October 2018">
            <a:extLst>
              <a:ext uri="{FF2B5EF4-FFF2-40B4-BE49-F238E27FC236}">
                <a16:creationId xmlns:a16="http://schemas.microsoft.com/office/drawing/2014/main" id="{E77A2A16-88D6-C41D-5634-6EAC354471EB}"/>
              </a:ext>
            </a:extLst>
          </p:cNvPr>
          <p:cNvSpPr txBox="1"/>
          <p:nvPr/>
        </p:nvSpPr>
        <p:spPr>
          <a:xfrm>
            <a:off x="2497736" y="4215587"/>
            <a:ext cx="8031046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914400"/>
            <a:r>
              <a:rPr lang="it-IT" sz="2800" b="0" i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Roboto Light" panose="020F0302020204030204" pitchFamily="34" charset="0"/>
              </a:rPr>
              <a:t>Istituto Istruzione Superiore Luigi Einaudi, Siracusa</a:t>
            </a:r>
          </a:p>
          <a:p>
            <a:pPr defTabSz="914400"/>
            <a:r>
              <a:rPr lang="it-IT" sz="2800" b="0" i="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Roboto Light" panose="020F0302020204030204" pitchFamily="34" charset="0"/>
              </a:rPr>
              <a:t>Monday</a:t>
            </a:r>
            <a:r>
              <a:rPr lang="it-IT" sz="2800" b="0" i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Roboto Light" panose="020F0302020204030204" pitchFamily="34" charset="0"/>
              </a:rPr>
              <a:t>, Mar 17th, 2025</a:t>
            </a:r>
            <a:endParaRPr lang="en-GB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10</a:t>
            </a:fld>
            <a:endParaRPr lang="uk-UA" dirty="0"/>
          </a:p>
        </p:txBody>
      </p:sp>
      <p:sp>
        <p:nvSpPr>
          <p:cNvPr id="24" name="Rectangle 23"/>
          <p:cNvSpPr/>
          <p:nvPr/>
        </p:nvSpPr>
        <p:spPr>
          <a:xfrm>
            <a:off x="-1" y="1006269"/>
            <a:ext cx="126357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Helvetica Neue"/>
                <a:cs typeface="Helvetica Neue"/>
              </a:rPr>
              <a:t>Repeat the calculation for all the events</a:t>
            </a:r>
            <a:r>
              <a:rPr lang="mr-IN" sz="2200" dirty="0">
                <a:latin typeface="Helvetica Neue"/>
                <a:cs typeface="Helvetica Neue"/>
              </a:rPr>
              <a:t>…</a:t>
            </a:r>
            <a:r>
              <a:rPr lang="it-IT" sz="2200" dirty="0">
                <a:latin typeface="Helvetica Neue"/>
                <a:cs typeface="Helvetica Neue"/>
              </a:rPr>
              <a:t>.</a:t>
            </a:r>
            <a:endParaRPr lang="en-US" sz="2200" dirty="0">
              <a:latin typeface="Helvetica Neue"/>
              <a:cs typeface="Helvetica Neue"/>
            </a:endParaRPr>
          </a:p>
        </p:txBody>
      </p:sp>
      <p:sp>
        <p:nvSpPr>
          <p:cNvPr id="25" name="Rectangle 24"/>
          <p:cNvSpPr/>
          <p:nvPr/>
        </p:nvSpPr>
        <p:spPr>
          <a:xfrm rot="20075127">
            <a:off x="8735804" y="636937"/>
            <a:ext cx="250028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Helvetica Neue"/>
                <a:cs typeface="Helvetica Neue"/>
              </a:rPr>
              <a:t>EXCEL TIP</a:t>
            </a:r>
            <a:endParaRPr lang="en-US" sz="3200" b="1" i="1" dirty="0">
              <a:latin typeface="Helvetica Neue"/>
              <a:cs typeface="Helvetica Neue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132" y="1414121"/>
            <a:ext cx="1262565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latin typeface="Helvetica Neue"/>
                <a:cs typeface="Helvetica Neue"/>
              </a:rPr>
              <a:t>Method 2</a:t>
            </a:r>
            <a:endParaRPr lang="en-US" sz="2200" dirty="0">
              <a:latin typeface="Helvetica Neue"/>
              <a:cs typeface="Helvetica Neue"/>
            </a:endParaRPr>
          </a:p>
          <a:p>
            <a:pPr algn="just"/>
            <a:r>
              <a:rPr lang="en-US" sz="2200" dirty="0">
                <a:latin typeface="Helvetica Neue"/>
                <a:cs typeface="Helvetica Neue"/>
              </a:rPr>
              <a:t>Using the mouse you can selected the cell where you performed the calculation and pointing at the right lower corner of the cell a black (or </a:t>
            </a:r>
            <a:r>
              <a:rPr lang="en-US" sz="2200" dirty="0" err="1">
                <a:latin typeface="Helvetica Neue"/>
                <a:cs typeface="Helvetica Neue"/>
              </a:rPr>
              <a:t>blu</a:t>
            </a:r>
            <a:r>
              <a:rPr lang="en-US" sz="2200" dirty="0">
                <a:latin typeface="Helvetica Neue"/>
                <a:cs typeface="Helvetica Neue"/>
              </a:rPr>
              <a:t>) cross will show up.</a:t>
            </a:r>
          </a:p>
          <a:p>
            <a:pPr algn="just"/>
            <a:r>
              <a:rPr lang="en-US" sz="2200" dirty="0">
                <a:latin typeface="Helvetica Neue"/>
                <a:cs typeface="Helvetica Neue"/>
              </a:rPr>
              <a:t> 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45702" y="5440555"/>
            <a:ext cx="104441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Helvetica Neue"/>
                <a:cs typeface="Helvetica Neue"/>
              </a:rPr>
              <a:t>Double click on the black cross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5400" y="2791716"/>
            <a:ext cx="12731469" cy="1893265"/>
            <a:chOff x="25400" y="2791716"/>
            <a:chExt cx="12731469" cy="1893265"/>
          </a:xfrm>
        </p:grpSpPr>
        <p:pic>
          <p:nvPicPr>
            <p:cNvPr id="14" name="Picture 13" descr="Screenshot 2020-05-10 at 14.07.1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" y="2791716"/>
              <a:ext cx="12246308" cy="1893265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11978998" y="4005321"/>
              <a:ext cx="414192" cy="371022"/>
              <a:chOff x="9023219" y="4951718"/>
              <a:chExt cx="414192" cy="371022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9237262" y="4951718"/>
                <a:ext cx="0" cy="37102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9023219" y="5132658"/>
                <a:ext cx="414192" cy="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11829356" y="3695951"/>
              <a:ext cx="927513" cy="989030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08817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" name="Picture 18" descr="Screenshot 2020-05-10 at 14.09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54" y="5871442"/>
            <a:ext cx="10191510" cy="345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2501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11</a:t>
            </a:fld>
            <a:endParaRPr lang="uk-UA" dirty="0"/>
          </a:p>
        </p:txBody>
      </p:sp>
      <p:sp>
        <p:nvSpPr>
          <p:cNvPr id="3" name="Rectangle 2"/>
          <p:cNvSpPr/>
          <p:nvPr/>
        </p:nvSpPr>
        <p:spPr>
          <a:xfrm>
            <a:off x="172572" y="998694"/>
            <a:ext cx="1285239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>
                <a:latin typeface="Helvetica Neue"/>
                <a:cs typeface="Helvetica Neue"/>
              </a:rPr>
              <a:t>To calculate the radius </a:t>
            </a:r>
            <a:r>
              <a:rPr lang="en-GB" sz="2400" dirty="0">
                <a:solidFill>
                  <a:srgbClr val="FF0000"/>
                </a:solidFill>
                <a:latin typeface="Helvetica Neue"/>
                <a:cs typeface="Helvetica Neue"/>
              </a:rPr>
              <a:t>(r)</a:t>
            </a:r>
            <a:r>
              <a:rPr lang="en-GB" sz="2400" dirty="0">
                <a:latin typeface="Helvetica Neue"/>
                <a:cs typeface="Helvetica Neue"/>
              </a:rPr>
              <a:t>, which means the distance from the </a:t>
            </a:r>
            <a:r>
              <a:rPr lang="en-GB" sz="2400" dirty="0" err="1">
                <a:latin typeface="Helvetica Neue"/>
                <a:cs typeface="Helvetica Neue"/>
              </a:rPr>
              <a:t>center</a:t>
            </a:r>
            <a:r>
              <a:rPr lang="en-GB" sz="2400" dirty="0">
                <a:latin typeface="Helvetica Neue"/>
                <a:cs typeface="Helvetica Neue"/>
              </a:rPr>
              <a:t> in x and y of the TPC, you simply use the Pythagorean theorem:  </a:t>
            </a:r>
          </a:p>
          <a:p>
            <a:pPr algn="just"/>
            <a:endParaRPr lang="en-GB" sz="2400" dirty="0">
              <a:latin typeface="Helvetica Neue"/>
              <a:cs typeface="Helvetica Neue"/>
            </a:endParaRPr>
          </a:p>
          <a:p>
            <a:pPr algn="just"/>
            <a:endParaRPr lang="en-GB" sz="2400" dirty="0">
              <a:latin typeface="Helvetica Neue"/>
              <a:cs typeface="Helvetica Neue"/>
            </a:endParaRPr>
          </a:p>
          <a:p>
            <a:pPr algn="just"/>
            <a:endParaRPr lang="en-GB" sz="2400" dirty="0">
              <a:latin typeface="Helvetica Neue"/>
              <a:cs typeface="Helvetica Neue"/>
            </a:endParaRPr>
          </a:p>
          <a:p>
            <a:pPr algn="just"/>
            <a:endParaRPr lang="en-GB" sz="2400" dirty="0">
              <a:latin typeface="Helvetica Neue"/>
              <a:cs typeface="Helvetica Neue"/>
            </a:endParaRPr>
          </a:p>
          <a:p>
            <a:pPr algn="just"/>
            <a:r>
              <a:rPr lang="en-GB" sz="2400" dirty="0">
                <a:latin typeface="Helvetica Neue"/>
                <a:cs typeface="Helvetica Neue"/>
              </a:rPr>
              <a:t>Which, translate in excel is </a:t>
            </a:r>
            <a:r>
              <a:rPr lang="en-US" sz="2400" dirty="0">
                <a:latin typeface="Helvetica Neue"/>
                <a:ea typeface="Lucida Grande"/>
                <a:cs typeface="Helvetica Neue"/>
              </a:rPr>
              <a:t>=SQRT(</a:t>
            </a:r>
            <a:r>
              <a:rPr lang="en-US" sz="2400" dirty="0">
                <a:solidFill>
                  <a:srgbClr val="003ECC"/>
                </a:solidFill>
                <a:latin typeface="Helvetica Neue"/>
                <a:ea typeface="Lucida Grande"/>
                <a:cs typeface="Helvetica Neue"/>
              </a:rPr>
              <a:t>E6</a:t>
            </a:r>
            <a:r>
              <a:rPr lang="en-US" sz="2400" dirty="0">
                <a:latin typeface="Helvetica Neue"/>
                <a:ea typeface="Lucida Grande"/>
                <a:cs typeface="Helvetica Neue"/>
              </a:rPr>
              <a:t>^2+</a:t>
            </a:r>
            <a:r>
              <a:rPr lang="en-US" sz="2400" dirty="0">
                <a:solidFill>
                  <a:srgbClr val="005109"/>
                </a:solidFill>
                <a:latin typeface="Helvetica Neue"/>
                <a:ea typeface="Lucida Grande"/>
                <a:cs typeface="Helvetica Neue"/>
              </a:rPr>
              <a:t>F6</a:t>
            </a:r>
            <a:r>
              <a:rPr lang="en-US" sz="2400" dirty="0">
                <a:latin typeface="Helvetica Neue"/>
                <a:ea typeface="Lucida Grande"/>
                <a:cs typeface="Helvetica Neue"/>
              </a:rPr>
              <a:t>^2)</a:t>
            </a:r>
          </a:p>
          <a:p>
            <a:pPr algn="just"/>
            <a:endParaRPr lang="en-GB" sz="2400" dirty="0">
              <a:latin typeface="Helvetica Neue"/>
              <a:cs typeface="Helvetica Neue"/>
            </a:endParaRPr>
          </a:p>
          <a:p>
            <a:pPr algn="just"/>
            <a:endParaRPr lang="en-US" sz="22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graphicFrame>
        <p:nvGraphicFramePr>
          <p:cNvPr id="9" name="Objec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1180134"/>
              </p:ext>
            </p:extLst>
          </p:nvPr>
        </p:nvGraphicFramePr>
        <p:xfrm>
          <a:off x="5218929" y="2224972"/>
          <a:ext cx="2798762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87400" imgH="292100" progId="Equation.3">
                  <p:embed/>
                </p:oleObj>
              </mc:Choice>
              <mc:Fallback>
                <p:oleObj name="Equation" r:id="rId2" imgW="787400" imgH="2921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18929" y="2224972"/>
                        <a:ext cx="2798762" cy="717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5672633"/>
            <a:ext cx="12423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Again press Enter and Excel will calculate the formula and double clicking on the black cross we can repeat the operation for all the cells.</a:t>
            </a:r>
          </a:p>
        </p:txBody>
      </p:sp>
      <p:pic>
        <p:nvPicPr>
          <p:cNvPr id="2" name="Picture 1" descr="Screenshot 2020-05-10 at 14.12.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4793"/>
            <a:ext cx="13004800" cy="1697645"/>
          </a:xfrm>
          <a:prstGeom prst="rect">
            <a:avLst/>
          </a:prstGeom>
        </p:spPr>
      </p:pic>
      <p:pic>
        <p:nvPicPr>
          <p:cNvPr id="6" name="Picture 5" descr="Screenshot 2020-05-10 at 14.13.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" y="6907863"/>
            <a:ext cx="13004800" cy="128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8412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12</a:t>
            </a:fld>
            <a:endParaRPr lang="uk-UA" dirty="0"/>
          </a:p>
        </p:txBody>
      </p:sp>
      <p:sp>
        <p:nvSpPr>
          <p:cNvPr id="3" name="Rectangle 2"/>
          <p:cNvSpPr/>
          <p:nvPr/>
        </p:nvSpPr>
        <p:spPr>
          <a:xfrm>
            <a:off x="172572" y="1043521"/>
            <a:ext cx="12527793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latin typeface="Helvetica Neue"/>
                <a:cs typeface="Helvetica Neue"/>
              </a:rPr>
              <a:t>Drift Distance (cm): this quantity is the distance travelled by electrons from the interaction point till the top of the TPC. Knowing the value of the drift velocity, it is obtained as</a:t>
            </a:r>
          </a:p>
          <a:p>
            <a:pPr lvl="0" algn="just"/>
            <a:endParaRPr lang="en-US" sz="2400" dirty="0">
              <a:latin typeface="Helvetica Neue"/>
              <a:cs typeface="Helvetica Neue"/>
            </a:endParaRPr>
          </a:p>
          <a:p>
            <a:r>
              <a:rPr lang="en-US" sz="2400" i="1" dirty="0">
                <a:latin typeface="Helvetica Neue"/>
                <a:cs typeface="Helvetica Neue"/>
              </a:rPr>
              <a:t>Drift Distance=</a:t>
            </a:r>
            <a:r>
              <a:rPr lang="en-US" sz="2400" i="1" dirty="0" err="1">
                <a:latin typeface="Helvetica Neue"/>
                <a:cs typeface="Helvetica Neue"/>
              </a:rPr>
              <a:t>t_drift</a:t>
            </a:r>
            <a:r>
              <a:rPr lang="en-US" sz="2400" i="1" dirty="0">
                <a:latin typeface="Helvetica Neue"/>
                <a:cs typeface="Helvetica Neue"/>
              </a:rPr>
              <a:t>*Drift velocity</a:t>
            </a:r>
            <a:endParaRPr lang="en-US" sz="2400" dirty="0">
              <a:latin typeface="Helvetica Neue"/>
              <a:cs typeface="Helvetica Neue"/>
            </a:endParaRPr>
          </a:p>
          <a:p>
            <a:pPr algn="just"/>
            <a:endParaRPr lang="en-GB" sz="2400" dirty="0">
              <a:latin typeface="Helvetica Neue"/>
              <a:cs typeface="Helvetica Neue"/>
            </a:endParaRPr>
          </a:p>
          <a:p>
            <a:pPr algn="just"/>
            <a:r>
              <a:rPr lang="en-GB" sz="2400" dirty="0">
                <a:latin typeface="Helvetica Neue"/>
                <a:cs typeface="Helvetica Neue"/>
              </a:rPr>
              <a:t>Which, translate in excel is </a:t>
            </a:r>
            <a:r>
              <a:rPr lang="en-US" sz="2400" dirty="0">
                <a:latin typeface="Helvetica Neue"/>
                <a:ea typeface="Lucida Grande"/>
                <a:cs typeface="Helvetica Neue"/>
              </a:rPr>
              <a:t>=</a:t>
            </a:r>
            <a:r>
              <a:rPr lang="en-US" sz="2400" dirty="0">
                <a:solidFill>
                  <a:srgbClr val="003ECC"/>
                </a:solidFill>
                <a:latin typeface="Helvetica Neue"/>
                <a:ea typeface="Lucida Grande"/>
                <a:cs typeface="Helvetica Neue"/>
              </a:rPr>
              <a:t>G6</a:t>
            </a:r>
            <a:r>
              <a:rPr lang="en-US" sz="2400" dirty="0">
                <a:latin typeface="Helvetica Neue"/>
                <a:ea typeface="Lucida Grande"/>
                <a:cs typeface="Helvetica Neue"/>
              </a:rPr>
              <a:t>*</a:t>
            </a:r>
            <a:r>
              <a:rPr lang="en-US" sz="2400" dirty="0">
                <a:solidFill>
                  <a:srgbClr val="008000"/>
                </a:solidFill>
                <a:latin typeface="Helvetica Neue"/>
                <a:ea typeface="Lucida Grande"/>
                <a:cs typeface="Helvetica Neue"/>
              </a:rPr>
              <a:t>$M$6</a:t>
            </a:r>
          </a:p>
          <a:p>
            <a:pPr algn="just"/>
            <a:r>
              <a:rPr lang="en-US" sz="2400" dirty="0">
                <a:solidFill>
                  <a:srgbClr val="008000"/>
                </a:solidFill>
                <a:latin typeface="Helvetica Neue"/>
                <a:ea typeface="Lucida Grande"/>
                <a:cs typeface="Helvetica Neue"/>
              </a:rPr>
              <a:t>We use $M$6 because the value of the Drift Velocity remain constant for all the events.</a:t>
            </a:r>
            <a:endParaRPr lang="en-GB" sz="2400" dirty="0">
              <a:latin typeface="Helvetica Neue"/>
              <a:cs typeface="Helvetica Neue"/>
            </a:endParaRPr>
          </a:p>
          <a:p>
            <a:pPr algn="just"/>
            <a:endParaRPr lang="en-US" sz="22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798741"/>
            <a:ext cx="12423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Again press Enter and Excel will calculate the formula and double clicking on the black cross we can repeat the operation for all the cells.</a:t>
            </a:r>
          </a:p>
        </p:txBody>
      </p:sp>
      <p:pic>
        <p:nvPicPr>
          <p:cNvPr id="2" name="Picture 1" descr="Screenshot 2020-05-10 at 14.14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7539"/>
            <a:ext cx="12700365" cy="1162956"/>
          </a:xfrm>
          <a:prstGeom prst="rect">
            <a:avLst/>
          </a:prstGeom>
        </p:spPr>
      </p:pic>
      <p:pic>
        <p:nvPicPr>
          <p:cNvPr id="6" name="Picture 5" descr="Screenshot 2020-05-10 at 14.14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63909"/>
            <a:ext cx="13004800" cy="124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0316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13</a:t>
            </a:fld>
            <a:endParaRPr lang="uk-UA" dirty="0"/>
          </a:p>
        </p:txBody>
      </p:sp>
      <p:sp>
        <p:nvSpPr>
          <p:cNvPr id="3" name="Rectangle 2"/>
          <p:cNvSpPr/>
          <p:nvPr/>
        </p:nvSpPr>
        <p:spPr>
          <a:xfrm>
            <a:off x="172572" y="1043521"/>
            <a:ext cx="1252779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latin typeface="Helvetica Neue"/>
                <a:cs typeface="Helvetica Neue"/>
              </a:rPr>
              <a:t>Z (cm): since we calculated the drift distance now we simply want to have the Z coordinate of the event. The Z coordinate is measured from the bottom of the TPC so it is obtained from the total length of the TPC (35.6 cm) as</a:t>
            </a:r>
          </a:p>
          <a:p>
            <a:pPr algn="just"/>
            <a:r>
              <a:rPr lang="en-US" sz="2400" dirty="0">
                <a:latin typeface="Helvetica Neue"/>
                <a:cs typeface="Helvetica Neue"/>
              </a:rPr>
              <a:t> </a:t>
            </a:r>
          </a:p>
          <a:p>
            <a:r>
              <a:rPr lang="en-US" sz="2400" i="1" dirty="0">
                <a:latin typeface="Helvetica Neue"/>
                <a:cs typeface="Helvetica Neue"/>
              </a:rPr>
              <a:t>Z= 35.6-Drift Distance</a:t>
            </a:r>
            <a:endParaRPr lang="en-US" sz="2400" dirty="0">
              <a:latin typeface="Helvetica Neue"/>
              <a:cs typeface="Helvetica Neue"/>
            </a:endParaRPr>
          </a:p>
          <a:p>
            <a:pPr algn="just"/>
            <a:r>
              <a:rPr lang="en-US" sz="2400" dirty="0">
                <a:latin typeface="Helvetica Neue"/>
                <a:cs typeface="Helvetica Neue"/>
              </a:rPr>
              <a:t> </a:t>
            </a:r>
          </a:p>
          <a:p>
            <a:pPr algn="just"/>
            <a:r>
              <a:rPr lang="en-US" sz="2400" dirty="0">
                <a:latin typeface="Helvetica Neue"/>
                <a:cs typeface="Helvetica Neue"/>
              </a:rPr>
              <a:t>Again we need to notice that 35.6 is constant and so in Google sheet (or Excel) we need to write: </a:t>
            </a:r>
            <a:endParaRPr lang="en-GB" sz="2400" dirty="0">
              <a:latin typeface="Helvetica Neue"/>
              <a:cs typeface="Helvetica Neue"/>
            </a:endParaRPr>
          </a:p>
          <a:p>
            <a:pPr algn="just"/>
            <a:r>
              <a:rPr lang="en-US" sz="2400" dirty="0">
                <a:latin typeface="Helvetica Neue"/>
                <a:ea typeface="Lucida Grande"/>
                <a:cs typeface="Helvetica Neue"/>
              </a:rPr>
              <a:t>=</a:t>
            </a:r>
            <a:r>
              <a:rPr lang="en-US" sz="2400" dirty="0">
                <a:solidFill>
                  <a:srgbClr val="3366FF"/>
                </a:solidFill>
                <a:latin typeface="Helvetica Neue"/>
                <a:ea typeface="Lucida Grande"/>
                <a:cs typeface="Helvetica Neue"/>
              </a:rPr>
              <a:t>$</a:t>
            </a:r>
            <a:r>
              <a:rPr lang="en-US" sz="2400" dirty="0">
                <a:solidFill>
                  <a:srgbClr val="003ECC"/>
                </a:solidFill>
                <a:latin typeface="Helvetica Neue"/>
                <a:ea typeface="Lucida Grande"/>
                <a:cs typeface="Helvetica Neue"/>
              </a:rPr>
              <a:t>N$6</a:t>
            </a:r>
            <a:r>
              <a:rPr lang="en-US" sz="2400" dirty="0">
                <a:latin typeface="Helvetica Neue"/>
                <a:ea typeface="Lucida Grande"/>
                <a:cs typeface="Helvetica Neue"/>
              </a:rPr>
              <a:t>-</a:t>
            </a:r>
            <a:r>
              <a:rPr lang="en-US" sz="2400" dirty="0">
                <a:solidFill>
                  <a:srgbClr val="008000"/>
                </a:solidFill>
                <a:latin typeface="Helvetica Neue"/>
                <a:ea typeface="Lucida Grande"/>
                <a:cs typeface="Helvetica Neue"/>
              </a:rPr>
              <a:t>K6</a:t>
            </a:r>
          </a:p>
        </p:txBody>
      </p:sp>
      <p:sp>
        <p:nvSpPr>
          <p:cNvPr id="7" name="Rectangle 6"/>
          <p:cNvSpPr/>
          <p:nvPr/>
        </p:nvSpPr>
        <p:spPr>
          <a:xfrm>
            <a:off x="368504" y="5627501"/>
            <a:ext cx="12423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Again press Enter and Excel will calculate the formula and double clicking on the black cross we can repeat the operation for all the cells.</a:t>
            </a:r>
          </a:p>
        </p:txBody>
      </p:sp>
      <p:pic>
        <p:nvPicPr>
          <p:cNvPr id="2" name="Picture 1" descr="Screenshot 2020-05-10 at 14.18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0509"/>
            <a:ext cx="13004800" cy="1089529"/>
          </a:xfrm>
          <a:prstGeom prst="rect">
            <a:avLst/>
          </a:prstGeom>
        </p:spPr>
      </p:pic>
      <p:pic>
        <p:nvPicPr>
          <p:cNvPr id="6" name="Picture 5" descr="Screenshot 2020-05-10 at 14.18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6938"/>
            <a:ext cx="13004800" cy="158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4164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0-05-10 at 14.20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2192"/>
            <a:ext cx="13004800" cy="61139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14</a:t>
            </a:fld>
            <a:endParaRPr lang="uk-UA" dirty="0"/>
          </a:p>
        </p:txBody>
      </p:sp>
      <p:sp>
        <p:nvSpPr>
          <p:cNvPr id="8" name="Rectangle 7"/>
          <p:cNvSpPr/>
          <p:nvPr/>
        </p:nvSpPr>
        <p:spPr>
          <a:xfrm rot="20075127">
            <a:off x="9426862" y="7947207"/>
            <a:ext cx="329130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Helvetica Neue"/>
                <a:cs typeface="Helvetica Neue"/>
              </a:rPr>
              <a:t>COMPLETED</a:t>
            </a:r>
            <a:endParaRPr lang="en-US" sz="3200" b="1" i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2147888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15</a:t>
            </a:fld>
            <a:endParaRPr lang="uk-UA" dirty="0"/>
          </a:p>
        </p:txBody>
      </p:sp>
      <p:sp>
        <p:nvSpPr>
          <p:cNvPr id="3" name="Rectangle 2"/>
          <p:cNvSpPr/>
          <p:nvPr/>
        </p:nvSpPr>
        <p:spPr>
          <a:xfrm>
            <a:off x="1" y="1077674"/>
            <a:ext cx="128282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Helvetica Neue"/>
                <a:cs typeface="Helvetica Neue"/>
              </a:rPr>
              <a:t>Draw the plot of f90 </a:t>
            </a:r>
            <a:r>
              <a:rPr lang="en-US" sz="2400" dirty="0" err="1">
                <a:solidFill>
                  <a:srgbClr val="FF0000"/>
                </a:solidFill>
                <a:latin typeface="Helvetica Neue"/>
                <a:cs typeface="Helvetica Neue"/>
              </a:rPr>
              <a:t>vs</a:t>
            </a:r>
            <a:r>
              <a:rPr lang="en-US" sz="2400" dirty="0">
                <a:solidFill>
                  <a:srgbClr val="FF0000"/>
                </a:solidFill>
                <a:latin typeface="Helvetica Neue"/>
                <a:cs typeface="Helvetica Neue"/>
              </a:rPr>
              <a:t> S1.</a:t>
            </a:r>
            <a:r>
              <a:rPr lang="en-US" sz="2400" dirty="0">
                <a:latin typeface="Helvetica Neue"/>
                <a:cs typeface="Helvetica Neue"/>
              </a:rPr>
              <a:t> An easy tools to create plots. We will use the “Scatter Plot” that draws a variable versus another one. In our case we will have S1 on the x axis of our plot and f90 on the y axis.</a:t>
            </a:r>
          </a:p>
          <a:p>
            <a:pPr algn="just"/>
            <a:r>
              <a:rPr lang="en-US" sz="2400" dirty="0">
                <a:latin typeface="Helvetica Neue"/>
                <a:cs typeface="Helvetica Neue"/>
              </a:rPr>
              <a:t>First of all we select the x values that means all the values of column B. Click on the “B” column.</a:t>
            </a:r>
          </a:p>
          <a:p>
            <a:pPr algn="just"/>
            <a:r>
              <a:rPr lang="en-US" sz="2400" dirty="0">
                <a:latin typeface="Helvetica Neue"/>
                <a:cs typeface="Helvetica Neue"/>
              </a:rPr>
              <a:t>It we be highlighted </a:t>
            </a:r>
          </a:p>
        </p:txBody>
      </p:sp>
      <p:pic>
        <p:nvPicPr>
          <p:cNvPr id="8" name="Picture 7" descr="Screenshot 2020-05-10 at 14.34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6060"/>
            <a:ext cx="13004800" cy="615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6196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16</a:t>
            </a:fld>
            <a:endParaRPr lang="uk-UA" dirty="0"/>
          </a:p>
        </p:txBody>
      </p:sp>
      <p:sp>
        <p:nvSpPr>
          <p:cNvPr id="3" name="Rectangle 2"/>
          <p:cNvSpPr/>
          <p:nvPr/>
        </p:nvSpPr>
        <p:spPr>
          <a:xfrm>
            <a:off x="1" y="1077674"/>
            <a:ext cx="1300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Now keeping the Ctrl key (Command on </a:t>
            </a:r>
            <a:r>
              <a:rPr lang="en-US" sz="2400" dirty="0" err="1">
                <a:latin typeface="Helvetica Neue"/>
                <a:cs typeface="Helvetica Neue"/>
              </a:rPr>
              <a:t>MaC</a:t>
            </a:r>
            <a:r>
              <a:rPr lang="en-US" sz="2400" dirty="0">
                <a:latin typeface="Helvetica Neue"/>
                <a:cs typeface="Helvetica Neue"/>
              </a:rPr>
              <a:t>) pressed we select the y values by selecting the “I” column</a:t>
            </a:r>
          </a:p>
        </p:txBody>
      </p:sp>
      <p:pic>
        <p:nvPicPr>
          <p:cNvPr id="7" name="Picture 6" descr="Screenshot 2020-05-10 at 14.35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04" y="1804581"/>
            <a:ext cx="11960282" cy="776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5186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17</a:t>
            </a:fld>
            <a:endParaRPr lang="uk-UA" dirty="0"/>
          </a:p>
        </p:txBody>
      </p:sp>
      <p:sp>
        <p:nvSpPr>
          <p:cNvPr id="2" name="Rectangle 1"/>
          <p:cNvSpPr/>
          <p:nvPr/>
        </p:nvSpPr>
        <p:spPr>
          <a:xfrm>
            <a:off x="218055" y="1070942"/>
            <a:ext cx="1261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We are ready to create the plot; go to the insert tab and look for chart and click on it </a:t>
            </a:r>
          </a:p>
        </p:txBody>
      </p:sp>
      <p:sp>
        <p:nvSpPr>
          <p:cNvPr id="6" name="Rectangle 5"/>
          <p:cNvSpPr/>
          <p:nvPr/>
        </p:nvSpPr>
        <p:spPr>
          <a:xfrm>
            <a:off x="368504" y="8762897"/>
            <a:ext cx="12316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Press it and Excel will show you the Charts tab. </a:t>
            </a:r>
          </a:p>
        </p:txBody>
      </p:sp>
      <p:pic>
        <p:nvPicPr>
          <p:cNvPr id="3" name="Picture 2" descr="Screenshot 2020-05-10 at 14.36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8248"/>
            <a:ext cx="13004800" cy="6993860"/>
          </a:xfrm>
          <a:prstGeom prst="rect">
            <a:avLst/>
          </a:prstGeom>
        </p:spPr>
      </p:pic>
      <p:pic>
        <p:nvPicPr>
          <p:cNvPr id="7" name="Picture 6" descr="Screenshot 2020-05-10 at 14.37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678" y="3406975"/>
            <a:ext cx="484914" cy="57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9281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18</a:t>
            </a:fld>
            <a:endParaRPr lang="uk-UA" dirty="0"/>
          </a:p>
        </p:txBody>
      </p:sp>
      <p:sp>
        <p:nvSpPr>
          <p:cNvPr id="2" name="Rectangle 1"/>
          <p:cNvSpPr/>
          <p:nvPr/>
        </p:nvSpPr>
        <p:spPr>
          <a:xfrm>
            <a:off x="218055" y="1070942"/>
            <a:ext cx="1261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This is the result; but this is not the scatter plot. By default in this way Google sheet (Excel) use a column chart. We can fix this using the right panel of the chart. </a:t>
            </a:r>
          </a:p>
        </p:txBody>
      </p:sp>
      <p:pic>
        <p:nvPicPr>
          <p:cNvPr id="7" name="Picture 6" descr="Screenshot 2020-05-10 at 14.37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678" y="3406975"/>
            <a:ext cx="484914" cy="571506"/>
          </a:xfrm>
          <a:prstGeom prst="rect">
            <a:avLst/>
          </a:prstGeom>
        </p:spPr>
      </p:pic>
      <p:pic>
        <p:nvPicPr>
          <p:cNvPr id="8" name="Picture 7" descr="Screenshot 2020-05-10 at 14.39.2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" y="2588323"/>
            <a:ext cx="13004800" cy="661044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1027399" y="1901939"/>
            <a:ext cx="2853885" cy="316394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Arrow Connector 10"/>
          <p:cNvCxnSpPr/>
          <p:nvPr/>
        </p:nvCxnSpPr>
        <p:spPr>
          <a:xfrm>
            <a:off x="1027399" y="1901939"/>
            <a:ext cx="9375014" cy="2393355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61634309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19</a:t>
            </a:fld>
            <a:endParaRPr lang="uk-UA" dirty="0"/>
          </a:p>
        </p:txBody>
      </p:sp>
      <p:sp>
        <p:nvSpPr>
          <p:cNvPr id="2" name="Rectangle 1"/>
          <p:cNvSpPr/>
          <p:nvPr/>
        </p:nvSpPr>
        <p:spPr>
          <a:xfrm>
            <a:off x="218055" y="1070942"/>
            <a:ext cx="1261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Click on the tab menu;</a:t>
            </a:r>
          </a:p>
        </p:txBody>
      </p:sp>
      <p:pic>
        <p:nvPicPr>
          <p:cNvPr id="7" name="Picture 6" descr="Screenshot 2020-05-10 at 14.37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678" y="3406975"/>
            <a:ext cx="484914" cy="571506"/>
          </a:xfrm>
          <a:prstGeom prst="rect">
            <a:avLst/>
          </a:prstGeom>
        </p:spPr>
      </p:pic>
      <p:pic>
        <p:nvPicPr>
          <p:cNvPr id="8" name="Picture 7" descr="Screenshot 2020-05-10 at 14.39.2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" y="2588323"/>
            <a:ext cx="13004800" cy="661044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3424663" y="1532607"/>
            <a:ext cx="9132434" cy="2762687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96935948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0-05-10 at 13.56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4183"/>
            <a:ext cx="13004800" cy="512499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Purpose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2</a:t>
            </a:fld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241063" y="1659817"/>
            <a:ext cx="12257890" cy="9643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/>
            <a:r>
              <a:rPr lang="en-US" sz="2800" dirty="0">
                <a:latin typeface="Helvetica Neue"/>
                <a:cs typeface="Helvetica Neue"/>
              </a:rPr>
              <a:t>This document shows how to proceed to </a:t>
            </a:r>
            <a:r>
              <a:rPr lang="en-US" sz="2800" b="1" dirty="0">
                <a:solidFill>
                  <a:srgbClr val="FF0000"/>
                </a:solidFill>
                <a:latin typeface="Helvetica Neue"/>
                <a:cs typeface="Helvetica Neue"/>
              </a:rPr>
              <a:t>analyze the data collected by the DarkSide50 (DS50) experiment using Google Sheet (or Excel)</a:t>
            </a:r>
            <a:endParaRPr lang="en-US" sz="2800" b="1" dirty="0">
              <a:latin typeface="Helvetica Neue"/>
              <a:cs typeface="Helvetica Neu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73545" y="6391056"/>
            <a:ext cx="2857479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GB" sz="2500" b="1" dirty="0">
                <a:latin typeface="Helvetica Neue"/>
                <a:cs typeface="Helvetica Neue"/>
              </a:rPr>
              <a:t>Using a set of DS50 data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4903" y="8623676"/>
            <a:ext cx="1225789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GB" sz="2800" b="1" dirty="0">
                <a:solidFill>
                  <a:schemeClr val="accent5"/>
                </a:solidFill>
                <a:latin typeface="Helvetica Neue"/>
                <a:cs typeface="Helvetica Neue"/>
              </a:rPr>
              <a:t>Final goal: </a:t>
            </a:r>
            <a:r>
              <a:rPr lang="en-GB" sz="2800" dirty="0">
                <a:latin typeface="Helvetica Neue"/>
                <a:cs typeface="Helvetica Neue"/>
              </a:rPr>
              <a:t>learn how to select possible Dark Matter candidates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6143360" y="6391056"/>
            <a:ext cx="3093902" cy="34269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85552649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20</a:t>
            </a:fld>
            <a:endParaRPr lang="uk-UA" dirty="0"/>
          </a:p>
        </p:txBody>
      </p:sp>
      <p:pic>
        <p:nvPicPr>
          <p:cNvPr id="7" name="Picture 6" descr="Screenshot 2020-05-10 at 14.37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678" y="3406975"/>
            <a:ext cx="484914" cy="571506"/>
          </a:xfrm>
          <a:prstGeom prst="rect">
            <a:avLst/>
          </a:prstGeom>
        </p:spPr>
      </p:pic>
      <p:pic>
        <p:nvPicPr>
          <p:cNvPr id="3" name="Picture 2" descr="Screenshot 2020-05-10 at 14.41.4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518"/>
            <a:ext cx="13004800" cy="653850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8055" y="1070942"/>
            <a:ext cx="1261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Another menu will show up. Click on scatter plot.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234600" y="1532607"/>
            <a:ext cx="3253430" cy="1874368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4" name="Picture 13" descr="Screenshot 2020-05-10 at 14.37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736" y="8149267"/>
            <a:ext cx="484914" cy="57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5948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21</a:t>
            </a:fld>
            <a:endParaRPr lang="uk-UA" dirty="0"/>
          </a:p>
        </p:txBody>
      </p:sp>
      <p:sp>
        <p:nvSpPr>
          <p:cNvPr id="12" name="Rectangle 11"/>
          <p:cNvSpPr/>
          <p:nvPr/>
        </p:nvSpPr>
        <p:spPr>
          <a:xfrm>
            <a:off x="218055" y="1070942"/>
            <a:ext cx="1261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And now we get the correct plot.</a:t>
            </a:r>
          </a:p>
        </p:txBody>
      </p:sp>
      <p:pic>
        <p:nvPicPr>
          <p:cNvPr id="9" name="Picture 8" descr="Screenshot 2020-05-10 at 14.43.1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5969"/>
            <a:ext cx="13004800" cy="592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4287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22</a:t>
            </a:fld>
            <a:endParaRPr lang="uk-UA" dirty="0"/>
          </a:p>
        </p:txBody>
      </p:sp>
      <p:sp>
        <p:nvSpPr>
          <p:cNvPr id="12" name="Rectangle 11"/>
          <p:cNvSpPr/>
          <p:nvPr/>
        </p:nvSpPr>
        <p:spPr>
          <a:xfrm>
            <a:off x="218055" y="1070942"/>
            <a:ext cx="1261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Now just fix some details.</a:t>
            </a:r>
          </a:p>
        </p:txBody>
      </p:sp>
      <p:pic>
        <p:nvPicPr>
          <p:cNvPr id="9" name="Picture 8" descr="Screenshot 2020-05-10 at 14.43.1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5969"/>
            <a:ext cx="13004800" cy="5920951"/>
          </a:xfrm>
          <a:prstGeom prst="rect">
            <a:avLst/>
          </a:prstGeom>
        </p:spPr>
      </p:pic>
      <p:pic>
        <p:nvPicPr>
          <p:cNvPr id="6" name="Picture 5" descr="Screenshot 2020-05-10 at 14.45.4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6" t="17853"/>
          <a:stretch/>
        </p:blipFill>
        <p:spPr>
          <a:xfrm>
            <a:off x="3376504" y="1740949"/>
            <a:ext cx="5442003" cy="628597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" name="Straight Connector 2"/>
          <p:cNvCxnSpPr/>
          <p:nvPr/>
        </p:nvCxnSpPr>
        <p:spPr>
          <a:xfrm>
            <a:off x="8818507" y="1740949"/>
            <a:ext cx="1797947" cy="36502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V="1">
            <a:off x="8818507" y="5750842"/>
            <a:ext cx="1797947" cy="2276078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extBox 12"/>
          <p:cNvSpPr txBox="1"/>
          <p:nvPr/>
        </p:nvSpPr>
        <p:spPr>
          <a:xfrm>
            <a:off x="152666" y="8447888"/>
            <a:ext cx="1347463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Just replace B1 with B6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and I1 with I6 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Oval 1"/>
          <p:cNvSpPr/>
          <p:nvPr/>
        </p:nvSpPr>
        <p:spPr>
          <a:xfrm>
            <a:off x="2999618" y="4311962"/>
            <a:ext cx="4029804" cy="1077991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088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915345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23</a:t>
            </a:fld>
            <a:endParaRPr lang="uk-UA" dirty="0"/>
          </a:p>
        </p:txBody>
      </p:sp>
      <p:pic>
        <p:nvPicPr>
          <p:cNvPr id="2" name="Picture 1" descr="Screenshot 2020-05-10 at 14.49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6790"/>
            <a:ext cx="13004800" cy="512865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18055" y="7720799"/>
            <a:ext cx="1261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Now just select the chart with the mouse and bring it in the correct place of the sheet.</a:t>
            </a:r>
          </a:p>
        </p:txBody>
      </p:sp>
    </p:spTree>
    <p:extLst>
      <p:ext uri="{BB962C8B-B14F-4D97-AF65-F5344CB8AC3E}">
        <p14:creationId xmlns:p14="http://schemas.microsoft.com/office/powerpoint/2010/main" val="320232739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24</a:t>
            </a:fld>
            <a:endParaRPr lang="uk-UA" dirty="0"/>
          </a:p>
        </p:txBody>
      </p:sp>
      <p:pic>
        <p:nvPicPr>
          <p:cNvPr id="3" name="Picture 2" descr="Screenshot 2020-05-10 at 14.51.4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" y="1734728"/>
            <a:ext cx="13004800" cy="674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3135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25</a:t>
            </a:fld>
            <a:endParaRPr lang="uk-UA" dirty="0"/>
          </a:p>
        </p:txBody>
      </p:sp>
      <p:sp>
        <p:nvSpPr>
          <p:cNvPr id="6" name="Rectangle 5"/>
          <p:cNvSpPr/>
          <p:nvPr/>
        </p:nvSpPr>
        <p:spPr>
          <a:xfrm>
            <a:off x="224123" y="1279171"/>
            <a:ext cx="125360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err="1">
                <a:latin typeface="Helvetica Neue"/>
                <a:cs typeface="Helvetica Neue"/>
              </a:rPr>
              <a:t>If</a:t>
            </a:r>
            <a:r>
              <a:rPr lang="it-IT" sz="2400" dirty="0">
                <a:latin typeface="Helvetica Neue"/>
                <a:cs typeface="Helvetica Neue"/>
              </a:rPr>
              <a:t> </a:t>
            </a:r>
            <a:r>
              <a:rPr lang="it-IT" sz="2400" dirty="0" err="1">
                <a:latin typeface="Helvetica Neue"/>
                <a:cs typeface="Helvetica Neue"/>
              </a:rPr>
              <a:t>you</a:t>
            </a:r>
            <a:r>
              <a:rPr lang="it-IT" sz="2400" dirty="0">
                <a:latin typeface="Helvetica Neue"/>
                <a:cs typeface="Helvetica Neue"/>
              </a:rPr>
              <a:t> </a:t>
            </a:r>
            <a:r>
              <a:rPr lang="it-IT" sz="2400" dirty="0" err="1">
                <a:latin typeface="Helvetica Neue"/>
                <a:cs typeface="Helvetica Neue"/>
              </a:rPr>
              <a:t>select</a:t>
            </a:r>
            <a:r>
              <a:rPr lang="it-IT" sz="2400" dirty="0">
                <a:latin typeface="Helvetica Neue"/>
                <a:cs typeface="Helvetica Neue"/>
              </a:rPr>
              <a:t> the chart with the mouse </a:t>
            </a:r>
            <a:r>
              <a:rPr lang="it-IT" sz="2400" dirty="0" err="1">
                <a:latin typeface="Helvetica Neue"/>
                <a:cs typeface="Helvetica Neue"/>
              </a:rPr>
              <a:t>you</a:t>
            </a:r>
            <a:r>
              <a:rPr lang="it-IT" sz="2400" dirty="0">
                <a:latin typeface="Helvetica Neue"/>
                <a:cs typeface="Helvetica Neue"/>
              </a:rPr>
              <a:t> can </a:t>
            </a:r>
            <a:r>
              <a:rPr lang="it-IT" sz="2400" dirty="0" err="1">
                <a:latin typeface="Helvetica Neue"/>
                <a:cs typeface="Helvetica Neue"/>
              </a:rPr>
              <a:t>then</a:t>
            </a:r>
            <a:r>
              <a:rPr lang="it-IT" sz="2400" dirty="0">
                <a:latin typeface="Helvetica Neue"/>
                <a:cs typeface="Helvetica Neue"/>
              </a:rPr>
              <a:t> open a menu and </a:t>
            </a:r>
            <a:r>
              <a:rPr lang="it-IT" sz="2400" dirty="0" err="1">
                <a:latin typeface="Helvetica Neue"/>
                <a:cs typeface="Helvetica Neue"/>
              </a:rPr>
              <a:t>if</a:t>
            </a:r>
            <a:r>
              <a:rPr lang="it-IT" sz="2400" dirty="0">
                <a:latin typeface="Helvetica Neue"/>
                <a:cs typeface="Helvetica Neue"/>
              </a:rPr>
              <a:t> </a:t>
            </a:r>
            <a:r>
              <a:rPr lang="it-IT" sz="2400" dirty="0" err="1">
                <a:latin typeface="Helvetica Neue"/>
                <a:cs typeface="Helvetica Neue"/>
              </a:rPr>
              <a:t>you</a:t>
            </a:r>
            <a:r>
              <a:rPr lang="it-IT" sz="2400" dirty="0">
                <a:latin typeface="Helvetica Neue"/>
                <a:cs typeface="Helvetica Neue"/>
              </a:rPr>
              <a:t> go to </a:t>
            </a:r>
            <a:r>
              <a:rPr lang="it-IT" sz="2400" dirty="0" err="1">
                <a:latin typeface="Helvetica Neue"/>
                <a:cs typeface="Helvetica Neue"/>
              </a:rPr>
              <a:t>edit</a:t>
            </a:r>
            <a:r>
              <a:rPr lang="it-IT" sz="2400" dirty="0">
                <a:latin typeface="Helvetica Neue"/>
                <a:cs typeface="Helvetica Neue"/>
              </a:rPr>
              <a:t> </a:t>
            </a:r>
            <a:r>
              <a:rPr lang="it-IT" sz="2400" dirty="0" err="1">
                <a:latin typeface="Helvetica Neue"/>
                <a:cs typeface="Helvetica Neue"/>
              </a:rPr>
              <a:t>you</a:t>
            </a:r>
            <a:r>
              <a:rPr lang="it-IT" sz="2400" dirty="0">
                <a:latin typeface="Helvetica Neue"/>
                <a:cs typeface="Helvetica Neue"/>
              </a:rPr>
              <a:t> can </a:t>
            </a:r>
            <a:r>
              <a:rPr lang="it-IT" sz="2400" dirty="0" err="1">
                <a:latin typeface="Helvetica Neue"/>
                <a:cs typeface="Helvetica Neue"/>
              </a:rPr>
              <a:t>customize</a:t>
            </a:r>
            <a:r>
              <a:rPr lang="it-IT" sz="2400" dirty="0">
                <a:latin typeface="Helvetica Neue"/>
                <a:cs typeface="Helvetica Neue"/>
              </a:rPr>
              <a:t> the chart (i.e. </a:t>
            </a:r>
            <a:r>
              <a:rPr lang="it-IT" sz="2400" dirty="0" err="1">
                <a:latin typeface="Helvetica Neue"/>
                <a:cs typeface="Helvetica Neue"/>
              </a:rPr>
              <a:t>select</a:t>
            </a:r>
            <a:r>
              <a:rPr lang="it-IT" sz="2400" dirty="0">
                <a:latin typeface="Helvetica Neue"/>
                <a:cs typeface="Helvetica Neue"/>
              </a:rPr>
              <a:t> marker </a:t>
            </a:r>
            <a:r>
              <a:rPr lang="it-IT" sz="2400" dirty="0" err="1">
                <a:latin typeface="Helvetica Neue"/>
                <a:cs typeface="Helvetica Neue"/>
              </a:rPr>
              <a:t>type</a:t>
            </a:r>
            <a:r>
              <a:rPr lang="it-IT" sz="2400" dirty="0">
                <a:latin typeface="Helvetica Neue"/>
                <a:cs typeface="Helvetica Neue"/>
              </a:rPr>
              <a:t>, marker color, and </a:t>
            </a:r>
            <a:r>
              <a:rPr lang="it-IT" sz="2400" dirty="0" err="1">
                <a:latin typeface="Helvetica Neue"/>
                <a:cs typeface="Helvetica Neue"/>
              </a:rPr>
              <a:t>many</a:t>
            </a:r>
            <a:r>
              <a:rPr lang="it-IT" sz="2400" dirty="0">
                <a:latin typeface="Helvetica Neue"/>
                <a:cs typeface="Helvetica Neue"/>
              </a:rPr>
              <a:t> </a:t>
            </a:r>
            <a:r>
              <a:rPr lang="it-IT" sz="2400" dirty="0" err="1">
                <a:latin typeface="Helvetica Neue"/>
                <a:cs typeface="Helvetica Neue"/>
              </a:rPr>
              <a:t>ither</a:t>
            </a:r>
            <a:r>
              <a:rPr lang="it-IT" sz="2400" dirty="0">
                <a:latin typeface="Helvetica Neue"/>
                <a:cs typeface="Helvetica Neue"/>
              </a:rPr>
              <a:t> </a:t>
            </a:r>
            <a:r>
              <a:rPr lang="it-IT" sz="2400" dirty="0" err="1">
                <a:latin typeface="Helvetica Neue"/>
                <a:cs typeface="Helvetica Neue"/>
              </a:rPr>
              <a:t>options</a:t>
            </a:r>
            <a:r>
              <a:rPr lang="it-IT" sz="2400" dirty="0">
                <a:latin typeface="Helvetica Neue"/>
                <a:cs typeface="Helvetica Neue"/>
              </a:rPr>
              <a:t>).</a:t>
            </a:r>
            <a:endParaRPr lang="en-US" sz="2400" dirty="0">
              <a:latin typeface="Helvetica Neue"/>
              <a:cs typeface="Helvetica Neue"/>
            </a:endParaRPr>
          </a:p>
        </p:txBody>
      </p:sp>
      <p:pic>
        <p:nvPicPr>
          <p:cNvPr id="7" name="Picture 6" descr="Screenshot 2020-05-10 at 14.53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1539"/>
            <a:ext cx="8356600" cy="5194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57043" y="8233836"/>
            <a:ext cx="218053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Anyway</a:t>
            </a:r>
            <a:r>
              <a:rPr kumimoji="0" lang="mr-IN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…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0682145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26</a:t>
            </a:fld>
            <a:endParaRPr lang="uk-UA" dirty="0"/>
          </a:p>
        </p:txBody>
      </p:sp>
      <p:sp>
        <p:nvSpPr>
          <p:cNvPr id="6" name="Rectangle 5"/>
          <p:cNvSpPr/>
          <p:nvPr/>
        </p:nvSpPr>
        <p:spPr>
          <a:xfrm>
            <a:off x="224123" y="1279171"/>
            <a:ext cx="12536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latin typeface="Helvetica Neue"/>
                <a:cs typeface="Helvetica Neue"/>
              </a:rPr>
              <a:t>Start </a:t>
            </a:r>
            <a:r>
              <a:rPr lang="it-IT" sz="2400" dirty="0" err="1">
                <a:latin typeface="Helvetica Neue"/>
                <a:cs typeface="Helvetica Neue"/>
              </a:rPr>
              <a:t>comparing</a:t>
            </a:r>
            <a:r>
              <a:rPr lang="it-IT" sz="2400" dirty="0">
                <a:latin typeface="Helvetica Neue"/>
                <a:cs typeface="Helvetica Neue"/>
              </a:rPr>
              <a:t> </a:t>
            </a:r>
            <a:r>
              <a:rPr lang="it-IT" sz="2400" dirty="0" err="1">
                <a:latin typeface="Helvetica Neue"/>
                <a:cs typeface="Helvetica Neue"/>
              </a:rPr>
              <a:t>your</a:t>
            </a:r>
            <a:r>
              <a:rPr lang="it-IT" sz="2400" dirty="0">
                <a:latin typeface="Helvetica Neue"/>
                <a:cs typeface="Helvetica Neue"/>
              </a:rPr>
              <a:t> plot with the </a:t>
            </a:r>
            <a:r>
              <a:rPr lang="it-IT" sz="2400" dirty="0" err="1">
                <a:latin typeface="Helvetica Neue"/>
                <a:cs typeface="Helvetica Neue"/>
              </a:rPr>
              <a:t>one</a:t>
            </a:r>
            <a:r>
              <a:rPr lang="it-IT" sz="2400" dirty="0">
                <a:latin typeface="Helvetica Neue"/>
                <a:cs typeface="Helvetica Neue"/>
              </a:rPr>
              <a:t> </a:t>
            </a:r>
            <a:r>
              <a:rPr lang="it-IT" sz="2400" dirty="0" err="1">
                <a:latin typeface="Helvetica Neue"/>
                <a:cs typeface="Helvetica Neue"/>
              </a:rPr>
              <a:t>reported</a:t>
            </a:r>
            <a:r>
              <a:rPr lang="it-IT" sz="2400" dirty="0">
                <a:latin typeface="Helvetica Neue"/>
                <a:cs typeface="Helvetica Neue"/>
              </a:rPr>
              <a:t> in the </a:t>
            </a:r>
            <a:r>
              <a:rPr lang="it-IT" sz="2400" dirty="0" err="1">
                <a:latin typeface="Helvetica Neue"/>
                <a:cs typeface="Helvetica Neue"/>
              </a:rPr>
              <a:t>excel</a:t>
            </a:r>
            <a:r>
              <a:rPr lang="it-IT" sz="2400" dirty="0">
                <a:latin typeface="Helvetica Neue"/>
                <a:cs typeface="Helvetica Neue"/>
              </a:rPr>
              <a:t> file</a:t>
            </a:r>
            <a:endParaRPr lang="en-US" sz="2400" dirty="0">
              <a:latin typeface="Helvetica Neue"/>
              <a:cs typeface="Helvetica Neue"/>
            </a:endParaRPr>
          </a:p>
        </p:txBody>
      </p:sp>
      <p:sp>
        <p:nvSpPr>
          <p:cNvPr id="10" name="Rectangle 9"/>
          <p:cNvSpPr/>
          <p:nvPr/>
        </p:nvSpPr>
        <p:spPr>
          <a:xfrm rot="20075127">
            <a:off x="9372625" y="1448448"/>
            <a:ext cx="329130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Helvetica Neue"/>
                <a:cs typeface="Helvetica Neue"/>
              </a:rPr>
              <a:t>COMPLETED</a:t>
            </a:r>
            <a:endParaRPr lang="en-US" sz="3200" b="1" i="1" dirty="0">
              <a:latin typeface="Helvetica Neue"/>
              <a:cs typeface="Helvetica Neue"/>
            </a:endParaRPr>
          </a:p>
        </p:txBody>
      </p:sp>
      <p:pic>
        <p:nvPicPr>
          <p:cNvPr id="3" name="Picture 2" descr="Screenshot 2020-05-10 at 14.52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04" y="1970567"/>
            <a:ext cx="6337300" cy="5676900"/>
          </a:xfrm>
          <a:prstGeom prst="rect">
            <a:avLst/>
          </a:prstGeom>
        </p:spPr>
      </p:pic>
      <p:pic>
        <p:nvPicPr>
          <p:cNvPr id="2" name="Picture 1" descr="Screenshot 2019-12-20 at 19.20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780" y="3660869"/>
            <a:ext cx="6781653" cy="474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5408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27</a:t>
            </a:fld>
            <a:endParaRPr lang="uk-UA" dirty="0"/>
          </a:p>
        </p:txBody>
      </p:sp>
      <p:sp>
        <p:nvSpPr>
          <p:cNvPr id="6" name="Rectangle 5"/>
          <p:cNvSpPr/>
          <p:nvPr/>
        </p:nvSpPr>
        <p:spPr>
          <a:xfrm>
            <a:off x="210676" y="1027248"/>
            <a:ext cx="6602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Helvetica Neue"/>
                <a:cs typeface="Helvetica Neue"/>
              </a:rPr>
              <a:t>We make a copy of this Excel sheet </a:t>
            </a:r>
            <a:endParaRPr lang="en-US" sz="2400" dirty="0"/>
          </a:p>
        </p:txBody>
      </p:sp>
      <p:pic>
        <p:nvPicPr>
          <p:cNvPr id="3" name="Picture 2" descr="Screenshot 2020-05-10 at 14.55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7260"/>
            <a:ext cx="13004800" cy="7776340"/>
          </a:xfrm>
          <a:prstGeom prst="rect">
            <a:avLst/>
          </a:prstGeom>
        </p:spPr>
      </p:pic>
      <p:pic>
        <p:nvPicPr>
          <p:cNvPr id="8" name="Picture 7" descr="Screenshot 2020-05-10 at 14.37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49" y="6422587"/>
            <a:ext cx="484914" cy="571506"/>
          </a:xfrm>
          <a:prstGeom prst="rect">
            <a:avLst/>
          </a:prstGeom>
        </p:spPr>
      </p:pic>
      <p:pic>
        <p:nvPicPr>
          <p:cNvPr id="10" name="Picture 9" descr="Screenshot 2020-05-10 at 14.37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32541">
            <a:off x="2174052" y="9086844"/>
            <a:ext cx="484914" cy="5715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34159" y="9169330"/>
            <a:ext cx="302236" cy="533479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n-ea"/>
                <a:cs typeface="+mn-cs"/>
                <a:sym typeface="Helvetica Light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71719" y="6422587"/>
            <a:ext cx="302236" cy="533479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n-ea"/>
                <a:cs typeface="+mn-cs"/>
                <a:sym typeface="Helvetica Ligh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4537103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28</a:t>
            </a:fld>
            <a:endParaRPr lang="uk-UA" dirty="0"/>
          </a:p>
        </p:txBody>
      </p:sp>
      <p:sp>
        <p:nvSpPr>
          <p:cNvPr id="6" name="Rectangle 5"/>
          <p:cNvSpPr/>
          <p:nvPr/>
        </p:nvSpPr>
        <p:spPr>
          <a:xfrm>
            <a:off x="210676" y="1027248"/>
            <a:ext cx="6602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Check the create a copy box and press ok</a:t>
            </a:r>
            <a:endParaRPr lang="en-US" sz="2400" dirty="0"/>
          </a:p>
        </p:txBody>
      </p:sp>
      <p:pic>
        <p:nvPicPr>
          <p:cNvPr id="2" name="Picture 1" descr="Screenshot 2020-05-10 at 14.57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6" y="1488913"/>
            <a:ext cx="12631809" cy="753007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311647" y="8219566"/>
            <a:ext cx="2311648" cy="98903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088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223033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29</a:t>
            </a:fld>
            <a:endParaRPr lang="uk-UA" dirty="0"/>
          </a:p>
        </p:txBody>
      </p:sp>
      <p:sp>
        <p:nvSpPr>
          <p:cNvPr id="6" name="Rectangle 5"/>
          <p:cNvSpPr/>
          <p:nvPr/>
        </p:nvSpPr>
        <p:spPr>
          <a:xfrm>
            <a:off x="210676" y="1027248"/>
            <a:ext cx="6602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Helvetica Neue"/>
                <a:cs typeface="Helvetica Neue"/>
              </a:rPr>
              <a:t>Rename the new sheet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 descr="Screenshot 2020-05-10 at 14.59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6" y="1773781"/>
            <a:ext cx="12366139" cy="7598818"/>
          </a:xfrm>
          <a:prstGeom prst="rect">
            <a:avLst/>
          </a:prstGeom>
        </p:spPr>
      </p:pic>
      <p:pic>
        <p:nvPicPr>
          <p:cNvPr id="11" name="Picture 10" descr="Screenshot 2020-05-10 at 14.37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32541">
            <a:off x="6253265" y="8607601"/>
            <a:ext cx="484914" cy="5715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13372" y="8690087"/>
            <a:ext cx="302236" cy="533479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n-ea"/>
                <a:cs typeface="+mn-cs"/>
                <a:sym typeface="Helvetica Light"/>
              </a:rPr>
              <a:t>1</a:t>
            </a:r>
          </a:p>
        </p:txBody>
      </p:sp>
      <p:pic>
        <p:nvPicPr>
          <p:cNvPr id="13" name="Picture 12" descr="Screenshot 2020-05-10 at 14.37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095" y="6670313"/>
            <a:ext cx="484914" cy="5715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00165" y="6670313"/>
            <a:ext cx="302236" cy="533479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n-ea"/>
                <a:cs typeface="+mn-cs"/>
                <a:sym typeface="Helvetica Ligh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5576139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3</a:t>
            </a:fld>
            <a:endParaRPr lang="uk-UA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44242" y="89964"/>
            <a:ext cx="6516316" cy="1058627"/>
          </a:xfrm>
        </p:spPr>
        <p:txBody>
          <a:bodyPr/>
          <a:lstStyle/>
          <a:p>
            <a:r>
              <a:rPr lang="en-US" dirty="0"/>
              <a:t>Global View</a:t>
            </a:r>
          </a:p>
        </p:txBody>
      </p:sp>
      <p:pic>
        <p:nvPicPr>
          <p:cNvPr id="8" name="Picture 7" descr="Screenshot 2020-05-10 at 13.59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8591"/>
            <a:ext cx="13004800" cy="763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6800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30</a:t>
            </a:fld>
            <a:endParaRPr lang="uk-UA" dirty="0"/>
          </a:p>
        </p:txBody>
      </p:sp>
      <p:sp>
        <p:nvSpPr>
          <p:cNvPr id="6" name="Rectangle 5"/>
          <p:cNvSpPr/>
          <p:nvPr/>
        </p:nvSpPr>
        <p:spPr>
          <a:xfrm>
            <a:off x="210676" y="1027248"/>
            <a:ext cx="6602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Rename the second one (</a:t>
            </a:r>
            <a:r>
              <a:rPr lang="en-US" sz="2400" dirty="0" err="1">
                <a:latin typeface="Helvetica Neue"/>
                <a:cs typeface="Helvetica Neue"/>
              </a:rPr>
              <a:t>Data_filtered</a:t>
            </a:r>
            <a:r>
              <a:rPr lang="en-US" sz="2400" dirty="0">
                <a:latin typeface="Helvetica Neue"/>
                <a:cs typeface="Helvetica Neue"/>
              </a:rPr>
              <a:t>) </a:t>
            </a:r>
            <a:endParaRPr lang="en-US" sz="2400" dirty="0">
              <a:solidFill>
                <a:schemeClr val="tx1"/>
              </a:solidFill>
              <a:latin typeface="Helvetica Neue"/>
              <a:cs typeface="Helvetica Neue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465365" y="1488913"/>
            <a:ext cx="194241" cy="3008726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Rectangle 6"/>
          <p:cNvSpPr/>
          <p:nvPr/>
        </p:nvSpPr>
        <p:spPr>
          <a:xfrm>
            <a:off x="210676" y="5947913"/>
            <a:ext cx="124364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We will use this replica of the data to apply filters, i.e. selection criteria on the events which should help in searching Dark Matter Candidates. </a:t>
            </a:r>
          </a:p>
        </p:txBody>
      </p:sp>
      <p:sp>
        <p:nvSpPr>
          <p:cNvPr id="13" name="Rectangle 12"/>
          <p:cNvSpPr/>
          <p:nvPr/>
        </p:nvSpPr>
        <p:spPr>
          <a:xfrm rot="20075127">
            <a:off x="9203490" y="677961"/>
            <a:ext cx="329130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Helvetica Neue"/>
                <a:cs typeface="Helvetica Neue"/>
              </a:rPr>
              <a:t>COMPLETED</a:t>
            </a:r>
            <a:endParaRPr lang="en-US" sz="3200" b="1" i="1" dirty="0">
              <a:latin typeface="Helvetica Neue"/>
              <a:cs typeface="Helvetica Neue"/>
            </a:endParaRPr>
          </a:p>
        </p:txBody>
      </p:sp>
      <p:pic>
        <p:nvPicPr>
          <p:cNvPr id="2" name="Picture 1" descr="Screenshot 2020-05-10 at 15.00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73" y="2422323"/>
            <a:ext cx="73787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1156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31</a:t>
            </a:fld>
            <a:endParaRPr lang="uk-UA" dirty="0"/>
          </a:p>
        </p:txBody>
      </p:sp>
      <p:sp>
        <p:nvSpPr>
          <p:cNvPr id="9" name="Rectangle 8"/>
          <p:cNvSpPr/>
          <p:nvPr/>
        </p:nvSpPr>
        <p:spPr>
          <a:xfrm>
            <a:off x="2616275" y="3089288"/>
            <a:ext cx="84255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 Neue"/>
                <a:cs typeface="Helvetica Neue"/>
              </a:rPr>
              <a:t>Apply filters to the data and look for Dark Matter candidates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07272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32</a:t>
            </a:fld>
            <a:endParaRPr lang="uk-UA" dirty="0"/>
          </a:p>
        </p:txBody>
      </p:sp>
      <p:sp>
        <p:nvSpPr>
          <p:cNvPr id="6" name="Rectangle 5"/>
          <p:cNvSpPr/>
          <p:nvPr/>
        </p:nvSpPr>
        <p:spPr>
          <a:xfrm>
            <a:off x="210676" y="1027248"/>
            <a:ext cx="126839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Helvetica Neue"/>
                <a:cs typeface="Helvetica Neue"/>
              </a:rPr>
              <a:t>We will see how to apply a filter to the data using Google sheet.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Helvetica Neue"/>
                <a:cs typeface="Helvetica Neue"/>
              </a:rPr>
              <a:t>First of all select the cell from “Event” to “Z (cm)”.</a:t>
            </a:r>
            <a:endParaRPr lang="en-US" sz="2400" dirty="0">
              <a:latin typeface="Helvetica Neue"/>
              <a:cs typeface="Helvetica Neue"/>
            </a:endParaRPr>
          </a:p>
        </p:txBody>
      </p:sp>
      <p:pic>
        <p:nvPicPr>
          <p:cNvPr id="2" name="Picture 1" descr="Screenshot 2020-05-10 at 15.02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8667"/>
            <a:ext cx="13004800" cy="12682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0676" y="3591292"/>
            <a:ext cx="12683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Helvetica Neue"/>
                <a:cs typeface="Helvetica Neue"/>
              </a:rPr>
              <a:t>Then press the filter button</a:t>
            </a:r>
            <a:endParaRPr lang="en-US" sz="2400" dirty="0">
              <a:latin typeface="Helvetica Neue"/>
              <a:cs typeface="Helvetica Neue"/>
            </a:endParaRPr>
          </a:p>
        </p:txBody>
      </p:sp>
      <p:pic>
        <p:nvPicPr>
          <p:cNvPr id="3" name="Picture 2" descr="Screenshot 2020-05-10 at 15.03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5560"/>
            <a:ext cx="13004800" cy="3143632"/>
          </a:xfrm>
          <a:prstGeom prst="rect">
            <a:avLst/>
          </a:prstGeom>
        </p:spPr>
      </p:pic>
      <p:pic>
        <p:nvPicPr>
          <p:cNvPr id="10" name="Picture 9" descr="Screenshot 2020-05-10 at 14.37.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32541">
            <a:off x="12189347" y="5111430"/>
            <a:ext cx="484914" cy="571506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1905646" y="5079010"/>
            <a:ext cx="651451" cy="98903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088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67223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20-05-10 at 15.05.4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87"/>
          <a:stretch/>
        </p:blipFill>
        <p:spPr>
          <a:xfrm>
            <a:off x="210676" y="1221713"/>
            <a:ext cx="12683930" cy="27328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33</a:t>
            </a:fld>
            <a:endParaRPr lang="uk-UA" dirty="0"/>
          </a:p>
        </p:txBody>
      </p:sp>
      <p:sp>
        <p:nvSpPr>
          <p:cNvPr id="6" name="Rectangle 5"/>
          <p:cNvSpPr/>
          <p:nvPr/>
        </p:nvSpPr>
        <p:spPr>
          <a:xfrm>
            <a:off x="210676" y="1027248"/>
            <a:ext cx="12683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The sheet will appear like this:</a:t>
            </a:r>
          </a:p>
        </p:txBody>
      </p:sp>
      <p:sp>
        <p:nvSpPr>
          <p:cNvPr id="8" name="Rectangle 7"/>
          <p:cNvSpPr/>
          <p:nvPr/>
        </p:nvSpPr>
        <p:spPr>
          <a:xfrm>
            <a:off x="210676" y="3961776"/>
            <a:ext cx="12683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Zooming on each element you see that there is a symbol.</a:t>
            </a:r>
          </a:p>
        </p:txBody>
      </p:sp>
      <p:pic>
        <p:nvPicPr>
          <p:cNvPr id="3" name="Picture 2" descr="Screenshot 2020-05-10 at 15.07.4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8"/>
          <a:stretch/>
        </p:blipFill>
        <p:spPr>
          <a:xfrm>
            <a:off x="1622502" y="4780477"/>
            <a:ext cx="9169400" cy="380510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7234600" y="4423441"/>
            <a:ext cx="313927" cy="1912475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>
            <a:off x="7548527" y="4423441"/>
            <a:ext cx="1141555" cy="1912475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/>
          <p:cNvCxnSpPr/>
          <p:nvPr/>
        </p:nvCxnSpPr>
        <p:spPr>
          <a:xfrm flipH="1">
            <a:off x="5650695" y="4423441"/>
            <a:ext cx="1797946" cy="1912475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Rectangle 17"/>
          <p:cNvSpPr/>
          <p:nvPr/>
        </p:nvSpPr>
        <p:spPr>
          <a:xfrm>
            <a:off x="368504" y="8910934"/>
            <a:ext cx="12683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Let’s try to apply a filter on r. For example we want to select events that have r&lt;15</a:t>
            </a:r>
          </a:p>
        </p:txBody>
      </p:sp>
    </p:spTree>
    <p:extLst>
      <p:ext uri="{BB962C8B-B14F-4D97-AF65-F5344CB8AC3E}">
        <p14:creationId xmlns:p14="http://schemas.microsoft.com/office/powerpoint/2010/main" val="174636449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34</a:t>
            </a:fld>
            <a:endParaRPr lang="uk-UA" dirty="0"/>
          </a:p>
        </p:txBody>
      </p:sp>
      <p:sp>
        <p:nvSpPr>
          <p:cNvPr id="8" name="Rectangle 7"/>
          <p:cNvSpPr/>
          <p:nvPr/>
        </p:nvSpPr>
        <p:spPr>
          <a:xfrm>
            <a:off x="14678" y="1221713"/>
            <a:ext cx="12683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Click on the filter symbol in the “r (cm)” column.</a:t>
            </a:r>
          </a:p>
        </p:txBody>
      </p:sp>
      <p:pic>
        <p:nvPicPr>
          <p:cNvPr id="2" name="Picture 1" descr="Screenshot 2020-05-10 at 15.10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368" y="1683378"/>
            <a:ext cx="6921500" cy="3060700"/>
          </a:xfrm>
          <a:prstGeom prst="rect">
            <a:avLst/>
          </a:prstGeom>
        </p:spPr>
      </p:pic>
      <p:pic>
        <p:nvPicPr>
          <p:cNvPr id="9" name="Picture 8" descr="Screenshot 2020-05-10 at 14.37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32541">
            <a:off x="10063204" y="2528544"/>
            <a:ext cx="484914" cy="571506"/>
          </a:xfrm>
          <a:prstGeom prst="rect">
            <a:avLst/>
          </a:prstGeom>
        </p:spPr>
      </p:pic>
      <p:pic>
        <p:nvPicPr>
          <p:cNvPr id="3" name="Picture 2" descr="Screenshot 2020-05-10 at 15.11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9" y="2496123"/>
            <a:ext cx="4538081" cy="68764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766004" y="2496124"/>
            <a:ext cx="302236" cy="533479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n-ea"/>
                <a:cs typeface="+mn-cs"/>
                <a:sym typeface="Helvetica Light"/>
              </a:rPr>
              <a:t>1</a:t>
            </a:r>
          </a:p>
        </p:txBody>
      </p:sp>
      <p:sp>
        <p:nvSpPr>
          <p:cNvPr id="11" name="Bent-Up Arrow 10"/>
          <p:cNvSpPr/>
          <p:nvPr/>
        </p:nvSpPr>
        <p:spPr>
          <a:xfrm rot="16200000" flipH="1">
            <a:off x="5046051" y="3317940"/>
            <a:ext cx="4949774" cy="5338662"/>
          </a:xfrm>
          <a:prstGeom prst="bentUpArrow">
            <a:avLst>
              <a:gd name="adj1" fmla="val 10874"/>
              <a:gd name="adj2" fmla="val 25000"/>
              <a:gd name="adj3" fmla="val 31342"/>
            </a:avLst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088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916218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35</a:t>
            </a:fld>
            <a:endParaRPr lang="uk-UA" dirty="0"/>
          </a:p>
        </p:txBody>
      </p:sp>
      <p:sp>
        <p:nvSpPr>
          <p:cNvPr id="8" name="Rectangle 7"/>
          <p:cNvSpPr/>
          <p:nvPr/>
        </p:nvSpPr>
        <p:spPr>
          <a:xfrm>
            <a:off x="14678" y="1221713"/>
            <a:ext cx="12683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Then press Filter by condition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99369" y="1697850"/>
            <a:ext cx="4538081" cy="6876475"/>
            <a:chOff x="199369" y="2496123"/>
            <a:chExt cx="4538081" cy="6876475"/>
          </a:xfrm>
        </p:grpSpPr>
        <p:pic>
          <p:nvPicPr>
            <p:cNvPr id="3" name="Picture 2" descr="Screenshot 2020-05-10 at 15.11.2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69" y="2496123"/>
              <a:ext cx="4538081" cy="6876475"/>
            </a:xfrm>
            <a:prstGeom prst="rect">
              <a:avLst/>
            </a:prstGeom>
          </p:spPr>
        </p:pic>
        <p:pic>
          <p:nvPicPr>
            <p:cNvPr id="9" name="Picture 8" descr="Screenshot 2020-05-10 at 14.37.2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32541">
              <a:off x="2628832" y="5168508"/>
              <a:ext cx="484914" cy="57150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331632" y="5136088"/>
              <a:ext cx="302236" cy="533479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b="1" dirty="0">
                  <a:solidFill>
                    <a:srgbClr val="FF0000"/>
                  </a:solidFill>
                  <a:latin typeface="+mj-lt"/>
                </a:rPr>
                <a:t>2</a:t>
              </a:r>
              <a:endParaRPr kumimoji="0" lang="en-US" sz="2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n-ea"/>
                <a:cs typeface="+mn-cs"/>
                <a:sym typeface="Helvetica Light"/>
              </a:endParaRPr>
            </a:p>
          </p:txBody>
        </p:sp>
      </p:grpSp>
      <p:pic>
        <p:nvPicPr>
          <p:cNvPr id="6" name="Picture 5" descr="Screenshot 2020-05-10 at 15.13.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280" y="1815376"/>
            <a:ext cx="5092700" cy="53594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20891061" flipV="1">
            <a:off x="4644016" y="3749969"/>
            <a:ext cx="2665515" cy="456061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088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18342" y="7852730"/>
            <a:ext cx="66886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Another menu will appear </a:t>
            </a:r>
          </a:p>
        </p:txBody>
      </p:sp>
    </p:spTree>
    <p:extLst>
      <p:ext uri="{BB962C8B-B14F-4D97-AF65-F5344CB8AC3E}">
        <p14:creationId xmlns:p14="http://schemas.microsoft.com/office/powerpoint/2010/main" val="710170880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shot 2020-05-10 at 15.16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80" y="1683378"/>
            <a:ext cx="6202709" cy="790288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36</a:t>
            </a:fld>
            <a:endParaRPr lang="uk-UA" dirty="0"/>
          </a:p>
        </p:txBody>
      </p:sp>
      <p:sp>
        <p:nvSpPr>
          <p:cNvPr id="14" name="Rectangle 13"/>
          <p:cNvSpPr/>
          <p:nvPr/>
        </p:nvSpPr>
        <p:spPr>
          <a:xfrm>
            <a:off x="4633410" y="2801120"/>
            <a:ext cx="3157698" cy="19389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Now scroll down this menu and search </a:t>
            </a:r>
            <a:r>
              <a:rPr lang="en-US" sz="2400" dirty="0" err="1">
                <a:latin typeface="Helvetica Neue"/>
                <a:cs typeface="Helvetica Neue"/>
              </a:rPr>
              <a:t>th</a:t>
            </a:r>
            <a:r>
              <a:rPr lang="en-US" sz="2400" dirty="0">
                <a:latin typeface="Helvetica Neue"/>
                <a:cs typeface="Helvetica Neue"/>
              </a:rPr>
              <a:t> e condition you want to apply, </a:t>
            </a:r>
            <a:r>
              <a:rPr lang="en-US" sz="2400" dirty="0" err="1">
                <a:latin typeface="Helvetica Neue"/>
                <a:cs typeface="Helvetica Neue"/>
              </a:rPr>
              <a:t>i</a:t>
            </a:r>
            <a:r>
              <a:rPr lang="en-US" sz="2400" dirty="0">
                <a:latin typeface="Helvetica Neue"/>
                <a:cs typeface="Helvetica Neue"/>
              </a:rPr>
              <a:t>. e. “Less than” and click.</a:t>
            </a:r>
          </a:p>
        </p:txBody>
      </p:sp>
      <p:pic>
        <p:nvPicPr>
          <p:cNvPr id="2" name="Picture 1" descr="Screenshot 2020-05-10 at 15.17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28" y="1638300"/>
            <a:ext cx="4984772" cy="690947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7191792" y="4580696"/>
            <a:ext cx="2045470" cy="1398468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6" name="Picture 15" descr="Screenshot 2020-05-10 at 14.37.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32541">
            <a:off x="10348592" y="5540382"/>
            <a:ext cx="484914" cy="57150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051392" y="5507962"/>
            <a:ext cx="302236" cy="533479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rgbClr val="FF0000"/>
                </a:solidFill>
                <a:latin typeface="+mj-lt"/>
              </a:rPr>
              <a:t>3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4559120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0-05-10 at 15.20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04" y="2654235"/>
            <a:ext cx="5843890" cy="707899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37</a:t>
            </a:fld>
            <a:endParaRPr lang="uk-UA" dirty="0"/>
          </a:p>
        </p:txBody>
      </p:sp>
      <p:sp>
        <p:nvSpPr>
          <p:cNvPr id="8" name="Rectangle 7"/>
          <p:cNvSpPr/>
          <p:nvPr/>
        </p:nvSpPr>
        <p:spPr>
          <a:xfrm>
            <a:off x="14678" y="1221713"/>
            <a:ext cx="739115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Another box will appear. </a:t>
            </a:r>
          </a:p>
          <a:p>
            <a:pPr algn="just"/>
            <a:r>
              <a:rPr lang="en-US" sz="2400" dirty="0">
                <a:latin typeface="Helvetica Neue"/>
                <a:cs typeface="Helvetica Neue"/>
              </a:rPr>
              <a:t>Inside it you can put the value you want; we want r to be less than 15.</a:t>
            </a:r>
          </a:p>
        </p:txBody>
      </p:sp>
      <p:pic>
        <p:nvPicPr>
          <p:cNvPr id="16" name="Picture 15" descr="Screenshot 2020-05-10 at 14.37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32541">
            <a:off x="2015246" y="5807121"/>
            <a:ext cx="484914" cy="57150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718046" y="5774701"/>
            <a:ext cx="302236" cy="533479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rgbClr val="FF0000"/>
                </a:solidFill>
                <a:latin typeface="+mj-lt"/>
              </a:rPr>
              <a:t>3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n-ea"/>
              <a:cs typeface="+mn-cs"/>
              <a:sym typeface="Helvetica Light"/>
            </a:endParaRPr>
          </a:p>
        </p:txBody>
      </p:sp>
      <p:pic>
        <p:nvPicPr>
          <p:cNvPr id="6" name="Picture 5" descr="Screenshot 2020-05-10 at 15.20.5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8" r="21530"/>
          <a:stretch/>
        </p:blipFill>
        <p:spPr>
          <a:xfrm>
            <a:off x="7405834" y="1233340"/>
            <a:ext cx="5279688" cy="81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66765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38</a:t>
            </a:fld>
            <a:endParaRPr lang="uk-UA" dirty="0"/>
          </a:p>
        </p:txBody>
      </p:sp>
      <p:sp>
        <p:nvSpPr>
          <p:cNvPr id="8" name="Rectangle 7"/>
          <p:cNvSpPr/>
          <p:nvPr/>
        </p:nvSpPr>
        <p:spPr>
          <a:xfrm>
            <a:off x="14678" y="1221713"/>
            <a:ext cx="12990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Now Press “OK” in the filter menu and automatically the filter will be applied.</a:t>
            </a:r>
          </a:p>
        </p:txBody>
      </p:sp>
      <p:pic>
        <p:nvPicPr>
          <p:cNvPr id="2" name="Picture 1" descr="Screenshot 2020-05-10 at 15.22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37" y="2089060"/>
            <a:ext cx="7667625" cy="753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58630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39</a:t>
            </a:fld>
            <a:endParaRPr lang="uk-UA" dirty="0"/>
          </a:p>
        </p:txBody>
      </p:sp>
      <p:sp>
        <p:nvSpPr>
          <p:cNvPr id="2" name="Rectangle 1"/>
          <p:cNvSpPr/>
          <p:nvPr/>
        </p:nvSpPr>
        <p:spPr>
          <a:xfrm>
            <a:off x="262878" y="958307"/>
            <a:ext cx="12631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The filter is applied?</a:t>
            </a:r>
          </a:p>
        </p:txBody>
      </p:sp>
      <p:pic>
        <p:nvPicPr>
          <p:cNvPr id="6" name="Picture 5" descr="Screenshot 2020-05-10 at 15.22.2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7619"/>
            <a:ext cx="13004800" cy="512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1689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shot 2020-05-10 at 13.59.35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1713"/>
            <a:ext cx="13004800" cy="81177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Excel 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4</a:t>
            </a:fld>
            <a:endParaRPr lang="uk-UA" dirty="0"/>
          </a:p>
        </p:txBody>
      </p:sp>
      <p:grpSp>
        <p:nvGrpSpPr>
          <p:cNvPr id="6" name="Group 5"/>
          <p:cNvGrpSpPr/>
          <p:nvPr/>
        </p:nvGrpSpPr>
        <p:grpSpPr>
          <a:xfrm>
            <a:off x="-42557" y="1190294"/>
            <a:ext cx="5526124" cy="8284422"/>
            <a:chOff x="91920" y="1035706"/>
            <a:chExt cx="8344855" cy="8125227"/>
          </a:xfrm>
        </p:grpSpPr>
        <p:sp>
          <p:nvSpPr>
            <p:cNvPr id="7" name="Rectangle 6"/>
            <p:cNvSpPr/>
            <p:nvPr/>
          </p:nvSpPr>
          <p:spPr>
            <a:xfrm>
              <a:off x="120960" y="1064734"/>
              <a:ext cx="8315815" cy="8096199"/>
            </a:xfrm>
            <a:prstGeom prst="rect">
              <a:avLst/>
            </a:prstGeom>
            <a:noFill/>
            <a:ln w="57150" cap="flat">
              <a:solidFill>
                <a:schemeClr val="tx1"/>
              </a:solidFill>
              <a:prstDash val="sysDash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08817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1920" y="1035706"/>
              <a:ext cx="8329735" cy="8079870"/>
            </a:xfrm>
            <a:prstGeom prst="rect">
              <a:avLst/>
            </a:prstGeom>
            <a:noFill/>
            <a:ln w="57150" cap="flat">
              <a:solidFill>
                <a:srgbClr val="FFFF00"/>
              </a:solidFill>
              <a:prstDash val="sysDash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08817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83567" y="1170184"/>
            <a:ext cx="7431581" cy="8315999"/>
            <a:chOff x="91920" y="1035706"/>
            <a:chExt cx="8344855" cy="8125227"/>
          </a:xfrm>
          <a:solidFill>
            <a:schemeClr val="bg1">
              <a:alpha val="58000"/>
            </a:schemeClr>
          </a:solidFill>
        </p:grpSpPr>
        <p:sp>
          <p:nvSpPr>
            <p:cNvPr id="14" name="Rectangle 13"/>
            <p:cNvSpPr/>
            <p:nvPr/>
          </p:nvSpPr>
          <p:spPr>
            <a:xfrm>
              <a:off x="120960" y="1064734"/>
              <a:ext cx="8315815" cy="8096199"/>
            </a:xfrm>
            <a:prstGeom prst="rect">
              <a:avLst/>
            </a:prstGeom>
            <a:grpFill/>
            <a:ln w="57150" cap="flat">
              <a:solidFill>
                <a:schemeClr val="tx1"/>
              </a:solidFill>
              <a:prstDash val="sysDash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08817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1920" y="1035706"/>
              <a:ext cx="8329735" cy="8079870"/>
            </a:xfrm>
            <a:prstGeom prst="rect">
              <a:avLst/>
            </a:prstGeom>
            <a:grpFill/>
            <a:ln w="57150" cap="flat">
              <a:solidFill>
                <a:srgbClr val="FFFF00"/>
              </a:solidFill>
              <a:prstDash val="sysDash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08817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523598" y="5716816"/>
            <a:ext cx="6924295" cy="311880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GB" sz="2800" b="1" dirty="0">
                <a:solidFill>
                  <a:schemeClr val="accent5"/>
                </a:solidFill>
                <a:latin typeface="Helvetica Neue"/>
                <a:cs typeface="Helvetica Neue"/>
              </a:rPr>
              <a:t>PART 1: </a:t>
            </a:r>
          </a:p>
          <a:p>
            <a:pPr marL="457200" indent="-457200" algn="l">
              <a:buFont typeface="Arial"/>
              <a:buChar char="•"/>
            </a:pPr>
            <a:r>
              <a:rPr lang="en-GB" sz="2800" dirty="0">
                <a:latin typeface="Helvetica Neue"/>
                <a:cs typeface="Helvetica Neue"/>
              </a:rPr>
              <a:t>Calculate the quantities in </a:t>
            </a:r>
            <a:r>
              <a:rPr lang="en-GB" sz="2800" dirty="0">
                <a:solidFill>
                  <a:srgbClr val="FF0000"/>
                </a:solidFill>
                <a:latin typeface="Helvetica Neue"/>
                <a:cs typeface="Helvetica Neue"/>
              </a:rPr>
              <a:t>RED</a:t>
            </a:r>
          </a:p>
          <a:p>
            <a:pPr algn="l"/>
            <a:endParaRPr lang="en-GB" sz="2800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pPr algn="l"/>
            <a:r>
              <a:rPr lang="en-GB" sz="2800" dirty="0">
                <a:solidFill>
                  <a:srgbClr val="FF0000"/>
                </a:solidFill>
                <a:latin typeface="Helvetica Neue"/>
                <a:cs typeface="Helvetica Neue"/>
              </a:rPr>
              <a:t>f90=S190/S1</a:t>
            </a:r>
          </a:p>
          <a:p>
            <a:pPr algn="l"/>
            <a:r>
              <a:rPr lang="en-GB" sz="2800" dirty="0">
                <a:solidFill>
                  <a:srgbClr val="FF0000"/>
                </a:solidFill>
                <a:latin typeface="Helvetica Neue"/>
                <a:cs typeface="Helvetica Neue"/>
              </a:rPr>
              <a:t>r(cm)</a:t>
            </a:r>
            <a:endParaRPr lang="en-US" sz="2800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pPr algn="l"/>
            <a:r>
              <a:rPr lang="en-US" sz="2800" dirty="0">
                <a:solidFill>
                  <a:srgbClr val="FF0000"/>
                </a:solidFill>
                <a:latin typeface="Helvetica Neue"/>
                <a:cs typeface="Helvetica Neue"/>
              </a:rPr>
              <a:t>Drift Distance (cm)</a:t>
            </a:r>
          </a:p>
          <a:p>
            <a:pPr algn="l"/>
            <a:r>
              <a:rPr lang="en-US" sz="2800" dirty="0">
                <a:solidFill>
                  <a:srgbClr val="FF0000"/>
                </a:solidFill>
                <a:latin typeface="Helvetica Neue"/>
                <a:cs typeface="Helvetica Neue"/>
              </a:rPr>
              <a:t>Z (cm)</a:t>
            </a:r>
          </a:p>
        </p:txBody>
      </p:sp>
      <p:pic>
        <p:nvPicPr>
          <p:cNvPr id="21" name="Picture 20" descr="Screenshot 2019-12-20 at 19.32.4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78"/>
          <a:stretch/>
        </p:blipFill>
        <p:spPr>
          <a:xfrm>
            <a:off x="1016029" y="4033926"/>
            <a:ext cx="11988771" cy="934988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cxnSp>
        <p:nvCxnSpPr>
          <p:cNvPr id="25" name="Straight Connector 24"/>
          <p:cNvCxnSpPr/>
          <p:nvPr/>
        </p:nvCxnSpPr>
        <p:spPr>
          <a:xfrm>
            <a:off x="5509429" y="2688060"/>
            <a:ext cx="7495371" cy="134586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/>
          <p:cNvCxnSpPr/>
          <p:nvPr/>
        </p:nvCxnSpPr>
        <p:spPr>
          <a:xfrm>
            <a:off x="39789" y="2688060"/>
            <a:ext cx="976240" cy="134586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Picture 9" descr="Screenshot 2020-05-10 at 14.01.50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9" y="4352374"/>
            <a:ext cx="11880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40144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40</a:t>
            </a:fld>
            <a:endParaRPr lang="uk-UA" dirty="0"/>
          </a:p>
        </p:txBody>
      </p:sp>
      <p:sp>
        <p:nvSpPr>
          <p:cNvPr id="2" name="Rectangle 1"/>
          <p:cNvSpPr/>
          <p:nvPr/>
        </p:nvSpPr>
        <p:spPr>
          <a:xfrm>
            <a:off x="262878" y="958307"/>
            <a:ext cx="12631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eue"/>
                <a:cs typeface="Helvetica Neue"/>
              </a:rPr>
              <a:t>Yes!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41012" y="2277699"/>
            <a:ext cx="8996250" cy="5556575"/>
            <a:chOff x="105914" y="1221713"/>
            <a:chExt cx="8996250" cy="5556575"/>
          </a:xfrm>
        </p:grpSpPr>
        <p:pic>
          <p:nvPicPr>
            <p:cNvPr id="3" name="Picture 2" descr="Screenshot 2020-05-10 at 15.23.3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4" y="1221713"/>
              <a:ext cx="8996250" cy="5092217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368504" y="1419972"/>
              <a:ext cx="1629216" cy="5358316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08817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8004757" y="2277699"/>
            <a:ext cx="1629216" cy="5358316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088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046945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41</a:t>
            </a:fld>
            <a:endParaRPr lang="uk-UA" dirty="0"/>
          </a:p>
        </p:txBody>
      </p:sp>
      <p:sp>
        <p:nvSpPr>
          <p:cNvPr id="10" name="Rectangle 9"/>
          <p:cNvSpPr/>
          <p:nvPr/>
        </p:nvSpPr>
        <p:spPr>
          <a:xfrm>
            <a:off x="166131" y="7272190"/>
            <a:ext cx="126089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Helvetica Neue"/>
                <a:cs typeface="Helvetica Neue"/>
              </a:rPr>
              <a:t>Note: the plot is automatically updated and only  the events with r&lt;15 are drawn!</a:t>
            </a:r>
            <a:endParaRPr lang="en-US" sz="3200" b="1" i="1" dirty="0">
              <a:latin typeface="Helvetica Neue"/>
              <a:cs typeface="Helvetica Neue"/>
            </a:endParaRPr>
          </a:p>
        </p:txBody>
      </p:sp>
      <p:pic>
        <p:nvPicPr>
          <p:cNvPr id="2" name="Picture 1" descr="Screenshot 2020-05-10 at 15.25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0891"/>
            <a:ext cx="13004800" cy="50267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20075127">
            <a:off x="9203490" y="677961"/>
            <a:ext cx="329130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Helvetica Neue"/>
                <a:cs typeface="Helvetica Neue"/>
              </a:rPr>
              <a:t>COMPLETED</a:t>
            </a:r>
            <a:endParaRPr lang="en-US" sz="3200" b="1" i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7442092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42</a:t>
            </a:fld>
            <a:endParaRPr lang="uk-UA" dirty="0"/>
          </a:p>
        </p:txBody>
      </p:sp>
      <p:sp>
        <p:nvSpPr>
          <p:cNvPr id="10" name="Rectangle 9"/>
          <p:cNvSpPr/>
          <p:nvPr/>
        </p:nvSpPr>
        <p:spPr>
          <a:xfrm>
            <a:off x="368504" y="1623992"/>
            <a:ext cx="1260894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Helvetica Neue"/>
                <a:cs typeface="Helvetica Neue"/>
              </a:rPr>
              <a:t>Apply all the filters needed to search for Dark Matter Candidates </a:t>
            </a:r>
            <a:r>
              <a:rPr lang="en-US" sz="3200" b="1" i="1">
                <a:solidFill>
                  <a:srgbClr val="FF0000"/>
                </a:solidFill>
                <a:latin typeface="Helvetica Neue"/>
                <a:cs typeface="Helvetica Neue"/>
              </a:rPr>
              <a:t>just adding </a:t>
            </a:r>
            <a:r>
              <a:rPr lang="en-US" sz="3200" b="1" i="1" dirty="0">
                <a:solidFill>
                  <a:srgbClr val="FF0000"/>
                </a:solidFill>
                <a:latin typeface="Helvetica Neue"/>
                <a:cs typeface="Helvetica Neue"/>
              </a:rPr>
              <a:t>them to the relevant variables.</a:t>
            </a:r>
          </a:p>
          <a:p>
            <a:pPr algn="just"/>
            <a:r>
              <a:rPr lang="en-US" sz="3200" b="1" i="1" dirty="0">
                <a:solidFill>
                  <a:srgbClr val="FF0000"/>
                </a:solidFill>
                <a:latin typeface="Helvetica Neue"/>
                <a:cs typeface="Helvetica Neue"/>
              </a:rPr>
              <a:t>In the following table the filters that have to be applied to search for Dark Matter candidates.</a:t>
            </a:r>
            <a:endParaRPr lang="en-US" sz="3200" b="1" i="1" dirty="0">
              <a:latin typeface="Helvetica Neue"/>
              <a:cs typeface="Helvetica Neue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543109"/>
              </p:ext>
            </p:extLst>
          </p:nvPr>
        </p:nvGraphicFramePr>
        <p:xfrm>
          <a:off x="520904" y="4496069"/>
          <a:ext cx="11669394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34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4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i="1" dirty="0">
                          <a:latin typeface="Helvetica Neue"/>
                          <a:cs typeface="Helvetica Neue"/>
                        </a:rPr>
                        <a:t>Filter</a:t>
                      </a: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1" dirty="0">
                          <a:latin typeface="Helvetica Neue"/>
                          <a:cs typeface="Helvetica Neue"/>
                        </a:rPr>
                        <a:t>Description</a:t>
                      </a: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 Neue"/>
                          <a:cs typeface="Helvetica Neue"/>
                        </a:rPr>
                        <a:t>r &lt; 15 cm</a:t>
                      </a: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 Neue"/>
                          <a:cs typeface="Helvetica Neue"/>
                        </a:rPr>
                        <a:t>Select events in the </a:t>
                      </a:r>
                      <a:r>
                        <a:rPr lang="en-US" sz="2400" dirty="0" err="1">
                          <a:latin typeface="Helvetica Neue"/>
                          <a:cs typeface="Helvetica Neue"/>
                        </a:rPr>
                        <a:t>fiducial</a:t>
                      </a:r>
                      <a:r>
                        <a:rPr lang="en-US" sz="2400" baseline="0" dirty="0">
                          <a:latin typeface="Helvetica Neue"/>
                          <a:cs typeface="Helvetica Neue"/>
                        </a:rPr>
                        <a:t> volume</a:t>
                      </a:r>
                      <a:endParaRPr lang="en-US" sz="2400" dirty="0">
                        <a:latin typeface="Helvetica Neue"/>
                        <a:cs typeface="Helvetica Neue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Helvetica Neue"/>
                          <a:cs typeface="Helvetica Neue"/>
                        </a:rPr>
                        <a:t>4.352 </a:t>
                      </a:r>
                      <a:r>
                        <a:rPr lang="en-US" sz="2400">
                          <a:latin typeface="Helvetica Neue"/>
                          <a:cs typeface="Helvetica Neue"/>
                        </a:rPr>
                        <a:t>cm&lt; Z </a:t>
                      </a:r>
                      <a:r>
                        <a:rPr lang="en-US" sz="2400" dirty="0">
                          <a:latin typeface="Helvetica Neue"/>
                          <a:cs typeface="Helvetica Neue"/>
                        </a:rPr>
                        <a:t>&lt; 31.88 cm</a:t>
                      </a: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Helvetica Neue"/>
                          <a:cs typeface="Helvetica Neue"/>
                        </a:rPr>
                        <a:t>Select events in the </a:t>
                      </a:r>
                      <a:r>
                        <a:rPr lang="en-US" sz="2400" dirty="0" err="1">
                          <a:latin typeface="Helvetica Neue"/>
                          <a:cs typeface="Helvetica Neue"/>
                        </a:rPr>
                        <a:t>fiducial</a:t>
                      </a:r>
                      <a:r>
                        <a:rPr lang="en-US" sz="2400" baseline="0" dirty="0">
                          <a:latin typeface="Helvetica Neue"/>
                          <a:cs typeface="Helvetica Neue"/>
                        </a:rPr>
                        <a:t> volume</a:t>
                      </a:r>
                      <a:endParaRPr lang="en-US" sz="2400" dirty="0">
                        <a:latin typeface="Helvetica Neue"/>
                        <a:cs typeface="Helvetica Neue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 Neue"/>
                          <a:cs typeface="Helvetica Neue"/>
                        </a:rPr>
                        <a:t>VETO signal &lt; 6 </a:t>
                      </a:r>
                      <a:r>
                        <a:rPr lang="en-US" sz="2400" dirty="0" err="1">
                          <a:latin typeface="Helvetica Neue"/>
                          <a:cs typeface="Helvetica Neue"/>
                        </a:rPr>
                        <a:t>pe</a:t>
                      </a:r>
                      <a:endParaRPr lang="en-US" sz="2400" dirty="0">
                        <a:latin typeface="Helvetica Neue"/>
                        <a:cs typeface="Helvetica Neue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 Neue"/>
                          <a:cs typeface="Helvetica Neue"/>
                        </a:rPr>
                        <a:t>Negligible </a:t>
                      </a:r>
                      <a:r>
                        <a:rPr lang="en-US" sz="2400" baseline="0" dirty="0">
                          <a:latin typeface="Helvetica Neue"/>
                          <a:cs typeface="Helvetica Neue"/>
                        </a:rPr>
                        <a:t>signal in the VETO system</a:t>
                      </a:r>
                      <a:endParaRPr lang="en-US" sz="2400" dirty="0">
                        <a:latin typeface="Helvetica Neue"/>
                        <a:cs typeface="Helvetica Neue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368504" y="7609733"/>
            <a:ext cx="1260894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Helvetica Neue"/>
                <a:cs typeface="Helvetica Neue"/>
              </a:rPr>
              <a:t>and</a:t>
            </a:r>
            <a:endParaRPr lang="en-US" sz="3200" b="1" i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45405993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2609551"/>
            <a:ext cx="10464800" cy="3302000"/>
          </a:xfrm>
        </p:spPr>
        <p:txBody>
          <a:bodyPr anchor="ctr">
            <a:normAutofit/>
          </a:bodyPr>
          <a:lstStyle/>
          <a:p>
            <a:r>
              <a:rPr lang="en-US" sz="6000" b="1" i="1" dirty="0">
                <a:solidFill>
                  <a:srgbClr val="FF0000"/>
                </a:solidFill>
                <a:latin typeface="Helvetica Neue"/>
                <a:cs typeface="Helvetica Neue"/>
              </a:rPr>
              <a:t>Good luck!</a:t>
            </a:r>
          </a:p>
        </p:txBody>
      </p:sp>
    </p:spTree>
    <p:extLst>
      <p:ext uri="{BB962C8B-B14F-4D97-AF65-F5344CB8AC3E}">
        <p14:creationId xmlns:p14="http://schemas.microsoft.com/office/powerpoint/2010/main" val="391254266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shot 2019-12-20 at 19.23.19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0757"/>
            <a:ext cx="13004800" cy="830184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Excel 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5</a:t>
            </a:fld>
            <a:endParaRPr lang="uk-UA" dirty="0"/>
          </a:p>
        </p:txBody>
      </p:sp>
      <p:grpSp>
        <p:nvGrpSpPr>
          <p:cNvPr id="8" name="Group 7"/>
          <p:cNvGrpSpPr/>
          <p:nvPr/>
        </p:nvGrpSpPr>
        <p:grpSpPr>
          <a:xfrm>
            <a:off x="5618045" y="1160412"/>
            <a:ext cx="7386755" cy="8315999"/>
            <a:chOff x="91920" y="1035706"/>
            <a:chExt cx="8344855" cy="8125227"/>
          </a:xfrm>
          <a:noFill/>
        </p:grpSpPr>
        <p:sp>
          <p:nvSpPr>
            <p:cNvPr id="9" name="Rectangle 8"/>
            <p:cNvSpPr/>
            <p:nvPr/>
          </p:nvSpPr>
          <p:spPr>
            <a:xfrm>
              <a:off x="120960" y="1064734"/>
              <a:ext cx="8315815" cy="8096199"/>
            </a:xfrm>
            <a:prstGeom prst="rect">
              <a:avLst/>
            </a:prstGeom>
            <a:grpFill/>
            <a:ln w="57150" cap="flat">
              <a:solidFill>
                <a:schemeClr val="tx1"/>
              </a:solidFill>
              <a:prstDash val="sysDash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08817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1920" y="1035706"/>
              <a:ext cx="8329735" cy="8079870"/>
            </a:xfrm>
            <a:prstGeom prst="rect">
              <a:avLst/>
            </a:prstGeom>
            <a:grpFill/>
            <a:ln w="57150" cap="flat">
              <a:solidFill>
                <a:srgbClr val="FFFF00"/>
              </a:solidFill>
              <a:prstDash val="sysDash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08817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5536177" y="4766603"/>
            <a:ext cx="7383239" cy="4680000"/>
          </a:xfrm>
          <a:prstGeom prst="rect">
            <a:avLst/>
          </a:prstGeom>
          <a:solidFill>
            <a:schemeClr val="bg1">
              <a:alpha val="58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088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1921" y="1205236"/>
            <a:ext cx="5526124" cy="8284422"/>
            <a:chOff x="91920" y="1035706"/>
            <a:chExt cx="8344855" cy="8125227"/>
          </a:xfrm>
        </p:grpSpPr>
        <p:sp>
          <p:nvSpPr>
            <p:cNvPr id="15" name="Rectangle 14"/>
            <p:cNvSpPr/>
            <p:nvPr/>
          </p:nvSpPr>
          <p:spPr>
            <a:xfrm>
              <a:off x="120960" y="1064734"/>
              <a:ext cx="8315815" cy="8096199"/>
            </a:xfrm>
            <a:prstGeom prst="rect">
              <a:avLst/>
            </a:prstGeom>
            <a:noFill/>
            <a:ln w="57150" cap="flat">
              <a:solidFill>
                <a:schemeClr val="tx1"/>
              </a:solidFill>
              <a:prstDash val="sysDash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08817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1920" y="1035706"/>
              <a:ext cx="8329735" cy="8079870"/>
            </a:xfrm>
            <a:prstGeom prst="rect">
              <a:avLst/>
            </a:prstGeom>
            <a:noFill/>
            <a:ln w="57150" cap="flat">
              <a:solidFill>
                <a:srgbClr val="FFFF00"/>
              </a:solidFill>
              <a:prstDash val="sysDash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08817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85861" y="1294887"/>
            <a:ext cx="5342535" cy="8167363"/>
          </a:xfrm>
          <a:prstGeom prst="rect">
            <a:avLst/>
          </a:prstGeom>
          <a:solidFill>
            <a:schemeClr val="bg1">
              <a:alpha val="58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088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12822" y="4777759"/>
            <a:ext cx="7524440" cy="225702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GB" sz="2800" b="1" dirty="0">
                <a:solidFill>
                  <a:schemeClr val="accent5"/>
                </a:solidFill>
                <a:latin typeface="Helvetica Neue"/>
                <a:cs typeface="Helvetica Neue"/>
              </a:rPr>
              <a:t>PART 2: </a:t>
            </a:r>
          </a:p>
          <a:p>
            <a:pPr marL="457200" indent="-457200" algn="l">
              <a:buFont typeface="Arial"/>
              <a:buChar char="•"/>
            </a:pPr>
            <a:r>
              <a:rPr lang="en-GB" sz="2800" dirty="0">
                <a:latin typeface="Helvetica Neue"/>
                <a:cs typeface="Helvetica Neue"/>
              </a:rPr>
              <a:t>Draw the plot </a:t>
            </a:r>
            <a:r>
              <a:rPr lang="en-GB" sz="2800" dirty="0">
                <a:solidFill>
                  <a:srgbClr val="FF0000"/>
                </a:solidFill>
                <a:latin typeface="Helvetica Neue"/>
                <a:cs typeface="Helvetica Neue"/>
              </a:rPr>
              <a:t>f90 </a:t>
            </a:r>
            <a:r>
              <a:rPr lang="en-GB" sz="2800" dirty="0" err="1">
                <a:solidFill>
                  <a:srgbClr val="FF0000"/>
                </a:solidFill>
                <a:latin typeface="Helvetica Neue"/>
                <a:cs typeface="Helvetica Neue"/>
              </a:rPr>
              <a:t>vs</a:t>
            </a:r>
            <a:r>
              <a:rPr lang="en-GB" sz="2800" dirty="0">
                <a:solidFill>
                  <a:srgbClr val="FF0000"/>
                </a:solidFill>
                <a:latin typeface="Helvetica Neue"/>
                <a:cs typeface="Helvetica Neue"/>
              </a:rPr>
              <a:t> S1 and compare with the one shown</a:t>
            </a:r>
          </a:p>
          <a:p>
            <a:pPr algn="l"/>
            <a:endParaRPr lang="en-GB" sz="2800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pPr algn="l"/>
            <a:endParaRPr lang="en-GB" sz="28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pic>
        <p:nvPicPr>
          <p:cNvPr id="18" name="Picture 17" descr="Screenshot 2019-12-20 at 19.38.5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" r="9266" b="27585"/>
          <a:stretch/>
        </p:blipFill>
        <p:spPr>
          <a:xfrm>
            <a:off x="2047000" y="2000882"/>
            <a:ext cx="5991584" cy="1480678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V="1">
            <a:off x="2196416" y="1234833"/>
            <a:ext cx="3959526" cy="976631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/>
          <p:cNvCxnSpPr/>
          <p:nvPr/>
        </p:nvCxnSpPr>
        <p:spPr>
          <a:xfrm flipV="1">
            <a:off x="7936979" y="1248677"/>
            <a:ext cx="280904" cy="962788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40635251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shot 2019-12-20 at 19.23.19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0757"/>
            <a:ext cx="13004800" cy="830184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Excel 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6</a:t>
            </a:fld>
            <a:endParaRPr lang="uk-UA" dirty="0"/>
          </a:p>
        </p:txBody>
      </p:sp>
      <p:grpSp>
        <p:nvGrpSpPr>
          <p:cNvPr id="8" name="Group 7"/>
          <p:cNvGrpSpPr/>
          <p:nvPr/>
        </p:nvGrpSpPr>
        <p:grpSpPr>
          <a:xfrm>
            <a:off x="5618045" y="1160412"/>
            <a:ext cx="7386755" cy="8315999"/>
            <a:chOff x="91920" y="1035706"/>
            <a:chExt cx="8344855" cy="8125227"/>
          </a:xfrm>
          <a:noFill/>
        </p:grpSpPr>
        <p:sp>
          <p:nvSpPr>
            <p:cNvPr id="9" name="Rectangle 8"/>
            <p:cNvSpPr/>
            <p:nvPr/>
          </p:nvSpPr>
          <p:spPr>
            <a:xfrm>
              <a:off x="120960" y="1064734"/>
              <a:ext cx="8315815" cy="8096199"/>
            </a:xfrm>
            <a:prstGeom prst="rect">
              <a:avLst/>
            </a:prstGeom>
            <a:grpFill/>
            <a:ln w="57150" cap="flat">
              <a:solidFill>
                <a:schemeClr val="tx1"/>
              </a:solidFill>
              <a:prstDash val="sysDash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08817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1920" y="1035706"/>
              <a:ext cx="8329735" cy="8079870"/>
            </a:xfrm>
            <a:prstGeom prst="rect">
              <a:avLst/>
            </a:prstGeom>
            <a:grpFill/>
            <a:ln w="57150" cap="flat">
              <a:solidFill>
                <a:srgbClr val="FFFF00"/>
              </a:solidFill>
              <a:prstDash val="sysDash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08817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5722630" y="1235127"/>
            <a:ext cx="7232442" cy="3491985"/>
          </a:xfrm>
          <a:prstGeom prst="rect">
            <a:avLst/>
          </a:prstGeom>
          <a:solidFill>
            <a:schemeClr val="bg1">
              <a:alpha val="58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088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1921" y="1205236"/>
            <a:ext cx="5526124" cy="8284422"/>
            <a:chOff x="91920" y="1035706"/>
            <a:chExt cx="8344855" cy="8125227"/>
          </a:xfrm>
        </p:grpSpPr>
        <p:sp>
          <p:nvSpPr>
            <p:cNvPr id="15" name="Rectangle 14"/>
            <p:cNvSpPr/>
            <p:nvPr/>
          </p:nvSpPr>
          <p:spPr>
            <a:xfrm>
              <a:off x="120960" y="1064734"/>
              <a:ext cx="8315815" cy="8096199"/>
            </a:xfrm>
            <a:prstGeom prst="rect">
              <a:avLst/>
            </a:prstGeom>
            <a:noFill/>
            <a:ln w="57150" cap="flat">
              <a:solidFill>
                <a:schemeClr val="tx1"/>
              </a:solidFill>
              <a:prstDash val="sysDash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08817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1920" y="1035706"/>
              <a:ext cx="8329735" cy="8079870"/>
            </a:xfrm>
            <a:prstGeom prst="rect">
              <a:avLst/>
            </a:prstGeom>
            <a:noFill/>
            <a:ln w="57150" cap="flat">
              <a:solidFill>
                <a:srgbClr val="FFFF00"/>
              </a:solidFill>
              <a:prstDash val="sysDash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08817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85861" y="1294887"/>
            <a:ext cx="5342535" cy="8167363"/>
          </a:xfrm>
          <a:prstGeom prst="rect">
            <a:avLst/>
          </a:prstGeom>
          <a:solidFill>
            <a:schemeClr val="bg1">
              <a:alpha val="58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088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6756" y="2152241"/>
            <a:ext cx="7524440" cy="225702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GB" sz="2800" b="1" dirty="0">
                <a:solidFill>
                  <a:schemeClr val="accent5"/>
                </a:solidFill>
                <a:latin typeface="Helvetica Neue"/>
                <a:cs typeface="Helvetica Neue"/>
              </a:rPr>
              <a:t>PART 3: </a:t>
            </a:r>
          </a:p>
          <a:p>
            <a:pPr marL="457200" indent="-457200" algn="l">
              <a:buFont typeface="Arial"/>
              <a:buChar char="•"/>
            </a:pPr>
            <a:r>
              <a:rPr lang="en-GB" sz="2800" dirty="0">
                <a:latin typeface="Helvetica Neue"/>
                <a:cs typeface="Helvetica Neue"/>
              </a:rPr>
              <a:t>Copy the data in a new sheet: </a:t>
            </a:r>
            <a:r>
              <a:rPr lang="en-GB" sz="2800" dirty="0">
                <a:solidFill>
                  <a:srgbClr val="FF0000"/>
                </a:solidFill>
                <a:latin typeface="Helvetica Neue"/>
                <a:cs typeface="Helvetica Neue"/>
              </a:rPr>
              <a:t>duplicate the datasheet that will be used to apply filters to select possible Dark Matter candidates</a:t>
            </a:r>
          </a:p>
          <a:p>
            <a:pPr algn="l"/>
            <a:endParaRPr lang="en-GB" sz="28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pic>
        <p:nvPicPr>
          <p:cNvPr id="2" name="Picture 1" descr="Screenshot 2019-12-20 at 19.41.4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" t="13961" r="4624" b="17141"/>
          <a:stretch/>
        </p:blipFill>
        <p:spPr>
          <a:xfrm>
            <a:off x="1942409" y="5558543"/>
            <a:ext cx="8546598" cy="97125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2076883" y="4871196"/>
            <a:ext cx="3839993" cy="832548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8830490" y="4871196"/>
            <a:ext cx="1434394" cy="832548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5466779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-2392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7</a:t>
            </a:fld>
            <a:endParaRPr lang="uk-UA" dirty="0"/>
          </a:p>
        </p:txBody>
      </p:sp>
      <p:sp>
        <p:nvSpPr>
          <p:cNvPr id="12" name="Rectangle 11"/>
          <p:cNvSpPr/>
          <p:nvPr/>
        </p:nvSpPr>
        <p:spPr>
          <a:xfrm>
            <a:off x="4986541" y="925205"/>
            <a:ext cx="7793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>
                <a:latin typeface="Helvetica Neue"/>
                <a:cs typeface="Helvetica Neue"/>
              </a:rPr>
              <a:t>You will start with the following data: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098251" y="2582874"/>
            <a:ext cx="9579961" cy="4881952"/>
            <a:chOff x="630715" y="3403601"/>
            <a:chExt cx="9579961" cy="4881952"/>
          </a:xfrm>
        </p:grpSpPr>
        <p:sp>
          <p:nvSpPr>
            <p:cNvPr id="23" name="Rectangle 22"/>
            <p:cNvSpPr/>
            <p:nvPr/>
          </p:nvSpPr>
          <p:spPr>
            <a:xfrm>
              <a:off x="630715" y="3403601"/>
              <a:ext cx="4584749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GB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The number (ID) of the event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30715" y="5920685"/>
              <a:ext cx="8037103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GB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x position of the particle in the TPC in centimetre (cm)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30715" y="6549956"/>
              <a:ext cx="8037103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GB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y position of the particle in the TPC in cm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30715" y="7179227"/>
              <a:ext cx="8037103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GB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Time between S1 and S2 in microsecond (</a:t>
              </a:r>
              <a:r>
                <a:rPr lang="mr-IN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μs</a:t>
              </a:r>
              <a:r>
                <a:rPr lang="it-IT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=10</a:t>
              </a:r>
              <a:r>
                <a:rPr lang="it-IT" sz="2500" baseline="30000" dirty="0">
                  <a:solidFill>
                    <a:schemeClr val="tx1"/>
                  </a:solidFill>
                  <a:latin typeface="Helvetica Neue"/>
                  <a:cs typeface="Helvetica Neue"/>
                </a:rPr>
                <a:t>-6</a:t>
              </a:r>
              <a:r>
                <a:rPr lang="it-IT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 </a:t>
              </a:r>
              <a:r>
                <a:rPr lang="it-IT" sz="2500" dirty="0" err="1">
                  <a:solidFill>
                    <a:schemeClr val="tx1"/>
                  </a:solidFill>
                  <a:latin typeface="Helvetica Neue"/>
                  <a:cs typeface="Helvetica Neue"/>
                </a:rPr>
                <a:t>s</a:t>
              </a:r>
              <a:r>
                <a:rPr lang="en-GB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) 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30715" y="7808499"/>
              <a:ext cx="5902571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it-IT" sz="2500" dirty="0" err="1">
                  <a:solidFill>
                    <a:schemeClr val="tx1"/>
                  </a:solidFill>
                  <a:latin typeface="Helvetica Neue"/>
                  <a:cs typeface="Helvetica Neue"/>
                </a:rPr>
                <a:t>Signal</a:t>
              </a:r>
              <a:r>
                <a:rPr lang="it-IT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 </a:t>
              </a:r>
              <a:r>
                <a:rPr lang="it-IT" sz="2500" dirty="0" err="1">
                  <a:solidFill>
                    <a:schemeClr val="tx1"/>
                  </a:solidFill>
                  <a:latin typeface="Helvetica Neue"/>
                  <a:cs typeface="Helvetica Neue"/>
                </a:rPr>
                <a:t>collected</a:t>
              </a:r>
              <a:r>
                <a:rPr lang="it-IT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 from the VETO </a:t>
              </a:r>
              <a:r>
                <a:rPr lang="it-IT" sz="2500" dirty="0" err="1">
                  <a:solidFill>
                    <a:schemeClr val="tx1"/>
                  </a:solidFill>
                  <a:latin typeface="Helvetica Neue"/>
                  <a:cs typeface="Helvetica Neue"/>
                </a:rPr>
                <a:t>system</a:t>
              </a:r>
              <a:endParaRPr lang="mr-IN" sz="2500" dirty="0">
                <a:solidFill>
                  <a:schemeClr val="tx1"/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30715" y="4032872"/>
              <a:ext cx="8037103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GB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The total amount of primary scintillation light S1 (in </a:t>
              </a:r>
              <a:r>
                <a:rPr lang="en-GB" sz="2500" dirty="0" err="1">
                  <a:solidFill>
                    <a:schemeClr val="tx1"/>
                  </a:solidFill>
                  <a:latin typeface="Helvetica Neue"/>
                  <a:cs typeface="Helvetica Neue"/>
                </a:rPr>
                <a:t>pe</a:t>
              </a:r>
              <a:r>
                <a:rPr lang="en-GB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)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30715" y="4662143"/>
              <a:ext cx="9579961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GB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The amount of S1 (in </a:t>
              </a:r>
              <a:r>
                <a:rPr lang="en-GB" sz="2500" dirty="0" err="1">
                  <a:solidFill>
                    <a:schemeClr val="tx1"/>
                  </a:solidFill>
                  <a:latin typeface="Helvetica Neue"/>
                  <a:cs typeface="Helvetica Neue"/>
                </a:rPr>
                <a:t>pe</a:t>
              </a:r>
              <a:r>
                <a:rPr lang="en-GB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) collected in the first 90 ns of the signal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30715" y="5291414"/>
              <a:ext cx="8757522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GB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The total amount of secondary scintillation light S2 (in </a:t>
              </a:r>
              <a:r>
                <a:rPr lang="en-GB" sz="2500" dirty="0" err="1">
                  <a:solidFill>
                    <a:schemeClr val="tx1"/>
                  </a:solidFill>
                  <a:latin typeface="Helvetica Neue"/>
                  <a:cs typeface="Helvetica Neue"/>
                </a:rPr>
                <a:t>pe</a:t>
              </a:r>
              <a:r>
                <a:rPr lang="en-GB" sz="2500" dirty="0">
                  <a:solidFill>
                    <a:schemeClr val="tx1"/>
                  </a:solidFill>
                  <a:latin typeface="Helvetica Neue"/>
                  <a:cs typeface="Helvetica Neue"/>
                </a:rPr>
                <a:t>)</a:t>
              </a:r>
            </a:p>
          </p:txBody>
        </p:sp>
      </p:grpSp>
      <p:sp>
        <p:nvSpPr>
          <p:cNvPr id="65" name="Rectangle 64"/>
          <p:cNvSpPr/>
          <p:nvPr/>
        </p:nvSpPr>
        <p:spPr>
          <a:xfrm>
            <a:off x="5812284" y="7997534"/>
            <a:ext cx="719251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500" dirty="0">
                <a:solidFill>
                  <a:schemeClr val="tx1"/>
                </a:solidFill>
                <a:latin typeface="Helvetica Neue"/>
                <a:cs typeface="Helvetica Neue"/>
              </a:rPr>
              <a:t>Velocity of an electron in </a:t>
            </a:r>
            <a:r>
              <a:rPr lang="en-GB" sz="2500" dirty="0" err="1">
                <a:solidFill>
                  <a:schemeClr val="tx1"/>
                </a:solidFill>
                <a:latin typeface="Helvetica Neue"/>
                <a:cs typeface="Helvetica Neue"/>
              </a:rPr>
              <a:t>LiquidAr</a:t>
            </a:r>
            <a:r>
              <a:rPr lang="en-GB" sz="2500" dirty="0">
                <a:solidFill>
                  <a:schemeClr val="tx1"/>
                </a:solidFill>
                <a:latin typeface="Helvetica Neue"/>
                <a:cs typeface="Helvetica Neue"/>
              </a:rPr>
              <a:t> in cm/</a:t>
            </a:r>
            <a:r>
              <a:rPr lang="mr-IN" sz="2500" dirty="0">
                <a:solidFill>
                  <a:schemeClr val="tx1"/>
                </a:solidFill>
                <a:latin typeface="Helvetica Neue"/>
                <a:cs typeface="Helvetica Neue"/>
              </a:rPr>
              <a:t>μs</a:t>
            </a:r>
          </a:p>
        </p:txBody>
      </p:sp>
      <p:sp>
        <p:nvSpPr>
          <p:cNvPr id="66" name="Rectangle 65"/>
          <p:cNvSpPr/>
          <p:nvPr/>
        </p:nvSpPr>
        <p:spPr>
          <a:xfrm>
            <a:off x="748921" y="7516256"/>
            <a:ext cx="7793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>
                <a:latin typeface="Helvetica Neue"/>
                <a:cs typeface="Helvetica Neue"/>
              </a:rPr>
              <a:t>Plus 2 constants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812284" y="8656190"/>
            <a:ext cx="803710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500" dirty="0">
                <a:solidFill>
                  <a:schemeClr val="tx1"/>
                </a:solidFill>
                <a:latin typeface="Helvetica Neue"/>
                <a:cs typeface="Helvetica Neue"/>
              </a:rPr>
              <a:t>Total length of the TPC in cm</a:t>
            </a:r>
          </a:p>
        </p:txBody>
      </p:sp>
      <p:pic>
        <p:nvPicPr>
          <p:cNvPr id="19" name="Picture 18" descr="Screenshot 2020-05-10 at 14.01.50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40" r="53420"/>
          <a:stretch/>
        </p:blipFill>
        <p:spPr>
          <a:xfrm>
            <a:off x="1016028" y="1721316"/>
            <a:ext cx="10214011" cy="861558"/>
          </a:xfrm>
          <a:prstGeom prst="rect">
            <a:avLst/>
          </a:prstGeom>
        </p:spPr>
      </p:pic>
      <p:pic>
        <p:nvPicPr>
          <p:cNvPr id="20" name="Picture 19" descr="Screenshot 2020-05-10 at 14.01.50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65" t="-34976" b="-1"/>
          <a:stretch/>
        </p:blipFill>
        <p:spPr>
          <a:xfrm>
            <a:off x="748921" y="7997534"/>
            <a:ext cx="4502229" cy="137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1848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8</a:t>
            </a:fld>
            <a:endParaRPr lang="uk-UA" dirty="0"/>
          </a:p>
        </p:txBody>
      </p:sp>
      <p:sp>
        <p:nvSpPr>
          <p:cNvPr id="3" name="Rectangle 2"/>
          <p:cNvSpPr/>
          <p:nvPr/>
        </p:nvSpPr>
        <p:spPr>
          <a:xfrm>
            <a:off x="172572" y="3553833"/>
            <a:ext cx="128523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solidFill>
                  <a:srgbClr val="FF0000"/>
                </a:solidFill>
                <a:latin typeface="Helvetica Neue"/>
                <a:cs typeface="Helvetica Neue"/>
              </a:rPr>
              <a:t>f90 </a:t>
            </a:r>
            <a:r>
              <a:rPr lang="en-US" sz="2200" dirty="0">
                <a:latin typeface="Helvetica Neue"/>
                <a:cs typeface="Helvetica Neue"/>
              </a:rPr>
              <a:t>is defined as</a:t>
            </a:r>
          </a:p>
        </p:txBody>
      </p:sp>
      <p:graphicFrame>
        <p:nvGraphicFramePr>
          <p:cNvPr id="9" name="Objec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0254526"/>
              </p:ext>
            </p:extLst>
          </p:nvPr>
        </p:nvGraphicFramePr>
        <p:xfrm>
          <a:off x="3420366" y="3232123"/>
          <a:ext cx="2436745" cy="997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85800" imgH="406400" progId="Equation.3">
                  <p:embed/>
                </p:oleObj>
              </mc:Choice>
              <mc:Fallback>
                <p:oleObj name="Equation" r:id="rId2" imgW="685800" imgH="4064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20366" y="3232123"/>
                        <a:ext cx="2436745" cy="997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3708" y="4381721"/>
            <a:ext cx="1293682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Helvetica Neue"/>
                <a:cs typeface="Helvetica Neue"/>
              </a:rPr>
              <a:t>Excel allows us to write the formulas in a easy way:</a:t>
            </a:r>
          </a:p>
          <a:p>
            <a:pPr algn="just"/>
            <a:r>
              <a:rPr lang="en-US" sz="2200" dirty="0">
                <a:latin typeface="Helvetica Neue"/>
                <a:cs typeface="Helvetica Neue"/>
              </a:rPr>
              <a:t>	-click on the cell you want to insert the formula (cell I6 in the picture below);</a:t>
            </a:r>
          </a:p>
          <a:p>
            <a:pPr algn="just"/>
            <a:r>
              <a:rPr lang="en-US" sz="2200" dirty="0">
                <a:latin typeface="Helvetica Neue"/>
                <a:cs typeface="Helvetica Neue"/>
              </a:rPr>
              <a:t>	-write =</a:t>
            </a:r>
            <a:r>
              <a:rPr lang="en-US" sz="2200" dirty="0">
                <a:solidFill>
                  <a:srgbClr val="3366FF"/>
                </a:solidFill>
                <a:latin typeface="Helvetica Neue"/>
                <a:cs typeface="Helvetica Neue"/>
              </a:rPr>
              <a:t>C6</a:t>
            </a:r>
            <a:r>
              <a:rPr lang="en-US" sz="2200" dirty="0">
                <a:latin typeface="Helvetica Neue"/>
                <a:cs typeface="Helvetica Neue"/>
              </a:rPr>
              <a:t>/</a:t>
            </a:r>
            <a:r>
              <a:rPr lang="en-US" sz="2200" dirty="0">
                <a:solidFill>
                  <a:srgbClr val="008000"/>
                </a:solidFill>
                <a:latin typeface="Helvetica Neue"/>
                <a:cs typeface="Helvetica Neue"/>
              </a:rPr>
              <a:t>B6</a:t>
            </a:r>
            <a:r>
              <a:rPr lang="en-US" sz="2200" dirty="0">
                <a:latin typeface="Helvetica Neue"/>
                <a:cs typeface="Helvetica Neue"/>
              </a:rPr>
              <a:t> and press ENTER. </a:t>
            </a:r>
          </a:p>
        </p:txBody>
      </p:sp>
      <p:pic>
        <p:nvPicPr>
          <p:cNvPr id="23" name="Picture 22" descr="Macintosh HD:private:var:folders:82:v_wyjgr56jq6nj91y0sxfwkw0000gn:T:TemporaryItems:Screenshot 2019-07-16 at 14.16.04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7" r="32251" b="56775"/>
          <a:stretch/>
        </p:blipFill>
        <p:spPr bwMode="auto">
          <a:xfrm>
            <a:off x="29878" y="5593756"/>
            <a:ext cx="12936822" cy="26584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72572" y="8734484"/>
            <a:ext cx="126357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Helvetica Neue"/>
                <a:cs typeface="Helvetica Neue"/>
              </a:rPr>
              <a:t>Now we need to repeat the calculation for all the events </a:t>
            </a:r>
          </a:p>
        </p:txBody>
      </p:sp>
      <p:pic>
        <p:nvPicPr>
          <p:cNvPr id="10" name="Picture 9" descr="Screenshot 2020-05-10 at 14.01.50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0" y="1641060"/>
            <a:ext cx="12852390" cy="92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5254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7538" y="163086"/>
            <a:ext cx="5469724" cy="1058627"/>
          </a:xfrm>
        </p:spPr>
        <p:txBody>
          <a:bodyPr/>
          <a:lstStyle/>
          <a:p>
            <a:r>
              <a:rPr lang="en-US" dirty="0"/>
              <a:t>PART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0" y="9372599"/>
            <a:ext cx="368504" cy="381001"/>
          </a:xfrm>
        </p:spPr>
        <p:txBody>
          <a:bodyPr/>
          <a:lstStyle/>
          <a:p>
            <a:fld id="{86CB4B4D-7CA3-9044-876B-883B54F8677D}" type="slidenum">
              <a:rPr lang="uk-UA" smtClean="0"/>
              <a:t>9</a:t>
            </a:fld>
            <a:endParaRPr lang="uk-UA" dirty="0"/>
          </a:p>
        </p:txBody>
      </p:sp>
      <p:sp>
        <p:nvSpPr>
          <p:cNvPr id="24" name="Rectangle 23"/>
          <p:cNvSpPr/>
          <p:nvPr/>
        </p:nvSpPr>
        <p:spPr>
          <a:xfrm>
            <a:off x="-1" y="1006269"/>
            <a:ext cx="126357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Helvetica Neue"/>
                <a:cs typeface="Helvetica Neue"/>
              </a:rPr>
              <a:t>Repeat the calculation for all the events</a:t>
            </a:r>
            <a:r>
              <a:rPr lang="mr-IN" sz="2200" dirty="0">
                <a:latin typeface="Helvetica Neue"/>
                <a:cs typeface="Helvetica Neue"/>
              </a:rPr>
              <a:t>…</a:t>
            </a:r>
            <a:r>
              <a:rPr lang="it-IT" sz="2200" dirty="0">
                <a:latin typeface="Helvetica Neue"/>
                <a:cs typeface="Helvetica Neue"/>
              </a:rPr>
              <a:t>.</a:t>
            </a:r>
            <a:endParaRPr lang="en-US" sz="2200" dirty="0">
              <a:latin typeface="Helvetica Neue"/>
              <a:cs typeface="Helvetica Neue"/>
            </a:endParaRPr>
          </a:p>
        </p:txBody>
      </p:sp>
      <p:sp>
        <p:nvSpPr>
          <p:cNvPr id="25" name="Rectangle 24"/>
          <p:cNvSpPr/>
          <p:nvPr/>
        </p:nvSpPr>
        <p:spPr>
          <a:xfrm rot="20075127">
            <a:off x="8735804" y="636937"/>
            <a:ext cx="250028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Helvetica Neue"/>
                <a:cs typeface="Helvetica Neue"/>
              </a:rPr>
              <a:t>EXCEL TIP</a:t>
            </a:r>
            <a:endParaRPr lang="en-US" sz="3200" b="1" i="1" dirty="0">
              <a:latin typeface="Helvetica Neue"/>
              <a:cs typeface="Helvetica Neue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132" y="1414121"/>
            <a:ext cx="1262565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latin typeface="Helvetica Neue"/>
                <a:cs typeface="Helvetica Neue"/>
              </a:rPr>
              <a:t>Method 1</a:t>
            </a:r>
            <a:endParaRPr lang="en-US" sz="2200" dirty="0">
              <a:latin typeface="Helvetica Neue"/>
              <a:cs typeface="Helvetica Neue"/>
            </a:endParaRPr>
          </a:p>
          <a:p>
            <a:pPr algn="just"/>
            <a:r>
              <a:rPr lang="en-US" sz="2200" dirty="0">
                <a:latin typeface="Helvetica Neue"/>
                <a:cs typeface="Helvetica Neue"/>
              </a:rPr>
              <a:t>Using the mouse you can selected the cell where you performed the calculation and pointing at the right lower corner of the cell a black (or </a:t>
            </a:r>
            <a:r>
              <a:rPr lang="en-US" sz="2200" dirty="0" err="1">
                <a:latin typeface="Helvetica Neue"/>
                <a:cs typeface="Helvetica Neue"/>
              </a:rPr>
              <a:t>blu</a:t>
            </a:r>
            <a:r>
              <a:rPr lang="en-US" sz="2200" dirty="0">
                <a:latin typeface="Helvetica Neue"/>
                <a:cs typeface="Helvetica Neue"/>
              </a:rPr>
              <a:t>) cross will show up.</a:t>
            </a:r>
          </a:p>
          <a:p>
            <a:pPr algn="just"/>
            <a:r>
              <a:rPr lang="en-US" sz="2200" dirty="0">
                <a:latin typeface="Helvetica Neue"/>
                <a:cs typeface="Helvetica Neue"/>
              </a:rPr>
              <a:t> 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45702" y="5440555"/>
            <a:ext cx="104441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Helvetica Neue"/>
                <a:cs typeface="Helvetica Neue"/>
              </a:rPr>
              <a:t>Click the cross and drag down.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5400" y="2791716"/>
            <a:ext cx="12731469" cy="1893265"/>
            <a:chOff x="25400" y="2791716"/>
            <a:chExt cx="12731469" cy="1893265"/>
          </a:xfrm>
        </p:grpSpPr>
        <p:pic>
          <p:nvPicPr>
            <p:cNvPr id="2" name="Picture 1" descr="Screenshot 2020-05-10 at 14.07.1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" y="2791716"/>
              <a:ext cx="12246308" cy="1893265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11978998" y="4005321"/>
              <a:ext cx="414192" cy="371022"/>
              <a:chOff x="9023219" y="4951718"/>
              <a:chExt cx="414192" cy="371022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9237262" y="4951718"/>
                <a:ext cx="0" cy="37102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9023219" y="5132658"/>
                <a:ext cx="414192" cy="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" name="Oval 8"/>
            <p:cNvSpPr/>
            <p:nvPr/>
          </p:nvSpPr>
          <p:spPr>
            <a:xfrm>
              <a:off x="11829356" y="3695951"/>
              <a:ext cx="927513" cy="989030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208817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" name="Picture 9" descr="Screenshot 2020-05-10 at 14.09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54" y="5871442"/>
            <a:ext cx="10191510" cy="345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6889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08817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8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08817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8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4826</TotalTime>
  <Words>1460</Words>
  <Application>Microsoft Macintosh PowerPoint</Application>
  <PresentationFormat>Personalizzato</PresentationFormat>
  <Paragraphs>212</Paragraphs>
  <Slides>43</Slides>
  <Notes>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52" baseType="lpstr">
      <vt:lpstr>Arial</vt:lpstr>
      <vt:lpstr>Calibri</vt:lpstr>
      <vt:lpstr>Helvetica</vt:lpstr>
      <vt:lpstr>Helvetica Light</vt:lpstr>
      <vt:lpstr>Helvetica Neue</vt:lpstr>
      <vt:lpstr>Roboto Light</vt:lpstr>
      <vt:lpstr>Times</vt:lpstr>
      <vt:lpstr>White</vt:lpstr>
      <vt:lpstr>Equation</vt:lpstr>
      <vt:lpstr>Presentazione standard di PowerPoint</vt:lpstr>
      <vt:lpstr>Purpose</vt:lpstr>
      <vt:lpstr>Global View</vt:lpstr>
      <vt:lpstr>Excel View</vt:lpstr>
      <vt:lpstr>Excel View</vt:lpstr>
      <vt:lpstr>Excel View</vt:lpstr>
      <vt:lpstr>PART 1</vt:lpstr>
      <vt:lpstr>PART 1</vt:lpstr>
      <vt:lpstr>PART 1</vt:lpstr>
      <vt:lpstr>PART 1</vt:lpstr>
      <vt:lpstr>PART 1</vt:lpstr>
      <vt:lpstr>PART 1</vt:lpstr>
      <vt:lpstr>PART 1</vt:lpstr>
      <vt:lpstr>PART 1</vt:lpstr>
      <vt:lpstr>PART 2</vt:lpstr>
      <vt:lpstr>PART 2</vt:lpstr>
      <vt:lpstr>PART 2</vt:lpstr>
      <vt:lpstr>PART 2</vt:lpstr>
      <vt:lpstr>PART 2</vt:lpstr>
      <vt:lpstr>PART 2</vt:lpstr>
      <vt:lpstr>PART 2</vt:lpstr>
      <vt:lpstr>PART 2</vt:lpstr>
      <vt:lpstr>PART 2</vt:lpstr>
      <vt:lpstr>PART 2</vt:lpstr>
      <vt:lpstr>PART 2</vt:lpstr>
      <vt:lpstr>PART 2</vt:lpstr>
      <vt:lpstr>PART 3</vt:lpstr>
      <vt:lpstr>PART 3</vt:lpstr>
      <vt:lpstr>PART 3</vt:lpstr>
      <vt:lpstr>PART 3</vt:lpstr>
      <vt:lpstr>PART 4</vt:lpstr>
      <vt:lpstr>PART 4</vt:lpstr>
      <vt:lpstr>PART 4</vt:lpstr>
      <vt:lpstr>PART 4</vt:lpstr>
      <vt:lpstr>PART 4</vt:lpstr>
      <vt:lpstr>PART 4</vt:lpstr>
      <vt:lpstr>PART 4</vt:lpstr>
      <vt:lpstr>PART 4</vt:lpstr>
      <vt:lpstr>PART 4</vt:lpstr>
      <vt:lpstr>PART 4</vt:lpstr>
      <vt:lpstr>PART 4</vt:lpstr>
      <vt:lpstr>PART 5</vt:lpstr>
      <vt:lpstr>Good luck!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Marisa Gulino</cp:lastModifiedBy>
  <cp:revision>219</cp:revision>
  <dcterms:modified xsi:type="dcterms:W3CDTF">2025-03-16T17:12:10Z</dcterms:modified>
</cp:coreProperties>
</file>