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285" r:id="rId2"/>
  </p:sldMasterIdLst>
  <p:notesMasterIdLst>
    <p:notesMasterId r:id="rId19"/>
  </p:notesMasterIdLst>
  <p:handoutMasterIdLst>
    <p:handoutMasterId r:id="rId20"/>
  </p:handoutMasterIdLst>
  <p:sldIdLst>
    <p:sldId id="261" r:id="rId3"/>
    <p:sldId id="271" r:id="rId4"/>
    <p:sldId id="263" r:id="rId5"/>
    <p:sldId id="282" r:id="rId6"/>
    <p:sldId id="265" r:id="rId7"/>
    <p:sldId id="273" r:id="rId8"/>
    <p:sldId id="268" r:id="rId9"/>
    <p:sldId id="281" r:id="rId10"/>
    <p:sldId id="274" r:id="rId11"/>
    <p:sldId id="275" r:id="rId12"/>
    <p:sldId id="276" r:id="rId13"/>
    <p:sldId id="267" r:id="rId14"/>
    <p:sldId id="279" r:id="rId15"/>
    <p:sldId id="280" r:id="rId16"/>
    <p:sldId id="277" r:id="rId17"/>
    <p:sldId id="269"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591"/>
    <a:srgbClr val="4E8F00"/>
    <a:srgbClr val="FF2100"/>
    <a:srgbClr val="BD336D"/>
    <a:srgbClr val="FF40FF"/>
    <a:srgbClr val="3B8B8B"/>
    <a:srgbClr val="7C3B8F"/>
    <a:srgbClr val="FBBC2F"/>
    <a:srgbClr val="2C96FC"/>
    <a:srgbClr val="81C4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4"/>
    <p:restoredTop sz="72109" autoAdjust="0"/>
  </p:normalViewPr>
  <p:slideViewPr>
    <p:cSldViewPr snapToGrid="0" snapToObjects="1">
      <p:cViewPr varScale="1">
        <p:scale>
          <a:sx n="90" d="100"/>
          <a:sy n="90" d="100"/>
        </p:scale>
        <p:origin x="1360" y="200"/>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90" d="100"/>
        <a:sy n="190" d="100"/>
      </p:scale>
      <p:origin x="0" y="0"/>
    </p:cViewPr>
  </p:notesText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7" Type="http://schemas.openxmlformats.org/officeDocument/2006/relationships/slide" Target="slides/slide11.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7.xml"/><Relationship Id="rId5" Type="http://schemas.openxmlformats.org/officeDocument/2006/relationships/slide" Target="slides/slide6.xml"/><Relationship Id="rId4"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image" Target="../media/image9.jp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oglio_di_lavoro_di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23123538609701"/>
          <c:y val="0.18133162697059199"/>
          <c:w val="0.46131590341069201"/>
          <c:h val="0.79258456606974204"/>
        </c:manualLayout>
      </c:layout>
      <c:pieChart>
        <c:varyColors val="1"/>
        <c:ser>
          <c:idx val="0"/>
          <c:order val="0"/>
          <c:tx>
            <c:strRef>
              <c:f>Sheet1!$B$1</c:f>
              <c:strCache>
                <c:ptCount val="1"/>
                <c:pt idx="0">
                  <c:v>Sales</c:v>
                </c:pt>
              </c:strCache>
            </c:strRef>
          </c:tx>
          <c:explosion val="3"/>
          <c:dPt>
            <c:idx val="0"/>
            <c:bubble3D val="0"/>
            <c:spPr>
              <a:solidFill>
                <a:schemeClr val="tx1">
                  <a:lumMod val="95000"/>
                  <a:lumOff val="5000"/>
                </a:schemeClr>
              </a:solidFill>
              <a:ln w="19050">
                <a:solidFill>
                  <a:schemeClr val="lt1"/>
                </a:solidFill>
              </a:ln>
              <a:effectLst/>
            </c:spPr>
            <c:extLst>
              <c:ext xmlns:c16="http://schemas.microsoft.com/office/drawing/2014/chart" uri="{C3380CC4-5D6E-409C-BE32-E72D297353CC}">
                <c16:uniqueId val="{00000001-671E-AA47-B6C4-F7A30490F2A2}"/>
              </c:ext>
            </c:extLst>
          </c:dPt>
          <c:dPt>
            <c:idx val="1"/>
            <c:bubble3D val="0"/>
            <c:explosion val="0"/>
            <c:spPr>
              <a:blipFill dpi="0" rotWithShape="1">
                <a:blip xmlns:r="http://schemas.openxmlformats.org/officeDocument/2006/relationships" r:embed="rId3"/>
                <a:srcRect/>
                <a:tile tx="0" ty="0" sx="100000" sy="100000" flip="none" algn="ctr"/>
              </a:blipFill>
              <a:ln w="19050">
                <a:solidFill>
                  <a:schemeClr val="lt1"/>
                </a:solidFill>
              </a:ln>
              <a:effectLst/>
            </c:spPr>
            <c:extLst>
              <c:ext xmlns:c16="http://schemas.microsoft.com/office/drawing/2014/chart" uri="{C3380CC4-5D6E-409C-BE32-E72D297353CC}">
                <c16:uniqueId val="{00000002-671E-AA47-B6C4-F7A30490F2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44-9343-A700-5F1547D691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44-9343-A700-5F1547D6912B}"/>
              </c:ext>
            </c:extLst>
          </c:dPt>
          <c:dLbls>
            <c:dLbl>
              <c:idx val="0"/>
              <c:delete val="1"/>
              <c:extLst>
                <c:ext xmlns:c15="http://schemas.microsoft.com/office/drawing/2012/chart" uri="{CE6537A1-D6FC-4f65-9D91-7224C49458BB}">
                  <c15:layout>
                    <c:manualLayout>
                      <c:w val="0.21748437500000001"/>
                      <c:h val="0.20050780016561268"/>
                    </c:manualLayout>
                  </c15:layout>
                </c:ext>
                <c:ext xmlns:c16="http://schemas.microsoft.com/office/drawing/2014/chart" uri="{C3380CC4-5D6E-409C-BE32-E72D297353CC}">
                  <c16:uniqueId val="{00000001-671E-AA47-B6C4-F7A30490F2A2}"/>
                </c:ext>
              </c:extLst>
            </c:dLbl>
            <c:dLbl>
              <c:idx val="1"/>
              <c:delete val="1"/>
              <c:extLst>
                <c:ext xmlns:c15="http://schemas.microsoft.com/office/drawing/2012/chart" uri="{CE6537A1-D6FC-4f65-9D91-7224C49458BB}">
                  <c15:layout>
                    <c:manualLayout>
                      <c:w val="0.31594172752509553"/>
                      <c:h val="0.25146238104005625"/>
                    </c:manualLayout>
                  </c15:layout>
                </c:ext>
                <c:ext xmlns:c16="http://schemas.microsoft.com/office/drawing/2014/chart" uri="{C3380CC4-5D6E-409C-BE32-E72D297353CC}">
                  <c16:uniqueId val="{00000002-671E-AA47-B6C4-F7A30490F2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showLegendKey val="0"/>
            <c:showVal val="0"/>
            <c:showCatName val="1"/>
            <c:showSerName val="0"/>
            <c:showPercent val="1"/>
            <c:showBubbleSize val="0"/>
            <c:showLeaderLines val="1"/>
            <c:leaderLines>
              <c:spPr>
                <a:ln w="12700" cap="flat" cmpd="sng" algn="ctr">
                  <a:solidFill>
                    <a:schemeClr val="tx1"/>
                  </a:solidFill>
                  <a:prstDash val="sysDot"/>
                  <a:round/>
                </a:ln>
                <a:effectLst/>
              </c:spPr>
            </c:leaderLines>
            <c:extLst>
              <c:ext xmlns:c15="http://schemas.microsoft.com/office/drawing/2012/chart" uri="{CE6537A1-D6FC-4f65-9D91-7224C49458BB}"/>
            </c:extLst>
          </c:dLbls>
          <c:cat>
            <c:strRef>
              <c:f>Sheet1!$A$2:$A$5</c:f>
              <c:strCache>
                <c:ptCount val="2"/>
                <c:pt idx="0">
                  <c:v>Dark Matter</c:v>
                </c:pt>
                <c:pt idx="1">
                  <c:v>Ordinary matter</c:v>
                </c:pt>
              </c:strCache>
            </c:strRef>
          </c:cat>
          <c:val>
            <c:numRef>
              <c:f>Sheet1!$B$2:$B$5</c:f>
              <c:numCache>
                <c:formatCode>General</c:formatCode>
                <c:ptCount val="4"/>
                <c:pt idx="0">
                  <c:v>85</c:v>
                </c:pt>
                <c:pt idx="1">
                  <c:v>15</c:v>
                </c:pt>
              </c:numCache>
            </c:numRef>
          </c:val>
          <c:extLst>
            <c:ext xmlns:c16="http://schemas.microsoft.com/office/drawing/2014/chart" uri="{C3380CC4-5D6E-409C-BE32-E72D297353CC}">
              <c16:uniqueId val="{00000000-671E-AA47-B6C4-F7A30490F2A2}"/>
            </c:ext>
          </c:extLst>
        </c:ser>
        <c:dLbls>
          <c:showLegendKey val="0"/>
          <c:showVal val="0"/>
          <c:showCatName val="1"/>
          <c:showSerName val="0"/>
          <c:showPercent val="1"/>
          <c:showBubbleSize val="0"/>
          <c:showLeaderLines val="1"/>
        </c:dLbls>
        <c:firstSliceAng val="7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AD998E-8479-DC48-BFB8-A446EEBDA9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4073962-1922-DE46-852D-95EAC4C32C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4857BB-66D5-E048-85AB-B3C5918F2CB1}" type="datetimeFigureOut">
              <a:rPr lang="en-GB" smtClean="0"/>
              <a:t>13/03/2025</a:t>
            </a:fld>
            <a:endParaRPr lang="en-GB"/>
          </a:p>
        </p:txBody>
      </p:sp>
      <p:sp>
        <p:nvSpPr>
          <p:cNvPr id="4" name="Footer Placeholder 3">
            <a:extLst>
              <a:ext uri="{FF2B5EF4-FFF2-40B4-BE49-F238E27FC236}">
                <a16:creationId xmlns:a16="http://schemas.microsoft.com/office/drawing/2014/main" id="{BC3D3C93-5314-4C42-A4F6-0FEA5BD600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611335A-E19D-754F-9749-548748431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ABF402-CB8C-9344-A967-EA3F5F3EA644}" type="slidenum">
              <a:rPr lang="en-GB" smtClean="0"/>
              <a:t>‹N›</a:t>
            </a:fld>
            <a:endParaRPr lang="en-GB"/>
          </a:p>
        </p:txBody>
      </p:sp>
    </p:spTree>
    <p:extLst>
      <p:ext uri="{BB962C8B-B14F-4D97-AF65-F5344CB8AC3E}">
        <p14:creationId xmlns:p14="http://schemas.microsoft.com/office/powerpoint/2010/main" val="2781400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104D8-C869-0842-A3EF-889ED4C5CCE0}" type="datetimeFigureOut">
              <a:rPr lang="it-IT" smtClean="0"/>
              <a:t>13/03/25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E9A64-8EFF-A045-B93D-7D954ACCF257}" type="slidenum">
              <a:rPr lang="it-IT" smtClean="0"/>
              <a:t>‹N›</a:t>
            </a:fld>
            <a:endParaRPr lang="it-IT"/>
          </a:p>
        </p:txBody>
      </p:sp>
    </p:spTree>
    <p:extLst>
      <p:ext uri="{BB962C8B-B14F-4D97-AF65-F5344CB8AC3E}">
        <p14:creationId xmlns:p14="http://schemas.microsoft.com/office/powerpoint/2010/main" val="997753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a:t>
            </a:fld>
            <a:endParaRPr lang="it-IT"/>
          </a:p>
        </p:txBody>
      </p:sp>
    </p:spTree>
    <p:extLst>
      <p:ext uri="{BB962C8B-B14F-4D97-AF65-F5344CB8AC3E}">
        <p14:creationId xmlns:p14="http://schemas.microsoft.com/office/powerpoint/2010/main" val="4101157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DM dominates the universe matter-&gt; it had to lead the formation of the structure of the universe (galaxy, cluster of galaxy,…)</a:t>
            </a:r>
          </a:p>
          <a:p>
            <a:r>
              <a:rPr lang="en-GB" dirty="0"/>
              <a:t>On the left, a simulation of the DM from the very early universe until now: at the beginning DM uniform in dots, then collapsing for gravitation, it forms these structures which are the stuff we call DM halos. At the end (image also reported in the figure) what we observe today (magnified, a galaxy)</a:t>
            </a:r>
          </a:p>
          <a:p>
            <a:r>
              <a:rPr lang="en-GB" dirty="0"/>
              <a:t>These can be explained not only considering a DM but also with a Cold DM, which means that it should be ”slow “at the early universe, to have this bottom-up structure growing, that we observe today.</a:t>
            </a:r>
          </a:p>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10</a:t>
            </a:fld>
            <a:endParaRPr lang="it-IT"/>
          </a:p>
        </p:txBody>
      </p:sp>
    </p:spTree>
    <p:extLst>
      <p:ext uri="{BB962C8B-B14F-4D97-AF65-F5344CB8AC3E}">
        <p14:creationId xmlns:p14="http://schemas.microsoft.com/office/powerpoint/2010/main" val="1115759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11</a:t>
            </a:fld>
            <a:endParaRPr lang="it-IT"/>
          </a:p>
        </p:txBody>
      </p:sp>
    </p:spTree>
    <p:extLst>
      <p:ext uri="{BB962C8B-B14F-4D97-AF65-F5344CB8AC3E}">
        <p14:creationId xmlns:p14="http://schemas.microsoft.com/office/powerpoint/2010/main" val="421278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12</a:t>
            </a:fld>
            <a:endParaRPr lang="it-IT"/>
          </a:p>
        </p:txBody>
      </p:sp>
    </p:spTree>
    <p:extLst>
      <p:ext uri="{BB962C8B-B14F-4D97-AF65-F5344CB8AC3E}">
        <p14:creationId xmlns:p14="http://schemas.microsoft.com/office/powerpoint/2010/main" val="1277438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what is the standard model—&gt; fermions the constituent of all matter</a:t>
            </a:r>
          </a:p>
          <a:p>
            <a:r>
              <a:rPr lang="en-GB" dirty="0"/>
              <a:t>To make the students understand</a:t>
            </a:r>
            <a:r>
              <a:rPr lang="en-GB" dirty="0">
                <a:sym typeface="Wingdings" pitchFamily="2" charset="2"/>
              </a:rPr>
              <a:t> ordinary matter constituents</a:t>
            </a:r>
            <a:br>
              <a:rPr lang="it-IT" dirty="0"/>
            </a:br>
            <a:endParaRPr lang="en-GB" dirty="0">
              <a:sym typeface="Wingdings" pitchFamily="2" charset="2"/>
            </a:endParaRPr>
          </a:p>
          <a:p>
            <a:r>
              <a:rPr lang="en-GB" dirty="0"/>
              <a:t>Then explained the 4 forces (indicating the corresponding bosons), starting from the strongest to the weakest force (strong, electromagnetic, weak, gravitational) and then quickly, </a:t>
            </a:r>
            <a:r>
              <a:rPr lang="en-GB" dirty="0" err="1"/>
              <a:t>higgs</a:t>
            </a:r>
            <a:r>
              <a:rPr lang="en-GB" dirty="0"/>
              <a:t> force. </a:t>
            </a:r>
          </a:p>
          <a:p>
            <a:endParaRPr lang="en-GB" dirty="0"/>
          </a:p>
          <a:p>
            <a:r>
              <a:rPr lang="en-GB" dirty="0"/>
              <a:t>Then, the animation will, at your click, exclude candidates for dark matter, based on some considerations also related to the DM proof we have shown in these slides:</a:t>
            </a:r>
          </a:p>
          <a:p>
            <a:endParaRPr lang="en-GB" dirty="0"/>
          </a:p>
          <a:p>
            <a:r>
              <a:rPr lang="en-GB" dirty="0"/>
              <a:t>No strong force--&gt; if yes we would already detected it a long time ago</a:t>
            </a:r>
          </a:p>
          <a:p>
            <a:r>
              <a:rPr lang="en-GB" dirty="0"/>
              <a:t>No electromagnetic--&gt; same reason and also DM is not charged--&gt; no bright (dark...)</a:t>
            </a:r>
          </a:p>
          <a:p>
            <a:r>
              <a:rPr lang="en-GB" dirty="0"/>
              <a:t>No </a:t>
            </a:r>
            <a:r>
              <a:rPr lang="en-GB" dirty="0" err="1"/>
              <a:t>higgs</a:t>
            </a:r>
            <a:r>
              <a:rPr lang="en-GB" dirty="0"/>
              <a:t> nor Z since DM is stable or at least with a lifetime comparable with the universe </a:t>
            </a:r>
          </a:p>
          <a:p>
            <a:r>
              <a:rPr lang="en-GB" dirty="0"/>
              <a:t>No neutrinos since the DM is cold (slow, at the early universe) and if neutrino were  the DM , it would be hot DM (since neutrino mass very small)</a:t>
            </a:r>
          </a:p>
          <a:p>
            <a:endParaRPr lang="en-GB" dirty="0"/>
          </a:p>
          <a:p>
            <a:r>
              <a:rPr lang="en-GB" dirty="0"/>
              <a:t>So, no candidate for DM from standard model.</a:t>
            </a:r>
          </a:p>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13</a:t>
            </a:fld>
            <a:endParaRPr lang="it-IT"/>
          </a:p>
        </p:txBody>
      </p:sp>
    </p:spTree>
    <p:extLst>
      <p:ext uri="{BB962C8B-B14F-4D97-AF65-F5344CB8AC3E}">
        <p14:creationId xmlns:p14="http://schemas.microsoft.com/office/powerpoint/2010/main" val="328574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also like a summary </a:t>
            </a:r>
          </a:p>
        </p:txBody>
      </p:sp>
      <p:sp>
        <p:nvSpPr>
          <p:cNvPr id="4" name="Slide Number Placeholder 3"/>
          <p:cNvSpPr>
            <a:spLocks noGrp="1"/>
          </p:cNvSpPr>
          <p:nvPr>
            <p:ph type="sldNum" sz="quarter" idx="5"/>
          </p:nvPr>
        </p:nvSpPr>
        <p:spPr/>
        <p:txBody>
          <a:bodyPr/>
          <a:lstStyle/>
          <a:p>
            <a:fld id="{4D9E9A64-8EFF-A045-B93D-7D954ACCF257}" type="slidenum">
              <a:rPr lang="it-IT" smtClean="0"/>
              <a:t>14</a:t>
            </a:fld>
            <a:endParaRPr lang="it-IT"/>
          </a:p>
        </p:txBody>
      </p:sp>
    </p:spTree>
    <p:extLst>
      <p:ext uri="{BB962C8B-B14F-4D97-AF65-F5344CB8AC3E}">
        <p14:creationId xmlns:p14="http://schemas.microsoft.com/office/powerpoint/2010/main" val="138268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the students answer to this question.</a:t>
            </a:r>
          </a:p>
          <a:p>
            <a:r>
              <a:rPr lang="en-GB" dirty="0"/>
              <a:t>Starting form the first experience stuff (a chair, us,…) going to a planet or larger systems</a:t>
            </a:r>
          </a:p>
        </p:txBody>
      </p:sp>
      <p:sp>
        <p:nvSpPr>
          <p:cNvPr id="4" name="Slide Number Placeholder 3"/>
          <p:cNvSpPr>
            <a:spLocks noGrp="1"/>
          </p:cNvSpPr>
          <p:nvPr>
            <p:ph type="sldNum" sz="quarter" idx="5"/>
          </p:nvPr>
        </p:nvSpPr>
        <p:spPr/>
        <p:txBody>
          <a:bodyPr/>
          <a:lstStyle/>
          <a:p>
            <a:fld id="{4D9E9A64-8EFF-A045-B93D-7D954ACCF257}" type="slidenum">
              <a:rPr lang="it-IT" smtClean="0"/>
              <a:t>2</a:t>
            </a:fld>
            <a:endParaRPr lang="it-IT"/>
          </a:p>
        </p:txBody>
      </p:sp>
    </p:spTree>
    <p:extLst>
      <p:ext uri="{BB962C8B-B14F-4D97-AF65-F5344CB8AC3E}">
        <p14:creationId xmlns:p14="http://schemas.microsoft.com/office/powerpoint/2010/main" val="85347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left the Coma cluster (the cluster studied by </a:t>
            </a:r>
            <a:r>
              <a:rPr lang="en-US" sz="1200" dirty="0">
                <a:solidFill>
                  <a:srgbClr val="265591"/>
                </a:solidFill>
                <a:latin typeface="Helvetica Neue" panose="02000503000000020004" pitchFamily="2" charset="0"/>
                <a:ea typeface="Helvetica Neue" panose="02000503000000020004" pitchFamily="2" charset="0"/>
                <a:cs typeface="Helvetica Neue" panose="02000503000000020004" pitchFamily="2" charset="0"/>
              </a:rPr>
              <a:t>Zwicky</a:t>
            </a:r>
            <a:r>
              <a:rPr lang="en-GB" dirty="0"/>
              <a:t>)</a:t>
            </a:r>
          </a:p>
          <a:p>
            <a:r>
              <a:rPr lang="en-GB" dirty="0"/>
              <a:t>So earth, a galaxy, a cluster of galaxy, but the constituent of all this: </a:t>
            </a:r>
            <a:r>
              <a:rPr lang="en-GB" dirty="0" err="1"/>
              <a:t>p+n+e</a:t>
            </a:r>
            <a:r>
              <a:rPr lang="en-GB" dirty="0"/>
              <a:t> </a:t>
            </a:r>
          </a:p>
        </p:txBody>
      </p:sp>
      <p:sp>
        <p:nvSpPr>
          <p:cNvPr id="4" name="Slide Number Placeholder 3"/>
          <p:cNvSpPr>
            <a:spLocks noGrp="1"/>
          </p:cNvSpPr>
          <p:nvPr>
            <p:ph type="sldNum" sz="quarter" idx="5"/>
          </p:nvPr>
        </p:nvSpPr>
        <p:spPr/>
        <p:txBody>
          <a:bodyPr/>
          <a:lstStyle/>
          <a:p>
            <a:fld id="{4D9E9A64-8EFF-A045-B93D-7D954ACCF257}" type="slidenum">
              <a:rPr lang="it-IT" smtClean="0"/>
              <a:t>3</a:t>
            </a:fld>
            <a:endParaRPr lang="it-IT"/>
          </a:p>
        </p:txBody>
      </p:sp>
    </p:spTree>
    <p:extLst>
      <p:ext uri="{BB962C8B-B14F-4D97-AF65-F5344CB8AC3E}">
        <p14:creationId xmlns:p14="http://schemas.microsoft.com/office/powerpoint/2010/main" val="27530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Actually, all this represents just  the 15% of  all the matter in the Universe.</a:t>
            </a:r>
          </a:p>
          <a:p>
            <a:r>
              <a:rPr lang="en-GB" dirty="0"/>
              <a:t>Moreover, in this 15% about 13.5% is made of intergalactic gas</a:t>
            </a:r>
          </a:p>
        </p:txBody>
      </p:sp>
      <p:sp>
        <p:nvSpPr>
          <p:cNvPr id="4" name="Slide Number Placeholder 3"/>
          <p:cNvSpPr>
            <a:spLocks noGrp="1"/>
          </p:cNvSpPr>
          <p:nvPr>
            <p:ph type="sldNum" sz="quarter" idx="5"/>
          </p:nvPr>
        </p:nvSpPr>
        <p:spPr/>
        <p:txBody>
          <a:bodyPr/>
          <a:lstStyle/>
          <a:p>
            <a:fld id="{4D9E9A64-8EFF-A045-B93D-7D954ACCF257}" type="slidenum">
              <a:rPr lang="it-IT" smtClean="0"/>
              <a:t>4</a:t>
            </a:fld>
            <a:endParaRPr lang="it-IT"/>
          </a:p>
        </p:txBody>
      </p:sp>
    </p:spTree>
    <p:extLst>
      <p:ext uri="{BB962C8B-B14F-4D97-AF65-F5344CB8AC3E}">
        <p14:creationId xmlns:p14="http://schemas.microsoft.com/office/powerpoint/2010/main" val="1224314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5</a:t>
            </a:fld>
            <a:endParaRPr lang="it-IT"/>
          </a:p>
        </p:txBody>
      </p:sp>
    </p:spTree>
    <p:extLst>
      <p:ext uri="{BB962C8B-B14F-4D97-AF65-F5344CB8AC3E}">
        <p14:creationId xmlns:p14="http://schemas.microsoft.com/office/powerpoint/2010/main" val="685219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Until 1970, not much credence on dark matter</a:t>
            </a:r>
          </a:p>
        </p:txBody>
      </p:sp>
      <p:sp>
        <p:nvSpPr>
          <p:cNvPr id="4" name="Slide Number Placeholder 3"/>
          <p:cNvSpPr>
            <a:spLocks noGrp="1"/>
          </p:cNvSpPr>
          <p:nvPr>
            <p:ph type="sldNum" sz="quarter" idx="5"/>
          </p:nvPr>
        </p:nvSpPr>
        <p:spPr/>
        <p:txBody>
          <a:bodyPr/>
          <a:lstStyle/>
          <a:p>
            <a:fld id="{4D9E9A64-8EFF-A045-B93D-7D954ACCF257}" type="slidenum">
              <a:rPr lang="it-IT" smtClean="0"/>
              <a:t>6</a:t>
            </a:fld>
            <a:endParaRPr lang="it-IT"/>
          </a:p>
        </p:txBody>
      </p:sp>
    </p:spTree>
    <p:extLst>
      <p:ext uri="{BB962C8B-B14F-4D97-AF65-F5344CB8AC3E}">
        <p14:creationId xmlns:p14="http://schemas.microsoft.com/office/powerpoint/2010/main" val="320843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galaxy like the Milky way. Focus the attention first on the bulk of the galaxy (about the same behaviour) and then on the edge—&gt; much faster for stars in the right one</a:t>
            </a:r>
          </a:p>
          <a:p>
            <a:r>
              <a:rPr lang="en-GB" dirty="0"/>
              <a:t>On the right, what we observe</a:t>
            </a:r>
            <a:r>
              <a:rPr lang="en-GB" dirty="0">
                <a:sym typeface="Wingdings" pitchFamily="2" charset="2"/>
              </a:rPr>
              <a:t> can be explained with the hypothesis of a DM halo</a:t>
            </a:r>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7</a:t>
            </a:fld>
            <a:endParaRPr lang="it-IT"/>
          </a:p>
        </p:txBody>
      </p:sp>
    </p:spTree>
    <p:extLst>
      <p:ext uri="{BB962C8B-B14F-4D97-AF65-F5344CB8AC3E}">
        <p14:creationId xmlns:p14="http://schemas.microsoft.com/office/powerpoint/2010/main" val="3660387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Bullet cluster: 2 galaxy cluster that collided recently (in the galactic scale, ~ 100 millions years ago)</a:t>
            </a:r>
          </a:p>
          <a:p>
            <a:r>
              <a:rPr lang="en-GB" dirty="0"/>
              <a:t>Red: ordinary matter (intergalactic gas)</a:t>
            </a:r>
            <a:r>
              <a:rPr lang="en-GB" dirty="0">
                <a:sym typeface="Wingdings" pitchFamily="2" charset="2"/>
              </a:rPr>
              <a:t> heated and slowed observed by X-Ray</a:t>
            </a:r>
          </a:p>
          <a:p>
            <a:r>
              <a:rPr lang="en-GB" dirty="0">
                <a:sym typeface="Wingdings" pitchFamily="2" charset="2"/>
              </a:rPr>
              <a:t>Blu: DM (observed with gravitational lensing, a slide in the back up if needed)</a:t>
            </a:r>
          </a:p>
          <a:p>
            <a:endParaRPr lang="en-GB" dirty="0">
              <a:sym typeface="Wingdings" pitchFamily="2" charset="2"/>
            </a:endParaRPr>
          </a:p>
          <a:p>
            <a:r>
              <a:rPr lang="en-GB" dirty="0">
                <a:sym typeface="Wingdings" pitchFamily="2" charset="2"/>
              </a:rPr>
              <a:t>Before collision: in the galaxy, the ordinary matter (visible) and the DM are in the same place</a:t>
            </a:r>
          </a:p>
          <a:p>
            <a:r>
              <a:rPr lang="en-GB" dirty="0">
                <a:sym typeface="Wingdings" pitchFamily="2" charset="2"/>
              </a:rPr>
              <a:t>After collision : they are not coincident anymore</a:t>
            </a:r>
          </a:p>
          <a:p>
            <a:r>
              <a:rPr lang="en-GB" dirty="0">
                <a:sym typeface="Wingdings" pitchFamily="2" charset="2"/>
              </a:rPr>
              <a:t>Moreover the ordinary matter shape is changed (shocked and slowed down) while the DM is not</a:t>
            </a:r>
          </a:p>
          <a:p>
            <a:r>
              <a:rPr lang="en-GB" dirty="0">
                <a:sym typeface="Wingdings" pitchFamily="2" charset="2"/>
              </a:rPr>
              <a:t>Lection learned: This can be explained with DM and we also learned another characteristic of DM: it interacts weakly (both with itself and with ordinary matter)</a:t>
            </a:r>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8</a:t>
            </a:fld>
            <a:endParaRPr lang="it-IT"/>
          </a:p>
        </p:txBody>
      </p:sp>
    </p:spTree>
    <p:extLst>
      <p:ext uri="{BB962C8B-B14F-4D97-AF65-F5344CB8AC3E}">
        <p14:creationId xmlns:p14="http://schemas.microsoft.com/office/powerpoint/2010/main" val="243162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noProof="0" dirty="0">
                <a:solidFill>
                  <a:schemeClr val="tx1"/>
                </a:solidFill>
                <a:effectLst/>
                <a:latin typeface="+mn-lt"/>
                <a:ea typeface="+mn-ea"/>
                <a:cs typeface="+mn-cs"/>
              </a:rPr>
              <a:t>CMB (explain)</a:t>
            </a:r>
          </a:p>
          <a:p>
            <a:r>
              <a:rPr lang="en-GB" sz="1200" b="0" i="0" u="none" strike="noStrike" kern="1200" noProof="0" dirty="0">
                <a:solidFill>
                  <a:schemeClr val="tx1"/>
                </a:solidFill>
                <a:effectLst/>
                <a:latin typeface="+mn-lt"/>
                <a:ea typeface="+mn-ea"/>
                <a:cs typeface="+mn-cs"/>
              </a:rPr>
              <a:t>Very small temperature anisotropies of a few parts in 100,000 , anyway fundamental</a:t>
            </a:r>
          </a:p>
          <a:p>
            <a:r>
              <a:rPr lang="en-GB" sz="1200" b="0" i="0" u="none" strike="noStrike" kern="1200" noProof="0" dirty="0">
                <a:solidFill>
                  <a:schemeClr val="tx1"/>
                </a:solidFill>
                <a:effectLst/>
                <a:latin typeface="+mn-lt"/>
                <a:ea typeface="+mn-ea"/>
                <a:cs typeface="+mn-cs"/>
              </a:rPr>
              <a:t>These observed </a:t>
            </a:r>
            <a:r>
              <a:rPr lang="it-IT" sz="1200" b="0" i="0" u="none" strike="noStrike" kern="1200" dirty="0" err="1">
                <a:solidFill>
                  <a:schemeClr val="tx1"/>
                </a:solidFill>
                <a:effectLst/>
                <a:latin typeface="+mn-lt"/>
                <a:ea typeface="+mn-ea"/>
                <a:cs typeface="+mn-cs"/>
              </a:rPr>
              <a:t>fluctuations</a:t>
            </a:r>
            <a:r>
              <a:rPr lang="en-GB" sz="1200" b="0" i="0" u="none" strike="noStrike" kern="1200" noProof="0" dirty="0">
                <a:solidFill>
                  <a:schemeClr val="tx1"/>
                </a:solidFill>
                <a:effectLst/>
                <a:latin typeface="+mn-lt"/>
                <a:ea typeface="+mn-ea"/>
                <a:cs typeface="+mn-cs"/>
              </a:rPr>
              <a:t> can be explained only with a model </a:t>
            </a:r>
            <a:r>
              <a:rPr lang="it-IT" sz="1200" b="0" i="0" u="none" strike="noStrike" kern="1200" dirty="0" err="1">
                <a:solidFill>
                  <a:schemeClr val="tx1"/>
                </a:solidFill>
                <a:effectLst/>
                <a:latin typeface="+mn-lt"/>
                <a:ea typeface="+mn-ea"/>
                <a:cs typeface="+mn-cs"/>
              </a:rPr>
              <a:t>which</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considers</a:t>
            </a:r>
            <a:r>
              <a:rPr lang="it-IT" sz="1200" b="0" i="0" u="none" strike="noStrike" kern="1200" dirty="0">
                <a:solidFill>
                  <a:schemeClr val="tx1"/>
                </a:solidFill>
                <a:effectLst/>
                <a:latin typeface="+mn-lt"/>
                <a:ea typeface="+mn-ea"/>
                <a:cs typeface="+mn-cs"/>
              </a:rPr>
              <a:t> the </a:t>
            </a:r>
            <a:r>
              <a:rPr lang="it-IT" sz="1200" b="0" i="0" u="none" strike="noStrike" kern="1200" dirty="0" err="1">
                <a:solidFill>
                  <a:schemeClr val="tx1"/>
                </a:solidFill>
                <a:effectLst/>
                <a:latin typeface="+mn-lt"/>
                <a:ea typeface="+mn-ea"/>
                <a:cs typeface="+mn-cs"/>
              </a:rPr>
              <a:t>presence</a:t>
            </a:r>
            <a:r>
              <a:rPr lang="it-IT" sz="1200" b="0" i="0" u="none" strike="noStrike" kern="1200" dirty="0">
                <a:solidFill>
                  <a:schemeClr val="tx1"/>
                </a:solidFill>
                <a:effectLst/>
                <a:latin typeface="+mn-lt"/>
                <a:ea typeface="+mn-ea"/>
                <a:cs typeface="+mn-cs"/>
              </a:rPr>
              <a:t> of DM. </a:t>
            </a:r>
            <a:r>
              <a:rPr lang="it-IT" sz="1200" b="0" i="0" u="none" strike="noStrike" kern="1200" dirty="0" err="1">
                <a:solidFill>
                  <a:schemeClr val="tx1"/>
                </a:solidFill>
                <a:effectLst/>
                <a:latin typeface="+mn-lt"/>
                <a:ea typeface="+mn-ea"/>
                <a:cs typeface="+mn-cs"/>
              </a:rPr>
              <a:t>Moreover</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it</a:t>
            </a:r>
            <a:r>
              <a:rPr lang="it-IT" sz="1200" b="0" i="0" u="none" strike="noStrike" kern="1200" dirty="0">
                <a:solidFill>
                  <a:schemeClr val="tx1"/>
                </a:solidFill>
                <a:effectLst/>
                <a:latin typeface="+mn-lt"/>
                <a:ea typeface="+mn-ea"/>
                <a:cs typeface="+mn-cs"/>
              </a:rPr>
              <a:t> must </a:t>
            </a:r>
            <a:r>
              <a:rPr lang="it-IT" sz="1200" b="0" i="0" u="none" strike="noStrike" kern="1200" dirty="0" err="1">
                <a:solidFill>
                  <a:schemeClr val="tx1"/>
                </a:solidFill>
                <a:effectLst/>
                <a:latin typeface="+mn-lt"/>
                <a:ea typeface="+mn-ea"/>
                <a:cs typeface="+mn-cs"/>
              </a:rPr>
              <a:t>exist</a:t>
            </a:r>
            <a:r>
              <a:rPr lang="it-IT" sz="1200" b="0" i="0" u="none" strike="noStrike" kern="1200" dirty="0">
                <a:solidFill>
                  <a:schemeClr val="tx1"/>
                </a:solidFill>
                <a:effectLst/>
                <a:latin typeface="+mn-lt"/>
                <a:ea typeface="+mn-ea"/>
                <a:cs typeface="+mn-cs"/>
              </a:rPr>
              <a:t> in the </a:t>
            </a:r>
            <a:r>
              <a:rPr lang="it-IT" sz="1200" b="0" i="0" u="none" strike="noStrike" kern="1200" dirty="0" err="1">
                <a:solidFill>
                  <a:schemeClr val="tx1"/>
                </a:solidFill>
                <a:effectLst/>
                <a:latin typeface="+mn-lt"/>
                <a:ea typeface="+mn-ea"/>
                <a:cs typeface="+mn-cs"/>
              </a:rPr>
              <a:t>proportion</a:t>
            </a:r>
            <a:r>
              <a:rPr lang="it-IT" sz="1200" b="0" i="0" u="none" strike="noStrike" kern="1200" dirty="0">
                <a:solidFill>
                  <a:schemeClr val="tx1"/>
                </a:solidFill>
                <a:effectLst/>
                <a:latin typeface="+mn-lt"/>
                <a:ea typeface="+mn-ea"/>
                <a:cs typeface="+mn-cs"/>
              </a:rPr>
              <a:t> of 1:6 (15%: 85%)</a:t>
            </a:r>
            <a:endParaRPr lang="en-GB" noProof="0" dirty="0"/>
          </a:p>
        </p:txBody>
      </p:sp>
      <p:sp>
        <p:nvSpPr>
          <p:cNvPr id="4" name="Slide Number Placeholder 3"/>
          <p:cNvSpPr>
            <a:spLocks noGrp="1"/>
          </p:cNvSpPr>
          <p:nvPr>
            <p:ph type="sldNum" sz="quarter" idx="5"/>
          </p:nvPr>
        </p:nvSpPr>
        <p:spPr/>
        <p:txBody>
          <a:bodyPr/>
          <a:lstStyle/>
          <a:p>
            <a:fld id="{4D9E9A64-8EFF-A045-B93D-7D954ACCF257}" type="slidenum">
              <a:rPr lang="it-IT" smtClean="0"/>
              <a:t>9</a:t>
            </a:fld>
            <a:endParaRPr lang="it-IT"/>
          </a:p>
        </p:txBody>
      </p:sp>
    </p:spTree>
    <p:extLst>
      <p:ext uri="{BB962C8B-B14F-4D97-AF65-F5344CB8AC3E}">
        <p14:creationId xmlns:p14="http://schemas.microsoft.com/office/powerpoint/2010/main" val="62676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BE73-8040-5C4C-8DE4-3E43C865FB99}"/>
              </a:ext>
            </a:extLst>
          </p:cNvPr>
          <p:cNvSpPr>
            <a:spLocks noGrp="1"/>
          </p:cNvSpPr>
          <p:nvPr>
            <p:ph type="ctrTitle"/>
          </p:nvPr>
        </p:nvSpPr>
        <p:spPr>
          <a:xfrm>
            <a:off x="1611575" y="1"/>
            <a:ext cx="8968851" cy="869430"/>
          </a:xfrm>
        </p:spPr>
        <p:txBody>
          <a:bodyPr anchor="b">
            <a:normAutofit/>
          </a:bodyPr>
          <a:lstStyle>
            <a:lvl1pPr algn="ctr">
              <a:defRPr sz="5000"/>
            </a:lvl1pPr>
          </a:lstStyle>
          <a:p>
            <a:r>
              <a:rPr lang="en-GB" dirty="0"/>
              <a:t>Click to edit Master title style</a:t>
            </a:r>
            <a:endParaRPr lang="it-IT" dirty="0"/>
          </a:p>
        </p:txBody>
      </p:sp>
      <p:sp>
        <p:nvSpPr>
          <p:cNvPr id="6" name="Slide Number Placeholder 5">
            <a:extLst>
              <a:ext uri="{FF2B5EF4-FFF2-40B4-BE49-F238E27FC236}">
                <a16:creationId xmlns:a16="http://schemas.microsoft.com/office/drawing/2014/main" id="{68517ED4-C1A7-8248-83F4-C8572B76D4E4}"/>
              </a:ext>
            </a:extLst>
          </p:cNvPr>
          <p:cNvSpPr>
            <a:spLocks noGrp="1"/>
          </p:cNvSpPr>
          <p:nvPr>
            <p:ph type="sldNum" sz="quarter" idx="12"/>
          </p:nvPr>
        </p:nvSpPr>
        <p:spPr/>
        <p:txBody>
          <a:bodyPr/>
          <a:lstStyle/>
          <a:p>
            <a:fld id="{1D74C8E5-8120-164A-8DEA-1C0164A9CBB2}" type="slidenum">
              <a:rPr lang="it-IT" smtClean="0"/>
              <a:t>‹N›</a:t>
            </a:fld>
            <a:endParaRPr lang="it-IT" dirty="0"/>
          </a:p>
        </p:txBody>
      </p:sp>
    </p:spTree>
    <p:extLst>
      <p:ext uri="{BB962C8B-B14F-4D97-AF65-F5344CB8AC3E}">
        <p14:creationId xmlns:p14="http://schemas.microsoft.com/office/powerpoint/2010/main" val="304600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33A1F-C058-334E-8B6A-E4F331A0F8AE}"/>
              </a:ext>
            </a:extLst>
          </p:cNvPr>
          <p:cNvSpPr>
            <a:spLocks noGrp="1"/>
          </p:cNvSpPr>
          <p:nvPr>
            <p:ph type="title"/>
          </p:nvPr>
        </p:nvSpPr>
        <p:spPr/>
        <p:txBody>
          <a:bodyPr/>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FF2F8ACE-E4C3-A146-82FF-C74C28F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77FB89F8-4018-5C4B-8762-C3095EF5EC2D}"/>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13/03/25</a:t>
            </a:fld>
            <a:endParaRPr lang="it-IT"/>
          </a:p>
        </p:txBody>
      </p:sp>
      <p:sp>
        <p:nvSpPr>
          <p:cNvPr id="5" name="Footer Placeholder 4">
            <a:extLst>
              <a:ext uri="{FF2B5EF4-FFF2-40B4-BE49-F238E27FC236}">
                <a16:creationId xmlns:a16="http://schemas.microsoft.com/office/drawing/2014/main" id="{0B448FE3-6130-1B48-B226-AFC0DD44FED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a:extLst>
              <a:ext uri="{FF2B5EF4-FFF2-40B4-BE49-F238E27FC236}">
                <a16:creationId xmlns:a16="http://schemas.microsoft.com/office/drawing/2014/main" id="{9C4C05AB-44F2-634E-87F2-ADC5CBF3376B}"/>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102937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F0859-FBBF-AE4B-8EEE-29744B11BF2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153CB034-DF8E-1747-BDFB-728AE7055947}"/>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017A18F2-DDC1-D849-BC93-6303EFF5CD53}"/>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13/03/25</a:t>
            </a:fld>
            <a:endParaRPr lang="it-IT"/>
          </a:p>
        </p:txBody>
      </p:sp>
      <p:sp>
        <p:nvSpPr>
          <p:cNvPr id="5" name="Footer Placeholder 4">
            <a:extLst>
              <a:ext uri="{FF2B5EF4-FFF2-40B4-BE49-F238E27FC236}">
                <a16:creationId xmlns:a16="http://schemas.microsoft.com/office/drawing/2014/main" id="{786E85C7-44A5-A542-8BFC-FE78072347AB}"/>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a:extLst>
              <a:ext uri="{FF2B5EF4-FFF2-40B4-BE49-F238E27FC236}">
                <a16:creationId xmlns:a16="http://schemas.microsoft.com/office/drawing/2014/main" id="{1CAAAA4F-15A4-3144-AE0D-9BFA0ECC5D62}"/>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1312266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GB"/>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558C8B79-9E52-D940-8079-DF5B9AFD2D4F}" type="datetime1">
              <a:rPr lang="it-IT" smtClean="0"/>
              <a:t>13/03/25</a:t>
            </a:fld>
            <a:endParaRPr lang="it-IT"/>
          </a:p>
        </p:txBody>
      </p:sp>
      <p:sp>
        <p:nvSpPr>
          <p:cNvPr id="5" name="Footer Placeholder 4"/>
          <p:cNvSpPr>
            <a:spLocks noGrp="1"/>
          </p:cNvSpPr>
          <p:nvPr>
            <p:ph type="ftr" sz="quarter" idx="11"/>
          </p:nvPr>
        </p:nvSpPr>
        <p:spPr>
          <a:xfrm>
            <a:off x="1371600" y="4323845"/>
            <a:ext cx="6400800" cy="365125"/>
          </a:xfrm>
        </p:spPr>
        <p:txBody>
          <a:bodyPr/>
          <a:lstStyle/>
          <a:p>
            <a:endParaRPr lang="it-IT"/>
          </a:p>
        </p:txBody>
      </p:sp>
      <p:sp>
        <p:nvSpPr>
          <p:cNvPr id="6" name="Slide Number Placeholder 5"/>
          <p:cNvSpPr>
            <a:spLocks noGrp="1"/>
          </p:cNvSpPr>
          <p:nvPr>
            <p:ph type="sldNum" sz="quarter" idx="12"/>
          </p:nvPr>
        </p:nvSpPr>
        <p:spPr>
          <a:xfrm>
            <a:off x="8077200" y="1430866"/>
            <a:ext cx="2743200" cy="365125"/>
          </a:xfrm>
        </p:spPr>
        <p:txBody>
          <a:bodyPr/>
          <a:lstStyle/>
          <a:p>
            <a:fld id="{15227EF3-FBF8-A94C-810E-79F5FF2B54C2}" type="slidenum">
              <a:rPr lang="it-IT" smtClean="0"/>
              <a:t>‹N›</a:t>
            </a:fld>
            <a:endParaRPr lang="it-IT"/>
          </a:p>
        </p:txBody>
      </p:sp>
    </p:spTree>
    <p:extLst>
      <p:ext uri="{BB962C8B-B14F-4D97-AF65-F5344CB8AC3E}">
        <p14:creationId xmlns:p14="http://schemas.microsoft.com/office/powerpoint/2010/main" val="3274592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BE73-8040-5C4C-8DE4-3E43C865FB99}"/>
              </a:ext>
            </a:extLst>
          </p:cNvPr>
          <p:cNvSpPr>
            <a:spLocks noGrp="1"/>
          </p:cNvSpPr>
          <p:nvPr>
            <p:ph type="ctrTitle"/>
          </p:nvPr>
        </p:nvSpPr>
        <p:spPr>
          <a:xfrm>
            <a:off x="1611575" y="1"/>
            <a:ext cx="8968851" cy="869430"/>
          </a:xfrm>
        </p:spPr>
        <p:txBody>
          <a:bodyPr anchor="b">
            <a:normAutofit/>
          </a:bodyPr>
          <a:lstStyle>
            <a:lvl1pPr algn="ctr">
              <a:defRPr sz="5000"/>
            </a:lvl1pPr>
          </a:lstStyle>
          <a:p>
            <a:r>
              <a:rPr lang="en-GB" dirty="0"/>
              <a:t>Click to edit Master title style</a:t>
            </a:r>
            <a:endParaRPr lang="it-IT" dirty="0"/>
          </a:p>
        </p:txBody>
      </p:sp>
      <p:sp>
        <p:nvSpPr>
          <p:cNvPr id="6" name="Slide Number Placeholder 5">
            <a:extLst>
              <a:ext uri="{FF2B5EF4-FFF2-40B4-BE49-F238E27FC236}">
                <a16:creationId xmlns:a16="http://schemas.microsoft.com/office/drawing/2014/main" id="{68517ED4-C1A7-8248-83F4-C8572B76D4E4}"/>
              </a:ext>
            </a:extLst>
          </p:cNvPr>
          <p:cNvSpPr>
            <a:spLocks noGrp="1"/>
          </p:cNvSpPr>
          <p:nvPr>
            <p:ph type="sldNum" sz="quarter" idx="12"/>
          </p:nvPr>
        </p:nvSpPr>
        <p:spPr/>
        <p:txBody>
          <a:bodyPr/>
          <a:lstStyle/>
          <a:p>
            <a:fld id="{1D74C8E5-8120-164A-8DEA-1C0164A9CBB2}" type="slidenum">
              <a:rPr lang="it-IT" smtClean="0"/>
              <a:t>‹N›</a:t>
            </a:fld>
            <a:endParaRPr lang="it-IT" dirty="0"/>
          </a:p>
        </p:txBody>
      </p:sp>
    </p:spTree>
    <p:extLst>
      <p:ext uri="{BB962C8B-B14F-4D97-AF65-F5344CB8AC3E}">
        <p14:creationId xmlns:p14="http://schemas.microsoft.com/office/powerpoint/2010/main" val="456664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BE73-8040-5C4C-8DE4-3E43C865FB99}"/>
              </a:ext>
            </a:extLst>
          </p:cNvPr>
          <p:cNvSpPr>
            <a:spLocks noGrp="1"/>
          </p:cNvSpPr>
          <p:nvPr>
            <p:ph type="ctrTitle"/>
          </p:nvPr>
        </p:nvSpPr>
        <p:spPr>
          <a:xfrm>
            <a:off x="1611575" y="1"/>
            <a:ext cx="8968851" cy="869430"/>
          </a:xfrm>
        </p:spPr>
        <p:txBody>
          <a:bodyPr anchor="b">
            <a:normAutofit/>
          </a:bodyPr>
          <a:lstStyle>
            <a:lvl1pPr algn="ctr">
              <a:defRPr sz="5000"/>
            </a:lvl1pPr>
          </a:lstStyle>
          <a:p>
            <a:r>
              <a:rPr lang="en-GB" dirty="0"/>
              <a:t>Click to edit Master title style</a:t>
            </a:r>
            <a:endParaRPr lang="it-IT" dirty="0"/>
          </a:p>
        </p:txBody>
      </p:sp>
      <p:sp>
        <p:nvSpPr>
          <p:cNvPr id="6" name="Slide Number Placeholder 5">
            <a:extLst>
              <a:ext uri="{FF2B5EF4-FFF2-40B4-BE49-F238E27FC236}">
                <a16:creationId xmlns:a16="http://schemas.microsoft.com/office/drawing/2014/main" id="{68517ED4-C1A7-8248-83F4-C8572B76D4E4}"/>
              </a:ext>
            </a:extLst>
          </p:cNvPr>
          <p:cNvSpPr>
            <a:spLocks noGrp="1"/>
          </p:cNvSpPr>
          <p:nvPr>
            <p:ph type="sldNum" sz="quarter" idx="12"/>
          </p:nvPr>
        </p:nvSpPr>
        <p:spPr/>
        <p:txBody>
          <a:bodyPr/>
          <a:lstStyle/>
          <a:p>
            <a:fld id="{1D74C8E5-8120-164A-8DEA-1C0164A9CBB2}" type="slidenum">
              <a:rPr lang="it-IT" smtClean="0"/>
              <a:t>‹N›</a:t>
            </a:fld>
            <a:endParaRPr lang="it-IT" dirty="0"/>
          </a:p>
        </p:txBody>
      </p:sp>
    </p:spTree>
    <p:extLst>
      <p:ext uri="{BB962C8B-B14F-4D97-AF65-F5344CB8AC3E}">
        <p14:creationId xmlns:p14="http://schemas.microsoft.com/office/powerpoint/2010/main" val="2166379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6EFC-AE09-AD40-B497-885A8FAC42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39DEEDB-D2F0-D345-8F4B-40F71EEBAC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097FC11-9A93-204C-BD60-BED26F24F256}"/>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5" name="Footer Placeholder 4">
            <a:extLst>
              <a:ext uri="{FF2B5EF4-FFF2-40B4-BE49-F238E27FC236}">
                <a16:creationId xmlns:a16="http://schemas.microsoft.com/office/drawing/2014/main" id="{7EBB0E78-0DAC-3547-9A4A-C4706976F6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F9DBAB-BAF2-3949-B8FA-B54D67181DDE}"/>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2581842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3DC8-A436-5245-8B48-071D525690F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B83D22-DC1E-E14A-B653-62E955AE88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C5AD5C8-162E-6346-80FE-48F652D80517}"/>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5" name="Footer Placeholder 4">
            <a:extLst>
              <a:ext uri="{FF2B5EF4-FFF2-40B4-BE49-F238E27FC236}">
                <a16:creationId xmlns:a16="http://schemas.microsoft.com/office/drawing/2014/main" id="{805B765B-86EE-4D4A-9894-99C4299A3E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1C6778-06F3-8943-BA23-3F44BCF63D19}"/>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1111699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C105-84B4-3949-8F59-A5A87C5683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733E71B-8603-C24A-8D3D-33CDBC7E2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F997C35-7B5E-0B42-A52D-42C5DFE014CF}"/>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5" name="Footer Placeholder 4">
            <a:extLst>
              <a:ext uri="{FF2B5EF4-FFF2-40B4-BE49-F238E27FC236}">
                <a16:creationId xmlns:a16="http://schemas.microsoft.com/office/drawing/2014/main" id="{1EF918FC-05B8-9E49-9226-FDA91B9CA0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99FE3C-19B5-624C-82E7-25A2F23F5157}"/>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3896281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E737-91C9-D242-98B1-C3100C2149B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2CD6F6E-66B6-E747-B729-7466DC77CE0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93184FA-94D0-E441-BF3F-B0AB96E993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92C2917-15BB-DA42-884D-AB05D35FB6C3}"/>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6" name="Footer Placeholder 5">
            <a:extLst>
              <a:ext uri="{FF2B5EF4-FFF2-40B4-BE49-F238E27FC236}">
                <a16:creationId xmlns:a16="http://schemas.microsoft.com/office/drawing/2014/main" id="{2B9AF6FF-903E-FE44-8DA5-8C95D5A29B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D1BBE3-97AA-D242-B464-30FF796CD6F6}"/>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1223821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224A-8658-1940-B5AC-E8D49696F52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73D66F8-779C-2644-B042-C7C06C243C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F994EE0-A310-D045-950B-D08360BC4F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A320ABD-05D8-9442-83D2-5A9C4E90DE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D595120-6001-7B49-A8CD-5C9ADEAE4AE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6844420-BB43-444E-9473-C94B321C12B6}"/>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8" name="Footer Placeholder 7">
            <a:extLst>
              <a:ext uri="{FF2B5EF4-FFF2-40B4-BE49-F238E27FC236}">
                <a16:creationId xmlns:a16="http://schemas.microsoft.com/office/drawing/2014/main" id="{61CEE5FF-9AA9-F449-9CDA-E8D4A5C523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356EFDE-95E1-D549-8467-B65CC67B5832}"/>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2331793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8DF9-A39F-6748-8AC9-1060FCA7AEAE}"/>
              </a:ext>
            </a:extLst>
          </p:cNvPr>
          <p:cNvSpPr>
            <a:spLocks noGrp="1"/>
          </p:cNvSpPr>
          <p:nvPr>
            <p:ph type="title"/>
          </p:nvPr>
        </p:nvSpPr>
        <p:spPr>
          <a:xfrm>
            <a:off x="1582492" y="-152525"/>
            <a:ext cx="9027016" cy="1325563"/>
          </a:xfrm>
        </p:spPr>
        <p:txBody>
          <a:bodyPr/>
          <a:lstStyle/>
          <a:p>
            <a:r>
              <a:rPr lang="en-GB" dirty="0"/>
              <a:t>Click to edit Master title style</a:t>
            </a:r>
            <a:endParaRPr lang="it-IT" dirty="0"/>
          </a:p>
        </p:txBody>
      </p:sp>
      <p:sp>
        <p:nvSpPr>
          <p:cNvPr id="3" name="Content Placeholder 2">
            <a:extLst>
              <a:ext uri="{FF2B5EF4-FFF2-40B4-BE49-F238E27FC236}">
                <a16:creationId xmlns:a16="http://schemas.microsoft.com/office/drawing/2014/main" id="{E09BD9C6-29DA-D240-B34D-16E3225F7EB9}"/>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it-IT" dirty="0"/>
          </a:p>
        </p:txBody>
      </p:sp>
      <p:sp>
        <p:nvSpPr>
          <p:cNvPr id="4" name="Date Placeholder 3">
            <a:extLst>
              <a:ext uri="{FF2B5EF4-FFF2-40B4-BE49-F238E27FC236}">
                <a16:creationId xmlns:a16="http://schemas.microsoft.com/office/drawing/2014/main" id="{7A76305F-D020-6C42-8E07-FFC3C7B0DD70}"/>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13/03/25</a:t>
            </a:fld>
            <a:endParaRPr lang="it-IT"/>
          </a:p>
        </p:txBody>
      </p:sp>
      <p:sp>
        <p:nvSpPr>
          <p:cNvPr id="5" name="Footer Placeholder 4">
            <a:extLst>
              <a:ext uri="{FF2B5EF4-FFF2-40B4-BE49-F238E27FC236}">
                <a16:creationId xmlns:a16="http://schemas.microsoft.com/office/drawing/2014/main" id="{431DCE7C-9CF2-1D45-9620-9CBE1E9B0D6A}"/>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a:extLst>
              <a:ext uri="{FF2B5EF4-FFF2-40B4-BE49-F238E27FC236}">
                <a16:creationId xmlns:a16="http://schemas.microsoft.com/office/drawing/2014/main" id="{276C883E-DED0-5C45-AD0C-14C6B0248451}"/>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2356830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4ABD-0548-7346-8128-3069FFC3CC8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32B8152-2591-D74B-A6DA-02E8079DD26A}"/>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4" name="Footer Placeholder 3">
            <a:extLst>
              <a:ext uri="{FF2B5EF4-FFF2-40B4-BE49-F238E27FC236}">
                <a16:creationId xmlns:a16="http://schemas.microsoft.com/office/drawing/2014/main" id="{E3D0D2AB-23EE-7344-B106-08DECF8E05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627BFA-0664-E344-8A7D-941C08A19F4C}"/>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410269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51BA75-7FA2-7E46-A76F-02654B2C7C48}"/>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3" name="Footer Placeholder 2">
            <a:extLst>
              <a:ext uri="{FF2B5EF4-FFF2-40B4-BE49-F238E27FC236}">
                <a16:creationId xmlns:a16="http://schemas.microsoft.com/office/drawing/2014/main" id="{44F12BB2-1289-E049-BE3D-5A41F1651B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C94500-D7DF-F640-9992-C63671CA9EDD}"/>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612202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A404-F6EC-B445-81A6-0EF1CFEFAD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9C5DC40-3A15-E947-A48C-75F8986FC0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DFFDC6F-625D-2E4C-8960-398281233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D0C92D-F15A-7144-8C0D-B1260515EA41}"/>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6" name="Footer Placeholder 5">
            <a:extLst>
              <a:ext uri="{FF2B5EF4-FFF2-40B4-BE49-F238E27FC236}">
                <a16:creationId xmlns:a16="http://schemas.microsoft.com/office/drawing/2014/main" id="{0BF54832-4691-964B-8948-F57FF89B19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528022-21DD-DD41-A46F-765791984EC4}"/>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2151710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134F-4AB0-8743-B877-8B45213313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3045DDD-1344-6043-9A49-8A0BE1F41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3CD180-1B35-F148-B397-0586E254B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A2AE0D-A625-A644-898F-123A98FD4E67}"/>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6" name="Footer Placeholder 5">
            <a:extLst>
              <a:ext uri="{FF2B5EF4-FFF2-40B4-BE49-F238E27FC236}">
                <a16:creationId xmlns:a16="http://schemas.microsoft.com/office/drawing/2014/main" id="{1EB64030-2846-5A43-8098-280D47030D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20FA7C-A9D2-1847-8376-97A1F7691B16}"/>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3562821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D10A-CC4A-4C4A-A060-5743AFA3DE0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19B4FE3-1846-254A-9F9E-74D82BC226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6CB0D48-DD79-8F4C-87F6-7E5ECB509DCB}"/>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5" name="Footer Placeholder 4">
            <a:extLst>
              <a:ext uri="{FF2B5EF4-FFF2-40B4-BE49-F238E27FC236}">
                <a16:creationId xmlns:a16="http://schemas.microsoft.com/office/drawing/2014/main" id="{6DED0438-C06D-174F-B7A5-B16F399F91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627B42-7E95-1B45-BE16-DBABFACD4FC5}"/>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1191417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464243-E2F8-C345-8354-68061A23ED4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61F2468-946D-194F-AB97-3AA2DA8706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81373E5-B93C-A540-96A0-53ADD0957414}"/>
              </a:ext>
            </a:extLst>
          </p:cNvPr>
          <p:cNvSpPr>
            <a:spLocks noGrp="1"/>
          </p:cNvSpPr>
          <p:nvPr>
            <p:ph type="dt" sz="half" idx="10"/>
          </p:nvPr>
        </p:nvSpPr>
        <p:spPr/>
        <p:txBody>
          <a:bodyPr/>
          <a:lstStyle/>
          <a:p>
            <a:fld id="{09A61C62-62CF-024F-A7BF-28CC2C93378A}" type="datetimeFigureOut">
              <a:rPr lang="en-GB" smtClean="0"/>
              <a:t>13/03/2025</a:t>
            </a:fld>
            <a:endParaRPr lang="en-GB"/>
          </a:p>
        </p:txBody>
      </p:sp>
      <p:sp>
        <p:nvSpPr>
          <p:cNvPr id="5" name="Footer Placeholder 4">
            <a:extLst>
              <a:ext uri="{FF2B5EF4-FFF2-40B4-BE49-F238E27FC236}">
                <a16:creationId xmlns:a16="http://schemas.microsoft.com/office/drawing/2014/main" id="{88163DF4-0833-5B49-B1D4-A371807D1C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BF316C-FF48-9047-A396-2EA2144606A7}"/>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277358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221B-59FF-7149-B13D-2987A775E8F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it-IT"/>
          </a:p>
        </p:txBody>
      </p:sp>
      <p:sp>
        <p:nvSpPr>
          <p:cNvPr id="3" name="Text Placeholder 2">
            <a:extLst>
              <a:ext uri="{FF2B5EF4-FFF2-40B4-BE49-F238E27FC236}">
                <a16:creationId xmlns:a16="http://schemas.microsoft.com/office/drawing/2014/main" id="{83B271C7-BCB1-D445-87A1-1F5A32671F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10C0CD5-975B-E54A-B114-767FFE18EDC7}"/>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13/03/25</a:t>
            </a:fld>
            <a:endParaRPr lang="it-IT"/>
          </a:p>
        </p:txBody>
      </p:sp>
      <p:sp>
        <p:nvSpPr>
          <p:cNvPr id="5" name="Footer Placeholder 4">
            <a:extLst>
              <a:ext uri="{FF2B5EF4-FFF2-40B4-BE49-F238E27FC236}">
                <a16:creationId xmlns:a16="http://schemas.microsoft.com/office/drawing/2014/main" id="{D6934E69-BA38-AC41-9423-779FCEBDBA9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a:extLst>
              <a:ext uri="{FF2B5EF4-FFF2-40B4-BE49-F238E27FC236}">
                <a16:creationId xmlns:a16="http://schemas.microsoft.com/office/drawing/2014/main" id="{062ADB10-CE56-3A49-AA89-878E4F505668}"/>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19669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3CBD-B0AC-5C43-A77E-C0B52447C40D}"/>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DEB90FB2-5BD8-A244-8804-B8B0447A2128}"/>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04116B90-BAF3-1146-8A58-038D4E41F8E2}"/>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098FF2A8-FE50-E04A-92DD-BAB3306111A9}"/>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13/03/25</a:t>
            </a:fld>
            <a:endParaRPr lang="it-IT"/>
          </a:p>
        </p:txBody>
      </p:sp>
      <p:sp>
        <p:nvSpPr>
          <p:cNvPr id="6" name="Footer Placeholder 5">
            <a:extLst>
              <a:ext uri="{FF2B5EF4-FFF2-40B4-BE49-F238E27FC236}">
                <a16:creationId xmlns:a16="http://schemas.microsoft.com/office/drawing/2014/main" id="{AF84AFAB-B7E8-C446-8CC1-940D80F5A832}"/>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lide Number Placeholder 6">
            <a:extLst>
              <a:ext uri="{FF2B5EF4-FFF2-40B4-BE49-F238E27FC236}">
                <a16:creationId xmlns:a16="http://schemas.microsoft.com/office/drawing/2014/main" id="{144D3906-1FD1-6145-83FE-92E1C2FD6CB9}"/>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23338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2BD4-46A2-FD42-B344-29D17F353B5F}"/>
              </a:ext>
            </a:extLst>
          </p:cNvPr>
          <p:cNvSpPr>
            <a:spLocks noGrp="1"/>
          </p:cNvSpPr>
          <p:nvPr>
            <p:ph type="title"/>
          </p:nvPr>
        </p:nvSpPr>
        <p:spPr>
          <a:xfrm>
            <a:off x="839788" y="365125"/>
            <a:ext cx="10515600" cy="1325563"/>
          </a:xfrm>
        </p:spPr>
        <p:txBody>
          <a:bodyPr/>
          <a:lstStyle/>
          <a:p>
            <a:r>
              <a:rPr lang="en-GB"/>
              <a:t>Click to edit Master title style</a:t>
            </a:r>
            <a:endParaRPr lang="it-IT"/>
          </a:p>
        </p:txBody>
      </p:sp>
      <p:sp>
        <p:nvSpPr>
          <p:cNvPr id="3" name="Text Placeholder 2">
            <a:extLst>
              <a:ext uri="{FF2B5EF4-FFF2-40B4-BE49-F238E27FC236}">
                <a16:creationId xmlns:a16="http://schemas.microsoft.com/office/drawing/2014/main" id="{15DF5FA5-CD26-BE4A-AA87-64685ACA84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046657-3E64-8047-82F8-9A778416EAF5}"/>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Text Placeholder 4">
            <a:extLst>
              <a:ext uri="{FF2B5EF4-FFF2-40B4-BE49-F238E27FC236}">
                <a16:creationId xmlns:a16="http://schemas.microsoft.com/office/drawing/2014/main" id="{178A3C43-C2A4-1C46-8C8F-A94E230C8C7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2F43D3-13D3-4244-BDC4-FC6866845978}"/>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Date Placeholder 6">
            <a:extLst>
              <a:ext uri="{FF2B5EF4-FFF2-40B4-BE49-F238E27FC236}">
                <a16:creationId xmlns:a16="http://schemas.microsoft.com/office/drawing/2014/main" id="{6962D88B-F1EF-6246-9816-D2D034A70615}"/>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13/03/25</a:t>
            </a:fld>
            <a:endParaRPr lang="it-IT"/>
          </a:p>
        </p:txBody>
      </p:sp>
      <p:sp>
        <p:nvSpPr>
          <p:cNvPr id="8" name="Footer Placeholder 7">
            <a:extLst>
              <a:ext uri="{FF2B5EF4-FFF2-40B4-BE49-F238E27FC236}">
                <a16:creationId xmlns:a16="http://schemas.microsoft.com/office/drawing/2014/main" id="{5515B1F2-DA5B-E349-B799-15B28584747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lide Number Placeholder 8">
            <a:extLst>
              <a:ext uri="{FF2B5EF4-FFF2-40B4-BE49-F238E27FC236}">
                <a16:creationId xmlns:a16="http://schemas.microsoft.com/office/drawing/2014/main" id="{912943D7-E2CC-ED4B-8849-33D1FF068590}"/>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108771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25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D617F2-1888-144F-97EB-EB1E64CFBFD3}"/>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13/03/25</a:t>
            </a:fld>
            <a:endParaRPr lang="it-IT"/>
          </a:p>
        </p:txBody>
      </p:sp>
      <p:sp>
        <p:nvSpPr>
          <p:cNvPr id="3" name="Footer Placeholder 2">
            <a:extLst>
              <a:ext uri="{FF2B5EF4-FFF2-40B4-BE49-F238E27FC236}">
                <a16:creationId xmlns:a16="http://schemas.microsoft.com/office/drawing/2014/main" id="{6793931C-FDDB-6B46-9B3F-09A28061376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lide Number Placeholder 3">
            <a:extLst>
              <a:ext uri="{FF2B5EF4-FFF2-40B4-BE49-F238E27FC236}">
                <a16:creationId xmlns:a16="http://schemas.microsoft.com/office/drawing/2014/main" id="{B6830C17-B006-DC45-942F-3DD327DB601D}"/>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679871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D9C9-AEAF-524B-969D-5EE95127D0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Content Placeholder 2">
            <a:extLst>
              <a:ext uri="{FF2B5EF4-FFF2-40B4-BE49-F238E27FC236}">
                <a16:creationId xmlns:a16="http://schemas.microsoft.com/office/drawing/2014/main" id="{DDFC83DA-FA2C-1343-BEF1-452F22E762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D936CB42-74C6-304E-863C-2479726393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978DEE-EFF8-DC4B-9078-18797F3F3127}"/>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13/03/25</a:t>
            </a:fld>
            <a:endParaRPr lang="it-IT"/>
          </a:p>
        </p:txBody>
      </p:sp>
      <p:sp>
        <p:nvSpPr>
          <p:cNvPr id="6" name="Footer Placeholder 5">
            <a:extLst>
              <a:ext uri="{FF2B5EF4-FFF2-40B4-BE49-F238E27FC236}">
                <a16:creationId xmlns:a16="http://schemas.microsoft.com/office/drawing/2014/main" id="{5349599A-3BE8-2B4D-B115-D6216A2BEFC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lide Number Placeholder 6">
            <a:extLst>
              <a:ext uri="{FF2B5EF4-FFF2-40B4-BE49-F238E27FC236}">
                <a16:creationId xmlns:a16="http://schemas.microsoft.com/office/drawing/2014/main" id="{F285D3E1-502F-D547-9359-A996A103A93F}"/>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302396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8FB7-6B5D-B04D-B37A-24D022723C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Picture Placeholder 2">
            <a:extLst>
              <a:ext uri="{FF2B5EF4-FFF2-40B4-BE49-F238E27FC236}">
                <a16:creationId xmlns:a16="http://schemas.microsoft.com/office/drawing/2014/main" id="{A8A751DB-9B24-0242-A9A4-07D2C48489B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2ED5131F-E4FB-5244-92C6-0C0751E9DB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BE0DE74-FF7A-5F46-90CD-966182785A59}"/>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13/03/25</a:t>
            </a:fld>
            <a:endParaRPr lang="it-IT"/>
          </a:p>
        </p:txBody>
      </p:sp>
      <p:sp>
        <p:nvSpPr>
          <p:cNvPr id="6" name="Footer Placeholder 5">
            <a:extLst>
              <a:ext uri="{FF2B5EF4-FFF2-40B4-BE49-F238E27FC236}">
                <a16:creationId xmlns:a16="http://schemas.microsoft.com/office/drawing/2014/main" id="{1DC82BC3-DD9D-4F4D-89C2-B3C8440A68A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lide Number Placeholder 6">
            <a:extLst>
              <a:ext uri="{FF2B5EF4-FFF2-40B4-BE49-F238E27FC236}">
                <a16:creationId xmlns:a16="http://schemas.microsoft.com/office/drawing/2014/main" id="{C1A868E2-6A99-E847-A655-EA86DE5EC569}"/>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2740126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DA034-41C9-084A-8307-7365BE7668A3}"/>
              </a:ext>
            </a:extLst>
          </p:cNvPr>
          <p:cNvSpPr>
            <a:spLocks noGrp="1"/>
          </p:cNvSpPr>
          <p:nvPr>
            <p:ph type="title"/>
          </p:nvPr>
        </p:nvSpPr>
        <p:spPr>
          <a:xfrm>
            <a:off x="1582492" y="-152525"/>
            <a:ext cx="9027016" cy="1325563"/>
          </a:xfrm>
          <a:prstGeom prst="rect">
            <a:avLst/>
          </a:prstGeom>
        </p:spPr>
        <p:txBody>
          <a:bodyPr vert="horz" lIns="91440" tIns="45720" rIns="91440" bIns="45720" rtlCol="0" anchor="ctr">
            <a:normAutofit/>
          </a:bodyPr>
          <a:lstStyle/>
          <a:p>
            <a:r>
              <a:rPr lang="en-GB" dirty="0"/>
              <a:t>Click to edit Master title style</a:t>
            </a:r>
            <a:endParaRPr lang="it-IT" dirty="0"/>
          </a:p>
        </p:txBody>
      </p:sp>
      <p:sp>
        <p:nvSpPr>
          <p:cNvPr id="6" name="Slide Number Placeholder 5">
            <a:extLst>
              <a:ext uri="{FF2B5EF4-FFF2-40B4-BE49-F238E27FC236}">
                <a16:creationId xmlns:a16="http://schemas.microsoft.com/office/drawing/2014/main" id="{0D9199FD-FE5C-F646-B9DA-56E4B89A3242}"/>
              </a:ext>
            </a:extLst>
          </p:cNvPr>
          <p:cNvSpPr>
            <a:spLocks noGrp="1"/>
          </p:cNvSpPr>
          <p:nvPr>
            <p:ph type="sldNum" sz="quarter" idx="4"/>
          </p:nvPr>
        </p:nvSpPr>
        <p:spPr>
          <a:xfrm>
            <a:off x="-11789" y="6492875"/>
            <a:ext cx="447512" cy="365125"/>
          </a:xfrm>
          <a:prstGeom prst="rect">
            <a:avLst/>
          </a:prstGeom>
        </p:spPr>
        <p:txBody>
          <a:bodyPr vert="horz" lIns="91440" tIns="45720" rIns="91440" bIns="45720" rtlCol="0" anchor="ctr"/>
          <a:lstStyle>
            <a:lvl1pPr algn="r">
              <a:defRPr sz="1600">
                <a:solidFill>
                  <a:schemeClr val="tx1"/>
                </a:solidFill>
                <a:latin typeface="Helvetica" pitchFamily="2" charset="0"/>
              </a:defRPr>
            </a:lvl1pPr>
          </a:lstStyle>
          <a:p>
            <a:fld id="{1D74C8E5-8120-164A-8DEA-1C0164A9CBB2}" type="slidenum">
              <a:rPr lang="it-IT" smtClean="0"/>
              <a:pPr/>
              <a:t>‹N›</a:t>
            </a:fld>
            <a:endParaRPr lang="it-IT" dirty="0"/>
          </a:p>
        </p:txBody>
      </p:sp>
      <p:pic>
        <p:nvPicPr>
          <p:cNvPr id="8" name="Picture 7">
            <a:extLst>
              <a:ext uri="{FF2B5EF4-FFF2-40B4-BE49-F238E27FC236}">
                <a16:creationId xmlns:a16="http://schemas.microsoft.com/office/drawing/2014/main" id="{A2A38825-5B91-7146-9EF8-0F256C8C9BDD}"/>
              </a:ext>
            </a:extLst>
          </p:cNvPr>
          <p:cNvPicPr>
            <a:picLocks/>
          </p:cNvPicPr>
          <p:nvPr userDrawn="1"/>
        </p:nvPicPr>
        <p:blipFill>
          <a:blip r:embed="rId16"/>
          <a:stretch>
            <a:fillRect/>
          </a:stretch>
        </p:blipFill>
        <p:spPr>
          <a:xfrm rot="16200000">
            <a:off x="-2405070" y="3671263"/>
            <a:ext cx="5635868" cy="45719"/>
          </a:xfrm>
          <a:prstGeom prst="rect">
            <a:avLst/>
          </a:prstGeom>
        </p:spPr>
      </p:pic>
      <p:pic>
        <p:nvPicPr>
          <p:cNvPr id="11" name="centrofermi_logo_bold.png" descr="centrofermi_logo_bold.png">
            <a:extLst>
              <a:ext uri="{FF2B5EF4-FFF2-40B4-BE49-F238E27FC236}">
                <a16:creationId xmlns:a16="http://schemas.microsoft.com/office/drawing/2014/main" id="{93E72BE2-B64C-9B44-AD5D-2BA9539C7EA1}"/>
              </a:ext>
            </a:extLst>
          </p:cNvPr>
          <p:cNvPicPr>
            <a:picLocks noChangeAspect="1"/>
          </p:cNvPicPr>
          <p:nvPr/>
        </p:nvPicPr>
        <p:blipFill>
          <a:blip r:embed="rId17"/>
          <a:srcRect t="9314" b="9314"/>
          <a:stretch>
            <a:fillRect/>
          </a:stretch>
        </p:blipFill>
        <p:spPr>
          <a:xfrm>
            <a:off x="-11789" y="-693"/>
            <a:ext cx="1402331" cy="685036"/>
          </a:xfrm>
          <a:prstGeom prst="rect">
            <a:avLst/>
          </a:prstGeom>
          <a:ln w="12700" cap="flat">
            <a:noFill/>
            <a:miter lim="400000"/>
          </a:ln>
          <a:effectLst/>
        </p:spPr>
      </p:pic>
      <p:cxnSp>
        <p:nvCxnSpPr>
          <p:cNvPr id="13" name="Straight Connector 12">
            <a:extLst>
              <a:ext uri="{FF2B5EF4-FFF2-40B4-BE49-F238E27FC236}">
                <a16:creationId xmlns:a16="http://schemas.microsoft.com/office/drawing/2014/main" id="{8F1DE34B-8A29-2146-98B6-8D0303DDBA5F}"/>
              </a:ext>
            </a:extLst>
          </p:cNvPr>
          <p:cNvCxnSpPr>
            <a:cxnSpLocks/>
          </p:cNvCxnSpPr>
          <p:nvPr userDrawn="1"/>
        </p:nvCxnSpPr>
        <p:spPr>
          <a:xfrm>
            <a:off x="2595695" y="876190"/>
            <a:ext cx="7000611" cy="0"/>
          </a:xfrm>
          <a:prstGeom prst="line">
            <a:avLst/>
          </a:prstGeom>
          <a:ln w="25400">
            <a:solidFill>
              <a:srgbClr val="81C3E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CF8C1C3-D35B-9C4A-822E-A74082E38D1A}"/>
              </a:ext>
            </a:extLst>
          </p:cNvPr>
          <p:cNvSpPr/>
          <p:nvPr userDrawn="1"/>
        </p:nvSpPr>
        <p:spPr>
          <a:xfrm rot="16200000">
            <a:off x="-2551985" y="3563930"/>
            <a:ext cx="5557701" cy="338554"/>
          </a:xfrm>
          <a:prstGeom prst="rect">
            <a:avLst/>
          </a:prstGeom>
        </p:spPr>
        <p:txBody>
          <a:bodyPr wrap="square">
            <a:spAutoFit/>
          </a:bodyPr>
          <a:lstStyle/>
          <a:p>
            <a:pPr marL="0" indent="0">
              <a:buFont typeface="Arial" panose="020B0604020202020204" pitchFamily="34" charset="0"/>
              <a:buNone/>
            </a:pPr>
            <a:r>
              <a:rPr lang="en-GB" sz="1600" kern="0" dirty="0">
                <a:solidFill>
                  <a:srgbClr val="000000"/>
                </a:solidFill>
                <a:latin typeface="Helvetica Light"/>
                <a:sym typeface="Helvetica Light"/>
              </a:rPr>
              <a:t>Darkside </a:t>
            </a:r>
            <a:r>
              <a:rPr lang="en-GB" sz="1600" kern="0" dirty="0" err="1">
                <a:solidFill>
                  <a:srgbClr val="000000"/>
                </a:solidFill>
                <a:latin typeface="Helvetica Light"/>
                <a:sym typeface="Helvetica Light"/>
              </a:rPr>
              <a:t>Masterclass,Vicenza</a:t>
            </a:r>
            <a:r>
              <a:rPr lang="en-GB" sz="1600" kern="0" dirty="0">
                <a:solidFill>
                  <a:srgbClr val="000000"/>
                </a:solidFill>
                <a:latin typeface="Helvetica Light"/>
                <a:sym typeface="Helvetica Light"/>
              </a:rPr>
              <a:t>, 20th January 2020</a:t>
            </a:r>
          </a:p>
        </p:txBody>
      </p:sp>
    </p:spTree>
    <p:extLst>
      <p:ext uri="{BB962C8B-B14F-4D97-AF65-F5344CB8AC3E}">
        <p14:creationId xmlns:p14="http://schemas.microsoft.com/office/powerpoint/2010/main" val="716089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239" r:id="rId12"/>
    <p:sldLayoutId id="2147484284" r:id="rId13"/>
    <p:sldLayoutId id="2147484315" r:id="rId14"/>
  </p:sldLayoutIdLst>
  <p:txStyles>
    <p:titleStyle>
      <a:lvl1pPr algn="l" defTabSz="914400" rtl="0" eaLnBrk="1" latinLnBrk="0" hangingPunct="1">
        <a:lnSpc>
          <a:spcPct val="90000"/>
        </a:lnSpc>
        <a:spcBef>
          <a:spcPct val="0"/>
        </a:spcBef>
        <a:buNone/>
        <a:defRPr sz="5000" b="1" kern="1200">
          <a:solidFill>
            <a:srgbClr val="2C96FC"/>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D5132-0822-7A42-99D1-3A16C2C6A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2D6B469-DDAB-4342-9302-3C3CA03E6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47429EB-8CC6-0A47-BE7F-4C840E4F1F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61C62-62CF-024F-A7BF-28CC2C93378A}" type="datetimeFigureOut">
              <a:rPr lang="en-GB" smtClean="0"/>
              <a:t>13/03/2025</a:t>
            </a:fld>
            <a:endParaRPr lang="en-GB"/>
          </a:p>
        </p:txBody>
      </p:sp>
      <p:sp>
        <p:nvSpPr>
          <p:cNvPr id="5" name="Footer Placeholder 4">
            <a:extLst>
              <a:ext uri="{FF2B5EF4-FFF2-40B4-BE49-F238E27FC236}">
                <a16:creationId xmlns:a16="http://schemas.microsoft.com/office/drawing/2014/main" id="{EE68B698-D2BC-784A-B727-DC3900292D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0A792C-82F4-914F-8E8E-F5D4D1E13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097CB-D034-1348-86B0-B6CEF38733CA}" type="slidenum">
              <a:rPr lang="en-GB" smtClean="0"/>
              <a:t>‹N›</a:t>
            </a:fld>
            <a:endParaRPr lang="en-GB"/>
          </a:p>
        </p:txBody>
      </p:sp>
    </p:spTree>
    <p:extLst>
      <p:ext uri="{BB962C8B-B14F-4D97-AF65-F5344CB8AC3E}">
        <p14:creationId xmlns:p14="http://schemas.microsoft.com/office/powerpoint/2010/main" val="4193980284"/>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1.tiff"/><Relationship Id="rId7"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22.tiff"/><Relationship Id="rId9" Type="http://schemas.openxmlformats.org/officeDocument/2006/relationships/image" Target="../media/image26.tiff"/></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9.png"/><Relationship Id="rId3" Type="http://schemas.openxmlformats.org/officeDocument/2006/relationships/image" Target="../media/image27.png"/><Relationship Id="rId7" Type="http://schemas.microsoft.com/office/2007/relationships/hdphoto" Target="../media/hdphoto9.wdp"/><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microsoft.com/office/2007/relationships/hdphoto" Target="../media/hdphoto8.wdp"/><Relationship Id="rId11" Type="http://schemas.microsoft.com/office/2007/relationships/hdphoto" Target="../media/hdphoto13.wdp"/><Relationship Id="rId5" Type="http://schemas.microsoft.com/office/2007/relationships/hdphoto" Target="../media/hdphoto7.wdp"/><Relationship Id="rId15" Type="http://schemas.microsoft.com/office/2007/relationships/hdphoto" Target="../media/hdphoto15.wdp"/><Relationship Id="rId10" Type="http://schemas.microsoft.com/office/2007/relationships/hdphoto" Target="../media/hdphoto12.wdp"/><Relationship Id="rId4" Type="http://schemas.microsoft.com/office/2007/relationships/hdphoto" Target="../media/hdphoto6.wdp"/><Relationship Id="rId9" Type="http://schemas.microsoft.com/office/2007/relationships/hdphoto" Target="../media/hdphoto11.wdp"/><Relationship Id="rId14" Type="http://schemas.microsoft.com/office/2007/relationships/hdphoto" Target="../media/hdphoto14.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265591"/>
            </a:gs>
            <a:gs pos="31000">
              <a:schemeClr val="tx1"/>
            </a:gs>
            <a:gs pos="92000">
              <a:schemeClr val="tx1"/>
            </a:gs>
            <a:gs pos="100000">
              <a:srgbClr val="FF0000"/>
            </a:gs>
          </a:gsLst>
          <a:lin ang="2700000" scaled="1"/>
          <a:tileRect/>
        </a:gradFill>
        <a:effectLst/>
      </p:bgPr>
    </p:bg>
    <p:spTree>
      <p:nvGrpSpPr>
        <p:cNvPr id="1" name=""/>
        <p:cNvGrpSpPr/>
        <p:nvPr/>
      </p:nvGrpSpPr>
      <p:grpSpPr>
        <a:xfrm>
          <a:off x="0" y="0"/>
          <a:ext cx="0" cy="0"/>
          <a:chOff x="0" y="0"/>
          <a:chExt cx="0" cy="0"/>
        </a:xfrm>
      </p:grpSpPr>
      <p:sp>
        <p:nvSpPr>
          <p:cNvPr id="28" name="Ultra Fast Silicon Detector…">
            <a:extLst>
              <a:ext uri="{FF2B5EF4-FFF2-40B4-BE49-F238E27FC236}">
                <a16:creationId xmlns:a16="http://schemas.microsoft.com/office/drawing/2014/main" id="{64652E3E-65EF-B045-9156-8A172931AC8C}"/>
              </a:ext>
            </a:extLst>
          </p:cNvPr>
          <p:cNvSpPr txBox="1"/>
          <p:nvPr/>
        </p:nvSpPr>
        <p:spPr>
          <a:xfrm>
            <a:off x="2956327" y="9166"/>
            <a:ext cx="6706261" cy="234936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defTabSz="457200">
              <a:defRPr sz="5000" b="1">
                <a:latin typeface="Helvetica"/>
                <a:ea typeface="Helvetica"/>
                <a:cs typeface="Helvetica"/>
                <a:sym typeface="Helvetica"/>
              </a:defRPr>
            </a:pPr>
            <a:r>
              <a:rPr lang="en-GB" sz="2600" i="1"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Welcome to the </a:t>
            </a:r>
          </a:p>
          <a:p>
            <a:pPr algn="ctr" defTabSz="457200">
              <a:defRPr sz="5000" b="1">
                <a:latin typeface="Helvetica"/>
                <a:ea typeface="Helvetica"/>
                <a:cs typeface="Helvetica"/>
                <a:sym typeface="Helvetica"/>
              </a:defRPr>
            </a:pPr>
            <a:r>
              <a:rPr lang="en-GB" sz="6000" dirty="0" err="1">
                <a:solidFill>
                  <a:schemeClr val="bg1"/>
                </a:solidFill>
                <a:latin typeface="Helvetica" pitchFamily="2" charset="0"/>
              </a:rPr>
              <a:t>DarkSide</a:t>
            </a:r>
            <a:r>
              <a:rPr lang="en-GB" sz="6000" dirty="0">
                <a:solidFill>
                  <a:schemeClr val="bg1"/>
                </a:solidFill>
                <a:latin typeface="Helvetica" pitchFamily="2" charset="0"/>
              </a:rPr>
              <a:t> </a:t>
            </a:r>
          </a:p>
          <a:p>
            <a:pPr algn="ctr" defTabSz="457200">
              <a:defRPr sz="5000" b="1">
                <a:latin typeface="Helvetica"/>
                <a:ea typeface="Helvetica"/>
                <a:cs typeface="Helvetica"/>
                <a:sym typeface="Helvetica"/>
              </a:defRPr>
            </a:pPr>
            <a:r>
              <a:rPr lang="en-GB" sz="6000" dirty="0">
                <a:solidFill>
                  <a:schemeClr val="bg1"/>
                </a:solidFill>
                <a:latin typeface="Helvetica" pitchFamily="2" charset="0"/>
              </a:rPr>
              <a:t>Masterclass</a:t>
            </a:r>
          </a:p>
        </p:txBody>
      </p:sp>
      <p:sp>
        <p:nvSpPr>
          <p:cNvPr id="14" name="Rectangle 13">
            <a:extLst>
              <a:ext uri="{FF2B5EF4-FFF2-40B4-BE49-F238E27FC236}">
                <a16:creationId xmlns:a16="http://schemas.microsoft.com/office/drawing/2014/main" id="{147FC6C7-DEE6-F94A-BC63-AF63E3185DE4}"/>
              </a:ext>
            </a:extLst>
          </p:cNvPr>
          <p:cNvSpPr/>
          <p:nvPr/>
        </p:nvSpPr>
        <p:spPr>
          <a:xfrm>
            <a:off x="0" y="2747471"/>
            <a:ext cx="12192000" cy="2031325"/>
          </a:xfrm>
          <a:prstGeom prst="rect">
            <a:avLst/>
          </a:prstGeom>
        </p:spPr>
        <p:txBody>
          <a:bodyPr wrap="square">
            <a:spAutoFit/>
          </a:bodyPr>
          <a:lstStyle/>
          <a:p>
            <a:r>
              <a:rPr lang="en-GB" sz="2800" b="1" kern="0" dirty="0" err="1">
                <a:solidFill>
                  <a:schemeClr val="bg1"/>
                </a:solidFill>
                <a:latin typeface="Helvetica Light"/>
                <a:sym typeface="Helvetica Light"/>
              </a:rPr>
              <a:t>F.Carnesecchi</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F.Coccetti</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D.De</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Gruttola</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M.Garbini</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D.Hatzifotiadou</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R.Nania</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C.Pellegrino</a:t>
            </a:r>
            <a:endParaRPr lang="en-GB" sz="2400" b="1" kern="0" dirty="0">
              <a:solidFill>
                <a:schemeClr val="bg1"/>
              </a:solidFill>
              <a:latin typeface="Helvetica Light"/>
              <a:sym typeface="Helvetica Light"/>
            </a:endParaRPr>
          </a:p>
          <a:p>
            <a:pPr algn="r"/>
            <a:r>
              <a:rPr lang="en-GB" sz="2400" b="1" kern="0" dirty="0">
                <a:solidFill>
                  <a:schemeClr val="bg1"/>
                </a:solidFill>
                <a:latin typeface="Helvetica Light"/>
                <a:sym typeface="Helvetica Light"/>
              </a:rPr>
              <a:t> </a:t>
            </a:r>
            <a:r>
              <a:rPr lang="en-GB" sz="2200" kern="0" dirty="0">
                <a:solidFill>
                  <a:schemeClr val="bg1"/>
                </a:solidFill>
                <a:latin typeface="Helvetica Light"/>
                <a:sym typeface="Helvetica Light"/>
              </a:rPr>
              <a:t>University and INFN of Bologna</a:t>
            </a:r>
          </a:p>
          <a:p>
            <a:pPr algn="r"/>
            <a:r>
              <a:rPr lang="en-GB" sz="2400" b="1" kern="0" dirty="0">
                <a:solidFill>
                  <a:schemeClr val="bg1"/>
                </a:solidFill>
                <a:latin typeface="Helvetica Light"/>
                <a:sym typeface="Helvetica Light"/>
              </a:rPr>
              <a:t> </a:t>
            </a:r>
            <a:r>
              <a:rPr lang="en-GB" sz="2200" kern="0" dirty="0">
                <a:solidFill>
                  <a:schemeClr val="bg1"/>
                </a:solidFill>
                <a:latin typeface="Helvetica Light"/>
                <a:sym typeface="Helvetica Light"/>
              </a:rPr>
              <a:t>University and INFN of Salerno  </a:t>
            </a:r>
          </a:p>
          <a:p>
            <a:pPr algn="r"/>
            <a:r>
              <a:rPr lang="en-GB" sz="2200" kern="0" dirty="0">
                <a:solidFill>
                  <a:schemeClr val="bg1"/>
                </a:solidFill>
                <a:latin typeface="Helvetica Light"/>
                <a:sym typeface="Helvetica Light"/>
              </a:rPr>
              <a:t>Museo </a:t>
            </a:r>
            <a:r>
              <a:rPr lang="en-GB" sz="2200" kern="0" dirty="0" err="1">
                <a:solidFill>
                  <a:schemeClr val="bg1"/>
                </a:solidFill>
                <a:latin typeface="Helvetica Light"/>
                <a:sym typeface="Helvetica Light"/>
              </a:rPr>
              <a:t>Storico</a:t>
            </a:r>
            <a:r>
              <a:rPr lang="en-GB" sz="2200" kern="0" dirty="0">
                <a:solidFill>
                  <a:schemeClr val="bg1"/>
                </a:solidFill>
                <a:latin typeface="Helvetica Light"/>
                <a:sym typeface="Helvetica Light"/>
              </a:rPr>
              <a:t> </a:t>
            </a:r>
            <a:r>
              <a:rPr lang="en-GB" sz="2200" kern="0" dirty="0" err="1">
                <a:solidFill>
                  <a:schemeClr val="bg1"/>
                </a:solidFill>
                <a:latin typeface="Helvetica Light"/>
                <a:sym typeface="Helvetica Light"/>
              </a:rPr>
              <a:t>della</a:t>
            </a:r>
            <a:r>
              <a:rPr lang="en-GB" sz="2200" kern="0" dirty="0">
                <a:solidFill>
                  <a:schemeClr val="bg1"/>
                </a:solidFill>
                <a:latin typeface="Helvetica Light"/>
                <a:sym typeface="Helvetica Light"/>
              </a:rPr>
              <a:t> </a:t>
            </a:r>
            <a:r>
              <a:rPr lang="en-GB" sz="2200" kern="0" dirty="0" err="1">
                <a:solidFill>
                  <a:schemeClr val="bg1"/>
                </a:solidFill>
                <a:latin typeface="Helvetica Light"/>
                <a:sym typeface="Helvetica Light"/>
              </a:rPr>
              <a:t>Fisica</a:t>
            </a:r>
            <a:r>
              <a:rPr lang="en-GB" sz="2200" kern="0" dirty="0">
                <a:solidFill>
                  <a:schemeClr val="bg1"/>
                </a:solidFill>
                <a:latin typeface="Helvetica Light"/>
                <a:sym typeface="Helvetica Light"/>
              </a:rPr>
              <a:t> e Centro </a:t>
            </a:r>
            <a:r>
              <a:rPr lang="en-GB" sz="2200" kern="0" dirty="0" err="1">
                <a:solidFill>
                  <a:schemeClr val="bg1"/>
                </a:solidFill>
                <a:latin typeface="Helvetica Light"/>
                <a:sym typeface="Helvetica Light"/>
              </a:rPr>
              <a:t>Studi</a:t>
            </a:r>
            <a:r>
              <a:rPr lang="en-GB" sz="2200" kern="0" dirty="0">
                <a:solidFill>
                  <a:schemeClr val="bg1"/>
                </a:solidFill>
                <a:latin typeface="Helvetica Light"/>
                <a:sym typeface="Helvetica Light"/>
              </a:rPr>
              <a:t> e </a:t>
            </a:r>
            <a:r>
              <a:rPr lang="en-GB" sz="2200" kern="0" dirty="0" err="1">
                <a:solidFill>
                  <a:schemeClr val="bg1"/>
                </a:solidFill>
                <a:latin typeface="Helvetica Light"/>
                <a:sym typeface="Helvetica Light"/>
              </a:rPr>
              <a:t>Ricerche</a:t>
            </a:r>
            <a:r>
              <a:rPr lang="en-GB" sz="2200" kern="0" dirty="0">
                <a:solidFill>
                  <a:schemeClr val="bg1"/>
                </a:solidFill>
                <a:latin typeface="Helvetica Light"/>
                <a:sym typeface="Helvetica Light"/>
              </a:rPr>
              <a:t> Enrico Fermi Roma</a:t>
            </a:r>
          </a:p>
        </p:txBody>
      </p:sp>
      <p:pic>
        <p:nvPicPr>
          <p:cNvPr id="25" name="centrofermi_logo_bold.png" descr="centrofermi_logo_bold.png">
            <a:extLst>
              <a:ext uri="{FF2B5EF4-FFF2-40B4-BE49-F238E27FC236}">
                <a16:creationId xmlns:a16="http://schemas.microsoft.com/office/drawing/2014/main" id="{4B7188C9-372B-1049-80CE-6B64F909A6CC}"/>
              </a:ext>
            </a:extLst>
          </p:cNvPr>
          <p:cNvPicPr>
            <a:picLocks noChangeAspect="1"/>
          </p:cNvPicPr>
          <p:nvPr/>
        </p:nvPicPr>
        <p:blipFill rotWithShape="1">
          <a:blip r:embed="rId3"/>
          <a:srcRect l="4564" t="19657" r="59071" b="19446"/>
          <a:stretch/>
        </p:blipFill>
        <p:spPr>
          <a:xfrm>
            <a:off x="0" y="0"/>
            <a:ext cx="1172672" cy="1172671"/>
          </a:xfrm>
          <a:prstGeom prst="rect">
            <a:avLst/>
          </a:prstGeom>
          <a:ln w="12700" cap="flat">
            <a:noFill/>
            <a:miter lim="400000"/>
          </a:ln>
          <a:effectLst/>
        </p:spPr>
      </p:pic>
      <p:pic>
        <p:nvPicPr>
          <p:cNvPr id="26" name="logo_INFN_new.png" descr="logo_INFN_new.png">
            <a:extLst>
              <a:ext uri="{FF2B5EF4-FFF2-40B4-BE49-F238E27FC236}">
                <a16:creationId xmlns:a16="http://schemas.microsoft.com/office/drawing/2014/main" id="{A03AA02D-E1D8-C243-9AE9-5C8BB26870A4}"/>
              </a:ext>
            </a:extLst>
          </p:cNvPr>
          <p:cNvPicPr>
            <a:picLocks noChangeAspect="1"/>
          </p:cNvPicPr>
          <p:nvPr/>
        </p:nvPicPr>
        <p:blipFill>
          <a:blip r:embed="rId4"/>
          <a:srcRect/>
          <a:stretch>
            <a:fillRect/>
          </a:stretch>
        </p:blipFill>
        <p:spPr>
          <a:xfrm>
            <a:off x="9567637" y="18220"/>
            <a:ext cx="1273238" cy="671811"/>
          </a:xfrm>
          <a:prstGeom prst="rect">
            <a:avLst/>
          </a:prstGeom>
          <a:solidFill>
            <a:schemeClr val="tx1"/>
          </a:solidFill>
          <a:ln w="12700" cap="flat">
            <a:noFill/>
            <a:miter lim="400000"/>
          </a:ln>
          <a:effectLst/>
        </p:spPr>
      </p:pic>
      <p:sp>
        <p:nvSpPr>
          <p:cNvPr id="2" name="Rectangle 1">
            <a:extLst>
              <a:ext uri="{FF2B5EF4-FFF2-40B4-BE49-F238E27FC236}">
                <a16:creationId xmlns:a16="http://schemas.microsoft.com/office/drawing/2014/main" id="{88394D70-E1BF-8346-8FB0-1CFFBA2DDFBF}"/>
              </a:ext>
            </a:extLst>
          </p:cNvPr>
          <p:cNvSpPr/>
          <p:nvPr/>
        </p:nvSpPr>
        <p:spPr>
          <a:xfrm>
            <a:off x="0" y="6413430"/>
            <a:ext cx="8829020" cy="461665"/>
          </a:xfrm>
          <a:prstGeom prst="rect">
            <a:avLst/>
          </a:prstGeom>
        </p:spPr>
        <p:txBody>
          <a:bodyPr wrap="none">
            <a:spAutoFit/>
          </a:bodyPr>
          <a:lstStyle/>
          <a:p>
            <a:r>
              <a:rPr lang="it-IT" sz="2400" b="0" i="0" u="none" strike="noStrike" dirty="0">
                <a:solidFill>
                  <a:srgbClr val="F9F9F9"/>
                </a:solidFill>
                <a:effectLst/>
                <a:latin typeface="Roboto Light" panose="020F0302020204030204" pitchFamily="34" charset="0"/>
              </a:rPr>
              <a:t>Istituto Istruzione Superiore Luigi Einaudi</a:t>
            </a:r>
            <a:r>
              <a:rPr lang="en-GB" sz="2400" kern="0" dirty="0">
                <a:solidFill>
                  <a:schemeClr val="bg1"/>
                </a:solidFill>
                <a:latin typeface="Helvetica Light"/>
                <a:sym typeface="Helvetica Light"/>
              </a:rPr>
              <a:t>, Siracusa, 17 Marzo 2025</a:t>
            </a:r>
          </a:p>
        </p:txBody>
      </p:sp>
      <p:pic>
        <p:nvPicPr>
          <p:cNvPr id="6" name="Picture 5" descr="A picture containing ball, drawing&#10;&#10;Description automatically generated">
            <a:extLst>
              <a:ext uri="{FF2B5EF4-FFF2-40B4-BE49-F238E27FC236}">
                <a16:creationId xmlns:a16="http://schemas.microsoft.com/office/drawing/2014/main" id="{7C56CDF7-1B1B-994D-8B24-E4DC05169D6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25000"/>
                    </a14:imgEffect>
                  </a14:imgLayer>
                </a14:imgProps>
              </a:ext>
            </a:extLst>
          </a:blip>
          <a:stretch>
            <a:fillRect/>
          </a:stretch>
        </p:blipFill>
        <p:spPr>
          <a:xfrm>
            <a:off x="8931924" y="864775"/>
            <a:ext cx="1461328" cy="1461328"/>
          </a:xfrm>
          <a:prstGeom prst="ellipse">
            <a:avLst/>
          </a:prstGeom>
          <a:ln>
            <a:noFill/>
          </a:ln>
          <a:effectLst>
            <a:softEdge rad="112500"/>
          </a:effectLst>
        </p:spPr>
      </p:pic>
      <p:pic>
        <p:nvPicPr>
          <p:cNvPr id="16" name="Picture 15">
            <a:extLst>
              <a:ext uri="{FF2B5EF4-FFF2-40B4-BE49-F238E27FC236}">
                <a16:creationId xmlns:a16="http://schemas.microsoft.com/office/drawing/2014/main" id="{0E6A6828-E748-4C4B-90B2-C7118584E4E9}"/>
              </a:ext>
            </a:extLst>
          </p:cNvPr>
          <p:cNvPicPr>
            <a:picLocks noChangeAspect="1"/>
          </p:cNvPicPr>
          <p:nvPr/>
        </p:nvPicPr>
        <p:blipFill>
          <a:blip r:embed="rId7"/>
          <a:stretch>
            <a:fillRect/>
          </a:stretch>
        </p:blipFill>
        <p:spPr>
          <a:xfrm>
            <a:off x="11524821" y="41252"/>
            <a:ext cx="628542" cy="625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a:extLst>
              <a:ext uri="{FF2B5EF4-FFF2-40B4-BE49-F238E27FC236}">
                <a16:creationId xmlns:a16="http://schemas.microsoft.com/office/drawing/2014/main" id="{3C684923-2600-794C-BCB1-4D848A164B07}"/>
              </a:ext>
            </a:extLst>
          </p:cNvPr>
          <p:cNvSpPr/>
          <p:nvPr/>
        </p:nvSpPr>
        <p:spPr>
          <a:xfrm>
            <a:off x="5454130" y="2304934"/>
            <a:ext cx="1710653" cy="523220"/>
          </a:xfrm>
          <a:prstGeom prst="rect">
            <a:avLst/>
          </a:prstGeom>
        </p:spPr>
        <p:txBody>
          <a:bodyPr wrap="square">
            <a:spAutoFit/>
          </a:bodyPr>
          <a:lstStyle/>
          <a:p>
            <a:r>
              <a:rPr lang="en-GB" sz="2800" b="1" kern="0" dirty="0">
                <a:solidFill>
                  <a:schemeClr val="bg1"/>
                </a:solidFill>
                <a:latin typeface="Helvetica Light"/>
                <a:sym typeface="Helvetica Light"/>
              </a:rPr>
              <a:t>Part One</a:t>
            </a:r>
            <a:endParaRPr lang="en-GB" sz="2200" kern="0" dirty="0">
              <a:solidFill>
                <a:schemeClr val="bg1"/>
              </a:solidFill>
              <a:latin typeface="Helvetica Light"/>
              <a:sym typeface="Helvetica Light"/>
            </a:endParaRPr>
          </a:p>
        </p:txBody>
      </p:sp>
      <p:sp>
        <p:nvSpPr>
          <p:cNvPr id="10" name="Rectangle 9">
            <a:extLst>
              <a:ext uri="{FF2B5EF4-FFF2-40B4-BE49-F238E27FC236}">
                <a16:creationId xmlns:a16="http://schemas.microsoft.com/office/drawing/2014/main" id="{90A2421D-F922-6548-B615-CE12D5302519}"/>
              </a:ext>
            </a:extLst>
          </p:cNvPr>
          <p:cNvSpPr/>
          <p:nvPr/>
        </p:nvSpPr>
        <p:spPr>
          <a:xfrm>
            <a:off x="6634581" y="4731165"/>
            <a:ext cx="5557419" cy="338554"/>
          </a:xfrm>
          <a:prstGeom prst="rect">
            <a:avLst/>
          </a:prstGeom>
        </p:spPr>
        <p:txBody>
          <a:bodyPr wrap="none">
            <a:spAutoFit/>
          </a:bodyPr>
          <a:lstStyle/>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Comic from: http://</a:t>
            </a:r>
            <a:r>
              <a:rPr lang="en-GB" sz="1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phdcomics.com</a:t>
            </a: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/tv/?pl=</a:t>
            </a:r>
            <a:r>
              <a:rPr lang="en-GB" sz="1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thingsexplained</a:t>
            </a:r>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descr="dark-1.png"/>
          <p:cNvPicPr>
            <a:picLocks noChangeAspect="1"/>
          </p:cNvPicPr>
          <p:nvPr/>
        </p:nvPicPr>
        <p:blipFill rotWithShape="1">
          <a:blip r:embed="rId8">
            <a:extLst>
              <a:ext uri="{28A0092B-C50C-407E-A947-70E740481C1C}">
                <a14:useLocalDpi xmlns:a14="http://schemas.microsoft.com/office/drawing/2010/main" val="0"/>
              </a:ext>
            </a:extLst>
          </a:blip>
          <a:srcRect l="11070" t="11363" r="11572" b="8423"/>
          <a:stretch/>
        </p:blipFill>
        <p:spPr>
          <a:xfrm>
            <a:off x="8746961" y="107846"/>
            <a:ext cx="828000" cy="540000"/>
          </a:xfrm>
          <a:prstGeom prst="ellipse">
            <a:avLst/>
          </a:prstGeom>
        </p:spPr>
      </p:pic>
      <p:pic>
        <p:nvPicPr>
          <p:cNvPr id="12" name="Picture 11" descr="unisa.png">
            <a:extLst>
              <a:ext uri="{FF2B5EF4-FFF2-40B4-BE49-F238E27FC236}">
                <a16:creationId xmlns:a16="http://schemas.microsoft.com/office/drawing/2014/main" id="{B638B556-6176-264F-8AD7-CE215770CA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39350" y="4560"/>
            <a:ext cx="685471" cy="685471"/>
          </a:xfrm>
          <a:prstGeom prst="rect">
            <a:avLst/>
          </a:prstGeom>
        </p:spPr>
      </p:pic>
      <p:sp>
        <p:nvSpPr>
          <p:cNvPr id="13" name="Rectangle 12">
            <a:extLst>
              <a:ext uri="{FF2B5EF4-FFF2-40B4-BE49-F238E27FC236}">
                <a16:creationId xmlns:a16="http://schemas.microsoft.com/office/drawing/2014/main" id="{D96BF80A-77E1-254C-A1C6-C1C7E88F081B}"/>
              </a:ext>
            </a:extLst>
          </p:cNvPr>
          <p:cNvSpPr/>
          <p:nvPr/>
        </p:nvSpPr>
        <p:spPr>
          <a:xfrm>
            <a:off x="0" y="5073547"/>
            <a:ext cx="12192000" cy="1384995"/>
          </a:xfrm>
          <a:prstGeom prst="rect">
            <a:avLst/>
          </a:prstGeom>
        </p:spPr>
        <p:txBody>
          <a:bodyPr wrap="square">
            <a:spAutoFit/>
          </a:bodyPr>
          <a:lstStyle/>
          <a:p>
            <a:pPr algn="ctr"/>
            <a:r>
              <a:rPr lang="en-GB" sz="2800" b="1" kern="0" dirty="0">
                <a:solidFill>
                  <a:srgbClr val="FFFF00"/>
                </a:solidFill>
                <a:latin typeface="Helvetica Light"/>
                <a:sym typeface="Helvetica Light"/>
              </a:rPr>
              <a:t>presented by </a:t>
            </a:r>
            <a:r>
              <a:rPr lang="en-GB" sz="2800" b="1" kern="0" dirty="0" err="1">
                <a:solidFill>
                  <a:srgbClr val="FFFF00"/>
                </a:solidFill>
                <a:latin typeface="Helvetica Light"/>
                <a:sym typeface="Helvetica Light"/>
              </a:rPr>
              <a:t>Marzio</a:t>
            </a:r>
            <a:r>
              <a:rPr lang="en-GB" sz="2800" b="1" kern="0" dirty="0">
                <a:solidFill>
                  <a:srgbClr val="FFFF00"/>
                </a:solidFill>
                <a:latin typeface="Helvetica Light"/>
                <a:sym typeface="Helvetica Light"/>
              </a:rPr>
              <a:t> De Napoli</a:t>
            </a:r>
          </a:p>
          <a:p>
            <a:pPr algn="ctr"/>
            <a:r>
              <a:rPr lang="en-GB" sz="2800" b="1" kern="0" dirty="0" err="1">
                <a:solidFill>
                  <a:srgbClr val="FFFF00"/>
                </a:solidFill>
                <a:latin typeface="Helvetica Light"/>
                <a:sym typeface="Helvetica Light"/>
              </a:rPr>
              <a:t>Dipartimento</a:t>
            </a:r>
            <a:r>
              <a:rPr lang="en-GB" sz="2800" b="1" kern="0" dirty="0">
                <a:solidFill>
                  <a:srgbClr val="FFFF00"/>
                </a:solidFill>
                <a:latin typeface="Helvetica Light"/>
                <a:sym typeface="Helvetica Light"/>
              </a:rPr>
              <a:t> di </a:t>
            </a:r>
            <a:r>
              <a:rPr lang="en-GB" sz="2800" b="1" kern="0" dirty="0" err="1">
                <a:solidFill>
                  <a:srgbClr val="FFFF00"/>
                </a:solidFill>
                <a:latin typeface="Helvetica Light"/>
                <a:sym typeface="Helvetica Light"/>
              </a:rPr>
              <a:t>Fisica</a:t>
            </a:r>
            <a:r>
              <a:rPr lang="en-GB" sz="2800" b="1" kern="0" dirty="0">
                <a:solidFill>
                  <a:srgbClr val="FFFF00"/>
                </a:solidFill>
                <a:latin typeface="Helvetica Light"/>
                <a:sym typeface="Helvetica Light"/>
              </a:rPr>
              <a:t> e </a:t>
            </a:r>
            <a:r>
              <a:rPr lang="en-GB" sz="2800" b="1" kern="0" dirty="0" err="1">
                <a:solidFill>
                  <a:srgbClr val="FFFF00"/>
                </a:solidFill>
                <a:latin typeface="Helvetica Light"/>
                <a:sym typeface="Helvetica Light"/>
              </a:rPr>
              <a:t>Astronomia</a:t>
            </a:r>
            <a:r>
              <a:rPr lang="en-GB" sz="2800" b="1" kern="0" dirty="0">
                <a:solidFill>
                  <a:srgbClr val="FFFF00"/>
                </a:solidFill>
                <a:latin typeface="Helvetica Light"/>
                <a:sym typeface="Helvetica Light"/>
              </a:rPr>
              <a:t> - Università di Catania </a:t>
            </a:r>
          </a:p>
          <a:p>
            <a:pPr algn="ctr"/>
            <a:r>
              <a:rPr lang="en-GB" sz="2800" b="1" kern="0" dirty="0">
                <a:solidFill>
                  <a:srgbClr val="FFFF00"/>
                </a:solidFill>
                <a:latin typeface="Helvetica Light"/>
                <a:sym typeface="Helvetica Light"/>
              </a:rPr>
              <a:t>&amp; INFN – </a:t>
            </a:r>
            <a:r>
              <a:rPr lang="en-GB" sz="2800" b="1" kern="0" dirty="0" err="1">
                <a:solidFill>
                  <a:srgbClr val="FFFF00"/>
                </a:solidFill>
                <a:latin typeface="Helvetica Light"/>
                <a:sym typeface="Helvetica Light"/>
              </a:rPr>
              <a:t>Sezione</a:t>
            </a:r>
            <a:r>
              <a:rPr lang="en-GB" sz="2800" b="1" kern="0" dirty="0">
                <a:solidFill>
                  <a:srgbClr val="FFFF00"/>
                </a:solidFill>
                <a:latin typeface="Helvetica Light"/>
                <a:sym typeface="Helvetica Light"/>
              </a:rPr>
              <a:t> di Catania</a:t>
            </a:r>
            <a:endParaRPr lang="en-GB" sz="2200" kern="0" dirty="0">
              <a:solidFill>
                <a:srgbClr val="FFFF00"/>
              </a:solidFill>
              <a:latin typeface="Helvetica Light"/>
              <a:sym typeface="Helvetica Light"/>
            </a:endParaRPr>
          </a:p>
        </p:txBody>
      </p:sp>
    </p:spTree>
    <p:extLst>
      <p:ext uri="{BB962C8B-B14F-4D97-AF65-F5344CB8AC3E}">
        <p14:creationId xmlns:p14="http://schemas.microsoft.com/office/powerpoint/2010/main" val="4038918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tar, sitting, white, standing&#10;&#10;Description automatically generated">
            <a:extLst>
              <a:ext uri="{FF2B5EF4-FFF2-40B4-BE49-F238E27FC236}">
                <a16:creationId xmlns:a16="http://schemas.microsoft.com/office/drawing/2014/main" id="{4A7E1A56-0501-9148-B904-AED541F6EA36}"/>
              </a:ext>
            </a:extLst>
          </p:cNvPr>
          <p:cNvPicPr>
            <a:picLocks noChangeAspect="1"/>
          </p:cNvPicPr>
          <p:nvPr/>
        </p:nvPicPr>
        <p:blipFill>
          <a:blip r:embed="rId5"/>
          <a:stretch>
            <a:fillRect/>
          </a:stretch>
        </p:blipFill>
        <p:spPr>
          <a:xfrm>
            <a:off x="5298094" y="0"/>
            <a:ext cx="6893906" cy="6858000"/>
          </a:xfrm>
          <a:prstGeom prst="rect">
            <a:avLst/>
          </a:prstGeom>
        </p:spPr>
      </p:pic>
      <p:grpSp>
        <p:nvGrpSpPr>
          <p:cNvPr id="6" name="Group 5">
            <a:extLst>
              <a:ext uri="{FF2B5EF4-FFF2-40B4-BE49-F238E27FC236}">
                <a16:creationId xmlns:a16="http://schemas.microsoft.com/office/drawing/2014/main" id="{A4D64AF4-5299-2D41-8E55-FF4AB8784E47}"/>
              </a:ext>
            </a:extLst>
          </p:cNvPr>
          <p:cNvGrpSpPr/>
          <p:nvPr/>
        </p:nvGrpSpPr>
        <p:grpSpPr>
          <a:xfrm>
            <a:off x="277090" y="1149927"/>
            <a:ext cx="4813186" cy="4294909"/>
            <a:chOff x="263236" y="900545"/>
            <a:chExt cx="4813186" cy="4294909"/>
          </a:xfrm>
        </p:grpSpPr>
        <p:pic>
          <p:nvPicPr>
            <p:cNvPr id="4" name="Online Media 3" descr="videoplayback-2">
              <a:hlinkClick r:id="" action="ppaction://media"/>
              <a:extLst>
                <a:ext uri="{FF2B5EF4-FFF2-40B4-BE49-F238E27FC236}">
                  <a16:creationId xmlns:a16="http://schemas.microsoft.com/office/drawing/2014/main" id="{D2314A54-39FE-0D42-BF85-8620FE57EC5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903" t="2926" r="8142" b="3135"/>
            <a:stretch/>
          </p:blipFill>
          <p:spPr>
            <a:xfrm>
              <a:off x="263237" y="900545"/>
              <a:ext cx="4813185" cy="4294909"/>
            </a:xfrm>
            <a:prstGeom prst="rect">
              <a:avLst/>
            </a:prstGeom>
          </p:spPr>
        </p:pic>
        <p:sp>
          <p:nvSpPr>
            <p:cNvPr id="5" name="Rectangle 4">
              <a:extLst>
                <a:ext uri="{FF2B5EF4-FFF2-40B4-BE49-F238E27FC236}">
                  <a16:creationId xmlns:a16="http://schemas.microsoft.com/office/drawing/2014/main" id="{8EF3C4AF-547E-6940-956C-98238D045788}"/>
                </a:ext>
              </a:extLst>
            </p:cNvPr>
            <p:cNvSpPr/>
            <p:nvPr/>
          </p:nvSpPr>
          <p:spPr>
            <a:xfrm>
              <a:off x="263236" y="900545"/>
              <a:ext cx="1080653" cy="24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64559640"/>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grpSp>
        <p:nvGrpSpPr>
          <p:cNvPr id="21" name="Group 20">
            <a:extLst>
              <a:ext uri="{FF2B5EF4-FFF2-40B4-BE49-F238E27FC236}">
                <a16:creationId xmlns:a16="http://schemas.microsoft.com/office/drawing/2014/main" id="{007C2A49-CDFE-7F44-A2DB-77E94B526A1F}"/>
              </a:ext>
            </a:extLst>
          </p:cNvPr>
          <p:cNvGrpSpPr/>
          <p:nvPr/>
        </p:nvGrpSpPr>
        <p:grpSpPr>
          <a:xfrm>
            <a:off x="0" y="1738648"/>
            <a:ext cx="9826580" cy="1690352"/>
            <a:chOff x="0" y="422546"/>
            <a:chExt cx="9826580" cy="1690352"/>
          </a:xfrm>
        </p:grpSpPr>
        <p:sp>
          <p:nvSpPr>
            <p:cNvPr id="20" name="Pentagon 19">
              <a:extLst>
                <a:ext uri="{FF2B5EF4-FFF2-40B4-BE49-F238E27FC236}">
                  <a16:creationId xmlns:a16="http://schemas.microsoft.com/office/drawing/2014/main" id="{384D3F7B-CD07-2846-9FAF-F909691B6738}"/>
                </a:ext>
              </a:extLst>
            </p:cNvPr>
            <p:cNvSpPr/>
            <p:nvPr/>
          </p:nvSpPr>
          <p:spPr>
            <a:xfrm>
              <a:off x="0" y="422546"/>
              <a:ext cx="9826580" cy="16903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CA64CC95-031D-8C46-B319-02C33935E668}"/>
                </a:ext>
              </a:extLst>
            </p:cNvPr>
            <p:cNvSpPr/>
            <p:nvPr/>
          </p:nvSpPr>
          <p:spPr>
            <a:xfrm>
              <a:off x="637572" y="870122"/>
              <a:ext cx="8793303" cy="769441"/>
            </a:xfrm>
            <a:prstGeom prst="rect">
              <a:avLst/>
            </a:prstGeom>
          </p:spPr>
          <p:txBody>
            <a:bodyPr wrap="square">
              <a:spAutoFit/>
            </a:bodyPr>
            <a:lstStyle/>
            <a:p>
              <a:r>
                <a:rPr lang="en-GB" sz="4400" b="1" kern="0" dirty="0">
                  <a:latin typeface="Helvetica Light"/>
                  <a:sym typeface="Helvetica Light"/>
                </a:rPr>
                <a:t>What is the Dark Matter ?</a:t>
              </a:r>
            </a:p>
          </p:txBody>
        </p:sp>
      </p:grpSp>
    </p:spTree>
    <p:extLst>
      <p:ext uri="{BB962C8B-B14F-4D97-AF65-F5344CB8AC3E}">
        <p14:creationId xmlns:p14="http://schemas.microsoft.com/office/powerpoint/2010/main" val="3459674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92A967-6DAC-754E-8C3C-81F082A7681B}"/>
              </a:ext>
            </a:extLst>
          </p:cNvPr>
          <p:cNvSpPr txBox="1"/>
          <p:nvPr/>
        </p:nvSpPr>
        <p:spPr>
          <a:xfrm>
            <a:off x="340237" y="1608994"/>
            <a:ext cx="4008336" cy="1463472"/>
          </a:xfrm>
          <a:prstGeom prst="ellipse">
            <a:avLst/>
          </a:prstGeom>
        </p:spPr>
        <p:txBody>
          <a:bodyPr vert="horz" lIns="91440" tIns="45720" rIns="91440" bIns="45720" rtlCol="0" anchor="t">
            <a:normAutofit fontScale="92500"/>
          </a:bodyPr>
          <a:lstStyle/>
          <a:p>
            <a:pPr>
              <a:lnSpc>
                <a:spcPct val="90000"/>
              </a:lnSpc>
              <a:spcBef>
                <a:spcPct val="0"/>
              </a:spcBef>
              <a:spcAft>
                <a:spcPts val="600"/>
              </a:spcAft>
            </a:pPr>
            <a:r>
              <a:rPr lang="en-US" sz="3000" b="1" kern="1200" dirty="0">
                <a:solidFill>
                  <a:srgbClr val="265591"/>
                </a:solidFill>
                <a:latin typeface="Helvetica Neue" panose="02000503000000020004" pitchFamily="2" charset="0"/>
                <a:ea typeface="Helvetica Neue" panose="02000503000000020004" pitchFamily="2" charset="0"/>
                <a:cs typeface="Helvetica Neue" panose="02000503000000020004" pitchFamily="2" charset="0"/>
              </a:rPr>
              <a:t>Dark Matter in popular culture</a:t>
            </a:r>
          </a:p>
        </p:txBody>
      </p:sp>
      <p:sp>
        <p:nvSpPr>
          <p:cNvPr id="3" name="TextBox 2">
            <a:extLst>
              <a:ext uri="{FF2B5EF4-FFF2-40B4-BE49-F238E27FC236}">
                <a16:creationId xmlns:a16="http://schemas.microsoft.com/office/drawing/2014/main" id="{FEF11926-205F-9C47-B23B-DFD0B9B5E25A}"/>
              </a:ext>
            </a:extLst>
          </p:cNvPr>
          <p:cNvSpPr txBox="1"/>
          <p:nvPr/>
        </p:nvSpPr>
        <p:spPr>
          <a:xfrm>
            <a:off x="808172" y="3017677"/>
            <a:ext cx="3715063" cy="2793251"/>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Often cited in media (books, comics, series,…)</a:t>
            </a:r>
          </a:p>
          <a:p>
            <a:pPr marL="285750" indent="-228600">
              <a:lnSpc>
                <a:spcPct val="90000"/>
              </a:lnSpc>
              <a:spcAft>
                <a:spcPts val="600"/>
              </a:spcAft>
              <a:buFont typeface="Arial" panose="020B0604020202020204" pitchFamily="34" charset="0"/>
              <a:buChar char="•"/>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Usually it is a source of some power or magical properties. Theories are generally quite various and far from reality</a:t>
            </a:r>
          </a:p>
        </p:txBody>
      </p:sp>
      <p:grpSp>
        <p:nvGrpSpPr>
          <p:cNvPr id="43" name="Group 42">
            <a:extLst>
              <a:ext uri="{FF2B5EF4-FFF2-40B4-BE49-F238E27FC236}">
                <a16:creationId xmlns:a16="http://schemas.microsoft.com/office/drawing/2014/main" id="{DC18AC4E-37E8-994B-B99D-DBD0BF8B9B4F}"/>
              </a:ext>
            </a:extLst>
          </p:cNvPr>
          <p:cNvGrpSpPr/>
          <p:nvPr/>
        </p:nvGrpSpPr>
        <p:grpSpPr>
          <a:xfrm>
            <a:off x="5949512" y="94973"/>
            <a:ext cx="6219378" cy="6683777"/>
            <a:chOff x="5340673" y="87256"/>
            <a:chExt cx="6219378" cy="6683777"/>
          </a:xfrm>
        </p:grpSpPr>
        <p:grpSp>
          <p:nvGrpSpPr>
            <p:cNvPr id="11" name="Group 10">
              <a:extLst>
                <a:ext uri="{FF2B5EF4-FFF2-40B4-BE49-F238E27FC236}">
                  <a16:creationId xmlns:a16="http://schemas.microsoft.com/office/drawing/2014/main" id="{76BD52FB-8551-4E43-A28C-480E09996D87}"/>
                </a:ext>
              </a:extLst>
            </p:cNvPr>
            <p:cNvGrpSpPr>
              <a:grpSpLocks noChangeAspect="1"/>
            </p:cNvGrpSpPr>
            <p:nvPr/>
          </p:nvGrpSpPr>
          <p:grpSpPr>
            <a:xfrm>
              <a:off x="5381303" y="173133"/>
              <a:ext cx="3334637" cy="3836043"/>
              <a:chOff x="5589332" y="2357913"/>
              <a:chExt cx="2937132" cy="3570069"/>
            </a:xfrm>
          </p:grpSpPr>
          <p:pic>
            <p:nvPicPr>
              <p:cNvPr id="9" name="Picture 8" descr="A group of people posing for the camera&#10;&#10;Description automatically generated">
                <a:extLst>
                  <a:ext uri="{FF2B5EF4-FFF2-40B4-BE49-F238E27FC236}">
                    <a16:creationId xmlns:a16="http://schemas.microsoft.com/office/drawing/2014/main" id="{15DA8FCA-2807-584E-8A11-E78E8AD1FAB5}"/>
                  </a:ext>
                </a:extLst>
              </p:cNvPr>
              <p:cNvPicPr>
                <a:picLocks noChangeAspect="1"/>
              </p:cNvPicPr>
              <p:nvPr/>
            </p:nvPicPr>
            <p:blipFill>
              <a:blip r:embed="rId3"/>
              <a:stretch>
                <a:fillRect/>
              </a:stretch>
            </p:blipFill>
            <p:spPr>
              <a:xfrm>
                <a:off x="5589332" y="4275851"/>
                <a:ext cx="2937123" cy="1652131"/>
              </a:xfrm>
              <a:prstGeom prst="rect">
                <a:avLst/>
              </a:prstGeom>
            </p:spPr>
          </p:pic>
          <p:pic>
            <p:nvPicPr>
              <p:cNvPr id="10" name="Picture 9">
                <a:extLst>
                  <a:ext uri="{FF2B5EF4-FFF2-40B4-BE49-F238E27FC236}">
                    <a16:creationId xmlns:a16="http://schemas.microsoft.com/office/drawing/2014/main" id="{5CF4C990-ED55-D143-B835-DF12D5039205}"/>
                  </a:ext>
                </a:extLst>
              </p:cNvPr>
              <p:cNvPicPr>
                <a:picLocks noChangeAspect="1"/>
              </p:cNvPicPr>
              <p:nvPr/>
            </p:nvPicPr>
            <p:blipFill rotWithShape="1">
              <a:blip r:embed="rId4"/>
              <a:srcRect b="60157"/>
              <a:stretch/>
            </p:blipFill>
            <p:spPr>
              <a:xfrm>
                <a:off x="5589341" y="2357913"/>
                <a:ext cx="2937123" cy="1917938"/>
              </a:xfrm>
              <a:prstGeom prst="rect">
                <a:avLst/>
              </a:prstGeom>
            </p:spPr>
          </p:pic>
        </p:grpSp>
        <p:grpSp>
          <p:nvGrpSpPr>
            <p:cNvPr id="33" name="Group 32">
              <a:extLst>
                <a:ext uri="{FF2B5EF4-FFF2-40B4-BE49-F238E27FC236}">
                  <a16:creationId xmlns:a16="http://schemas.microsoft.com/office/drawing/2014/main" id="{2A65F151-D28A-1642-A03A-8CEE7ABA27B8}"/>
                </a:ext>
              </a:extLst>
            </p:cNvPr>
            <p:cNvGrpSpPr/>
            <p:nvPr/>
          </p:nvGrpSpPr>
          <p:grpSpPr>
            <a:xfrm>
              <a:off x="9077201" y="87256"/>
              <a:ext cx="2482850" cy="2855569"/>
              <a:chOff x="8490660" y="678043"/>
              <a:chExt cx="2482850" cy="2855569"/>
            </a:xfrm>
          </p:grpSpPr>
          <p:pic>
            <p:nvPicPr>
              <p:cNvPr id="34" name="Picture 33">
                <a:extLst>
                  <a:ext uri="{FF2B5EF4-FFF2-40B4-BE49-F238E27FC236}">
                    <a16:creationId xmlns:a16="http://schemas.microsoft.com/office/drawing/2014/main" id="{49D06C82-B60E-2943-9331-C2AB9EE0193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57000"/>
                        </a14:imgEffect>
                      </a14:imgLayer>
                    </a14:imgProps>
                  </a:ext>
                </a:extLst>
              </a:blip>
              <a:srcRect l="2054" r="-1"/>
              <a:stretch/>
            </p:blipFill>
            <p:spPr>
              <a:xfrm>
                <a:off x="9165516" y="1679986"/>
                <a:ext cx="1246120" cy="1853626"/>
              </a:xfrm>
              <a:prstGeom prst="rect">
                <a:avLst/>
              </a:prstGeom>
            </p:spPr>
          </p:pic>
          <p:pic>
            <p:nvPicPr>
              <p:cNvPr id="35" name="Picture 34">
                <a:extLst>
                  <a:ext uri="{FF2B5EF4-FFF2-40B4-BE49-F238E27FC236}">
                    <a16:creationId xmlns:a16="http://schemas.microsoft.com/office/drawing/2014/main" id="{280C1A57-940C-7644-A7A3-CB9B4C66DC82}"/>
                  </a:ext>
                </a:extLst>
              </p:cNvPr>
              <p:cNvPicPr>
                <a:picLocks noChangeAspect="1"/>
              </p:cNvPicPr>
              <p:nvPr/>
            </p:nvPicPr>
            <p:blipFill rotWithShape="1">
              <a:blip r:embed="rId7"/>
              <a:srcRect l="12164" t="26224" b="24416"/>
              <a:stretch/>
            </p:blipFill>
            <p:spPr>
              <a:xfrm>
                <a:off x="8490660" y="678043"/>
                <a:ext cx="2482850" cy="1001943"/>
              </a:xfrm>
              <a:prstGeom prst="rect">
                <a:avLst/>
              </a:prstGeom>
            </p:spPr>
          </p:pic>
        </p:grpSp>
        <p:grpSp>
          <p:nvGrpSpPr>
            <p:cNvPr id="36" name="Group 35">
              <a:extLst>
                <a:ext uri="{FF2B5EF4-FFF2-40B4-BE49-F238E27FC236}">
                  <a16:creationId xmlns:a16="http://schemas.microsoft.com/office/drawing/2014/main" id="{E65E0817-E21E-C24E-A232-84A18E722D38}"/>
                </a:ext>
              </a:extLst>
            </p:cNvPr>
            <p:cNvGrpSpPr/>
            <p:nvPr/>
          </p:nvGrpSpPr>
          <p:grpSpPr>
            <a:xfrm>
              <a:off x="5340673" y="3329333"/>
              <a:ext cx="6167884" cy="3441700"/>
              <a:chOff x="5192816" y="3113212"/>
              <a:chExt cx="6167884" cy="3441700"/>
            </a:xfrm>
          </p:grpSpPr>
          <p:pic>
            <p:nvPicPr>
              <p:cNvPr id="37" name="Picture 36">
                <a:extLst>
                  <a:ext uri="{FF2B5EF4-FFF2-40B4-BE49-F238E27FC236}">
                    <a16:creationId xmlns:a16="http://schemas.microsoft.com/office/drawing/2014/main" id="{33FA54F0-5CB3-2144-BCD8-C6D767134DE3}"/>
                  </a:ext>
                </a:extLst>
              </p:cNvPr>
              <p:cNvPicPr>
                <a:picLocks noChangeAspect="1"/>
              </p:cNvPicPr>
              <p:nvPr/>
            </p:nvPicPr>
            <p:blipFill>
              <a:blip r:embed="rId8"/>
              <a:stretch>
                <a:fillRect/>
              </a:stretch>
            </p:blipFill>
            <p:spPr>
              <a:xfrm>
                <a:off x="9074700" y="3113212"/>
                <a:ext cx="2286000" cy="3441700"/>
              </a:xfrm>
              <a:prstGeom prst="rect">
                <a:avLst/>
              </a:prstGeom>
            </p:spPr>
          </p:pic>
          <p:pic>
            <p:nvPicPr>
              <p:cNvPr id="38" name="Picture 37">
                <a:extLst>
                  <a:ext uri="{FF2B5EF4-FFF2-40B4-BE49-F238E27FC236}">
                    <a16:creationId xmlns:a16="http://schemas.microsoft.com/office/drawing/2014/main" id="{B3F6646C-71EB-664E-9EC7-1C650D10704F}"/>
                  </a:ext>
                </a:extLst>
              </p:cNvPr>
              <p:cNvPicPr>
                <a:picLocks noChangeAspect="1"/>
              </p:cNvPicPr>
              <p:nvPr/>
            </p:nvPicPr>
            <p:blipFill rotWithShape="1">
              <a:blip r:embed="rId9"/>
              <a:srcRect t="10481" r="23585"/>
              <a:stretch/>
            </p:blipFill>
            <p:spPr>
              <a:xfrm>
                <a:off x="5192816" y="3996884"/>
                <a:ext cx="3881884" cy="2558028"/>
              </a:xfrm>
              <a:prstGeom prst="rect">
                <a:avLst/>
              </a:prstGeom>
            </p:spPr>
          </p:pic>
        </p:grpSp>
      </p:grpSp>
      <p:cxnSp>
        <p:nvCxnSpPr>
          <p:cNvPr id="17" name="Straight Connector 16">
            <a:extLst>
              <a:ext uri="{FF2B5EF4-FFF2-40B4-BE49-F238E27FC236}">
                <a16:creationId xmlns:a16="http://schemas.microsoft.com/office/drawing/2014/main" id="{B9F165BF-8D17-5045-860D-EFA0C7676CF2}"/>
              </a:ext>
            </a:extLst>
          </p:cNvPr>
          <p:cNvCxnSpPr>
            <a:cxnSpLocks/>
          </p:cNvCxnSpPr>
          <p:nvPr/>
        </p:nvCxnSpPr>
        <p:spPr>
          <a:xfrm>
            <a:off x="4953673" y="2178784"/>
            <a:ext cx="0" cy="2459792"/>
          </a:xfrm>
          <a:prstGeom prst="line">
            <a:avLst/>
          </a:prstGeom>
          <a:ln>
            <a:solidFill>
              <a:srgbClr val="265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7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1E09BE-8D09-2540-A84C-8B01598493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t="10707" r="42976"/>
          <a:stretch/>
        </p:blipFill>
        <p:spPr>
          <a:xfrm>
            <a:off x="1228835" y="436208"/>
            <a:ext cx="4723851" cy="6123709"/>
          </a:xfrm>
          <a:prstGeom prst="rect">
            <a:avLst/>
          </a:prstGeom>
        </p:spPr>
      </p:pic>
      <p:sp>
        <p:nvSpPr>
          <p:cNvPr id="11" name="Rounded Rectangle 10">
            <a:extLst>
              <a:ext uri="{FF2B5EF4-FFF2-40B4-BE49-F238E27FC236}">
                <a16:creationId xmlns:a16="http://schemas.microsoft.com/office/drawing/2014/main" id="{25887D4C-D9A8-C747-8C99-5AFDD85BE84A}"/>
              </a:ext>
            </a:extLst>
          </p:cNvPr>
          <p:cNvSpPr/>
          <p:nvPr/>
        </p:nvSpPr>
        <p:spPr>
          <a:xfrm>
            <a:off x="1810175" y="1020983"/>
            <a:ext cx="4100946" cy="2548349"/>
          </a:xfrm>
          <a:prstGeom prst="roundRect">
            <a:avLst>
              <a:gd name="adj" fmla="val 8121"/>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85D03D6-15EA-BB47-AF7C-CE417863F979}"/>
              </a:ext>
            </a:extLst>
          </p:cNvPr>
          <p:cNvSpPr txBox="1"/>
          <p:nvPr/>
        </p:nvSpPr>
        <p:spPr>
          <a:xfrm rot="16200000">
            <a:off x="380202" y="1817853"/>
            <a:ext cx="1872629" cy="584775"/>
          </a:xfrm>
          <a:prstGeom prst="rect">
            <a:avLst/>
          </a:prstGeom>
          <a:noFill/>
        </p:spPr>
        <p:txBody>
          <a:bodyPr wrap="none" rtlCol="0">
            <a:spAutoFit/>
          </a:bodyPr>
          <a:lstStyle/>
          <a:p>
            <a:r>
              <a:rPr lang="en-GB" sz="3200" dirty="0">
                <a:solidFill>
                  <a:srgbClr val="7C3B8F"/>
                </a:solidFill>
                <a:latin typeface="Helvetica Light" panose="020B0403020202020204" pitchFamily="34" charset="0"/>
              </a:rPr>
              <a:t>QUARKS</a:t>
            </a:r>
          </a:p>
        </p:txBody>
      </p:sp>
      <p:sp>
        <p:nvSpPr>
          <p:cNvPr id="13" name="TextBox 12">
            <a:extLst>
              <a:ext uri="{FF2B5EF4-FFF2-40B4-BE49-F238E27FC236}">
                <a16:creationId xmlns:a16="http://schemas.microsoft.com/office/drawing/2014/main" id="{2155A1F9-E14B-EA42-B1C0-D07D9EBAF7B4}"/>
              </a:ext>
            </a:extLst>
          </p:cNvPr>
          <p:cNvSpPr txBox="1"/>
          <p:nvPr/>
        </p:nvSpPr>
        <p:spPr>
          <a:xfrm rot="16200000">
            <a:off x="258809" y="4464091"/>
            <a:ext cx="2005677" cy="584775"/>
          </a:xfrm>
          <a:prstGeom prst="rect">
            <a:avLst/>
          </a:prstGeom>
          <a:noFill/>
        </p:spPr>
        <p:txBody>
          <a:bodyPr wrap="none" rtlCol="0">
            <a:spAutoFit/>
          </a:bodyPr>
          <a:lstStyle/>
          <a:p>
            <a:r>
              <a:rPr lang="en-GB" sz="3200" dirty="0">
                <a:solidFill>
                  <a:srgbClr val="3B8B8B"/>
                </a:solidFill>
                <a:latin typeface="Helvetica Light" panose="020B0403020202020204" pitchFamily="34" charset="0"/>
              </a:rPr>
              <a:t>LEPTONS</a:t>
            </a:r>
          </a:p>
        </p:txBody>
      </p:sp>
      <p:sp>
        <p:nvSpPr>
          <p:cNvPr id="16" name="TextBox 15">
            <a:extLst>
              <a:ext uri="{FF2B5EF4-FFF2-40B4-BE49-F238E27FC236}">
                <a16:creationId xmlns:a16="http://schemas.microsoft.com/office/drawing/2014/main" id="{32CAE1EB-C8D1-7046-80F4-449FC6804F7B}"/>
              </a:ext>
            </a:extLst>
          </p:cNvPr>
          <p:cNvSpPr txBox="1"/>
          <p:nvPr/>
        </p:nvSpPr>
        <p:spPr>
          <a:xfrm>
            <a:off x="1079549" y="143820"/>
            <a:ext cx="5489003" cy="584775"/>
          </a:xfrm>
          <a:prstGeom prst="rect">
            <a:avLst/>
          </a:prstGeom>
          <a:noFill/>
        </p:spPr>
        <p:txBody>
          <a:bodyPr wrap="none" rtlCol="0">
            <a:spAutoFit/>
          </a:bodyPr>
          <a:lstStyle/>
          <a:p>
            <a:r>
              <a:rPr lang="en-GB"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FERMIONS (matter particles)</a:t>
            </a:r>
          </a:p>
        </p:txBody>
      </p:sp>
      <p:sp>
        <p:nvSpPr>
          <p:cNvPr id="18" name="TextBox 17">
            <a:extLst>
              <a:ext uri="{FF2B5EF4-FFF2-40B4-BE49-F238E27FC236}">
                <a16:creationId xmlns:a16="http://schemas.microsoft.com/office/drawing/2014/main" id="{31EEDE68-F300-B04D-9FF0-F807F2725367}"/>
              </a:ext>
            </a:extLst>
          </p:cNvPr>
          <p:cNvSpPr txBox="1"/>
          <p:nvPr/>
        </p:nvSpPr>
        <p:spPr>
          <a:xfrm>
            <a:off x="2195158" y="1925574"/>
            <a:ext cx="453970"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up</a:t>
            </a:r>
          </a:p>
        </p:txBody>
      </p:sp>
      <p:sp>
        <p:nvSpPr>
          <p:cNvPr id="19" name="TextBox 18">
            <a:extLst>
              <a:ext uri="{FF2B5EF4-FFF2-40B4-BE49-F238E27FC236}">
                <a16:creationId xmlns:a16="http://schemas.microsoft.com/office/drawing/2014/main" id="{EAB34EAF-C47D-DF45-ACF5-63AE220446B1}"/>
              </a:ext>
            </a:extLst>
          </p:cNvPr>
          <p:cNvSpPr txBox="1"/>
          <p:nvPr/>
        </p:nvSpPr>
        <p:spPr>
          <a:xfrm>
            <a:off x="3430776" y="1925574"/>
            <a:ext cx="83869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charm</a:t>
            </a:r>
          </a:p>
        </p:txBody>
      </p:sp>
      <p:sp>
        <p:nvSpPr>
          <p:cNvPr id="20" name="TextBox 19">
            <a:extLst>
              <a:ext uri="{FF2B5EF4-FFF2-40B4-BE49-F238E27FC236}">
                <a16:creationId xmlns:a16="http://schemas.microsoft.com/office/drawing/2014/main" id="{F8BD1ECB-0C03-3B46-9CC0-566385AF16D4}"/>
              </a:ext>
            </a:extLst>
          </p:cNvPr>
          <p:cNvSpPr txBox="1"/>
          <p:nvPr/>
        </p:nvSpPr>
        <p:spPr>
          <a:xfrm>
            <a:off x="5089074" y="1909004"/>
            <a:ext cx="51809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top</a:t>
            </a:r>
          </a:p>
        </p:txBody>
      </p:sp>
      <p:sp>
        <p:nvSpPr>
          <p:cNvPr id="21" name="TextBox 20">
            <a:extLst>
              <a:ext uri="{FF2B5EF4-FFF2-40B4-BE49-F238E27FC236}">
                <a16:creationId xmlns:a16="http://schemas.microsoft.com/office/drawing/2014/main" id="{EAD43DD4-7D45-754B-82CA-A12701F45141}"/>
              </a:ext>
            </a:extLst>
          </p:cNvPr>
          <p:cNvSpPr txBox="1"/>
          <p:nvPr/>
        </p:nvSpPr>
        <p:spPr>
          <a:xfrm>
            <a:off x="2047682" y="3190894"/>
            <a:ext cx="748923"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down</a:t>
            </a:r>
          </a:p>
        </p:txBody>
      </p:sp>
      <p:sp>
        <p:nvSpPr>
          <p:cNvPr id="22" name="TextBox 21">
            <a:extLst>
              <a:ext uri="{FF2B5EF4-FFF2-40B4-BE49-F238E27FC236}">
                <a16:creationId xmlns:a16="http://schemas.microsoft.com/office/drawing/2014/main" id="{008BD6EA-28FF-4A47-BFC2-26FEA527BCB2}"/>
              </a:ext>
            </a:extLst>
          </p:cNvPr>
          <p:cNvSpPr txBox="1"/>
          <p:nvPr/>
        </p:nvSpPr>
        <p:spPr>
          <a:xfrm>
            <a:off x="3366656" y="3190894"/>
            <a:ext cx="96693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strange</a:t>
            </a:r>
          </a:p>
        </p:txBody>
      </p:sp>
      <p:sp>
        <p:nvSpPr>
          <p:cNvPr id="23" name="TextBox 22">
            <a:extLst>
              <a:ext uri="{FF2B5EF4-FFF2-40B4-BE49-F238E27FC236}">
                <a16:creationId xmlns:a16="http://schemas.microsoft.com/office/drawing/2014/main" id="{58EA4CFC-375C-0448-9E96-FA832885FD59}"/>
              </a:ext>
            </a:extLst>
          </p:cNvPr>
          <p:cNvSpPr txBox="1"/>
          <p:nvPr/>
        </p:nvSpPr>
        <p:spPr>
          <a:xfrm>
            <a:off x="4896714" y="3190894"/>
            <a:ext cx="90281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bottom</a:t>
            </a:r>
          </a:p>
        </p:txBody>
      </p:sp>
      <p:sp>
        <p:nvSpPr>
          <p:cNvPr id="24" name="TextBox 23">
            <a:extLst>
              <a:ext uri="{FF2B5EF4-FFF2-40B4-BE49-F238E27FC236}">
                <a16:creationId xmlns:a16="http://schemas.microsoft.com/office/drawing/2014/main" id="{33F8C9A8-5FAF-6046-86B4-C7F2D1FB0129}"/>
              </a:ext>
            </a:extLst>
          </p:cNvPr>
          <p:cNvSpPr txBox="1"/>
          <p:nvPr/>
        </p:nvSpPr>
        <p:spPr>
          <a:xfrm>
            <a:off x="1913030" y="4569514"/>
            <a:ext cx="1018227"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electron</a:t>
            </a:r>
          </a:p>
        </p:txBody>
      </p:sp>
      <p:sp>
        <p:nvSpPr>
          <p:cNvPr id="25" name="TextBox 24">
            <a:extLst>
              <a:ext uri="{FF2B5EF4-FFF2-40B4-BE49-F238E27FC236}">
                <a16:creationId xmlns:a16="http://schemas.microsoft.com/office/drawing/2014/main" id="{8355676D-2604-6B41-9BAC-2C81F399D12C}"/>
              </a:ext>
            </a:extLst>
          </p:cNvPr>
          <p:cNvSpPr txBox="1"/>
          <p:nvPr/>
        </p:nvSpPr>
        <p:spPr>
          <a:xfrm>
            <a:off x="1913030" y="5818264"/>
            <a:ext cx="1018227" cy="646331"/>
          </a:xfrm>
          <a:prstGeom prst="rect">
            <a:avLst/>
          </a:prstGeom>
          <a:noFill/>
        </p:spPr>
        <p:txBody>
          <a:bodyPr wrap="none" rtlCol="0">
            <a:spAutoFit/>
          </a:bodyPr>
          <a:lstStyle/>
          <a:p>
            <a:r>
              <a:rPr lang="en-GB" dirty="0">
                <a:solidFill>
                  <a:schemeClr val="bg1"/>
                </a:solidFill>
                <a:latin typeface="Helvetica Light" panose="020B0403020202020204" pitchFamily="34" charset="0"/>
              </a:rPr>
              <a:t>electron</a:t>
            </a:r>
          </a:p>
          <a:p>
            <a:r>
              <a:rPr lang="en-GB" dirty="0">
                <a:solidFill>
                  <a:schemeClr val="bg1"/>
                </a:solidFill>
                <a:latin typeface="Helvetica Light" panose="020B0403020202020204" pitchFamily="34" charset="0"/>
              </a:rPr>
              <a:t>neutrino</a:t>
            </a:r>
          </a:p>
        </p:txBody>
      </p:sp>
      <p:sp>
        <p:nvSpPr>
          <p:cNvPr id="26" name="TextBox 25">
            <a:extLst>
              <a:ext uri="{FF2B5EF4-FFF2-40B4-BE49-F238E27FC236}">
                <a16:creationId xmlns:a16="http://schemas.microsoft.com/office/drawing/2014/main" id="{FAF1166B-F94D-3846-9033-6323EBDCD5DF}"/>
              </a:ext>
            </a:extLst>
          </p:cNvPr>
          <p:cNvSpPr txBox="1"/>
          <p:nvPr/>
        </p:nvSpPr>
        <p:spPr>
          <a:xfrm>
            <a:off x="3437188" y="4557957"/>
            <a:ext cx="825867"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muon </a:t>
            </a:r>
          </a:p>
        </p:txBody>
      </p:sp>
      <p:sp>
        <p:nvSpPr>
          <p:cNvPr id="27" name="TextBox 26">
            <a:extLst>
              <a:ext uri="{FF2B5EF4-FFF2-40B4-BE49-F238E27FC236}">
                <a16:creationId xmlns:a16="http://schemas.microsoft.com/office/drawing/2014/main" id="{02105C05-E194-B242-B7A2-A850B634A1B7}"/>
              </a:ext>
            </a:extLst>
          </p:cNvPr>
          <p:cNvSpPr txBox="1"/>
          <p:nvPr/>
        </p:nvSpPr>
        <p:spPr>
          <a:xfrm>
            <a:off x="5095484" y="4569514"/>
            <a:ext cx="505267"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tau</a:t>
            </a:r>
          </a:p>
        </p:txBody>
      </p:sp>
      <p:sp>
        <p:nvSpPr>
          <p:cNvPr id="28" name="TextBox 27">
            <a:extLst>
              <a:ext uri="{FF2B5EF4-FFF2-40B4-BE49-F238E27FC236}">
                <a16:creationId xmlns:a16="http://schemas.microsoft.com/office/drawing/2014/main" id="{F6BFD847-6C97-2E44-9DD6-067E42034054}"/>
              </a:ext>
            </a:extLst>
          </p:cNvPr>
          <p:cNvSpPr txBox="1"/>
          <p:nvPr/>
        </p:nvSpPr>
        <p:spPr>
          <a:xfrm>
            <a:off x="3341008" y="5792360"/>
            <a:ext cx="1018227" cy="646331"/>
          </a:xfrm>
          <a:prstGeom prst="rect">
            <a:avLst/>
          </a:prstGeom>
          <a:noFill/>
        </p:spPr>
        <p:txBody>
          <a:bodyPr wrap="none" rtlCol="0">
            <a:spAutoFit/>
          </a:bodyPr>
          <a:lstStyle/>
          <a:p>
            <a:r>
              <a:rPr lang="en-GB" dirty="0">
                <a:solidFill>
                  <a:schemeClr val="bg1"/>
                </a:solidFill>
                <a:latin typeface="Helvetica Light" panose="020B0403020202020204" pitchFamily="34" charset="0"/>
              </a:rPr>
              <a:t>muon</a:t>
            </a:r>
          </a:p>
          <a:p>
            <a:r>
              <a:rPr lang="en-GB" dirty="0">
                <a:solidFill>
                  <a:schemeClr val="bg1"/>
                </a:solidFill>
                <a:latin typeface="Helvetica Light" panose="020B0403020202020204" pitchFamily="34" charset="0"/>
              </a:rPr>
              <a:t>neutrino</a:t>
            </a:r>
          </a:p>
        </p:txBody>
      </p:sp>
      <p:sp>
        <p:nvSpPr>
          <p:cNvPr id="29" name="TextBox 28">
            <a:extLst>
              <a:ext uri="{FF2B5EF4-FFF2-40B4-BE49-F238E27FC236}">
                <a16:creationId xmlns:a16="http://schemas.microsoft.com/office/drawing/2014/main" id="{117D4DA3-FC44-0440-AF87-675BC3798145}"/>
              </a:ext>
            </a:extLst>
          </p:cNvPr>
          <p:cNvSpPr txBox="1"/>
          <p:nvPr/>
        </p:nvSpPr>
        <p:spPr>
          <a:xfrm>
            <a:off x="4839005" y="5818264"/>
            <a:ext cx="1018227" cy="646331"/>
          </a:xfrm>
          <a:prstGeom prst="rect">
            <a:avLst/>
          </a:prstGeom>
          <a:noFill/>
        </p:spPr>
        <p:txBody>
          <a:bodyPr wrap="none" rtlCol="0">
            <a:spAutoFit/>
          </a:bodyPr>
          <a:lstStyle/>
          <a:p>
            <a:r>
              <a:rPr lang="en-GB" dirty="0">
                <a:solidFill>
                  <a:schemeClr val="bg1"/>
                </a:solidFill>
                <a:latin typeface="Helvetica Light" panose="020B0403020202020204" pitchFamily="34" charset="0"/>
              </a:rPr>
              <a:t>tau</a:t>
            </a:r>
          </a:p>
          <a:p>
            <a:r>
              <a:rPr lang="en-GB" dirty="0">
                <a:solidFill>
                  <a:schemeClr val="bg1"/>
                </a:solidFill>
                <a:latin typeface="Helvetica Light" panose="020B0403020202020204" pitchFamily="34" charset="0"/>
              </a:rPr>
              <a:t>neutrino</a:t>
            </a:r>
          </a:p>
        </p:txBody>
      </p:sp>
      <p:sp>
        <p:nvSpPr>
          <p:cNvPr id="32" name="Rounded Rectangle 31">
            <a:extLst>
              <a:ext uri="{FF2B5EF4-FFF2-40B4-BE49-F238E27FC236}">
                <a16:creationId xmlns:a16="http://schemas.microsoft.com/office/drawing/2014/main" id="{874DC843-0CD4-4C42-8940-DEDC02653C35}"/>
              </a:ext>
            </a:extLst>
          </p:cNvPr>
          <p:cNvSpPr/>
          <p:nvPr/>
        </p:nvSpPr>
        <p:spPr>
          <a:xfrm>
            <a:off x="1729877" y="909651"/>
            <a:ext cx="4503011" cy="4017638"/>
          </a:xfrm>
          <a:prstGeom prst="roundRect">
            <a:avLst>
              <a:gd name="adj" fmla="val 8121"/>
            </a:avLst>
          </a:prstGeom>
          <a:noFill/>
          <a:ln w="25400">
            <a:solidFill>
              <a:srgbClr val="BD3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C046BFFA-5E4C-744C-8AE0-08C479F91A73}"/>
              </a:ext>
            </a:extLst>
          </p:cNvPr>
          <p:cNvSpPr txBox="1"/>
          <p:nvPr/>
        </p:nvSpPr>
        <p:spPr>
          <a:xfrm rot="16200000">
            <a:off x="5334956" y="1740908"/>
            <a:ext cx="1454244" cy="369332"/>
          </a:xfrm>
          <a:prstGeom prst="rect">
            <a:avLst/>
          </a:prstGeom>
          <a:noFill/>
        </p:spPr>
        <p:txBody>
          <a:bodyPr wrap="none" rtlCol="0">
            <a:spAutoFit/>
          </a:bodyPr>
          <a:lstStyle/>
          <a:p>
            <a:r>
              <a:rPr lang="en-GB" dirty="0">
                <a:solidFill>
                  <a:srgbClr val="FF2100"/>
                </a:solidFill>
                <a:latin typeface="Helvetica Light" panose="020B0403020202020204" pitchFamily="34" charset="0"/>
              </a:rPr>
              <a:t>Strong force</a:t>
            </a:r>
          </a:p>
        </p:txBody>
      </p:sp>
      <p:sp>
        <p:nvSpPr>
          <p:cNvPr id="35" name="TextBox 34">
            <a:extLst>
              <a:ext uri="{FF2B5EF4-FFF2-40B4-BE49-F238E27FC236}">
                <a16:creationId xmlns:a16="http://schemas.microsoft.com/office/drawing/2014/main" id="{2AFDD4DA-1FB0-9F4C-A11D-5E361CF4601A}"/>
              </a:ext>
            </a:extLst>
          </p:cNvPr>
          <p:cNvSpPr txBox="1"/>
          <p:nvPr/>
        </p:nvSpPr>
        <p:spPr>
          <a:xfrm rot="16200000">
            <a:off x="5180163" y="2232331"/>
            <a:ext cx="2454518" cy="369332"/>
          </a:xfrm>
          <a:prstGeom prst="rect">
            <a:avLst/>
          </a:prstGeom>
          <a:noFill/>
        </p:spPr>
        <p:txBody>
          <a:bodyPr wrap="none" rtlCol="0">
            <a:spAutoFit/>
          </a:bodyPr>
          <a:lstStyle/>
          <a:p>
            <a:r>
              <a:rPr lang="en-GB" dirty="0">
                <a:solidFill>
                  <a:srgbClr val="BD336D"/>
                </a:solidFill>
                <a:latin typeface="Helvetica Light" panose="020B0403020202020204" pitchFamily="34" charset="0"/>
              </a:rPr>
              <a:t>Electromagnetic force</a:t>
            </a:r>
          </a:p>
        </p:txBody>
      </p:sp>
      <p:sp>
        <p:nvSpPr>
          <p:cNvPr id="36" name="Rounded Rectangle 35">
            <a:extLst>
              <a:ext uri="{FF2B5EF4-FFF2-40B4-BE49-F238E27FC236}">
                <a16:creationId xmlns:a16="http://schemas.microsoft.com/office/drawing/2014/main" id="{970DA7D2-3643-EF4B-96A3-BAE38F10B307}"/>
              </a:ext>
            </a:extLst>
          </p:cNvPr>
          <p:cNvSpPr/>
          <p:nvPr/>
        </p:nvSpPr>
        <p:spPr>
          <a:xfrm>
            <a:off x="1659534" y="814328"/>
            <a:ext cx="4932554" cy="5694355"/>
          </a:xfrm>
          <a:prstGeom prst="roundRect">
            <a:avLst>
              <a:gd name="adj" fmla="val 8121"/>
            </a:avLst>
          </a:prstGeom>
          <a:noFill/>
          <a:ln w="25400">
            <a:solidFill>
              <a:srgbClr val="4E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3F4DCF0D-9715-6546-A215-8A51650738CB}"/>
              </a:ext>
            </a:extLst>
          </p:cNvPr>
          <p:cNvSpPr txBox="1"/>
          <p:nvPr/>
        </p:nvSpPr>
        <p:spPr>
          <a:xfrm rot="16200000">
            <a:off x="6095862" y="1724338"/>
            <a:ext cx="1351652" cy="369332"/>
          </a:xfrm>
          <a:prstGeom prst="rect">
            <a:avLst/>
          </a:prstGeom>
          <a:noFill/>
        </p:spPr>
        <p:txBody>
          <a:bodyPr wrap="none" rtlCol="0">
            <a:spAutoFit/>
          </a:bodyPr>
          <a:lstStyle/>
          <a:p>
            <a:r>
              <a:rPr lang="en-GB" dirty="0">
                <a:solidFill>
                  <a:srgbClr val="4E8F00"/>
                </a:solidFill>
                <a:latin typeface="Helvetica Light" panose="020B0403020202020204" pitchFamily="34" charset="0"/>
              </a:rPr>
              <a:t>Weak force</a:t>
            </a:r>
          </a:p>
        </p:txBody>
      </p:sp>
      <p:sp>
        <p:nvSpPr>
          <p:cNvPr id="38" name="Rounded Rectangle 37">
            <a:extLst>
              <a:ext uri="{FF2B5EF4-FFF2-40B4-BE49-F238E27FC236}">
                <a16:creationId xmlns:a16="http://schemas.microsoft.com/office/drawing/2014/main" id="{AE613875-25B5-5E4F-8BC9-783131159C7A}"/>
              </a:ext>
            </a:extLst>
          </p:cNvPr>
          <p:cNvSpPr/>
          <p:nvPr/>
        </p:nvSpPr>
        <p:spPr>
          <a:xfrm>
            <a:off x="1592629" y="744336"/>
            <a:ext cx="5377579" cy="5865518"/>
          </a:xfrm>
          <a:prstGeom prst="roundRect">
            <a:avLst>
              <a:gd name="adj" fmla="val 8121"/>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2" name="Group 71">
            <a:extLst>
              <a:ext uri="{FF2B5EF4-FFF2-40B4-BE49-F238E27FC236}">
                <a16:creationId xmlns:a16="http://schemas.microsoft.com/office/drawing/2014/main" id="{0DA9D055-061A-8C41-A83F-CEDAA2F576CB}"/>
              </a:ext>
            </a:extLst>
          </p:cNvPr>
          <p:cNvGrpSpPr/>
          <p:nvPr/>
        </p:nvGrpSpPr>
        <p:grpSpPr>
          <a:xfrm>
            <a:off x="1810175" y="1020983"/>
            <a:ext cx="10116312" cy="5021441"/>
            <a:chOff x="1810175" y="1020983"/>
            <a:chExt cx="10116312" cy="5021441"/>
          </a:xfrm>
        </p:grpSpPr>
        <p:grpSp>
          <p:nvGrpSpPr>
            <p:cNvPr id="57" name="Group 56">
              <a:extLst>
                <a:ext uri="{FF2B5EF4-FFF2-40B4-BE49-F238E27FC236}">
                  <a16:creationId xmlns:a16="http://schemas.microsoft.com/office/drawing/2014/main" id="{5BE7805D-8648-684D-A381-0A58CE3EC0B4}"/>
                </a:ext>
              </a:extLst>
            </p:cNvPr>
            <p:cNvGrpSpPr/>
            <p:nvPr/>
          </p:nvGrpSpPr>
          <p:grpSpPr>
            <a:xfrm>
              <a:off x="1810175" y="1020983"/>
              <a:ext cx="9522843" cy="3906306"/>
              <a:chOff x="1810175" y="1020983"/>
              <a:chExt cx="9522843" cy="3906306"/>
            </a:xfrm>
          </p:grpSpPr>
          <p:sp>
            <p:nvSpPr>
              <p:cNvPr id="47" name="Rounded Rectangle 46">
                <a:extLst>
                  <a:ext uri="{FF2B5EF4-FFF2-40B4-BE49-F238E27FC236}">
                    <a16:creationId xmlns:a16="http://schemas.microsoft.com/office/drawing/2014/main" id="{410EE472-941F-3041-8FEC-85D4ED5E7171}"/>
                  </a:ext>
                </a:extLst>
              </p:cNvPr>
              <p:cNvSpPr/>
              <p:nvPr/>
            </p:nvSpPr>
            <p:spPr>
              <a:xfrm>
                <a:off x="1810175" y="1020983"/>
                <a:ext cx="1121082" cy="3906306"/>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B6B9B040-01A2-CD4A-98F9-504D618EC1DF}"/>
                  </a:ext>
                </a:extLst>
              </p:cNvPr>
              <p:cNvCxnSpPr>
                <a:cxnSpLocks/>
              </p:cNvCxnSpPr>
              <p:nvPr/>
            </p:nvCxnSpPr>
            <p:spPr>
              <a:xfrm>
                <a:off x="2935763" y="1909004"/>
                <a:ext cx="8397255"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ADCDD1B-5A5F-8B4D-AE8F-205E4FE0ED7B}"/>
                  </a:ext>
                </a:extLst>
              </p:cNvPr>
              <p:cNvSpPr txBox="1"/>
              <p:nvPr/>
            </p:nvSpPr>
            <p:spPr>
              <a:xfrm>
                <a:off x="8281726" y="1319676"/>
                <a:ext cx="3048270" cy="584775"/>
              </a:xfrm>
              <a:prstGeom prst="rect">
                <a:avLst/>
              </a:prstGeom>
              <a:noFill/>
            </p:spPr>
            <p:txBody>
              <a:bodyPr wrap="none" rtlCol="0">
                <a:spAutoFit/>
              </a:bodyPr>
              <a:lstStyle/>
              <a:p>
                <a:r>
                  <a:rPr lang="en-GB"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Ordinary matter</a:t>
                </a:r>
              </a:p>
            </p:txBody>
          </p:sp>
        </p:grpSp>
        <p:pic>
          <p:nvPicPr>
            <p:cNvPr id="56" name="Picture 55">
              <a:extLst>
                <a:ext uri="{FF2B5EF4-FFF2-40B4-BE49-F238E27FC236}">
                  <a16:creationId xmlns:a16="http://schemas.microsoft.com/office/drawing/2014/main" id="{26169C56-0B2D-DA43-8670-102E5C8CF8AF}"/>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7396" t="58022" r="79002" b="27278"/>
            <a:stretch/>
          </p:blipFill>
          <p:spPr>
            <a:xfrm>
              <a:off x="10330363" y="5034223"/>
              <a:ext cx="1126787" cy="1008201"/>
            </a:xfrm>
            <a:prstGeom prst="rect">
              <a:avLst/>
            </a:prstGeom>
          </p:spPr>
        </p:pic>
        <p:grpSp>
          <p:nvGrpSpPr>
            <p:cNvPr id="71" name="Group 70">
              <a:extLst>
                <a:ext uri="{FF2B5EF4-FFF2-40B4-BE49-F238E27FC236}">
                  <a16:creationId xmlns:a16="http://schemas.microsoft.com/office/drawing/2014/main" id="{1A4D9193-ABA8-1941-BE73-68A78D660D5D}"/>
                </a:ext>
              </a:extLst>
            </p:cNvPr>
            <p:cNvGrpSpPr/>
            <p:nvPr/>
          </p:nvGrpSpPr>
          <p:grpSpPr>
            <a:xfrm>
              <a:off x="9794655" y="2422850"/>
              <a:ext cx="2131832" cy="2420563"/>
              <a:chOff x="9794655" y="2422850"/>
              <a:chExt cx="2131832" cy="2420563"/>
            </a:xfrm>
          </p:grpSpPr>
          <p:grpSp>
            <p:nvGrpSpPr>
              <p:cNvPr id="66" name="Group 65">
                <a:extLst>
                  <a:ext uri="{FF2B5EF4-FFF2-40B4-BE49-F238E27FC236}">
                    <a16:creationId xmlns:a16="http://schemas.microsoft.com/office/drawing/2014/main" id="{AF363610-CD02-8240-8362-0C55F1260CB5}"/>
                  </a:ext>
                </a:extLst>
              </p:cNvPr>
              <p:cNvGrpSpPr/>
              <p:nvPr/>
            </p:nvGrpSpPr>
            <p:grpSpPr>
              <a:xfrm>
                <a:off x="9794655" y="2852528"/>
                <a:ext cx="2131832" cy="1990885"/>
                <a:chOff x="9862271" y="2353060"/>
                <a:chExt cx="2131832" cy="1990885"/>
              </a:xfrm>
            </p:grpSpPr>
            <p:pic>
              <p:nvPicPr>
                <p:cNvPr id="54" name="Picture 53">
                  <a:extLst>
                    <a:ext uri="{FF2B5EF4-FFF2-40B4-BE49-F238E27FC236}">
                      <a16:creationId xmlns:a16="http://schemas.microsoft.com/office/drawing/2014/main" id="{43A13376-731B-F742-A379-3C897D2F1DC3}"/>
                    </a:ext>
                  </a:extLst>
                </p:cNvPr>
                <p:cNvPicPr>
                  <a:picLocks noChangeAspect="1"/>
                </p:cNvPicPr>
                <p:nvPr/>
              </p:nvPicPr>
              <p:blipFill rotWithShape="1">
                <a:blip r:embed="rId3">
                  <a:extLst>
                    <a:ext uri="{BEBA8EAE-BF5A-486C-A8C5-ECC9F3942E4B}">
                      <a14:imgProps xmlns:a14="http://schemas.microsoft.com/office/drawing/2010/main">
                        <a14:imgLayer r:embed="rId6">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68" t="19944" r="79630" b="65356"/>
                <a:stretch/>
              </p:blipFill>
              <p:spPr>
                <a:xfrm>
                  <a:off x="9862271" y="2871459"/>
                  <a:ext cx="1126787" cy="1008201"/>
                </a:xfrm>
                <a:prstGeom prst="rect">
                  <a:avLst/>
                </a:prstGeom>
              </p:spPr>
            </p:pic>
            <p:pic>
              <p:nvPicPr>
                <p:cNvPr id="55" name="Picture 54">
                  <a:extLst>
                    <a:ext uri="{FF2B5EF4-FFF2-40B4-BE49-F238E27FC236}">
                      <a16:creationId xmlns:a16="http://schemas.microsoft.com/office/drawing/2014/main" id="{FD3B314D-CCBD-1E44-9246-ED0933E15035}"/>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59" t="38779" r="79639" b="46521"/>
                <a:stretch/>
              </p:blipFill>
              <p:spPr>
                <a:xfrm>
                  <a:off x="10676528" y="3278095"/>
                  <a:ext cx="1126787" cy="1008201"/>
                </a:xfrm>
                <a:prstGeom prst="rect">
                  <a:avLst/>
                </a:prstGeom>
              </p:spPr>
            </p:pic>
            <p:pic>
              <p:nvPicPr>
                <p:cNvPr id="58" name="Picture 57">
                  <a:extLst>
                    <a:ext uri="{FF2B5EF4-FFF2-40B4-BE49-F238E27FC236}">
                      <a16:creationId xmlns:a16="http://schemas.microsoft.com/office/drawing/2014/main" id="{CD7D5CE8-C368-0942-B236-53ED6E2BD88A}"/>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68" t="19944" r="79630" b="65356"/>
                <a:stretch/>
              </p:blipFill>
              <p:spPr>
                <a:xfrm>
                  <a:off x="10650747" y="2414295"/>
                  <a:ext cx="1126787" cy="1008201"/>
                </a:xfrm>
                <a:prstGeom prst="rect">
                  <a:avLst/>
                </a:prstGeom>
              </p:spPr>
            </p:pic>
            <p:sp>
              <p:nvSpPr>
                <p:cNvPr id="64" name="Oval 63">
                  <a:extLst>
                    <a:ext uri="{FF2B5EF4-FFF2-40B4-BE49-F238E27FC236}">
                      <a16:creationId xmlns:a16="http://schemas.microsoft.com/office/drawing/2014/main" id="{5EF0C8C8-A20A-C244-8199-A96CFD0CC3EE}"/>
                    </a:ext>
                  </a:extLst>
                </p:cNvPr>
                <p:cNvSpPr>
                  <a:spLocks noChangeAspect="1"/>
                </p:cNvSpPr>
                <p:nvPr/>
              </p:nvSpPr>
              <p:spPr>
                <a:xfrm>
                  <a:off x="10003218" y="2353060"/>
                  <a:ext cx="1990885" cy="199088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 name="Line Callout 1 (Accent Bar) 64">
                <a:extLst>
                  <a:ext uri="{FF2B5EF4-FFF2-40B4-BE49-F238E27FC236}">
                    <a16:creationId xmlns:a16="http://schemas.microsoft.com/office/drawing/2014/main" id="{AB67976B-4EBA-D440-9FCD-2C15B08F8798}"/>
                  </a:ext>
                </a:extLst>
              </p:cNvPr>
              <p:cNvSpPr/>
              <p:nvPr/>
            </p:nvSpPr>
            <p:spPr>
              <a:xfrm>
                <a:off x="9971590" y="2422850"/>
                <a:ext cx="1358406" cy="303887"/>
              </a:xfrm>
              <a:prstGeom prst="accentCallout1">
                <a:avLst>
                  <a:gd name="adj1" fmla="val 141844"/>
                  <a:gd name="adj2" fmla="val 8770"/>
                  <a:gd name="adj3" fmla="val 198727"/>
                  <a:gd name="adj4" fmla="val 25494"/>
                </a:avLst>
              </a:prstGeom>
              <a:noFill/>
              <a:ln w="15875" cmpd="sng">
                <a:solidFill>
                  <a:schemeClr val="bg1"/>
                </a:solidFill>
                <a:prstDash val="sysDash"/>
                <a:extLst>
                  <a:ext uri="{C807C97D-BFC1-408E-A445-0C87EB9F89A2}">
                    <ask:lineSketchStyleProps xmlns:ask="http://schemas.microsoft.com/office/drawing/2018/sketchyshapes" sd="1219033472">
                      <a:custGeom>
                        <a:avLst/>
                        <a:gdLst>
                          <a:gd name="connsiteX0" fmla="*/ 0 w 1043608"/>
                          <a:gd name="connsiteY0" fmla="*/ 0 h 303887"/>
                          <a:gd name="connsiteX1" fmla="*/ 1043608 w 1043608"/>
                          <a:gd name="connsiteY1" fmla="*/ 0 h 303887"/>
                          <a:gd name="connsiteX2" fmla="*/ 1043608 w 1043608"/>
                          <a:gd name="connsiteY2" fmla="*/ 303887 h 303887"/>
                          <a:gd name="connsiteX3" fmla="*/ 0 w 1043608"/>
                          <a:gd name="connsiteY3" fmla="*/ 303887 h 303887"/>
                          <a:gd name="connsiteX4" fmla="*/ 0 w 1043608"/>
                          <a:gd name="connsiteY4" fmla="*/ 0 h 303887"/>
                          <a:gd name="connsiteX0" fmla="*/ 111812 w 1043608"/>
                          <a:gd name="connsiteY0" fmla="*/ 0 h 303887"/>
                          <a:gd name="connsiteX1" fmla="*/ 111812 w 1043608"/>
                          <a:gd name="connsiteY1" fmla="*/ 303887 h 303887"/>
                          <a:gd name="connsiteX2" fmla="*/ 111812 w 1043608"/>
                          <a:gd name="connsiteY2" fmla="*/ 0 h 303887"/>
                          <a:gd name="connsiteX0" fmla="*/ 111812 w 1043608"/>
                          <a:gd name="connsiteY0" fmla="*/ 56976 h 303887"/>
                          <a:gd name="connsiteX1" fmla="*/ -549136 w 1043608"/>
                          <a:gd name="connsiteY1" fmla="*/ -940272 h 303887"/>
                        </a:gdLst>
                        <a:ahLst/>
                        <a:cxnLst>
                          <a:cxn ang="0">
                            <a:pos x="connsiteX0" y="connsiteY0"/>
                          </a:cxn>
                          <a:cxn ang="0">
                            <a:pos x="connsiteX1" y="connsiteY1"/>
                          </a:cxn>
                        </a:cxnLst>
                        <a:rect l="l" t="t" r="r" b="b"/>
                        <a:pathLst>
                          <a:path w="1043608" h="303887" stroke="0" extrusionOk="0">
                            <a:moveTo>
                              <a:pt x="0" y="0"/>
                            </a:moveTo>
                            <a:cubicBezTo>
                              <a:pt x="471075" y="-41260"/>
                              <a:pt x="803635" y="-70838"/>
                              <a:pt x="1043608" y="0"/>
                            </a:cubicBezTo>
                            <a:cubicBezTo>
                              <a:pt x="1069625" y="91199"/>
                              <a:pt x="1034746" y="208161"/>
                              <a:pt x="1043608" y="303887"/>
                            </a:cubicBezTo>
                            <a:cubicBezTo>
                              <a:pt x="748592" y="279649"/>
                              <a:pt x="217617" y="216412"/>
                              <a:pt x="0" y="303887"/>
                            </a:cubicBezTo>
                            <a:cubicBezTo>
                              <a:pt x="-3971" y="164495"/>
                              <a:pt x="-1881" y="90529"/>
                              <a:pt x="0" y="0"/>
                            </a:cubicBezTo>
                            <a:close/>
                          </a:path>
                          <a:path w="1043608" h="303887" fill="none" extrusionOk="0">
                            <a:moveTo>
                              <a:pt x="111812" y="0"/>
                            </a:moveTo>
                            <a:cubicBezTo>
                              <a:pt x="137479" y="87830"/>
                              <a:pt x="109774" y="176707"/>
                              <a:pt x="111812" y="303887"/>
                            </a:cubicBezTo>
                            <a:cubicBezTo>
                              <a:pt x="137601" y="238123"/>
                              <a:pt x="125501" y="52620"/>
                              <a:pt x="111812" y="0"/>
                            </a:cubicBezTo>
                            <a:close/>
                          </a:path>
                          <a:path w="1043608" h="303887" fill="none" extrusionOk="0">
                            <a:moveTo>
                              <a:pt x="111812" y="56976"/>
                            </a:moveTo>
                            <a:cubicBezTo>
                              <a:pt x="-220956" y="-291037"/>
                              <a:pt x="-287110" y="-681992"/>
                              <a:pt x="-549136" y="-940272"/>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proton</a:t>
                </a:r>
              </a:p>
            </p:txBody>
          </p:sp>
        </p:grpSp>
        <p:grpSp>
          <p:nvGrpSpPr>
            <p:cNvPr id="70" name="Group 69">
              <a:extLst>
                <a:ext uri="{FF2B5EF4-FFF2-40B4-BE49-F238E27FC236}">
                  <a16:creationId xmlns:a16="http://schemas.microsoft.com/office/drawing/2014/main" id="{B7E81CF1-A1C6-C44F-BE10-8F4D22AB6089}"/>
                </a:ext>
              </a:extLst>
            </p:cNvPr>
            <p:cNvGrpSpPr/>
            <p:nvPr/>
          </p:nvGrpSpPr>
          <p:grpSpPr>
            <a:xfrm>
              <a:off x="7666325" y="3350244"/>
              <a:ext cx="2103164" cy="2468020"/>
              <a:chOff x="7666325" y="3350244"/>
              <a:chExt cx="2103164" cy="2468020"/>
            </a:xfrm>
          </p:grpSpPr>
          <p:grpSp>
            <p:nvGrpSpPr>
              <p:cNvPr id="67" name="Group 66">
                <a:extLst>
                  <a:ext uri="{FF2B5EF4-FFF2-40B4-BE49-F238E27FC236}">
                    <a16:creationId xmlns:a16="http://schemas.microsoft.com/office/drawing/2014/main" id="{9F176FB8-3D7F-1943-B5FD-464DCE1957E0}"/>
                  </a:ext>
                </a:extLst>
              </p:cNvPr>
              <p:cNvGrpSpPr/>
              <p:nvPr/>
            </p:nvGrpSpPr>
            <p:grpSpPr>
              <a:xfrm>
                <a:off x="7666325" y="3827379"/>
                <a:ext cx="2103164" cy="1990885"/>
                <a:chOff x="7727078" y="4618969"/>
                <a:chExt cx="2103164" cy="1990885"/>
              </a:xfrm>
            </p:grpSpPr>
            <p:pic>
              <p:nvPicPr>
                <p:cNvPr id="60" name="Picture 59">
                  <a:extLst>
                    <a:ext uri="{FF2B5EF4-FFF2-40B4-BE49-F238E27FC236}">
                      <a16:creationId xmlns:a16="http://schemas.microsoft.com/office/drawing/2014/main" id="{CB3D87D2-9403-2C43-8EF5-F1FE6AD3BFF0}"/>
                    </a:ext>
                  </a:extLst>
                </p:cNvPr>
                <p:cNvPicPr>
                  <a:picLocks noChangeAspect="1"/>
                </p:cNvPicPr>
                <p:nvPr/>
              </p:nvPicPr>
              <p:blipFill rotWithShape="1">
                <a:blip r:embed="rId3">
                  <a:extLst>
                    <a:ext uri="{BEBA8EAE-BF5A-486C-A8C5-ECC9F3942E4B}">
                      <a14:imgProps xmlns:a14="http://schemas.microsoft.com/office/drawing/2010/main">
                        <a14:imgLayer r:embed="rId8">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59" t="38779" r="79639" b="46521"/>
                <a:stretch/>
              </p:blipFill>
              <p:spPr>
                <a:xfrm>
                  <a:off x="8475504" y="5537539"/>
                  <a:ext cx="1126787" cy="1008201"/>
                </a:xfrm>
                <a:prstGeom prst="rect">
                  <a:avLst/>
                </a:prstGeom>
              </p:spPr>
            </p:pic>
            <p:pic>
              <p:nvPicPr>
                <p:cNvPr id="61" name="Picture 60">
                  <a:extLst>
                    <a:ext uri="{FF2B5EF4-FFF2-40B4-BE49-F238E27FC236}">
                      <a16:creationId xmlns:a16="http://schemas.microsoft.com/office/drawing/2014/main" id="{95FB7255-5DA2-454D-A687-D32F20326E61}"/>
                    </a:ext>
                  </a:extLst>
                </p:cNvPr>
                <p:cNvPicPr>
                  <a:picLocks noChangeAspect="1"/>
                </p:cNvPicPr>
                <p:nvPr/>
              </p:nvPicPr>
              <p:blipFill rotWithShape="1">
                <a:blip r:embed="rId3">
                  <a:extLst>
                    <a:ext uri="{BEBA8EAE-BF5A-486C-A8C5-ECC9F3942E4B}">
                      <a14:imgProps xmlns:a14="http://schemas.microsoft.com/office/drawing/2010/main">
                        <a14:imgLayer r:embed="rId9">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68" t="19944" r="79630" b="65356"/>
                <a:stretch/>
              </p:blipFill>
              <p:spPr>
                <a:xfrm>
                  <a:off x="8449723" y="4673739"/>
                  <a:ext cx="1126787" cy="1008201"/>
                </a:xfrm>
                <a:prstGeom prst="rect">
                  <a:avLst/>
                </a:prstGeom>
              </p:spPr>
            </p:pic>
            <p:pic>
              <p:nvPicPr>
                <p:cNvPr id="62" name="Picture 61">
                  <a:extLst>
                    <a:ext uri="{FF2B5EF4-FFF2-40B4-BE49-F238E27FC236}">
                      <a16:creationId xmlns:a16="http://schemas.microsoft.com/office/drawing/2014/main" id="{66B27F14-66D4-644F-802E-3A3909C5428A}"/>
                    </a:ext>
                  </a:extLst>
                </p:cNvPr>
                <p:cNvPicPr>
                  <a:picLocks noChangeAspect="1"/>
                </p:cNvPicPr>
                <p:nvPr/>
              </p:nvPicPr>
              <p:blipFill rotWithShape="1">
                <a:blip r:embed="rId3">
                  <a:extLst>
                    <a:ext uri="{BEBA8EAE-BF5A-486C-A8C5-ECC9F3942E4B}">
                      <a14:imgProps xmlns:a14="http://schemas.microsoft.com/office/drawing/2010/main">
                        <a14:imgLayer r:embed="rId10">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59" t="38779" r="79639" b="46521"/>
                <a:stretch/>
              </p:blipFill>
              <p:spPr>
                <a:xfrm>
                  <a:off x="7727078" y="5130903"/>
                  <a:ext cx="1126787" cy="1008201"/>
                </a:xfrm>
                <a:prstGeom prst="rect">
                  <a:avLst/>
                </a:prstGeom>
              </p:spPr>
            </p:pic>
            <p:sp>
              <p:nvSpPr>
                <p:cNvPr id="63" name="Oval 62">
                  <a:extLst>
                    <a:ext uri="{FF2B5EF4-FFF2-40B4-BE49-F238E27FC236}">
                      <a16:creationId xmlns:a16="http://schemas.microsoft.com/office/drawing/2014/main" id="{6D243658-6E12-064C-B064-6C401241F117}"/>
                    </a:ext>
                  </a:extLst>
                </p:cNvPr>
                <p:cNvSpPr>
                  <a:spLocks noChangeAspect="1"/>
                </p:cNvSpPr>
                <p:nvPr/>
              </p:nvSpPr>
              <p:spPr>
                <a:xfrm>
                  <a:off x="7839357" y="4618969"/>
                  <a:ext cx="1990885" cy="199088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9" name="Line Callout 1 (Accent Bar) 68">
                <a:extLst>
                  <a:ext uri="{FF2B5EF4-FFF2-40B4-BE49-F238E27FC236}">
                    <a16:creationId xmlns:a16="http://schemas.microsoft.com/office/drawing/2014/main" id="{EBE96D58-1FC1-F246-B3C6-5E063D4A1246}"/>
                  </a:ext>
                </a:extLst>
              </p:cNvPr>
              <p:cNvSpPr/>
              <p:nvPr/>
            </p:nvSpPr>
            <p:spPr>
              <a:xfrm>
                <a:off x="7879489" y="3350244"/>
                <a:ext cx="1358406" cy="303887"/>
              </a:xfrm>
              <a:prstGeom prst="accentCallout1">
                <a:avLst>
                  <a:gd name="adj1" fmla="val 128167"/>
                  <a:gd name="adj2" fmla="val 2651"/>
                  <a:gd name="adj3" fmla="val 198727"/>
                  <a:gd name="adj4" fmla="val 25494"/>
                </a:avLst>
              </a:prstGeom>
              <a:noFill/>
              <a:ln w="15875" cmpd="sng">
                <a:solidFill>
                  <a:schemeClr val="bg1"/>
                </a:solidFill>
                <a:prstDash val="sysDash"/>
                <a:extLst>
                  <a:ext uri="{C807C97D-BFC1-408E-A445-0C87EB9F89A2}">
                    <ask:lineSketchStyleProps xmlns:ask="http://schemas.microsoft.com/office/drawing/2018/sketchyshapes" sd="1219033472">
                      <a:custGeom>
                        <a:avLst/>
                        <a:gdLst>
                          <a:gd name="connsiteX0" fmla="*/ 0 w 1043608"/>
                          <a:gd name="connsiteY0" fmla="*/ 0 h 303887"/>
                          <a:gd name="connsiteX1" fmla="*/ 1043608 w 1043608"/>
                          <a:gd name="connsiteY1" fmla="*/ 0 h 303887"/>
                          <a:gd name="connsiteX2" fmla="*/ 1043608 w 1043608"/>
                          <a:gd name="connsiteY2" fmla="*/ 303887 h 303887"/>
                          <a:gd name="connsiteX3" fmla="*/ 0 w 1043608"/>
                          <a:gd name="connsiteY3" fmla="*/ 303887 h 303887"/>
                          <a:gd name="connsiteX4" fmla="*/ 0 w 1043608"/>
                          <a:gd name="connsiteY4" fmla="*/ 0 h 303887"/>
                          <a:gd name="connsiteX0" fmla="*/ 111812 w 1043608"/>
                          <a:gd name="connsiteY0" fmla="*/ 0 h 303887"/>
                          <a:gd name="connsiteX1" fmla="*/ 111812 w 1043608"/>
                          <a:gd name="connsiteY1" fmla="*/ 303887 h 303887"/>
                          <a:gd name="connsiteX2" fmla="*/ 111812 w 1043608"/>
                          <a:gd name="connsiteY2" fmla="*/ 0 h 303887"/>
                          <a:gd name="connsiteX0" fmla="*/ 111812 w 1043608"/>
                          <a:gd name="connsiteY0" fmla="*/ 56976 h 303887"/>
                          <a:gd name="connsiteX1" fmla="*/ -549136 w 1043608"/>
                          <a:gd name="connsiteY1" fmla="*/ -940272 h 303887"/>
                        </a:gdLst>
                        <a:ahLst/>
                        <a:cxnLst>
                          <a:cxn ang="0">
                            <a:pos x="connsiteX0" y="connsiteY0"/>
                          </a:cxn>
                          <a:cxn ang="0">
                            <a:pos x="connsiteX1" y="connsiteY1"/>
                          </a:cxn>
                        </a:cxnLst>
                        <a:rect l="l" t="t" r="r" b="b"/>
                        <a:pathLst>
                          <a:path w="1043608" h="303887" stroke="0" extrusionOk="0">
                            <a:moveTo>
                              <a:pt x="0" y="0"/>
                            </a:moveTo>
                            <a:cubicBezTo>
                              <a:pt x="471075" y="-41260"/>
                              <a:pt x="803635" y="-70838"/>
                              <a:pt x="1043608" y="0"/>
                            </a:cubicBezTo>
                            <a:cubicBezTo>
                              <a:pt x="1069625" y="91199"/>
                              <a:pt x="1034746" y="208161"/>
                              <a:pt x="1043608" y="303887"/>
                            </a:cubicBezTo>
                            <a:cubicBezTo>
                              <a:pt x="748592" y="279649"/>
                              <a:pt x="217617" y="216412"/>
                              <a:pt x="0" y="303887"/>
                            </a:cubicBezTo>
                            <a:cubicBezTo>
                              <a:pt x="-3971" y="164495"/>
                              <a:pt x="-1881" y="90529"/>
                              <a:pt x="0" y="0"/>
                            </a:cubicBezTo>
                            <a:close/>
                          </a:path>
                          <a:path w="1043608" h="303887" fill="none" extrusionOk="0">
                            <a:moveTo>
                              <a:pt x="111812" y="0"/>
                            </a:moveTo>
                            <a:cubicBezTo>
                              <a:pt x="137479" y="87830"/>
                              <a:pt x="109774" y="176707"/>
                              <a:pt x="111812" y="303887"/>
                            </a:cubicBezTo>
                            <a:cubicBezTo>
                              <a:pt x="137601" y="238123"/>
                              <a:pt x="125501" y="52620"/>
                              <a:pt x="111812" y="0"/>
                            </a:cubicBezTo>
                            <a:close/>
                          </a:path>
                          <a:path w="1043608" h="303887" fill="none" extrusionOk="0">
                            <a:moveTo>
                              <a:pt x="111812" y="56976"/>
                            </a:moveTo>
                            <a:cubicBezTo>
                              <a:pt x="-220956" y="-291037"/>
                              <a:pt x="-287110" y="-681992"/>
                              <a:pt x="-549136" y="-940272"/>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neutron</a:t>
                </a:r>
              </a:p>
            </p:txBody>
          </p:sp>
        </p:grpSp>
      </p:grpSp>
      <p:pic>
        <p:nvPicPr>
          <p:cNvPr id="14" name="Picture 13">
            <a:extLst>
              <a:ext uri="{FF2B5EF4-FFF2-40B4-BE49-F238E27FC236}">
                <a16:creationId xmlns:a16="http://schemas.microsoft.com/office/drawing/2014/main" id="{A77D540E-3D2B-2E48-8020-85B0389F2530}"/>
              </a:ext>
            </a:extLst>
          </p:cNvPr>
          <p:cNvPicPr>
            <a:picLocks noChangeAspect="1"/>
          </p:cNvPicPr>
          <p:nvPr/>
        </p:nvPicPr>
        <p:blipFill rotWithShape="1">
          <a:blip r:embed="rId3">
            <a:extLst>
              <a:ext uri="{BEBA8EAE-BF5A-486C-A8C5-ECC9F3942E4B}">
                <a14:imgProps xmlns:a14="http://schemas.microsoft.com/office/drawing/2010/main">
                  <a14:imgLayer r:embed="rId11">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58188" t="10707" r="22235" b="63848"/>
          <a:stretch/>
        </p:blipFill>
        <p:spPr>
          <a:xfrm>
            <a:off x="7991999" y="473265"/>
            <a:ext cx="1621743" cy="1745068"/>
          </a:xfrm>
          <a:prstGeom prst="rect">
            <a:avLst/>
          </a:prstGeom>
        </p:spPr>
      </p:pic>
      <p:sp>
        <p:nvSpPr>
          <p:cNvPr id="17" name="TextBox 16">
            <a:extLst>
              <a:ext uri="{FF2B5EF4-FFF2-40B4-BE49-F238E27FC236}">
                <a16:creationId xmlns:a16="http://schemas.microsoft.com/office/drawing/2014/main" id="{8D2D459D-AD3A-F141-B686-F2228B78CCE5}"/>
              </a:ext>
            </a:extLst>
          </p:cNvPr>
          <p:cNvSpPr txBox="1"/>
          <p:nvPr/>
        </p:nvSpPr>
        <p:spPr>
          <a:xfrm>
            <a:off x="7451366" y="180876"/>
            <a:ext cx="4648067" cy="584775"/>
          </a:xfrm>
          <a:prstGeom prst="rect">
            <a:avLst/>
          </a:prstGeom>
          <a:noFill/>
        </p:spPr>
        <p:txBody>
          <a:bodyPr wrap="none" rtlCol="0">
            <a:spAutoFit/>
          </a:bodyPr>
          <a:lstStyle/>
          <a:p>
            <a:r>
              <a:rPr lang="en-GB"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BOSONS (force carriers)</a:t>
            </a:r>
          </a:p>
        </p:txBody>
      </p:sp>
      <p:pic>
        <p:nvPicPr>
          <p:cNvPr id="30" name="Picture 29">
            <a:extLst>
              <a:ext uri="{FF2B5EF4-FFF2-40B4-BE49-F238E27FC236}">
                <a16:creationId xmlns:a16="http://schemas.microsoft.com/office/drawing/2014/main" id="{FFF1D957-21B1-224C-A308-82BDC534F4CD}"/>
              </a:ext>
            </a:extLst>
          </p:cNvPr>
          <p:cNvPicPr>
            <a:picLocks noChangeAspect="1"/>
          </p:cNvPicPr>
          <p:nvPr/>
        </p:nvPicPr>
        <p:blipFill rotWithShape="1">
          <a:blip r:embed="rId12">
            <a:extLst>
              <a:ext uri="{BEBA8EAE-BF5A-486C-A8C5-ECC9F3942E4B}">
                <a14:imgProps xmlns:a14="http://schemas.microsoft.com/office/drawing/2010/main">
                  <a14:imgLayer r:embed="rId5">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Effect>
                      <a14:colorTemperature colorTemp="2837"/>
                    </a14:imgEffect>
                    <a14:imgEffect>
                      <a14:saturation sat="278000"/>
                    </a14:imgEffect>
                  </a14:imgLayer>
                </a14:imgProps>
              </a:ext>
            </a:extLst>
          </a:blip>
          <a:srcRect l="58188" t="39007" r="23232" b="44889"/>
          <a:stretch/>
        </p:blipFill>
        <p:spPr>
          <a:xfrm>
            <a:off x="7991999" y="2430708"/>
            <a:ext cx="1539155" cy="1104410"/>
          </a:xfrm>
          <a:prstGeom prst="rect">
            <a:avLst/>
          </a:prstGeom>
        </p:spPr>
      </p:pic>
      <p:pic>
        <p:nvPicPr>
          <p:cNvPr id="31" name="Picture 30">
            <a:extLst>
              <a:ext uri="{FF2B5EF4-FFF2-40B4-BE49-F238E27FC236}">
                <a16:creationId xmlns:a16="http://schemas.microsoft.com/office/drawing/2014/main" id="{50BAB0AF-31FD-5847-B3E4-26E527CADA21}"/>
              </a:ext>
            </a:extLst>
          </p:cNvPr>
          <p:cNvPicPr>
            <a:picLocks noChangeAspect="1"/>
          </p:cNvPicPr>
          <p:nvPr/>
        </p:nvPicPr>
        <p:blipFill rotWithShape="1">
          <a:blip r:embed="rId13">
            <a:duotone>
              <a:prstClr val="black"/>
              <a:srgbClr val="00B050">
                <a:tint val="45000"/>
                <a:satMod val="400000"/>
              </a:srgbClr>
            </a:duotone>
            <a:extLst>
              <a:ext uri="{BEBA8EAE-BF5A-486C-A8C5-ECC9F3942E4B}">
                <a14:imgProps xmlns:a14="http://schemas.microsoft.com/office/drawing/2010/main">
                  <a14:imgLayer r:embed="rId14">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Effect>
                      <a14:colorTemperature colorTemp="7747"/>
                    </a14:imgEffect>
                    <a14:imgEffect>
                      <a14:saturation sat="390000"/>
                    </a14:imgEffect>
                    <a14:imgEffect>
                      <a14:brightnessContrast bright="27000" contrast="39000"/>
                    </a14:imgEffect>
                  </a14:imgLayer>
                </a14:imgProps>
              </a:ext>
            </a:extLst>
          </a:blip>
          <a:srcRect l="58188" t="57140" r="23232"/>
          <a:stretch/>
        </p:blipFill>
        <p:spPr>
          <a:xfrm>
            <a:off x="8005854" y="3606388"/>
            <a:ext cx="1539155" cy="2939352"/>
          </a:xfrm>
          <a:prstGeom prst="rect">
            <a:avLst/>
          </a:prstGeom>
        </p:spPr>
      </p:pic>
      <p:sp>
        <p:nvSpPr>
          <p:cNvPr id="39" name="TextBox 38">
            <a:extLst>
              <a:ext uri="{FF2B5EF4-FFF2-40B4-BE49-F238E27FC236}">
                <a16:creationId xmlns:a16="http://schemas.microsoft.com/office/drawing/2014/main" id="{35AD2A10-7EBD-5F46-87AB-855F5550D806}"/>
              </a:ext>
            </a:extLst>
          </p:cNvPr>
          <p:cNvSpPr txBox="1"/>
          <p:nvPr/>
        </p:nvSpPr>
        <p:spPr>
          <a:xfrm>
            <a:off x="8475504" y="2034903"/>
            <a:ext cx="761747"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gluon</a:t>
            </a:r>
          </a:p>
        </p:txBody>
      </p:sp>
      <p:sp>
        <p:nvSpPr>
          <p:cNvPr id="40" name="TextBox 39">
            <a:extLst>
              <a:ext uri="{FF2B5EF4-FFF2-40B4-BE49-F238E27FC236}">
                <a16:creationId xmlns:a16="http://schemas.microsoft.com/office/drawing/2014/main" id="{CA7161A8-2AC2-2240-939C-4594A09C2A54}"/>
              </a:ext>
            </a:extLst>
          </p:cNvPr>
          <p:cNvSpPr txBox="1"/>
          <p:nvPr/>
        </p:nvSpPr>
        <p:spPr>
          <a:xfrm>
            <a:off x="8418827" y="3295989"/>
            <a:ext cx="90281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photon</a:t>
            </a:r>
          </a:p>
        </p:txBody>
      </p:sp>
      <p:sp>
        <p:nvSpPr>
          <p:cNvPr id="41" name="TextBox 40">
            <a:extLst>
              <a:ext uri="{FF2B5EF4-FFF2-40B4-BE49-F238E27FC236}">
                <a16:creationId xmlns:a16="http://schemas.microsoft.com/office/drawing/2014/main" id="{A8E36689-BF61-DF46-81C1-BFFB7F792F8C}"/>
              </a:ext>
            </a:extLst>
          </p:cNvPr>
          <p:cNvSpPr txBox="1"/>
          <p:nvPr/>
        </p:nvSpPr>
        <p:spPr>
          <a:xfrm>
            <a:off x="8354707" y="4571057"/>
            <a:ext cx="103105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Z boson</a:t>
            </a:r>
          </a:p>
        </p:txBody>
      </p:sp>
      <p:sp>
        <p:nvSpPr>
          <p:cNvPr id="42" name="TextBox 41">
            <a:extLst>
              <a:ext uri="{FF2B5EF4-FFF2-40B4-BE49-F238E27FC236}">
                <a16:creationId xmlns:a16="http://schemas.microsoft.com/office/drawing/2014/main" id="{E8AB0ADD-AD84-8A4C-8070-F0BB3AE3565E}"/>
              </a:ext>
            </a:extLst>
          </p:cNvPr>
          <p:cNvSpPr txBox="1"/>
          <p:nvPr/>
        </p:nvSpPr>
        <p:spPr>
          <a:xfrm>
            <a:off x="8322646" y="5964033"/>
            <a:ext cx="1095172"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W boson</a:t>
            </a:r>
          </a:p>
        </p:txBody>
      </p:sp>
      <p:sp>
        <p:nvSpPr>
          <p:cNvPr id="43" name="TextBox 42">
            <a:extLst>
              <a:ext uri="{FF2B5EF4-FFF2-40B4-BE49-F238E27FC236}">
                <a16:creationId xmlns:a16="http://schemas.microsoft.com/office/drawing/2014/main" id="{928FBD7F-D581-F247-A3DC-A272CCC27975}"/>
              </a:ext>
            </a:extLst>
          </p:cNvPr>
          <p:cNvSpPr txBox="1"/>
          <p:nvPr/>
        </p:nvSpPr>
        <p:spPr>
          <a:xfrm>
            <a:off x="9616764" y="2035274"/>
            <a:ext cx="1505540"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Higgs boson</a:t>
            </a:r>
          </a:p>
        </p:txBody>
      </p:sp>
      <p:pic>
        <p:nvPicPr>
          <p:cNvPr id="73" name="Picture 72">
            <a:extLst>
              <a:ext uri="{FF2B5EF4-FFF2-40B4-BE49-F238E27FC236}">
                <a16:creationId xmlns:a16="http://schemas.microsoft.com/office/drawing/2014/main" id="{12F956D5-7EB9-5F43-9760-DFF6A53E2CCB}"/>
              </a:ext>
            </a:extLst>
          </p:cNvPr>
          <p:cNvPicPr>
            <a:picLocks noChangeAspect="1"/>
          </p:cNvPicPr>
          <p:nvPr/>
        </p:nvPicPr>
        <p:blipFill rotWithShape="1">
          <a:blip r:embed="rId3">
            <a:extLst>
              <a:ext uri="{BEBA8EAE-BF5A-486C-A8C5-ECC9F3942E4B}">
                <a14:imgProps xmlns:a14="http://schemas.microsoft.com/office/drawing/2010/main">
                  <a14:imgLayer r:embed="rId15">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78861" t="10707" b="63848"/>
          <a:stretch/>
        </p:blipFill>
        <p:spPr>
          <a:xfrm>
            <a:off x="9718408" y="445556"/>
            <a:ext cx="1751081" cy="1745068"/>
          </a:xfrm>
          <a:prstGeom prst="rect">
            <a:avLst/>
          </a:prstGeom>
        </p:spPr>
      </p:pic>
      <p:sp>
        <p:nvSpPr>
          <p:cNvPr id="74" name="Rounded Rectangle 73">
            <a:extLst>
              <a:ext uri="{FF2B5EF4-FFF2-40B4-BE49-F238E27FC236}">
                <a16:creationId xmlns:a16="http://schemas.microsoft.com/office/drawing/2014/main" id="{0CFC0F0B-F8D9-AD45-A3D0-2251F42D3C95}"/>
              </a:ext>
            </a:extLst>
          </p:cNvPr>
          <p:cNvSpPr/>
          <p:nvPr/>
        </p:nvSpPr>
        <p:spPr>
          <a:xfrm>
            <a:off x="1913030" y="1020983"/>
            <a:ext cx="3886495" cy="2539243"/>
          </a:xfrm>
          <a:prstGeom prst="roundRect">
            <a:avLst>
              <a:gd name="adj" fmla="val 11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ounded Rectangle 75">
            <a:extLst>
              <a:ext uri="{FF2B5EF4-FFF2-40B4-BE49-F238E27FC236}">
                <a16:creationId xmlns:a16="http://schemas.microsoft.com/office/drawing/2014/main" id="{1074F378-7366-BE43-BBE2-A64E63A0E91A}"/>
              </a:ext>
            </a:extLst>
          </p:cNvPr>
          <p:cNvSpPr/>
          <p:nvPr/>
        </p:nvSpPr>
        <p:spPr>
          <a:xfrm>
            <a:off x="1913030" y="3606388"/>
            <a:ext cx="4182970" cy="13324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ounded Rectangle 76">
            <a:extLst>
              <a:ext uri="{FF2B5EF4-FFF2-40B4-BE49-F238E27FC236}">
                <a16:creationId xmlns:a16="http://schemas.microsoft.com/office/drawing/2014/main" id="{917AB41C-B8D6-2940-B74C-32A26BF58948}"/>
              </a:ext>
            </a:extLst>
          </p:cNvPr>
          <p:cNvSpPr/>
          <p:nvPr/>
        </p:nvSpPr>
        <p:spPr>
          <a:xfrm>
            <a:off x="1810175" y="4938846"/>
            <a:ext cx="4412581" cy="149984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05233AC-24AE-B947-B9E4-0867114629A0}"/>
              </a:ext>
            </a:extLst>
          </p:cNvPr>
          <p:cNvSpPr/>
          <p:nvPr/>
        </p:nvSpPr>
        <p:spPr>
          <a:xfrm>
            <a:off x="8084125" y="4841373"/>
            <a:ext cx="1571040" cy="14870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556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72"/>
                                        </p:tgtEl>
                                      </p:cBhvr>
                                    </p:animEffect>
                                    <p:set>
                                      <p:cBhvr>
                                        <p:cTn id="12" dur="1" fill="hold">
                                          <p:stCondLst>
                                            <p:cond delay="499"/>
                                          </p:stCondLst>
                                        </p:cTn>
                                        <p:tgtEl>
                                          <p:spTgt spid="7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dissolve">
                                      <p:cBhvr>
                                        <p:cTn id="23" dur="500"/>
                                        <p:tgtEl>
                                          <p:spTgt spid="43"/>
                                        </p:tgtEl>
                                      </p:cBhvr>
                                    </p:animEffect>
                                  </p:childTnLst>
                                </p:cTn>
                              </p:par>
                              <p:par>
                                <p:cTn id="24" presetID="9" presetClass="entr" presetSubtype="0" fill="hold" nodeType="with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dissolve">
                                      <p:cBhvr>
                                        <p:cTn id="26" dur="500"/>
                                        <p:tgtEl>
                                          <p:spTgt spid="73"/>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dissolve">
                                      <p:cBhvr>
                                        <p:cTn id="30" dur="500"/>
                                        <p:tgtEl>
                                          <p:spTgt spid="3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dissolve">
                                      <p:cBhvr>
                                        <p:cTn id="33" dur="500"/>
                                        <p:tgtEl>
                                          <p:spTgt spid="3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dissolve">
                                      <p:cBhvr>
                                        <p:cTn id="36" dur="500"/>
                                        <p:tgtEl>
                                          <p:spTgt spid="4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dissolve">
                                      <p:cBhvr>
                                        <p:cTn id="39" dur="500"/>
                                        <p:tgtEl>
                                          <p:spTgt spid="42"/>
                                        </p:tgtEl>
                                      </p:cBhvr>
                                    </p:animEffect>
                                  </p:childTnLst>
                                </p:cTn>
                              </p:par>
                              <p:par>
                                <p:cTn id="40" presetID="9"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childTnLst>
                          </p:cTn>
                        </p:par>
                        <p:par>
                          <p:cTn id="43" fill="hold">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dissolve">
                                      <p:cBhvr>
                                        <p:cTn id="46" dur="500"/>
                                        <p:tgtEl>
                                          <p:spTgt spid="32"/>
                                        </p:tgtEl>
                                      </p:cBhvr>
                                    </p:animEffect>
                                  </p:childTnLst>
                                </p:cTn>
                              </p:par>
                              <p:par>
                                <p:cTn id="47" presetID="9"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dissolve">
                                      <p:cBhvr>
                                        <p:cTn id="52" dur="500"/>
                                        <p:tgtEl>
                                          <p:spTgt spid="35"/>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dissolve">
                                      <p:cBhvr>
                                        <p:cTn id="55" dur="500"/>
                                        <p:tgtEl>
                                          <p:spTgt spid="40"/>
                                        </p:tgtEl>
                                      </p:cBhvr>
                                    </p:animEffect>
                                  </p:childTnLst>
                                </p:cTn>
                              </p:par>
                            </p:childTnLst>
                          </p:cTn>
                        </p:par>
                        <p:par>
                          <p:cTn id="56" fill="hold">
                            <p:stCondLst>
                              <p:cond delay="1500"/>
                            </p:stCondLst>
                            <p:childTnLst>
                              <p:par>
                                <p:cTn id="57" presetID="9"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dissolve">
                                      <p:cBhvr>
                                        <p:cTn id="59" dur="500"/>
                                        <p:tgtEl>
                                          <p:spTgt spid="11"/>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dissolve">
                                      <p:cBhvr>
                                        <p:cTn id="62" dur="500"/>
                                        <p:tgtEl>
                                          <p:spTgt spid="3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dissolve">
                                      <p:cBhvr>
                                        <p:cTn id="65" dur="500"/>
                                        <p:tgtEl>
                                          <p:spTgt spid="39"/>
                                        </p:tgtEl>
                                      </p:cBhvr>
                                    </p:animEffect>
                                  </p:childTnLst>
                                </p:cTn>
                              </p:par>
                              <p:par>
                                <p:cTn id="66" presetID="9"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dissolv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grpId="1" nodeType="clickEffect">
                                  <p:stCondLst>
                                    <p:cond delay="0"/>
                                  </p:stCondLst>
                                  <p:childTnLst>
                                    <p:animEffect transition="out" filter="dissolv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9" presetClass="exit" presetSubtype="0" fill="hold" grpId="0" nodeType="withEffect">
                                  <p:stCondLst>
                                    <p:cond delay="0"/>
                                  </p:stCondLst>
                                  <p:childTnLst>
                                    <p:animEffect transition="out" filter="dissolv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par>
                          <p:cTn id="86" fill="hold">
                            <p:stCondLst>
                              <p:cond delay="500"/>
                            </p:stCondLst>
                            <p:childTnLst>
                              <p:par>
                                <p:cTn id="87" presetID="9" presetClass="entr" presetSubtype="0" fill="hold" grpId="0" nodeType="after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dissolve">
                                      <p:cBhvr>
                                        <p:cTn id="89" dur="500"/>
                                        <p:tgtEl>
                                          <p:spTgt spid="74"/>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xit" presetSubtype="0" fill="hold" grpId="1" nodeType="clickEffect">
                                  <p:stCondLst>
                                    <p:cond delay="0"/>
                                  </p:stCondLst>
                                  <p:childTnLst>
                                    <p:animEffect transition="out" filter="dissolve">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9" presetClass="exit" presetSubtype="0" fill="hold" grpId="1" nodeType="withEffect">
                                  <p:stCondLst>
                                    <p:cond delay="0"/>
                                  </p:stCondLst>
                                  <p:childTnLst>
                                    <p:animEffect transition="out" filter="dissolve">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par>
                                <p:cTn id="98" presetID="9" presetClass="exit" presetSubtype="0" fill="hold" nodeType="withEffect">
                                  <p:stCondLst>
                                    <p:cond delay="0"/>
                                  </p:stCondLst>
                                  <p:childTnLst>
                                    <p:animEffect transition="out" filter="dissolve">
                                      <p:cBhvr>
                                        <p:cTn id="99" dur="500"/>
                                        <p:tgtEl>
                                          <p:spTgt spid="30"/>
                                        </p:tgtEl>
                                      </p:cBhvr>
                                    </p:animEffect>
                                    <p:set>
                                      <p:cBhvr>
                                        <p:cTn id="100" dur="1" fill="hold">
                                          <p:stCondLst>
                                            <p:cond delay="499"/>
                                          </p:stCondLst>
                                        </p:cTn>
                                        <p:tgtEl>
                                          <p:spTgt spid="30"/>
                                        </p:tgtEl>
                                        <p:attrNameLst>
                                          <p:attrName>style.visibility</p:attrName>
                                        </p:attrNameLst>
                                      </p:cBhvr>
                                      <p:to>
                                        <p:strVal val="hidden"/>
                                      </p:to>
                                    </p:set>
                                  </p:childTnLst>
                                </p:cTn>
                              </p:par>
                              <p:par>
                                <p:cTn id="101" presetID="9" presetClass="exit" presetSubtype="0" fill="hold" grpId="1"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ntr" presetSubtype="0" fill="hold" grpId="0" nodeType="with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dissolve">
                                      <p:cBhvr>
                                        <p:cTn id="106" dur="500"/>
                                        <p:tgtEl>
                                          <p:spTgt spid="2"/>
                                        </p:tgtEl>
                                      </p:cBhvr>
                                    </p:animEffect>
                                  </p:childTnLst>
                                </p:cTn>
                              </p:par>
                            </p:childTnLst>
                          </p:cTn>
                        </p:par>
                        <p:par>
                          <p:cTn id="107" fill="hold">
                            <p:stCondLst>
                              <p:cond delay="500"/>
                            </p:stCondLst>
                            <p:childTnLst>
                              <p:par>
                                <p:cTn id="108" presetID="9" presetClass="entr" presetSubtype="0" fill="hold" grpId="0" nodeType="afterEffect">
                                  <p:stCondLst>
                                    <p:cond delay="0"/>
                                  </p:stCondLst>
                                  <p:childTnLst>
                                    <p:set>
                                      <p:cBhvr>
                                        <p:cTn id="109" dur="1" fill="hold">
                                          <p:stCondLst>
                                            <p:cond delay="0"/>
                                          </p:stCondLst>
                                        </p:cTn>
                                        <p:tgtEl>
                                          <p:spTgt spid="76"/>
                                        </p:tgtEl>
                                        <p:attrNameLst>
                                          <p:attrName>style.visibility</p:attrName>
                                        </p:attrNameLst>
                                      </p:cBhvr>
                                      <p:to>
                                        <p:strVal val="visible"/>
                                      </p:to>
                                    </p:set>
                                    <p:animEffect transition="in" filter="dissolve">
                                      <p:cBhvr>
                                        <p:cTn id="110" dur="500"/>
                                        <p:tgtEl>
                                          <p:spTgt spid="76"/>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500"/>
                                        <p:tgtEl>
                                          <p:spTgt spid="43"/>
                                        </p:tgtEl>
                                      </p:cBhvr>
                                    </p:animEffect>
                                    <p:set>
                                      <p:cBhvr>
                                        <p:cTn id="115" dur="1" fill="hold">
                                          <p:stCondLst>
                                            <p:cond delay="499"/>
                                          </p:stCondLst>
                                        </p:cTn>
                                        <p:tgtEl>
                                          <p:spTgt spid="43"/>
                                        </p:tgtEl>
                                        <p:attrNameLst>
                                          <p:attrName>style.visibility</p:attrName>
                                        </p:attrNameLst>
                                      </p:cBhvr>
                                      <p:to>
                                        <p:strVal val="hidden"/>
                                      </p:to>
                                    </p:set>
                                  </p:childTnLst>
                                </p:cTn>
                              </p:par>
                              <p:par>
                                <p:cTn id="116" presetID="9" presetClass="exit" presetSubtype="0" fill="hold" nodeType="withEffect">
                                  <p:stCondLst>
                                    <p:cond delay="0"/>
                                  </p:stCondLst>
                                  <p:childTnLst>
                                    <p:animEffect transition="out" filter="dissolve">
                                      <p:cBhvr>
                                        <p:cTn id="117" dur="500"/>
                                        <p:tgtEl>
                                          <p:spTgt spid="73"/>
                                        </p:tgtEl>
                                      </p:cBhvr>
                                    </p:animEffect>
                                    <p:set>
                                      <p:cBhvr>
                                        <p:cTn id="118" dur="1" fill="hold">
                                          <p:stCondLst>
                                            <p:cond delay="499"/>
                                          </p:stCondLst>
                                        </p:cTn>
                                        <p:tgtEl>
                                          <p:spTgt spid="73"/>
                                        </p:tgtEl>
                                        <p:attrNameLst>
                                          <p:attrName>style.visibility</p:attrName>
                                        </p:attrNameLst>
                                      </p:cBhvr>
                                      <p:to>
                                        <p:strVal val="hidden"/>
                                      </p:to>
                                    </p:set>
                                  </p:childTnLst>
                                </p:cTn>
                              </p:par>
                              <p:par>
                                <p:cTn id="119" presetID="9" presetClass="exit" presetSubtype="0" fill="hold" nodeType="withEffect">
                                  <p:stCondLst>
                                    <p:cond delay="0"/>
                                  </p:stCondLst>
                                  <p:childTnLst>
                                    <p:animEffect transition="out" filter="dissolve">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9" presetClass="exit" presetSubtype="0" fill="hold" grpId="1" nodeType="withEffect">
                                  <p:stCondLst>
                                    <p:cond delay="0"/>
                                  </p:stCondLst>
                                  <p:childTnLst>
                                    <p:animEffect transition="out" filter="dissolve">
                                      <p:cBhvr>
                                        <p:cTn id="123" dur="500"/>
                                        <p:tgtEl>
                                          <p:spTgt spid="41"/>
                                        </p:tgtEl>
                                      </p:cBhvr>
                                    </p:animEffect>
                                    <p:set>
                                      <p:cBhvr>
                                        <p:cTn id="124" dur="1" fill="hold">
                                          <p:stCondLst>
                                            <p:cond delay="499"/>
                                          </p:stCondLst>
                                        </p:cTn>
                                        <p:tgtEl>
                                          <p:spTgt spid="41"/>
                                        </p:tgtEl>
                                        <p:attrNameLst>
                                          <p:attrName>style.visibility</p:attrName>
                                        </p:attrNameLst>
                                      </p:cBhvr>
                                      <p:to>
                                        <p:strVal val="hidden"/>
                                      </p:to>
                                    </p:set>
                                  </p:childTnLst>
                                </p:cTn>
                              </p:par>
                              <p:par>
                                <p:cTn id="125" presetID="9" presetClass="exit" presetSubtype="0" fill="hold" grpId="1" nodeType="withEffect">
                                  <p:stCondLst>
                                    <p:cond delay="0"/>
                                  </p:stCondLst>
                                  <p:childTnLst>
                                    <p:animEffect transition="out" filter="dissolve">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par>
                                <p:cTn id="128" presetID="9" presetClass="exit" presetSubtype="0" fill="hold" grpId="1" nodeType="withEffect">
                                  <p:stCondLst>
                                    <p:cond delay="0"/>
                                  </p:stCondLst>
                                  <p:childTnLst>
                                    <p:animEffect transition="out" filter="dissolve">
                                      <p:cBhvr>
                                        <p:cTn id="129" dur="500"/>
                                        <p:tgtEl>
                                          <p:spTgt spid="36"/>
                                        </p:tgtEl>
                                      </p:cBhvr>
                                    </p:animEffect>
                                    <p:set>
                                      <p:cBhvr>
                                        <p:cTn id="130" dur="1" fill="hold">
                                          <p:stCondLst>
                                            <p:cond delay="499"/>
                                          </p:stCondLst>
                                        </p:cTn>
                                        <p:tgtEl>
                                          <p:spTgt spid="36"/>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9" presetClass="exit" presetSubtype="0" fill="hold" grpId="1" nodeType="withEffect">
                                  <p:stCondLst>
                                    <p:cond delay="0"/>
                                  </p:stCondLst>
                                  <p:childTnLst>
                                    <p:animEffect transition="out" filter="dissolve">
                                      <p:cBhvr>
                                        <p:cTn id="135" dur="500"/>
                                        <p:tgtEl>
                                          <p:spTgt spid="37"/>
                                        </p:tgtEl>
                                      </p:cBhvr>
                                    </p:animEffect>
                                    <p:set>
                                      <p:cBhvr>
                                        <p:cTn id="136" dur="1" fill="hold">
                                          <p:stCondLst>
                                            <p:cond delay="499"/>
                                          </p:stCondLst>
                                        </p:cTn>
                                        <p:tgtEl>
                                          <p:spTgt spid="37"/>
                                        </p:tgtEl>
                                        <p:attrNameLst>
                                          <p:attrName>style.visibility</p:attrName>
                                        </p:attrNameLst>
                                      </p:cBhvr>
                                      <p:to>
                                        <p:strVal val="hidden"/>
                                      </p:to>
                                    </p:set>
                                  </p:childTnLst>
                                </p:cTn>
                              </p:par>
                              <p:par>
                                <p:cTn id="137" presetID="9" presetClass="exit" presetSubtype="0" fill="hold" grpId="1" nodeType="withEffect">
                                  <p:stCondLst>
                                    <p:cond delay="0"/>
                                  </p:stCondLst>
                                  <p:childTnLst>
                                    <p:animEffect transition="out" filter="dissolve">
                                      <p:cBhvr>
                                        <p:cTn id="138" dur="500"/>
                                        <p:tgtEl>
                                          <p:spTgt spid="17"/>
                                        </p:tgtEl>
                                      </p:cBhvr>
                                    </p:animEffect>
                                    <p:set>
                                      <p:cBhvr>
                                        <p:cTn id="139" dur="1" fill="hold">
                                          <p:stCondLst>
                                            <p:cond delay="499"/>
                                          </p:stCondLst>
                                        </p:cTn>
                                        <p:tgtEl>
                                          <p:spTgt spid="17"/>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9" presetClass="exit" presetSubtype="0" fill="hold" grpId="0" nodeType="clickEffect">
                                  <p:stCondLst>
                                    <p:cond delay="0"/>
                                  </p:stCondLst>
                                  <p:childTnLst>
                                    <p:animEffect transition="out" filter="dissolve">
                                      <p:cBhvr>
                                        <p:cTn id="143" dur="500"/>
                                        <p:tgtEl>
                                          <p:spTgt spid="16"/>
                                        </p:tgtEl>
                                      </p:cBhvr>
                                    </p:animEffect>
                                    <p:set>
                                      <p:cBhvr>
                                        <p:cTn id="144" dur="1" fill="hold">
                                          <p:stCondLst>
                                            <p:cond delay="499"/>
                                          </p:stCondLst>
                                        </p:cTn>
                                        <p:tgtEl>
                                          <p:spTgt spid="16"/>
                                        </p:tgtEl>
                                        <p:attrNameLst>
                                          <p:attrName>style.visibility</p:attrName>
                                        </p:attrNameLst>
                                      </p:cBhvr>
                                      <p:to>
                                        <p:strVal val="hidden"/>
                                      </p:to>
                                    </p:set>
                                  </p:childTnLst>
                                </p:cTn>
                              </p:par>
                              <p:par>
                                <p:cTn id="145" presetID="9" presetClass="exit" presetSubtype="0" fill="hold" grpId="0" nodeType="withEffect">
                                  <p:stCondLst>
                                    <p:cond delay="0"/>
                                  </p:stCondLst>
                                  <p:childTnLst>
                                    <p:animEffect transition="out" filter="dissolve">
                                      <p:cBhvr>
                                        <p:cTn id="146" dur="500"/>
                                        <p:tgtEl>
                                          <p:spTgt spid="13"/>
                                        </p:tgtEl>
                                      </p:cBhvr>
                                    </p:animEffect>
                                    <p:set>
                                      <p:cBhvr>
                                        <p:cTn id="147" dur="1" fill="hold">
                                          <p:stCondLst>
                                            <p:cond delay="499"/>
                                          </p:stCondLst>
                                        </p:cTn>
                                        <p:tgtEl>
                                          <p:spTgt spid="13"/>
                                        </p:tgtEl>
                                        <p:attrNameLst>
                                          <p:attrName>style.visibility</p:attrName>
                                        </p:attrNameLst>
                                      </p:cBhvr>
                                      <p:to>
                                        <p:strVal val="hidden"/>
                                      </p:to>
                                    </p:set>
                                  </p:childTnLst>
                                </p:cTn>
                              </p:par>
                            </p:childTnLst>
                          </p:cTn>
                        </p:par>
                        <p:par>
                          <p:cTn id="148" fill="hold">
                            <p:stCondLst>
                              <p:cond delay="500"/>
                            </p:stCondLst>
                            <p:childTnLst>
                              <p:par>
                                <p:cTn id="149" presetID="9" presetClass="entr" presetSubtype="0" fill="hold" grpId="0" nodeType="afterEffect">
                                  <p:stCondLst>
                                    <p:cond delay="0"/>
                                  </p:stCondLst>
                                  <p:childTnLst>
                                    <p:set>
                                      <p:cBhvr>
                                        <p:cTn id="150" dur="1" fill="hold">
                                          <p:stCondLst>
                                            <p:cond delay="0"/>
                                          </p:stCondLst>
                                        </p:cTn>
                                        <p:tgtEl>
                                          <p:spTgt spid="77"/>
                                        </p:tgtEl>
                                        <p:attrNameLst>
                                          <p:attrName>style.visibility</p:attrName>
                                        </p:attrNameLst>
                                      </p:cBhvr>
                                      <p:to>
                                        <p:strVal val="visible"/>
                                      </p:to>
                                    </p:set>
                                    <p:animEffect transition="in" filter="dissolve">
                                      <p:cBhvr>
                                        <p:cTn id="15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p:bldP spid="16" grpId="0"/>
      <p:bldP spid="32" grpId="0" animBg="1"/>
      <p:bldP spid="32" grpId="1" animBg="1"/>
      <p:bldP spid="33" grpId="0"/>
      <p:bldP spid="33" grpId="1"/>
      <p:bldP spid="35" grpId="0"/>
      <p:bldP spid="35" grpId="1"/>
      <p:bldP spid="36" grpId="0" animBg="1"/>
      <p:bldP spid="36" grpId="1" animBg="1"/>
      <p:bldP spid="37" grpId="0"/>
      <p:bldP spid="37" grpId="1"/>
      <p:bldP spid="38" grpId="0" animBg="1"/>
      <p:bldP spid="38" grpId="1" animBg="1"/>
      <p:bldP spid="17" grpId="0"/>
      <p:bldP spid="17" grpId="1"/>
      <p:bldP spid="39" grpId="0"/>
      <p:bldP spid="39" grpId="1"/>
      <p:bldP spid="40" grpId="0"/>
      <p:bldP spid="40" grpId="1"/>
      <p:bldP spid="41" grpId="0"/>
      <p:bldP spid="41" grpId="1"/>
      <p:bldP spid="42" grpId="0"/>
      <p:bldP spid="42" grpId="1"/>
      <p:bldP spid="43" grpId="0"/>
      <p:bldP spid="43" grpId="1"/>
      <p:bldP spid="74" grpId="0" animBg="1"/>
      <p:bldP spid="76" grpId="0" animBg="1"/>
      <p:bldP spid="7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rocess 5">
            <a:extLst>
              <a:ext uri="{FF2B5EF4-FFF2-40B4-BE49-F238E27FC236}">
                <a16:creationId xmlns:a16="http://schemas.microsoft.com/office/drawing/2014/main" id="{0BE5A726-4E42-3449-82E0-09B8C9DFDEF1}"/>
              </a:ext>
            </a:extLst>
          </p:cNvPr>
          <p:cNvSpPr/>
          <p:nvPr/>
        </p:nvSpPr>
        <p:spPr>
          <a:xfrm>
            <a:off x="0" y="0"/>
            <a:ext cx="12192000" cy="6858000"/>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603B72F8-64A6-7749-926A-F8A7131F0B9D}"/>
              </a:ext>
            </a:extLst>
          </p:cNvPr>
          <p:cNvSpPr txBox="1"/>
          <p:nvPr/>
        </p:nvSpPr>
        <p:spPr>
          <a:xfrm>
            <a:off x="364663" y="731814"/>
            <a:ext cx="3494362"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W</a:t>
            </a:r>
            <a:r>
              <a:rPr lang="en-US" sz="4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eakly</a:t>
            </a:r>
            <a:r>
              <a:rPr lang="en-US" sz="4400"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t>
            </a:r>
            <a:r>
              <a:rPr lang="en-US" sz="4400" b="1"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I</a:t>
            </a:r>
            <a:r>
              <a:rPr lang="en-US" sz="4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nteracting</a:t>
            </a:r>
            <a:r>
              <a:rPr lang="en-US" sz="4400"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t>
            </a:r>
            <a:r>
              <a:rPr lang="en-US" sz="4400" b="1"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M</a:t>
            </a:r>
            <a:r>
              <a:rPr lang="en-US" sz="4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assive</a:t>
            </a:r>
            <a:r>
              <a:rPr lang="en-US" sz="4400"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t>
            </a:r>
            <a:r>
              <a:rPr lang="en-US" sz="4400" b="1"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P</a:t>
            </a:r>
            <a:r>
              <a:rPr lang="en-US" sz="4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article</a:t>
            </a:r>
            <a:r>
              <a:rPr lang="en-US" sz="4400"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 name="Rectangle 4">
            <a:extLst>
              <a:ext uri="{FF2B5EF4-FFF2-40B4-BE49-F238E27FC236}">
                <a16:creationId xmlns:a16="http://schemas.microsoft.com/office/drawing/2014/main" id="{8E49EB70-7CA1-F541-B567-42C289AB87FB}"/>
              </a:ext>
            </a:extLst>
          </p:cNvPr>
          <p:cNvSpPr/>
          <p:nvPr/>
        </p:nvSpPr>
        <p:spPr>
          <a:xfrm>
            <a:off x="3768436" y="963877"/>
            <a:ext cx="8298871" cy="4930246"/>
          </a:xfrm>
          <a:prstGeom prst="rect">
            <a:avLst/>
          </a:prstGeom>
        </p:spPr>
        <p:txBody>
          <a:bodyPr vert="horz" lIns="91440" tIns="45720" rIns="91440" bIns="45720" rtlCol="0" anchor="ctr">
            <a:normAutofit/>
          </a:bodyPr>
          <a:lstStyle/>
          <a:p>
            <a:pPr>
              <a:lnSpc>
                <a:spcPct val="90000"/>
              </a:lnSpc>
              <a:spcAft>
                <a:spcPts val="600"/>
              </a:spcAft>
            </a:pP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WIMPs satisfy all the better established DM characteristics:</a:t>
            </a:r>
          </a:p>
          <a:p>
            <a:pPr marL="342900" indent="-228600">
              <a:lnSpc>
                <a:spcPct val="90000"/>
              </a:lnSpc>
              <a:spcAft>
                <a:spcPts val="600"/>
              </a:spcAft>
              <a:buClr>
                <a:schemeClr val="bg1"/>
              </a:buClr>
              <a:buFont typeface="Arial" panose="020B0604020202020204" pitchFamily="34" charset="0"/>
              <a:buChar char="•"/>
            </a:pPr>
            <a:r>
              <a:rPr lang="en-US" sz="2400" dirty="0">
                <a:solidFill>
                  <a:srgbClr val="FF2100"/>
                </a:solidFill>
                <a:latin typeface="Helvetica Neue" panose="02000503000000020004" pitchFamily="2" charset="0"/>
                <a:ea typeface="Helvetica Neue" panose="02000503000000020004" pitchFamily="2" charset="0"/>
                <a:cs typeface="Helvetica Neue" panose="02000503000000020004" pitchFamily="2" charset="0"/>
              </a:rPr>
              <a:t>They do not feel electromagnetic force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 charge)</a:t>
            </a:r>
          </a:p>
          <a:p>
            <a:pPr marL="342900" indent="-228600">
              <a:lnSpc>
                <a:spcPct val="90000"/>
              </a:lnSpc>
              <a:spcAft>
                <a:spcPts val="600"/>
              </a:spcAft>
              <a:buClr>
                <a:schemeClr val="bg1"/>
              </a:buClr>
              <a:buFont typeface="Arial" panose="020B0604020202020204" pitchFamily="34" charset="0"/>
              <a:buChar char="•"/>
            </a:pPr>
            <a:r>
              <a:rPr lang="en-US" sz="2400" dirty="0">
                <a:solidFill>
                  <a:srgbClr val="FF2100"/>
                </a:solidFill>
                <a:latin typeface="Helvetica Neue" panose="02000503000000020004" pitchFamily="2" charset="0"/>
                <a:ea typeface="Helvetica Neue" panose="02000503000000020004" pitchFamily="2" charset="0"/>
                <a:cs typeface="Helvetica Neue" panose="02000503000000020004" pitchFamily="2" charset="0"/>
              </a:rPr>
              <a:t>They do not feel strong force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(their interaction is not stronger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than the </a:t>
            </a:r>
            <a:r>
              <a:rPr lang="en-US" sz="240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weak</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forces)</a:t>
            </a:r>
          </a:p>
          <a:p>
            <a:pPr marL="342900" indent="-228600">
              <a:lnSpc>
                <a:spcPct val="90000"/>
              </a:lnSpc>
              <a:spcAft>
                <a:spcPts val="600"/>
              </a:spcAft>
              <a:buClr>
                <a:schemeClr val="bg1"/>
              </a:buClr>
              <a:buFont typeface="Arial" panose="020B0604020202020204" pitchFamily="34" charset="0"/>
              <a:buChar char="•"/>
            </a:pPr>
            <a:r>
              <a:rPr lang="en-US" sz="2400" dirty="0">
                <a:solidFill>
                  <a:srgbClr val="FF2100"/>
                </a:solidFill>
                <a:latin typeface="Helvetica Neue" panose="02000503000000020004" pitchFamily="2" charset="0"/>
                <a:ea typeface="Helvetica Neue" panose="02000503000000020004" pitchFamily="2" charset="0"/>
                <a:cs typeface="Helvetica Neue" panose="02000503000000020004" pitchFamily="2" charset="0"/>
              </a:rPr>
              <a:t>Not ordinary matter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(non-baryonic)</a:t>
            </a:r>
          </a:p>
          <a:p>
            <a:pPr marL="342900" indent="-228600">
              <a:lnSpc>
                <a:spcPct val="90000"/>
              </a:lnSpc>
              <a:spcAft>
                <a:spcPts val="600"/>
              </a:spcAft>
              <a:buClr>
                <a:schemeClr val="bg1"/>
              </a:buClr>
              <a:buFont typeface="Arial" panose="020B0604020202020204" pitchFamily="34" charset="0"/>
              <a:buChar char="•"/>
            </a:pPr>
            <a:r>
              <a:rPr lang="en-US" sz="2400" dirty="0">
                <a:solidFill>
                  <a:srgbClr val="4E8F00"/>
                </a:solidFill>
                <a:latin typeface="Helvetica Neue" panose="02000503000000020004" pitchFamily="2" charset="0"/>
                <a:ea typeface="Helvetica Neue" panose="02000503000000020004" pitchFamily="2" charset="0"/>
                <a:cs typeface="Helvetica Neue" panose="02000503000000020004" pitchFamily="2" charset="0"/>
              </a:rPr>
              <a:t>Stable</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(or extremely long lived, comparable with the Universe age)</a:t>
            </a:r>
          </a:p>
          <a:p>
            <a:pPr marL="342900" indent="-228600">
              <a:lnSpc>
                <a:spcPct val="90000"/>
              </a:lnSpc>
              <a:spcAft>
                <a:spcPts val="600"/>
              </a:spcAft>
              <a:buClr>
                <a:schemeClr val="bg1"/>
              </a:buClr>
              <a:buFont typeface="Arial" panose="020B0604020202020204" pitchFamily="34" charset="0"/>
              <a:buChar char="•"/>
            </a:pPr>
            <a:r>
              <a:rPr lang="en-US" sz="2400" dirty="0">
                <a:solidFill>
                  <a:srgbClr val="4E8F00"/>
                </a:solidFill>
                <a:latin typeface="Helvetica Neue" panose="02000503000000020004" pitchFamily="2" charset="0"/>
                <a:ea typeface="Helvetica Neue" panose="02000503000000020004" pitchFamily="2" charset="0"/>
                <a:cs typeface="Helvetica Neue" panose="02000503000000020004" pitchFamily="2" charset="0"/>
              </a:rPr>
              <a:t>Cold</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(slow, velocity not comparable with speed of light)</a:t>
            </a:r>
          </a:p>
          <a:p>
            <a:pPr marL="342900" indent="-228600">
              <a:lnSpc>
                <a:spcPct val="90000"/>
              </a:lnSpc>
              <a:spcAft>
                <a:spcPts val="600"/>
              </a:spcAft>
              <a:buClr>
                <a:schemeClr val="bg1"/>
              </a:buClr>
              <a:buFont typeface="Arial" panose="020B0604020202020204" pitchFamily="34" charset="0"/>
              <a:buChar char="•"/>
            </a:pPr>
            <a:r>
              <a:rPr lang="en-US" sz="2400" dirty="0">
                <a:solidFill>
                  <a:srgbClr val="4E8F00"/>
                </a:solidFill>
                <a:latin typeface="Helvetica Neue" panose="02000503000000020004" pitchFamily="2" charset="0"/>
                <a:ea typeface="Helvetica Neue" panose="02000503000000020004" pitchFamily="2" charset="0"/>
                <a:cs typeface="Helvetica Neue" panose="02000503000000020004" pitchFamily="2" charset="0"/>
              </a:rPr>
              <a:t>Massive</a:t>
            </a:r>
          </a:p>
          <a:p>
            <a:pPr marL="342900" indent="-228600">
              <a:lnSpc>
                <a:spcPct val="90000"/>
              </a:lnSpc>
              <a:spcAft>
                <a:spcPts val="600"/>
              </a:spcAft>
              <a:buFont typeface="Arial" panose="020B0604020202020204" pitchFamily="34" charset="0"/>
              <a:buChar char="•"/>
            </a:pP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8" name="Straight Connector 7">
            <a:extLst>
              <a:ext uri="{FF2B5EF4-FFF2-40B4-BE49-F238E27FC236}">
                <a16:creationId xmlns:a16="http://schemas.microsoft.com/office/drawing/2014/main" id="{58586B82-B75A-8940-A772-6EDFAFD0F573}"/>
              </a:ext>
            </a:extLst>
          </p:cNvPr>
          <p:cNvCxnSpPr/>
          <p:nvPr/>
        </p:nvCxnSpPr>
        <p:spPr>
          <a:xfrm>
            <a:off x="3408220" y="1759528"/>
            <a:ext cx="0" cy="2874818"/>
          </a:xfrm>
          <a:prstGeom prst="line">
            <a:avLst/>
          </a:prstGeom>
          <a:ln>
            <a:solidFill>
              <a:srgbClr val="265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432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5CA91D06-0A58-AF41-8875-C6A96F405675}"/>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bg1">
                    <a:lumMod val="95000"/>
                    <a:lumOff val="5000"/>
                  </a:schemeClr>
                </a:solidFill>
                <a:latin typeface="+mj-lt"/>
                <a:ea typeface="+mj-ea"/>
                <a:cs typeface="+mj-cs"/>
              </a:rPr>
              <a:t>Backup</a:t>
            </a:r>
          </a:p>
        </p:txBody>
      </p:sp>
    </p:spTree>
    <p:extLst>
      <p:ext uri="{BB962C8B-B14F-4D97-AF65-F5344CB8AC3E}">
        <p14:creationId xmlns:p14="http://schemas.microsoft.com/office/powerpoint/2010/main" val="334631916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CFFC98-8876-9444-9CC9-366B5F3EB130}"/>
              </a:ext>
            </a:extLst>
          </p:cNvPr>
          <p:cNvPicPr>
            <a:picLocks noChangeAspect="1"/>
          </p:cNvPicPr>
          <p:nvPr/>
        </p:nvPicPr>
        <p:blipFill rotWithShape="1">
          <a:blip r:embed="rId2"/>
          <a:srcRect t="6197" b="26385"/>
          <a:stretch/>
        </p:blipFill>
        <p:spPr>
          <a:xfrm>
            <a:off x="6829941" y="1920807"/>
            <a:ext cx="5225143" cy="4623515"/>
          </a:xfrm>
          <a:prstGeom prst="rect">
            <a:avLst/>
          </a:prstGeom>
          <a:ln>
            <a:noFill/>
          </a:ln>
          <a:effectLst>
            <a:softEdge rad="112500"/>
          </a:effectLst>
        </p:spPr>
      </p:pic>
      <p:sp>
        <p:nvSpPr>
          <p:cNvPr id="4" name="Rectangle 3">
            <a:extLst>
              <a:ext uri="{FF2B5EF4-FFF2-40B4-BE49-F238E27FC236}">
                <a16:creationId xmlns:a16="http://schemas.microsoft.com/office/drawing/2014/main" id="{E29DB532-177E-3B45-9FA2-37209F3ADA0E}"/>
              </a:ext>
            </a:extLst>
          </p:cNvPr>
          <p:cNvSpPr/>
          <p:nvPr/>
        </p:nvSpPr>
        <p:spPr>
          <a:xfrm>
            <a:off x="4195356" y="215819"/>
            <a:ext cx="4376519" cy="646331"/>
          </a:xfrm>
          <a:prstGeom prst="rect">
            <a:avLst/>
          </a:prstGeom>
        </p:spPr>
        <p:txBody>
          <a:bodyPr wrap="none">
            <a:spAutoFit/>
          </a:bodyPr>
          <a:lstStyle/>
          <a:p>
            <a:r>
              <a:rPr lang="en-GB"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Gravitational lensing</a:t>
            </a:r>
          </a:p>
        </p:txBody>
      </p:sp>
      <p:grpSp>
        <p:nvGrpSpPr>
          <p:cNvPr id="7" name="Group 6">
            <a:extLst>
              <a:ext uri="{FF2B5EF4-FFF2-40B4-BE49-F238E27FC236}">
                <a16:creationId xmlns:a16="http://schemas.microsoft.com/office/drawing/2014/main" id="{4C6D993D-5682-9D47-8FBF-337AE15E8735}"/>
              </a:ext>
            </a:extLst>
          </p:cNvPr>
          <p:cNvGrpSpPr>
            <a:grpSpLocks noChangeAspect="1"/>
          </p:cNvGrpSpPr>
          <p:nvPr/>
        </p:nvGrpSpPr>
        <p:grpSpPr>
          <a:xfrm>
            <a:off x="136916" y="1584271"/>
            <a:ext cx="6655895" cy="5250869"/>
            <a:chOff x="358588" y="1810871"/>
            <a:chExt cx="6512475" cy="4623515"/>
          </a:xfrm>
        </p:grpSpPr>
        <p:pic>
          <p:nvPicPr>
            <p:cNvPr id="10" name="Picture 9">
              <a:extLst>
                <a:ext uri="{FF2B5EF4-FFF2-40B4-BE49-F238E27FC236}">
                  <a16:creationId xmlns:a16="http://schemas.microsoft.com/office/drawing/2014/main" id="{B7A999BA-F494-2E4E-924B-E8FD834C0740}"/>
                </a:ext>
              </a:extLst>
            </p:cNvPr>
            <p:cNvPicPr>
              <a:picLocks noChangeAspect="1"/>
            </p:cNvPicPr>
            <p:nvPr/>
          </p:nvPicPr>
          <p:blipFill rotWithShape="1">
            <a:blip r:embed="rId3"/>
            <a:srcRect t="7724" r="2828"/>
            <a:stretch/>
          </p:blipFill>
          <p:spPr>
            <a:xfrm>
              <a:off x="358588" y="1810871"/>
              <a:ext cx="6512475" cy="4623515"/>
            </a:xfrm>
            <a:prstGeom prst="rect">
              <a:avLst/>
            </a:prstGeom>
          </p:spPr>
        </p:pic>
        <p:pic>
          <p:nvPicPr>
            <p:cNvPr id="12" name="Picture 11">
              <a:extLst>
                <a:ext uri="{FF2B5EF4-FFF2-40B4-BE49-F238E27FC236}">
                  <a16:creationId xmlns:a16="http://schemas.microsoft.com/office/drawing/2014/main" id="{43099A28-AFAC-BD49-BAD5-78033924A643}"/>
                </a:ext>
              </a:extLst>
            </p:cNvPr>
            <p:cNvPicPr>
              <a:picLocks noChangeAspect="1"/>
            </p:cNvPicPr>
            <p:nvPr/>
          </p:nvPicPr>
          <p:blipFill rotWithShape="1">
            <a:blip r:embed="rId3"/>
            <a:srcRect t="77778" r="67393"/>
            <a:stretch/>
          </p:blipFill>
          <p:spPr>
            <a:xfrm>
              <a:off x="3555175" y="1810871"/>
              <a:ext cx="3315887" cy="658009"/>
            </a:xfrm>
            <a:prstGeom prst="rect">
              <a:avLst/>
            </a:prstGeom>
          </p:spPr>
        </p:pic>
      </p:grpSp>
      <p:cxnSp>
        <p:nvCxnSpPr>
          <p:cNvPr id="14" name="Straight Connector 13">
            <a:extLst>
              <a:ext uri="{FF2B5EF4-FFF2-40B4-BE49-F238E27FC236}">
                <a16:creationId xmlns:a16="http://schemas.microsoft.com/office/drawing/2014/main" id="{92B4FD7C-453B-7A4E-9B1F-2393687AFF68}"/>
              </a:ext>
            </a:extLst>
          </p:cNvPr>
          <p:cNvCxnSpPr/>
          <p:nvPr/>
        </p:nvCxnSpPr>
        <p:spPr>
          <a:xfrm>
            <a:off x="2758672" y="1071155"/>
            <a:ext cx="72498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194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grpSp>
        <p:nvGrpSpPr>
          <p:cNvPr id="21" name="Group 20">
            <a:extLst>
              <a:ext uri="{FF2B5EF4-FFF2-40B4-BE49-F238E27FC236}">
                <a16:creationId xmlns:a16="http://schemas.microsoft.com/office/drawing/2014/main" id="{007C2A49-CDFE-7F44-A2DB-77E94B526A1F}"/>
              </a:ext>
            </a:extLst>
          </p:cNvPr>
          <p:cNvGrpSpPr/>
          <p:nvPr/>
        </p:nvGrpSpPr>
        <p:grpSpPr>
          <a:xfrm>
            <a:off x="0" y="1738648"/>
            <a:ext cx="9826580" cy="1690352"/>
            <a:chOff x="0" y="422546"/>
            <a:chExt cx="9826580" cy="1690352"/>
          </a:xfrm>
        </p:grpSpPr>
        <p:sp>
          <p:nvSpPr>
            <p:cNvPr id="20" name="Pentagon 19">
              <a:extLst>
                <a:ext uri="{FF2B5EF4-FFF2-40B4-BE49-F238E27FC236}">
                  <a16:creationId xmlns:a16="http://schemas.microsoft.com/office/drawing/2014/main" id="{384D3F7B-CD07-2846-9FAF-F909691B6738}"/>
                </a:ext>
              </a:extLst>
            </p:cNvPr>
            <p:cNvSpPr/>
            <p:nvPr/>
          </p:nvSpPr>
          <p:spPr>
            <a:xfrm>
              <a:off x="0" y="422546"/>
              <a:ext cx="9826580" cy="16903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CA64CC95-031D-8C46-B319-02C33935E668}"/>
                </a:ext>
              </a:extLst>
            </p:cNvPr>
            <p:cNvSpPr/>
            <p:nvPr/>
          </p:nvSpPr>
          <p:spPr>
            <a:xfrm>
              <a:off x="637572" y="870122"/>
              <a:ext cx="8793303" cy="769441"/>
            </a:xfrm>
            <a:prstGeom prst="rect">
              <a:avLst/>
            </a:prstGeom>
          </p:spPr>
          <p:txBody>
            <a:bodyPr wrap="square">
              <a:spAutoFit/>
            </a:bodyPr>
            <a:lstStyle/>
            <a:p>
              <a:r>
                <a:rPr lang="en-GB" sz="4400" b="1" kern="0" dirty="0">
                  <a:latin typeface="Helvetica Light"/>
                  <a:sym typeface="Helvetica Light"/>
                </a:rPr>
                <a:t>What is our universe made of ?</a:t>
              </a:r>
            </a:p>
          </p:txBody>
        </p:sp>
      </p:grpSp>
    </p:spTree>
    <p:extLst>
      <p:ext uri="{BB962C8B-B14F-4D97-AF65-F5344CB8AC3E}">
        <p14:creationId xmlns:p14="http://schemas.microsoft.com/office/powerpoint/2010/main" val="150735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A1317-594C-C749-ADE2-4C78D221A0EF}"/>
              </a:ext>
            </a:extLst>
          </p:cNvPr>
          <p:cNvPicPr>
            <a:picLocks noChangeAspect="1"/>
          </p:cNvPicPr>
          <p:nvPr/>
        </p:nvPicPr>
        <p:blipFill rotWithShape="1">
          <a:blip r:embed="rId3"/>
          <a:srcRect b="32837"/>
          <a:stretch/>
        </p:blipFill>
        <p:spPr>
          <a:xfrm>
            <a:off x="7115679" y="75304"/>
            <a:ext cx="4993417" cy="3353696"/>
          </a:xfrm>
          <a:prstGeom prst="rect">
            <a:avLst/>
          </a:prstGeom>
        </p:spPr>
      </p:pic>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pic>
        <p:nvPicPr>
          <p:cNvPr id="4" name="Picture 3" descr="A picture containing outdoor, star, object, light&#10;&#10;Description automatically generated">
            <a:extLst>
              <a:ext uri="{FF2B5EF4-FFF2-40B4-BE49-F238E27FC236}">
                <a16:creationId xmlns:a16="http://schemas.microsoft.com/office/drawing/2014/main" id="{D7F5E819-1AA3-004B-8F9A-53BBEBB5C316}"/>
              </a:ext>
            </a:extLst>
          </p:cNvPr>
          <p:cNvPicPr>
            <a:picLocks noChangeAspect="1"/>
          </p:cNvPicPr>
          <p:nvPr/>
        </p:nvPicPr>
        <p:blipFill rotWithShape="1">
          <a:blip r:embed="rId4"/>
          <a:srcRect b="-929"/>
          <a:stretch/>
        </p:blipFill>
        <p:spPr>
          <a:xfrm>
            <a:off x="51516" y="386814"/>
            <a:ext cx="7115679" cy="6209214"/>
          </a:xfrm>
          <a:prstGeom prst="ellipse">
            <a:avLst/>
          </a:prstGeom>
        </p:spPr>
      </p:pic>
      <p:sp>
        <p:nvSpPr>
          <p:cNvPr id="6" name="Rectangle 5">
            <a:extLst>
              <a:ext uri="{FF2B5EF4-FFF2-40B4-BE49-F238E27FC236}">
                <a16:creationId xmlns:a16="http://schemas.microsoft.com/office/drawing/2014/main" id="{C496B15F-BEEA-FC4D-91B2-E8C9E262BF7C}"/>
              </a:ext>
            </a:extLst>
          </p:cNvPr>
          <p:cNvSpPr/>
          <p:nvPr/>
        </p:nvSpPr>
        <p:spPr>
          <a:xfrm>
            <a:off x="-85881" y="6677457"/>
            <a:ext cx="4687698" cy="215444"/>
          </a:xfrm>
          <a:prstGeom prst="rect">
            <a:avLst/>
          </a:prstGeom>
        </p:spPr>
        <p:txBody>
          <a:bodyPr wrap="square">
            <a:spAutoFit/>
          </a:bodyPr>
          <a:lstStyle/>
          <a:p>
            <a:r>
              <a:rPr lang="en-GB" sz="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http://</a:t>
            </a:r>
            <a:r>
              <a:rPr lang="en-GB" sz="8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www.spitzer.caltech.edu</a:t>
            </a:r>
            <a:r>
              <a:rPr lang="en-GB" sz="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/images/1803-ssc2007-10a1-Dwarf-Galaxies-in-the-Coma-Cluster</a:t>
            </a:r>
          </a:p>
        </p:txBody>
      </p:sp>
      <p:grpSp>
        <p:nvGrpSpPr>
          <p:cNvPr id="43" name="Group 42">
            <a:extLst>
              <a:ext uri="{FF2B5EF4-FFF2-40B4-BE49-F238E27FC236}">
                <a16:creationId xmlns:a16="http://schemas.microsoft.com/office/drawing/2014/main" id="{4F1EB121-2016-A64C-85E9-C6A7C53C8CC8}"/>
              </a:ext>
            </a:extLst>
          </p:cNvPr>
          <p:cNvGrpSpPr/>
          <p:nvPr/>
        </p:nvGrpSpPr>
        <p:grpSpPr>
          <a:xfrm>
            <a:off x="7492699" y="3860451"/>
            <a:ext cx="4400918" cy="2709819"/>
            <a:chOff x="7615490" y="3801399"/>
            <a:chExt cx="4400918" cy="2709819"/>
          </a:xfrm>
        </p:grpSpPr>
        <p:pic>
          <p:nvPicPr>
            <p:cNvPr id="42" name="Picture 41">
              <a:extLst>
                <a:ext uri="{FF2B5EF4-FFF2-40B4-BE49-F238E27FC236}">
                  <a16:creationId xmlns:a16="http://schemas.microsoft.com/office/drawing/2014/main" id="{BBB1B59B-393E-984B-BBC2-C373B5DE26EE}"/>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2335"/>
                      </a14:imgEffect>
                      <a14:imgEffect>
                        <a14:saturation sat="400000"/>
                      </a14:imgEffect>
                      <a14:imgEffect>
                        <a14:brightnessContrast bright="62000" contrast="40000"/>
                      </a14:imgEffect>
                    </a14:imgLayer>
                  </a14:imgProps>
                </a:ext>
              </a:extLst>
            </a:blip>
            <a:srcRect l="29103" t="15052" r="31929" b="9961"/>
            <a:stretch/>
          </p:blipFill>
          <p:spPr>
            <a:xfrm>
              <a:off x="8877759" y="3801399"/>
              <a:ext cx="2303676" cy="2057887"/>
            </a:xfrm>
            <a:prstGeom prst="rect">
              <a:avLst/>
            </a:prstGeom>
          </p:spPr>
        </p:pic>
        <p:sp>
          <p:nvSpPr>
            <p:cNvPr id="39" name="Line Callout 1 (Accent Bar) 38">
              <a:extLst>
                <a:ext uri="{FF2B5EF4-FFF2-40B4-BE49-F238E27FC236}">
                  <a16:creationId xmlns:a16="http://schemas.microsoft.com/office/drawing/2014/main" id="{CB8A382D-F396-3347-A861-7520258838DD}"/>
                </a:ext>
              </a:extLst>
            </p:cNvPr>
            <p:cNvSpPr/>
            <p:nvPr/>
          </p:nvSpPr>
          <p:spPr>
            <a:xfrm>
              <a:off x="7615490" y="4655027"/>
              <a:ext cx="1043608" cy="303887"/>
            </a:xfrm>
            <a:prstGeom prst="accentCallout1">
              <a:avLst>
                <a:gd name="adj1" fmla="val 61269"/>
                <a:gd name="adj2" fmla="val 95476"/>
                <a:gd name="adj3" fmla="val 89606"/>
                <a:gd name="adj4" fmla="val 167381"/>
              </a:avLst>
            </a:prstGeom>
            <a:noFill/>
            <a:ln w="158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electrons</a:t>
              </a:r>
            </a:p>
          </p:txBody>
        </p:sp>
        <p:sp>
          <p:nvSpPr>
            <p:cNvPr id="40" name="Line Callout 1 (Accent Bar) 39">
              <a:extLst>
                <a:ext uri="{FF2B5EF4-FFF2-40B4-BE49-F238E27FC236}">
                  <a16:creationId xmlns:a16="http://schemas.microsoft.com/office/drawing/2014/main" id="{07177CDD-A9C0-524F-96B3-73D1A104BB55}"/>
                </a:ext>
              </a:extLst>
            </p:cNvPr>
            <p:cNvSpPr/>
            <p:nvPr/>
          </p:nvSpPr>
          <p:spPr>
            <a:xfrm>
              <a:off x="10361544" y="6207331"/>
              <a:ext cx="1043608" cy="303887"/>
            </a:xfrm>
            <a:prstGeom prst="accentCallout1">
              <a:avLst>
                <a:gd name="adj1" fmla="val 18749"/>
                <a:gd name="adj2" fmla="val 10714"/>
                <a:gd name="adj3" fmla="val -430430"/>
                <a:gd name="adj4" fmla="val -29762"/>
              </a:avLst>
            </a:prstGeom>
            <a:noFill/>
            <a:ln w="15875" cmpd="sng">
              <a:solidFill>
                <a:schemeClr val="bg1"/>
              </a:solidFill>
              <a:prstDash val="sysDash"/>
              <a:extLst>
                <a:ext uri="{C807C97D-BFC1-408E-A445-0C87EB9F89A2}">
                  <ask:lineSketchStyleProps xmlns:ask="http://schemas.microsoft.com/office/drawing/2018/sketchyshapes" sd="1219033472">
                    <a:custGeom>
                      <a:avLst/>
                      <a:gdLst>
                        <a:gd name="connsiteX0" fmla="*/ 0 w 1043608"/>
                        <a:gd name="connsiteY0" fmla="*/ 0 h 303887"/>
                        <a:gd name="connsiteX1" fmla="*/ 1043608 w 1043608"/>
                        <a:gd name="connsiteY1" fmla="*/ 0 h 303887"/>
                        <a:gd name="connsiteX2" fmla="*/ 1043608 w 1043608"/>
                        <a:gd name="connsiteY2" fmla="*/ 303887 h 303887"/>
                        <a:gd name="connsiteX3" fmla="*/ 0 w 1043608"/>
                        <a:gd name="connsiteY3" fmla="*/ 303887 h 303887"/>
                        <a:gd name="connsiteX4" fmla="*/ 0 w 1043608"/>
                        <a:gd name="connsiteY4" fmla="*/ 0 h 303887"/>
                        <a:gd name="connsiteX0" fmla="*/ 111812 w 1043608"/>
                        <a:gd name="connsiteY0" fmla="*/ 0 h 303887"/>
                        <a:gd name="connsiteX1" fmla="*/ 111812 w 1043608"/>
                        <a:gd name="connsiteY1" fmla="*/ 303887 h 303887"/>
                        <a:gd name="connsiteX2" fmla="*/ 111812 w 1043608"/>
                        <a:gd name="connsiteY2" fmla="*/ 0 h 303887"/>
                        <a:gd name="connsiteX0" fmla="*/ 111812 w 1043608"/>
                        <a:gd name="connsiteY0" fmla="*/ 56976 h 303887"/>
                        <a:gd name="connsiteX1" fmla="*/ -549136 w 1043608"/>
                        <a:gd name="connsiteY1" fmla="*/ -940272 h 303887"/>
                      </a:gdLst>
                      <a:ahLst/>
                      <a:cxnLst>
                        <a:cxn ang="0">
                          <a:pos x="connsiteX0" y="connsiteY0"/>
                        </a:cxn>
                        <a:cxn ang="0">
                          <a:pos x="connsiteX1" y="connsiteY1"/>
                        </a:cxn>
                      </a:cxnLst>
                      <a:rect l="l" t="t" r="r" b="b"/>
                      <a:pathLst>
                        <a:path w="1043608" h="303887" stroke="0" extrusionOk="0">
                          <a:moveTo>
                            <a:pt x="0" y="0"/>
                          </a:moveTo>
                          <a:cubicBezTo>
                            <a:pt x="471075" y="-41260"/>
                            <a:pt x="803635" y="-70838"/>
                            <a:pt x="1043608" y="0"/>
                          </a:cubicBezTo>
                          <a:cubicBezTo>
                            <a:pt x="1069625" y="91199"/>
                            <a:pt x="1034746" y="208161"/>
                            <a:pt x="1043608" y="303887"/>
                          </a:cubicBezTo>
                          <a:cubicBezTo>
                            <a:pt x="748592" y="279649"/>
                            <a:pt x="217617" y="216412"/>
                            <a:pt x="0" y="303887"/>
                          </a:cubicBezTo>
                          <a:cubicBezTo>
                            <a:pt x="-3971" y="164495"/>
                            <a:pt x="-1881" y="90529"/>
                            <a:pt x="0" y="0"/>
                          </a:cubicBezTo>
                          <a:close/>
                        </a:path>
                        <a:path w="1043608" h="303887" fill="none" extrusionOk="0">
                          <a:moveTo>
                            <a:pt x="111812" y="0"/>
                          </a:moveTo>
                          <a:cubicBezTo>
                            <a:pt x="137479" y="87830"/>
                            <a:pt x="109774" y="176707"/>
                            <a:pt x="111812" y="303887"/>
                          </a:cubicBezTo>
                          <a:cubicBezTo>
                            <a:pt x="137601" y="238123"/>
                            <a:pt x="125501" y="52620"/>
                            <a:pt x="111812" y="0"/>
                          </a:cubicBezTo>
                          <a:close/>
                        </a:path>
                        <a:path w="1043608" h="303887" fill="none" extrusionOk="0">
                          <a:moveTo>
                            <a:pt x="111812" y="56976"/>
                          </a:moveTo>
                          <a:cubicBezTo>
                            <a:pt x="-220956" y="-291037"/>
                            <a:pt x="-287110" y="-681992"/>
                            <a:pt x="-549136" y="-940272"/>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protons</a:t>
              </a:r>
            </a:p>
          </p:txBody>
        </p:sp>
        <p:sp>
          <p:nvSpPr>
            <p:cNvPr id="41" name="Line Callout 1 (Accent Bar) 40">
              <a:extLst>
                <a:ext uri="{FF2B5EF4-FFF2-40B4-BE49-F238E27FC236}">
                  <a16:creationId xmlns:a16="http://schemas.microsoft.com/office/drawing/2014/main" id="{2005D372-B773-EF4F-AA8C-F9A9200E11FF}"/>
                </a:ext>
              </a:extLst>
            </p:cNvPr>
            <p:cNvSpPr/>
            <p:nvPr/>
          </p:nvSpPr>
          <p:spPr>
            <a:xfrm>
              <a:off x="10972800" y="5567708"/>
              <a:ext cx="1043608" cy="303887"/>
            </a:xfrm>
            <a:prstGeom prst="accentCallout1">
              <a:avLst>
                <a:gd name="adj1" fmla="val 25290"/>
                <a:gd name="adj2" fmla="val 7857"/>
                <a:gd name="adj3" fmla="val -230918"/>
                <a:gd name="adj4" fmla="val -80238"/>
              </a:avLst>
            </a:prstGeom>
            <a:noFill/>
            <a:ln w="158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neutrons</a:t>
              </a:r>
            </a:p>
          </p:txBody>
        </p:sp>
      </p:grpSp>
      <p:sp>
        <p:nvSpPr>
          <p:cNvPr id="2" name="Rectangle 1">
            <a:extLst>
              <a:ext uri="{FF2B5EF4-FFF2-40B4-BE49-F238E27FC236}">
                <a16:creationId xmlns:a16="http://schemas.microsoft.com/office/drawing/2014/main" id="{DE383C9C-066F-DA41-BE4C-D296A38F9ED6}"/>
              </a:ext>
            </a:extLst>
          </p:cNvPr>
          <p:cNvSpPr/>
          <p:nvPr/>
        </p:nvSpPr>
        <p:spPr>
          <a:xfrm>
            <a:off x="1518360" y="5778703"/>
            <a:ext cx="1479215" cy="338554"/>
          </a:xfrm>
          <a:prstGeom prst="rect">
            <a:avLst/>
          </a:prstGeom>
        </p:spPr>
        <p:txBody>
          <a:bodyPr wrap="square">
            <a:spAutoFit/>
          </a:bodyPr>
          <a:lstStyle/>
          <a:p>
            <a:r>
              <a:rPr lang="it-IT"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Coma Cluster</a:t>
            </a:r>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1930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559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graphicFrame>
        <p:nvGraphicFramePr>
          <p:cNvPr id="4" name="Chart 3">
            <a:extLst>
              <a:ext uri="{FF2B5EF4-FFF2-40B4-BE49-F238E27FC236}">
                <a16:creationId xmlns:a16="http://schemas.microsoft.com/office/drawing/2014/main" id="{12010020-B85E-054F-9DB6-43CDA89970B8}"/>
              </a:ext>
            </a:extLst>
          </p:cNvPr>
          <p:cNvGraphicFramePr/>
          <p:nvPr>
            <p:extLst>
              <p:ext uri="{D42A27DB-BD31-4B8C-83A1-F6EECF244321}">
                <p14:modId xmlns:p14="http://schemas.microsoft.com/office/powerpoint/2010/main" val="2613172073"/>
              </p:ext>
            </p:extLst>
          </p:nvPr>
        </p:nvGraphicFramePr>
        <p:xfrm>
          <a:off x="-1759607" y="-655599"/>
          <a:ext cx="12098482" cy="662618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DCC6ED5-3368-6E44-864A-168DB86027D0}"/>
              </a:ext>
            </a:extLst>
          </p:cNvPr>
          <p:cNvSpPr/>
          <p:nvPr/>
        </p:nvSpPr>
        <p:spPr>
          <a:xfrm>
            <a:off x="0" y="6237515"/>
            <a:ext cx="6446637" cy="646331"/>
          </a:xfrm>
          <a:prstGeom prst="rect">
            <a:avLst/>
          </a:prstGeom>
        </p:spPr>
        <p:txBody>
          <a:bodyPr wrap="square">
            <a:spAutoFit/>
          </a:bodyPr>
          <a:lstStyle/>
          <a:p>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we</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know</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drop</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we</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don't</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know</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ocean</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a:p>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Isaac Newton</a:t>
            </a:r>
            <a:endParaRPr lang="en-GB"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1" name="Group 10">
            <a:extLst>
              <a:ext uri="{FF2B5EF4-FFF2-40B4-BE49-F238E27FC236}">
                <a16:creationId xmlns:a16="http://schemas.microsoft.com/office/drawing/2014/main" id="{F1456D8C-E6FA-484C-ABE9-91A176F04B9A}"/>
              </a:ext>
            </a:extLst>
          </p:cNvPr>
          <p:cNvGrpSpPr/>
          <p:nvPr/>
        </p:nvGrpSpPr>
        <p:grpSpPr>
          <a:xfrm>
            <a:off x="7781054" y="2158601"/>
            <a:ext cx="4410946" cy="4699399"/>
            <a:chOff x="7781054" y="2158601"/>
            <a:chExt cx="4410946" cy="4699399"/>
          </a:xfrm>
        </p:grpSpPr>
        <p:pic>
          <p:nvPicPr>
            <p:cNvPr id="20" name="Picture 19">
              <a:extLst>
                <a:ext uri="{FF2B5EF4-FFF2-40B4-BE49-F238E27FC236}">
                  <a16:creationId xmlns:a16="http://schemas.microsoft.com/office/drawing/2014/main" id="{7236D6BB-E49D-5E49-B815-8AC3E0F8FF73}"/>
                </a:ext>
              </a:extLst>
            </p:cNvPr>
            <p:cNvPicPr>
              <a:picLocks noChangeAspect="1"/>
            </p:cNvPicPr>
            <p:nvPr/>
          </p:nvPicPr>
          <p:blipFill rotWithShape="1">
            <a:blip r:embed="rId4"/>
            <a:srcRect t="22563" r="4237" b="-1"/>
            <a:stretch/>
          </p:blipFill>
          <p:spPr>
            <a:xfrm>
              <a:off x="7781054" y="2176530"/>
              <a:ext cx="4410946" cy="4681470"/>
            </a:xfrm>
            <a:prstGeom prst="rect">
              <a:avLst/>
            </a:prstGeom>
            <a:ln>
              <a:noFill/>
            </a:ln>
            <a:effectLst>
              <a:softEdge rad="112500"/>
            </a:effectLst>
          </p:spPr>
        </p:pic>
        <p:sp>
          <p:nvSpPr>
            <p:cNvPr id="9" name="Rectangle 8">
              <a:extLst>
                <a:ext uri="{FF2B5EF4-FFF2-40B4-BE49-F238E27FC236}">
                  <a16:creationId xmlns:a16="http://schemas.microsoft.com/office/drawing/2014/main" id="{6BFFE601-6846-BC45-AE4E-63AAB49C0ACF}"/>
                </a:ext>
              </a:extLst>
            </p:cNvPr>
            <p:cNvSpPr/>
            <p:nvPr/>
          </p:nvSpPr>
          <p:spPr>
            <a:xfrm rot="16200000">
              <a:off x="10623405" y="3433469"/>
              <a:ext cx="2795958" cy="246221"/>
            </a:xfrm>
            <a:prstGeom prst="rect">
              <a:avLst/>
            </a:prstGeom>
          </p:spPr>
          <p:txBody>
            <a:bodyPr wrap="none">
              <a:spAutoFit/>
            </a:bodyPr>
            <a:lstStyle/>
            <a:p>
              <a:r>
                <a:rPr lang="en-GB" sz="1000" dirty="0">
                  <a:latin typeface="Helvetica Neue" panose="02000503000000020004" pitchFamily="2" charset="0"/>
                  <a:ea typeface="Helvetica Neue" panose="02000503000000020004" pitchFamily="2" charset="0"/>
                  <a:cs typeface="Helvetica Neue" panose="02000503000000020004" pitchFamily="2" charset="0"/>
                </a:rPr>
                <a:t>http://</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phdcomics.com</a:t>
              </a:r>
              <a:r>
                <a:rPr lang="en-GB" sz="1000" dirty="0">
                  <a:latin typeface="Helvetica Neue" panose="02000503000000020004" pitchFamily="2" charset="0"/>
                  <a:ea typeface="Helvetica Neue" panose="02000503000000020004" pitchFamily="2" charset="0"/>
                  <a:cs typeface="Helvetica Neue" panose="02000503000000020004" pitchFamily="2" charset="0"/>
                </a:rPr>
                <a:t>/tv/?pl=</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thingsexplained</a:t>
              </a:r>
              <a:endParaRPr lang="en-GB" sz="100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 name="Rectangle 1">
            <a:extLst>
              <a:ext uri="{FF2B5EF4-FFF2-40B4-BE49-F238E27FC236}">
                <a16:creationId xmlns:a16="http://schemas.microsoft.com/office/drawing/2014/main" id="{F1605D17-DABA-9843-B44D-D1606F048597}"/>
              </a:ext>
            </a:extLst>
          </p:cNvPr>
          <p:cNvSpPr/>
          <p:nvPr/>
        </p:nvSpPr>
        <p:spPr>
          <a:xfrm>
            <a:off x="5643457" y="257666"/>
            <a:ext cx="6096000" cy="1384995"/>
          </a:xfrm>
          <a:prstGeom prst="rect">
            <a:avLst/>
          </a:prstGeom>
        </p:spPr>
        <p:txBody>
          <a:bodyPr>
            <a:spAutoFit/>
          </a:bodyPr>
          <a:lstStyle/>
          <a:p>
            <a:pPr algn="ctr">
              <a:defRPr sz="1197" b="0" i="0" u="none" strike="noStrike" kern="1200" baseline="0">
                <a:solidFill>
                  <a:prstClr val="black">
                    <a:lumMod val="75000"/>
                    <a:lumOff val="25000"/>
                  </a:prstClr>
                </a:solidFill>
                <a:latin typeface="+mn-lt"/>
                <a:ea typeface="+mn-ea"/>
                <a:cs typeface="+mn-cs"/>
              </a:defRPr>
            </a:pPr>
            <a:fld id="{AABD105B-12D2-CC4A-A231-5AC01EB28C34}" type="CATEGORYNAME">
              <a:rPr lang="en-US" sz="2800" b="1">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pPr algn="ctr">
                <a:defRPr sz="1197" b="0" i="0" u="none" strike="noStrike" kern="1200" baseline="0">
                  <a:solidFill>
                    <a:prstClr val="black">
                      <a:lumMod val="75000"/>
                      <a:lumOff val="25000"/>
                    </a:prstClr>
                  </a:solidFill>
                  <a:latin typeface="+mn-lt"/>
                  <a:ea typeface="+mn-ea"/>
                  <a:cs typeface="+mn-cs"/>
                </a:defRPr>
              </a:pPr>
              <a:t>Ordinary matter</a:t>
            </a:fld>
            <a:r>
              <a:rPr lang="en-US" sz="28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800" b="1" dirty="0" err="1">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gas,planets,stars,galaxies</a:t>
            </a:r>
            <a:r>
              <a:rPr lang="en-US" sz="28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
</a:t>
            </a:r>
            <a:fld id="{C1135C17-A841-8E4F-B8CD-D2F78BB62982}" type="PERCENTAGE">
              <a:rPr lang="en-US" sz="2800" b="1">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pPr algn="ctr">
                <a:defRPr sz="1197" b="0" i="0" u="none" strike="noStrike" kern="1200" baseline="0">
                  <a:solidFill>
                    <a:prstClr val="black">
                      <a:lumMod val="75000"/>
                      <a:lumOff val="25000"/>
                    </a:prstClr>
                  </a:solidFill>
                  <a:latin typeface="+mn-lt"/>
                  <a:ea typeface="+mn-ea"/>
                  <a:cs typeface="+mn-cs"/>
                </a:defRPr>
              </a:pPr>
              <a:t>15%</a:t>
            </a:fld>
            <a:endParaRPr lang="en-US" sz="28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5672A0CB-BF4E-DB43-A7B7-0193A73DBB54}"/>
              </a:ext>
            </a:extLst>
          </p:cNvPr>
          <p:cNvSpPr/>
          <p:nvPr/>
        </p:nvSpPr>
        <p:spPr>
          <a:xfrm>
            <a:off x="1631508" y="3838968"/>
            <a:ext cx="2909544" cy="954107"/>
          </a:xfrm>
          <a:prstGeom prst="rect">
            <a:avLst/>
          </a:prstGeom>
        </p:spPr>
        <p:txBody>
          <a:bodyPr wrap="square">
            <a:spAutoFit/>
          </a:bodyPr>
          <a:lstStyle/>
          <a:p>
            <a:pPr algn="ctr">
              <a:defRPr sz="1197" b="0" i="0" u="none" strike="noStrike" kern="1200" baseline="0">
                <a:solidFill>
                  <a:prstClr val="black">
                    <a:lumMod val="75000"/>
                    <a:lumOff val="25000"/>
                  </a:prstClr>
                </a:solidFill>
                <a:latin typeface="+mn-lt"/>
                <a:ea typeface="+mn-ea"/>
                <a:cs typeface="+mn-cs"/>
              </a:defRPr>
            </a:pPr>
            <a:fld id="{25C28D29-B283-6340-8D5B-FA96C2376281}" type="CATEGORYNAME">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lgn="ctr">
                <a:defRPr sz="1197" b="0" i="0" u="none" strike="noStrike" kern="1200" baseline="0">
                  <a:solidFill>
                    <a:prstClr val="black">
                      <a:lumMod val="75000"/>
                      <a:lumOff val="25000"/>
                    </a:prstClr>
                  </a:solidFill>
                  <a:latin typeface="+mn-lt"/>
                  <a:ea typeface="+mn-ea"/>
                  <a:cs typeface="+mn-cs"/>
                </a:defRPr>
              </a:pPr>
              <a:t>Dark Matter</a:t>
            </a:fld>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fld id="{FBB189B5-6DC0-2A44-A64F-BC4EE9C1A1D8}" type="PERCENTAGE">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lgn="ctr">
                <a:defRPr sz="1197" b="0" i="0" u="none" strike="noStrike" kern="1200" baseline="0">
                  <a:solidFill>
                    <a:prstClr val="black">
                      <a:lumMod val="75000"/>
                      <a:lumOff val="25000"/>
                    </a:prstClr>
                  </a:solidFill>
                  <a:latin typeface="+mn-lt"/>
                  <a:ea typeface="+mn-ea"/>
                  <a:cs typeface="+mn-cs"/>
                </a:defRPr>
              </a:pPr>
              <a:t>85%</a:t>
            </a:fld>
            <a:endPar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Straight Connector 9">
            <a:extLst>
              <a:ext uri="{FF2B5EF4-FFF2-40B4-BE49-F238E27FC236}">
                <a16:creationId xmlns:a16="http://schemas.microsoft.com/office/drawing/2014/main" id="{3DD3B3FB-DC28-8C48-94B5-158B4943AF0A}"/>
              </a:ext>
            </a:extLst>
          </p:cNvPr>
          <p:cNvCxnSpPr/>
          <p:nvPr/>
        </p:nvCxnSpPr>
        <p:spPr>
          <a:xfrm flipV="1">
            <a:off x="5247861" y="1073426"/>
            <a:ext cx="1087565" cy="463826"/>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932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grpSp>
        <p:nvGrpSpPr>
          <p:cNvPr id="21" name="Group 20">
            <a:extLst>
              <a:ext uri="{FF2B5EF4-FFF2-40B4-BE49-F238E27FC236}">
                <a16:creationId xmlns:a16="http://schemas.microsoft.com/office/drawing/2014/main" id="{007C2A49-CDFE-7F44-A2DB-77E94B526A1F}"/>
              </a:ext>
            </a:extLst>
          </p:cNvPr>
          <p:cNvGrpSpPr/>
          <p:nvPr/>
        </p:nvGrpSpPr>
        <p:grpSpPr>
          <a:xfrm>
            <a:off x="0" y="1738648"/>
            <a:ext cx="10472738" cy="1690352"/>
            <a:chOff x="0" y="422546"/>
            <a:chExt cx="9826580" cy="1690352"/>
          </a:xfrm>
        </p:grpSpPr>
        <p:sp>
          <p:nvSpPr>
            <p:cNvPr id="20" name="Pentagon 19">
              <a:extLst>
                <a:ext uri="{FF2B5EF4-FFF2-40B4-BE49-F238E27FC236}">
                  <a16:creationId xmlns:a16="http://schemas.microsoft.com/office/drawing/2014/main" id="{384D3F7B-CD07-2846-9FAF-F909691B6738}"/>
                </a:ext>
              </a:extLst>
            </p:cNvPr>
            <p:cNvSpPr/>
            <p:nvPr/>
          </p:nvSpPr>
          <p:spPr>
            <a:xfrm>
              <a:off x="0" y="422546"/>
              <a:ext cx="9826580" cy="16903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CA64CC95-031D-8C46-B319-02C33935E668}"/>
                </a:ext>
              </a:extLst>
            </p:cNvPr>
            <p:cNvSpPr/>
            <p:nvPr/>
          </p:nvSpPr>
          <p:spPr>
            <a:xfrm>
              <a:off x="637572" y="870122"/>
              <a:ext cx="8793303" cy="769441"/>
            </a:xfrm>
            <a:prstGeom prst="rect">
              <a:avLst/>
            </a:prstGeom>
          </p:spPr>
          <p:txBody>
            <a:bodyPr wrap="square">
              <a:spAutoFit/>
            </a:bodyPr>
            <a:lstStyle/>
            <a:p>
              <a:r>
                <a:rPr lang="en-GB" sz="4400" b="1" kern="0" dirty="0">
                  <a:latin typeface="Helvetica Light"/>
                  <a:sym typeface="Helvetica Light"/>
                </a:rPr>
                <a:t>Why the Dark Matter hypothesis ?</a:t>
              </a:r>
            </a:p>
          </p:txBody>
        </p:sp>
      </p:grpSp>
    </p:spTree>
    <p:extLst>
      <p:ext uri="{BB962C8B-B14F-4D97-AF65-F5344CB8AC3E}">
        <p14:creationId xmlns:p14="http://schemas.microsoft.com/office/powerpoint/2010/main" val="304834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pic>
        <p:nvPicPr>
          <p:cNvPr id="2" name="Picture 1">
            <a:extLst>
              <a:ext uri="{FF2B5EF4-FFF2-40B4-BE49-F238E27FC236}">
                <a16:creationId xmlns:a16="http://schemas.microsoft.com/office/drawing/2014/main" id="{EC4FBA28-D084-3849-9274-A2BBAEB4F4C7}"/>
              </a:ext>
            </a:extLst>
          </p:cNvPr>
          <p:cNvPicPr>
            <a:picLocks noChangeAspect="1"/>
          </p:cNvPicPr>
          <p:nvPr/>
        </p:nvPicPr>
        <p:blipFill>
          <a:blip r:embed="rId3"/>
          <a:stretch>
            <a:fillRect/>
          </a:stretch>
        </p:blipFill>
        <p:spPr>
          <a:xfrm>
            <a:off x="649710" y="1450525"/>
            <a:ext cx="4584657" cy="5267477"/>
          </a:xfrm>
          <a:prstGeom prst="rect">
            <a:avLst/>
          </a:prstGeom>
        </p:spPr>
      </p:pic>
      <p:pic>
        <p:nvPicPr>
          <p:cNvPr id="3" name="Picture 2">
            <a:extLst>
              <a:ext uri="{FF2B5EF4-FFF2-40B4-BE49-F238E27FC236}">
                <a16:creationId xmlns:a16="http://schemas.microsoft.com/office/drawing/2014/main" id="{7F3246A7-0344-724C-82A4-A10BD58DE60D}"/>
              </a:ext>
            </a:extLst>
          </p:cNvPr>
          <p:cNvPicPr>
            <a:picLocks noChangeAspect="1"/>
          </p:cNvPicPr>
          <p:nvPr/>
        </p:nvPicPr>
        <p:blipFill rotWithShape="1">
          <a:blip r:embed="rId4"/>
          <a:srcRect l="-17" r="4585"/>
          <a:stretch/>
        </p:blipFill>
        <p:spPr>
          <a:xfrm>
            <a:off x="6759135" y="1450525"/>
            <a:ext cx="4586400" cy="5267477"/>
          </a:xfrm>
          <a:prstGeom prst="rect">
            <a:avLst/>
          </a:prstGeom>
        </p:spPr>
      </p:pic>
      <p:sp>
        <p:nvSpPr>
          <p:cNvPr id="9" name="TextBox 8">
            <a:extLst>
              <a:ext uri="{FF2B5EF4-FFF2-40B4-BE49-F238E27FC236}">
                <a16:creationId xmlns:a16="http://schemas.microsoft.com/office/drawing/2014/main" id="{DE023994-A5F4-C446-A9D1-A26CEA5FB50E}"/>
              </a:ext>
            </a:extLst>
          </p:cNvPr>
          <p:cNvSpPr txBox="1"/>
          <p:nvPr/>
        </p:nvSpPr>
        <p:spPr>
          <a:xfrm>
            <a:off x="545206" y="149365"/>
            <a:ext cx="4875879" cy="2143406"/>
          </a:xfrm>
          <a:prstGeom prst="rect">
            <a:avLst/>
          </a:prstGeom>
        </p:spPr>
        <p:txBody>
          <a:bodyPr vert="horz" lIns="91440" tIns="45720" rIns="91440" bIns="45720" rtlCol="0" anchor="t">
            <a:normAutofit/>
          </a:bodyPr>
          <a:lstStyle/>
          <a:p>
            <a:pPr marL="57150">
              <a:lnSpc>
                <a:spcPct val="90000"/>
              </a:lnSpc>
              <a:spcAft>
                <a:spcPts val="600"/>
              </a:spcAft>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1933,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Fritz Zwicky : first evidence </a:t>
            </a: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of a mysterious mass he called “dark matter”, studying the velocity dispersion of a galaxy cluster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Coma Cluster</a:t>
            </a: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2" name="TextBox 11">
            <a:extLst>
              <a:ext uri="{FF2B5EF4-FFF2-40B4-BE49-F238E27FC236}">
                <a16:creationId xmlns:a16="http://schemas.microsoft.com/office/drawing/2014/main" id="{417CB6F8-CA0D-BE41-9EB4-2BC0094F6E57}"/>
              </a:ext>
            </a:extLst>
          </p:cNvPr>
          <p:cNvSpPr txBox="1"/>
          <p:nvPr/>
        </p:nvSpPr>
        <p:spPr>
          <a:xfrm>
            <a:off x="6759135" y="149365"/>
            <a:ext cx="4584658" cy="2247908"/>
          </a:xfrm>
          <a:prstGeom prst="rect">
            <a:avLst/>
          </a:prstGeom>
        </p:spPr>
        <p:txBody>
          <a:bodyPr vert="horz" lIns="91440" tIns="45720" rIns="91440" bIns="45720" rtlCol="0" anchor="t">
            <a:normAutofit/>
          </a:bodyPr>
          <a:lstStyle/>
          <a:p>
            <a:pPr marL="57150">
              <a:lnSpc>
                <a:spcPct val="90000"/>
              </a:lnSpc>
              <a:spcAft>
                <a:spcPts val="600"/>
              </a:spcAft>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1970,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Vera Rubin </a:t>
            </a:r>
            <a:r>
              <a:rPr lang="en-U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n-US" sz="2000" dirty="0">
                <a:solidFill>
                  <a:srgbClr val="265591"/>
                </a:solidFill>
                <a:latin typeface="Helvetica Neue" panose="02000503000000020004" pitchFamily="2" charset="0"/>
                <a:ea typeface="Helvetica Neue" panose="02000503000000020004" pitchFamily="2" charset="0"/>
                <a:cs typeface="Helvetica Neue" panose="02000503000000020004" pitchFamily="2" charset="0"/>
              </a:rPr>
              <a:t> </a:t>
            </a: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discovers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further evidence</a:t>
            </a: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of Dark Matter, studying the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galaxy rotation curves</a:t>
            </a:r>
          </a:p>
        </p:txBody>
      </p:sp>
    </p:spTree>
    <p:extLst>
      <p:ext uri="{BB962C8B-B14F-4D97-AF65-F5344CB8AC3E}">
        <p14:creationId xmlns:p14="http://schemas.microsoft.com/office/powerpoint/2010/main" val="2958056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0218649-7208-F045-B19D-348D67B8BEC0}"/>
              </a:ext>
            </a:extLst>
          </p:cNvPr>
          <p:cNvGrpSpPr/>
          <p:nvPr/>
        </p:nvGrpSpPr>
        <p:grpSpPr>
          <a:xfrm>
            <a:off x="1585670" y="508821"/>
            <a:ext cx="9682621" cy="369332"/>
            <a:chOff x="2247385" y="319838"/>
            <a:chExt cx="9682621" cy="369332"/>
          </a:xfrm>
        </p:grpSpPr>
        <p:sp>
          <p:nvSpPr>
            <p:cNvPr id="4" name="Rectangle 3">
              <a:extLst>
                <a:ext uri="{FF2B5EF4-FFF2-40B4-BE49-F238E27FC236}">
                  <a16:creationId xmlns:a16="http://schemas.microsoft.com/office/drawing/2014/main" id="{E8A90C19-DA1D-7B4B-BBA3-82672FEB3303}"/>
                </a:ext>
              </a:extLst>
            </p:cNvPr>
            <p:cNvSpPr/>
            <p:nvPr/>
          </p:nvSpPr>
          <p:spPr>
            <a:xfrm>
              <a:off x="2247385" y="319838"/>
              <a:ext cx="3131763" cy="369332"/>
            </a:xfrm>
            <a:prstGeom prst="rect">
              <a:avLst/>
            </a:prstGeom>
          </p:spPr>
          <p:txBody>
            <a:bodyPr wrap="square">
              <a:spAutoFit/>
            </a:bodyPr>
            <a:lstStyle/>
            <a:p>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Galaxy</a:t>
              </a:r>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without</a:t>
              </a:r>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dark </a:t>
              </a:r>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matter</a:t>
              </a:r>
              <a:endParaRPr lang="en-GB"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66CF0176-95CF-4F48-B8CD-2E4BBEECC474}"/>
                </a:ext>
              </a:extLst>
            </p:cNvPr>
            <p:cNvSpPr/>
            <p:nvPr/>
          </p:nvSpPr>
          <p:spPr>
            <a:xfrm>
              <a:off x="7393415" y="319838"/>
              <a:ext cx="4536591" cy="369332"/>
            </a:xfrm>
            <a:prstGeom prst="rect">
              <a:avLst/>
            </a:prstGeom>
          </p:spPr>
          <p:txBody>
            <a:bodyPr wrap="square">
              <a:spAutoFit/>
            </a:bodyPr>
            <a:lstStyle/>
            <a:p>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Galaxy</a:t>
              </a:r>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with the </a:t>
              </a:r>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presence</a:t>
              </a:r>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of dark </a:t>
              </a:r>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matter</a:t>
              </a:r>
              <a:endParaRPr lang="en-GB"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11" name="Online Media 10" descr="videoplayback">
            <a:hlinkClick r:id="" action="ppaction://media"/>
            <a:extLst>
              <a:ext uri="{FF2B5EF4-FFF2-40B4-BE49-F238E27FC236}">
                <a16:creationId xmlns:a16="http://schemas.microsoft.com/office/drawing/2014/main" id="{A7925034-EB64-B54A-A3A2-3C1E1C745B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3709" y="906729"/>
            <a:ext cx="10294792" cy="5147396"/>
          </a:xfrm>
          <a:prstGeom prst="rect">
            <a:avLst/>
          </a:prstGeom>
        </p:spPr>
      </p:pic>
    </p:spTree>
    <p:extLst>
      <p:ext uri="{BB962C8B-B14F-4D97-AF65-F5344CB8AC3E}">
        <p14:creationId xmlns:p14="http://schemas.microsoft.com/office/powerpoint/2010/main" val="396404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CB4E2-B151-284D-9083-BCC376A2F241}"/>
              </a:ext>
            </a:extLst>
          </p:cNvPr>
          <p:cNvPicPr>
            <a:picLocks noChangeAspect="1"/>
          </p:cNvPicPr>
          <p:nvPr/>
        </p:nvPicPr>
        <p:blipFill rotWithShape="1">
          <a:blip r:embed="rId3"/>
          <a:srcRect l="12970"/>
          <a:stretch/>
        </p:blipFill>
        <p:spPr>
          <a:xfrm>
            <a:off x="0" y="12878"/>
            <a:ext cx="8259158" cy="6858000"/>
          </a:xfrm>
          <a:prstGeom prst="rect">
            <a:avLst/>
          </a:prstGeom>
        </p:spPr>
      </p:pic>
      <p:grpSp>
        <p:nvGrpSpPr>
          <p:cNvPr id="8" name="Group 7">
            <a:extLst>
              <a:ext uri="{FF2B5EF4-FFF2-40B4-BE49-F238E27FC236}">
                <a16:creationId xmlns:a16="http://schemas.microsoft.com/office/drawing/2014/main" id="{965F72BB-F6F8-454F-B94E-2FCD763AC8FF}"/>
              </a:ext>
            </a:extLst>
          </p:cNvPr>
          <p:cNvGrpSpPr/>
          <p:nvPr/>
        </p:nvGrpSpPr>
        <p:grpSpPr>
          <a:xfrm>
            <a:off x="6973402" y="-12879"/>
            <a:ext cx="5300163" cy="6858000"/>
            <a:chOff x="6973402" y="-12879"/>
            <a:chExt cx="5300163" cy="6858000"/>
          </a:xfrm>
        </p:grpSpPr>
        <p:pic>
          <p:nvPicPr>
            <p:cNvPr id="5" name="Picture 4">
              <a:extLst>
                <a:ext uri="{FF2B5EF4-FFF2-40B4-BE49-F238E27FC236}">
                  <a16:creationId xmlns:a16="http://schemas.microsoft.com/office/drawing/2014/main" id="{9731A4AC-A19D-EC45-96C0-B0D2D8B2A186}"/>
                </a:ext>
              </a:extLst>
            </p:cNvPr>
            <p:cNvPicPr>
              <a:picLocks noChangeAspect="1"/>
            </p:cNvPicPr>
            <p:nvPr/>
          </p:nvPicPr>
          <p:blipFill rotWithShape="1">
            <a:blip r:embed="rId4"/>
            <a:srcRect t="5317" r="3957"/>
            <a:stretch/>
          </p:blipFill>
          <p:spPr>
            <a:xfrm>
              <a:off x="6973402" y="-12879"/>
              <a:ext cx="5300163" cy="6858000"/>
            </a:xfrm>
            <a:prstGeom prst="rect">
              <a:avLst/>
            </a:prstGeom>
            <a:ln>
              <a:noFill/>
            </a:ln>
            <a:effectLst>
              <a:softEdge rad="112500"/>
            </a:effectLst>
          </p:spPr>
        </p:pic>
        <p:sp>
          <p:nvSpPr>
            <p:cNvPr id="10" name="Rectangle 9">
              <a:extLst>
                <a:ext uri="{FF2B5EF4-FFF2-40B4-BE49-F238E27FC236}">
                  <a16:creationId xmlns:a16="http://schemas.microsoft.com/office/drawing/2014/main" id="{A765FE6A-D9AF-E542-A151-5CC4BC098D7D}"/>
                </a:ext>
              </a:extLst>
            </p:cNvPr>
            <p:cNvSpPr/>
            <p:nvPr/>
          </p:nvSpPr>
          <p:spPr>
            <a:xfrm rot="16200000">
              <a:off x="10670911" y="1287747"/>
              <a:ext cx="2795958" cy="246221"/>
            </a:xfrm>
            <a:prstGeom prst="rect">
              <a:avLst/>
            </a:prstGeom>
          </p:spPr>
          <p:txBody>
            <a:bodyPr wrap="none">
              <a:spAutoFit/>
            </a:bodyPr>
            <a:lstStyle/>
            <a:p>
              <a:r>
                <a:rPr lang="en-GB" sz="1000" dirty="0">
                  <a:latin typeface="Helvetica Neue" panose="02000503000000020004" pitchFamily="2" charset="0"/>
                  <a:ea typeface="Helvetica Neue" panose="02000503000000020004" pitchFamily="2" charset="0"/>
                  <a:cs typeface="Helvetica Neue" panose="02000503000000020004" pitchFamily="2" charset="0"/>
                </a:rPr>
                <a:t>http://</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phdcomics.com</a:t>
              </a:r>
              <a:r>
                <a:rPr lang="en-GB" sz="1000" dirty="0">
                  <a:latin typeface="Helvetica Neue" panose="02000503000000020004" pitchFamily="2" charset="0"/>
                  <a:ea typeface="Helvetica Neue" panose="02000503000000020004" pitchFamily="2" charset="0"/>
                  <a:cs typeface="Helvetica Neue" panose="02000503000000020004" pitchFamily="2" charset="0"/>
                </a:rPr>
                <a:t>/tv/?pl=</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thingsexplained</a:t>
              </a:r>
              <a:endParaRPr lang="en-GB" sz="10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19" name="Picture 18">
            <a:extLst>
              <a:ext uri="{FF2B5EF4-FFF2-40B4-BE49-F238E27FC236}">
                <a16:creationId xmlns:a16="http://schemas.microsoft.com/office/drawing/2014/main" id="{B705F432-33E9-A247-B9FE-D6649F695656}"/>
              </a:ext>
            </a:extLst>
          </p:cNvPr>
          <p:cNvPicPr>
            <a:picLocks noChangeAspect="1"/>
          </p:cNvPicPr>
          <p:nvPr/>
        </p:nvPicPr>
        <p:blipFill rotWithShape="1">
          <a:blip r:embed="rId3"/>
          <a:srcRect l="21282" t="28758" r="58313" b="17647"/>
          <a:stretch/>
        </p:blipFill>
        <p:spPr>
          <a:xfrm>
            <a:off x="788894" y="1972234"/>
            <a:ext cx="1936377" cy="3675531"/>
          </a:xfrm>
          <a:prstGeom prst="ellipse">
            <a:avLst/>
          </a:prstGeom>
        </p:spPr>
      </p:pic>
      <p:pic>
        <p:nvPicPr>
          <p:cNvPr id="20" name="Picture 19">
            <a:extLst>
              <a:ext uri="{FF2B5EF4-FFF2-40B4-BE49-F238E27FC236}">
                <a16:creationId xmlns:a16="http://schemas.microsoft.com/office/drawing/2014/main" id="{86C5FDE9-FE40-A046-918F-7E0B42B881FF}"/>
              </a:ext>
            </a:extLst>
          </p:cNvPr>
          <p:cNvPicPr>
            <a:picLocks noChangeAspect="1"/>
          </p:cNvPicPr>
          <p:nvPr/>
        </p:nvPicPr>
        <p:blipFill rotWithShape="1">
          <a:blip r:embed="rId3"/>
          <a:srcRect l="67530" t="28570" r="19896" b="38488"/>
          <a:stretch/>
        </p:blipFill>
        <p:spPr>
          <a:xfrm>
            <a:off x="5162246" y="1972234"/>
            <a:ext cx="1193294" cy="2259107"/>
          </a:xfrm>
          <a:prstGeom prst="ellipse">
            <a:avLst/>
          </a:prstGeom>
        </p:spPr>
      </p:pic>
      <p:grpSp>
        <p:nvGrpSpPr>
          <p:cNvPr id="21" name="Group 20">
            <a:extLst>
              <a:ext uri="{FF2B5EF4-FFF2-40B4-BE49-F238E27FC236}">
                <a16:creationId xmlns:a16="http://schemas.microsoft.com/office/drawing/2014/main" id="{64CA0C3C-39FA-7D4A-9A8A-7A5AA930E484}"/>
              </a:ext>
            </a:extLst>
          </p:cNvPr>
          <p:cNvGrpSpPr/>
          <p:nvPr/>
        </p:nvGrpSpPr>
        <p:grpSpPr>
          <a:xfrm>
            <a:off x="7978589" y="12879"/>
            <a:ext cx="4213411" cy="4953569"/>
            <a:chOff x="7978589" y="12879"/>
            <a:chExt cx="4213411" cy="4953569"/>
          </a:xfrm>
        </p:grpSpPr>
        <p:pic>
          <p:nvPicPr>
            <p:cNvPr id="22" name="Picture 21">
              <a:extLst>
                <a:ext uri="{FF2B5EF4-FFF2-40B4-BE49-F238E27FC236}">
                  <a16:creationId xmlns:a16="http://schemas.microsoft.com/office/drawing/2014/main" id="{1DE4B071-5690-AD43-99AB-37E0017076FD}"/>
                </a:ext>
              </a:extLst>
            </p:cNvPr>
            <p:cNvPicPr>
              <a:picLocks noChangeAspect="1"/>
            </p:cNvPicPr>
            <p:nvPr/>
          </p:nvPicPr>
          <p:blipFill rotWithShape="1">
            <a:blip r:embed="rId4"/>
            <a:srcRect l="18215" t="52836" r="57224" b="25937"/>
            <a:stretch/>
          </p:blipFill>
          <p:spPr>
            <a:xfrm>
              <a:off x="7978589" y="3429000"/>
              <a:ext cx="1355422" cy="1537448"/>
            </a:xfrm>
            <a:prstGeom prst="ellipse">
              <a:avLst/>
            </a:prstGeom>
            <a:ln>
              <a:noFill/>
            </a:ln>
            <a:effectLst>
              <a:softEdge rad="112500"/>
            </a:effectLst>
          </p:spPr>
        </p:pic>
        <p:sp>
          <p:nvSpPr>
            <p:cNvPr id="23" name="Rectangle 22">
              <a:extLst>
                <a:ext uri="{FF2B5EF4-FFF2-40B4-BE49-F238E27FC236}">
                  <a16:creationId xmlns:a16="http://schemas.microsoft.com/office/drawing/2014/main" id="{61C0D3D9-D13B-9144-B2FB-F9A123EF0C76}"/>
                </a:ext>
              </a:extLst>
            </p:cNvPr>
            <p:cNvSpPr/>
            <p:nvPr/>
          </p:nvSpPr>
          <p:spPr>
            <a:xfrm rot="16200000">
              <a:off x="10670911" y="1287747"/>
              <a:ext cx="2795958" cy="246221"/>
            </a:xfrm>
            <a:prstGeom prst="rect">
              <a:avLst/>
            </a:prstGeom>
          </p:spPr>
          <p:txBody>
            <a:bodyPr wrap="none">
              <a:spAutoFit/>
            </a:bodyPr>
            <a:lstStyle/>
            <a:p>
              <a:r>
                <a:rPr lang="en-GB" sz="1000" dirty="0">
                  <a:latin typeface="Helvetica Neue" panose="02000503000000020004" pitchFamily="2" charset="0"/>
                  <a:ea typeface="Helvetica Neue" panose="02000503000000020004" pitchFamily="2" charset="0"/>
                  <a:cs typeface="Helvetica Neue" panose="02000503000000020004" pitchFamily="2" charset="0"/>
                </a:rPr>
                <a:t>http://</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phdcomics.com</a:t>
              </a:r>
              <a:r>
                <a:rPr lang="en-GB" sz="1000" dirty="0">
                  <a:latin typeface="Helvetica Neue" panose="02000503000000020004" pitchFamily="2" charset="0"/>
                  <a:ea typeface="Helvetica Neue" panose="02000503000000020004" pitchFamily="2" charset="0"/>
                  <a:cs typeface="Helvetica Neue" panose="02000503000000020004" pitchFamily="2" charset="0"/>
                </a:rPr>
                <a:t>/tv/?pl=</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thingsexplained</a:t>
              </a:r>
              <a:endParaRPr lang="en-GB" sz="10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25" name="Picture 24">
            <a:extLst>
              <a:ext uri="{FF2B5EF4-FFF2-40B4-BE49-F238E27FC236}">
                <a16:creationId xmlns:a16="http://schemas.microsoft.com/office/drawing/2014/main" id="{A358137C-5893-BD48-B9AA-C8981051DE6C}"/>
              </a:ext>
            </a:extLst>
          </p:cNvPr>
          <p:cNvPicPr>
            <a:picLocks noChangeAspect="1"/>
          </p:cNvPicPr>
          <p:nvPr/>
        </p:nvPicPr>
        <p:blipFill rotWithShape="1">
          <a:blip r:embed="rId4"/>
          <a:srcRect l="60991" t="38890" r="19730" b="46939"/>
          <a:stretch/>
        </p:blipFill>
        <p:spPr>
          <a:xfrm>
            <a:off x="10339198" y="2402541"/>
            <a:ext cx="1063908" cy="1026459"/>
          </a:xfrm>
          <a:prstGeom prst="ellipse">
            <a:avLst/>
          </a:prstGeom>
          <a:ln>
            <a:noFill/>
          </a:ln>
          <a:effectLst>
            <a:softEdge rad="112500"/>
          </a:effectLst>
        </p:spPr>
      </p:pic>
    </p:spTree>
    <p:extLst>
      <p:ext uri="{BB962C8B-B14F-4D97-AF65-F5344CB8AC3E}">
        <p14:creationId xmlns:p14="http://schemas.microsoft.com/office/powerpoint/2010/main" val="92547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nodeType="withEffect">
                                  <p:stCondLst>
                                    <p:cond delay="0"/>
                                  </p:stCondLst>
                                  <p:childTnLst>
                                    <p:set>
                                      <p:cBhvr>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0C605E-114C-804D-90EC-6ADE2C432465}"/>
              </a:ext>
            </a:extLst>
          </p:cNvPr>
          <p:cNvGrpSpPr/>
          <p:nvPr/>
        </p:nvGrpSpPr>
        <p:grpSpPr>
          <a:xfrm>
            <a:off x="6096000" y="3361509"/>
            <a:ext cx="6062749" cy="3505193"/>
            <a:chOff x="5914664" y="3197305"/>
            <a:chExt cx="6277336" cy="3702647"/>
          </a:xfrm>
        </p:grpSpPr>
        <p:pic>
          <p:nvPicPr>
            <p:cNvPr id="3" name="Picture 2">
              <a:extLst>
                <a:ext uri="{FF2B5EF4-FFF2-40B4-BE49-F238E27FC236}">
                  <a16:creationId xmlns:a16="http://schemas.microsoft.com/office/drawing/2014/main" id="{E381BC0B-1865-C146-83AA-BDA2A1D08A6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l="-861" t="12801"/>
            <a:stretch/>
          </p:blipFill>
          <p:spPr>
            <a:xfrm>
              <a:off x="5914664" y="3197305"/>
              <a:ext cx="6277336" cy="3660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75D6235C-31EF-424E-86BE-8DF17B128CC8}"/>
                </a:ext>
              </a:extLst>
            </p:cNvPr>
            <p:cNvSpPr txBox="1"/>
            <p:nvPr/>
          </p:nvSpPr>
          <p:spPr>
            <a:xfrm>
              <a:off x="7568652" y="6561398"/>
              <a:ext cx="3723583" cy="338554"/>
            </a:xfrm>
            <a:prstGeom prst="rect">
              <a:avLst/>
            </a:prstGeom>
            <a:solidFill>
              <a:schemeClr val="bg1"/>
            </a:solidFill>
          </p:spPr>
          <p:txBody>
            <a:bodyPr wrap="none" rtlCol="0">
              <a:spAutoFit/>
            </a:bodyPr>
            <a:lstStyle/>
            <a:p>
              <a:r>
                <a:rPr lang="en-GB" sz="1600" dirty="0">
                  <a:latin typeface="Helvetica Neue" panose="02000503000000020004" pitchFamily="2" charset="0"/>
                  <a:ea typeface="Helvetica Neue" panose="02000503000000020004" pitchFamily="2" charset="0"/>
                  <a:cs typeface="Helvetica Neue" panose="02000503000000020004" pitchFamily="2" charset="0"/>
                </a:rPr>
                <a:t>Angular width of all structure observed</a:t>
              </a:r>
            </a:p>
          </p:txBody>
        </p:sp>
      </p:grpSp>
      <p:pic>
        <p:nvPicPr>
          <p:cNvPr id="5" name="Picture 4">
            <a:extLst>
              <a:ext uri="{FF2B5EF4-FFF2-40B4-BE49-F238E27FC236}">
                <a16:creationId xmlns:a16="http://schemas.microsoft.com/office/drawing/2014/main" id="{C351B173-B68F-0A4B-BFE4-5672D3113E3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600" b="91700" l="5000" r="94800">
                        <a14:foregroundMark x1="12200" y1="39200" x2="8667" y2="48700"/>
                        <a14:foregroundMark x1="8667" y1="48700" x2="9800" y2="59300"/>
                        <a14:foregroundMark x1="9800" y1="59300" x2="16867" y2="57300"/>
                        <a14:foregroundMark x1="16867" y1="57300" x2="10067" y2="54400"/>
                        <a14:foregroundMark x1="10067" y1="54400" x2="8467" y2="66300"/>
                        <a14:foregroundMark x1="8467" y1="66300" x2="9400" y2="68400"/>
                        <a14:foregroundMark x1="32133" y1="85300" x2="38867" y2="89800"/>
                        <a14:foregroundMark x1="38867" y1="89800" x2="55800" y2="90600"/>
                        <a14:foregroundMark x1="55800" y1="90600" x2="71000" y2="86000"/>
                        <a14:foregroundMark x1="71000" y1="86000" x2="72933" y2="82500"/>
                        <a14:foregroundMark x1="86333" y1="41000" x2="91333" y2="49000"/>
                        <a14:foregroundMark x1="91333" y1="49000" x2="92400" y2="59800"/>
                        <a14:foregroundMark x1="92400" y1="59800" x2="85400" y2="73700"/>
                        <a14:foregroundMark x1="28400" y1="29400" x2="50267" y2="24400"/>
                        <a14:foregroundMark x1="50267" y1="24400" x2="66800" y2="28100"/>
                        <a14:foregroundMark x1="66800" y1="28100" x2="71800" y2="31800"/>
                        <a14:foregroundMark x1="94267" y1="54000" x2="94800" y2="62800"/>
                        <a14:foregroundMark x1="4000" y1="50100" x2="5000" y2="61000"/>
                        <a14:foregroundMark x1="5000" y1="61000" x2="6133" y2="63900"/>
                        <a14:foregroundMark x1="40600" y1="90600" x2="55200" y2="91700"/>
                        <a14:foregroundMark x1="55200" y1="91700" x2="43133" y2="90900"/>
                        <a14:foregroundMark x1="49733" y1="22300" x2="57000" y2="23700"/>
                        <a14:foregroundMark x1="57000" y1="23700" x2="34733" y2="24100"/>
                        <a14:foregroundMark x1="34733" y1="24100" x2="29533" y2="26600"/>
                        <a14:foregroundMark x1="61467" y1="25200" x2="65933" y2="25900"/>
                        <a14:foregroundMark x1="65467" y1="23700" x2="62867" y2="22300"/>
                        <a14:foregroundMark x1="52333" y1="23000" x2="51600" y2="21600"/>
                      </a14:backgroundRemoval>
                    </a14:imgEffect>
                  </a14:imgLayer>
                </a14:imgProps>
              </a:ext>
            </a:extLst>
          </a:blip>
          <a:srcRect l="2348" t="20579" r="2905" b="6940"/>
          <a:stretch/>
        </p:blipFill>
        <p:spPr>
          <a:xfrm>
            <a:off x="-11085" y="-20502"/>
            <a:ext cx="7562932" cy="3857105"/>
          </a:xfrm>
          <a:prstGeom prst="rect">
            <a:avLst/>
          </a:prstGeom>
        </p:spPr>
      </p:pic>
      <p:sp>
        <p:nvSpPr>
          <p:cNvPr id="16" name="Bent Arrow 15">
            <a:extLst>
              <a:ext uri="{FF2B5EF4-FFF2-40B4-BE49-F238E27FC236}">
                <a16:creationId xmlns:a16="http://schemas.microsoft.com/office/drawing/2014/main" id="{FDC16A01-0F8D-9749-86CE-A08872BB4C2A}"/>
              </a:ext>
            </a:extLst>
          </p:cNvPr>
          <p:cNvSpPr/>
          <p:nvPr/>
        </p:nvSpPr>
        <p:spPr>
          <a:xfrm rot="16200000" flipH="1" flipV="1">
            <a:off x="8250156" y="1300715"/>
            <a:ext cx="1082595" cy="2138772"/>
          </a:xfrm>
          <a:prstGeom prst="bentArrow">
            <a:avLst>
              <a:gd name="adj1" fmla="val 5918"/>
              <a:gd name="adj2" fmla="val 13019"/>
              <a:gd name="adj3" fmla="val 22822"/>
              <a:gd name="adj4" fmla="val 771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0" name="Group 9">
            <a:extLst>
              <a:ext uri="{FF2B5EF4-FFF2-40B4-BE49-F238E27FC236}">
                <a16:creationId xmlns:a16="http://schemas.microsoft.com/office/drawing/2014/main" id="{20311BA6-77C0-E04C-9151-2130D2D27BA8}"/>
              </a:ext>
            </a:extLst>
          </p:cNvPr>
          <p:cNvGrpSpPr/>
          <p:nvPr/>
        </p:nvGrpSpPr>
        <p:grpSpPr>
          <a:xfrm>
            <a:off x="2561486" y="4550284"/>
            <a:ext cx="1866714" cy="1550322"/>
            <a:chOff x="10228708" y="69540"/>
            <a:chExt cx="1866714" cy="1550322"/>
          </a:xfrm>
        </p:grpSpPr>
        <p:pic>
          <p:nvPicPr>
            <p:cNvPr id="13" name="Picture 12">
              <a:extLst>
                <a:ext uri="{FF2B5EF4-FFF2-40B4-BE49-F238E27FC236}">
                  <a16:creationId xmlns:a16="http://schemas.microsoft.com/office/drawing/2014/main" id="{63DF40AF-F834-9B41-8C2B-7588319C95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600" b="91700" l="5000" r="94800">
                          <a14:foregroundMark x1="12200" y1="39200" x2="8667" y2="48700"/>
                          <a14:foregroundMark x1="8667" y1="48700" x2="9800" y2="59300"/>
                          <a14:foregroundMark x1="9800" y1="59300" x2="16867" y2="57300"/>
                          <a14:foregroundMark x1="16867" y1="57300" x2="10067" y2="54400"/>
                          <a14:foregroundMark x1="10067" y1="54400" x2="8467" y2="66300"/>
                          <a14:foregroundMark x1="8467" y1="66300" x2="9400" y2="68400"/>
                          <a14:foregroundMark x1="32133" y1="85300" x2="38867" y2="89800"/>
                          <a14:foregroundMark x1="38867" y1="89800" x2="55800" y2="90600"/>
                          <a14:foregroundMark x1="55800" y1="90600" x2="71000" y2="86000"/>
                          <a14:foregroundMark x1="71000" y1="86000" x2="72933" y2="82500"/>
                          <a14:foregroundMark x1="86333" y1="41000" x2="91333" y2="49000"/>
                          <a14:foregroundMark x1="91333" y1="49000" x2="92400" y2="59800"/>
                          <a14:foregroundMark x1="92400" y1="59800" x2="85400" y2="73700"/>
                          <a14:foregroundMark x1="28400" y1="29400" x2="50267" y2="24400"/>
                          <a14:foregroundMark x1="50267" y1="24400" x2="66800" y2="28100"/>
                          <a14:foregroundMark x1="66800" y1="28100" x2="71800" y2="31800"/>
                          <a14:foregroundMark x1="94267" y1="54000" x2="94800" y2="62800"/>
                          <a14:foregroundMark x1="4000" y1="50100" x2="5000" y2="61000"/>
                          <a14:foregroundMark x1="5000" y1="61000" x2="6133" y2="63900"/>
                          <a14:foregroundMark x1="40600" y1="90600" x2="55200" y2="91700"/>
                          <a14:foregroundMark x1="55200" y1="91700" x2="43133" y2="90900"/>
                          <a14:foregroundMark x1="49733" y1="22300" x2="57000" y2="23700"/>
                          <a14:foregroundMark x1="57000" y1="23700" x2="34733" y2="24100"/>
                          <a14:foregroundMark x1="34733" y1="24100" x2="29533" y2="26600"/>
                          <a14:foregroundMark x1="61467" y1="25200" x2="65933" y2="25900"/>
                          <a14:foregroundMark x1="65467" y1="23700" x2="62867" y2="22300"/>
                          <a14:foregroundMark x1="52333" y1="23000" x2="51600" y2="21600"/>
                        </a14:backgroundRemoval>
                      </a14:imgEffect>
                    </a14:imgLayer>
                  </a14:imgProps>
                </a:ext>
              </a:extLst>
            </a:blip>
            <a:srcRect l="27670" t="69883" r="65363" b="21437"/>
            <a:stretch/>
          </p:blipFill>
          <p:spPr>
            <a:xfrm>
              <a:off x="10228708" y="69540"/>
              <a:ext cx="1866714" cy="1550322"/>
            </a:xfrm>
            <a:prstGeom prst="rect">
              <a:avLst/>
            </a:prstGeom>
          </p:spPr>
        </p:pic>
        <p:sp>
          <p:nvSpPr>
            <p:cNvPr id="6" name="Oval 5">
              <a:extLst>
                <a:ext uri="{FF2B5EF4-FFF2-40B4-BE49-F238E27FC236}">
                  <a16:creationId xmlns:a16="http://schemas.microsoft.com/office/drawing/2014/main" id="{2F1AF934-F36D-B34D-9E7E-3CDE8D46F82C}"/>
                </a:ext>
              </a:extLst>
            </p:cNvPr>
            <p:cNvSpPr/>
            <p:nvPr/>
          </p:nvSpPr>
          <p:spPr>
            <a:xfrm>
              <a:off x="11056617" y="349673"/>
              <a:ext cx="404735" cy="374754"/>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4AFBEF2-4442-874D-A75A-FA3F0AA4261A}"/>
                </a:ext>
              </a:extLst>
            </p:cNvPr>
            <p:cNvSpPr/>
            <p:nvPr/>
          </p:nvSpPr>
          <p:spPr>
            <a:xfrm>
              <a:off x="10564440" y="970682"/>
              <a:ext cx="404735" cy="374754"/>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 name="Straight Connector 17">
            <a:extLst>
              <a:ext uri="{FF2B5EF4-FFF2-40B4-BE49-F238E27FC236}">
                <a16:creationId xmlns:a16="http://schemas.microsoft.com/office/drawing/2014/main" id="{728B2F73-0D49-034D-AC41-03913B45FF01}"/>
              </a:ext>
            </a:extLst>
          </p:cNvPr>
          <p:cNvCxnSpPr>
            <a:stCxn id="6" idx="2"/>
          </p:cNvCxnSpPr>
          <p:nvPr/>
        </p:nvCxnSpPr>
        <p:spPr>
          <a:xfrm flipH="1">
            <a:off x="2193618" y="5017794"/>
            <a:ext cx="1195777" cy="0"/>
          </a:xfrm>
          <a:prstGeom prst="line">
            <a:avLst/>
          </a:prstGeom>
          <a:ln w="25400">
            <a:gradFill>
              <a:gsLst>
                <a:gs pos="0">
                  <a:schemeClr val="accent1">
                    <a:lumMod val="5000"/>
                    <a:lumOff val="95000"/>
                  </a:schemeClr>
                </a:gs>
                <a:gs pos="30000">
                  <a:schemeClr val="bg1"/>
                </a:gs>
                <a:gs pos="53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273C52-0019-9340-91A1-EFEA568FBC52}"/>
              </a:ext>
            </a:extLst>
          </p:cNvPr>
          <p:cNvCxnSpPr>
            <a:cxnSpLocks/>
          </p:cNvCxnSpPr>
          <p:nvPr/>
        </p:nvCxnSpPr>
        <p:spPr>
          <a:xfrm flipH="1">
            <a:off x="2193618" y="5633309"/>
            <a:ext cx="703601" cy="5494"/>
          </a:xfrm>
          <a:prstGeom prst="line">
            <a:avLst/>
          </a:prstGeom>
          <a:ln w="25400">
            <a:gradFill>
              <a:gsLst>
                <a:gs pos="0">
                  <a:schemeClr val="accent1">
                    <a:lumMod val="5000"/>
                    <a:lumOff val="95000"/>
                  </a:schemeClr>
                </a:gs>
                <a:gs pos="30000">
                  <a:schemeClr val="bg1"/>
                </a:gs>
                <a:gs pos="53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CAAB58-1E6A-9B46-8C2C-8D9457CFBDAF}"/>
              </a:ext>
            </a:extLst>
          </p:cNvPr>
          <p:cNvSpPr txBox="1"/>
          <p:nvPr/>
        </p:nvSpPr>
        <p:spPr>
          <a:xfrm>
            <a:off x="432952" y="4616230"/>
            <a:ext cx="1996864" cy="835196"/>
          </a:xfrm>
          <a:prstGeom prst="rect">
            <a:avLst/>
          </a:prstGeom>
        </p:spPr>
        <p:txBody>
          <a:bodyPr vert="horz" lIns="91440" tIns="45720" rIns="91440" bIns="45720" rtlCol="0" anchor="t">
            <a:normAutofit/>
          </a:bodyPr>
          <a:lstStyle/>
          <a:p>
            <a:pPr marL="57150">
              <a:lnSpc>
                <a:spcPct val="90000"/>
              </a:lnSpc>
              <a:spcAft>
                <a:spcPts val="600"/>
              </a:spcAft>
            </a:pPr>
            <a:r>
              <a:rPr lang="en-US" b="1"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Cold spot</a:t>
            </a:r>
          </a:p>
          <a:p>
            <a:pPr marL="57150">
              <a:lnSpc>
                <a:spcPct val="90000"/>
              </a:lnSpc>
              <a:spcAft>
                <a:spcPts val="600"/>
              </a:spcAft>
            </a:pPr>
            <a:r>
              <a:rPr lang="en-US"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(high density)</a:t>
            </a:r>
          </a:p>
        </p:txBody>
      </p:sp>
      <p:sp>
        <p:nvSpPr>
          <p:cNvPr id="22" name="TextBox 21">
            <a:extLst>
              <a:ext uri="{FF2B5EF4-FFF2-40B4-BE49-F238E27FC236}">
                <a16:creationId xmlns:a16="http://schemas.microsoft.com/office/drawing/2014/main" id="{20408469-ED22-424B-80BF-35ADC676E2AB}"/>
              </a:ext>
            </a:extLst>
          </p:cNvPr>
          <p:cNvSpPr txBox="1"/>
          <p:nvPr/>
        </p:nvSpPr>
        <p:spPr>
          <a:xfrm>
            <a:off x="432952" y="5296374"/>
            <a:ext cx="1996864" cy="835196"/>
          </a:xfrm>
          <a:prstGeom prst="rect">
            <a:avLst/>
          </a:prstGeom>
        </p:spPr>
        <p:txBody>
          <a:bodyPr vert="horz" lIns="91440" tIns="45720" rIns="91440" bIns="45720" rtlCol="0" anchor="t">
            <a:normAutofit/>
          </a:bodyPr>
          <a:lstStyle/>
          <a:p>
            <a:pPr marL="57150">
              <a:lnSpc>
                <a:spcPct val="90000"/>
              </a:lnSpc>
              <a:spcAft>
                <a:spcPts val="600"/>
              </a:spcAft>
            </a:pPr>
            <a:r>
              <a:rPr lang="en-US" b="1"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Hot spot</a:t>
            </a:r>
          </a:p>
          <a:p>
            <a:pPr marL="57150">
              <a:lnSpc>
                <a:spcPct val="90000"/>
              </a:lnSpc>
              <a:spcAft>
                <a:spcPts val="600"/>
              </a:spcAft>
            </a:pPr>
            <a:r>
              <a:rPr lang="en-US"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(low density)</a:t>
            </a:r>
          </a:p>
        </p:txBody>
      </p:sp>
      <p:sp>
        <p:nvSpPr>
          <p:cNvPr id="27" name="Rectangle 26">
            <a:extLst>
              <a:ext uri="{FF2B5EF4-FFF2-40B4-BE49-F238E27FC236}">
                <a16:creationId xmlns:a16="http://schemas.microsoft.com/office/drawing/2014/main" id="{F0849D32-213C-8240-8663-2819FA0EBEEF}"/>
              </a:ext>
            </a:extLst>
          </p:cNvPr>
          <p:cNvSpPr/>
          <p:nvPr/>
        </p:nvSpPr>
        <p:spPr>
          <a:xfrm>
            <a:off x="2097936" y="2643944"/>
            <a:ext cx="463550" cy="40464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8" name="Straight Connector 27">
            <a:extLst>
              <a:ext uri="{FF2B5EF4-FFF2-40B4-BE49-F238E27FC236}">
                <a16:creationId xmlns:a16="http://schemas.microsoft.com/office/drawing/2014/main" id="{5332CA8C-9615-B643-B5DC-7D34432FE52D}"/>
              </a:ext>
            </a:extLst>
          </p:cNvPr>
          <p:cNvCxnSpPr>
            <a:cxnSpLocks/>
          </p:cNvCxnSpPr>
          <p:nvPr/>
        </p:nvCxnSpPr>
        <p:spPr>
          <a:xfrm flipH="1" flipV="1">
            <a:off x="2097936" y="2643945"/>
            <a:ext cx="463550" cy="1893303"/>
          </a:xfrm>
          <a:prstGeom prst="line">
            <a:avLst/>
          </a:prstGeom>
          <a:ln w="25400">
            <a:gradFill>
              <a:gsLst>
                <a:gs pos="0">
                  <a:schemeClr val="accent1">
                    <a:lumMod val="5000"/>
                    <a:lumOff val="95000"/>
                  </a:schemeClr>
                </a:gs>
                <a:gs pos="30000">
                  <a:schemeClr val="bg1"/>
                </a:gs>
                <a:gs pos="53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395CBF-4F47-964B-AF16-44D48E4CE75B}"/>
              </a:ext>
            </a:extLst>
          </p:cNvPr>
          <p:cNvCxnSpPr>
            <a:cxnSpLocks/>
          </p:cNvCxnSpPr>
          <p:nvPr/>
        </p:nvCxnSpPr>
        <p:spPr>
          <a:xfrm flipH="1" flipV="1">
            <a:off x="2559732" y="2663353"/>
            <a:ext cx="1868468" cy="1886931"/>
          </a:xfrm>
          <a:prstGeom prst="line">
            <a:avLst/>
          </a:prstGeom>
          <a:ln w="25400">
            <a:gradFill>
              <a:gsLst>
                <a:gs pos="0">
                  <a:schemeClr val="accent1">
                    <a:lumMod val="5000"/>
                    <a:lumOff val="95000"/>
                  </a:schemeClr>
                </a:gs>
                <a:gs pos="30000">
                  <a:schemeClr val="bg1"/>
                </a:gs>
                <a:gs pos="53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31317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6506</TotalTime>
  <Words>1118</Words>
  <Application>Microsoft Macintosh PowerPoint</Application>
  <PresentationFormat>Widescreen</PresentationFormat>
  <Paragraphs>130</Paragraphs>
  <Slides>16</Slides>
  <Notes>14</Notes>
  <HiddenSlides>0</HiddenSlides>
  <MMClips>2</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16</vt:i4>
      </vt:variant>
    </vt:vector>
  </HeadingPairs>
  <TitlesOfParts>
    <vt:vector size="26" baseType="lpstr">
      <vt:lpstr>Arial</vt:lpstr>
      <vt:lpstr>Calibri</vt:lpstr>
      <vt:lpstr>Calibri Light</vt:lpstr>
      <vt:lpstr>Helvetica</vt:lpstr>
      <vt:lpstr>Helvetica Light</vt:lpstr>
      <vt:lpstr>Helvetica Neue</vt:lpstr>
      <vt:lpstr>Roboto Light</vt:lpstr>
      <vt:lpstr>Wingdings</vt:lpstr>
      <vt:lpstr>Custom Design</vt:lpstr>
      <vt:lpstr>1_Custom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Francesca Carnesecchi</dc:creator>
  <cp:keywords/>
  <dc:description/>
  <cp:lastModifiedBy>Marzio De Napoli</cp:lastModifiedBy>
  <cp:revision>113</cp:revision>
  <dcterms:created xsi:type="dcterms:W3CDTF">2020-01-10T16:50:57Z</dcterms:created>
  <dcterms:modified xsi:type="dcterms:W3CDTF">2025-03-13T12:46:57Z</dcterms:modified>
  <cp:category/>
</cp:coreProperties>
</file>