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4" r:id="rId2"/>
  </p:sldMasterIdLst>
  <p:notesMasterIdLst>
    <p:notesMasterId r:id="rId12"/>
  </p:notesMasterIdLst>
  <p:handoutMasterIdLst>
    <p:handoutMasterId r:id="rId13"/>
  </p:handoutMasterIdLst>
  <p:sldIdLst>
    <p:sldId id="281" r:id="rId3"/>
    <p:sldId id="282" r:id="rId4"/>
    <p:sldId id="287" r:id="rId5"/>
    <p:sldId id="284" r:id="rId6"/>
    <p:sldId id="285" r:id="rId7"/>
    <p:sldId id="283" r:id="rId8"/>
    <p:sldId id="288" r:id="rId9"/>
    <p:sldId id="289" r:id="rId10"/>
    <p:sldId id="272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78FF"/>
    <a:srgbClr val="D97400"/>
    <a:srgbClr val="2B66B6"/>
    <a:srgbClr val="4076B5"/>
    <a:srgbClr val="DE7F2F"/>
    <a:srgbClr val="2665DC"/>
    <a:srgbClr val="011893"/>
    <a:srgbClr val="0432FF"/>
    <a:srgbClr val="9DC2CF"/>
    <a:srgbClr val="8AC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/>
    <p:restoredTop sz="96005"/>
  </p:normalViewPr>
  <p:slideViewPr>
    <p:cSldViewPr snapToGrid="0">
      <p:cViewPr varScale="1">
        <p:scale>
          <a:sx n="126" d="100"/>
          <a:sy n="126" d="100"/>
        </p:scale>
        <p:origin x="105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C59B1FD3-2CFA-F468-40A8-3174379788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3A141F9-4D06-4B0E-9397-8FB133C48E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C7032-AC61-2143-A28E-509673C82C91}" type="datetimeFigureOut">
              <a:rPr lang="it-IT" smtClean="0"/>
              <a:t>26/02/25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47E8239-0C00-C222-9842-D7439D70E9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F14C72-8BED-776D-FB4F-E92CAE9D45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8CD7D-85EB-4D49-8981-BA7843C90D1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4668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21FEB-1A35-B048-B144-459247DDF190}" type="datetimeFigureOut">
              <a:rPr lang="it-IT" smtClean="0"/>
              <a:t>26/02/25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6B4036-01DB-BD4E-8CEB-F204BDC5996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7670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B4036-01DB-BD4E-8CEB-F204BDC5996A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022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6DD7581-7655-BD8B-04E4-09E56C750FF4}" type="slidenum">
              <a:rPr/>
              <a:t>9</a:t>
            </a:fld>
            <a:endParaRPr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F074EA-2C33-80E2-9AA9-6651F4F2ED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340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Bianco | Monitoraggio APC | riunione 21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131716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Bianco | Monitoraggio APC | riunione 21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3418186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Bianco | Monitoraggio APC | riunione 21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338069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ptos" panose="020B00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ptos" panose="020B00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9084991-603F-5D44-BD3D-6C426D7A91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06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4C3816E-A51E-766A-FBAE-63FF3DF46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477"/>
            <a:ext cx="12192000" cy="537523"/>
          </a:xfrm>
          <a:prstGeom prst="rect">
            <a:avLst/>
          </a:prstGeom>
        </p:spPr>
      </p:pic>
      <p:pic>
        <p:nvPicPr>
          <p:cNvPr id="5" name="Immagine 4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58F1E1C2-35BB-D220-6C34-B473F7E180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" y="6348246"/>
            <a:ext cx="865398" cy="53140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92727-A659-1573-CD56-C6F12C337BA8}"/>
              </a:ext>
            </a:extLst>
          </p:cNvPr>
          <p:cNvSpPr txBox="1">
            <a:spLocks/>
          </p:cNvSpPr>
          <p:nvPr userDrawn="1"/>
        </p:nvSpPr>
        <p:spPr>
          <a:xfrm>
            <a:off x="11582400" y="6388249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Helvetica" pitchFamily="2" charset="0"/>
            </a:endParaRPr>
          </a:p>
        </p:txBody>
      </p:sp>
      <p:sp>
        <p:nvSpPr>
          <p:cNvPr id="9" name="Segnaposto piè di pagina 13">
            <a:extLst>
              <a:ext uri="{FF2B5EF4-FFF2-40B4-BE49-F238E27FC236}">
                <a16:creationId xmlns:a16="http://schemas.microsoft.com/office/drawing/2014/main" id="{2E0C7FB4-866A-4A29-0F08-2759C274A2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57944" y="6429630"/>
            <a:ext cx="1051284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ptos" panose="020B0004020202020204" pitchFamily="34" charset="0"/>
              </a:defRPr>
            </a:lvl1pPr>
          </a:lstStyle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C1552AA-DCDF-5829-925E-F3E6ECB04FDE}"/>
              </a:ext>
            </a:extLst>
          </p:cNvPr>
          <p:cNvSpPr txBox="1">
            <a:spLocks/>
          </p:cNvSpPr>
          <p:nvPr userDrawn="1"/>
        </p:nvSpPr>
        <p:spPr>
          <a:xfrm>
            <a:off x="11582396" y="6379796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030F5-900F-2E4C-9E10-8DFEB8412C1C}" type="slidenum">
              <a:rPr lang="it-IT" smtClean="0">
                <a:solidFill>
                  <a:schemeClr val="bg1"/>
                </a:solidFill>
              </a:rPr>
              <a:pPr/>
              <a:t>‹#›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0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4771E86-4A30-1841-A114-9D6243F3A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477"/>
            <a:ext cx="12192000" cy="5375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ptos" panose="020B00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17" name="Immagine 16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87D4A3C4-BB8F-AE1E-71D9-610A121B91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" y="6348246"/>
            <a:ext cx="865398" cy="531409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EBB0A49-A508-2567-27FD-5DF602CF15C7}"/>
              </a:ext>
            </a:extLst>
          </p:cNvPr>
          <p:cNvSpPr txBox="1">
            <a:spLocks/>
          </p:cNvSpPr>
          <p:nvPr userDrawn="1"/>
        </p:nvSpPr>
        <p:spPr>
          <a:xfrm>
            <a:off x="11582400" y="6388249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Helvetica" pitchFamily="2" charset="0"/>
            </a:endParaRPr>
          </a:p>
        </p:txBody>
      </p:sp>
      <p:sp>
        <p:nvSpPr>
          <p:cNvPr id="4" name="Segnaposto piè di pagina 13">
            <a:extLst>
              <a:ext uri="{FF2B5EF4-FFF2-40B4-BE49-F238E27FC236}">
                <a16:creationId xmlns:a16="http://schemas.microsoft.com/office/drawing/2014/main" id="{4AAC20E3-0E01-D947-5502-82CA650261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57944" y="6429630"/>
            <a:ext cx="1051284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ptos" panose="020B0004020202020204" pitchFamily="34" charset="0"/>
              </a:defRPr>
            </a:lvl1pPr>
          </a:lstStyle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71EB6A-CFEA-43EA-C16C-33692C9F05CA}"/>
              </a:ext>
            </a:extLst>
          </p:cNvPr>
          <p:cNvSpPr txBox="1">
            <a:spLocks/>
          </p:cNvSpPr>
          <p:nvPr userDrawn="1"/>
        </p:nvSpPr>
        <p:spPr>
          <a:xfrm>
            <a:off x="11582396" y="6379796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030F5-900F-2E4C-9E10-8DFEB8412C1C}" type="slidenum">
              <a:rPr lang="it-IT" smtClean="0">
                <a:solidFill>
                  <a:schemeClr val="bg1"/>
                </a:solidFill>
              </a:rPr>
              <a:pPr/>
              <a:t>‹#›</a:t>
            </a:fld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01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11" name="Immagine 10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9A9051B1-BAB9-243F-91C1-9CF3B6A25D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" y="6348246"/>
            <a:ext cx="865398" cy="53140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011102A-BB88-972F-E73A-25E0655BD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320477"/>
            <a:ext cx="12192000" cy="537523"/>
          </a:xfrm>
          <a:prstGeom prst="rect">
            <a:avLst/>
          </a:prstGeom>
        </p:spPr>
      </p:pic>
      <p:pic>
        <p:nvPicPr>
          <p:cNvPr id="16" name="Immagine 15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8256338F-3C59-B439-B630-DEB4D43D40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" y="6348246"/>
            <a:ext cx="865398" cy="531409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C070001-4022-EDF0-AA75-E59B01E7FAF9}"/>
              </a:ext>
            </a:extLst>
          </p:cNvPr>
          <p:cNvSpPr txBox="1">
            <a:spLocks/>
          </p:cNvSpPr>
          <p:nvPr userDrawn="1"/>
        </p:nvSpPr>
        <p:spPr>
          <a:xfrm>
            <a:off x="11582400" y="6388249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Helvetica" pitchFamily="2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5BAA9EA4-E762-A5F8-0CCC-73497FD774CB}"/>
              </a:ext>
            </a:extLst>
          </p:cNvPr>
          <p:cNvSpPr txBox="1">
            <a:spLocks/>
          </p:cNvSpPr>
          <p:nvPr userDrawn="1"/>
        </p:nvSpPr>
        <p:spPr>
          <a:xfrm>
            <a:off x="11582396" y="6379796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030F5-900F-2E4C-9E10-8DFEB8412C1C}" type="slidenum">
              <a:rPr lang="it-IT" smtClean="0">
                <a:solidFill>
                  <a:schemeClr val="bg1"/>
                </a:solidFill>
              </a:rPr>
              <a:pPr/>
              <a:t>‹#›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Segnaposto piè di pagina 13">
            <a:extLst>
              <a:ext uri="{FF2B5EF4-FFF2-40B4-BE49-F238E27FC236}">
                <a16:creationId xmlns:a16="http://schemas.microsoft.com/office/drawing/2014/main" id="{C3500D11-C8EA-E128-85E5-4B22FA1432B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57944" y="6429630"/>
            <a:ext cx="1051284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ptos" panose="020B0004020202020204" pitchFamily="34" charset="0"/>
              </a:defRPr>
            </a:lvl1pPr>
          </a:lstStyle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26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F8B3922-5691-2BE5-186C-E24A85244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477"/>
            <a:ext cx="12192000" cy="537523"/>
          </a:xfrm>
          <a:prstGeom prst="rect">
            <a:avLst/>
          </a:prstGeom>
        </p:spPr>
      </p:pic>
      <p:pic>
        <p:nvPicPr>
          <p:cNvPr id="9" name="Immagine 8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5E1C953A-58C9-F518-B748-313289337F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" y="6348246"/>
            <a:ext cx="865398" cy="531409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3C1E6AA-94C1-D295-F565-80139075ACEE}"/>
              </a:ext>
            </a:extLst>
          </p:cNvPr>
          <p:cNvSpPr txBox="1">
            <a:spLocks/>
          </p:cNvSpPr>
          <p:nvPr userDrawn="1"/>
        </p:nvSpPr>
        <p:spPr>
          <a:xfrm>
            <a:off x="11582400" y="6388249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Helvetica" pitchFamily="2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3EC9F58-1AF5-18F7-F949-409BB70D099D}"/>
              </a:ext>
            </a:extLst>
          </p:cNvPr>
          <p:cNvSpPr txBox="1">
            <a:spLocks/>
          </p:cNvSpPr>
          <p:nvPr userDrawn="1"/>
        </p:nvSpPr>
        <p:spPr>
          <a:xfrm>
            <a:off x="11582396" y="6379796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030F5-900F-2E4C-9E10-8DFEB8412C1C}" type="slidenum">
              <a:rPr lang="it-IT" smtClean="0">
                <a:solidFill>
                  <a:schemeClr val="bg1"/>
                </a:solidFill>
              </a:rPr>
              <a:pPr/>
              <a:t>‹#›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Segnaposto piè di pagina 13">
            <a:extLst>
              <a:ext uri="{FF2B5EF4-FFF2-40B4-BE49-F238E27FC236}">
                <a16:creationId xmlns:a16="http://schemas.microsoft.com/office/drawing/2014/main" id="{0A39C6CB-A9E2-4A14-B35A-64858E71D88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57944" y="6429630"/>
            <a:ext cx="1051284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ptos" panose="020B0004020202020204" pitchFamily="34" charset="0"/>
              </a:defRPr>
            </a:lvl1pPr>
          </a:lstStyle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5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F51BEA-D215-2543-234E-401AD1DFF2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477"/>
            <a:ext cx="12192000" cy="537523"/>
          </a:xfrm>
          <a:prstGeom prst="rect">
            <a:avLst/>
          </a:prstGeom>
        </p:spPr>
      </p:pic>
      <p:pic>
        <p:nvPicPr>
          <p:cNvPr id="5" name="Immagine 4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D03CF54D-D2C1-C0CC-C5FD-8FD68CC3AB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" y="6348246"/>
            <a:ext cx="865398" cy="53140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2C4CC-BFEE-23C1-DBDC-A8F6F4DC0A76}"/>
              </a:ext>
            </a:extLst>
          </p:cNvPr>
          <p:cNvSpPr txBox="1">
            <a:spLocks/>
          </p:cNvSpPr>
          <p:nvPr userDrawn="1"/>
        </p:nvSpPr>
        <p:spPr>
          <a:xfrm>
            <a:off x="11582400" y="6388249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Helvetica" pitchFamily="2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541F6F2-15A5-7F2E-3DC1-719DB9ACC679}"/>
              </a:ext>
            </a:extLst>
          </p:cNvPr>
          <p:cNvSpPr txBox="1">
            <a:spLocks/>
          </p:cNvSpPr>
          <p:nvPr userDrawn="1"/>
        </p:nvSpPr>
        <p:spPr>
          <a:xfrm>
            <a:off x="11582396" y="6379796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030F5-900F-2E4C-9E10-8DFEB8412C1C}" type="slidenum">
              <a:rPr lang="it-IT" smtClean="0">
                <a:solidFill>
                  <a:schemeClr val="bg1"/>
                </a:solidFill>
              </a:rPr>
              <a:pPr/>
              <a:t>‹#›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Segnaposto piè di pagina 13">
            <a:extLst>
              <a:ext uri="{FF2B5EF4-FFF2-40B4-BE49-F238E27FC236}">
                <a16:creationId xmlns:a16="http://schemas.microsoft.com/office/drawing/2014/main" id="{5C7DD416-1160-213F-9FB0-0F4B89645DE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57944" y="6429630"/>
            <a:ext cx="1051284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ptos" panose="020B0004020202020204" pitchFamily="34" charset="0"/>
              </a:defRPr>
            </a:lvl1pPr>
          </a:lstStyle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179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8BC8DAE-5798-E0F6-1D1C-742C10F2AD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477"/>
            <a:ext cx="12192000" cy="537523"/>
          </a:xfrm>
          <a:prstGeom prst="rect">
            <a:avLst/>
          </a:prstGeom>
        </p:spPr>
      </p:pic>
      <p:pic>
        <p:nvPicPr>
          <p:cNvPr id="4" name="Immagine 3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13B743FF-9487-0105-5C94-4F9CCFD90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" y="6348246"/>
            <a:ext cx="865398" cy="531409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3493010-3A32-41A8-E737-FB945E558954}"/>
              </a:ext>
            </a:extLst>
          </p:cNvPr>
          <p:cNvSpPr txBox="1">
            <a:spLocks/>
          </p:cNvSpPr>
          <p:nvPr userDrawn="1"/>
        </p:nvSpPr>
        <p:spPr>
          <a:xfrm>
            <a:off x="11582400" y="6388249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Helvetica" pitchFamily="2" charset="0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53CEDFA-33B7-7F6F-FC9D-A9BE2BA14A9A}"/>
              </a:ext>
            </a:extLst>
          </p:cNvPr>
          <p:cNvSpPr txBox="1">
            <a:spLocks/>
          </p:cNvSpPr>
          <p:nvPr userDrawn="1"/>
        </p:nvSpPr>
        <p:spPr>
          <a:xfrm>
            <a:off x="11582396" y="6379796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030F5-900F-2E4C-9E10-8DFEB8412C1C}" type="slidenum">
              <a:rPr lang="it-IT" smtClean="0">
                <a:solidFill>
                  <a:schemeClr val="bg1"/>
                </a:solidFill>
              </a:rPr>
              <a:pPr/>
              <a:t>‹#›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2" name="Segnaposto piè di pagina 13">
            <a:extLst>
              <a:ext uri="{FF2B5EF4-FFF2-40B4-BE49-F238E27FC236}">
                <a16:creationId xmlns:a16="http://schemas.microsoft.com/office/drawing/2014/main" id="{855DBBEB-8227-F515-A0D5-9CC604DD75A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57944" y="6429630"/>
            <a:ext cx="1051284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ptos" panose="020B0004020202020204" pitchFamily="34" charset="0"/>
              </a:defRPr>
            </a:lvl1pPr>
          </a:lstStyle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6188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F3DCBB5D-9D74-F73A-6E98-98F1918793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477"/>
            <a:ext cx="12192000" cy="537523"/>
          </a:xfrm>
          <a:prstGeom prst="rect">
            <a:avLst/>
          </a:prstGeom>
        </p:spPr>
      </p:pic>
      <p:pic>
        <p:nvPicPr>
          <p:cNvPr id="17" name="Immagine 16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3628A080-EA08-91BA-A8D1-BD13F7DD0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" y="6348246"/>
            <a:ext cx="865398" cy="531409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328F4A8-5704-D8EA-37C2-5F6D9C083703}"/>
              </a:ext>
            </a:extLst>
          </p:cNvPr>
          <p:cNvSpPr txBox="1">
            <a:spLocks/>
          </p:cNvSpPr>
          <p:nvPr userDrawn="1"/>
        </p:nvSpPr>
        <p:spPr>
          <a:xfrm>
            <a:off x="11582400" y="6388249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Helvetica" pitchFamily="2" charset="0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716A0114-9321-6245-E734-6AABD3C25781}"/>
              </a:ext>
            </a:extLst>
          </p:cNvPr>
          <p:cNvSpPr txBox="1">
            <a:spLocks/>
          </p:cNvSpPr>
          <p:nvPr userDrawn="1"/>
        </p:nvSpPr>
        <p:spPr>
          <a:xfrm>
            <a:off x="11582396" y="6379796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030F5-900F-2E4C-9E10-8DFEB8412C1C}" type="slidenum">
              <a:rPr lang="it-IT" smtClean="0">
                <a:solidFill>
                  <a:schemeClr val="bg1"/>
                </a:solidFill>
              </a:rPr>
              <a:pPr/>
              <a:t>‹#›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Segnaposto piè di pagina 13">
            <a:extLst>
              <a:ext uri="{FF2B5EF4-FFF2-40B4-BE49-F238E27FC236}">
                <a16:creationId xmlns:a16="http://schemas.microsoft.com/office/drawing/2014/main" id="{C7EFFC51-08FF-FB7C-859C-8778646E327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57944" y="6429630"/>
            <a:ext cx="1051284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ptos" panose="020B0004020202020204" pitchFamily="34" charset="0"/>
              </a:defRPr>
            </a:lvl1pPr>
          </a:lstStyle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6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Bianco | Monitoraggio APC | riunione 21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1083935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51D408F-8914-36BE-91A0-BFC71A2E3A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477"/>
            <a:ext cx="12192000" cy="537523"/>
          </a:xfrm>
          <a:prstGeom prst="rect">
            <a:avLst/>
          </a:prstGeom>
        </p:spPr>
      </p:pic>
      <p:pic>
        <p:nvPicPr>
          <p:cNvPr id="7" name="Immagine 6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BC5089C5-9DFB-A145-C42C-64EBE3DF6F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" y="6348246"/>
            <a:ext cx="865398" cy="531409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40101-397D-D682-DEFB-56BD717D3B7B}"/>
              </a:ext>
            </a:extLst>
          </p:cNvPr>
          <p:cNvSpPr txBox="1">
            <a:spLocks/>
          </p:cNvSpPr>
          <p:nvPr userDrawn="1"/>
        </p:nvSpPr>
        <p:spPr>
          <a:xfrm>
            <a:off x="11582400" y="6388249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Helvetica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4F2F50-83D4-A834-C38A-CB70D725DBD3}"/>
              </a:ext>
            </a:extLst>
          </p:cNvPr>
          <p:cNvSpPr txBox="1">
            <a:spLocks/>
          </p:cNvSpPr>
          <p:nvPr userDrawn="1"/>
        </p:nvSpPr>
        <p:spPr>
          <a:xfrm>
            <a:off x="11582396" y="6379796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030F5-900F-2E4C-9E10-8DFEB8412C1C}" type="slidenum">
              <a:rPr lang="it-IT" smtClean="0">
                <a:solidFill>
                  <a:schemeClr val="bg1"/>
                </a:solidFill>
              </a:rPr>
              <a:pPr/>
              <a:t>‹#›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5" name="Segnaposto piè di pagina 13">
            <a:extLst>
              <a:ext uri="{FF2B5EF4-FFF2-40B4-BE49-F238E27FC236}">
                <a16:creationId xmlns:a16="http://schemas.microsoft.com/office/drawing/2014/main" id="{6BEB3C14-0E6E-F25E-CB47-3FA04269457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57944" y="6429630"/>
            <a:ext cx="1051284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ptos" panose="020B0004020202020204" pitchFamily="34" charset="0"/>
              </a:defRPr>
            </a:lvl1pPr>
          </a:lstStyle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738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B8AE067-A9FB-CE86-6ACE-DFBD730D4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477"/>
            <a:ext cx="12192000" cy="537523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6D629BAA-FD45-C783-68B8-DB93071E9C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" y="6348246"/>
            <a:ext cx="865398" cy="53140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409DFF-F204-5AEA-B721-39FE73A81E13}"/>
              </a:ext>
            </a:extLst>
          </p:cNvPr>
          <p:cNvSpPr txBox="1">
            <a:spLocks/>
          </p:cNvSpPr>
          <p:nvPr userDrawn="1"/>
        </p:nvSpPr>
        <p:spPr>
          <a:xfrm>
            <a:off x="11582400" y="6388249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Helvetica" pitchFamily="2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7182CC-3DB9-6EC6-8EAC-E69CA2C21515}"/>
              </a:ext>
            </a:extLst>
          </p:cNvPr>
          <p:cNvSpPr txBox="1">
            <a:spLocks/>
          </p:cNvSpPr>
          <p:nvPr userDrawn="1"/>
        </p:nvSpPr>
        <p:spPr>
          <a:xfrm>
            <a:off x="11582396" y="6379796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030F5-900F-2E4C-9E10-8DFEB8412C1C}" type="slidenum">
              <a:rPr lang="it-IT" smtClean="0">
                <a:solidFill>
                  <a:schemeClr val="bg1"/>
                </a:solidFill>
              </a:rPr>
              <a:pPr/>
              <a:t>‹#›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39E418EB-E161-0325-E926-11E4FC3B288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57944" y="6429630"/>
            <a:ext cx="1051284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ptos" panose="020B0004020202020204" pitchFamily="34" charset="0"/>
              </a:defRPr>
            </a:lvl1pPr>
          </a:lstStyle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11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97B5AC6-F665-0D2B-021F-7A9E468CE1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20477"/>
            <a:ext cx="12192000" cy="537523"/>
          </a:xfrm>
          <a:prstGeom prst="rect">
            <a:avLst/>
          </a:prstGeom>
        </p:spPr>
      </p:pic>
      <p:pic>
        <p:nvPicPr>
          <p:cNvPr id="6" name="Immagine 5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E85C189C-2DDA-8167-D259-C9FDBBF9FE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" y="6348246"/>
            <a:ext cx="865398" cy="531409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92A580-C3CE-BE4E-41F9-20AB4778AAEA}"/>
              </a:ext>
            </a:extLst>
          </p:cNvPr>
          <p:cNvSpPr txBox="1">
            <a:spLocks/>
          </p:cNvSpPr>
          <p:nvPr userDrawn="1"/>
        </p:nvSpPr>
        <p:spPr>
          <a:xfrm>
            <a:off x="11582400" y="6388249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>
              <a:latin typeface="Helvetica" pitchFamily="2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372DA86-8E8F-0223-52D9-4486CBC9F02C}"/>
              </a:ext>
            </a:extLst>
          </p:cNvPr>
          <p:cNvSpPr txBox="1">
            <a:spLocks/>
          </p:cNvSpPr>
          <p:nvPr userDrawn="1"/>
        </p:nvSpPr>
        <p:spPr>
          <a:xfrm>
            <a:off x="11582396" y="6379796"/>
            <a:ext cx="497989" cy="501650"/>
          </a:xfrm>
          <a:prstGeom prst="rect">
            <a:avLst/>
          </a:prstGeom>
        </p:spPr>
        <p:txBody>
          <a:bodyPr anchor="ctr" anchorCtr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rgbClr val="D974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2030F5-900F-2E4C-9E10-8DFEB8412C1C}" type="slidenum">
              <a:rPr lang="it-IT" smtClean="0">
                <a:solidFill>
                  <a:schemeClr val="bg1"/>
                </a:solidFill>
              </a:rPr>
              <a:pPr/>
              <a:t>‹#›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4" name="Segnaposto piè di pagina 13">
            <a:extLst>
              <a:ext uri="{FF2B5EF4-FFF2-40B4-BE49-F238E27FC236}">
                <a16:creationId xmlns:a16="http://schemas.microsoft.com/office/drawing/2014/main" id="{7CFF5C6A-F594-56A4-433D-C5DB7C5FFC8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57944" y="6429630"/>
            <a:ext cx="10512842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Aptos" panose="020B0004020202020204" pitchFamily="34" charset="0"/>
              </a:defRPr>
            </a:lvl1pPr>
          </a:lstStyle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Bianco | Monitoraggio APC | riunione 21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408247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Bianco | Monitoraggio APC | riunione 21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175225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Bianco | Monitoraggio APC | riunione 21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103578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Bianco | Monitoraggio APC | riunione 21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65335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Bianco | Monitoraggio APC | riunione 21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331990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Bianco | Monitoraggio APC | riunione 21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55016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Bianco | Monitoraggio APC | riunione 21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400853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Bianco | Monitoraggio APC | riunione 21 febbraio 2025</a:t>
            </a:r>
          </a:p>
        </p:txBody>
      </p:sp>
    </p:spTree>
    <p:extLst>
      <p:ext uri="{BB962C8B-B14F-4D97-AF65-F5344CB8AC3E}">
        <p14:creationId xmlns:p14="http://schemas.microsoft.com/office/powerpoint/2010/main" val="319261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Segnaposto piè di pagina 13">
            <a:extLst>
              <a:ext uri="{FF2B5EF4-FFF2-40B4-BE49-F238E27FC236}">
                <a16:creationId xmlns:a16="http://schemas.microsoft.com/office/drawing/2014/main" id="{9A5F9686-1DAA-0635-B76D-31CA3FF9C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7944" y="6429630"/>
            <a:ext cx="10512842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r>
              <a:rPr lang="it-IT">
                <a:solidFill>
                  <a:schemeClr val="bg1">
                    <a:lumMod val="85000"/>
                  </a:schemeClr>
                </a:solidFill>
                <a:latin typeface="Helvetica" pitchFamily="2" charset="0"/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6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kp.sfu.ca/software/ojs" TargetMode="External"/><Relationship Id="rId2" Type="http://schemas.openxmlformats.org/officeDocument/2006/relationships/hyperlink" Target="https://plurimondi.poliba.it/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openscience@lists.infn.it" TargetMode="External"/><Relationship Id="rId4" Type="http://schemas.openxmlformats.org/officeDocument/2006/relationships/hyperlink" Target="mailto:stefano.bianco@lnf.infn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1B2E0D-4D73-F0E3-CCE1-F16928A80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B9EC01-5A05-EAD4-C897-DAD2E5F62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4243" y="3485910"/>
            <a:ext cx="9731829" cy="982951"/>
          </a:xfrm>
        </p:spPr>
        <p:txBody>
          <a:bodyPr>
            <a:normAutofit fontScale="90000"/>
          </a:bodyPr>
          <a:lstStyle/>
          <a:p>
            <a:pPr fontAlgn="base"/>
            <a:r>
              <a:rPr lang="it-IT" sz="8300" b="1" i="0" dirty="0">
                <a:solidFill>
                  <a:schemeClr val="accent1">
                    <a:lumMod val="75000"/>
                  </a:schemeClr>
                </a:solidFill>
                <a:effectLst/>
                <a:cs typeface="Arial" panose="020B0604020202020204" pitchFamily="34" charset="0"/>
              </a:rPr>
              <a:t>riunione n.5 </a:t>
            </a:r>
            <a:endParaRPr lang="it-IT" sz="8300" dirty="0">
              <a:cs typeface="Arial" panose="020B0604020202020204" pitchFamily="34" charset="0"/>
            </a:endParaRPr>
          </a:p>
        </p:txBody>
      </p:sp>
      <p:pic>
        <p:nvPicPr>
          <p:cNvPr id="6" name="Immagine 5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53F55330-B3E7-E548-5045-3FAC0878F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6183" y="5857460"/>
            <a:ext cx="1564089" cy="916335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24E42327-1096-3B7A-3C70-B5CEC8F04B6C}"/>
              </a:ext>
            </a:extLst>
          </p:cNvPr>
          <p:cNvSpPr/>
          <p:nvPr/>
        </p:nvSpPr>
        <p:spPr>
          <a:xfrm>
            <a:off x="1547" y="1565330"/>
            <a:ext cx="8601559" cy="898654"/>
          </a:xfrm>
          <a:prstGeom prst="rect">
            <a:avLst/>
          </a:prstGeom>
          <a:solidFill>
            <a:srgbClr val="D974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Riunione comitato 2025.02.26</a:t>
            </a:r>
          </a:p>
        </p:txBody>
      </p:sp>
      <p:pic>
        <p:nvPicPr>
          <p:cNvPr id="4" name="Immagine 3" descr="Immagine che contiene simbolo, schermata, palla da biliardo&#10;&#10;Il contenuto generato dall'IA potrebbe non essere corretto.">
            <a:extLst>
              <a:ext uri="{FF2B5EF4-FFF2-40B4-BE49-F238E27FC236}">
                <a16:creationId xmlns:a16="http://schemas.microsoft.com/office/drawing/2014/main" id="{07CC3229-E8E0-AE08-EC5C-ABC45A873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6162" y="6224134"/>
            <a:ext cx="1219200" cy="419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5282D9-F323-A799-4181-3A9AAAD90321}"/>
              </a:ext>
            </a:extLst>
          </p:cNvPr>
          <p:cNvSpPr txBox="1"/>
          <p:nvPr/>
        </p:nvSpPr>
        <p:spPr>
          <a:xfrm>
            <a:off x="4348480" y="638566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T" dirty="0"/>
              <a:t>DOI:  </a:t>
            </a:r>
            <a:r>
              <a:rPr lang="en-US" dirty="0"/>
              <a:t>xxx</a:t>
            </a:r>
            <a:endParaRPr lang="en-IT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1C0E72-2D22-95FB-8A58-CD90EE6A9F93}"/>
              </a:ext>
            </a:extLst>
          </p:cNvPr>
          <p:cNvSpPr txBox="1"/>
          <p:nvPr/>
        </p:nvSpPr>
        <p:spPr>
          <a:xfrm>
            <a:off x="1386652" y="5292670"/>
            <a:ext cx="8998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T" dirty="0"/>
              <a:t>Comitato ex art.8  del Disciplinare accesso ai prodotti della ricerca (CD luglio 2023)</a:t>
            </a:r>
          </a:p>
          <a:p>
            <a:pPr algn="ctr"/>
            <a:r>
              <a:rPr lang="en-IT" dirty="0"/>
              <a:t>Stefano bianco Marcello Maggi, Marco Pallavicini (Pres.), Laura Patrizii, Luca Dell’Agnello (Esp.)</a:t>
            </a:r>
          </a:p>
        </p:txBody>
      </p:sp>
    </p:spTree>
    <p:extLst>
      <p:ext uri="{BB962C8B-B14F-4D97-AF65-F5344CB8AC3E}">
        <p14:creationId xmlns:p14="http://schemas.microsoft.com/office/powerpoint/2010/main" val="123133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E58E6-C351-C242-DC01-84A0FF3A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7195"/>
          </a:xfrm>
        </p:spPr>
        <p:txBody>
          <a:bodyPr>
            <a:normAutofit fontScale="90000"/>
          </a:bodyPr>
          <a:lstStyle/>
          <a:p>
            <a:r>
              <a:rPr lang="en-IT" dirty="0"/>
              <a:t>indice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ADECE-EA7E-AE1D-5241-23C514E48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442" y="115506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T" dirty="0"/>
              <a:t>secondo corso nazionale e corsi tematici</a:t>
            </a:r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Rapporto biennale comitato e nostra scadenza</a:t>
            </a:r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diamond  pilot</a:t>
            </a:r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Modifiche al disciplinare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T" dirty="0"/>
              <a:t>licenze software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T" dirty="0"/>
              <a:t>default: CC-BY diventa CC-BY-SA ?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IT" dirty="0"/>
              <a:t>articolo di Pievatolo et al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T" dirty="0"/>
              <a:t>...</a:t>
            </a:r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archivio migrazione al cnaf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9EDD90-6DCA-9037-0F42-368CA5CCAAD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79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7F02-1555-1C93-BFF5-B1F2D898B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45"/>
            <a:ext cx="10515600" cy="712543"/>
          </a:xfrm>
        </p:spPr>
        <p:txBody>
          <a:bodyPr/>
          <a:lstStyle/>
          <a:p>
            <a:r>
              <a:rPr lang="en-IT" dirty="0"/>
              <a:t>consuntivo primo corso nazionale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BA9D4-5A4C-4BFC-64D8-FF481A1DE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75788"/>
            <a:ext cx="10515600" cy="523815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T" dirty="0"/>
              <a:t>risultati OPIS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T" dirty="0"/>
              <a:t>da vedere e discutere con i docenti</a:t>
            </a:r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errore esame</a:t>
            </a:r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fail cena leggera</a:t>
            </a:r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OPIS varie: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T" dirty="0"/>
              <a:t>sintassi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T" dirty="0"/>
              <a:t>scelta del genere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T" dirty="0"/>
              <a:t>...</a:t>
            </a:r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Riunione con docenti settimana prossima (preferenze ?)</a:t>
            </a:r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La Formazione chiede controllo di presenza su bluemeet (???)</a:t>
            </a:r>
          </a:p>
          <a:p>
            <a:pPr marL="514350" indent="-514350">
              <a:buFont typeface="+mj-lt"/>
              <a:buAutoNum type="arabicPeriod"/>
            </a:pPr>
            <a:r>
              <a:rPr lang="en-IT" dirty="0"/>
              <a:t>solo il 60% ha fatto l esercizio</a:t>
            </a:r>
          </a:p>
          <a:p>
            <a:pPr marL="971550" lvl="1" indent="-514350">
              <a:buFont typeface="+mj-lt"/>
              <a:buAutoNum type="arabicPeriod"/>
            </a:pPr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452CF1-BCE7-6B9C-A83B-3AB70928CC8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6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369F8-1897-1A0D-539A-752125188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37985" cy="1325563"/>
          </a:xfrm>
        </p:spPr>
        <p:txBody>
          <a:bodyPr/>
          <a:lstStyle/>
          <a:p>
            <a:r>
              <a:rPr lang="en-IT" dirty="0"/>
              <a:t>secondo corso nazionale e corsi tematici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DACAE-CE17-8696-56CA-A8F8D0B78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0723" cy="4351338"/>
          </a:xfrm>
        </p:spPr>
        <p:txBody>
          <a:bodyPr/>
          <a:lstStyle/>
          <a:p>
            <a:r>
              <a:rPr lang="en-IT" b="1" dirty="0"/>
              <a:t>secondo corso nazionale</a:t>
            </a:r>
          </a:p>
          <a:p>
            <a:pPr lvl="1"/>
            <a:r>
              <a:rPr lang="en-IT" dirty="0"/>
              <a:t>squadra vincente non si cambia (?)</a:t>
            </a:r>
          </a:p>
          <a:p>
            <a:pPr lvl="1"/>
            <a:r>
              <a:rPr lang="en-IT" dirty="0"/>
              <a:t>richiesta: asap</a:t>
            </a:r>
          </a:p>
          <a:p>
            <a:pPr lvl="1"/>
            <a:r>
              <a:rPr lang="en-IT" dirty="0"/>
              <a:t>Data: novembre 2025</a:t>
            </a:r>
          </a:p>
          <a:p>
            <a:pPr lvl="2"/>
            <a:r>
              <a:rPr lang="en-IT" dirty="0"/>
              <a:t>se necessario ritardata a febbraio 2026</a:t>
            </a:r>
          </a:p>
          <a:p>
            <a:pPr lvl="1"/>
            <a:r>
              <a:rPr lang="en-IT" dirty="0"/>
              <a:t>Frascati e’ disponibile ma propongo una sana rotazione con Bari e Bologna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24873-E902-EAA1-B5CB-02F0CD08DDA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90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A76CB-603C-C62C-EA21-8123C1A18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55923" cy="1325563"/>
          </a:xfrm>
        </p:spPr>
        <p:txBody>
          <a:bodyPr/>
          <a:lstStyle/>
          <a:p>
            <a:r>
              <a:rPr lang="en-IT" dirty="0"/>
              <a:t>secondo corso nazionale e corsi tematici (II)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8B4F7-B533-E032-215A-CAAB01CCC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T" b="1" dirty="0"/>
              <a:t>corsi  tematici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T" dirty="0"/>
              <a:t>una giornata o mezza 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T" dirty="0"/>
              <a:t>proposta asap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T" dirty="0"/>
              <a:t>Argomenti: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IT" dirty="0"/>
              <a:t>DMP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IT" dirty="0"/>
              <a:t>quattro bozze ci arriveranno lunedi 3 marzo, revisione e invio a Marco Pallavicini, dopo suo ok daremo ok per distribuzione nelle CSN+CNCR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IT" dirty="0"/>
              <a:t>corso a settembre ? partire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IT" dirty="0"/>
              <a:t>licenze software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IT" dirty="0"/>
              <a:t>Una riunione a febbraio, pagina indico e minute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IT" dirty="0"/>
              <a:t>molto lavoro e’ stato gia’ svolto dal servizio TT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IT" dirty="0"/>
              <a:t>sondaggio su CSN ed esperimenti. Propongo di preparare un semplice questionario in collaborazione con il TT -  marcello+stefano+TT 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IT" dirty="0"/>
              <a:t>argomento meno maturo, corso fine anno 2025 ?  Bologna+Bari ? aspettiamo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IT" dirty="0"/>
              <a:t>utilizzo archivio – Frascati dopo deployment - partire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IT" dirty="0"/>
              <a:t>chi organizza ? Bologna + Bari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1A4C5-08E5-C710-B417-97F40EEEF95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2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11FAA-4ED7-F8C9-0AA9-2ED358099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65125"/>
          </a:xfrm>
        </p:spPr>
        <p:txBody>
          <a:bodyPr>
            <a:normAutofit fontScale="90000"/>
          </a:bodyPr>
          <a:lstStyle/>
          <a:p>
            <a:r>
              <a:rPr lang="en-IT" dirty="0"/>
              <a:t>mauro patano marcello ci parla con donvito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67C67-4959-2CB5-BED5-FD95D03B5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6" y="1026478"/>
            <a:ext cx="11816862" cy="5018722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170000"/>
              </a:lnSpc>
              <a:buNone/>
            </a:pP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Gentili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Lia e Stefano,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ho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seguito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con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attenzione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il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corso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"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Scienza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Aperta e INFN"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trovandolo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molto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completo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e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approfondito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.</a:t>
            </a:r>
            <a:br>
              <a:rPr lang="en-GB" sz="1400" dirty="0"/>
            </a:b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Vorrei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renderVi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noto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che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seguo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con interesse le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questioni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legate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alla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Scienza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Aperta,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agli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Open Data, al Free and Open Source Software, e studio le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ricadute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epistemologiche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di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questi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paradigmi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di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ricerca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per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curiosità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personale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.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Sono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anche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esperto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delle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tecnologie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connesse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.</a:t>
            </a:r>
            <a:br>
              <a:rPr lang="en-GB" sz="1400" dirty="0"/>
            </a:b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Mi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sono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occupato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di Open Data per la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Regione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Puglia: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ho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collaborato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alla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stesura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del Data Management Plan dell'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Agenza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Regionale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per la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Tecnologia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e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l'Innovazione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(ARTI Puglia),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presso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la quale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ero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amministratore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della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piattaforma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CKAN (il DMS open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scelto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da AGID).</a:t>
            </a:r>
            <a:br>
              <a:rPr lang="en-GB" sz="1400" dirty="0"/>
            </a:b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Ho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approfondito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teoricamente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e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praticamente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le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tecnologie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di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metadatazione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: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nella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mia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tesi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di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dottorato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ho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proposto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un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profilo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di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metadatazione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(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una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ontologia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scritta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in OWL) per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dati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di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tipo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idrologico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. 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Conosco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le normative legate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all'argomento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: GDPR,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raccomandazioni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AGID,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norme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ISO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che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riguardano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la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gestione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dei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dati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(in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particolare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quelle legate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alla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direttiva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Eruopea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INSPIRE).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Faccio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parte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del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comitato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editoriale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della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rivista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scientifica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"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Plurimondi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" del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Politecnico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di Bari (</a:t>
            </a:r>
            <a:r>
              <a:rPr lang="en-GB" sz="1400" b="0" i="0" u="none" strike="noStrike" dirty="0">
                <a:solidFill>
                  <a:srgbClr val="1155CC"/>
                </a:solidFill>
                <a:effectLst/>
                <a:hlinkClick r:id="rId2"/>
              </a:rPr>
              <a:t>https://plurimondi.poliba.it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):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partecipo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al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processo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di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ottenimento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dei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DOI per tale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rivista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e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sono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amministratore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del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sistema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Open Journal Systems (OJS </a:t>
            </a:r>
            <a:r>
              <a:rPr lang="en-GB" sz="1400" b="0" i="0" u="none" strike="noStrike" dirty="0">
                <a:solidFill>
                  <a:srgbClr val="1155CC"/>
                </a:solidFill>
                <a:effectLst/>
                <a:hlinkClick r:id="rId3"/>
              </a:rPr>
              <a:t>https://pkp.sfu.ca/software/ojs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) di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gestione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della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rivista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stessa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.</a:t>
            </a:r>
            <a:br>
              <a:rPr lang="en-GB" sz="1400" dirty="0"/>
            </a:b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Sono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un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Ingegnere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Civile con un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Dottorato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in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Ingegneria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-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Gestione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del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Rischio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,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attualmente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sono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tecnologo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presso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INFN sez. Bari dove mi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occupo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di Cloud e HPC -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HTC.Se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fosse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possibile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ampliare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il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gruppo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di studio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sulla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Scienza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Aperta di INFN,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sarei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grato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di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poter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contribuire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con le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mie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competenze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e la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mia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passione.Vi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ringrazio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e Vi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saluto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cordialmente</a:t>
            </a:r>
            <a:r>
              <a:rPr lang="en-GB" sz="1400" dirty="0"/>
              <a:t>, </a:t>
            </a:r>
            <a:r>
              <a:rPr lang="en-GB" sz="1400" b="0" i="0" u="none" strike="noStrike" dirty="0">
                <a:solidFill>
                  <a:srgbClr val="3B3B3B"/>
                </a:solidFill>
                <a:effectLst/>
              </a:rPr>
              <a:t>Mauro </a:t>
            </a:r>
            <a:r>
              <a:rPr lang="en-GB" sz="1400" b="0" i="0" u="none" strike="noStrike" dirty="0" err="1">
                <a:solidFill>
                  <a:srgbClr val="3B3B3B"/>
                </a:solidFill>
                <a:effectLst/>
              </a:rPr>
              <a:t>Patano</a:t>
            </a:r>
            <a:endParaRPr lang="en-GB" sz="1400" b="0" i="0" u="none" strike="noStrike" dirty="0">
              <a:effectLst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2327F6-35B2-092D-2C5E-928534150A5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875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1312B-DD1C-5AF8-74C9-AE1B4BA9F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comitato e rapporto biennale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3998C-055D-C96A-A2AF-15132F669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moltissimo lavoro fatto da Marcello, occorre ora un nostro contributo</a:t>
            </a:r>
          </a:p>
          <a:p>
            <a:r>
              <a:rPr lang="en-IT" dirty="0"/>
              <a:t>tempistica ?</a:t>
            </a:r>
          </a:p>
          <a:p>
            <a:pPr lvl="1"/>
            <a:r>
              <a:rPr lang="en-IT" dirty="0"/>
              <a:t>prima bozza completa 17 marzo</a:t>
            </a:r>
          </a:p>
          <a:p>
            <a:pPr lvl="1"/>
            <a:r>
              <a:rPr lang="en-IT" dirty="0"/>
              <a:t>finalizzazione 17 aprile</a:t>
            </a:r>
          </a:p>
          <a:p>
            <a:pPr lvl="1"/>
            <a:r>
              <a:rPr lang="en-IT" dirty="0"/>
              <a:t>aggiornamenti e consegna 15 luglio </a:t>
            </a:r>
          </a:p>
          <a:p>
            <a:r>
              <a:rPr lang="en-IT" dirty="0"/>
              <a:t>Scadiamo, e’possibile  un secondo mandato</a:t>
            </a:r>
          </a:p>
          <a:p>
            <a:r>
              <a:rPr lang="en-IT" dirty="0"/>
              <a:t>ricerca successori</a:t>
            </a:r>
          </a:p>
          <a:p>
            <a:r>
              <a:rPr lang="en-IT" dirty="0"/>
              <a:t>riflessione individuale se continuare</a:t>
            </a:r>
          </a:p>
          <a:p>
            <a:pPr lvl="1"/>
            <a:endParaRPr lang="en-IT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D11F04-0892-F42B-D937-E349C6764F3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6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A3FF-949B-5570-3F8E-BDF2803A8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245"/>
            <a:ext cx="10515600" cy="754307"/>
          </a:xfrm>
        </p:spPr>
        <p:txBody>
          <a:bodyPr/>
          <a:lstStyle/>
          <a:p>
            <a:r>
              <a:rPr lang="en-IT" dirty="0"/>
              <a:t>migrazione al cnaf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7EBA8-6046-1D3B-3F4D-82F780B6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288" y="688969"/>
            <a:ext cx="11254153" cy="5480061"/>
          </a:xfrm>
        </p:spPr>
        <p:txBody>
          <a:bodyPr>
            <a:normAutofit fontScale="62500" lnSpcReduction="20000"/>
          </a:bodyPr>
          <a:lstStyle/>
          <a:p>
            <a:r>
              <a:rPr lang="en-IT" dirty="0"/>
              <a:t>siamo alla 53ma riunione settimanale</a:t>
            </a:r>
          </a:p>
          <a:p>
            <a:r>
              <a:rPr lang="en-IT" dirty="0"/>
              <a:t>futuro prossimo e remoto, le risorse attuali al CNAF non bastano, occorre sistemizzarle</a:t>
            </a:r>
          </a:p>
          <a:p>
            <a:r>
              <a:rPr lang="en-IT" dirty="0"/>
              <a:t>zenodo-dev ha funzionato bene durante la scuola e durante i crash test di marcello</a:t>
            </a:r>
          </a:p>
          <a:p>
            <a:r>
              <a:rPr lang="en-IT" dirty="0"/>
              <a:t>bloccanti</a:t>
            </a:r>
          </a:p>
          <a:p>
            <a:pPr lvl="1"/>
            <a:r>
              <a:rPr lang="en-IT" dirty="0"/>
              <a:t>Concept DOI</a:t>
            </a:r>
          </a:p>
          <a:p>
            <a:pPr lvl="1"/>
            <a:r>
              <a:rPr lang="en-IT" dirty="0"/>
              <a:t>Gestione utenti/prodotti/comunita</a:t>
            </a:r>
          </a:p>
          <a:p>
            <a:pPr lvl="2"/>
            <a:r>
              <a:rPr lang="en-IT" dirty="0"/>
              <a:t>Curatrice deve avere pieni poteri</a:t>
            </a:r>
          </a:p>
          <a:p>
            <a:pPr lvl="1"/>
            <a:r>
              <a:rPr lang="en-IT" dirty="0"/>
              <a:t>politica delle comunita’</a:t>
            </a:r>
          </a:p>
          <a:p>
            <a:pPr lvl="2"/>
            <a:r>
              <a:rPr lang="en-IT" dirty="0"/>
              <a:t>non sappiamo come farle ad albero, invenio 12 impossibile, invenio 13 possibile</a:t>
            </a:r>
          </a:p>
          <a:p>
            <a:pPr lvl="2"/>
            <a:r>
              <a:rPr lang="en-IT" dirty="0"/>
              <a:t>INFN e poi INFN-xxx, INFN-yyy, INFN-zzz, etc ? ok, curatrice decide, anche descrizione congrua.</a:t>
            </a:r>
          </a:p>
          <a:p>
            <a:pPr lvl="2"/>
            <a:r>
              <a:rPr lang="en-IT" dirty="0"/>
              <a:t>curatori comunita e curatrice verifica bollo infn</a:t>
            </a:r>
          </a:p>
          <a:p>
            <a:pPr lvl="2"/>
            <a:r>
              <a:rPr lang="en-IT" dirty="0"/>
              <a:t>pro e contro</a:t>
            </a:r>
          </a:p>
          <a:p>
            <a:pPr lvl="2"/>
            <a:r>
              <a:rPr lang="en-IT" dirty="0"/>
              <a:t>no comunita ristretta</a:t>
            </a:r>
          </a:p>
          <a:p>
            <a:pPr lvl="2"/>
            <a:r>
              <a:rPr lang="en-IT" dirty="0"/>
              <a:t>prodotto chiuso ma metadati aperti ?</a:t>
            </a:r>
          </a:p>
          <a:p>
            <a:pPr lvl="2"/>
            <a:r>
              <a:rPr lang="en-IT" dirty="0"/>
              <a:t>ristretta ? senza doi </a:t>
            </a:r>
          </a:p>
          <a:p>
            <a:pPr lvl="2"/>
            <a:r>
              <a:rPr lang="en-IT" dirty="0"/>
              <a:t>deployment tutto aperto no comunita’chiusa</a:t>
            </a:r>
          </a:p>
          <a:p>
            <a:r>
              <a:rPr lang="en-IT" dirty="0"/>
              <a:t>non bloccanti</a:t>
            </a:r>
          </a:p>
          <a:p>
            <a:pPr lvl="1"/>
            <a:r>
              <a:rPr lang="en-IT" dirty="0"/>
              <a:t>varie</a:t>
            </a:r>
          </a:p>
          <a:p>
            <a:pPr lvl="1"/>
            <a:r>
              <a:rPr lang="en-IT"/>
              <a:t>problema AAM arxiv scoperto da marcello </a:t>
            </a:r>
            <a:endParaRPr lang="en-IT" dirty="0"/>
          </a:p>
          <a:p>
            <a:pPr lvl="1"/>
            <a:r>
              <a:rPr lang="en-IT" dirty="0"/>
              <a:t>“Community” e’fuorviante, alternative ? Ok rimane</a:t>
            </a:r>
          </a:p>
          <a:p>
            <a:pPr lvl="2"/>
            <a:r>
              <a:rPr lang="en-IT" dirty="0"/>
              <a:t>Tematica,  argomento</a:t>
            </a:r>
          </a:p>
          <a:p>
            <a:pPr lvl="2"/>
            <a:r>
              <a:rPr lang="en-IT" dirty="0"/>
              <a:t>Gruppo</a:t>
            </a:r>
          </a:p>
          <a:p>
            <a:pPr lvl="2"/>
            <a:r>
              <a:rPr lang="en-IT" dirty="0"/>
              <a:t>collaborazione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184D9-4B99-4B4D-167C-B59B6AC6979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it-IT">
                <a:solidFill>
                  <a:schemeClr val="bg1">
                    <a:lumMod val="85000"/>
                  </a:schemeClr>
                </a:solidFill>
              </a:rPr>
              <a:t>Bianco | Monitoraggio APC | riunione 21 febbraio 2025</a:t>
            </a:r>
            <a:endParaRPr lang="it-IT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249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6110666" name="Titolo 1"/>
          <p:cNvSpPr>
            <a:spLocks noGrp="1"/>
          </p:cNvSpPr>
          <p:nvPr>
            <p:ph type="ctrTitle"/>
          </p:nvPr>
        </p:nvSpPr>
        <p:spPr bwMode="auto">
          <a:xfrm>
            <a:off x="577429" y="2006094"/>
            <a:ext cx="3751679" cy="1116702"/>
          </a:xfrm>
        </p:spPr>
        <p:txBody>
          <a:bodyPr vertOverflow="overflow" horzOverflow="overflow" vert="horz" lIns="91440" tIns="45720" rIns="91440" bIns="45720" numCol="1" spcCol="0" rtlCol="0" fromWordArt="0" anchor="b" anchorCtr="0" forceAA="0" compatLnSpc="0">
            <a:noAutofit/>
          </a:bodyPr>
          <a:lstStyle/>
          <a:p>
            <a:pPr algn="l">
              <a:defRPr/>
            </a:pPr>
            <a:r>
              <a:rPr lang="it-IT" sz="8800" b="1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Grazie</a:t>
            </a:r>
            <a:r>
              <a:rPr lang="it-IT" sz="88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!</a:t>
            </a:r>
          </a:p>
        </p:txBody>
      </p:sp>
      <p:pic>
        <p:nvPicPr>
          <p:cNvPr id="4" name="Immagine 3" descr="Immagine che contiene Carattere, Elementi grafici, schermata, logo&#10;&#10;Descrizione generata automaticamente">
            <a:extLst>
              <a:ext uri="{FF2B5EF4-FFF2-40B4-BE49-F238E27FC236}">
                <a16:creationId xmlns:a16="http://schemas.microsoft.com/office/drawing/2014/main" id="{6B6E1892-DC45-9337-8FA0-E4907047F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8913" y="235296"/>
            <a:ext cx="1358030" cy="795614"/>
          </a:xfrm>
          <a:prstGeom prst="rect">
            <a:avLst/>
          </a:prstGeom>
        </p:spPr>
      </p:pic>
      <p:sp>
        <p:nvSpPr>
          <p:cNvPr id="6" name="Sottotitolo 2">
            <a:extLst>
              <a:ext uri="{FF2B5EF4-FFF2-40B4-BE49-F238E27FC236}">
                <a16:creationId xmlns:a16="http://schemas.microsoft.com/office/drawing/2014/main" id="{BEA0717E-CEFA-ADB4-ED48-99921556B398}"/>
              </a:ext>
            </a:extLst>
          </p:cNvPr>
          <p:cNvSpPr txBox="1">
            <a:spLocks/>
          </p:cNvSpPr>
          <p:nvPr/>
        </p:nvSpPr>
        <p:spPr bwMode="auto">
          <a:xfrm>
            <a:off x="704598" y="4135589"/>
            <a:ext cx="5707087" cy="2193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Quicksand"/>
                <a:ea typeface="+mn-ea"/>
                <a:cs typeface="+mn-cs"/>
              </a:defRPr>
            </a:lvl1pPr>
            <a:lvl2pPr marL="457177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53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1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8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5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0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39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60963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it-IT" sz="3300" b="1" dirty="0">
                <a:solidFill>
                  <a:srgbClr val="D974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Contatti</a:t>
            </a:r>
          </a:p>
          <a:p>
            <a:pPr>
              <a:lnSpc>
                <a:spcPct val="90000"/>
              </a:lnSpc>
            </a:pPr>
            <a:endParaRPr lang="it-IT" sz="2200" b="1" dirty="0">
              <a:solidFill>
                <a:srgbClr val="D97400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  <a:hlinkClick r:id="rId4"/>
              </a:rPr>
              <a:t>stefano.bianco@lnf.infn.it</a:t>
            </a:r>
            <a:endParaRPr lang="it-IT" dirty="0">
              <a:solidFill>
                <a:schemeClr val="tx1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Gruppo di lavoro Open Science  dell’INFN: </a:t>
            </a: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openscience@lists.infn.it</a:t>
            </a:r>
            <a:r>
              <a:rPr lang="it-IT" dirty="0">
                <a:solidFill>
                  <a:schemeClr val="tx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3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1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4611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110666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resentazioni-INFN-OS" id="{27DA7C61-61F5-AD4C-9A7D-80EBF3E8ABE2}" vid="{3FEF34C7-879B-BC4D-AD60-48C96E82633E}"/>
    </a:ext>
  </a:extLst>
</a:theme>
</file>

<file path=ppt/theme/theme2.xml><?xml version="1.0" encoding="utf-8"?>
<a:theme xmlns:a="http://schemas.openxmlformats.org/drawingml/2006/main" name="Office 2013 - Tema 2022">
  <a:themeElements>
    <a:clrScheme name="Office 2013 - Tema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-presentazioni-INFN-OS" id="{27DA7C61-61F5-AD4C-9A7D-80EBF3E8ABE2}" vid="{A73FA2B1-9C99-8045-90D5-D38054860BD0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425</TotalTime>
  <Words>897</Words>
  <Application>Microsoft Macintosh PowerPoint</Application>
  <PresentationFormat>Widescreen</PresentationFormat>
  <Paragraphs>99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Arial</vt:lpstr>
      <vt:lpstr>Calibri</vt:lpstr>
      <vt:lpstr>Calibri Light</vt:lpstr>
      <vt:lpstr>Helvetica</vt:lpstr>
      <vt:lpstr>Tema di Office</vt:lpstr>
      <vt:lpstr>Office 2013 - Tema 2022</vt:lpstr>
      <vt:lpstr>riunione n.5 </vt:lpstr>
      <vt:lpstr>indice</vt:lpstr>
      <vt:lpstr>consuntivo primo corso nazionale</vt:lpstr>
      <vt:lpstr>secondo corso nazionale e corsi tematici (I)</vt:lpstr>
      <vt:lpstr>secondo corso nazionale e corsi tematici (II)</vt:lpstr>
      <vt:lpstr>mauro patano marcello ci parla con donvito</vt:lpstr>
      <vt:lpstr>comitato e rapporto biennale</vt:lpstr>
      <vt:lpstr>migrazione al cnaf</vt:lpstr>
      <vt:lpstr>Grazie!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</dc:title>
  <dc:creator>Irene Piergentili</dc:creator>
  <cp:lastModifiedBy>Microsoft Office User</cp:lastModifiedBy>
  <cp:revision>49</cp:revision>
  <dcterms:created xsi:type="dcterms:W3CDTF">2025-01-27T14:59:38Z</dcterms:created>
  <dcterms:modified xsi:type="dcterms:W3CDTF">2025-02-26T11:33:48Z</dcterms:modified>
</cp:coreProperties>
</file>