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9" r:id="rId3"/>
    <p:sldId id="257" r:id="rId4"/>
    <p:sldId id="260" r:id="rId5"/>
    <p:sldId id="261" r:id="rId6"/>
    <p:sldId id="258" r:id="rId7"/>
    <p:sldId id="263" r:id="rId8"/>
    <p:sldId id="265" r:id="rId9"/>
    <p:sldId id="262" r:id="rId10"/>
    <p:sldId id="267" r:id="rId11"/>
    <p:sldId id="264" r:id="rId12"/>
    <p:sldId id="266"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EE246"/>
    <a:srgbClr val="00823B"/>
    <a:srgbClr val="CC0000"/>
    <a:srgbClr val="CC8E34"/>
    <a:srgbClr val="E4A1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10" autoAdjust="0"/>
    <p:restoredTop sz="94660"/>
  </p:normalViewPr>
  <p:slideViewPr>
    <p:cSldViewPr>
      <p:cViewPr varScale="1">
        <p:scale>
          <a:sx n="83" d="100"/>
          <a:sy n="83" d="100"/>
        </p:scale>
        <p:origin x="57" y="198"/>
      </p:cViewPr>
      <p:guideLst>
        <p:guide orient="horz" pos="2160"/>
        <p:guide pos="2880"/>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43C80E-A43D-4088-93C8-FE84BBFF5896}" type="datetimeFigureOut">
              <a:rPr lang="it-IT" smtClean="0"/>
              <a:pPr/>
              <a:t>25/05/2025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4D3738-3446-43FD-A311-EB0C495999C2}" type="slidenum">
              <a:rPr lang="it-IT" smtClean="0"/>
              <a:pPr/>
              <a:t>‹N›</a:t>
            </a:fld>
            <a:endParaRPr lang="it-IT"/>
          </a:p>
        </p:txBody>
      </p:sp>
    </p:spTree>
    <p:extLst>
      <p:ext uri="{BB962C8B-B14F-4D97-AF65-F5344CB8AC3E}">
        <p14:creationId xmlns:p14="http://schemas.microsoft.com/office/powerpoint/2010/main" val="81304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BACF6BF-886E-4760-A230-B73CF565E61A}" type="datetime1">
              <a:rPr lang="it-IT" smtClean="0"/>
              <a:t>25/05/2025</a:t>
            </a:fld>
            <a:endParaRPr lang="it-IT"/>
          </a:p>
        </p:txBody>
      </p:sp>
      <p:sp>
        <p:nvSpPr>
          <p:cNvPr id="5" name="Segnaposto piè di pagina 4"/>
          <p:cNvSpPr>
            <a:spLocks noGrp="1"/>
          </p:cNvSpPr>
          <p:nvPr>
            <p:ph type="ftr" sz="quarter" idx="11"/>
          </p:nvPr>
        </p:nvSpPr>
        <p:spPr/>
        <p:txBody>
          <a:bodyPr/>
          <a:lstStyle/>
          <a:p>
            <a:r>
              <a:rPr lang="it-IT"/>
              <a:t>VHEgam2-26-May2925-Fargion-Bari-12.15-12.30</a:t>
            </a:r>
          </a:p>
        </p:txBody>
      </p:sp>
      <p:sp>
        <p:nvSpPr>
          <p:cNvPr id="6" name="Segnaposto numero diapositiva 5"/>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9913495-E532-4E15-8FE0-7A192A7FD1C4}" type="datetime1">
              <a:rPr lang="it-IT" smtClean="0"/>
              <a:t>25/05/2025</a:t>
            </a:fld>
            <a:endParaRPr lang="it-IT"/>
          </a:p>
        </p:txBody>
      </p:sp>
      <p:sp>
        <p:nvSpPr>
          <p:cNvPr id="5" name="Segnaposto piè di pagina 4"/>
          <p:cNvSpPr>
            <a:spLocks noGrp="1"/>
          </p:cNvSpPr>
          <p:nvPr>
            <p:ph type="ftr" sz="quarter" idx="11"/>
          </p:nvPr>
        </p:nvSpPr>
        <p:spPr/>
        <p:txBody>
          <a:bodyPr/>
          <a:lstStyle/>
          <a:p>
            <a:r>
              <a:rPr lang="it-IT"/>
              <a:t>VHEgam2-26-May2925-Fargion-Bari-12.15-12.30</a:t>
            </a:r>
          </a:p>
        </p:txBody>
      </p:sp>
      <p:sp>
        <p:nvSpPr>
          <p:cNvPr id="6" name="Segnaposto numero diapositiva 5"/>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CA4DBD7-73D6-490D-937E-5AA3DE48337A}" type="datetime1">
              <a:rPr lang="it-IT" smtClean="0"/>
              <a:t>25/05/2025</a:t>
            </a:fld>
            <a:endParaRPr lang="it-IT"/>
          </a:p>
        </p:txBody>
      </p:sp>
      <p:sp>
        <p:nvSpPr>
          <p:cNvPr id="5" name="Segnaposto piè di pagina 4"/>
          <p:cNvSpPr>
            <a:spLocks noGrp="1"/>
          </p:cNvSpPr>
          <p:nvPr>
            <p:ph type="ftr" sz="quarter" idx="11"/>
          </p:nvPr>
        </p:nvSpPr>
        <p:spPr/>
        <p:txBody>
          <a:bodyPr/>
          <a:lstStyle/>
          <a:p>
            <a:r>
              <a:rPr lang="it-IT"/>
              <a:t>VHEgam2-26-May2925-Fargion-Bari-12.15-12.30</a:t>
            </a:r>
          </a:p>
        </p:txBody>
      </p:sp>
      <p:sp>
        <p:nvSpPr>
          <p:cNvPr id="6" name="Segnaposto numero diapositiva 5"/>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67DF817-C5B2-4F9B-A717-822C6FCCA44C}" type="datetime1">
              <a:rPr lang="it-IT" smtClean="0"/>
              <a:t>25/05/2025</a:t>
            </a:fld>
            <a:endParaRPr lang="it-IT"/>
          </a:p>
        </p:txBody>
      </p:sp>
      <p:sp>
        <p:nvSpPr>
          <p:cNvPr id="5" name="Segnaposto piè di pagina 4"/>
          <p:cNvSpPr>
            <a:spLocks noGrp="1"/>
          </p:cNvSpPr>
          <p:nvPr>
            <p:ph type="ftr" sz="quarter" idx="11"/>
          </p:nvPr>
        </p:nvSpPr>
        <p:spPr/>
        <p:txBody>
          <a:bodyPr/>
          <a:lstStyle/>
          <a:p>
            <a:r>
              <a:rPr lang="it-IT"/>
              <a:t>VHEgam2-26-May2925-Fargion-Bari-12.15-12.30</a:t>
            </a:r>
          </a:p>
        </p:txBody>
      </p:sp>
      <p:sp>
        <p:nvSpPr>
          <p:cNvPr id="6" name="Segnaposto numero diapositiva 5"/>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D36A8D8-C90B-41DE-B257-E204787EC5DE}" type="datetime1">
              <a:rPr lang="it-IT" smtClean="0"/>
              <a:t>25/05/2025</a:t>
            </a:fld>
            <a:endParaRPr lang="it-IT"/>
          </a:p>
        </p:txBody>
      </p:sp>
      <p:sp>
        <p:nvSpPr>
          <p:cNvPr id="5" name="Segnaposto piè di pagina 4"/>
          <p:cNvSpPr>
            <a:spLocks noGrp="1"/>
          </p:cNvSpPr>
          <p:nvPr>
            <p:ph type="ftr" sz="quarter" idx="11"/>
          </p:nvPr>
        </p:nvSpPr>
        <p:spPr/>
        <p:txBody>
          <a:bodyPr/>
          <a:lstStyle/>
          <a:p>
            <a:r>
              <a:rPr lang="it-IT"/>
              <a:t>VHEgam2-26-May2925-Fargion-Bari-12.15-12.30</a:t>
            </a:r>
          </a:p>
        </p:txBody>
      </p:sp>
      <p:sp>
        <p:nvSpPr>
          <p:cNvPr id="6" name="Segnaposto numero diapositiva 5"/>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4A27940-13EA-4103-9298-1B3B6E7328C7}" type="datetime1">
              <a:rPr lang="it-IT" smtClean="0"/>
              <a:t>25/05/2025</a:t>
            </a:fld>
            <a:endParaRPr lang="it-IT"/>
          </a:p>
        </p:txBody>
      </p:sp>
      <p:sp>
        <p:nvSpPr>
          <p:cNvPr id="6" name="Segnaposto piè di pagina 5"/>
          <p:cNvSpPr>
            <a:spLocks noGrp="1"/>
          </p:cNvSpPr>
          <p:nvPr>
            <p:ph type="ftr" sz="quarter" idx="11"/>
          </p:nvPr>
        </p:nvSpPr>
        <p:spPr/>
        <p:txBody>
          <a:bodyPr/>
          <a:lstStyle/>
          <a:p>
            <a:r>
              <a:rPr lang="it-IT"/>
              <a:t>VHEgam2-26-May2925-Fargion-Bari-12.15-12.30</a:t>
            </a:r>
          </a:p>
        </p:txBody>
      </p:sp>
      <p:sp>
        <p:nvSpPr>
          <p:cNvPr id="7" name="Segnaposto numero diapositiva 6"/>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5EB34AC-F292-4A99-B696-D5918F44BA09}" type="datetime1">
              <a:rPr lang="it-IT" smtClean="0"/>
              <a:t>25/05/2025</a:t>
            </a:fld>
            <a:endParaRPr lang="it-IT"/>
          </a:p>
        </p:txBody>
      </p:sp>
      <p:sp>
        <p:nvSpPr>
          <p:cNvPr id="8" name="Segnaposto piè di pagina 7"/>
          <p:cNvSpPr>
            <a:spLocks noGrp="1"/>
          </p:cNvSpPr>
          <p:nvPr>
            <p:ph type="ftr" sz="quarter" idx="11"/>
          </p:nvPr>
        </p:nvSpPr>
        <p:spPr/>
        <p:txBody>
          <a:bodyPr/>
          <a:lstStyle/>
          <a:p>
            <a:r>
              <a:rPr lang="it-IT"/>
              <a:t>VHEgam2-26-May2925-Fargion-Bari-12.15-12.30</a:t>
            </a:r>
          </a:p>
        </p:txBody>
      </p:sp>
      <p:sp>
        <p:nvSpPr>
          <p:cNvPr id="9" name="Segnaposto numero diapositiva 8"/>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16526F7-0074-48EB-8182-1A17F3A0DC0A}" type="datetime1">
              <a:rPr lang="it-IT" smtClean="0"/>
              <a:t>25/05/2025</a:t>
            </a:fld>
            <a:endParaRPr lang="it-IT"/>
          </a:p>
        </p:txBody>
      </p:sp>
      <p:sp>
        <p:nvSpPr>
          <p:cNvPr id="4" name="Segnaposto piè di pagina 3"/>
          <p:cNvSpPr>
            <a:spLocks noGrp="1"/>
          </p:cNvSpPr>
          <p:nvPr>
            <p:ph type="ftr" sz="quarter" idx="11"/>
          </p:nvPr>
        </p:nvSpPr>
        <p:spPr/>
        <p:txBody>
          <a:bodyPr/>
          <a:lstStyle/>
          <a:p>
            <a:r>
              <a:rPr lang="it-IT"/>
              <a:t>VHEgam2-26-May2925-Fargion-Bari-12.15-12.30</a:t>
            </a:r>
          </a:p>
        </p:txBody>
      </p:sp>
      <p:sp>
        <p:nvSpPr>
          <p:cNvPr id="5" name="Segnaposto numero diapositiva 4"/>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596B600-FA66-444B-863D-A6313DC99D03}" type="datetime1">
              <a:rPr lang="it-IT" smtClean="0"/>
              <a:t>25/05/2025</a:t>
            </a:fld>
            <a:endParaRPr lang="it-IT"/>
          </a:p>
        </p:txBody>
      </p:sp>
      <p:sp>
        <p:nvSpPr>
          <p:cNvPr id="3" name="Segnaposto piè di pagina 2"/>
          <p:cNvSpPr>
            <a:spLocks noGrp="1"/>
          </p:cNvSpPr>
          <p:nvPr>
            <p:ph type="ftr" sz="quarter" idx="11"/>
          </p:nvPr>
        </p:nvSpPr>
        <p:spPr/>
        <p:txBody>
          <a:bodyPr/>
          <a:lstStyle/>
          <a:p>
            <a:r>
              <a:rPr lang="it-IT"/>
              <a:t>VHEgam2-26-May2925-Fargion-Bari-12.15-12.30</a:t>
            </a:r>
          </a:p>
        </p:txBody>
      </p:sp>
      <p:sp>
        <p:nvSpPr>
          <p:cNvPr id="4" name="Segnaposto numero diapositiva 3"/>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DDB4586-B06E-49D9-A793-6A152E8405EB}" type="datetime1">
              <a:rPr lang="it-IT" smtClean="0"/>
              <a:t>25/05/2025</a:t>
            </a:fld>
            <a:endParaRPr lang="it-IT"/>
          </a:p>
        </p:txBody>
      </p:sp>
      <p:sp>
        <p:nvSpPr>
          <p:cNvPr id="6" name="Segnaposto piè di pagina 5"/>
          <p:cNvSpPr>
            <a:spLocks noGrp="1"/>
          </p:cNvSpPr>
          <p:nvPr>
            <p:ph type="ftr" sz="quarter" idx="11"/>
          </p:nvPr>
        </p:nvSpPr>
        <p:spPr/>
        <p:txBody>
          <a:bodyPr/>
          <a:lstStyle/>
          <a:p>
            <a:r>
              <a:rPr lang="it-IT"/>
              <a:t>VHEgam2-26-May2925-Fargion-Bari-12.15-12.30</a:t>
            </a:r>
          </a:p>
        </p:txBody>
      </p:sp>
      <p:sp>
        <p:nvSpPr>
          <p:cNvPr id="7" name="Segnaposto numero diapositiva 6"/>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5E9F74E-E8FC-4E1D-9A9B-6634174718F9}" type="datetime1">
              <a:rPr lang="it-IT" smtClean="0"/>
              <a:t>25/05/2025</a:t>
            </a:fld>
            <a:endParaRPr lang="it-IT"/>
          </a:p>
        </p:txBody>
      </p:sp>
      <p:sp>
        <p:nvSpPr>
          <p:cNvPr id="6" name="Segnaposto piè di pagina 5"/>
          <p:cNvSpPr>
            <a:spLocks noGrp="1"/>
          </p:cNvSpPr>
          <p:nvPr>
            <p:ph type="ftr" sz="quarter" idx="11"/>
          </p:nvPr>
        </p:nvSpPr>
        <p:spPr/>
        <p:txBody>
          <a:bodyPr/>
          <a:lstStyle/>
          <a:p>
            <a:r>
              <a:rPr lang="it-IT"/>
              <a:t>VHEgam2-26-May2925-Fargion-Bari-12.15-12.30</a:t>
            </a:r>
          </a:p>
        </p:txBody>
      </p:sp>
      <p:sp>
        <p:nvSpPr>
          <p:cNvPr id="7" name="Segnaposto numero diapositiva 6"/>
          <p:cNvSpPr>
            <a:spLocks noGrp="1"/>
          </p:cNvSpPr>
          <p:nvPr>
            <p:ph type="sldNum" sz="quarter" idx="12"/>
          </p:nvPr>
        </p:nvSpPr>
        <p:spPr/>
        <p:txBody>
          <a:bodyPr/>
          <a:lstStyle/>
          <a:p>
            <a:fld id="{37004502-2F3A-433F-BEBD-C65EB10AD5E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D8032-BB37-4B1E-9F03-9B6173AFC380}" type="datetime1">
              <a:rPr lang="it-IT" smtClean="0"/>
              <a:t>25/05/2025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VHEgam2-26-May2925-Fargion-Bari-12.15-12.30</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04502-2F3A-433F-BEBD-C65EB10AD5E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rxiv.org/abs/2412.0801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rxiv.org/abs/2504.17803v1"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A65E50-42CD-487E-BE1B-B2D549581D50}"/>
              </a:ext>
            </a:extLst>
          </p:cNvPr>
          <p:cNvSpPr>
            <a:spLocks noGrp="1"/>
          </p:cNvSpPr>
          <p:nvPr>
            <p:ph type="ctrTitle"/>
          </p:nvPr>
        </p:nvSpPr>
        <p:spPr>
          <a:xfrm>
            <a:off x="691952" y="228601"/>
            <a:ext cx="7480448" cy="2840359"/>
          </a:xfrm>
        </p:spPr>
        <p:txBody>
          <a:bodyPr>
            <a:noAutofit/>
          </a:bodyPr>
          <a:lstStyle/>
          <a:p>
            <a:r>
              <a:rPr lang="en-US" sz="2800" b="1" i="1" dirty="0">
                <a:solidFill>
                  <a:schemeClr val="accent1">
                    <a:lumMod val="75000"/>
                  </a:schemeClr>
                </a:solidFill>
              </a:rPr>
              <a:t>SS433 tens </a:t>
            </a:r>
            <a:r>
              <a:rPr lang="en-US" sz="2800" b="1" i="1" dirty="0" err="1">
                <a:solidFill>
                  <a:schemeClr val="accent1">
                    <a:lumMod val="75000"/>
                  </a:schemeClr>
                </a:solidFill>
              </a:rPr>
              <a:t>TeV</a:t>
            </a:r>
            <a:r>
              <a:rPr lang="en-US" sz="2800" b="1" i="1" dirty="0">
                <a:solidFill>
                  <a:schemeClr val="accent1">
                    <a:lumMod val="75000"/>
                  </a:schemeClr>
                </a:solidFill>
              </a:rPr>
              <a:t> resurgence twin beams by beta decay in flight of tens </a:t>
            </a:r>
            <a:r>
              <a:rPr lang="en-US" sz="2800" b="1" i="1" dirty="0" err="1">
                <a:solidFill>
                  <a:schemeClr val="accent1">
                    <a:lumMod val="75000"/>
                  </a:schemeClr>
                </a:solidFill>
              </a:rPr>
              <a:t>PeV</a:t>
            </a:r>
            <a:r>
              <a:rPr lang="en-US" sz="2800" b="1" i="1" dirty="0">
                <a:solidFill>
                  <a:schemeClr val="accent1">
                    <a:lumMod val="75000"/>
                  </a:schemeClr>
                </a:solidFill>
              </a:rPr>
              <a:t> neutron jet, see:</a:t>
            </a:r>
            <a:br>
              <a:rPr lang="en-US" sz="2800" b="1" i="1" dirty="0">
                <a:solidFill>
                  <a:schemeClr val="accent1">
                    <a:lumMod val="75000"/>
                  </a:schemeClr>
                </a:solidFill>
              </a:rPr>
            </a:br>
            <a:r>
              <a:rPr lang="en-US" sz="1600" b="1" dirty="0"/>
              <a:t>Proceedings to the 27th Workshop "What Comes Beyond the Standard Models" Bled, July 8-17, 2024 and </a:t>
            </a:r>
            <a:r>
              <a:rPr lang="en-US" sz="2000" b="1" dirty="0">
                <a:solidFill>
                  <a:schemeClr val="accent1">
                    <a:lumMod val="75000"/>
                  </a:schemeClr>
                </a:solidFill>
              </a:rPr>
              <a:t>in Daniele </a:t>
            </a:r>
            <a:r>
              <a:rPr lang="en-US" sz="2000" b="1" dirty="0" err="1">
                <a:solidFill>
                  <a:schemeClr val="accent1">
                    <a:lumMod val="75000"/>
                  </a:schemeClr>
                </a:solidFill>
              </a:rPr>
              <a:t>Fargion</a:t>
            </a:r>
            <a:br>
              <a:rPr lang="en-US" b="1" dirty="0"/>
            </a:br>
            <a:r>
              <a:rPr lang="en-US" sz="2800" b="1" i="1" dirty="0" err="1">
                <a:solidFill>
                  <a:schemeClr val="accent1">
                    <a:lumMod val="75000"/>
                  </a:schemeClr>
                </a:solidFill>
                <a:hlinkClick r:id="rId4"/>
              </a:rPr>
              <a:t>arxiv</a:t>
            </a:r>
            <a:r>
              <a:rPr lang="en-US" sz="2800" b="1" i="1" dirty="0">
                <a:solidFill>
                  <a:schemeClr val="accent1">
                    <a:lumMod val="75000"/>
                  </a:schemeClr>
                </a:solidFill>
                <a:hlinkClick r:id="rId4"/>
              </a:rPr>
              <a:t> 2412.08011</a:t>
            </a:r>
            <a:r>
              <a:rPr lang="en-US" sz="2800" b="1" i="1" dirty="0">
                <a:solidFill>
                  <a:schemeClr val="accent1">
                    <a:lumMod val="75000"/>
                  </a:schemeClr>
                </a:solidFill>
              </a:rPr>
              <a:t>  </a:t>
            </a:r>
            <a:br>
              <a:rPr lang="en-US" sz="3200" b="1" i="1" dirty="0">
                <a:solidFill>
                  <a:schemeClr val="accent1">
                    <a:lumMod val="75000"/>
                  </a:schemeClr>
                </a:solidFill>
              </a:rPr>
            </a:br>
            <a:r>
              <a:rPr lang="en-US" sz="3200" b="1" i="1" dirty="0">
                <a:solidFill>
                  <a:schemeClr val="accent1">
                    <a:lumMod val="75000"/>
                  </a:schemeClr>
                </a:solidFill>
              </a:rPr>
              <a:t> </a:t>
            </a:r>
          </a:p>
        </p:txBody>
      </p:sp>
      <p:sp>
        <p:nvSpPr>
          <p:cNvPr id="3" name="Sottotitolo 2">
            <a:extLst>
              <a:ext uri="{FF2B5EF4-FFF2-40B4-BE49-F238E27FC236}">
                <a16:creationId xmlns:a16="http://schemas.microsoft.com/office/drawing/2014/main" id="{CC9DD31D-7D5E-4282-9344-78DC2271FBF2}"/>
              </a:ext>
            </a:extLst>
          </p:cNvPr>
          <p:cNvSpPr>
            <a:spLocks noGrp="1"/>
          </p:cNvSpPr>
          <p:nvPr>
            <p:ph type="subTitle" idx="1"/>
          </p:nvPr>
        </p:nvSpPr>
        <p:spPr>
          <a:xfrm>
            <a:off x="1547664" y="2553015"/>
            <a:ext cx="6584776" cy="4176464"/>
          </a:xfrm>
        </p:spPr>
        <p:txBody>
          <a:bodyPr>
            <a:normAutofit fontScale="92500" lnSpcReduction="10000"/>
          </a:bodyPr>
          <a:lstStyle/>
          <a:p>
            <a:r>
              <a:rPr lang="en-US" sz="1800" b="1" dirty="0">
                <a:solidFill>
                  <a:schemeClr val="accent5">
                    <a:lumMod val="75000"/>
                  </a:schemeClr>
                </a:solidFill>
              </a:rPr>
              <a:t>The understanding of </a:t>
            </a:r>
            <a:r>
              <a:rPr lang="en-US" sz="1800" b="1" dirty="0" err="1">
                <a:solidFill>
                  <a:schemeClr val="accent5">
                    <a:lumMod val="75000"/>
                  </a:schemeClr>
                </a:solidFill>
              </a:rPr>
              <a:t>microquasars</a:t>
            </a:r>
            <a:r>
              <a:rPr lang="en-US" sz="1800" b="1" dirty="0">
                <a:solidFill>
                  <a:schemeClr val="accent5">
                    <a:lumMod val="75000"/>
                  </a:schemeClr>
                </a:solidFill>
              </a:rPr>
              <a:t> in our galaxy is one of the frontiers of high energy astrophysics. Their models are based on a capturing mass Black Hole, with a nearby spiraling binary companion star. The companion star mass feeds the accretion disk around the Black Hole. This energy also fuels an orthogonal </a:t>
            </a:r>
            <a:r>
              <a:rPr lang="en-US" sz="1800" b="1" dirty="0" err="1">
                <a:solidFill>
                  <a:schemeClr val="accent5">
                    <a:lumMod val="75000"/>
                  </a:schemeClr>
                </a:solidFill>
              </a:rPr>
              <a:t>precessing</a:t>
            </a:r>
            <a:r>
              <a:rPr lang="en-US" sz="1800" b="1" dirty="0">
                <a:solidFill>
                  <a:schemeClr val="accent5">
                    <a:lumMod val="75000"/>
                  </a:schemeClr>
                </a:solidFill>
              </a:rPr>
              <a:t> X gamma jets. The spiral </a:t>
            </a:r>
            <a:r>
              <a:rPr lang="en-US" sz="1800" b="1" dirty="0" err="1">
                <a:solidFill>
                  <a:schemeClr val="accent5">
                    <a:lumMod val="75000"/>
                  </a:schemeClr>
                </a:solidFill>
              </a:rPr>
              <a:t>precessing</a:t>
            </a:r>
            <a:r>
              <a:rPr lang="en-US" sz="1800" b="1" dirty="0">
                <a:solidFill>
                  <a:schemeClr val="accent5">
                    <a:lumMod val="75000"/>
                  </a:schemeClr>
                </a:solidFill>
              </a:rPr>
              <a:t> tail of such </a:t>
            </a:r>
            <a:r>
              <a:rPr lang="en-US" sz="1800" b="1" dirty="0" err="1">
                <a:solidFill>
                  <a:schemeClr val="accent5">
                    <a:lumMod val="75000"/>
                  </a:schemeClr>
                </a:solidFill>
              </a:rPr>
              <a:t>microquasars</a:t>
            </a:r>
            <a:r>
              <a:rPr lang="en-US" sz="1800" b="1" dirty="0">
                <a:solidFill>
                  <a:schemeClr val="accent5">
                    <a:lumMod val="75000"/>
                  </a:schemeClr>
                </a:solidFill>
              </a:rPr>
              <a:t>, as the SS433 system, is due to an ultra-relativistic jet, spraying nucleons and electrons at relativistic speeds. The up-down jet is observable in radio, X, gamma spectra. Its long spirals are spread and diluted within a light-year distance. The source is inside the W50 supernova remnant nebula , whose asymmetry reflects the past and present role of the SS433 jet. Very recently HESS, HAWC discovered, surprisingly at a much far disconnected distance from the SS433, the resurgence of a twin gamma beam tail. Nearly 75 years light distance far away from the source. We show the frame of a possible model based on tens </a:t>
            </a:r>
            <a:r>
              <a:rPr lang="en-US" sz="1800" b="1" dirty="0" err="1">
                <a:solidFill>
                  <a:schemeClr val="accent5">
                    <a:lumMod val="75000"/>
                  </a:schemeClr>
                </a:solidFill>
              </a:rPr>
              <a:t>PeV</a:t>
            </a:r>
            <a:r>
              <a:rPr lang="en-US" sz="1800" b="1" dirty="0">
                <a:solidFill>
                  <a:schemeClr val="accent5">
                    <a:lumMod val="75000"/>
                  </a:schemeClr>
                </a:solidFill>
              </a:rPr>
              <a:t> jet whose beta decay in flight fit the </a:t>
            </a:r>
            <a:r>
              <a:rPr lang="en-US" sz="1800" b="1" dirty="0" err="1">
                <a:solidFill>
                  <a:schemeClr val="accent5">
                    <a:lumMod val="75000"/>
                  </a:schemeClr>
                </a:solidFill>
              </a:rPr>
              <a:t>TeV</a:t>
            </a:r>
            <a:r>
              <a:rPr lang="en-US" sz="1800" b="1" dirty="0">
                <a:solidFill>
                  <a:schemeClr val="accent5">
                    <a:lumMod val="75000"/>
                  </a:schemeClr>
                </a:solidFill>
              </a:rPr>
              <a:t> signals. CTAO might test soon this model.</a:t>
            </a:r>
            <a:endParaRPr lang="it-IT" sz="1800" b="1" dirty="0">
              <a:solidFill>
                <a:schemeClr val="accent5">
                  <a:lumMod val="75000"/>
                </a:schemeClr>
              </a:solidFill>
            </a:endParaRPr>
          </a:p>
        </p:txBody>
      </p:sp>
      <p:sp>
        <p:nvSpPr>
          <p:cNvPr id="4" name="Segnaposto piè di pagina 3">
            <a:extLst>
              <a:ext uri="{FF2B5EF4-FFF2-40B4-BE49-F238E27FC236}">
                <a16:creationId xmlns:a16="http://schemas.microsoft.com/office/drawing/2014/main" id="{C33614A5-2978-4708-A2BC-AD87BB1AF0FD}"/>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B0BEA560-BC89-47DB-A4EC-6EF28D3FE3FC}"/>
              </a:ext>
            </a:extLst>
          </p:cNvPr>
          <p:cNvSpPr>
            <a:spLocks noGrp="1"/>
          </p:cNvSpPr>
          <p:nvPr>
            <p:ph type="sldNum" sz="quarter" idx="12"/>
          </p:nvPr>
        </p:nvSpPr>
        <p:spPr/>
        <p:txBody>
          <a:bodyPr/>
          <a:lstStyle/>
          <a:p>
            <a:fld id="{37004502-2F3A-433F-BEBD-C65EB10AD5E9}" type="slidenum">
              <a:rPr lang="it-IT" smtClean="0"/>
              <a:pPr/>
              <a:t>1</a:t>
            </a:fld>
            <a:endParaRPr lang="it-IT"/>
          </a:p>
        </p:txBody>
      </p:sp>
      <p:sp>
        <p:nvSpPr>
          <p:cNvPr id="6" name="Rectangle 1">
            <a:extLst>
              <a:ext uri="{FF2B5EF4-FFF2-40B4-BE49-F238E27FC236}">
                <a16:creationId xmlns:a16="http://schemas.microsoft.com/office/drawing/2014/main" id="{68E5D937-C33F-49E9-9F42-32D0CC8BC3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a:ln>
                  <a:noFill/>
                </a:ln>
                <a:solidFill>
                  <a:schemeClr val="tx1"/>
                </a:solidFill>
                <a:effectLst/>
                <a:latin typeface="Arial" panose="020B0604020202020204" pitchFamily="34" charset="0"/>
              </a:rPr>
              <a:t>arXiv:2504.17803</a:t>
            </a: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4775ED31-2709-4EEF-9725-E0170F918B60}"/>
              </a:ext>
            </a:extLst>
          </p:cNvPr>
          <p:cNvSpPr>
            <a:spLocks noChangeArrowheads="1"/>
          </p:cNvSpPr>
          <p:nvPr/>
        </p:nvSpPr>
        <p:spPr bwMode="auto">
          <a:xfrm>
            <a:off x="169653" y="14664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a:ln>
                  <a:noFill/>
                </a:ln>
                <a:solidFill>
                  <a:schemeClr val="tx1"/>
                </a:solidFill>
                <a:effectLst/>
                <a:latin typeface="Arial" panose="020B0604020202020204" pitchFamily="34" charset="0"/>
              </a:rPr>
              <a:t>arXiv:2504.17803</a:t>
            </a: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B4B03469-382A-4CCE-B17F-4F9FC9D39E85}"/>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a:ln>
                  <a:noFill/>
                </a:ln>
                <a:solidFill>
                  <a:schemeClr val="tx1"/>
                </a:solidFill>
                <a:effectLst/>
                <a:latin typeface="Arial" panose="020B0604020202020204" pitchFamily="34" charset="0"/>
              </a:rPr>
              <a:t>arXiv:2504.17803</a:t>
            </a: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4" name="Picture 2" descr="Nessuna descrizione della foto disponibile.">
            <a:extLst>
              <a:ext uri="{FF2B5EF4-FFF2-40B4-BE49-F238E27FC236}">
                <a16:creationId xmlns:a16="http://schemas.microsoft.com/office/drawing/2014/main" id="{34506AA1-DD96-4591-B26E-A942044183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2932" y="1700808"/>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Università degli Studi di Bari Aldo Moro - Wikipedia">
            <a:extLst>
              <a:ext uri="{FF2B5EF4-FFF2-40B4-BE49-F238E27FC236}">
                <a16:creationId xmlns:a16="http://schemas.microsoft.com/office/drawing/2014/main" id="{407F1359-365E-4638-A7EA-2E69068535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7263" y="1716293"/>
            <a:ext cx="805137" cy="80513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Nessuna descrizione della foto disponibile.">
            <a:extLst>
              <a:ext uri="{FF2B5EF4-FFF2-40B4-BE49-F238E27FC236}">
                <a16:creationId xmlns:a16="http://schemas.microsoft.com/office/drawing/2014/main" id="{8BF7A9B0-C684-41A6-81F6-8E9959486A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1700808"/>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Università degli Studi di Bari Aldo Moro - Wikipedia">
            <a:extLst>
              <a:ext uri="{FF2B5EF4-FFF2-40B4-BE49-F238E27FC236}">
                <a16:creationId xmlns:a16="http://schemas.microsoft.com/office/drawing/2014/main" id="{DF072DD0-2108-4E5D-A53A-D484AAE547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3923" y="1716293"/>
            <a:ext cx="805137" cy="805137"/>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1047" name="HTMLText1" r:id="rId2" imgW="914400" imgH="228600"/>
        </mc:Choice>
        <mc:Fallback>
          <p:control name="HTMLText1" r:id="rId2" imgW="914400" imgH="228600">
            <p:pic>
              <p:nvPicPr>
                <p:cNvPr id="7" name="HTMLText1">
                  <a:extLst>
                    <a:ext uri="{FF2B5EF4-FFF2-40B4-BE49-F238E27FC236}">
                      <a16:creationId xmlns:a16="http://schemas.microsoft.com/office/drawing/2014/main" id="{D7B1F037-10A8-4DC0-9EBD-2EC3EA566708}"/>
                    </a:ext>
                  </a:extLst>
                </p:cNvPr>
                <p:cNvPicPr preferRelativeResize="0">
                  <a:picLocks noChangeArrowheads="1" noChangeShapeType="1"/>
                </p:cNvPicPr>
                <p:nvPr/>
              </p:nvPicPr>
              <p:blipFill>
                <a:blip r:embed="rId7"/>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395927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E29450-2245-4D24-8634-F6E8C130091F}"/>
              </a:ext>
            </a:extLst>
          </p:cNvPr>
          <p:cNvSpPr>
            <a:spLocks noGrp="1"/>
          </p:cNvSpPr>
          <p:nvPr>
            <p:ph type="title"/>
          </p:nvPr>
        </p:nvSpPr>
        <p:spPr/>
        <p:txBody>
          <a:bodyPr/>
          <a:lstStyle/>
          <a:p>
            <a:r>
              <a:rPr lang="it-IT" b="1" i="1" u="sng" dirty="0" err="1">
                <a:solidFill>
                  <a:schemeClr val="accent1">
                    <a:lumMod val="75000"/>
                  </a:schemeClr>
                </a:solidFill>
              </a:rPr>
              <a:t>Neutron</a:t>
            </a:r>
            <a:r>
              <a:rPr lang="it-IT" b="1" i="1" u="sng" dirty="0">
                <a:solidFill>
                  <a:schemeClr val="accent1">
                    <a:lumMod val="75000"/>
                  </a:schemeClr>
                </a:solidFill>
              </a:rPr>
              <a:t> jet </a:t>
            </a:r>
            <a:r>
              <a:rPr lang="it-IT" b="1" i="1" u="sng" dirty="0" err="1">
                <a:solidFill>
                  <a:schemeClr val="accent1">
                    <a:lumMod val="75000"/>
                  </a:schemeClr>
                </a:solidFill>
              </a:rPr>
              <a:t>needed</a:t>
            </a:r>
            <a:r>
              <a:rPr lang="it-IT" b="1" i="1" u="sng" dirty="0">
                <a:solidFill>
                  <a:schemeClr val="accent1">
                    <a:lumMod val="75000"/>
                  </a:schemeClr>
                </a:solidFill>
              </a:rPr>
              <a:t> energy</a:t>
            </a:r>
          </a:p>
        </p:txBody>
      </p:sp>
      <p:sp>
        <p:nvSpPr>
          <p:cNvPr id="4" name="Segnaposto piè di pagina 3">
            <a:extLst>
              <a:ext uri="{FF2B5EF4-FFF2-40B4-BE49-F238E27FC236}">
                <a16:creationId xmlns:a16="http://schemas.microsoft.com/office/drawing/2014/main" id="{F4066B52-D7A9-462D-A2EB-2051D99E0D60}"/>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59A9EAE8-D4BF-4982-B4D9-2897674087E2}"/>
              </a:ext>
            </a:extLst>
          </p:cNvPr>
          <p:cNvSpPr>
            <a:spLocks noGrp="1"/>
          </p:cNvSpPr>
          <p:nvPr>
            <p:ph type="sldNum" sz="quarter" idx="12"/>
          </p:nvPr>
        </p:nvSpPr>
        <p:spPr/>
        <p:txBody>
          <a:bodyPr/>
          <a:lstStyle/>
          <a:p>
            <a:fld id="{37004502-2F3A-433F-BEBD-C65EB10AD5E9}" type="slidenum">
              <a:rPr lang="it-IT" smtClean="0"/>
              <a:pPr/>
              <a:t>10</a:t>
            </a:fld>
            <a:endParaRPr lang="it-IT"/>
          </a:p>
        </p:txBody>
      </p:sp>
      <p:sp>
        <p:nvSpPr>
          <p:cNvPr id="8" name="Segnaposto contenuto 7">
            <a:extLst>
              <a:ext uri="{FF2B5EF4-FFF2-40B4-BE49-F238E27FC236}">
                <a16:creationId xmlns:a16="http://schemas.microsoft.com/office/drawing/2014/main" id="{C28EBAF8-90DB-4CCD-B7CE-6B1010719325}"/>
              </a:ext>
            </a:extLst>
          </p:cNvPr>
          <p:cNvSpPr>
            <a:spLocks noGrp="1"/>
          </p:cNvSpPr>
          <p:nvPr>
            <p:ph idx="1"/>
          </p:nvPr>
        </p:nvSpPr>
        <p:spPr>
          <a:xfrm>
            <a:off x="457200" y="1600200"/>
            <a:ext cx="8867328" cy="5861248"/>
          </a:xfrm>
        </p:spPr>
        <p:txBody>
          <a:bodyPr/>
          <a:lstStyle/>
          <a:p>
            <a:r>
              <a:rPr lang="it-IT" sz="2800" dirty="0"/>
              <a:t>To make </a:t>
            </a:r>
            <a:r>
              <a:rPr lang="it-IT" sz="2800" dirty="0" err="1"/>
              <a:t>resurge</a:t>
            </a:r>
            <a:r>
              <a:rPr lang="it-IT" sz="2800" dirty="0"/>
              <a:t> an </a:t>
            </a:r>
            <a:r>
              <a:rPr lang="it-IT" sz="2800" dirty="0" err="1"/>
              <a:t>hadronic</a:t>
            </a:r>
            <a:r>
              <a:rPr lang="it-IT" sz="2800" dirty="0"/>
              <a:t> </a:t>
            </a:r>
            <a:r>
              <a:rPr lang="it-IT" sz="2800" dirty="0" err="1"/>
              <a:t>neutron</a:t>
            </a:r>
            <a:r>
              <a:rPr lang="it-IT" sz="2800" dirty="0"/>
              <a:t> jet </a:t>
            </a:r>
            <a:r>
              <a:rPr lang="it-IT" sz="2800" dirty="0" err="1"/>
              <a:t>at</a:t>
            </a:r>
            <a:r>
              <a:rPr lang="it-IT" sz="2800" dirty="0"/>
              <a:t> </a:t>
            </a:r>
            <a:r>
              <a:rPr lang="it-IT" sz="2800" dirty="0" err="1"/>
              <a:t>nearly</a:t>
            </a:r>
            <a:r>
              <a:rPr lang="it-IT" sz="2800" dirty="0"/>
              <a:t> 75 </a:t>
            </a:r>
            <a:r>
              <a:rPr lang="it-IT" sz="2800" dirty="0" err="1"/>
              <a:t>years</a:t>
            </a:r>
            <a:r>
              <a:rPr lang="it-IT" sz="2800" dirty="0"/>
              <a:t> light </a:t>
            </a:r>
            <a:r>
              <a:rPr lang="it-IT" sz="2800" dirty="0" err="1"/>
              <a:t>distance</a:t>
            </a:r>
            <a:r>
              <a:rPr lang="it-IT" sz="2800" dirty="0"/>
              <a:t> , </a:t>
            </a:r>
            <a:r>
              <a:rPr lang="it-IT" sz="2800" dirty="0" err="1"/>
              <a:t>as</a:t>
            </a:r>
            <a:r>
              <a:rPr lang="it-IT" sz="2800" dirty="0"/>
              <a:t> the </a:t>
            </a:r>
            <a:r>
              <a:rPr lang="it-IT" sz="2800" dirty="0" err="1"/>
              <a:t>observed</a:t>
            </a:r>
            <a:r>
              <a:rPr lang="it-IT" sz="2800" dirty="0"/>
              <a:t> one,</a:t>
            </a:r>
          </a:p>
          <a:p>
            <a:r>
              <a:rPr lang="it-IT" sz="2800" dirty="0" err="1"/>
              <a:t>we</a:t>
            </a:r>
            <a:r>
              <a:rPr lang="it-IT" sz="2800" dirty="0"/>
              <a:t> </a:t>
            </a:r>
            <a:r>
              <a:rPr lang="it-IT" sz="2800" dirty="0" err="1"/>
              <a:t>need</a:t>
            </a:r>
            <a:r>
              <a:rPr lang="it-IT" sz="2800" dirty="0"/>
              <a:t> a </a:t>
            </a:r>
            <a:r>
              <a:rPr lang="it-IT" sz="2800" dirty="0" err="1"/>
              <a:t>correlated</a:t>
            </a:r>
            <a:r>
              <a:rPr lang="it-IT" sz="2800" dirty="0"/>
              <a:t> energy </a:t>
            </a:r>
            <a:r>
              <a:rPr lang="it-IT" sz="2800" dirty="0" err="1"/>
              <a:t>connected</a:t>
            </a:r>
            <a:r>
              <a:rPr lang="it-IT" sz="2800" dirty="0"/>
              <a:t> to the </a:t>
            </a:r>
            <a:r>
              <a:rPr lang="it-IT" sz="2800" dirty="0" err="1"/>
              <a:t>neutron</a:t>
            </a:r>
            <a:r>
              <a:rPr lang="it-IT" sz="2800" dirty="0"/>
              <a:t> life time and </a:t>
            </a:r>
            <a:r>
              <a:rPr lang="it-IT" sz="2800" dirty="0" err="1"/>
              <a:t>its</a:t>
            </a:r>
            <a:r>
              <a:rPr lang="it-IT" sz="2800" dirty="0"/>
              <a:t> </a:t>
            </a:r>
            <a:r>
              <a:rPr lang="it-IT" sz="2800" dirty="0" err="1"/>
              <a:t>flight</a:t>
            </a:r>
            <a:r>
              <a:rPr lang="it-IT" sz="2800" dirty="0"/>
              <a:t> </a:t>
            </a:r>
            <a:r>
              <a:rPr lang="it-IT" sz="2800" dirty="0" err="1"/>
              <a:t>distance</a:t>
            </a:r>
            <a:r>
              <a:rPr lang="it-IT" sz="2800" dirty="0"/>
              <a:t> in </a:t>
            </a:r>
            <a:r>
              <a:rPr lang="it-IT" sz="2800" dirty="0" err="1"/>
              <a:t>relativistic</a:t>
            </a:r>
            <a:r>
              <a:rPr lang="it-IT" sz="2800" dirty="0"/>
              <a:t>  </a:t>
            </a:r>
            <a:r>
              <a:rPr lang="it-IT" sz="2800" dirty="0" err="1"/>
              <a:t>limit</a:t>
            </a:r>
            <a:r>
              <a:rPr lang="it-IT" sz="2800" dirty="0"/>
              <a:t>; a  </a:t>
            </a:r>
            <a:r>
              <a:rPr lang="it-IT" sz="2800" dirty="0" err="1"/>
              <a:t>distance</a:t>
            </a:r>
            <a:r>
              <a:rPr lang="it-IT" sz="2800" dirty="0"/>
              <a:t> </a:t>
            </a:r>
            <a:r>
              <a:rPr lang="it-IT" sz="2800" dirty="0" err="1"/>
              <a:t>tuned</a:t>
            </a:r>
            <a:r>
              <a:rPr lang="it-IT" sz="2800" dirty="0"/>
              <a:t> with the </a:t>
            </a:r>
            <a:r>
              <a:rPr lang="it-IT" sz="2800" dirty="0" err="1"/>
              <a:t>observed</a:t>
            </a:r>
            <a:r>
              <a:rPr lang="it-IT" sz="2800" dirty="0"/>
              <a:t> </a:t>
            </a:r>
            <a:r>
              <a:rPr lang="it-IT" sz="2800" dirty="0" err="1"/>
              <a:t>TeV</a:t>
            </a:r>
            <a:r>
              <a:rPr lang="it-IT" sz="2800" dirty="0"/>
              <a:t> </a:t>
            </a:r>
            <a:r>
              <a:rPr lang="it-IT" sz="2800" dirty="0" err="1"/>
              <a:t>resurgence</a:t>
            </a:r>
            <a:r>
              <a:rPr lang="it-IT" sz="2800" dirty="0"/>
              <a:t>:</a:t>
            </a:r>
          </a:p>
          <a:p>
            <a:endParaRPr lang="it-IT" dirty="0"/>
          </a:p>
        </p:txBody>
      </p:sp>
      <p:pic>
        <p:nvPicPr>
          <p:cNvPr id="9" name="Segnaposto contenuto 5">
            <a:extLst>
              <a:ext uri="{FF2B5EF4-FFF2-40B4-BE49-F238E27FC236}">
                <a16:creationId xmlns:a16="http://schemas.microsoft.com/office/drawing/2014/main" id="{458A60B1-03C0-4D3A-A96D-68B1545C2A45}"/>
              </a:ext>
            </a:extLst>
          </p:cNvPr>
          <p:cNvPicPr>
            <a:picLocks noChangeAspect="1"/>
          </p:cNvPicPr>
          <p:nvPr/>
        </p:nvPicPr>
        <p:blipFill>
          <a:blip r:embed="rId2"/>
          <a:stretch>
            <a:fillRect/>
          </a:stretch>
        </p:blipFill>
        <p:spPr>
          <a:xfrm>
            <a:off x="1898576" y="3909745"/>
            <a:ext cx="4824536" cy="1242157"/>
          </a:xfrm>
          <a:prstGeom prst="rect">
            <a:avLst/>
          </a:prstGeom>
        </p:spPr>
      </p:pic>
      <p:pic>
        <p:nvPicPr>
          <p:cNvPr id="10" name="Immagine 9">
            <a:extLst>
              <a:ext uri="{FF2B5EF4-FFF2-40B4-BE49-F238E27FC236}">
                <a16:creationId xmlns:a16="http://schemas.microsoft.com/office/drawing/2014/main" id="{BFC1115C-CA5B-4F66-8D06-D212014A1CAE}"/>
              </a:ext>
            </a:extLst>
          </p:cNvPr>
          <p:cNvPicPr>
            <a:picLocks noChangeAspect="1"/>
          </p:cNvPicPr>
          <p:nvPr/>
        </p:nvPicPr>
        <p:blipFill>
          <a:blip r:embed="rId3"/>
          <a:stretch>
            <a:fillRect/>
          </a:stretch>
        </p:blipFill>
        <p:spPr>
          <a:xfrm>
            <a:off x="2125586" y="5137919"/>
            <a:ext cx="4892828" cy="1035869"/>
          </a:xfrm>
          <a:prstGeom prst="rect">
            <a:avLst/>
          </a:prstGeom>
        </p:spPr>
      </p:pic>
    </p:spTree>
    <p:extLst>
      <p:ext uri="{BB962C8B-B14F-4D97-AF65-F5344CB8AC3E}">
        <p14:creationId xmlns:p14="http://schemas.microsoft.com/office/powerpoint/2010/main" val="407365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63F2EA-3BCC-4399-AA4B-F7B6E699363B}"/>
              </a:ext>
            </a:extLst>
          </p:cNvPr>
          <p:cNvSpPr>
            <a:spLocks noGrp="1"/>
          </p:cNvSpPr>
          <p:nvPr>
            <p:ph type="title"/>
          </p:nvPr>
        </p:nvSpPr>
        <p:spPr/>
        <p:txBody>
          <a:bodyPr>
            <a:normAutofit fontScale="90000"/>
          </a:bodyPr>
          <a:lstStyle/>
          <a:p>
            <a:r>
              <a:rPr lang="it-IT" b="1" i="1" dirty="0">
                <a:solidFill>
                  <a:schemeClr val="accent1">
                    <a:lumMod val="75000"/>
                  </a:schemeClr>
                </a:solidFill>
              </a:rPr>
              <a:t>How to </a:t>
            </a:r>
            <a:r>
              <a:rPr lang="it-IT" b="1" i="1" dirty="0" err="1">
                <a:solidFill>
                  <a:schemeClr val="accent1">
                    <a:lumMod val="75000"/>
                  </a:schemeClr>
                </a:solidFill>
              </a:rPr>
              <a:t>define</a:t>
            </a:r>
            <a:r>
              <a:rPr lang="it-IT" b="1" i="1" dirty="0">
                <a:solidFill>
                  <a:schemeClr val="accent1">
                    <a:lumMod val="75000"/>
                  </a:schemeClr>
                </a:solidFill>
              </a:rPr>
              <a:t> the  </a:t>
            </a:r>
            <a:r>
              <a:rPr lang="it-IT" b="1" i="1" dirty="0" err="1">
                <a:solidFill>
                  <a:schemeClr val="accent1">
                    <a:lumMod val="75000"/>
                  </a:schemeClr>
                </a:solidFill>
              </a:rPr>
              <a:t>photon</a:t>
            </a:r>
            <a:r>
              <a:rPr lang="it-IT" b="1" i="1" dirty="0">
                <a:solidFill>
                  <a:schemeClr val="accent1">
                    <a:lumMod val="75000"/>
                  </a:schemeClr>
                </a:solidFill>
              </a:rPr>
              <a:t>  </a:t>
            </a:r>
            <a:r>
              <a:rPr lang="it-IT" b="1" i="1" dirty="0" err="1">
                <a:solidFill>
                  <a:schemeClr val="accent1">
                    <a:lumMod val="75000"/>
                  </a:schemeClr>
                </a:solidFill>
              </a:rPr>
              <a:t>flare</a:t>
            </a:r>
            <a:r>
              <a:rPr lang="it-IT" b="1" i="1" dirty="0">
                <a:solidFill>
                  <a:schemeClr val="accent1">
                    <a:lumMod val="75000"/>
                  </a:schemeClr>
                </a:solidFill>
              </a:rPr>
              <a:t> energy</a:t>
            </a:r>
            <a:r>
              <a:rPr lang="it-IT" dirty="0"/>
              <a:t>?</a:t>
            </a:r>
          </a:p>
        </p:txBody>
      </p:sp>
      <p:sp>
        <p:nvSpPr>
          <p:cNvPr id="3" name="Segnaposto contenuto 2">
            <a:extLst>
              <a:ext uri="{FF2B5EF4-FFF2-40B4-BE49-F238E27FC236}">
                <a16:creationId xmlns:a16="http://schemas.microsoft.com/office/drawing/2014/main" id="{41C7EFB6-3FCD-45C9-AC59-345A40C5FBCB}"/>
              </a:ext>
            </a:extLst>
          </p:cNvPr>
          <p:cNvSpPr>
            <a:spLocks noGrp="1"/>
          </p:cNvSpPr>
          <p:nvPr>
            <p:ph idx="1"/>
          </p:nvPr>
        </p:nvSpPr>
        <p:spPr/>
        <p:txBody>
          <a:bodyPr/>
          <a:lstStyle/>
          <a:p>
            <a:r>
              <a:rPr lang="en-US" dirty="0"/>
              <a:t>Delta mass, m∆, has a value = 1232 MeV. This energy, defines the corresponding critical thermal photon energy </a:t>
            </a:r>
            <a:r>
              <a:rPr lang="en-US" dirty="0" err="1"/>
              <a:t>Eγ</a:t>
            </a:r>
            <a:r>
              <a:rPr lang="en-US" dirty="0"/>
              <a:t>, taking in account the needed tens </a:t>
            </a:r>
            <a:r>
              <a:rPr lang="en-US" dirty="0" err="1"/>
              <a:t>PeV</a:t>
            </a:r>
            <a:r>
              <a:rPr lang="en-US" dirty="0"/>
              <a:t> energy of the neutron jet. Therefore, also the tuned accretion disk temperature and its luminosity, necessary to take place for such a processes .</a:t>
            </a:r>
            <a:endParaRPr lang="it-IT" dirty="0"/>
          </a:p>
        </p:txBody>
      </p:sp>
      <p:sp>
        <p:nvSpPr>
          <p:cNvPr id="4" name="Segnaposto piè di pagina 3">
            <a:extLst>
              <a:ext uri="{FF2B5EF4-FFF2-40B4-BE49-F238E27FC236}">
                <a16:creationId xmlns:a16="http://schemas.microsoft.com/office/drawing/2014/main" id="{4C5D2289-0156-4FC4-ABBF-BAFA436E6CA6}"/>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8FDEE665-4369-446D-A822-49F67C05F1D6}"/>
              </a:ext>
            </a:extLst>
          </p:cNvPr>
          <p:cNvSpPr>
            <a:spLocks noGrp="1"/>
          </p:cNvSpPr>
          <p:nvPr>
            <p:ph type="sldNum" sz="quarter" idx="12"/>
          </p:nvPr>
        </p:nvSpPr>
        <p:spPr/>
        <p:txBody>
          <a:bodyPr/>
          <a:lstStyle/>
          <a:p>
            <a:fld id="{37004502-2F3A-433F-BEBD-C65EB10AD5E9}" type="slidenum">
              <a:rPr lang="it-IT" smtClean="0"/>
              <a:pPr/>
              <a:t>11</a:t>
            </a:fld>
            <a:endParaRPr lang="it-IT"/>
          </a:p>
        </p:txBody>
      </p:sp>
    </p:spTree>
    <p:extLst>
      <p:ext uri="{BB962C8B-B14F-4D97-AF65-F5344CB8AC3E}">
        <p14:creationId xmlns:p14="http://schemas.microsoft.com/office/powerpoint/2010/main" val="3359633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F888FF-DAB0-4883-BEFF-030B846A5B23}"/>
              </a:ext>
            </a:extLst>
          </p:cNvPr>
          <p:cNvSpPr>
            <a:spLocks noGrp="1"/>
          </p:cNvSpPr>
          <p:nvPr>
            <p:ph type="title"/>
          </p:nvPr>
        </p:nvSpPr>
        <p:spPr/>
        <p:txBody>
          <a:bodyPr>
            <a:normAutofit fontScale="90000"/>
          </a:bodyPr>
          <a:lstStyle/>
          <a:p>
            <a:r>
              <a:rPr lang="it-IT" b="1" i="1" dirty="0">
                <a:solidFill>
                  <a:schemeClr val="accent1">
                    <a:lumMod val="75000"/>
                  </a:schemeClr>
                </a:solidFill>
              </a:rPr>
              <a:t>Delta production and </a:t>
            </a:r>
            <a:r>
              <a:rPr lang="it-IT" b="1" i="1" dirty="0" err="1">
                <a:solidFill>
                  <a:schemeClr val="accent1">
                    <a:lumMod val="75000"/>
                  </a:schemeClr>
                </a:solidFill>
              </a:rPr>
              <a:t>decay</a:t>
            </a:r>
            <a:r>
              <a:rPr lang="it-IT" b="1" i="1" dirty="0">
                <a:solidFill>
                  <a:schemeClr val="accent1">
                    <a:lumMod val="75000"/>
                  </a:schemeClr>
                </a:solidFill>
              </a:rPr>
              <a:t> for </a:t>
            </a:r>
            <a:r>
              <a:rPr lang="it-IT" b="1" i="1" dirty="0" err="1">
                <a:solidFill>
                  <a:schemeClr val="accent1">
                    <a:lumMod val="75000"/>
                  </a:schemeClr>
                </a:solidFill>
              </a:rPr>
              <a:t>tens</a:t>
            </a:r>
            <a:r>
              <a:rPr lang="it-IT" b="1" i="1" dirty="0">
                <a:solidFill>
                  <a:schemeClr val="accent1">
                    <a:lumMod val="75000"/>
                  </a:schemeClr>
                </a:solidFill>
              </a:rPr>
              <a:t> </a:t>
            </a:r>
            <a:r>
              <a:rPr lang="it-IT" b="1" i="1" dirty="0" err="1">
                <a:solidFill>
                  <a:schemeClr val="accent1">
                    <a:lumMod val="75000"/>
                  </a:schemeClr>
                </a:solidFill>
              </a:rPr>
              <a:t>PeV</a:t>
            </a:r>
            <a:r>
              <a:rPr lang="it-IT" b="1" i="1" dirty="0">
                <a:solidFill>
                  <a:schemeClr val="accent1">
                    <a:lumMod val="75000"/>
                  </a:schemeClr>
                </a:solidFill>
              </a:rPr>
              <a:t> </a:t>
            </a:r>
            <a:r>
              <a:rPr lang="it-IT" b="1" i="1" dirty="0" err="1">
                <a:solidFill>
                  <a:schemeClr val="accent1">
                    <a:lumMod val="75000"/>
                  </a:schemeClr>
                </a:solidFill>
              </a:rPr>
              <a:t>nucleon</a:t>
            </a:r>
            <a:r>
              <a:rPr lang="it-IT" b="1" i="1" dirty="0">
                <a:solidFill>
                  <a:schemeClr val="accent1">
                    <a:lumMod val="75000"/>
                  </a:schemeClr>
                </a:solidFill>
              </a:rPr>
              <a:t> energy</a:t>
            </a:r>
          </a:p>
        </p:txBody>
      </p:sp>
      <p:sp>
        <p:nvSpPr>
          <p:cNvPr id="3" name="Segnaposto contenuto 2">
            <a:extLst>
              <a:ext uri="{FF2B5EF4-FFF2-40B4-BE49-F238E27FC236}">
                <a16:creationId xmlns:a16="http://schemas.microsoft.com/office/drawing/2014/main" id="{3772D780-FC36-49DD-ADB2-19EF0F5CB732}"/>
              </a:ext>
            </a:extLst>
          </p:cNvPr>
          <p:cNvSpPr>
            <a:spLocks noGrp="1"/>
          </p:cNvSpPr>
          <p:nvPr>
            <p:ph idx="1"/>
          </p:nvPr>
        </p:nvSpPr>
        <p:spPr/>
        <p:txBody>
          <a:bodyPr/>
          <a:lstStyle/>
          <a:p>
            <a:r>
              <a:rPr lang="en-US" dirty="0"/>
              <a:t>The neutron jet event is made by an UHE proton energy Ep (tens </a:t>
            </a:r>
            <a:r>
              <a:rPr lang="en-US" dirty="0" err="1"/>
              <a:t>PeV</a:t>
            </a:r>
            <a:r>
              <a:rPr lang="en-US" dirty="0"/>
              <a:t> one) scattering onto a hot thermal bath of photons </a:t>
            </a:r>
            <a:r>
              <a:rPr lang="en-US" dirty="0" err="1"/>
              <a:t>Eγ</a:t>
            </a:r>
            <a:r>
              <a:rPr lang="en-US" dirty="0"/>
              <a:t> , photon ejected suddenly from the BH accretion disk. Their ultra-relativistic approximation is:</a:t>
            </a:r>
          </a:p>
          <a:p>
            <a:endParaRPr lang="it-IT" dirty="0"/>
          </a:p>
        </p:txBody>
      </p:sp>
      <p:sp>
        <p:nvSpPr>
          <p:cNvPr id="4" name="Segnaposto piè di pagina 3">
            <a:extLst>
              <a:ext uri="{FF2B5EF4-FFF2-40B4-BE49-F238E27FC236}">
                <a16:creationId xmlns:a16="http://schemas.microsoft.com/office/drawing/2014/main" id="{44B784A1-74E2-4FB8-8700-AA722C2EA03C}"/>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0245D22F-9360-4131-896C-AF48389E0D22}"/>
              </a:ext>
            </a:extLst>
          </p:cNvPr>
          <p:cNvSpPr>
            <a:spLocks noGrp="1"/>
          </p:cNvSpPr>
          <p:nvPr>
            <p:ph type="sldNum" sz="quarter" idx="12"/>
          </p:nvPr>
        </p:nvSpPr>
        <p:spPr/>
        <p:txBody>
          <a:bodyPr/>
          <a:lstStyle/>
          <a:p>
            <a:fld id="{37004502-2F3A-433F-BEBD-C65EB10AD5E9}" type="slidenum">
              <a:rPr lang="it-IT" smtClean="0"/>
              <a:pPr/>
              <a:t>12</a:t>
            </a:fld>
            <a:endParaRPr lang="it-IT"/>
          </a:p>
        </p:txBody>
      </p:sp>
      <p:pic>
        <p:nvPicPr>
          <p:cNvPr id="6" name="Immagine 5">
            <a:extLst>
              <a:ext uri="{FF2B5EF4-FFF2-40B4-BE49-F238E27FC236}">
                <a16:creationId xmlns:a16="http://schemas.microsoft.com/office/drawing/2014/main" id="{2264D4FB-792D-4D1D-8E87-B47B811C9ACC}"/>
              </a:ext>
            </a:extLst>
          </p:cNvPr>
          <p:cNvPicPr>
            <a:picLocks noChangeAspect="1"/>
          </p:cNvPicPr>
          <p:nvPr/>
        </p:nvPicPr>
        <p:blipFill>
          <a:blip r:embed="rId2"/>
          <a:stretch>
            <a:fillRect/>
          </a:stretch>
        </p:blipFill>
        <p:spPr>
          <a:xfrm>
            <a:off x="1331640" y="4810800"/>
            <a:ext cx="5364088" cy="1307616"/>
          </a:xfrm>
          <a:prstGeom prst="rect">
            <a:avLst/>
          </a:prstGeom>
        </p:spPr>
      </p:pic>
    </p:spTree>
    <p:extLst>
      <p:ext uri="{BB962C8B-B14F-4D97-AF65-F5344CB8AC3E}">
        <p14:creationId xmlns:p14="http://schemas.microsoft.com/office/powerpoint/2010/main" val="4263292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6CD521-0978-4FE9-8E8C-D91DA9F596FE}"/>
              </a:ext>
            </a:extLst>
          </p:cNvPr>
          <p:cNvSpPr>
            <a:spLocks noGrp="1"/>
          </p:cNvSpPr>
          <p:nvPr>
            <p:ph type="title"/>
          </p:nvPr>
        </p:nvSpPr>
        <p:spPr/>
        <p:txBody>
          <a:bodyPr/>
          <a:lstStyle/>
          <a:p>
            <a:r>
              <a:rPr lang="it-IT" b="1" i="1" dirty="0">
                <a:solidFill>
                  <a:schemeClr val="accent1">
                    <a:lumMod val="75000"/>
                  </a:schemeClr>
                </a:solidFill>
              </a:rPr>
              <a:t>The SS433 </a:t>
            </a:r>
            <a:r>
              <a:rPr lang="it-IT" b="1" i="1" dirty="0" err="1">
                <a:solidFill>
                  <a:schemeClr val="accent1">
                    <a:lumMod val="75000"/>
                  </a:schemeClr>
                </a:solidFill>
              </a:rPr>
              <a:t>Flare</a:t>
            </a:r>
            <a:r>
              <a:rPr lang="it-IT" b="1" i="1" dirty="0">
                <a:solidFill>
                  <a:schemeClr val="accent1">
                    <a:lumMod val="75000"/>
                  </a:schemeClr>
                </a:solidFill>
              </a:rPr>
              <a:t> temperature </a:t>
            </a:r>
            <a:r>
              <a:rPr lang="it-IT" b="1" i="1" dirty="0" err="1">
                <a:solidFill>
                  <a:schemeClr val="accent1">
                    <a:lumMod val="75000"/>
                  </a:schemeClr>
                </a:solidFill>
              </a:rPr>
              <a:t>flare</a:t>
            </a:r>
            <a:endParaRPr lang="it-IT" b="1" i="1" dirty="0">
              <a:solidFill>
                <a:schemeClr val="accent1">
                  <a:lumMod val="75000"/>
                </a:schemeClr>
              </a:solidFill>
            </a:endParaRPr>
          </a:p>
        </p:txBody>
      </p:sp>
      <p:sp>
        <p:nvSpPr>
          <p:cNvPr id="3" name="Segnaposto contenuto 2">
            <a:extLst>
              <a:ext uri="{FF2B5EF4-FFF2-40B4-BE49-F238E27FC236}">
                <a16:creationId xmlns:a16="http://schemas.microsoft.com/office/drawing/2014/main" id="{3898DA03-B177-4A7C-B926-3A18FE37ABBC}"/>
              </a:ext>
            </a:extLst>
          </p:cNvPr>
          <p:cNvSpPr>
            <a:spLocks noGrp="1"/>
          </p:cNvSpPr>
          <p:nvPr>
            <p:ph idx="1"/>
          </p:nvPr>
        </p:nvSpPr>
        <p:spPr/>
        <p:txBody>
          <a:bodyPr/>
          <a:lstStyle/>
          <a:p>
            <a:r>
              <a:rPr lang="en-US" dirty="0"/>
              <a:t>The correlated photon energy (at the flare) to allow such a proton-pion , Delta resonance with a Ep = 25 </a:t>
            </a:r>
            <a:r>
              <a:rPr lang="en-US" dirty="0" err="1"/>
              <a:t>PeV</a:t>
            </a:r>
            <a:r>
              <a:rPr lang="en-US" dirty="0"/>
              <a:t> for a proton (and a later) neutron must be:</a:t>
            </a:r>
          </a:p>
          <a:p>
            <a:r>
              <a:rPr lang="it-IT" dirty="0"/>
              <a:t>E</a:t>
            </a:r>
            <a:r>
              <a:rPr lang="el-GR" dirty="0"/>
              <a:t>γ = (</a:t>
            </a:r>
            <a:r>
              <a:rPr lang="it-IT" dirty="0"/>
              <a:t>m∆) </a:t>
            </a:r>
            <a:r>
              <a:rPr lang="it-IT" sz="2400" dirty="0"/>
              <a:t>2</a:t>
            </a:r>
            <a:r>
              <a:rPr lang="it-IT" dirty="0"/>
              <a:t> / 2 </a:t>
            </a:r>
            <a:r>
              <a:rPr lang="it-IT" dirty="0" err="1"/>
              <a:t>Ep</a:t>
            </a:r>
            <a:r>
              <a:rPr lang="it-IT" dirty="0"/>
              <a:t> = 30.35eV /(</a:t>
            </a:r>
            <a:r>
              <a:rPr lang="it-IT" dirty="0" err="1"/>
              <a:t>Ep</a:t>
            </a:r>
            <a:r>
              <a:rPr lang="it-IT" dirty="0"/>
              <a:t>/(25P </a:t>
            </a:r>
            <a:r>
              <a:rPr lang="it-IT" dirty="0" err="1"/>
              <a:t>eV</a:t>
            </a:r>
            <a:r>
              <a:rPr lang="it-IT" dirty="0"/>
              <a:t> ))</a:t>
            </a:r>
            <a:endParaRPr lang="en-US" dirty="0"/>
          </a:p>
          <a:p>
            <a:endParaRPr lang="en-US" dirty="0"/>
          </a:p>
          <a:p>
            <a:r>
              <a:rPr lang="en-US" dirty="0"/>
              <a:t>This value must be corrected taking care of  an additional  small pion energy losses:</a:t>
            </a:r>
          </a:p>
          <a:p>
            <a:endParaRPr lang="it-IT" dirty="0"/>
          </a:p>
        </p:txBody>
      </p:sp>
      <p:sp>
        <p:nvSpPr>
          <p:cNvPr id="4" name="Segnaposto piè di pagina 3">
            <a:extLst>
              <a:ext uri="{FF2B5EF4-FFF2-40B4-BE49-F238E27FC236}">
                <a16:creationId xmlns:a16="http://schemas.microsoft.com/office/drawing/2014/main" id="{75830A82-9E15-4DC7-B016-27B984F09D24}"/>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EDCF9FAF-C651-4E29-A770-72136A6B2B02}"/>
              </a:ext>
            </a:extLst>
          </p:cNvPr>
          <p:cNvSpPr>
            <a:spLocks noGrp="1"/>
          </p:cNvSpPr>
          <p:nvPr>
            <p:ph type="sldNum" sz="quarter" idx="12"/>
          </p:nvPr>
        </p:nvSpPr>
        <p:spPr/>
        <p:txBody>
          <a:bodyPr/>
          <a:lstStyle/>
          <a:p>
            <a:fld id="{37004502-2F3A-433F-BEBD-C65EB10AD5E9}" type="slidenum">
              <a:rPr lang="it-IT" smtClean="0"/>
              <a:pPr/>
              <a:t>13</a:t>
            </a:fld>
            <a:endParaRPr lang="it-IT"/>
          </a:p>
        </p:txBody>
      </p:sp>
    </p:spTree>
    <p:extLst>
      <p:ext uri="{BB962C8B-B14F-4D97-AF65-F5344CB8AC3E}">
        <p14:creationId xmlns:p14="http://schemas.microsoft.com/office/powerpoint/2010/main" val="312182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E2ADFC-D787-45D4-BAB0-600233C4E35F}"/>
              </a:ext>
            </a:extLst>
          </p:cNvPr>
          <p:cNvSpPr>
            <a:spLocks noGrp="1"/>
          </p:cNvSpPr>
          <p:nvPr>
            <p:ph type="title"/>
          </p:nvPr>
        </p:nvSpPr>
        <p:spPr>
          <a:xfrm>
            <a:off x="457200" y="274638"/>
            <a:ext cx="8075240" cy="896104"/>
          </a:xfrm>
        </p:spPr>
        <p:txBody>
          <a:bodyPr>
            <a:normAutofit fontScale="90000"/>
          </a:bodyPr>
          <a:lstStyle/>
          <a:p>
            <a:r>
              <a:rPr lang="it-IT" b="1" i="1" dirty="0">
                <a:solidFill>
                  <a:schemeClr val="accent1">
                    <a:lumMod val="75000"/>
                  </a:schemeClr>
                </a:solidFill>
              </a:rPr>
              <a:t>The </a:t>
            </a:r>
            <a:r>
              <a:rPr lang="it-IT" b="1" i="1" dirty="0" err="1">
                <a:solidFill>
                  <a:schemeClr val="accent1">
                    <a:lumMod val="75000"/>
                  </a:schemeClr>
                </a:solidFill>
              </a:rPr>
              <a:t>final</a:t>
            </a:r>
            <a:r>
              <a:rPr lang="it-IT" b="1" i="1" dirty="0">
                <a:solidFill>
                  <a:schemeClr val="accent1">
                    <a:lumMod val="75000"/>
                  </a:schemeClr>
                </a:solidFill>
              </a:rPr>
              <a:t> SS433 </a:t>
            </a:r>
            <a:r>
              <a:rPr lang="it-IT" b="1" i="1" dirty="0" err="1">
                <a:solidFill>
                  <a:schemeClr val="accent1">
                    <a:lumMod val="75000"/>
                  </a:schemeClr>
                </a:solidFill>
              </a:rPr>
              <a:t>needed</a:t>
            </a:r>
            <a:r>
              <a:rPr lang="it-IT" b="1" i="1" dirty="0">
                <a:solidFill>
                  <a:schemeClr val="accent1">
                    <a:lumMod val="75000"/>
                  </a:schemeClr>
                </a:solidFill>
              </a:rPr>
              <a:t>  </a:t>
            </a:r>
            <a:r>
              <a:rPr lang="it-IT" b="1" i="1" dirty="0" err="1">
                <a:solidFill>
                  <a:schemeClr val="accent1">
                    <a:lumMod val="75000"/>
                  </a:schemeClr>
                </a:solidFill>
              </a:rPr>
              <a:t>flare</a:t>
            </a:r>
            <a:r>
              <a:rPr lang="it-IT" b="1" i="1" dirty="0">
                <a:solidFill>
                  <a:schemeClr val="accent1">
                    <a:lumMod val="75000"/>
                  </a:schemeClr>
                </a:solidFill>
              </a:rPr>
              <a:t> temperature</a:t>
            </a:r>
          </a:p>
        </p:txBody>
      </p:sp>
      <p:sp>
        <p:nvSpPr>
          <p:cNvPr id="3" name="Segnaposto contenuto 2">
            <a:extLst>
              <a:ext uri="{FF2B5EF4-FFF2-40B4-BE49-F238E27FC236}">
                <a16:creationId xmlns:a16="http://schemas.microsoft.com/office/drawing/2014/main" id="{7B0A1A51-C4B1-454E-B2CC-96D657F05E49}"/>
              </a:ext>
            </a:extLst>
          </p:cNvPr>
          <p:cNvSpPr>
            <a:spLocks noGrp="1"/>
          </p:cNvSpPr>
          <p:nvPr>
            <p:ph idx="1"/>
          </p:nvPr>
        </p:nvSpPr>
        <p:spPr>
          <a:xfrm>
            <a:off x="457200" y="1340768"/>
            <a:ext cx="8291264" cy="4785395"/>
          </a:xfrm>
        </p:spPr>
        <p:txBody>
          <a:bodyPr>
            <a:normAutofit/>
          </a:bodyPr>
          <a:lstStyle/>
          <a:p>
            <a:r>
              <a:rPr lang="en-US" dirty="0"/>
              <a:t> The </a:t>
            </a:r>
            <a:r>
              <a:rPr lang="en-US" dirty="0" err="1"/>
              <a:t>pions</a:t>
            </a:r>
            <a:r>
              <a:rPr lang="en-US" dirty="0"/>
              <a:t> absorb part of the primary proton energy. This energy loss is just at ten percent level. Consequently, for a final 25 </a:t>
            </a:r>
            <a:r>
              <a:rPr lang="en-US" dirty="0" err="1"/>
              <a:t>PeV</a:t>
            </a:r>
            <a:r>
              <a:rPr lang="en-US" dirty="0"/>
              <a:t> neutron, we must assume a primary proton at higher energy, nearly of 27.5 </a:t>
            </a:r>
            <a:r>
              <a:rPr lang="en-US" dirty="0" err="1"/>
              <a:t>PeV</a:t>
            </a:r>
            <a:r>
              <a:rPr lang="en-US" dirty="0"/>
              <a:t>. The interacting photon energy </a:t>
            </a:r>
            <a:r>
              <a:rPr lang="en-US" dirty="0" err="1"/>
              <a:t>Eγ</a:t>
            </a:r>
            <a:r>
              <a:rPr lang="en-US" dirty="0"/>
              <a:t> should also be tuned by the resonance mass m∆ by a little  larger value: </a:t>
            </a:r>
          </a:p>
          <a:p>
            <a:endParaRPr lang="it-IT" dirty="0"/>
          </a:p>
        </p:txBody>
      </p:sp>
      <p:sp>
        <p:nvSpPr>
          <p:cNvPr id="4" name="Segnaposto piè di pagina 3">
            <a:extLst>
              <a:ext uri="{FF2B5EF4-FFF2-40B4-BE49-F238E27FC236}">
                <a16:creationId xmlns:a16="http://schemas.microsoft.com/office/drawing/2014/main" id="{53F7B584-FDAD-4541-B820-17AE38DE8F78}"/>
              </a:ext>
            </a:extLst>
          </p:cNvPr>
          <p:cNvSpPr>
            <a:spLocks noGrp="1"/>
          </p:cNvSpPr>
          <p:nvPr>
            <p:ph type="ftr" sz="quarter" idx="11"/>
          </p:nvPr>
        </p:nvSpPr>
        <p:spPr>
          <a:xfrm>
            <a:off x="4101108" y="6400799"/>
            <a:ext cx="4904184" cy="365125"/>
          </a:xfrm>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2AF785DC-85EA-4CCD-B565-E1AB7E4E2F03}"/>
              </a:ext>
            </a:extLst>
          </p:cNvPr>
          <p:cNvSpPr>
            <a:spLocks noGrp="1"/>
          </p:cNvSpPr>
          <p:nvPr>
            <p:ph type="sldNum" sz="quarter" idx="12"/>
          </p:nvPr>
        </p:nvSpPr>
        <p:spPr/>
        <p:txBody>
          <a:bodyPr/>
          <a:lstStyle/>
          <a:p>
            <a:fld id="{37004502-2F3A-433F-BEBD-C65EB10AD5E9}" type="slidenum">
              <a:rPr lang="it-IT" smtClean="0"/>
              <a:pPr/>
              <a:t>14</a:t>
            </a:fld>
            <a:endParaRPr lang="it-IT"/>
          </a:p>
        </p:txBody>
      </p:sp>
      <p:pic>
        <p:nvPicPr>
          <p:cNvPr id="6" name="Immagine 5">
            <a:extLst>
              <a:ext uri="{FF2B5EF4-FFF2-40B4-BE49-F238E27FC236}">
                <a16:creationId xmlns:a16="http://schemas.microsoft.com/office/drawing/2014/main" id="{8F5C96F6-0155-49F1-8A92-39DDC1EFEEA3}"/>
              </a:ext>
            </a:extLst>
          </p:cNvPr>
          <p:cNvPicPr>
            <a:picLocks noChangeAspect="1"/>
          </p:cNvPicPr>
          <p:nvPr/>
        </p:nvPicPr>
        <p:blipFill>
          <a:blip r:embed="rId2"/>
          <a:stretch>
            <a:fillRect/>
          </a:stretch>
        </p:blipFill>
        <p:spPr>
          <a:xfrm>
            <a:off x="971600" y="4869160"/>
            <a:ext cx="7092280" cy="818098"/>
          </a:xfrm>
          <a:prstGeom prst="rect">
            <a:avLst/>
          </a:prstGeom>
        </p:spPr>
      </p:pic>
      <p:pic>
        <p:nvPicPr>
          <p:cNvPr id="7" name="Immagine 6">
            <a:extLst>
              <a:ext uri="{FF2B5EF4-FFF2-40B4-BE49-F238E27FC236}">
                <a16:creationId xmlns:a16="http://schemas.microsoft.com/office/drawing/2014/main" id="{02383A6A-F81B-4AD0-89D4-34396C89E4A5}"/>
              </a:ext>
            </a:extLst>
          </p:cNvPr>
          <p:cNvPicPr>
            <a:picLocks noChangeAspect="1"/>
          </p:cNvPicPr>
          <p:nvPr/>
        </p:nvPicPr>
        <p:blipFill>
          <a:blip r:embed="rId3"/>
          <a:stretch>
            <a:fillRect/>
          </a:stretch>
        </p:blipFill>
        <p:spPr>
          <a:xfrm>
            <a:off x="3119784" y="5517232"/>
            <a:ext cx="5052616" cy="616925"/>
          </a:xfrm>
          <a:prstGeom prst="rect">
            <a:avLst/>
          </a:prstGeom>
        </p:spPr>
      </p:pic>
    </p:spTree>
    <p:extLst>
      <p:ext uri="{BB962C8B-B14F-4D97-AF65-F5344CB8AC3E}">
        <p14:creationId xmlns:p14="http://schemas.microsoft.com/office/powerpoint/2010/main" val="291836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40D111-F56C-4463-B1C0-DD8D46AE08D8}"/>
              </a:ext>
            </a:extLst>
          </p:cNvPr>
          <p:cNvSpPr>
            <a:spLocks noGrp="1"/>
          </p:cNvSpPr>
          <p:nvPr>
            <p:ph type="title"/>
          </p:nvPr>
        </p:nvSpPr>
        <p:spPr/>
        <p:txBody>
          <a:bodyPr>
            <a:noAutofit/>
          </a:bodyPr>
          <a:lstStyle/>
          <a:p>
            <a:r>
              <a:rPr lang="it-IT" sz="3600" b="1" i="1" dirty="0" err="1">
                <a:solidFill>
                  <a:schemeClr val="accent1">
                    <a:lumMod val="75000"/>
                  </a:schemeClr>
                </a:solidFill>
              </a:rPr>
              <a:t>Where</a:t>
            </a:r>
            <a:r>
              <a:rPr lang="it-IT" sz="3600" b="1" i="1" dirty="0">
                <a:solidFill>
                  <a:schemeClr val="accent1">
                    <a:lumMod val="75000"/>
                  </a:schemeClr>
                </a:solidFill>
              </a:rPr>
              <a:t> the  </a:t>
            </a:r>
            <a:r>
              <a:rPr lang="it-IT" sz="3600" b="1" i="1" dirty="0" err="1">
                <a:solidFill>
                  <a:schemeClr val="accent1">
                    <a:lumMod val="75000"/>
                  </a:schemeClr>
                </a:solidFill>
              </a:rPr>
              <a:t>proton</a:t>
            </a:r>
            <a:r>
              <a:rPr lang="it-IT" sz="3600" b="1" i="1" dirty="0">
                <a:solidFill>
                  <a:schemeClr val="accent1">
                    <a:lumMod val="75000"/>
                  </a:schemeClr>
                </a:solidFill>
              </a:rPr>
              <a:t> jet and the </a:t>
            </a:r>
            <a:r>
              <a:rPr lang="it-IT" sz="3600" b="1" i="1" dirty="0" err="1">
                <a:solidFill>
                  <a:schemeClr val="accent1">
                    <a:lumMod val="75000"/>
                  </a:schemeClr>
                </a:solidFill>
              </a:rPr>
              <a:t>flare</a:t>
            </a:r>
            <a:r>
              <a:rPr lang="it-IT" sz="3600" b="1" i="1" dirty="0">
                <a:solidFill>
                  <a:schemeClr val="accent1">
                    <a:lumMod val="75000"/>
                  </a:schemeClr>
                </a:solidFill>
              </a:rPr>
              <a:t> </a:t>
            </a:r>
            <a:r>
              <a:rPr lang="it-IT" sz="3600" b="1" i="1" dirty="0" err="1">
                <a:solidFill>
                  <a:schemeClr val="accent1">
                    <a:lumMod val="75000"/>
                  </a:schemeClr>
                </a:solidFill>
              </a:rPr>
              <a:t>meet</a:t>
            </a:r>
            <a:r>
              <a:rPr lang="it-IT" sz="3600" b="1" i="1" dirty="0">
                <a:solidFill>
                  <a:schemeClr val="accent1">
                    <a:lumMod val="75000"/>
                  </a:schemeClr>
                </a:solidFill>
              </a:rPr>
              <a:t> and </a:t>
            </a:r>
            <a:r>
              <a:rPr lang="it-IT" sz="3600" b="1" i="1" dirty="0" err="1">
                <a:solidFill>
                  <a:schemeClr val="accent1">
                    <a:lumMod val="75000"/>
                  </a:schemeClr>
                </a:solidFill>
              </a:rPr>
              <a:t>may</a:t>
            </a:r>
            <a:r>
              <a:rPr lang="it-IT" sz="3600" b="1" i="1" dirty="0">
                <a:solidFill>
                  <a:schemeClr val="accent1">
                    <a:lumMod val="75000"/>
                  </a:schemeClr>
                </a:solidFill>
              </a:rPr>
              <a:t> create Delta and </a:t>
            </a:r>
            <a:r>
              <a:rPr lang="it-IT" sz="3600" b="1" i="1" dirty="0" err="1">
                <a:solidFill>
                  <a:schemeClr val="accent1">
                    <a:lumMod val="75000"/>
                  </a:schemeClr>
                </a:solidFill>
              </a:rPr>
              <a:t>neutron</a:t>
            </a:r>
            <a:r>
              <a:rPr lang="it-IT" sz="3600" b="1" i="1" dirty="0">
                <a:solidFill>
                  <a:schemeClr val="accent1">
                    <a:lumMod val="75000"/>
                  </a:schemeClr>
                </a:solidFill>
              </a:rPr>
              <a:t> </a:t>
            </a:r>
            <a:r>
              <a:rPr lang="it-IT" sz="3600" b="1" i="1" dirty="0" err="1">
                <a:solidFill>
                  <a:schemeClr val="accent1">
                    <a:lumMod val="75000"/>
                  </a:schemeClr>
                </a:solidFill>
              </a:rPr>
              <a:t>beam</a:t>
            </a:r>
            <a:r>
              <a:rPr lang="it-IT" sz="3600" b="1" i="1" dirty="0">
                <a:solidFill>
                  <a:schemeClr val="accent1">
                    <a:lumMod val="75000"/>
                  </a:schemeClr>
                </a:solidFill>
              </a:rPr>
              <a:t>?</a:t>
            </a:r>
          </a:p>
        </p:txBody>
      </p:sp>
      <p:sp>
        <p:nvSpPr>
          <p:cNvPr id="3" name="Segnaposto contenuto 2">
            <a:extLst>
              <a:ext uri="{FF2B5EF4-FFF2-40B4-BE49-F238E27FC236}">
                <a16:creationId xmlns:a16="http://schemas.microsoft.com/office/drawing/2014/main" id="{B5CB2800-0072-42B4-9436-8EDF58E4EA9C}"/>
              </a:ext>
            </a:extLst>
          </p:cNvPr>
          <p:cNvSpPr>
            <a:spLocks noGrp="1"/>
          </p:cNvSpPr>
          <p:nvPr>
            <p:ph idx="1"/>
          </p:nvPr>
        </p:nvSpPr>
        <p:spPr>
          <a:xfrm>
            <a:off x="251520" y="1417638"/>
            <a:ext cx="9073008" cy="5539754"/>
          </a:xfrm>
        </p:spPr>
        <p:txBody>
          <a:bodyPr>
            <a:normAutofit/>
          </a:bodyPr>
          <a:lstStyle/>
          <a:p>
            <a:r>
              <a:rPr lang="en-US" sz="2800" i="1" dirty="0"/>
              <a:t>This mutual distance D of the SS433 system  may be re-calibrated , for any eventual binary masses , following the well known Keplerian (cubic root) law:</a:t>
            </a:r>
          </a:p>
          <a:p>
            <a:endParaRPr lang="en-US" sz="2800" i="1" dirty="0"/>
          </a:p>
          <a:p>
            <a:endParaRPr lang="en-US" sz="2800" i="1" dirty="0"/>
          </a:p>
          <a:p>
            <a:r>
              <a:rPr lang="en-US" sz="2400" b="1" i="1" u="sng" dirty="0">
                <a:solidFill>
                  <a:schemeClr val="accent1">
                    <a:lumMod val="75000"/>
                  </a:schemeClr>
                </a:solidFill>
              </a:rPr>
              <a:t>Let us assume for sake of simplicity that the accretion disk , in the figure assumed about 0.8s · c size, extends a little more. This is taking place , for a disk radius R disk = √ 2 · </a:t>
            </a:r>
            <a:r>
              <a:rPr lang="en-US" sz="2400" b="1" i="1" u="sng" dirty="0" err="1">
                <a:solidFill>
                  <a:schemeClr val="accent1">
                    <a:lumMod val="75000"/>
                  </a:schemeClr>
                </a:solidFill>
              </a:rPr>
              <a:t>RSun</a:t>
            </a:r>
            <a:r>
              <a:rPr lang="en-US" sz="2400" b="1" i="1" u="sng" dirty="0">
                <a:solidFill>
                  <a:schemeClr val="accent1">
                    <a:lumMod val="75000"/>
                  </a:schemeClr>
                </a:solidFill>
              </a:rPr>
              <a:t> . Because, as shown above, the disk flare temperature required for the resonance to arise is nearly 63 times the solar one, the corresponding peak flare luminosity LF </a:t>
            </a:r>
            <a:r>
              <a:rPr lang="en-US" sz="2400" b="1" i="1" u="sng" dirty="0" err="1">
                <a:solidFill>
                  <a:schemeClr val="accent1">
                    <a:lumMod val="75000"/>
                  </a:schemeClr>
                </a:solidFill>
              </a:rPr>
              <a:t>lare</a:t>
            </a:r>
            <a:r>
              <a:rPr lang="en-US" sz="2400" b="1" i="1" u="sng" dirty="0">
                <a:solidFill>
                  <a:schemeClr val="accent1">
                    <a:lumMod val="75000"/>
                  </a:schemeClr>
                </a:solidFill>
              </a:rPr>
              <a:t> should be (by scale Stephan </a:t>
            </a:r>
            <a:r>
              <a:rPr lang="en-US" sz="2400" b="1" i="1" u="sng" dirty="0" err="1">
                <a:solidFill>
                  <a:schemeClr val="accent1">
                    <a:lumMod val="75000"/>
                  </a:schemeClr>
                </a:solidFill>
              </a:rPr>
              <a:t>Botzmann</a:t>
            </a:r>
            <a:r>
              <a:rPr lang="en-US" sz="2400" b="1" i="1" u="sng" dirty="0">
                <a:solidFill>
                  <a:schemeClr val="accent1">
                    <a:lumMod val="75000"/>
                  </a:schemeClr>
                </a:solidFill>
              </a:rPr>
              <a:t> law), approximately, (63)^(4) times larger than our Sun., or  </a:t>
            </a:r>
            <a:endParaRPr lang="it-IT" sz="2400" b="1" i="1" u="sng" dirty="0">
              <a:solidFill>
                <a:schemeClr val="accent1">
                  <a:lumMod val="75000"/>
                </a:schemeClr>
              </a:solidFill>
            </a:endParaRPr>
          </a:p>
        </p:txBody>
      </p:sp>
      <p:sp>
        <p:nvSpPr>
          <p:cNvPr id="4" name="Segnaposto piè di pagina 3">
            <a:extLst>
              <a:ext uri="{FF2B5EF4-FFF2-40B4-BE49-F238E27FC236}">
                <a16:creationId xmlns:a16="http://schemas.microsoft.com/office/drawing/2014/main" id="{99056885-C4D3-4FBE-B49E-117B26DE169E}"/>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F102FB38-8828-4087-90A7-9EE1AD019342}"/>
              </a:ext>
            </a:extLst>
          </p:cNvPr>
          <p:cNvSpPr>
            <a:spLocks noGrp="1"/>
          </p:cNvSpPr>
          <p:nvPr>
            <p:ph type="sldNum" sz="quarter" idx="12"/>
          </p:nvPr>
        </p:nvSpPr>
        <p:spPr/>
        <p:txBody>
          <a:bodyPr/>
          <a:lstStyle/>
          <a:p>
            <a:fld id="{37004502-2F3A-433F-BEBD-C65EB10AD5E9}" type="slidenum">
              <a:rPr lang="it-IT" smtClean="0"/>
              <a:pPr/>
              <a:t>15</a:t>
            </a:fld>
            <a:endParaRPr lang="it-IT"/>
          </a:p>
        </p:txBody>
      </p:sp>
      <p:pic>
        <p:nvPicPr>
          <p:cNvPr id="6" name="Immagine 5">
            <a:extLst>
              <a:ext uri="{FF2B5EF4-FFF2-40B4-BE49-F238E27FC236}">
                <a16:creationId xmlns:a16="http://schemas.microsoft.com/office/drawing/2014/main" id="{A653DFB3-3F04-4F87-A073-FC6F844FC6E2}"/>
              </a:ext>
            </a:extLst>
          </p:cNvPr>
          <p:cNvPicPr>
            <a:picLocks noChangeAspect="1"/>
          </p:cNvPicPr>
          <p:nvPr/>
        </p:nvPicPr>
        <p:blipFill>
          <a:blip r:embed="rId2"/>
          <a:stretch>
            <a:fillRect/>
          </a:stretch>
        </p:blipFill>
        <p:spPr>
          <a:xfrm>
            <a:off x="1115616" y="2852936"/>
            <a:ext cx="6696744" cy="793035"/>
          </a:xfrm>
          <a:prstGeom prst="rect">
            <a:avLst/>
          </a:prstGeom>
        </p:spPr>
      </p:pic>
    </p:spTree>
    <p:extLst>
      <p:ext uri="{BB962C8B-B14F-4D97-AF65-F5344CB8AC3E}">
        <p14:creationId xmlns:p14="http://schemas.microsoft.com/office/powerpoint/2010/main" val="134875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6DAAF4-2A8B-451C-BCE4-6F48A7C3CCB2}"/>
              </a:ext>
            </a:extLst>
          </p:cNvPr>
          <p:cNvSpPr>
            <a:spLocks noGrp="1"/>
          </p:cNvSpPr>
          <p:nvPr>
            <p:ph type="title"/>
          </p:nvPr>
        </p:nvSpPr>
        <p:spPr/>
        <p:txBody>
          <a:bodyPr>
            <a:normAutofit fontScale="90000"/>
          </a:bodyPr>
          <a:lstStyle/>
          <a:p>
            <a:r>
              <a:rPr lang="it-IT" b="1" i="1" dirty="0">
                <a:solidFill>
                  <a:schemeClr val="accent1">
                    <a:lumMod val="75000"/>
                  </a:schemeClr>
                </a:solidFill>
              </a:rPr>
              <a:t>Disk </a:t>
            </a:r>
            <a:r>
              <a:rPr lang="it-IT" b="1" i="1" dirty="0" err="1">
                <a:solidFill>
                  <a:schemeClr val="accent1">
                    <a:lumMod val="75000"/>
                  </a:schemeClr>
                </a:solidFill>
              </a:rPr>
              <a:t>flare</a:t>
            </a:r>
            <a:r>
              <a:rPr lang="it-IT" b="1" i="1" dirty="0">
                <a:solidFill>
                  <a:schemeClr val="accent1">
                    <a:lumMod val="75000"/>
                  </a:schemeClr>
                </a:solidFill>
              </a:rPr>
              <a:t> </a:t>
            </a:r>
            <a:r>
              <a:rPr lang="it-IT" b="1" i="1" dirty="0" err="1">
                <a:solidFill>
                  <a:schemeClr val="accent1">
                    <a:lumMod val="75000"/>
                  </a:schemeClr>
                </a:solidFill>
              </a:rPr>
              <a:t>distances</a:t>
            </a:r>
            <a:r>
              <a:rPr lang="it-IT" b="1" i="1" dirty="0">
                <a:solidFill>
                  <a:schemeClr val="accent1">
                    <a:lumMod val="75000"/>
                  </a:schemeClr>
                </a:solidFill>
              </a:rPr>
              <a:t> for a </a:t>
            </a:r>
            <a:r>
              <a:rPr lang="it-IT" b="1" i="1" dirty="0" err="1">
                <a:solidFill>
                  <a:schemeClr val="accent1">
                    <a:lumMod val="75000"/>
                  </a:schemeClr>
                </a:solidFill>
              </a:rPr>
              <a:t>neutron</a:t>
            </a:r>
            <a:r>
              <a:rPr lang="it-IT" b="1" i="1" dirty="0">
                <a:solidFill>
                  <a:schemeClr val="accent1">
                    <a:lumMod val="75000"/>
                  </a:schemeClr>
                </a:solidFill>
              </a:rPr>
              <a:t> jet</a:t>
            </a:r>
          </a:p>
        </p:txBody>
      </p:sp>
      <p:sp>
        <p:nvSpPr>
          <p:cNvPr id="5" name="Segnaposto numero diapositiva 4">
            <a:extLst>
              <a:ext uri="{FF2B5EF4-FFF2-40B4-BE49-F238E27FC236}">
                <a16:creationId xmlns:a16="http://schemas.microsoft.com/office/drawing/2014/main" id="{DEF6D55D-D8F4-4232-A367-7092185D674E}"/>
              </a:ext>
            </a:extLst>
          </p:cNvPr>
          <p:cNvSpPr>
            <a:spLocks noGrp="1"/>
          </p:cNvSpPr>
          <p:nvPr>
            <p:ph type="sldNum" sz="quarter" idx="12"/>
          </p:nvPr>
        </p:nvSpPr>
        <p:spPr/>
        <p:txBody>
          <a:bodyPr/>
          <a:lstStyle/>
          <a:p>
            <a:fld id="{37004502-2F3A-433F-BEBD-C65EB10AD5E9}" type="slidenum">
              <a:rPr lang="it-IT" smtClean="0"/>
              <a:pPr/>
              <a:t>16</a:t>
            </a:fld>
            <a:endParaRPr lang="it-IT"/>
          </a:p>
        </p:txBody>
      </p:sp>
      <p:pic>
        <p:nvPicPr>
          <p:cNvPr id="9" name="Immagine 8">
            <a:extLst>
              <a:ext uri="{FF2B5EF4-FFF2-40B4-BE49-F238E27FC236}">
                <a16:creationId xmlns:a16="http://schemas.microsoft.com/office/drawing/2014/main" id="{5C565BF2-1876-49E8-8896-8FCF0D610CBD}"/>
              </a:ext>
            </a:extLst>
          </p:cNvPr>
          <p:cNvPicPr>
            <a:picLocks noChangeAspect="1"/>
          </p:cNvPicPr>
          <p:nvPr/>
        </p:nvPicPr>
        <p:blipFill>
          <a:blip r:embed="rId2"/>
          <a:stretch>
            <a:fillRect/>
          </a:stretch>
        </p:blipFill>
        <p:spPr>
          <a:xfrm>
            <a:off x="504825" y="1368425"/>
            <a:ext cx="8181975" cy="5353050"/>
          </a:xfrm>
          <a:prstGeom prst="rect">
            <a:avLst/>
          </a:prstGeom>
          <a:effectLst>
            <a:glow>
              <a:schemeClr val="accent1">
                <a:alpha val="40000"/>
              </a:schemeClr>
            </a:glow>
          </a:effectLst>
        </p:spPr>
      </p:pic>
      <p:sp>
        <p:nvSpPr>
          <p:cNvPr id="10" name="Stella a 5 punte 9">
            <a:extLst>
              <a:ext uri="{FF2B5EF4-FFF2-40B4-BE49-F238E27FC236}">
                <a16:creationId xmlns:a16="http://schemas.microsoft.com/office/drawing/2014/main" id="{BE2B8E86-8DED-4250-A543-234592BBC601}"/>
              </a:ext>
            </a:extLst>
          </p:cNvPr>
          <p:cNvSpPr/>
          <p:nvPr/>
        </p:nvSpPr>
        <p:spPr>
          <a:xfrm>
            <a:off x="1331640" y="3501008"/>
            <a:ext cx="1944216" cy="1431032"/>
          </a:xfrm>
          <a:prstGeom prst="star5">
            <a:avLst/>
          </a:prstGeom>
          <a:solidFill>
            <a:srgbClr val="FFC000">
              <a:alpha val="28000"/>
            </a:srgbClr>
          </a:solidFill>
          <a:ln>
            <a:solidFill>
              <a:srgbClr val="FFC000"/>
            </a:solidFill>
          </a:ln>
          <a:effectLst>
            <a:glow rad="330200">
              <a:schemeClr val="accent1">
                <a:alpha val="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82431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934E2E-FEBC-4803-8025-DA3B49771A83}"/>
              </a:ext>
            </a:extLst>
          </p:cNvPr>
          <p:cNvSpPr>
            <a:spLocks noGrp="1"/>
          </p:cNvSpPr>
          <p:nvPr>
            <p:ph type="title"/>
          </p:nvPr>
        </p:nvSpPr>
        <p:spPr>
          <a:xfrm>
            <a:off x="179512" y="274638"/>
            <a:ext cx="8507288" cy="1143000"/>
          </a:xfrm>
        </p:spPr>
        <p:txBody>
          <a:bodyPr>
            <a:normAutofit fontScale="90000"/>
          </a:bodyPr>
          <a:lstStyle/>
          <a:p>
            <a:r>
              <a:rPr lang="it-IT" b="1" i="1" dirty="0" err="1">
                <a:solidFill>
                  <a:schemeClr val="accent1">
                    <a:lumMod val="75000"/>
                  </a:schemeClr>
                </a:solidFill>
              </a:rPr>
              <a:t>Needed</a:t>
            </a:r>
            <a:r>
              <a:rPr lang="it-IT" b="1" i="1" dirty="0">
                <a:solidFill>
                  <a:schemeClr val="accent1">
                    <a:lumMod val="75000"/>
                  </a:schemeClr>
                </a:solidFill>
              </a:rPr>
              <a:t> </a:t>
            </a:r>
            <a:r>
              <a:rPr lang="it-IT" b="1" i="1" dirty="0" err="1">
                <a:solidFill>
                  <a:schemeClr val="accent1">
                    <a:lumMod val="75000"/>
                  </a:schemeClr>
                </a:solidFill>
              </a:rPr>
              <a:t>flare</a:t>
            </a:r>
            <a:r>
              <a:rPr lang="it-IT" b="1" i="1" dirty="0">
                <a:solidFill>
                  <a:schemeClr val="accent1">
                    <a:lumMod val="75000"/>
                  </a:schemeClr>
                </a:solidFill>
              </a:rPr>
              <a:t> </a:t>
            </a:r>
            <a:r>
              <a:rPr lang="it-IT" b="1" i="1" dirty="0" err="1">
                <a:solidFill>
                  <a:schemeClr val="accent1">
                    <a:lumMod val="75000"/>
                  </a:schemeClr>
                </a:solidFill>
              </a:rPr>
              <a:t>luminosity</a:t>
            </a:r>
            <a:r>
              <a:rPr lang="it-IT" b="1" i="1" dirty="0">
                <a:solidFill>
                  <a:schemeClr val="accent1">
                    <a:lumMod val="75000"/>
                  </a:schemeClr>
                </a:solidFill>
              </a:rPr>
              <a:t> and  </a:t>
            </a:r>
            <a:r>
              <a:rPr lang="it-IT" b="1" i="1" dirty="0" err="1">
                <a:solidFill>
                  <a:schemeClr val="accent1">
                    <a:lumMod val="75000"/>
                  </a:schemeClr>
                </a:solidFill>
              </a:rPr>
              <a:t>its</a:t>
            </a:r>
            <a:r>
              <a:rPr lang="it-IT" b="1" i="1" dirty="0">
                <a:solidFill>
                  <a:schemeClr val="accent1">
                    <a:lumMod val="75000"/>
                  </a:schemeClr>
                </a:solidFill>
              </a:rPr>
              <a:t> duration</a:t>
            </a:r>
          </a:p>
        </p:txBody>
      </p:sp>
      <p:pic>
        <p:nvPicPr>
          <p:cNvPr id="6" name="Segnaposto contenuto 5">
            <a:extLst>
              <a:ext uri="{FF2B5EF4-FFF2-40B4-BE49-F238E27FC236}">
                <a16:creationId xmlns:a16="http://schemas.microsoft.com/office/drawing/2014/main" id="{D410F188-F39B-441A-8D57-72B078D618D1}"/>
              </a:ext>
            </a:extLst>
          </p:cNvPr>
          <p:cNvPicPr>
            <a:picLocks noGrp="1" noChangeAspect="1"/>
          </p:cNvPicPr>
          <p:nvPr>
            <p:ph idx="1"/>
          </p:nvPr>
        </p:nvPicPr>
        <p:blipFill>
          <a:blip r:embed="rId2"/>
          <a:stretch>
            <a:fillRect/>
          </a:stretch>
        </p:blipFill>
        <p:spPr>
          <a:xfrm>
            <a:off x="395536" y="1452127"/>
            <a:ext cx="8001000" cy="1581150"/>
          </a:xfrm>
          <a:prstGeom prst="rect">
            <a:avLst/>
          </a:prstGeom>
        </p:spPr>
      </p:pic>
      <p:sp>
        <p:nvSpPr>
          <p:cNvPr id="4" name="Segnaposto piè di pagina 3">
            <a:extLst>
              <a:ext uri="{FF2B5EF4-FFF2-40B4-BE49-F238E27FC236}">
                <a16:creationId xmlns:a16="http://schemas.microsoft.com/office/drawing/2014/main" id="{F70572EF-7EF9-4F56-BDE3-48191B7428CB}"/>
              </a:ext>
            </a:extLst>
          </p:cNvPr>
          <p:cNvSpPr>
            <a:spLocks noGrp="1"/>
          </p:cNvSpPr>
          <p:nvPr>
            <p:ph type="ftr" sz="quarter" idx="11"/>
          </p:nvPr>
        </p:nvSpPr>
        <p:spPr/>
        <p:txBody>
          <a:bodyPr/>
          <a:lstStyle/>
          <a:p>
            <a:r>
              <a:rPr lang="it-IT" dirty="0"/>
              <a:t>VHEgam2-26-May2925-Fargion-Bari-12.15-12.30 and </a:t>
            </a:r>
          </a:p>
        </p:txBody>
      </p:sp>
      <p:sp>
        <p:nvSpPr>
          <p:cNvPr id="5" name="Segnaposto numero diapositiva 4">
            <a:extLst>
              <a:ext uri="{FF2B5EF4-FFF2-40B4-BE49-F238E27FC236}">
                <a16:creationId xmlns:a16="http://schemas.microsoft.com/office/drawing/2014/main" id="{EE692454-0C37-426E-A17D-2339074F313A}"/>
              </a:ext>
            </a:extLst>
          </p:cNvPr>
          <p:cNvSpPr>
            <a:spLocks noGrp="1"/>
          </p:cNvSpPr>
          <p:nvPr>
            <p:ph type="sldNum" sz="quarter" idx="12"/>
          </p:nvPr>
        </p:nvSpPr>
        <p:spPr/>
        <p:txBody>
          <a:bodyPr/>
          <a:lstStyle/>
          <a:p>
            <a:fld id="{37004502-2F3A-433F-BEBD-C65EB10AD5E9}" type="slidenum">
              <a:rPr lang="it-IT" smtClean="0"/>
              <a:pPr/>
              <a:t>17</a:t>
            </a:fld>
            <a:endParaRPr lang="it-IT"/>
          </a:p>
        </p:txBody>
      </p:sp>
      <p:sp>
        <p:nvSpPr>
          <p:cNvPr id="7" name="Rettangolo 6">
            <a:extLst>
              <a:ext uri="{FF2B5EF4-FFF2-40B4-BE49-F238E27FC236}">
                <a16:creationId xmlns:a16="http://schemas.microsoft.com/office/drawing/2014/main" id="{CA3160AC-6D5F-4545-B2F2-DCA03D031235}"/>
              </a:ext>
            </a:extLst>
          </p:cNvPr>
          <p:cNvSpPr/>
          <p:nvPr/>
        </p:nvSpPr>
        <p:spPr>
          <a:xfrm>
            <a:off x="827584" y="2636912"/>
            <a:ext cx="7488832" cy="3693319"/>
          </a:xfrm>
          <a:prstGeom prst="rect">
            <a:avLst/>
          </a:prstGeom>
        </p:spPr>
        <p:txBody>
          <a:bodyPr wrap="square">
            <a:spAutoFit/>
          </a:bodyPr>
          <a:lstStyle/>
          <a:p>
            <a:r>
              <a:rPr lang="en-US" b="1" i="1" dirty="0">
                <a:solidFill>
                  <a:schemeClr val="accent1">
                    <a:lumMod val="75000"/>
                  </a:schemeClr>
                </a:solidFill>
              </a:rPr>
              <a:t>It should also remind here that this total flare power (considering the loss of energy in mass ejection and loss inside the BH) imply a much larger mass-energy rate waste, falling into the BH. We suggest an energy output (and a corresponding mass rate from the companion star to the BH) thousand times larger, as large as : (</a:t>
            </a:r>
            <a:r>
              <a:rPr lang="en-US" b="1" i="1" dirty="0" err="1">
                <a:solidFill>
                  <a:schemeClr val="accent1">
                    <a:lumMod val="75000"/>
                  </a:schemeClr>
                </a:solidFill>
              </a:rPr>
              <a:t>dM</a:t>
            </a:r>
            <a:r>
              <a:rPr lang="en-US" b="1" i="1" dirty="0">
                <a:solidFill>
                  <a:schemeClr val="accent1">
                    <a:lumMod val="75000"/>
                  </a:schemeClr>
                </a:solidFill>
              </a:rPr>
              <a:t>/dt)tot · c =  2 &gt; 6.03 · 10 ^(43 )· erg/s . </a:t>
            </a:r>
          </a:p>
          <a:p>
            <a:endParaRPr lang="en-US" b="1" i="1" dirty="0">
              <a:solidFill>
                <a:schemeClr val="accent1">
                  <a:lumMod val="75000"/>
                </a:schemeClr>
              </a:solidFill>
            </a:endParaRPr>
          </a:p>
          <a:p>
            <a:r>
              <a:rPr lang="en-US" b="1" i="1" dirty="0">
                <a:solidFill>
                  <a:schemeClr val="accent1">
                    <a:lumMod val="75000"/>
                  </a:schemeClr>
                </a:solidFill>
              </a:rPr>
              <a:t>This losses are not far from the usual SS433 observed ones, but they require a much brighter luminosity, near a Nova like , (</a:t>
            </a:r>
            <a:r>
              <a:rPr lang="en-US" b="1" i="1" dirty="0" err="1">
                <a:solidFill>
                  <a:schemeClr val="accent1">
                    <a:lumMod val="75000"/>
                  </a:schemeClr>
                </a:solidFill>
              </a:rPr>
              <a:t>dM</a:t>
            </a:r>
            <a:r>
              <a:rPr lang="en-US" b="1" i="1" dirty="0">
                <a:solidFill>
                  <a:schemeClr val="accent1">
                    <a:lumMod val="75000"/>
                  </a:schemeClr>
                </a:solidFill>
              </a:rPr>
              <a:t>/dt)N ova = &gt; 10^(44) · erg/s , explosive event. The total duration of such a huge explosion may be of few hours or even, a very few days. For such a brief duration, the SS433 </a:t>
            </a:r>
            <a:r>
              <a:rPr lang="en-US" b="1" i="1" dirty="0" err="1">
                <a:solidFill>
                  <a:schemeClr val="accent1">
                    <a:lumMod val="75000"/>
                  </a:schemeClr>
                </a:solidFill>
              </a:rPr>
              <a:t>precessing</a:t>
            </a:r>
            <a:r>
              <a:rPr lang="en-US" b="1" i="1" dirty="0">
                <a:solidFill>
                  <a:schemeClr val="accent1">
                    <a:lumMod val="75000"/>
                  </a:schemeClr>
                </a:solidFill>
              </a:rPr>
              <a:t> jet (162 day period) , its deflection, could be considered frozen or negligible, pointing in a unique direction, as the occurred  and observed separated </a:t>
            </a:r>
            <a:r>
              <a:rPr lang="en-US" b="1" i="1" dirty="0" err="1">
                <a:solidFill>
                  <a:schemeClr val="accent1">
                    <a:lumMod val="75000"/>
                  </a:schemeClr>
                </a:solidFill>
              </a:rPr>
              <a:t>TeV</a:t>
            </a:r>
            <a:r>
              <a:rPr lang="en-US" b="1" i="1" dirty="0">
                <a:solidFill>
                  <a:schemeClr val="accent1">
                    <a:lumMod val="75000"/>
                  </a:schemeClr>
                </a:solidFill>
              </a:rPr>
              <a:t> beam. </a:t>
            </a:r>
            <a:endParaRPr lang="it-IT" b="1" i="1" dirty="0">
              <a:solidFill>
                <a:schemeClr val="accent1">
                  <a:lumMod val="75000"/>
                </a:schemeClr>
              </a:solidFill>
            </a:endParaRPr>
          </a:p>
        </p:txBody>
      </p:sp>
    </p:spTree>
    <p:extLst>
      <p:ext uri="{BB962C8B-B14F-4D97-AF65-F5344CB8AC3E}">
        <p14:creationId xmlns:p14="http://schemas.microsoft.com/office/powerpoint/2010/main" val="2100003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9ED181-9555-4B4C-831A-5E13DFBA2D38}"/>
              </a:ext>
            </a:extLst>
          </p:cNvPr>
          <p:cNvSpPr>
            <a:spLocks noGrp="1"/>
          </p:cNvSpPr>
          <p:nvPr>
            <p:ph type="title"/>
          </p:nvPr>
        </p:nvSpPr>
        <p:spPr>
          <a:xfrm>
            <a:off x="457200" y="274638"/>
            <a:ext cx="8291264" cy="1143000"/>
          </a:xfrm>
        </p:spPr>
        <p:txBody>
          <a:bodyPr>
            <a:normAutofit fontScale="90000"/>
          </a:bodyPr>
          <a:lstStyle/>
          <a:p>
            <a:r>
              <a:rPr lang="it-IT" b="1" i="1" dirty="0" err="1">
                <a:solidFill>
                  <a:schemeClr val="accent1">
                    <a:lumMod val="75000"/>
                  </a:schemeClr>
                </a:solidFill>
              </a:rPr>
              <a:t>Is</a:t>
            </a:r>
            <a:r>
              <a:rPr lang="it-IT" b="1" i="1" dirty="0">
                <a:solidFill>
                  <a:schemeClr val="accent1">
                    <a:lumMod val="75000"/>
                  </a:schemeClr>
                </a:solidFill>
              </a:rPr>
              <a:t> </a:t>
            </a:r>
            <a:r>
              <a:rPr lang="it-IT" b="1" i="1" dirty="0" err="1">
                <a:solidFill>
                  <a:schemeClr val="accent1">
                    <a:lumMod val="75000"/>
                  </a:schemeClr>
                </a:solidFill>
              </a:rPr>
              <a:t>such</a:t>
            </a:r>
            <a:r>
              <a:rPr lang="it-IT" b="1" i="1" dirty="0">
                <a:solidFill>
                  <a:schemeClr val="accent1">
                    <a:lumMod val="75000"/>
                  </a:schemeClr>
                </a:solidFill>
              </a:rPr>
              <a:t> a </a:t>
            </a:r>
            <a:r>
              <a:rPr lang="it-IT" b="1" i="1" dirty="0" err="1">
                <a:solidFill>
                  <a:schemeClr val="accent1">
                    <a:lumMod val="75000"/>
                  </a:schemeClr>
                </a:solidFill>
              </a:rPr>
              <a:t>process</a:t>
            </a:r>
            <a:r>
              <a:rPr lang="it-IT" b="1" i="1" dirty="0">
                <a:solidFill>
                  <a:schemeClr val="accent1">
                    <a:lumMod val="75000"/>
                  </a:schemeClr>
                </a:solidFill>
              </a:rPr>
              <a:t> </a:t>
            </a:r>
            <a:r>
              <a:rPr lang="it-IT" b="1" i="1" dirty="0" err="1">
                <a:solidFill>
                  <a:schemeClr val="accent1">
                    <a:lumMod val="75000"/>
                  </a:schemeClr>
                </a:solidFill>
              </a:rPr>
              <a:t>efficent</a:t>
            </a:r>
            <a:r>
              <a:rPr lang="it-IT" b="1" i="1" dirty="0">
                <a:solidFill>
                  <a:schemeClr val="accent1">
                    <a:lumMod val="75000"/>
                  </a:schemeClr>
                </a:solidFill>
              </a:rPr>
              <a:t> </a:t>
            </a:r>
            <a:r>
              <a:rPr lang="it-IT" b="1" i="1" dirty="0" err="1">
                <a:solidFill>
                  <a:schemeClr val="accent1">
                    <a:lumMod val="75000"/>
                  </a:schemeClr>
                </a:solidFill>
              </a:rPr>
              <a:t>enough</a:t>
            </a:r>
            <a:r>
              <a:rPr lang="it-IT" b="1" i="1" dirty="0">
                <a:solidFill>
                  <a:schemeClr val="accent1">
                    <a:lumMod val="75000"/>
                  </a:schemeClr>
                </a:solidFill>
              </a:rPr>
              <a:t>? Yes!</a:t>
            </a:r>
          </a:p>
        </p:txBody>
      </p:sp>
      <p:sp>
        <p:nvSpPr>
          <p:cNvPr id="3" name="Segnaposto contenuto 2">
            <a:extLst>
              <a:ext uri="{FF2B5EF4-FFF2-40B4-BE49-F238E27FC236}">
                <a16:creationId xmlns:a16="http://schemas.microsoft.com/office/drawing/2014/main" id="{794C1964-5CD1-48FD-AD19-85DA2B6C2E31}"/>
              </a:ext>
            </a:extLst>
          </p:cNvPr>
          <p:cNvSpPr>
            <a:spLocks noGrp="1"/>
          </p:cNvSpPr>
          <p:nvPr>
            <p:ph idx="1"/>
          </p:nvPr>
        </p:nvSpPr>
        <p:spPr/>
        <p:txBody>
          <a:bodyPr>
            <a:normAutofit fontScale="70000" lnSpcReduction="20000"/>
          </a:bodyPr>
          <a:lstStyle/>
          <a:p>
            <a:r>
              <a:rPr lang="en-US" dirty="0"/>
              <a:t>As we know, the maximal , peaked, cross section σ , for a photo-pion resonance, has a value as large as: σ∆ = 500b . Such a peaked cross-section explains the consequent, almost monochromatic, neutron beam energy. </a:t>
            </a:r>
          </a:p>
          <a:p>
            <a:endParaRPr lang="en-US" dirty="0"/>
          </a:p>
          <a:p>
            <a:r>
              <a:rPr lang="en-US" dirty="0"/>
              <a:t>Such a hot thermal photon bath, its number density , should allow an interaction probability above the threshold. This UV temperature considered above, emitted by a black body area, an ”over-Eddington” accretion disk, defines also the same photon number density  at temperature T h=3.676·10^(5)K°, along the jet ultra-relativistic proton propagation fly: the main interaction distance nearby the disk, </a:t>
            </a:r>
            <a:r>
              <a:rPr lang="en-US" dirty="0" err="1"/>
              <a:t>Dj</a:t>
            </a:r>
            <a:r>
              <a:rPr lang="en-US" dirty="0"/>
              <a:t> could be comparable with the same accretion disk radius, leading to an approximated probability P for the photo-pion conversion into a Delta (and a consequent neutron beam creation) as follows: P = σ∆ · n(T)  · </a:t>
            </a:r>
            <a:r>
              <a:rPr lang="en-US" dirty="0" err="1"/>
              <a:t>Dj</a:t>
            </a:r>
            <a:r>
              <a:rPr lang="en-US" dirty="0"/>
              <a:t> = 48 &gt;&gt; 1 …</a:t>
            </a:r>
            <a:endParaRPr lang="it-IT" dirty="0"/>
          </a:p>
        </p:txBody>
      </p:sp>
      <p:sp>
        <p:nvSpPr>
          <p:cNvPr id="4" name="Segnaposto piè di pagina 3">
            <a:extLst>
              <a:ext uri="{FF2B5EF4-FFF2-40B4-BE49-F238E27FC236}">
                <a16:creationId xmlns:a16="http://schemas.microsoft.com/office/drawing/2014/main" id="{3B8A5D7F-98C7-4CF6-A85B-47B30B4FA6DE}"/>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AF2B2975-A592-4D8B-A3E3-DB2E945BEA1A}"/>
              </a:ext>
            </a:extLst>
          </p:cNvPr>
          <p:cNvSpPr>
            <a:spLocks noGrp="1"/>
          </p:cNvSpPr>
          <p:nvPr>
            <p:ph type="sldNum" sz="quarter" idx="12"/>
          </p:nvPr>
        </p:nvSpPr>
        <p:spPr/>
        <p:txBody>
          <a:bodyPr/>
          <a:lstStyle/>
          <a:p>
            <a:fld id="{37004502-2F3A-433F-BEBD-C65EB10AD5E9}" type="slidenum">
              <a:rPr lang="it-IT" smtClean="0"/>
              <a:pPr/>
              <a:t>18</a:t>
            </a:fld>
            <a:endParaRPr lang="it-IT"/>
          </a:p>
        </p:txBody>
      </p:sp>
    </p:spTree>
    <p:extLst>
      <p:ext uri="{BB962C8B-B14F-4D97-AF65-F5344CB8AC3E}">
        <p14:creationId xmlns:p14="http://schemas.microsoft.com/office/powerpoint/2010/main" val="2229348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B2FE4D-8F12-4646-B043-D54F4E27AD33}"/>
              </a:ext>
            </a:extLst>
          </p:cNvPr>
          <p:cNvSpPr>
            <a:spLocks noGrp="1"/>
          </p:cNvSpPr>
          <p:nvPr>
            <p:ph type="title"/>
          </p:nvPr>
        </p:nvSpPr>
        <p:spPr/>
        <p:txBody>
          <a:bodyPr>
            <a:normAutofit fontScale="90000"/>
          </a:bodyPr>
          <a:lstStyle/>
          <a:p>
            <a:r>
              <a:rPr lang="it-IT" b="1" i="1" dirty="0" err="1">
                <a:solidFill>
                  <a:schemeClr val="accent1">
                    <a:lumMod val="75000"/>
                  </a:schemeClr>
                </a:solidFill>
              </a:rPr>
              <a:t>Where</a:t>
            </a:r>
            <a:r>
              <a:rPr lang="it-IT" b="1" i="1" dirty="0">
                <a:solidFill>
                  <a:schemeClr val="accent1">
                    <a:lumMod val="75000"/>
                  </a:schemeClr>
                </a:solidFill>
              </a:rPr>
              <a:t> are </a:t>
            </a:r>
            <a:r>
              <a:rPr lang="it-IT" b="1" i="1" dirty="0" err="1">
                <a:solidFill>
                  <a:schemeClr val="accent1">
                    <a:lumMod val="75000"/>
                  </a:schemeClr>
                </a:solidFill>
              </a:rPr>
              <a:t>lost</a:t>
            </a:r>
            <a:r>
              <a:rPr lang="it-IT" b="1" i="1" dirty="0">
                <a:solidFill>
                  <a:schemeClr val="accent1">
                    <a:lumMod val="75000"/>
                  </a:schemeClr>
                </a:solidFill>
              </a:rPr>
              <a:t> the </a:t>
            </a:r>
            <a:r>
              <a:rPr lang="it-IT" b="1" i="1" dirty="0" err="1">
                <a:solidFill>
                  <a:schemeClr val="accent1">
                    <a:lumMod val="75000"/>
                  </a:schemeClr>
                </a:solidFill>
              </a:rPr>
              <a:t>proton</a:t>
            </a:r>
            <a:r>
              <a:rPr lang="it-IT" b="1" i="1" dirty="0">
                <a:solidFill>
                  <a:schemeClr val="accent1">
                    <a:lumMod val="75000"/>
                  </a:schemeClr>
                </a:solidFill>
              </a:rPr>
              <a:t> jet component?</a:t>
            </a:r>
          </a:p>
        </p:txBody>
      </p:sp>
      <p:sp>
        <p:nvSpPr>
          <p:cNvPr id="3" name="Segnaposto contenuto 2">
            <a:extLst>
              <a:ext uri="{FF2B5EF4-FFF2-40B4-BE49-F238E27FC236}">
                <a16:creationId xmlns:a16="http://schemas.microsoft.com/office/drawing/2014/main" id="{14ED0A6A-7F8D-451E-AAF9-9DE4CD65D4E9}"/>
              </a:ext>
            </a:extLst>
          </p:cNvPr>
          <p:cNvSpPr>
            <a:spLocks noGrp="1"/>
          </p:cNvSpPr>
          <p:nvPr>
            <p:ph idx="1"/>
          </p:nvPr>
        </p:nvSpPr>
        <p:spPr>
          <a:xfrm>
            <a:off x="457200" y="1600200"/>
            <a:ext cx="8435280" cy="4525963"/>
          </a:xfrm>
        </p:spPr>
        <p:txBody>
          <a:bodyPr>
            <a:normAutofit/>
          </a:bodyPr>
          <a:lstStyle/>
          <a:p>
            <a:r>
              <a:rPr lang="en-US" sz="2400" dirty="0"/>
              <a:t>A Larmor radius for </a:t>
            </a:r>
            <a:r>
              <a:rPr lang="en-US" sz="2400" dirty="0" err="1"/>
              <a:t>PeV</a:t>
            </a:r>
            <a:r>
              <a:rPr lang="en-US" sz="2400" dirty="0"/>
              <a:t> proton and </a:t>
            </a:r>
            <a:r>
              <a:rPr lang="en-US" sz="2400" dirty="0" err="1"/>
              <a:t>TeV</a:t>
            </a:r>
            <a:r>
              <a:rPr lang="en-US" sz="2400" dirty="0"/>
              <a:t> electrons</a:t>
            </a:r>
          </a:p>
          <a:p>
            <a:r>
              <a:rPr lang="en-US" sz="2400" dirty="0"/>
              <a:t> As we had proposed above, tens </a:t>
            </a:r>
            <a:r>
              <a:rPr lang="en-US" sz="2400" dirty="0" err="1"/>
              <a:t>PeV</a:t>
            </a:r>
            <a:r>
              <a:rPr lang="en-US" sz="2400" dirty="0"/>
              <a:t> neutron decay, 75 </a:t>
            </a:r>
            <a:r>
              <a:rPr lang="en-US" sz="2400" dirty="0" err="1"/>
              <a:t>yc</a:t>
            </a:r>
            <a:r>
              <a:rPr lang="en-US" sz="2400" dirty="0"/>
              <a:t> far away, might become source of the observed , by beta </a:t>
            </a:r>
            <a:r>
              <a:rPr lang="en-US" sz="2400" dirty="0" err="1"/>
              <a:t>decay,of</a:t>
            </a:r>
            <a:r>
              <a:rPr lang="en-US" sz="2400" dirty="0"/>
              <a:t> a separated, 25 </a:t>
            </a:r>
            <a:r>
              <a:rPr lang="en-US" sz="2400" dirty="0" err="1"/>
              <a:t>TeV</a:t>
            </a:r>
            <a:r>
              <a:rPr lang="en-US" sz="2400" dirty="0"/>
              <a:t> gamma beam. We may inquire to the role of the twin proton secondaries of the ∆ decay at comparable energies. These 25 </a:t>
            </a:r>
            <a:r>
              <a:rPr lang="en-US" sz="2400" dirty="0" err="1"/>
              <a:t>PeV</a:t>
            </a:r>
            <a:r>
              <a:rPr lang="en-US" sz="2400" dirty="0"/>
              <a:t> energetic proton, contrary to neutron ones, are bent. Their Larmor radius </a:t>
            </a:r>
            <a:r>
              <a:rPr lang="en-US" sz="2400" dirty="0" err="1"/>
              <a:t>Rp</a:t>
            </a:r>
            <a:r>
              <a:rPr lang="en-US" sz="2400" dirty="0"/>
              <a:t> is constrained by the minimal galactic disk magnetic fields </a:t>
            </a:r>
            <a:r>
              <a:rPr lang="en-US" sz="2400" dirty="0" err="1"/>
              <a:t>Bg</a:t>
            </a:r>
            <a:r>
              <a:rPr lang="en-US" sz="2400" dirty="0"/>
              <a:t> , (at least , of  a few micro Gauss) :</a:t>
            </a:r>
            <a:endParaRPr lang="it-IT" sz="2400" dirty="0"/>
          </a:p>
        </p:txBody>
      </p:sp>
      <p:sp>
        <p:nvSpPr>
          <p:cNvPr id="4" name="Segnaposto piè di pagina 3">
            <a:extLst>
              <a:ext uri="{FF2B5EF4-FFF2-40B4-BE49-F238E27FC236}">
                <a16:creationId xmlns:a16="http://schemas.microsoft.com/office/drawing/2014/main" id="{F977005E-16F0-4593-8DFF-24D82E1FE02D}"/>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A5FC6E45-3F27-40FD-98D1-FA5136646B46}"/>
              </a:ext>
            </a:extLst>
          </p:cNvPr>
          <p:cNvSpPr>
            <a:spLocks noGrp="1"/>
          </p:cNvSpPr>
          <p:nvPr>
            <p:ph type="sldNum" sz="quarter" idx="12"/>
          </p:nvPr>
        </p:nvSpPr>
        <p:spPr/>
        <p:txBody>
          <a:bodyPr/>
          <a:lstStyle/>
          <a:p>
            <a:fld id="{37004502-2F3A-433F-BEBD-C65EB10AD5E9}" type="slidenum">
              <a:rPr lang="it-IT" smtClean="0"/>
              <a:pPr/>
              <a:t>19</a:t>
            </a:fld>
            <a:endParaRPr lang="it-IT"/>
          </a:p>
        </p:txBody>
      </p:sp>
      <p:pic>
        <p:nvPicPr>
          <p:cNvPr id="6" name="Immagine 5">
            <a:extLst>
              <a:ext uri="{FF2B5EF4-FFF2-40B4-BE49-F238E27FC236}">
                <a16:creationId xmlns:a16="http://schemas.microsoft.com/office/drawing/2014/main" id="{FB509FE7-48D7-4830-BBD2-B0A8BED2DAD0}"/>
              </a:ext>
            </a:extLst>
          </p:cNvPr>
          <p:cNvPicPr>
            <a:picLocks noChangeAspect="1"/>
          </p:cNvPicPr>
          <p:nvPr/>
        </p:nvPicPr>
        <p:blipFill>
          <a:blip r:embed="rId2"/>
          <a:stretch>
            <a:fillRect/>
          </a:stretch>
        </p:blipFill>
        <p:spPr>
          <a:xfrm>
            <a:off x="576064" y="5257800"/>
            <a:ext cx="7991872" cy="654097"/>
          </a:xfrm>
          <a:prstGeom prst="rect">
            <a:avLst/>
          </a:prstGeom>
        </p:spPr>
      </p:pic>
    </p:spTree>
    <p:extLst>
      <p:ext uri="{BB962C8B-B14F-4D97-AF65-F5344CB8AC3E}">
        <p14:creationId xmlns:p14="http://schemas.microsoft.com/office/powerpoint/2010/main" val="20115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236C45-5061-477D-805F-D4CB6A4949A2}"/>
              </a:ext>
            </a:extLst>
          </p:cNvPr>
          <p:cNvSpPr>
            <a:spLocks noGrp="1"/>
          </p:cNvSpPr>
          <p:nvPr>
            <p:ph type="title"/>
          </p:nvPr>
        </p:nvSpPr>
        <p:spPr>
          <a:xfrm>
            <a:off x="107504" y="116632"/>
            <a:ext cx="8064896" cy="781360"/>
          </a:xfrm>
        </p:spPr>
        <p:txBody>
          <a:bodyPr>
            <a:normAutofit/>
          </a:bodyPr>
          <a:lstStyle/>
          <a:p>
            <a:r>
              <a:rPr lang="it-IT" b="1" i="1" dirty="0" err="1">
                <a:solidFill>
                  <a:schemeClr val="accent5">
                    <a:lumMod val="75000"/>
                  </a:schemeClr>
                </a:solidFill>
              </a:rPr>
              <a:t>Nearby</a:t>
            </a:r>
            <a:r>
              <a:rPr lang="it-IT" b="1" i="1" dirty="0">
                <a:solidFill>
                  <a:schemeClr val="accent5">
                    <a:lumMod val="75000"/>
                  </a:schemeClr>
                </a:solidFill>
              </a:rPr>
              <a:t> SS433 </a:t>
            </a:r>
            <a:r>
              <a:rPr lang="it-IT" b="1" i="1" dirty="0" err="1">
                <a:solidFill>
                  <a:schemeClr val="accent5">
                    <a:lumMod val="75000"/>
                  </a:schemeClr>
                </a:solidFill>
              </a:rPr>
              <a:t>binary</a:t>
            </a:r>
            <a:r>
              <a:rPr lang="it-IT" b="1" i="1" dirty="0">
                <a:solidFill>
                  <a:schemeClr val="accent5">
                    <a:lumMod val="75000"/>
                  </a:schemeClr>
                </a:solidFill>
              </a:rPr>
              <a:t> system</a:t>
            </a:r>
          </a:p>
        </p:txBody>
      </p:sp>
      <p:sp>
        <p:nvSpPr>
          <p:cNvPr id="5" name="Segnaposto numero diapositiva 4">
            <a:extLst>
              <a:ext uri="{FF2B5EF4-FFF2-40B4-BE49-F238E27FC236}">
                <a16:creationId xmlns:a16="http://schemas.microsoft.com/office/drawing/2014/main" id="{70CF6036-7C22-4F5C-95DC-245355F336BE}"/>
              </a:ext>
            </a:extLst>
          </p:cNvPr>
          <p:cNvSpPr>
            <a:spLocks noGrp="1"/>
          </p:cNvSpPr>
          <p:nvPr>
            <p:ph type="sldNum" sz="quarter" idx="12"/>
          </p:nvPr>
        </p:nvSpPr>
        <p:spPr/>
        <p:txBody>
          <a:bodyPr/>
          <a:lstStyle/>
          <a:p>
            <a:fld id="{37004502-2F3A-433F-BEBD-C65EB10AD5E9}" type="slidenum">
              <a:rPr lang="it-IT" smtClean="0"/>
              <a:pPr/>
              <a:t>2</a:t>
            </a:fld>
            <a:endParaRPr lang="it-IT"/>
          </a:p>
        </p:txBody>
      </p:sp>
      <p:pic>
        <p:nvPicPr>
          <p:cNvPr id="7" name="Segnaposto contenuto 6">
            <a:extLst>
              <a:ext uri="{FF2B5EF4-FFF2-40B4-BE49-F238E27FC236}">
                <a16:creationId xmlns:a16="http://schemas.microsoft.com/office/drawing/2014/main" id="{96CDD52E-48AB-4A53-9582-C44B008B2BDD}"/>
              </a:ext>
            </a:extLst>
          </p:cNvPr>
          <p:cNvPicPr>
            <a:picLocks noGrp="1" noChangeAspect="1"/>
          </p:cNvPicPr>
          <p:nvPr>
            <p:ph idx="1"/>
          </p:nvPr>
        </p:nvPicPr>
        <p:blipFill>
          <a:blip r:embed="rId2"/>
          <a:stretch>
            <a:fillRect/>
          </a:stretch>
        </p:blipFill>
        <p:spPr>
          <a:xfrm>
            <a:off x="692723" y="1124744"/>
            <a:ext cx="8064896" cy="5276452"/>
          </a:xfrm>
          <a:prstGeom prst="rect">
            <a:avLst/>
          </a:prstGeom>
        </p:spPr>
      </p:pic>
    </p:spTree>
    <p:extLst>
      <p:ext uri="{BB962C8B-B14F-4D97-AF65-F5344CB8AC3E}">
        <p14:creationId xmlns:p14="http://schemas.microsoft.com/office/powerpoint/2010/main" val="70563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7B5D9D-C0A2-4AF9-9B7E-559C03E07E8E}"/>
              </a:ext>
            </a:extLst>
          </p:cNvPr>
          <p:cNvSpPr>
            <a:spLocks noGrp="1"/>
          </p:cNvSpPr>
          <p:nvPr>
            <p:ph type="title"/>
          </p:nvPr>
        </p:nvSpPr>
        <p:spPr>
          <a:xfrm>
            <a:off x="107504" y="274638"/>
            <a:ext cx="8856984" cy="1143000"/>
          </a:xfrm>
        </p:spPr>
        <p:txBody>
          <a:bodyPr>
            <a:noAutofit/>
          </a:bodyPr>
          <a:lstStyle/>
          <a:p>
            <a:r>
              <a:rPr lang="it-IT" sz="2800" b="1" i="1" u="sng" dirty="0">
                <a:solidFill>
                  <a:schemeClr val="accent1">
                    <a:lumMod val="75000"/>
                  </a:schemeClr>
                </a:solidFill>
              </a:rPr>
              <a:t>Proton jet </a:t>
            </a:r>
            <a:r>
              <a:rPr lang="it-IT" sz="2800" b="1" i="1" u="sng" dirty="0" err="1">
                <a:solidFill>
                  <a:schemeClr val="accent1">
                    <a:lumMod val="75000"/>
                  </a:schemeClr>
                </a:solidFill>
              </a:rPr>
              <a:t>smeared</a:t>
            </a:r>
            <a:r>
              <a:rPr lang="it-IT" sz="2800" b="1" i="1" u="sng" dirty="0">
                <a:solidFill>
                  <a:schemeClr val="accent1">
                    <a:lumMod val="75000"/>
                  </a:schemeClr>
                </a:solidFill>
              </a:rPr>
              <a:t>,  electron  </a:t>
            </a:r>
            <a:r>
              <a:rPr lang="it-IT" sz="2800" b="1" i="1" u="sng" dirty="0" err="1">
                <a:solidFill>
                  <a:schemeClr val="accent1">
                    <a:lumMod val="75000"/>
                  </a:schemeClr>
                </a:solidFill>
              </a:rPr>
              <a:t>at</a:t>
            </a:r>
            <a:r>
              <a:rPr lang="it-IT" sz="2800" b="1" i="1" u="sng" dirty="0">
                <a:solidFill>
                  <a:schemeClr val="accent1">
                    <a:lumMod val="75000"/>
                  </a:schemeClr>
                </a:solidFill>
              </a:rPr>
              <a:t> </a:t>
            </a:r>
            <a:r>
              <a:rPr lang="it-IT" sz="2800" b="1" i="1" u="sng" dirty="0" err="1">
                <a:solidFill>
                  <a:schemeClr val="accent1">
                    <a:lumMod val="75000"/>
                  </a:schemeClr>
                </a:solidFill>
              </a:rPr>
              <a:t>TeV</a:t>
            </a:r>
            <a:r>
              <a:rPr lang="it-IT" sz="2800" b="1" i="1" u="sng" dirty="0">
                <a:solidFill>
                  <a:schemeClr val="accent1">
                    <a:lumMod val="75000"/>
                  </a:schemeClr>
                </a:solidFill>
              </a:rPr>
              <a:t> </a:t>
            </a:r>
            <a:r>
              <a:rPr lang="it-IT" sz="2800" b="1" i="1" u="sng" dirty="0" err="1">
                <a:solidFill>
                  <a:schemeClr val="accent1">
                    <a:lumMod val="75000"/>
                  </a:schemeClr>
                </a:solidFill>
              </a:rPr>
              <a:t>along</a:t>
            </a:r>
            <a:r>
              <a:rPr lang="it-IT" sz="2800" b="1" i="1" u="sng" dirty="0">
                <a:solidFill>
                  <a:schemeClr val="accent1">
                    <a:lumMod val="75000"/>
                  </a:schemeClr>
                </a:solidFill>
              </a:rPr>
              <a:t> the </a:t>
            </a:r>
            <a:r>
              <a:rPr lang="it-IT" sz="2800" b="1" i="1" u="sng" dirty="0" err="1">
                <a:solidFill>
                  <a:schemeClr val="accent1">
                    <a:lumMod val="75000"/>
                  </a:schemeClr>
                </a:solidFill>
              </a:rPr>
              <a:t>neutrons</a:t>
            </a:r>
            <a:endParaRPr lang="it-IT" sz="2800" b="1" i="1" u="sng" dirty="0">
              <a:solidFill>
                <a:schemeClr val="accent1">
                  <a:lumMod val="75000"/>
                </a:schemeClr>
              </a:solidFill>
            </a:endParaRPr>
          </a:p>
        </p:txBody>
      </p:sp>
      <p:sp>
        <p:nvSpPr>
          <p:cNvPr id="3" name="Segnaposto contenuto 2">
            <a:extLst>
              <a:ext uri="{FF2B5EF4-FFF2-40B4-BE49-F238E27FC236}">
                <a16:creationId xmlns:a16="http://schemas.microsoft.com/office/drawing/2014/main" id="{9E1B0A05-73D9-4480-A920-66D71770638A}"/>
              </a:ext>
            </a:extLst>
          </p:cNvPr>
          <p:cNvSpPr>
            <a:spLocks noGrp="1"/>
          </p:cNvSpPr>
          <p:nvPr>
            <p:ph idx="1"/>
          </p:nvPr>
        </p:nvSpPr>
        <p:spPr>
          <a:xfrm>
            <a:off x="457200" y="1600200"/>
            <a:ext cx="8579296" cy="5069160"/>
          </a:xfrm>
        </p:spPr>
        <p:txBody>
          <a:bodyPr>
            <a:normAutofit fontScale="77500" lnSpcReduction="20000"/>
          </a:bodyPr>
          <a:lstStyle/>
          <a:p>
            <a:r>
              <a:rPr lang="en-US" dirty="0"/>
              <a:t>These spiral radius are nearly one third or less of the 75 </a:t>
            </a:r>
            <a:r>
              <a:rPr lang="en-US" dirty="0" err="1"/>
              <a:t>TeV</a:t>
            </a:r>
            <a:r>
              <a:rPr lang="en-US" dirty="0"/>
              <a:t> beam distance. Therefore these proton components are diffused and smeared: they cannot play any role into the separated </a:t>
            </a:r>
            <a:r>
              <a:rPr lang="en-US" dirty="0" err="1"/>
              <a:t>TeV</a:t>
            </a:r>
            <a:r>
              <a:rPr lang="en-US" dirty="0"/>
              <a:t> jet. Also the secondary electrons at nearly 25 </a:t>
            </a:r>
            <a:r>
              <a:rPr lang="en-US" dirty="0" err="1"/>
              <a:t>TeV</a:t>
            </a:r>
            <a:r>
              <a:rPr lang="en-US" dirty="0"/>
              <a:t> energy , the parasite secondaries traces of the neutron beta decay, are even more confined along the neutron beta trajectory, within a much smaller spirals of Larmor electron  radius:</a:t>
            </a:r>
          </a:p>
          <a:p>
            <a:endParaRPr lang="en-US" dirty="0"/>
          </a:p>
          <a:p>
            <a:endParaRPr lang="en-US" dirty="0"/>
          </a:p>
          <a:p>
            <a:r>
              <a:rPr lang="en-US" dirty="0"/>
              <a:t> Therefore the electron role is not able to survive hundreds years light, in absence of the suggested primary 25 </a:t>
            </a:r>
            <a:r>
              <a:rPr lang="en-US" dirty="0" err="1"/>
              <a:t>PeV</a:t>
            </a:r>
            <a:r>
              <a:rPr lang="en-US" dirty="0"/>
              <a:t> energetic neutron beam. Electrons are the </a:t>
            </a:r>
            <a:r>
              <a:rPr lang="en-US" dirty="0" err="1"/>
              <a:t>brillant</a:t>
            </a:r>
            <a:r>
              <a:rPr lang="en-US" dirty="0"/>
              <a:t> parasite. Their ICS and synchrotron gamma are the observed traces.</a:t>
            </a:r>
            <a:endParaRPr lang="it-IT" dirty="0"/>
          </a:p>
        </p:txBody>
      </p:sp>
      <p:sp>
        <p:nvSpPr>
          <p:cNvPr id="4" name="Segnaposto piè di pagina 3">
            <a:extLst>
              <a:ext uri="{FF2B5EF4-FFF2-40B4-BE49-F238E27FC236}">
                <a16:creationId xmlns:a16="http://schemas.microsoft.com/office/drawing/2014/main" id="{4A8B432A-920B-4B82-BDF9-ED918CD40709}"/>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4F2A2A0E-2B8C-404A-B4D6-1B327F1E5CED}"/>
              </a:ext>
            </a:extLst>
          </p:cNvPr>
          <p:cNvSpPr>
            <a:spLocks noGrp="1"/>
          </p:cNvSpPr>
          <p:nvPr>
            <p:ph type="sldNum" sz="quarter" idx="12"/>
          </p:nvPr>
        </p:nvSpPr>
        <p:spPr/>
        <p:txBody>
          <a:bodyPr/>
          <a:lstStyle/>
          <a:p>
            <a:fld id="{37004502-2F3A-433F-BEBD-C65EB10AD5E9}" type="slidenum">
              <a:rPr lang="it-IT" smtClean="0"/>
              <a:pPr/>
              <a:t>20</a:t>
            </a:fld>
            <a:endParaRPr lang="it-IT" dirty="0"/>
          </a:p>
        </p:txBody>
      </p:sp>
      <p:pic>
        <p:nvPicPr>
          <p:cNvPr id="6" name="Immagine 5">
            <a:extLst>
              <a:ext uri="{FF2B5EF4-FFF2-40B4-BE49-F238E27FC236}">
                <a16:creationId xmlns:a16="http://schemas.microsoft.com/office/drawing/2014/main" id="{676DA6F8-F505-4FB5-B9D1-B265FD34F08B}"/>
              </a:ext>
            </a:extLst>
          </p:cNvPr>
          <p:cNvPicPr>
            <a:picLocks noChangeAspect="1"/>
          </p:cNvPicPr>
          <p:nvPr/>
        </p:nvPicPr>
        <p:blipFill>
          <a:blip r:embed="rId2"/>
          <a:stretch>
            <a:fillRect/>
          </a:stretch>
        </p:blipFill>
        <p:spPr>
          <a:xfrm>
            <a:off x="593812" y="4005064"/>
            <a:ext cx="7956374" cy="823073"/>
          </a:xfrm>
          <a:prstGeom prst="rect">
            <a:avLst/>
          </a:prstGeom>
        </p:spPr>
      </p:pic>
    </p:spTree>
    <p:extLst>
      <p:ext uri="{BB962C8B-B14F-4D97-AF65-F5344CB8AC3E}">
        <p14:creationId xmlns:p14="http://schemas.microsoft.com/office/powerpoint/2010/main" val="682512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91D6C6-950A-463B-AC80-5F3FC74748E2}"/>
              </a:ext>
            </a:extLst>
          </p:cNvPr>
          <p:cNvSpPr>
            <a:spLocks noGrp="1"/>
          </p:cNvSpPr>
          <p:nvPr>
            <p:ph type="title"/>
          </p:nvPr>
        </p:nvSpPr>
        <p:spPr/>
        <p:txBody>
          <a:bodyPr/>
          <a:lstStyle/>
          <a:p>
            <a:r>
              <a:rPr lang="it-IT" dirty="0" err="1"/>
              <a:t>Conclusions</a:t>
            </a:r>
            <a:r>
              <a:rPr lang="it-IT" dirty="0"/>
              <a:t> 1</a:t>
            </a:r>
          </a:p>
        </p:txBody>
      </p:sp>
      <p:sp>
        <p:nvSpPr>
          <p:cNvPr id="3" name="Segnaposto contenuto 2">
            <a:extLst>
              <a:ext uri="{FF2B5EF4-FFF2-40B4-BE49-F238E27FC236}">
                <a16:creationId xmlns:a16="http://schemas.microsoft.com/office/drawing/2014/main" id="{3B186656-3502-499D-9117-DA364E032C7B}"/>
              </a:ext>
            </a:extLst>
          </p:cNvPr>
          <p:cNvSpPr>
            <a:spLocks noGrp="1"/>
          </p:cNvSpPr>
          <p:nvPr>
            <p:ph idx="1"/>
          </p:nvPr>
        </p:nvSpPr>
        <p:spPr/>
        <p:txBody>
          <a:bodyPr>
            <a:normAutofit fontScale="62500" lnSpcReduction="20000"/>
          </a:bodyPr>
          <a:lstStyle/>
          <a:p>
            <a:r>
              <a:rPr lang="en-US" dirty="0"/>
              <a:t>A past flare in SS433, could be the source of a 25 </a:t>
            </a:r>
            <a:r>
              <a:rPr lang="en-US" dirty="0" err="1"/>
              <a:t>PeV</a:t>
            </a:r>
            <a:r>
              <a:rPr lang="en-US" dirty="0"/>
              <a:t> neutron jet , possibly explaining the puzzling separated twin, </a:t>
            </a:r>
            <a:r>
              <a:rPr lang="en-US" dirty="0" err="1"/>
              <a:t>TeV</a:t>
            </a:r>
            <a:r>
              <a:rPr lang="en-US" dirty="0"/>
              <a:t> , gamma beam at 75 years far distance. The unobservable </a:t>
            </a:r>
            <a:r>
              <a:rPr lang="en-US" dirty="0" err="1"/>
              <a:t>PeV</a:t>
            </a:r>
            <a:r>
              <a:rPr lang="en-US" dirty="0"/>
              <a:t> neutron flight show its presence and its beam resurgence as soon it decay at far distance and its electron may shine by synchrotron and ICS radiation. its collimation is an advantage respect the standard model of a </a:t>
            </a:r>
            <a:r>
              <a:rPr lang="en-US" dirty="0" err="1"/>
              <a:t>schock</a:t>
            </a:r>
            <a:r>
              <a:rPr lang="en-US" dirty="0"/>
              <a:t> wave processes . This ultra-relativistic beta decay imply also additional interesting consequences</a:t>
            </a:r>
            <a:r>
              <a:rPr lang="en-US" b="1" i="1" dirty="0">
                <a:solidFill>
                  <a:schemeClr val="accent1">
                    <a:lumMod val="75000"/>
                  </a:schemeClr>
                </a:solidFill>
              </a:rPr>
              <a:t>: An early trigger explosive event, nearly 75/80 years ago, as </a:t>
            </a:r>
            <a:r>
              <a:rPr lang="en-US" b="1" i="1" dirty="0" err="1">
                <a:solidFill>
                  <a:schemeClr val="accent1">
                    <a:lumMod val="75000"/>
                  </a:schemeClr>
                </a:solidFill>
              </a:rPr>
              <a:t>powerfull</a:t>
            </a:r>
            <a:r>
              <a:rPr lang="en-US" b="1" i="1" dirty="0">
                <a:solidFill>
                  <a:schemeClr val="accent1">
                    <a:lumMod val="75000"/>
                  </a:schemeClr>
                </a:solidFill>
              </a:rPr>
              <a:t> as a Nova star burst, for a duration of few hours or few days at SS433 system </a:t>
            </a:r>
            <a:r>
              <a:rPr lang="en-US" dirty="0"/>
              <a:t>shine almost in a fixed direction (not along a conical </a:t>
            </a:r>
            <a:r>
              <a:rPr lang="en-US" dirty="0" err="1"/>
              <a:t>precessing</a:t>
            </a:r>
            <a:r>
              <a:rPr lang="en-US" dirty="0"/>
              <a:t> jet volume). This event occurrence is </a:t>
            </a:r>
            <a:r>
              <a:rPr lang="en-US" b="1" i="1" dirty="0">
                <a:solidFill>
                  <a:schemeClr val="accent1">
                    <a:lumMod val="75000"/>
                  </a:schemeClr>
                </a:solidFill>
              </a:rPr>
              <a:t>around the War World II end times</a:t>
            </a:r>
            <a:r>
              <a:rPr lang="en-US" dirty="0"/>
              <a:t>. Such a Nova event ( to-day observed at a rate of a dozen a year), could have been escaped detection, at those post war times . Indeed the same nature of SS433 had been discovered much later, on 1977. It could be possible and worth-full to inspect such luminosity variability, in oldest astronomical photo-plate array in that direction and at those epochs, looking for such a variability signal.</a:t>
            </a:r>
            <a:endParaRPr lang="it-IT" dirty="0"/>
          </a:p>
        </p:txBody>
      </p:sp>
      <p:sp>
        <p:nvSpPr>
          <p:cNvPr id="4" name="Segnaposto piè di pagina 3">
            <a:extLst>
              <a:ext uri="{FF2B5EF4-FFF2-40B4-BE49-F238E27FC236}">
                <a16:creationId xmlns:a16="http://schemas.microsoft.com/office/drawing/2014/main" id="{3FF8AB74-A5A9-465F-AB02-BD39B6DCBFA1}"/>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7951F04B-C310-4118-8DF4-C22057DF4E55}"/>
              </a:ext>
            </a:extLst>
          </p:cNvPr>
          <p:cNvSpPr>
            <a:spLocks noGrp="1"/>
          </p:cNvSpPr>
          <p:nvPr>
            <p:ph type="sldNum" sz="quarter" idx="12"/>
          </p:nvPr>
        </p:nvSpPr>
        <p:spPr/>
        <p:txBody>
          <a:bodyPr/>
          <a:lstStyle/>
          <a:p>
            <a:fld id="{37004502-2F3A-433F-BEBD-C65EB10AD5E9}" type="slidenum">
              <a:rPr lang="it-IT" smtClean="0"/>
              <a:pPr/>
              <a:t>21</a:t>
            </a:fld>
            <a:endParaRPr lang="it-IT"/>
          </a:p>
        </p:txBody>
      </p:sp>
    </p:spTree>
    <p:extLst>
      <p:ext uri="{BB962C8B-B14F-4D97-AF65-F5344CB8AC3E}">
        <p14:creationId xmlns:p14="http://schemas.microsoft.com/office/powerpoint/2010/main" val="2775900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F05714-CB1B-4084-8088-1810A8EA2EE7}"/>
              </a:ext>
            </a:extLst>
          </p:cNvPr>
          <p:cNvSpPr>
            <a:spLocks noGrp="1"/>
          </p:cNvSpPr>
          <p:nvPr>
            <p:ph type="title"/>
          </p:nvPr>
        </p:nvSpPr>
        <p:spPr/>
        <p:txBody>
          <a:bodyPr/>
          <a:lstStyle/>
          <a:p>
            <a:r>
              <a:rPr lang="it-IT" dirty="0" err="1"/>
              <a:t>Conclusion</a:t>
            </a:r>
            <a:r>
              <a:rPr lang="it-IT" dirty="0"/>
              <a:t> 2</a:t>
            </a:r>
          </a:p>
        </p:txBody>
      </p:sp>
      <p:sp>
        <p:nvSpPr>
          <p:cNvPr id="3" name="Segnaposto contenuto 2">
            <a:extLst>
              <a:ext uri="{FF2B5EF4-FFF2-40B4-BE49-F238E27FC236}">
                <a16:creationId xmlns:a16="http://schemas.microsoft.com/office/drawing/2014/main" id="{D2757E73-E237-4A2A-A7D4-55964C7E470E}"/>
              </a:ext>
            </a:extLst>
          </p:cNvPr>
          <p:cNvSpPr>
            <a:spLocks noGrp="1"/>
          </p:cNvSpPr>
          <p:nvPr>
            <p:ph idx="1"/>
          </p:nvPr>
        </p:nvSpPr>
        <p:spPr/>
        <p:txBody>
          <a:bodyPr>
            <a:normAutofit fontScale="70000" lnSpcReduction="20000"/>
          </a:bodyPr>
          <a:lstStyle/>
          <a:p>
            <a:r>
              <a:rPr lang="en-US" dirty="0"/>
              <a:t>The presence of such neutron </a:t>
            </a:r>
            <a:r>
              <a:rPr lang="en-US" dirty="0" err="1"/>
              <a:t>PeV</a:t>
            </a:r>
            <a:r>
              <a:rPr lang="en-US" dirty="0"/>
              <a:t> separated beam in SS433, may suggest also the search in other micro-quasars system elsewhere, for such disconnected signatures. </a:t>
            </a:r>
            <a:r>
              <a:rPr lang="en-US" dirty="0">
                <a:solidFill>
                  <a:schemeClr val="accent1">
                    <a:lumMod val="75000"/>
                  </a:schemeClr>
                </a:solidFill>
              </a:rPr>
              <a:t>Their statistics may define a corresponding neutrino spectra rate in </a:t>
            </a:r>
            <a:r>
              <a:rPr lang="en-US" dirty="0" err="1">
                <a:solidFill>
                  <a:schemeClr val="accent1">
                    <a:lumMod val="75000"/>
                  </a:schemeClr>
                </a:solidFill>
              </a:rPr>
              <a:t>PeV</a:t>
            </a:r>
            <a:r>
              <a:rPr lang="en-US" dirty="0">
                <a:solidFill>
                  <a:schemeClr val="accent1">
                    <a:lumMod val="75000"/>
                  </a:schemeClr>
                </a:solidFill>
              </a:rPr>
              <a:t> and hundred </a:t>
            </a:r>
            <a:r>
              <a:rPr lang="en-US" dirty="0" err="1">
                <a:solidFill>
                  <a:schemeClr val="accent1">
                    <a:lumMod val="75000"/>
                  </a:schemeClr>
                </a:solidFill>
              </a:rPr>
              <a:t>TeV</a:t>
            </a:r>
            <a:r>
              <a:rPr lang="en-US" dirty="0">
                <a:solidFill>
                  <a:schemeClr val="accent1">
                    <a:lumMod val="75000"/>
                  </a:schemeClr>
                </a:solidFill>
              </a:rPr>
              <a:t> energy range. The 25 </a:t>
            </a:r>
            <a:r>
              <a:rPr lang="en-US" dirty="0" err="1">
                <a:solidFill>
                  <a:schemeClr val="accent1">
                    <a:lumMod val="75000"/>
                  </a:schemeClr>
                </a:solidFill>
              </a:rPr>
              <a:t>PeV</a:t>
            </a:r>
            <a:r>
              <a:rPr lang="en-US" dirty="0">
                <a:solidFill>
                  <a:schemeClr val="accent1">
                    <a:lumMod val="75000"/>
                  </a:schemeClr>
                </a:solidFill>
              </a:rPr>
              <a:t> neutron beta decay and its primary 27 </a:t>
            </a:r>
            <a:r>
              <a:rPr lang="en-US" dirty="0" err="1">
                <a:solidFill>
                  <a:schemeClr val="accent1">
                    <a:lumMod val="75000"/>
                  </a:schemeClr>
                </a:solidFill>
              </a:rPr>
              <a:t>PeV</a:t>
            </a:r>
            <a:r>
              <a:rPr lang="en-US" dirty="0">
                <a:solidFill>
                  <a:schemeClr val="accent1">
                    <a:lumMod val="75000"/>
                  </a:schemeClr>
                </a:solidFill>
              </a:rPr>
              <a:t> proton-pion event, while on axis toward us , may shine both of a brightest prompt (1−2 ) </a:t>
            </a:r>
            <a:r>
              <a:rPr lang="en-US" dirty="0" err="1">
                <a:solidFill>
                  <a:schemeClr val="accent1">
                    <a:lumMod val="75000"/>
                  </a:schemeClr>
                </a:solidFill>
              </a:rPr>
              <a:t>PeV</a:t>
            </a:r>
            <a:r>
              <a:rPr lang="en-US" dirty="0">
                <a:solidFill>
                  <a:schemeClr val="accent1">
                    <a:lumMod val="75000"/>
                  </a:schemeClr>
                </a:solidFill>
              </a:rPr>
              <a:t> gamma burst but also of a secondary (electron and muon ones) neutrino at (0.2−0.5) </a:t>
            </a:r>
            <a:r>
              <a:rPr lang="en-US" dirty="0" err="1">
                <a:solidFill>
                  <a:schemeClr val="accent1">
                    <a:lumMod val="75000"/>
                  </a:schemeClr>
                </a:solidFill>
              </a:rPr>
              <a:t>PeV</a:t>
            </a:r>
            <a:r>
              <a:rPr lang="en-US" dirty="0">
                <a:solidFill>
                  <a:schemeClr val="accent1">
                    <a:lumMod val="75000"/>
                  </a:schemeClr>
                </a:solidFill>
              </a:rPr>
              <a:t> energy </a:t>
            </a:r>
            <a:r>
              <a:rPr lang="en-US" dirty="0"/>
              <a:t>. Such a tuned energies are quite interesting , because </a:t>
            </a:r>
            <a:r>
              <a:rPr lang="en-US" b="1" dirty="0"/>
              <a:t>they may reflect in the </a:t>
            </a:r>
            <a:r>
              <a:rPr lang="en-US" b="1" dirty="0" err="1"/>
              <a:t>TeV</a:t>
            </a:r>
            <a:r>
              <a:rPr lang="en-US" b="1" dirty="0"/>
              <a:t> </a:t>
            </a:r>
            <a:r>
              <a:rPr lang="en-US" b="1" dirty="0" err="1"/>
              <a:t>PeV</a:t>
            </a:r>
            <a:r>
              <a:rPr lang="en-US" b="1" dirty="0"/>
              <a:t> apparent energy dis-continuity, in neutrino spectra </a:t>
            </a:r>
            <a:r>
              <a:rPr lang="en-US" dirty="0"/>
              <a:t>. Such spectra feature might be already hidden in the highest energy Ice-Cube neutrino data, assuming that their observed origin is really astrophysical and not , as some of us suggested, a charmed atmospheric noise. </a:t>
            </a:r>
          </a:p>
          <a:p>
            <a:r>
              <a:rPr lang="en-US" b="1" i="1" dirty="0">
                <a:solidFill>
                  <a:schemeClr val="accent1">
                    <a:lumMod val="75000"/>
                  </a:schemeClr>
                </a:solidFill>
              </a:rPr>
              <a:t>Thank you for the attention</a:t>
            </a:r>
            <a:endParaRPr lang="it-IT" b="1" i="1" dirty="0">
              <a:solidFill>
                <a:schemeClr val="accent1">
                  <a:lumMod val="75000"/>
                </a:schemeClr>
              </a:solidFill>
            </a:endParaRPr>
          </a:p>
        </p:txBody>
      </p:sp>
      <p:sp>
        <p:nvSpPr>
          <p:cNvPr id="4" name="Segnaposto piè di pagina 3">
            <a:extLst>
              <a:ext uri="{FF2B5EF4-FFF2-40B4-BE49-F238E27FC236}">
                <a16:creationId xmlns:a16="http://schemas.microsoft.com/office/drawing/2014/main" id="{56CCB93B-0069-4B27-A742-C5969ABAF09D}"/>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29F5A68D-B64C-43B1-8D43-A992EAABD24E}"/>
              </a:ext>
            </a:extLst>
          </p:cNvPr>
          <p:cNvSpPr>
            <a:spLocks noGrp="1"/>
          </p:cNvSpPr>
          <p:nvPr>
            <p:ph type="sldNum" sz="quarter" idx="12"/>
          </p:nvPr>
        </p:nvSpPr>
        <p:spPr/>
        <p:txBody>
          <a:bodyPr/>
          <a:lstStyle/>
          <a:p>
            <a:fld id="{37004502-2F3A-433F-BEBD-C65EB10AD5E9}" type="slidenum">
              <a:rPr lang="it-IT" smtClean="0"/>
              <a:pPr/>
              <a:t>22</a:t>
            </a:fld>
            <a:endParaRPr lang="it-IT"/>
          </a:p>
        </p:txBody>
      </p:sp>
    </p:spTree>
    <p:extLst>
      <p:ext uri="{BB962C8B-B14F-4D97-AF65-F5344CB8AC3E}">
        <p14:creationId xmlns:p14="http://schemas.microsoft.com/office/powerpoint/2010/main" val="383072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C4EFE7-D082-4138-B84B-9C16DCC765B1}"/>
              </a:ext>
            </a:extLst>
          </p:cNvPr>
          <p:cNvSpPr>
            <a:spLocks noGrp="1"/>
          </p:cNvSpPr>
          <p:nvPr>
            <p:ph type="title"/>
          </p:nvPr>
        </p:nvSpPr>
        <p:spPr>
          <a:xfrm>
            <a:off x="457200" y="274638"/>
            <a:ext cx="7427168" cy="346050"/>
          </a:xfrm>
        </p:spPr>
        <p:txBody>
          <a:bodyPr>
            <a:normAutofit fontScale="90000"/>
          </a:bodyPr>
          <a:lstStyle/>
          <a:p>
            <a:r>
              <a:rPr lang="it-IT" dirty="0"/>
              <a:t>    </a:t>
            </a:r>
            <a:r>
              <a:rPr lang="it-IT" dirty="0" err="1"/>
              <a:t>Bled</a:t>
            </a:r>
            <a:r>
              <a:rPr lang="it-IT" dirty="0"/>
              <a:t>, Slovenia </a:t>
            </a:r>
            <a:r>
              <a:rPr lang="it-IT" dirty="0" err="1"/>
              <a:t>July</a:t>
            </a:r>
            <a:r>
              <a:rPr lang="it-IT" dirty="0"/>
              <a:t> 2024</a:t>
            </a:r>
          </a:p>
        </p:txBody>
      </p:sp>
      <p:sp>
        <p:nvSpPr>
          <p:cNvPr id="4" name="Segnaposto piè di pagina 3">
            <a:extLst>
              <a:ext uri="{FF2B5EF4-FFF2-40B4-BE49-F238E27FC236}">
                <a16:creationId xmlns:a16="http://schemas.microsoft.com/office/drawing/2014/main" id="{240F1D66-27F9-4517-9AFA-23E089162CC9}"/>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15CDB000-3DDB-4103-92A1-451A5F87739F}"/>
              </a:ext>
            </a:extLst>
          </p:cNvPr>
          <p:cNvSpPr>
            <a:spLocks noGrp="1"/>
          </p:cNvSpPr>
          <p:nvPr>
            <p:ph type="sldNum" sz="quarter" idx="12"/>
          </p:nvPr>
        </p:nvSpPr>
        <p:spPr/>
        <p:txBody>
          <a:bodyPr/>
          <a:lstStyle/>
          <a:p>
            <a:fld id="{37004502-2F3A-433F-BEBD-C65EB10AD5E9}" type="slidenum">
              <a:rPr lang="it-IT" smtClean="0"/>
              <a:pPr/>
              <a:t>3</a:t>
            </a:fld>
            <a:endParaRPr lang="it-IT"/>
          </a:p>
        </p:txBody>
      </p:sp>
      <p:pic>
        <p:nvPicPr>
          <p:cNvPr id="6" name="Immagine 5">
            <a:extLst>
              <a:ext uri="{FF2B5EF4-FFF2-40B4-BE49-F238E27FC236}">
                <a16:creationId xmlns:a16="http://schemas.microsoft.com/office/drawing/2014/main" id="{279DCB62-F548-4174-BB8C-823C182A5507}"/>
              </a:ext>
            </a:extLst>
          </p:cNvPr>
          <p:cNvPicPr>
            <a:picLocks noChangeAspect="1"/>
          </p:cNvPicPr>
          <p:nvPr/>
        </p:nvPicPr>
        <p:blipFill>
          <a:blip r:embed="rId2"/>
          <a:stretch>
            <a:fillRect/>
          </a:stretch>
        </p:blipFill>
        <p:spPr>
          <a:xfrm>
            <a:off x="2123728" y="1627565"/>
            <a:ext cx="5112568" cy="4706017"/>
          </a:xfrm>
          <a:prstGeom prst="rect">
            <a:avLst/>
          </a:prstGeom>
        </p:spPr>
      </p:pic>
      <p:sp>
        <p:nvSpPr>
          <p:cNvPr id="3" name="Rettangolo 2">
            <a:extLst>
              <a:ext uri="{FF2B5EF4-FFF2-40B4-BE49-F238E27FC236}">
                <a16:creationId xmlns:a16="http://schemas.microsoft.com/office/drawing/2014/main" id="{F0B67FB1-E7DA-424F-8C71-C2941E0971CC}"/>
              </a:ext>
            </a:extLst>
          </p:cNvPr>
          <p:cNvSpPr/>
          <p:nvPr/>
        </p:nvSpPr>
        <p:spPr>
          <a:xfrm>
            <a:off x="2195736" y="764704"/>
            <a:ext cx="4572000" cy="830997"/>
          </a:xfrm>
          <a:prstGeom prst="rect">
            <a:avLst/>
          </a:prstGeom>
        </p:spPr>
        <p:txBody>
          <a:bodyPr wrap="square">
            <a:spAutoFit/>
          </a:bodyPr>
          <a:lstStyle/>
          <a:p>
            <a:r>
              <a:rPr lang="it-IT" sz="2400" b="1" i="1" dirty="0">
                <a:latin typeface="Palatino Linotype" panose="02040502050505030304" pitchFamily="18" charset="0"/>
                <a:hlinkClick r:id="rId3"/>
              </a:rPr>
              <a:t>arXiv:2504.17803v1</a:t>
            </a:r>
            <a:r>
              <a:rPr lang="it-IT" sz="2400" b="1" i="1" dirty="0">
                <a:solidFill>
                  <a:srgbClr val="000000"/>
                </a:solidFill>
                <a:latin typeface="Palatino Linotype" panose="02040502050505030304" pitchFamily="18" charset="0"/>
              </a:rPr>
              <a:t> [</a:t>
            </a:r>
            <a:r>
              <a:rPr lang="it-IT" sz="2400" b="1" i="1" dirty="0" err="1">
                <a:solidFill>
                  <a:srgbClr val="000000"/>
                </a:solidFill>
                <a:latin typeface="Palatino Linotype" panose="02040502050505030304" pitchFamily="18" charset="0"/>
              </a:rPr>
              <a:t>physics.gen-ph</a:t>
            </a:r>
            <a:r>
              <a:rPr lang="it-IT" sz="2400" b="1" i="1" dirty="0">
                <a:solidFill>
                  <a:srgbClr val="000000"/>
                </a:solidFill>
                <a:latin typeface="Palatino Linotype" panose="02040502050505030304" pitchFamily="18" charset="0"/>
              </a:rPr>
              <a:t>] 20 </a:t>
            </a:r>
            <a:r>
              <a:rPr lang="it-IT" sz="2400" b="1" i="1" dirty="0" err="1">
                <a:solidFill>
                  <a:srgbClr val="000000"/>
                </a:solidFill>
                <a:latin typeface="Palatino Linotype" panose="02040502050505030304" pitchFamily="18" charset="0"/>
              </a:rPr>
              <a:t>Apr</a:t>
            </a:r>
            <a:r>
              <a:rPr lang="it-IT" sz="2400" b="1" i="1" dirty="0">
                <a:solidFill>
                  <a:srgbClr val="000000"/>
                </a:solidFill>
                <a:latin typeface="Palatino Linotype" panose="02040502050505030304" pitchFamily="18" charset="0"/>
              </a:rPr>
              <a:t> 2025</a:t>
            </a:r>
            <a:endParaRPr lang="it-IT" sz="2400" b="1" dirty="0"/>
          </a:p>
        </p:txBody>
      </p:sp>
    </p:spTree>
    <p:extLst>
      <p:ext uri="{BB962C8B-B14F-4D97-AF65-F5344CB8AC3E}">
        <p14:creationId xmlns:p14="http://schemas.microsoft.com/office/powerpoint/2010/main" val="351224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5830E5-F809-4F0E-9654-F467031EB921}"/>
              </a:ext>
            </a:extLst>
          </p:cNvPr>
          <p:cNvSpPr>
            <a:spLocks noGrp="1"/>
          </p:cNvSpPr>
          <p:nvPr>
            <p:ph type="title"/>
          </p:nvPr>
        </p:nvSpPr>
        <p:spPr/>
        <p:txBody>
          <a:bodyPr/>
          <a:lstStyle/>
          <a:p>
            <a:r>
              <a:rPr lang="it-IT" dirty="0"/>
              <a:t>SS433 </a:t>
            </a:r>
            <a:r>
              <a:rPr lang="it-IT" dirty="0" err="1"/>
              <a:t>gif</a:t>
            </a:r>
            <a:endParaRPr lang="it-IT" dirty="0"/>
          </a:p>
        </p:txBody>
      </p:sp>
      <p:sp>
        <p:nvSpPr>
          <p:cNvPr id="4" name="Segnaposto piè di pagina 3">
            <a:extLst>
              <a:ext uri="{FF2B5EF4-FFF2-40B4-BE49-F238E27FC236}">
                <a16:creationId xmlns:a16="http://schemas.microsoft.com/office/drawing/2014/main" id="{581309D5-B344-480A-897A-127124237F8A}"/>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0BFC97E1-6044-4922-9109-3B41C40A8DCF}"/>
              </a:ext>
            </a:extLst>
          </p:cNvPr>
          <p:cNvSpPr>
            <a:spLocks noGrp="1"/>
          </p:cNvSpPr>
          <p:nvPr>
            <p:ph type="sldNum" sz="quarter" idx="12"/>
          </p:nvPr>
        </p:nvSpPr>
        <p:spPr/>
        <p:txBody>
          <a:bodyPr/>
          <a:lstStyle/>
          <a:p>
            <a:fld id="{37004502-2F3A-433F-BEBD-C65EB10AD5E9}" type="slidenum">
              <a:rPr lang="it-IT" smtClean="0"/>
              <a:pPr/>
              <a:t>4</a:t>
            </a:fld>
            <a:endParaRPr lang="it-IT"/>
          </a:p>
        </p:txBody>
      </p:sp>
      <p:pic>
        <p:nvPicPr>
          <p:cNvPr id="1026" name="Picture 2">
            <a:extLst>
              <a:ext uri="{FF2B5EF4-FFF2-40B4-BE49-F238E27FC236}">
                <a16:creationId xmlns:a16="http://schemas.microsoft.com/office/drawing/2014/main" id="{9AF79664-0092-4B9D-87D3-24C23F51BB9B}"/>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3947" y="1600200"/>
            <a:ext cx="607610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05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BC5599-1B97-4105-8DAF-92A57925FD63}"/>
              </a:ext>
            </a:extLst>
          </p:cNvPr>
          <p:cNvSpPr>
            <a:spLocks noGrp="1"/>
          </p:cNvSpPr>
          <p:nvPr>
            <p:ph type="title"/>
          </p:nvPr>
        </p:nvSpPr>
        <p:spPr/>
        <p:txBody>
          <a:bodyPr>
            <a:normAutofit fontScale="90000"/>
          </a:bodyPr>
          <a:lstStyle/>
          <a:p>
            <a:r>
              <a:rPr lang="it-IT" b="1" i="1" dirty="0">
                <a:solidFill>
                  <a:schemeClr val="accent5">
                    <a:lumMod val="75000"/>
                  </a:schemeClr>
                </a:solidFill>
              </a:rPr>
              <a:t>How </a:t>
            </a:r>
            <a:r>
              <a:rPr lang="it-IT" b="1" i="1" dirty="0" err="1">
                <a:solidFill>
                  <a:schemeClr val="accent5">
                    <a:lumMod val="75000"/>
                  </a:schemeClr>
                </a:solidFill>
              </a:rPr>
              <a:t>may</a:t>
            </a:r>
            <a:r>
              <a:rPr lang="it-IT" b="1" i="1" dirty="0">
                <a:solidFill>
                  <a:schemeClr val="accent5">
                    <a:lumMod val="75000"/>
                  </a:schemeClr>
                </a:solidFill>
              </a:rPr>
              <a:t>, </a:t>
            </a:r>
            <a:r>
              <a:rPr lang="it-IT" b="1" i="1" dirty="0" err="1">
                <a:solidFill>
                  <a:schemeClr val="accent5">
                    <a:lumMod val="75000"/>
                  </a:schemeClr>
                </a:solidFill>
              </a:rPr>
              <a:t>tens</a:t>
            </a:r>
            <a:r>
              <a:rPr lang="it-IT" b="1" i="1" dirty="0">
                <a:solidFill>
                  <a:schemeClr val="accent5">
                    <a:lumMod val="75000"/>
                  </a:schemeClr>
                </a:solidFill>
              </a:rPr>
              <a:t> </a:t>
            </a:r>
            <a:r>
              <a:rPr lang="it-IT" b="1" i="1" dirty="0" err="1">
                <a:solidFill>
                  <a:schemeClr val="accent5">
                    <a:lumMod val="75000"/>
                  </a:schemeClr>
                </a:solidFill>
              </a:rPr>
              <a:t>TeV</a:t>
            </a:r>
            <a:r>
              <a:rPr lang="it-IT" b="1" i="1" dirty="0">
                <a:solidFill>
                  <a:schemeClr val="accent5">
                    <a:lumMod val="75000"/>
                  </a:schemeClr>
                </a:solidFill>
              </a:rPr>
              <a:t> gamma </a:t>
            </a:r>
            <a:r>
              <a:rPr lang="it-IT" b="1" i="1" dirty="0" err="1">
                <a:solidFill>
                  <a:schemeClr val="accent5">
                    <a:lumMod val="75000"/>
                  </a:schemeClr>
                </a:solidFill>
              </a:rPr>
              <a:t>beam</a:t>
            </a:r>
            <a:r>
              <a:rPr lang="it-IT" b="1" i="1" dirty="0">
                <a:solidFill>
                  <a:schemeClr val="accent5">
                    <a:lumMod val="75000"/>
                  </a:schemeClr>
                </a:solidFill>
              </a:rPr>
              <a:t>, </a:t>
            </a:r>
            <a:r>
              <a:rPr lang="it-IT" b="1" i="1" dirty="0" err="1">
                <a:solidFill>
                  <a:schemeClr val="accent5">
                    <a:lumMod val="75000"/>
                  </a:schemeClr>
                </a:solidFill>
              </a:rPr>
              <a:t>resurge</a:t>
            </a:r>
            <a:r>
              <a:rPr lang="it-IT" b="1" i="1" dirty="0">
                <a:solidFill>
                  <a:schemeClr val="accent5">
                    <a:lumMod val="75000"/>
                  </a:schemeClr>
                </a:solidFill>
              </a:rPr>
              <a:t>?</a:t>
            </a:r>
          </a:p>
        </p:txBody>
      </p:sp>
      <p:sp>
        <p:nvSpPr>
          <p:cNvPr id="3" name="Segnaposto contenuto 2">
            <a:extLst>
              <a:ext uri="{FF2B5EF4-FFF2-40B4-BE49-F238E27FC236}">
                <a16:creationId xmlns:a16="http://schemas.microsoft.com/office/drawing/2014/main" id="{FE567923-7DFC-4843-B6C6-408B4054F9DE}"/>
              </a:ext>
            </a:extLst>
          </p:cNvPr>
          <p:cNvSpPr>
            <a:spLocks noGrp="1"/>
          </p:cNvSpPr>
          <p:nvPr>
            <p:ph idx="1"/>
          </p:nvPr>
        </p:nvSpPr>
        <p:spPr/>
        <p:txBody>
          <a:bodyPr>
            <a:normAutofit fontScale="92500"/>
          </a:bodyPr>
          <a:lstStyle/>
          <a:p>
            <a:r>
              <a:rPr lang="it-IT" sz="4800" dirty="0" err="1"/>
              <a:t>Tens</a:t>
            </a:r>
            <a:r>
              <a:rPr lang="it-IT" sz="4800" dirty="0"/>
              <a:t> </a:t>
            </a:r>
            <a:r>
              <a:rPr lang="it-IT" sz="4800" dirty="0" err="1"/>
              <a:t>TeV</a:t>
            </a:r>
            <a:r>
              <a:rPr lang="it-IT" sz="4800" dirty="0"/>
              <a:t> gamma hit on an </a:t>
            </a:r>
            <a:r>
              <a:rPr lang="it-IT" sz="4800" dirty="0" err="1"/>
              <a:t>external</a:t>
            </a:r>
            <a:r>
              <a:rPr lang="it-IT" sz="4800" dirty="0"/>
              <a:t> </a:t>
            </a:r>
            <a:r>
              <a:rPr lang="it-IT" sz="4800" dirty="0" err="1"/>
              <a:t>sheet</a:t>
            </a:r>
            <a:r>
              <a:rPr lang="it-IT" sz="4800" dirty="0"/>
              <a:t> (</a:t>
            </a:r>
            <a:r>
              <a:rPr lang="it-IT" sz="4800" dirty="0" err="1"/>
              <a:t>density</a:t>
            </a:r>
            <a:r>
              <a:rPr lang="it-IT" sz="4800" dirty="0"/>
              <a:t> and shell mass </a:t>
            </a:r>
            <a:r>
              <a:rPr lang="it-IT" sz="4800" dirty="0" err="1"/>
              <a:t>tuned</a:t>
            </a:r>
            <a:r>
              <a:rPr lang="it-IT" sz="4800" dirty="0"/>
              <a:t>): </a:t>
            </a:r>
            <a:r>
              <a:rPr lang="it-IT" sz="4800" dirty="0" err="1"/>
              <a:t>possible</a:t>
            </a:r>
            <a:r>
              <a:rPr lang="it-IT" sz="4800" dirty="0"/>
              <a:t>  </a:t>
            </a:r>
            <a:r>
              <a:rPr lang="it-IT" sz="4800" dirty="0" err="1"/>
              <a:t>but</a:t>
            </a:r>
            <a:r>
              <a:rPr lang="it-IT" sz="4800" dirty="0"/>
              <a:t> rare.</a:t>
            </a:r>
          </a:p>
          <a:p>
            <a:endParaRPr lang="it-IT" sz="4800" dirty="0"/>
          </a:p>
          <a:p>
            <a:r>
              <a:rPr lang="it-IT" sz="4800" i="1" dirty="0" err="1">
                <a:solidFill>
                  <a:schemeClr val="accent5">
                    <a:lumMod val="75000"/>
                  </a:schemeClr>
                </a:solidFill>
              </a:rPr>
              <a:t>Tens</a:t>
            </a:r>
            <a:r>
              <a:rPr lang="it-IT" sz="4800" i="1" dirty="0">
                <a:solidFill>
                  <a:schemeClr val="accent5">
                    <a:lumMod val="75000"/>
                  </a:schemeClr>
                </a:solidFill>
              </a:rPr>
              <a:t> </a:t>
            </a:r>
            <a:r>
              <a:rPr lang="it-IT" sz="4800" i="1" dirty="0" err="1">
                <a:solidFill>
                  <a:schemeClr val="accent5">
                    <a:lumMod val="75000"/>
                  </a:schemeClr>
                </a:solidFill>
              </a:rPr>
              <a:t>PeV</a:t>
            </a:r>
            <a:r>
              <a:rPr lang="it-IT" sz="4800" i="1" dirty="0">
                <a:solidFill>
                  <a:schemeClr val="accent5">
                    <a:lumMod val="75000"/>
                  </a:schemeClr>
                </a:solidFill>
              </a:rPr>
              <a:t> </a:t>
            </a:r>
            <a:r>
              <a:rPr lang="it-IT" sz="4800" i="1" dirty="0" err="1">
                <a:solidFill>
                  <a:schemeClr val="accent5">
                    <a:lumMod val="75000"/>
                  </a:schemeClr>
                </a:solidFill>
              </a:rPr>
              <a:t>neutron</a:t>
            </a:r>
            <a:r>
              <a:rPr lang="it-IT" sz="4800" i="1" dirty="0">
                <a:solidFill>
                  <a:schemeClr val="accent5">
                    <a:lumMod val="75000"/>
                  </a:schemeClr>
                </a:solidFill>
              </a:rPr>
              <a:t> beta </a:t>
            </a:r>
            <a:r>
              <a:rPr lang="it-IT" sz="4800" i="1" dirty="0" err="1">
                <a:solidFill>
                  <a:schemeClr val="accent5">
                    <a:lumMod val="75000"/>
                  </a:schemeClr>
                </a:solidFill>
              </a:rPr>
              <a:t>decay</a:t>
            </a:r>
            <a:r>
              <a:rPr lang="it-IT" sz="4800" i="1" dirty="0">
                <a:solidFill>
                  <a:schemeClr val="accent5">
                    <a:lumMod val="75000"/>
                  </a:schemeClr>
                </a:solidFill>
              </a:rPr>
              <a:t> </a:t>
            </a:r>
            <a:r>
              <a:rPr lang="it-IT" sz="4800" i="1" dirty="0" err="1">
                <a:solidFill>
                  <a:schemeClr val="accent5">
                    <a:lumMod val="75000"/>
                  </a:schemeClr>
                </a:solidFill>
              </a:rPr>
              <a:t>into</a:t>
            </a:r>
            <a:r>
              <a:rPr lang="it-IT" sz="4800" i="1" dirty="0">
                <a:solidFill>
                  <a:schemeClr val="accent5">
                    <a:lumMod val="75000"/>
                  </a:schemeClr>
                </a:solidFill>
              </a:rPr>
              <a:t> </a:t>
            </a:r>
            <a:r>
              <a:rPr lang="it-IT" sz="4800" i="1" dirty="0" err="1">
                <a:solidFill>
                  <a:schemeClr val="accent5">
                    <a:lumMod val="75000"/>
                  </a:schemeClr>
                </a:solidFill>
              </a:rPr>
              <a:t>tens</a:t>
            </a:r>
            <a:r>
              <a:rPr lang="it-IT" sz="4800" i="1" dirty="0">
                <a:solidFill>
                  <a:schemeClr val="accent5">
                    <a:lumMod val="75000"/>
                  </a:schemeClr>
                </a:solidFill>
              </a:rPr>
              <a:t> </a:t>
            </a:r>
            <a:r>
              <a:rPr lang="it-IT" sz="4800" i="1" dirty="0" err="1">
                <a:solidFill>
                  <a:schemeClr val="accent5">
                    <a:lumMod val="75000"/>
                  </a:schemeClr>
                </a:solidFill>
              </a:rPr>
              <a:t>TeV</a:t>
            </a:r>
            <a:r>
              <a:rPr lang="it-IT" sz="4800" i="1" dirty="0">
                <a:solidFill>
                  <a:schemeClr val="accent5">
                    <a:lumMod val="75000"/>
                  </a:schemeClr>
                </a:solidFill>
              </a:rPr>
              <a:t> electron in </a:t>
            </a:r>
            <a:r>
              <a:rPr lang="it-IT" sz="4800" i="1" dirty="0" err="1">
                <a:solidFill>
                  <a:schemeClr val="accent5">
                    <a:lumMod val="75000"/>
                  </a:schemeClr>
                </a:solidFill>
              </a:rPr>
              <a:t>flight</a:t>
            </a:r>
            <a:endParaRPr lang="it-IT" sz="4800" i="1" dirty="0">
              <a:solidFill>
                <a:schemeClr val="accent5">
                  <a:lumMod val="75000"/>
                </a:schemeClr>
              </a:solidFill>
            </a:endParaRPr>
          </a:p>
        </p:txBody>
      </p:sp>
      <p:sp>
        <p:nvSpPr>
          <p:cNvPr id="4" name="Segnaposto piè di pagina 3">
            <a:extLst>
              <a:ext uri="{FF2B5EF4-FFF2-40B4-BE49-F238E27FC236}">
                <a16:creationId xmlns:a16="http://schemas.microsoft.com/office/drawing/2014/main" id="{E912217A-5663-4417-8823-5C46BA269976}"/>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905DB25C-AD06-485A-B124-D922AE015FE7}"/>
              </a:ext>
            </a:extLst>
          </p:cNvPr>
          <p:cNvSpPr>
            <a:spLocks noGrp="1"/>
          </p:cNvSpPr>
          <p:nvPr>
            <p:ph type="sldNum" sz="quarter" idx="12"/>
          </p:nvPr>
        </p:nvSpPr>
        <p:spPr/>
        <p:txBody>
          <a:bodyPr/>
          <a:lstStyle/>
          <a:p>
            <a:fld id="{37004502-2F3A-433F-BEBD-C65EB10AD5E9}" type="slidenum">
              <a:rPr lang="it-IT" smtClean="0"/>
              <a:pPr/>
              <a:t>5</a:t>
            </a:fld>
            <a:endParaRPr lang="it-IT"/>
          </a:p>
        </p:txBody>
      </p:sp>
    </p:spTree>
    <p:extLst>
      <p:ext uri="{BB962C8B-B14F-4D97-AF65-F5344CB8AC3E}">
        <p14:creationId xmlns:p14="http://schemas.microsoft.com/office/powerpoint/2010/main" val="191445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B749BC-89C3-47A3-88C6-58D90EFDD62A}"/>
              </a:ext>
            </a:extLst>
          </p:cNvPr>
          <p:cNvSpPr>
            <a:spLocks noGrp="1"/>
          </p:cNvSpPr>
          <p:nvPr>
            <p:ph type="title"/>
          </p:nvPr>
        </p:nvSpPr>
        <p:spPr>
          <a:xfrm>
            <a:off x="457200" y="274637"/>
            <a:ext cx="8363272" cy="277937"/>
          </a:xfrm>
        </p:spPr>
        <p:txBody>
          <a:bodyPr>
            <a:normAutofit fontScale="90000"/>
          </a:bodyPr>
          <a:lstStyle/>
          <a:p>
            <a:r>
              <a:rPr lang="it-IT" b="1" i="1" dirty="0">
                <a:solidFill>
                  <a:schemeClr val="accent5">
                    <a:lumMod val="75000"/>
                  </a:schemeClr>
                </a:solidFill>
              </a:rPr>
              <a:t>SS433 far  </a:t>
            </a:r>
            <a:r>
              <a:rPr lang="it-IT" b="1" i="1" dirty="0" err="1">
                <a:solidFill>
                  <a:schemeClr val="accent5">
                    <a:lumMod val="75000"/>
                  </a:schemeClr>
                </a:solidFill>
              </a:rPr>
              <a:t>distance</a:t>
            </a:r>
            <a:r>
              <a:rPr lang="it-IT" b="1" i="1" dirty="0">
                <a:solidFill>
                  <a:schemeClr val="accent5">
                    <a:lumMod val="75000"/>
                  </a:schemeClr>
                </a:solidFill>
              </a:rPr>
              <a:t>  </a:t>
            </a:r>
            <a:r>
              <a:rPr lang="it-IT" b="1" i="1" dirty="0" err="1">
                <a:solidFill>
                  <a:schemeClr val="accent5">
                    <a:lumMod val="75000"/>
                  </a:schemeClr>
                </a:solidFill>
              </a:rPr>
              <a:t>TeV</a:t>
            </a:r>
            <a:r>
              <a:rPr lang="it-IT" b="1" i="1" dirty="0">
                <a:solidFill>
                  <a:schemeClr val="accent5">
                    <a:lumMod val="75000"/>
                  </a:schemeClr>
                </a:solidFill>
              </a:rPr>
              <a:t> Jet </a:t>
            </a:r>
            <a:r>
              <a:rPr lang="it-IT" b="1" i="1" dirty="0" err="1">
                <a:solidFill>
                  <a:schemeClr val="accent5">
                    <a:lumMod val="75000"/>
                  </a:schemeClr>
                </a:solidFill>
              </a:rPr>
              <a:t>resurgence</a:t>
            </a:r>
            <a:endParaRPr lang="it-IT" b="1" i="1" dirty="0">
              <a:solidFill>
                <a:schemeClr val="accent5">
                  <a:lumMod val="75000"/>
                </a:schemeClr>
              </a:solidFill>
            </a:endParaRPr>
          </a:p>
        </p:txBody>
      </p:sp>
      <p:pic>
        <p:nvPicPr>
          <p:cNvPr id="6" name="Segnaposto contenuto 5">
            <a:extLst>
              <a:ext uri="{FF2B5EF4-FFF2-40B4-BE49-F238E27FC236}">
                <a16:creationId xmlns:a16="http://schemas.microsoft.com/office/drawing/2014/main" id="{45FA605A-ED52-4B3B-9CAA-23D6A42E8EBF}"/>
              </a:ext>
            </a:extLst>
          </p:cNvPr>
          <p:cNvPicPr>
            <a:picLocks noGrp="1" noChangeAspect="1"/>
          </p:cNvPicPr>
          <p:nvPr>
            <p:ph idx="1"/>
          </p:nvPr>
        </p:nvPicPr>
        <p:blipFill>
          <a:blip r:embed="rId2"/>
          <a:stretch>
            <a:fillRect/>
          </a:stretch>
        </p:blipFill>
        <p:spPr>
          <a:xfrm>
            <a:off x="-154059" y="756705"/>
            <a:ext cx="9304929" cy="5760640"/>
          </a:xfrm>
          <a:prstGeom prst="rect">
            <a:avLst/>
          </a:prstGeom>
        </p:spPr>
      </p:pic>
      <p:sp>
        <p:nvSpPr>
          <p:cNvPr id="4" name="Segnaposto piè di pagina 3">
            <a:extLst>
              <a:ext uri="{FF2B5EF4-FFF2-40B4-BE49-F238E27FC236}">
                <a16:creationId xmlns:a16="http://schemas.microsoft.com/office/drawing/2014/main" id="{7CE8ABD4-2C7F-4EA3-9001-E0CD625BEEF5}"/>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452D3781-C908-4FFD-952C-A04AF4F12ADA}"/>
              </a:ext>
            </a:extLst>
          </p:cNvPr>
          <p:cNvSpPr>
            <a:spLocks noGrp="1"/>
          </p:cNvSpPr>
          <p:nvPr>
            <p:ph type="sldNum" sz="quarter" idx="12"/>
          </p:nvPr>
        </p:nvSpPr>
        <p:spPr/>
        <p:txBody>
          <a:bodyPr/>
          <a:lstStyle/>
          <a:p>
            <a:fld id="{37004502-2F3A-433F-BEBD-C65EB10AD5E9}" type="slidenum">
              <a:rPr lang="it-IT" smtClean="0"/>
              <a:pPr/>
              <a:t>6</a:t>
            </a:fld>
            <a:endParaRPr lang="it-IT"/>
          </a:p>
        </p:txBody>
      </p:sp>
      <p:pic>
        <p:nvPicPr>
          <p:cNvPr id="7" name="Immagine 6">
            <a:extLst>
              <a:ext uri="{FF2B5EF4-FFF2-40B4-BE49-F238E27FC236}">
                <a16:creationId xmlns:a16="http://schemas.microsoft.com/office/drawing/2014/main" id="{7569E33A-828B-4AB7-B3AE-6A0D1081BB90}"/>
              </a:ext>
            </a:extLst>
          </p:cNvPr>
          <p:cNvPicPr>
            <a:picLocks noChangeAspect="1"/>
          </p:cNvPicPr>
          <p:nvPr/>
        </p:nvPicPr>
        <p:blipFill>
          <a:blip r:embed="rId3"/>
          <a:stretch>
            <a:fillRect/>
          </a:stretch>
        </p:blipFill>
        <p:spPr>
          <a:xfrm rot="15818224">
            <a:off x="4998861" y="3081041"/>
            <a:ext cx="339639" cy="790088"/>
          </a:xfrm>
          <a:prstGeom prst="rect">
            <a:avLst/>
          </a:prstGeom>
        </p:spPr>
      </p:pic>
    </p:spTree>
    <p:extLst>
      <p:ext uri="{BB962C8B-B14F-4D97-AF65-F5344CB8AC3E}">
        <p14:creationId xmlns:p14="http://schemas.microsoft.com/office/powerpoint/2010/main" val="243885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7766CD-0FCF-41EA-AD9E-E2FC7DAFEF93}"/>
              </a:ext>
            </a:extLst>
          </p:cNvPr>
          <p:cNvSpPr>
            <a:spLocks noGrp="1"/>
          </p:cNvSpPr>
          <p:nvPr>
            <p:ph type="title"/>
          </p:nvPr>
        </p:nvSpPr>
        <p:spPr/>
        <p:txBody>
          <a:bodyPr/>
          <a:lstStyle/>
          <a:p>
            <a:r>
              <a:rPr lang="it-IT" b="1" i="1" u="sng" dirty="0">
                <a:solidFill>
                  <a:schemeClr val="accent1">
                    <a:lumMod val="75000"/>
                  </a:schemeClr>
                </a:solidFill>
              </a:rPr>
              <a:t>A </a:t>
            </a:r>
            <a:r>
              <a:rPr lang="it-IT" b="1" i="1" u="sng" dirty="0" err="1">
                <a:solidFill>
                  <a:schemeClr val="accent1">
                    <a:lumMod val="75000"/>
                  </a:schemeClr>
                </a:solidFill>
              </a:rPr>
              <a:t>puzzling</a:t>
            </a:r>
            <a:r>
              <a:rPr lang="it-IT" b="1" i="1" u="sng" dirty="0">
                <a:solidFill>
                  <a:schemeClr val="accent1">
                    <a:lumMod val="75000"/>
                  </a:schemeClr>
                </a:solidFill>
              </a:rPr>
              <a:t> far </a:t>
            </a:r>
            <a:r>
              <a:rPr lang="it-IT" b="1" i="1" u="sng" dirty="0" err="1">
                <a:solidFill>
                  <a:schemeClr val="accent1">
                    <a:lumMod val="75000"/>
                  </a:schemeClr>
                </a:solidFill>
              </a:rPr>
              <a:t>beam</a:t>
            </a:r>
            <a:r>
              <a:rPr lang="it-IT" b="1" i="1" u="sng" dirty="0">
                <a:solidFill>
                  <a:schemeClr val="accent1">
                    <a:lumMod val="75000"/>
                  </a:schemeClr>
                </a:solidFill>
              </a:rPr>
              <a:t> jet rise</a:t>
            </a:r>
          </a:p>
        </p:txBody>
      </p:sp>
      <p:sp>
        <p:nvSpPr>
          <p:cNvPr id="3" name="Segnaposto contenuto 2">
            <a:extLst>
              <a:ext uri="{FF2B5EF4-FFF2-40B4-BE49-F238E27FC236}">
                <a16:creationId xmlns:a16="http://schemas.microsoft.com/office/drawing/2014/main" id="{290409C4-EC45-42C2-915C-2B19E8564989}"/>
              </a:ext>
            </a:extLst>
          </p:cNvPr>
          <p:cNvSpPr>
            <a:spLocks noGrp="1"/>
          </p:cNvSpPr>
          <p:nvPr>
            <p:ph idx="1"/>
          </p:nvPr>
        </p:nvSpPr>
        <p:spPr/>
        <p:txBody>
          <a:bodyPr/>
          <a:lstStyle/>
          <a:p>
            <a:r>
              <a:rPr lang="en-US" dirty="0">
                <a:solidFill>
                  <a:schemeClr val="accent1">
                    <a:lumMod val="75000"/>
                  </a:schemeClr>
                </a:solidFill>
              </a:rPr>
              <a:t>The </a:t>
            </a:r>
            <a:r>
              <a:rPr lang="en-US" dirty="0" err="1">
                <a:solidFill>
                  <a:schemeClr val="accent1">
                    <a:lumMod val="75000"/>
                  </a:schemeClr>
                </a:solidFill>
              </a:rPr>
              <a:t>TeV</a:t>
            </a:r>
            <a:r>
              <a:rPr lang="en-US" dirty="0">
                <a:solidFill>
                  <a:schemeClr val="accent1">
                    <a:lumMod val="75000"/>
                  </a:schemeClr>
                </a:solidFill>
              </a:rPr>
              <a:t> beam appearance far from the source, was discovered this year, 2024, by the Cherenkov telescope array, Hess [2] and confirmed also by a large array, in Mexico, HAWC [3]. The presence and collimation at such far separated beam at far distances, is quite puzzling.</a:t>
            </a:r>
            <a:endParaRPr lang="it-IT" dirty="0">
              <a:solidFill>
                <a:schemeClr val="accent1">
                  <a:lumMod val="75000"/>
                </a:schemeClr>
              </a:solidFill>
            </a:endParaRPr>
          </a:p>
        </p:txBody>
      </p:sp>
      <p:sp>
        <p:nvSpPr>
          <p:cNvPr id="4" name="Segnaposto piè di pagina 3">
            <a:extLst>
              <a:ext uri="{FF2B5EF4-FFF2-40B4-BE49-F238E27FC236}">
                <a16:creationId xmlns:a16="http://schemas.microsoft.com/office/drawing/2014/main" id="{E4ABEA9B-0A31-4BD5-9009-C9C9033C76D2}"/>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BE723EE9-10DF-4C0C-9E24-1FE256B3F3F4}"/>
              </a:ext>
            </a:extLst>
          </p:cNvPr>
          <p:cNvSpPr>
            <a:spLocks noGrp="1"/>
          </p:cNvSpPr>
          <p:nvPr>
            <p:ph type="sldNum" sz="quarter" idx="12"/>
          </p:nvPr>
        </p:nvSpPr>
        <p:spPr/>
        <p:txBody>
          <a:bodyPr/>
          <a:lstStyle/>
          <a:p>
            <a:fld id="{37004502-2F3A-433F-BEBD-C65EB10AD5E9}" type="slidenum">
              <a:rPr lang="it-IT" smtClean="0"/>
              <a:pPr/>
              <a:t>7</a:t>
            </a:fld>
            <a:endParaRPr lang="it-IT"/>
          </a:p>
        </p:txBody>
      </p:sp>
    </p:spTree>
    <p:extLst>
      <p:ext uri="{BB962C8B-B14F-4D97-AF65-F5344CB8AC3E}">
        <p14:creationId xmlns:p14="http://schemas.microsoft.com/office/powerpoint/2010/main" val="348302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580DA6-B15E-4D9F-A82C-BC906D4F363D}"/>
              </a:ext>
            </a:extLst>
          </p:cNvPr>
          <p:cNvSpPr>
            <a:spLocks noGrp="1"/>
          </p:cNvSpPr>
          <p:nvPr>
            <p:ph type="title"/>
          </p:nvPr>
        </p:nvSpPr>
        <p:spPr/>
        <p:txBody>
          <a:bodyPr/>
          <a:lstStyle/>
          <a:p>
            <a:r>
              <a:rPr lang="it-IT" b="1" i="1" u="sng" dirty="0" err="1">
                <a:solidFill>
                  <a:schemeClr val="accent1">
                    <a:lumMod val="75000"/>
                  </a:schemeClr>
                </a:solidFill>
              </a:rPr>
              <a:t>Present</a:t>
            </a:r>
            <a:r>
              <a:rPr lang="it-IT" b="1" i="1" u="sng" dirty="0">
                <a:solidFill>
                  <a:schemeClr val="accent1">
                    <a:lumMod val="75000"/>
                  </a:schemeClr>
                </a:solidFill>
              </a:rPr>
              <a:t> and </a:t>
            </a:r>
            <a:r>
              <a:rPr lang="it-IT" b="1" i="1" u="sng" dirty="0" err="1">
                <a:solidFill>
                  <a:schemeClr val="accent1">
                    <a:lumMod val="75000"/>
                  </a:schemeClr>
                </a:solidFill>
              </a:rPr>
              <a:t>our</a:t>
            </a:r>
            <a:r>
              <a:rPr lang="it-IT" b="1" i="1" u="sng" dirty="0">
                <a:solidFill>
                  <a:schemeClr val="accent1">
                    <a:lumMod val="75000"/>
                  </a:schemeClr>
                </a:solidFill>
              </a:rPr>
              <a:t> Models</a:t>
            </a:r>
          </a:p>
        </p:txBody>
      </p:sp>
      <p:sp>
        <p:nvSpPr>
          <p:cNvPr id="3" name="Segnaposto contenuto 2">
            <a:extLst>
              <a:ext uri="{FF2B5EF4-FFF2-40B4-BE49-F238E27FC236}">
                <a16:creationId xmlns:a16="http://schemas.microsoft.com/office/drawing/2014/main" id="{356E6CEE-B10E-4EDF-A7AA-AB61B562FA0F}"/>
              </a:ext>
            </a:extLst>
          </p:cNvPr>
          <p:cNvSpPr>
            <a:spLocks noGrp="1"/>
          </p:cNvSpPr>
          <p:nvPr>
            <p:ph idx="1"/>
          </p:nvPr>
        </p:nvSpPr>
        <p:spPr/>
        <p:txBody>
          <a:bodyPr>
            <a:normAutofit fontScale="70000" lnSpcReduction="20000"/>
          </a:bodyPr>
          <a:lstStyle/>
          <a:p>
            <a:r>
              <a:rPr lang="en-US" dirty="0"/>
              <a:t>Most models require surprising shock wave re-acceleration and their unexplained re-collimation. We shall not discuss them here. </a:t>
            </a:r>
          </a:p>
          <a:p>
            <a:r>
              <a:rPr lang="en-US" dirty="0"/>
              <a:t>We suggest the different possibility that a rarest , early, explosive flare episode in the micro-quasar may shine, at the same time, ultra-violet hot photons and ultra-relativistic energy (UHE) proton (or nuclei) in the jet. </a:t>
            </a:r>
          </a:p>
          <a:p>
            <a:r>
              <a:rPr lang="en-US" dirty="0"/>
              <a:t>Their (tens </a:t>
            </a:r>
            <a:r>
              <a:rPr lang="en-US" dirty="0" err="1"/>
              <a:t>PeV</a:t>
            </a:r>
            <a:r>
              <a:rPr lang="en-US" dirty="0"/>
              <a:t> proton) photo-nuclear scattering and </a:t>
            </a:r>
            <a:r>
              <a:rPr lang="en-US" dirty="0" err="1"/>
              <a:t>interactioninside</a:t>
            </a:r>
            <a:r>
              <a:rPr lang="en-US" dirty="0"/>
              <a:t> the binary system, could form also Delta ∆ resonances. The ∆ decay may feed </a:t>
            </a:r>
            <a:r>
              <a:rPr lang="en-US" dirty="0" err="1"/>
              <a:t>pions</a:t>
            </a:r>
            <a:r>
              <a:rPr lang="en-US" dirty="0"/>
              <a:t> but also ultra-relativistic neutrons. Such a phenomena has an analogy , (in cosmic volumes and in thermal big bang radiation), taking place between UHECR (Ultra High Energy Cosmic Ray) at hundred </a:t>
            </a:r>
            <a:r>
              <a:rPr lang="en-US" dirty="0" err="1"/>
              <a:t>EeV</a:t>
            </a:r>
            <a:r>
              <a:rPr lang="en-US" dirty="0"/>
              <a:t> energy and infrared cosmic black body photon at 2.7K° . The phenomena is well known under the author initials, as the ”GZK cut-off” in the maximal UHECR spectra .</a:t>
            </a:r>
            <a:endParaRPr lang="it-IT" dirty="0"/>
          </a:p>
        </p:txBody>
      </p:sp>
      <p:sp>
        <p:nvSpPr>
          <p:cNvPr id="4" name="Segnaposto piè di pagina 3">
            <a:extLst>
              <a:ext uri="{FF2B5EF4-FFF2-40B4-BE49-F238E27FC236}">
                <a16:creationId xmlns:a16="http://schemas.microsoft.com/office/drawing/2014/main" id="{5EB19A19-8110-4736-ABD8-74C1D9D16032}"/>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46BCDB12-332C-404A-BDF4-A9D80290C5CB}"/>
              </a:ext>
            </a:extLst>
          </p:cNvPr>
          <p:cNvSpPr>
            <a:spLocks noGrp="1"/>
          </p:cNvSpPr>
          <p:nvPr>
            <p:ph type="sldNum" sz="quarter" idx="12"/>
          </p:nvPr>
        </p:nvSpPr>
        <p:spPr/>
        <p:txBody>
          <a:bodyPr/>
          <a:lstStyle/>
          <a:p>
            <a:fld id="{37004502-2F3A-433F-BEBD-C65EB10AD5E9}" type="slidenum">
              <a:rPr lang="it-IT" smtClean="0"/>
              <a:pPr/>
              <a:t>8</a:t>
            </a:fld>
            <a:endParaRPr lang="it-IT"/>
          </a:p>
        </p:txBody>
      </p:sp>
    </p:spTree>
    <p:extLst>
      <p:ext uri="{BB962C8B-B14F-4D97-AF65-F5344CB8AC3E}">
        <p14:creationId xmlns:p14="http://schemas.microsoft.com/office/powerpoint/2010/main" val="183588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2F090C-B150-477F-A9DF-6019E584387A}"/>
              </a:ext>
            </a:extLst>
          </p:cNvPr>
          <p:cNvSpPr>
            <a:spLocks noGrp="1"/>
          </p:cNvSpPr>
          <p:nvPr>
            <p:ph type="title"/>
          </p:nvPr>
        </p:nvSpPr>
        <p:spPr/>
        <p:txBody>
          <a:bodyPr/>
          <a:lstStyle/>
          <a:p>
            <a:r>
              <a:rPr lang="it-IT" b="1" i="1" dirty="0">
                <a:solidFill>
                  <a:schemeClr val="accent5">
                    <a:lumMod val="75000"/>
                  </a:schemeClr>
                </a:solidFill>
              </a:rPr>
              <a:t>How </a:t>
            </a:r>
            <a:r>
              <a:rPr lang="it-IT" b="1" i="1" dirty="0" err="1">
                <a:solidFill>
                  <a:schemeClr val="accent5">
                    <a:lumMod val="75000"/>
                  </a:schemeClr>
                </a:solidFill>
              </a:rPr>
              <a:t>does</a:t>
            </a:r>
            <a:r>
              <a:rPr lang="it-IT" b="1" i="1" dirty="0">
                <a:solidFill>
                  <a:schemeClr val="accent5">
                    <a:lumMod val="75000"/>
                  </a:schemeClr>
                </a:solidFill>
              </a:rPr>
              <a:t> </a:t>
            </a:r>
            <a:r>
              <a:rPr lang="it-IT" b="1" i="1" dirty="0" err="1">
                <a:solidFill>
                  <a:schemeClr val="accent5">
                    <a:lumMod val="75000"/>
                  </a:schemeClr>
                </a:solidFill>
              </a:rPr>
              <a:t>any</a:t>
            </a:r>
            <a:r>
              <a:rPr lang="it-IT" b="1" i="1" dirty="0">
                <a:solidFill>
                  <a:schemeClr val="accent5">
                    <a:lumMod val="75000"/>
                  </a:schemeClr>
                </a:solidFill>
              </a:rPr>
              <a:t> </a:t>
            </a:r>
            <a:r>
              <a:rPr lang="it-IT" b="1" i="1" dirty="0" err="1">
                <a:solidFill>
                  <a:schemeClr val="accent5">
                    <a:lumMod val="75000"/>
                  </a:schemeClr>
                </a:solidFill>
              </a:rPr>
              <a:t>neutron</a:t>
            </a:r>
            <a:r>
              <a:rPr lang="it-IT" b="1" i="1" dirty="0">
                <a:solidFill>
                  <a:schemeClr val="accent5">
                    <a:lumMod val="75000"/>
                  </a:schemeClr>
                </a:solidFill>
              </a:rPr>
              <a:t> Jet rise?</a:t>
            </a:r>
          </a:p>
        </p:txBody>
      </p:sp>
      <p:sp>
        <p:nvSpPr>
          <p:cNvPr id="3" name="Segnaposto contenuto 2">
            <a:extLst>
              <a:ext uri="{FF2B5EF4-FFF2-40B4-BE49-F238E27FC236}">
                <a16:creationId xmlns:a16="http://schemas.microsoft.com/office/drawing/2014/main" id="{05A4343C-438A-40A5-9277-1C9B1853C0F9}"/>
              </a:ext>
            </a:extLst>
          </p:cNvPr>
          <p:cNvSpPr>
            <a:spLocks noGrp="1"/>
          </p:cNvSpPr>
          <p:nvPr>
            <p:ph idx="1"/>
          </p:nvPr>
        </p:nvSpPr>
        <p:spPr/>
        <p:txBody>
          <a:bodyPr>
            <a:normAutofit fontScale="92500" lnSpcReduction="20000"/>
          </a:bodyPr>
          <a:lstStyle/>
          <a:p>
            <a:r>
              <a:rPr lang="it-IT" dirty="0" err="1"/>
              <a:t>Only</a:t>
            </a:r>
            <a:r>
              <a:rPr lang="it-IT" dirty="0"/>
              <a:t> </a:t>
            </a:r>
            <a:r>
              <a:rPr lang="it-IT" dirty="0" err="1"/>
              <a:t>charge</a:t>
            </a:r>
            <a:r>
              <a:rPr lang="it-IT" dirty="0"/>
              <a:t> </a:t>
            </a:r>
            <a:r>
              <a:rPr lang="it-IT" dirty="0" err="1"/>
              <a:t>may</a:t>
            </a:r>
            <a:r>
              <a:rPr lang="it-IT" dirty="0"/>
              <a:t> be </a:t>
            </a:r>
            <a:r>
              <a:rPr lang="it-IT" dirty="0" err="1"/>
              <a:t>accelerated</a:t>
            </a:r>
            <a:r>
              <a:rPr lang="it-IT" dirty="0"/>
              <a:t>, by electro </a:t>
            </a:r>
            <a:r>
              <a:rPr lang="it-IT" dirty="0" err="1"/>
              <a:t>magnetic</a:t>
            </a:r>
            <a:r>
              <a:rPr lang="it-IT" dirty="0"/>
              <a:t> fields.</a:t>
            </a:r>
          </a:p>
          <a:p>
            <a:r>
              <a:rPr lang="it-IT" dirty="0" err="1"/>
              <a:t>Protons</a:t>
            </a:r>
            <a:r>
              <a:rPr lang="it-IT" dirty="0"/>
              <a:t> </a:t>
            </a:r>
            <a:r>
              <a:rPr lang="it-IT" dirty="0" err="1"/>
              <a:t>may</a:t>
            </a:r>
            <a:r>
              <a:rPr lang="it-IT" dirty="0"/>
              <a:t> </a:t>
            </a:r>
            <a:r>
              <a:rPr lang="it-IT" dirty="0" err="1"/>
              <a:t>become</a:t>
            </a:r>
            <a:r>
              <a:rPr lang="it-IT" dirty="0"/>
              <a:t> </a:t>
            </a:r>
            <a:r>
              <a:rPr lang="it-IT" dirty="0" err="1"/>
              <a:t>neutron</a:t>
            </a:r>
            <a:r>
              <a:rPr lang="it-IT" dirty="0"/>
              <a:t> under </a:t>
            </a:r>
            <a:r>
              <a:rPr lang="it-IT" dirty="0" err="1"/>
              <a:t>any</a:t>
            </a:r>
            <a:r>
              <a:rPr lang="it-IT" dirty="0"/>
              <a:t> </a:t>
            </a:r>
            <a:r>
              <a:rPr lang="it-IT" dirty="0" err="1"/>
              <a:t>rich</a:t>
            </a:r>
            <a:r>
              <a:rPr lang="it-IT" dirty="0"/>
              <a:t>  </a:t>
            </a:r>
            <a:r>
              <a:rPr lang="it-IT" dirty="0" err="1"/>
              <a:t>photon</a:t>
            </a:r>
            <a:r>
              <a:rPr lang="it-IT" dirty="0"/>
              <a:t> </a:t>
            </a:r>
            <a:r>
              <a:rPr lang="it-IT" dirty="0" err="1"/>
              <a:t>rain</a:t>
            </a:r>
            <a:r>
              <a:rPr lang="it-IT" dirty="0"/>
              <a:t>  (or a long </a:t>
            </a:r>
            <a:r>
              <a:rPr lang="it-IT" dirty="0" err="1"/>
              <a:t>flight</a:t>
            </a:r>
            <a:r>
              <a:rPr lang="it-IT" dirty="0"/>
              <a:t> </a:t>
            </a:r>
            <a:r>
              <a:rPr lang="it-IT" dirty="0" err="1"/>
              <a:t>among</a:t>
            </a:r>
            <a:r>
              <a:rPr lang="it-IT" dirty="0"/>
              <a:t> </a:t>
            </a:r>
            <a:r>
              <a:rPr lang="it-IT" dirty="0" err="1"/>
              <a:t>cosmic</a:t>
            </a:r>
            <a:r>
              <a:rPr lang="it-IT" dirty="0"/>
              <a:t> </a:t>
            </a:r>
            <a:r>
              <a:rPr lang="it-IT" dirty="0" err="1"/>
              <a:t>radiation</a:t>
            </a:r>
            <a:r>
              <a:rPr lang="it-IT" dirty="0"/>
              <a:t> </a:t>
            </a:r>
            <a:r>
              <a:rPr lang="it-IT" dirty="0" err="1"/>
              <a:t>as</a:t>
            </a:r>
            <a:r>
              <a:rPr lang="it-IT" dirty="0"/>
              <a:t> GZK) </a:t>
            </a:r>
            <a:r>
              <a:rPr lang="it-IT" dirty="0" err="1"/>
              <a:t>above</a:t>
            </a:r>
            <a:r>
              <a:rPr lang="it-IT" dirty="0"/>
              <a:t> the Delta energy </a:t>
            </a:r>
            <a:r>
              <a:rPr lang="it-IT" dirty="0" err="1"/>
              <a:t>threshold</a:t>
            </a:r>
            <a:endParaRPr lang="it-IT" dirty="0"/>
          </a:p>
          <a:p>
            <a:r>
              <a:rPr lang="it-IT" dirty="0"/>
              <a:t>The </a:t>
            </a:r>
            <a:r>
              <a:rPr lang="it-IT" dirty="0" err="1"/>
              <a:t>need</a:t>
            </a:r>
            <a:r>
              <a:rPr lang="it-IT" dirty="0"/>
              <a:t> of a </a:t>
            </a:r>
            <a:r>
              <a:rPr lang="it-IT" dirty="0" err="1"/>
              <a:t>rich</a:t>
            </a:r>
            <a:r>
              <a:rPr lang="it-IT" dirty="0"/>
              <a:t> </a:t>
            </a:r>
            <a:r>
              <a:rPr lang="it-IT" dirty="0" err="1"/>
              <a:t>photon</a:t>
            </a:r>
            <a:r>
              <a:rPr lang="it-IT" dirty="0"/>
              <a:t> </a:t>
            </a:r>
            <a:r>
              <a:rPr lang="it-IT" dirty="0" err="1"/>
              <a:t>bath</a:t>
            </a:r>
            <a:r>
              <a:rPr lang="it-IT" dirty="0"/>
              <a:t> </a:t>
            </a:r>
            <a:r>
              <a:rPr lang="it-IT" dirty="0" err="1"/>
              <a:t>imply</a:t>
            </a:r>
            <a:r>
              <a:rPr lang="it-IT" dirty="0"/>
              <a:t> an </a:t>
            </a:r>
            <a:r>
              <a:rPr lang="it-IT" dirty="0" err="1"/>
              <a:t>early</a:t>
            </a:r>
            <a:r>
              <a:rPr lang="it-IT" dirty="0"/>
              <a:t> (</a:t>
            </a:r>
            <a:r>
              <a:rPr lang="it-IT" dirty="0" err="1"/>
              <a:t>nearly</a:t>
            </a:r>
            <a:r>
              <a:rPr lang="it-IT" dirty="0"/>
              <a:t> 80 </a:t>
            </a:r>
            <a:r>
              <a:rPr lang="it-IT" dirty="0" err="1"/>
              <a:t>years</a:t>
            </a:r>
            <a:r>
              <a:rPr lang="it-IT" dirty="0"/>
              <a:t> ago)  a </a:t>
            </a:r>
            <a:r>
              <a:rPr lang="it-IT" dirty="0" err="1"/>
              <a:t>huge</a:t>
            </a:r>
            <a:r>
              <a:rPr lang="it-IT" dirty="0"/>
              <a:t> </a:t>
            </a:r>
            <a:r>
              <a:rPr lang="it-IT" dirty="0" err="1"/>
              <a:t>luminous</a:t>
            </a:r>
            <a:r>
              <a:rPr lang="it-IT" dirty="0"/>
              <a:t> </a:t>
            </a:r>
            <a:r>
              <a:rPr lang="it-IT" dirty="0" err="1"/>
              <a:t>flare</a:t>
            </a:r>
            <a:r>
              <a:rPr lang="it-IT" dirty="0"/>
              <a:t>  in SS433, an </a:t>
            </a:r>
            <a:r>
              <a:rPr lang="it-IT" dirty="0" err="1"/>
              <a:t>explosion</a:t>
            </a:r>
            <a:r>
              <a:rPr lang="it-IT" dirty="0"/>
              <a:t> </a:t>
            </a:r>
            <a:r>
              <a:rPr lang="it-IT" dirty="0" err="1"/>
              <a:t>as</a:t>
            </a:r>
            <a:r>
              <a:rPr lang="it-IT" dirty="0"/>
              <a:t> a Nova, </a:t>
            </a:r>
            <a:r>
              <a:rPr lang="it-IT" dirty="0" err="1"/>
              <a:t>possibly</a:t>
            </a:r>
            <a:r>
              <a:rPr lang="it-IT" dirty="0"/>
              <a:t> due to a  fast </a:t>
            </a:r>
            <a:r>
              <a:rPr lang="it-IT" dirty="0" err="1"/>
              <a:t>cannibal</a:t>
            </a:r>
            <a:r>
              <a:rPr lang="it-IT" dirty="0"/>
              <a:t>, </a:t>
            </a:r>
            <a:r>
              <a:rPr lang="it-IT" dirty="0" err="1"/>
              <a:t>planet-Bh</a:t>
            </a:r>
            <a:r>
              <a:rPr lang="it-IT" dirty="0"/>
              <a:t>, </a:t>
            </a:r>
            <a:r>
              <a:rPr lang="it-IT" dirty="0" err="1"/>
              <a:t>tidal</a:t>
            </a:r>
            <a:r>
              <a:rPr lang="it-IT" dirty="0"/>
              <a:t> </a:t>
            </a:r>
            <a:r>
              <a:rPr lang="it-IT" dirty="0" err="1"/>
              <a:t>capture</a:t>
            </a:r>
            <a:r>
              <a:rPr lang="it-IT" dirty="0"/>
              <a:t> </a:t>
            </a:r>
            <a:r>
              <a:rPr lang="it-IT" dirty="0" err="1"/>
              <a:t>anda</a:t>
            </a:r>
            <a:r>
              <a:rPr lang="it-IT" dirty="0"/>
              <a:t> </a:t>
            </a:r>
            <a:r>
              <a:rPr lang="it-IT" dirty="0" err="1"/>
              <a:t>collapse</a:t>
            </a:r>
            <a:r>
              <a:rPr lang="it-IT" dirty="0"/>
              <a:t>: by a </a:t>
            </a:r>
            <a:r>
              <a:rPr lang="it-IT" dirty="0" err="1"/>
              <a:t>few</a:t>
            </a:r>
            <a:r>
              <a:rPr lang="it-IT" dirty="0"/>
              <a:t> hours, or a day duration time.</a:t>
            </a:r>
          </a:p>
        </p:txBody>
      </p:sp>
      <p:sp>
        <p:nvSpPr>
          <p:cNvPr id="4" name="Segnaposto piè di pagina 3">
            <a:extLst>
              <a:ext uri="{FF2B5EF4-FFF2-40B4-BE49-F238E27FC236}">
                <a16:creationId xmlns:a16="http://schemas.microsoft.com/office/drawing/2014/main" id="{769B3C05-297B-4F6F-8487-1EDE53B3DEA5}"/>
              </a:ext>
            </a:extLst>
          </p:cNvPr>
          <p:cNvSpPr>
            <a:spLocks noGrp="1"/>
          </p:cNvSpPr>
          <p:nvPr>
            <p:ph type="ftr" sz="quarter" idx="11"/>
          </p:nvPr>
        </p:nvSpPr>
        <p:spPr/>
        <p:txBody>
          <a:bodyPr/>
          <a:lstStyle/>
          <a:p>
            <a:r>
              <a:rPr lang="it-IT"/>
              <a:t>VHEgam2-26-May2925-Fargion-Bari-12.15-12.30</a:t>
            </a:r>
          </a:p>
        </p:txBody>
      </p:sp>
      <p:sp>
        <p:nvSpPr>
          <p:cNvPr id="5" name="Segnaposto numero diapositiva 4">
            <a:extLst>
              <a:ext uri="{FF2B5EF4-FFF2-40B4-BE49-F238E27FC236}">
                <a16:creationId xmlns:a16="http://schemas.microsoft.com/office/drawing/2014/main" id="{C749EC23-8154-4393-AB61-33FF437FF677}"/>
              </a:ext>
            </a:extLst>
          </p:cNvPr>
          <p:cNvSpPr>
            <a:spLocks noGrp="1"/>
          </p:cNvSpPr>
          <p:nvPr>
            <p:ph type="sldNum" sz="quarter" idx="12"/>
          </p:nvPr>
        </p:nvSpPr>
        <p:spPr/>
        <p:txBody>
          <a:bodyPr/>
          <a:lstStyle/>
          <a:p>
            <a:fld id="{37004502-2F3A-433F-BEBD-C65EB10AD5E9}" type="slidenum">
              <a:rPr lang="it-IT" smtClean="0"/>
              <a:pPr/>
              <a:t>9</a:t>
            </a:fld>
            <a:endParaRPr lang="it-IT"/>
          </a:p>
        </p:txBody>
      </p:sp>
    </p:spTree>
    <p:extLst>
      <p:ext uri="{BB962C8B-B14F-4D97-AF65-F5344CB8AC3E}">
        <p14:creationId xmlns:p14="http://schemas.microsoft.com/office/powerpoint/2010/main" val="293721184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2148</TotalTime>
  <Words>2176</Words>
  <Application>Microsoft Office PowerPoint</Application>
  <PresentationFormat>Presentazione su schermo (4:3)</PresentationFormat>
  <Paragraphs>110</Paragraphs>
  <Slides>22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Calibri</vt:lpstr>
      <vt:lpstr>Palatino Linotype</vt:lpstr>
      <vt:lpstr>Tema di Office</vt:lpstr>
      <vt:lpstr>SS433 tens TeV resurgence twin beams by beta decay in flight of tens PeV neutron jet, see: Proceedings to the 27th Workshop "What Comes Beyond the Standard Models" Bled, July 8-17, 2024 and in Daniele Fargion arxiv 2412.08011    </vt:lpstr>
      <vt:lpstr>Nearby SS433 binary system</vt:lpstr>
      <vt:lpstr>    Bled, Slovenia July 2024</vt:lpstr>
      <vt:lpstr>SS433 gif</vt:lpstr>
      <vt:lpstr>How may, tens TeV gamma beam, resurge?</vt:lpstr>
      <vt:lpstr>SS433 far  distance  TeV Jet resurgence</vt:lpstr>
      <vt:lpstr>A puzzling far beam jet rise</vt:lpstr>
      <vt:lpstr>Present and our Models</vt:lpstr>
      <vt:lpstr>How does any neutron Jet rise?</vt:lpstr>
      <vt:lpstr>Neutron jet needed energy</vt:lpstr>
      <vt:lpstr>How to define the  photon  flare energy?</vt:lpstr>
      <vt:lpstr>Delta production and decay for tens PeV nucleon energy</vt:lpstr>
      <vt:lpstr>The SS433 Flare temperature flare</vt:lpstr>
      <vt:lpstr>The final SS433 needed  flare temperature</vt:lpstr>
      <vt:lpstr>Where the  proton jet and the flare meet and may create Delta and neutron beam?</vt:lpstr>
      <vt:lpstr>Disk flare distances for a neutron jet</vt:lpstr>
      <vt:lpstr>Needed flare luminosity and  its duration</vt:lpstr>
      <vt:lpstr>Is such a process efficent enough? Yes!</vt:lpstr>
      <vt:lpstr>Where are lost the proton jet component?</vt:lpstr>
      <vt:lpstr>Proton jet smeared,  electron  at TeV along the neutrons</vt:lpstr>
      <vt:lpstr>Conclusions 1</vt:lpstr>
      <vt:lpstr>Conclusion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Tidal Extinction by mini Moons and Mini Moon BHs</dc:title>
  <dc:creator>Daniele Fargion</dc:creator>
  <cp:lastModifiedBy>Daniele</cp:lastModifiedBy>
  <cp:revision>261</cp:revision>
  <dcterms:created xsi:type="dcterms:W3CDTF">2018-06-15T15:43:32Z</dcterms:created>
  <dcterms:modified xsi:type="dcterms:W3CDTF">2025-05-25T20:41:45Z</dcterms:modified>
</cp:coreProperties>
</file>