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60" r:id="rId3"/>
    <p:sldId id="263" r:id="rId4"/>
    <p:sldId id="262" r:id="rId5"/>
    <p:sldId id="259" r:id="rId6"/>
    <p:sldId id="261" r:id="rId7"/>
    <p:sldId id="272" r:id="rId8"/>
    <p:sldId id="294" r:id="rId9"/>
    <p:sldId id="288" r:id="rId10"/>
    <p:sldId id="280" r:id="rId11"/>
    <p:sldId id="275" r:id="rId12"/>
    <p:sldId id="296" r:id="rId13"/>
    <p:sldId id="270" r:id="rId14"/>
    <p:sldId id="281" r:id="rId15"/>
    <p:sldId id="274" r:id="rId16"/>
    <p:sldId id="284" r:id="rId17"/>
    <p:sldId id="279" r:id="rId18"/>
    <p:sldId id="290" r:id="rId19"/>
    <p:sldId id="283" r:id="rId20"/>
    <p:sldId id="285" r:id="rId21"/>
    <p:sldId id="295" r:id="rId22"/>
    <p:sldId id="291" r:id="rId23"/>
    <p:sldId id="257" r:id="rId24"/>
    <p:sldId id="268" r:id="rId25"/>
    <p:sldId id="303" r:id="rId26"/>
    <p:sldId id="304" r:id="rId27"/>
    <p:sldId id="305" r:id="rId28"/>
    <p:sldId id="307" r:id="rId29"/>
    <p:sldId id="309" r:id="rId30"/>
    <p:sldId id="310" r:id="rId31"/>
    <p:sldId id="308"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6600"/>
    <a:srgbClr val="3EE246"/>
    <a:srgbClr val="00823B"/>
    <a:srgbClr val="CC8E34"/>
    <a:srgbClr val="E4A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92" autoAdjust="0"/>
    <p:restoredTop sz="94660"/>
  </p:normalViewPr>
  <p:slideViewPr>
    <p:cSldViewPr>
      <p:cViewPr varScale="1">
        <p:scale>
          <a:sx n="86" d="100"/>
          <a:sy n="86" d="100"/>
        </p:scale>
        <p:origin x="156" y="48"/>
      </p:cViewPr>
      <p:guideLst>
        <p:guide orient="horz" pos="2160"/>
        <p:guide pos="2880"/>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3C80E-A43D-4088-93C8-FE84BBFF5896}" type="datetimeFigureOut">
              <a:rPr lang="it-IT" smtClean="0"/>
              <a:pPr/>
              <a:t>25/05/2025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4D3738-3446-43FD-A311-EB0C495999C2}" type="slidenum">
              <a:rPr lang="it-IT" smtClean="0"/>
              <a:pPr/>
              <a:t>‹N›</a:t>
            </a:fld>
            <a:endParaRPr lang="it-IT"/>
          </a:p>
        </p:txBody>
      </p:sp>
    </p:spTree>
    <p:extLst>
      <p:ext uri="{BB962C8B-B14F-4D97-AF65-F5344CB8AC3E}">
        <p14:creationId xmlns:p14="http://schemas.microsoft.com/office/powerpoint/2010/main" val="81304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8731AD0-48D1-473F-B27D-FD572F101C4A}" type="datetime1">
              <a:rPr lang="it-IT" smtClean="0"/>
              <a:t>25/05/2025</a:t>
            </a:fld>
            <a:endParaRPr lang="it-IT"/>
          </a:p>
        </p:txBody>
      </p:sp>
      <p:sp>
        <p:nvSpPr>
          <p:cNvPr id="5" name="Segnaposto piè di pagina 4"/>
          <p:cNvSpPr>
            <a:spLocks noGrp="1"/>
          </p:cNvSpPr>
          <p:nvPr>
            <p:ph type="ftr" sz="quarter" idx="11"/>
          </p:nvPr>
        </p:nvSpPr>
        <p:spPr/>
        <p:txBody>
          <a:bodyPr/>
          <a:lstStyle/>
          <a:p>
            <a:r>
              <a:rPr lang="it-IT"/>
              <a:t>Hundred-PeV-Tau-fargion-26-may-12.15</a:t>
            </a:r>
          </a:p>
        </p:txBody>
      </p:sp>
      <p:sp>
        <p:nvSpPr>
          <p:cNvPr id="6" name="Segnaposto numero diapositiva 5"/>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88CA41F-1AC9-4430-9938-889D93E30E0D}" type="datetime1">
              <a:rPr lang="it-IT" smtClean="0"/>
              <a:t>25/05/2025</a:t>
            </a:fld>
            <a:endParaRPr lang="it-IT"/>
          </a:p>
        </p:txBody>
      </p:sp>
      <p:sp>
        <p:nvSpPr>
          <p:cNvPr id="5" name="Segnaposto piè di pagina 4"/>
          <p:cNvSpPr>
            <a:spLocks noGrp="1"/>
          </p:cNvSpPr>
          <p:nvPr>
            <p:ph type="ftr" sz="quarter" idx="11"/>
          </p:nvPr>
        </p:nvSpPr>
        <p:spPr/>
        <p:txBody>
          <a:bodyPr/>
          <a:lstStyle/>
          <a:p>
            <a:r>
              <a:rPr lang="it-IT"/>
              <a:t>Hundred-PeV-Tau-fargion-26-may-12.15</a:t>
            </a:r>
          </a:p>
        </p:txBody>
      </p:sp>
      <p:sp>
        <p:nvSpPr>
          <p:cNvPr id="6" name="Segnaposto numero diapositiva 5"/>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A4E8467-AC95-4723-AF09-4416363D2BF7}" type="datetime1">
              <a:rPr lang="it-IT" smtClean="0"/>
              <a:t>25/05/2025</a:t>
            </a:fld>
            <a:endParaRPr lang="it-IT"/>
          </a:p>
        </p:txBody>
      </p:sp>
      <p:sp>
        <p:nvSpPr>
          <p:cNvPr id="5" name="Segnaposto piè di pagina 4"/>
          <p:cNvSpPr>
            <a:spLocks noGrp="1"/>
          </p:cNvSpPr>
          <p:nvPr>
            <p:ph type="ftr" sz="quarter" idx="11"/>
          </p:nvPr>
        </p:nvSpPr>
        <p:spPr/>
        <p:txBody>
          <a:bodyPr/>
          <a:lstStyle/>
          <a:p>
            <a:r>
              <a:rPr lang="it-IT"/>
              <a:t>Hundred-PeV-Tau-fargion-26-may-12.15</a:t>
            </a:r>
          </a:p>
        </p:txBody>
      </p:sp>
      <p:sp>
        <p:nvSpPr>
          <p:cNvPr id="6" name="Segnaposto numero diapositiva 5"/>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ADAD992-0912-449C-9E54-22475BB624FC}" type="datetime1">
              <a:rPr lang="it-IT" smtClean="0"/>
              <a:t>25/05/2025</a:t>
            </a:fld>
            <a:endParaRPr lang="it-IT"/>
          </a:p>
        </p:txBody>
      </p:sp>
      <p:sp>
        <p:nvSpPr>
          <p:cNvPr id="5" name="Segnaposto piè di pagina 4"/>
          <p:cNvSpPr>
            <a:spLocks noGrp="1"/>
          </p:cNvSpPr>
          <p:nvPr>
            <p:ph type="ftr" sz="quarter" idx="11"/>
          </p:nvPr>
        </p:nvSpPr>
        <p:spPr/>
        <p:txBody>
          <a:bodyPr/>
          <a:lstStyle/>
          <a:p>
            <a:r>
              <a:rPr lang="it-IT"/>
              <a:t>Hundred-PeV-Tau-fargion-26-may-12.15</a:t>
            </a:r>
          </a:p>
        </p:txBody>
      </p:sp>
      <p:sp>
        <p:nvSpPr>
          <p:cNvPr id="6" name="Segnaposto numero diapositiva 5"/>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1B769C7-1BD0-4671-962E-9B1A919C16B4}" type="datetime1">
              <a:rPr lang="it-IT" smtClean="0"/>
              <a:t>25/05/2025</a:t>
            </a:fld>
            <a:endParaRPr lang="it-IT"/>
          </a:p>
        </p:txBody>
      </p:sp>
      <p:sp>
        <p:nvSpPr>
          <p:cNvPr id="5" name="Segnaposto piè di pagina 4"/>
          <p:cNvSpPr>
            <a:spLocks noGrp="1"/>
          </p:cNvSpPr>
          <p:nvPr>
            <p:ph type="ftr" sz="quarter" idx="11"/>
          </p:nvPr>
        </p:nvSpPr>
        <p:spPr/>
        <p:txBody>
          <a:bodyPr/>
          <a:lstStyle/>
          <a:p>
            <a:r>
              <a:rPr lang="it-IT"/>
              <a:t>Hundred-PeV-Tau-fargion-26-may-12.15</a:t>
            </a:r>
          </a:p>
        </p:txBody>
      </p:sp>
      <p:sp>
        <p:nvSpPr>
          <p:cNvPr id="6" name="Segnaposto numero diapositiva 5"/>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AE2E0DF-73CE-40B4-BD5C-7CB70309BE03}" type="datetime1">
              <a:rPr lang="it-IT" smtClean="0"/>
              <a:t>25/05/2025</a:t>
            </a:fld>
            <a:endParaRPr lang="it-IT"/>
          </a:p>
        </p:txBody>
      </p:sp>
      <p:sp>
        <p:nvSpPr>
          <p:cNvPr id="6" name="Segnaposto piè di pagina 5"/>
          <p:cNvSpPr>
            <a:spLocks noGrp="1"/>
          </p:cNvSpPr>
          <p:nvPr>
            <p:ph type="ftr" sz="quarter" idx="11"/>
          </p:nvPr>
        </p:nvSpPr>
        <p:spPr/>
        <p:txBody>
          <a:bodyPr/>
          <a:lstStyle/>
          <a:p>
            <a:r>
              <a:rPr lang="it-IT"/>
              <a:t>Hundred-PeV-Tau-fargion-26-may-12.15</a:t>
            </a:r>
          </a:p>
        </p:txBody>
      </p:sp>
      <p:sp>
        <p:nvSpPr>
          <p:cNvPr id="7" name="Segnaposto numero diapositiva 6"/>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98511C7A-CF3D-4A40-8244-A64A0FEB7670}" type="datetime1">
              <a:rPr lang="it-IT" smtClean="0"/>
              <a:t>25/05/2025</a:t>
            </a:fld>
            <a:endParaRPr lang="it-IT"/>
          </a:p>
        </p:txBody>
      </p:sp>
      <p:sp>
        <p:nvSpPr>
          <p:cNvPr id="8" name="Segnaposto piè di pagina 7"/>
          <p:cNvSpPr>
            <a:spLocks noGrp="1"/>
          </p:cNvSpPr>
          <p:nvPr>
            <p:ph type="ftr" sz="quarter" idx="11"/>
          </p:nvPr>
        </p:nvSpPr>
        <p:spPr/>
        <p:txBody>
          <a:bodyPr/>
          <a:lstStyle/>
          <a:p>
            <a:r>
              <a:rPr lang="it-IT"/>
              <a:t>Hundred-PeV-Tau-fargion-26-may-12.15</a:t>
            </a:r>
          </a:p>
        </p:txBody>
      </p:sp>
      <p:sp>
        <p:nvSpPr>
          <p:cNvPr id="9" name="Segnaposto numero diapositiva 8"/>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F86BC01-0A4D-4C42-BD50-0FCEE43FBE36}" type="datetime1">
              <a:rPr lang="it-IT" smtClean="0"/>
              <a:t>25/05/2025</a:t>
            </a:fld>
            <a:endParaRPr lang="it-IT"/>
          </a:p>
        </p:txBody>
      </p:sp>
      <p:sp>
        <p:nvSpPr>
          <p:cNvPr id="4" name="Segnaposto piè di pagina 3"/>
          <p:cNvSpPr>
            <a:spLocks noGrp="1"/>
          </p:cNvSpPr>
          <p:nvPr>
            <p:ph type="ftr" sz="quarter" idx="11"/>
          </p:nvPr>
        </p:nvSpPr>
        <p:spPr/>
        <p:txBody>
          <a:bodyPr/>
          <a:lstStyle/>
          <a:p>
            <a:r>
              <a:rPr lang="it-IT"/>
              <a:t>Hundred-PeV-Tau-fargion-26-may-12.15</a:t>
            </a:r>
          </a:p>
        </p:txBody>
      </p:sp>
      <p:sp>
        <p:nvSpPr>
          <p:cNvPr id="5" name="Segnaposto numero diapositiva 4"/>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71A724F-A8A7-4E11-9C61-8C6A574A987D}" type="datetime1">
              <a:rPr lang="it-IT" smtClean="0"/>
              <a:t>25/05/2025</a:t>
            </a:fld>
            <a:endParaRPr lang="it-IT"/>
          </a:p>
        </p:txBody>
      </p:sp>
      <p:sp>
        <p:nvSpPr>
          <p:cNvPr id="3" name="Segnaposto piè di pagina 2"/>
          <p:cNvSpPr>
            <a:spLocks noGrp="1"/>
          </p:cNvSpPr>
          <p:nvPr>
            <p:ph type="ftr" sz="quarter" idx="11"/>
          </p:nvPr>
        </p:nvSpPr>
        <p:spPr/>
        <p:txBody>
          <a:bodyPr/>
          <a:lstStyle/>
          <a:p>
            <a:r>
              <a:rPr lang="it-IT"/>
              <a:t>Hundred-PeV-Tau-fargion-26-may-12.15</a:t>
            </a:r>
          </a:p>
        </p:txBody>
      </p:sp>
      <p:sp>
        <p:nvSpPr>
          <p:cNvPr id="4" name="Segnaposto numero diapositiva 3"/>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373190E-8A3F-43AA-AFC4-BB9F70455C17}" type="datetime1">
              <a:rPr lang="it-IT" smtClean="0"/>
              <a:t>25/05/2025</a:t>
            </a:fld>
            <a:endParaRPr lang="it-IT"/>
          </a:p>
        </p:txBody>
      </p:sp>
      <p:sp>
        <p:nvSpPr>
          <p:cNvPr id="6" name="Segnaposto piè di pagina 5"/>
          <p:cNvSpPr>
            <a:spLocks noGrp="1"/>
          </p:cNvSpPr>
          <p:nvPr>
            <p:ph type="ftr" sz="quarter" idx="11"/>
          </p:nvPr>
        </p:nvSpPr>
        <p:spPr/>
        <p:txBody>
          <a:bodyPr/>
          <a:lstStyle/>
          <a:p>
            <a:r>
              <a:rPr lang="it-IT"/>
              <a:t>Hundred-PeV-Tau-fargion-26-may-12.15</a:t>
            </a:r>
          </a:p>
        </p:txBody>
      </p:sp>
      <p:sp>
        <p:nvSpPr>
          <p:cNvPr id="7" name="Segnaposto numero diapositiva 6"/>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4DFD3B9-8BF0-46E4-89BC-B9CC30113ACD}" type="datetime1">
              <a:rPr lang="it-IT" smtClean="0"/>
              <a:t>25/05/2025</a:t>
            </a:fld>
            <a:endParaRPr lang="it-IT"/>
          </a:p>
        </p:txBody>
      </p:sp>
      <p:sp>
        <p:nvSpPr>
          <p:cNvPr id="6" name="Segnaposto piè di pagina 5"/>
          <p:cNvSpPr>
            <a:spLocks noGrp="1"/>
          </p:cNvSpPr>
          <p:nvPr>
            <p:ph type="ftr" sz="quarter" idx="11"/>
          </p:nvPr>
        </p:nvSpPr>
        <p:spPr/>
        <p:txBody>
          <a:bodyPr/>
          <a:lstStyle/>
          <a:p>
            <a:r>
              <a:rPr lang="it-IT"/>
              <a:t>Hundred-PeV-Tau-fargion-26-may-12.15</a:t>
            </a:r>
          </a:p>
        </p:txBody>
      </p:sp>
      <p:sp>
        <p:nvSpPr>
          <p:cNvPr id="7" name="Segnaposto numero diapositiva 6"/>
          <p:cNvSpPr>
            <a:spLocks noGrp="1"/>
          </p:cNvSpPr>
          <p:nvPr>
            <p:ph type="sldNum" sz="quarter" idx="12"/>
          </p:nvPr>
        </p:nvSpPr>
        <p:spPr/>
        <p:txBody>
          <a:bodyPr/>
          <a:lstStyle/>
          <a:p>
            <a:fld id="{37004502-2F3A-433F-BEBD-C65EB10AD5E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CCBE8-E4EC-4E6C-A0E5-C341871D378E}" type="datetime1">
              <a:rPr lang="it-IT" smtClean="0"/>
              <a:t>25/05/2025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Hundred-PeV-Tau-fargion-26-may-12.15</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04502-2F3A-433F-BEBD-C65EB10AD5E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iopscience.iop.org/volume/0004-637X/613" TargetMode="External"/><Relationship Id="rId7" Type="http://schemas.openxmlformats.org/officeDocument/2006/relationships/image" Target="../media/image17.png"/><Relationship Id="rId2" Type="http://schemas.openxmlformats.org/officeDocument/2006/relationships/hyperlink" Target="https://iopscience.iop.org/journal/0004-637X"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hyperlink" Target="https://iopscience.iop.org/issue/0004-637X/613/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s://inspirehep.net/literature/1262749" TargetMode="External"/><Relationship Id="rId2" Type="http://schemas.openxmlformats.org/officeDocument/2006/relationships/hyperlink" Target="https://arxiv.org/abs/astro-ph/0505459"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6078C-F27B-4908-BC6A-037D14DECD54}"/>
              </a:ext>
            </a:extLst>
          </p:cNvPr>
          <p:cNvSpPr>
            <a:spLocks noGrp="1"/>
          </p:cNvSpPr>
          <p:nvPr>
            <p:ph type="title"/>
          </p:nvPr>
        </p:nvSpPr>
        <p:spPr/>
        <p:txBody>
          <a:bodyPr>
            <a:normAutofit fontScale="90000"/>
          </a:bodyPr>
          <a:lstStyle/>
          <a:p>
            <a:r>
              <a:rPr lang="it-IT" i="1" dirty="0" err="1">
                <a:solidFill>
                  <a:schemeClr val="accent1">
                    <a:lumMod val="75000"/>
                  </a:schemeClr>
                </a:solidFill>
              </a:rPr>
              <a:t>Hundreds</a:t>
            </a:r>
            <a:r>
              <a:rPr lang="it-IT" i="1" dirty="0">
                <a:solidFill>
                  <a:schemeClr val="accent1">
                    <a:lumMod val="75000"/>
                  </a:schemeClr>
                </a:solidFill>
              </a:rPr>
              <a:t> </a:t>
            </a:r>
            <a:r>
              <a:rPr lang="it-IT" i="1" dirty="0" err="1">
                <a:solidFill>
                  <a:schemeClr val="accent1">
                    <a:lumMod val="75000"/>
                  </a:schemeClr>
                </a:solidFill>
              </a:rPr>
              <a:t>PeV</a:t>
            </a:r>
            <a:r>
              <a:rPr lang="it-IT" i="1" dirty="0">
                <a:solidFill>
                  <a:schemeClr val="accent1">
                    <a:lumMod val="75000"/>
                  </a:schemeClr>
                </a:solidFill>
              </a:rPr>
              <a:t> tau neutrino </a:t>
            </a:r>
            <a:r>
              <a:rPr lang="it-IT" i="1" dirty="0" err="1">
                <a:solidFill>
                  <a:schemeClr val="accent1">
                    <a:lumMod val="75000"/>
                  </a:schemeClr>
                </a:solidFill>
              </a:rPr>
              <a:t>induced</a:t>
            </a:r>
            <a:r>
              <a:rPr lang="it-IT" i="1" dirty="0">
                <a:solidFill>
                  <a:schemeClr val="accent1">
                    <a:lumMod val="75000"/>
                  </a:schemeClr>
                </a:solidFill>
              </a:rPr>
              <a:t> air-</a:t>
            </a:r>
            <a:r>
              <a:rPr lang="it-IT" i="1" dirty="0" err="1">
                <a:solidFill>
                  <a:schemeClr val="accent1">
                    <a:lumMod val="75000"/>
                  </a:schemeClr>
                </a:solidFill>
              </a:rPr>
              <a:t>shower</a:t>
            </a:r>
            <a:br>
              <a:rPr lang="it-IT" dirty="0"/>
            </a:br>
            <a:r>
              <a:rPr lang="it-IT" sz="2200" i="1" dirty="0" err="1"/>
              <a:t>D.Fargion</a:t>
            </a:r>
            <a:endParaRPr lang="it-IT" i="1" dirty="0"/>
          </a:p>
        </p:txBody>
      </p:sp>
      <p:sp>
        <p:nvSpPr>
          <p:cNvPr id="3" name="Segnaposto contenuto 2">
            <a:extLst>
              <a:ext uri="{FF2B5EF4-FFF2-40B4-BE49-F238E27FC236}">
                <a16:creationId xmlns:a16="http://schemas.microsoft.com/office/drawing/2014/main" id="{ECB1981A-5C8A-48E1-BA7C-A9ED42748067}"/>
              </a:ext>
            </a:extLst>
          </p:cNvPr>
          <p:cNvSpPr>
            <a:spLocks noGrp="1"/>
          </p:cNvSpPr>
          <p:nvPr>
            <p:ph idx="1"/>
          </p:nvPr>
        </p:nvSpPr>
        <p:spPr>
          <a:xfrm>
            <a:off x="319286" y="1929538"/>
            <a:ext cx="8147248" cy="4425355"/>
          </a:xfrm>
        </p:spPr>
        <p:txBody>
          <a:bodyPr>
            <a:normAutofit fontScale="62500" lnSpcReduction="20000"/>
          </a:bodyPr>
          <a:lstStyle/>
          <a:p>
            <a:r>
              <a:rPr lang="en-US" b="1" i="1" dirty="0"/>
              <a:t>Recent Km3, </a:t>
            </a:r>
            <a:r>
              <a:rPr lang="it-IT" i="1" dirty="0">
                <a:solidFill>
                  <a:schemeClr val="accent1">
                    <a:lumMod val="75000"/>
                  </a:schemeClr>
                </a:solidFill>
              </a:rPr>
              <a:t>ARCA</a:t>
            </a:r>
            <a:r>
              <a:rPr lang="it-IT" b="1" i="1" dirty="0">
                <a:solidFill>
                  <a:schemeClr val="accent1">
                    <a:lumMod val="60000"/>
                    <a:lumOff val="40000"/>
                  </a:schemeClr>
                </a:solidFill>
              </a:rPr>
              <a:t> </a:t>
            </a:r>
            <a:r>
              <a:rPr lang="it-IT" b="1" i="1" dirty="0">
                <a:solidFill>
                  <a:schemeClr val="accent1">
                    <a:lumMod val="75000"/>
                  </a:schemeClr>
                </a:solidFill>
              </a:rPr>
              <a:t>230313A</a:t>
            </a:r>
            <a:r>
              <a:rPr lang="en-US" b="1" i="1" dirty="0"/>
              <a:t>, neutrino detector discover of a hundreds </a:t>
            </a:r>
            <a:r>
              <a:rPr lang="en-US" b="1" i="1" dirty="0" err="1"/>
              <a:t>PeV</a:t>
            </a:r>
            <a:r>
              <a:rPr lang="en-US" b="1" i="1" dirty="0"/>
              <a:t> event on February 2023 </a:t>
            </a:r>
            <a:r>
              <a:rPr lang="en-US" b="1" i="1" dirty="0">
                <a:solidFill>
                  <a:srgbClr val="FF0000"/>
                </a:solidFill>
              </a:rPr>
              <a:t>, if confirmed</a:t>
            </a:r>
            <a:r>
              <a:rPr lang="en-US" b="1" i="1" dirty="0"/>
              <a:t>, it is very probably the UHE signature of UHECR </a:t>
            </a:r>
            <a:r>
              <a:rPr lang="en-US" sz="3400" b="1" i="1" dirty="0">
                <a:solidFill>
                  <a:schemeClr val="accent3">
                    <a:lumMod val="50000"/>
                  </a:schemeClr>
                </a:solidFill>
              </a:rPr>
              <a:t>secondary trace of UHECR by GZK cut off. </a:t>
            </a:r>
            <a:endParaRPr lang="en-US" b="1" i="1" dirty="0">
              <a:solidFill>
                <a:schemeClr val="accent3">
                  <a:lumMod val="50000"/>
                </a:schemeClr>
              </a:solidFill>
            </a:endParaRPr>
          </a:p>
          <a:p>
            <a:endParaRPr lang="en-US" b="1" i="1" dirty="0"/>
          </a:p>
          <a:p>
            <a:r>
              <a:rPr lang="en-US" i="1" dirty="0"/>
              <a:t>We show the expected rate of such neutrino induced air-shower by largest Telescope Array as CTAO while pointing downward the sea horizons. </a:t>
            </a:r>
          </a:p>
          <a:p>
            <a:endParaRPr lang="en-US" i="1" dirty="0"/>
          </a:p>
          <a:p>
            <a:r>
              <a:rPr lang="en-US" i="1" dirty="0"/>
              <a:t>Such proposal had been considered long time ago (&gt; twenty  years)  by </a:t>
            </a:r>
            <a:r>
              <a:rPr lang="en-US" b="1" i="1" dirty="0"/>
              <a:t>us, for Magic telescopes.  Our estimates assumed the exact inner Earth density profile, and the best analytical model for UHE neutrino interaction in Earth cord at Earth (water or rock) edges. We show the rate and the noise for such fundamental, but rare, events and the preliminary test on UHECR events above the horizons.</a:t>
            </a:r>
            <a:endParaRPr lang="it-IT" dirty="0"/>
          </a:p>
        </p:txBody>
      </p:sp>
      <p:sp>
        <p:nvSpPr>
          <p:cNvPr id="4" name="Segnaposto piè di pagina 3">
            <a:extLst>
              <a:ext uri="{FF2B5EF4-FFF2-40B4-BE49-F238E27FC236}">
                <a16:creationId xmlns:a16="http://schemas.microsoft.com/office/drawing/2014/main" id="{081ECA7F-BE39-4F0E-A2F4-AF302229C5F9}"/>
              </a:ext>
            </a:extLst>
          </p:cNvPr>
          <p:cNvSpPr>
            <a:spLocks noGrp="1"/>
          </p:cNvSpPr>
          <p:nvPr>
            <p:ph type="ftr" sz="quarter" idx="11"/>
          </p:nvPr>
        </p:nvSpPr>
        <p:spPr/>
        <p:txBody>
          <a:bodyPr/>
          <a:lstStyle/>
          <a:p>
            <a:r>
              <a:rPr lang="it-IT" sz="1800" dirty="0">
                <a:solidFill>
                  <a:schemeClr val="accent1">
                    <a:lumMod val="75000"/>
                  </a:schemeClr>
                </a:solidFill>
              </a:rPr>
              <a:t>Hundred-PeV-Tau-fargion-26-may-12.15</a:t>
            </a:r>
          </a:p>
        </p:txBody>
      </p:sp>
      <p:sp>
        <p:nvSpPr>
          <p:cNvPr id="5" name="Segnaposto numero diapositiva 4">
            <a:extLst>
              <a:ext uri="{FF2B5EF4-FFF2-40B4-BE49-F238E27FC236}">
                <a16:creationId xmlns:a16="http://schemas.microsoft.com/office/drawing/2014/main" id="{A13E940B-E5B3-4532-92AA-A3085FF699F3}"/>
              </a:ext>
            </a:extLst>
          </p:cNvPr>
          <p:cNvSpPr>
            <a:spLocks noGrp="1"/>
          </p:cNvSpPr>
          <p:nvPr>
            <p:ph type="sldNum" sz="quarter" idx="12"/>
          </p:nvPr>
        </p:nvSpPr>
        <p:spPr/>
        <p:txBody>
          <a:bodyPr/>
          <a:lstStyle/>
          <a:p>
            <a:fld id="{37004502-2F3A-433F-BEBD-C65EB10AD5E9}" type="slidenum">
              <a:rPr lang="it-IT" smtClean="0"/>
              <a:pPr/>
              <a:t>1</a:t>
            </a:fld>
            <a:endParaRPr lang="it-IT" dirty="0"/>
          </a:p>
        </p:txBody>
      </p:sp>
      <p:pic>
        <p:nvPicPr>
          <p:cNvPr id="1026" name="Picture 2" descr="Nessuna descrizione della foto disponibile.">
            <a:extLst>
              <a:ext uri="{FF2B5EF4-FFF2-40B4-BE49-F238E27FC236}">
                <a16:creationId xmlns:a16="http://schemas.microsoft.com/office/drawing/2014/main" id="{F1B50EF7-B937-498C-BC66-9F3F447921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809492"/>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ssuna descrizione della foto disponibile.">
            <a:extLst>
              <a:ext uri="{FF2B5EF4-FFF2-40B4-BE49-F238E27FC236}">
                <a16:creationId xmlns:a16="http://schemas.microsoft.com/office/drawing/2014/main" id="{05698198-B217-48DF-9746-58477D0A2D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166" y="970281"/>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af naples capodimonte da fondoambiente.it">
            <a:extLst>
              <a:ext uri="{FF2B5EF4-FFF2-40B4-BE49-F238E27FC236}">
                <a16:creationId xmlns:a16="http://schemas.microsoft.com/office/drawing/2014/main" id="{1A1C50CC-0471-4CEA-ACF4-C113AED1B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850" y="970281"/>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naf naples capodimonte da fondoambiente.it">
            <a:extLst>
              <a:ext uri="{FF2B5EF4-FFF2-40B4-BE49-F238E27FC236}">
                <a16:creationId xmlns:a16="http://schemas.microsoft.com/office/drawing/2014/main" id="{BD805394-6C53-4709-88D2-E2E5C1295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370" y="842076"/>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à degli Studi di Bari Aldo Moro - Wikipedia">
            <a:extLst>
              <a:ext uri="{FF2B5EF4-FFF2-40B4-BE49-F238E27FC236}">
                <a16:creationId xmlns:a16="http://schemas.microsoft.com/office/drawing/2014/main" id="{A922A918-8183-445E-B35E-D6DDCD027D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67" y="877051"/>
            <a:ext cx="805137" cy="805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Università degli Studi di Bari Aldo Moro - Wikipedia">
            <a:extLst>
              <a:ext uri="{FF2B5EF4-FFF2-40B4-BE49-F238E27FC236}">
                <a16:creationId xmlns:a16="http://schemas.microsoft.com/office/drawing/2014/main" id="{323F6017-67BB-40E3-84C4-CAC77B95C1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9901" y="958486"/>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53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2A1AB-DD0F-464C-BD7E-E7559C7F8955}"/>
              </a:ext>
            </a:extLst>
          </p:cNvPr>
          <p:cNvSpPr>
            <a:spLocks noGrp="1"/>
          </p:cNvSpPr>
          <p:nvPr>
            <p:ph type="title"/>
          </p:nvPr>
        </p:nvSpPr>
        <p:spPr/>
        <p:txBody>
          <a:bodyPr>
            <a:noAutofit/>
          </a:bodyPr>
          <a:lstStyle/>
          <a:p>
            <a:r>
              <a:rPr lang="it-IT" sz="3200" b="1" i="1" u="sng" dirty="0">
                <a:solidFill>
                  <a:schemeClr val="accent1">
                    <a:lumMod val="75000"/>
                  </a:schemeClr>
                </a:solidFill>
              </a:rPr>
              <a:t>Neutrino mass- </a:t>
            </a:r>
            <a:r>
              <a:rPr lang="it-IT" sz="3200" b="1" i="1" u="sng" dirty="0" err="1">
                <a:solidFill>
                  <a:schemeClr val="accent1">
                    <a:lumMod val="75000"/>
                  </a:schemeClr>
                </a:solidFill>
              </a:rPr>
              <a:t>Flavor</a:t>
            </a:r>
            <a:r>
              <a:rPr lang="it-IT" sz="3200" b="1" i="1" u="sng" dirty="0">
                <a:solidFill>
                  <a:schemeClr val="accent1">
                    <a:lumMod val="75000"/>
                  </a:schemeClr>
                </a:solidFill>
              </a:rPr>
              <a:t> mixing-Tau </a:t>
            </a:r>
            <a:r>
              <a:rPr lang="it-IT" sz="3200" b="1" i="1" u="sng" dirty="0" err="1">
                <a:solidFill>
                  <a:schemeClr val="accent1">
                    <a:lumMod val="75000"/>
                  </a:schemeClr>
                </a:solidFill>
              </a:rPr>
              <a:t>guaranteed</a:t>
            </a:r>
            <a:endParaRPr lang="it-IT" sz="3200" b="1" i="1" u="sng" dirty="0">
              <a:solidFill>
                <a:schemeClr val="accent1">
                  <a:lumMod val="75000"/>
                </a:schemeClr>
              </a:solidFill>
            </a:endParaRPr>
          </a:p>
        </p:txBody>
      </p:sp>
      <p:pic>
        <p:nvPicPr>
          <p:cNvPr id="6" name="Segnaposto contenuto 5">
            <a:extLst>
              <a:ext uri="{FF2B5EF4-FFF2-40B4-BE49-F238E27FC236}">
                <a16:creationId xmlns:a16="http://schemas.microsoft.com/office/drawing/2014/main" id="{7151DA0A-F8C6-4688-9EBA-C0E0E9DC621A}"/>
              </a:ext>
            </a:extLst>
          </p:cNvPr>
          <p:cNvPicPr>
            <a:picLocks noGrp="1" noChangeAspect="1"/>
          </p:cNvPicPr>
          <p:nvPr>
            <p:ph idx="1"/>
          </p:nvPr>
        </p:nvPicPr>
        <p:blipFill>
          <a:blip r:embed="rId2"/>
          <a:stretch>
            <a:fillRect/>
          </a:stretch>
        </p:blipFill>
        <p:spPr>
          <a:xfrm>
            <a:off x="971418" y="1340768"/>
            <a:ext cx="6830841" cy="4785395"/>
          </a:xfrm>
          <a:prstGeom prst="rect">
            <a:avLst/>
          </a:prstGeom>
        </p:spPr>
      </p:pic>
      <p:sp>
        <p:nvSpPr>
          <p:cNvPr id="4" name="Segnaposto piè di pagina 3">
            <a:extLst>
              <a:ext uri="{FF2B5EF4-FFF2-40B4-BE49-F238E27FC236}">
                <a16:creationId xmlns:a16="http://schemas.microsoft.com/office/drawing/2014/main" id="{6E4F6E4F-3E03-479F-97AF-975C034EAEEF}"/>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63838AD8-10A3-4278-A237-F7BE04048715}"/>
              </a:ext>
            </a:extLst>
          </p:cNvPr>
          <p:cNvSpPr>
            <a:spLocks noGrp="1"/>
          </p:cNvSpPr>
          <p:nvPr>
            <p:ph type="sldNum" sz="quarter" idx="12"/>
          </p:nvPr>
        </p:nvSpPr>
        <p:spPr/>
        <p:txBody>
          <a:bodyPr/>
          <a:lstStyle/>
          <a:p>
            <a:fld id="{37004502-2F3A-433F-BEBD-C65EB10AD5E9}" type="slidenum">
              <a:rPr lang="it-IT" smtClean="0"/>
              <a:pPr/>
              <a:t>10</a:t>
            </a:fld>
            <a:endParaRPr lang="it-IT"/>
          </a:p>
        </p:txBody>
      </p:sp>
      <p:pic>
        <p:nvPicPr>
          <p:cNvPr id="7" name="Picture 8" descr="Università degli Studi di Bari Aldo Moro - Wikipedia">
            <a:extLst>
              <a:ext uri="{FF2B5EF4-FFF2-40B4-BE49-F238E27FC236}">
                <a16:creationId xmlns:a16="http://schemas.microsoft.com/office/drawing/2014/main" id="{A80C06D3-163C-4343-B759-9DCB1549A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582" y="1340768"/>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4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D05EF9-3C19-43E1-9533-134980870D01}"/>
              </a:ext>
            </a:extLst>
          </p:cNvPr>
          <p:cNvSpPr>
            <a:spLocks noGrp="1"/>
          </p:cNvSpPr>
          <p:nvPr>
            <p:ph type="ctrTitle"/>
          </p:nvPr>
        </p:nvSpPr>
        <p:spPr>
          <a:xfrm>
            <a:off x="539552" y="136526"/>
            <a:ext cx="8568952" cy="2386236"/>
          </a:xfrm>
        </p:spPr>
        <p:txBody>
          <a:bodyPr>
            <a:noAutofit/>
          </a:bodyPr>
          <a:lstStyle/>
          <a:p>
            <a:r>
              <a:rPr lang="en-US" sz="2800" b="1" i="1" dirty="0">
                <a:solidFill>
                  <a:schemeClr val="accent1">
                    <a:lumMod val="75000"/>
                  </a:schemeClr>
                </a:solidFill>
              </a:rPr>
              <a:t>Hundred </a:t>
            </a:r>
            <a:r>
              <a:rPr lang="en-US" sz="2800" b="1" i="1" dirty="0" err="1">
                <a:solidFill>
                  <a:schemeClr val="accent1">
                    <a:lumMod val="75000"/>
                  </a:schemeClr>
                </a:solidFill>
              </a:rPr>
              <a:t>PeV</a:t>
            </a:r>
            <a:r>
              <a:rPr lang="en-US" sz="2800" b="1" i="1" dirty="0">
                <a:solidFill>
                  <a:schemeClr val="accent1">
                    <a:lumMod val="75000"/>
                  </a:schemeClr>
                </a:solidFill>
              </a:rPr>
              <a:t> neutrino by </a:t>
            </a:r>
            <a:br>
              <a:rPr lang="en-US" sz="2800" b="1" i="1" dirty="0">
                <a:solidFill>
                  <a:schemeClr val="accent1">
                    <a:lumMod val="75000"/>
                  </a:schemeClr>
                </a:solidFill>
              </a:rPr>
            </a:br>
            <a:r>
              <a:rPr lang="en-US" sz="2800" b="1" i="1" dirty="0">
                <a:solidFill>
                  <a:schemeClr val="accent1">
                    <a:lumMod val="75000"/>
                  </a:schemeClr>
                </a:solidFill>
              </a:rPr>
              <a:t>Tau air-shower at horizons: </a:t>
            </a:r>
            <a:br>
              <a:rPr lang="en-US" sz="2800" b="1" i="1" dirty="0">
                <a:solidFill>
                  <a:schemeClr val="accent1">
                    <a:lumMod val="75000"/>
                  </a:schemeClr>
                </a:solidFill>
              </a:rPr>
            </a:br>
            <a:r>
              <a:rPr lang="en-US" sz="2800" b="1" i="1" dirty="0">
                <a:solidFill>
                  <a:schemeClr val="accent1">
                    <a:lumMod val="75000"/>
                  </a:schemeClr>
                </a:solidFill>
              </a:rPr>
              <a:t>A new Astronomy beyond the corner?</a:t>
            </a:r>
            <a:br>
              <a:rPr lang="en-US" sz="2800" b="1" i="1" dirty="0">
                <a:solidFill>
                  <a:schemeClr val="accent1">
                    <a:lumMod val="75000"/>
                  </a:schemeClr>
                </a:solidFill>
              </a:rPr>
            </a:br>
            <a:endParaRPr lang="it-IT" sz="2800" b="1" i="1" dirty="0">
              <a:solidFill>
                <a:schemeClr val="accent1">
                  <a:lumMod val="75000"/>
                </a:schemeClr>
              </a:solidFill>
            </a:endParaRPr>
          </a:p>
        </p:txBody>
      </p:sp>
      <p:sp>
        <p:nvSpPr>
          <p:cNvPr id="4" name="Segnaposto piè di pagina 3">
            <a:extLst>
              <a:ext uri="{FF2B5EF4-FFF2-40B4-BE49-F238E27FC236}">
                <a16:creationId xmlns:a16="http://schemas.microsoft.com/office/drawing/2014/main" id="{6C32E1B7-FC17-4678-AAA0-D2BC5A6EBFC6}"/>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E7234143-B4DF-45F1-85FA-554496063A1B}"/>
              </a:ext>
            </a:extLst>
          </p:cNvPr>
          <p:cNvSpPr>
            <a:spLocks noGrp="1"/>
          </p:cNvSpPr>
          <p:nvPr>
            <p:ph type="sldNum" sz="quarter" idx="12"/>
          </p:nvPr>
        </p:nvSpPr>
        <p:spPr/>
        <p:txBody>
          <a:bodyPr/>
          <a:lstStyle/>
          <a:p>
            <a:fld id="{37004502-2F3A-433F-BEBD-C65EB10AD5E9}" type="slidenum">
              <a:rPr lang="it-IT" smtClean="0"/>
              <a:pPr/>
              <a:t>11</a:t>
            </a:fld>
            <a:endParaRPr lang="it-IT"/>
          </a:p>
        </p:txBody>
      </p:sp>
      <p:pic>
        <p:nvPicPr>
          <p:cNvPr id="3" name="Immagine 2">
            <a:extLst>
              <a:ext uri="{FF2B5EF4-FFF2-40B4-BE49-F238E27FC236}">
                <a16:creationId xmlns:a16="http://schemas.microsoft.com/office/drawing/2014/main" id="{37E05140-158A-4A79-A19A-D254DB876492}"/>
              </a:ext>
            </a:extLst>
          </p:cNvPr>
          <p:cNvPicPr>
            <a:picLocks noChangeAspect="1"/>
          </p:cNvPicPr>
          <p:nvPr/>
        </p:nvPicPr>
        <p:blipFill>
          <a:blip r:embed="rId2"/>
          <a:stretch>
            <a:fillRect/>
          </a:stretch>
        </p:blipFill>
        <p:spPr>
          <a:xfrm>
            <a:off x="1043608" y="1868194"/>
            <a:ext cx="7308304" cy="4934090"/>
          </a:xfrm>
          <a:prstGeom prst="rect">
            <a:avLst/>
          </a:prstGeom>
        </p:spPr>
      </p:pic>
      <p:pic>
        <p:nvPicPr>
          <p:cNvPr id="6" name="Picture 8" descr="Università degli Studi di Bari Aldo Moro - Wikipedia">
            <a:extLst>
              <a:ext uri="{FF2B5EF4-FFF2-40B4-BE49-F238E27FC236}">
                <a16:creationId xmlns:a16="http://schemas.microsoft.com/office/drawing/2014/main" id="{A7544CB2-DDFC-4C10-A814-53FBCB78DB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45088"/>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9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40FECA-42E4-4FA3-B637-0E2D344A77F4}"/>
              </a:ext>
            </a:extLst>
          </p:cNvPr>
          <p:cNvSpPr>
            <a:spLocks noGrp="1"/>
          </p:cNvSpPr>
          <p:nvPr>
            <p:ph type="title"/>
          </p:nvPr>
        </p:nvSpPr>
        <p:spPr/>
        <p:txBody>
          <a:bodyPr/>
          <a:lstStyle/>
          <a:p>
            <a:r>
              <a:rPr lang="it-IT" i="1" dirty="0" err="1"/>
              <a:t>Recent</a:t>
            </a:r>
            <a:r>
              <a:rPr lang="it-IT" i="1" dirty="0"/>
              <a:t> and </a:t>
            </a:r>
            <a:r>
              <a:rPr lang="it-IT" i="1" dirty="0" err="1"/>
              <a:t>old</a:t>
            </a:r>
            <a:r>
              <a:rPr lang="it-IT" i="1" dirty="0"/>
              <a:t> estimate</a:t>
            </a:r>
          </a:p>
        </p:txBody>
      </p:sp>
      <p:sp>
        <p:nvSpPr>
          <p:cNvPr id="3" name="Segnaposto contenuto 2">
            <a:extLst>
              <a:ext uri="{FF2B5EF4-FFF2-40B4-BE49-F238E27FC236}">
                <a16:creationId xmlns:a16="http://schemas.microsoft.com/office/drawing/2014/main" id="{C2739F2D-4F16-4B32-B295-987FFB81867C}"/>
              </a:ext>
            </a:extLst>
          </p:cNvPr>
          <p:cNvSpPr>
            <a:spLocks noGrp="1"/>
          </p:cNvSpPr>
          <p:nvPr>
            <p:ph idx="1"/>
          </p:nvPr>
        </p:nvSpPr>
        <p:spPr>
          <a:xfrm>
            <a:off x="1141685" y="1183406"/>
            <a:ext cx="8229600" cy="4525963"/>
          </a:xfrm>
        </p:spPr>
        <p:txBody>
          <a:bodyPr/>
          <a:lstStyle/>
          <a:p>
            <a:pPr fontAlgn="base"/>
            <a:r>
              <a:rPr lang="en-US" sz="3600" b="1" i="1" u="sng" dirty="0">
                <a:solidFill>
                  <a:schemeClr val="accent5">
                    <a:lumMod val="75000"/>
                  </a:schemeClr>
                </a:solidFill>
              </a:rPr>
              <a:t>Tau Air Showers from Earth</a:t>
            </a:r>
          </a:p>
          <a:p>
            <a:pPr fontAlgn="base"/>
            <a:r>
              <a:rPr lang="en-US" sz="2800" i="1" u="sng" dirty="0">
                <a:solidFill>
                  <a:schemeClr val="accent5">
                    <a:lumMod val="75000"/>
                  </a:schemeClr>
                </a:solidFill>
              </a:rPr>
              <a:t>D. </a:t>
            </a:r>
            <a:r>
              <a:rPr lang="en-US" sz="2800" i="1" u="sng" dirty="0" err="1">
                <a:solidFill>
                  <a:schemeClr val="accent5">
                    <a:lumMod val="75000"/>
                  </a:schemeClr>
                </a:solidFill>
              </a:rPr>
              <a:t>Fargion</a:t>
            </a:r>
            <a:r>
              <a:rPr lang="en-US" sz="2800" i="1" u="sng" dirty="0">
                <a:solidFill>
                  <a:schemeClr val="accent5">
                    <a:lumMod val="75000"/>
                  </a:schemeClr>
                </a:solidFill>
              </a:rPr>
              <a:t>, P. G. De </a:t>
            </a:r>
            <a:r>
              <a:rPr lang="en-US" sz="2800" i="1" u="sng" dirty="0" err="1">
                <a:solidFill>
                  <a:schemeClr val="accent5">
                    <a:lumMod val="75000"/>
                  </a:schemeClr>
                </a:solidFill>
              </a:rPr>
              <a:t>Sanctis</a:t>
            </a:r>
            <a:r>
              <a:rPr lang="en-US" sz="2800" i="1" u="sng" dirty="0">
                <a:solidFill>
                  <a:schemeClr val="accent5">
                    <a:lumMod val="75000"/>
                  </a:schemeClr>
                </a:solidFill>
              </a:rPr>
              <a:t> Lucentini, M. De </a:t>
            </a:r>
            <a:r>
              <a:rPr lang="en-US" sz="2800" i="1" u="sng" dirty="0" err="1">
                <a:solidFill>
                  <a:schemeClr val="accent5">
                    <a:lumMod val="75000"/>
                  </a:schemeClr>
                </a:solidFill>
              </a:rPr>
              <a:t>Santis</a:t>
            </a:r>
            <a:r>
              <a:rPr lang="en-US" sz="2800" i="1" u="sng" dirty="0">
                <a:solidFill>
                  <a:schemeClr val="accent5">
                    <a:lumMod val="75000"/>
                  </a:schemeClr>
                </a:solidFill>
              </a:rPr>
              <a:t>, and M. </a:t>
            </a:r>
            <a:r>
              <a:rPr lang="en-US" sz="2800" i="1" u="sng" dirty="0" err="1">
                <a:solidFill>
                  <a:schemeClr val="accent5">
                    <a:lumMod val="75000"/>
                  </a:schemeClr>
                </a:solidFill>
              </a:rPr>
              <a:t>Grossi</a:t>
            </a:r>
            <a:endParaRPr lang="en-US" sz="2800" i="1" u="sng" dirty="0">
              <a:solidFill>
                <a:schemeClr val="accent5">
                  <a:lumMod val="75000"/>
                </a:schemeClr>
              </a:solidFill>
            </a:endParaRPr>
          </a:p>
          <a:p>
            <a:pPr fontAlgn="base"/>
            <a:r>
              <a:rPr lang="en-US" dirty="0"/>
              <a:t>© 2004. </a:t>
            </a:r>
            <a:r>
              <a:rPr lang="en-US" u="sng" dirty="0">
                <a:hlinkClick r:id="rId2"/>
              </a:rPr>
              <a:t>The Astrophysical Journal</a:t>
            </a:r>
            <a:r>
              <a:rPr lang="en-US" dirty="0"/>
              <a:t>, </a:t>
            </a:r>
            <a:r>
              <a:rPr lang="en-US" u="sng" dirty="0">
                <a:hlinkClick r:id="rId3"/>
              </a:rPr>
              <a:t>Volume 613</a:t>
            </a:r>
            <a:r>
              <a:rPr lang="en-US" dirty="0"/>
              <a:t>, </a:t>
            </a:r>
            <a:r>
              <a:rPr lang="en-US" u="sng" dirty="0">
                <a:hlinkClick r:id="rId4"/>
              </a:rPr>
              <a:t>Number 2</a:t>
            </a:r>
            <a:endParaRPr lang="en-US" dirty="0"/>
          </a:p>
          <a:p>
            <a:endParaRPr lang="it-IT" dirty="0"/>
          </a:p>
        </p:txBody>
      </p:sp>
      <p:sp>
        <p:nvSpPr>
          <p:cNvPr id="4" name="Segnaposto piè di pagina 3">
            <a:extLst>
              <a:ext uri="{FF2B5EF4-FFF2-40B4-BE49-F238E27FC236}">
                <a16:creationId xmlns:a16="http://schemas.microsoft.com/office/drawing/2014/main" id="{27702AF9-2883-4514-B4CF-CA9E976B7198}"/>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9FA19040-4BA7-46FF-9147-9D8FCA3316BF}"/>
              </a:ext>
            </a:extLst>
          </p:cNvPr>
          <p:cNvSpPr>
            <a:spLocks noGrp="1"/>
          </p:cNvSpPr>
          <p:nvPr>
            <p:ph type="sldNum" sz="quarter" idx="12"/>
          </p:nvPr>
        </p:nvSpPr>
        <p:spPr/>
        <p:txBody>
          <a:bodyPr/>
          <a:lstStyle/>
          <a:p>
            <a:fld id="{37004502-2F3A-433F-BEBD-C65EB10AD5E9}" type="slidenum">
              <a:rPr lang="it-IT" smtClean="0"/>
              <a:pPr/>
              <a:t>12</a:t>
            </a:fld>
            <a:endParaRPr lang="it-IT"/>
          </a:p>
        </p:txBody>
      </p:sp>
      <p:pic>
        <p:nvPicPr>
          <p:cNvPr id="6146" name="Picture 2" descr="left) Horizontal Upward Tau Air-Shower (HORTAUS) originated by UHE... |  Download Scientific Diagram">
            <a:extLst>
              <a:ext uri="{FF2B5EF4-FFF2-40B4-BE49-F238E27FC236}">
                <a16:creationId xmlns:a16="http://schemas.microsoft.com/office/drawing/2014/main" id="{1C763EF1-A03A-4129-A8CC-5894E5E32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393305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6E5CD674-9DC4-456F-BF37-C2CCB1D4376F}"/>
              </a:ext>
            </a:extLst>
          </p:cNvPr>
          <p:cNvPicPr>
            <a:picLocks noChangeAspect="1"/>
          </p:cNvPicPr>
          <p:nvPr/>
        </p:nvPicPr>
        <p:blipFill>
          <a:blip r:embed="rId6"/>
          <a:stretch>
            <a:fillRect/>
          </a:stretch>
        </p:blipFill>
        <p:spPr>
          <a:xfrm>
            <a:off x="3718970" y="4978606"/>
            <a:ext cx="4320480" cy="1402722"/>
          </a:xfrm>
          <a:prstGeom prst="rect">
            <a:avLst/>
          </a:prstGeom>
        </p:spPr>
      </p:pic>
      <p:pic>
        <p:nvPicPr>
          <p:cNvPr id="8" name="Immagine 7">
            <a:extLst>
              <a:ext uri="{FF2B5EF4-FFF2-40B4-BE49-F238E27FC236}">
                <a16:creationId xmlns:a16="http://schemas.microsoft.com/office/drawing/2014/main" id="{C5291659-B296-4E75-AEF9-2CE9EFC420AD}"/>
              </a:ext>
            </a:extLst>
          </p:cNvPr>
          <p:cNvPicPr>
            <a:picLocks noChangeAspect="1"/>
          </p:cNvPicPr>
          <p:nvPr/>
        </p:nvPicPr>
        <p:blipFill>
          <a:blip r:embed="rId7"/>
          <a:stretch>
            <a:fillRect/>
          </a:stretch>
        </p:blipFill>
        <p:spPr>
          <a:xfrm>
            <a:off x="3834172" y="3826068"/>
            <a:ext cx="4211960" cy="1178550"/>
          </a:xfrm>
          <a:prstGeom prst="rect">
            <a:avLst/>
          </a:prstGeom>
        </p:spPr>
      </p:pic>
      <p:pic>
        <p:nvPicPr>
          <p:cNvPr id="10" name="Picture 8" descr="Università degli Studi di Bari Aldo Moro - Wikipedia">
            <a:extLst>
              <a:ext uri="{FF2B5EF4-FFF2-40B4-BE49-F238E27FC236}">
                <a16:creationId xmlns:a16="http://schemas.microsoft.com/office/drawing/2014/main" id="{2AB24A17-B5CE-4914-B300-CEFD8E8DA0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47619" y="902972"/>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16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604AC8-DAB2-4843-AEBA-2243AD5CDB1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C5605C8-0529-4597-9F49-04FB4AD04DB9}"/>
              </a:ext>
            </a:extLst>
          </p:cNvPr>
          <p:cNvSpPr>
            <a:spLocks noGrp="1"/>
          </p:cNvSpPr>
          <p:nvPr>
            <p:ph idx="1"/>
          </p:nvPr>
        </p:nvSpPr>
        <p:spPr/>
        <p:txBody>
          <a:bodyPr/>
          <a:lstStyle/>
          <a:p>
            <a:endParaRPr lang="it-IT"/>
          </a:p>
        </p:txBody>
      </p:sp>
      <p:sp>
        <p:nvSpPr>
          <p:cNvPr id="4" name="Segnaposto piè di pagina 3">
            <a:extLst>
              <a:ext uri="{FF2B5EF4-FFF2-40B4-BE49-F238E27FC236}">
                <a16:creationId xmlns:a16="http://schemas.microsoft.com/office/drawing/2014/main" id="{819A3B18-FB9E-4507-B539-A0A7A348C80B}"/>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17FC679A-46F3-4D08-8060-9AD0E1D5988D}"/>
              </a:ext>
            </a:extLst>
          </p:cNvPr>
          <p:cNvSpPr>
            <a:spLocks noGrp="1"/>
          </p:cNvSpPr>
          <p:nvPr>
            <p:ph type="sldNum" sz="quarter" idx="12"/>
          </p:nvPr>
        </p:nvSpPr>
        <p:spPr/>
        <p:txBody>
          <a:bodyPr/>
          <a:lstStyle/>
          <a:p>
            <a:fld id="{37004502-2F3A-433F-BEBD-C65EB10AD5E9}" type="slidenum">
              <a:rPr lang="it-IT" smtClean="0"/>
              <a:pPr/>
              <a:t>13</a:t>
            </a:fld>
            <a:endParaRPr lang="it-IT"/>
          </a:p>
        </p:txBody>
      </p:sp>
      <p:pic>
        <p:nvPicPr>
          <p:cNvPr id="6" name="Immagine 5">
            <a:extLst>
              <a:ext uri="{FF2B5EF4-FFF2-40B4-BE49-F238E27FC236}">
                <a16:creationId xmlns:a16="http://schemas.microsoft.com/office/drawing/2014/main" id="{DA80F390-99B6-49B4-A138-4219E5F02851}"/>
              </a:ext>
            </a:extLst>
          </p:cNvPr>
          <p:cNvPicPr>
            <a:picLocks noChangeAspect="1"/>
          </p:cNvPicPr>
          <p:nvPr/>
        </p:nvPicPr>
        <p:blipFill>
          <a:blip r:embed="rId2"/>
          <a:stretch>
            <a:fillRect/>
          </a:stretch>
        </p:blipFill>
        <p:spPr>
          <a:xfrm>
            <a:off x="0" y="214060"/>
            <a:ext cx="9144000" cy="6429880"/>
          </a:xfrm>
          <a:prstGeom prst="rect">
            <a:avLst/>
          </a:prstGeom>
        </p:spPr>
      </p:pic>
      <p:sp>
        <p:nvSpPr>
          <p:cNvPr id="7" name="Ovale 6">
            <a:extLst>
              <a:ext uri="{FF2B5EF4-FFF2-40B4-BE49-F238E27FC236}">
                <a16:creationId xmlns:a16="http://schemas.microsoft.com/office/drawing/2014/main" id="{C5962E9E-0DDC-4EE1-8313-4255CC249EB4}"/>
              </a:ext>
            </a:extLst>
          </p:cNvPr>
          <p:cNvSpPr/>
          <p:nvPr/>
        </p:nvSpPr>
        <p:spPr>
          <a:xfrm>
            <a:off x="4139952" y="3645024"/>
            <a:ext cx="144016" cy="504056"/>
          </a:xfrm>
          <a:prstGeom prst="ellipse">
            <a:avLst/>
          </a:prstGeom>
          <a:solidFill>
            <a:srgbClr val="FFC000">
              <a:alpha val="20000"/>
            </a:srgbClr>
          </a:solidFill>
          <a:ln>
            <a:solidFill>
              <a:srgbClr val="CC000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8" descr="Università degli Studi di Bari Aldo Moro - Wikipedia">
            <a:extLst>
              <a:ext uri="{FF2B5EF4-FFF2-40B4-BE49-F238E27FC236}">
                <a16:creationId xmlns:a16="http://schemas.microsoft.com/office/drawing/2014/main" id="{19A2FE1E-531E-4BE9-B4C9-980AB494C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0263" y="468821"/>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2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6EEA50-84DC-4605-973B-1DAFD52C7F19}"/>
              </a:ext>
            </a:extLst>
          </p:cNvPr>
          <p:cNvSpPr>
            <a:spLocks noGrp="1"/>
          </p:cNvSpPr>
          <p:nvPr>
            <p:ph type="title"/>
          </p:nvPr>
        </p:nvSpPr>
        <p:spPr>
          <a:xfrm>
            <a:off x="457200" y="274638"/>
            <a:ext cx="7355160" cy="365125"/>
          </a:xfrm>
        </p:spPr>
        <p:txBody>
          <a:bodyPr>
            <a:normAutofit fontScale="90000"/>
          </a:bodyPr>
          <a:lstStyle/>
          <a:p>
            <a:r>
              <a:rPr lang="it-IT" i="1" dirty="0">
                <a:solidFill>
                  <a:schemeClr val="accent1">
                    <a:lumMod val="60000"/>
                    <a:lumOff val="40000"/>
                  </a:schemeClr>
                </a:solidFill>
              </a:rPr>
              <a:t>Crown array </a:t>
            </a:r>
            <a:r>
              <a:rPr lang="it-IT" i="1" dirty="0" err="1">
                <a:solidFill>
                  <a:schemeClr val="accent1">
                    <a:lumMod val="60000"/>
                    <a:lumOff val="40000"/>
                  </a:schemeClr>
                </a:solidFill>
              </a:rPr>
              <a:t>at</a:t>
            </a:r>
            <a:r>
              <a:rPr lang="it-IT" i="1" dirty="0">
                <a:solidFill>
                  <a:schemeClr val="accent1">
                    <a:lumMod val="60000"/>
                    <a:lumOff val="40000"/>
                  </a:schemeClr>
                </a:solidFill>
              </a:rPr>
              <a:t> top mountains</a:t>
            </a:r>
          </a:p>
        </p:txBody>
      </p:sp>
      <p:pic>
        <p:nvPicPr>
          <p:cNvPr id="6" name="Segnaposto contenuto 5">
            <a:extLst>
              <a:ext uri="{FF2B5EF4-FFF2-40B4-BE49-F238E27FC236}">
                <a16:creationId xmlns:a16="http://schemas.microsoft.com/office/drawing/2014/main" id="{A2A59B6F-84B2-4A7C-A405-91656B49FC2C}"/>
              </a:ext>
            </a:extLst>
          </p:cNvPr>
          <p:cNvPicPr>
            <a:picLocks noGrp="1" noChangeAspect="1"/>
          </p:cNvPicPr>
          <p:nvPr>
            <p:ph idx="1"/>
          </p:nvPr>
        </p:nvPicPr>
        <p:blipFill>
          <a:blip r:embed="rId2"/>
          <a:stretch>
            <a:fillRect/>
          </a:stretch>
        </p:blipFill>
        <p:spPr>
          <a:xfrm>
            <a:off x="1547664" y="836712"/>
            <a:ext cx="5559895" cy="4025012"/>
          </a:xfrm>
          <a:prstGeom prst="rect">
            <a:avLst/>
          </a:prstGeom>
        </p:spPr>
      </p:pic>
      <p:sp>
        <p:nvSpPr>
          <p:cNvPr id="4" name="Segnaposto piè di pagina 3">
            <a:extLst>
              <a:ext uri="{FF2B5EF4-FFF2-40B4-BE49-F238E27FC236}">
                <a16:creationId xmlns:a16="http://schemas.microsoft.com/office/drawing/2014/main" id="{4AF25735-4045-46AC-9FB0-EB06D8319611}"/>
              </a:ext>
            </a:extLst>
          </p:cNvPr>
          <p:cNvSpPr>
            <a:spLocks noGrp="1"/>
          </p:cNvSpPr>
          <p:nvPr>
            <p:ph type="ftr" sz="quarter" idx="11"/>
          </p:nvPr>
        </p:nvSpPr>
        <p:spPr>
          <a:xfrm>
            <a:off x="211696" y="6400799"/>
            <a:ext cx="2671936" cy="365125"/>
          </a:xfrm>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E2B393D8-F824-4493-8F3D-D2E1451BBF23}"/>
              </a:ext>
            </a:extLst>
          </p:cNvPr>
          <p:cNvSpPr>
            <a:spLocks noGrp="1"/>
          </p:cNvSpPr>
          <p:nvPr>
            <p:ph type="sldNum" sz="quarter" idx="12"/>
          </p:nvPr>
        </p:nvSpPr>
        <p:spPr/>
        <p:txBody>
          <a:bodyPr/>
          <a:lstStyle/>
          <a:p>
            <a:fld id="{37004502-2F3A-433F-BEBD-C65EB10AD5E9}" type="slidenum">
              <a:rPr lang="it-IT" smtClean="0"/>
              <a:pPr/>
              <a:t>14</a:t>
            </a:fld>
            <a:endParaRPr lang="it-IT"/>
          </a:p>
        </p:txBody>
      </p:sp>
      <p:pic>
        <p:nvPicPr>
          <p:cNvPr id="8" name="Immagine 7">
            <a:extLst>
              <a:ext uri="{FF2B5EF4-FFF2-40B4-BE49-F238E27FC236}">
                <a16:creationId xmlns:a16="http://schemas.microsoft.com/office/drawing/2014/main" id="{4064DC4C-BA1F-41B7-9567-0D4BADC6B466}"/>
              </a:ext>
            </a:extLst>
          </p:cNvPr>
          <p:cNvPicPr>
            <a:picLocks noChangeAspect="1"/>
          </p:cNvPicPr>
          <p:nvPr/>
        </p:nvPicPr>
        <p:blipFill>
          <a:blip r:embed="rId3"/>
          <a:stretch>
            <a:fillRect/>
          </a:stretch>
        </p:blipFill>
        <p:spPr>
          <a:xfrm>
            <a:off x="1361726" y="3717032"/>
            <a:ext cx="6090231" cy="2767498"/>
          </a:xfrm>
          <a:prstGeom prst="rect">
            <a:avLst/>
          </a:prstGeom>
        </p:spPr>
      </p:pic>
      <p:pic>
        <p:nvPicPr>
          <p:cNvPr id="7" name="Picture 8" descr="Università degli Studi di Bari Aldo Moro - Wikipedia">
            <a:extLst>
              <a:ext uri="{FF2B5EF4-FFF2-40B4-BE49-F238E27FC236}">
                <a16:creationId xmlns:a16="http://schemas.microsoft.com/office/drawing/2014/main" id="{637EA79D-4267-4BC2-BADB-ED7D9D496C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457200"/>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3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2C83B-17E2-41A8-8EFF-28A30FC1D014}"/>
              </a:ext>
            </a:extLst>
          </p:cNvPr>
          <p:cNvSpPr>
            <a:spLocks noGrp="1"/>
          </p:cNvSpPr>
          <p:nvPr>
            <p:ph type="title"/>
          </p:nvPr>
        </p:nvSpPr>
        <p:spPr>
          <a:xfrm>
            <a:off x="457200" y="274638"/>
            <a:ext cx="8229600" cy="3802434"/>
          </a:xfrm>
        </p:spPr>
        <p:txBody>
          <a:bodyPr>
            <a:normAutofit fontScale="90000"/>
          </a:bodyPr>
          <a:lstStyle/>
          <a:p>
            <a:r>
              <a:rPr lang="it-IT" sz="3600" b="1" i="1" dirty="0"/>
              <a:t>A 20 </a:t>
            </a:r>
            <a:r>
              <a:rPr lang="it-IT" sz="3600" b="1" i="1" dirty="0" err="1"/>
              <a:t>years</a:t>
            </a:r>
            <a:r>
              <a:rPr lang="it-IT" sz="3600" b="1" i="1" dirty="0"/>
              <a:t> </a:t>
            </a:r>
            <a:r>
              <a:rPr lang="it-IT" sz="3600" b="1" i="1" dirty="0" err="1"/>
              <a:t>old</a:t>
            </a:r>
            <a:r>
              <a:rPr lang="it-IT" sz="3600" b="1" i="1" dirty="0"/>
              <a:t> paper</a:t>
            </a:r>
            <a:br>
              <a:rPr lang="it-IT" sz="3600" b="1" i="1" dirty="0"/>
            </a:br>
            <a:r>
              <a:rPr lang="it-IT" sz="3600" b="1" i="1" u="sng" dirty="0">
                <a:hlinkClick r:id="rId2"/>
              </a:rPr>
              <a:t>astro-</a:t>
            </a:r>
            <a:r>
              <a:rPr lang="it-IT" sz="3600" b="1" i="1" u="sng" dirty="0" err="1">
                <a:hlinkClick r:id="rId2"/>
              </a:rPr>
              <a:t>ph</a:t>
            </a:r>
            <a:r>
              <a:rPr lang="it-IT" sz="3600" b="1" i="1" u="sng" dirty="0">
                <a:hlinkClick r:id="rId2"/>
              </a:rPr>
              <a:t>/0505459</a:t>
            </a:r>
            <a:br>
              <a:rPr lang="it-IT" sz="3600" b="1" i="1" u="sng" dirty="0"/>
            </a:br>
            <a:r>
              <a:rPr lang="en-US" i="1" dirty="0"/>
              <a:t>Neutrino Astronomy beyond and beneath the Horizons </a:t>
            </a:r>
            <a:br>
              <a:rPr lang="en-US" dirty="0"/>
            </a:br>
            <a:br>
              <a:rPr lang="it-IT" dirty="0"/>
            </a:br>
            <a:endParaRPr lang="it-IT" dirty="0"/>
          </a:p>
        </p:txBody>
      </p:sp>
      <p:sp>
        <p:nvSpPr>
          <p:cNvPr id="3" name="Segnaposto contenuto 2">
            <a:extLst>
              <a:ext uri="{FF2B5EF4-FFF2-40B4-BE49-F238E27FC236}">
                <a16:creationId xmlns:a16="http://schemas.microsoft.com/office/drawing/2014/main" id="{23BD747F-34CD-48D4-A1F2-B41D462D7AC4}"/>
              </a:ext>
            </a:extLst>
          </p:cNvPr>
          <p:cNvSpPr>
            <a:spLocks noGrp="1"/>
          </p:cNvSpPr>
          <p:nvPr>
            <p:ph idx="1"/>
          </p:nvPr>
        </p:nvSpPr>
        <p:spPr>
          <a:xfrm>
            <a:off x="107504" y="3016522"/>
            <a:ext cx="8322096" cy="3004766"/>
          </a:xfrm>
        </p:spPr>
        <p:txBody>
          <a:bodyPr>
            <a:normAutofit fontScale="62500" lnSpcReduction="20000"/>
          </a:bodyPr>
          <a:lstStyle/>
          <a:p>
            <a:r>
              <a:rPr lang="it-IT" sz="2000" dirty="0"/>
              <a:t>21 </a:t>
            </a:r>
            <a:r>
              <a:rPr lang="it-IT" sz="2000" dirty="0" err="1"/>
              <a:t>May</a:t>
            </a:r>
            <a:r>
              <a:rPr lang="it-IT" sz="2000" dirty="0"/>
              <a:t>, 2005</a:t>
            </a:r>
          </a:p>
          <a:p>
            <a:r>
              <a:rPr lang="it-IT" u="sng" dirty="0">
                <a:hlinkClick r:id="rId3"/>
              </a:rPr>
              <a:t>40th </a:t>
            </a:r>
            <a:r>
              <a:rPr lang="it-IT" u="sng" dirty="0" err="1">
                <a:hlinkClick r:id="rId3"/>
              </a:rPr>
              <a:t>Rencontres</a:t>
            </a:r>
            <a:r>
              <a:rPr lang="it-IT" u="sng" dirty="0">
                <a:hlinkClick r:id="rId3"/>
              </a:rPr>
              <a:t> de </a:t>
            </a:r>
            <a:r>
              <a:rPr lang="it-IT" u="sng" dirty="0" err="1">
                <a:hlinkClick r:id="rId3"/>
              </a:rPr>
              <a:t>Moriond</a:t>
            </a:r>
            <a:r>
              <a:rPr lang="it-IT" u="sng" dirty="0">
                <a:hlinkClick r:id="rId3"/>
              </a:rPr>
              <a:t> on </a:t>
            </a:r>
            <a:r>
              <a:rPr lang="it-IT" u="sng" dirty="0" err="1">
                <a:hlinkClick r:id="rId3"/>
              </a:rPr>
              <a:t>Very</a:t>
            </a:r>
            <a:r>
              <a:rPr lang="it-IT" u="sng" dirty="0">
                <a:hlinkClick r:id="rId3"/>
              </a:rPr>
              <a:t> High Energy </a:t>
            </a:r>
            <a:r>
              <a:rPr lang="it-IT" u="sng" dirty="0" err="1">
                <a:hlinkClick r:id="rId3"/>
              </a:rPr>
              <a:t>Phenomena</a:t>
            </a:r>
            <a:r>
              <a:rPr lang="it-IT" u="sng" dirty="0">
                <a:hlinkClick r:id="rId3"/>
              </a:rPr>
              <a:t> in the </a:t>
            </a:r>
            <a:r>
              <a:rPr lang="it-IT" u="sng" dirty="0" err="1">
                <a:hlinkClick r:id="rId3"/>
              </a:rPr>
              <a:t>Universe</a:t>
            </a:r>
            <a:r>
              <a:rPr lang="it-IT" u="sng" dirty="0">
                <a:hlinkClick r:id="rId3"/>
              </a:rPr>
              <a:t> : La Thuile, </a:t>
            </a:r>
            <a:r>
              <a:rPr lang="it-IT" u="sng" dirty="0" err="1">
                <a:hlinkClick r:id="rId3"/>
              </a:rPr>
              <a:t>Italy</a:t>
            </a:r>
            <a:r>
              <a:rPr lang="it-IT" u="sng" dirty="0">
                <a:hlinkClick r:id="rId3"/>
              </a:rPr>
              <a:t>, March 12-19, 2005</a:t>
            </a:r>
            <a:r>
              <a:rPr lang="it-IT" dirty="0"/>
              <a:t>, 355-363</a:t>
            </a:r>
          </a:p>
          <a:p>
            <a:r>
              <a:rPr lang="it-IT" dirty="0" err="1">
                <a:solidFill>
                  <a:schemeClr val="accent6">
                    <a:lumMod val="50000"/>
                  </a:schemeClr>
                </a:solidFill>
              </a:rPr>
              <a:t>See</a:t>
            </a:r>
            <a:r>
              <a:rPr lang="it-IT" dirty="0">
                <a:solidFill>
                  <a:schemeClr val="accent6">
                    <a:lumMod val="50000"/>
                  </a:schemeClr>
                </a:solidFill>
              </a:rPr>
              <a:t> </a:t>
            </a:r>
            <a:r>
              <a:rPr lang="it-IT" sz="5100" dirty="0" err="1">
                <a:solidFill>
                  <a:schemeClr val="accent6">
                    <a:lumMod val="50000"/>
                  </a:schemeClr>
                </a:solidFill>
              </a:rPr>
              <a:t>also</a:t>
            </a:r>
            <a:r>
              <a:rPr lang="it-IT" sz="5100" dirty="0">
                <a:solidFill>
                  <a:schemeClr val="accent6">
                    <a:lumMod val="50000"/>
                  </a:schemeClr>
                </a:solidFill>
              </a:rPr>
              <a:t> </a:t>
            </a:r>
            <a:r>
              <a:rPr lang="it-IT" dirty="0">
                <a:solidFill>
                  <a:schemeClr val="accent6">
                    <a:lumMod val="50000"/>
                  </a:schemeClr>
                </a:solidFill>
              </a:rPr>
              <a:t>:</a:t>
            </a:r>
          </a:p>
          <a:p>
            <a:r>
              <a:rPr lang="it-IT" sz="4500" dirty="0"/>
              <a:t>DF et </a:t>
            </a:r>
            <a:r>
              <a:rPr lang="it-IT" sz="4500" dirty="0" err="1"/>
              <a:t>all</a:t>
            </a:r>
            <a:r>
              <a:rPr lang="it-IT" sz="4500" dirty="0"/>
              <a:t>: </a:t>
            </a:r>
          </a:p>
          <a:p>
            <a:r>
              <a:rPr lang="en-US" sz="4500" dirty="0">
                <a:solidFill>
                  <a:schemeClr val="accent5">
                    <a:lumMod val="75000"/>
                  </a:schemeClr>
                </a:solidFill>
              </a:rPr>
              <a:t>Cherenkov Flashes and Fluorescence Flares on Telescopes: New lights  on UHECR Spectroscopy while unveiling Neutrinos Astronomy,   2008 NIMA</a:t>
            </a:r>
            <a:endParaRPr lang="it-IT" sz="4500" dirty="0">
              <a:solidFill>
                <a:schemeClr val="accent5">
                  <a:lumMod val="75000"/>
                </a:schemeClr>
              </a:solidFill>
            </a:endParaRPr>
          </a:p>
        </p:txBody>
      </p:sp>
      <p:sp>
        <p:nvSpPr>
          <p:cNvPr id="4" name="Segnaposto piè di pagina 3">
            <a:extLst>
              <a:ext uri="{FF2B5EF4-FFF2-40B4-BE49-F238E27FC236}">
                <a16:creationId xmlns:a16="http://schemas.microsoft.com/office/drawing/2014/main" id="{495B18BC-0776-43F0-9C35-66CC83A11A7D}"/>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2AC8204F-4D99-444F-97FC-A7D8476BBC63}"/>
              </a:ext>
            </a:extLst>
          </p:cNvPr>
          <p:cNvSpPr>
            <a:spLocks noGrp="1"/>
          </p:cNvSpPr>
          <p:nvPr>
            <p:ph type="sldNum" sz="quarter" idx="12"/>
          </p:nvPr>
        </p:nvSpPr>
        <p:spPr/>
        <p:txBody>
          <a:bodyPr/>
          <a:lstStyle/>
          <a:p>
            <a:fld id="{37004502-2F3A-433F-BEBD-C65EB10AD5E9}" type="slidenum">
              <a:rPr lang="it-IT" smtClean="0"/>
              <a:pPr/>
              <a:t>15</a:t>
            </a:fld>
            <a:endParaRPr lang="it-IT"/>
          </a:p>
        </p:txBody>
      </p:sp>
      <p:pic>
        <p:nvPicPr>
          <p:cNvPr id="7" name="Picture 8" descr="Università degli Studi di Bari Aldo Moro - Wikipedia">
            <a:extLst>
              <a:ext uri="{FF2B5EF4-FFF2-40B4-BE49-F238E27FC236}">
                <a16:creationId xmlns:a16="http://schemas.microsoft.com/office/drawing/2014/main" id="{07327EC6-D560-4B65-A2BA-6CDBC201B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7031" y="437875"/>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75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363BFE-D473-4289-A95A-24610CD8B21B}"/>
              </a:ext>
            </a:extLst>
          </p:cNvPr>
          <p:cNvSpPr>
            <a:spLocks noGrp="1"/>
          </p:cNvSpPr>
          <p:nvPr>
            <p:ph type="title"/>
          </p:nvPr>
        </p:nvSpPr>
        <p:spPr/>
        <p:txBody>
          <a:bodyPr>
            <a:noAutofit/>
          </a:bodyPr>
          <a:lstStyle/>
          <a:p>
            <a:r>
              <a:rPr lang="it-IT" sz="3200" b="1" i="1" dirty="0">
                <a:solidFill>
                  <a:schemeClr val="accent1"/>
                </a:solidFill>
              </a:rPr>
              <a:t>Tau </a:t>
            </a:r>
            <a:r>
              <a:rPr lang="it-IT" sz="3200" b="1" i="1" dirty="0" err="1">
                <a:solidFill>
                  <a:schemeClr val="accent1"/>
                </a:solidFill>
              </a:rPr>
              <a:t>airshower</a:t>
            </a:r>
            <a:r>
              <a:rPr lang="it-IT" sz="3200" b="1" i="1" dirty="0">
                <a:solidFill>
                  <a:schemeClr val="accent1"/>
                </a:solidFill>
              </a:rPr>
              <a:t> </a:t>
            </a:r>
            <a:r>
              <a:rPr lang="it-IT" sz="3200" b="1" i="1" dirty="0" err="1">
                <a:solidFill>
                  <a:schemeClr val="accent1"/>
                </a:solidFill>
              </a:rPr>
              <a:t>modes</a:t>
            </a:r>
            <a:r>
              <a:rPr lang="it-IT" sz="3200" b="1" i="1" dirty="0">
                <a:solidFill>
                  <a:schemeClr val="accent1"/>
                </a:solidFill>
              </a:rPr>
              <a:t> </a:t>
            </a:r>
            <a:r>
              <a:rPr lang="it-IT" sz="3200" b="1" i="1" dirty="0" err="1">
                <a:solidFill>
                  <a:schemeClr val="accent1"/>
                </a:solidFill>
              </a:rPr>
              <a:t>at</a:t>
            </a:r>
            <a:r>
              <a:rPr lang="it-IT" sz="3200" b="1" i="1" dirty="0">
                <a:solidFill>
                  <a:schemeClr val="accent1"/>
                </a:solidFill>
              </a:rPr>
              <a:t> high </a:t>
            </a:r>
            <a:r>
              <a:rPr lang="it-IT" sz="3200" b="1" i="1" dirty="0" err="1">
                <a:solidFill>
                  <a:schemeClr val="accent1"/>
                </a:solidFill>
              </a:rPr>
              <a:t>altitudes</a:t>
            </a:r>
            <a:r>
              <a:rPr lang="it-IT" sz="3200" b="1" i="1" dirty="0">
                <a:solidFill>
                  <a:schemeClr val="accent1"/>
                </a:solidFill>
              </a:rPr>
              <a:t>: </a:t>
            </a:r>
            <a:r>
              <a:rPr lang="it-IT" sz="3200" b="1" i="1" dirty="0" err="1">
                <a:solidFill>
                  <a:schemeClr val="accent1"/>
                </a:solidFill>
              </a:rPr>
              <a:t>gamma,electrons</a:t>
            </a:r>
            <a:r>
              <a:rPr lang="it-IT" sz="3200" b="1" i="1" dirty="0">
                <a:solidFill>
                  <a:schemeClr val="accent1"/>
                </a:solidFill>
              </a:rPr>
              <a:t>, </a:t>
            </a:r>
            <a:r>
              <a:rPr lang="it-IT" sz="3200" b="1" i="1" dirty="0" err="1">
                <a:solidFill>
                  <a:schemeClr val="accent1"/>
                </a:solidFill>
              </a:rPr>
              <a:t>muons</a:t>
            </a:r>
            <a:r>
              <a:rPr lang="it-IT" sz="3200" b="1" i="1" dirty="0">
                <a:solidFill>
                  <a:schemeClr val="accent1"/>
                </a:solidFill>
              </a:rPr>
              <a:t>  (and </a:t>
            </a:r>
            <a:r>
              <a:rPr lang="it-IT" sz="3200" b="1" i="1" dirty="0" err="1">
                <a:solidFill>
                  <a:schemeClr val="accent1"/>
                </a:solidFill>
              </a:rPr>
              <a:t>their</a:t>
            </a:r>
            <a:r>
              <a:rPr lang="it-IT" sz="3200" b="1" i="1" dirty="0">
                <a:solidFill>
                  <a:schemeClr val="accent1"/>
                </a:solidFill>
              </a:rPr>
              <a:t>  bending)</a:t>
            </a:r>
          </a:p>
        </p:txBody>
      </p:sp>
      <p:sp>
        <p:nvSpPr>
          <p:cNvPr id="4" name="Segnaposto piè di pagina 3">
            <a:extLst>
              <a:ext uri="{FF2B5EF4-FFF2-40B4-BE49-F238E27FC236}">
                <a16:creationId xmlns:a16="http://schemas.microsoft.com/office/drawing/2014/main" id="{9F90B0AF-1B9F-4A75-80BB-5633310714FC}"/>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4E32A14B-AA13-4D66-915C-79EBF68634C7}"/>
              </a:ext>
            </a:extLst>
          </p:cNvPr>
          <p:cNvSpPr>
            <a:spLocks noGrp="1"/>
          </p:cNvSpPr>
          <p:nvPr>
            <p:ph type="sldNum" sz="quarter" idx="12"/>
          </p:nvPr>
        </p:nvSpPr>
        <p:spPr/>
        <p:txBody>
          <a:bodyPr/>
          <a:lstStyle/>
          <a:p>
            <a:fld id="{37004502-2F3A-433F-BEBD-C65EB10AD5E9}" type="slidenum">
              <a:rPr lang="it-IT" smtClean="0"/>
              <a:pPr/>
              <a:t>16</a:t>
            </a:fld>
            <a:endParaRPr lang="it-IT"/>
          </a:p>
        </p:txBody>
      </p:sp>
      <p:pic>
        <p:nvPicPr>
          <p:cNvPr id="2050" name="Picture 2">
            <a:extLst>
              <a:ext uri="{FF2B5EF4-FFF2-40B4-BE49-F238E27FC236}">
                <a16:creationId xmlns:a16="http://schemas.microsoft.com/office/drawing/2014/main" id="{9A007C03-4498-4185-82C1-F296E547D6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771752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versità degli Studi di Bari Aldo Moro - Wikipedia">
            <a:extLst>
              <a:ext uri="{FF2B5EF4-FFF2-40B4-BE49-F238E27FC236}">
                <a16:creationId xmlns:a16="http://schemas.microsoft.com/office/drawing/2014/main" id="{8F6FFBEB-73EB-43ED-BD3A-51DAC69670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28864"/>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1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1C8CAF-7341-4FA4-A906-EBABBB031674}"/>
              </a:ext>
            </a:extLst>
          </p:cNvPr>
          <p:cNvSpPr>
            <a:spLocks noGrp="1"/>
          </p:cNvSpPr>
          <p:nvPr>
            <p:ph type="title"/>
          </p:nvPr>
        </p:nvSpPr>
        <p:spPr>
          <a:xfrm>
            <a:off x="457200" y="136525"/>
            <a:ext cx="8075240" cy="1281113"/>
          </a:xfrm>
        </p:spPr>
        <p:txBody>
          <a:bodyPr>
            <a:noAutofit/>
          </a:bodyPr>
          <a:lstStyle/>
          <a:p>
            <a:r>
              <a:rPr lang="it-IT" sz="3200" b="1" i="1" u="sng" dirty="0">
                <a:solidFill>
                  <a:schemeClr val="accent1">
                    <a:lumMod val="75000"/>
                  </a:schemeClr>
                </a:solidFill>
              </a:rPr>
              <a:t>Tau </a:t>
            </a:r>
            <a:r>
              <a:rPr lang="it-IT" sz="3200" b="1" i="1" u="sng" dirty="0" err="1">
                <a:solidFill>
                  <a:schemeClr val="accent1">
                    <a:lumMod val="75000"/>
                  </a:schemeClr>
                </a:solidFill>
              </a:rPr>
              <a:t>airshower</a:t>
            </a:r>
            <a:r>
              <a:rPr lang="it-IT" sz="3200" b="1" i="1" u="sng" dirty="0">
                <a:solidFill>
                  <a:schemeClr val="accent1">
                    <a:lumMod val="75000"/>
                  </a:schemeClr>
                </a:solidFill>
              </a:rPr>
              <a:t> in deep Valley </a:t>
            </a:r>
            <a:br>
              <a:rPr lang="it-IT" sz="3200" b="1" i="1" u="sng" dirty="0">
                <a:solidFill>
                  <a:schemeClr val="accent1">
                    <a:lumMod val="75000"/>
                  </a:schemeClr>
                </a:solidFill>
              </a:rPr>
            </a:br>
            <a:r>
              <a:rPr lang="it-IT" sz="3200" b="1" i="1" u="sng" dirty="0">
                <a:solidFill>
                  <a:schemeClr val="accent1">
                    <a:lumMod val="75000"/>
                  </a:schemeClr>
                </a:solidFill>
              </a:rPr>
              <a:t>or </a:t>
            </a:r>
            <a:r>
              <a:rPr lang="it-IT" sz="3200" b="1" i="1" u="sng" dirty="0" err="1">
                <a:solidFill>
                  <a:schemeClr val="accent1">
                    <a:lumMod val="75000"/>
                  </a:schemeClr>
                </a:solidFill>
              </a:rPr>
              <a:t>at</a:t>
            </a:r>
            <a:r>
              <a:rPr lang="it-IT" sz="3200" b="1" i="1" u="sng" dirty="0">
                <a:solidFill>
                  <a:schemeClr val="accent1">
                    <a:lumMod val="75000"/>
                  </a:schemeClr>
                </a:solidFill>
              </a:rPr>
              <a:t> </a:t>
            </a:r>
            <a:r>
              <a:rPr lang="it-IT" sz="3200" b="1" i="1" u="sng" dirty="0" err="1">
                <a:solidFill>
                  <a:schemeClr val="accent1">
                    <a:lumMod val="75000"/>
                  </a:schemeClr>
                </a:solidFill>
              </a:rPr>
              <a:t>Horizons</a:t>
            </a:r>
            <a:endParaRPr lang="it-IT" sz="3200" b="1" i="1" u="sng" dirty="0">
              <a:solidFill>
                <a:schemeClr val="accent1">
                  <a:lumMod val="75000"/>
                </a:schemeClr>
              </a:solidFill>
            </a:endParaRPr>
          </a:p>
        </p:txBody>
      </p:sp>
      <p:pic>
        <p:nvPicPr>
          <p:cNvPr id="6" name="Segnaposto contenuto 5">
            <a:extLst>
              <a:ext uri="{FF2B5EF4-FFF2-40B4-BE49-F238E27FC236}">
                <a16:creationId xmlns:a16="http://schemas.microsoft.com/office/drawing/2014/main" id="{4C97F42C-C4F3-4A87-B32B-638B1564069B}"/>
              </a:ext>
            </a:extLst>
          </p:cNvPr>
          <p:cNvPicPr>
            <a:picLocks noGrp="1" noChangeAspect="1"/>
          </p:cNvPicPr>
          <p:nvPr>
            <p:ph idx="1"/>
          </p:nvPr>
        </p:nvPicPr>
        <p:blipFill>
          <a:blip r:embed="rId2"/>
          <a:stretch>
            <a:fillRect/>
          </a:stretch>
        </p:blipFill>
        <p:spPr>
          <a:xfrm>
            <a:off x="611560" y="1340768"/>
            <a:ext cx="7363183" cy="4864226"/>
          </a:xfrm>
          <a:prstGeom prst="rect">
            <a:avLst/>
          </a:prstGeom>
        </p:spPr>
      </p:pic>
      <p:sp>
        <p:nvSpPr>
          <p:cNvPr id="4" name="Segnaposto piè di pagina 3">
            <a:extLst>
              <a:ext uri="{FF2B5EF4-FFF2-40B4-BE49-F238E27FC236}">
                <a16:creationId xmlns:a16="http://schemas.microsoft.com/office/drawing/2014/main" id="{91AA1747-7F5F-44C8-8624-695226A2AF04}"/>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33E49F8F-9230-42A3-9830-F958B6FA3490}"/>
              </a:ext>
            </a:extLst>
          </p:cNvPr>
          <p:cNvSpPr>
            <a:spLocks noGrp="1"/>
          </p:cNvSpPr>
          <p:nvPr>
            <p:ph type="sldNum" sz="quarter" idx="12"/>
          </p:nvPr>
        </p:nvSpPr>
        <p:spPr/>
        <p:txBody>
          <a:bodyPr/>
          <a:lstStyle/>
          <a:p>
            <a:fld id="{37004502-2F3A-433F-BEBD-C65EB10AD5E9}" type="slidenum">
              <a:rPr lang="it-IT" smtClean="0"/>
              <a:pPr/>
              <a:t>17</a:t>
            </a:fld>
            <a:endParaRPr lang="it-IT"/>
          </a:p>
        </p:txBody>
      </p:sp>
      <p:pic>
        <p:nvPicPr>
          <p:cNvPr id="7" name="Picture 8" descr="Università degli Studi di Bari Aldo Moro - Wikipedia">
            <a:extLst>
              <a:ext uri="{FF2B5EF4-FFF2-40B4-BE49-F238E27FC236}">
                <a16:creationId xmlns:a16="http://schemas.microsoft.com/office/drawing/2014/main" id="{C49A0467-9FDB-422F-BFE9-B47AB6A00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9871" y="332656"/>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56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6A99DA-B5A4-45C6-BCD9-170F827B2B6D}"/>
              </a:ext>
            </a:extLst>
          </p:cNvPr>
          <p:cNvSpPr>
            <a:spLocks noGrp="1"/>
          </p:cNvSpPr>
          <p:nvPr>
            <p:ph type="title"/>
          </p:nvPr>
        </p:nvSpPr>
        <p:spPr>
          <a:xfrm>
            <a:off x="457200" y="274638"/>
            <a:ext cx="7499176" cy="1143000"/>
          </a:xfrm>
        </p:spPr>
        <p:txBody>
          <a:bodyPr/>
          <a:lstStyle/>
          <a:p>
            <a:r>
              <a:rPr lang="it-IT" b="1" i="1" u="sng" dirty="0">
                <a:solidFill>
                  <a:schemeClr val="tx2">
                    <a:lumMod val="60000"/>
                    <a:lumOff val="40000"/>
                  </a:schemeClr>
                </a:solidFill>
              </a:rPr>
              <a:t>Tau signature </a:t>
            </a:r>
            <a:r>
              <a:rPr lang="it-IT" b="1" i="1" u="sng" dirty="0" err="1">
                <a:solidFill>
                  <a:schemeClr val="tx2">
                    <a:lumMod val="60000"/>
                    <a:lumOff val="40000"/>
                  </a:schemeClr>
                </a:solidFill>
              </a:rPr>
              <a:t>mostly</a:t>
            </a:r>
            <a:r>
              <a:rPr lang="it-IT" b="1" i="1" u="sng" dirty="0">
                <a:solidFill>
                  <a:schemeClr val="tx2">
                    <a:lumMod val="60000"/>
                    <a:lumOff val="40000"/>
                  </a:schemeClr>
                </a:solidFill>
              </a:rPr>
              <a:t> </a:t>
            </a:r>
            <a:r>
              <a:rPr lang="it-IT" b="1" i="1" u="sng" dirty="0" err="1">
                <a:solidFill>
                  <a:schemeClr val="tx2">
                    <a:lumMod val="60000"/>
                    <a:lumOff val="40000"/>
                  </a:schemeClr>
                </a:solidFill>
              </a:rPr>
              <a:t>hadronic</a:t>
            </a:r>
            <a:endParaRPr lang="it-IT" b="1" i="1" u="sng" dirty="0">
              <a:solidFill>
                <a:schemeClr val="tx2">
                  <a:lumMod val="60000"/>
                  <a:lumOff val="40000"/>
                </a:schemeClr>
              </a:solidFill>
            </a:endParaRPr>
          </a:p>
        </p:txBody>
      </p:sp>
      <p:pic>
        <p:nvPicPr>
          <p:cNvPr id="6" name="Segnaposto contenuto 5">
            <a:extLst>
              <a:ext uri="{FF2B5EF4-FFF2-40B4-BE49-F238E27FC236}">
                <a16:creationId xmlns:a16="http://schemas.microsoft.com/office/drawing/2014/main" id="{EB30D6F9-D50D-44B8-AFB1-3EAACE11FE9D}"/>
              </a:ext>
            </a:extLst>
          </p:cNvPr>
          <p:cNvPicPr>
            <a:picLocks noGrp="1" noChangeAspect="1"/>
          </p:cNvPicPr>
          <p:nvPr>
            <p:ph idx="1"/>
          </p:nvPr>
        </p:nvPicPr>
        <p:blipFill>
          <a:blip r:embed="rId2"/>
          <a:stretch>
            <a:fillRect/>
          </a:stretch>
        </p:blipFill>
        <p:spPr>
          <a:xfrm>
            <a:off x="2664450" y="1129576"/>
            <a:ext cx="4211806" cy="4996587"/>
          </a:xfrm>
          <a:prstGeom prst="rect">
            <a:avLst/>
          </a:prstGeom>
        </p:spPr>
      </p:pic>
      <p:sp>
        <p:nvSpPr>
          <p:cNvPr id="4" name="Segnaposto piè di pagina 3">
            <a:extLst>
              <a:ext uri="{FF2B5EF4-FFF2-40B4-BE49-F238E27FC236}">
                <a16:creationId xmlns:a16="http://schemas.microsoft.com/office/drawing/2014/main" id="{AAC96F68-41D2-45FB-B999-3F87B36632A9}"/>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CABA8B79-650C-40E5-BA1F-0E53EB213CE2}"/>
              </a:ext>
            </a:extLst>
          </p:cNvPr>
          <p:cNvSpPr>
            <a:spLocks noGrp="1"/>
          </p:cNvSpPr>
          <p:nvPr>
            <p:ph type="sldNum" sz="quarter" idx="12"/>
          </p:nvPr>
        </p:nvSpPr>
        <p:spPr/>
        <p:txBody>
          <a:bodyPr/>
          <a:lstStyle/>
          <a:p>
            <a:fld id="{37004502-2F3A-433F-BEBD-C65EB10AD5E9}" type="slidenum">
              <a:rPr lang="it-IT" smtClean="0"/>
              <a:pPr/>
              <a:t>18</a:t>
            </a:fld>
            <a:endParaRPr lang="it-IT"/>
          </a:p>
        </p:txBody>
      </p:sp>
      <p:pic>
        <p:nvPicPr>
          <p:cNvPr id="7" name="Picture 8" descr="Università degli Studi di Bari Aldo Moro - Wikipedia">
            <a:extLst>
              <a:ext uri="{FF2B5EF4-FFF2-40B4-BE49-F238E27FC236}">
                <a16:creationId xmlns:a16="http://schemas.microsoft.com/office/drawing/2014/main" id="{3C2C6403-2CC4-4F14-98C6-B1A07BA503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3867" y="443569"/>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09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F0B2CA-A381-4AD2-A201-75124B8CAD96}"/>
              </a:ext>
            </a:extLst>
          </p:cNvPr>
          <p:cNvSpPr>
            <a:spLocks noGrp="1"/>
          </p:cNvSpPr>
          <p:nvPr>
            <p:ph type="title"/>
          </p:nvPr>
        </p:nvSpPr>
        <p:spPr>
          <a:xfrm>
            <a:off x="971600" y="296507"/>
            <a:ext cx="8496944" cy="1548317"/>
          </a:xfrm>
        </p:spPr>
        <p:txBody>
          <a:bodyPr>
            <a:noAutofit/>
          </a:bodyPr>
          <a:lstStyle/>
          <a:p>
            <a:br>
              <a:rPr lang="it-IT" sz="2400" i="1" u="sng" dirty="0">
                <a:solidFill>
                  <a:schemeClr val="tx2">
                    <a:lumMod val="60000"/>
                    <a:lumOff val="40000"/>
                  </a:schemeClr>
                </a:solidFill>
              </a:rPr>
            </a:br>
            <a:r>
              <a:rPr lang="it-IT" sz="2400" i="1" u="sng" dirty="0">
                <a:solidFill>
                  <a:schemeClr val="tx2">
                    <a:lumMod val="60000"/>
                    <a:lumOff val="40000"/>
                  </a:schemeClr>
                </a:solidFill>
              </a:rPr>
              <a:t>On-</a:t>
            </a:r>
            <a:r>
              <a:rPr lang="it-IT" sz="2400" i="1" u="sng" dirty="0" err="1">
                <a:solidFill>
                  <a:schemeClr val="tx2">
                    <a:lumMod val="60000"/>
                    <a:lumOff val="40000"/>
                  </a:schemeClr>
                </a:solidFill>
              </a:rPr>
              <a:t>going</a:t>
            </a:r>
            <a:r>
              <a:rPr lang="it-IT" sz="2400" i="1" u="sng" dirty="0">
                <a:solidFill>
                  <a:schemeClr val="tx2">
                    <a:lumMod val="60000"/>
                    <a:lumOff val="40000"/>
                  </a:schemeClr>
                </a:solidFill>
              </a:rPr>
              <a:t>: </a:t>
            </a:r>
            <a:r>
              <a:rPr lang="it-IT" sz="2400" i="1" u="sng" dirty="0" err="1">
                <a:solidFill>
                  <a:schemeClr val="tx2">
                    <a:lumMod val="60000"/>
                    <a:lumOff val="40000"/>
                  </a:schemeClr>
                </a:solidFill>
              </a:rPr>
              <a:t>Many</a:t>
            </a:r>
            <a:r>
              <a:rPr lang="it-IT" sz="2400" i="1" u="sng" dirty="0">
                <a:solidFill>
                  <a:schemeClr val="tx2">
                    <a:lumMod val="60000"/>
                    <a:lumOff val="40000"/>
                  </a:schemeClr>
                </a:solidFill>
              </a:rPr>
              <a:t> </a:t>
            </a:r>
            <a:r>
              <a:rPr lang="it-IT" sz="2400" i="1" u="sng" dirty="0" err="1">
                <a:solidFill>
                  <a:schemeClr val="tx2">
                    <a:lumMod val="60000"/>
                    <a:lumOff val="40000"/>
                  </a:schemeClr>
                </a:solidFill>
              </a:rPr>
              <a:t>proposal</a:t>
            </a:r>
            <a:r>
              <a:rPr lang="it-IT" sz="2400" i="1" u="sng" dirty="0">
                <a:solidFill>
                  <a:schemeClr val="tx2">
                    <a:lumMod val="60000"/>
                    <a:lumOff val="40000"/>
                  </a:schemeClr>
                </a:solidFill>
              </a:rPr>
              <a:t> for tau </a:t>
            </a:r>
            <a:r>
              <a:rPr lang="it-IT" sz="2400" i="1" u="sng" dirty="0" err="1">
                <a:solidFill>
                  <a:schemeClr val="tx2">
                    <a:lumMod val="60000"/>
                    <a:lumOff val="40000"/>
                  </a:schemeClr>
                </a:solidFill>
              </a:rPr>
              <a:t>airshower</a:t>
            </a:r>
            <a:br>
              <a:rPr lang="it-IT" sz="2400" i="1" u="sng" dirty="0">
                <a:solidFill>
                  <a:schemeClr val="tx2">
                    <a:lumMod val="60000"/>
                    <a:lumOff val="40000"/>
                  </a:schemeClr>
                </a:solidFill>
              </a:rPr>
            </a:br>
            <a:r>
              <a:rPr lang="it-IT" sz="2400" i="1" u="sng" dirty="0">
                <a:solidFill>
                  <a:srgbClr val="FF0000"/>
                </a:solidFill>
              </a:rPr>
              <a:t>ASHRA 2013(Taiwan), </a:t>
            </a:r>
            <a:r>
              <a:rPr lang="it-IT" sz="2400" i="1" u="sng" dirty="0" err="1">
                <a:solidFill>
                  <a:srgbClr val="FF0000"/>
                </a:solidFill>
              </a:rPr>
              <a:t>was</a:t>
            </a:r>
            <a:r>
              <a:rPr lang="it-IT" sz="2400" i="1" u="sng" dirty="0">
                <a:solidFill>
                  <a:srgbClr val="FF0000"/>
                </a:solidFill>
              </a:rPr>
              <a:t> </a:t>
            </a:r>
            <a:r>
              <a:rPr lang="it-IT" sz="2400" i="1" u="sng" dirty="0" err="1">
                <a:solidFill>
                  <a:srgbClr val="FF0000"/>
                </a:solidFill>
              </a:rPr>
              <a:t>looking</a:t>
            </a:r>
            <a:r>
              <a:rPr lang="it-IT" sz="2400" i="1" u="sng" dirty="0">
                <a:solidFill>
                  <a:srgbClr val="FF0000"/>
                </a:solidFill>
              </a:rPr>
              <a:t> «inside»</a:t>
            </a:r>
            <a:br>
              <a:rPr lang="it-IT" sz="2400" i="1" u="sng" dirty="0">
                <a:solidFill>
                  <a:srgbClr val="FF0000"/>
                </a:solidFill>
              </a:rPr>
            </a:br>
            <a:r>
              <a:rPr lang="it-IT" sz="2400" i="1" u="sng" dirty="0">
                <a:solidFill>
                  <a:srgbClr val="FF0000"/>
                </a:solidFill>
              </a:rPr>
              <a:t> </a:t>
            </a:r>
            <a:r>
              <a:rPr lang="it-IT" sz="2400" i="1" u="sng" dirty="0" err="1">
                <a:solidFill>
                  <a:srgbClr val="FF0000"/>
                </a:solidFill>
              </a:rPr>
              <a:t>it</a:t>
            </a:r>
            <a:r>
              <a:rPr lang="it-IT" sz="2400" i="1" u="sng" dirty="0">
                <a:solidFill>
                  <a:srgbClr val="FF0000"/>
                </a:solidFill>
              </a:rPr>
              <a:t> </a:t>
            </a:r>
            <a:r>
              <a:rPr lang="it-IT" sz="2400" i="1" u="sng" dirty="0" err="1">
                <a:solidFill>
                  <a:srgbClr val="FF0000"/>
                </a:solidFill>
              </a:rPr>
              <a:t>had</a:t>
            </a:r>
            <a:r>
              <a:rPr lang="it-IT" sz="2400" i="1" u="sng" dirty="0">
                <a:solidFill>
                  <a:srgbClr val="FF0000"/>
                </a:solidFill>
              </a:rPr>
              <a:t> </a:t>
            </a:r>
            <a:r>
              <a:rPr lang="it-IT" sz="2400" i="1" u="sng" dirty="0" err="1">
                <a:solidFill>
                  <a:srgbClr val="FF0000"/>
                </a:solidFill>
              </a:rPr>
              <a:t>better</a:t>
            </a:r>
            <a:r>
              <a:rPr lang="it-IT" sz="2400" i="1" u="sng" dirty="0">
                <a:solidFill>
                  <a:srgbClr val="FF0000"/>
                </a:solidFill>
              </a:rPr>
              <a:t> to look «</a:t>
            </a:r>
            <a:r>
              <a:rPr lang="it-IT" sz="2400" i="1" u="sng" dirty="0" err="1">
                <a:solidFill>
                  <a:srgbClr val="FF0000"/>
                </a:solidFill>
              </a:rPr>
              <a:t>outside</a:t>
            </a:r>
            <a:r>
              <a:rPr lang="it-IT" sz="2400" i="1" u="sng" dirty="0">
                <a:solidFill>
                  <a:srgbClr val="FF0000"/>
                </a:solidFill>
              </a:rPr>
              <a:t>»  </a:t>
            </a:r>
            <a:r>
              <a:rPr lang="it-IT" sz="2400" i="1" u="sng" dirty="0" err="1">
                <a:solidFill>
                  <a:srgbClr val="FF0000"/>
                </a:solidFill>
              </a:rPr>
              <a:t>toward</a:t>
            </a:r>
            <a:r>
              <a:rPr lang="it-IT" sz="2400" i="1" u="sng" dirty="0">
                <a:solidFill>
                  <a:srgbClr val="FF0000"/>
                </a:solidFill>
              </a:rPr>
              <a:t> </a:t>
            </a:r>
            <a:r>
              <a:rPr lang="it-IT" sz="2400" i="1" u="sng" dirty="0" err="1">
                <a:solidFill>
                  <a:srgbClr val="FF0000"/>
                </a:solidFill>
              </a:rPr>
              <a:t>horizons</a:t>
            </a:r>
            <a:r>
              <a:rPr lang="it-IT" sz="2400" i="1" u="sng" dirty="0">
                <a:solidFill>
                  <a:srgbClr val="FF0000"/>
                </a:solidFill>
              </a:rPr>
              <a:t>.</a:t>
            </a:r>
            <a:br>
              <a:rPr lang="it-IT" sz="2400" i="1" u="sng" dirty="0">
                <a:solidFill>
                  <a:srgbClr val="FF0000"/>
                </a:solidFill>
              </a:rPr>
            </a:br>
            <a:r>
              <a:rPr lang="it-IT" sz="2400" i="1" u="sng" dirty="0">
                <a:solidFill>
                  <a:schemeClr val="tx2">
                    <a:lumMod val="60000"/>
                    <a:lumOff val="40000"/>
                  </a:schemeClr>
                </a:solidFill>
              </a:rPr>
              <a:t>Beacon 2018 (USA),</a:t>
            </a:r>
            <a:r>
              <a:rPr lang="it-IT" sz="2400" i="1" u="sng" dirty="0" err="1">
                <a:solidFill>
                  <a:schemeClr val="tx2">
                    <a:lumMod val="60000"/>
                    <a:lumOff val="40000"/>
                  </a:schemeClr>
                </a:solidFill>
              </a:rPr>
              <a:t>also</a:t>
            </a:r>
            <a:r>
              <a:rPr lang="it-IT" sz="2400" i="1" u="sng" dirty="0">
                <a:solidFill>
                  <a:schemeClr val="tx2">
                    <a:lumMod val="60000"/>
                    <a:lumOff val="40000"/>
                  </a:schemeClr>
                </a:solidFill>
              </a:rPr>
              <a:t> to mountains and  </a:t>
            </a:r>
            <a:r>
              <a:rPr lang="it-IT" sz="2400" i="1" u="sng" dirty="0" err="1">
                <a:solidFill>
                  <a:schemeClr val="tx2">
                    <a:lumMod val="60000"/>
                    <a:lumOff val="40000"/>
                  </a:schemeClr>
                </a:solidFill>
              </a:rPr>
              <a:t>edges</a:t>
            </a:r>
            <a:r>
              <a:rPr lang="it-IT" sz="2400" i="1" u="sng" dirty="0">
                <a:solidFill>
                  <a:schemeClr val="tx2">
                    <a:lumMod val="60000"/>
                    <a:lumOff val="40000"/>
                  </a:schemeClr>
                </a:solidFill>
              </a:rPr>
              <a:t>.</a:t>
            </a:r>
            <a:br>
              <a:rPr lang="it-IT" sz="2400" i="1" u="sng" dirty="0">
                <a:solidFill>
                  <a:schemeClr val="tx2">
                    <a:lumMod val="60000"/>
                    <a:lumOff val="40000"/>
                  </a:schemeClr>
                </a:solidFill>
              </a:rPr>
            </a:br>
            <a:br>
              <a:rPr lang="it-IT" sz="3200" i="1" u="sng" dirty="0">
                <a:solidFill>
                  <a:schemeClr val="tx2">
                    <a:lumMod val="60000"/>
                    <a:lumOff val="40000"/>
                  </a:schemeClr>
                </a:solidFill>
              </a:rPr>
            </a:br>
            <a:endParaRPr lang="it-IT" sz="3200" i="1" u="sng" dirty="0">
              <a:solidFill>
                <a:schemeClr val="tx2">
                  <a:lumMod val="60000"/>
                  <a:lumOff val="40000"/>
                </a:schemeClr>
              </a:solidFill>
            </a:endParaRPr>
          </a:p>
        </p:txBody>
      </p:sp>
      <p:sp>
        <p:nvSpPr>
          <p:cNvPr id="4" name="Segnaposto piè di pagina 3">
            <a:extLst>
              <a:ext uri="{FF2B5EF4-FFF2-40B4-BE49-F238E27FC236}">
                <a16:creationId xmlns:a16="http://schemas.microsoft.com/office/drawing/2014/main" id="{E845DC6F-C504-4450-B227-3D1D8EA82AB3}"/>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0516210B-0D11-4199-AEB2-D661DCC7CF04}"/>
              </a:ext>
            </a:extLst>
          </p:cNvPr>
          <p:cNvSpPr>
            <a:spLocks noGrp="1"/>
          </p:cNvSpPr>
          <p:nvPr>
            <p:ph type="sldNum" sz="quarter" idx="12"/>
          </p:nvPr>
        </p:nvSpPr>
        <p:spPr/>
        <p:txBody>
          <a:bodyPr/>
          <a:lstStyle/>
          <a:p>
            <a:fld id="{37004502-2F3A-433F-BEBD-C65EB10AD5E9}" type="slidenum">
              <a:rPr lang="it-IT" smtClean="0"/>
              <a:pPr/>
              <a:t>19</a:t>
            </a:fld>
            <a:endParaRPr lang="it-IT"/>
          </a:p>
        </p:txBody>
      </p:sp>
      <p:pic>
        <p:nvPicPr>
          <p:cNvPr id="1026" name="Picture 2">
            <a:extLst>
              <a:ext uri="{FF2B5EF4-FFF2-40B4-BE49-F238E27FC236}">
                <a16:creationId xmlns:a16="http://schemas.microsoft.com/office/drawing/2014/main" id="{B2AD5D52-C3FF-4867-9DE6-FC65EC53A3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2714151"/>
            <a:ext cx="5849111" cy="3662981"/>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56ECFEA3-1EFF-42DD-9C7C-7B3E24F8CBC1}"/>
              </a:ext>
            </a:extLst>
          </p:cNvPr>
          <p:cNvPicPr>
            <a:picLocks noChangeAspect="1"/>
          </p:cNvPicPr>
          <p:nvPr/>
        </p:nvPicPr>
        <p:blipFill>
          <a:blip r:embed="rId3"/>
          <a:stretch>
            <a:fillRect/>
          </a:stretch>
        </p:blipFill>
        <p:spPr>
          <a:xfrm>
            <a:off x="2267744" y="1414080"/>
            <a:ext cx="4608512" cy="1112257"/>
          </a:xfrm>
          <a:prstGeom prst="rect">
            <a:avLst/>
          </a:prstGeom>
        </p:spPr>
      </p:pic>
      <p:pic>
        <p:nvPicPr>
          <p:cNvPr id="7" name="Immagine 6">
            <a:extLst>
              <a:ext uri="{FF2B5EF4-FFF2-40B4-BE49-F238E27FC236}">
                <a16:creationId xmlns:a16="http://schemas.microsoft.com/office/drawing/2014/main" id="{C0AE7695-A460-41FA-B559-8A5BA13306FE}"/>
              </a:ext>
            </a:extLst>
          </p:cNvPr>
          <p:cNvPicPr>
            <a:picLocks noChangeAspect="1"/>
          </p:cNvPicPr>
          <p:nvPr/>
        </p:nvPicPr>
        <p:blipFill>
          <a:blip r:embed="rId4"/>
          <a:stretch>
            <a:fillRect/>
          </a:stretch>
        </p:blipFill>
        <p:spPr>
          <a:xfrm>
            <a:off x="35496" y="188640"/>
            <a:ext cx="2125609" cy="2451018"/>
          </a:xfrm>
          <a:prstGeom prst="rect">
            <a:avLst/>
          </a:prstGeom>
        </p:spPr>
      </p:pic>
      <p:pic>
        <p:nvPicPr>
          <p:cNvPr id="10" name="Immagine 9">
            <a:extLst>
              <a:ext uri="{FF2B5EF4-FFF2-40B4-BE49-F238E27FC236}">
                <a16:creationId xmlns:a16="http://schemas.microsoft.com/office/drawing/2014/main" id="{BC89BE9F-5AAE-4875-93FE-01E941D8097A}"/>
              </a:ext>
            </a:extLst>
          </p:cNvPr>
          <p:cNvPicPr>
            <a:picLocks noChangeAspect="1"/>
          </p:cNvPicPr>
          <p:nvPr/>
        </p:nvPicPr>
        <p:blipFill>
          <a:blip r:embed="rId5"/>
          <a:stretch>
            <a:fillRect/>
          </a:stretch>
        </p:blipFill>
        <p:spPr>
          <a:xfrm>
            <a:off x="35496" y="2996952"/>
            <a:ext cx="2853015" cy="1856697"/>
          </a:xfrm>
          <a:prstGeom prst="rect">
            <a:avLst/>
          </a:prstGeom>
        </p:spPr>
      </p:pic>
      <p:pic>
        <p:nvPicPr>
          <p:cNvPr id="9" name="Picture 8" descr="Università degli Studi di Bari Aldo Moro - Wikipedia">
            <a:extLst>
              <a:ext uri="{FF2B5EF4-FFF2-40B4-BE49-F238E27FC236}">
                <a16:creationId xmlns:a16="http://schemas.microsoft.com/office/drawing/2014/main" id="{212A6E20-8A02-4755-9566-3360378CFB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0392" y="1614427"/>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65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719C6B-3AD1-4100-BC94-D0B6D9F8B43F}"/>
              </a:ext>
            </a:extLst>
          </p:cNvPr>
          <p:cNvSpPr>
            <a:spLocks noGrp="1"/>
          </p:cNvSpPr>
          <p:nvPr>
            <p:ph type="title"/>
          </p:nvPr>
        </p:nvSpPr>
        <p:spPr>
          <a:xfrm>
            <a:off x="457200" y="274638"/>
            <a:ext cx="6419056" cy="932655"/>
          </a:xfrm>
        </p:spPr>
        <p:txBody>
          <a:bodyPr>
            <a:normAutofit fontScale="90000"/>
          </a:bodyPr>
          <a:lstStyle/>
          <a:p>
            <a:r>
              <a:rPr lang="it-IT" sz="2800" dirty="0"/>
              <a:t> </a:t>
            </a:r>
            <a:r>
              <a:rPr lang="it-IT" sz="3100" b="1" i="1" dirty="0">
                <a:solidFill>
                  <a:schemeClr val="accent1">
                    <a:lumMod val="75000"/>
                  </a:schemeClr>
                </a:solidFill>
              </a:rPr>
              <a:t>The last news trigger</a:t>
            </a:r>
            <a:r>
              <a:rPr lang="it-IT" sz="3100" b="1" i="1" dirty="0">
                <a:solidFill>
                  <a:schemeClr val="accent1">
                    <a:lumMod val="60000"/>
                    <a:lumOff val="40000"/>
                  </a:schemeClr>
                </a:solidFill>
              </a:rPr>
              <a:t>:   ARCA </a:t>
            </a:r>
            <a:r>
              <a:rPr lang="it-IT" sz="3100" b="1" i="1" dirty="0">
                <a:solidFill>
                  <a:schemeClr val="accent1">
                    <a:lumMod val="75000"/>
                  </a:schemeClr>
                </a:solidFill>
              </a:rPr>
              <a:t>230313A, </a:t>
            </a:r>
            <a:br>
              <a:rPr lang="it-IT" sz="3100" b="1" i="1" dirty="0">
                <a:solidFill>
                  <a:schemeClr val="accent1">
                    <a:lumMod val="75000"/>
                  </a:schemeClr>
                </a:solidFill>
              </a:rPr>
            </a:br>
            <a:r>
              <a:rPr lang="it-IT" sz="3100" b="1" i="1" dirty="0">
                <a:solidFill>
                  <a:schemeClr val="accent1">
                    <a:lumMod val="60000"/>
                    <a:lumOff val="40000"/>
                  </a:schemeClr>
                </a:solidFill>
              </a:rPr>
              <a:t> the </a:t>
            </a:r>
            <a:r>
              <a:rPr lang="it-IT" sz="3100" b="1" i="1" dirty="0" err="1">
                <a:solidFill>
                  <a:schemeClr val="accent1">
                    <a:lumMod val="60000"/>
                    <a:lumOff val="40000"/>
                  </a:schemeClr>
                </a:solidFill>
              </a:rPr>
              <a:t>largest</a:t>
            </a:r>
            <a:r>
              <a:rPr lang="it-IT" sz="3100" b="1" i="1" dirty="0">
                <a:solidFill>
                  <a:schemeClr val="accent1">
                    <a:lumMod val="60000"/>
                    <a:lumOff val="40000"/>
                  </a:schemeClr>
                </a:solidFill>
              </a:rPr>
              <a:t> neutrino event ?</a:t>
            </a:r>
            <a:endParaRPr lang="it-IT" sz="2800" b="1" i="1" dirty="0">
              <a:solidFill>
                <a:schemeClr val="accent1">
                  <a:lumMod val="60000"/>
                  <a:lumOff val="40000"/>
                </a:schemeClr>
              </a:solidFill>
            </a:endParaRPr>
          </a:p>
        </p:txBody>
      </p:sp>
      <p:pic>
        <p:nvPicPr>
          <p:cNvPr id="6" name="Segnaposto contenuto 5">
            <a:extLst>
              <a:ext uri="{FF2B5EF4-FFF2-40B4-BE49-F238E27FC236}">
                <a16:creationId xmlns:a16="http://schemas.microsoft.com/office/drawing/2014/main" id="{3D47C702-B751-4104-9734-F0016B372E85}"/>
              </a:ext>
            </a:extLst>
          </p:cNvPr>
          <p:cNvPicPr>
            <a:picLocks noGrp="1" noChangeAspect="1"/>
          </p:cNvPicPr>
          <p:nvPr>
            <p:ph idx="1"/>
          </p:nvPr>
        </p:nvPicPr>
        <p:blipFill>
          <a:blip r:embed="rId2"/>
          <a:stretch>
            <a:fillRect/>
          </a:stretch>
        </p:blipFill>
        <p:spPr>
          <a:xfrm>
            <a:off x="611560" y="1207293"/>
            <a:ext cx="7488832" cy="5339910"/>
          </a:xfrm>
          <a:prstGeom prst="rect">
            <a:avLst/>
          </a:prstGeom>
        </p:spPr>
      </p:pic>
      <p:sp>
        <p:nvSpPr>
          <p:cNvPr id="4" name="Segnaposto piè di pagina 3">
            <a:extLst>
              <a:ext uri="{FF2B5EF4-FFF2-40B4-BE49-F238E27FC236}">
                <a16:creationId xmlns:a16="http://schemas.microsoft.com/office/drawing/2014/main" id="{50BC2952-BCBA-417D-8C0B-BAE43AF2EBEF}"/>
              </a:ext>
            </a:extLst>
          </p:cNvPr>
          <p:cNvSpPr>
            <a:spLocks noGrp="1"/>
          </p:cNvSpPr>
          <p:nvPr>
            <p:ph type="ftr" sz="quarter" idx="11"/>
          </p:nvPr>
        </p:nvSpPr>
        <p:spPr/>
        <p:txBody>
          <a:bodyPr/>
          <a:lstStyle/>
          <a:p>
            <a:r>
              <a:rPr lang="it-IT" dirty="0"/>
              <a:t>Hundred-PeV-Tau-fargion-26-may-12.15</a:t>
            </a:r>
          </a:p>
        </p:txBody>
      </p:sp>
      <p:sp>
        <p:nvSpPr>
          <p:cNvPr id="5" name="Segnaposto numero diapositiva 4">
            <a:extLst>
              <a:ext uri="{FF2B5EF4-FFF2-40B4-BE49-F238E27FC236}">
                <a16:creationId xmlns:a16="http://schemas.microsoft.com/office/drawing/2014/main" id="{0097FCDC-FDD4-4C0D-BCA5-478C836A07AC}"/>
              </a:ext>
            </a:extLst>
          </p:cNvPr>
          <p:cNvSpPr>
            <a:spLocks noGrp="1"/>
          </p:cNvSpPr>
          <p:nvPr>
            <p:ph type="sldNum" sz="quarter" idx="12"/>
          </p:nvPr>
        </p:nvSpPr>
        <p:spPr/>
        <p:txBody>
          <a:bodyPr/>
          <a:lstStyle/>
          <a:p>
            <a:fld id="{37004502-2F3A-433F-BEBD-C65EB10AD5E9}" type="slidenum">
              <a:rPr lang="it-IT" smtClean="0"/>
              <a:pPr/>
              <a:t>2</a:t>
            </a:fld>
            <a:endParaRPr lang="it-IT"/>
          </a:p>
        </p:txBody>
      </p:sp>
      <p:pic>
        <p:nvPicPr>
          <p:cNvPr id="7" name="Picture 8" descr="Università degli Studi di Bari Aldo Moro - Wikipedia">
            <a:extLst>
              <a:ext uri="{FF2B5EF4-FFF2-40B4-BE49-F238E27FC236}">
                <a16:creationId xmlns:a16="http://schemas.microsoft.com/office/drawing/2014/main" id="{4CDF5FB6-D4DB-418A-B5DE-9FF954CE3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10797"/>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13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12CD16-7217-4FBB-BA2A-1E88911E20D5}"/>
              </a:ext>
            </a:extLst>
          </p:cNvPr>
          <p:cNvSpPr>
            <a:spLocks noGrp="1"/>
          </p:cNvSpPr>
          <p:nvPr>
            <p:ph type="title"/>
          </p:nvPr>
        </p:nvSpPr>
        <p:spPr/>
        <p:txBody>
          <a:bodyPr>
            <a:noAutofit/>
          </a:bodyPr>
          <a:lstStyle/>
          <a:p>
            <a:r>
              <a:rPr lang="it-IT" sz="3600" b="1" i="1" u="sng" dirty="0">
                <a:solidFill>
                  <a:schemeClr val="accent1">
                    <a:lumMod val="75000"/>
                  </a:schemeClr>
                </a:solidFill>
              </a:rPr>
              <a:t>Future GRAND array,  radio </a:t>
            </a:r>
            <a:r>
              <a:rPr lang="it-IT" sz="3600" b="1" i="1" u="sng" dirty="0" err="1">
                <a:solidFill>
                  <a:schemeClr val="accent1">
                    <a:lumMod val="75000"/>
                  </a:schemeClr>
                </a:solidFill>
              </a:rPr>
              <a:t>at</a:t>
            </a:r>
            <a:r>
              <a:rPr lang="it-IT" sz="3600" b="1" i="1" u="sng" dirty="0">
                <a:solidFill>
                  <a:schemeClr val="accent1">
                    <a:lumMod val="75000"/>
                  </a:schemeClr>
                </a:solidFill>
              </a:rPr>
              <a:t> mountains</a:t>
            </a:r>
          </a:p>
        </p:txBody>
      </p:sp>
      <p:sp>
        <p:nvSpPr>
          <p:cNvPr id="4" name="Segnaposto piè di pagina 3">
            <a:extLst>
              <a:ext uri="{FF2B5EF4-FFF2-40B4-BE49-F238E27FC236}">
                <a16:creationId xmlns:a16="http://schemas.microsoft.com/office/drawing/2014/main" id="{E6911020-85C6-45D5-8D04-E80BD61335A8}"/>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9259FFA5-1539-4B36-A904-1BD9C5354151}"/>
              </a:ext>
            </a:extLst>
          </p:cNvPr>
          <p:cNvSpPr>
            <a:spLocks noGrp="1"/>
          </p:cNvSpPr>
          <p:nvPr>
            <p:ph type="sldNum" sz="quarter" idx="12"/>
          </p:nvPr>
        </p:nvSpPr>
        <p:spPr/>
        <p:txBody>
          <a:bodyPr/>
          <a:lstStyle/>
          <a:p>
            <a:fld id="{37004502-2F3A-433F-BEBD-C65EB10AD5E9}" type="slidenum">
              <a:rPr lang="it-IT" smtClean="0"/>
              <a:pPr/>
              <a:t>20</a:t>
            </a:fld>
            <a:endParaRPr lang="it-IT"/>
          </a:p>
        </p:txBody>
      </p:sp>
      <p:pic>
        <p:nvPicPr>
          <p:cNvPr id="3074" name="Picture 2" descr="Earth skimming The Giant Radio Array for Neutrino Detection experiment proposes to use mountains as targets for ultra-high-energy tau neutrinos. Credit: GRAND Collab.">
            <a:extLst>
              <a:ext uri="{FF2B5EF4-FFF2-40B4-BE49-F238E27FC236}">
                <a16:creationId xmlns:a16="http://schemas.microsoft.com/office/drawing/2014/main" id="{E5102A09-6F68-4BE8-9FEF-F2DCBC8F33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5291" y="1600200"/>
            <a:ext cx="671341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versità degli Studi di Bari Aldo Moro - Wikipedia">
            <a:extLst>
              <a:ext uri="{FF2B5EF4-FFF2-40B4-BE49-F238E27FC236}">
                <a16:creationId xmlns:a16="http://schemas.microsoft.com/office/drawing/2014/main" id="{0E87C028-7D7B-40E8-9F96-63520FC984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393654"/>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04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9C999C-17C2-4E90-8402-EE27D4956C57}"/>
              </a:ext>
            </a:extLst>
          </p:cNvPr>
          <p:cNvSpPr>
            <a:spLocks noGrp="1"/>
          </p:cNvSpPr>
          <p:nvPr>
            <p:ph type="title"/>
          </p:nvPr>
        </p:nvSpPr>
        <p:spPr>
          <a:xfrm>
            <a:off x="457200" y="274638"/>
            <a:ext cx="8291264" cy="2490618"/>
          </a:xfrm>
        </p:spPr>
        <p:txBody>
          <a:bodyPr>
            <a:normAutofit fontScale="90000"/>
          </a:bodyPr>
          <a:lstStyle/>
          <a:p>
            <a:r>
              <a:rPr lang="it-IT" sz="4000" b="1" i="1" dirty="0">
                <a:solidFill>
                  <a:schemeClr val="tx2">
                    <a:lumMod val="60000"/>
                    <a:lumOff val="40000"/>
                  </a:schemeClr>
                </a:solidFill>
              </a:rPr>
              <a:t>Future </a:t>
            </a:r>
            <a:r>
              <a:rPr lang="it-IT" sz="4000" b="1" i="1" dirty="0" err="1">
                <a:solidFill>
                  <a:schemeClr val="tx2">
                    <a:lumMod val="60000"/>
                    <a:lumOff val="40000"/>
                  </a:schemeClr>
                </a:solidFill>
              </a:rPr>
              <a:t>detection</a:t>
            </a:r>
            <a:r>
              <a:rPr lang="it-IT" sz="4000" b="1" i="1" dirty="0">
                <a:solidFill>
                  <a:schemeClr val="tx2">
                    <a:lumMod val="60000"/>
                    <a:lumOff val="40000"/>
                  </a:schemeClr>
                </a:solidFill>
              </a:rPr>
              <a:t> of tau </a:t>
            </a:r>
            <a:r>
              <a:rPr lang="it-IT" sz="4000" b="1" i="1" dirty="0" err="1">
                <a:solidFill>
                  <a:schemeClr val="tx2">
                    <a:lumMod val="60000"/>
                    <a:lumOff val="40000"/>
                  </a:schemeClr>
                </a:solidFill>
              </a:rPr>
              <a:t>airshower</a:t>
            </a:r>
            <a:r>
              <a:rPr lang="it-IT" sz="4000" b="1" i="1" dirty="0">
                <a:solidFill>
                  <a:schemeClr val="tx2">
                    <a:lumMod val="60000"/>
                    <a:lumOff val="40000"/>
                  </a:schemeClr>
                </a:solidFill>
              </a:rPr>
              <a:t> from the </a:t>
            </a:r>
            <a:r>
              <a:rPr lang="it-IT" sz="4000" b="1" i="1" dirty="0" err="1">
                <a:solidFill>
                  <a:schemeClr val="tx2">
                    <a:lumMod val="60000"/>
                    <a:lumOff val="40000"/>
                  </a:schemeClr>
                </a:solidFill>
              </a:rPr>
              <a:t>sky</a:t>
            </a:r>
            <a:r>
              <a:rPr lang="it-IT" sz="4000" b="1" i="1" dirty="0">
                <a:solidFill>
                  <a:schemeClr val="tx2">
                    <a:lumMod val="60000"/>
                    <a:lumOff val="40000"/>
                  </a:schemeClr>
                </a:solidFill>
              </a:rPr>
              <a:t> :</a:t>
            </a:r>
            <a:br>
              <a:rPr lang="it-IT" sz="4000" b="1" i="1" dirty="0">
                <a:solidFill>
                  <a:schemeClr val="tx2">
                    <a:lumMod val="60000"/>
                    <a:lumOff val="40000"/>
                  </a:schemeClr>
                </a:solidFill>
              </a:rPr>
            </a:br>
            <a:r>
              <a:rPr lang="it-IT" sz="4000" b="1" i="1" dirty="0">
                <a:solidFill>
                  <a:schemeClr val="tx2">
                    <a:lumMod val="60000"/>
                    <a:lumOff val="40000"/>
                  </a:schemeClr>
                </a:solidFill>
              </a:rPr>
              <a:t> POEMMA– JEM EUSO</a:t>
            </a:r>
            <a:br>
              <a:rPr lang="it-IT" sz="4000" b="1" i="1" dirty="0">
                <a:solidFill>
                  <a:schemeClr val="tx2">
                    <a:lumMod val="60000"/>
                    <a:lumOff val="40000"/>
                  </a:schemeClr>
                </a:solidFill>
              </a:rPr>
            </a:br>
            <a:r>
              <a:rPr lang="it-IT" sz="4000" b="1" i="1" dirty="0" err="1">
                <a:solidFill>
                  <a:schemeClr val="tx2">
                    <a:lumMod val="60000"/>
                    <a:lumOff val="40000"/>
                  </a:schemeClr>
                </a:solidFill>
              </a:rPr>
              <a:t>satellites</a:t>
            </a:r>
            <a:r>
              <a:rPr lang="it-IT" sz="4000" b="1" i="1" dirty="0">
                <a:solidFill>
                  <a:schemeClr val="tx2">
                    <a:lumMod val="60000"/>
                    <a:lumOff val="40000"/>
                  </a:schemeClr>
                </a:solidFill>
              </a:rPr>
              <a:t> and balloons</a:t>
            </a:r>
            <a:br>
              <a:rPr lang="it-IT" dirty="0"/>
            </a:br>
            <a:endParaRPr lang="it-IT" b="1" i="1" dirty="0">
              <a:solidFill>
                <a:schemeClr val="accent5">
                  <a:lumMod val="75000"/>
                </a:schemeClr>
              </a:solidFill>
            </a:endParaRPr>
          </a:p>
        </p:txBody>
      </p:sp>
      <p:pic>
        <p:nvPicPr>
          <p:cNvPr id="6" name="Segnaposto contenuto 5">
            <a:extLst>
              <a:ext uri="{FF2B5EF4-FFF2-40B4-BE49-F238E27FC236}">
                <a16:creationId xmlns:a16="http://schemas.microsoft.com/office/drawing/2014/main" id="{8F7DF03C-BB12-48BA-955D-AE528AD54CE0}"/>
              </a:ext>
            </a:extLst>
          </p:cNvPr>
          <p:cNvPicPr>
            <a:picLocks noGrp="1" noChangeAspect="1"/>
          </p:cNvPicPr>
          <p:nvPr>
            <p:ph idx="1"/>
          </p:nvPr>
        </p:nvPicPr>
        <p:blipFill>
          <a:blip r:embed="rId2"/>
          <a:stretch>
            <a:fillRect/>
          </a:stretch>
        </p:blipFill>
        <p:spPr>
          <a:xfrm>
            <a:off x="-1" y="2964085"/>
            <a:ext cx="4473694" cy="2697163"/>
          </a:xfrm>
          <a:prstGeom prst="rect">
            <a:avLst/>
          </a:prstGeom>
        </p:spPr>
      </p:pic>
      <p:sp>
        <p:nvSpPr>
          <p:cNvPr id="4" name="Segnaposto piè di pagina 3">
            <a:extLst>
              <a:ext uri="{FF2B5EF4-FFF2-40B4-BE49-F238E27FC236}">
                <a16:creationId xmlns:a16="http://schemas.microsoft.com/office/drawing/2014/main" id="{9A60EFB6-0AF3-48DC-B8A3-419C4DCB657E}"/>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C8A14984-9616-4B7B-80CC-0C64FE3240F5}"/>
              </a:ext>
            </a:extLst>
          </p:cNvPr>
          <p:cNvSpPr>
            <a:spLocks noGrp="1"/>
          </p:cNvSpPr>
          <p:nvPr>
            <p:ph type="sldNum" sz="quarter" idx="12"/>
          </p:nvPr>
        </p:nvSpPr>
        <p:spPr/>
        <p:txBody>
          <a:bodyPr/>
          <a:lstStyle/>
          <a:p>
            <a:fld id="{37004502-2F3A-433F-BEBD-C65EB10AD5E9}" type="slidenum">
              <a:rPr lang="it-IT" smtClean="0"/>
              <a:pPr/>
              <a:t>21</a:t>
            </a:fld>
            <a:endParaRPr lang="it-IT"/>
          </a:p>
        </p:txBody>
      </p:sp>
      <p:sp>
        <p:nvSpPr>
          <p:cNvPr id="7" name="Rettangolo 6">
            <a:extLst>
              <a:ext uri="{FF2B5EF4-FFF2-40B4-BE49-F238E27FC236}">
                <a16:creationId xmlns:a16="http://schemas.microsoft.com/office/drawing/2014/main" id="{3DC5E6E3-CBE0-49B5-9F9C-18B3FAE567DE}"/>
              </a:ext>
            </a:extLst>
          </p:cNvPr>
          <p:cNvSpPr/>
          <p:nvPr/>
        </p:nvSpPr>
        <p:spPr>
          <a:xfrm>
            <a:off x="2958545" y="3244334"/>
            <a:ext cx="3226909" cy="369332"/>
          </a:xfrm>
          <a:prstGeom prst="rect">
            <a:avLst/>
          </a:prstGeom>
        </p:spPr>
        <p:txBody>
          <a:bodyPr wrap="none">
            <a:spAutoFit/>
          </a:bodyPr>
          <a:lstStyle/>
          <a:p>
            <a:r>
              <a:rPr lang="it-IT" dirty="0">
                <a:solidFill>
                  <a:srgbClr val="FFFFFF"/>
                </a:solidFill>
                <a:latin typeface="Segoe UI" panose="020B0502040204020203" pitchFamily="34" charset="0"/>
              </a:rPr>
              <a:t>POEMMAToO_Oct_2_2020.pdf</a:t>
            </a:r>
            <a:endParaRPr lang="it-IT" dirty="0"/>
          </a:p>
        </p:txBody>
      </p:sp>
      <p:pic>
        <p:nvPicPr>
          <p:cNvPr id="3" name="Immagine 2">
            <a:extLst>
              <a:ext uri="{FF2B5EF4-FFF2-40B4-BE49-F238E27FC236}">
                <a16:creationId xmlns:a16="http://schemas.microsoft.com/office/drawing/2014/main" id="{A5705CC3-7A51-4A0A-B1E1-B4A6F1AD6064}"/>
              </a:ext>
            </a:extLst>
          </p:cNvPr>
          <p:cNvPicPr>
            <a:picLocks noChangeAspect="1"/>
          </p:cNvPicPr>
          <p:nvPr/>
        </p:nvPicPr>
        <p:blipFill>
          <a:blip r:embed="rId3"/>
          <a:stretch>
            <a:fillRect/>
          </a:stretch>
        </p:blipFill>
        <p:spPr>
          <a:xfrm>
            <a:off x="4670308" y="2703041"/>
            <a:ext cx="4203711" cy="3174231"/>
          </a:xfrm>
          <a:prstGeom prst="rect">
            <a:avLst/>
          </a:prstGeom>
        </p:spPr>
      </p:pic>
      <p:pic>
        <p:nvPicPr>
          <p:cNvPr id="8" name="Picture 8" descr="Università degli Studi di Bari Aldo Moro - Wikipedia">
            <a:extLst>
              <a:ext uri="{FF2B5EF4-FFF2-40B4-BE49-F238E27FC236}">
                <a16:creationId xmlns:a16="http://schemas.microsoft.com/office/drawing/2014/main" id="{801C509F-E27B-45F0-9407-6A5058E6C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619" y="902972"/>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50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6A6FC7-A169-45CC-8897-84E5A4B19593}"/>
              </a:ext>
            </a:extLst>
          </p:cNvPr>
          <p:cNvSpPr>
            <a:spLocks noGrp="1"/>
          </p:cNvSpPr>
          <p:nvPr>
            <p:ph type="title"/>
          </p:nvPr>
        </p:nvSpPr>
        <p:spPr>
          <a:xfrm>
            <a:off x="-108520" y="274638"/>
            <a:ext cx="8795320" cy="1930226"/>
          </a:xfrm>
        </p:spPr>
        <p:txBody>
          <a:bodyPr>
            <a:normAutofit/>
          </a:bodyPr>
          <a:lstStyle/>
          <a:p>
            <a:r>
              <a:rPr lang="it-IT" sz="3600" b="1" i="1" dirty="0" err="1">
                <a:solidFill>
                  <a:schemeClr val="tx2">
                    <a:lumMod val="60000"/>
                    <a:lumOff val="40000"/>
                  </a:schemeClr>
                </a:solidFill>
              </a:rPr>
              <a:t>Auger</a:t>
            </a:r>
            <a:r>
              <a:rPr lang="it-IT" sz="3600" b="1" i="1" dirty="0">
                <a:solidFill>
                  <a:schemeClr val="tx2">
                    <a:lumMod val="60000"/>
                    <a:lumOff val="40000"/>
                  </a:schemeClr>
                </a:solidFill>
              </a:rPr>
              <a:t>, 3000 </a:t>
            </a:r>
            <a:r>
              <a:rPr lang="it-IT" sz="3600" b="1" i="1" dirty="0" err="1">
                <a:solidFill>
                  <a:schemeClr val="tx2">
                    <a:lumMod val="60000"/>
                    <a:lumOff val="40000"/>
                  </a:schemeClr>
                </a:solidFill>
              </a:rPr>
              <a:t>kmsq</a:t>
            </a:r>
            <a:br>
              <a:rPr lang="it-IT" sz="3600" b="1" i="1" dirty="0">
                <a:solidFill>
                  <a:schemeClr val="tx2">
                    <a:lumMod val="60000"/>
                    <a:lumOff val="40000"/>
                  </a:schemeClr>
                </a:solidFill>
              </a:rPr>
            </a:br>
            <a:r>
              <a:rPr lang="it-IT" sz="3600" b="1" i="1" dirty="0">
                <a:solidFill>
                  <a:schemeClr val="tx2">
                    <a:lumMod val="60000"/>
                    <a:lumOff val="40000"/>
                  </a:schemeClr>
                </a:solidFill>
              </a:rPr>
              <a:t>ground array and </a:t>
            </a:r>
            <a:r>
              <a:rPr lang="it-IT" sz="3600" b="1" i="1" dirty="0" err="1">
                <a:solidFill>
                  <a:schemeClr val="tx2">
                    <a:lumMod val="60000"/>
                    <a:lumOff val="40000"/>
                  </a:schemeClr>
                </a:solidFill>
              </a:rPr>
              <a:t>fluorescence</a:t>
            </a:r>
            <a:r>
              <a:rPr lang="it-IT" sz="3600" b="1" i="1" dirty="0">
                <a:solidFill>
                  <a:schemeClr val="tx2">
                    <a:lumMod val="60000"/>
                    <a:lumOff val="40000"/>
                  </a:schemeClr>
                </a:solidFill>
              </a:rPr>
              <a:t> </a:t>
            </a:r>
            <a:r>
              <a:rPr lang="it-IT" sz="3600" b="1" i="1" dirty="0" err="1">
                <a:solidFill>
                  <a:schemeClr val="tx2">
                    <a:lumMod val="60000"/>
                    <a:lumOff val="40000"/>
                  </a:schemeClr>
                </a:solidFill>
              </a:rPr>
              <a:t>telescopes</a:t>
            </a:r>
            <a:endParaRPr lang="it-IT" sz="3600" b="1" i="1" dirty="0">
              <a:solidFill>
                <a:schemeClr val="tx2">
                  <a:lumMod val="60000"/>
                  <a:lumOff val="40000"/>
                </a:schemeClr>
              </a:solidFill>
            </a:endParaRPr>
          </a:p>
        </p:txBody>
      </p:sp>
      <p:pic>
        <p:nvPicPr>
          <p:cNvPr id="6" name="Segnaposto contenuto 5">
            <a:extLst>
              <a:ext uri="{FF2B5EF4-FFF2-40B4-BE49-F238E27FC236}">
                <a16:creationId xmlns:a16="http://schemas.microsoft.com/office/drawing/2014/main" id="{02DD873B-7F28-4E83-A22D-3F8850ADC2EC}"/>
              </a:ext>
            </a:extLst>
          </p:cNvPr>
          <p:cNvPicPr>
            <a:picLocks noGrp="1" noChangeAspect="1"/>
          </p:cNvPicPr>
          <p:nvPr>
            <p:ph idx="1"/>
          </p:nvPr>
        </p:nvPicPr>
        <p:blipFill>
          <a:blip r:embed="rId2"/>
          <a:stretch>
            <a:fillRect/>
          </a:stretch>
        </p:blipFill>
        <p:spPr>
          <a:xfrm>
            <a:off x="457200" y="1805781"/>
            <a:ext cx="8229600" cy="4114800"/>
          </a:xfrm>
          <a:prstGeom prst="rect">
            <a:avLst/>
          </a:prstGeom>
        </p:spPr>
      </p:pic>
      <p:sp>
        <p:nvSpPr>
          <p:cNvPr id="4" name="Segnaposto piè di pagina 3">
            <a:extLst>
              <a:ext uri="{FF2B5EF4-FFF2-40B4-BE49-F238E27FC236}">
                <a16:creationId xmlns:a16="http://schemas.microsoft.com/office/drawing/2014/main" id="{189675E8-2AE5-42B5-AAAB-AFFF9CACC821}"/>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17B66B1-67FD-4E4B-9D5B-E9854EAFAEE5}"/>
              </a:ext>
            </a:extLst>
          </p:cNvPr>
          <p:cNvSpPr>
            <a:spLocks noGrp="1"/>
          </p:cNvSpPr>
          <p:nvPr>
            <p:ph type="sldNum" sz="quarter" idx="12"/>
          </p:nvPr>
        </p:nvSpPr>
        <p:spPr/>
        <p:txBody>
          <a:bodyPr/>
          <a:lstStyle/>
          <a:p>
            <a:fld id="{37004502-2F3A-433F-BEBD-C65EB10AD5E9}" type="slidenum">
              <a:rPr lang="it-IT" smtClean="0"/>
              <a:pPr/>
              <a:t>22</a:t>
            </a:fld>
            <a:endParaRPr lang="it-IT"/>
          </a:p>
        </p:txBody>
      </p:sp>
      <p:pic>
        <p:nvPicPr>
          <p:cNvPr id="7" name="Picture 8" descr="Università degli Studi di Bari Aldo Moro - Wikipedia">
            <a:extLst>
              <a:ext uri="{FF2B5EF4-FFF2-40B4-BE49-F238E27FC236}">
                <a16:creationId xmlns:a16="http://schemas.microsoft.com/office/drawing/2014/main" id="{987D7E60-79D0-48EB-BEB9-847DF13111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380191"/>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79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B813F3-8570-4263-B6D4-6FFCC60F7630}"/>
              </a:ext>
            </a:extLst>
          </p:cNvPr>
          <p:cNvSpPr>
            <a:spLocks noGrp="1"/>
          </p:cNvSpPr>
          <p:nvPr>
            <p:ph type="title"/>
          </p:nvPr>
        </p:nvSpPr>
        <p:spPr/>
        <p:txBody>
          <a:bodyPr>
            <a:noAutofit/>
          </a:bodyPr>
          <a:lstStyle/>
          <a:p>
            <a:r>
              <a:rPr lang="it-IT" sz="3200" dirty="0">
                <a:solidFill>
                  <a:schemeClr val="accent6">
                    <a:lumMod val="50000"/>
                  </a:schemeClr>
                </a:solidFill>
              </a:rPr>
              <a:t>CTAO and Magic  </a:t>
            </a:r>
            <a:r>
              <a:rPr lang="it-IT" sz="3200" dirty="0" err="1">
                <a:solidFill>
                  <a:schemeClr val="accent6">
                    <a:lumMod val="50000"/>
                  </a:schemeClr>
                </a:solidFill>
              </a:rPr>
              <a:t>telescopes</a:t>
            </a:r>
            <a:r>
              <a:rPr lang="it-IT" sz="3200" dirty="0">
                <a:solidFill>
                  <a:schemeClr val="accent6">
                    <a:lumMod val="50000"/>
                  </a:schemeClr>
                </a:solidFill>
              </a:rPr>
              <a:t> array</a:t>
            </a:r>
            <a:br>
              <a:rPr lang="it-IT" sz="3200" dirty="0">
                <a:solidFill>
                  <a:schemeClr val="accent6">
                    <a:lumMod val="50000"/>
                  </a:schemeClr>
                </a:solidFill>
              </a:rPr>
            </a:br>
            <a:r>
              <a:rPr lang="it-IT" sz="3200" dirty="0">
                <a:solidFill>
                  <a:schemeClr val="accent6">
                    <a:lumMod val="50000"/>
                  </a:schemeClr>
                </a:solidFill>
              </a:rPr>
              <a:t>the ready detector to UHECR and Tau</a:t>
            </a:r>
          </a:p>
        </p:txBody>
      </p:sp>
      <p:sp>
        <p:nvSpPr>
          <p:cNvPr id="3" name="Segnaposto contenuto 2">
            <a:extLst>
              <a:ext uri="{FF2B5EF4-FFF2-40B4-BE49-F238E27FC236}">
                <a16:creationId xmlns:a16="http://schemas.microsoft.com/office/drawing/2014/main" id="{74D95708-9796-427B-876A-EB0555423DEC}"/>
              </a:ext>
            </a:extLst>
          </p:cNvPr>
          <p:cNvSpPr>
            <a:spLocks noGrp="1"/>
          </p:cNvSpPr>
          <p:nvPr>
            <p:ph idx="1"/>
          </p:nvPr>
        </p:nvSpPr>
        <p:spPr/>
        <p:txBody>
          <a:bodyPr/>
          <a:lstStyle/>
          <a:p>
            <a:endParaRPr lang="it-IT"/>
          </a:p>
        </p:txBody>
      </p:sp>
      <p:sp>
        <p:nvSpPr>
          <p:cNvPr id="4" name="Segnaposto piè di pagina 3">
            <a:extLst>
              <a:ext uri="{FF2B5EF4-FFF2-40B4-BE49-F238E27FC236}">
                <a16:creationId xmlns:a16="http://schemas.microsoft.com/office/drawing/2014/main" id="{2651B6E6-8D74-406D-921A-410622C0DF22}"/>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25B5AF78-FC3D-4C5D-9508-A2503021AF0C}"/>
              </a:ext>
            </a:extLst>
          </p:cNvPr>
          <p:cNvSpPr>
            <a:spLocks noGrp="1"/>
          </p:cNvSpPr>
          <p:nvPr>
            <p:ph type="sldNum" sz="quarter" idx="12"/>
          </p:nvPr>
        </p:nvSpPr>
        <p:spPr/>
        <p:txBody>
          <a:bodyPr/>
          <a:lstStyle/>
          <a:p>
            <a:fld id="{37004502-2F3A-433F-BEBD-C65EB10AD5E9}" type="slidenum">
              <a:rPr lang="it-IT" smtClean="0"/>
              <a:pPr/>
              <a:t>23</a:t>
            </a:fld>
            <a:endParaRPr lang="it-IT"/>
          </a:p>
        </p:txBody>
      </p:sp>
      <p:pic>
        <p:nvPicPr>
          <p:cNvPr id="6" name="Immagine 5">
            <a:extLst>
              <a:ext uri="{FF2B5EF4-FFF2-40B4-BE49-F238E27FC236}">
                <a16:creationId xmlns:a16="http://schemas.microsoft.com/office/drawing/2014/main" id="{D9822D73-39B9-497E-964C-6C32A39A8821}"/>
              </a:ext>
            </a:extLst>
          </p:cNvPr>
          <p:cNvPicPr>
            <a:picLocks noChangeAspect="1"/>
          </p:cNvPicPr>
          <p:nvPr/>
        </p:nvPicPr>
        <p:blipFill>
          <a:blip r:embed="rId2"/>
          <a:stretch>
            <a:fillRect/>
          </a:stretch>
        </p:blipFill>
        <p:spPr>
          <a:xfrm>
            <a:off x="457200" y="1350579"/>
            <a:ext cx="7524328" cy="5232783"/>
          </a:xfrm>
          <a:prstGeom prst="rect">
            <a:avLst/>
          </a:prstGeom>
        </p:spPr>
      </p:pic>
      <p:pic>
        <p:nvPicPr>
          <p:cNvPr id="7" name="Picture 8" descr="Università degli Studi di Bari Aldo Moro - Wikipedia">
            <a:extLst>
              <a:ext uri="{FF2B5EF4-FFF2-40B4-BE49-F238E27FC236}">
                <a16:creationId xmlns:a16="http://schemas.microsoft.com/office/drawing/2014/main" id="{F02DF252-2D71-4F61-AD98-AFEBCAC19E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7806" y="454161"/>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67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9FC140-06C6-4E6F-BD1A-1BF58F2C7B91}"/>
              </a:ext>
            </a:extLst>
          </p:cNvPr>
          <p:cNvSpPr>
            <a:spLocks noGrp="1"/>
          </p:cNvSpPr>
          <p:nvPr>
            <p:ph type="title"/>
          </p:nvPr>
        </p:nvSpPr>
        <p:spPr>
          <a:xfrm>
            <a:off x="457200" y="274638"/>
            <a:ext cx="8147248" cy="634082"/>
          </a:xfrm>
        </p:spPr>
        <p:txBody>
          <a:bodyPr>
            <a:normAutofit fontScale="90000"/>
          </a:bodyPr>
          <a:lstStyle/>
          <a:p>
            <a:br>
              <a:rPr lang="it-IT" dirty="0"/>
            </a:br>
            <a:br>
              <a:rPr lang="it-IT" dirty="0"/>
            </a:br>
            <a:r>
              <a:rPr lang="it-IT" sz="4000" dirty="0">
                <a:solidFill>
                  <a:schemeClr val="accent1">
                    <a:lumMod val="75000"/>
                  </a:schemeClr>
                </a:solidFill>
              </a:rPr>
              <a:t>Testing  </a:t>
            </a:r>
            <a:r>
              <a:rPr lang="it-IT" sz="4000" dirty="0" err="1">
                <a:solidFill>
                  <a:schemeClr val="accent1">
                    <a:lumMod val="75000"/>
                  </a:schemeClr>
                </a:solidFill>
              </a:rPr>
              <a:t>nearly</a:t>
            </a:r>
            <a:r>
              <a:rPr lang="it-IT" sz="4000" dirty="0">
                <a:solidFill>
                  <a:schemeClr val="accent1">
                    <a:lumMod val="75000"/>
                  </a:schemeClr>
                </a:solidFill>
              </a:rPr>
              <a:t> </a:t>
            </a:r>
            <a:r>
              <a:rPr lang="it-IT" sz="4000" dirty="0" err="1">
                <a:solidFill>
                  <a:schemeClr val="accent1">
                    <a:lumMod val="75000"/>
                  </a:schemeClr>
                </a:solidFill>
              </a:rPr>
              <a:t>horizontal</a:t>
            </a:r>
            <a:r>
              <a:rPr lang="it-IT" sz="4000" dirty="0">
                <a:solidFill>
                  <a:schemeClr val="accent1">
                    <a:lumMod val="75000"/>
                  </a:schemeClr>
                </a:solidFill>
              </a:rPr>
              <a:t> UHECR       </a:t>
            </a:r>
            <a:r>
              <a:rPr lang="it-IT" sz="4000" dirty="0" err="1">
                <a:solidFill>
                  <a:schemeClr val="accent1">
                    <a:lumMod val="75000"/>
                  </a:schemeClr>
                </a:solidFill>
              </a:rPr>
              <a:t>airshowers</a:t>
            </a:r>
            <a:r>
              <a:rPr lang="it-IT" sz="4000" dirty="0">
                <a:solidFill>
                  <a:schemeClr val="accent1">
                    <a:lumMod val="75000"/>
                  </a:schemeClr>
                </a:solidFill>
              </a:rPr>
              <a:t> </a:t>
            </a:r>
            <a:r>
              <a:rPr lang="it-IT" sz="4000" dirty="0" err="1">
                <a:solidFill>
                  <a:schemeClr val="accent1">
                    <a:lumMod val="75000"/>
                  </a:schemeClr>
                </a:solidFill>
              </a:rPr>
              <a:t>at</a:t>
            </a:r>
            <a:r>
              <a:rPr lang="it-IT" sz="4000" dirty="0">
                <a:solidFill>
                  <a:schemeClr val="accent1">
                    <a:lumMod val="75000"/>
                  </a:schemeClr>
                </a:solidFill>
              </a:rPr>
              <a:t> </a:t>
            </a:r>
            <a:r>
              <a:rPr lang="it-IT" sz="4000" dirty="0" err="1">
                <a:solidFill>
                  <a:schemeClr val="accent1">
                    <a:lumMod val="75000"/>
                  </a:schemeClr>
                </a:solidFill>
              </a:rPr>
              <a:t>Horizons</a:t>
            </a:r>
            <a:r>
              <a:rPr lang="it-IT" sz="4000" dirty="0">
                <a:solidFill>
                  <a:schemeClr val="accent1">
                    <a:lumMod val="75000"/>
                  </a:schemeClr>
                </a:solidFill>
              </a:rPr>
              <a:t>: a new </a:t>
            </a:r>
            <a:r>
              <a:rPr lang="it-IT" sz="4000" dirty="0" err="1">
                <a:solidFill>
                  <a:schemeClr val="accent1">
                    <a:lumMod val="75000"/>
                  </a:schemeClr>
                </a:solidFill>
              </a:rPr>
              <a:t>Spetroscopy</a:t>
            </a:r>
            <a:br>
              <a:rPr lang="it-IT" dirty="0"/>
            </a:br>
            <a:endParaRPr lang="it-IT" dirty="0"/>
          </a:p>
        </p:txBody>
      </p:sp>
      <p:sp>
        <p:nvSpPr>
          <p:cNvPr id="3" name="Segnaposto contenuto 2">
            <a:extLst>
              <a:ext uri="{FF2B5EF4-FFF2-40B4-BE49-F238E27FC236}">
                <a16:creationId xmlns:a16="http://schemas.microsoft.com/office/drawing/2014/main" id="{447D5B44-53BE-43D7-9CD6-A74AB06A9497}"/>
              </a:ext>
            </a:extLst>
          </p:cNvPr>
          <p:cNvSpPr>
            <a:spLocks noGrp="1"/>
          </p:cNvSpPr>
          <p:nvPr>
            <p:ph idx="1"/>
          </p:nvPr>
        </p:nvSpPr>
        <p:spPr/>
        <p:txBody>
          <a:bodyPr/>
          <a:lstStyle/>
          <a:p>
            <a:r>
              <a:rPr lang="it-IT" b="1" i="1" u="sng" dirty="0">
                <a:solidFill>
                  <a:schemeClr val="accent1">
                    <a:lumMod val="75000"/>
                  </a:schemeClr>
                </a:solidFill>
              </a:rPr>
              <a:t>The Magic and CTAO </a:t>
            </a:r>
            <a:r>
              <a:rPr lang="it-IT" b="1" i="1" u="sng" dirty="0" err="1">
                <a:solidFill>
                  <a:schemeClr val="accent1">
                    <a:lumMod val="75000"/>
                  </a:schemeClr>
                </a:solidFill>
              </a:rPr>
              <a:t>may</a:t>
            </a:r>
            <a:r>
              <a:rPr lang="it-IT" b="1" i="1" u="sng" dirty="0">
                <a:solidFill>
                  <a:schemeClr val="accent1">
                    <a:lumMod val="75000"/>
                  </a:schemeClr>
                </a:solidFill>
              </a:rPr>
              <a:t> test the </a:t>
            </a:r>
            <a:r>
              <a:rPr lang="it-IT" b="1" i="1" u="sng" dirty="0" err="1">
                <a:solidFill>
                  <a:schemeClr val="accent1">
                    <a:lumMod val="75000"/>
                  </a:schemeClr>
                </a:solidFill>
              </a:rPr>
              <a:t>presence</a:t>
            </a:r>
            <a:r>
              <a:rPr lang="it-IT" b="1" i="1" u="sng" dirty="0">
                <a:solidFill>
                  <a:schemeClr val="accent1">
                    <a:lumMod val="75000"/>
                  </a:schemeClr>
                </a:solidFill>
              </a:rPr>
              <a:t> of </a:t>
            </a:r>
            <a:r>
              <a:rPr lang="it-IT" b="1" i="1" u="sng" dirty="0" err="1">
                <a:solidFill>
                  <a:schemeClr val="accent1">
                    <a:lumMod val="75000"/>
                  </a:schemeClr>
                </a:solidFill>
              </a:rPr>
              <a:t>downward</a:t>
            </a:r>
            <a:r>
              <a:rPr lang="it-IT" b="1" i="1" u="sng" dirty="0">
                <a:solidFill>
                  <a:schemeClr val="accent1">
                    <a:lumMod val="75000"/>
                  </a:schemeClr>
                </a:solidFill>
              </a:rPr>
              <a:t>, </a:t>
            </a:r>
            <a:r>
              <a:rPr lang="it-IT" b="1" i="1" u="sng" dirty="0" err="1">
                <a:solidFill>
                  <a:schemeClr val="accent1">
                    <a:lumMod val="75000"/>
                  </a:schemeClr>
                </a:solidFill>
              </a:rPr>
              <a:t>nearly</a:t>
            </a:r>
            <a:r>
              <a:rPr lang="it-IT" b="1" i="1" u="sng" dirty="0">
                <a:solidFill>
                  <a:schemeClr val="accent1">
                    <a:lumMod val="75000"/>
                  </a:schemeClr>
                </a:solidFill>
              </a:rPr>
              <a:t> </a:t>
            </a:r>
            <a:r>
              <a:rPr lang="it-IT" b="1" i="1" u="sng" dirty="0" err="1">
                <a:solidFill>
                  <a:schemeClr val="accent1">
                    <a:lumMod val="75000"/>
                  </a:schemeClr>
                </a:solidFill>
              </a:rPr>
              <a:t>horizontal</a:t>
            </a:r>
            <a:r>
              <a:rPr lang="it-IT" b="1" i="1" u="sng" dirty="0">
                <a:solidFill>
                  <a:schemeClr val="accent1">
                    <a:lumMod val="75000"/>
                  </a:schemeClr>
                </a:solidFill>
              </a:rPr>
              <a:t> </a:t>
            </a:r>
            <a:r>
              <a:rPr lang="it-IT" b="1" i="1" u="sng" dirty="0" err="1">
                <a:solidFill>
                  <a:schemeClr val="accent1">
                    <a:lumMod val="75000"/>
                  </a:schemeClr>
                </a:solidFill>
              </a:rPr>
              <a:t>airshowers</a:t>
            </a:r>
            <a:r>
              <a:rPr lang="it-IT" b="1" i="1" u="sng" dirty="0">
                <a:solidFill>
                  <a:schemeClr val="accent1">
                    <a:lumMod val="75000"/>
                  </a:schemeClr>
                </a:solidFill>
              </a:rPr>
              <a:t>, in </a:t>
            </a:r>
            <a:r>
              <a:rPr lang="it-IT" b="1" i="1" u="sng" dirty="0" err="1">
                <a:solidFill>
                  <a:schemeClr val="accent1">
                    <a:lumMod val="75000"/>
                  </a:schemeClr>
                </a:solidFill>
              </a:rPr>
              <a:t>order</a:t>
            </a:r>
            <a:r>
              <a:rPr lang="it-IT" b="1" i="1" u="sng" dirty="0">
                <a:solidFill>
                  <a:schemeClr val="accent1">
                    <a:lumMod val="75000"/>
                  </a:schemeClr>
                </a:solidFill>
              </a:rPr>
              <a:t> to calibrate and </a:t>
            </a:r>
            <a:r>
              <a:rPr lang="it-IT" b="1" i="1" u="sng" dirty="0" err="1">
                <a:solidFill>
                  <a:schemeClr val="accent1">
                    <a:lumMod val="75000"/>
                  </a:schemeClr>
                </a:solidFill>
              </a:rPr>
              <a:t>verify</a:t>
            </a:r>
            <a:r>
              <a:rPr lang="it-IT" b="1" i="1" u="sng" dirty="0">
                <a:solidFill>
                  <a:schemeClr val="accent1">
                    <a:lumMod val="75000"/>
                  </a:schemeClr>
                </a:solidFill>
              </a:rPr>
              <a:t> </a:t>
            </a:r>
            <a:r>
              <a:rPr lang="it-IT" b="1" i="1" u="sng" dirty="0" err="1">
                <a:solidFill>
                  <a:schemeClr val="accent1">
                    <a:lumMod val="75000"/>
                  </a:schemeClr>
                </a:solidFill>
              </a:rPr>
              <a:t>possible</a:t>
            </a:r>
            <a:r>
              <a:rPr lang="it-IT" b="1" i="1" u="sng" dirty="0">
                <a:solidFill>
                  <a:schemeClr val="accent1">
                    <a:lumMod val="75000"/>
                  </a:schemeClr>
                </a:solidFill>
              </a:rPr>
              <a:t> future </a:t>
            </a:r>
            <a:r>
              <a:rPr lang="it-IT" b="1" i="1" u="sng" dirty="0" err="1">
                <a:solidFill>
                  <a:schemeClr val="accent1">
                    <a:lumMod val="75000"/>
                  </a:schemeClr>
                </a:solidFill>
              </a:rPr>
              <a:t>discover</a:t>
            </a:r>
            <a:r>
              <a:rPr lang="it-IT" b="1" i="1" u="sng" dirty="0">
                <a:solidFill>
                  <a:schemeClr val="accent1">
                    <a:lumMod val="75000"/>
                  </a:schemeClr>
                </a:solidFill>
              </a:rPr>
              <a:t> of </a:t>
            </a:r>
            <a:r>
              <a:rPr lang="it-IT" b="1" i="1" u="sng" dirty="0" err="1">
                <a:solidFill>
                  <a:schemeClr val="accent1">
                    <a:lumMod val="75000"/>
                  </a:schemeClr>
                </a:solidFill>
              </a:rPr>
              <a:t>Upward</a:t>
            </a:r>
            <a:r>
              <a:rPr lang="it-IT" b="1" i="1" u="sng" dirty="0">
                <a:solidFill>
                  <a:schemeClr val="accent1">
                    <a:lumMod val="75000"/>
                  </a:schemeClr>
                </a:solidFill>
              </a:rPr>
              <a:t>, </a:t>
            </a:r>
            <a:r>
              <a:rPr lang="it-IT" b="1" i="1" u="sng" dirty="0" err="1">
                <a:solidFill>
                  <a:schemeClr val="accent1">
                    <a:lumMod val="75000"/>
                  </a:schemeClr>
                </a:solidFill>
              </a:rPr>
              <a:t>nearly</a:t>
            </a:r>
            <a:r>
              <a:rPr lang="it-IT" b="1" i="1" u="sng" dirty="0">
                <a:solidFill>
                  <a:schemeClr val="accent1">
                    <a:lumMod val="75000"/>
                  </a:schemeClr>
                </a:solidFill>
              </a:rPr>
              <a:t> </a:t>
            </a:r>
            <a:r>
              <a:rPr lang="it-IT" b="1" i="1" u="sng" dirty="0" err="1">
                <a:solidFill>
                  <a:schemeClr val="accent1">
                    <a:lumMod val="75000"/>
                  </a:schemeClr>
                </a:solidFill>
              </a:rPr>
              <a:t>horizontal</a:t>
            </a:r>
            <a:r>
              <a:rPr lang="it-IT" b="1" i="1" u="sng" dirty="0">
                <a:solidFill>
                  <a:schemeClr val="accent1">
                    <a:lumMod val="75000"/>
                  </a:schemeClr>
                </a:solidFill>
              </a:rPr>
              <a:t> Tau </a:t>
            </a:r>
            <a:r>
              <a:rPr lang="it-IT" b="1" i="1" u="sng" dirty="0" err="1">
                <a:solidFill>
                  <a:schemeClr val="accent1">
                    <a:lumMod val="75000"/>
                  </a:schemeClr>
                </a:solidFill>
              </a:rPr>
              <a:t>airshowers</a:t>
            </a:r>
            <a:r>
              <a:rPr lang="it-IT" dirty="0"/>
              <a:t>. </a:t>
            </a:r>
          </a:p>
          <a:p>
            <a:r>
              <a:rPr lang="it-IT" dirty="0">
                <a:solidFill>
                  <a:schemeClr val="accent5">
                    <a:lumMod val="75000"/>
                  </a:schemeClr>
                </a:solidFill>
              </a:rPr>
              <a:t>The 2.2 </a:t>
            </a:r>
            <a:r>
              <a:rPr lang="it-IT" dirty="0" err="1">
                <a:solidFill>
                  <a:schemeClr val="accent5">
                    <a:lumMod val="75000"/>
                  </a:schemeClr>
                </a:solidFill>
              </a:rPr>
              <a:t>hundred</a:t>
            </a:r>
            <a:r>
              <a:rPr lang="it-IT" dirty="0">
                <a:solidFill>
                  <a:schemeClr val="accent5">
                    <a:lumMod val="75000"/>
                  </a:schemeClr>
                </a:solidFill>
              </a:rPr>
              <a:t> </a:t>
            </a:r>
            <a:r>
              <a:rPr lang="it-IT" dirty="0" err="1">
                <a:solidFill>
                  <a:schemeClr val="accent5">
                    <a:lumMod val="75000"/>
                  </a:schemeClr>
                </a:solidFill>
              </a:rPr>
              <a:t>PeV</a:t>
            </a:r>
            <a:r>
              <a:rPr lang="it-IT" dirty="0">
                <a:solidFill>
                  <a:schemeClr val="accent5">
                    <a:lumMod val="75000"/>
                  </a:schemeClr>
                </a:solidFill>
              </a:rPr>
              <a:t> tau </a:t>
            </a:r>
            <a:r>
              <a:rPr lang="it-IT" dirty="0" err="1">
                <a:solidFill>
                  <a:schemeClr val="accent5">
                    <a:lumMod val="75000"/>
                  </a:schemeClr>
                </a:solidFill>
              </a:rPr>
              <a:t>induced</a:t>
            </a:r>
            <a:r>
              <a:rPr lang="it-IT" dirty="0">
                <a:solidFill>
                  <a:schemeClr val="accent5">
                    <a:lumMod val="75000"/>
                  </a:schemeClr>
                </a:solidFill>
              </a:rPr>
              <a:t> </a:t>
            </a:r>
            <a:r>
              <a:rPr lang="it-IT" dirty="0" err="1">
                <a:solidFill>
                  <a:schemeClr val="accent5">
                    <a:lumMod val="75000"/>
                  </a:schemeClr>
                </a:solidFill>
              </a:rPr>
              <a:t>airshower</a:t>
            </a:r>
            <a:r>
              <a:rPr lang="it-IT" dirty="0">
                <a:solidFill>
                  <a:schemeClr val="accent5">
                    <a:lumMod val="75000"/>
                  </a:schemeClr>
                </a:solidFill>
              </a:rPr>
              <a:t> </a:t>
            </a:r>
            <a:r>
              <a:rPr lang="it-IT" dirty="0" err="1">
                <a:solidFill>
                  <a:schemeClr val="accent5">
                    <a:lumMod val="75000"/>
                  </a:schemeClr>
                </a:solidFill>
              </a:rPr>
              <a:t>will</a:t>
            </a:r>
            <a:r>
              <a:rPr lang="it-IT" dirty="0">
                <a:solidFill>
                  <a:schemeClr val="accent5">
                    <a:lumMod val="75000"/>
                  </a:schemeClr>
                </a:solidFill>
              </a:rPr>
              <a:t> be </a:t>
            </a:r>
            <a:r>
              <a:rPr lang="it-IT" dirty="0" err="1">
                <a:solidFill>
                  <a:schemeClr val="accent5">
                    <a:lumMod val="75000"/>
                  </a:schemeClr>
                </a:solidFill>
              </a:rPr>
              <a:t>ideally</a:t>
            </a:r>
            <a:r>
              <a:rPr lang="it-IT" dirty="0">
                <a:solidFill>
                  <a:schemeClr val="accent5">
                    <a:lumMod val="75000"/>
                  </a:schemeClr>
                </a:solidFill>
              </a:rPr>
              <a:t> </a:t>
            </a:r>
            <a:r>
              <a:rPr lang="it-IT" dirty="0" err="1">
                <a:solidFill>
                  <a:schemeClr val="accent5">
                    <a:lumMod val="75000"/>
                  </a:schemeClr>
                </a:solidFill>
              </a:rPr>
              <a:t>observed</a:t>
            </a:r>
            <a:r>
              <a:rPr lang="it-IT" dirty="0">
                <a:solidFill>
                  <a:schemeClr val="accent5">
                    <a:lumMod val="75000"/>
                  </a:schemeClr>
                </a:solidFill>
              </a:rPr>
              <a:t> from CTAO and MAGIC array, </a:t>
            </a:r>
            <a:r>
              <a:rPr lang="it-IT" dirty="0" err="1">
                <a:solidFill>
                  <a:schemeClr val="accent5">
                    <a:lumMod val="75000"/>
                  </a:schemeClr>
                </a:solidFill>
              </a:rPr>
              <a:t>at</a:t>
            </a:r>
            <a:r>
              <a:rPr lang="it-IT" dirty="0">
                <a:solidFill>
                  <a:schemeClr val="accent5">
                    <a:lumMod val="75000"/>
                  </a:schemeClr>
                </a:solidFill>
              </a:rPr>
              <a:t> </a:t>
            </a:r>
            <a:r>
              <a:rPr lang="it-IT" dirty="0" err="1">
                <a:solidFill>
                  <a:schemeClr val="accent5">
                    <a:lumMod val="75000"/>
                  </a:schemeClr>
                </a:solidFill>
              </a:rPr>
              <a:t>several</a:t>
            </a:r>
            <a:r>
              <a:rPr lang="it-IT" dirty="0">
                <a:solidFill>
                  <a:schemeClr val="accent5">
                    <a:lumMod val="75000"/>
                  </a:schemeClr>
                </a:solidFill>
              </a:rPr>
              <a:t> </a:t>
            </a:r>
            <a:r>
              <a:rPr lang="it-IT" dirty="0" err="1">
                <a:solidFill>
                  <a:schemeClr val="accent5">
                    <a:lumMod val="75000"/>
                  </a:schemeClr>
                </a:solidFill>
              </a:rPr>
              <a:t>tens</a:t>
            </a:r>
            <a:r>
              <a:rPr lang="it-IT" dirty="0">
                <a:solidFill>
                  <a:schemeClr val="accent5">
                    <a:lumMod val="75000"/>
                  </a:schemeClr>
                </a:solidFill>
              </a:rPr>
              <a:t> km </a:t>
            </a:r>
            <a:r>
              <a:rPr lang="it-IT" dirty="0" err="1">
                <a:solidFill>
                  <a:schemeClr val="accent5">
                    <a:lumMod val="75000"/>
                  </a:schemeClr>
                </a:solidFill>
              </a:rPr>
              <a:t>distance</a:t>
            </a:r>
            <a:endParaRPr lang="it-IT" dirty="0">
              <a:solidFill>
                <a:schemeClr val="accent5">
                  <a:lumMod val="75000"/>
                </a:schemeClr>
              </a:solidFill>
            </a:endParaRPr>
          </a:p>
        </p:txBody>
      </p:sp>
      <p:sp>
        <p:nvSpPr>
          <p:cNvPr id="4" name="Segnaposto piè di pagina 3">
            <a:extLst>
              <a:ext uri="{FF2B5EF4-FFF2-40B4-BE49-F238E27FC236}">
                <a16:creationId xmlns:a16="http://schemas.microsoft.com/office/drawing/2014/main" id="{1408F0BC-89E4-4AF3-90A2-F70C0CE34E59}"/>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F6AF94A-EE17-47F2-8513-02713E4C7328}"/>
              </a:ext>
            </a:extLst>
          </p:cNvPr>
          <p:cNvSpPr>
            <a:spLocks noGrp="1"/>
          </p:cNvSpPr>
          <p:nvPr>
            <p:ph type="sldNum" sz="quarter" idx="12"/>
          </p:nvPr>
        </p:nvSpPr>
        <p:spPr/>
        <p:txBody>
          <a:bodyPr/>
          <a:lstStyle/>
          <a:p>
            <a:fld id="{37004502-2F3A-433F-BEBD-C65EB10AD5E9}" type="slidenum">
              <a:rPr lang="it-IT" smtClean="0"/>
              <a:pPr/>
              <a:t>24</a:t>
            </a:fld>
            <a:endParaRPr lang="it-IT"/>
          </a:p>
        </p:txBody>
      </p:sp>
      <p:pic>
        <p:nvPicPr>
          <p:cNvPr id="6" name="Picture 8" descr="Università degli Studi di Bari Aldo Moro - Wikipedia">
            <a:extLst>
              <a:ext uri="{FF2B5EF4-FFF2-40B4-BE49-F238E27FC236}">
                <a16:creationId xmlns:a16="http://schemas.microsoft.com/office/drawing/2014/main" id="{DBBB9EEA-50B6-4B49-9432-5232E034D5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136525"/>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841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FB0D3A-336C-45B2-8633-CBF4FD26E5AF}"/>
              </a:ext>
            </a:extLst>
          </p:cNvPr>
          <p:cNvSpPr>
            <a:spLocks noGrp="1"/>
          </p:cNvSpPr>
          <p:nvPr>
            <p:ph type="title"/>
          </p:nvPr>
        </p:nvSpPr>
        <p:spPr/>
        <p:txBody>
          <a:bodyPr>
            <a:normAutofit fontScale="90000"/>
          </a:bodyPr>
          <a:lstStyle/>
          <a:p>
            <a:r>
              <a:rPr lang="it-IT" dirty="0"/>
              <a:t>Rate for 10 </a:t>
            </a:r>
            <a:r>
              <a:rPr lang="it-IT" dirty="0" err="1"/>
              <a:t>eV</a:t>
            </a:r>
            <a:r>
              <a:rPr lang="it-IT" dirty="0"/>
              <a:t>/</a:t>
            </a:r>
            <a:r>
              <a:rPr lang="it-IT" dirty="0" err="1"/>
              <a:t>cmsq</a:t>
            </a:r>
            <a:r>
              <a:rPr lang="it-IT" dirty="0"/>
              <a:t> s in 3 </a:t>
            </a:r>
            <a:r>
              <a:rPr lang="it-IT" dirty="0" err="1"/>
              <a:t>years</a:t>
            </a:r>
            <a:r>
              <a:rPr lang="it-IT" dirty="0"/>
              <a:t> AUGER</a:t>
            </a:r>
          </a:p>
        </p:txBody>
      </p:sp>
      <p:pic>
        <p:nvPicPr>
          <p:cNvPr id="6" name="Segnaposto contenuto 5">
            <a:extLst>
              <a:ext uri="{FF2B5EF4-FFF2-40B4-BE49-F238E27FC236}">
                <a16:creationId xmlns:a16="http://schemas.microsoft.com/office/drawing/2014/main" id="{329CAD68-8671-4586-8289-3629486CE9EC}"/>
              </a:ext>
            </a:extLst>
          </p:cNvPr>
          <p:cNvPicPr>
            <a:picLocks noGrp="1" noChangeAspect="1"/>
          </p:cNvPicPr>
          <p:nvPr>
            <p:ph idx="1"/>
          </p:nvPr>
        </p:nvPicPr>
        <p:blipFill>
          <a:blip r:embed="rId2"/>
          <a:stretch>
            <a:fillRect/>
          </a:stretch>
        </p:blipFill>
        <p:spPr>
          <a:xfrm>
            <a:off x="607304" y="1600200"/>
            <a:ext cx="7929391" cy="4525963"/>
          </a:xfrm>
          <a:prstGeom prst="rect">
            <a:avLst/>
          </a:prstGeom>
        </p:spPr>
      </p:pic>
      <p:sp>
        <p:nvSpPr>
          <p:cNvPr id="4" name="Segnaposto piè di pagina 3">
            <a:extLst>
              <a:ext uri="{FF2B5EF4-FFF2-40B4-BE49-F238E27FC236}">
                <a16:creationId xmlns:a16="http://schemas.microsoft.com/office/drawing/2014/main" id="{0C88C1F8-2884-4755-949A-078508263FB6}"/>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7CA68099-508D-4FF3-BA79-A4953E252942}"/>
              </a:ext>
            </a:extLst>
          </p:cNvPr>
          <p:cNvSpPr>
            <a:spLocks noGrp="1"/>
          </p:cNvSpPr>
          <p:nvPr>
            <p:ph type="sldNum" sz="quarter" idx="12"/>
          </p:nvPr>
        </p:nvSpPr>
        <p:spPr/>
        <p:txBody>
          <a:bodyPr/>
          <a:lstStyle/>
          <a:p>
            <a:fld id="{37004502-2F3A-433F-BEBD-C65EB10AD5E9}" type="slidenum">
              <a:rPr lang="it-IT" smtClean="0"/>
              <a:pPr/>
              <a:t>25</a:t>
            </a:fld>
            <a:endParaRPr lang="it-IT"/>
          </a:p>
        </p:txBody>
      </p:sp>
      <p:pic>
        <p:nvPicPr>
          <p:cNvPr id="7" name="Picture 8" descr="Università degli Studi di Bari Aldo Moro - Wikipedia">
            <a:extLst>
              <a:ext uri="{FF2B5EF4-FFF2-40B4-BE49-F238E27FC236}">
                <a16:creationId xmlns:a16="http://schemas.microsoft.com/office/drawing/2014/main" id="{D956C1E7-BC99-474C-8DDF-AA2C85F149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4126" y="816229"/>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9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A66A8A-F39B-49F0-986B-16B8EE19A1D6}"/>
              </a:ext>
            </a:extLst>
          </p:cNvPr>
          <p:cNvSpPr>
            <a:spLocks noGrp="1"/>
          </p:cNvSpPr>
          <p:nvPr>
            <p:ph type="title"/>
          </p:nvPr>
        </p:nvSpPr>
        <p:spPr>
          <a:xfrm>
            <a:off x="395536" y="132181"/>
            <a:ext cx="8229596" cy="1426170"/>
          </a:xfrm>
        </p:spPr>
        <p:txBody>
          <a:bodyPr>
            <a:noAutofit/>
          </a:bodyPr>
          <a:lstStyle/>
          <a:p>
            <a:r>
              <a:rPr lang="it-IT" sz="2000" b="1" i="1" dirty="0" err="1">
                <a:solidFill>
                  <a:schemeClr val="accent1">
                    <a:lumMod val="60000"/>
                    <a:lumOff val="40000"/>
                  </a:schemeClr>
                </a:solidFill>
              </a:rPr>
              <a:t>Nearly</a:t>
            </a:r>
            <a:r>
              <a:rPr lang="it-IT" sz="2000" b="1" i="1" dirty="0">
                <a:solidFill>
                  <a:schemeClr val="accent1">
                    <a:lumMod val="60000"/>
                    <a:lumOff val="40000"/>
                  </a:schemeClr>
                </a:solidFill>
              </a:rPr>
              <a:t> 2 event </a:t>
            </a:r>
            <a:r>
              <a:rPr lang="it-IT" sz="2000" b="1" i="1" dirty="0" err="1">
                <a:solidFill>
                  <a:schemeClr val="accent1">
                    <a:lumMod val="60000"/>
                    <a:lumOff val="40000"/>
                  </a:schemeClr>
                </a:solidFill>
              </a:rPr>
              <a:t>every</a:t>
            </a:r>
            <a:r>
              <a:rPr lang="it-IT" sz="2000" b="1" i="1" dirty="0">
                <a:solidFill>
                  <a:schemeClr val="accent1">
                    <a:lumMod val="60000"/>
                    <a:lumOff val="40000"/>
                  </a:schemeClr>
                </a:solidFill>
              </a:rPr>
              <a:t>  3 </a:t>
            </a:r>
            <a:r>
              <a:rPr lang="it-IT" sz="2000" b="1" i="1" dirty="0" err="1">
                <a:solidFill>
                  <a:schemeClr val="accent1">
                    <a:lumMod val="60000"/>
                    <a:lumOff val="40000"/>
                  </a:schemeClr>
                </a:solidFill>
              </a:rPr>
              <a:t>years</a:t>
            </a:r>
            <a:r>
              <a:rPr lang="it-IT" sz="2000" b="1" i="1" dirty="0">
                <a:solidFill>
                  <a:schemeClr val="accent1">
                    <a:lumMod val="60000"/>
                    <a:lumOff val="40000"/>
                  </a:schemeClr>
                </a:solidFill>
              </a:rPr>
              <a:t> </a:t>
            </a:r>
            <a:r>
              <a:rPr lang="it-IT" sz="2000" b="1" i="1" dirty="0" err="1">
                <a:solidFill>
                  <a:schemeClr val="accent1">
                    <a:lumMod val="60000"/>
                    <a:lumOff val="40000"/>
                  </a:schemeClr>
                </a:solidFill>
              </a:rPr>
              <a:t>at</a:t>
            </a:r>
            <a:r>
              <a:rPr lang="it-IT" sz="2000" b="1" i="1" dirty="0">
                <a:solidFill>
                  <a:schemeClr val="accent1">
                    <a:lumMod val="60000"/>
                    <a:lumOff val="40000"/>
                  </a:schemeClr>
                </a:solidFill>
              </a:rPr>
              <a:t> 10 </a:t>
            </a:r>
            <a:r>
              <a:rPr lang="it-IT" sz="2000" b="1" i="1" dirty="0" err="1">
                <a:solidFill>
                  <a:schemeClr val="accent1">
                    <a:lumMod val="60000"/>
                    <a:lumOff val="40000"/>
                  </a:schemeClr>
                </a:solidFill>
              </a:rPr>
              <a:t>eV</a:t>
            </a:r>
            <a:r>
              <a:rPr lang="it-IT" sz="2000" b="1" i="1" dirty="0">
                <a:solidFill>
                  <a:schemeClr val="accent1">
                    <a:lumMod val="60000"/>
                    <a:lumOff val="40000"/>
                  </a:schemeClr>
                </a:solidFill>
              </a:rPr>
              <a:t>/</a:t>
            </a:r>
            <a:r>
              <a:rPr lang="it-IT" sz="2000" b="1" i="1" dirty="0" err="1">
                <a:solidFill>
                  <a:schemeClr val="accent1">
                    <a:lumMod val="60000"/>
                    <a:lumOff val="40000"/>
                  </a:schemeClr>
                </a:solidFill>
              </a:rPr>
              <a:t>cmsq</a:t>
            </a:r>
            <a:r>
              <a:rPr lang="it-IT" sz="2000" b="1" i="1" dirty="0">
                <a:solidFill>
                  <a:schemeClr val="accent1">
                    <a:lumMod val="60000"/>
                    <a:lumOff val="40000"/>
                  </a:schemeClr>
                </a:solidFill>
              </a:rPr>
              <a:t> s (</a:t>
            </a:r>
            <a:r>
              <a:rPr lang="it-IT" sz="2000" b="1" i="1" dirty="0" err="1">
                <a:solidFill>
                  <a:schemeClr val="accent1">
                    <a:lumMod val="60000"/>
                    <a:lumOff val="40000"/>
                  </a:schemeClr>
                </a:solidFill>
              </a:rPr>
              <a:t>assuming</a:t>
            </a:r>
            <a:r>
              <a:rPr lang="it-IT" sz="2000" b="1" i="1" dirty="0">
                <a:solidFill>
                  <a:schemeClr val="accent1">
                    <a:lumMod val="60000"/>
                    <a:lumOff val="40000"/>
                  </a:schemeClr>
                </a:solidFill>
              </a:rPr>
              <a:t> ARCA </a:t>
            </a:r>
            <a:r>
              <a:rPr lang="it-IT" sz="2000" b="1" i="1" dirty="0" err="1">
                <a:solidFill>
                  <a:schemeClr val="accent1">
                    <a:lumMod val="60000"/>
                    <a:lumOff val="40000"/>
                  </a:schemeClr>
                </a:solidFill>
              </a:rPr>
              <a:t>detection</a:t>
            </a:r>
            <a:r>
              <a:rPr lang="it-IT" sz="2000" b="1" i="1" dirty="0">
                <a:solidFill>
                  <a:schemeClr val="accent1">
                    <a:lumMod val="60000"/>
                    <a:lumOff val="40000"/>
                  </a:schemeClr>
                </a:solidFill>
              </a:rPr>
              <a:t>)</a:t>
            </a:r>
            <a:br>
              <a:rPr lang="it-IT" sz="2000" b="1" i="1" dirty="0">
                <a:solidFill>
                  <a:schemeClr val="accent1">
                    <a:lumMod val="60000"/>
                    <a:lumOff val="40000"/>
                  </a:schemeClr>
                </a:solidFill>
              </a:rPr>
            </a:br>
            <a:r>
              <a:rPr lang="it-IT" sz="2000" b="1" i="1" dirty="0">
                <a:solidFill>
                  <a:schemeClr val="accent1">
                    <a:lumMod val="60000"/>
                    <a:lumOff val="40000"/>
                  </a:schemeClr>
                </a:solidFill>
              </a:rPr>
              <a:t>Or = 10 event </a:t>
            </a:r>
            <a:r>
              <a:rPr lang="it-IT" sz="2000" b="1" i="1" dirty="0" err="1">
                <a:solidFill>
                  <a:schemeClr val="accent1">
                    <a:lumMod val="60000"/>
                    <a:lumOff val="40000"/>
                  </a:schemeClr>
                </a:solidFill>
              </a:rPr>
              <a:t>every</a:t>
            </a:r>
            <a:r>
              <a:rPr lang="it-IT" sz="2000" b="1" i="1" dirty="0">
                <a:solidFill>
                  <a:schemeClr val="accent1">
                    <a:lumMod val="60000"/>
                    <a:lumOff val="40000"/>
                  </a:schemeClr>
                </a:solidFill>
              </a:rPr>
              <a:t> 3 </a:t>
            </a:r>
            <a:r>
              <a:rPr lang="it-IT" sz="2000" b="1" i="1" dirty="0" err="1">
                <a:solidFill>
                  <a:schemeClr val="accent1">
                    <a:lumMod val="60000"/>
                    <a:lumOff val="40000"/>
                  </a:schemeClr>
                </a:solidFill>
              </a:rPr>
              <a:t>years</a:t>
            </a:r>
            <a:r>
              <a:rPr lang="it-IT" sz="2000" b="1" i="1" dirty="0">
                <a:solidFill>
                  <a:schemeClr val="accent1">
                    <a:lumMod val="60000"/>
                    <a:lumOff val="40000"/>
                  </a:schemeClr>
                </a:solidFill>
              </a:rPr>
              <a:t> </a:t>
            </a:r>
            <a:r>
              <a:rPr lang="it-IT" sz="2000" b="1" i="1" dirty="0" err="1">
                <a:solidFill>
                  <a:schemeClr val="accent1">
                    <a:lumMod val="60000"/>
                    <a:lumOff val="40000"/>
                  </a:schemeClr>
                </a:solidFill>
              </a:rPr>
              <a:t>at</a:t>
            </a:r>
            <a:r>
              <a:rPr lang="it-IT" sz="2000" b="1" i="1" dirty="0">
                <a:solidFill>
                  <a:schemeClr val="accent1">
                    <a:lumMod val="60000"/>
                    <a:lumOff val="40000"/>
                  </a:schemeClr>
                </a:solidFill>
              </a:rPr>
              <a:t> 50 </a:t>
            </a:r>
            <a:r>
              <a:rPr lang="it-IT" sz="2000" b="1" i="1" dirty="0" err="1">
                <a:solidFill>
                  <a:schemeClr val="accent1">
                    <a:lumMod val="60000"/>
                    <a:lumOff val="40000"/>
                  </a:schemeClr>
                </a:solidFill>
              </a:rPr>
              <a:t>eV</a:t>
            </a:r>
            <a:r>
              <a:rPr lang="it-IT" sz="2000" b="1" i="1" dirty="0">
                <a:solidFill>
                  <a:schemeClr val="accent1">
                    <a:lumMod val="60000"/>
                    <a:lumOff val="40000"/>
                  </a:schemeClr>
                </a:solidFill>
              </a:rPr>
              <a:t>/cmq s</a:t>
            </a:r>
            <a:br>
              <a:rPr lang="it-IT" sz="2000" b="1" i="1" dirty="0">
                <a:solidFill>
                  <a:schemeClr val="accent1">
                    <a:lumMod val="60000"/>
                    <a:lumOff val="40000"/>
                  </a:schemeClr>
                </a:solidFill>
              </a:rPr>
            </a:br>
            <a:r>
              <a:rPr lang="it-IT" sz="2000" b="1" i="1" dirty="0">
                <a:solidFill>
                  <a:schemeClr val="accent1">
                    <a:lumMod val="60000"/>
                    <a:lumOff val="40000"/>
                  </a:schemeClr>
                </a:solidFill>
              </a:rPr>
              <a:t>Or= 70 events in AUGER , by 21 </a:t>
            </a:r>
            <a:r>
              <a:rPr lang="it-IT" sz="2000" b="1" i="1" dirty="0" err="1">
                <a:solidFill>
                  <a:schemeClr val="accent1">
                    <a:lumMod val="60000"/>
                    <a:lumOff val="40000"/>
                  </a:schemeClr>
                </a:solidFill>
              </a:rPr>
              <a:t>years</a:t>
            </a:r>
            <a:r>
              <a:rPr lang="it-IT" sz="2400" b="1" i="1" dirty="0">
                <a:solidFill>
                  <a:schemeClr val="accent1">
                    <a:lumMod val="60000"/>
                    <a:lumOff val="40000"/>
                  </a:schemeClr>
                </a:solidFill>
              </a:rPr>
              <a:t> recording</a:t>
            </a:r>
            <a:br>
              <a:rPr lang="it-IT" sz="2400" b="1" i="1" dirty="0">
                <a:solidFill>
                  <a:schemeClr val="accent1">
                    <a:lumMod val="60000"/>
                    <a:lumOff val="40000"/>
                  </a:schemeClr>
                </a:solidFill>
              </a:rPr>
            </a:br>
            <a:r>
              <a:rPr lang="it-IT" sz="2400" b="1" i="1" dirty="0">
                <a:solidFill>
                  <a:schemeClr val="tx2">
                    <a:lumMod val="50000"/>
                  </a:schemeClr>
                </a:solidFill>
              </a:rPr>
              <a:t>Or =  3.3 Tau event </a:t>
            </a:r>
            <a:r>
              <a:rPr lang="it-IT" sz="2400" b="1" i="1" dirty="0" err="1">
                <a:solidFill>
                  <a:schemeClr val="tx2">
                    <a:lumMod val="50000"/>
                  </a:schemeClr>
                </a:solidFill>
              </a:rPr>
              <a:t>each</a:t>
            </a:r>
            <a:r>
              <a:rPr lang="it-IT" sz="2400" b="1" i="1" dirty="0">
                <a:solidFill>
                  <a:schemeClr val="tx2">
                    <a:lumMod val="50000"/>
                  </a:schemeClr>
                </a:solidFill>
              </a:rPr>
              <a:t> </a:t>
            </a:r>
            <a:r>
              <a:rPr lang="it-IT" sz="2400" b="1" i="1" dirty="0" err="1">
                <a:solidFill>
                  <a:schemeClr val="tx2">
                    <a:lumMod val="50000"/>
                  </a:schemeClr>
                </a:solidFill>
              </a:rPr>
              <a:t>year</a:t>
            </a:r>
            <a:r>
              <a:rPr lang="it-IT" sz="2400" b="1" i="1" dirty="0">
                <a:solidFill>
                  <a:schemeClr val="tx2">
                    <a:lumMod val="50000"/>
                  </a:schemeClr>
                </a:solidFill>
              </a:rPr>
              <a:t> in AUGER </a:t>
            </a:r>
            <a:r>
              <a:rPr lang="it-IT" sz="2400" b="1" i="1" dirty="0" err="1">
                <a:solidFill>
                  <a:schemeClr val="tx2">
                    <a:lumMod val="50000"/>
                  </a:schemeClr>
                </a:solidFill>
              </a:rPr>
              <a:t>each</a:t>
            </a:r>
            <a:r>
              <a:rPr lang="it-IT" sz="2400" b="1" i="1" dirty="0">
                <a:solidFill>
                  <a:schemeClr val="tx2">
                    <a:lumMod val="50000"/>
                  </a:schemeClr>
                </a:solidFill>
              </a:rPr>
              <a:t> </a:t>
            </a:r>
            <a:r>
              <a:rPr lang="it-IT" sz="2400" b="1" i="1" dirty="0" err="1">
                <a:solidFill>
                  <a:schemeClr val="tx2">
                    <a:lumMod val="50000"/>
                  </a:schemeClr>
                </a:solidFill>
              </a:rPr>
              <a:t>year</a:t>
            </a:r>
            <a:r>
              <a:rPr lang="it-IT" sz="2400" b="1" i="1" dirty="0">
                <a:solidFill>
                  <a:schemeClr val="tx2">
                    <a:lumMod val="50000"/>
                  </a:schemeClr>
                </a:solidFill>
              </a:rPr>
              <a:t>  </a:t>
            </a:r>
          </a:p>
        </p:txBody>
      </p:sp>
      <p:pic>
        <p:nvPicPr>
          <p:cNvPr id="6" name="Segnaposto contenuto 5">
            <a:extLst>
              <a:ext uri="{FF2B5EF4-FFF2-40B4-BE49-F238E27FC236}">
                <a16:creationId xmlns:a16="http://schemas.microsoft.com/office/drawing/2014/main" id="{95BDD3CB-4AA7-4B80-99CE-D46B6AEA30E9}"/>
              </a:ext>
            </a:extLst>
          </p:cNvPr>
          <p:cNvPicPr>
            <a:picLocks noGrp="1" noChangeAspect="1"/>
          </p:cNvPicPr>
          <p:nvPr>
            <p:ph idx="1"/>
          </p:nvPr>
        </p:nvPicPr>
        <p:blipFill>
          <a:blip r:embed="rId2"/>
          <a:stretch>
            <a:fillRect/>
          </a:stretch>
        </p:blipFill>
        <p:spPr>
          <a:xfrm>
            <a:off x="1072738" y="1600200"/>
            <a:ext cx="6998523" cy="4525963"/>
          </a:xfrm>
          <a:prstGeom prst="rect">
            <a:avLst/>
          </a:prstGeom>
        </p:spPr>
      </p:pic>
      <p:sp>
        <p:nvSpPr>
          <p:cNvPr id="4" name="Segnaposto piè di pagina 3">
            <a:extLst>
              <a:ext uri="{FF2B5EF4-FFF2-40B4-BE49-F238E27FC236}">
                <a16:creationId xmlns:a16="http://schemas.microsoft.com/office/drawing/2014/main" id="{2DFEB152-B781-43C8-84ED-1CD53C4799D9}"/>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56DFA76-493F-445F-A2C9-D07324352FD7}"/>
              </a:ext>
            </a:extLst>
          </p:cNvPr>
          <p:cNvSpPr>
            <a:spLocks noGrp="1"/>
          </p:cNvSpPr>
          <p:nvPr>
            <p:ph type="sldNum" sz="quarter" idx="12"/>
          </p:nvPr>
        </p:nvSpPr>
        <p:spPr/>
        <p:txBody>
          <a:bodyPr/>
          <a:lstStyle/>
          <a:p>
            <a:fld id="{37004502-2F3A-433F-BEBD-C65EB10AD5E9}" type="slidenum">
              <a:rPr lang="it-IT" smtClean="0"/>
              <a:pPr/>
              <a:t>26</a:t>
            </a:fld>
            <a:endParaRPr lang="it-IT"/>
          </a:p>
        </p:txBody>
      </p:sp>
      <p:pic>
        <p:nvPicPr>
          <p:cNvPr id="7" name="Segnaposto contenuto 5">
            <a:extLst>
              <a:ext uri="{FF2B5EF4-FFF2-40B4-BE49-F238E27FC236}">
                <a16:creationId xmlns:a16="http://schemas.microsoft.com/office/drawing/2014/main" id="{94A999E3-74E9-4069-80DE-749E3F118B83}"/>
              </a:ext>
            </a:extLst>
          </p:cNvPr>
          <p:cNvPicPr>
            <a:picLocks noChangeAspect="1"/>
          </p:cNvPicPr>
          <p:nvPr/>
        </p:nvPicPr>
        <p:blipFill>
          <a:blip r:embed="rId3"/>
          <a:stretch>
            <a:fillRect/>
          </a:stretch>
        </p:blipFill>
        <p:spPr>
          <a:xfrm>
            <a:off x="1072738" y="1647825"/>
            <a:ext cx="7459702" cy="4265295"/>
          </a:xfrm>
          <a:prstGeom prst="rect">
            <a:avLst/>
          </a:prstGeom>
        </p:spPr>
      </p:pic>
      <p:cxnSp>
        <p:nvCxnSpPr>
          <p:cNvPr id="9" name="Connettore 2 8">
            <a:extLst>
              <a:ext uri="{FF2B5EF4-FFF2-40B4-BE49-F238E27FC236}">
                <a16:creationId xmlns:a16="http://schemas.microsoft.com/office/drawing/2014/main" id="{CAD6842F-DF3C-4E7B-9D3C-6F23E1D3F276}"/>
              </a:ext>
            </a:extLst>
          </p:cNvPr>
          <p:cNvCxnSpPr>
            <a:cxnSpLocks/>
          </p:cNvCxnSpPr>
          <p:nvPr/>
        </p:nvCxnSpPr>
        <p:spPr>
          <a:xfrm flipV="1">
            <a:off x="5796136" y="1988840"/>
            <a:ext cx="0" cy="3456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E14A212-D9EF-455B-A32B-64AC3A138BCC}"/>
              </a:ext>
            </a:extLst>
          </p:cNvPr>
          <p:cNvCxnSpPr>
            <a:cxnSpLocks/>
          </p:cNvCxnSpPr>
          <p:nvPr/>
        </p:nvCxnSpPr>
        <p:spPr>
          <a:xfrm flipH="1">
            <a:off x="2162484" y="2697836"/>
            <a:ext cx="3600400"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8" descr="Università degli Studi di Bari Aldo Moro - Wikipedia">
            <a:extLst>
              <a:ext uri="{FF2B5EF4-FFF2-40B4-BE49-F238E27FC236}">
                <a16:creationId xmlns:a16="http://schemas.microsoft.com/office/drawing/2014/main" id="{7CD2A264-C569-411C-BD2B-34FA1B348A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0584" y="876887"/>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6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74CF9F-3ECD-4684-A4D8-FFCD1DB6C5F1}"/>
              </a:ext>
            </a:extLst>
          </p:cNvPr>
          <p:cNvSpPr>
            <a:spLocks noGrp="1"/>
          </p:cNvSpPr>
          <p:nvPr>
            <p:ph type="title"/>
          </p:nvPr>
        </p:nvSpPr>
        <p:spPr>
          <a:xfrm>
            <a:off x="0" y="260648"/>
            <a:ext cx="8388424" cy="1156990"/>
          </a:xfrm>
        </p:spPr>
        <p:txBody>
          <a:bodyPr>
            <a:normAutofit fontScale="90000"/>
          </a:bodyPr>
          <a:lstStyle/>
          <a:p>
            <a:r>
              <a:rPr lang="it-IT" i="1" dirty="0">
                <a:solidFill>
                  <a:schemeClr val="accent5">
                    <a:lumMod val="75000"/>
                  </a:schemeClr>
                </a:solidFill>
              </a:rPr>
              <a:t>AUGER DID </a:t>
            </a:r>
            <a:r>
              <a:rPr lang="it-IT" i="1" dirty="0" err="1">
                <a:solidFill>
                  <a:schemeClr val="accent5">
                    <a:lumMod val="75000"/>
                  </a:schemeClr>
                </a:solidFill>
              </a:rPr>
              <a:t>not</a:t>
            </a:r>
            <a:r>
              <a:rPr lang="it-IT" i="1" dirty="0">
                <a:solidFill>
                  <a:schemeClr val="accent5">
                    <a:lumMod val="75000"/>
                  </a:schemeClr>
                </a:solidFill>
              </a:rPr>
              <a:t> </a:t>
            </a:r>
            <a:r>
              <a:rPr lang="it-IT" i="1" dirty="0" err="1">
                <a:solidFill>
                  <a:schemeClr val="accent5">
                    <a:lumMod val="75000"/>
                  </a:schemeClr>
                </a:solidFill>
              </a:rPr>
              <a:t>obtain</a:t>
            </a:r>
            <a:r>
              <a:rPr lang="it-IT" i="1" dirty="0">
                <a:solidFill>
                  <a:schemeClr val="accent5">
                    <a:lumMod val="75000"/>
                  </a:schemeClr>
                </a:solidFill>
              </a:rPr>
              <a:t>  </a:t>
            </a:r>
            <a:r>
              <a:rPr lang="it-IT" i="1" dirty="0" err="1">
                <a:solidFill>
                  <a:schemeClr val="accent5">
                    <a:lumMod val="75000"/>
                  </a:schemeClr>
                </a:solidFill>
              </a:rPr>
              <a:t>any</a:t>
            </a:r>
            <a:r>
              <a:rPr lang="it-IT" i="1" dirty="0">
                <a:solidFill>
                  <a:schemeClr val="accent5">
                    <a:lumMod val="75000"/>
                  </a:schemeClr>
                </a:solidFill>
              </a:rPr>
              <a:t> tau in 21 </a:t>
            </a:r>
            <a:r>
              <a:rPr lang="it-IT" i="1" dirty="0" err="1">
                <a:solidFill>
                  <a:schemeClr val="accent5">
                    <a:lumMod val="75000"/>
                  </a:schemeClr>
                </a:solidFill>
              </a:rPr>
              <a:t>years</a:t>
            </a:r>
            <a:r>
              <a:rPr lang="it-IT" i="1" dirty="0">
                <a:solidFill>
                  <a:schemeClr val="accent5">
                    <a:lumMod val="75000"/>
                  </a:schemeClr>
                </a:solidFill>
              </a:rPr>
              <a:t> (7 times </a:t>
            </a:r>
            <a:r>
              <a:rPr lang="it-IT" i="1" dirty="0" err="1">
                <a:solidFill>
                  <a:schemeClr val="accent5">
                    <a:lumMod val="75000"/>
                  </a:schemeClr>
                </a:solidFill>
              </a:rPr>
              <a:t>longer</a:t>
            </a:r>
            <a:r>
              <a:rPr lang="it-IT" i="1" dirty="0">
                <a:solidFill>
                  <a:schemeClr val="accent5">
                    <a:lumMod val="75000"/>
                  </a:schemeClr>
                </a:solidFill>
              </a:rPr>
              <a:t>) :: no tau event</a:t>
            </a:r>
          </a:p>
        </p:txBody>
      </p:sp>
      <p:sp>
        <p:nvSpPr>
          <p:cNvPr id="3" name="Segnaposto contenuto 2">
            <a:extLst>
              <a:ext uri="{FF2B5EF4-FFF2-40B4-BE49-F238E27FC236}">
                <a16:creationId xmlns:a16="http://schemas.microsoft.com/office/drawing/2014/main" id="{10458248-BD41-4EBC-B83A-714D5C7BFB81}"/>
              </a:ext>
            </a:extLst>
          </p:cNvPr>
          <p:cNvSpPr>
            <a:spLocks noGrp="1"/>
          </p:cNvSpPr>
          <p:nvPr>
            <p:ph idx="1"/>
          </p:nvPr>
        </p:nvSpPr>
        <p:spPr>
          <a:xfrm>
            <a:off x="457199" y="1600200"/>
            <a:ext cx="8448329" cy="5121275"/>
          </a:xfrm>
        </p:spPr>
        <p:txBody>
          <a:bodyPr>
            <a:normAutofit lnSpcReduction="10000"/>
          </a:bodyPr>
          <a:lstStyle/>
          <a:p>
            <a:r>
              <a:rPr lang="it-IT" dirty="0" err="1">
                <a:solidFill>
                  <a:schemeClr val="accent5">
                    <a:lumMod val="75000"/>
                  </a:schemeClr>
                </a:solidFill>
              </a:rPr>
              <a:t>Absent</a:t>
            </a:r>
            <a:r>
              <a:rPr lang="it-IT" dirty="0">
                <a:solidFill>
                  <a:schemeClr val="accent5">
                    <a:lumMod val="75000"/>
                  </a:schemeClr>
                </a:solidFill>
              </a:rPr>
              <a:t> </a:t>
            </a:r>
            <a:r>
              <a:rPr lang="it-IT" dirty="0" err="1">
                <a:solidFill>
                  <a:schemeClr val="accent5">
                    <a:lumMod val="75000"/>
                  </a:schemeClr>
                </a:solidFill>
              </a:rPr>
              <a:t>nearly</a:t>
            </a:r>
            <a:r>
              <a:rPr lang="it-IT" dirty="0">
                <a:solidFill>
                  <a:schemeClr val="accent5">
                    <a:lumMod val="75000"/>
                  </a:schemeClr>
                </a:solidFill>
              </a:rPr>
              <a:t> 70 event </a:t>
            </a:r>
            <a:r>
              <a:rPr lang="it-IT" dirty="0" err="1">
                <a:solidFill>
                  <a:schemeClr val="accent5">
                    <a:lumMod val="75000"/>
                  </a:schemeClr>
                </a:solidFill>
              </a:rPr>
              <a:t>expected</a:t>
            </a:r>
            <a:r>
              <a:rPr lang="it-IT" dirty="0">
                <a:solidFill>
                  <a:schemeClr val="accent5">
                    <a:lumMod val="75000"/>
                  </a:schemeClr>
                </a:solidFill>
              </a:rPr>
              <a:t> in AUGER in 21 </a:t>
            </a:r>
            <a:r>
              <a:rPr lang="it-IT" dirty="0" err="1">
                <a:solidFill>
                  <a:schemeClr val="accent5">
                    <a:lumMod val="75000"/>
                  </a:schemeClr>
                </a:solidFill>
              </a:rPr>
              <a:t>years</a:t>
            </a:r>
            <a:r>
              <a:rPr lang="it-IT" dirty="0">
                <a:solidFill>
                  <a:schemeClr val="accent5">
                    <a:lumMod val="75000"/>
                  </a:schemeClr>
                </a:solidFill>
              </a:rPr>
              <a:t> record</a:t>
            </a:r>
          </a:p>
          <a:p>
            <a:r>
              <a:rPr lang="it-IT" dirty="0">
                <a:solidFill>
                  <a:schemeClr val="accent5">
                    <a:lumMod val="75000"/>
                  </a:schemeClr>
                </a:solidFill>
              </a:rPr>
              <a:t>CTAO </a:t>
            </a:r>
            <a:r>
              <a:rPr lang="it-IT" dirty="0" err="1">
                <a:solidFill>
                  <a:schemeClr val="accent5">
                    <a:lumMod val="75000"/>
                  </a:schemeClr>
                </a:solidFill>
              </a:rPr>
              <a:t>observe</a:t>
            </a:r>
            <a:r>
              <a:rPr lang="it-IT" dirty="0">
                <a:solidFill>
                  <a:schemeClr val="accent5">
                    <a:lumMod val="75000"/>
                  </a:schemeClr>
                </a:solidFill>
              </a:rPr>
              <a:t> </a:t>
            </a:r>
            <a:r>
              <a:rPr lang="it-IT" dirty="0" err="1">
                <a:solidFill>
                  <a:schemeClr val="accent5">
                    <a:lumMod val="75000"/>
                  </a:schemeClr>
                </a:solidFill>
              </a:rPr>
              <a:t>at</a:t>
            </a:r>
            <a:r>
              <a:rPr lang="it-IT" dirty="0">
                <a:solidFill>
                  <a:schemeClr val="accent5">
                    <a:lumMod val="75000"/>
                  </a:schemeClr>
                </a:solidFill>
              </a:rPr>
              <a:t> </a:t>
            </a:r>
            <a:r>
              <a:rPr lang="it-IT" dirty="0" err="1">
                <a:solidFill>
                  <a:schemeClr val="accent5">
                    <a:lumMod val="75000"/>
                  </a:schemeClr>
                </a:solidFill>
              </a:rPr>
              <a:t>horizons</a:t>
            </a:r>
            <a:r>
              <a:rPr lang="it-IT" dirty="0">
                <a:solidFill>
                  <a:schemeClr val="accent5">
                    <a:lumMod val="75000"/>
                  </a:schemeClr>
                </a:solidFill>
              </a:rPr>
              <a:t> an area 4 times </a:t>
            </a:r>
            <a:r>
              <a:rPr lang="it-IT" dirty="0" err="1">
                <a:solidFill>
                  <a:schemeClr val="accent5">
                    <a:lumMod val="75000"/>
                  </a:schemeClr>
                </a:solidFill>
              </a:rPr>
              <a:t>smaller</a:t>
            </a:r>
            <a:r>
              <a:rPr lang="it-IT" dirty="0">
                <a:solidFill>
                  <a:schemeClr val="accent5">
                    <a:lumMod val="75000"/>
                  </a:schemeClr>
                </a:solidFill>
              </a:rPr>
              <a:t> , </a:t>
            </a:r>
            <a:r>
              <a:rPr lang="it-IT" dirty="0" err="1">
                <a:solidFill>
                  <a:schemeClr val="accent5">
                    <a:lumMod val="75000"/>
                  </a:schemeClr>
                </a:solidFill>
              </a:rPr>
              <a:t>at</a:t>
            </a:r>
            <a:r>
              <a:rPr lang="it-IT" dirty="0">
                <a:solidFill>
                  <a:schemeClr val="accent5">
                    <a:lumMod val="75000"/>
                  </a:schemeClr>
                </a:solidFill>
              </a:rPr>
              <a:t> </a:t>
            </a:r>
            <a:r>
              <a:rPr lang="it-IT" dirty="0" err="1">
                <a:solidFill>
                  <a:schemeClr val="accent5">
                    <a:lumMod val="75000"/>
                  </a:schemeClr>
                </a:solidFill>
              </a:rPr>
              <a:t>narrow</a:t>
            </a:r>
            <a:r>
              <a:rPr lang="it-IT" dirty="0">
                <a:solidFill>
                  <a:schemeClr val="accent5">
                    <a:lumMod val="75000"/>
                  </a:schemeClr>
                </a:solidFill>
              </a:rPr>
              <a:t>  </a:t>
            </a:r>
            <a:r>
              <a:rPr lang="it-IT" dirty="0" err="1">
                <a:solidFill>
                  <a:schemeClr val="accent5">
                    <a:lumMod val="75000"/>
                  </a:schemeClr>
                </a:solidFill>
              </a:rPr>
              <a:t>solid</a:t>
            </a:r>
            <a:r>
              <a:rPr lang="it-IT" dirty="0">
                <a:solidFill>
                  <a:schemeClr val="accent5">
                    <a:lumMod val="75000"/>
                  </a:schemeClr>
                </a:solidFill>
              </a:rPr>
              <a:t> angle ( 3.5 degree over 360 )</a:t>
            </a:r>
          </a:p>
          <a:p>
            <a:r>
              <a:rPr lang="it-IT" dirty="0" err="1">
                <a:solidFill>
                  <a:schemeClr val="accent6">
                    <a:lumMod val="50000"/>
                  </a:schemeClr>
                </a:solidFill>
              </a:rPr>
              <a:t>Each</a:t>
            </a:r>
            <a:r>
              <a:rPr lang="it-IT" dirty="0">
                <a:solidFill>
                  <a:schemeClr val="accent6">
                    <a:lumMod val="50000"/>
                  </a:schemeClr>
                </a:solidFill>
              </a:rPr>
              <a:t> MAGIC </a:t>
            </a:r>
            <a:r>
              <a:rPr lang="it-IT" dirty="0" err="1">
                <a:solidFill>
                  <a:schemeClr val="accent6">
                    <a:lumMod val="50000"/>
                  </a:schemeClr>
                </a:solidFill>
              </a:rPr>
              <a:t>detection</a:t>
            </a:r>
            <a:r>
              <a:rPr lang="it-IT" dirty="0">
                <a:solidFill>
                  <a:schemeClr val="accent6">
                    <a:lumMod val="50000"/>
                  </a:schemeClr>
                </a:solidFill>
              </a:rPr>
              <a:t> rate </a:t>
            </a:r>
            <a:r>
              <a:rPr lang="it-IT" dirty="0" err="1">
                <a:solidFill>
                  <a:schemeClr val="accent6">
                    <a:lumMod val="50000"/>
                  </a:schemeClr>
                </a:solidFill>
              </a:rPr>
              <a:t>is</a:t>
            </a:r>
            <a:r>
              <a:rPr lang="it-IT" dirty="0">
                <a:solidFill>
                  <a:schemeClr val="accent6">
                    <a:lumMod val="50000"/>
                  </a:schemeClr>
                </a:solidFill>
              </a:rPr>
              <a:t>  </a:t>
            </a:r>
            <a:r>
              <a:rPr lang="it-IT" dirty="0" err="1">
                <a:solidFill>
                  <a:schemeClr val="accent6">
                    <a:lumMod val="50000"/>
                  </a:schemeClr>
                </a:solidFill>
              </a:rPr>
              <a:t>nearly</a:t>
            </a:r>
            <a:r>
              <a:rPr lang="it-IT" dirty="0">
                <a:solidFill>
                  <a:schemeClr val="accent6">
                    <a:lumMod val="50000"/>
                  </a:schemeClr>
                </a:solidFill>
              </a:rPr>
              <a:t>, just 0.01 of AUGER.  CTAO </a:t>
            </a:r>
            <a:r>
              <a:rPr lang="it-IT" dirty="0" err="1">
                <a:solidFill>
                  <a:schemeClr val="accent6">
                    <a:lumMod val="50000"/>
                  </a:schemeClr>
                </a:solidFill>
              </a:rPr>
              <a:t>at</a:t>
            </a:r>
            <a:r>
              <a:rPr lang="it-IT" dirty="0">
                <a:solidFill>
                  <a:schemeClr val="accent6">
                    <a:lumMod val="50000"/>
                  </a:schemeClr>
                </a:solidFill>
              </a:rPr>
              <a:t> </a:t>
            </a:r>
            <a:r>
              <a:rPr lang="it-IT" dirty="0" err="1">
                <a:solidFill>
                  <a:schemeClr val="accent6">
                    <a:lumMod val="50000"/>
                  </a:schemeClr>
                </a:solidFill>
              </a:rPr>
              <a:t>least</a:t>
            </a:r>
            <a:r>
              <a:rPr lang="it-IT" dirty="0">
                <a:solidFill>
                  <a:schemeClr val="accent6">
                    <a:lumMod val="50000"/>
                  </a:schemeClr>
                </a:solidFill>
              </a:rPr>
              <a:t> 70% times </a:t>
            </a:r>
            <a:r>
              <a:rPr lang="it-IT" dirty="0" err="1">
                <a:solidFill>
                  <a:schemeClr val="accent6">
                    <a:lumMod val="50000"/>
                  </a:schemeClr>
                </a:solidFill>
              </a:rPr>
              <a:t>better</a:t>
            </a:r>
            <a:r>
              <a:rPr lang="it-IT" dirty="0">
                <a:solidFill>
                  <a:schemeClr val="accent6">
                    <a:lumMod val="50000"/>
                  </a:schemeClr>
                </a:solidFill>
              </a:rPr>
              <a:t>.</a:t>
            </a:r>
          </a:p>
          <a:p>
            <a:r>
              <a:rPr lang="it-IT" sz="3600" dirty="0">
                <a:solidFill>
                  <a:schemeClr val="accent5">
                    <a:lumMod val="75000"/>
                  </a:schemeClr>
                </a:solidFill>
              </a:rPr>
              <a:t>2 MAGIC and 2 CTAO comparable </a:t>
            </a:r>
            <a:r>
              <a:rPr lang="it-IT" sz="3600" dirty="0" err="1">
                <a:solidFill>
                  <a:schemeClr val="accent5">
                    <a:lumMod val="75000"/>
                  </a:schemeClr>
                </a:solidFill>
              </a:rPr>
              <a:t>at</a:t>
            </a:r>
            <a:r>
              <a:rPr lang="it-IT" sz="3600" dirty="0">
                <a:solidFill>
                  <a:schemeClr val="accent5">
                    <a:lumMod val="75000"/>
                  </a:schemeClr>
                </a:solidFill>
              </a:rPr>
              <a:t> 5% AUGER </a:t>
            </a:r>
            <a:r>
              <a:rPr lang="it-IT" sz="3600" dirty="0" err="1">
                <a:solidFill>
                  <a:schemeClr val="accent5">
                    <a:lumMod val="75000"/>
                  </a:schemeClr>
                </a:solidFill>
              </a:rPr>
              <a:t>detection</a:t>
            </a:r>
            <a:r>
              <a:rPr lang="it-IT" sz="3600" dirty="0">
                <a:solidFill>
                  <a:schemeClr val="accent5">
                    <a:lumMod val="75000"/>
                  </a:schemeClr>
                </a:solidFill>
              </a:rPr>
              <a:t> rate or  0.15 event a </a:t>
            </a:r>
            <a:r>
              <a:rPr lang="it-IT" sz="3600" dirty="0" err="1">
                <a:solidFill>
                  <a:schemeClr val="accent5">
                    <a:lumMod val="75000"/>
                  </a:schemeClr>
                </a:solidFill>
              </a:rPr>
              <a:t>year</a:t>
            </a:r>
            <a:r>
              <a:rPr lang="it-IT" sz="3600" dirty="0">
                <a:solidFill>
                  <a:schemeClr val="accent5">
                    <a:lumMod val="75000"/>
                  </a:schemeClr>
                </a:solidFill>
              </a:rPr>
              <a:t>. </a:t>
            </a:r>
          </a:p>
        </p:txBody>
      </p:sp>
      <p:sp>
        <p:nvSpPr>
          <p:cNvPr id="4" name="Segnaposto piè di pagina 3">
            <a:extLst>
              <a:ext uri="{FF2B5EF4-FFF2-40B4-BE49-F238E27FC236}">
                <a16:creationId xmlns:a16="http://schemas.microsoft.com/office/drawing/2014/main" id="{3D2D01E6-B255-40A0-9F17-6921C775477C}"/>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6CCD8C9-093D-4107-A551-96EF7D8E1C15}"/>
              </a:ext>
            </a:extLst>
          </p:cNvPr>
          <p:cNvSpPr>
            <a:spLocks noGrp="1"/>
          </p:cNvSpPr>
          <p:nvPr>
            <p:ph type="sldNum" sz="quarter" idx="12"/>
          </p:nvPr>
        </p:nvSpPr>
        <p:spPr/>
        <p:txBody>
          <a:bodyPr/>
          <a:lstStyle/>
          <a:p>
            <a:fld id="{37004502-2F3A-433F-BEBD-C65EB10AD5E9}" type="slidenum">
              <a:rPr lang="it-IT" smtClean="0"/>
              <a:pPr/>
              <a:t>27</a:t>
            </a:fld>
            <a:endParaRPr lang="it-IT"/>
          </a:p>
        </p:txBody>
      </p:sp>
      <p:pic>
        <p:nvPicPr>
          <p:cNvPr id="6" name="Picture 8" descr="Università degli Studi di Bari Aldo Moro - Wikipedia">
            <a:extLst>
              <a:ext uri="{FF2B5EF4-FFF2-40B4-BE49-F238E27FC236}">
                <a16:creationId xmlns:a16="http://schemas.microsoft.com/office/drawing/2014/main" id="{3CC21F30-5639-4C2C-A631-4EE4BECAC2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539304"/>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69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8B653-1E9D-403C-AC66-CA4AA0CC9ADC}"/>
              </a:ext>
            </a:extLst>
          </p:cNvPr>
          <p:cNvSpPr>
            <a:spLocks noGrp="1"/>
          </p:cNvSpPr>
          <p:nvPr>
            <p:ph type="title"/>
          </p:nvPr>
        </p:nvSpPr>
        <p:spPr>
          <a:xfrm>
            <a:off x="457200" y="274637"/>
            <a:ext cx="8229600" cy="1700039"/>
          </a:xfrm>
        </p:spPr>
        <p:txBody>
          <a:bodyPr>
            <a:noAutofit/>
          </a:bodyPr>
          <a:lstStyle/>
          <a:p>
            <a:r>
              <a:rPr lang="it-IT" sz="3600" dirty="0" err="1">
                <a:solidFill>
                  <a:schemeClr val="accent6">
                    <a:lumMod val="50000"/>
                  </a:schemeClr>
                </a:solidFill>
              </a:rPr>
              <a:t>Hundred</a:t>
            </a:r>
            <a:r>
              <a:rPr lang="it-IT" sz="3600" dirty="0">
                <a:solidFill>
                  <a:schemeClr val="accent6">
                    <a:lumMod val="50000"/>
                  </a:schemeClr>
                </a:solidFill>
              </a:rPr>
              <a:t> </a:t>
            </a:r>
            <a:r>
              <a:rPr lang="it-IT" sz="3600" dirty="0" err="1">
                <a:solidFill>
                  <a:schemeClr val="accent6">
                    <a:lumMod val="50000"/>
                  </a:schemeClr>
                </a:solidFill>
              </a:rPr>
              <a:t>GeVs</a:t>
            </a:r>
            <a:r>
              <a:rPr lang="it-IT" sz="3600" dirty="0">
                <a:solidFill>
                  <a:schemeClr val="accent6">
                    <a:lumMod val="50000"/>
                  </a:schemeClr>
                </a:solidFill>
              </a:rPr>
              <a:t> </a:t>
            </a:r>
            <a:r>
              <a:rPr lang="it-IT" sz="3600" dirty="0" err="1">
                <a:solidFill>
                  <a:schemeClr val="accent6">
                    <a:lumMod val="50000"/>
                  </a:schemeClr>
                </a:solidFill>
              </a:rPr>
              <a:t>Muon</a:t>
            </a:r>
            <a:r>
              <a:rPr lang="it-IT" sz="3600" dirty="0">
                <a:solidFill>
                  <a:schemeClr val="accent6">
                    <a:lumMod val="50000"/>
                  </a:schemeClr>
                </a:solidFill>
              </a:rPr>
              <a:t> </a:t>
            </a:r>
            <a:r>
              <a:rPr lang="it-IT" sz="3600" dirty="0" err="1">
                <a:solidFill>
                  <a:schemeClr val="accent6">
                    <a:lumMod val="50000"/>
                  </a:schemeClr>
                </a:solidFill>
              </a:rPr>
              <a:t>decay</a:t>
            </a:r>
            <a:r>
              <a:rPr lang="it-IT" sz="3600" dirty="0">
                <a:solidFill>
                  <a:schemeClr val="accent6">
                    <a:lumMod val="50000"/>
                  </a:schemeClr>
                </a:solidFill>
              </a:rPr>
              <a:t> in </a:t>
            </a:r>
            <a:r>
              <a:rPr lang="it-IT" sz="3600" dirty="0" err="1">
                <a:solidFill>
                  <a:schemeClr val="accent6">
                    <a:lumMod val="50000"/>
                  </a:schemeClr>
                </a:solidFill>
              </a:rPr>
              <a:t>flight</a:t>
            </a:r>
            <a:r>
              <a:rPr lang="it-IT" sz="3600" dirty="0">
                <a:solidFill>
                  <a:schemeClr val="accent6">
                    <a:lumMod val="50000"/>
                  </a:schemeClr>
                </a:solidFill>
              </a:rPr>
              <a:t> and </a:t>
            </a:r>
            <a:r>
              <a:rPr lang="it-IT" sz="3600" dirty="0" err="1">
                <a:solidFill>
                  <a:schemeClr val="accent6">
                    <a:lumMod val="50000"/>
                  </a:schemeClr>
                </a:solidFill>
              </a:rPr>
              <a:t>muon</a:t>
            </a:r>
            <a:r>
              <a:rPr lang="it-IT" sz="3600" dirty="0">
                <a:solidFill>
                  <a:schemeClr val="accent6">
                    <a:lumMod val="50000"/>
                  </a:schemeClr>
                </a:solidFill>
              </a:rPr>
              <a:t> bundle by UHECR </a:t>
            </a:r>
            <a:r>
              <a:rPr lang="it-IT" sz="3600" dirty="0" err="1">
                <a:solidFill>
                  <a:schemeClr val="accent6">
                    <a:lumMod val="50000"/>
                  </a:schemeClr>
                </a:solidFill>
              </a:rPr>
              <a:t>at</a:t>
            </a:r>
            <a:r>
              <a:rPr lang="it-IT" sz="3600" dirty="0">
                <a:solidFill>
                  <a:schemeClr val="accent6">
                    <a:lumMod val="50000"/>
                  </a:schemeClr>
                </a:solidFill>
              </a:rPr>
              <a:t> </a:t>
            </a:r>
            <a:r>
              <a:rPr lang="it-IT" sz="3600" dirty="0" err="1">
                <a:solidFill>
                  <a:schemeClr val="accent6">
                    <a:lumMod val="50000"/>
                  </a:schemeClr>
                </a:solidFill>
              </a:rPr>
              <a:t>horizons</a:t>
            </a:r>
            <a:r>
              <a:rPr lang="it-IT" sz="3600" dirty="0">
                <a:solidFill>
                  <a:schemeClr val="accent6">
                    <a:lumMod val="50000"/>
                  </a:schemeClr>
                </a:solidFill>
              </a:rPr>
              <a:t> are  </a:t>
            </a:r>
            <a:r>
              <a:rPr lang="it-IT" sz="3600" dirty="0" err="1">
                <a:solidFill>
                  <a:schemeClr val="accent6">
                    <a:lumMod val="50000"/>
                  </a:schemeClr>
                </a:solidFill>
              </a:rPr>
              <a:t>much</a:t>
            </a:r>
            <a:r>
              <a:rPr lang="it-IT" sz="3600" dirty="0">
                <a:solidFill>
                  <a:schemeClr val="accent6">
                    <a:lumMod val="50000"/>
                  </a:schemeClr>
                </a:solidFill>
              </a:rPr>
              <a:t> </a:t>
            </a:r>
            <a:r>
              <a:rPr lang="it-IT" sz="3600" dirty="0" err="1">
                <a:solidFill>
                  <a:schemeClr val="accent6">
                    <a:lumMod val="50000"/>
                  </a:schemeClr>
                </a:solidFill>
              </a:rPr>
              <a:t>easier</a:t>
            </a:r>
            <a:r>
              <a:rPr lang="it-IT" sz="3600" dirty="0">
                <a:solidFill>
                  <a:schemeClr val="accent6">
                    <a:lumMod val="50000"/>
                  </a:schemeClr>
                </a:solidFill>
              </a:rPr>
              <a:t>  test </a:t>
            </a:r>
          </a:p>
        </p:txBody>
      </p:sp>
      <p:sp>
        <p:nvSpPr>
          <p:cNvPr id="3" name="Segnaposto contenuto 2">
            <a:extLst>
              <a:ext uri="{FF2B5EF4-FFF2-40B4-BE49-F238E27FC236}">
                <a16:creationId xmlns:a16="http://schemas.microsoft.com/office/drawing/2014/main" id="{B053112C-0460-431A-BFB6-10A2E7BFD0F5}"/>
              </a:ext>
            </a:extLst>
          </p:cNvPr>
          <p:cNvSpPr>
            <a:spLocks noGrp="1"/>
          </p:cNvSpPr>
          <p:nvPr>
            <p:ph idx="1"/>
          </p:nvPr>
        </p:nvSpPr>
        <p:spPr>
          <a:xfrm>
            <a:off x="457200" y="2204864"/>
            <a:ext cx="7643192" cy="3921299"/>
          </a:xfrm>
        </p:spPr>
        <p:txBody>
          <a:bodyPr/>
          <a:lstStyle/>
          <a:p>
            <a:r>
              <a:rPr lang="it-IT" b="1" i="1" dirty="0">
                <a:solidFill>
                  <a:schemeClr val="accent5">
                    <a:lumMod val="75000"/>
                  </a:schemeClr>
                </a:solidFill>
              </a:rPr>
              <a:t>Tau on Clouds: best </a:t>
            </a:r>
            <a:r>
              <a:rPr lang="it-IT" b="1" i="1" dirty="0" err="1">
                <a:solidFill>
                  <a:schemeClr val="accent5">
                    <a:lumMod val="75000"/>
                  </a:schemeClr>
                </a:solidFill>
              </a:rPr>
              <a:t>opportunity</a:t>
            </a:r>
            <a:endParaRPr lang="it-IT" b="1" i="1" dirty="0">
              <a:solidFill>
                <a:schemeClr val="accent5">
                  <a:lumMod val="75000"/>
                </a:schemeClr>
              </a:solidFill>
            </a:endParaRPr>
          </a:p>
          <a:p>
            <a:r>
              <a:rPr lang="it-IT" b="1" i="1" dirty="0" err="1">
                <a:solidFill>
                  <a:schemeClr val="accent5">
                    <a:lumMod val="75000"/>
                  </a:schemeClr>
                </a:solidFill>
              </a:rPr>
              <a:t>Atmospheric</a:t>
            </a:r>
            <a:r>
              <a:rPr lang="it-IT" b="1" i="1" dirty="0">
                <a:solidFill>
                  <a:schemeClr val="accent5">
                    <a:lumMod val="75000"/>
                  </a:schemeClr>
                </a:solidFill>
              </a:rPr>
              <a:t> </a:t>
            </a:r>
            <a:r>
              <a:rPr lang="it-IT" b="1" i="1" dirty="0" err="1">
                <a:solidFill>
                  <a:schemeClr val="accent5">
                    <a:lumMod val="75000"/>
                  </a:schemeClr>
                </a:solidFill>
              </a:rPr>
              <a:t>muon</a:t>
            </a:r>
            <a:r>
              <a:rPr lang="it-IT" b="1" i="1" dirty="0">
                <a:solidFill>
                  <a:schemeClr val="accent5">
                    <a:lumMod val="75000"/>
                  </a:schemeClr>
                </a:solidFill>
              </a:rPr>
              <a:t> in  </a:t>
            </a:r>
            <a:r>
              <a:rPr lang="it-IT" b="1" i="1" dirty="0" err="1">
                <a:solidFill>
                  <a:schemeClr val="accent5">
                    <a:lumMod val="75000"/>
                  </a:schemeClr>
                </a:solidFill>
              </a:rPr>
              <a:t>vertical</a:t>
            </a:r>
            <a:r>
              <a:rPr lang="it-IT" b="1" i="1" dirty="0">
                <a:solidFill>
                  <a:schemeClr val="accent5">
                    <a:lumMod val="75000"/>
                  </a:schemeClr>
                </a:solidFill>
              </a:rPr>
              <a:t> </a:t>
            </a:r>
            <a:r>
              <a:rPr lang="it-IT" b="1" i="1" dirty="0" err="1">
                <a:solidFill>
                  <a:schemeClr val="accent5">
                    <a:lumMod val="75000"/>
                  </a:schemeClr>
                </a:solidFill>
              </a:rPr>
              <a:t>flight</a:t>
            </a:r>
            <a:r>
              <a:rPr lang="it-IT" b="1" i="1" dirty="0">
                <a:solidFill>
                  <a:schemeClr val="accent5">
                    <a:lumMod val="75000"/>
                  </a:schemeClr>
                </a:solidFill>
              </a:rPr>
              <a:t> </a:t>
            </a:r>
          </a:p>
          <a:p>
            <a:r>
              <a:rPr lang="it-IT" b="1" i="1" dirty="0" err="1">
                <a:solidFill>
                  <a:schemeClr val="accent5">
                    <a:lumMod val="75000"/>
                  </a:schemeClr>
                </a:solidFill>
              </a:rPr>
              <a:t>Muon</a:t>
            </a:r>
            <a:r>
              <a:rPr lang="it-IT" b="1" i="1" dirty="0">
                <a:solidFill>
                  <a:schemeClr val="accent5">
                    <a:lumMod val="75000"/>
                  </a:schemeClr>
                </a:solidFill>
              </a:rPr>
              <a:t> bundles by UHECR </a:t>
            </a:r>
            <a:r>
              <a:rPr lang="it-IT" b="1" i="1" dirty="0" err="1">
                <a:solidFill>
                  <a:schemeClr val="accent5">
                    <a:lumMod val="75000"/>
                  </a:schemeClr>
                </a:solidFill>
              </a:rPr>
              <a:t>at</a:t>
            </a:r>
            <a:r>
              <a:rPr lang="it-IT" b="1" i="1" dirty="0">
                <a:solidFill>
                  <a:schemeClr val="accent5">
                    <a:lumMod val="75000"/>
                  </a:schemeClr>
                </a:solidFill>
              </a:rPr>
              <a:t> </a:t>
            </a:r>
            <a:r>
              <a:rPr lang="it-IT" b="1" i="1" dirty="0" err="1">
                <a:solidFill>
                  <a:schemeClr val="accent5">
                    <a:lumMod val="75000"/>
                  </a:schemeClr>
                </a:solidFill>
              </a:rPr>
              <a:t>horizons</a:t>
            </a:r>
            <a:endParaRPr lang="it-IT" b="1" i="1" dirty="0">
              <a:solidFill>
                <a:schemeClr val="accent5">
                  <a:lumMod val="75000"/>
                </a:schemeClr>
              </a:solidFill>
            </a:endParaRPr>
          </a:p>
          <a:p>
            <a:r>
              <a:rPr lang="it-IT" b="1" i="1" dirty="0" err="1">
                <a:solidFill>
                  <a:schemeClr val="accent5">
                    <a:lumMod val="75000"/>
                  </a:schemeClr>
                </a:solidFill>
              </a:rPr>
              <a:t>Cherenkov</a:t>
            </a:r>
            <a:r>
              <a:rPr lang="it-IT" b="1" i="1" dirty="0">
                <a:solidFill>
                  <a:schemeClr val="accent5">
                    <a:lumMod val="75000"/>
                  </a:schemeClr>
                </a:solidFill>
              </a:rPr>
              <a:t> </a:t>
            </a:r>
            <a:r>
              <a:rPr lang="it-IT" b="1" i="1" dirty="0" err="1">
                <a:solidFill>
                  <a:schemeClr val="accent5">
                    <a:lumMod val="75000"/>
                  </a:schemeClr>
                </a:solidFill>
              </a:rPr>
              <a:t>lights</a:t>
            </a:r>
            <a:r>
              <a:rPr lang="it-IT" b="1" i="1" dirty="0">
                <a:solidFill>
                  <a:schemeClr val="accent5">
                    <a:lumMod val="75000"/>
                  </a:schemeClr>
                </a:solidFill>
              </a:rPr>
              <a:t> by </a:t>
            </a:r>
            <a:r>
              <a:rPr lang="it-IT" b="1" i="1" dirty="0" err="1">
                <a:solidFill>
                  <a:schemeClr val="accent5">
                    <a:lumMod val="75000"/>
                  </a:schemeClr>
                </a:solidFill>
              </a:rPr>
              <a:t>such</a:t>
            </a:r>
            <a:r>
              <a:rPr lang="it-IT" b="1" i="1" dirty="0">
                <a:solidFill>
                  <a:schemeClr val="accent5">
                    <a:lumMod val="75000"/>
                  </a:schemeClr>
                </a:solidFill>
              </a:rPr>
              <a:t> UHECR </a:t>
            </a:r>
            <a:r>
              <a:rPr lang="it-IT" b="1" i="1" dirty="0" err="1">
                <a:solidFill>
                  <a:schemeClr val="accent5">
                    <a:lumMod val="75000"/>
                  </a:schemeClr>
                </a:solidFill>
              </a:rPr>
              <a:t>airshowering</a:t>
            </a:r>
            <a:endParaRPr lang="it-IT" b="1" i="1" dirty="0">
              <a:solidFill>
                <a:schemeClr val="accent5">
                  <a:lumMod val="75000"/>
                </a:schemeClr>
              </a:solidFill>
            </a:endParaRPr>
          </a:p>
          <a:p>
            <a:r>
              <a:rPr lang="it-IT" b="1" i="1" dirty="0">
                <a:solidFill>
                  <a:schemeClr val="accent5">
                    <a:lumMod val="75000"/>
                  </a:schemeClr>
                </a:solidFill>
              </a:rPr>
              <a:t> </a:t>
            </a:r>
            <a:r>
              <a:rPr lang="it-IT" b="1" i="1" dirty="0" err="1">
                <a:solidFill>
                  <a:schemeClr val="accent5">
                    <a:lumMod val="75000"/>
                  </a:schemeClr>
                </a:solidFill>
              </a:rPr>
              <a:t>Tens-hundred</a:t>
            </a:r>
            <a:r>
              <a:rPr lang="it-IT" b="1" i="1" dirty="0">
                <a:solidFill>
                  <a:schemeClr val="accent5">
                    <a:lumMod val="75000"/>
                  </a:schemeClr>
                </a:solidFill>
              </a:rPr>
              <a:t> GeV  electron by </a:t>
            </a:r>
            <a:r>
              <a:rPr lang="it-IT" b="1" i="1" dirty="0" err="1">
                <a:solidFill>
                  <a:schemeClr val="accent5">
                    <a:lumMod val="75000"/>
                  </a:schemeClr>
                </a:solidFill>
              </a:rPr>
              <a:t>muon</a:t>
            </a:r>
            <a:r>
              <a:rPr lang="it-IT" b="1" i="1" dirty="0">
                <a:solidFill>
                  <a:schemeClr val="accent5">
                    <a:lumMod val="75000"/>
                  </a:schemeClr>
                </a:solidFill>
              </a:rPr>
              <a:t> </a:t>
            </a:r>
            <a:r>
              <a:rPr lang="it-IT" b="1" i="1" dirty="0" err="1">
                <a:solidFill>
                  <a:schemeClr val="accent5">
                    <a:lumMod val="75000"/>
                  </a:schemeClr>
                </a:solidFill>
              </a:rPr>
              <a:t>decay</a:t>
            </a:r>
            <a:r>
              <a:rPr lang="it-IT" b="1" i="1" dirty="0">
                <a:solidFill>
                  <a:schemeClr val="accent5">
                    <a:lumMod val="75000"/>
                  </a:schemeClr>
                </a:solidFill>
              </a:rPr>
              <a:t> </a:t>
            </a:r>
            <a:r>
              <a:rPr lang="it-IT" b="1" i="1" dirty="0" err="1">
                <a:solidFill>
                  <a:schemeClr val="accent5">
                    <a:lumMod val="75000"/>
                  </a:schemeClr>
                </a:solidFill>
              </a:rPr>
              <a:t>at</a:t>
            </a:r>
            <a:r>
              <a:rPr lang="it-IT" b="1" i="1" dirty="0">
                <a:solidFill>
                  <a:schemeClr val="accent5">
                    <a:lumMod val="75000"/>
                  </a:schemeClr>
                </a:solidFill>
              </a:rPr>
              <a:t> </a:t>
            </a:r>
            <a:r>
              <a:rPr lang="it-IT" b="1" i="1" dirty="0" err="1">
                <a:solidFill>
                  <a:schemeClr val="accent5">
                    <a:lumMod val="75000"/>
                  </a:schemeClr>
                </a:solidFill>
              </a:rPr>
              <a:t>horizons</a:t>
            </a:r>
            <a:r>
              <a:rPr lang="it-IT" b="1" i="1" dirty="0">
                <a:solidFill>
                  <a:schemeClr val="accent5">
                    <a:lumMod val="75000"/>
                  </a:schemeClr>
                </a:solidFill>
              </a:rPr>
              <a:t>: </a:t>
            </a:r>
            <a:r>
              <a:rPr lang="it-IT" b="1" i="1" dirty="0" err="1">
                <a:solidFill>
                  <a:schemeClr val="accent5">
                    <a:lumMod val="75000"/>
                  </a:schemeClr>
                </a:solidFill>
              </a:rPr>
              <a:t>visible</a:t>
            </a:r>
            <a:r>
              <a:rPr lang="it-IT" b="1" i="1" dirty="0">
                <a:solidFill>
                  <a:schemeClr val="accent5">
                    <a:lumMod val="75000"/>
                  </a:schemeClr>
                </a:solidFill>
              </a:rPr>
              <a:t> flashes </a:t>
            </a:r>
            <a:r>
              <a:rPr lang="it-IT" b="1" i="1" dirty="0" err="1">
                <a:solidFill>
                  <a:schemeClr val="accent5">
                    <a:lumMod val="75000"/>
                  </a:schemeClr>
                </a:solidFill>
              </a:rPr>
              <a:t>at</a:t>
            </a:r>
            <a:r>
              <a:rPr lang="it-IT" b="1" i="1" dirty="0">
                <a:solidFill>
                  <a:schemeClr val="accent5">
                    <a:lumMod val="75000"/>
                  </a:schemeClr>
                </a:solidFill>
              </a:rPr>
              <a:t> </a:t>
            </a:r>
            <a:r>
              <a:rPr lang="it-IT" b="1" i="1" dirty="0" err="1">
                <a:solidFill>
                  <a:schemeClr val="accent5">
                    <a:lumMod val="75000"/>
                  </a:schemeClr>
                </a:solidFill>
              </a:rPr>
              <a:t>edges</a:t>
            </a:r>
            <a:endParaRPr lang="it-IT" b="1" i="1" dirty="0">
              <a:solidFill>
                <a:schemeClr val="accent5">
                  <a:lumMod val="75000"/>
                </a:schemeClr>
              </a:solidFill>
            </a:endParaRPr>
          </a:p>
          <a:p>
            <a:endParaRPr lang="it-IT" b="1" i="1" dirty="0">
              <a:solidFill>
                <a:schemeClr val="accent5">
                  <a:lumMod val="75000"/>
                </a:schemeClr>
              </a:solidFill>
            </a:endParaRPr>
          </a:p>
          <a:p>
            <a:pPr marL="0" indent="0">
              <a:buNone/>
            </a:pPr>
            <a:endParaRPr lang="it-IT" dirty="0"/>
          </a:p>
        </p:txBody>
      </p:sp>
      <p:sp>
        <p:nvSpPr>
          <p:cNvPr id="4" name="Segnaposto piè di pagina 3">
            <a:extLst>
              <a:ext uri="{FF2B5EF4-FFF2-40B4-BE49-F238E27FC236}">
                <a16:creationId xmlns:a16="http://schemas.microsoft.com/office/drawing/2014/main" id="{AC09366C-4EF8-401D-89B1-057B71200451}"/>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FD132F19-AB36-460B-A621-409C4050074D}"/>
              </a:ext>
            </a:extLst>
          </p:cNvPr>
          <p:cNvSpPr>
            <a:spLocks noGrp="1"/>
          </p:cNvSpPr>
          <p:nvPr>
            <p:ph type="sldNum" sz="quarter" idx="12"/>
          </p:nvPr>
        </p:nvSpPr>
        <p:spPr/>
        <p:txBody>
          <a:bodyPr/>
          <a:lstStyle/>
          <a:p>
            <a:fld id="{37004502-2F3A-433F-BEBD-C65EB10AD5E9}" type="slidenum">
              <a:rPr lang="it-IT" smtClean="0"/>
              <a:pPr/>
              <a:t>28</a:t>
            </a:fld>
            <a:endParaRPr lang="it-IT"/>
          </a:p>
        </p:txBody>
      </p:sp>
      <p:pic>
        <p:nvPicPr>
          <p:cNvPr id="6" name="Picture 8" descr="Università degli Studi di Bari Aldo Moro - Wikipedia">
            <a:extLst>
              <a:ext uri="{FF2B5EF4-FFF2-40B4-BE49-F238E27FC236}">
                <a16:creationId xmlns:a16="http://schemas.microsoft.com/office/drawing/2014/main" id="{D8C8E63C-AF0A-4516-A240-827550390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1572107"/>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2715AB-C5C2-496F-9867-F04B1F2CB1EA}"/>
              </a:ext>
            </a:extLst>
          </p:cNvPr>
          <p:cNvSpPr>
            <a:spLocks noGrp="1"/>
          </p:cNvSpPr>
          <p:nvPr>
            <p:ph type="title"/>
          </p:nvPr>
        </p:nvSpPr>
        <p:spPr/>
        <p:txBody>
          <a:bodyPr>
            <a:normAutofit fontScale="90000"/>
          </a:bodyPr>
          <a:lstStyle/>
          <a:p>
            <a:r>
              <a:rPr lang="it-IT" b="1" i="1" dirty="0">
                <a:solidFill>
                  <a:schemeClr val="accent1"/>
                </a:solidFill>
              </a:rPr>
              <a:t>Future inter-face </a:t>
            </a:r>
            <a:r>
              <a:rPr lang="it-IT" b="1" i="1" dirty="0" err="1">
                <a:solidFill>
                  <a:schemeClr val="accent1"/>
                </a:solidFill>
              </a:rPr>
              <a:t>detection</a:t>
            </a:r>
            <a:r>
              <a:rPr lang="it-IT" b="1" i="1" dirty="0">
                <a:solidFill>
                  <a:schemeClr val="accent1"/>
                </a:solidFill>
              </a:rPr>
              <a:t> on Tau</a:t>
            </a:r>
            <a:br>
              <a:rPr lang="it-IT" b="1" i="1" dirty="0">
                <a:solidFill>
                  <a:schemeClr val="accent1"/>
                </a:solidFill>
              </a:rPr>
            </a:br>
            <a:r>
              <a:rPr lang="it-IT" b="1" i="1" dirty="0" err="1">
                <a:solidFill>
                  <a:schemeClr val="accent1"/>
                </a:solidFill>
              </a:rPr>
              <a:t>detection</a:t>
            </a:r>
            <a:r>
              <a:rPr lang="it-IT" b="1" i="1" dirty="0">
                <a:solidFill>
                  <a:schemeClr val="accent1"/>
                </a:solidFill>
              </a:rPr>
              <a:t> via </a:t>
            </a:r>
            <a:r>
              <a:rPr lang="it-IT" b="1" i="1" dirty="0" err="1">
                <a:solidFill>
                  <a:schemeClr val="accent1"/>
                </a:solidFill>
              </a:rPr>
              <a:t>their</a:t>
            </a:r>
            <a:r>
              <a:rPr lang="it-IT" b="1" i="1" dirty="0">
                <a:solidFill>
                  <a:schemeClr val="accent1"/>
                </a:solidFill>
              </a:rPr>
              <a:t> </a:t>
            </a:r>
            <a:r>
              <a:rPr lang="it-IT" b="1" i="1" dirty="0" err="1">
                <a:solidFill>
                  <a:schemeClr val="accent1"/>
                </a:solidFill>
              </a:rPr>
              <a:t>muon</a:t>
            </a:r>
            <a:r>
              <a:rPr lang="it-IT" b="1" i="1" dirty="0">
                <a:solidFill>
                  <a:schemeClr val="accent1"/>
                </a:solidFill>
              </a:rPr>
              <a:t> events </a:t>
            </a:r>
          </a:p>
        </p:txBody>
      </p:sp>
      <p:sp>
        <p:nvSpPr>
          <p:cNvPr id="3" name="Segnaposto contenuto 2">
            <a:extLst>
              <a:ext uri="{FF2B5EF4-FFF2-40B4-BE49-F238E27FC236}">
                <a16:creationId xmlns:a16="http://schemas.microsoft.com/office/drawing/2014/main" id="{4D809446-EC8E-4525-B562-F7143E0D76D8}"/>
              </a:ext>
            </a:extLst>
          </p:cNvPr>
          <p:cNvSpPr>
            <a:spLocks noGrp="1"/>
          </p:cNvSpPr>
          <p:nvPr>
            <p:ph idx="1"/>
          </p:nvPr>
        </p:nvSpPr>
        <p:spPr/>
        <p:txBody>
          <a:bodyPr>
            <a:normAutofit fontScale="92500" lnSpcReduction="20000"/>
          </a:bodyPr>
          <a:lstStyle/>
          <a:p>
            <a:r>
              <a:rPr lang="it-IT" dirty="0">
                <a:solidFill>
                  <a:schemeClr val="accent5">
                    <a:lumMod val="75000"/>
                  </a:schemeClr>
                </a:solidFill>
              </a:rPr>
              <a:t>More </a:t>
            </a:r>
            <a:r>
              <a:rPr lang="it-IT" dirty="0" err="1">
                <a:solidFill>
                  <a:schemeClr val="accent5">
                    <a:lumMod val="75000"/>
                  </a:schemeClr>
                </a:solidFill>
              </a:rPr>
              <a:t>interesting</a:t>
            </a:r>
            <a:r>
              <a:rPr lang="it-IT" dirty="0">
                <a:solidFill>
                  <a:schemeClr val="accent5">
                    <a:lumMod val="75000"/>
                  </a:schemeClr>
                </a:solidFill>
              </a:rPr>
              <a:t> </a:t>
            </a:r>
            <a:r>
              <a:rPr lang="it-IT" dirty="0" err="1">
                <a:solidFill>
                  <a:schemeClr val="accent5">
                    <a:lumMod val="75000"/>
                  </a:schemeClr>
                </a:solidFill>
              </a:rPr>
              <a:t>detection</a:t>
            </a:r>
            <a:r>
              <a:rPr lang="it-IT" dirty="0">
                <a:solidFill>
                  <a:schemeClr val="accent5">
                    <a:lumMod val="75000"/>
                  </a:schemeClr>
                </a:solidFill>
              </a:rPr>
              <a:t> by UHECR </a:t>
            </a:r>
            <a:r>
              <a:rPr lang="it-IT" dirty="0" err="1">
                <a:solidFill>
                  <a:schemeClr val="accent5">
                    <a:lumMod val="75000"/>
                  </a:schemeClr>
                </a:solidFill>
              </a:rPr>
              <a:t>signal</a:t>
            </a:r>
            <a:r>
              <a:rPr lang="it-IT" dirty="0">
                <a:solidFill>
                  <a:schemeClr val="accent5">
                    <a:lumMod val="75000"/>
                  </a:schemeClr>
                </a:solidFill>
              </a:rPr>
              <a:t> and </a:t>
            </a:r>
            <a:r>
              <a:rPr lang="it-IT" dirty="0" err="1">
                <a:solidFill>
                  <a:schemeClr val="accent5">
                    <a:lumMod val="75000"/>
                  </a:schemeClr>
                </a:solidFill>
              </a:rPr>
              <a:t>their</a:t>
            </a:r>
            <a:r>
              <a:rPr lang="it-IT" dirty="0">
                <a:solidFill>
                  <a:schemeClr val="accent5">
                    <a:lumMod val="75000"/>
                  </a:schemeClr>
                </a:solidFill>
              </a:rPr>
              <a:t> </a:t>
            </a:r>
            <a:r>
              <a:rPr lang="it-IT" dirty="0" err="1">
                <a:solidFill>
                  <a:schemeClr val="accent5">
                    <a:lumMod val="75000"/>
                  </a:schemeClr>
                </a:solidFill>
              </a:rPr>
              <a:t>secondary</a:t>
            </a:r>
            <a:r>
              <a:rPr lang="it-IT" dirty="0">
                <a:solidFill>
                  <a:schemeClr val="accent5">
                    <a:lumMod val="75000"/>
                  </a:schemeClr>
                </a:solidFill>
              </a:rPr>
              <a:t> </a:t>
            </a:r>
            <a:r>
              <a:rPr lang="it-IT" dirty="0" err="1">
                <a:solidFill>
                  <a:schemeClr val="accent5">
                    <a:lumMod val="75000"/>
                  </a:schemeClr>
                </a:solidFill>
              </a:rPr>
              <a:t>muons</a:t>
            </a:r>
            <a:r>
              <a:rPr lang="it-IT" dirty="0">
                <a:solidFill>
                  <a:schemeClr val="accent5">
                    <a:lumMod val="75000"/>
                  </a:schemeClr>
                </a:solidFill>
              </a:rPr>
              <a:t>.</a:t>
            </a:r>
          </a:p>
          <a:p>
            <a:r>
              <a:rPr lang="it-IT" b="1" u="sng" dirty="0" err="1">
                <a:solidFill>
                  <a:schemeClr val="accent5">
                    <a:lumMod val="75000"/>
                  </a:schemeClr>
                </a:solidFill>
              </a:rPr>
              <a:t>Tens</a:t>
            </a:r>
            <a:r>
              <a:rPr lang="it-IT" b="1" u="sng" dirty="0">
                <a:solidFill>
                  <a:schemeClr val="accent5">
                    <a:lumMod val="75000"/>
                  </a:schemeClr>
                </a:solidFill>
              </a:rPr>
              <a:t> </a:t>
            </a:r>
            <a:r>
              <a:rPr lang="it-IT" b="1" u="sng" dirty="0" err="1">
                <a:solidFill>
                  <a:schemeClr val="accent5">
                    <a:lumMod val="75000"/>
                  </a:schemeClr>
                </a:solidFill>
              </a:rPr>
              <a:t>PeV</a:t>
            </a:r>
            <a:r>
              <a:rPr lang="it-IT" b="1" u="sng" dirty="0">
                <a:solidFill>
                  <a:schemeClr val="accent5">
                    <a:lumMod val="75000"/>
                  </a:schemeClr>
                </a:solidFill>
              </a:rPr>
              <a:t> UHECR </a:t>
            </a:r>
            <a:r>
              <a:rPr lang="it-IT" b="1" u="sng" dirty="0" err="1">
                <a:solidFill>
                  <a:schemeClr val="accent5">
                    <a:lumMod val="75000"/>
                  </a:schemeClr>
                </a:solidFill>
              </a:rPr>
              <a:t>easely</a:t>
            </a:r>
            <a:r>
              <a:rPr lang="it-IT" b="1" u="sng" dirty="0">
                <a:solidFill>
                  <a:schemeClr val="accent5">
                    <a:lumMod val="75000"/>
                  </a:schemeClr>
                </a:solidFill>
              </a:rPr>
              <a:t> </a:t>
            </a:r>
            <a:r>
              <a:rPr lang="it-IT" b="1" u="sng" dirty="0" err="1">
                <a:solidFill>
                  <a:schemeClr val="accent5">
                    <a:lumMod val="75000"/>
                  </a:schemeClr>
                </a:solidFill>
              </a:rPr>
              <a:t>observable</a:t>
            </a:r>
            <a:r>
              <a:rPr lang="it-IT" b="1" u="sng" dirty="0">
                <a:solidFill>
                  <a:schemeClr val="accent5">
                    <a:lumMod val="75000"/>
                  </a:schemeClr>
                </a:solidFill>
              </a:rPr>
              <a:t> </a:t>
            </a:r>
            <a:r>
              <a:rPr lang="it-IT" b="1" u="sng" dirty="0" err="1">
                <a:solidFill>
                  <a:schemeClr val="accent5">
                    <a:lumMod val="75000"/>
                  </a:schemeClr>
                </a:solidFill>
              </a:rPr>
              <a:t>at</a:t>
            </a:r>
            <a:r>
              <a:rPr lang="it-IT" b="1" u="sng" dirty="0">
                <a:solidFill>
                  <a:schemeClr val="accent5">
                    <a:lumMod val="75000"/>
                  </a:schemeClr>
                </a:solidFill>
              </a:rPr>
              <a:t> 80 degrees</a:t>
            </a:r>
          </a:p>
          <a:p>
            <a:r>
              <a:rPr lang="it-IT" dirty="0" err="1">
                <a:solidFill>
                  <a:schemeClr val="accent5">
                    <a:lumMod val="75000"/>
                  </a:schemeClr>
                </a:solidFill>
              </a:rPr>
              <a:t>They</a:t>
            </a:r>
            <a:r>
              <a:rPr lang="it-IT" dirty="0">
                <a:solidFill>
                  <a:schemeClr val="accent5">
                    <a:lumMod val="75000"/>
                  </a:schemeClr>
                </a:solidFill>
              </a:rPr>
              <a:t> are </a:t>
            </a:r>
            <a:r>
              <a:rPr lang="it-IT" dirty="0" err="1">
                <a:solidFill>
                  <a:schemeClr val="accent5">
                    <a:lumMod val="75000"/>
                  </a:schemeClr>
                </a:solidFill>
              </a:rPr>
              <a:t>downward</a:t>
            </a:r>
            <a:r>
              <a:rPr lang="it-IT" dirty="0">
                <a:solidFill>
                  <a:schemeClr val="accent5">
                    <a:lumMod val="75000"/>
                  </a:schemeClr>
                </a:solidFill>
              </a:rPr>
              <a:t> </a:t>
            </a:r>
            <a:r>
              <a:rPr lang="it-IT" dirty="0" err="1">
                <a:solidFill>
                  <a:schemeClr val="accent5">
                    <a:lumMod val="75000"/>
                  </a:schemeClr>
                </a:solidFill>
              </a:rPr>
              <a:t>along</a:t>
            </a:r>
            <a:r>
              <a:rPr lang="it-IT" dirty="0">
                <a:solidFill>
                  <a:schemeClr val="accent5">
                    <a:lumMod val="75000"/>
                  </a:schemeClr>
                </a:solidFill>
              </a:rPr>
              <a:t> </a:t>
            </a:r>
            <a:r>
              <a:rPr lang="it-IT" dirty="0" err="1">
                <a:solidFill>
                  <a:schemeClr val="accent5">
                    <a:lumMod val="75000"/>
                  </a:schemeClr>
                </a:solidFill>
              </a:rPr>
              <a:t>few</a:t>
            </a:r>
            <a:r>
              <a:rPr lang="it-IT" dirty="0">
                <a:solidFill>
                  <a:schemeClr val="accent5">
                    <a:lumMod val="75000"/>
                  </a:schemeClr>
                </a:solidFill>
              </a:rPr>
              <a:t> degrees </a:t>
            </a:r>
            <a:r>
              <a:rPr lang="it-IT" dirty="0" err="1">
                <a:solidFill>
                  <a:schemeClr val="accent5">
                    <a:lumMod val="75000"/>
                  </a:schemeClr>
                </a:solidFill>
              </a:rPr>
              <a:t>above</a:t>
            </a:r>
            <a:r>
              <a:rPr lang="it-IT" dirty="0">
                <a:solidFill>
                  <a:schemeClr val="accent5">
                    <a:lumMod val="75000"/>
                  </a:schemeClr>
                </a:solidFill>
              </a:rPr>
              <a:t> the </a:t>
            </a:r>
            <a:r>
              <a:rPr lang="it-IT" dirty="0" err="1">
                <a:solidFill>
                  <a:schemeClr val="accent5">
                    <a:lumMod val="75000"/>
                  </a:schemeClr>
                </a:solidFill>
              </a:rPr>
              <a:t>horizons</a:t>
            </a:r>
            <a:endParaRPr lang="it-IT" dirty="0">
              <a:solidFill>
                <a:schemeClr val="accent5">
                  <a:lumMod val="75000"/>
                </a:schemeClr>
              </a:solidFill>
            </a:endParaRPr>
          </a:p>
          <a:p>
            <a:r>
              <a:rPr lang="it-IT" dirty="0" err="1">
                <a:solidFill>
                  <a:schemeClr val="accent5">
                    <a:lumMod val="75000"/>
                  </a:schemeClr>
                </a:solidFill>
              </a:rPr>
              <a:t>Several</a:t>
            </a:r>
            <a:r>
              <a:rPr lang="it-IT" dirty="0">
                <a:solidFill>
                  <a:schemeClr val="accent5">
                    <a:lumMod val="75000"/>
                  </a:schemeClr>
                </a:solidFill>
              </a:rPr>
              <a:t> events </a:t>
            </a:r>
            <a:r>
              <a:rPr lang="it-IT" dirty="0" err="1">
                <a:solidFill>
                  <a:schemeClr val="accent5">
                    <a:lumMod val="75000"/>
                  </a:schemeClr>
                </a:solidFill>
              </a:rPr>
              <a:t>each</a:t>
            </a:r>
            <a:r>
              <a:rPr lang="it-IT" dirty="0">
                <a:solidFill>
                  <a:schemeClr val="accent5">
                    <a:lumMod val="75000"/>
                  </a:schemeClr>
                </a:solidFill>
              </a:rPr>
              <a:t> night or week , </a:t>
            </a:r>
            <a:r>
              <a:rPr lang="it-IT" dirty="0" err="1">
                <a:solidFill>
                  <a:schemeClr val="accent5">
                    <a:lumMod val="75000"/>
                  </a:schemeClr>
                </a:solidFill>
              </a:rPr>
              <a:t>at</a:t>
            </a:r>
            <a:r>
              <a:rPr lang="it-IT" dirty="0">
                <a:solidFill>
                  <a:schemeClr val="accent5">
                    <a:lumMod val="75000"/>
                  </a:schemeClr>
                </a:solidFill>
              </a:rPr>
              <a:t> </a:t>
            </a:r>
            <a:r>
              <a:rPr lang="it-IT" dirty="0" err="1">
                <a:solidFill>
                  <a:schemeClr val="accent5">
                    <a:lumMod val="75000"/>
                  </a:schemeClr>
                </a:solidFill>
              </a:rPr>
              <a:t>tens</a:t>
            </a:r>
            <a:r>
              <a:rPr lang="it-IT" dirty="0">
                <a:solidFill>
                  <a:schemeClr val="accent5">
                    <a:lumMod val="75000"/>
                  </a:schemeClr>
                </a:solidFill>
              </a:rPr>
              <a:t> </a:t>
            </a:r>
            <a:r>
              <a:rPr lang="it-IT" dirty="0" err="1">
                <a:solidFill>
                  <a:schemeClr val="accent5">
                    <a:lumMod val="75000"/>
                  </a:schemeClr>
                </a:solidFill>
              </a:rPr>
              <a:t>PeV</a:t>
            </a:r>
            <a:r>
              <a:rPr lang="it-IT" dirty="0">
                <a:solidFill>
                  <a:schemeClr val="accent5">
                    <a:lumMod val="75000"/>
                  </a:schemeClr>
                </a:solidFill>
              </a:rPr>
              <a:t> energy UHECR .</a:t>
            </a:r>
          </a:p>
          <a:p>
            <a:r>
              <a:rPr lang="it-IT" dirty="0" err="1">
                <a:solidFill>
                  <a:schemeClr val="accent5">
                    <a:lumMod val="75000"/>
                  </a:schemeClr>
                </a:solidFill>
              </a:rPr>
              <a:t>Only</a:t>
            </a:r>
            <a:r>
              <a:rPr lang="it-IT" dirty="0">
                <a:solidFill>
                  <a:schemeClr val="accent5">
                    <a:lumMod val="75000"/>
                  </a:schemeClr>
                </a:solidFill>
              </a:rPr>
              <a:t> a wide  crown array ( </a:t>
            </a:r>
            <a:r>
              <a:rPr lang="it-IT" dirty="0" err="1">
                <a:solidFill>
                  <a:schemeClr val="accent5">
                    <a:lumMod val="75000"/>
                  </a:schemeClr>
                </a:solidFill>
              </a:rPr>
              <a:t>about</a:t>
            </a:r>
            <a:r>
              <a:rPr lang="it-IT" dirty="0">
                <a:solidFill>
                  <a:schemeClr val="accent5">
                    <a:lumMod val="75000"/>
                  </a:schemeClr>
                </a:solidFill>
              </a:rPr>
              <a:t> 60 crown array</a:t>
            </a:r>
            <a:br>
              <a:rPr lang="it-IT" dirty="0">
                <a:solidFill>
                  <a:schemeClr val="accent5">
                    <a:lumMod val="75000"/>
                  </a:schemeClr>
                </a:solidFill>
              </a:rPr>
            </a:br>
            <a:r>
              <a:rPr lang="it-IT" dirty="0" err="1">
                <a:solidFill>
                  <a:schemeClr val="accent5">
                    <a:lumMod val="75000"/>
                  </a:schemeClr>
                </a:solidFill>
              </a:rPr>
              <a:t>as</a:t>
            </a:r>
            <a:r>
              <a:rPr lang="it-IT" dirty="0">
                <a:solidFill>
                  <a:schemeClr val="accent5">
                    <a:lumMod val="75000"/>
                  </a:schemeClr>
                </a:solidFill>
              </a:rPr>
              <a:t> large </a:t>
            </a:r>
            <a:r>
              <a:rPr lang="it-IT" dirty="0" err="1">
                <a:solidFill>
                  <a:schemeClr val="accent5">
                    <a:lumMod val="75000"/>
                  </a:schemeClr>
                </a:solidFill>
              </a:rPr>
              <a:t>as</a:t>
            </a:r>
            <a:r>
              <a:rPr lang="it-IT" dirty="0">
                <a:solidFill>
                  <a:schemeClr val="accent5">
                    <a:lumMod val="75000"/>
                  </a:schemeClr>
                </a:solidFill>
              </a:rPr>
              <a:t> CTAO </a:t>
            </a:r>
            <a:r>
              <a:rPr lang="it-IT" dirty="0" err="1">
                <a:solidFill>
                  <a:schemeClr val="accent5">
                    <a:lumMod val="75000"/>
                  </a:schemeClr>
                </a:solidFill>
              </a:rPr>
              <a:t>ones</a:t>
            </a:r>
            <a:r>
              <a:rPr lang="it-IT" dirty="0">
                <a:solidFill>
                  <a:schemeClr val="accent5">
                    <a:lumMod val="75000"/>
                  </a:schemeClr>
                </a:solidFill>
              </a:rPr>
              <a:t>) </a:t>
            </a:r>
            <a:r>
              <a:rPr lang="it-IT" dirty="0" err="1">
                <a:solidFill>
                  <a:schemeClr val="accent5">
                    <a:lumMod val="75000"/>
                  </a:schemeClr>
                </a:solidFill>
              </a:rPr>
              <a:t>will</a:t>
            </a:r>
            <a:r>
              <a:rPr lang="it-IT" dirty="0">
                <a:solidFill>
                  <a:schemeClr val="accent5">
                    <a:lumMod val="75000"/>
                  </a:schemeClr>
                </a:solidFill>
              </a:rPr>
              <a:t> </a:t>
            </a:r>
            <a:r>
              <a:rPr lang="it-IT" dirty="0" err="1">
                <a:solidFill>
                  <a:schemeClr val="accent5">
                    <a:lumMod val="75000"/>
                  </a:schemeClr>
                </a:solidFill>
              </a:rPr>
              <a:t>discover</a:t>
            </a:r>
            <a:r>
              <a:rPr lang="it-IT" dirty="0">
                <a:solidFill>
                  <a:schemeClr val="accent5">
                    <a:lumMod val="75000"/>
                  </a:schemeClr>
                </a:solidFill>
              </a:rPr>
              <a:t> tau  </a:t>
            </a:r>
            <a:r>
              <a:rPr lang="it-IT" dirty="0" err="1">
                <a:solidFill>
                  <a:schemeClr val="accent5">
                    <a:lumMod val="75000"/>
                  </a:schemeClr>
                </a:solidFill>
              </a:rPr>
              <a:t>as</a:t>
            </a:r>
            <a:r>
              <a:rPr lang="it-IT" dirty="0">
                <a:solidFill>
                  <a:schemeClr val="accent5">
                    <a:lumMod val="75000"/>
                  </a:schemeClr>
                </a:solidFill>
              </a:rPr>
              <a:t> AUGER , 3.3 a </a:t>
            </a:r>
            <a:r>
              <a:rPr lang="it-IT" dirty="0" err="1">
                <a:solidFill>
                  <a:schemeClr val="accent5">
                    <a:lumMod val="75000"/>
                  </a:schemeClr>
                </a:solidFill>
              </a:rPr>
              <a:t>year</a:t>
            </a:r>
            <a:endParaRPr lang="it-IT" dirty="0">
              <a:solidFill>
                <a:schemeClr val="accent5">
                  <a:lumMod val="75000"/>
                </a:schemeClr>
              </a:solidFill>
            </a:endParaRPr>
          </a:p>
        </p:txBody>
      </p:sp>
      <p:sp>
        <p:nvSpPr>
          <p:cNvPr id="4" name="Segnaposto piè di pagina 3">
            <a:extLst>
              <a:ext uri="{FF2B5EF4-FFF2-40B4-BE49-F238E27FC236}">
                <a16:creationId xmlns:a16="http://schemas.microsoft.com/office/drawing/2014/main" id="{A6842784-73DA-4F07-BD0B-94A70C01C813}"/>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AA698D2-FDA8-440B-97C6-C51298080641}"/>
              </a:ext>
            </a:extLst>
          </p:cNvPr>
          <p:cNvSpPr>
            <a:spLocks noGrp="1"/>
          </p:cNvSpPr>
          <p:nvPr>
            <p:ph type="sldNum" sz="quarter" idx="12"/>
          </p:nvPr>
        </p:nvSpPr>
        <p:spPr/>
        <p:txBody>
          <a:bodyPr/>
          <a:lstStyle/>
          <a:p>
            <a:fld id="{37004502-2F3A-433F-BEBD-C65EB10AD5E9}" type="slidenum">
              <a:rPr lang="it-IT" smtClean="0"/>
              <a:pPr/>
              <a:t>29</a:t>
            </a:fld>
            <a:endParaRPr lang="it-IT"/>
          </a:p>
        </p:txBody>
      </p:sp>
      <p:pic>
        <p:nvPicPr>
          <p:cNvPr id="6" name="Picture 8" descr="Università degli Studi di Bari Aldo Moro - Wikipedia">
            <a:extLst>
              <a:ext uri="{FF2B5EF4-FFF2-40B4-BE49-F238E27FC236}">
                <a16:creationId xmlns:a16="http://schemas.microsoft.com/office/drawing/2014/main" id="{CF8395DD-4710-45E1-8843-15C0791789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4231" y="778136"/>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15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CFAE5E-0B5F-4D01-8B41-4FE4CAEED458}"/>
              </a:ext>
            </a:extLst>
          </p:cNvPr>
          <p:cNvSpPr>
            <a:spLocks noGrp="1"/>
          </p:cNvSpPr>
          <p:nvPr>
            <p:ph type="title"/>
          </p:nvPr>
        </p:nvSpPr>
        <p:spPr>
          <a:xfrm>
            <a:off x="457200" y="274638"/>
            <a:ext cx="6096000" cy="1210146"/>
          </a:xfrm>
        </p:spPr>
        <p:txBody>
          <a:bodyPr>
            <a:normAutofit fontScale="90000"/>
          </a:bodyPr>
          <a:lstStyle/>
          <a:p>
            <a:r>
              <a:rPr lang="it-IT" b="1" i="1" dirty="0">
                <a:solidFill>
                  <a:schemeClr val="accent1">
                    <a:lumMod val="75000"/>
                  </a:schemeClr>
                </a:solidFill>
              </a:rPr>
              <a:t>A </a:t>
            </a:r>
            <a:r>
              <a:rPr lang="it-IT" b="1" i="1" dirty="0" err="1">
                <a:solidFill>
                  <a:schemeClr val="accent1">
                    <a:lumMod val="75000"/>
                  </a:schemeClr>
                </a:solidFill>
              </a:rPr>
              <a:t>two</a:t>
            </a:r>
            <a:r>
              <a:rPr lang="it-IT" b="1" i="1" dirty="0">
                <a:solidFill>
                  <a:schemeClr val="accent1">
                    <a:lumMod val="75000"/>
                  </a:schemeClr>
                </a:solidFill>
              </a:rPr>
              <a:t> </a:t>
            </a:r>
            <a:r>
              <a:rPr lang="it-IT" b="1" i="1" dirty="0" err="1">
                <a:solidFill>
                  <a:schemeClr val="accent1">
                    <a:lumMod val="75000"/>
                  </a:schemeClr>
                </a:solidFill>
              </a:rPr>
              <a:t>Hundreds</a:t>
            </a:r>
            <a:r>
              <a:rPr lang="it-IT" b="1" i="1" dirty="0">
                <a:solidFill>
                  <a:schemeClr val="accent1">
                    <a:lumMod val="75000"/>
                  </a:schemeClr>
                </a:solidFill>
              </a:rPr>
              <a:t> </a:t>
            </a:r>
            <a:r>
              <a:rPr lang="it-IT" b="1" i="1" dirty="0" err="1">
                <a:solidFill>
                  <a:schemeClr val="accent1">
                    <a:lumMod val="75000"/>
                  </a:schemeClr>
                </a:solidFill>
              </a:rPr>
              <a:t>PeV</a:t>
            </a:r>
            <a:r>
              <a:rPr lang="it-IT" b="1" i="1" dirty="0">
                <a:solidFill>
                  <a:schemeClr val="accent1">
                    <a:lumMod val="75000"/>
                  </a:schemeClr>
                </a:solidFill>
              </a:rPr>
              <a:t> </a:t>
            </a:r>
            <a:r>
              <a:rPr lang="it-IT" b="1" i="1" dirty="0" err="1">
                <a:solidFill>
                  <a:schemeClr val="accent1">
                    <a:lumMod val="75000"/>
                  </a:schemeClr>
                </a:solidFill>
              </a:rPr>
              <a:t>muon</a:t>
            </a:r>
            <a:r>
              <a:rPr lang="it-IT" b="1" i="1" dirty="0">
                <a:solidFill>
                  <a:schemeClr val="accent1">
                    <a:lumMod val="75000"/>
                  </a:schemeClr>
                </a:solidFill>
              </a:rPr>
              <a:t> neutrino ?</a:t>
            </a:r>
          </a:p>
        </p:txBody>
      </p:sp>
      <p:pic>
        <p:nvPicPr>
          <p:cNvPr id="6" name="Segnaposto contenuto 5">
            <a:extLst>
              <a:ext uri="{FF2B5EF4-FFF2-40B4-BE49-F238E27FC236}">
                <a16:creationId xmlns:a16="http://schemas.microsoft.com/office/drawing/2014/main" id="{4742B772-9444-4D51-AFEE-2BA37DCFE48F}"/>
              </a:ext>
            </a:extLst>
          </p:cNvPr>
          <p:cNvPicPr>
            <a:picLocks noGrp="1" noChangeAspect="1"/>
          </p:cNvPicPr>
          <p:nvPr>
            <p:ph idx="1"/>
          </p:nvPr>
        </p:nvPicPr>
        <p:blipFill>
          <a:blip r:embed="rId2"/>
          <a:stretch>
            <a:fillRect/>
          </a:stretch>
        </p:blipFill>
        <p:spPr>
          <a:xfrm>
            <a:off x="1006488" y="1600200"/>
            <a:ext cx="7131023" cy="4525963"/>
          </a:xfrm>
          <a:prstGeom prst="rect">
            <a:avLst/>
          </a:prstGeom>
        </p:spPr>
      </p:pic>
      <p:sp>
        <p:nvSpPr>
          <p:cNvPr id="4" name="Segnaposto piè di pagina 3">
            <a:extLst>
              <a:ext uri="{FF2B5EF4-FFF2-40B4-BE49-F238E27FC236}">
                <a16:creationId xmlns:a16="http://schemas.microsoft.com/office/drawing/2014/main" id="{BDC5A8AE-0D2B-48F1-8612-F4C6C1FB8A34}"/>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7EECEE6A-F1FC-47B4-AE44-B192259B06EF}"/>
              </a:ext>
            </a:extLst>
          </p:cNvPr>
          <p:cNvSpPr>
            <a:spLocks noGrp="1"/>
          </p:cNvSpPr>
          <p:nvPr>
            <p:ph type="sldNum" sz="quarter" idx="12"/>
          </p:nvPr>
        </p:nvSpPr>
        <p:spPr/>
        <p:txBody>
          <a:bodyPr/>
          <a:lstStyle/>
          <a:p>
            <a:fld id="{37004502-2F3A-433F-BEBD-C65EB10AD5E9}" type="slidenum">
              <a:rPr lang="it-IT" smtClean="0"/>
              <a:pPr/>
              <a:t>3</a:t>
            </a:fld>
            <a:endParaRPr lang="it-IT"/>
          </a:p>
        </p:txBody>
      </p:sp>
      <p:sp>
        <p:nvSpPr>
          <p:cNvPr id="7" name="Ovale 6">
            <a:extLst>
              <a:ext uri="{FF2B5EF4-FFF2-40B4-BE49-F238E27FC236}">
                <a16:creationId xmlns:a16="http://schemas.microsoft.com/office/drawing/2014/main" id="{B40E7E99-8AED-4483-BC6F-B0DC9C64DC1E}"/>
              </a:ext>
            </a:extLst>
          </p:cNvPr>
          <p:cNvSpPr/>
          <p:nvPr/>
        </p:nvSpPr>
        <p:spPr>
          <a:xfrm>
            <a:off x="5508104" y="4581128"/>
            <a:ext cx="2448272" cy="648072"/>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8" descr="Università degli Studi di Bari Aldo Moro - Wikipedia">
            <a:extLst>
              <a:ext uri="{FF2B5EF4-FFF2-40B4-BE49-F238E27FC236}">
                <a16:creationId xmlns:a16="http://schemas.microsoft.com/office/drawing/2014/main" id="{843D714C-0D67-46A2-9078-D9176A6FA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1663" y="334787"/>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0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F1F26D-3426-41A9-9B1C-D8879D1AF300}"/>
              </a:ext>
            </a:extLst>
          </p:cNvPr>
          <p:cNvSpPr>
            <a:spLocks noGrp="1"/>
          </p:cNvSpPr>
          <p:nvPr>
            <p:ph type="title"/>
          </p:nvPr>
        </p:nvSpPr>
        <p:spPr/>
        <p:txBody>
          <a:bodyPr/>
          <a:lstStyle/>
          <a:p>
            <a:r>
              <a:rPr lang="it-IT" dirty="0" err="1"/>
              <a:t>Conclusion</a:t>
            </a:r>
            <a:endParaRPr lang="it-IT" dirty="0"/>
          </a:p>
        </p:txBody>
      </p:sp>
      <p:sp>
        <p:nvSpPr>
          <p:cNvPr id="3" name="Segnaposto contenuto 2">
            <a:extLst>
              <a:ext uri="{FF2B5EF4-FFF2-40B4-BE49-F238E27FC236}">
                <a16:creationId xmlns:a16="http://schemas.microsoft.com/office/drawing/2014/main" id="{03349FE2-B7E4-4AD4-A769-CAF2E30F0581}"/>
              </a:ext>
            </a:extLst>
          </p:cNvPr>
          <p:cNvSpPr>
            <a:spLocks noGrp="1"/>
          </p:cNvSpPr>
          <p:nvPr>
            <p:ph idx="1"/>
          </p:nvPr>
        </p:nvSpPr>
        <p:spPr/>
        <p:txBody>
          <a:bodyPr>
            <a:normAutofit fontScale="92500"/>
          </a:bodyPr>
          <a:lstStyle/>
          <a:p>
            <a:r>
              <a:rPr lang="it-IT" i="1" dirty="0">
                <a:solidFill>
                  <a:schemeClr val="accent5">
                    <a:lumMod val="75000"/>
                  </a:schemeClr>
                </a:solidFill>
              </a:rPr>
              <a:t>CTAO and Magic </a:t>
            </a:r>
            <a:r>
              <a:rPr lang="it-IT" i="1" dirty="0" err="1">
                <a:solidFill>
                  <a:schemeClr val="accent5">
                    <a:lumMod val="75000"/>
                  </a:schemeClr>
                </a:solidFill>
              </a:rPr>
              <a:t>wider</a:t>
            </a:r>
            <a:r>
              <a:rPr lang="it-IT" i="1" dirty="0">
                <a:solidFill>
                  <a:schemeClr val="accent5">
                    <a:lumMod val="75000"/>
                  </a:schemeClr>
                </a:solidFill>
              </a:rPr>
              <a:t> array, crown like, </a:t>
            </a:r>
            <a:r>
              <a:rPr lang="it-IT" i="1" dirty="0" err="1">
                <a:solidFill>
                  <a:schemeClr val="accent5">
                    <a:lumMod val="75000"/>
                  </a:schemeClr>
                </a:solidFill>
              </a:rPr>
              <a:t>may</a:t>
            </a:r>
            <a:r>
              <a:rPr lang="it-IT" i="1" dirty="0">
                <a:solidFill>
                  <a:schemeClr val="accent5">
                    <a:lumMod val="75000"/>
                  </a:schemeClr>
                </a:solidFill>
              </a:rPr>
              <a:t> </a:t>
            </a:r>
            <a:r>
              <a:rPr lang="it-IT" i="1" dirty="0" err="1">
                <a:solidFill>
                  <a:schemeClr val="accent5">
                    <a:lumMod val="75000"/>
                  </a:schemeClr>
                </a:solidFill>
              </a:rPr>
              <a:t>search</a:t>
            </a:r>
            <a:r>
              <a:rPr lang="it-IT" i="1" dirty="0">
                <a:solidFill>
                  <a:schemeClr val="accent5">
                    <a:lumMod val="75000"/>
                  </a:schemeClr>
                </a:solidFill>
              </a:rPr>
              <a:t> for UHECR  and UHE neutrino </a:t>
            </a:r>
            <a:r>
              <a:rPr lang="it-IT" i="1" dirty="0" err="1">
                <a:solidFill>
                  <a:schemeClr val="accent5">
                    <a:lumMod val="75000"/>
                  </a:schemeClr>
                </a:solidFill>
              </a:rPr>
              <a:t>at</a:t>
            </a:r>
            <a:r>
              <a:rPr lang="it-IT" i="1" dirty="0">
                <a:solidFill>
                  <a:schemeClr val="accent5">
                    <a:lumMod val="75000"/>
                  </a:schemeClr>
                </a:solidFill>
              </a:rPr>
              <a:t> </a:t>
            </a:r>
            <a:r>
              <a:rPr lang="it-IT" i="1" dirty="0" err="1">
                <a:solidFill>
                  <a:schemeClr val="accent5">
                    <a:lumMod val="75000"/>
                  </a:schemeClr>
                </a:solidFill>
              </a:rPr>
              <a:t>horizons</a:t>
            </a:r>
            <a:r>
              <a:rPr lang="it-IT" i="1" dirty="0">
                <a:solidFill>
                  <a:schemeClr val="accent5">
                    <a:lumMod val="75000"/>
                  </a:schemeClr>
                </a:solidFill>
              </a:rPr>
              <a:t>: Tau </a:t>
            </a:r>
            <a:r>
              <a:rPr lang="it-IT" i="1" dirty="0" err="1">
                <a:solidFill>
                  <a:schemeClr val="accent5">
                    <a:lumMod val="75000"/>
                  </a:schemeClr>
                </a:solidFill>
              </a:rPr>
              <a:t>flux</a:t>
            </a:r>
            <a:r>
              <a:rPr lang="it-IT" i="1" dirty="0">
                <a:solidFill>
                  <a:schemeClr val="accent5">
                    <a:lumMod val="75000"/>
                  </a:schemeClr>
                </a:solidFill>
              </a:rPr>
              <a:t>  </a:t>
            </a:r>
            <a:r>
              <a:rPr lang="it-IT" i="1" dirty="0" err="1">
                <a:solidFill>
                  <a:schemeClr val="accent5">
                    <a:lumMod val="75000"/>
                  </a:schemeClr>
                </a:solidFill>
              </a:rPr>
              <a:t>is</a:t>
            </a:r>
            <a:r>
              <a:rPr lang="it-IT" i="1" dirty="0">
                <a:solidFill>
                  <a:schemeClr val="accent5">
                    <a:lumMod val="75000"/>
                  </a:schemeClr>
                </a:solidFill>
              </a:rPr>
              <a:t> </a:t>
            </a:r>
            <a:r>
              <a:rPr lang="it-IT" i="1" dirty="0" err="1">
                <a:solidFill>
                  <a:schemeClr val="accent5">
                    <a:lumMod val="75000"/>
                  </a:schemeClr>
                </a:solidFill>
              </a:rPr>
              <a:t>still</a:t>
            </a:r>
            <a:r>
              <a:rPr lang="it-IT" i="1" dirty="0">
                <a:solidFill>
                  <a:schemeClr val="accent5">
                    <a:lumMod val="75000"/>
                  </a:schemeClr>
                </a:solidFill>
              </a:rPr>
              <a:t> rare, </a:t>
            </a:r>
            <a:r>
              <a:rPr lang="it-IT" i="1" dirty="0" err="1">
                <a:solidFill>
                  <a:schemeClr val="accent5">
                    <a:lumMod val="75000"/>
                  </a:schemeClr>
                </a:solidFill>
              </a:rPr>
              <a:t>but</a:t>
            </a:r>
            <a:r>
              <a:rPr lang="it-IT" i="1" dirty="0">
                <a:solidFill>
                  <a:schemeClr val="accent5">
                    <a:lumMod val="75000"/>
                  </a:schemeClr>
                </a:solidFill>
              </a:rPr>
              <a:t> UHECR  </a:t>
            </a:r>
            <a:r>
              <a:rPr lang="it-IT" i="1" dirty="0" err="1">
                <a:solidFill>
                  <a:schemeClr val="accent5">
                    <a:lumMod val="75000"/>
                  </a:schemeClr>
                </a:solidFill>
              </a:rPr>
              <a:t>at</a:t>
            </a:r>
            <a:r>
              <a:rPr lang="it-IT" i="1" dirty="0">
                <a:solidFill>
                  <a:schemeClr val="accent5">
                    <a:lumMod val="75000"/>
                  </a:schemeClr>
                </a:solidFill>
              </a:rPr>
              <a:t> </a:t>
            </a:r>
            <a:r>
              <a:rPr lang="it-IT" i="1" dirty="0" err="1">
                <a:solidFill>
                  <a:schemeClr val="accent5">
                    <a:lumMod val="75000"/>
                  </a:schemeClr>
                </a:solidFill>
              </a:rPr>
              <a:t>horizons</a:t>
            </a:r>
            <a:r>
              <a:rPr lang="it-IT" i="1" dirty="0">
                <a:solidFill>
                  <a:schemeClr val="accent5">
                    <a:lumMod val="75000"/>
                  </a:schemeClr>
                </a:solidFill>
              </a:rPr>
              <a:t> are  first </a:t>
            </a:r>
            <a:r>
              <a:rPr lang="it-IT" i="1" dirty="0" err="1">
                <a:solidFill>
                  <a:schemeClr val="accent5">
                    <a:lumMod val="75000"/>
                  </a:schemeClr>
                </a:solidFill>
              </a:rPr>
              <a:t>useful</a:t>
            </a:r>
            <a:r>
              <a:rPr lang="it-IT" i="1" dirty="0">
                <a:solidFill>
                  <a:schemeClr val="accent5">
                    <a:lumMod val="75000"/>
                  </a:schemeClr>
                </a:solidFill>
              </a:rPr>
              <a:t> benchmark to </a:t>
            </a:r>
            <a:r>
              <a:rPr lang="it-IT" i="1" dirty="0" err="1">
                <a:solidFill>
                  <a:schemeClr val="accent5">
                    <a:lumMod val="75000"/>
                  </a:schemeClr>
                </a:solidFill>
              </a:rPr>
              <a:t>develope</a:t>
            </a:r>
            <a:r>
              <a:rPr lang="it-IT" i="1" dirty="0">
                <a:solidFill>
                  <a:schemeClr val="accent5">
                    <a:lumMod val="75000"/>
                  </a:schemeClr>
                </a:solidFill>
              </a:rPr>
              <a:t> </a:t>
            </a:r>
            <a:r>
              <a:rPr lang="it-IT" i="1" dirty="0" err="1">
                <a:solidFill>
                  <a:schemeClr val="accent5">
                    <a:lumMod val="75000"/>
                  </a:schemeClr>
                </a:solidFill>
              </a:rPr>
              <a:t>soon</a:t>
            </a:r>
            <a:r>
              <a:rPr lang="it-IT" i="1" dirty="0">
                <a:solidFill>
                  <a:schemeClr val="accent5">
                    <a:lumMod val="75000"/>
                  </a:schemeClr>
                </a:solidFill>
              </a:rPr>
              <a:t>.</a:t>
            </a:r>
          </a:p>
          <a:p>
            <a:r>
              <a:rPr lang="it-IT" i="1" dirty="0">
                <a:solidFill>
                  <a:schemeClr val="accent5">
                    <a:lumMod val="75000"/>
                  </a:schemeClr>
                </a:solidFill>
              </a:rPr>
              <a:t>Tau rate, </a:t>
            </a:r>
            <a:r>
              <a:rPr lang="it-IT" i="1" dirty="0" err="1">
                <a:solidFill>
                  <a:schemeClr val="accent5">
                    <a:lumMod val="75000"/>
                  </a:schemeClr>
                </a:solidFill>
              </a:rPr>
              <a:t>if</a:t>
            </a:r>
            <a:r>
              <a:rPr lang="it-IT" i="1" dirty="0">
                <a:solidFill>
                  <a:schemeClr val="accent5">
                    <a:lumMod val="75000"/>
                  </a:schemeClr>
                </a:solidFill>
              </a:rPr>
              <a:t> </a:t>
            </a:r>
            <a:r>
              <a:rPr lang="it-IT" i="1" dirty="0" err="1">
                <a:solidFill>
                  <a:schemeClr val="accent5">
                    <a:lumMod val="75000"/>
                  </a:schemeClr>
                </a:solidFill>
              </a:rPr>
              <a:t>found</a:t>
            </a:r>
            <a:r>
              <a:rPr lang="it-IT" i="1" dirty="0">
                <a:solidFill>
                  <a:schemeClr val="accent5">
                    <a:lumMod val="75000"/>
                  </a:schemeClr>
                </a:solidFill>
              </a:rPr>
              <a:t> </a:t>
            </a:r>
            <a:r>
              <a:rPr lang="it-IT" i="1" dirty="0" err="1">
                <a:solidFill>
                  <a:schemeClr val="accent5">
                    <a:lumMod val="75000"/>
                  </a:schemeClr>
                </a:solidFill>
              </a:rPr>
              <a:t>true</a:t>
            </a:r>
            <a:r>
              <a:rPr lang="it-IT" i="1" dirty="0">
                <a:solidFill>
                  <a:schemeClr val="accent5">
                    <a:lumMod val="75000"/>
                  </a:schemeClr>
                </a:solidFill>
              </a:rPr>
              <a:t>, </a:t>
            </a:r>
            <a:r>
              <a:rPr lang="it-IT" i="1" dirty="0" err="1">
                <a:solidFill>
                  <a:schemeClr val="accent5">
                    <a:lumMod val="75000"/>
                  </a:schemeClr>
                </a:solidFill>
              </a:rPr>
              <a:t>is</a:t>
            </a:r>
            <a:r>
              <a:rPr lang="it-IT" i="1" dirty="0">
                <a:solidFill>
                  <a:schemeClr val="accent5">
                    <a:lumMod val="75000"/>
                  </a:schemeClr>
                </a:solidFill>
              </a:rPr>
              <a:t>  a </a:t>
            </a:r>
            <a:r>
              <a:rPr lang="it-IT" i="1" dirty="0" err="1">
                <a:solidFill>
                  <a:schemeClr val="accent5">
                    <a:lumMod val="75000"/>
                  </a:schemeClr>
                </a:solidFill>
              </a:rPr>
              <a:t>revolution</a:t>
            </a:r>
            <a:r>
              <a:rPr lang="it-IT" i="1" dirty="0">
                <a:solidFill>
                  <a:schemeClr val="accent5">
                    <a:lumMod val="75000"/>
                  </a:schemeClr>
                </a:solidFill>
              </a:rPr>
              <a:t>, </a:t>
            </a:r>
            <a:r>
              <a:rPr lang="it-IT" i="1" dirty="0" err="1">
                <a:solidFill>
                  <a:schemeClr val="accent5">
                    <a:lumMod val="75000"/>
                  </a:schemeClr>
                </a:solidFill>
              </a:rPr>
              <a:t>leading</a:t>
            </a:r>
            <a:r>
              <a:rPr lang="it-IT" i="1" dirty="0">
                <a:solidFill>
                  <a:schemeClr val="accent5">
                    <a:lumMod val="75000"/>
                  </a:schemeClr>
                </a:solidFill>
              </a:rPr>
              <a:t> to a tau neutrino </a:t>
            </a:r>
            <a:r>
              <a:rPr lang="it-IT" i="1" dirty="0" err="1">
                <a:solidFill>
                  <a:schemeClr val="accent5">
                    <a:lumMod val="75000"/>
                  </a:schemeClr>
                </a:solidFill>
              </a:rPr>
              <a:t>astronomy</a:t>
            </a:r>
            <a:r>
              <a:rPr lang="it-IT" i="1" dirty="0">
                <a:solidFill>
                  <a:schemeClr val="accent5">
                    <a:lumMod val="75000"/>
                  </a:schemeClr>
                </a:solidFill>
              </a:rPr>
              <a:t>  </a:t>
            </a:r>
            <a:r>
              <a:rPr lang="it-IT" i="1" dirty="0" err="1">
                <a:solidFill>
                  <a:schemeClr val="accent5">
                    <a:lumMod val="75000"/>
                  </a:schemeClr>
                </a:solidFill>
              </a:rPr>
              <a:t>quite</a:t>
            </a:r>
            <a:r>
              <a:rPr lang="it-IT" i="1" dirty="0">
                <a:solidFill>
                  <a:schemeClr val="accent5">
                    <a:lumMod val="75000"/>
                  </a:schemeClr>
                </a:solidFill>
              </a:rPr>
              <a:t> </a:t>
            </a:r>
            <a:r>
              <a:rPr lang="it-IT" i="1" dirty="0" err="1">
                <a:solidFill>
                  <a:schemeClr val="accent5">
                    <a:lumMod val="75000"/>
                  </a:schemeClr>
                </a:solidFill>
              </a:rPr>
              <a:t>soon</a:t>
            </a:r>
            <a:r>
              <a:rPr lang="it-IT" i="1" dirty="0">
                <a:solidFill>
                  <a:schemeClr val="accent5">
                    <a:lumMod val="75000"/>
                  </a:schemeClr>
                </a:solidFill>
              </a:rPr>
              <a:t>.</a:t>
            </a:r>
          </a:p>
          <a:p>
            <a:r>
              <a:rPr lang="it-IT" i="1" dirty="0" err="1">
                <a:solidFill>
                  <a:schemeClr val="accent5">
                    <a:lumMod val="75000"/>
                  </a:schemeClr>
                </a:solidFill>
              </a:rPr>
              <a:t>Horizontal</a:t>
            </a:r>
            <a:r>
              <a:rPr lang="it-IT" i="1" dirty="0">
                <a:solidFill>
                  <a:schemeClr val="accent5">
                    <a:lumMod val="75000"/>
                  </a:schemeClr>
                </a:solidFill>
              </a:rPr>
              <a:t> </a:t>
            </a:r>
            <a:r>
              <a:rPr lang="it-IT" i="1" dirty="0" err="1">
                <a:solidFill>
                  <a:schemeClr val="accent5">
                    <a:lumMod val="75000"/>
                  </a:schemeClr>
                </a:solidFill>
              </a:rPr>
              <a:t>muon</a:t>
            </a:r>
            <a:r>
              <a:rPr lang="it-IT" i="1" dirty="0">
                <a:solidFill>
                  <a:schemeClr val="accent5">
                    <a:lumMod val="75000"/>
                  </a:schemeClr>
                </a:solidFill>
              </a:rPr>
              <a:t> by neutrino </a:t>
            </a:r>
            <a:r>
              <a:rPr lang="it-IT" i="1" dirty="0" err="1">
                <a:solidFill>
                  <a:schemeClr val="accent5">
                    <a:lumMod val="75000"/>
                  </a:schemeClr>
                </a:solidFill>
              </a:rPr>
              <a:t>may</a:t>
            </a:r>
            <a:r>
              <a:rPr lang="it-IT" i="1" dirty="0">
                <a:solidFill>
                  <a:schemeClr val="accent5">
                    <a:lumMod val="75000"/>
                  </a:schemeClr>
                </a:solidFill>
              </a:rPr>
              <a:t> be </a:t>
            </a:r>
            <a:r>
              <a:rPr lang="it-IT" i="1" dirty="0" err="1">
                <a:solidFill>
                  <a:schemeClr val="accent5">
                    <a:lumMod val="75000"/>
                  </a:schemeClr>
                </a:solidFill>
              </a:rPr>
              <a:t>already</a:t>
            </a:r>
            <a:r>
              <a:rPr lang="it-IT" i="1" dirty="0">
                <a:solidFill>
                  <a:schemeClr val="accent5">
                    <a:lumMod val="75000"/>
                  </a:schemeClr>
                </a:solidFill>
              </a:rPr>
              <a:t> </a:t>
            </a:r>
            <a:r>
              <a:rPr lang="it-IT" i="1" dirty="0" err="1">
                <a:solidFill>
                  <a:schemeClr val="accent5">
                    <a:lumMod val="75000"/>
                  </a:schemeClr>
                </a:solidFill>
              </a:rPr>
              <a:t>tested</a:t>
            </a:r>
            <a:r>
              <a:rPr lang="it-IT" i="1" dirty="0">
                <a:solidFill>
                  <a:schemeClr val="accent5">
                    <a:lumMod val="75000"/>
                  </a:schemeClr>
                </a:solidFill>
              </a:rPr>
              <a:t> , </a:t>
            </a:r>
            <a:r>
              <a:rPr lang="it-IT" i="1" dirty="0" err="1">
                <a:solidFill>
                  <a:schemeClr val="accent5">
                    <a:lumMod val="75000"/>
                  </a:schemeClr>
                </a:solidFill>
              </a:rPr>
              <a:t>both</a:t>
            </a:r>
            <a:r>
              <a:rPr lang="it-IT" i="1" dirty="0">
                <a:solidFill>
                  <a:schemeClr val="accent5">
                    <a:lumMod val="75000"/>
                  </a:schemeClr>
                </a:solidFill>
              </a:rPr>
              <a:t> by </a:t>
            </a:r>
            <a:r>
              <a:rPr lang="it-IT" i="1" dirty="0" err="1">
                <a:solidFill>
                  <a:schemeClr val="accent5">
                    <a:lumMod val="75000"/>
                  </a:schemeClr>
                </a:solidFill>
              </a:rPr>
              <a:t>atmospheric</a:t>
            </a:r>
            <a:r>
              <a:rPr lang="it-IT" i="1" dirty="0">
                <a:solidFill>
                  <a:schemeClr val="accent5">
                    <a:lumMod val="75000"/>
                  </a:schemeClr>
                </a:solidFill>
              </a:rPr>
              <a:t> and </a:t>
            </a:r>
            <a:r>
              <a:rPr lang="it-IT" i="1" dirty="0" err="1">
                <a:solidFill>
                  <a:schemeClr val="accent5">
                    <a:lumMod val="75000"/>
                  </a:schemeClr>
                </a:solidFill>
              </a:rPr>
              <a:t>very</a:t>
            </a:r>
            <a:r>
              <a:rPr lang="it-IT" i="1" dirty="0">
                <a:solidFill>
                  <a:schemeClr val="accent5">
                    <a:lumMod val="75000"/>
                  </a:schemeClr>
                </a:solidFill>
              </a:rPr>
              <a:t> </a:t>
            </a:r>
            <a:r>
              <a:rPr lang="it-IT" i="1" dirty="0" err="1">
                <a:solidFill>
                  <a:schemeClr val="accent5">
                    <a:lumMod val="75000"/>
                  </a:schemeClr>
                </a:solidFill>
              </a:rPr>
              <a:t>rarely</a:t>
            </a:r>
            <a:r>
              <a:rPr lang="it-IT" i="1" dirty="0">
                <a:solidFill>
                  <a:schemeClr val="accent5">
                    <a:lumMod val="75000"/>
                  </a:schemeClr>
                </a:solidFill>
              </a:rPr>
              <a:t> by </a:t>
            </a:r>
            <a:r>
              <a:rPr lang="it-IT" i="1" dirty="0" err="1">
                <a:solidFill>
                  <a:schemeClr val="accent5">
                    <a:lumMod val="75000"/>
                  </a:schemeClr>
                </a:solidFill>
              </a:rPr>
              <a:t>astrophysic</a:t>
            </a:r>
            <a:r>
              <a:rPr lang="it-IT" i="1" dirty="0">
                <a:solidFill>
                  <a:schemeClr val="accent5">
                    <a:lumMod val="75000"/>
                  </a:schemeClr>
                </a:solidFill>
              </a:rPr>
              <a:t> , via flashes </a:t>
            </a:r>
            <a:r>
              <a:rPr lang="it-IT" i="1" dirty="0" err="1">
                <a:solidFill>
                  <a:schemeClr val="accent5">
                    <a:lumMod val="75000"/>
                  </a:schemeClr>
                </a:solidFill>
              </a:rPr>
              <a:t>onto</a:t>
            </a:r>
            <a:r>
              <a:rPr lang="it-IT" i="1" dirty="0">
                <a:solidFill>
                  <a:schemeClr val="accent5">
                    <a:lumMod val="75000"/>
                  </a:schemeClr>
                </a:solidFill>
              </a:rPr>
              <a:t>  clouds. THANK YOU </a:t>
            </a:r>
          </a:p>
          <a:p>
            <a:endParaRPr lang="it-IT" dirty="0"/>
          </a:p>
          <a:p>
            <a:pPr marL="0" indent="0">
              <a:buNone/>
            </a:pPr>
            <a:endParaRPr lang="it-IT" dirty="0"/>
          </a:p>
        </p:txBody>
      </p:sp>
      <p:sp>
        <p:nvSpPr>
          <p:cNvPr id="4" name="Segnaposto piè di pagina 3">
            <a:extLst>
              <a:ext uri="{FF2B5EF4-FFF2-40B4-BE49-F238E27FC236}">
                <a16:creationId xmlns:a16="http://schemas.microsoft.com/office/drawing/2014/main" id="{D42C578C-1ED5-4035-96A1-39678740DA4D}"/>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1EE0EA2A-EF0F-4F89-A154-FE22366A4F76}"/>
              </a:ext>
            </a:extLst>
          </p:cNvPr>
          <p:cNvSpPr>
            <a:spLocks noGrp="1"/>
          </p:cNvSpPr>
          <p:nvPr>
            <p:ph type="sldNum" sz="quarter" idx="12"/>
          </p:nvPr>
        </p:nvSpPr>
        <p:spPr/>
        <p:txBody>
          <a:bodyPr/>
          <a:lstStyle/>
          <a:p>
            <a:fld id="{37004502-2F3A-433F-BEBD-C65EB10AD5E9}" type="slidenum">
              <a:rPr lang="it-IT" smtClean="0"/>
              <a:pPr/>
              <a:t>30</a:t>
            </a:fld>
            <a:endParaRPr lang="it-IT"/>
          </a:p>
        </p:txBody>
      </p:sp>
      <p:pic>
        <p:nvPicPr>
          <p:cNvPr id="6" name="Picture 8" descr="Università degli Studi di Bari Aldo Moro - Wikipedia">
            <a:extLst>
              <a:ext uri="{FF2B5EF4-FFF2-40B4-BE49-F238E27FC236}">
                <a16:creationId xmlns:a16="http://schemas.microsoft.com/office/drawing/2014/main" id="{43900736-D957-4C43-8516-0AFCFA5F6A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12501"/>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20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FD5ED0-56F1-4B2C-87B0-3A9D394C062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62F2F87-5179-492C-8864-6736B16CF017}"/>
              </a:ext>
            </a:extLst>
          </p:cNvPr>
          <p:cNvSpPr>
            <a:spLocks noGrp="1"/>
          </p:cNvSpPr>
          <p:nvPr>
            <p:ph idx="1"/>
          </p:nvPr>
        </p:nvSpPr>
        <p:spPr/>
        <p:txBody>
          <a:bodyPr/>
          <a:lstStyle/>
          <a:p>
            <a:endParaRPr lang="it-IT" dirty="0"/>
          </a:p>
        </p:txBody>
      </p:sp>
      <p:sp>
        <p:nvSpPr>
          <p:cNvPr id="4" name="Segnaposto piè di pagina 3">
            <a:extLst>
              <a:ext uri="{FF2B5EF4-FFF2-40B4-BE49-F238E27FC236}">
                <a16:creationId xmlns:a16="http://schemas.microsoft.com/office/drawing/2014/main" id="{FCE44D00-E6AE-494A-BCE8-1E0C30977B44}"/>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59A72F30-484C-4258-9037-698BC82563CC}"/>
              </a:ext>
            </a:extLst>
          </p:cNvPr>
          <p:cNvSpPr>
            <a:spLocks noGrp="1"/>
          </p:cNvSpPr>
          <p:nvPr>
            <p:ph type="sldNum" sz="quarter" idx="12"/>
          </p:nvPr>
        </p:nvSpPr>
        <p:spPr/>
        <p:txBody>
          <a:bodyPr/>
          <a:lstStyle/>
          <a:p>
            <a:fld id="{37004502-2F3A-433F-BEBD-C65EB10AD5E9}" type="slidenum">
              <a:rPr lang="it-IT" smtClean="0"/>
              <a:pPr/>
              <a:t>31</a:t>
            </a:fld>
            <a:endParaRPr lang="it-IT"/>
          </a:p>
        </p:txBody>
      </p:sp>
    </p:spTree>
    <p:extLst>
      <p:ext uri="{BB962C8B-B14F-4D97-AF65-F5344CB8AC3E}">
        <p14:creationId xmlns:p14="http://schemas.microsoft.com/office/powerpoint/2010/main" val="353937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D822DB-6D60-4FE2-ACC3-0A52E384F779}"/>
              </a:ext>
            </a:extLst>
          </p:cNvPr>
          <p:cNvSpPr>
            <a:spLocks noGrp="1"/>
          </p:cNvSpPr>
          <p:nvPr>
            <p:ph type="title"/>
          </p:nvPr>
        </p:nvSpPr>
        <p:spPr/>
        <p:txBody>
          <a:bodyPr>
            <a:noAutofit/>
          </a:bodyPr>
          <a:lstStyle/>
          <a:p>
            <a:r>
              <a:rPr lang="it-IT" sz="3600" b="1" i="1" dirty="0" err="1">
                <a:solidFill>
                  <a:schemeClr val="accent1">
                    <a:lumMod val="75000"/>
                  </a:schemeClr>
                </a:solidFill>
              </a:rPr>
              <a:t>Why</a:t>
            </a:r>
            <a:r>
              <a:rPr lang="it-IT" sz="3600" b="1" i="1" dirty="0">
                <a:solidFill>
                  <a:schemeClr val="accent1">
                    <a:lumMod val="75000"/>
                  </a:schemeClr>
                </a:solidFill>
              </a:rPr>
              <a:t> UHE </a:t>
            </a:r>
            <a:r>
              <a:rPr lang="it-IT" sz="3600" b="1" i="1" dirty="0" err="1">
                <a:solidFill>
                  <a:schemeClr val="accent1">
                    <a:lumMod val="75000"/>
                  </a:schemeClr>
                </a:solidFill>
              </a:rPr>
              <a:t>muon</a:t>
            </a:r>
            <a:r>
              <a:rPr lang="it-IT" sz="3600" b="1" i="1" dirty="0">
                <a:solidFill>
                  <a:schemeClr val="accent1">
                    <a:lumMod val="75000"/>
                  </a:schemeClr>
                </a:solidFill>
              </a:rPr>
              <a:t> neutrino, are  (</a:t>
            </a:r>
            <a:r>
              <a:rPr lang="it-IT" sz="3600" b="1" i="1" dirty="0" err="1">
                <a:solidFill>
                  <a:schemeClr val="accent1">
                    <a:lumMod val="75000"/>
                  </a:schemeClr>
                </a:solidFill>
              </a:rPr>
              <a:t>as</a:t>
            </a:r>
            <a:r>
              <a:rPr lang="it-IT" sz="3600" b="1" i="1" dirty="0">
                <a:solidFill>
                  <a:schemeClr val="accent1">
                    <a:lumMod val="75000"/>
                  </a:schemeClr>
                </a:solidFill>
              </a:rPr>
              <a:t> ARCA </a:t>
            </a:r>
            <a:r>
              <a:rPr lang="it-IT" sz="3600" b="1" i="1" dirty="0" err="1">
                <a:solidFill>
                  <a:schemeClr val="accent1">
                    <a:lumMod val="75000"/>
                  </a:schemeClr>
                </a:solidFill>
              </a:rPr>
              <a:t>claimed</a:t>
            </a:r>
            <a:r>
              <a:rPr lang="it-IT" sz="3600" b="1" i="1" dirty="0">
                <a:solidFill>
                  <a:schemeClr val="accent1">
                    <a:lumMod val="75000"/>
                  </a:schemeClr>
                </a:solidFill>
              </a:rPr>
              <a:t>) </a:t>
            </a:r>
            <a:r>
              <a:rPr lang="it-IT" sz="3600" b="1" i="1" dirty="0" err="1">
                <a:solidFill>
                  <a:schemeClr val="accent1">
                    <a:lumMod val="75000"/>
                  </a:schemeClr>
                </a:solidFill>
              </a:rPr>
              <a:t>not</a:t>
            </a:r>
            <a:r>
              <a:rPr lang="it-IT" sz="3600" b="1" i="1" dirty="0">
                <a:solidFill>
                  <a:schemeClr val="accent1">
                    <a:lumMod val="75000"/>
                  </a:schemeClr>
                </a:solidFill>
              </a:rPr>
              <a:t> </a:t>
            </a:r>
            <a:r>
              <a:rPr lang="it-IT" sz="3600" b="1" i="1" dirty="0" err="1">
                <a:solidFill>
                  <a:schemeClr val="accent1">
                    <a:lumMod val="75000"/>
                  </a:schemeClr>
                </a:solidFill>
              </a:rPr>
              <a:t>atmospheric</a:t>
            </a:r>
            <a:r>
              <a:rPr lang="it-IT" sz="3600" b="1" i="1" dirty="0">
                <a:solidFill>
                  <a:schemeClr val="accent1">
                    <a:lumMod val="75000"/>
                  </a:schemeClr>
                </a:solidFill>
              </a:rPr>
              <a:t>?</a:t>
            </a:r>
            <a:br>
              <a:rPr lang="it-IT" sz="3600" b="1" i="1" dirty="0">
                <a:solidFill>
                  <a:schemeClr val="accent1">
                    <a:lumMod val="75000"/>
                  </a:schemeClr>
                </a:solidFill>
              </a:rPr>
            </a:br>
            <a:r>
              <a:rPr lang="it-IT" sz="3600" b="1" i="1" dirty="0">
                <a:solidFill>
                  <a:schemeClr val="accent1">
                    <a:lumMod val="75000"/>
                  </a:schemeClr>
                </a:solidFill>
              </a:rPr>
              <a:t>A </a:t>
            </a:r>
            <a:r>
              <a:rPr lang="it-IT" sz="3600" b="1" i="1" dirty="0" err="1">
                <a:solidFill>
                  <a:schemeClr val="accent1">
                    <a:lumMod val="75000"/>
                  </a:schemeClr>
                </a:solidFill>
              </a:rPr>
              <a:t>geometry</a:t>
            </a:r>
            <a:r>
              <a:rPr lang="it-IT" sz="3600" b="1" i="1" dirty="0">
                <a:solidFill>
                  <a:schemeClr val="accent1">
                    <a:lumMod val="75000"/>
                  </a:schemeClr>
                </a:solidFill>
              </a:rPr>
              <a:t> </a:t>
            </a:r>
            <a:r>
              <a:rPr lang="it-IT" sz="3600" b="1" i="1" dirty="0" err="1">
                <a:solidFill>
                  <a:schemeClr val="accent1">
                    <a:lumMod val="75000"/>
                  </a:schemeClr>
                </a:solidFill>
              </a:rPr>
              <a:t>argument</a:t>
            </a:r>
            <a:endParaRPr lang="it-IT" sz="3600" b="1" i="1" dirty="0">
              <a:solidFill>
                <a:schemeClr val="accent1">
                  <a:lumMod val="75000"/>
                </a:schemeClr>
              </a:solidFill>
            </a:endParaRPr>
          </a:p>
        </p:txBody>
      </p:sp>
      <p:pic>
        <p:nvPicPr>
          <p:cNvPr id="6" name="Segnaposto contenuto 5">
            <a:extLst>
              <a:ext uri="{FF2B5EF4-FFF2-40B4-BE49-F238E27FC236}">
                <a16:creationId xmlns:a16="http://schemas.microsoft.com/office/drawing/2014/main" id="{F1A8F6DF-2550-4C48-947F-7B3F19684D10}"/>
              </a:ext>
            </a:extLst>
          </p:cNvPr>
          <p:cNvPicPr>
            <a:picLocks noGrp="1" noChangeAspect="1"/>
          </p:cNvPicPr>
          <p:nvPr>
            <p:ph idx="1"/>
          </p:nvPr>
        </p:nvPicPr>
        <p:blipFill>
          <a:blip r:embed="rId2"/>
          <a:stretch>
            <a:fillRect/>
          </a:stretch>
        </p:blipFill>
        <p:spPr>
          <a:xfrm>
            <a:off x="1187624" y="1799975"/>
            <a:ext cx="6768752" cy="4725369"/>
          </a:xfrm>
          <a:prstGeom prst="rect">
            <a:avLst/>
          </a:prstGeom>
        </p:spPr>
      </p:pic>
      <p:sp>
        <p:nvSpPr>
          <p:cNvPr id="4" name="Segnaposto piè di pagina 3">
            <a:extLst>
              <a:ext uri="{FF2B5EF4-FFF2-40B4-BE49-F238E27FC236}">
                <a16:creationId xmlns:a16="http://schemas.microsoft.com/office/drawing/2014/main" id="{0E65F6A7-ABB6-45A1-9BAC-57E97ED4AEE2}"/>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80B3C2FE-C921-40F3-BAD4-0A16AB2EF925}"/>
              </a:ext>
            </a:extLst>
          </p:cNvPr>
          <p:cNvSpPr>
            <a:spLocks noGrp="1"/>
          </p:cNvSpPr>
          <p:nvPr>
            <p:ph type="sldNum" sz="quarter" idx="12"/>
          </p:nvPr>
        </p:nvSpPr>
        <p:spPr/>
        <p:txBody>
          <a:bodyPr/>
          <a:lstStyle/>
          <a:p>
            <a:fld id="{37004502-2F3A-433F-BEBD-C65EB10AD5E9}" type="slidenum">
              <a:rPr lang="it-IT" smtClean="0"/>
              <a:pPr/>
              <a:t>4</a:t>
            </a:fld>
            <a:endParaRPr lang="it-IT"/>
          </a:p>
        </p:txBody>
      </p:sp>
      <p:pic>
        <p:nvPicPr>
          <p:cNvPr id="7" name="Picture 8" descr="Università degli Studi di Bari Aldo Moro - Wikipedia">
            <a:extLst>
              <a:ext uri="{FF2B5EF4-FFF2-40B4-BE49-F238E27FC236}">
                <a16:creationId xmlns:a16="http://schemas.microsoft.com/office/drawing/2014/main" id="{A937B65A-4DB2-489D-A828-D162AC65A0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522" y="846138"/>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130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68E57D-F061-497F-9AA5-D8F679C196BB}"/>
              </a:ext>
            </a:extLst>
          </p:cNvPr>
          <p:cNvSpPr>
            <a:spLocks noGrp="1"/>
          </p:cNvSpPr>
          <p:nvPr>
            <p:ph type="title"/>
          </p:nvPr>
        </p:nvSpPr>
        <p:spPr>
          <a:xfrm>
            <a:off x="-121569" y="260648"/>
            <a:ext cx="8229600" cy="1143000"/>
          </a:xfrm>
        </p:spPr>
        <p:txBody>
          <a:bodyPr>
            <a:noAutofit/>
          </a:bodyPr>
          <a:lstStyle/>
          <a:p>
            <a:r>
              <a:rPr lang="it-IT" sz="2800" b="1" i="1" dirty="0" err="1">
                <a:solidFill>
                  <a:schemeClr val="accent1">
                    <a:lumMod val="75000"/>
                  </a:schemeClr>
                </a:solidFill>
              </a:rPr>
              <a:t>Why</a:t>
            </a:r>
            <a:r>
              <a:rPr lang="it-IT" sz="2800" b="1" i="1" dirty="0">
                <a:solidFill>
                  <a:schemeClr val="accent1">
                    <a:lumMod val="75000"/>
                  </a:schemeClr>
                </a:solidFill>
              </a:rPr>
              <a:t> </a:t>
            </a:r>
            <a:r>
              <a:rPr lang="it-IT" sz="2800" b="1" i="1" dirty="0" err="1">
                <a:solidFill>
                  <a:schemeClr val="accent1">
                    <a:lumMod val="75000"/>
                  </a:schemeClr>
                </a:solidFill>
              </a:rPr>
              <a:t>hundreds</a:t>
            </a:r>
            <a:r>
              <a:rPr lang="it-IT" sz="2800" b="1" i="1" dirty="0">
                <a:solidFill>
                  <a:schemeClr val="accent1">
                    <a:lumMod val="75000"/>
                  </a:schemeClr>
                </a:solidFill>
              </a:rPr>
              <a:t> </a:t>
            </a:r>
            <a:r>
              <a:rPr lang="it-IT" sz="2800" b="1" i="1" dirty="0" err="1">
                <a:solidFill>
                  <a:schemeClr val="accent1">
                    <a:lumMod val="75000"/>
                  </a:schemeClr>
                </a:solidFill>
              </a:rPr>
              <a:t>PeV</a:t>
            </a:r>
            <a:r>
              <a:rPr lang="it-IT" sz="2800" b="1" i="1" dirty="0">
                <a:solidFill>
                  <a:schemeClr val="accent1">
                    <a:lumMod val="75000"/>
                  </a:schemeClr>
                </a:solidFill>
              </a:rPr>
              <a:t> tau </a:t>
            </a:r>
            <a:r>
              <a:rPr lang="it-IT" sz="2800" b="1" i="1" dirty="0" err="1">
                <a:solidFill>
                  <a:schemeClr val="accent1">
                    <a:lumMod val="75000"/>
                  </a:schemeClr>
                </a:solidFill>
              </a:rPr>
              <a:t>airshower</a:t>
            </a:r>
            <a:r>
              <a:rPr lang="it-IT" sz="2800" b="1" i="1" dirty="0">
                <a:solidFill>
                  <a:schemeClr val="accent1">
                    <a:lumMod val="75000"/>
                  </a:schemeClr>
                </a:solidFill>
              </a:rPr>
              <a:t> neutrino are an </a:t>
            </a:r>
            <a:r>
              <a:rPr lang="it-IT" sz="2800" b="1" i="1" dirty="0" err="1">
                <a:solidFill>
                  <a:schemeClr val="accent1">
                    <a:lumMod val="75000"/>
                  </a:schemeClr>
                </a:solidFill>
              </a:rPr>
              <a:t>expected</a:t>
            </a:r>
            <a:r>
              <a:rPr lang="it-IT" sz="2800" b="1" i="1" dirty="0">
                <a:solidFill>
                  <a:schemeClr val="accent1">
                    <a:lumMod val="75000"/>
                  </a:schemeClr>
                </a:solidFill>
              </a:rPr>
              <a:t>  key tool in GZK neutrino? </a:t>
            </a:r>
            <a:r>
              <a:rPr lang="it-IT" sz="2800" b="1" i="1" dirty="0" err="1">
                <a:solidFill>
                  <a:schemeClr val="accent1">
                    <a:lumMod val="75000"/>
                  </a:schemeClr>
                </a:solidFill>
              </a:rPr>
              <a:t>astronomy</a:t>
            </a:r>
            <a:r>
              <a:rPr lang="it-IT" sz="2800" b="1" i="1" dirty="0">
                <a:solidFill>
                  <a:schemeClr val="accent1">
                    <a:lumMod val="75000"/>
                  </a:schemeClr>
                </a:solidFill>
              </a:rPr>
              <a:t>?</a:t>
            </a:r>
          </a:p>
        </p:txBody>
      </p:sp>
      <p:pic>
        <p:nvPicPr>
          <p:cNvPr id="6" name="Segnaposto contenuto 5">
            <a:extLst>
              <a:ext uri="{FF2B5EF4-FFF2-40B4-BE49-F238E27FC236}">
                <a16:creationId xmlns:a16="http://schemas.microsoft.com/office/drawing/2014/main" id="{41579FD6-334E-40BD-B054-759A4E50A240}"/>
              </a:ext>
            </a:extLst>
          </p:cNvPr>
          <p:cNvPicPr>
            <a:picLocks noGrp="1" noChangeAspect="1"/>
          </p:cNvPicPr>
          <p:nvPr>
            <p:ph idx="1"/>
          </p:nvPr>
        </p:nvPicPr>
        <p:blipFill>
          <a:blip r:embed="rId2"/>
          <a:stretch>
            <a:fillRect/>
          </a:stretch>
        </p:blipFill>
        <p:spPr>
          <a:xfrm>
            <a:off x="683568" y="1292320"/>
            <a:ext cx="7560840" cy="5089008"/>
          </a:xfrm>
          <a:prstGeom prst="rect">
            <a:avLst/>
          </a:prstGeom>
        </p:spPr>
      </p:pic>
      <p:sp>
        <p:nvSpPr>
          <p:cNvPr id="4" name="Segnaposto piè di pagina 3">
            <a:extLst>
              <a:ext uri="{FF2B5EF4-FFF2-40B4-BE49-F238E27FC236}">
                <a16:creationId xmlns:a16="http://schemas.microsoft.com/office/drawing/2014/main" id="{1E4003A4-106E-4B78-966F-10F1DFDA8516}"/>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D3589562-68B3-423A-BE11-8BB3B32734E9}"/>
              </a:ext>
            </a:extLst>
          </p:cNvPr>
          <p:cNvSpPr>
            <a:spLocks noGrp="1"/>
          </p:cNvSpPr>
          <p:nvPr>
            <p:ph type="sldNum" sz="quarter" idx="12"/>
          </p:nvPr>
        </p:nvSpPr>
        <p:spPr/>
        <p:txBody>
          <a:bodyPr/>
          <a:lstStyle/>
          <a:p>
            <a:fld id="{37004502-2F3A-433F-BEBD-C65EB10AD5E9}" type="slidenum">
              <a:rPr lang="it-IT" smtClean="0"/>
              <a:pPr/>
              <a:t>5</a:t>
            </a:fld>
            <a:endParaRPr lang="it-IT"/>
          </a:p>
        </p:txBody>
      </p:sp>
      <p:sp>
        <p:nvSpPr>
          <p:cNvPr id="7" name="Ovale 6">
            <a:extLst>
              <a:ext uri="{FF2B5EF4-FFF2-40B4-BE49-F238E27FC236}">
                <a16:creationId xmlns:a16="http://schemas.microsoft.com/office/drawing/2014/main" id="{920C4E86-3971-4293-BBD1-CC3CAB4F467C}"/>
              </a:ext>
            </a:extLst>
          </p:cNvPr>
          <p:cNvSpPr/>
          <p:nvPr/>
        </p:nvSpPr>
        <p:spPr>
          <a:xfrm>
            <a:off x="6876256" y="3068960"/>
            <a:ext cx="144016" cy="2160240"/>
          </a:xfrm>
          <a:prstGeom prst="ellipse">
            <a:avLst/>
          </a:prstGeom>
          <a:solidFill>
            <a:srgbClr val="FFFF00">
              <a:alpha val="52000"/>
            </a:srgbClr>
          </a:solidFill>
          <a:ln>
            <a:solidFill>
              <a:srgbClr val="FF0000">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8" descr="Università degli Studi di Bari Aldo Moro - Wikipedia">
            <a:extLst>
              <a:ext uri="{FF2B5EF4-FFF2-40B4-BE49-F238E27FC236}">
                <a16:creationId xmlns:a16="http://schemas.microsoft.com/office/drawing/2014/main" id="{E32CF392-9DE9-4E26-81A5-BA5081F3A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1895" y="598511"/>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7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D9F6B3-A8D0-4052-8C49-47951A11A57F}"/>
              </a:ext>
            </a:extLst>
          </p:cNvPr>
          <p:cNvSpPr>
            <a:spLocks noGrp="1"/>
          </p:cNvSpPr>
          <p:nvPr>
            <p:ph type="title"/>
          </p:nvPr>
        </p:nvSpPr>
        <p:spPr>
          <a:xfrm>
            <a:off x="251520" y="274638"/>
            <a:ext cx="8435280" cy="1143000"/>
          </a:xfrm>
        </p:spPr>
        <p:txBody>
          <a:bodyPr>
            <a:noAutofit/>
          </a:bodyPr>
          <a:lstStyle/>
          <a:p>
            <a:r>
              <a:rPr lang="it-IT" sz="3200" i="1" dirty="0">
                <a:solidFill>
                  <a:schemeClr val="accent6">
                    <a:lumMod val="50000"/>
                  </a:schemeClr>
                </a:solidFill>
              </a:rPr>
              <a:t>UHECR – GZK </a:t>
            </a:r>
            <a:r>
              <a:rPr lang="it-IT" sz="3200" i="1" dirty="0" err="1">
                <a:solidFill>
                  <a:schemeClr val="accent6">
                    <a:lumMod val="50000"/>
                  </a:schemeClr>
                </a:solidFill>
              </a:rPr>
              <a:t>cut</a:t>
            </a:r>
            <a:r>
              <a:rPr lang="it-IT" sz="3200" i="1" dirty="0">
                <a:solidFill>
                  <a:schemeClr val="accent6">
                    <a:lumMod val="50000"/>
                  </a:schemeClr>
                </a:solidFill>
              </a:rPr>
              <a:t> off by </a:t>
            </a:r>
            <a:r>
              <a:rPr lang="it-IT" sz="3200" i="1" dirty="0" err="1">
                <a:solidFill>
                  <a:schemeClr val="accent6">
                    <a:lumMod val="50000"/>
                  </a:schemeClr>
                </a:solidFill>
              </a:rPr>
              <a:t>photon-pion</a:t>
            </a:r>
            <a:r>
              <a:rPr lang="it-IT" sz="3200" i="1" dirty="0">
                <a:solidFill>
                  <a:schemeClr val="accent6">
                    <a:lumMod val="50000"/>
                  </a:schemeClr>
                </a:solidFill>
              </a:rPr>
              <a:t> </a:t>
            </a:r>
            <a:r>
              <a:rPr lang="it-IT" sz="3200" i="1" dirty="0" err="1">
                <a:solidFill>
                  <a:schemeClr val="accent6">
                    <a:lumMod val="50000"/>
                  </a:schemeClr>
                </a:solidFill>
              </a:rPr>
              <a:t>opacity</a:t>
            </a:r>
            <a:endParaRPr lang="it-IT" sz="3200" i="1" dirty="0">
              <a:solidFill>
                <a:schemeClr val="accent6">
                  <a:lumMod val="50000"/>
                </a:schemeClr>
              </a:solidFill>
            </a:endParaRPr>
          </a:p>
        </p:txBody>
      </p:sp>
      <p:pic>
        <p:nvPicPr>
          <p:cNvPr id="6" name="Segnaposto contenuto 5">
            <a:extLst>
              <a:ext uri="{FF2B5EF4-FFF2-40B4-BE49-F238E27FC236}">
                <a16:creationId xmlns:a16="http://schemas.microsoft.com/office/drawing/2014/main" id="{573ACFBF-BD7E-4774-B9FA-E733D890A51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69000"/>
                    </a14:imgEffect>
                    <a14:imgEffect>
                      <a14:brightnessContrast bright="17000" contrast="57000"/>
                    </a14:imgEffect>
                  </a14:imgLayer>
                </a14:imgProps>
              </a:ext>
            </a:extLst>
          </a:blip>
          <a:stretch>
            <a:fillRect/>
          </a:stretch>
        </p:blipFill>
        <p:spPr>
          <a:xfrm>
            <a:off x="4715669" y="1417638"/>
            <a:ext cx="4257757" cy="4525963"/>
          </a:xfrm>
          <a:prstGeom prst="rect">
            <a:avLst/>
          </a:prstGeom>
        </p:spPr>
      </p:pic>
      <p:sp>
        <p:nvSpPr>
          <p:cNvPr id="4" name="Segnaposto piè di pagina 3">
            <a:extLst>
              <a:ext uri="{FF2B5EF4-FFF2-40B4-BE49-F238E27FC236}">
                <a16:creationId xmlns:a16="http://schemas.microsoft.com/office/drawing/2014/main" id="{C236FD4A-9446-4A3B-9F63-957E625915AF}"/>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4A35340D-D772-45D1-89C8-B3F3F6AEAD11}"/>
              </a:ext>
            </a:extLst>
          </p:cNvPr>
          <p:cNvSpPr>
            <a:spLocks noGrp="1"/>
          </p:cNvSpPr>
          <p:nvPr>
            <p:ph type="sldNum" sz="quarter" idx="12"/>
          </p:nvPr>
        </p:nvSpPr>
        <p:spPr/>
        <p:txBody>
          <a:bodyPr/>
          <a:lstStyle/>
          <a:p>
            <a:fld id="{37004502-2F3A-433F-BEBD-C65EB10AD5E9}" type="slidenum">
              <a:rPr lang="it-IT" smtClean="0"/>
              <a:pPr/>
              <a:t>6</a:t>
            </a:fld>
            <a:endParaRPr lang="it-IT"/>
          </a:p>
        </p:txBody>
      </p:sp>
      <p:pic>
        <p:nvPicPr>
          <p:cNvPr id="7" name="Immagine 6">
            <a:extLst>
              <a:ext uri="{FF2B5EF4-FFF2-40B4-BE49-F238E27FC236}">
                <a16:creationId xmlns:a16="http://schemas.microsoft.com/office/drawing/2014/main" id="{AB6987BD-7634-4EBA-A4E4-14C101523964}"/>
              </a:ext>
            </a:extLst>
          </p:cNvPr>
          <p:cNvPicPr>
            <a:picLocks noChangeAspect="1"/>
          </p:cNvPicPr>
          <p:nvPr/>
        </p:nvPicPr>
        <p:blipFill>
          <a:blip r:embed="rId4"/>
          <a:stretch>
            <a:fillRect/>
          </a:stretch>
        </p:blipFill>
        <p:spPr>
          <a:xfrm>
            <a:off x="21854" y="1271166"/>
            <a:ext cx="4718223" cy="5085184"/>
          </a:xfrm>
          <a:prstGeom prst="rect">
            <a:avLst/>
          </a:prstGeom>
        </p:spPr>
      </p:pic>
      <p:pic>
        <p:nvPicPr>
          <p:cNvPr id="8" name="Picture 8" descr="Università degli Studi di Bari Aldo Moro - Wikipedia">
            <a:extLst>
              <a:ext uri="{FF2B5EF4-FFF2-40B4-BE49-F238E27FC236}">
                <a16:creationId xmlns:a16="http://schemas.microsoft.com/office/drawing/2014/main" id="{FF1E7F13-3EAA-4126-910A-CBF093AB5D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4884" y="466029"/>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6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9354ED-CC55-4289-81EE-79DD03745EE1}"/>
              </a:ext>
            </a:extLst>
          </p:cNvPr>
          <p:cNvSpPr>
            <a:spLocks noGrp="1"/>
          </p:cNvSpPr>
          <p:nvPr>
            <p:ph type="title"/>
          </p:nvPr>
        </p:nvSpPr>
        <p:spPr>
          <a:xfrm>
            <a:off x="0" y="274638"/>
            <a:ext cx="9144000" cy="1143000"/>
          </a:xfrm>
        </p:spPr>
        <p:txBody>
          <a:bodyPr>
            <a:noAutofit/>
          </a:bodyPr>
          <a:lstStyle/>
          <a:p>
            <a:r>
              <a:rPr lang="it-IT" sz="3200" i="1" dirty="0">
                <a:solidFill>
                  <a:schemeClr val="accent6">
                    <a:lumMod val="50000"/>
                  </a:schemeClr>
                </a:solidFill>
              </a:rPr>
              <a:t>UHECR- Delta </a:t>
            </a:r>
            <a:r>
              <a:rPr lang="it-IT" sz="3200" i="1" dirty="0" err="1">
                <a:solidFill>
                  <a:schemeClr val="accent6">
                    <a:lumMod val="50000"/>
                  </a:schemeClr>
                </a:solidFill>
              </a:rPr>
              <a:t>resonance</a:t>
            </a:r>
            <a:r>
              <a:rPr lang="it-IT" sz="3200" i="1" dirty="0">
                <a:solidFill>
                  <a:schemeClr val="accent6">
                    <a:lumMod val="50000"/>
                  </a:schemeClr>
                </a:solidFill>
              </a:rPr>
              <a:t>-&gt; </a:t>
            </a:r>
            <a:r>
              <a:rPr lang="it-IT" sz="3200" i="1" dirty="0" err="1">
                <a:solidFill>
                  <a:schemeClr val="accent6">
                    <a:lumMod val="50000"/>
                  </a:schemeClr>
                </a:solidFill>
              </a:rPr>
              <a:t>meson-pions</a:t>
            </a:r>
            <a:r>
              <a:rPr lang="it-IT" sz="3200" i="1" dirty="0">
                <a:solidFill>
                  <a:schemeClr val="accent6">
                    <a:lumMod val="50000"/>
                  </a:schemeClr>
                </a:solidFill>
                <a:sym typeface="Wingdings" panose="05000000000000000000" pitchFamily="2" charset="2"/>
              </a:rPr>
              <a:t> gamma </a:t>
            </a:r>
            <a:br>
              <a:rPr lang="it-IT" sz="3200" i="1" dirty="0">
                <a:solidFill>
                  <a:schemeClr val="accent6">
                    <a:lumMod val="50000"/>
                  </a:schemeClr>
                </a:solidFill>
                <a:sym typeface="Wingdings" panose="05000000000000000000" pitchFamily="2" charset="2"/>
              </a:rPr>
            </a:br>
            <a:r>
              <a:rPr lang="it-IT" sz="3200" i="1" dirty="0">
                <a:solidFill>
                  <a:schemeClr val="accent6">
                    <a:lumMod val="50000"/>
                  </a:schemeClr>
                </a:solidFill>
                <a:sym typeface="Wingdings" panose="05000000000000000000" pitchFamily="2" charset="2"/>
              </a:rPr>
              <a:t>and </a:t>
            </a:r>
            <a:r>
              <a:rPr lang="it-IT" sz="3200" i="1" dirty="0" err="1">
                <a:solidFill>
                  <a:schemeClr val="accent6">
                    <a:lumMod val="50000"/>
                  </a:schemeClr>
                </a:solidFill>
                <a:sym typeface="Wingdings" panose="05000000000000000000" pitchFamily="2" charset="2"/>
              </a:rPr>
              <a:t>neutrinos</a:t>
            </a:r>
            <a:r>
              <a:rPr lang="it-IT" sz="3200" i="1" dirty="0">
                <a:solidFill>
                  <a:schemeClr val="accent6">
                    <a:lumMod val="50000"/>
                  </a:schemeClr>
                </a:solidFill>
                <a:sym typeface="Wingdings" panose="05000000000000000000" pitchFamily="2" charset="2"/>
              </a:rPr>
              <a:t> </a:t>
            </a:r>
            <a:r>
              <a:rPr lang="it-IT" sz="3200" i="1" dirty="0" err="1">
                <a:solidFill>
                  <a:schemeClr val="accent6">
                    <a:lumMod val="50000"/>
                  </a:schemeClr>
                </a:solidFill>
                <a:sym typeface="Wingdings" panose="05000000000000000000" pitchFamily="2" charset="2"/>
              </a:rPr>
              <a:t>at</a:t>
            </a:r>
            <a:r>
              <a:rPr lang="it-IT" sz="3200" i="1" dirty="0">
                <a:solidFill>
                  <a:schemeClr val="accent6">
                    <a:lumMod val="50000"/>
                  </a:schemeClr>
                </a:solidFill>
                <a:sym typeface="Wingdings" panose="05000000000000000000" pitchFamily="2" charset="2"/>
              </a:rPr>
              <a:t> </a:t>
            </a:r>
            <a:r>
              <a:rPr lang="it-IT" sz="3200" i="1" dirty="0" err="1">
                <a:solidFill>
                  <a:schemeClr val="accent6">
                    <a:lumMod val="50000"/>
                  </a:schemeClr>
                </a:solidFill>
                <a:sym typeface="Wingdings" panose="05000000000000000000" pitchFamily="2" charset="2"/>
              </a:rPr>
              <a:t>hundreds</a:t>
            </a:r>
            <a:r>
              <a:rPr lang="it-IT" sz="3200" i="1" dirty="0">
                <a:solidFill>
                  <a:schemeClr val="accent6">
                    <a:lumMod val="50000"/>
                  </a:schemeClr>
                </a:solidFill>
                <a:sym typeface="Wingdings" panose="05000000000000000000" pitchFamily="2" charset="2"/>
              </a:rPr>
              <a:t> </a:t>
            </a:r>
            <a:r>
              <a:rPr lang="it-IT" sz="3200" i="1" dirty="0" err="1">
                <a:solidFill>
                  <a:schemeClr val="accent6">
                    <a:lumMod val="50000"/>
                  </a:schemeClr>
                </a:solidFill>
                <a:sym typeface="Wingdings" panose="05000000000000000000" pitchFamily="2" charset="2"/>
              </a:rPr>
              <a:t>PeV</a:t>
            </a:r>
            <a:endParaRPr lang="it-IT" sz="3200" i="1" dirty="0">
              <a:solidFill>
                <a:schemeClr val="accent6">
                  <a:lumMod val="50000"/>
                </a:schemeClr>
              </a:solidFill>
            </a:endParaRPr>
          </a:p>
        </p:txBody>
      </p:sp>
      <p:pic>
        <p:nvPicPr>
          <p:cNvPr id="6" name="Segnaposto contenuto 5">
            <a:extLst>
              <a:ext uri="{FF2B5EF4-FFF2-40B4-BE49-F238E27FC236}">
                <a16:creationId xmlns:a16="http://schemas.microsoft.com/office/drawing/2014/main" id="{3FFB5954-FFB4-42AA-B6F6-1A2C999E342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86000"/>
                    </a14:imgEffect>
                    <a14:imgEffect>
                      <a14:brightnessContrast bright="42000" contrast="10000"/>
                    </a14:imgEffect>
                  </a14:imgLayer>
                </a14:imgProps>
              </a:ext>
            </a:extLst>
          </a:blip>
          <a:stretch>
            <a:fillRect/>
          </a:stretch>
        </p:blipFill>
        <p:spPr>
          <a:xfrm>
            <a:off x="1115616" y="1305541"/>
            <a:ext cx="6840760" cy="5061997"/>
          </a:xfrm>
          <a:prstGeom prst="rect">
            <a:avLst/>
          </a:prstGeom>
        </p:spPr>
      </p:pic>
      <p:sp>
        <p:nvSpPr>
          <p:cNvPr id="4" name="Segnaposto piè di pagina 3">
            <a:extLst>
              <a:ext uri="{FF2B5EF4-FFF2-40B4-BE49-F238E27FC236}">
                <a16:creationId xmlns:a16="http://schemas.microsoft.com/office/drawing/2014/main" id="{CC24E726-C65F-4A7C-A018-0561069B3055}"/>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4667FE44-99ED-435B-8670-3EB0683FFDAC}"/>
              </a:ext>
            </a:extLst>
          </p:cNvPr>
          <p:cNvSpPr>
            <a:spLocks noGrp="1"/>
          </p:cNvSpPr>
          <p:nvPr>
            <p:ph type="sldNum" sz="quarter" idx="12"/>
          </p:nvPr>
        </p:nvSpPr>
        <p:spPr/>
        <p:txBody>
          <a:bodyPr/>
          <a:lstStyle/>
          <a:p>
            <a:fld id="{37004502-2F3A-433F-BEBD-C65EB10AD5E9}" type="slidenum">
              <a:rPr lang="it-IT" smtClean="0"/>
              <a:pPr/>
              <a:t>7</a:t>
            </a:fld>
            <a:endParaRPr lang="it-IT"/>
          </a:p>
        </p:txBody>
      </p:sp>
      <p:pic>
        <p:nvPicPr>
          <p:cNvPr id="7" name="Picture 8" descr="Università degli Studi di Bari Aldo Moro - Wikipedia">
            <a:extLst>
              <a:ext uri="{FF2B5EF4-FFF2-40B4-BE49-F238E27FC236}">
                <a16:creationId xmlns:a16="http://schemas.microsoft.com/office/drawing/2014/main" id="{87059366-BF6A-4723-99BA-93448CE82C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619" y="902972"/>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30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F76AE3-4BA5-42B1-8DA9-ABB0C68422A7}"/>
              </a:ext>
            </a:extLst>
          </p:cNvPr>
          <p:cNvSpPr>
            <a:spLocks noGrp="1"/>
          </p:cNvSpPr>
          <p:nvPr>
            <p:ph type="title"/>
          </p:nvPr>
        </p:nvSpPr>
        <p:spPr/>
        <p:txBody>
          <a:bodyPr>
            <a:noAutofit/>
          </a:bodyPr>
          <a:lstStyle/>
          <a:p>
            <a:r>
              <a:rPr lang="it-IT" sz="3600" b="1" i="1" dirty="0" err="1">
                <a:solidFill>
                  <a:schemeClr val="accent5">
                    <a:lumMod val="75000"/>
                  </a:schemeClr>
                </a:solidFill>
              </a:rPr>
              <a:t>All</a:t>
            </a:r>
            <a:r>
              <a:rPr lang="it-IT" sz="3600" b="1" i="1" dirty="0">
                <a:solidFill>
                  <a:schemeClr val="accent5">
                    <a:lumMod val="75000"/>
                  </a:schemeClr>
                </a:solidFill>
              </a:rPr>
              <a:t> </a:t>
            </a:r>
            <a:r>
              <a:rPr lang="it-IT" sz="3600" b="1" i="1" dirty="0" err="1">
                <a:solidFill>
                  <a:schemeClr val="accent5">
                    <a:lumMod val="75000"/>
                  </a:schemeClr>
                </a:solidFill>
              </a:rPr>
              <a:t>flavor</a:t>
            </a:r>
            <a:r>
              <a:rPr lang="it-IT" sz="3600" b="1" i="1" dirty="0">
                <a:solidFill>
                  <a:schemeClr val="accent5">
                    <a:lumMod val="75000"/>
                  </a:schemeClr>
                </a:solidFill>
              </a:rPr>
              <a:t> </a:t>
            </a:r>
            <a:r>
              <a:rPr lang="it-IT" sz="3600" b="1" i="1" dirty="0" err="1">
                <a:solidFill>
                  <a:schemeClr val="accent5">
                    <a:lumMod val="75000"/>
                  </a:schemeClr>
                </a:solidFill>
              </a:rPr>
              <a:t>oscillating</a:t>
            </a:r>
            <a:r>
              <a:rPr lang="it-IT" sz="3600" b="1" i="1" dirty="0">
                <a:solidFill>
                  <a:schemeClr val="accent5">
                    <a:lumMod val="75000"/>
                  </a:schemeClr>
                </a:solidFill>
              </a:rPr>
              <a:t> by complete mixing</a:t>
            </a:r>
          </a:p>
        </p:txBody>
      </p:sp>
      <p:sp>
        <p:nvSpPr>
          <p:cNvPr id="4" name="Segnaposto piè di pagina 3">
            <a:extLst>
              <a:ext uri="{FF2B5EF4-FFF2-40B4-BE49-F238E27FC236}">
                <a16:creationId xmlns:a16="http://schemas.microsoft.com/office/drawing/2014/main" id="{FED0BCC3-E7FF-455F-A3AD-25541BDD2E86}"/>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A06A1C0D-616E-41A9-B7AD-89C07965B128}"/>
              </a:ext>
            </a:extLst>
          </p:cNvPr>
          <p:cNvSpPr>
            <a:spLocks noGrp="1"/>
          </p:cNvSpPr>
          <p:nvPr>
            <p:ph type="sldNum" sz="quarter" idx="12"/>
          </p:nvPr>
        </p:nvSpPr>
        <p:spPr/>
        <p:txBody>
          <a:bodyPr/>
          <a:lstStyle/>
          <a:p>
            <a:fld id="{37004502-2F3A-433F-BEBD-C65EB10AD5E9}" type="slidenum">
              <a:rPr lang="it-IT" smtClean="0"/>
              <a:pPr/>
              <a:t>8</a:t>
            </a:fld>
            <a:endParaRPr lang="it-IT"/>
          </a:p>
        </p:txBody>
      </p:sp>
      <p:pic>
        <p:nvPicPr>
          <p:cNvPr id="5122" name="Picture 2" descr="5.1. MSW Effect — Neutrino Notes">
            <a:extLst>
              <a:ext uri="{FF2B5EF4-FFF2-40B4-BE49-F238E27FC236}">
                <a16:creationId xmlns:a16="http://schemas.microsoft.com/office/drawing/2014/main" id="{2E15F211-B19A-4C1E-A06A-D46A6E69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086" y="1600200"/>
            <a:ext cx="665582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iversità degli Studi di Bari Aldo Moro - Wikipedia">
            <a:extLst>
              <a:ext uri="{FF2B5EF4-FFF2-40B4-BE49-F238E27FC236}">
                <a16:creationId xmlns:a16="http://schemas.microsoft.com/office/drawing/2014/main" id="{09C16423-45F7-4FB4-9ABB-654A9726B2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1245256"/>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5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3B6859-ACB8-411A-A5D0-DC9ECF94CABA}"/>
              </a:ext>
            </a:extLst>
          </p:cNvPr>
          <p:cNvSpPr>
            <a:spLocks noGrp="1"/>
          </p:cNvSpPr>
          <p:nvPr>
            <p:ph type="title"/>
          </p:nvPr>
        </p:nvSpPr>
        <p:spPr/>
        <p:txBody>
          <a:bodyPr/>
          <a:lstStyle/>
          <a:p>
            <a:r>
              <a:rPr lang="it-IT" dirty="0"/>
              <a:t>Neutrino </a:t>
            </a:r>
            <a:r>
              <a:rPr lang="it-IT" dirty="0" err="1"/>
              <a:t>Flavor</a:t>
            </a:r>
            <a:r>
              <a:rPr lang="it-IT" dirty="0"/>
              <a:t> Mixing</a:t>
            </a:r>
          </a:p>
        </p:txBody>
      </p:sp>
      <p:sp>
        <p:nvSpPr>
          <p:cNvPr id="4" name="Segnaposto piè di pagina 3">
            <a:extLst>
              <a:ext uri="{FF2B5EF4-FFF2-40B4-BE49-F238E27FC236}">
                <a16:creationId xmlns:a16="http://schemas.microsoft.com/office/drawing/2014/main" id="{6BCE1B8A-8923-49D4-8CAE-6BC402C9AB57}"/>
              </a:ext>
            </a:extLst>
          </p:cNvPr>
          <p:cNvSpPr>
            <a:spLocks noGrp="1"/>
          </p:cNvSpPr>
          <p:nvPr>
            <p:ph type="ftr" sz="quarter" idx="11"/>
          </p:nvPr>
        </p:nvSpPr>
        <p:spPr/>
        <p:txBody>
          <a:bodyPr/>
          <a:lstStyle/>
          <a:p>
            <a:r>
              <a:rPr lang="it-IT"/>
              <a:t>Hundred-PeV-Tau-fargion-26-may-12.15</a:t>
            </a:r>
          </a:p>
        </p:txBody>
      </p:sp>
      <p:sp>
        <p:nvSpPr>
          <p:cNvPr id="5" name="Segnaposto numero diapositiva 4">
            <a:extLst>
              <a:ext uri="{FF2B5EF4-FFF2-40B4-BE49-F238E27FC236}">
                <a16:creationId xmlns:a16="http://schemas.microsoft.com/office/drawing/2014/main" id="{7BA74A4F-A44C-49DE-A983-8B4B6EE6E1C4}"/>
              </a:ext>
            </a:extLst>
          </p:cNvPr>
          <p:cNvSpPr>
            <a:spLocks noGrp="1"/>
          </p:cNvSpPr>
          <p:nvPr>
            <p:ph type="sldNum" sz="quarter" idx="12"/>
          </p:nvPr>
        </p:nvSpPr>
        <p:spPr/>
        <p:txBody>
          <a:bodyPr/>
          <a:lstStyle/>
          <a:p>
            <a:fld id="{37004502-2F3A-433F-BEBD-C65EB10AD5E9}" type="slidenum">
              <a:rPr lang="it-IT" smtClean="0"/>
              <a:pPr/>
              <a:t>9</a:t>
            </a:fld>
            <a:endParaRPr lang="it-IT"/>
          </a:p>
        </p:txBody>
      </p:sp>
      <p:pic>
        <p:nvPicPr>
          <p:cNvPr id="4098" name="Picture 2" descr="image">
            <a:extLst>
              <a:ext uri="{FF2B5EF4-FFF2-40B4-BE49-F238E27FC236}">
                <a16:creationId xmlns:a16="http://schemas.microsoft.com/office/drawing/2014/main" id="{EE5982CA-0B75-461E-B05C-7E2F0EE799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319726"/>
            <a:ext cx="6768752" cy="5086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versità degli Studi di Bari Aldo Moro - Wikipedia">
            <a:extLst>
              <a:ext uri="{FF2B5EF4-FFF2-40B4-BE49-F238E27FC236}">
                <a16:creationId xmlns:a16="http://schemas.microsoft.com/office/drawing/2014/main" id="{A41369E1-1F13-4F08-9732-B829AD519C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9130" y="531795"/>
            <a:ext cx="805137" cy="8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2218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2237</TotalTime>
  <Words>1012</Words>
  <Application>Microsoft Office PowerPoint</Application>
  <PresentationFormat>Presentazione su schermo (4:3)</PresentationFormat>
  <Paragraphs>124</Paragraphs>
  <Slides>31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31</vt:i4>
      </vt:variant>
    </vt:vector>
  </HeadingPairs>
  <TitlesOfParts>
    <vt:vector size="35" baseType="lpstr">
      <vt:lpstr>Arial</vt:lpstr>
      <vt:lpstr>Calibri</vt:lpstr>
      <vt:lpstr>Segoe UI</vt:lpstr>
      <vt:lpstr>Tema di Office</vt:lpstr>
      <vt:lpstr>Hundreds PeV tau neutrino induced air-shower D.Fargion</vt:lpstr>
      <vt:lpstr> The last news trigger:   ARCA 230313A,   the largest neutrino event ?</vt:lpstr>
      <vt:lpstr>A two Hundreds PeV muon neutrino ?</vt:lpstr>
      <vt:lpstr>Why UHE muon neutrino, are  (as ARCA claimed) not atmospheric? A geometry argument</vt:lpstr>
      <vt:lpstr>Why hundreds PeV tau airshower neutrino are an expected  key tool in GZK neutrino? astronomy?</vt:lpstr>
      <vt:lpstr>UHECR – GZK cut off by photon-pion opacity</vt:lpstr>
      <vt:lpstr>UHECR- Delta resonance-&gt; meson-pions gamma  and neutrinos at hundreds PeV</vt:lpstr>
      <vt:lpstr>All flavor oscillating by complete mixing</vt:lpstr>
      <vt:lpstr>Neutrino Flavor Mixing</vt:lpstr>
      <vt:lpstr>Neutrino mass- Flavor mixing-Tau guaranteed</vt:lpstr>
      <vt:lpstr>Hundred PeV neutrino by  Tau air-shower at horizons:  A new Astronomy beyond the corner? </vt:lpstr>
      <vt:lpstr>Recent and old estimate</vt:lpstr>
      <vt:lpstr>Presentazione standard di PowerPoint</vt:lpstr>
      <vt:lpstr>Crown array at top mountains</vt:lpstr>
      <vt:lpstr>A 20 years old paper astro-ph/0505459 Neutrino Astronomy beyond and beneath the Horizons   </vt:lpstr>
      <vt:lpstr>Tau airshower modes at high altitudes: gamma,electrons, muons  (and their  bending)</vt:lpstr>
      <vt:lpstr>Tau airshower in deep Valley  or at Horizons</vt:lpstr>
      <vt:lpstr>Tau signature mostly hadronic</vt:lpstr>
      <vt:lpstr> On-going: Many proposal for tau airshower ASHRA 2013(Taiwan), was looking «inside»  it had better to look «outside»  toward horizons. Beacon 2018 (USA),also to mountains and  edges.  </vt:lpstr>
      <vt:lpstr>Future GRAND array,  radio at mountains</vt:lpstr>
      <vt:lpstr>Future detection of tau airshower from the sky :  POEMMA– JEM EUSO satellites and balloons </vt:lpstr>
      <vt:lpstr>Auger, 3000 kmsq ground array and fluorescence telescopes</vt:lpstr>
      <vt:lpstr>CTAO and Magic  telescopes array the ready detector to UHECR and Tau</vt:lpstr>
      <vt:lpstr>  Testing  nearly horizontal UHECR       airshowers at Horizons: a new Spetroscopy </vt:lpstr>
      <vt:lpstr>Rate for 10 eV/cmsq s in 3 years AUGER</vt:lpstr>
      <vt:lpstr>Nearly 2 event every  3 years at 10 eV/cmsq s (assuming ARCA detection) Or = 10 event every 3 years at 50 eV/cmq s Or= 70 events in AUGER , by 21 years recording Or =  3.3 Tau event each year in AUGER each year  </vt:lpstr>
      <vt:lpstr>AUGER DID not obtain  any tau in 21 years (7 times longer) :: no tau event</vt:lpstr>
      <vt:lpstr>Hundred GeVs Muon decay in flight and muon bundle by UHECR at horizons are  much easier  test </vt:lpstr>
      <vt:lpstr>Future inter-face detection on Tau detection via their muon events </vt:lpstr>
      <vt:lpstr>Conclusion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Tidal Extinction by mini Moons and Mini Moon BHs</dc:title>
  <dc:creator>Daniele Fargion</dc:creator>
  <cp:lastModifiedBy>Daniele</cp:lastModifiedBy>
  <cp:revision>314</cp:revision>
  <dcterms:created xsi:type="dcterms:W3CDTF">2018-06-15T15:43:32Z</dcterms:created>
  <dcterms:modified xsi:type="dcterms:W3CDTF">2025-05-25T20:41:52Z</dcterms:modified>
</cp:coreProperties>
</file>