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4" r:id="rId3"/>
    <p:sldId id="279" r:id="rId4"/>
    <p:sldId id="274" r:id="rId5"/>
    <p:sldId id="282" r:id="rId6"/>
    <p:sldId id="289" r:id="rId7"/>
    <p:sldId id="331" r:id="rId8"/>
    <p:sldId id="283" r:id="rId9"/>
    <p:sldId id="324" r:id="rId10"/>
    <p:sldId id="334" r:id="rId11"/>
    <p:sldId id="326" r:id="rId12"/>
    <p:sldId id="284" r:id="rId13"/>
    <p:sldId id="285" r:id="rId14"/>
    <p:sldId id="335" r:id="rId15"/>
    <p:sldId id="329" r:id="rId16"/>
    <p:sldId id="330" r:id="rId17"/>
    <p:sldId id="336" r:id="rId18"/>
    <p:sldId id="32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300" autoAdjust="0"/>
  </p:normalViewPr>
  <p:slideViewPr>
    <p:cSldViewPr snapToGrid="0" showGuides="1">
      <p:cViewPr varScale="1">
        <p:scale>
          <a:sx n="114" d="100"/>
          <a:sy n="114" d="100"/>
        </p:scale>
        <p:origin x="105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15D5-3F6E-4C63-B8CE-9D733D4C650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4294-E7D7-4B83-8C71-14869D1607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2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to@lists.infn.i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Entro il 20/6 devo dare l’ok alla fatturazione dell’ultimo SAL -&gt; Verifiche di conformità entro il 18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4294-E7D7-4B83-8C71-14869D1607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it-IT" sz="1800" b="1" i="0" u="none" strike="noStrike" baseline="0" dirty="0">
                <a:latin typeface="Roboto-Bold"/>
              </a:rPr>
              <a:t>Integrazione con altri sistemi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dirty="0"/>
              <a:t>Godiva</a:t>
            </a:r>
            <a:r>
              <a:rPr lang="it-IT" sz="18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800" dirty="0"/>
              <a:t>Referenti Locali del trasferimento tecnologico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800" dirty="0"/>
              <a:t>Commissioni scientifiche per  Progetti Finanziati, Tecnologie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800" dirty="0"/>
              <a:t>Struttura INFN per Tecnologie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800" dirty="0"/>
              <a:t>DB Progetti ???</a:t>
            </a:r>
            <a:endParaRPr lang="en-GB" sz="18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it-IT" sz="1800" b="1" i="0" u="none" strike="noStrike" baseline="0" dirty="0">
              <a:latin typeface="Roboto-Bold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it-IT" sz="1800" b="1" i="0" u="none" strike="noStrike" baseline="0" dirty="0">
                <a:latin typeface="Roboto-Bold"/>
              </a:rPr>
              <a:t>CNTR – Accordi e contratti </a:t>
            </a:r>
            <a:r>
              <a:rPr lang="it-IT" sz="1800" b="0" i="0" u="none" strike="noStrike" baseline="0" dirty="0">
                <a:latin typeface="Roboto-Regular"/>
              </a:rPr>
              <a:t>si occupa della gestione strutturata e digitalizzata degli accordi stipulati tra l’INFN e i suoi partner, tra cui aziende, enti di ricerca, università e istituzioni pubbliche e private. L’ambito permette di tracciare in modo efficace tutte le collaborazioni formalizzate, garantendo un monitoraggio accurato dello stato dei contratti, delle scadenze e degli obblighi reciproci . </a:t>
            </a:r>
          </a:p>
          <a:p>
            <a:pPr marL="800100" lvl="1" indent="-342900" algn="l">
              <a:buFont typeface="+mj-lt"/>
              <a:buAutoNum type="alphaLcPeriod"/>
            </a:pPr>
            <a:r>
              <a:rPr lang="it-IT" sz="1800" b="0" i="0" u="none" strike="noStrike" baseline="0" dirty="0">
                <a:latin typeface="Roboto-Regular"/>
              </a:rPr>
              <a:t>Tipologia di accordi e contratti stipulati dall’INFN con terzi ai fini del TT</a:t>
            </a:r>
          </a:p>
          <a:p>
            <a:pPr marL="1257300" lvl="2" indent="-342900" algn="l"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Accordi e contratti per la tutela e lo sviluppo delle conoscenze dell’INFN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Accordi di riservatezza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Accordi quadri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Accordi ricerca collaborativa </a:t>
            </a: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accordi contitolarità del diritto di PI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Contratti per prestazioni di attività e servizi a favore di terzi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Contratti per la valorizzazione della tecnologia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Licenze: Concessione in licenza lo sfruttamento economico dei diritti di PI</a:t>
            </a: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firma del DG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Cessione e licenza esclusiva dei diritti di PI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00200" lvl="3" indent="-228600">
              <a:lnSpc>
                <a:spcPct val="107000"/>
              </a:lnSpc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Pubblica evidenza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t-IT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Approvati dal CD con parere del CNTT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it-IT" sz="1800" b="1" i="0" u="none" strike="noStrike" baseline="0" dirty="0">
                <a:latin typeface="Roboto-Bold"/>
              </a:rPr>
              <a:t>Gestione delle Tecnologie INFN </a:t>
            </a:r>
            <a:r>
              <a:rPr lang="it-IT" sz="1800" b="0" i="0" u="none" strike="noStrike" baseline="0" dirty="0">
                <a:latin typeface="Roboto-Regular"/>
              </a:rPr>
              <a:t>riguarda catalogazione, gestione e valorizzazione delle tecnologie sviluppate all’interno dell’INFN. L’ambito permette di censire e monitorare le tecnologie create nei vari laboratori e unità di ricerca dell'INFN (</a:t>
            </a:r>
            <a:r>
              <a:rPr lang="it-IT" sz="1800" b="1" i="0" u="none" strike="noStrike" baseline="0" dirty="0">
                <a:latin typeface="Roboto-Regular"/>
              </a:rPr>
              <a:t>invenzioni, know-how e Software</a:t>
            </a:r>
            <a:r>
              <a:rPr lang="it-IT" sz="1800" b="0" i="0" u="none" strike="noStrike" baseline="0" dirty="0">
                <a:latin typeface="Roboto-Regular"/>
              </a:rPr>
              <a:t>). Sottende un workflow di lavorazione della 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sz="1800" b="1" i="0" u="none" strike="noStrike" baseline="0" dirty="0">
                <a:latin typeface="Roboto-Regular"/>
              </a:rPr>
              <a:t>Gestione dei BREVETTI </a:t>
            </a:r>
            <a:r>
              <a:rPr lang="it-IT" sz="1800" b="0" i="0" u="none" strike="noStrike" baseline="0" dirty="0">
                <a:latin typeface="Roboto-Regular"/>
              </a:rPr>
              <a:t>Si occupa della gestione strutturata delle informazioni relative ai </a:t>
            </a:r>
            <a:r>
              <a:rPr lang="it-IT" sz="1800" b="1" i="0" u="none" strike="noStrike" baseline="0" dirty="0">
                <a:latin typeface="Roboto-Regular"/>
              </a:rPr>
              <a:t>brevetti registrati dall'INFN</a:t>
            </a:r>
            <a:r>
              <a:rPr lang="it-IT" sz="1800" b="0" i="0" u="none" strike="noStrike" baseline="0" dirty="0">
                <a:latin typeface="Roboto-Regular"/>
              </a:rPr>
              <a:t>. Questo modulo della piattaforma permette di catalogare, monitorare e valorizzare il portafoglio brevetti dell’INFN, supportando i processi di protezione della proprietà intellettuale e di trasferimento tecnologico verso il mondo industriale e accademico.</a:t>
            </a:r>
            <a:endParaRPr lang="it-IT" b="1" dirty="0"/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4294-E7D7-4B83-8C71-14869D1607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6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dirty="0"/>
              <a:t>Canali attuali: email personali del STT, da «Contattaci» del sito web del TT (</a:t>
            </a:r>
            <a:r>
              <a:rPr lang="it-IT" sz="1200" b="0" i="0" u="none" strike="noStrike" baseline="0" dirty="0">
                <a:hlinkClick r:id="rId3"/>
              </a:rPr>
              <a:t>tto@lists.infn.it</a:t>
            </a:r>
            <a:r>
              <a:rPr lang="it-IT" sz="1200" b="0" i="0" u="none" strike="noStrike" baseline="0" dirty="0"/>
              <a:t>:</a:t>
            </a:r>
            <a:r>
              <a:rPr lang="it-IT" sz="1200" dirty="0"/>
              <a:t>), canale telefonico (no SPOC/IVR)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Ricercatori e Tecnologi </a:t>
            </a:r>
            <a:r>
              <a:rPr lang="it-IT" dirty="0"/>
              <a:t>: comunicano invenzioni e know-how, gestiscono pratiche di brevetto supportano i </a:t>
            </a:r>
            <a:r>
              <a:rPr lang="it-IT" dirty="0" err="1"/>
              <a:t>porcessi</a:t>
            </a:r>
            <a:r>
              <a:rPr lang="it-IT" dirty="0"/>
              <a:t> relativi ad accordi e contratti e supportano l’iter amministrativo- contabile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Aziende e Partner </a:t>
            </a:r>
            <a:r>
              <a:rPr lang="it-IT" dirty="0"/>
              <a:t>interagiscono con l’INFN per consulenze tecniche o </a:t>
            </a:r>
            <a:r>
              <a:rPr lang="it-IT" dirty="0" err="1"/>
              <a:t>collaboarzioni</a:t>
            </a:r>
            <a:r>
              <a:rPr lang="it-IT" dirty="0"/>
              <a:t> di ricerca, stipulano NDA, licenze contratti di fornitura spin-off royalty e pagamenti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Uffici interni INFN: uffici amministrativi interni (</a:t>
            </a:r>
            <a:r>
              <a:rPr lang="it-IT" dirty="0" err="1"/>
              <a:t>AC,Ufficio</a:t>
            </a:r>
            <a:r>
              <a:rPr lang="it-IT" dirty="0"/>
              <a:t> Fiscale, Tesoreria,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Strutture INFN afferenti al 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4294-E7D7-4B83-8C71-14869D1607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9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3E304-C5E1-5357-A67A-E67AD9A76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8CB93E-E5F6-E4BE-9132-B74F0C2C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EEAD09-D64A-0A41-3EC1-4FFBAC5D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Plenaria DSI – Tirrenia, 3-6 Giugno 2024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F2D455-1D80-B688-8254-624E9483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3054DD-FA0B-4EBA-C589-791F9C1E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383E0-5DB7-B99F-0B7E-DB73CF29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A89A6C-1F24-CDBA-9955-F9E5FCF23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089FA4-AC74-7D30-15EE-70B126D9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C57294-6E76-0951-53D7-8980B109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C3E1E-D1A6-B356-EE47-124D2B42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7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C7BE5E-5F39-286C-06CB-61E504396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1D8A56-AB02-51BA-C853-65E3F4F64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7CA04-7C3D-82DE-D324-AC095E56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E9F94D-92D6-93E6-3FA7-EF99616D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56D359-963B-0A5C-46A0-2A383CDE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3338E-0F1B-0AFE-CFB1-8E49E132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E80BF6-91CB-9D39-F0D9-607C9AA5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39BE41-FFD2-0A3A-ED71-C0A3C31F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Plenaria DSI – Tirrenia, 3-6 Giugno 2024</a:t>
            </a:r>
            <a:endParaRPr lang="en-GB" dirty="0"/>
          </a:p>
          <a:p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9D9607-8E04-4CF5-E743-8F035A6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B7C0D7-9384-E804-FF59-A7809581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4CC47-A53D-B0D8-6073-6E753289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859E34-5A3D-528A-C000-028690FA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333655-CBEE-6645-8ECF-F7EC0581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D8AB7-733A-F178-8C4E-973CF6E8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1698F0-10C9-3E20-AE08-0C277308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8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9A13B-D168-382C-CDBD-DDA158B5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95BF3-D8F3-44DF-5811-222E0C8B1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DEBEB3-D541-F238-40F8-60E5AD4F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7D8B28-412C-7925-1559-FA4B2361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38AB47-3E50-98E7-6016-EBEEEEE7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567B20-A4EF-FA17-D292-E680DA1D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BD14B-262C-17EB-9976-C04FFA6A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8165F5-EA2F-AB02-33CD-B6488386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524262-BBE7-70F5-7C0F-AB0B59C12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B511BC0-41CE-279A-F7DA-1217BC2E3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DB7DB1-0592-DEC4-B501-A9F4A8DF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C372F-ACD9-17F2-E7E5-BEBC8B1C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26BAA6-BC4B-939E-BA6D-7B15AAFD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6C4B4F-357D-A685-DC70-62A5A1FC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12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89497-55AA-6644-16F1-232173CA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E4CF10-0FFD-D0FF-2E67-FA697ABB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D2E65D-44B3-0C4F-37BA-E15C1000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B428E9-C1A4-3046-2DD4-B042711C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4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437FD6-F4AA-0565-34DB-DCA69C88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Plenaria DSI – Tirrenia, 3-6 Giugno 2024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07D1F5-A9EA-2AEE-0361-7063C0C5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B6881C-0D77-13C9-7F4E-CAF89A4F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9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6A1C0-8BA0-B355-16B7-9034DC43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34559D-0904-42A9-EE91-6FF3325E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A25B93-974B-AC94-1AF1-91B2D116F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65AFE4-442E-2F20-F8BC-E5C51BA2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0E2999-03E1-AA46-8085-72F31448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DF0F52-C1A8-935C-6654-B7F6BC0F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5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6C90C-F775-1297-1586-D07D9CEE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3A3B0D-C3DD-ED18-91E3-1800C9127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A8BA9C-AC58-8B45-A912-9427B4483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F9954F-6736-AFF4-E441-458143E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0E1-369F-4A1F-AD2D-74A50A1EBAB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95B476-33E8-032D-F620-6C615B48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FDC960-2336-03EC-B5B0-56F9A0BB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7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6EE79F-C91C-8EEC-8830-6E6716DD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EDAC90-4F5F-56A8-677A-38B9EF1C9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2E303B-5C1D-111C-53BA-AF483C00C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3158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 err="1"/>
              <a:t>Plenaria</a:t>
            </a:r>
            <a:r>
              <a:rPr lang="en-GB" dirty="0"/>
              <a:t> DSI – </a:t>
            </a:r>
            <a:r>
              <a:rPr lang="en-GB" dirty="0" err="1"/>
              <a:t>Tirrenia</a:t>
            </a:r>
            <a:r>
              <a:rPr lang="en-GB" dirty="0"/>
              <a:t>- 3-6 </a:t>
            </a:r>
            <a:r>
              <a:rPr lang="en-GB" dirty="0" err="1"/>
              <a:t>Giugno</a:t>
            </a:r>
            <a:r>
              <a:rPr lang="en-GB" dirty="0"/>
              <a:t>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3EDFD5-A77B-6020-ADEB-C87EC1AF3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432C6-6C63-450C-9838-092A0E83997C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8633FC-BA1E-77A2-5518-0BEA08E466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59590" y="6176963"/>
            <a:ext cx="2072820" cy="5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2D7758-C40C-E5D8-8FF5-56139603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22" y="3272776"/>
            <a:ext cx="647756" cy="312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9DFC5F-9882-5F7D-93D0-D77C696C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8" y="674131"/>
            <a:ext cx="4709568" cy="55097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13461D-2CC2-885E-3B51-D3CF3B1ED434}"/>
              </a:ext>
            </a:extLst>
          </p:cNvPr>
          <p:cNvSpPr txBox="1"/>
          <p:nvPr/>
        </p:nvSpPr>
        <p:spPr>
          <a:xfrm>
            <a:off x="5772122" y="2828834"/>
            <a:ext cx="58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0" u="none" strike="noStrike" baseline="0" dirty="0">
                <a:latin typeface="Calibri" panose="020F0502020204030204" pitchFamily="34" charset="0"/>
              </a:rPr>
              <a:t>Servizio di analisi e progettazione di una piattaforma software nell'ambito delle attività di trasferimento tecnologico dell'INFN - </a:t>
            </a:r>
            <a:r>
              <a:rPr lang="en-GB" b="1" i="0" u="none" strike="noStrike" baseline="0" dirty="0">
                <a:latin typeface="Calibri" panose="020F0502020204030204" pitchFamily="34" charset="0"/>
              </a:rPr>
              <a:t>Progetto </a:t>
            </a:r>
            <a:r>
              <a:rPr lang="en-GB" b="1" i="0" u="none" strike="noStrike" baseline="0" dirty="0" err="1">
                <a:latin typeface="Calibri" panose="020F0502020204030204" pitchFamily="34" charset="0"/>
              </a:rPr>
              <a:t>INFN.Open</a:t>
            </a:r>
            <a:endParaRPr lang="en-GB" b="1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GB" sz="1600" dirty="0">
                <a:latin typeface="Calibri" panose="020F0502020204030204" pitchFamily="34" charset="0"/>
              </a:rPr>
              <a:t>CUP I55F21002820007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CB2EC8-3783-14B1-D37B-95A718527813}"/>
              </a:ext>
            </a:extLst>
          </p:cNvPr>
          <p:cNvSpPr txBox="1"/>
          <p:nvPr/>
        </p:nvSpPr>
        <p:spPr>
          <a:xfrm>
            <a:off x="5820983" y="4190876"/>
            <a:ext cx="27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70C0"/>
                </a:solidFill>
              </a:rPr>
              <a:t>Barbara Demin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2" name="Image 1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CE618E8D-06DF-0215-A955-857E8E509F57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5816" y="445135"/>
            <a:ext cx="6571488" cy="13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9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6A05A-C866-2C9F-0906-CA0D4602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65126"/>
            <a:ext cx="10709744" cy="652642"/>
          </a:xfrm>
        </p:spPr>
        <p:txBody>
          <a:bodyPr>
            <a:normAutofit fontScale="90000"/>
          </a:bodyPr>
          <a:lstStyle/>
          <a:p>
            <a:r>
              <a:rPr lang="it-IT" dirty="0"/>
              <a:t>Componenti di STEM</a:t>
            </a:r>
            <a:endParaRPr lang="en-GB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797461F-5787-ED4D-25F5-F99E9B8AB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551722"/>
              </p:ext>
            </p:extLst>
          </p:nvPr>
        </p:nvGraphicFramePr>
        <p:xfrm>
          <a:off x="620600" y="999421"/>
          <a:ext cx="10709744" cy="566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746">
                  <a:extLst>
                    <a:ext uri="{9D8B030D-6E8A-4147-A177-3AD203B41FA5}">
                      <a16:colId xmlns:a16="http://schemas.microsoft.com/office/drawing/2014/main" val="2790191728"/>
                    </a:ext>
                  </a:extLst>
                </a:gridCol>
                <a:gridCol w="7075998">
                  <a:extLst>
                    <a:ext uri="{9D8B030D-6E8A-4147-A177-3AD203B41FA5}">
                      <a16:colId xmlns:a16="http://schemas.microsoft.com/office/drawing/2014/main" val="2139066720"/>
                    </a:ext>
                  </a:extLst>
                </a:gridCol>
              </a:tblGrid>
              <a:tr h="384561">
                <a:tc>
                  <a:txBody>
                    <a:bodyPr/>
                    <a:lstStyle/>
                    <a:p>
                      <a:r>
                        <a:rPr lang="it-IT" dirty="0"/>
                        <a:t>Fase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Descrizione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64838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Ingestione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acquisisce automaticamente i dati dalla Piattaforma STT (tecnologie, brevetti) e da fonti esterne (LinkedIn, Registro Imprese, social media). Garantisce aggiornamenti sincronizzati e formato JSON standardizzato per alimentare il sistema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40641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Preprocessing &amp; </a:t>
                      </a:r>
                      <a:r>
                        <a:rPr lang="en-GB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Classificazione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pulisce e arricchisce i dati con tecniche NLP (lemmatizzazione, NER) e modelli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KeyBERT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Applica classificatori supervisionati e ontologie di settore per attribuire categorie, tag e garantire coerenza semantica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03362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Embedding </a:t>
                      </a:r>
                      <a:r>
                        <a:rPr lang="en-GB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Semantico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converte descrizioni testuali di tecnologie e aziende in vettori numerici tramite transformer (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Sentence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-BERT, GPT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Embeddings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Queste rappresentazioni permettono</a:t>
                      </a:r>
                    </a:p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confronti di similarità e analisi di prossimità concettuale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8673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Motore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Matching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indicizza i vettori in FAISS o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Pinecone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calcola metriche di similarità (cosine, distanze adattive). Esegue il ranking contestuale delle migliori corrispondenze tecnologia– azienda, supportando filtri per settore, TRL e funzione d’uso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965320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Generazione Insight (AI Generativa / RAG)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utilizza modelli LLM (OpenAI/GPT,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LangChain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con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Retrieval-Augmented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Generation per produrre raccomandazioni dettagliate. Suggerisce applicazioni secondarie, sinergie operative e strategie di valorizzazione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57738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Layer (Dashboard &amp; Reporting)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interfaccia che offre ricerca semantica, filtri dinamici e visualizzazioni (grafi, tabelle). Consente l’esportazione di report, l’invio di notifiche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push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la consultazione interattiva dei risultati;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66208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Feedback &amp; Continuous Learning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raccoglie valutazioni e commenti dagli utenti tramite la collezione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feedback_utente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Alimenta un processo di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retraining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periodico dei modelli e genera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predittivi per migliorare costantemente precisione e rilevanza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7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80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47978-B1AA-C27E-F62D-AFDDF1ED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Architettura  generale del sistema STEM</a:t>
            </a:r>
            <a:endParaRPr lang="en-GB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0E35FFC-FB6C-2A80-D690-58240EDF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03" y="1468051"/>
            <a:ext cx="7407593" cy="4679252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E18D54AC-36A6-F967-D9F7-084970A031B6}"/>
              </a:ext>
            </a:extLst>
          </p:cNvPr>
          <p:cNvSpPr/>
          <p:nvPr/>
        </p:nvSpPr>
        <p:spPr>
          <a:xfrm>
            <a:off x="10084029" y="2741705"/>
            <a:ext cx="1340636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BI/DWH</a:t>
            </a:r>
            <a:endParaRPr lang="en-GB" sz="1600" b="1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0D5AAB4-CC72-0127-B2D7-912A5E296379}"/>
              </a:ext>
            </a:extLst>
          </p:cNvPr>
          <p:cNvCxnSpPr>
            <a:endCxn id="5" idx="1"/>
          </p:cNvCxnSpPr>
          <p:nvPr/>
        </p:nvCxnSpPr>
        <p:spPr>
          <a:xfrm>
            <a:off x="9799796" y="2648309"/>
            <a:ext cx="480565" cy="208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EA0A7E09-935C-362F-7632-DA16E92557E8}"/>
              </a:ext>
            </a:extLst>
          </p:cNvPr>
          <p:cNvSpPr/>
          <p:nvPr/>
        </p:nvSpPr>
        <p:spPr>
          <a:xfrm>
            <a:off x="10201922" y="4109543"/>
            <a:ext cx="1426485" cy="8592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INFN Cloud??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73C2B-45FF-E249-701D-7BE96CF5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22" y="365125"/>
            <a:ext cx="10695878" cy="1325563"/>
          </a:xfrm>
        </p:spPr>
        <p:txBody>
          <a:bodyPr/>
          <a:lstStyle/>
          <a:p>
            <a:r>
              <a:rPr lang="it-IT" b="1" dirty="0"/>
              <a:t>Componenti tecnologici R5 (AI)</a:t>
            </a:r>
            <a:endParaRPr lang="en-GB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8C2D33D-77B9-0C80-9F79-DC9BF26B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75" y="2181860"/>
            <a:ext cx="11204924" cy="2813050"/>
          </a:xfrm>
        </p:spPr>
      </p:pic>
    </p:spTree>
    <p:extLst>
      <p:ext uri="{BB962C8B-B14F-4D97-AF65-F5344CB8AC3E}">
        <p14:creationId xmlns:p14="http://schemas.microsoft.com/office/powerpoint/2010/main" val="212757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FD40E-74C8-B57E-890A-7499D765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85800"/>
            <a:ext cx="10356037" cy="886522"/>
          </a:xfrm>
        </p:spPr>
        <p:txBody>
          <a:bodyPr anchor="b">
            <a:normAutofit/>
          </a:bodyPr>
          <a:lstStyle/>
          <a:p>
            <a:r>
              <a:rPr lang="it-IT" sz="4400" b="1" dirty="0"/>
              <a:t>Licenze Rapporto 5</a:t>
            </a:r>
            <a:endParaRPr lang="en-GB" sz="4400" b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7466470-51B4-F534-695F-A98FBE2AB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881187"/>
            <a:ext cx="6281661" cy="3134163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DA64D9-7CBB-A4FE-D243-349D76874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algn="l"/>
            <a:r>
              <a:rPr lang="it-IT" sz="1800" b="0" i="0" u="none" strike="noStrike" baseline="0" dirty="0">
                <a:latin typeface="Roboto-Regular"/>
              </a:rPr>
              <a:t>… all’interno di un orizzonte temporale di 36 mesi è possibile stimare costi per licenze Software/ erogazione servizi SaaS fra un intervallo di </a:t>
            </a:r>
            <a:r>
              <a:rPr lang="it-IT" sz="1800" b="1" i="0" u="none" strike="noStrike" baseline="0" dirty="0">
                <a:latin typeface="Roboto-Regular"/>
              </a:rPr>
              <a:t>€ 35.000,00 (Euro</a:t>
            </a:r>
          </a:p>
          <a:p>
            <a:pPr algn="l"/>
            <a:r>
              <a:rPr lang="en-GB" sz="1800" b="1" i="0" u="none" strike="noStrike" baseline="0" dirty="0" err="1">
                <a:latin typeface="Roboto-Regular"/>
              </a:rPr>
              <a:t>Trentacinquemila</a:t>
            </a:r>
            <a:r>
              <a:rPr lang="en-GB" sz="1800" b="1" i="0" u="none" strike="noStrike" baseline="0" dirty="0">
                <a:latin typeface="Roboto-Regular"/>
              </a:rPr>
              <a:t>/</a:t>
            </a:r>
            <a:r>
              <a:rPr lang="en-GB" sz="1800" b="1" i="0" u="none" strike="noStrike" baseline="0" dirty="0" err="1">
                <a:latin typeface="Roboto-Regular"/>
              </a:rPr>
              <a:t>Zerozero</a:t>
            </a:r>
            <a:r>
              <a:rPr lang="en-GB" sz="1800" b="1" i="0" u="none" strike="noStrike" baseline="0" dirty="0">
                <a:latin typeface="Roboto-Regular"/>
              </a:rPr>
              <a:t>) e € 100.000,00 (Euro </a:t>
            </a:r>
            <a:r>
              <a:rPr lang="en-GB" sz="1800" b="1" i="0" u="none" strike="noStrike" baseline="0" dirty="0" err="1">
                <a:latin typeface="Roboto-Regular"/>
              </a:rPr>
              <a:t>Centomila</a:t>
            </a:r>
            <a:r>
              <a:rPr lang="en-GB" sz="1800" b="1" i="0" u="none" strike="noStrike" baseline="0" dirty="0">
                <a:latin typeface="Roboto-Regular"/>
              </a:rPr>
              <a:t>/</a:t>
            </a:r>
            <a:r>
              <a:rPr lang="en-GB" sz="1800" b="1" i="0" u="none" strike="noStrike" baseline="0" dirty="0" err="1">
                <a:latin typeface="Roboto-Regular"/>
              </a:rPr>
              <a:t>Zerozero</a:t>
            </a:r>
            <a:r>
              <a:rPr lang="en-GB" sz="1800" b="1" i="0" u="none" strike="noStrike" baseline="0" dirty="0">
                <a:latin typeface="Roboto-Regular"/>
              </a:rPr>
              <a:t>)</a:t>
            </a:r>
            <a:r>
              <a:rPr lang="en-GB" sz="1800" i="0" u="none" strike="noStrike" baseline="0" dirty="0">
                <a:latin typeface="Roboto-Regular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4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7C5AF-3968-6E5C-B1EB-9D9CFB32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Migrazione dati 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10DB69-ECB8-73E4-F392-E2ED3AB83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piattaforma attuale è basata su Microsoft SharePoint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Criticità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/>
              <a:t>duplicazioni e mancanza di validazione dei dati 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/>
              <a:t>limitata tracciabilità delle relazioni tra oggetti,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/>
              <a:t> assenza di notifiche / </a:t>
            </a:r>
            <a:r>
              <a:rPr lang="it-IT" sz="1900" dirty="0" err="1"/>
              <a:t>alert</a:t>
            </a:r>
            <a:r>
              <a:rPr lang="it-IT" sz="1900" dirty="0"/>
              <a:t> di sistema,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/>
              <a:t>processi di integrità referenziale manuali e non integrati,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/>
              <a:t> assenza di </a:t>
            </a:r>
            <a:r>
              <a:rPr lang="it-IT" sz="1900" dirty="0" err="1"/>
              <a:t>versioning</a:t>
            </a:r>
            <a:r>
              <a:rPr lang="it-IT" sz="1900" dirty="0"/>
              <a:t> e sicurezza sui modelli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Diverse </a:t>
            </a:r>
            <a:r>
              <a:rPr lang="en-GB" dirty="0" err="1"/>
              <a:t>fasi</a:t>
            </a:r>
            <a:r>
              <a:rPr lang="en-GB" dirty="0"/>
              <a:t> di </a:t>
            </a:r>
            <a:r>
              <a:rPr lang="en-GB" dirty="0" err="1"/>
              <a:t>migrazione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/>
              <a:t>Fase 1</a:t>
            </a:r>
            <a:r>
              <a:rPr lang="en-GB" dirty="0"/>
              <a:t>- </a:t>
            </a:r>
            <a:r>
              <a:rPr lang="it-IT" b="1" dirty="0"/>
              <a:t>Analisi dei dati da migrare: </a:t>
            </a:r>
            <a:r>
              <a:rPr lang="it-IT" sz="1900" dirty="0">
                <a:sym typeface="Open Sans"/>
              </a:rPr>
              <a:t>quantificazione, struttura, relazioni, documentazione</a:t>
            </a:r>
            <a:endParaRPr lang="en-GB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/>
              <a:t>Fase 2 – Strategia di migrazione: </a:t>
            </a:r>
            <a:r>
              <a:rPr lang="it-IT" sz="1900" dirty="0">
                <a:sym typeface="Open Sans"/>
              </a:rPr>
              <a:t>Estrazione dati da SharePoint, Pulizia e normalizzazione dati, Mapping dati, </a:t>
            </a:r>
            <a:r>
              <a:rPr lang="it-IT" sz="1900" dirty="0" err="1">
                <a:sym typeface="Open Sans"/>
              </a:rPr>
              <a:t>Porting</a:t>
            </a:r>
            <a:r>
              <a:rPr lang="it-IT" sz="1900" dirty="0">
                <a:sym typeface="Open Sans"/>
              </a:rPr>
              <a:t> dati, Verifica dati, Esecuzione </a:t>
            </a:r>
            <a:endParaRPr lang="it-IT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/>
              <a:t>Fase 3 – Tecnologia a supporto: </a:t>
            </a:r>
            <a:r>
              <a:rPr lang="it-IT" sz="1900" dirty="0"/>
              <a:t>s</a:t>
            </a:r>
            <a:r>
              <a:rPr lang="it-IT" sz="1900" dirty="0">
                <a:sym typeface="Open Sans"/>
              </a:rPr>
              <a:t>trumenti ETL con supporto a SharePoint</a:t>
            </a:r>
            <a:r>
              <a:rPr lang="it-IT" sz="1900" dirty="0"/>
              <a:t>, </a:t>
            </a:r>
            <a:r>
              <a:rPr lang="it-IT" sz="1900" dirty="0">
                <a:sym typeface="Open Sans"/>
              </a:rPr>
              <a:t>API SharePoint per recupero programmato di dati, Script automatizzati per rinomina, tagging, link tra entità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A2AD0-25F8-11E4-6BED-CC0849B0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 b="1" dirty="0"/>
              <a:t>Help Desk TT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B2A300-21E3-90F0-07FB-955196AF91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Utenti fruitori del servizio: Ricercatori e tecnologi, Aziende e Partner, Uffici interni INFN, Strutture INFN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Utenti Erogatori del servizio: Servizio Trasferimento Tecnologico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 Canali per apertura ticket proposti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b="1" i="0" u="none" strike="noStrike" baseline="0" dirty="0">
                <a:solidFill>
                  <a:srgbClr val="FF0000"/>
                </a:solidFill>
                <a:latin typeface="Roboto-Bold"/>
              </a:rPr>
              <a:t>Sito Web </a:t>
            </a:r>
            <a:r>
              <a:rPr lang="it-IT" sz="1400" b="1" i="0" u="none" strike="noStrike" baseline="0" dirty="0" err="1">
                <a:solidFill>
                  <a:srgbClr val="FF0000"/>
                </a:solidFill>
                <a:latin typeface="Roboto-Bold"/>
              </a:rPr>
              <a:t>TechTransfer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Roboto-Regular"/>
              </a:rPr>
              <a:t>: form Web per apertura ticket da ricercatori, TTO, RLTT e partner esterni;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b="1" i="0" u="none" strike="noStrike" baseline="0" dirty="0">
                <a:solidFill>
                  <a:srgbClr val="000000"/>
                </a:solidFill>
                <a:latin typeface="Roboto-Bold"/>
              </a:rPr>
              <a:t>Casella e-mail dedicata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Roboto-Regular"/>
              </a:rPr>
              <a:t>: tutte le richieste inviate alla casella </a:t>
            </a:r>
            <a:r>
              <a:rPr lang="it-IT" sz="1400" b="0" i="0" u="none" strike="noStrike" baseline="0" dirty="0">
                <a:solidFill>
                  <a:srgbClr val="0000FF"/>
                </a:solidFill>
                <a:latin typeface="Roboto-Regular"/>
              </a:rPr>
              <a:t>tto@lists.infn.it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Roboto-Regular"/>
              </a:rPr>
              <a:t>sono automaticamente convertite in ticket ed inseriti automaticamente nel sistema;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b="1" i="0" u="none" strike="noStrike" baseline="0" dirty="0">
                <a:solidFill>
                  <a:srgbClr val="FF0000"/>
                </a:solidFill>
                <a:latin typeface="Roboto-Bold"/>
              </a:rPr>
              <a:t>Canale telefonico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Roboto-Regular"/>
              </a:rPr>
              <a:t>: numero unico, gestito eventualmente da un IVR leggero che smista le chiamate verso il sistema di ticketing;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b="1" i="0" u="none" strike="noStrike" baseline="0" dirty="0">
                <a:solidFill>
                  <a:srgbClr val="FF0000"/>
                </a:solidFill>
                <a:latin typeface="Roboto-Bold"/>
              </a:rPr>
              <a:t>Chatbot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Roboto-Regular"/>
              </a:rPr>
              <a:t>: bot configurato per creazione rapida di ticket e notifiche di aggiornamento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1F033A-0FFE-9415-8CAE-09938DC939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 Workflow di lavoro basico </a:t>
            </a:r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en-GB" sz="2200" dirty="0"/>
          </a:p>
        </p:txBody>
      </p:sp>
      <p:pic>
        <p:nvPicPr>
          <p:cNvPr id="5" name="Immagine 4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F042C106-06D1-84FD-42B1-4A8C199F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80733"/>
            <a:ext cx="5376089" cy="245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06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2A5AA-1A26-8E00-F1D8-7A6AE30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 attesa di…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35668-6ACD-6A33-8A23-89455DC7C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R10- </a:t>
            </a:r>
            <a:r>
              <a:rPr lang="it-IT" sz="1800" i="1" dirty="0"/>
              <a:t>ANALISI INDICATORI DI PERFORMANCE E PROCEDURE DI MONITORAGGIO PERFORMANCE – STRATEGIE AZIONE DEL TRASFERIMENTO TECNOLOGICO DELL’ENTE E SOCIAL IMPACT INNOVATION – E PROGETTAZIONE PIATTAFORMA DI MONITORAGGIO PERFORMANCE DEL TRASFERIMENTO TECNOLOGICO</a:t>
            </a:r>
          </a:p>
          <a:p>
            <a:pPr marL="0" indent="0">
              <a:buNone/>
            </a:pPr>
            <a:endParaRPr lang="it-IT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Documento generale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Profilazione utenti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Auditing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Message broker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Base dati generale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3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76C2E-0ABE-E4E3-A8E5-1F1C9713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Criticità e Incertezze attuali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EAECE1-6023-A1F0-4DFD-ABD41E3D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Possibile sostituzione o evoluzione di software chiave, in particolare: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Contabilità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Documentale/</a:t>
            </a:r>
            <a:r>
              <a:rPr lang="it-IT" dirty="0" err="1"/>
              <a:t>Titolario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Incertezza nella definizione del capitolato di gara, a causa dell’evoluzione degli strumenti in uso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Necessario il coinvolgimento attivo di: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DSI (per la governance ICT e l'interoperabilità)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CCR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62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34D78-65F8-ED15-74B9-A269FA55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INFN Open - Fase 2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22F103-7BC5-D589-6F68-74DB0F3B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In corso definizione del progetto negoziazione con Regione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Termine attività del progetto: </a:t>
            </a:r>
            <a:r>
              <a:rPr lang="it-IT" b="1" dirty="0"/>
              <a:t>31/12/2026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/>
              <a:t> contabilità, protocollo? Come scrivere il capitolato?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 Gara per la realizzazione della piattaforma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dirty="0"/>
              <a:t> Costituzione dell’ufficio del RUP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dirty="0"/>
              <a:t> Individuazione della figura del DEC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dirty="0"/>
              <a:t> Prevedere una fase di verifica dei risultati della analisi e della progettazione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1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6">
            <a:extLst>
              <a:ext uri="{FF2B5EF4-FFF2-40B4-BE49-F238E27FC236}">
                <a16:creationId xmlns:a16="http://schemas.microsoft.com/office/drawing/2014/main" id="{60DF41E5-0592-8BA9-4A61-6F1251CBC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9B1405-BC6B-06D3-8C93-9057AC05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</a:t>
            </a:r>
            <a:r>
              <a:rPr lang="it-IT" b="1" dirty="0"/>
              <a:t>Open</a:t>
            </a:r>
            <a:r>
              <a:rPr lang="it-IT" dirty="0"/>
              <a:t> </a:t>
            </a:r>
            <a:r>
              <a:rPr lang="it-IT" b="1" dirty="0" err="1"/>
              <a:t>IN</a:t>
            </a:r>
            <a:r>
              <a:rPr lang="it-IT" dirty="0" err="1"/>
              <a:t>novation</a:t>
            </a:r>
            <a:r>
              <a:rPr lang="it-IT" dirty="0"/>
              <a:t> from </a:t>
            </a:r>
            <a:r>
              <a:rPr lang="it-IT" b="1" dirty="0" err="1"/>
              <a:t>F</a:t>
            </a:r>
            <a:r>
              <a:rPr lang="it-IT" dirty="0" err="1"/>
              <a:t>undamental</a:t>
            </a:r>
            <a:r>
              <a:rPr lang="it-IT" dirty="0"/>
              <a:t> </a:t>
            </a:r>
            <a:r>
              <a:rPr lang="it-IT" b="1" dirty="0" err="1"/>
              <a:t>N</a:t>
            </a:r>
            <a:r>
              <a:rPr lang="it-IT" dirty="0" err="1"/>
              <a:t>uclear</a:t>
            </a:r>
            <a:r>
              <a:rPr lang="it-IT" dirty="0"/>
              <a:t> </a:t>
            </a:r>
            <a:r>
              <a:rPr lang="it-IT" dirty="0" err="1"/>
              <a:t>research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161915-7570-30DF-0746-75C6107C4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1842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nasce da una convenzione tra l’INFN e l’Agenzia per la Coesione Territoriale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finanziato con circa 1,7 milioni di euro nell’ambito del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 Azione Coesione Complementare al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 "Governance e Capacità Istituzionale" 2014-2020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carattere nazionale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quale i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LNGS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rappresenteranno l’hub nazionale di coordinamento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mirato al rafforzamento delle capacità dell’INFN nel mettere a disposizione e valorizzare le conoscenze scientifiche e tecnologiche generate durante lo sviluppo dei propri percorsi di ricerca fondamentale, al fine di favorire l’innovazione industriale e il benessere sociale nel Paese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8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FF14F2-DC3B-BB32-F19E-381537E4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</a:t>
            </a:r>
            <a:r>
              <a:rPr lang="it-IT" b="1" dirty="0"/>
              <a:t>Open</a:t>
            </a:r>
            <a:r>
              <a:rPr lang="it-IT" dirty="0"/>
              <a:t> </a:t>
            </a:r>
            <a:r>
              <a:rPr lang="it-IT" b="1" dirty="0" err="1"/>
              <a:t>IN</a:t>
            </a:r>
            <a:r>
              <a:rPr lang="it-IT" dirty="0" err="1"/>
              <a:t>novation</a:t>
            </a:r>
            <a:r>
              <a:rPr lang="it-IT" dirty="0"/>
              <a:t> from </a:t>
            </a:r>
            <a:r>
              <a:rPr lang="it-IT" b="1" dirty="0" err="1"/>
              <a:t>F</a:t>
            </a:r>
            <a:r>
              <a:rPr lang="it-IT" dirty="0" err="1"/>
              <a:t>undamental</a:t>
            </a:r>
            <a:r>
              <a:rPr lang="it-IT" dirty="0"/>
              <a:t> </a:t>
            </a:r>
            <a:r>
              <a:rPr lang="it-IT" b="1" dirty="0" err="1"/>
              <a:t>N</a:t>
            </a:r>
            <a:r>
              <a:rPr lang="it-IT" dirty="0" err="1"/>
              <a:t>uclear</a:t>
            </a:r>
            <a:r>
              <a:rPr lang="it-IT" dirty="0"/>
              <a:t> </a:t>
            </a:r>
            <a:r>
              <a:rPr lang="it-IT" dirty="0" err="1"/>
              <a:t>research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94BBC6-EA08-5EFF-F2C4-99B588F63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Linee di Intervento per un totale di 19 attività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Linee di Intervento trasversali: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Direzione e Coordinamento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Disseminazione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Monitoraggio e Valutazione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suddiviso in </a:t>
            </a:r>
            <a:r>
              <a:rPr lang="it-IT" b="1" dirty="0"/>
              <a:t>due fasi </a:t>
            </a:r>
            <a:r>
              <a:rPr lang="it-IT" dirty="0"/>
              <a:t>incentrate su attività di: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analitico e di formulazione di strumenti e metodologie 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(termine 30/6/2025)</a:t>
            </a:r>
            <a:endParaRPr lang="it-IT" sz="2800" b="1" strike="sngStrike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attuativo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relative ai metodi e agli strumenti elaborati</a:t>
            </a:r>
          </a:p>
          <a:p>
            <a:pPr marL="457200" lvl="1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5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67C4A-3759-B93C-8DD2-BFED0A03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Gara Software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13F10-E8E6-8E86-0D6B-C50570F1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Calibri" panose="020F0502020204030204" pitchFamily="34" charset="0"/>
              </a:rPr>
              <a:t> </a:t>
            </a:r>
            <a:r>
              <a:rPr lang="it-IT" b="1" dirty="0">
                <a:highlight>
                  <a:srgbClr val="00FF00"/>
                </a:highlight>
                <a:latin typeface="Calibri" panose="020F0502020204030204" pitchFamily="34" charset="0"/>
              </a:rPr>
              <a:t>analisi, progettazione e definizione </a:t>
            </a:r>
            <a:r>
              <a:rPr lang="it-IT" dirty="0">
                <a:latin typeface="Calibri" panose="020F0502020204030204" pitchFamily="34" charset="0"/>
              </a:rPr>
              <a:t>di piattaforme software, le cui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realizzazioni</a:t>
            </a:r>
            <a:r>
              <a:rPr lang="it-IT" b="1" dirty="0">
                <a:latin typeface="Calibri" panose="020F0502020204030204" pitchFamily="34" charset="0"/>
              </a:rPr>
              <a:t> sono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previste</a:t>
            </a:r>
            <a:r>
              <a:rPr lang="it-IT" b="1" dirty="0">
                <a:latin typeface="Calibri" panose="020F0502020204030204" pitchFamily="34" charset="0"/>
              </a:rPr>
              <a:t> in una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fase</a:t>
            </a:r>
            <a:r>
              <a:rPr lang="it-IT" b="1" dirty="0">
                <a:latin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futura</a:t>
            </a:r>
            <a:r>
              <a:rPr lang="it-IT" b="1" dirty="0">
                <a:latin typeface="Calibri" panose="020F0502020204030204" pitchFamily="34" charset="0"/>
              </a:rPr>
              <a:t> successiva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</a:rPr>
              <a:t>s</a:t>
            </a:r>
            <a:r>
              <a:rPr lang="it-IT" sz="2800" b="0" i="0" u="none" strike="noStrike" baseline="0" dirty="0">
                <a:latin typeface="Calibri" panose="020F0502020204030204" pitchFamily="34" charset="0"/>
              </a:rPr>
              <a:t>volgimento delle attività </a:t>
            </a:r>
            <a:r>
              <a:rPr lang="it-IT" sz="2800" i="0" u="none" strike="noStrike" baseline="0" dirty="0">
                <a:latin typeface="Calibri" panose="020F0502020204030204" pitchFamily="34" charset="0"/>
              </a:rPr>
              <a:t>a diretto contatto con il personale INFN dedicato al </a:t>
            </a:r>
            <a:r>
              <a:rPr lang="it-IT" sz="2800" b="1" i="0" u="none" strike="noStrike" baseline="0" dirty="0">
                <a:latin typeface="Calibri" panose="020F0502020204030204" pitchFamily="34" charset="0"/>
              </a:rPr>
              <a:t>trasferimento tecnologico</a:t>
            </a:r>
            <a:r>
              <a:rPr lang="it-IT" sz="2800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 alla gestione delle infrastrutture tecnologiche dell’Ente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  <a:latin typeface="Calibri" panose="020F0502020204030204" pitchFamily="34" charset="0"/>
              </a:rPr>
              <a:t>pagamenti entro 30/6/2025</a:t>
            </a:r>
            <a:endParaRPr lang="it-IT" sz="2800" b="1" i="0" u="none" strike="noStrike" baseline="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  <a:latin typeface="Calibri" panose="020F0502020204030204" pitchFamily="34" charset="0"/>
              </a:rPr>
              <a:t>fondi esterni rendicontati entro Agosto 2025</a:t>
            </a:r>
            <a:endParaRPr lang="it-IT" sz="2800" b="0" i="0" u="none" strike="noStrike" baseline="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12B8C-8A30-6C29-6A98-089228B5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Stato dell’arte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8818C1-C8F5-FA13-3591-28FE8AE8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A86906-E0E7-FD7F-34B3-BB66A2E6145E}"/>
              </a:ext>
            </a:extLst>
          </p:cNvPr>
          <p:cNvSpPr txBox="1"/>
          <p:nvPr/>
        </p:nvSpPr>
        <p:spPr>
          <a:xfrm>
            <a:off x="10559460" y="3105834"/>
            <a:ext cx="141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Pagamento in corso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4F2BBFB1-EEF5-1116-C560-9FFBB2A96CB0}"/>
              </a:ext>
            </a:extLst>
          </p:cNvPr>
          <p:cNvSpPr/>
          <p:nvPr/>
        </p:nvSpPr>
        <p:spPr>
          <a:xfrm>
            <a:off x="10176850" y="2346960"/>
            <a:ext cx="230210" cy="19710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21243-BADE-1471-279F-0408F089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5" y="1690688"/>
            <a:ext cx="9282455" cy="4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 98">
            <a:extLst>
              <a:ext uri="{FF2B5EF4-FFF2-40B4-BE49-F238E27FC236}">
                <a16:creationId xmlns:a16="http://schemas.microsoft.com/office/drawing/2014/main" id="{506D9A15-DF2E-A12E-F077-EA75871F095A}"/>
              </a:ext>
            </a:extLst>
          </p:cNvPr>
          <p:cNvSpPr/>
          <p:nvPr/>
        </p:nvSpPr>
        <p:spPr>
          <a:xfrm>
            <a:off x="1360170" y="400050"/>
            <a:ext cx="8545188" cy="52349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C44A37E-1418-D923-9881-177A3436ABD2}"/>
              </a:ext>
            </a:extLst>
          </p:cNvPr>
          <p:cNvSpPr/>
          <p:nvPr/>
        </p:nvSpPr>
        <p:spPr>
          <a:xfrm>
            <a:off x="4953954" y="967741"/>
            <a:ext cx="1843086" cy="784860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Anagrafica Partner</a:t>
            </a:r>
            <a:endParaRPr lang="en-GB" sz="1600" b="1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2F6A8C8-9E14-F21F-3BE4-84D0AF748778}"/>
              </a:ext>
            </a:extLst>
          </p:cNvPr>
          <p:cNvSpPr/>
          <p:nvPr/>
        </p:nvSpPr>
        <p:spPr>
          <a:xfrm>
            <a:off x="2841626" y="959803"/>
            <a:ext cx="1821180" cy="514350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Mandatari</a:t>
            </a:r>
            <a:endParaRPr lang="en-GB" sz="1600" b="1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F9A4E42-32AF-5660-4683-920573FCAAF5}"/>
              </a:ext>
            </a:extLst>
          </p:cNvPr>
          <p:cNvSpPr/>
          <p:nvPr/>
        </p:nvSpPr>
        <p:spPr>
          <a:xfrm>
            <a:off x="6408740" y="2016601"/>
            <a:ext cx="1821180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Contratti</a:t>
            </a:r>
            <a:endParaRPr lang="en-GB" sz="1600" b="1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FDAC3D0-757E-1EA9-93AA-5E72D379F23E}"/>
              </a:ext>
            </a:extLst>
          </p:cNvPr>
          <p:cNvSpPr/>
          <p:nvPr/>
        </p:nvSpPr>
        <p:spPr>
          <a:xfrm>
            <a:off x="2019936" y="2010569"/>
            <a:ext cx="1821180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Brevetti</a:t>
            </a:r>
            <a:endParaRPr lang="en-GB" sz="1600" b="1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47406F0-9B5A-4D02-760F-67DA99EE83FB}"/>
              </a:ext>
            </a:extLst>
          </p:cNvPr>
          <p:cNvSpPr/>
          <p:nvPr/>
        </p:nvSpPr>
        <p:spPr>
          <a:xfrm>
            <a:off x="6797040" y="3887790"/>
            <a:ext cx="1821180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Entrate</a:t>
            </a:r>
            <a:endParaRPr lang="en-GB" sz="1600" b="1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DA7F13F-0DEE-2AF2-235B-E5CED8484D7E}"/>
              </a:ext>
            </a:extLst>
          </p:cNvPr>
          <p:cNvSpPr/>
          <p:nvPr/>
        </p:nvSpPr>
        <p:spPr>
          <a:xfrm>
            <a:off x="4274820" y="2890838"/>
            <a:ext cx="1821180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Tecnologie</a:t>
            </a:r>
            <a:endParaRPr lang="en-GB" sz="1600" b="1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F41B515-6A57-0578-32B3-6E35F65E72C5}"/>
              </a:ext>
            </a:extLst>
          </p:cNvPr>
          <p:cNvSpPr/>
          <p:nvPr/>
        </p:nvSpPr>
        <p:spPr>
          <a:xfrm>
            <a:off x="3846440" y="4507192"/>
            <a:ext cx="1905634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Documenti</a:t>
            </a:r>
            <a:endParaRPr lang="en-GB" sz="1600" b="1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FD6EB87-D9CA-E1CC-35D2-3A4CA010FE7C}"/>
              </a:ext>
            </a:extLst>
          </p:cNvPr>
          <p:cNvSpPr/>
          <p:nvPr/>
        </p:nvSpPr>
        <p:spPr>
          <a:xfrm>
            <a:off x="1661162" y="3429000"/>
            <a:ext cx="1821180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Progetti finanziati</a:t>
            </a:r>
            <a:endParaRPr lang="en-GB" sz="1600" b="1" dirty="0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FFDF4073-D3BD-E06A-EC93-F93DF8303498}"/>
              </a:ext>
            </a:extLst>
          </p:cNvPr>
          <p:cNvSpPr/>
          <p:nvPr/>
        </p:nvSpPr>
        <p:spPr>
          <a:xfrm>
            <a:off x="8529635" y="2892109"/>
            <a:ext cx="1277306" cy="64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err="1"/>
              <a:t>Integr</a:t>
            </a:r>
            <a:r>
              <a:rPr lang="it-IT" sz="1600" b="1" dirty="0"/>
              <a:t>. Sito Web</a:t>
            </a:r>
            <a:endParaRPr lang="en-GB" sz="1600" b="1" dirty="0"/>
          </a:p>
        </p:txBody>
      </p: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DD791935-23DA-D28D-5117-94A0F523ECE3}"/>
              </a:ext>
            </a:extLst>
          </p:cNvPr>
          <p:cNvCxnSpPr>
            <a:stCxn id="8" idx="4"/>
            <a:endCxn id="10" idx="0"/>
          </p:cNvCxnSpPr>
          <p:nvPr/>
        </p:nvCxnSpPr>
        <p:spPr>
          <a:xfrm rot="5400000">
            <a:off x="3073163" y="1331516"/>
            <a:ext cx="536416" cy="82169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a gomito 47">
            <a:extLst>
              <a:ext uri="{FF2B5EF4-FFF2-40B4-BE49-F238E27FC236}">
                <a16:creationId xmlns:a16="http://schemas.microsoft.com/office/drawing/2014/main" id="{47C4A8B7-FF7D-69C7-7C57-B0A5D170DD68}"/>
              </a:ext>
            </a:extLst>
          </p:cNvPr>
          <p:cNvCxnSpPr>
            <a:cxnSpLocks/>
            <a:stCxn id="7" idx="6"/>
            <a:endCxn id="9" idx="0"/>
          </p:cNvCxnSpPr>
          <p:nvPr/>
        </p:nvCxnSpPr>
        <p:spPr>
          <a:xfrm>
            <a:off x="6797040" y="1360171"/>
            <a:ext cx="522290" cy="65643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a gomito 65">
            <a:extLst>
              <a:ext uri="{FF2B5EF4-FFF2-40B4-BE49-F238E27FC236}">
                <a16:creationId xmlns:a16="http://schemas.microsoft.com/office/drawing/2014/main" id="{9EA830EA-8E44-C136-B797-0BAB2255B28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3841116" y="2330609"/>
            <a:ext cx="1112838" cy="56022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BC52F75B-5595-65A3-BF9F-D172D59269E6}"/>
              </a:ext>
            </a:extLst>
          </p:cNvPr>
          <p:cNvCxnSpPr>
            <a:cxnSpLocks/>
            <a:stCxn id="9" idx="2"/>
          </p:cNvCxnSpPr>
          <p:nvPr/>
        </p:nvCxnSpPr>
        <p:spPr>
          <a:xfrm rot="10800000" flipV="1">
            <a:off x="5303520" y="2336640"/>
            <a:ext cx="1105220" cy="56181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a gomito 74">
            <a:extLst>
              <a:ext uri="{FF2B5EF4-FFF2-40B4-BE49-F238E27FC236}">
                <a16:creationId xmlns:a16="http://schemas.microsoft.com/office/drawing/2014/main" id="{661EED94-4814-2641-9426-278167A3D3FD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rot="5400000" flipH="1" flipV="1">
            <a:off x="3314225" y="2468405"/>
            <a:ext cx="218122" cy="170306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a gomito 77">
            <a:extLst>
              <a:ext uri="{FF2B5EF4-FFF2-40B4-BE49-F238E27FC236}">
                <a16:creationId xmlns:a16="http://schemas.microsoft.com/office/drawing/2014/main" id="{E0984AF4-AE5E-DC24-F8DB-09091826AA65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rot="16200000" flipH="1">
            <a:off x="6897926" y="3078085"/>
            <a:ext cx="1231109" cy="3883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a gomito 79">
            <a:extLst>
              <a:ext uri="{FF2B5EF4-FFF2-40B4-BE49-F238E27FC236}">
                <a16:creationId xmlns:a16="http://schemas.microsoft.com/office/drawing/2014/main" id="{E8655228-A1FF-7E88-D142-A621C7DFE271}"/>
              </a:ext>
            </a:extLst>
          </p:cNvPr>
          <p:cNvCxnSpPr>
            <a:cxnSpLocks/>
            <a:stCxn id="13" idx="6"/>
            <a:endCxn id="11" idx="2"/>
          </p:cNvCxnSpPr>
          <p:nvPr/>
        </p:nvCxnSpPr>
        <p:spPr>
          <a:xfrm flipV="1">
            <a:off x="5752074" y="4207830"/>
            <a:ext cx="1044966" cy="61940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a gomito 82">
            <a:extLst>
              <a:ext uri="{FF2B5EF4-FFF2-40B4-BE49-F238E27FC236}">
                <a16:creationId xmlns:a16="http://schemas.microsoft.com/office/drawing/2014/main" id="{4298C58B-A3B2-3D97-0D62-94AC189E6608}"/>
              </a:ext>
            </a:extLst>
          </p:cNvPr>
          <p:cNvCxnSpPr>
            <a:cxnSpLocks/>
            <a:endCxn id="13" idx="7"/>
          </p:cNvCxnSpPr>
          <p:nvPr/>
        </p:nvCxnSpPr>
        <p:spPr>
          <a:xfrm rot="5400000">
            <a:off x="5276109" y="2833372"/>
            <a:ext cx="1964449" cy="157066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a gomito 84">
            <a:extLst>
              <a:ext uri="{FF2B5EF4-FFF2-40B4-BE49-F238E27FC236}">
                <a16:creationId xmlns:a16="http://schemas.microsoft.com/office/drawing/2014/main" id="{FC477ECB-A5FB-898D-A3F9-0DAC2131D039}"/>
              </a:ext>
            </a:extLst>
          </p:cNvPr>
          <p:cNvCxnSpPr>
            <a:cxnSpLocks/>
            <a:stCxn id="14" idx="6"/>
            <a:endCxn id="13" idx="0"/>
          </p:cNvCxnSpPr>
          <p:nvPr/>
        </p:nvCxnSpPr>
        <p:spPr>
          <a:xfrm>
            <a:off x="3482342" y="3749040"/>
            <a:ext cx="1316915" cy="75815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a gomito 86">
            <a:extLst>
              <a:ext uri="{FF2B5EF4-FFF2-40B4-BE49-F238E27FC236}">
                <a16:creationId xmlns:a16="http://schemas.microsoft.com/office/drawing/2014/main" id="{DDA5D268-4FC1-7EDE-0CC8-CAA2B971D5C1}"/>
              </a:ext>
            </a:extLst>
          </p:cNvPr>
          <p:cNvCxnSpPr>
            <a:stCxn id="12" idx="4"/>
          </p:cNvCxnSpPr>
          <p:nvPr/>
        </p:nvCxnSpPr>
        <p:spPr>
          <a:xfrm rot="5400000">
            <a:off x="4522390" y="3858340"/>
            <a:ext cx="990442" cy="33559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a gomito 88">
            <a:extLst>
              <a:ext uri="{FF2B5EF4-FFF2-40B4-BE49-F238E27FC236}">
                <a16:creationId xmlns:a16="http://schemas.microsoft.com/office/drawing/2014/main" id="{D9DC8B8F-6FEC-A4BB-46A7-A61E424B99B9}"/>
              </a:ext>
            </a:extLst>
          </p:cNvPr>
          <p:cNvCxnSpPr>
            <a:cxnSpLocks/>
            <a:stCxn id="10" idx="2"/>
            <a:endCxn id="13" idx="2"/>
          </p:cNvCxnSpPr>
          <p:nvPr/>
        </p:nvCxnSpPr>
        <p:spPr>
          <a:xfrm rot="10800000" flipH="1" flipV="1">
            <a:off x="2019936" y="2330608"/>
            <a:ext cx="1826504" cy="2496623"/>
          </a:xfrm>
          <a:prstGeom prst="bentConnector3">
            <a:avLst>
              <a:gd name="adj1" fmla="val -30664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a gomito 91">
            <a:extLst>
              <a:ext uri="{FF2B5EF4-FFF2-40B4-BE49-F238E27FC236}">
                <a16:creationId xmlns:a16="http://schemas.microsoft.com/office/drawing/2014/main" id="{2CAD255E-961E-F630-4DA4-BC85731E9DF8}"/>
              </a:ext>
            </a:extLst>
          </p:cNvPr>
          <p:cNvCxnSpPr>
            <a:cxnSpLocks/>
            <a:stCxn id="12" idx="6"/>
            <a:endCxn id="44" idx="2"/>
          </p:cNvCxnSpPr>
          <p:nvPr/>
        </p:nvCxnSpPr>
        <p:spPr>
          <a:xfrm>
            <a:off x="6096000" y="3210878"/>
            <a:ext cx="2433635" cy="1271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nettore a gomito 93">
            <a:extLst>
              <a:ext uri="{FF2B5EF4-FFF2-40B4-BE49-F238E27FC236}">
                <a16:creationId xmlns:a16="http://schemas.microsoft.com/office/drawing/2014/main" id="{05279F7A-FF6A-1FEC-8A06-ABF19EC5E823}"/>
              </a:ext>
            </a:extLst>
          </p:cNvPr>
          <p:cNvCxnSpPr>
            <a:cxnSpLocks/>
            <a:stCxn id="14" idx="4"/>
            <a:endCxn id="44" idx="4"/>
          </p:cNvCxnSpPr>
          <p:nvPr/>
        </p:nvCxnSpPr>
        <p:spPr>
          <a:xfrm rot="5400000" flipH="1" flipV="1">
            <a:off x="5601574" y="502367"/>
            <a:ext cx="536891" cy="6596536"/>
          </a:xfrm>
          <a:prstGeom prst="bentConnector3">
            <a:avLst>
              <a:gd name="adj1" fmla="val -253342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Connettore a gomito 96">
            <a:extLst>
              <a:ext uri="{FF2B5EF4-FFF2-40B4-BE49-F238E27FC236}">
                <a16:creationId xmlns:a16="http://schemas.microsoft.com/office/drawing/2014/main" id="{9143F544-A39B-D165-733B-190A74001EE4}"/>
              </a:ext>
            </a:extLst>
          </p:cNvPr>
          <p:cNvCxnSpPr>
            <a:cxnSpLocks/>
            <a:stCxn id="10" idx="1"/>
            <a:endCxn id="44" idx="0"/>
          </p:cNvCxnSpPr>
          <p:nvPr/>
        </p:nvCxnSpPr>
        <p:spPr>
          <a:xfrm rot="16200000" flipH="1">
            <a:off x="5333564" y="-942615"/>
            <a:ext cx="787802" cy="6881646"/>
          </a:xfrm>
          <a:prstGeom prst="bentConnector3">
            <a:avLst>
              <a:gd name="adj1" fmla="val -191807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Ovale 132">
            <a:extLst>
              <a:ext uri="{FF2B5EF4-FFF2-40B4-BE49-F238E27FC236}">
                <a16:creationId xmlns:a16="http://schemas.microsoft.com/office/drawing/2014/main" id="{F5BC7D39-F5EF-E0D8-34D5-27583E4F7159}"/>
              </a:ext>
            </a:extLst>
          </p:cNvPr>
          <p:cNvSpPr/>
          <p:nvPr/>
        </p:nvSpPr>
        <p:spPr>
          <a:xfrm>
            <a:off x="9910287" y="824548"/>
            <a:ext cx="1702593" cy="64960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Anagrafica Aziende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5" name="Ovale 134">
            <a:extLst>
              <a:ext uri="{FF2B5EF4-FFF2-40B4-BE49-F238E27FC236}">
                <a16:creationId xmlns:a16="http://schemas.microsoft.com/office/drawing/2014/main" id="{2A6E876D-331B-90C0-2797-7282EF30F006}"/>
              </a:ext>
            </a:extLst>
          </p:cNvPr>
          <p:cNvSpPr/>
          <p:nvPr/>
        </p:nvSpPr>
        <p:spPr>
          <a:xfrm>
            <a:off x="10100327" y="4780281"/>
            <a:ext cx="1850310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rgbClr val="FF0000"/>
                </a:solidFill>
              </a:rPr>
              <a:t>Contabilità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149A5966-8858-D6DE-6E84-6BF3B87749A4}"/>
              </a:ext>
            </a:extLst>
          </p:cNvPr>
          <p:cNvSpPr/>
          <p:nvPr/>
        </p:nvSpPr>
        <p:spPr>
          <a:xfrm>
            <a:off x="2684865" y="5756909"/>
            <a:ext cx="1903329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Documentale</a:t>
            </a:r>
            <a:endParaRPr lang="en-GB" sz="1400" b="1" dirty="0"/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41E10296-329D-29CD-5271-8E5D1A8E5E23}"/>
              </a:ext>
            </a:extLst>
          </p:cNvPr>
          <p:cNvSpPr/>
          <p:nvPr/>
        </p:nvSpPr>
        <p:spPr>
          <a:xfrm>
            <a:off x="5017611" y="5977890"/>
            <a:ext cx="2423319" cy="7848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e 136">
            <a:extLst>
              <a:ext uri="{FF2B5EF4-FFF2-40B4-BE49-F238E27FC236}">
                <a16:creationId xmlns:a16="http://schemas.microsoft.com/office/drawing/2014/main" id="{39749A2D-08E4-BCC7-4353-9B8F0CEA09C6}"/>
              </a:ext>
            </a:extLst>
          </p:cNvPr>
          <p:cNvSpPr/>
          <p:nvPr/>
        </p:nvSpPr>
        <p:spPr>
          <a:xfrm>
            <a:off x="4779665" y="5749607"/>
            <a:ext cx="1340636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Libro Firma</a:t>
            </a:r>
            <a:endParaRPr lang="en-GB" sz="1600" b="1" dirty="0"/>
          </a:p>
        </p:txBody>
      </p:sp>
      <p:sp>
        <p:nvSpPr>
          <p:cNvPr id="138" name="Ovale 137">
            <a:extLst>
              <a:ext uri="{FF2B5EF4-FFF2-40B4-BE49-F238E27FC236}">
                <a16:creationId xmlns:a16="http://schemas.microsoft.com/office/drawing/2014/main" id="{2E0C5B67-84F8-8F15-D9D8-A7F37E8BE5BC}"/>
              </a:ext>
            </a:extLst>
          </p:cNvPr>
          <p:cNvSpPr/>
          <p:nvPr/>
        </p:nvSpPr>
        <p:spPr>
          <a:xfrm>
            <a:off x="6280237" y="5722694"/>
            <a:ext cx="1702593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rgbClr val="FF0000"/>
                </a:solidFill>
              </a:rPr>
              <a:t>Protocollo/</a:t>
            </a:r>
            <a:r>
              <a:rPr lang="it-IT" sz="1500" b="1" dirty="0" err="1">
                <a:solidFill>
                  <a:srgbClr val="FF0000"/>
                </a:solidFill>
              </a:rPr>
              <a:t>Titolario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1294D5B6-F1DA-DE76-E303-0BE7E0A78BC1}"/>
              </a:ext>
            </a:extLst>
          </p:cNvPr>
          <p:cNvSpPr/>
          <p:nvPr/>
        </p:nvSpPr>
        <p:spPr>
          <a:xfrm>
            <a:off x="8790067" y="5742960"/>
            <a:ext cx="1340636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BI/DWH</a:t>
            </a:r>
            <a:endParaRPr lang="en-GB" sz="1600" b="1" dirty="0"/>
          </a:p>
        </p:txBody>
      </p:sp>
      <p:sp>
        <p:nvSpPr>
          <p:cNvPr id="141" name="Ovale 140">
            <a:extLst>
              <a:ext uri="{FF2B5EF4-FFF2-40B4-BE49-F238E27FC236}">
                <a16:creationId xmlns:a16="http://schemas.microsoft.com/office/drawing/2014/main" id="{5849D9FF-5430-9923-C9F5-494A5D079FE5}"/>
              </a:ext>
            </a:extLst>
          </p:cNvPr>
          <p:cNvSpPr/>
          <p:nvPr/>
        </p:nvSpPr>
        <p:spPr>
          <a:xfrm>
            <a:off x="283524" y="5796755"/>
            <a:ext cx="1850310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rgbClr val="FF0000"/>
                </a:solidFill>
              </a:rPr>
              <a:t>DB</a:t>
            </a:r>
            <a:r>
              <a:rPr lang="it-IT" sz="1500" b="1" dirty="0"/>
              <a:t> </a:t>
            </a:r>
            <a:r>
              <a:rPr lang="it-IT" sz="1500" b="1" dirty="0">
                <a:solidFill>
                  <a:srgbClr val="FF0000"/>
                </a:solidFill>
              </a:rPr>
              <a:t>Progetti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83885BC0-0A87-1DC1-616B-085004F19FB5}"/>
              </a:ext>
            </a:extLst>
          </p:cNvPr>
          <p:cNvSpPr/>
          <p:nvPr/>
        </p:nvSpPr>
        <p:spPr>
          <a:xfrm>
            <a:off x="49551" y="1439864"/>
            <a:ext cx="1256297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Godiva</a:t>
            </a:r>
            <a:endParaRPr lang="en-GB" sz="1500" b="1" dirty="0"/>
          </a:p>
        </p:txBody>
      </p:sp>
      <p:sp>
        <p:nvSpPr>
          <p:cNvPr id="143" name="Ovale 142">
            <a:extLst>
              <a:ext uri="{FF2B5EF4-FFF2-40B4-BE49-F238E27FC236}">
                <a16:creationId xmlns:a16="http://schemas.microsoft.com/office/drawing/2014/main" id="{CE9D60E2-59B7-89DC-472F-436AA9A00F25}"/>
              </a:ext>
            </a:extLst>
          </p:cNvPr>
          <p:cNvSpPr/>
          <p:nvPr/>
        </p:nvSpPr>
        <p:spPr>
          <a:xfrm>
            <a:off x="143784" y="3722332"/>
            <a:ext cx="968318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AAI</a:t>
            </a:r>
            <a:endParaRPr lang="en-GB" sz="1500" b="1" dirty="0"/>
          </a:p>
        </p:txBody>
      </p:sp>
      <p:cxnSp>
        <p:nvCxnSpPr>
          <p:cNvPr id="147" name="Connettore a gomito 146">
            <a:extLst>
              <a:ext uri="{FF2B5EF4-FFF2-40B4-BE49-F238E27FC236}">
                <a16:creationId xmlns:a16="http://schemas.microsoft.com/office/drawing/2014/main" id="{126F2135-39F6-66DE-0D46-D459772A2D18}"/>
              </a:ext>
            </a:extLst>
          </p:cNvPr>
          <p:cNvCxnSpPr>
            <a:cxnSpLocks/>
            <a:endCxn id="135" idx="2"/>
          </p:cNvCxnSpPr>
          <p:nvPr/>
        </p:nvCxnSpPr>
        <p:spPr>
          <a:xfrm>
            <a:off x="8618220" y="4207830"/>
            <a:ext cx="1482107" cy="964881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a gomito 148">
            <a:extLst>
              <a:ext uri="{FF2B5EF4-FFF2-40B4-BE49-F238E27FC236}">
                <a16:creationId xmlns:a16="http://schemas.microsoft.com/office/drawing/2014/main" id="{50F33249-70DE-B8C9-04B1-7E9F98BC0F55}"/>
              </a:ext>
            </a:extLst>
          </p:cNvPr>
          <p:cNvCxnSpPr>
            <a:cxnSpLocks/>
            <a:stCxn id="13" idx="3"/>
            <a:endCxn id="136" idx="0"/>
          </p:cNvCxnSpPr>
          <p:nvPr/>
        </p:nvCxnSpPr>
        <p:spPr>
          <a:xfrm rot="5400000">
            <a:off x="3529335" y="5160729"/>
            <a:ext cx="703375" cy="488984"/>
          </a:xfrm>
          <a:prstGeom prst="bentConnector3">
            <a:avLst>
              <a:gd name="adj1" fmla="val 3375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a gomito 151">
            <a:extLst>
              <a:ext uri="{FF2B5EF4-FFF2-40B4-BE49-F238E27FC236}">
                <a16:creationId xmlns:a16="http://schemas.microsoft.com/office/drawing/2014/main" id="{7E76048F-B0DE-403A-6A3A-402E336E96E9}"/>
              </a:ext>
            </a:extLst>
          </p:cNvPr>
          <p:cNvCxnSpPr>
            <a:cxnSpLocks/>
            <a:stCxn id="13" idx="5"/>
            <a:endCxn id="138" idx="0"/>
          </p:cNvCxnSpPr>
          <p:nvPr/>
        </p:nvCxnSpPr>
        <p:spPr>
          <a:xfrm rot="16200000" flipH="1">
            <a:off x="5967687" y="4558847"/>
            <a:ext cx="669160" cy="1658534"/>
          </a:xfrm>
          <a:prstGeom prst="bentConnector3">
            <a:avLst>
              <a:gd name="adj1" fmla="val 29503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a gomito 156">
            <a:extLst>
              <a:ext uri="{FF2B5EF4-FFF2-40B4-BE49-F238E27FC236}">
                <a16:creationId xmlns:a16="http://schemas.microsoft.com/office/drawing/2014/main" id="{53404C45-713E-5D71-F203-B66D70DBA863}"/>
              </a:ext>
            </a:extLst>
          </p:cNvPr>
          <p:cNvCxnSpPr>
            <a:cxnSpLocks/>
            <a:stCxn id="141" idx="0"/>
            <a:endCxn id="14" idx="2"/>
          </p:cNvCxnSpPr>
          <p:nvPr/>
        </p:nvCxnSpPr>
        <p:spPr>
          <a:xfrm rot="5400000" flipH="1" flipV="1">
            <a:off x="411063" y="4546657"/>
            <a:ext cx="2047715" cy="452483"/>
          </a:xfrm>
          <a:prstGeom prst="bentConnector2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a gomito 166">
            <a:extLst>
              <a:ext uri="{FF2B5EF4-FFF2-40B4-BE49-F238E27FC236}">
                <a16:creationId xmlns:a16="http://schemas.microsoft.com/office/drawing/2014/main" id="{04A1900D-828C-7D4D-9DC0-20FB2ABB8854}"/>
              </a:ext>
            </a:extLst>
          </p:cNvPr>
          <p:cNvCxnSpPr>
            <a:stCxn id="13" idx="4"/>
            <a:endCxn id="137" idx="0"/>
          </p:cNvCxnSpPr>
          <p:nvPr/>
        </p:nvCxnSpPr>
        <p:spPr>
          <a:xfrm rot="16200000" flipH="1">
            <a:off x="4823453" y="5123076"/>
            <a:ext cx="602335" cy="650726"/>
          </a:xfrm>
          <a:prstGeom prst="bentConnector3">
            <a:avLst>
              <a:gd name="adj1" fmla="val 76567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a gomito 169">
            <a:extLst>
              <a:ext uri="{FF2B5EF4-FFF2-40B4-BE49-F238E27FC236}">
                <a16:creationId xmlns:a16="http://schemas.microsoft.com/office/drawing/2014/main" id="{E5EC9089-B2B3-8ACD-42ED-08925DEA45B4}"/>
              </a:ext>
            </a:extLst>
          </p:cNvPr>
          <p:cNvCxnSpPr>
            <a:cxnSpLocks/>
            <a:stCxn id="8" idx="0"/>
            <a:endCxn id="133" idx="0"/>
          </p:cNvCxnSpPr>
          <p:nvPr/>
        </p:nvCxnSpPr>
        <p:spPr>
          <a:xfrm rot="5400000" flipH="1" flipV="1">
            <a:off x="7189273" y="-2612508"/>
            <a:ext cx="135255" cy="7009368"/>
          </a:xfrm>
          <a:prstGeom prst="bentConnector3">
            <a:avLst>
              <a:gd name="adj1" fmla="val 522535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a gomito 178">
            <a:extLst>
              <a:ext uri="{FF2B5EF4-FFF2-40B4-BE49-F238E27FC236}">
                <a16:creationId xmlns:a16="http://schemas.microsoft.com/office/drawing/2014/main" id="{67C55883-4060-6FE8-4127-EAF7800DB97F}"/>
              </a:ext>
            </a:extLst>
          </p:cNvPr>
          <p:cNvCxnSpPr>
            <a:cxnSpLocks/>
            <a:stCxn id="7" idx="0"/>
            <a:endCxn id="133" idx="0"/>
          </p:cNvCxnSpPr>
          <p:nvPr/>
        </p:nvCxnSpPr>
        <p:spPr>
          <a:xfrm rot="5400000" flipH="1" flipV="1">
            <a:off x="8246944" y="-1546898"/>
            <a:ext cx="143193" cy="4886087"/>
          </a:xfrm>
          <a:prstGeom prst="bentConnector3">
            <a:avLst>
              <a:gd name="adj1" fmla="val 503970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a gomito 183">
            <a:extLst>
              <a:ext uri="{FF2B5EF4-FFF2-40B4-BE49-F238E27FC236}">
                <a16:creationId xmlns:a16="http://schemas.microsoft.com/office/drawing/2014/main" id="{5FEF0CA0-2064-9365-9D71-8F42B50DDBFB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4915217" y="2022795"/>
            <a:ext cx="1138237" cy="59785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2 199">
            <a:extLst>
              <a:ext uri="{FF2B5EF4-FFF2-40B4-BE49-F238E27FC236}">
                <a16:creationId xmlns:a16="http://schemas.microsoft.com/office/drawing/2014/main" id="{E4C5CE3E-2802-030C-A6AB-26A3AAEEA9B0}"/>
              </a:ext>
            </a:extLst>
          </p:cNvPr>
          <p:cNvCxnSpPr>
            <a:stCxn id="142" idx="4"/>
          </p:cNvCxnSpPr>
          <p:nvPr/>
        </p:nvCxnSpPr>
        <p:spPr>
          <a:xfrm>
            <a:off x="677700" y="2224724"/>
            <a:ext cx="682470" cy="425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2 201">
            <a:extLst>
              <a:ext uri="{FF2B5EF4-FFF2-40B4-BE49-F238E27FC236}">
                <a16:creationId xmlns:a16="http://schemas.microsoft.com/office/drawing/2014/main" id="{BCF72A99-FB79-550E-2F6C-2A691D88482E}"/>
              </a:ext>
            </a:extLst>
          </p:cNvPr>
          <p:cNvCxnSpPr>
            <a:stCxn id="143" idx="0"/>
            <a:endCxn id="99" idx="1"/>
          </p:cNvCxnSpPr>
          <p:nvPr/>
        </p:nvCxnSpPr>
        <p:spPr>
          <a:xfrm flipV="1">
            <a:off x="627943" y="3017520"/>
            <a:ext cx="732227" cy="70481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313261-2618-8518-F6B2-CC993A1C0E13}"/>
              </a:ext>
            </a:extLst>
          </p:cNvPr>
          <p:cNvSpPr txBox="1"/>
          <p:nvPr/>
        </p:nvSpPr>
        <p:spPr>
          <a:xfrm>
            <a:off x="1434920" y="91719"/>
            <a:ext cx="184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Piattaforma STT</a:t>
            </a:r>
            <a:endParaRPr lang="en-GB" b="1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B9547B7-7871-0BF1-BEFE-28B884128284}"/>
              </a:ext>
            </a:extLst>
          </p:cNvPr>
          <p:cNvSpPr/>
          <p:nvPr/>
        </p:nvSpPr>
        <p:spPr>
          <a:xfrm>
            <a:off x="10577044" y="3050858"/>
            <a:ext cx="1340636" cy="784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Portale Web TT</a:t>
            </a:r>
            <a:endParaRPr lang="en-GB" sz="1600" b="1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C15CE9E-8D62-A105-2329-73F659BEE7D7}"/>
              </a:ext>
            </a:extLst>
          </p:cNvPr>
          <p:cNvCxnSpPr>
            <a:endCxn id="140" idx="1"/>
          </p:cNvCxnSpPr>
          <p:nvPr/>
        </p:nvCxnSpPr>
        <p:spPr>
          <a:xfrm>
            <a:off x="8704053" y="5634989"/>
            <a:ext cx="282346" cy="222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7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52746-B570-D0AA-BAB4-97A7AEE7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Architettura piattaforma STT</a:t>
            </a:r>
            <a:endParaRPr lang="en-GB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2E0D3F-5630-940A-F87B-3155B78A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40" y="2000721"/>
            <a:ext cx="926911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18395-3B22-7A75-076D-112DF7CC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2667" cy="1318709"/>
          </a:xfrm>
        </p:spPr>
        <p:txBody>
          <a:bodyPr/>
          <a:lstStyle/>
          <a:p>
            <a:r>
              <a:rPr lang="it-IT" b="1" dirty="0"/>
              <a:t>Componenti tecnologici R2-R4</a:t>
            </a:r>
            <a:endParaRPr lang="en-GB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9B7B8B-D92A-38B6-4EFD-ADABAABF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0917"/>
            <a:ext cx="10082667" cy="3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8EFE8-119D-4DA4-8873-D4546DF0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/>
          <a:lstStyle/>
          <a:p>
            <a:r>
              <a:rPr lang="it-IT" b="1" dirty="0"/>
              <a:t>Obiettivo Rapporto 5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608F2-16CE-B9C7-1DFE-5BC09DB58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-IT" dirty="0"/>
              <a:t>Il Rapporto 5 ha come obiettivo la progettazione delle componenti della piattaforma che supportano lo </a:t>
            </a:r>
            <a:r>
              <a:rPr lang="it-IT" b="1" dirty="0"/>
              <a:t>scouting tecnologico interno ed esterno e l’analisi di aree di mercato per facilitare l’incontro tra le tecnologie dell’INFN e le aziende potenzialmente interessate</a:t>
            </a:r>
            <a:r>
              <a:rPr lang="it-IT" dirty="0"/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rPr lang="it-IT" dirty="0"/>
              <a:t>Per raggiungere efficacemente l'obiettivo è stata definita una strategia basata sull’integrazione di </a:t>
            </a:r>
            <a:r>
              <a:rPr lang="it-IT" b="1" dirty="0">
                <a:solidFill>
                  <a:srgbClr val="FF0000"/>
                </a:solidFill>
              </a:rPr>
              <a:t>tecniche di classificazione</a:t>
            </a:r>
            <a:r>
              <a:rPr lang="it-IT" dirty="0">
                <a:solidFill>
                  <a:srgbClr val="FF0000"/>
                </a:solidFill>
              </a:rPr>
              <a:t> e </a:t>
            </a:r>
            <a:r>
              <a:rPr lang="it-IT" b="1" dirty="0">
                <a:solidFill>
                  <a:srgbClr val="FF0000"/>
                </a:solidFill>
              </a:rPr>
              <a:t>intelligenza artificiale generativa</a:t>
            </a:r>
            <a:r>
              <a:rPr lang="it-IT" dirty="0"/>
              <a:t>, con particolare enfasi sul </a:t>
            </a:r>
            <a:r>
              <a:rPr lang="it-IT" b="1" dirty="0">
                <a:solidFill>
                  <a:srgbClr val="FF0000"/>
                </a:solidFill>
              </a:rPr>
              <a:t>Machine Learning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(ML) e </a:t>
            </a:r>
            <a:r>
              <a:rPr lang="it-IT" b="1" dirty="0">
                <a:solidFill>
                  <a:srgbClr val="FF0000"/>
                </a:solidFill>
              </a:rPr>
              <a:t>Natural Language Processing</a:t>
            </a:r>
            <a:r>
              <a:rPr lang="it-IT" dirty="0"/>
              <a:t> (NLP).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rPr lang="it-IT" i="1" dirty="0"/>
              <a:t>Sistema STEM – Sistema di scouting Tecnologico e Matchmaking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lang="it-IT" dirty="0"/>
          </a:p>
          <a:p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B14A06D-BE16-6F33-0268-29C38FCBF7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964" t="14219" r="15893" b="1428"/>
          <a:stretch/>
        </p:blipFill>
        <p:spPr>
          <a:xfrm>
            <a:off x="6453959" y="1825625"/>
            <a:ext cx="46180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2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1503</Words>
  <Application>Microsoft Macintosh PowerPoint</Application>
  <PresentationFormat>Widescreen</PresentationFormat>
  <Paragraphs>159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Open Sans</vt:lpstr>
      <vt:lpstr>Roboto-Bold</vt:lpstr>
      <vt:lpstr>Roboto-Regular</vt:lpstr>
      <vt:lpstr>Wingdings</vt:lpstr>
      <vt:lpstr>Tema di Office</vt:lpstr>
      <vt:lpstr>Presentazione standard di PowerPoint</vt:lpstr>
      <vt:lpstr>Progetto Open INnovation from Fundamental Nuclear research</vt:lpstr>
      <vt:lpstr>Progetto Open INnovation from Fundamental Nuclear research</vt:lpstr>
      <vt:lpstr>Gara Software</vt:lpstr>
      <vt:lpstr>Stato dell’arte</vt:lpstr>
      <vt:lpstr>Presentazione standard di PowerPoint</vt:lpstr>
      <vt:lpstr>Architettura piattaforma STT</vt:lpstr>
      <vt:lpstr>Componenti tecnologici R2-R4</vt:lpstr>
      <vt:lpstr>Obiettivo Rapporto 5</vt:lpstr>
      <vt:lpstr>Componenti di STEM</vt:lpstr>
      <vt:lpstr>Architettura  generale del sistema STEM</vt:lpstr>
      <vt:lpstr>Componenti tecnologici R5 (AI)</vt:lpstr>
      <vt:lpstr>Licenze Rapporto 5</vt:lpstr>
      <vt:lpstr>Migrazione dati </vt:lpstr>
      <vt:lpstr>Help Desk TT</vt:lpstr>
      <vt:lpstr>In attesa di…</vt:lpstr>
      <vt:lpstr>Criticità e Incertezze attuali</vt:lpstr>
      <vt:lpstr>INFN Open - Fase 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Demin</dc:creator>
  <cp:lastModifiedBy>Rossana Chiaratti</cp:lastModifiedBy>
  <cp:revision>169</cp:revision>
  <dcterms:created xsi:type="dcterms:W3CDTF">2024-05-29T16:02:58Z</dcterms:created>
  <dcterms:modified xsi:type="dcterms:W3CDTF">2025-06-04T09:17:26Z</dcterms:modified>
</cp:coreProperties>
</file>