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7" r:id="rId4"/>
    <p:sldId id="291" r:id="rId5"/>
    <p:sldId id="292" r:id="rId6"/>
    <p:sldId id="293" r:id="rId7"/>
    <p:sldId id="279" r:id="rId8"/>
    <p:sldId id="294" r:id="rId9"/>
    <p:sldId id="264" r:id="rId10"/>
    <p:sldId id="284" r:id="rId11"/>
    <p:sldId id="285" r:id="rId12"/>
    <p:sldId id="286" r:id="rId13"/>
    <p:sldId id="287" r:id="rId14"/>
    <p:sldId id="282" r:id="rId15"/>
    <p:sldId id="288" r:id="rId16"/>
    <p:sldId id="289" r:id="rId17"/>
    <p:sldId id="262" r:id="rId18"/>
    <p:sldId id="276" r:id="rId19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FD23C5-1094-1F46-A7C8-A556E3539C21}" v="37" dt="2025-06-03T15:18:17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76"/>
    <p:restoredTop sz="94637"/>
  </p:normalViewPr>
  <p:slideViewPr>
    <p:cSldViewPr snapToGrid="0">
      <p:cViewPr varScale="1">
        <p:scale>
          <a:sx n="80" d="100"/>
          <a:sy n="80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415DF-B6BB-E540-B571-A1514A5CB88F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2AB50-AE03-1141-BA8A-1A777040DF2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1869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6306-0238-9077-CBE0-C2B4BECA4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461BFF-1C98-8303-3344-D8CE17D75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DEB0E-41BA-9637-63DC-EAA6C8EC1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79B4C-6900-7806-C6FF-D08E8EF4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FA3E4-63BD-A99A-F4D7-88BBA3F9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95401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A955-DAAE-9E44-0B87-E788BB83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5F980-0A43-F445-23C2-7CE0A81BF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A9390-CB72-E3DA-17A5-DBF609796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392F2-12B2-F6CE-ED44-49597E4E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94734-61AE-64C0-2FD5-21C6C237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6678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A4BFD3-3589-2679-45D4-74D5BBEC6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3B64B-F20E-5A79-143A-385E99D27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5CB74-2520-2BC5-7E2E-8285BA95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6EACE-DB42-0316-1670-09A0E33D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B672F-4BCD-1C00-0945-3D963FFCE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289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BB82-4B06-84BF-3DC2-EFFE07D0F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749BD-CB10-4CB8-B673-06E3883B4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8FFC5-900A-2C8C-15A1-455FB9FA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2A4E0-87BB-F9E6-782B-EC672E25B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5AF4E-93B6-E606-3156-F4C1A57D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263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82629-5673-C635-437B-A1B203CF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15BE3-CACE-D1D8-0E4F-9CC072784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947A6-C5BE-70D6-8A46-1E25CDA53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C48F3-E6E8-AE1B-7A49-21D77B73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BF6A6-4D07-92D0-9977-13EB8510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9026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0D97F-7E83-FCBB-7FFC-C2AB3CDA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32071-BDA8-7605-8C3B-218AA5405A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C9891-4125-0B8F-DA98-45042FA24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D4A42-B9B9-DE4E-680A-A7F9440AB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199A4-BCD5-E026-4B57-5CC1B7AA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04BB6-71E8-36BD-79AD-ED29B6E4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46869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26F22-7867-CBBB-7770-CF6999A0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F6BBF-431A-36D2-CCB4-03FE7589E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EBBC9-6D7C-18BE-3AD1-ACCF6E5F5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87980-4C45-936F-6EFE-A57609FFE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33B979-7927-8EEB-9E9B-F13CB49FC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232E58-99A2-4420-4028-4A513BBB0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E14809-D5A4-0691-8F4E-378C11301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22D41A-6B0B-3C39-FEE5-4C0C5F60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1768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2FE9D-AEED-B48B-F40D-C1E27332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1CF1F-04FD-9A1A-840E-50662BFC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3D776-807E-644A-2699-783CDEBF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E220C-4416-5D99-BFD6-AC11E0FC5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5639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EFA73E-2F47-CEA8-0F98-59B15F7B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93F131-E628-B985-2C88-E70DDCF9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80B32-2F5E-E728-4E54-E9E97C87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4124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18EB7-6726-1B5D-769C-599FDD88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494EA-7A1C-3F20-7375-76B2E341D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0700D-0398-B3D0-C120-BC0909D0A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7DB05-4AA5-2DE4-FF31-5089DA65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1B3B6-50F6-3F49-80E7-D2DDE813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71A04-0D95-2882-2517-7A53FE9B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319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8007C-75B5-0FF6-7032-24059C30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52731-4B1E-D496-2CCC-4B3C644AB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81688-E89E-9277-DE96-98533DABE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70282-7A45-EB6D-DAFC-CFCB65770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DD122-5C72-62B0-3830-83C71B02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B3F04-EF92-4FC5-BB98-2323F32C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7032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96B49-5418-C3DE-5744-35A5B2B1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1E3EE-136C-7DB2-233F-C774DC55F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F24C5-8414-D033-3D58-AAD24B979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1FA3B0-51EE-0444-9609-48687424A1C9}" type="datetimeFigureOut">
              <a:rPr lang="en-IT" smtClean="0"/>
              <a:t>03/06/25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0E27E-2183-90DB-A7BF-DCEF35716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94F09-0268-1A6C-2917-01EDA6B99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ECF4E4-B49F-CC40-8EE8-18698AF7593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2607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ectangle 411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26B92F8-E66B-4ED4-1696-059BF3CD6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89" y="8834"/>
            <a:ext cx="8694822" cy="684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9B2B0C-FCBF-9503-D00E-3194B3BAD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IT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Introduzione plenaria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06DE9B-033B-A83C-4D27-571FCA10B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IT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Pasqualucci</a:t>
            </a:r>
          </a:p>
          <a:p>
            <a:r>
              <a:rPr lang="en-IT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INFN Roma</a:t>
            </a:r>
          </a:p>
        </p:txBody>
      </p:sp>
      <p:sp>
        <p:nvSpPr>
          <p:cNvPr id="411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8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roup 171">
            <a:extLst>
              <a:ext uri="{FF2B5EF4-FFF2-40B4-BE49-F238E27FC236}">
                <a16:creationId xmlns:a16="http://schemas.microsoft.com/office/drawing/2014/main" id="{76C3E82F-CFCC-4F0F-10FF-F3A1ED08FFD8}"/>
              </a:ext>
            </a:extLst>
          </p:cNvPr>
          <p:cNvGrpSpPr/>
          <p:nvPr/>
        </p:nvGrpSpPr>
        <p:grpSpPr>
          <a:xfrm>
            <a:off x="1606254" y="1315300"/>
            <a:ext cx="8979492" cy="5124507"/>
            <a:chOff x="270525" y="441406"/>
            <a:chExt cx="11258056" cy="60351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9C0C92A-E31C-1739-05DC-7AE250E569D6}"/>
                </a:ext>
              </a:extLst>
            </p:cNvPr>
            <p:cNvSpPr/>
            <p:nvPr/>
          </p:nvSpPr>
          <p:spPr>
            <a:xfrm>
              <a:off x="4434767" y="3097445"/>
              <a:ext cx="1678956" cy="834886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IdP</a:t>
              </a:r>
            </a:p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GODiVA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9E2E941-6815-D2B4-3824-D83DACC367E7}"/>
                </a:ext>
              </a:extLst>
            </p:cNvPr>
            <p:cNvSpPr/>
            <p:nvPr/>
          </p:nvSpPr>
          <p:spPr>
            <a:xfrm>
              <a:off x="10534668" y="550735"/>
              <a:ext cx="993913" cy="728869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BI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A9E205B-4BCB-0226-F19D-BB881EC7C5EE}"/>
                </a:ext>
              </a:extLst>
            </p:cNvPr>
            <p:cNvSpPr/>
            <p:nvPr/>
          </p:nvSpPr>
          <p:spPr>
            <a:xfrm>
              <a:off x="8911726" y="5160951"/>
              <a:ext cx="1881806" cy="83488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Contabilità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6175BE6-FDE9-3ACD-8648-39EA2F3A6DE2}"/>
                </a:ext>
              </a:extLst>
            </p:cNvPr>
            <p:cNvSpPr/>
            <p:nvPr/>
          </p:nvSpPr>
          <p:spPr>
            <a:xfrm>
              <a:off x="4692819" y="1371914"/>
              <a:ext cx="1563755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Missioni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8D08DF0-3154-BDB3-C5F9-26D7466142EB}"/>
                </a:ext>
              </a:extLst>
            </p:cNvPr>
            <p:cNvSpPr/>
            <p:nvPr/>
          </p:nvSpPr>
          <p:spPr>
            <a:xfrm>
              <a:off x="8269359" y="1553815"/>
              <a:ext cx="1563755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Presenze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8949B0D-7B58-ED28-7150-76989655D021}"/>
                </a:ext>
              </a:extLst>
            </p:cNvPr>
            <p:cNvSpPr/>
            <p:nvPr/>
          </p:nvSpPr>
          <p:spPr>
            <a:xfrm>
              <a:off x="9799983" y="3011556"/>
              <a:ext cx="1563755" cy="834887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Payroll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A93FC0C-1DD1-326E-AF81-5B8A111C0809}"/>
                </a:ext>
              </a:extLst>
            </p:cNvPr>
            <p:cNvCxnSpPr>
              <a:cxnSpLocks/>
              <a:stCxn id="4" idx="0"/>
              <a:endCxn id="8" idx="4"/>
            </p:cNvCxnSpPr>
            <p:nvPr/>
          </p:nvCxnSpPr>
          <p:spPr>
            <a:xfrm flipV="1">
              <a:off x="5274245" y="2206801"/>
              <a:ext cx="200451" cy="8906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B607B1-EC16-7518-6609-359C8F2A225B}"/>
                </a:ext>
              </a:extLst>
            </p:cNvPr>
            <p:cNvCxnSpPr>
              <a:cxnSpLocks/>
              <a:stCxn id="4" idx="7"/>
              <a:endCxn id="9" idx="3"/>
            </p:cNvCxnSpPr>
            <p:nvPr/>
          </p:nvCxnSpPr>
          <p:spPr>
            <a:xfrm flipV="1">
              <a:off x="5867846" y="2266435"/>
              <a:ext cx="2630520" cy="9532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D86CE02-A410-F6AA-BC8F-DB48C0798BD4}"/>
                </a:ext>
              </a:extLst>
            </p:cNvPr>
            <p:cNvCxnSpPr>
              <a:cxnSpLocks/>
              <a:stCxn id="4" idx="6"/>
              <a:endCxn id="10" idx="2"/>
            </p:cNvCxnSpPr>
            <p:nvPr/>
          </p:nvCxnSpPr>
          <p:spPr>
            <a:xfrm flipV="1">
              <a:off x="6113723" y="3429000"/>
              <a:ext cx="3686260" cy="85888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DFFA666-01D9-F33A-746D-79F7221B8D3C}"/>
                </a:ext>
              </a:extLst>
            </p:cNvPr>
            <p:cNvCxnSpPr>
              <a:stCxn id="9" idx="5"/>
              <a:endCxn id="10" idx="0"/>
            </p:cNvCxnSpPr>
            <p:nvPr/>
          </p:nvCxnSpPr>
          <p:spPr>
            <a:xfrm>
              <a:off x="9604107" y="2266436"/>
              <a:ext cx="977754" cy="7451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69B26CB-FBCD-3C53-730D-498A8BBE89A8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>
              <a:off x="6256574" y="1789358"/>
              <a:ext cx="2012785" cy="1819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AD72ADB-F5D8-8407-4C61-45FCB064A19F}"/>
                </a:ext>
              </a:extLst>
            </p:cNvPr>
            <p:cNvCxnSpPr>
              <a:cxnSpLocks/>
              <a:stCxn id="10" idx="4"/>
              <a:endCxn id="7" idx="7"/>
            </p:cNvCxnSpPr>
            <p:nvPr/>
          </p:nvCxnSpPr>
          <p:spPr>
            <a:xfrm flipH="1">
              <a:off x="10517948" y="3846443"/>
              <a:ext cx="63913" cy="14367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B5EFEAC-23E5-0DDC-6B97-26FA5DE8E719}"/>
                </a:ext>
              </a:extLst>
            </p:cNvPr>
            <p:cNvCxnSpPr>
              <a:stCxn id="8" idx="5"/>
              <a:endCxn id="10" idx="1"/>
            </p:cNvCxnSpPr>
            <p:nvPr/>
          </p:nvCxnSpPr>
          <p:spPr>
            <a:xfrm>
              <a:off x="6027567" y="2084535"/>
              <a:ext cx="4001423" cy="10492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A1F3636-909C-94FB-D668-DD83AAC4D792}"/>
                </a:ext>
              </a:extLst>
            </p:cNvPr>
            <p:cNvCxnSpPr>
              <a:cxnSpLocks/>
              <a:stCxn id="8" idx="5"/>
              <a:endCxn id="7" idx="1"/>
            </p:cNvCxnSpPr>
            <p:nvPr/>
          </p:nvCxnSpPr>
          <p:spPr>
            <a:xfrm>
              <a:off x="6027567" y="2084535"/>
              <a:ext cx="3159743" cy="31986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C3A027B-3A2C-C2CD-F35C-3D0A4118219C}"/>
                </a:ext>
              </a:extLst>
            </p:cNvPr>
            <p:cNvSpPr/>
            <p:nvPr/>
          </p:nvSpPr>
          <p:spPr>
            <a:xfrm>
              <a:off x="671498" y="4565056"/>
              <a:ext cx="1789039" cy="728869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Integratori acquisti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F044AFA-A39A-D066-F184-735CC7726BF1}"/>
                </a:ext>
              </a:extLst>
            </p:cNvPr>
            <p:cNvCxnSpPr>
              <a:cxnSpLocks/>
              <a:stCxn id="4" idx="2"/>
              <a:endCxn id="30" idx="7"/>
            </p:cNvCxnSpPr>
            <p:nvPr/>
          </p:nvCxnSpPr>
          <p:spPr>
            <a:xfrm flipH="1">
              <a:off x="2198537" y="3514888"/>
              <a:ext cx="2236230" cy="1156909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F91962-9E35-AC3C-F854-F1D36C5B6591}"/>
                </a:ext>
              </a:extLst>
            </p:cNvPr>
            <p:cNvSpPr/>
            <p:nvPr/>
          </p:nvSpPr>
          <p:spPr>
            <a:xfrm>
              <a:off x="1746488" y="5538777"/>
              <a:ext cx="1789039" cy="728869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Libro firma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504DEFC-C48C-D04C-4B29-F30DDB270C6B}"/>
                </a:ext>
              </a:extLst>
            </p:cNvPr>
            <p:cNvSpPr/>
            <p:nvPr/>
          </p:nvSpPr>
          <p:spPr>
            <a:xfrm>
              <a:off x="4434767" y="5641699"/>
              <a:ext cx="1563755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Ciclo acquisti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BE226BF-1EB5-FD80-F407-45E7FCA593AB}"/>
                </a:ext>
              </a:extLst>
            </p:cNvPr>
            <p:cNvCxnSpPr>
              <a:cxnSpLocks/>
              <a:stCxn id="4" idx="4"/>
              <a:endCxn id="35" idx="0"/>
            </p:cNvCxnSpPr>
            <p:nvPr/>
          </p:nvCxnSpPr>
          <p:spPr>
            <a:xfrm flipH="1">
              <a:off x="5216644" y="3932331"/>
              <a:ext cx="57601" cy="17093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E71AEDF-F867-208E-5858-1193B0FD9F04}"/>
                </a:ext>
              </a:extLst>
            </p:cNvPr>
            <p:cNvCxnSpPr>
              <a:stCxn id="35" idx="6"/>
              <a:endCxn id="7" idx="2"/>
            </p:cNvCxnSpPr>
            <p:nvPr/>
          </p:nvCxnSpPr>
          <p:spPr>
            <a:xfrm flipV="1">
              <a:off x="5998522" y="5578395"/>
              <a:ext cx="2913204" cy="4807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7FACF15-103C-2F7B-9746-A665F8EE7440}"/>
                </a:ext>
              </a:extLst>
            </p:cNvPr>
            <p:cNvCxnSpPr>
              <a:cxnSpLocks/>
              <a:stCxn id="4" idx="3"/>
              <a:endCxn id="34" idx="0"/>
            </p:cNvCxnSpPr>
            <p:nvPr/>
          </p:nvCxnSpPr>
          <p:spPr>
            <a:xfrm flipH="1">
              <a:off x="2641008" y="3810065"/>
              <a:ext cx="2039636" cy="172871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360001C-6B94-5201-7D72-83FB95897C94}"/>
                </a:ext>
              </a:extLst>
            </p:cNvPr>
            <p:cNvCxnSpPr>
              <a:cxnSpLocks/>
              <a:stCxn id="35" idx="2"/>
              <a:endCxn id="34" idx="6"/>
            </p:cNvCxnSpPr>
            <p:nvPr/>
          </p:nvCxnSpPr>
          <p:spPr>
            <a:xfrm flipH="1" flipV="1">
              <a:off x="3535527" y="5903212"/>
              <a:ext cx="899240" cy="155931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94EA32-5254-FFC7-F57E-CD23B7DEE1C2}"/>
                </a:ext>
              </a:extLst>
            </p:cNvPr>
            <p:cNvSpPr/>
            <p:nvPr/>
          </p:nvSpPr>
          <p:spPr>
            <a:xfrm>
              <a:off x="652324" y="3359378"/>
              <a:ext cx="1563755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FdP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01E20A-1546-C1AE-9213-2A24FDCD5C6D}"/>
                </a:ext>
              </a:extLst>
            </p:cNvPr>
            <p:cNvSpPr/>
            <p:nvPr/>
          </p:nvSpPr>
          <p:spPr>
            <a:xfrm>
              <a:off x="270525" y="1987558"/>
              <a:ext cx="2334245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Reclutamento</a:t>
              </a:r>
            </a:p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Associazioni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6C2D798-9CB5-431E-81D1-E966C61EA973}"/>
                </a:ext>
              </a:extLst>
            </p:cNvPr>
            <p:cNvSpPr/>
            <p:nvPr/>
          </p:nvSpPr>
          <p:spPr>
            <a:xfrm>
              <a:off x="6256574" y="441406"/>
              <a:ext cx="1948068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Warehouse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4CB225C-3301-6F7D-8AE7-270D56D2FFA2}"/>
                </a:ext>
              </a:extLst>
            </p:cNvPr>
            <p:cNvSpPr/>
            <p:nvPr/>
          </p:nvSpPr>
          <p:spPr>
            <a:xfrm>
              <a:off x="2240802" y="749836"/>
              <a:ext cx="2166729" cy="834887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Documentale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887E6FB-E709-2804-581C-139F5C9B81E3}"/>
                </a:ext>
              </a:extLst>
            </p:cNvPr>
            <p:cNvCxnSpPr>
              <a:cxnSpLocks/>
              <a:stCxn id="4" idx="2"/>
              <a:endCxn id="47" idx="6"/>
            </p:cNvCxnSpPr>
            <p:nvPr/>
          </p:nvCxnSpPr>
          <p:spPr>
            <a:xfrm flipH="1" flipV="1">
              <a:off x="2604770" y="2405002"/>
              <a:ext cx="1829996" cy="11098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AB3B009D-2D05-571C-8ADE-B7355231546C}"/>
                </a:ext>
              </a:extLst>
            </p:cNvPr>
            <p:cNvCxnSpPr>
              <a:cxnSpLocks/>
              <a:stCxn id="4" idx="2"/>
              <a:endCxn id="46" idx="6"/>
            </p:cNvCxnSpPr>
            <p:nvPr/>
          </p:nvCxnSpPr>
          <p:spPr>
            <a:xfrm flipH="1">
              <a:off x="2216079" y="3514888"/>
              <a:ext cx="2218688" cy="2619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AF212ED-C935-17B3-9AED-11ABFF4FA5CA}"/>
                </a:ext>
              </a:extLst>
            </p:cNvPr>
            <p:cNvSpPr/>
            <p:nvPr/>
          </p:nvSpPr>
          <p:spPr>
            <a:xfrm>
              <a:off x="6323916" y="4239608"/>
              <a:ext cx="1785328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Gestionale ricerca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EFD69B4C-ADE1-09BC-FF6B-11AABD8A76DA}"/>
                </a:ext>
              </a:extLst>
            </p:cNvPr>
            <p:cNvCxnSpPr>
              <a:stCxn id="35" idx="0"/>
              <a:endCxn id="51" idx="4"/>
            </p:cNvCxnSpPr>
            <p:nvPr/>
          </p:nvCxnSpPr>
          <p:spPr>
            <a:xfrm flipV="1">
              <a:off x="5216645" y="1276293"/>
              <a:ext cx="2013963" cy="43654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E07484E2-1C21-E365-6BA9-8B241DF615A8}"/>
                </a:ext>
              </a:extLst>
            </p:cNvPr>
            <p:cNvCxnSpPr>
              <a:cxnSpLocks/>
              <a:stCxn id="4" idx="5"/>
              <a:endCxn id="90" idx="1"/>
            </p:cNvCxnSpPr>
            <p:nvPr/>
          </p:nvCxnSpPr>
          <p:spPr>
            <a:xfrm>
              <a:off x="5867846" y="3810065"/>
              <a:ext cx="717525" cy="5518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54E0F2F6-82A6-591F-08C9-C21ADE4F3F1A}"/>
                </a:ext>
              </a:extLst>
            </p:cNvPr>
            <p:cNvCxnSpPr>
              <a:cxnSpLocks/>
              <a:stCxn id="4" idx="7"/>
              <a:endCxn id="51" idx="4"/>
            </p:cNvCxnSpPr>
            <p:nvPr/>
          </p:nvCxnSpPr>
          <p:spPr>
            <a:xfrm flipV="1">
              <a:off x="5867846" y="1276292"/>
              <a:ext cx="1362763" cy="19434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916F98A-1E9B-065B-6848-73B7B53B95DD}"/>
                </a:ext>
              </a:extLst>
            </p:cNvPr>
            <p:cNvCxnSpPr>
              <a:stCxn id="8" idx="7"/>
              <a:endCxn id="51" idx="3"/>
            </p:cNvCxnSpPr>
            <p:nvPr/>
          </p:nvCxnSpPr>
          <p:spPr>
            <a:xfrm flipV="1">
              <a:off x="6027567" y="1154027"/>
              <a:ext cx="514295" cy="3401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0B7C7968-A520-B9F7-99AA-EC408A9E4CFA}"/>
                </a:ext>
              </a:extLst>
            </p:cNvPr>
            <p:cNvCxnSpPr>
              <a:stCxn id="9" idx="1"/>
              <a:endCxn id="51" idx="5"/>
            </p:cNvCxnSpPr>
            <p:nvPr/>
          </p:nvCxnSpPr>
          <p:spPr>
            <a:xfrm flipH="1" flipV="1">
              <a:off x="7919354" y="1154027"/>
              <a:ext cx="579012" cy="5220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B55B5517-9183-8359-5A37-BF97A739AC6C}"/>
                </a:ext>
              </a:extLst>
            </p:cNvPr>
            <p:cNvCxnSpPr>
              <a:cxnSpLocks/>
              <a:stCxn id="7" idx="0"/>
              <a:endCxn id="51" idx="4"/>
            </p:cNvCxnSpPr>
            <p:nvPr/>
          </p:nvCxnSpPr>
          <p:spPr>
            <a:xfrm flipH="1" flipV="1">
              <a:off x="7230608" y="1276293"/>
              <a:ext cx="2622021" cy="3884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51D4982A-11E5-0A46-8390-D0CA47310EAD}"/>
                </a:ext>
              </a:extLst>
            </p:cNvPr>
            <p:cNvCxnSpPr>
              <a:stCxn id="51" idx="6"/>
              <a:endCxn id="5" idx="2"/>
            </p:cNvCxnSpPr>
            <p:nvPr/>
          </p:nvCxnSpPr>
          <p:spPr>
            <a:xfrm>
              <a:off x="8204642" y="858850"/>
              <a:ext cx="2330026" cy="563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72595CE7-1AF4-DA0D-3470-6271136F7FEF}"/>
                </a:ext>
              </a:extLst>
            </p:cNvPr>
            <p:cNvCxnSpPr>
              <a:cxnSpLocks/>
              <a:stCxn id="4" idx="0"/>
              <a:endCxn id="67" idx="5"/>
            </p:cNvCxnSpPr>
            <p:nvPr/>
          </p:nvCxnSpPr>
          <p:spPr>
            <a:xfrm flipH="1" flipV="1">
              <a:off x="4090222" y="1462456"/>
              <a:ext cx="1184023" cy="16349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C8FFF5DC-B4F6-9640-D247-0F6F47ABBBE6}"/>
                </a:ext>
              </a:extLst>
            </p:cNvPr>
            <p:cNvCxnSpPr>
              <a:stCxn id="47" idx="7"/>
              <a:endCxn id="67" idx="4"/>
            </p:cNvCxnSpPr>
            <p:nvPr/>
          </p:nvCxnSpPr>
          <p:spPr>
            <a:xfrm flipV="1">
              <a:off x="2262928" y="1584723"/>
              <a:ext cx="1061239" cy="5251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D103F83A-15BE-B807-6F1C-BE2BAA6E21BF}"/>
                </a:ext>
              </a:extLst>
            </p:cNvPr>
            <p:cNvCxnSpPr>
              <a:stCxn id="35" idx="0"/>
              <a:endCxn id="67" idx="4"/>
            </p:cNvCxnSpPr>
            <p:nvPr/>
          </p:nvCxnSpPr>
          <p:spPr>
            <a:xfrm flipH="1" flipV="1">
              <a:off x="3324167" y="1584723"/>
              <a:ext cx="1892478" cy="40569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6D4CA629-C032-CC46-2FEC-9759A9965129}"/>
                </a:ext>
              </a:extLst>
            </p:cNvPr>
            <p:cNvCxnSpPr>
              <a:stCxn id="47" idx="4"/>
              <a:endCxn id="46" idx="0"/>
            </p:cNvCxnSpPr>
            <p:nvPr/>
          </p:nvCxnSpPr>
          <p:spPr>
            <a:xfrm flipH="1">
              <a:off x="1434202" y="2822445"/>
              <a:ext cx="3446" cy="536933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5" name="Title 194">
            <a:extLst>
              <a:ext uri="{FF2B5EF4-FFF2-40B4-BE49-F238E27FC236}">
                <a16:creationId xmlns:a16="http://schemas.microsoft.com/office/drawing/2014/main" id="{154C35FC-CBE7-27AC-BB6E-EA8E7107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9108"/>
          </a:xfrm>
        </p:spPr>
        <p:txBody>
          <a:bodyPr>
            <a:normAutofit/>
          </a:bodyPr>
          <a:lstStyle/>
          <a:p>
            <a:r>
              <a:rPr lang="en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è ora: architettura generale</a:t>
            </a:r>
          </a:p>
        </p:txBody>
      </p:sp>
    </p:spTree>
    <p:extLst>
      <p:ext uri="{BB962C8B-B14F-4D97-AF65-F5344CB8AC3E}">
        <p14:creationId xmlns:p14="http://schemas.microsoft.com/office/powerpoint/2010/main" val="1219613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4A6C-73AB-16AC-FD84-33318D8C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9218"/>
          </a:xfrm>
        </p:spPr>
        <p:txBody>
          <a:bodyPr/>
          <a:lstStyle/>
          <a:p>
            <a:r>
              <a:rPr lang="en-IT">
                <a:latin typeface="Times New Roman" panose="02020603050405020304" pitchFamily="18" charset="0"/>
                <a:cs typeface="Times New Roman" panose="02020603050405020304" pitchFamily="18" charset="0"/>
              </a:rPr>
              <a:t>Interoperabilità con DB pubblici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F1900-EEBB-E955-1BB8-8A5EE9F4E812}"/>
              </a:ext>
            </a:extLst>
          </p:cNvPr>
          <p:cNvGrpSpPr/>
          <p:nvPr/>
        </p:nvGrpSpPr>
        <p:grpSpPr>
          <a:xfrm>
            <a:off x="2851958" y="2177143"/>
            <a:ext cx="6159520" cy="3786335"/>
            <a:chOff x="270525" y="441406"/>
            <a:chExt cx="11258056" cy="60351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F1979C3-B205-23A0-F80E-8790628E4AAE}"/>
                </a:ext>
              </a:extLst>
            </p:cNvPr>
            <p:cNvSpPr/>
            <p:nvPr/>
          </p:nvSpPr>
          <p:spPr>
            <a:xfrm>
              <a:off x="4434767" y="3097445"/>
              <a:ext cx="1678956" cy="834886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IdP</a:t>
              </a:r>
            </a:p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GODiVA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CB7832D-5EBB-A8E6-0EAF-A55B634100F6}"/>
                </a:ext>
              </a:extLst>
            </p:cNvPr>
            <p:cNvSpPr/>
            <p:nvPr/>
          </p:nvSpPr>
          <p:spPr>
            <a:xfrm>
              <a:off x="10534668" y="550735"/>
              <a:ext cx="993913" cy="728869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BI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F9EECED-55EB-990F-F175-AB668B623D9A}"/>
                </a:ext>
              </a:extLst>
            </p:cNvPr>
            <p:cNvSpPr/>
            <p:nvPr/>
          </p:nvSpPr>
          <p:spPr>
            <a:xfrm>
              <a:off x="8911726" y="5160951"/>
              <a:ext cx="1881806" cy="83488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Contabilità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DA86D0-F45B-3664-0A06-673E5CF48AE1}"/>
                </a:ext>
              </a:extLst>
            </p:cNvPr>
            <p:cNvSpPr/>
            <p:nvPr/>
          </p:nvSpPr>
          <p:spPr>
            <a:xfrm>
              <a:off x="4692819" y="1371914"/>
              <a:ext cx="1563755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Missioni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258D974-6D69-C3AE-9B19-AA88151CEAA0}"/>
                </a:ext>
              </a:extLst>
            </p:cNvPr>
            <p:cNvSpPr/>
            <p:nvPr/>
          </p:nvSpPr>
          <p:spPr>
            <a:xfrm>
              <a:off x="8269359" y="1553815"/>
              <a:ext cx="1563755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Presenze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030C-3F78-9640-3551-7231D089F5A9}"/>
                </a:ext>
              </a:extLst>
            </p:cNvPr>
            <p:cNvSpPr/>
            <p:nvPr/>
          </p:nvSpPr>
          <p:spPr>
            <a:xfrm>
              <a:off x="9799983" y="3011556"/>
              <a:ext cx="1563755" cy="834887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Payroll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15275C2-FDBD-93CB-3890-81790CC65A4E}"/>
                </a:ext>
              </a:extLst>
            </p:cNvPr>
            <p:cNvCxnSpPr>
              <a:cxnSpLocks/>
              <a:stCxn id="4" idx="0"/>
              <a:endCxn id="7" idx="4"/>
            </p:cNvCxnSpPr>
            <p:nvPr/>
          </p:nvCxnSpPr>
          <p:spPr>
            <a:xfrm flipV="1">
              <a:off x="5274245" y="2206801"/>
              <a:ext cx="200451" cy="8906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4F27B24-93EA-D8C1-B619-A9E6ACCD7657}"/>
                </a:ext>
              </a:extLst>
            </p:cNvPr>
            <p:cNvCxnSpPr>
              <a:cxnSpLocks/>
              <a:stCxn id="4" idx="7"/>
              <a:endCxn id="8" idx="3"/>
            </p:cNvCxnSpPr>
            <p:nvPr/>
          </p:nvCxnSpPr>
          <p:spPr>
            <a:xfrm flipV="1">
              <a:off x="5867846" y="2266435"/>
              <a:ext cx="2630520" cy="9532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D4355D3-D93F-9685-F577-FC1882163757}"/>
                </a:ext>
              </a:extLst>
            </p:cNvPr>
            <p:cNvCxnSpPr>
              <a:cxnSpLocks/>
              <a:stCxn id="4" idx="6"/>
              <a:endCxn id="9" idx="2"/>
            </p:cNvCxnSpPr>
            <p:nvPr/>
          </p:nvCxnSpPr>
          <p:spPr>
            <a:xfrm flipV="1">
              <a:off x="6113723" y="3429000"/>
              <a:ext cx="3686260" cy="85888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B19F095-EAFD-F9D9-D04B-7EA024F7E2F9}"/>
                </a:ext>
              </a:extLst>
            </p:cNvPr>
            <p:cNvCxnSpPr>
              <a:stCxn id="8" idx="5"/>
              <a:endCxn id="9" idx="0"/>
            </p:cNvCxnSpPr>
            <p:nvPr/>
          </p:nvCxnSpPr>
          <p:spPr>
            <a:xfrm>
              <a:off x="9604107" y="2266436"/>
              <a:ext cx="977754" cy="7451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0E89B00-B8E3-4E91-6B38-48402FDA4D42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6256574" y="1789358"/>
              <a:ext cx="2012785" cy="1819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6F3B7D4-5BCC-E340-C704-D41C1F6987D3}"/>
                </a:ext>
              </a:extLst>
            </p:cNvPr>
            <p:cNvCxnSpPr>
              <a:cxnSpLocks/>
              <a:stCxn id="9" idx="4"/>
              <a:endCxn id="6" idx="7"/>
            </p:cNvCxnSpPr>
            <p:nvPr/>
          </p:nvCxnSpPr>
          <p:spPr>
            <a:xfrm flipH="1">
              <a:off x="10517948" y="3846443"/>
              <a:ext cx="63913" cy="14367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08CDB03-F424-9E65-58BD-400BE560ED4E}"/>
                </a:ext>
              </a:extLst>
            </p:cNvPr>
            <p:cNvCxnSpPr>
              <a:stCxn id="7" idx="5"/>
              <a:endCxn id="9" idx="1"/>
            </p:cNvCxnSpPr>
            <p:nvPr/>
          </p:nvCxnSpPr>
          <p:spPr>
            <a:xfrm>
              <a:off x="6027567" y="2084535"/>
              <a:ext cx="4001423" cy="10492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B60477F-EB48-6604-CA84-DB18FA53FAA4}"/>
                </a:ext>
              </a:extLst>
            </p:cNvPr>
            <p:cNvCxnSpPr>
              <a:cxnSpLocks/>
              <a:stCxn id="7" idx="5"/>
              <a:endCxn id="6" idx="1"/>
            </p:cNvCxnSpPr>
            <p:nvPr/>
          </p:nvCxnSpPr>
          <p:spPr>
            <a:xfrm>
              <a:off x="6027567" y="2084535"/>
              <a:ext cx="3159743" cy="31986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E04189-15BC-750E-E107-7BA1CB880C3D}"/>
                </a:ext>
              </a:extLst>
            </p:cNvPr>
            <p:cNvSpPr/>
            <p:nvPr/>
          </p:nvSpPr>
          <p:spPr>
            <a:xfrm>
              <a:off x="671498" y="4565056"/>
              <a:ext cx="1789039" cy="728869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Integratori acquisti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4C60A93-6FB3-7348-D645-697C9388E792}"/>
                </a:ext>
              </a:extLst>
            </p:cNvPr>
            <p:cNvCxnSpPr>
              <a:cxnSpLocks/>
              <a:stCxn id="4" idx="2"/>
              <a:endCxn id="18" idx="7"/>
            </p:cNvCxnSpPr>
            <p:nvPr/>
          </p:nvCxnSpPr>
          <p:spPr>
            <a:xfrm flipH="1">
              <a:off x="2198537" y="3514888"/>
              <a:ext cx="2236230" cy="1156909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FA57F35-6B41-6F67-3DD2-4297579F2AF6}"/>
                </a:ext>
              </a:extLst>
            </p:cNvPr>
            <p:cNvSpPr/>
            <p:nvPr/>
          </p:nvSpPr>
          <p:spPr>
            <a:xfrm>
              <a:off x="1746488" y="5538777"/>
              <a:ext cx="1789039" cy="728869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Libro firma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71FE5EF-8565-9C4F-EC78-564361E115BA}"/>
                </a:ext>
              </a:extLst>
            </p:cNvPr>
            <p:cNvSpPr/>
            <p:nvPr/>
          </p:nvSpPr>
          <p:spPr>
            <a:xfrm>
              <a:off x="4434767" y="5641699"/>
              <a:ext cx="1563755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Ciclo acquisti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048461-2955-8CF1-8C8B-0044F5F8678D}"/>
                </a:ext>
              </a:extLst>
            </p:cNvPr>
            <p:cNvCxnSpPr>
              <a:cxnSpLocks/>
              <a:stCxn id="4" idx="4"/>
              <a:endCxn id="21" idx="0"/>
            </p:cNvCxnSpPr>
            <p:nvPr/>
          </p:nvCxnSpPr>
          <p:spPr>
            <a:xfrm flipH="1">
              <a:off x="5216644" y="3932331"/>
              <a:ext cx="57601" cy="17093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C51E2B8-0718-4FC1-4892-A6FAF92ED0E3}"/>
                </a:ext>
              </a:extLst>
            </p:cNvPr>
            <p:cNvCxnSpPr>
              <a:stCxn id="21" idx="6"/>
              <a:endCxn id="6" idx="2"/>
            </p:cNvCxnSpPr>
            <p:nvPr/>
          </p:nvCxnSpPr>
          <p:spPr>
            <a:xfrm flipV="1">
              <a:off x="5998522" y="5578395"/>
              <a:ext cx="2913204" cy="4807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8FBF612-A10C-C234-BCB9-CA13A616312A}"/>
                </a:ext>
              </a:extLst>
            </p:cNvPr>
            <p:cNvCxnSpPr>
              <a:cxnSpLocks/>
              <a:stCxn id="4" idx="3"/>
              <a:endCxn id="20" idx="0"/>
            </p:cNvCxnSpPr>
            <p:nvPr/>
          </p:nvCxnSpPr>
          <p:spPr>
            <a:xfrm flipH="1">
              <a:off x="2641008" y="3810065"/>
              <a:ext cx="2039636" cy="172871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227A646-D003-EBAB-90CE-B7E02CCC8E42}"/>
                </a:ext>
              </a:extLst>
            </p:cNvPr>
            <p:cNvCxnSpPr>
              <a:cxnSpLocks/>
              <a:stCxn id="21" idx="2"/>
              <a:endCxn id="20" idx="6"/>
            </p:cNvCxnSpPr>
            <p:nvPr/>
          </p:nvCxnSpPr>
          <p:spPr>
            <a:xfrm flipH="1" flipV="1">
              <a:off x="3535527" y="5903212"/>
              <a:ext cx="899240" cy="155931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C373ED-C661-AF83-634E-D6063C91DF89}"/>
                </a:ext>
              </a:extLst>
            </p:cNvPr>
            <p:cNvSpPr/>
            <p:nvPr/>
          </p:nvSpPr>
          <p:spPr>
            <a:xfrm>
              <a:off x="652324" y="3359378"/>
              <a:ext cx="1563755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FdP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2FB9CC-3E9C-AAAE-3D9F-F9A03060D7A1}"/>
                </a:ext>
              </a:extLst>
            </p:cNvPr>
            <p:cNvSpPr/>
            <p:nvPr/>
          </p:nvSpPr>
          <p:spPr>
            <a:xfrm>
              <a:off x="270525" y="1987558"/>
              <a:ext cx="2334245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Reclutamento</a:t>
              </a:r>
            </a:p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Associazioni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6F583B-EAAE-B68C-5A11-0E4F4076337D}"/>
                </a:ext>
              </a:extLst>
            </p:cNvPr>
            <p:cNvSpPr/>
            <p:nvPr/>
          </p:nvSpPr>
          <p:spPr>
            <a:xfrm>
              <a:off x="6256574" y="441406"/>
              <a:ext cx="1948068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Warehouse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C200A4A-8D9C-8655-5039-1B5316862A5B}"/>
                </a:ext>
              </a:extLst>
            </p:cNvPr>
            <p:cNvSpPr/>
            <p:nvPr/>
          </p:nvSpPr>
          <p:spPr>
            <a:xfrm>
              <a:off x="2240802" y="749836"/>
              <a:ext cx="2166729" cy="834887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Documentale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016FBB0-B536-3570-A6EA-0759923AABC1}"/>
                </a:ext>
              </a:extLst>
            </p:cNvPr>
            <p:cNvCxnSpPr>
              <a:cxnSpLocks/>
              <a:stCxn id="4" idx="2"/>
              <a:endCxn id="27" idx="6"/>
            </p:cNvCxnSpPr>
            <p:nvPr/>
          </p:nvCxnSpPr>
          <p:spPr>
            <a:xfrm flipH="1" flipV="1">
              <a:off x="2604770" y="2405002"/>
              <a:ext cx="1829996" cy="11098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9D21E5A-FDDF-078B-ED4E-53F3CE4E93CF}"/>
                </a:ext>
              </a:extLst>
            </p:cNvPr>
            <p:cNvCxnSpPr>
              <a:cxnSpLocks/>
              <a:stCxn id="4" idx="2"/>
              <a:endCxn id="26" idx="6"/>
            </p:cNvCxnSpPr>
            <p:nvPr/>
          </p:nvCxnSpPr>
          <p:spPr>
            <a:xfrm flipH="1">
              <a:off x="2216079" y="3514888"/>
              <a:ext cx="2218688" cy="2619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9E021CC-E574-6F13-22A5-11F07CB390ED}"/>
                </a:ext>
              </a:extLst>
            </p:cNvPr>
            <p:cNvSpPr/>
            <p:nvPr/>
          </p:nvSpPr>
          <p:spPr>
            <a:xfrm>
              <a:off x="6323916" y="4239608"/>
              <a:ext cx="1785328" cy="83488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Gestionale ricerca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9FA9A5A-7866-6EF4-F1A2-DAF233C9FC7C}"/>
                </a:ext>
              </a:extLst>
            </p:cNvPr>
            <p:cNvCxnSpPr>
              <a:stCxn id="21" idx="0"/>
              <a:endCxn id="28" idx="4"/>
            </p:cNvCxnSpPr>
            <p:nvPr/>
          </p:nvCxnSpPr>
          <p:spPr>
            <a:xfrm flipV="1">
              <a:off x="5216645" y="1276293"/>
              <a:ext cx="2013963" cy="43654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72C0591-6239-28B8-81AD-78C074833043}"/>
                </a:ext>
              </a:extLst>
            </p:cNvPr>
            <p:cNvCxnSpPr>
              <a:cxnSpLocks/>
              <a:stCxn id="4" idx="5"/>
              <a:endCxn id="32" idx="1"/>
            </p:cNvCxnSpPr>
            <p:nvPr/>
          </p:nvCxnSpPr>
          <p:spPr>
            <a:xfrm>
              <a:off x="5867846" y="3810065"/>
              <a:ext cx="717525" cy="5518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46C9261-5DC5-E236-1196-610A966FDEDA}"/>
                </a:ext>
              </a:extLst>
            </p:cNvPr>
            <p:cNvCxnSpPr>
              <a:cxnSpLocks/>
              <a:stCxn id="4" idx="7"/>
              <a:endCxn id="28" idx="4"/>
            </p:cNvCxnSpPr>
            <p:nvPr/>
          </p:nvCxnSpPr>
          <p:spPr>
            <a:xfrm flipV="1">
              <a:off x="5867846" y="1276292"/>
              <a:ext cx="1362763" cy="19434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92585AE-8978-D985-69B4-A8E588A6FFA1}"/>
                </a:ext>
              </a:extLst>
            </p:cNvPr>
            <p:cNvCxnSpPr>
              <a:stCxn id="7" idx="7"/>
              <a:endCxn id="28" idx="3"/>
            </p:cNvCxnSpPr>
            <p:nvPr/>
          </p:nvCxnSpPr>
          <p:spPr>
            <a:xfrm flipV="1">
              <a:off x="6027567" y="1154027"/>
              <a:ext cx="514295" cy="3401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B064D39-891D-9423-B35F-E0E4C25308E8}"/>
                </a:ext>
              </a:extLst>
            </p:cNvPr>
            <p:cNvCxnSpPr>
              <a:stCxn id="8" idx="1"/>
              <a:endCxn id="28" idx="5"/>
            </p:cNvCxnSpPr>
            <p:nvPr/>
          </p:nvCxnSpPr>
          <p:spPr>
            <a:xfrm flipH="1" flipV="1">
              <a:off x="7919354" y="1154027"/>
              <a:ext cx="579012" cy="5220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695E26-4B79-8517-B7E7-E9EA993F49DB}"/>
                </a:ext>
              </a:extLst>
            </p:cNvPr>
            <p:cNvCxnSpPr>
              <a:cxnSpLocks/>
              <a:stCxn id="6" idx="0"/>
              <a:endCxn id="28" idx="4"/>
            </p:cNvCxnSpPr>
            <p:nvPr/>
          </p:nvCxnSpPr>
          <p:spPr>
            <a:xfrm flipH="1" flipV="1">
              <a:off x="7230608" y="1276293"/>
              <a:ext cx="2622021" cy="3884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B3F2628-5C49-90F0-233D-50DABD80D2B6}"/>
                </a:ext>
              </a:extLst>
            </p:cNvPr>
            <p:cNvCxnSpPr>
              <a:stCxn id="28" idx="6"/>
              <a:endCxn id="5" idx="2"/>
            </p:cNvCxnSpPr>
            <p:nvPr/>
          </p:nvCxnSpPr>
          <p:spPr>
            <a:xfrm>
              <a:off x="8204642" y="858850"/>
              <a:ext cx="2330026" cy="563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CD84804-53D8-0CC4-DD11-8B281E8EB278}"/>
                </a:ext>
              </a:extLst>
            </p:cNvPr>
            <p:cNvCxnSpPr>
              <a:cxnSpLocks/>
              <a:stCxn id="4" idx="0"/>
              <a:endCxn id="29" idx="5"/>
            </p:cNvCxnSpPr>
            <p:nvPr/>
          </p:nvCxnSpPr>
          <p:spPr>
            <a:xfrm flipH="1" flipV="1">
              <a:off x="4090222" y="1462456"/>
              <a:ext cx="1184023" cy="16349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AC551CE-74CE-33D3-0E20-C062DDAD916B}"/>
                </a:ext>
              </a:extLst>
            </p:cNvPr>
            <p:cNvCxnSpPr>
              <a:stCxn id="27" idx="7"/>
              <a:endCxn id="29" idx="4"/>
            </p:cNvCxnSpPr>
            <p:nvPr/>
          </p:nvCxnSpPr>
          <p:spPr>
            <a:xfrm flipV="1">
              <a:off x="2262928" y="1584723"/>
              <a:ext cx="1061239" cy="5251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5C547D3-D9BE-4BD4-B27E-9C0C938A5F27}"/>
                </a:ext>
              </a:extLst>
            </p:cNvPr>
            <p:cNvCxnSpPr>
              <a:stCxn id="21" idx="0"/>
              <a:endCxn id="29" idx="4"/>
            </p:cNvCxnSpPr>
            <p:nvPr/>
          </p:nvCxnSpPr>
          <p:spPr>
            <a:xfrm flipH="1" flipV="1">
              <a:off x="3324167" y="1584723"/>
              <a:ext cx="1892478" cy="40569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70E24FD-54CF-6BB6-6923-85A2890F5534}"/>
                </a:ext>
              </a:extLst>
            </p:cNvPr>
            <p:cNvCxnSpPr>
              <a:stCxn id="27" idx="4"/>
              <a:endCxn id="26" idx="0"/>
            </p:cNvCxnSpPr>
            <p:nvPr/>
          </p:nvCxnSpPr>
          <p:spPr>
            <a:xfrm flipH="1">
              <a:off x="1434202" y="2822445"/>
              <a:ext cx="3446" cy="536933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5316CFA3-257C-0311-8EF6-23077AB793EC}"/>
              </a:ext>
            </a:extLst>
          </p:cNvPr>
          <p:cNvSpPr/>
          <p:nvPr/>
        </p:nvSpPr>
        <p:spPr>
          <a:xfrm>
            <a:off x="2000674" y="1799162"/>
            <a:ext cx="1060174" cy="55412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SPID CIE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892D999-A531-6733-0684-585B3338C0E8}"/>
              </a:ext>
            </a:extLst>
          </p:cNvPr>
          <p:cNvSpPr/>
          <p:nvPr/>
        </p:nvSpPr>
        <p:spPr>
          <a:xfrm>
            <a:off x="1030797" y="3554498"/>
            <a:ext cx="1060174" cy="55412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8E82A1-D7D3-41E8-91D5-F3861AA8FF36}"/>
              </a:ext>
            </a:extLst>
          </p:cNvPr>
          <p:cNvSpPr/>
          <p:nvPr/>
        </p:nvSpPr>
        <p:spPr>
          <a:xfrm>
            <a:off x="9522972" y="2996089"/>
            <a:ext cx="1060174" cy="55412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INAD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B1B437A-F21C-7623-9C50-57BD986B9998}"/>
              </a:ext>
            </a:extLst>
          </p:cNvPr>
          <p:cNvCxnSpPr>
            <a:stCxn id="44" idx="5"/>
            <a:endCxn id="4" idx="1"/>
          </p:cNvCxnSpPr>
          <p:nvPr/>
        </p:nvCxnSpPr>
        <p:spPr>
          <a:xfrm>
            <a:off x="2905589" y="2272134"/>
            <a:ext cx="2359239" cy="16480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3477F9E-26C6-E30D-71A1-E2625076835F}"/>
              </a:ext>
            </a:extLst>
          </p:cNvPr>
          <p:cNvCxnSpPr>
            <a:stCxn id="47" idx="2"/>
            <a:endCxn id="4" idx="6"/>
          </p:cNvCxnSpPr>
          <p:nvPr/>
        </p:nvCxnSpPr>
        <p:spPr>
          <a:xfrm flipH="1">
            <a:off x="6048895" y="3273150"/>
            <a:ext cx="3474077" cy="832227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3CEC3A9D-E71E-7284-DC6D-AF67B7E953BF}"/>
              </a:ext>
            </a:extLst>
          </p:cNvPr>
          <p:cNvSpPr/>
          <p:nvPr/>
        </p:nvSpPr>
        <p:spPr>
          <a:xfrm>
            <a:off x="9673105" y="5652670"/>
            <a:ext cx="1060174" cy="55412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pagoPA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4BA3613-C922-4259-08E1-B6856F29C46A}"/>
              </a:ext>
            </a:extLst>
          </p:cNvPr>
          <p:cNvCxnSpPr>
            <a:cxnSpLocks/>
            <a:stCxn id="54" idx="2"/>
            <a:endCxn id="6" idx="5"/>
          </p:cNvCxnSpPr>
          <p:nvPr/>
        </p:nvCxnSpPr>
        <p:spPr>
          <a:xfrm flipH="1" flipV="1">
            <a:off x="8458539" y="5585160"/>
            <a:ext cx="1214566" cy="344571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0083D2A9-E9D6-1BBD-B84E-3C912ED709A5}"/>
              </a:ext>
            </a:extLst>
          </p:cNvPr>
          <p:cNvSpPr/>
          <p:nvPr/>
        </p:nvSpPr>
        <p:spPr>
          <a:xfrm>
            <a:off x="1146139" y="5255995"/>
            <a:ext cx="1060174" cy="55412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BDNCP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AC70E65-2C65-B3BB-74B5-E85F7951ED52}"/>
              </a:ext>
            </a:extLst>
          </p:cNvPr>
          <p:cNvSpPr/>
          <p:nvPr/>
        </p:nvSpPr>
        <p:spPr>
          <a:xfrm>
            <a:off x="9918048" y="4531660"/>
            <a:ext cx="1330196" cy="65168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ANPR</a:t>
            </a:r>
          </a:p>
          <a:p>
            <a:pPr algn="ctr"/>
            <a:r>
              <a:rPr lang="en-IT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ANIS</a:t>
            </a:r>
          </a:p>
          <a:p>
            <a:pPr algn="ctr"/>
            <a:r>
              <a:rPr lang="en-IT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ANIST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2C2A8D1-1060-0140-817B-184C33B01DEF}"/>
              </a:ext>
            </a:extLst>
          </p:cNvPr>
          <p:cNvCxnSpPr>
            <a:stCxn id="59" idx="2"/>
            <a:endCxn id="4" idx="6"/>
          </p:cNvCxnSpPr>
          <p:nvPr/>
        </p:nvCxnSpPr>
        <p:spPr>
          <a:xfrm flipH="1" flipV="1">
            <a:off x="6048895" y="4105377"/>
            <a:ext cx="3869153" cy="752125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5B5B0AC-E304-A1CA-5E2F-150009647CCC}"/>
              </a:ext>
            </a:extLst>
          </p:cNvPr>
          <p:cNvCxnSpPr>
            <a:cxnSpLocks/>
            <a:stCxn id="18" idx="3"/>
            <a:endCxn id="58" idx="6"/>
          </p:cNvCxnSpPr>
          <p:nvPr/>
        </p:nvCxnSpPr>
        <p:spPr>
          <a:xfrm flipH="1">
            <a:off x="2206313" y="5154536"/>
            <a:ext cx="1008371" cy="3785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192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58821-3DC5-8ADF-426A-321B52B2D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FBF5D4E-35F5-56CA-3C36-20BF0C0B4FB7}"/>
              </a:ext>
            </a:extLst>
          </p:cNvPr>
          <p:cNvSpPr/>
          <p:nvPr/>
        </p:nvSpPr>
        <p:spPr>
          <a:xfrm>
            <a:off x="4927678" y="3542660"/>
            <a:ext cx="1339145" cy="708907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IdP</a:t>
            </a:r>
          </a:p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GODiVA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A56E81-A9CA-AE0B-5687-69821FF377DE}"/>
              </a:ext>
            </a:extLst>
          </p:cNvPr>
          <p:cNvSpPr/>
          <p:nvPr/>
        </p:nvSpPr>
        <p:spPr>
          <a:xfrm>
            <a:off x="9792995" y="1380234"/>
            <a:ext cx="792751" cy="618887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C44B70-FE2C-DD14-5E76-942196BA1C39}"/>
              </a:ext>
            </a:extLst>
          </p:cNvPr>
          <p:cNvSpPr/>
          <p:nvPr/>
        </p:nvSpPr>
        <p:spPr>
          <a:xfrm>
            <a:off x="9952905" y="5980242"/>
            <a:ext cx="1500940" cy="708907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Contabilità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0AC6CA-E9EC-21FC-067A-F04D5DD06E7D}"/>
              </a:ext>
            </a:extLst>
          </p:cNvPr>
          <p:cNvSpPr/>
          <p:nvPr/>
        </p:nvSpPr>
        <p:spPr>
          <a:xfrm>
            <a:off x="5395143" y="2095574"/>
            <a:ext cx="1247260" cy="708907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Missioni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320E56-D5C8-ECC6-120D-CF0849A1D8DE}"/>
              </a:ext>
            </a:extLst>
          </p:cNvPr>
          <p:cNvSpPr/>
          <p:nvPr/>
        </p:nvSpPr>
        <p:spPr>
          <a:xfrm>
            <a:off x="8888302" y="2258199"/>
            <a:ext cx="1247260" cy="708907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Presenze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526DE6-1724-592A-BFBD-B29E4B72DA01}"/>
              </a:ext>
            </a:extLst>
          </p:cNvPr>
          <p:cNvSpPr/>
          <p:nvPr/>
        </p:nvSpPr>
        <p:spPr>
          <a:xfrm>
            <a:off x="10067380" y="4008318"/>
            <a:ext cx="1247260" cy="708907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Payroll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93398A-D1DE-BF45-554E-ED97BE105850}"/>
              </a:ext>
            </a:extLst>
          </p:cNvPr>
          <p:cNvCxnSpPr>
            <a:cxnSpLocks/>
            <a:stCxn id="4" idx="0"/>
            <a:endCxn id="8" idx="4"/>
          </p:cNvCxnSpPr>
          <p:nvPr/>
        </p:nvCxnSpPr>
        <p:spPr>
          <a:xfrm flipV="1">
            <a:off x="5597251" y="2804481"/>
            <a:ext cx="421522" cy="738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AAF9E3-EBC0-B307-2636-D339431FF708}"/>
              </a:ext>
            </a:extLst>
          </p:cNvPr>
          <p:cNvCxnSpPr>
            <a:cxnSpLocks/>
            <a:stCxn id="4" idx="7"/>
            <a:endCxn id="9" idx="3"/>
          </p:cNvCxnSpPr>
          <p:nvPr/>
        </p:nvCxnSpPr>
        <p:spPr>
          <a:xfrm flipV="1">
            <a:off x="6070710" y="2863289"/>
            <a:ext cx="3000249" cy="7831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4517B8-27D5-00C5-04AA-06FD71EDDCB2}"/>
              </a:ext>
            </a:extLst>
          </p:cNvPr>
          <p:cNvCxnSpPr>
            <a:cxnSpLocks/>
            <a:stCxn id="4" idx="6"/>
            <a:endCxn id="10" idx="2"/>
          </p:cNvCxnSpPr>
          <p:nvPr/>
        </p:nvCxnSpPr>
        <p:spPr>
          <a:xfrm>
            <a:off x="6266823" y="3897114"/>
            <a:ext cx="3800557" cy="465658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8D4FE0-3D1E-3A7A-0011-3B8087B5057A}"/>
              </a:ext>
            </a:extLst>
          </p:cNvPr>
          <p:cNvCxnSpPr>
            <a:stCxn id="9" idx="5"/>
            <a:endCxn id="10" idx="0"/>
          </p:cNvCxnSpPr>
          <p:nvPr/>
        </p:nvCxnSpPr>
        <p:spPr>
          <a:xfrm>
            <a:off x="9952905" y="2863289"/>
            <a:ext cx="738105" cy="1145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1A32DC-1C4E-D642-5C65-F6644099504A}"/>
              </a:ext>
            </a:extLst>
          </p:cNvPr>
          <p:cNvCxnSpPr>
            <a:stCxn id="8" idx="6"/>
            <a:endCxn id="9" idx="2"/>
          </p:cNvCxnSpPr>
          <p:nvPr/>
        </p:nvCxnSpPr>
        <p:spPr>
          <a:xfrm>
            <a:off x="6642403" y="2450028"/>
            <a:ext cx="2245899" cy="1626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31CE05-44A4-2C0F-0D3D-E6650766420C}"/>
              </a:ext>
            </a:extLst>
          </p:cNvPr>
          <p:cNvCxnSpPr>
            <a:cxnSpLocks/>
            <a:stCxn id="10" idx="4"/>
            <a:endCxn id="7" idx="0"/>
          </p:cNvCxnSpPr>
          <p:nvPr/>
        </p:nvCxnSpPr>
        <p:spPr>
          <a:xfrm>
            <a:off x="10691010" y="4717225"/>
            <a:ext cx="12365" cy="12630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B906A3-6A22-AF8B-1A06-0858C9C5CDA7}"/>
              </a:ext>
            </a:extLst>
          </p:cNvPr>
          <p:cNvCxnSpPr>
            <a:stCxn id="8" idx="5"/>
            <a:endCxn id="10" idx="1"/>
          </p:cNvCxnSpPr>
          <p:nvPr/>
        </p:nvCxnSpPr>
        <p:spPr>
          <a:xfrm>
            <a:off x="6459746" y="2700664"/>
            <a:ext cx="3790291" cy="14114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96D510-E618-2C24-B0BC-87294E012AEB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6459746" y="2700664"/>
            <a:ext cx="4243629" cy="32795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120719EF-6333-D8BE-4950-D2022C7B83CC}"/>
              </a:ext>
            </a:extLst>
          </p:cNvPr>
          <p:cNvSpPr/>
          <p:nvPr/>
        </p:nvSpPr>
        <p:spPr>
          <a:xfrm>
            <a:off x="3027271" y="5084114"/>
            <a:ext cx="1426948" cy="750932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Integratori acquisti (Ubuy)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00FB6F-1A18-D4F3-5A06-3273B17FAE28}"/>
              </a:ext>
            </a:extLst>
          </p:cNvPr>
          <p:cNvCxnSpPr>
            <a:cxnSpLocks/>
            <a:stCxn id="10" idx="1"/>
            <a:endCxn id="51" idx="5"/>
          </p:cNvCxnSpPr>
          <p:nvPr/>
        </p:nvCxnSpPr>
        <p:spPr>
          <a:xfrm flipH="1" flipV="1">
            <a:off x="7707006" y="1892492"/>
            <a:ext cx="2543031" cy="2219643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58CA3D69-6AB9-26DA-C28A-C9D5B7F65996}"/>
              </a:ext>
            </a:extLst>
          </p:cNvPr>
          <p:cNvSpPr/>
          <p:nvPr/>
        </p:nvSpPr>
        <p:spPr>
          <a:xfrm>
            <a:off x="551923" y="5748011"/>
            <a:ext cx="1426948" cy="618887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Libro firma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51AB1D6-9AB7-49AD-73A4-09BC38F44963}"/>
              </a:ext>
            </a:extLst>
          </p:cNvPr>
          <p:cNvSpPr/>
          <p:nvPr/>
        </p:nvSpPr>
        <p:spPr>
          <a:xfrm>
            <a:off x="4954049" y="5998647"/>
            <a:ext cx="1247260" cy="708907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Ciclo acquisti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A981284-27A1-233A-408B-AF567454AF4B}"/>
              </a:ext>
            </a:extLst>
          </p:cNvPr>
          <p:cNvCxnSpPr>
            <a:cxnSpLocks/>
            <a:stCxn id="4" idx="4"/>
            <a:endCxn id="35" idx="0"/>
          </p:cNvCxnSpPr>
          <p:nvPr/>
        </p:nvCxnSpPr>
        <p:spPr>
          <a:xfrm flipH="1">
            <a:off x="5577679" y="4251567"/>
            <a:ext cx="19572" cy="1747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A3B9410-0845-8456-10C5-DCB868764397}"/>
              </a:ext>
            </a:extLst>
          </p:cNvPr>
          <p:cNvCxnSpPr>
            <a:stCxn id="35" idx="6"/>
            <a:endCxn id="7" idx="2"/>
          </p:cNvCxnSpPr>
          <p:nvPr/>
        </p:nvCxnSpPr>
        <p:spPr>
          <a:xfrm flipV="1">
            <a:off x="6201309" y="6334696"/>
            <a:ext cx="3751596" cy="184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160923F-3A2F-51F4-412D-5764CD7A82EA}"/>
              </a:ext>
            </a:extLst>
          </p:cNvPr>
          <p:cNvCxnSpPr>
            <a:cxnSpLocks/>
            <a:stCxn id="4" idx="3"/>
            <a:endCxn id="34" idx="0"/>
          </p:cNvCxnSpPr>
          <p:nvPr/>
        </p:nvCxnSpPr>
        <p:spPr>
          <a:xfrm flipH="1">
            <a:off x="1265397" y="4147750"/>
            <a:ext cx="3858394" cy="160026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73AAD52-F7AC-0436-EB7A-907E435B7A4D}"/>
              </a:ext>
            </a:extLst>
          </p:cNvPr>
          <p:cNvCxnSpPr>
            <a:cxnSpLocks/>
            <a:stCxn id="35" idx="2"/>
            <a:endCxn id="34" idx="6"/>
          </p:cNvCxnSpPr>
          <p:nvPr/>
        </p:nvCxnSpPr>
        <p:spPr>
          <a:xfrm flipH="1" flipV="1">
            <a:off x="1978871" y="6057455"/>
            <a:ext cx="2975178" cy="29564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2E1F34E1-65F2-D57B-357A-F1149C28EFFA}"/>
              </a:ext>
            </a:extLst>
          </p:cNvPr>
          <p:cNvSpPr/>
          <p:nvPr/>
        </p:nvSpPr>
        <p:spPr>
          <a:xfrm>
            <a:off x="2437860" y="3965825"/>
            <a:ext cx="1247260" cy="708907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FdP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745D877-D1FB-9FF5-B332-7CC3690BF4A4}"/>
              </a:ext>
            </a:extLst>
          </p:cNvPr>
          <p:cNvSpPr/>
          <p:nvPr/>
        </p:nvSpPr>
        <p:spPr>
          <a:xfrm>
            <a:off x="551923" y="2785804"/>
            <a:ext cx="1861808" cy="708907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Reclutamento</a:t>
            </a:r>
          </a:p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Associazioni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BF2BDE5-BFD7-E567-8289-3EF51E4BFCD0}"/>
              </a:ext>
            </a:extLst>
          </p:cNvPr>
          <p:cNvSpPr/>
          <p:nvPr/>
        </p:nvSpPr>
        <p:spPr>
          <a:xfrm>
            <a:off x="6380762" y="1287402"/>
            <a:ext cx="1553791" cy="708907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Data Warehouse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9B967E0-A956-8CC8-D23C-58E623C06B4A}"/>
              </a:ext>
            </a:extLst>
          </p:cNvPr>
          <p:cNvSpPr/>
          <p:nvPr/>
        </p:nvSpPr>
        <p:spPr>
          <a:xfrm>
            <a:off x="1466398" y="1722443"/>
            <a:ext cx="1728196" cy="708907"/>
          </a:xfrm>
          <a:prstGeom prst="ellipse">
            <a:avLst/>
          </a:prstGeom>
          <a:pattFill prst="dkDnDiag">
            <a:fgClr>
              <a:schemeClr val="accent4"/>
            </a:fgClr>
            <a:bgClr>
              <a:srgbClr val="FFC000"/>
            </a:bgClr>
          </a:patt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Documentale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0AD6A4C-CCF2-768C-BB16-C5172C99A65A}"/>
              </a:ext>
            </a:extLst>
          </p:cNvPr>
          <p:cNvCxnSpPr>
            <a:cxnSpLocks/>
            <a:stCxn id="4" idx="2"/>
            <a:endCxn id="47" idx="6"/>
          </p:cNvCxnSpPr>
          <p:nvPr/>
        </p:nvCxnSpPr>
        <p:spPr>
          <a:xfrm flipH="1" flipV="1">
            <a:off x="2413731" y="3140258"/>
            <a:ext cx="2513947" cy="7568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7F54C28-B759-B9C8-65BD-3A6A9EEBCE3F}"/>
              </a:ext>
            </a:extLst>
          </p:cNvPr>
          <p:cNvCxnSpPr>
            <a:cxnSpLocks/>
            <a:stCxn id="4" idx="2"/>
            <a:endCxn id="46" idx="6"/>
          </p:cNvCxnSpPr>
          <p:nvPr/>
        </p:nvCxnSpPr>
        <p:spPr>
          <a:xfrm flipH="1">
            <a:off x="3685120" y="3897114"/>
            <a:ext cx="1242558" cy="4231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A3756254-977F-8ACE-D8C8-F6386F7A00A5}"/>
              </a:ext>
            </a:extLst>
          </p:cNvPr>
          <p:cNvSpPr/>
          <p:nvPr/>
        </p:nvSpPr>
        <p:spPr>
          <a:xfrm>
            <a:off x="6324997" y="4603650"/>
            <a:ext cx="1423988" cy="708907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Gestionale ricerca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329FC38-6B64-6C6A-99BF-00B02453F189}"/>
              </a:ext>
            </a:extLst>
          </p:cNvPr>
          <p:cNvCxnSpPr>
            <a:stCxn id="35" idx="0"/>
            <a:endCxn id="51" idx="4"/>
          </p:cNvCxnSpPr>
          <p:nvPr/>
        </p:nvCxnSpPr>
        <p:spPr>
          <a:xfrm flipV="1">
            <a:off x="5577679" y="1996309"/>
            <a:ext cx="1579979" cy="40023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EF09D21-C17A-678D-E493-C5052DA26048}"/>
              </a:ext>
            </a:extLst>
          </p:cNvPr>
          <p:cNvCxnSpPr>
            <a:cxnSpLocks/>
            <a:stCxn id="4" idx="5"/>
            <a:endCxn id="90" idx="1"/>
          </p:cNvCxnSpPr>
          <p:nvPr/>
        </p:nvCxnSpPr>
        <p:spPr>
          <a:xfrm>
            <a:off x="6070710" y="4147750"/>
            <a:ext cx="462825" cy="5597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1EF27C5-9BDF-40B9-6183-BDC2E9F70201}"/>
              </a:ext>
            </a:extLst>
          </p:cNvPr>
          <p:cNvCxnSpPr>
            <a:cxnSpLocks/>
            <a:stCxn id="4" idx="7"/>
            <a:endCxn id="51" idx="4"/>
          </p:cNvCxnSpPr>
          <p:nvPr/>
        </p:nvCxnSpPr>
        <p:spPr>
          <a:xfrm flipV="1">
            <a:off x="6070710" y="1996309"/>
            <a:ext cx="1086948" cy="1650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6938F223-519C-0AAB-4E39-07B944376AAA}"/>
              </a:ext>
            </a:extLst>
          </p:cNvPr>
          <p:cNvCxnSpPr>
            <a:stCxn id="8" idx="7"/>
            <a:endCxn id="51" idx="3"/>
          </p:cNvCxnSpPr>
          <p:nvPr/>
        </p:nvCxnSpPr>
        <p:spPr>
          <a:xfrm flipV="1">
            <a:off x="6459746" y="1892492"/>
            <a:ext cx="148563" cy="306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5C5621F8-FFDB-BBF5-29FA-073612ADE6F7}"/>
              </a:ext>
            </a:extLst>
          </p:cNvPr>
          <p:cNvCxnSpPr>
            <a:stCxn id="9" idx="1"/>
            <a:endCxn id="51" idx="5"/>
          </p:cNvCxnSpPr>
          <p:nvPr/>
        </p:nvCxnSpPr>
        <p:spPr>
          <a:xfrm flipH="1" flipV="1">
            <a:off x="7707006" y="1892492"/>
            <a:ext cx="1363953" cy="4695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BDEF3F60-C28E-0ABA-6E69-80D856FE358B}"/>
              </a:ext>
            </a:extLst>
          </p:cNvPr>
          <p:cNvCxnSpPr>
            <a:cxnSpLocks/>
            <a:stCxn id="7" idx="0"/>
            <a:endCxn id="51" idx="4"/>
          </p:cNvCxnSpPr>
          <p:nvPr/>
        </p:nvCxnSpPr>
        <p:spPr>
          <a:xfrm flipH="1" flipV="1">
            <a:off x="7157658" y="1996309"/>
            <a:ext cx="3545717" cy="39839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577071B8-AAD2-B8B0-B1A0-3EAE0BBB1F59}"/>
              </a:ext>
            </a:extLst>
          </p:cNvPr>
          <p:cNvCxnSpPr>
            <a:stCxn id="51" idx="6"/>
            <a:endCxn id="5" idx="2"/>
          </p:cNvCxnSpPr>
          <p:nvPr/>
        </p:nvCxnSpPr>
        <p:spPr>
          <a:xfrm>
            <a:off x="7934553" y="1641856"/>
            <a:ext cx="1858443" cy="478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83F39005-71E5-8F83-66CA-628EBB43D84F}"/>
              </a:ext>
            </a:extLst>
          </p:cNvPr>
          <p:cNvCxnSpPr>
            <a:cxnSpLocks/>
            <a:stCxn id="4" idx="0"/>
            <a:endCxn id="67" idx="5"/>
          </p:cNvCxnSpPr>
          <p:nvPr/>
        </p:nvCxnSpPr>
        <p:spPr>
          <a:xfrm flipH="1" flipV="1">
            <a:off x="2941506" y="2327533"/>
            <a:ext cx="2655745" cy="12151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3973E72F-8DBB-B158-B1D5-8504BFEE213C}"/>
              </a:ext>
            </a:extLst>
          </p:cNvPr>
          <p:cNvCxnSpPr>
            <a:stCxn id="47" idx="7"/>
            <a:endCxn id="67" idx="4"/>
          </p:cNvCxnSpPr>
          <p:nvPr/>
        </p:nvCxnSpPr>
        <p:spPr>
          <a:xfrm flipV="1">
            <a:off x="2141076" y="2431350"/>
            <a:ext cx="189420" cy="458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4E78B022-0CA6-6DF7-D0D2-795A8A03F95E}"/>
              </a:ext>
            </a:extLst>
          </p:cNvPr>
          <p:cNvCxnSpPr>
            <a:stCxn id="35" idx="0"/>
            <a:endCxn id="67" idx="4"/>
          </p:cNvCxnSpPr>
          <p:nvPr/>
        </p:nvCxnSpPr>
        <p:spPr>
          <a:xfrm flipH="1" flipV="1">
            <a:off x="2330496" y="2431350"/>
            <a:ext cx="3247183" cy="35672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FEE2746B-C8FE-D90A-2B29-9FAC4ABC3968}"/>
              </a:ext>
            </a:extLst>
          </p:cNvPr>
          <p:cNvCxnSpPr>
            <a:cxnSpLocks/>
            <a:stCxn id="47" idx="5"/>
            <a:endCxn id="46" idx="1"/>
          </p:cNvCxnSpPr>
          <p:nvPr/>
        </p:nvCxnSpPr>
        <p:spPr>
          <a:xfrm>
            <a:off x="2141076" y="3390894"/>
            <a:ext cx="479441" cy="678748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Title 194">
            <a:extLst>
              <a:ext uri="{FF2B5EF4-FFF2-40B4-BE49-F238E27FC236}">
                <a16:creationId xmlns:a16="http://schemas.microsoft.com/office/drawing/2014/main" id="{57C43789-8EC8-FA37-AEB7-033D4431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9108"/>
          </a:xfrm>
        </p:spPr>
        <p:txBody>
          <a:bodyPr>
            <a:normAutofit/>
          </a:bodyPr>
          <a:lstStyle/>
          <a:p>
            <a:r>
              <a:rPr lang="en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Ipotesi (studio di fattibilità in corso)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543182-30C2-46BF-8141-237CEC3405B5}"/>
              </a:ext>
            </a:extLst>
          </p:cNvPr>
          <p:cNvCxnSpPr>
            <a:cxnSpLocks/>
            <a:stCxn id="35" idx="1"/>
            <a:endCxn id="30" idx="6"/>
          </p:cNvCxnSpPr>
          <p:nvPr/>
        </p:nvCxnSpPr>
        <p:spPr>
          <a:xfrm flipH="1" flipV="1">
            <a:off x="4454219" y="5459580"/>
            <a:ext cx="682487" cy="64288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FB3EB80-411E-E4FD-AF3C-A52DDE98BE20}"/>
              </a:ext>
            </a:extLst>
          </p:cNvPr>
          <p:cNvCxnSpPr>
            <a:cxnSpLocks/>
            <a:stCxn id="4" idx="3"/>
            <a:endCxn id="30" idx="7"/>
          </p:cNvCxnSpPr>
          <p:nvPr/>
        </p:nvCxnSpPr>
        <p:spPr>
          <a:xfrm flipH="1">
            <a:off x="4245247" y="4147750"/>
            <a:ext cx="878544" cy="1046335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40EDE828-0CCB-7427-90EC-9DDDE970F998}"/>
              </a:ext>
            </a:extLst>
          </p:cNvPr>
          <p:cNvSpPr/>
          <p:nvPr/>
        </p:nvSpPr>
        <p:spPr>
          <a:xfrm>
            <a:off x="8233424" y="5071679"/>
            <a:ext cx="1500940" cy="827805"/>
          </a:xfrm>
          <a:prstGeom prst="ellipse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Timesheet</a:t>
            </a:r>
          </a:p>
          <a:p>
            <a:pPr algn="ctr"/>
            <a:r>
              <a:rPr lang="en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</a:t>
            </a:r>
          </a:p>
          <a:p>
            <a:pPr algn="ctr"/>
            <a:r>
              <a:rPr lang="en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PJ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C636593-E866-9286-B102-255B38370937}"/>
              </a:ext>
            </a:extLst>
          </p:cNvPr>
          <p:cNvCxnSpPr>
            <a:stCxn id="60" idx="5"/>
            <a:endCxn id="7" idx="1"/>
          </p:cNvCxnSpPr>
          <p:nvPr/>
        </p:nvCxnSpPr>
        <p:spPr>
          <a:xfrm>
            <a:off x="9514556" y="5778255"/>
            <a:ext cx="658157" cy="30580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2603551-AB4E-DDC2-9BEA-94D0EE9E0D95}"/>
              </a:ext>
            </a:extLst>
          </p:cNvPr>
          <p:cNvCxnSpPr>
            <a:cxnSpLocks/>
            <a:stCxn id="90" idx="5"/>
            <a:endCxn id="60" idx="2"/>
          </p:cNvCxnSpPr>
          <p:nvPr/>
        </p:nvCxnSpPr>
        <p:spPr>
          <a:xfrm>
            <a:off x="7540447" y="5208740"/>
            <a:ext cx="692977" cy="27684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Arc 99">
            <a:extLst>
              <a:ext uri="{FF2B5EF4-FFF2-40B4-BE49-F238E27FC236}">
                <a16:creationId xmlns:a16="http://schemas.microsoft.com/office/drawing/2014/main" id="{3814DB27-84D7-4DB2-A40D-B3C6B0BD721C}"/>
              </a:ext>
            </a:extLst>
          </p:cNvPr>
          <p:cNvSpPr/>
          <p:nvPr/>
        </p:nvSpPr>
        <p:spPr>
          <a:xfrm rot="16200000" flipH="1">
            <a:off x="4512715" y="-6944645"/>
            <a:ext cx="11387143" cy="15171540"/>
          </a:xfrm>
          <a:prstGeom prst="arc">
            <a:avLst>
              <a:gd name="adj1" fmla="val 17022242"/>
              <a:gd name="adj2" fmla="val 21397872"/>
            </a:avLst>
          </a:prstGeom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F165474-1266-6556-C262-185C58820B16}"/>
              </a:ext>
            </a:extLst>
          </p:cNvPr>
          <p:cNvCxnSpPr>
            <a:stCxn id="46" idx="6"/>
            <a:endCxn id="90" idx="2"/>
          </p:cNvCxnSpPr>
          <p:nvPr/>
        </p:nvCxnSpPr>
        <p:spPr>
          <a:xfrm>
            <a:off x="3685120" y="4320279"/>
            <a:ext cx="2639877" cy="6378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88E4A85-1C76-DFF4-1CC1-042E31B75480}"/>
              </a:ext>
            </a:extLst>
          </p:cNvPr>
          <p:cNvCxnSpPr>
            <a:cxnSpLocks/>
            <a:stCxn id="8" idx="5"/>
            <a:endCxn id="60" idx="1"/>
          </p:cNvCxnSpPr>
          <p:nvPr/>
        </p:nvCxnSpPr>
        <p:spPr>
          <a:xfrm>
            <a:off x="6459746" y="2700664"/>
            <a:ext cx="1993486" cy="24922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E044074-F094-D7C4-3722-3661065FEDC9}"/>
              </a:ext>
            </a:extLst>
          </p:cNvPr>
          <p:cNvCxnSpPr>
            <a:cxnSpLocks/>
            <a:stCxn id="9" idx="4"/>
            <a:endCxn id="60" idx="0"/>
          </p:cNvCxnSpPr>
          <p:nvPr/>
        </p:nvCxnSpPr>
        <p:spPr>
          <a:xfrm flipH="1">
            <a:off x="8983894" y="2967106"/>
            <a:ext cx="528038" cy="210457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993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61E5F-67DB-B68A-306B-7560B035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Scopi principali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094DD-9CAF-CDFE-8464-22F1F8753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Migliore operatività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Adattamento di processi amministrativi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Connessioni automatiche tra le procedure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 flessibilità</a:t>
            </a:r>
          </a:p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Conservare il cuore del sistema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Centralizzazione dei ruoli per l’autorizzazione</a:t>
            </a:r>
          </a:p>
          <a:p>
            <a:pPr lvl="2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perazioni sui dati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Visibilità dei dati</a:t>
            </a:r>
          </a:p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Disponibilità di dati affidabili in BI per 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Monitoraggio</a:t>
            </a:r>
          </a:p>
          <a:p>
            <a:pPr lvl="1"/>
            <a:r>
              <a:rPr lang="en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Supporto a decisioni strategiche</a:t>
            </a:r>
          </a:p>
          <a:p>
            <a:pPr lvl="1">
              <a:buFont typeface="Wingdings" pitchFamily="2" charset="2"/>
              <a:buChar char="Ø"/>
            </a:pPr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Centralità della Data Warehouse per la correlazione dei dati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otenziamento delle connessioni da applicativi</a:t>
            </a:r>
          </a:p>
          <a:p>
            <a:pPr lvl="1"/>
            <a:endParaRPr lang="en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E0344-E012-B52C-A7D0-BF04FC78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97" y="1865705"/>
            <a:ext cx="4741290" cy="312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3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91E808B-CC27-01EF-535F-3B33DD32B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 b="4934"/>
          <a:stretch/>
        </p:blipFill>
        <p:spPr bwMode="auto">
          <a:xfrm>
            <a:off x="3223646" y="10"/>
            <a:ext cx="896835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1AE49-AFF3-F309-AED1-05C2F87E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6" y="365125"/>
            <a:ext cx="4386073" cy="1899912"/>
          </a:xfrm>
        </p:spPr>
        <p:txBody>
          <a:bodyPr>
            <a:normAutofit/>
          </a:bodyPr>
          <a:lstStyle/>
          <a:p>
            <a:r>
              <a:rPr lang="en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buon governo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3B303-D939-1984-A2BE-2C241ADA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143117"/>
            <a:ext cx="6182532" cy="3980780"/>
          </a:xfrm>
        </p:spPr>
        <p:txBody>
          <a:bodyPr>
            <a:normAutofit/>
          </a:bodyPr>
          <a:lstStyle/>
          <a:p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Tutto molto bello ma…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Abbiamo perso persone 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Sviluppo e infrastruttura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UTD necessita rinforzi</a:t>
            </a:r>
          </a:p>
          <a:p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Tutto è da inquadrare nella riorganizzazione dei processi</a:t>
            </a:r>
          </a:p>
          <a:p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Raggiungere l’obiettivo richiede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Rafforzamento (richiede tempo)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Organizzazione interna ma anche esterna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Sforzo di prioritizzazione delle richieste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Supporto da parte dei destinatari dei prodotti</a:t>
            </a:r>
          </a:p>
        </p:txBody>
      </p:sp>
    </p:spTree>
    <p:extLst>
      <p:ext uri="{BB962C8B-B14F-4D97-AF65-F5344CB8AC3E}">
        <p14:creationId xmlns:p14="http://schemas.microsoft.com/office/powerpoint/2010/main" val="3069518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3C869-059E-3EB4-3314-6FEB2F6A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ora?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80F01-BEBC-37E6-8ED8-60FEACA62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1982"/>
          <a:stretch>
            <a:fillRect/>
          </a:stretch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7A0D2-EFAE-E633-D405-2822465B6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Dobbiamo fare delle scelte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Cosa prendiamo e cosa no?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Insieme alle altre direzioni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Elaborare un piano di lavoro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Cineca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Lavorare sull’integrazione</a:t>
            </a:r>
          </a:p>
          <a:p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Pensare al dopo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Adattare la architettura?</a:t>
            </a:r>
          </a:p>
          <a:p>
            <a:endParaRPr lang="en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4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4B9C8-AB55-5140-9474-C3C89D096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Alcune considerazioni per il futuro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C54D9-35E1-CA05-8FB9-13B33620D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Siamo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ancora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sofferenza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il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personale</a:t>
            </a:r>
            <a:endParaRPr lang="en-GB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Reclutamento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tecnologi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problematico</a:t>
            </a:r>
            <a:endParaRPr lang="en-GB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Incrementare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CTER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nei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prossimi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due anni per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sviluppo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Competenze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sulle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quali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investire</a:t>
            </a:r>
            <a:endParaRPr lang="en-GB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Ingegneria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processo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IA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uolo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nei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processi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analisi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sviluppo</a:t>
            </a:r>
            <a:endParaRPr lang="en-GB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Collaborazione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ambito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CCR per IA</a:t>
            </a:r>
          </a:p>
          <a:p>
            <a:pPr lvl="2"/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Studio </a:t>
            </a:r>
            <a:r>
              <a:rPr lang="en-GB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use case</a:t>
            </a:r>
          </a:p>
          <a:p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Governare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interazioni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processi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</a:p>
          <a:p>
            <a:pPr lvl="1"/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Normativa</a:t>
            </a:r>
            <a:endParaRPr lang="en-GB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21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8CBC3-F5B7-A82B-E158-C490713B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337"/>
            <a:ext cx="10515600" cy="802105"/>
          </a:xfrm>
        </p:spPr>
        <p:txBody>
          <a:bodyPr anchor="b">
            <a:normAutofit/>
          </a:bodyPr>
          <a:lstStyle/>
          <a:p>
            <a:r>
              <a:rPr lang="en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Dalla plenaria di dicembre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5527E-A627-3001-75C6-46CC8C17D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3158"/>
            <a:ext cx="10515600" cy="4973805"/>
          </a:xfrm>
        </p:spPr>
        <p:txBody>
          <a:bodyPr>
            <a:normAutofit fontScale="92500" lnSpcReduction="20000"/>
          </a:bodyPr>
          <a:lstStyle/>
          <a:p>
            <a:r>
              <a:rPr lang="en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Necessità di più momenti di comunicazione</a:t>
            </a:r>
          </a:p>
          <a:p>
            <a:pPr lvl="1"/>
            <a:r>
              <a:rPr lang="en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Plenarie più frequenti</a:t>
            </a:r>
          </a:p>
          <a:p>
            <a:pPr lvl="2"/>
            <a:r>
              <a:rPr lang="en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Riprendiamo una volta al mese</a:t>
            </a:r>
          </a:p>
          <a:p>
            <a:pPr lvl="3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Fatto!</a:t>
            </a:r>
          </a:p>
          <a:p>
            <a:pPr lvl="3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Minute regolari</a:t>
            </a:r>
          </a:p>
          <a:p>
            <a:pPr lvl="2"/>
            <a:r>
              <a:rPr lang="en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 funzionando?</a:t>
            </a:r>
          </a:p>
          <a:p>
            <a:pPr lvl="1"/>
            <a:r>
              <a:rPr lang="en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Preparazione calendario per il resto dell’anno</a:t>
            </a:r>
          </a:p>
          <a:p>
            <a:pPr lvl="1"/>
            <a:r>
              <a:rPr lang="en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Feedback?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Punto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discussione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dicembre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Governance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degli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applicativi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Considerazioni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sull’impegno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personale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Progetti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grande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rilievo</a:t>
            </a:r>
          </a:p>
          <a:p>
            <a:pPr lvl="2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ordinaria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programmata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Supporto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amministrativo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di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processo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Richiesto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DSI</a:t>
            </a:r>
          </a:p>
          <a:p>
            <a:pPr lvl="1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Questioni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riguardanti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personale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attrarre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mantenere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persone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Miglior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coordinamento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nella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pianificazione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Nuove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b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0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DE0D-3E6D-2459-43ED-F3B3D75F1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033463"/>
          </a:xfrm>
        </p:spPr>
        <p:txBody>
          <a:bodyPr anchor="b">
            <a:normAutofit/>
          </a:bodyPr>
          <a:lstStyle/>
          <a:p>
            <a:r>
              <a:rPr lang="en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 della plenaria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0885037-F063-6C9F-1FE8-BB4F41A4C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1" r="1" b="13855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AF709-1048-E80E-1167-2DEC43C55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874520"/>
            <a:ext cx="5991225" cy="449294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 la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struttura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dicembre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Prima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mattina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interventi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Poi solo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discussione</a:t>
            </a:r>
            <a:endParaRPr lang="en-GB" sz="16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Argomenti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Documentazione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API e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interoperabilità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Organizzazione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pianificazione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progetti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DSI</a:t>
            </a:r>
          </a:p>
          <a:p>
            <a:pPr lvl="1"/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Architettura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sistema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verso il future</a:t>
            </a:r>
          </a:p>
          <a:p>
            <a:pPr lvl="1"/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Argomenti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trattati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scorso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anno: aggiornamenti</a:t>
            </a:r>
          </a:p>
          <a:p>
            <a:pPr lvl="1"/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Discussione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spazio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dedicati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altri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contributi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GB" sz="16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87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0618F15-CC94-953A-B076-CA696595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9"/>
          <a:stretch>
            <a:fillRect/>
          </a:stretch>
        </p:blipFill>
        <p:spPr bwMode="auto">
          <a:xfrm>
            <a:off x="3306518" y="1587"/>
            <a:ext cx="4846883" cy="6856413"/>
          </a:xfrm>
          <a:custGeom>
            <a:avLst/>
            <a:gdLst/>
            <a:ahLst/>
            <a:cxnLst/>
            <a:rect l="l" t="t" r="r" b="b"/>
            <a:pathLst>
              <a:path w="5110407" h="6856413">
                <a:moveTo>
                  <a:pt x="121782" y="0"/>
                </a:moveTo>
                <a:lnTo>
                  <a:pt x="4731440" y="0"/>
                </a:lnTo>
                <a:lnTo>
                  <a:pt x="4775629" y="179775"/>
                </a:lnTo>
                <a:cubicBezTo>
                  <a:pt x="5052916" y="1415453"/>
                  <a:pt x="5165791" y="2739148"/>
                  <a:pt x="5084710" y="4108260"/>
                </a:cubicBezTo>
                <a:cubicBezTo>
                  <a:pt x="5038379" y="4890611"/>
                  <a:pt x="4930907" y="5650759"/>
                  <a:pt x="4768709" y="6381464"/>
                </a:cubicBezTo>
                <a:lnTo>
                  <a:pt x="4653290" y="6856413"/>
                </a:lnTo>
                <a:lnTo>
                  <a:pt x="0" y="6856413"/>
                </a:lnTo>
                <a:lnTo>
                  <a:pt x="21062" y="6803488"/>
                </a:lnTo>
                <a:cubicBezTo>
                  <a:pt x="355644" y="5917239"/>
                  <a:pt x="573134" y="4914171"/>
                  <a:pt x="636462" y="3844830"/>
                </a:cubicBezTo>
                <a:cubicBezTo>
                  <a:pt x="713862" y="2537857"/>
                  <a:pt x="550895" y="1302013"/>
                  <a:pt x="203879" y="23692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79B460-5EA3-32C1-83C1-31162A0D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2" y="485775"/>
            <a:ext cx="2438651" cy="5719762"/>
          </a:xfrm>
        </p:spPr>
        <p:txBody>
          <a:bodyPr>
            <a:normAutofit/>
          </a:bodyPr>
          <a:lstStyle/>
          <a:p>
            <a:r>
              <a:rPr lang="en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C90EA-95F0-4EFC-3497-7AB20A792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6925" y="485774"/>
            <a:ext cx="3292475" cy="5719763"/>
          </a:xfrm>
        </p:spPr>
        <p:txBody>
          <a:bodyPr anchor="ctr">
            <a:normAutofit/>
          </a:bodyPr>
          <a:lstStyle/>
          <a:p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Nuove persone</a:t>
            </a:r>
          </a:p>
          <a:p>
            <a:pPr lvl="1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2 CTER (AC)</a:t>
            </a:r>
          </a:p>
          <a:p>
            <a:pPr lvl="2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Andrea</a:t>
            </a:r>
          </a:p>
          <a:p>
            <a:pPr lvl="2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Gabriele</a:t>
            </a:r>
          </a:p>
          <a:p>
            <a:pPr lvl="1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1 CTER TI</a:t>
            </a:r>
          </a:p>
          <a:p>
            <a:pPr lvl="2"/>
            <a:r>
              <a:rPr lang="en-GB" sz="17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n corso</a:t>
            </a:r>
          </a:p>
          <a:p>
            <a:pPr lvl="1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1 CTER TD</a:t>
            </a:r>
          </a:p>
          <a:p>
            <a:pPr lvl="2"/>
            <a:r>
              <a:rPr lang="en-GB" sz="17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rocedura avviata</a:t>
            </a:r>
          </a:p>
          <a:p>
            <a:pPr lvl="1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2 tecnologi (AC)</a:t>
            </a:r>
          </a:p>
          <a:p>
            <a:pPr lvl="2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Concorso deserto!</a:t>
            </a:r>
          </a:p>
          <a:p>
            <a:pPr lvl="1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Borse</a:t>
            </a:r>
          </a:p>
          <a:p>
            <a:pPr lvl="2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Giorgiana (AC)</a:t>
            </a:r>
          </a:p>
          <a:p>
            <a:pPr lvl="2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1 in corso (AC)</a:t>
            </a:r>
          </a:p>
          <a:p>
            <a:pPr lvl="2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1 da bandire (CNAF)</a:t>
            </a:r>
          </a:p>
          <a:p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Collaborazione con ITS</a:t>
            </a:r>
          </a:p>
          <a:p>
            <a:pPr lvl="1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Ottima esperienza!</a:t>
            </a:r>
          </a:p>
          <a:p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Contatti con università</a:t>
            </a:r>
          </a:p>
          <a:p>
            <a:pPr lvl="1"/>
            <a:r>
              <a:rPr lang="en-IT" sz="1700">
                <a:latin typeface="Times New Roman" panose="02020603050405020304" pitchFamily="18" charset="0"/>
                <a:cs typeface="Times New Roman" panose="02020603050405020304" pitchFamily="18" charset="0"/>
              </a:rPr>
              <a:t>Inutili ?</a:t>
            </a:r>
          </a:p>
        </p:txBody>
      </p:sp>
    </p:spTree>
    <p:extLst>
      <p:ext uri="{BB962C8B-B14F-4D97-AF65-F5344CB8AC3E}">
        <p14:creationId xmlns:p14="http://schemas.microsoft.com/office/powerpoint/2010/main" val="56158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F2E3-B9C9-2441-9EF0-7CB98D1C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620"/>
            <a:ext cx="10515600" cy="886159"/>
          </a:xfrm>
        </p:spPr>
        <p:txBody>
          <a:bodyPr/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Attività DSI (da dicembre)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40C07-2025-08CA-F0DF-38985579C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284"/>
            <a:ext cx="10515600" cy="5241591"/>
          </a:xfrm>
        </p:spPr>
        <p:txBody>
          <a:bodyPr>
            <a:normAutofit fontScale="92500" lnSpcReduction="10000"/>
          </a:bodyPr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Alcune delle attività principali in corso e in partenza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Manutenzione e aggiornamento continuo infrastruttura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Supporto continuo all’utenza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Supporto continuo e aggiornamento applicativi, ad esempio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RDA, VQR, preventivi/consuntivi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reclutamento</a:t>
            </a:r>
          </a:p>
          <a:p>
            <a:pPr lvl="3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Nuove borse da integrare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Nuovi applicativi normativa interna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Fatto, in test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Dematerializzazione documenti missione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Fatto, in produzione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Chiusura/apertura bilancio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</a:t>
            </a:r>
          </a:p>
          <a:p>
            <a:pPr lvl="1"/>
            <a:r>
              <a:rPr lang="en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intelligence (vedi seguito)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Dematerializzazione documenti delle UO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Supporto a INFN.Open</a:t>
            </a:r>
          </a:p>
          <a:p>
            <a:pPr lvl="1"/>
            <a:endParaRPr lang="en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62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62CFDE-812A-E251-C617-6A25D9B3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569" y="365125"/>
            <a:ext cx="5237229" cy="1287135"/>
          </a:xfrm>
        </p:spPr>
        <p:txBody>
          <a:bodyPr>
            <a:normAutofit/>
          </a:bodyPr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Acquisti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3511527-3510-BA75-CF7D-A7318E99C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r="45"/>
          <a:stretch>
            <a:fillRect/>
          </a:stretch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72B02C-E9FA-57A9-2C7E-BB955CA92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652260"/>
            <a:ext cx="5655016" cy="4840615"/>
          </a:xfrm>
        </p:spPr>
        <p:txBody>
          <a:bodyPr>
            <a:normAutofit/>
          </a:bodyPr>
          <a:lstStyle/>
          <a:p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RDA generalizzato per sopra soglia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 in uso in AC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Scambio di documenti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Tracciamento delle operazioni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Presentato alla riunione dei direttori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presentare ai RUP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Lavori in collaborazione con DAFC</a:t>
            </a:r>
          </a:p>
          <a:p>
            <a:pPr lvl="2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eneralizzazione per acquisti poliennali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per cassa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Necessità circolare per modalità uso?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funzione per tutti dal 1</a:t>
            </a:r>
            <a:r>
              <a:rPr lang="en-IT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luglio?</a:t>
            </a:r>
          </a:p>
          <a:p>
            <a:pPr lvl="2"/>
            <a:endParaRPr lang="en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4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E5217-6EC4-2F4B-BEC3-C8ABDC6B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96" y="402727"/>
            <a:ext cx="8466220" cy="1527843"/>
          </a:xfrm>
        </p:spPr>
        <p:txBody>
          <a:bodyPr>
            <a:normAutofit/>
          </a:bodyPr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Dematerializzazione missioni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E864A-2611-0518-576F-66B226792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96" y="2333287"/>
            <a:ext cx="6605337" cy="3843666"/>
          </a:xfrm>
        </p:spPr>
        <p:txBody>
          <a:bodyPr>
            <a:normAutofit/>
          </a:bodyPr>
          <a:lstStyle/>
          <a:p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Attiva da marzo in AC</a:t>
            </a:r>
          </a:p>
          <a:p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Presentazione circolare (30 maggio)</a:t>
            </a:r>
          </a:p>
          <a:p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UO pilota (Pi, LNF) dal 3 giugno</a:t>
            </a:r>
          </a:p>
          <a:p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Tutte le UO dal 16 giugno</a:t>
            </a:r>
          </a:p>
          <a:p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Disponibili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Manuale pratico per uffici missione e pagatori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Pillola per richiedenti rimborso</a:t>
            </a:r>
          </a:p>
          <a:p>
            <a:pPr lvl="1"/>
            <a:r>
              <a:rPr lang="en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 per certificazione in sezione non pagante</a:t>
            </a:r>
          </a:p>
          <a:p>
            <a:pPr lvl="1"/>
            <a:endParaRPr lang="en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09A26A1-2985-E43B-1ACC-64D941F23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/>
          <a:stretch>
            <a:fillRect/>
          </a:stretch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052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8BEA-CBF2-7571-FB82-4943675B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76630-0E1D-6225-2A08-74D355D2C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809583"/>
            <a:ext cx="5905500" cy="4351338"/>
          </a:xfrm>
        </p:spPr>
        <p:txBody>
          <a:bodyPr/>
          <a:lstStyle/>
          <a:p>
            <a:r>
              <a:rPr lang="en-IT" dirty="0"/>
              <a:t>Data warehouse </a:t>
            </a:r>
          </a:p>
          <a:p>
            <a:pPr lvl="1"/>
            <a:r>
              <a:rPr lang="en-IT" dirty="0"/>
              <a:t>Connessione a DB non relazionali</a:t>
            </a:r>
          </a:p>
          <a:p>
            <a:pPr lvl="1"/>
            <a:r>
              <a:rPr lang="en-IT" dirty="0"/>
              <a:t>Dati da RDA disponibili</a:t>
            </a:r>
          </a:p>
          <a:p>
            <a:pPr lvl="1"/>
            <a:r>
              <a:rPr lang="en-IT" dirty="0"/>
              <a:t>Generalizzazione RDA</a:t>
            </a:r>
          </a:p>
          <a:p>
            <a:pPr lvl="2"/>
            <a:r>
              <a:rPr lang="en-IT" dirty="0"/>
              <a:t>Permette cruscotti su acquisti</a:t>
            </a:r>
          </a:p>
          <a:p>
            <a:pPr lvl="2"/>
            <a:r>
              <a:rPr lang="en-IT" dirty="0"/>
              <a:t>Da preparare in parallelo ad RDA</a:t>
            </a:r>
          </a:p>
          <a:p>
            <a:pPr lvl="1"/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86267-BAD7-5530-DB1D-830E53E815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97" r="2416" b="1"/>
          <a:stretch/>
        </p:blipFill>
        <p:spPr>
          <a:xfrm>
            <a:off x="0" y="0"/>
            <a:ext cx="6060162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437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12579E-78CA-E01E-E7FD-CDAC4595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331304"/>
            <a:ext cx="5334197" cy="967409"/>
          </a:xfrm>
        </p:spPr>
        <p:txBody>
          <a:bodyPr anchor="ctr">
            <a:normAutofit/>
          </a:bodyPr>
          <a:lstStyle/>
          <a:p>
            <a:r>
              <a:rPr lang="en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Alcune esplorazioni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DFDE4-9B75-EE48-BF93-A5560F925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1630017"/>
            <a:ext cx="5334197" cy="4543801"/>
          </a:xfrm>
        </p:spPr>
        <p:txBody>
          <a:bodyPr anchor="ctr">
            <a:noAutofit/>
          </a:bodyPr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Presenze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CNR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Zucchetti</a:t>
            </a:r>
          </a:p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Missioni (prossimo passo)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Modulo Cineca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Prodotto in casa</a:t>
            </a:r>
          </a:p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Cineca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Zucchetti</a:t>
            </a:r>
          </a:p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Progetti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0C224-CFE9-62F9-DC8B-15C3A792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614" y="0"/>
            <a:ext cx="6022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3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75FEEB-B0B1-BB44-C4D5-47427F48C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A8E20-9179-E373-3882-C573AB5D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98" y="365125"/>
            <a:ext cx="5181601" cy="1325563"/>
          </a:xfrm>
        </p:spPr>
        <p:txBody>
          <a:bodyPr anchor="ctr">
            <a:normAutofit/>
          </a:bodyPr>
          <a:lstStyle/>
          <a:p>
            <a:r>
              <a:rPr lang="en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Altre esplorazioni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EC08B-D77C-048A-7EB4-CE795752B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9" y="1690688"/>
            <a:ext cx="6029325" cy="4351338"/>
          </a:xfrm>
        </p:spPr>
        <p:txBody>
          <a:bodyPr anchor="ctr">
            <a:noAutofit/>
          </a:bodyPr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Ruolo per IA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 di là delle mode)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Sviluppi classificazione prodotti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Chatbot per libro firma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attesa macchina in HPC bubble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Uso offerto da INFN Cloud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Elencazione use case</a:t>
            </a:r>
          </a:p>
          <a:p>
            <a:pPr lvl="2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imozione dati 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Avvio collaborazione con CCR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Studio prodotti esterni utilizzabili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Sviluppi su software pubblico dominio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lake?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95D09B-FA34-8BB8-A388-ECF518D13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0"/>
            <a:ext cx="6029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05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BFF1-F1FF-12CB-1D8D-9CA05337E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0719"/>
          </a:xfrm>
        </p:spPr>
        <p:txBody>
          <a:bodyPr/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Studio di fattibilità Cineca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2618C-A55C-6E21-3F34-CCCEE5D99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844"/>
            <a:ext cx="10515600" cy="4751119"/>
          </a:xfrm>
        </p:spPr>
        <p:txBody>
          <a:bodyPr>
            <a:normAutofit lnSpcReduction="10000"/>
          </a:bodyPr>
          <a:lstStyle/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Studio di fattibilità quasi terminato</a:t>
            </a:r>
          </a:p>
          <a:p>
            <a:pPr lvl="1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Partecipazione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massa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DSI</a:t>
            </a:r>
          </a:p>
          <a:p>
            <a:pPr lvl="1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l’integrazione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definite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API necessarie promesse</a:t>
            </a:r>
          </a:p>
          <a:p>
            <a:pPr lvl="2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entralità di Godiva affermata</a:t>
            </a:r>
          </a:p>
          <a:p>
            <a:pPr lvl="2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Forte richiesta per estrazione dei dati verso DWH</a:t>
            </a:r>
          </a:p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Attesa per il punto di vista Cineca sulla fattibilità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Perplessità interne sulla struttura della contabilità vs struttura INFN</a:t>
            </a:r>
          </a:p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Discussione in plenaria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Andrà presentato (prossima settimana) il nostro punto di vista</a:t>
            </a:r>
          </a:p>
          <a:p>
            <a:pPr lvl="1"/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Necessario incrementare compattezza del sistema</a:t>
            </a:r>
          </a:p>
          <a:p>
            <a:r>
              <a:rPr lang="en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Sostenibilità</a:t>
            </a:r>
          </a:p>
        </p:txBody>
      </p:sp>
    </p:spTree>
    <p:extLst>
      <p:ext uri="{BB962C8B-B14F-4D97-AF65-F5344CB8AC3E}">
        <p14:creationId xmlns:p14="http://schemas.microsoft.com/office/powerpoint/2010/main" val="515499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834</Words>
  <Application>Microsoft Macintosh PowerPoint</Application>
  <PresentationFormat>Widescreen</PresentationFormat>
  <Paragraphs>243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Times New Roman</vt:lpstr>
      <vt:lpstr>Wingdings</vt:lpstr>
      <vt:lpstr>Office Theme</vt:lpstr>
      <vt:lpstr>Introduzione plenaria</vt:lpstr>
      <vt:lpstr>Persone</vt:lpstr>
      <vt:lpstr>Attività DSI (da dicembre)</vt:lpstr>
      <vt:lpstr>Acquisti</vt:lpstr>
      <vt:lpstr>Dematerializzazione missioni</vt:lpstr>
      <vt:lpstr>Business Intelligence</vt:lpstr>
      <vt:lpstr>Alcune esplorazioni</vt:lpstr>
      <vt:lpstr>Altre esplorazioni</vt:lpstr>
      <vt:lpstr>Studio di fattibilità Cineca</vt:lpstr>
      <vt:lpstr>Come è ora: architettura generale</vt:lpstr>
      <vt:lpstr>Interoperabilità con DB pubblici</vt:lpstr>
      <vt:lpstr>Ipotesi (studio di fattibilità in corso)</vt:lpstr>
      <vt:lpstr>Scopi principali</vt:lpstr>
      <vt:lpstr>Il buon governo</vt:lpstr>
      <vt:lpstr>E ora?</vt:lpstr>
      <vt:lpstr>Alcune considerazioni per il futuro</vt:lpstr>
      <vt:lpstr>Dalla plenaria di dicembre</vt:lpstr>
      <vt:lpstr>Struttura della plenaria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Enrico Pasqualucci</dc:creator>
  <cp:lastModifiedBy>Enrico Pasqualucci</cp:lastModifiedBy>
  <cp:revision>3</cp:revision>
  <dcterms:created xsi:type="dcterms:W3CDTF">2024-11-24T18:06:54Z</dcterms:created>
  <dcterms:modified xsi:type="dcterms:W3CDTF">2025-06-03T15:37:10Z</dcterms:modified>
</cp:coreProperties>
</file>