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7" r:id="rId4"/>
    <p:sldId id="264" r:id="rId5"/>
    <p:sldId id="259" r:id="rId6"/>
    <p:sldId id="262" r:id="rId7"/>
    <p:sldId id="261" r:id="rId8"/>
    <p:sldId id="263" r:id="rId9"/>
    <p:sldId id="269" r:id="rId10"/>
    <p:sldId id="268" r:id="rId11"/>
    <p:sldId id="270" r:id="rId12"/>
    <p:sldId id="271" r:id="rId13"/>
    <p:sldId id="272" r:id="rId14"/>
    <p:sldId id="273" r:id="rId15"/>
    <p:sldId id="288" r:id="rId16"/>
    <p:sldId id="290" r:id="rId17"/>
    <p:sldId id="291" r:id="rId18"/>
    <p:sldId id="277" r:id="rId19"/>
    <p:sldId id="298" r:id="rId20"/>
    <p:sldId id="281" r:id="rId21"/>
    <p:sldId id="282" r:id="rId22"/>
    <p:sldId id="283" r:id="rId23"/>
    <p:sldId id="302" r:id="rId24"/>
    <p:sldId id="284" r:id="rId25"/>
    <p:sldId id="285" r:id="rId26"/>
    <p:sldId id="304" r:id="rId27"/>
    <p:sldId id="294" r:id="rId28"/>
    <p:sldId id="295" r:id="rId29"/>
    <p:sldId id="296" r:id="rId30"/>
    <p:sldId id="303" r:id="rId31"/>
    <p:sldId id="297" r:id="rId32"/>
    <p:sldId id="301" r:id="rId33"/>
    <p:sldId id="287" r:id="rId34"/>
    <p:sldId id="280" r:id="rId35"/>
    <p:sldId id="279" r:id="rId36"/>
    <p:sldId id="286" r:id="rId37"/>
    <p:sldId id="292" r:id="rId38"/>
    <p:sldId id="293" r:id="rId39"/>
    <p:sldId id="299" r:id="rId40"/>
    <p:sldId id="300" r:id="rId41"/>
    <p:sldId id="278" r:id="rId42"/>
    <p:sldId id="289" r:id="rId43"/>
    <p:sldId id="274" r:id="rId44"/>
    <p:sldId id="276" r:id="rId45"/>
    <p:sldId id="27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2F5597"/>
    <a:srgbClr val="C60000"/>
    <a:srgbClr val="757272"/>
    <a:srgbClr val="767171"/>
    <a:srgbClr val="E9781B"/>
    <a:srgbClr val="395D9B"/>
    <a:srgbClr val="EC7320"/>
    <a:srgbClr val="194392"/>
    <a:srgbClr val="056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C8613-EDFF-41FE-8137-833F869D2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F29F3-05C2-47DF-9A83-51A8E09DC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32186-6C9A-4E26-BD6A-133DE653D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5E7E2-BF76-495B-9450-AA265005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F0440-6150-4F9D-AD69-13D51EE3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5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D044-69E5-4071-BE4D-4ABA97E1B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735EB8-96A2-4625-90E7-51E20B805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D9F37-F596-4408-9D95-754C14FB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3C71C-CBB1-4016-A123-F37B71E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B74C5-888D-4BE5-A44E-CC348B97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8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C7DEBA-11D2-4F3E-92EA-F525C829C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574FE-9BF5-4552-A622-8F8BE0650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94FBF-10BB-4D4D-8191-5660923C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4E01A-DCF1-4822-B922-38F4FB91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7B6FF-AC41-4E32-8D0B-6BC9308DA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2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3FF7F-5AC2-4E0E-B258-CCF6ADD9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5F29C-ABD3-4E9E-BC69-AFEA18683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23C78-7C3F-4427-8D92-A257861C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6A172-3BA8-4D4F-A3D1-E76CC665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D46DC-131E-4EE4-A0E6-D36EBA73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72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B18F-E13F-439A-9150-A84B4F435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E1812-71AA-48BA-B57F-5D8C4BF25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3855A-5EDF-495C-AF14-682D4439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B106A-189E-4264-85CB-1133C28C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6F723-2F76-4CC6-84F2-D1DE706C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8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A58E-9CA9-4175-9F23-CB68CD74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16BB8-7258-4DE3-8D67-91773A6B1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A14BF-3450-4003-8628-451F2A607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7197F-88C0-45E0-AE9A-2C4DE9D9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726E0-B6AA-498B-AB5E-B5C54003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78B75-2595-4528-8B55-2567E7FC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5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25CA-33AD-4654-B631-BAA7FB90E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AE126-6B8B-423B-8F60-8CE9F447E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24DA1-DEB5-4922-AFB9-B10D4D66D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81967-29D0-4657-9A0D-5BC7E5CA8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26E5C-2C78-4AB6-9C32-CC18F6A65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C02A8-B63A-46BF-AF5A-7FBDBBC2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47D9B4-4F3A-4CB7-A5D8-2B34612A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AFB17-455F-40D2-B9DC-AC069679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52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58A3-BB7B-41DC-840D-68D18CF1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E5388-5BE3-48A3-BE3D-7024287DD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29139-7058-4ADE-BA9C-5C0288B0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E51FA-245B-479B-93C1-AEDE593F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5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9C888A-7A27-4FC3-8AEE-614DEF89A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37E014-6572-49C8-8DF8-45A858C0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F6758-A71D-41E0-A907-0812B76A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1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7664A-C015-4D46-B052-F9ECA683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B4FB8-F2CA-4632-98C1-323B01EF6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89A4A-707C-4938-94C5-5B7252D60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83C81-306F-4C33-AF17-93CB32AB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95874-4FB4-4CD9-83CB-93C31F56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27A4F-B627-49B0-89E8-42993A21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E93C-6F33-4C46-905C-DA9CC5EFD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BE8529-127B-43FD-9D18-233CBB02E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81E03-B76D-4766-B82E-612430ABC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F6B4-972A-46C9-87E4-B2DE82DB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3427A-0CEF-478F-BAC5-C0FC81D6D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FF90D-B6E7-4073-9BE9-38210706D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17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1">
                <a:lumMod val="5000"/>
                <a:lumOff val="95000"/>
              </a:schemeClr>
            </a:gs>
            <a:gs pos="6200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24E7D-9F72-44B4-8095-7CB7C2E3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949C1-45DA-4765-8B16-4B34F7EEE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4D139-4663-4FA5-BD96-C11EF1A8F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EB9E9-5371-4608-9BA9-5F6D32861838}" type="datetimeFigureOut">
              <a:rPr lang="en-US" smtClean="0"/>
              <a:t>11-Sep-25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C9EA1-FBB7-4C45-9C9D-F214ED71F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9F52D-BB32-4DA2-A47D-541888FCA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87C52-6419-4DCD-9933-D19F88314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0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C469E-429C-4167-A58A-93688F89D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8716" y="2095486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Magnetometry: from single measurements to network of magnetometers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38410-D9F9-4053-91B8-F29849241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49" y="609911"/>
            <a:ext cx="10983129" cy="869294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3rd General Meeting of COST Action COSMIC WISPers (CA21106)</a:t>
            </a:r>
          </a:p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9-12 September, 2025, Sofia, Bulgaria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8D45E-E289-49F5-9D4A-A77748B9A1E8}"/>
              </a:ext>
            </a:extLst>
          </p:cNvPr>
          <p:cNvSpPr txBox="1"/>
          <p:nvPr/>
        </p:nvSpPr>
        <p:spPr>
          <a:xfrm>
            <a:off x="6277047" y="4755958"/>
            <a:ext cx="46202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1" dirty="0">
                <a:solidFill>
                  <a:schemeClr val="bg2">
                    <a:lumMod val="50000"/>
                  </a:schemeClr>
                </a:solidFill>
              </a:rPr>
              <a:t>Boyan Benev</a:t>
            </a:r>
          </a:p>
          <a:p>
            <a:pPr algn="r"/>
            <a:r>
              <a:rPr lang="en-US" sz="2400" i="1" dirty="0">
                <a:solidFill>
                  <a:schemeClr val="bg2">
                    <a:lumMod val="50000"/>
                  </a:schemeClr>
                </a:solidFill>
              </a:rPr>
              <a:t>Benev Science &amp; Technology Ltd.</a:t>
            </a:r>
          </a:p>
          <a:p>
            <a:pPr algn="r"/>
            <a:r>
              <a:rPr lang="en-US" sz="2400" i="1" dirty="0">
                <a:solidFill>
                  <a:schemeClr val="bg2">
                    <a:lumMod val="50000"/>
                  </a:schemeClr>
                </a:solidFill>
              </a:rPr>
              <a:t>Institute of Astronomy and NAO, </a:t>
            </a:r>
          </a:p>
          <a:p>
            <a:pPr algn="r"/>
            <a:r>
              <a:rPr lang="en-US" sz="2400" i="1" dirty="0">
                <a:solidFill>
                  <a:schemeClr val="bg2">
                    <a:lumMod val="50000"/>
                  </a:schemeClr>
                </a:solidFill>
              </a:rPr>
              <a:t>Bulgarian Academy of Sciences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5E3A2-682B-4B3B-94F1-C12CDCC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6" y="5099367"/>
            <a:ext cx="2278261" cy="1014648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BF1DB-72E5-4B62-AAB3-F3A9E932B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67" y="5080014"/>
            <a:ext cx="1776049" cy="10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5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683396" y="442258"/>
            <a:ext cx="2372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­µMeter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C988D-D5C7-497E-8311-82A79DE8F7AD}"/>
              </a:ext>
            </a:extLst>
          </p:cNvPr>
          <p:cNvSpPr txBox="1"/>
          <p:nvPr/>
        </p:nvSpPr>
        <p:spPr>
          <a:xfrm>
            <a:off x="3352914" y="624763"/>
            <a:ext cx="7473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Our first successful experience using AMR sensor technology.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24F94-B906-4087-9CED-EF62B7BBE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7" y="1431965"/>
            <a:ext cx="2141923" cy="1427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EFCA84-244F-43A9-88E4-52B02F4DA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2" y="3207924"/>
            <a:ext cx="3515642" cy="2856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F7A91C-1BE4-498C-9D43-19737FEF9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28" y="1817936"/>
            <a:ext cx="4289596" cy="2287785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89F418-E300-4CEC-8401-2F0708B7F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27" y="4270859"/>
            <a:ext cx="4289597" cy="2287785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F1EA1C-3FD7-4F32-B935-EC3D7009181F}"/>
              </a:ext>
            </a:extLst>
          </p:cNvPr>
          <p:cNvSpPr txBox="1"/>
          <p:nvPr/>
        </p:nvSpPr>
        <p:spPr>
          <a:xfrm>
            <a:off x="5244927" y="3068264"/>
            <a:ext cx="21812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i="1" dirty="0">
                <a:solidFill>
                  <a:schemeClr val="bg2">
                    <a:lumMod val="50000"/>
                  </a:schemeClr>
                </a:solidFill>
              </a:rPr>
              <a:t>November 06-07, 2012, Cairns, Australia</a:t>
            </a:r>
            <a:endParaRPr lang="it-IT" sz="1800" b="1" i="1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it-IT" sz="1400" b="1" i="1" dirty="0">
                <a:solidFill>
                  <a:schemeClr val="bg2">
                    <a:lumMod val="50000"/>
                  </a:schemeClr>
                </a:solidFill>
              </a:rPr>
              <a:t>* Absolute values are not correct.</a:t>
            </a:r>
            <a:endParaRPr lang="en-US" sz="1400" b="1" i="1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endParaRPr lang="en-US" sz="1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CAA088-4A61-4282-BA42-798B6F924DC9}"/>
              </a:ext>
            </a:extLst>
          </p:cNvPr>
          <p:cNvSpPr txBox="1"/>
          <p:nvPr/>
        </p:nvSpPr>
        <p:spPr>
          <a:xfrm>
            <a:off x="9679026" y="5556551"/>
            <a:ext cx="2181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chemeClr val="bg2">
                    <a:lumMod val="50000"/>
                  </a:schemeClr>
                </a:solidFill>
              </a:rPr>
              <a:t>March 20, 2013 in Stara Zagora, Bulgaria</a:t>
            </a:r>
          </a:p>
          <a:p>
            <a:r>
              <a:rPr lang="it-IT" sz="1400" b="1" i="1" dirty="0">
                <a:solidFill>
                  <a:schemeClr val="bg2">
                    <a:lumMod val="50000"/>
                  </a:schemeClr>
                </a:solidFill>
              </a:rPr>
              <a:t>* Absolute values are not correct.</a:t>
            </a:r>
            <a:endParaRPr lang="en-US" sz="1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4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D693B4-C993-4F20-A287-833809B0F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2174296"/>
            <a:ext cx="4960146" cy="3607379"/>
          </a:xfrm>
          <a:prstGeom prst="rect">
            <a:avLst/>
          </a:prstGeom>
          <a:ln w="254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1935934" y="504312"/>
            <a:ext cx="2963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µMeter2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C988D-D5C7-497E-8311-82A79DE8F7AD}"/>
              </a:ext>
            </a:extLst>
          </p:cNvPr>
          <p:cNvSpPr txBox="1"/>
          <p:nvPr/>
        </p:nvSpPr>
        <p:spPr>
          <a:xfrm>
            <a:off x="431004" y="2327534"/>
            <a:ext cx="71190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Autonomous recording system.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Multichannel AMR sensors.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USB control.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Independent battery-powered RTC.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Internal SD memory card data storage.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2171F-9091-4C3D-879A-F6E2D282982D}"/>
              </a:ext>
            </a:extLst>
          </p:cNvPr>
          <p:cNvSpPr txBox="1"/>
          <p:nvPr/>
        </p:nvSpPr>
        <p:spPr>
          <a:xfrm>
            <a:off x="1935934" y="1503484"/>
            <a:ext cx="8298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An improved version of µMeter magnetometer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C696E-825F-4AAA-A4EE-DAF773682CBC}"/>
              </a:ext>
            </a:extLst>
          </p:cNvPr>
          <p:cNvSpPr txBox="1"/>
          <p:nvPr/>
        </p:nvSpPr>
        <p:spPr>
          <a:xfrm>
            <a:off x="431004" y="5867712"/>
            <a:ext cx="1081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Cons: Strong temperature dependance of the measured data.</a:t>
            </a:r>
          </a:p>
        </p:txBody>
      </p:sp>
    </p:spTree>
    <p:extLst>
      <p:ext uri="{BB962C8B-B14F-4D97-AF65-F5344CB8AC3E}">
        <p14:creationId xmlns:p14="http://schemas.microsoft.com/office/powerpoint/2010/main" val="4037967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1935934" y="504312"/>
            <a:ext cx="2963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2171F-9091-4C3D-879A-F6E2D282982D}"/>
              </a:ext>
            </a:extLst>
          </p:cNvPr>
          <p:cNvSpPr txBox="1"/>
          <p:nvPr/>
        </p:nvSpPr>
        <p:spPr>
          <a:xfrm>
            <a:off x="290512" y="1872020"/>
            <a:ext cx="645318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Based on </a:t>
            </a:r>
            <a:r>
              <a:rPr lang="en-US" sz="3200" b="1" dirty="0">
                <a:solidFill>
                  <a:srgbClr val="2F5597"/>
                </a:solidFill>
              </a:rPr>
              <a:t>HMC5883L.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Internal temperature stabilization on magnetic sensor triad.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GUI Windows software with control over calibration process and temperature stabilization parameters.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ABC4E-5385-4FC5-ADEB-3860CE6DC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50" y="870402"/>
            <a:ext cx="2159816" cy="169754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D020F-9218-4A82-B916-E6CE3304A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57" y="3263864"/>
            <a:ext cx="5386976" cy="32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1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2B5C5-697B-40CD-AFBF-145224EF0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28" y="3538457"/>
            <a:ext cx="3942777" cy="3024215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D275A9-B2FE-44C2-9019-13211791C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" y="1509601"/>
            <a:ext cx="3942777" cy="316168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7E6C6B-A6D8-488F-8007-15726262E9F9}"/>
              </a:ext>
            </a:extLst>
          </p:cNvPr>
          <p:cNvSpPr txBox="1"/>
          <p:nvPr/>
        </p:nvSpPr>
        <p:spPr>
          <a:xfrm>
            <a:off x="4577684" y="2092649"/>
            <a:ext cx="5547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Stara Zagora geomagnetic data and one-minute data from three INTERMAGNET geomagnetic observatories. Our data are filtered using a 5-minute low-pass bidirectional filter. The series covers the period from October 20-23, 2015.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2A6BB-7E16-401D-BF75-1B07DAB9E215}"/>
              </a:ext>
            </a:extLst>
          </p:cNvPr>
          <p:cNvSpPr txBox="1"/>
          <p:nvPr/>
        </p:nvSpPr>
        <p:spPr>
          <a:xfrm>
            <a:off x="1006679" y="5239233"/>
            <a:ext cx="6410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Comparison of the total geomagnetic field intensity between Stara Zagora data and minute data from INTERMAGNET geomagnetic observatory in Panagjurishte (PAG), Bulgaria, covering the period March 05-12, 2016. The Stara Zagora data are filtered using a 15-minute low-pass bidirectional filter.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7FE73-8F1D-4149-BF6C-328FCD02A191}"/>
              </a:ext>
            </a:extLst>
          </p:cNvPr>
          <p:cNvSpPr txBox="1"/>
          <p:nvPr/>
        </p:nvSpPr>
        <p:spPr>
          <a:xfrm>
            <a:off x="3375936" y="269504"/>
            <a:ext cx="5625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MAGER – First data </a:t>
            </a:r>
          </a:p>
        </p:txBody>
      </p:sp>
    </p:spTree>
    <p:extLst>
      <p:ext uri="{BB962C8B-B14F-4D97-AF65-F5344CB8AC3E}">
        <p14:creationId xmlns:p14="http://schemas.microsoft.com/office/powerpoint/2010/main" val="2987812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5082767" y="812066"/>
            <a:ext cx="2026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MG-01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EFBA9-CEAE-4697-8F99-D116C7B23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1" y="1643063"/>
            <a:ext cx="8343900" cy="52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21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559072" y="554950"/>
            <a:ext cx="5073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Stating the 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E1AB1-5DE0-420D-A4D7-7574C09BCCAA}"/>
              </a:ext>
            </a:extLst>
          </p:cNvPr>
          <p:cNvSpPr txBox="1"/>
          <p:nvPr/>
        </p:nvSpPr>
        <p:spPr>
          <a:xfrm>
            <a:off x="688181" y="2262188"/>
            <a:ext cx="1055131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Some facts: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Earth’s magnetic field ranges from 20000 nT in the equatorial zone to above 65000 nT near the magnetic poles. Magnetic storms are in the range from tens to hundreds of </a:t>
            </a:r>
            <a:r>
              <a:rPr lang="en-US" sz="3200" dirty="0" err="1">
                <a:solidFill>
                  <a:srgbClr val="2F5597"/>
                </a:solidFill>
              </a:rPr>
              <a:t>nT.</a:t>
            </a:r>
            <a:endParaRPr lang="en-US" sz="3200" dirty="0">
              <a:solidFill>
                <a:srgbClr val="2F5597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According to IAGA: Continuous and Irregular (impulsive) magnetic pulsations.</a:t>
            </a:r>
          </a:p>
        </p:txBody>
      </p:sp>
    </p:spTree>
    <p:extLst>
      <p:ext uri="{BB962C8B-B14F-4D97-AF65-F5344CB8AC3E}">
        <p14:creationId xmlns:p14="http://schemas.microsoft.com/office/powerpoint/2010/main" val="3576073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C7BA7-5667-4F77-A36A-683AA284A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244" y="975995"/>
            <a:ext cx="4228107" cy="3898143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BF8C6-34C0-4484-BA78-4A5A6F8044A1}"/>
              </a:ext>
            </a:extLst>
          </p:cNvPr>
          <p:cNvSpPr txBox="1"/>
          <p:nvPr/>
        </p:nvSpPr>
        <p:spPr>
          <a:xfrm>
            <a:off x="6934200" y="5076552"/>
            <a:ext cx="4438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Amplitudes of natural variations of the horizontal component of geomagnetic field.</a:t>
            </a: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9DC74C91-8E20-4D3E-96D3-085FD3BBFC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192736"/>
              </p:ext>
            </p:extLst>
          </p:nvPr>
        </p:nvGraphicFramePr>
        <p:xfrm>
          <a:off x="819149" y="975995"/>
          <a:ext cx="490527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637">
                  <a:extLst>
                    <a:ext uri="{9D8B030D-6E8A-4147-A177-3AD203B41FA5}">
                      <a16:colId xmlns:a16="http://schemas.microsoft.com/office/drawing/2014/main" val="598969104"/>
                    </a:ext>
                  </a:extLst>
                </a:gridCol>
                <a:gridCol w="2452637">
                  <a:extLst>
                    <a:ext uri="{9D8B030D-6E8A-4147-A177-3AD203B41FA5}">
                      <a16:colId xmlns:a16="http://schemas.microsoft.com/office/drawing/2014/main" val="15049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Pulsation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 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445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0.2 to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798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Pc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 to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52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Pc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to 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915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Pc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45 to 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884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Pc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150 to 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18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Pc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Above 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621007"/>
                  </a:ext>
                </a:extLst>
              </a:tr>
            </a:tbl>
          </a:graphicData>
        </a:graphic>
      </p:graphicFrame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CF7C2D36-CA5C-44B2-8C4D-24D014AA6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029636"/>
              </p:ext>
            </p:extLst>
          </p:nvPr>
        </p:nvGraphicFramePr>
        <p:xfrm>
          <a:off x="819149" y="4062095"/>
          <a:ext cx="490527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637">
                  <a:extLst>
                    <a:ext uri="{9D8B030D-6E8A-4147-A177-3AD203B41FA5}">
                      <a16:colId xmlns:a16="http://schemas.microsoft.com/office/drawing/2014/main" val="1838969722"/>
                    </a:ext>
                  </a:extLst>
                </a:gridCol>
                <a:gridCol w="2452637">
                  <a:extLst>
                    <a:ext uri="{9D8B030D-6E8A-4147-A177-3AD203B41FA5}">
                      <a16:colId xmlns:a16="http://schemas.microsoft.com/office/drawing/2014/main" val="40548700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Pulsation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Period 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939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Pi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 to 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02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Pi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 to 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572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Pi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Above 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2227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42F9888-6129-4741-B638-AFB4A38E24AD}"/>
              </a:ext>
            </a:extLst>
          </p:cNvPr>
          <p:cNvSpPr txBox="1"/>
          <p:nvPr/>
        </p:nvSpPr>
        <p:spPr>
          <a:xfrm>
            <a:off x="819149" y="5728116"/>
            <a:ext cx="3277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Jankowski and Sucksdorff, 1996</a:t>
            </a:r>
          </a:p>
        </p:txBody>
      </p:sp>
    </p:spTree>
    <p:extLst>
      <p:ext uri="{BB962C8B-B14F-4D97-AF65-F5344CB8AC3E}">
        <p14:creationId xmlns:p14="http://schemas.microsoft.com/office/powerpoint/2010/main" val="157300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4E1AB1-5DE0-420D-A4D7-7574C09BCCAA}"/>
              </a:ext>
            </a:extLst>
          </p:cNvPr>
          <p:cNvSpPr txBox="1"/>
          <p:nvPr/>
        </p:nvSpPr>
        <p:spPr>
          <a:xfrm>
            <a:off x="688181" y="1004888"/>
            <a:ext cx="1150381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Basic requirements: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Geophysical and archeological surveys need accuracy better then 1 </a:t>
            </a:r>
            <a:r>
              <a:rPr lang="en-US" sz="3200" dirty="0" err="1">
                <a:solidFill>
                  <a:srgbClr val="2F5597"/>
                </a:solidFill>
              </a:rPr>
              <a:t>nT.</a:t>
            </a:r>
            <a:r>
              <a:rPr lang="en-US" sz="3200" dirty="0">
                <a:solidFill>
                  <a:srgbClr val="2F5597"/>
                </a:solidFill>
              </a:rPr>
              <a:t> Thus, we aim at least one order of magnitude better accuracy, SNR and temperature stability ~0.1 </a:t>
            </a:r>
            <a:r>
              <a:rPr lang="en-US" sz="3200" dirty="0" err="1">
                <a:solidFill>
                  <a:srgbClr val="2F5597"/>
                </a:solidFill>
              </a:rPr>
              <a:t>nT.</a:t>
            </a:r>
            <a:endParaRPr lang="en-US" sz="3200" dirty="0">
              <a:solidFill>
                <a:srgbClr val="2F5597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Absolute accuracy ~1 nT after calibration procedure.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Measuring range of ±70000 nT (10</a:t>
            </a:r>
            <a:r>
              <a:rPr lang="en-US" sz="3200" baseline="30000" dirty="0">
                <a:solidFill>
                  <a:srgbClr val="2F5597"/>
                </a:solidFill>
              </a:rPr>
              <a:t>5</a:t>
            </a:r>
            <a:r>
              <a:rPr lang="en-US" sz="3200" dirty="0">
                <a:solidFill>
                  <a:srgbClr val="2F5597"/>
                </a:solidFill>
              </a:rPr>
              <a:t> / 10</a:t>
            </a:r>
            <a:r>
              <a:rPr lang="en-US" sz="3200" baseline="30000" dirty="0">
                <a:solidFill>
                  <a:srgbClr val="2F5597"/>
                </a:solidFill>
              </a:rPr>
              <a:t>-1</a:t>
            </a:r>
            <a:r>
              <a:rPr lang="en-US" sz="3200" dirty="0">
                <a:solidFill>
                  <a:srgbClr val="2F5597"/>
                </a:solidFill>
              </a:rPr>
              <a:t> = 10</a:t>
            </a:r>
            <a:r>
              <a:rPr lang="en-US" sz="3200" baseline="30000" dirty="0">
                <a:solidFill>
                  <a:srgbClr val="2F5597"/>
                </a:solidFill>
              </a:rPr>
              <a:t>6</a:t>
            </a:r>
            <a:r>
              <a:rPr lang="en-US" sz="3200" dirty="0">
                <a:solidFill>
                  <a:srgbClr val="2F5597"/>
                </a:solidFill>
              </a:rPr>
              <a:t> – six orders of magnitude!).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Sampling frequency from 10 Hz to DC.</a:t>
            </a:r>
          </a:p>
        </p:txBody>
      </p:sp>
    </p:spTree>
    <p:extLst>
      <p:ext uri="{BB962C8B-B14F-4D97-AF65-F5344CB8AC3E}">
        <p14:creationId xmlns:p14="http://schemas.microsoft.com/office/powerpoint/2010/main" val="140951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227336" y="368617"/>
            <a:ext cx="5737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Basic configuration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EA8E1-2B41-4C2C-8058-2FF088BFEEA4}"/>
              </a:ext>
            </a:extLst>
          </p:cNvPr>
          <p:cNvSpPr txBox="1"/>
          <p:nvPr/>
        </p:nvSpPr>
        <p:spPr>
          <a:xfrm>
            <a:off x="431005" y="1533466"/>
            <a:ext cx="115038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Utilizes </a:t>
            </a:r>
            <a:r>
              <a:rPr lang="en-US" sz="3200" b="1" i="1" dirty="0">
                <a:solidFill>
                  <a:srgbClr val="2F5597"/>
                </a:solidFill>
              </a:rPr>
              <a:t>HMC1001</a:t>
            </a:r>
            <a:r>
              <a:rPr lang="en-US" sz="3200" dirty="0">
                <a:solidFill>
                  <a:srgbClr val="2F5597"/>
                </a:solidFill>
              </a:rPr>
              <a:t> and </a:t>
            </a:r>
            <a:r>
              <a:rPr lang="en-US" sz="3200" b="1" i="1" dirty="0">
                <a:solidFill>
                  <a:srgbClr val="2F5597"/>
                </a:solidFill>
              </a:rPr>
              <a:t>HMC1002</a:t>
            </a:r>
            <a:r>
              <a:rPr lang="en-US" sz="3200" b="1" dirty="0">
                <a:solidFill>
                  <a:srgbClr val="2F5597"/>
                </a:solidFill>
              </a:rPr>
              <a:t> </a:t>
            </a:r>
            <a:r>
              <a:rPr lang="en-US" sz="3200" dirty="0">
                <a:solidFill>
                  <a:srgbClr val="2F5597"/>
                </a:solidFill>
              </a:rPr>
              <a:t>from </a:t>
            </a:r>
            <a:r>
              <a:rPr lang="en-US" sz="3200" i="1" dirty="0">
                <a:solidFill>
                  <a:srgbClr val="2F5597"/>
                </a:solidFill>
              </a:rPr>
              <a:t>Honeywell International Inc. 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Two basic parts: Sensor Head (</a:t>
            </a:r>
            <a:r>
              <a:rPr lang="en-US" sz="3200" b="1" dirty="0">
                <a:solidFill>
                  <a:srgbClr val="2F5597"/>
                </a:solidFill>
              </a:rPr>
              <a:t>SH</a:t>
            </a:r>
            <a:r>
              <a:rPr lang="en-US" sz="3200" dirty="0">
                <a:solidFill>
                  <a:srgbClr val="2F5597"/>
                </a:solidFill>
              </a:rPr>
              <a:t>) and Interface Module (</a:t>
            </a:r>
            <a:r>
              <a:rPr lang="en-US" sz="3200" b="1" dirty="0">
                <a:solidFill>
                  <a:srgbClr val="2F5597"/>
                </a:solidFill>
              </a:rPr>
              <a:t>IM</a:t>
            </a:r>
            <a:r>
              <a:rPr lang="en-US" sz="3200" dirty="0">
                <a:solidFill>
                  <a:srgbClr val="2F5597"/>
                </a:solidFill>
              </a:rPr>
              <a:t>).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2843F-739E-4A73-8F60-CB602A177758}"/>
              </a:ext>
            </a:extLst>
          </p:cNvPr>
          <p:cNvSpPr txBox="1"/>
          <p:nvPr/>
        </p:nvSpPr>
        <p:spPr>
          <a:xfrm>
            <a:off x="4009254" y="2944536"/>
            <a:ext cx="77957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Sensor Head – nonmagnetic. Consists of measuring sensors, Set/Reset circuit, temperature stabilization block, precise low-noise analog electronics, ADC, MCU and connects to the </a:t>
            </a:r>
            <a:r>
              <a:rPr lang="en-US" sz="3200" b="1" dirty="0">
                <a:solidFill>
                  <a:srgbClr val="2F5597"/>
                </a:solidFill>
              </a:rPr>
              <a:t>IM</a:t>
            </a:r>
            <a:r>
              <a:rPr lang="en-US" sz="3200" dirty="0">
                <a:solidFill>
                  <a:srgbClr val="2F5597"/>
                </a:solidFill>
              </a:rPr>
              <a:t> through isolated digital interface.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9A102-9241-4E6E-94BC-CF4D47A8E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" y="3619035"/>
            <a:ext cx="3817840" cy="287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8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72EA8E1-2B41-4C2C-8058-2FF088BFEEA4}"/>
              </a:ext>
            </a:extLst>
          </p:cNvPr>
          <p:cNvSpPr txBox="1"/>
          <p:nvPr/>
        </p:nvSpPr>
        <p:spPr>
          <a:xfrm>
            <a:off x="4297625" y="2465173"/>
            <a:ext cx="7128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Interface Module supplies power to the </a:t>
            </a:r>
            <a:r>
              <a:rPr lang="en-US" sz="3200" b="1" dirty="0">
                <a:solidFill>
                  <a:srgbClr val="2F5597"/>
                </a:solidFill>
              </a:rPr>
              <a:t>SH</a:t>
            </a:r>
            <a:r>
              <a:rPr lang="en-US" sz="3200" dirty="0">
                <a:solidFill>
                  <a:srgbClr val="2F5597"/>
                </a:solidFill>
              </a:rPr>
              <a:t> and sends collected data to the PC through USB interface. It is implemented as USB HID device (no need of driver installation). 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23233-CFA4-4C95-8E8B-99D199C32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49" y="1672641"/>
            <a:ext cx="3274839" cy="26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5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3C532-23D7-4764-8F53-E21F5A36C8C1}"/>
              </a:ext>
            </a:extLst>
          </p:cNvPr>
          <p:cNvSpPr txBox="1"/>
          <p:nvPr/>
        </p:nvSpPr>
        <p:spPr>
          <a:xfrm>
            <a:off x="2807078" y="499461"/>
            <a:ext cx="675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Earth’s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4D038-E9D7-4C51-BA51-F693BE4BD60E}"/>
              </a:ext>
            </a:extLst>
          </p:cNvPr>
          <p:cNvSpPr txBox="1"/>
          <p:nvPr/>
        </p:nvSpPr>
        <p:spPr>
          <a:xfrm>
            <a:off x="5934866" y="2246465"/>
            <a:ext cx="59226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Determines life on the planet and our civilization evolution.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2BF996-42EB-4889-A59D-CD4D062FD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7" y="2007979"/>
            <a:ext cx="5293633" cy="3529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BEA8D-3887-446D-ACBB-BE0328C96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93" y="3772523"/>
            <a:ext cx="3977090" cy="2565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20912-9DBE-400E-BED9-F955D60C5FCB}"/>
              </a:ext>
            </a:extLst>
          </p:cNvPr>
          <p:cNvSpPr txBox="1"/>
          <p:nvPr/>
        </p:nvSpPr>
        <p:spPr>
          <a:xfrm>
            <a:off x="7698293" y="6358539"/>
            <a:ext cx="3977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595959"/>
                </a:solidFill>
              </a:rPr>
              <a:t>Physics Magazine, American Physical Society</a:t>
            </a:r>
          </a:p>
        </p:txBody>
      </p:sp>
    </p:spTree>
    <p:extLst>
      <p:ext uri="{BB962C8B-B14F-4D97-AF65-F5344CB8AC3E}">
        <p14:creationId xmlns:p14="http://schemas.microsoft.com/office/powerpoint/2010/main" val="924325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227336" y="492442"/>
            <a:ext cx="5973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Working parameters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5EA9D62-8935-4E2B-9625-5FE6645B1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34338"/>
              </p:ext>
            </p:extLst>
          </p:nvPr>
        </p:nvGraphicFramePr>
        <p:xfrm>
          <a:off x="1898650" y="1815041"/>
          <a:ext cx="8128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064664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25358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169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Range (on each axis)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±75000 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552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Bandwidth (-3 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DC ÷ 20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008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Sensitivity @ 1 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0.015 nT/ADU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066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Noise RMS spectral density @ 1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0.05 nT/Sqrt(Hz)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838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SNR @ 1 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124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986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ADC effective resolution @ 1 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20.5 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001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Max sampling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S/s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920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Nominal 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~1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627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Supply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DC 12 ÷ 24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173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Weight (SH + IM)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360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21124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9C2B0F3-1BA2-4EC9-A4E2-0FA5B5E2F8EB}"/>
              </a:ext>
            </a:extLst>
          </p:cNvPr>
          <p:cNvSpPr txBox="1"/>
          <p:nvPr/>
        </p:nvSpPr>
        <p:spPr>
          <a:xfrm>
            <a:off x="1805730" y="6057781"/>
            <a:ext cx="2053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www.BenevSciTech.com</a:t>
            </a:r>
          </a:p>
        </p:txBody>
      </p:sp>
    </p:spTree>
    <p:extLst>
      <p:ext uri="{BB962C8B-B14F-4D97-AF65-F5344CB8AC3E}">
        <p14:creationId xmlns:p14="http://schemas.microsoft.com/office/powerpoint/2010/main" val="1991768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4247330" y="454342"/>
            <a:ext cx="3697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Noise figure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FF421-6F5F-4D33-A478-BEDEE89CB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71" y="3279458"/>
            <a:ext cx="4800600" cy="3019425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55E46-F15B-4F88-A0E1-372A2D1A3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54" y="1593533"/>
            <a:ext cx="4524375" cy="337185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B20E8F-B2E9-43AA-BE00-2B8E7F81A802}"/>
              </a:ext>
            </a:extLst>
          </p:cNvPr>
          <p:cNvSpPr txBox="1"/>
          <p:nvPr/>
        </p:nvSpPr>
        <p:spPr>
          <a:xfrm>
            <a:off x="691544" y="1847463"/>
            <a:ext cx="540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So small values of noise are only possible in the magnetic noise-free environment, faraway from big urban structures.</a:t>
            </a:r>
          </a:p>
        </p:txBody>
      </p:sp>
    </p:spTree>
    <p:extLst>
      <p:ext uri="{BB962C8B-B14F-4D97-AF65-F5344CB8AC3E}">
        <p14:creationId xmlns:p14="http://schemas.microsoft.com/office/powerpoint/2010/main" val="325101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2166527" y="295210"/>
            <a:ext cx="785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Temperature stabilization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58112-2252-4D8F-A9A4-CED405224313}"/>
              </a:ext>
            </a:extLst>
          </p:cNvPr>
          <p:cNvSpPr txBox="1"/>
          <p:nvPr/>
        </p:nvSpPr>
        <p:spPr>
          <a:xfrm>
            <a:off x="402955" y="1432726"/>
            <a:ext cx="1150381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Small aluminum block with build-in heating element is mounted on the magnetic sensors triad.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The block contacts with the sensor surface through thermo-conductive compound.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Heating element is a set of nonmagnetic resistors switched on and off by a build-in PWM controller.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The on board MCU controls the temperature implementing a PID algorithm. Magnetic measurements are taken during the off-state of the heating element.</a:t>
            </a:r>
          </a:p>
        </p:txBody>
      </p:sp>
    </p:spTree>
    <p:extLst>
      <p:ext uri="{BB962C8B-B14F-4D97-AF65-F5344CB8AC3E}">
        <p14:creationId xmlns:p14="http://schemas.microsoft.com/office/powerpoint/2010/main" val="2716241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B9993B5-4342-424D-B995-13D5EABAED39}"/>
              </a:ext>
            </a:extLst>
          </p:cNvPr>
          <p:cNvSpPr txBox="1"/>
          <p:nvPr/>
        </p:nvSpPr>
        <p:spPr>
          <a:xfrm>
            <a:off x="601106" y="511547"/>
            <a:ext cx="6310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installation location must be chosen so that there are minimal daily fluctuations in the ambient temperature!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6E2AF-57DF-4F59-9A73-5C9025ED7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2" y="3042138"/>
            <a:ext cx="3982972" cy="2800975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58AD2B-EF3B-404E-85CD-31FA61AC3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32" y="854658"/>
            <a:ext cx="4090426" cy="2800975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A86546F-2527-45E1-9A7A-460810175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613156"/>
              </p:ext>
            </p:extLst>
          </p:nvPr>
        </p:nvGraphicFramePr>
        <p:xfrm>
          <a:off x="5560370" y="4382049"/>
          <a:ext cx="54483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825">
                  <a:extLst>
                    <a:ext uri="{9D8B030D-6E8A-4147-A177-3AD203B41FA5}">
                      <a16:colId xmlns:a16="http://schemas.microsoft.com/office/drawing/2014/main" val="759027433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767148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98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Temperature accuracy @ 1 S/s (RMS)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0.003 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24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Temperature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0.35 nT/°C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930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Warm-up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 ÷ 15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9263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38CB1C2-F832-41AB-B913-3E723D770F77}"/>
              </a:ext>
            </a:extLst>
          </p:cNvPr>
          <p:cNvSpPr txBox="1"/>
          <p:nvPr/>
        </p:nvSpPr>
        <p:spPr>
          <a:xfrm>
            <a:off x="5560370" y="5911137"/>
            <a:ext cx="2053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www.BenevSciTech.com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4D517-A4F8-4808-A9E5-1C534CE20C47}"/>
              </a:ext>
            </a:extLst>
          </p:cNvPr>
          <p:cNvSpPr txBox="1"/>
          <p:nvPr/>
        </p:nvSpPr>
        <p:spPr>
          <a:xfrm>
            <a:off x="602098" y="5897534"/>
            <a:ext cx="4103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Ambient temperature variations during 24 hours.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B253B-9FBF-4E93-81D2-27A85F077C11}"/>
              </a:ext>
            </a:extLst>
          </p:cNvPr>
          <p:cNvSpPr txBox="1"/>
          <p:nvPr/>
        </p:nvSpPr>
        <p:spPr>
          <a:xfrm>
            <a:off x="7253197" y="3664237"/>
            <a:ext cx="38002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Sensor temperature fluctuations during 24 hours.</a:t>
            </a:r>
          </a:p>
        </p:txBody>
      </p:sp>
    </p:spTree>
    <p:extLst>
      <p:ext uri="{BB962C8B-B14F-4D97-AF65-F5344CB8AC3E}">
        <p14:creationId xmlns:p14="http://schemas.microsoft.com/office/powerpoint/2010/main" val="2202973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4345576" y="118394"/>
            <a:ext cx="3500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Installation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9993B5-4342-424D-B995-13D5EABAED39}"/>
              </a:ext>
            </a:extLst>
          </p:cNvPr>
          <p:cNvSpPr txBox="1"/>
          <p:nvPr/>
        </p:nvSpPr>
        <p:spPr>
          <a:xfrm>
            <a:off x="303639" y="990813"/>
            <a:ext cx="11460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F5597"/>
                </a:solidFill>
              </a:rPr>
              <a:t>“IAGA Guide for Magnetic Measurements and Observatory Practice” by Jerzy Jankowski and Christian Sucksdorff.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59DE1-A775-448F-81DE-6AD44D2FE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570" y="1865616"/>
            <a:ext cx="3222572" cy="3356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F1F53-52F7-4EAA-8883-D04F04B62231}"/>
              </a:ext>
            </a:extLst>
          </p:cNvPr>
          <p:cNvSpPr txBox="1"/>
          <p:nvPr/>
        </p:nvSpPr>
        <p:spPr>
          <a:xfrm>
            <a:off x="9317189" y="5328578"/>
            <a:ext cx="24469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rgbClr val="767171"/>
                </a:solidFill>
              </a:rPr>
              <a:t>NAO – Rozhen</a:t>
            </a:r>
          </a:p>
          <a:p>
            <a:pPr algn="r"/>
            <a:r>
              <a:rPr lang="en-US" sz="1600" b="1" i="1" dirty="0">
                <a:solidFill>
                  <a:srgbClr val="767171"/>
                </a:solidFill>
                <a:effectLst/>
              </a:rPr>
              <a:t>41°41′36″N  24°44′20″E</a:t>
            </a:r>
          </a:p>
          <a:p>
            <a:pPr algn="r"/>
            <a:r>
              <a:rPr lang="en-US" sz="1600" b="1" i="1" dirty="0">
                <a:solidFill>
                  <a:srgbClr val="767171"/>
                </a:solidFill>
              </a:rPr>
              <a:t>1759 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C824B9-A953-4CCD-B504-68359E2AD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8" y="2694227"/>
            <a:ext cx="3095480" cy="38253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647133-01AD-4F5A-9A7E-A8F124FC824F}"/>
              </a:ext>
            </a:extLst>
          </p:cNvPr>
          <p:cNvSpPr txBox="1"/>
          <p:nvPr/>
        </p:nvSpPr>
        <p:spPr>
          <a:xfrm>
            <a:off x="3705766" y="2774033"/>
            <a:ext cx="41406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757272"/>
                </a:solidFill>
              </a:rPr>
              <a:t>A concrete shaft </a:t>
            </a:r>
            <a:r>
              <a:rPr lang="bg-BG" sz="1600" b="1" i="1" dirty="0">
                <a:solidFill>
                  <a:srgbClr val="757272"/>
                </a:solidFill>
              </a:rPr>
              <a:t>(</a:t>
            </a:r>
            <a:r>
              <a:rPr lang="en-US" sz="1600" b="1" i="1" dirty="0">
                <a:solidFill>
                  <a:srgbClr val="757272"/>
                </a:solidFill>
              </a:rPr>
              <a:t>without steel armature or any other ferromagnetic material) 1 m deep is poured</a:t>
            </a:r>
            <a:r>
              <a:rPr lang="bg-BG" sz="1600" b="1" i="1" dirty="0">
                <a:solidFill>
                  <a:srgbClr val="757272"/>
                </a:solidFill>
              </a:rPr>
              <a:t> </a:t>
            </a:r>
            <a:r>
              <a:rPr lang="en-US" sz="1600" b="1" i="1" dirty="0">
                <a:solidFill>
                  <a:srgbClr val="757272"/>
                </a:solidFill>
              </a:rPr>
              <a:t>out around a moisture protected plastic container. The shaft is buried in the ground on a shadow place in the nearby forest. The magnetometer is mounted on a wooden base lying on a</a:t>
            </a:r>
            <a:r>
              <a:rPr lang="bg-BG" sz="1600" b="1" i="1" dirty="0">
                <a:solidFill>
                  <a:srgbClr val="757272"/>
                </a:solidFill>
              </a:rPr>
              <a:t> </a:t>
            </a:r>
            <a:r>
              <a:rPr lang="en-US" sz="1600" b="1" i="1" dirty="0">
                <a:solidFill>
                  <a:srgbClr val="757272"/>
                </a:solidFill>
              </a:rPr>
              <a:t>stone bed on the bottom of the container. The shaft is covered by a thermo-isolated heavy ceramic plate. The closest buildings are about 100 m away.</a:t>
            </a:r>
          </a:p>
          <a:p>
            <a:endParaRPr lang="en-US" sz="1600" b="1" i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600" b="1" i="1" dirty="0">
                <a:solidFill>
                  <a:srgbClr val="757272"/>
                </a:solidFill>
              </a:rPr>
              <a:t>This installation scheme ensures small enough fluctuations in the ambient temperature during the year.</a:t>
            </a:r>
          </a:p>
        </p:txBody>
      </p:sp>
    </p:spTree>
    <p:extLst>
      <p:ext uri="{BB962C8B-B14F-4D97-AF65-F5344CB8AC3E}">
        <p14:creationId xmlns:p14="http://schemas.microsoft.com/office/powerpoint/2010/main" val="4158738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105150" y="338906"/>
            <a:ext cx="5981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Calibration – Theory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C0F84-446C-481E-8F71-09792ED4FFD7}"/>
              </a:ext>
            </a:extLst>
          </p:cNvPr>
          <p:cNvSpPr txBox="1"/>
          <p:nvPr/>
        </p:nvSpPr>
        <p:spPr>
          <a:xfrm>
            <a:off x="433277" y="1169903"/>
            <a:ext cx="1161331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Definitions: </a:t>
            </a:r>
          </a:p>
          <a:p>
            <a:pPr>
              <a:spcAft>
                <a:spcPts val="1200"/>
              </a:spcAft>
            </a:pPr>
            <a:r>
              <a:rPr lang="en-US" sz="3200" i="1" dirty="0">
                <a:solidFill>
                  <a:srgbClr val="2F5597"/>
                </a:solidFill>
              </a:rPr>
              <a:t>“Comparison of measurement values delivered by a device under test with those of a calibration standard of known accuracy”. </a:t>
            </a:r>
            <a:r>
              <a:rPr lang="en-US" sz="2400" i="1" dirty="0">
                <a:solidFill>
                  <a:srgbClr val="2F5597"/>
                </a:solidFill>
              </a:rPr>
              <a:t>(Wikipedia)</a:t>
            </a:r>
          </a:p>
          <a:p>
            <a:pPr>
              <a:spcAft>
                <a:spcPts val="2400"/>
              </a:spcAft>
            </a:pPr>
            <a:r>
              <a:rPr lang="en-US" sz="3200" dirty="0">
                <a:solidFill>
                  <a:srgbClr val="2F5597"/>
                </a:solidFill>
              </a:rPr>
              <a:t>“</a:t>
            </a:r>
            <a:r>
              <a:rPr lang="en-US" sz="3200" i="1" dirty="0">
                <a:solidFill>
                  <a:srgbClr val="2F5597"/>
                </a:solidFill>
              </a:rPr>
              <a:t>Operation that, under specified conditions, in a first step, establishes a relation between the quantity values with measurement uncertainties provided by measurement standards and corresponding indications with associated measurement uncertainties (of the calibrated instrument or secondary standard) and, in a second step, uses this information to establish a relation for obtaining a measurement result from an indication</a:t>
            </a:r>
            <a:r>
              <a:rPr lang="en-US" sz="3200" dirty="0">
                <a:solidFill>
                  <a:srgbClr val="2F5597"/>
                </a:solidFill>
              </a:rPr>
              <a:t>”.</a:t>
            </a:r>
            <a:r>
              <a:rPr lang="en-US" sz="3200" i="1" dirty="0">
                <a:solidFill>
                  <a:srgbClr val="2F5597"/>
                </a:solidFill>
              </a:rPr>
              <a:t> </a:t>
            </a:r>
            <a:r>
              <a:rPr lang="en-US" sz="2400" i="1" dirty="0">
                <a:solidFill>
                  <a:srgbClr val="2F5597"/>
                </a:solidFill>
              </a:rPr>
              <a:t>(BIPM)</a:t>
            </a:r>
          </a:p>
        </p:txBody>
      </p:sp>
    </p:spTree>
    <p:extLst>
      <p:ext uri="{BB962C8B-B14F-4D97-AF65-F5344CB8AC3E}">
        <p14:creationId xmlns:p14="http://schemas.microsoft.com/office/powerpoint/2010/main" val="2682548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C0F84-446C-481E-8F71-09792ED4FFD7}"/>
              </a:ext>
            </a:extLst>
          </p:cNvPr>
          <p:cNvSpPr txBox="1"/>
          <p:nvPr/>
        </p:nvSpPr>
        <p:spPr>
          <a:xfrm>
            <a:off x="466833" y="649674"/>
            <a:ext cx="109841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3200" i="1" dirty="0">
                <a:solidFill>
                  <a:srgbClr val="2F5597"/>
                </a:solidFill>
              </a:rPr>
              <a:t>“Finding the relation, to some degree of well-defined accuracy, between DUT output data and physical quantity”. </a:t>
            </a:r>
            <a:r>
              <a:rPr lang="en-US" sz="2400" i="1" dirty="0">
                <a:solidFill>
                  <a:srgbClr val="2F5597"/>
                </a:solidFill>
              </a:rPr>
              <a:t>(BB)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“Complete Triaxis Magnetometer Calibration in the Magnetic Domain” by Valérie Renaudin et al. (Journal of Sensors, 2010).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“New Method for Magnetometers Based Orientation Estimation” by Valérie Renaudin et al. (</a:t>
            </a:r>
            <a:r>
              <a:rPr lang="en-US" sz="3200" dirty="0">
                <a:solidFill>
                  <a:srgbClr val="2F5597"/>
                </a:solidFill>
                <a:effectLst/>
              </a:rPr>
              <a:t>IEEE/ION PLANS</a:t>
            </a:r>
            <a:r>
              <a:rPr lang="en-US" sz="3200" dirty="0">
                <a:solidFill>
                  <a:srgbClr val="2F5597"/>
                </a:solidFill>
              </a:rPr>
              <a:t>, 2010).</a:t>
            </a:r>
          </a:p>
          <a:p>
            <a:pPr>
              <a:spcAft>
                <a:spcPts val="1200"/>
              </a:spcAft>
            </a:pPr>
            <a:r>
              <a:rPr lang="en-US" sz="3200" i="1" dirty="0">
                <a:solidFill>
                  <a:srgbClr val="2F5597"/>
                </a:solidFill>
              </a:rPr>
              <a:t>(Why symmetrical matrix?)</a:t>
            </a:r>
          </a:p>
        </p:txBody>
      </p:sp>
    </p:spTree>
    <p:extLst>
      <p:ext uri="{BB962C8B-B14F-4D97-AF65-F5344CB8AC3E}">
        <p14:creationId xmlns:p14="http://schemas.microsoft.com/office/powerpoint/2010/main" val="2326799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C0F84-446C-481E-8F71-09792ED4FFD7}"/>
              </a:ext>
            </a:extLst>
          </p:cNvPr>
          <p:cNvSpPr txBox="1"/>
          <p:nvPr/>
        </p:nvSpPr>
        <p:spPr>
          <a:xfrm>
            <a:off x="835950" y="551289"/>
            <a:ext cx="1034657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Magnetometer error model: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2F5597"/>
                </a:solidFill>
              </a:rPr>
              <a:t>Instrumentation errors.</a:t>
            </a:r>
          </a:p>
          <a:p>
            <a:pPr marL="9715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Scale factor – 3x3 square diagonal matrix </a:t>
            </a:r>
            <a:r>
              <a:rPr lang="en-US" sz="3200" b="1" i="1" dirty="0">
                <a:solidFill>
                  <a:srgbClr val="2F5597"/>
                </a:solidFill>
              </a:rPr>
              <a:t>S</a:t>
            </a:r>
            <a:r>
              <a:rPr lang="en-US" sz="3200" dirty="0">
                <a:solidFill>
                  <a:srgbClr val="2F5597"/>
                </a:solidFill>
              </a:rPr>
              <a:t>.</a:t>
            </a:r>
          </a:p>
          <a:p>
            <a:pPr marL="9715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Nonorthogonality and misalignment – 3x3 matrix </a:t>
            </a:r>
            <a:r>
              <a:rPr lang="en-US" sz="3200" b="1" i="1" dirty="0">
                <a:solidFill>
                  <a:srgbClr val="2F5597"/>
                </a:solidFill>
              </a:rPr>
              <a:t>M</a:t>
            </a:r>
            <a:r>
              <a:rPr lang="en-US" sz="3200" dirty="0">
                <a:solidFill>
                  <a:srgbClr val="2F5597"/>
                </a:solidFill>
              </a:rPr>
              <a:t>.</a:t>
            </a:r>
          </a:p>
          <a:p>
            <a:pPr marL="9715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Sensor offset – 3x1 vector </a:t>
            </a:r>
            <a:r>
              <a:rPr lang="en-US" sz="3200" b="1" i="1" dirty="0">
                <a:solidFill>
                  <a:srgbClr val="2F5597"/>
                </a:solidFill>
              </a:rPr>
              <a:t>b</a:t>
            </a:r>
            <a:r>
              <a:rPr lang="en-US" sz="3200" b="1" i="1" baseline="-25000" dirty="0">
                <a:solidFill>
                  <a:srgbClr val="2F5597"/>
                </a:solidFill>
              </a:rPr>
              <a:t>so</a:t>
            </a:r>
            <a:r>
              <a:rPr lang="en-US" sz="3200" dirty="0">
                <a:solidFill>
                  <a:srgbClr val="2F5597"/>
                </a:solidFill>
              </a:rPr>
              <a:t>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 startAt="2"/>
            </a:pPr>
            <a:r>
              <a:rPr lang="en-US" sz="3200" dirty="0">
                <a:solidFill>
                  <a:srgbClr val="2F5597"/>
                </a:solidFill>
              </a:rPr>
              <a:t>Magnetic deviation.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Hard iron – 3x1 vector </a:t>
            </a:r>
            <a:r>
              <a:rPr lang="en-US" sz="3200" b="1" i="1" dirty="0">
                <a:solidFill>
                  <a:srgbClr val="2F5597"/>
                </a:solidFill>
              </a:rPr>
              <a:t>b</a:t>
            </a:r>
            <a:r>
              <a:rPr lang="en-US" sz="3200" b="1" i="1" baseline="-25000" dirty="0">
                <a:solidFill>
                  <a:srgbClr val="2F5597"/>
                </a:solidFill>
              </a:rPr>
              <a:t>hi</a:t>
            </a:r>
            <a:r>
              <a:rPr lang="en-US" sz="3200" dirty="0">
                <a:solidFill>
                  <a:srgbClr val="2F5597"/>
                </a:solidFill>
              </a:rPr>
              <a:t>.</a:t>
            </a:r>
          </a:p>
          <a:p>
            <a:pPr marL="971550" lvl="1" indent="-5143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Soft iron – 3x3 matrix </a:t>
            </a:r>
            <a:r>
              <a:rPr lang="en-US" sz="3200" b="1" i="1" dirty="0">
                <a:solidFill>
                  <a:srgbClr val="2F5597"/>
                </a:solidFill>
              </a:rPr>
              <a:t>A</a:t>
            </a:r>
            <a:r>
              <a:rPr lang="en-US" sz="3200" b="1" i="1" baseline="-25000" dirty="0">
                <a:solidFill>
                  <a:srgbClr val="2F5597"/>
                </a:solidFill>
              </a:rPr>
              <a:t>si</a:t>
            </a:r>
            <a:r>
              <a:rPr lang="en-US" sz="3200" dirty="0">
                <a:solidFill>
                  <a:srgbClr val="2F5597"/>
                </a:solidFill>
              </a:rPr>
              <a:t>.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 startAt="3"/>
            </a:pPr>
            <a:r>
              <a:rPr lang="en-US" sz="3200" dirty="0">
                <a:solidFill>
                  <a:srgbClr val="2F5597"/>
                </a:solidFill>
              </a:rPr>
              <a:t>Random gaussian noise </a:t>
            </a:r>
            <a:r>
              <a:rPr lang="el-GR" sz="3200" b="1" i="1" dirty="0">
                <a:solidFill>
                  <a:srgbClr val="2F5597"/>
                </a:solidFill>
              </a:rPr>
              <a:t>ε</a:t>
            </a:r>
            <a:r>
              <a:rPr lang="en-US" sz="3200" b="1" dirty="0">
                <a:solidFill>
                  <a:srgbClr val="2F5597"/>
                </a:solidFill>
              </a:rPr>
              <a:t> </a:t>
            </a:r>
            <a:r>
              <a:rPr lang="en-US" sz="3200" dirty="0">
                <a:solidFill>
                  <a:srgbClr val="2F5597"/>
                </a:solidFill>
              </a:rPr>
              <a:t>∼ </a:t>
            </a:r>
            <a:r>
              <a:rPr lang="en-US" sz="3200" i="1" dirty="0">
                <a:solidFill>
                  <a:srgbClr val="2F5597"/>
                </a:solidFill>
              </a:rPr>
              <a:t>N(0, </a:t>
            </a:r>
            <a:r>
              <a:rPr lang="el-GR" sz="3200" i="1" dirty="0">
                <a:solidFill>
                  <a:srgbClr val="2F5597"/>
                </a:solidFill>
              </a:rPr>
              <a:t>σ</a:t>
            </a:r>
            <a:r>
              <a:rPr lang="el-GR" sz="3200" i="1" baseline="-25000" dirty="0">
                <a:solidFill>
                  <a:srgbClr val="2F5597"/>
                </a:solidFill>
              </a:rPr>
              <a:t>ε</a:t>
            </a:r>
            <a:r>
              <a:rPr lang="el-GR" sz="3200" i="1" baseline="30000" dirty="0">
                <a:solidFill>
                  <a:srgbClr val="2F5597"/>
                </a:solidFill>
              </a:rPr>
              <a:t>2</a:t>
            </a:r>
            <a:r>
              <a:rPr lang="el-GR" sz="3200" i="1" dirty="0">
                <a:solidFill>
                  <a:srgbClr val="2F5597"/>
                </a:solidFill>
              </a:rPr>
              <a:t>)</a:t>
            </a:r>
            <a:r>
              <a:rPr lang="en-US" sz="3200" dirty="0">
                <a:solidFill>
                  <a:srgbClr val="2F5597"/>
                </a:solidFill>
              </a:rPr>
              <a:t>.</a:t>
            </a:r>
            <a:endParaRPr lang="en-US" sz="3200" i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68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C0F84-446C-481E-8F71-09792ED4FFD7}"/>
              </a:ext>
            </a:extLst>
          </p:cNvPr>
          <p:cNvSpPr txBox="1"/>
          <p:nvPr/>
        </p:nvSpPr>
        <p:spPr>
          <a:xfrm>
            <a:off x="763321" y="892955"/>
            <a:ext cx="1024303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2F5597"/>
                </a:solidFill>
              </a:rPr>
              <a:t>Let </a:t>
            </a:r>
            <a:r>
              <a:rPr lang="en-US" sz="3200" b="1" i="1" dirty="0">
                <a:solidFill>
                  <a:srgbClr val="2F5597"/>
                </a:solidFill>
              </a:rPr>
              <a:t>h</a:t>
            </a:r>
            <a:r>
              <a:rPr lang="en-US" sz="3200" dirty="0">
                <a:solidFill>
                  <a:srgbClr val="2F5597"/>
                </a:solidFill>
              </a:rPr>
              <a:t> represents error-free magnetic field and </a:t>
            </a:r>
            <a:r>
              <a:rPr lang="en-US" sz="3200" b="1" i="1" dirty="0">
                <a:solidFill>
                  <a:srgbClr val="2F5597"/>
                </a:solidFill>
              </a:rPr>
              <a:t>ĥ</a:t>
            </a:r>
            <a:r>
              <a:rPr lang="en-US" sz="3200" i="1" dirty="0">
                <a:solidFill>
                  <a:srgbClr val="2F5597"/>
                </a:solidFill>
              </a:rPr>
              <a:t> represents sensor triad readings. Then</a:t>
            </a:r>
          </a:p>
          <a:p>
            <a:pPr>
              <a:spcAft>
                <a:spcPts val="1200"/>
              </a:spcAft>
            </a:pPr>
            <a:r>
              <a:rPr lang="pt-BR" sz="3200" b="1" i="1" dirty="0">
                <a:solidFill>
                  <a:srgbClr val="2F5597"/>
                </a:solidFill>
              </a:rPr>
              <a:t>	</a:t>
            </a:r>
            <a:r>
              <a:rPr lang="en-US" sz="3200" b="1" i="1" dirty="0">
                <a:solidFill>
                  <a:srgbClr val="2F5597"/>
                </a:solidFill>
              </a:rPr>
              <a:t>ĥ</a:t>
            </a:r>
            <a:r>
              <a:rPr lang="pt-BR" sz="3200" b="1" dirty="0">
                <a:solidFill>
                  <a:srgbClr val="2F5597"/>
                </a:solidFill>
              </a:rPr>
              <a:t> = </a:t>
            </a:r>
            <a:r>
              <a:rPr lang="pt-BR" sz="3200" b="1" i="1" dirty="0">
                <a:solidFill>
                  <a:srgbClr val="2F5597"/>
                </a:solidFill>
              </a:rPr>
              <a:t>S * M * (A</a:t>
            </a:r>
            <a:r>
              <a:rPr lang="pt-BR" sz="3200" b="1" i="1" baseline="-25000" dirty="0">
                <a:solidFill>
                  <a:srgbClr val="2F5597"/>
                </a:solidFill>
              </a:rPr>
              <a:t>si</a:t>
            </a:r>
            <a:r>
              <a:rPr lang="pt-BR" sz="3200" b="1" i="1" dirty="0">
                <a:solidFill>
                  <a:srgbClr val="2F5597"/>
                </a:solidFill>
              </a:rPr>
              <a:t>* h + b</a:t>
            </a:r>
            <a:r>
              <a:rPr lang="pt-BR" sz="3200" b="1" i="1" baseline="-25000" dirty="0">
                <a:solidFill>
                  <a:srgbClr val="2F5597"/>
                </a:solidFill>
              </a:rPr>
              <a:t>hi</a:t>
            </a:r>
            <a:r>
              <a:rPr lang="pt-BR" sz="3200" b="1" i="1" dirty="0">
                <a:solidFill>
                  <a:srgbClr val="2F5597"/>
                </a:solidFill>
              </a:rPr>
              <a:t> ) + b</a:t>
            </a:r>
            <a:r>
              <a:rPr lang="pt-BR" sz="3200" b="1" i="1" baseline="-25000" dirty="0">
                <a:solidFill>
                  <a:srgbClr val="2F5597"/>
                </a:solidFill>
              </a:rPr>
              <a:t>so</a:t>
            </a:r>
            <a:r>
              <a:rPr lang="pt-BR" sz="3200" b="1" i="1" dirty="0">
                <a:solidFill>
                  <a:srgbClr val="2F5597"/>
                </a:solidFill>
              </a:rPr>
              <a:t> + ε</a:t>
            </a:r>
            <a:endParaRPr lang="en-US" sz="3200" b="1" i="1" dirty="0">
              <a:solidFill>
                <a:srgbClr val="2F5597"/>
              </a:solidFill>
            </a:endParaRPr>
          </a:p>
          <a:p>
            <a:pPr>
              <a:spcAft>
                <a:spcPts val="1200"/>
              </a:spcAft>
            </a:pPr>
            <a:r>
              <a:rPr lang="pt-BR" sz="3200" dirty="0">
                <a:solidFill>
                  <a:srgbClr val="2F5597"/>
                </a:solidFill>
              </a:rPr>
              <a:t>Using combined 3x3 square matrix </a:t>
            </a:r>
            <a:r>
              <a:rPr lang="pt-BR" sz="3200" b="1" i="1" dirty="0">
                <a:solidFill>
                  <a:srgbClr val="2F5597"/>
                </a:solidFill>
              </a:rPr>
              <a:t>A = S * M * A</a:t>
            </a:r>
            <a:r>
              <a:rPr lang="pt-BR" sz="3200" b="1" i="1" baseline="-25000" dirty="0">
                <a:solidFill>
                  <a:srgbClr val="2F5597"/>
                </a:solidFill>
              </a:rPr>
              <a:t>si</a:t>
            </a:r>
            <a:r>
              <a:rPr lang="pt-BR" sz="3200" b="1" dirty="0">
                <a:solidFill>
                  <a:srgbClr val="2F5597"/>
                </a:solidFill>
              </a:rPr>
              <a:t> </a:t>
            </a:r>
            <a:r>
              <a:rPr lang="pt-BR" sz="3200" dirty="0">
                <a:solidFill>
                  <a:srgbClr val="2F5597"/>
                </a:solidFill>
              </a:rPr>
              <a:t>and 3x1 vector </a:t>
            </a:r>
            <a:r>
              <a:rPr lang="pt-BR" sz="3200" b="1" i="1" dirty="0">
                <a:solidFill>
                  <a:srgbClr val="2F5597"/>
                </a:solidFill>
              </a:rPr>
              <a:t>b = S * M * b</a:t>
            </a:r>
            <a:r>
              <a:rPr lang="pt-BR" sz="3200" b="1" i="1" baseline="-25000" dirty="0">
                <a:solidFill>
                  <a:srgbClr val="2F5597"/>
                </a:solidFill>
              </a:rPr>
              <a:t>hi</a:t>
            </a:r>
            <a:r>
              <a:rPr lang="pt-BR" sz="3200" b="1" i="1" dirty="0">
                <a:solidFill>
                  <a:srgbClr val="2F5597"/>
                </a:solidFill>
              </a:rPr>
              <a:t>  + b</a:t>
            </a:r>
            <a:r>
              <a:rPr lang="pt-BR" sz="3200" b="1" i="1" baseline="-25000" dirty="0">
                <a:solidFill>
                  <a:srgbClr val="2F5597"/>
                </a:solidFill>
              </a:rPr>
              <a:t>so</a:t>
            </a:r>
            <a:r>
              <a:rPr lang="pt-BR" sz="3200" b="1" i="1" dirty="0">
                <a:solidFill>
                  <a:srgbClr val="2F5597"/>
                </a:solidFill>
              </a:rPr>
              <a:t> </a:t>
            </a:r>
            <a:r>
              <a:rPr lang="pt-BR" sz="3200" dirty="0">
                <a:solidFill>
                  <a:srgbClr val="2F5597"/>
                </a:solidFill>
              </a:rPr>
              <a:t>, this represents a linear error model:</a:t>
            </a:r>
          </a:p>
          <a:p>
            <a:pPr>
              <a:spcAft>
                <a:spcPts val="1200"/>
              </a:spcAft>
            </a:pPr>
            <a:r>
              <a:rPr lang="en-US" sz="3200" i="1" dirty="0">
                <a:solidFill>
                  <a:srgbClr val="2F5597"/>
                </a:solidFill>
              </a:rPr>
              <a:t>	</a:t>
            </a:r>
            <a:r>
              <a:rPr lang="en-US" sz="3200" b="1" i="1" dirty="0">
                <a:solidFill>
                  <a:srgbClr val="2F5597"/>
                </a:solidFill>
              </a:rPr>
              <a:t>ĥ</a:t>
            </a:r>
            <a:r>
              <a:rPr lang="pt-BR" sz="3200" b="1" dirty="0">
                <a:solidFill>
                  <a:srgbClr val="2F5597"/>
                </a:solidFill>
              </a:rPr>
              <a:t> = </a:t>
            </a:r>
            <a:r>
              <a:rPr lang="pt-BR" sz="3200" b="1" i="1" dirty="0">
                <a:solidFill>
                  <a:srgbClr val="2F5597"/>
                </a:solidFill>
              </a:rPr>
              <a:t>A* h + b + ε  =&gt; </a:t>
            </a:r>
            <a:r>
              <a:rPr lang="en-US" sz="3200" b="1" i="1" dirty="0">
                <a:solidFill>
                  <a:srgbClr val="2F5597"/>
                </a:solidFill>
              </a:rPr>
              <a:t>h</a:t>
            </a:r>
            <a:r>
              <a:rPr lang="pt-BR" sz="3200" b="1" dirty="0">
                <a:solidFill>
                  <a:srgbClr val="2F5597"/>
                </a:solidFill>
              </a:rPr>
              <a:t> = </a:t>
            </a:r>
            <a:r>
              <a:rPr lang="pt-BR" sz="3200" b="1" i="1" dirty="0">
                <a:solidFill>
                  <a:srgbClr val="2F5597"/>
                </a:solidFill>
              </a:rPr>
              <a:t>A</a:t>
            </a:r>
            <a:r>
              <a:rPr lang="pt-BR" sz="3200" b="1" i="1" baseline="30000" dirty="0">
                <a:solidFill>
                  <a:srgbClr val="2F5597"/>
                </a:solidFill>
              </a:rPr>
              <a:t>-1</a:t>
            </a:r>
            <a:r>
              <a:rPr lang="pt-BR" sz="3200" b="1" i="1" dirty="0">
                <a:solidFill>
                  <a:srgbClr val="2F5597"/>
                </a:solidFill>
              </a:rPr>
              <a:t> * (</a:t>
            </a:r>
            <a:r>
              <a:rPr lang="en-US" sz="3200" b="1" i="1" dirty="0">
                <a:solidFill>
                  <a:srgbClr val="2F5597"/>
                </a:solidFill>
              </a:rPr>
              <a:t>ĥ</a:t>
            </a:r>
            <a:r>
              <a:rPr lang="pt-BR" sz="3200" b="1" i="1" dirty="0">
                <a:solidFill>
                  <a:srgbClr val="2F5597"/>
                </a:solidFill>
              </a:rPr>
              <a:t> - b - ε)</a:t>
            </a:r>
          </a:p>
          <a:p>
            <a:r>
              <a:rPr lang="pt-BR" sz="3200" dirty="0">
                <a:solidFill>
                  <a:srgbClr val="2F5597"/>
                </a:solidFill>
              </a:rPr>
              <a:t>Our goal is to find </a:t>
            </a:r>
            <a:r>
              <a:rPr lang="pt-BR" sz="3200" b="1" i="1" dirty="0">
                <a:solidFill>
                  <a:srgbClr val="2F5597"/>
                </a:solidFill>
              </a:rPr>
              <a:t>A</a:t>
            </a:r>
            <a:r>
              <a:rPr lang="pt-BR" sz="3200" b="1" i="1" baseline="30000" dirty="0">
                <a:solidFill>
                  <a:srgbClr val="2F5597"/>
                </a:solidFill>
              </a:rPr>
              <a:t>-1</a:t>
            </a:r>
            <a:r>
              <a:rPr lang="pt-BR" sz="3200" i="1" dirty="0">
                <a:solidFill>
                  <a:srgbClr val="2F5597"/>
                </a:solidFill>
              </a:rPr>
              <a:t> and </a:t>
            </a:r>
            <a:r>
              <a:rPr lang="pt-BR" sz="3200" b="1" i="1" dirty="0">
                <a:solidFill>
                  <a:srgbClr val="2F5597"/>
                </a:solidFill>
              </a:rPr>
              <a:t>b</a:t>
            </a:r>
            <a:r>
              <a:rPr lang="pt-BR" sz="3200" i="1" dirty="0">
                <a:solidFill>
                  <a:srgbClr val="2F5597"/>
                </a:solidFill>
              </a:rPr>
              <a:t> </a:t>
            </a:r>
            <a:r>
              <a:rPr lang="pt-BR" sz="3200" dirty="0">
                <a:solidFill>
                  <a:srgbClr val="2F5597"/>
                </a:solidFill>
              </a:rPr>
              <a:t>(12 unknown parameters).</a:t>
            </a:r>
            <a:endParaRPr lang="en-US" sz="3200" i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75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C0F84-446C-481E-8F71-09792ED4FFD7}"/>
              </a:ext>
            </a:extLst>
          </p:cNvPr>
          <p:cNvSpPr txBox="1"/>
          <p:nvPr/>
        </p:nvSpPr>
        <p:spPr>
          <a:xfrm>
            <a:off x="645875" y="366623"/>
            <a:ext cx="1090025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dirty="0">
                <a:solidFill>
                  <a:srgbClr val="2F5597"/>
                </a:solidFill>
              </a:rPr>
              <a:t>Few aproaches are possible to the calibration procedure: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2F5597"/>
                </a:solidFill>
              </a:rPr>
              <a:t>Using theoretical model of the Earth’s magnetic field, </a:t>
            </a:r>
            <a:r>
              <a:rPr lang="en-US" sz="3200" dirty="0">
                <a:solidFill>
                  <a:srgbClr val="2F5597"/>
                </a:solidFill>
              </a:rPr>
              <a:t>e.g. IGRF model</a:t>
            </a:r>
            <a:r>
              <a:rPr lang="pt-BR" sz="3200" dirty="0">
                <a:solidFill>
                  <a:srgbClr val="2F5597"/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2F5597"/>
                </a:solidFill>
              </a:rPr>
              <a:t>Using another calibrated magnetometer as an </a:t>
            </a:r>
            <a:r>
              <a:rPr lang="pt-BR" sz="3200" i="1" dirty="0">
                <a:solidFill>
                  <a:srgbClr val="2F5597"/>
                </a:solidFill>
              </a:rPr>
              <a:t>in-situ</a:t>
            </a:r>
            <a:r>
              <a:rPr lang="pt-BR" sz="3200" dirty="0">
                <a:solidFill>
                  <a:srgbClr val="2F5597"/>
                </a:solidFill>
              </a:rPr>
              <a:t> secondary standard.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2F5597"/>
                </a:solidFill>
              </a:rPr>
              <a:t>Using a Helmholz coil system. (https://benevscitech.com/en/coil-systems-magnetometers-calibration.html)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rgbClr val="2F5597"/>
                </a:solidFill>
              </a:rPr>
              <a:t>Using the absolute magnitude value of the local geomagnetic field with the reference to one of the nearby INTERMAGNET magnetic observatories.</a:t>
            </a:r>
            <a:endParaRPr lang="en-US" sz="3200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23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13526-8488-4DFD-8508-6E5951F31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86" y="1604740"/>
            <a:ext cx="6799813" cy="4248150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F0A17-70D4-4524-BF40-A329F50C1686}"/>
              </a:ext>
            </a:extLst>
          </p:cNvPr>
          <p:cNvSpPr txBox="1"/>
          <p:nvPr/>
        </p:nvSpPr>
        <p:spPr>
          <a:xfrm>
            <a:off x="277132" y="929849"/>
            <a:ext cx="482725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Geophysical (geological) and archeological surveys.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Perturbations are ~1nT in both cases!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31C1A2-B1D4-4B1D-B577-8F11D82F800C}"/>
              </a:ext>
            </a:extLst>
          </p:cNvPr>
          <p:cNvSpPr txBox="1"/>
          <p:nvPr/>
        </p:nvSpPr>
        <p:spPr>
          <a:xfrm>
            <a:off x="5104386" y="6032352"/>
            <a:ext cx="6919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M.A. Abdu et al. / Journal of Atmospheric and Solar-Terrestrial Physics 67 (2005) 1643–1657</a:t>
            </a:r>
          </a:p>
        </p:txBody>
      </p:sp>
    </p:spTree>
    <p:extLst>
      <p:ext uri="{BB962C8B-B14F-4D97-AF65-F5344CB8AC3E}">
        <p14:creationId xmlns:p14="http://schemas.microsoft.com/office/powerpoint/2010/main" val="546537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C0F84-446C-481E-8F71-09792ED4FFD7}"/>
              </a:ext>
            </a:extLst>
          </p:cNvPr>
          <p:cNvSpPr txBox="1"/>
          <p:nvPr/>
        </p:nvSpPr>
        <p:spPr>
          <a:xfrm>
            <a:off x="752059" y="628233"/>
            <a:ext cx="954962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pt-BR" sz="3200" dirty="0">
                <a:solidFill>
                  <a:srgbClr val="2F5597"/>
                </a:solidFill>
              </a:rPr>
              <a:t>Magnetic observatory in Panagyurishte (PAG), part of the INTERMAGNET network, as a reference point! </a:t>
            </a:r>
          </a:p>
          <a:p>
            <a:pPr>
              <a:spcAft>
                <a:spcPts val="1200"/>
              </a:spcAft>
            </a:pPr>
            <a:r>
              <a:rPr lang="pt-BR" sz="3200" dirty="0">
                <a:solidFill>
                  <a:srgbClr val="2F5597"/>
                </a:solidFill>
              </a:rPr>
              <a:t>Rotating the magnetometer in 3D space: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2F5597"/>
                </a:solidFill>
              </a:rPr>
              <a:t>h</a:t>
            </a:r>
            <a:r>
              <a:rPr lang="en-US" sz="3200" i="1" dirty="0">
                <a:solidFill>
                  <a:srgbClr val="2F5597"/>
                </a:solidFill>
              </a:rPr>
              <a:t> </a:t>
            </a:r>
            <a:r>
              <a:rPr lang="en-US" sz="3200" dirty="0">
                <a:solidFill>
                  <a:srgbClr val="2F5597"/>
                </a:solidFill>
              </a:rPr>
              <a:t>describes a sphere </a:t>
            </a:r>
            <a:r>
              <a:rPr lang="en-US" sz="3200" b="1" i="1" dirty="0">
                <a:solidFill>
                  <a:srgbClr val="2F5597"/>
                </a:solidFill>
              </a:rPr>
              <a:t>S</a:t>
            </a:r>
            <a:r>
              <a:rPr lang="en-US" sz="3200" b="1" i="1" baseline="-25000" dirty="0">
                <a:solidFill>
                  <a:srgbClr val="2F5597"/>
                </a:solidFill>
              </a:rPr>
              <a:t>Local</a:t>
            </a:r>
            <a:r>
              <a:rPr lang="en-US" sz="3200" dirty="0">
                <a:solidFill>
                  <a:srgbClr val="2F5597"/>
                </a:solidFill>
              </a:rPr>
              <a:t> with radius </a:t>
            </a:r>
            <a:r>
              <a:rPr lang="en-US" sz="3200" b="1" i="1" dirty="0">
                <a:solidFill>
                  <a:srgbClr val="2F5597"/>
                </a:solidFill>
              </a:rPr>
              <a:t>H</a:t>
            </a:r>
            <a:r>
              <a:rPr lang="en-US" sz="3200" b="1" i="1" baseline="-25000" dirty="0">
                <a:solidFill>
                  <a:srgbClr val="2F5597"/>
                </a:solidFill>
              </a:rPr>
              <a:t>PAG</a:t>
            </a:r>
            <a:r>
              <a:rPr lang="en-US" sz="3200" i="1" baseline="-25000" dirty="0">
                <a:solidFill>
                  <a:srgbClr val="2F5597"/>
                </a:solidFill>
              </a:rPr>
              <a:t> </a:t>
            </a:r>
            <a:r>
              <a:rPr lang="en-US" sz="3200" dirty="0">
                <a:solidFill>
                  <a:srgbClr val="2F5597"/>
                </a:solidFill>
              </a:rPr>
              <a:t>.</a:t>
            </a:r>
            <a:endParaRPr lang="pt-BR" sz="3200" dirty="0">
              <a:solidFill>
                <a:srgbClr val="2F5597"/>
              </a:solidFill>
            </a:endParaRP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2F5597"/>
                </a:solidFill>
              </a:rPr>
              <a:t>ĥ</a:t>
            </a:r>
            <a:r>
              <a:rPr lang="en-US" sz="3200" i="1" dirty="0">
                <a:solidFill>
                  <a:srgbClr val="2F5597"/>
                </a:solidFill>
              </a:rPr>
              <a:t> </a:t>
            </a:r>
            <a:r>
              <a:rPr lang="en-US" sz="3200" dirty="0">
                <a:solidFill>
                  <a:srgbClr val="2F5597"/>
                </a:solidFill>
              </a:rPr>
              <a:t>describes an ellipsoid </a:t>
            </a:r>
            <a:r>
              <a:rPr lang="en-US" sz="3200" b="1" i="1" dirty="0">
                <a:solidFill>
                  <a:srgbClr val="2F5597"/>
                </a:solidFill>
              </a:rPr>
              <a:t>E</a:t>
            </a:r>
            <a:r>
              <a:rPr lang="en-US" sz="3200" b="1" i="1" baseline="-25000" dirty="0">
                <a:solidFill>
                  <a:srgbClr val="2F5597"/>
                </a:solidFill>
              </a:rPr>
              <a:t>Local</a:t>
            </a:r>
            <a:r>
              <a:rPr lang="en-US" sz="3200" i="1" baseline="-25000" dirty="0">
                <a:solidFill>
                  <a:srgbClr val="2F5597"/>
                </a:solidFill>
              </a:rPr>
              <a:t> </a:t>
            </a:r>
            <a:r>
              <a:rPr lang="en-US" sz="3200" i="1" dirty="0">
                <a:solidFill>
                  <a:srgbClr val="2F5597"/>
                </a:solidFill>
              </a:rPr>
              <a:t>(guaranteed by the linear error model). </a:t>
            </a:r>
          </a:p>
          <a:p>
            <a:pPr>
              <a:spcAft>
                <a:spcPts val="1200"/>
              </a:spcAft>
            </a:pPr>
            <a:r>
              <a:rPr lang="pt-BR" sz="3200" dirty="0">
                <a:solidFill>
                  <a:srgbClr val="2F5597"/>
                </a:solidFill>
              </a:rPr>
              <a:t>Two-stage calibration process.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Find the Transform </a:t>
            </a:r>
            <a:r>
              <a:rPr lang="en-US" sz="3200" b="1" i="1" dirty="0">
                <a:solidFill>
                  <a:srgbClr val="2F5597"/>
                </a:solidFill>
              </a:rPr>
              <a:t>E</a:t>
            </a:r>
            <a:r>
              <a:rPr lang="en-US" sz="3200" b="1" i="1" baseline="-25000" dirty="0">
                <a:solidFill>
                  <a:srgbClr val="2F5597"/>
                </a:solidFill>
              </a:rPr>
              <a:t>Local</a:t>
            </a:r>
            <a:r>
              <a:rPr lang="en-US" sz="3200" b="1" i="1" dirty="0">
                <a:solidFill>
                  <a:srgbClr val="2F5597"/>
                </a:solidFill>
              </a:rPr>
              <a:t> –&gt; S</a:t>
            </a:r>
            <a:r>
              <a:rPr lang="en-US" sz="3200" b="1" i="1" baseline="-25000" dirty="0">
                <a:solidFill>
                  <a:srgbClr val="2F5597"/>
                </a:solidFill>
              </a:rPr>
              <a:t>Local </a:t>
            </a:r>
            <a:r>
              <a:rPr lang="en-US" sz="3200" i="1" dirty="0">
                <a:solidFill>
                  <a:srgbClr val="2F5597"/>
                </a:solidFill>
              </a:rPr>
              <a:t>.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Find the Rotation </a:t>
            </a:r>
            <a:r>
              <a:rPr lang="en-US" sz="3200" b="1" i="1" dirty="0">
                <a:solidFill>
                  <a:srgbClr val="2F5597"/>
                </a:solidFill>
              </a:rPr>
              <a:t>S</a:t>
            </a:r>
            <a:r>
              <a:rPr lang="en-US" sz="3200" b="1" i="1" baseline="-25000" dirty="0">
                <a:solidFill>
                  <a:srgbClr val="2F5597"/>
                </a:solidFill>
              </a:rPr>
              <a:t>Local</a:t>
            </a:r>
            <a:r>
              <a:rPr lang="en-US" sz="3200" b="1" i="1" dirty="0">
                <a:solidFill>
                  <a:srgbClr val="2F5597"/>
                </a:solidFill>
              </a:rPr>
              <a:t> –&gt; S</a:t>
            </a:r>
            <a:r>
              <a:rPr lang="en-US" sz="3200" b="1" i="1" baseline="-25000" dirty="0">
                <a:solidFill>
                  <a:srgbClr val="2F5597"/>
                </a:solidFill>
              </a:rPr>
              <a:t>PAG </a:t>
            </a:r>
            <a:r>
              <a:rPr lang="en-US" sz="3200" i="1" dirty="0">
                <a:solidFill>
                  <a:srgbClr val="2F5597"/>
                </a:solidFill>
              </a:rPr>
              <a:t>.</a:t>
            </a:r>
            <a:endParaRPr lang="en-US" sz="3200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13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6C0F84-446C-481E-8F71-09792ED4FFD7}"/>
              </a:ext>
            </a:extLst>
          </p:cNvPr>
          <p:cNvSpPr txBox="1"/>
          <p:nvPr/>
        </p:nvSpPr>
        <p:spPr>
          <a:xfrm>
            <a:off x="383097" y="366623"/>
            <a:ext cx="117138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dirty="0">
                <a:solidFill>
                  <a:srgbClr val="2F5597"/>
                </a:solidFill>
              </a:rPr>
              <a:t>Calibration steps: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pt-BR" sz="3200" dirty="0">
                <a:solidFill>
                  <a:srgbClr val="2F5597"/>
                </a:solidFill>
              </a:rPr>
              <a:t>Rotating the magnetometer only in a small vicinity in 3D space around installation mounting point (±5 degrees at each </a:t>
            </a:r>
            <a:r>
              <a:rPr lang="en-US" sz="3200" dirty="0">
                <a:solidFill>
                  <a:srgbClr val="2F5597"/>
                </a:solidFill>
              </a:rPr>
              <a:t>Euler</a:t>
            </a:r>
            <a:r>
              <a:rPr lang="pt-BR" sz="3200" dirty="0">
                <a:solidFill>
                  <a:srgbClr val="2F5597"/>
                </a:solidFill>
              </a:rPr>
              <a:t> angle), thus ensuring strict linearity. Sampling period is 0.5 </a:t>
            </a:r>
            <a:r>
              <a:rPr lang="en-US" sz="3200" dirty="0">
                <a:solidFill>
                  <a:srgbClr val="2F5597"/>
                </a:solidFill>
              </a:rPr>
              <a:t>s or 1 s.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 startAt="2"/>
            </a:pPr>
            <a:r>
              <a:rPr lang="pt-BR" sz="3200" dirty="0">
                <a:solidFill>
                  <a:srgbClr val="2F5597"/>
                </a:solidFill>
              </a:rPr>
              <a:t>Using </a:t>
            </a:r>
            <a:r>
              <a:rPr lang="en-US" sz="3200" b="1" dirty="0">
                <a:solidFill>
                  <a:srgbClr val="2F5597"/>
                </a:solidFill>
              </a:rPr>
              <a:t>Levenberg-Marquardt</a:t>
            </a:r>
            <a:r>
              <a:rPr lang="pt-BR" sz="3200" dirty="0">
                <a:solidFill>
                  <a:srgbClr val="2F5597"/>
                </a:solidFill>
              </a:rPr>
              <a:t> optimization algorithm to find combined </a:t>
            </a:r>
            <a:r>
              <a:rPr lang="pt-BR" sz="3200" b="1" i="1" dirty="0">
                <a:solidFill>
                  <a:srgbClr val="2F5597"/>
                </a:solidFill>
              </a:rPr>
              <a:t>A</a:t>
            </a:r>
            <a:r>
              <a:rPr lang="pt-BR" sz="3200" b="1" i="1" baseline="30000" dirty="0">
                <a:solidFill>
                  <a:srgbClr val="2F5597"/>
                </a:solidFill>
              </a:rPr>
              <a:t>-1</a:t>
            </a:r>
            <a:r>
              <a:rPr lang="pt-BR" sz="3200" dirty="0">
                <a:solidFill>
                  <a:srgbClr val="2F5597"/>
                </a:solidFill>
              </a:rPr>
              <a:t> and </a:t>
            </a:r>
            <a:r>
              <a:rPr lang="pt-BR" sz="3200" b="1" i="1" dirty="0">
                <a:solidFill>
                  <a:srgbClr val="2F5597"/>
                </a:solidFill>
              </a:rPr>
              <a:t>b</a:t>
            </a:r>
            <a:r>
              <a:rPr lang="pt-BR" sz="3200" dirty="0">
                <a:solidFill>
                  <a:srgbClr val="2F5597"/>
                </a:solidFill>
              </a:rPr>
              <a:t>. Thus, transforming the ellipsoid </a:t>
            </a:r>
            <a:r>
              <a:rPr lang="en-US" sz="3200" b="1" i="1" dirty="0">
                <a:solidFill>
                  <a:srgbClr val="2F5597"/>
                </a:solidFill>
              </a:rPr>
              <a:t>E</a:t>
            </a:r>
            <a:r>
              <a:rPr lang="en-US" sz="3200" b="1" i="1" baseline="-25000" dirty="0">
                <a:solidFill>
                  <a:srgbClr val="2F5597"/>
                </a:solidFill>
              </a:rPr>
              <a:t>Local</a:t>
            </a:r>
            <a:r>
              <a:rPr lang="en-US" sz="3200" i="1" dirty="0">
                <a:solidFill>
                  <a:srgbClr val="2F5597"/>
                </a:solidFill>
              </a:rPr>
              <a:t> </a:t>
            </a:r>
            <a:r>
              <a:rPr lang="en-US" sz="3200" dirty="0">
                <a:solidFill>
                  <a:srgbClr val="2F5597"/>
                </a:solidFill>
              </a:rPr>
              <a:t>into a sphere </a:t>
            </a:r>
            <a:r>
              <a:rPr lang="en-US" sz="3200" b="1" i="1" dirty="0">
                <a:solidFill>
                  <a:srgbClr val="2F5597"/>
                </a:solidFill>
              </a:rPr>
              <a:t>S</a:t>
            </a:r>
            <a:r>
              <a:rPr lang="en-US" sz="3200" b="1" i="1" baseline="-25000" dirty="0">
                <a:solidFill>
                  <a:srgbClr val="2F5597"/>
                </a:solidFill>
              </a:rPr>
              <a:t>Local</a:t>
            </a:r>
            <a:r>
              <a:rPr lang="en-US" sz="3200" i="1" dirty="0">
                <a:solidFill>
                  <a:srgbClr val="2F5597"/>
                </a:solidFill>
              </a:rPr>
              <a:t> </a:t>
            </a:r>
            <a:r>
              <a:rPr lang="en-US" sz="3200" dirty="0">
                <a:solidFill>
                  <a:srgbClr val="2F5597"/>
                </a:solidFill>
              </a:rPr>
              <a:t>with origin at </a:t>
            </a:r>
            <a:r>
              <a:rPr lang="en-US" sz="3200" b="1" i="1" dirty="0">
                <a:solidFill>
                  <a:srgbClr val="2F5597"/>
                </a:solidFill>
              </a:rPr>
              <a:t>P(0,0,0)</a:t>
            </a:r>
            <a:r>
              <a:rPr lang="en-US" sz="3200" i="1" dirty="0">
                <a:solidFill>
                  <a:srgbClr val="2F5597"/>
                </a:solidFill>
              </a:rPr>
              <a:t> </a:t>
            </a:r>
            <a:r>
              <a:rPr lang="en-US" sz="3200" dirty="0">
                <a:solidFill>
                  <a:srgbClr val="2F5597"/>
                </a:solidFill>
              </a:rPr>
              <a:t>and radius </a:t>
            </a:r>
            <a:r>
              <a:rPr lang="en-US" sz="3200" b="1" i="1" dirty="0">
                <a:solidFill>
                  <a:srgbClr val="2F5597"/>
                </a:solidFill>
              </a:rPr>
              <a:t>H</a:t>
            </a:r>
            <a:r>
              <a:rPr lang="en-US" sz="3200" b="1" i="1" baseline="-25000" dirty="0">
                <a:solidFill>
                  <a:srgbClr val="2F5597"/>
                </a:solidFill>
              </a:rPr>
              <a:t>PAG</a:t>
            </a:r>
            <a:r>
              <a:rPr lang="en-US" sz="3200" i="1" baseline="-25000" dirty="0">
                <a:solidFill>
                  <a:srgbClr val="2F5597"/>
                </a:solidFill>
              </a:rPr>
              <a:t> </a:t>
            </a:r>
            <a:r>
              <a:rPr lang="en-US" sz="3200" i="1" dirty="0">
                <a:solidFill>
                  <a:srgbClr val="2F5597"/>
                </a:solidFill>
              </a:rPr>
              <a:t>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 startAt="2"/>
            </a:pPr>
            <a:r>
              <a:rPr lang="pt-BR" sz="3200" dirty="0">
                <a:solidFill>
                  <a:srgbClr val="2F5597"/>
                </a:solidFill>
              </a:rPr>
              <a:t>Using INTERMAGNET (PAG) observational data and </a:t>
            </a:r>
            <a:r>
              <a:rPr lang="en-US" sz="3200" b="1" dirty="0">
                <a:solidFill>
                  <a:srgbClr val="2F5597"/>
                </a:solidFill>
              </a:rPr>
              <a:t>Levenberg-Marquardt</a:t>
            </a:r>
            <a:r>
              <a:rPr lang="pt-BR" sz="3200" dirty="0">
                <a:solidFill>
                  <a:srgbClr val="2F5597"/>
                </a:solidFill>
              </a:rPr>
              <a:t> algorithm or </a:t>
            </a:r>
            <a:r>
              <a:rPr lang="en-US" sz="3200" b="1" u="none" strike="noStrike" baseline="0" dirty="0">
                <a:solidFill>
                  <a:srgbClr val="2F5597"/>
                </a:solidFill>
              </a:rPr>
              <a:t>Kabsch</a:t>
            </a:r>
            <a:r>
              <a:rPr lang="en-US" sz="3200" u="none" strike="noStrike" baseline="0" dirty="0">
                <a:solidFill>
                  <a:srgbClr val="2F5597"/>
                </a:solidFill>
              </a:rPr>
              <a:t> algorithm (</a:t>
            </a:r>
            <a:r>
              <a:rPr lang="en-US" sz="3200" b="1" u="none" strike="noStrike" baseline="0" dirty="0">
                <a:solidFill>
                  <a:srgbClr val="2F5597"/>
                </a:solidFill>
              </a:rPr>
              <a:t>Wahba</a:t>
            </a:r>
            <a:r>
              <a:rPr lang="en-US" sz="3200" u="none" strike="noStrike" baseline="0" dirty="0">
                <a:solidFill>
                  <a:srgbClr val="2F5597"/>
                </a:solidFill>
              </a:rPr>
              <a:t> problem</a:t>
            </a:r>
            <a:r>
              <a:rPr lang="en-US" sz="3200" i="0" u="none" strike="noStrike" baseline="0" dirty="0">
                <a:solidFill>
                  <a:srgbClr val="2F5597"/>
                </a:solidFill>
              </a:rPr>
              <a:t>) </a:t>
            </a:r>
            <a:r>
              <a:rPr lang="pt-BR" sz="3200" dirty="0">
                <a:solidFill>
                  <a:srgbClr val="2F5597"/>
                </a:solidFill>
              </a:rPr>
              <a:t>to find the rotation transform </a:t>
            </a:r>
            <a:r>
              <a:rPr lang="en-US" sz="3200" b="1" i="1" dirty="0">
                <a:solidFill>
                  <a:srgbClr val="2F5597"/>
                </a:solidFill>
              </a:rPr>
              <a:t>S</a:t>
            </a:r>
            <a:r>
              <a:rPr lang="en-US" sz="3200" b="1" i="1" baseline="-25000" dirty="0">
                <a:solidFill>
                  <a:srgbClr val="2F5597"/>
                </a:solidFill>
              </a:rPr>
              <a:t>Local</a:t>
            </a:r>
            <a:r>
              <a:rPr lang="en-US" sz="3200" b="1" i="1" dirty="0">
                <a:solidFill>
                  <a:srgbClr val="2F5597"/>
                </a:solidFill>
              </a:rPr>
              <a:t> –&gt; S</a:t>
            </a:r>
            <a:r>
              <a:rPr lang="en-US" sz="3200" b="1" i="1" baseline="-25000" dirty="0">
                <a:solidFill>
                  <a:srgbClr val="2F5597"/>
                </a:solidFill>
              </a:rPr>
              <a:t>PAG </a:t>
            </a:r>
            <a:r>
              <a:rPr lang="en-US" sz="3200" i="1" dirty="0">
                <a:solidFill>
                  <a:srgbClr val="2F5597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3200" i="1" dirty="0">
                <a:solidFill>
                  <a:srgbClr val="2F5597"/>
                </a:solidFill>
              </a:rPr>
              <a:t>Whole calibration procedure takes only a few minutes!</a:t>
            </a:r>
            <a:endParaRPr lang="en-US" sz="3200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57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9a3998695fc844d9f4e37cf102797ab4-V">
            <a:hlinkClick r:id="" action="ppaction://media"/>
            <a:extLst>
              <a:ext uri="{FF2B5EF4-FFF2-40B4-BE49-F238E27FC236}">
                <a16:creationId xmlns:a16="http://schemas.microsoft.com/office/drawing/2014/main" id="{74B50514-B8D7-4C60-8956-62277D241F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1509" y="268448"/>
            <a:ext cx="3628982" cy="64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2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072930" y="213997"/>
            <a:ext cx="6046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Calibration –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A1689-7706-49CE-BA47-EC8FB73E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98" y="1204390"/>
            <a:ext cx="7479404" cy="4120084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B3CE33-9A7E-403F-8163-C0D18B7A9168}"/>
              </a:ext>
            </a:extLst>
          </p:cNvPr>
          <p:cNvSpPr txBox="1"/>
          <p:nvPr/>
        </p:nvSpPr>
        <p:spPr>
          <a:xfrm>
            <a:off x="2356298" y="5410151"/>
            <a:ext cx="7567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Earth’s magnetic field components comparison between PAG and MG-01 minute data after magnetometer calibration procedure. Data shown here depict daily geomagnetic variations on 31 August, 2025. The RMS deviations are: </a:t>
            </a:r>
            <a:r>
              <a:rPr lang="el-GR" sz="1600" b="1" i="1" dirty="0">
                <a:solidFill>
                  <a:schemeClr val="bg2">
                    <a:lumMod val="50000"/>
                  </a:schemeClr>
                </a:solidFill>
              </a:rPr>
              <a:t>σ</a:t>
            </a:r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X = 2.43 nT; </a:t>
            </a:r>
            <a:r>
              <a:rPr lang="el-GR" sz="1600" b="1" i="1" dirty="0">
                <a:solidFill>
                  <a:schemeClr val="bg2">
                    <a:lumMod val="50000"/>
                  </a:schemeClr>
                </a:solidFill>
              </a:rPr>
              <a:t>σ</a:t>
            </a:r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Y = 1.11 nT; </a:t>
            </a:r>
            <a:r>
              <a:rPr lang="el-GR" sz="1600" b="1" i="1" dirty="0">
                <a:solidFill>
                  <a:schemeClr val="bg2">
                    <a:lumMod val="50000"/>
                  </a:schemeClr>
                </a:solidFill>
              </a:rPr>
              <a:t>σ</a:t>
            </a:r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Z = 4.20 nT; </a:t>
            </a:r>
            <a:r>
              <a:rPr lang="el-GR" sz="1600" b="1" i="1" dirty="0">
                <a:solidFill>
                  <a:schemeClr val="bg2">
                    <a:lumMod val="50000"/>
                  </a:schemeClr>
                </a:solidFill>
              </a:rPr>
              <a:t>σ</a:t>
            </a:r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F = 4.42 nT .</a:t>
            </a:r>
          </a:p>
        </p:txBody>
      </p:sp>
    </p:spTree>
    <p:extLst>
      <p:ext uri="{BB962C8B-B14F-4D97-AF65-F5344CB8AC3E}">
        <p14:creationId xmlns:p14="http://schemas.microsoft.com/office/powerpoint/2010/main" val="401893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955998" y="281107"/>
            <a:ext cx="4280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StudioMG (v1)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1E3C7-1CE9-4B50-ABAC-1AE12DBBC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86" y="1112104"/>
            <a:ext cx="9193227" cy="546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42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973301" y="269141"/>
            <a:ext cx="424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StudioMG (v2)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E290E3-97FF-4096-A7CF-D202B2996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394" y="1219963"/>
            <a:ext cx="8939212" cy="53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56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267075" y="246453"/>
            <a:ext cx="5657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Observational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4B08F-2D7D-4CFE-974B-8C4C96DBE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0" y="1166497"/>
            <a:ext cx="11136279" cy="4525006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ADC73B-2EC6-4A2B-9C4A-71AF0679E0F3}"/>
              </a:ext>
            </a:extLst>
          </p:cNvPr>
          <p:cNvSpPr txBox="1"/>
          <p:nvPr/>
        </p:nvSpPr>
        <p:spPr>
          <a:xfrm>
            <a:off x="527860" y="5780550"/>
            <a:ext cx="11201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09 August, 2025. Slight magnetic perturbations are observed.</a:t>
            </a:r>
          </a:p>
        </p:txBody>
      </p:sp>
    </p:spTree>
    <p:extLst>
      <p:ext uri="{BB962C8B-B14F-4D97-AF65-F5344CB8AC3E}">
        <p14:creationId xmlns:p14="http://schemas.microsoft.com/office/powerpoint/2010/main" val="122158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C858D9-5DD1-4BEC-A7AE-DFAF4C2D5C44}"/>
              </a:ext>
            </a:extLst>
          </p:cNvPr>
          <p:cNvSpPr txBox="1"/>
          <p:nvPr/>
        </p:nvSpPr>
        <p:spPr>
          <a:xfrm>
            <a:off x="527860" y="5677913"/>
            <a:ext cx="11201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26 August, 2025. Quiet day with almost no perturbations.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6271F-2888-4AF2-AD04-FDDB3E27D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76" y="1087675"/>
            <a:ext cx="11088647" cy="4477375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506620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CF7634-5AD7-407F-80F9-111C57D2818F}"/>
              </a:ext>
            </a:extLst>
          </p:cNvPr>
          <p:cNvSpPr txBox="1"/>
          <p:nvPr/>
        </p:nvSpPr>
        <p:spPr>
          <a:xfrm>
            <a:off x="527860" y="5715236"/>
            <a:ext cx="11201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01 September, 2025. Magnetic perturbations start at 21:00 UTC.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BEDF0-1100-4A16-849E-EE62B7213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3" y="1129761"/>
            <a:ext cx="11126753" cy="4467849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218640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CF7634-5AD7-407F-80F9-111C57D2818F}"/>
              </a:ext>
            </a:extLst>
          </p:cNvPr>
          <p:cNvSpPr txBox="1"/>
          <p:nvPr/>
        </p:nvSpPr>
        <p:spPr>
          <a:xfrm>
            <a:off x="527860" y="5593938"/>
            <a:ext cx="11201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02 September, 2025. Evolution of the magnetic storm started on 01 September, 2025 at 21:00 UTC during the next 24 hours.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23DF9-FDA0-41EA-A0F7-A6893BE3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7" y="1092830"/>
            <a:ext cx="11117226" cy="4429743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24717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1104981" y="269695"/>
            <a:ext cx="7991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Measuring magnetic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C988D-D5C7-497E-8311-82A79DE8F7AD}"/>
              </a:ext>
            </a:extLst>
          </p:cNvPr>
          <p:cNvSpPr txBox="1"/>
          <p:nvPr/>
        </p:nvSpPr>
        <p:spPr>
          <a:xfrm>
            <a:off x="409575" y="1612083"/>
            <a:ext cx="89154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1833 – Carl Friedrich Gauss. First systematic study and measurement of the Earth’s magnetic field.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Two basic types – vector and scalar magnetometers.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Mechanical, electromagnetic, optical, quantum.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Magnetic needle, Rotating coil, Induction coil, Fluxgate, Hall effect, Magnetoresistive; Proton, Overhauser, Optical pumping.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59003-B13B-49BE-912F-AC02573BA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549" y="685193"/>
            <a:ext cx="2401730" cy="3277207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011030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CF7634-5AD7-407F-80F9-111C57D2818F}"/>
              </a:ext>
            </a:extLst>
          </p:cNvPr>
          <p:cNvSpPr txBox="1"/>
          <p:nvPr/>
        </p:nvSpPr>
        <p:spPr>
          <a:xfrm>
            <a:off x="527860" y="5593938"/>
            <a:ext cx="11201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50000"/>
                  </a:schemeClr>
                </a:solidFill>
              </a:rPr>
              <a:t>03 September, 2025. Magnetic perturbations decrease in amplitude.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4A0F4A-42D7-49C1-B221-12ABC59A4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7" y="1012835"/>
            <a:ext cx="11117226" cy="4496427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6157987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691154" y="353258"/>
            <a:ext cx="10652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Ideas and Perspectives</a:t>
            </a:r>
          </a:p>
          <a:p>
            <a:pPr algn="ctr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 the Future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5958C-92AE-43CE-867B-DFC57764A8A9}"/>
              </a:ext>
            </a:extLst>
          </p:cNvPr>
          <p:cNvSpPr txBox="1"/>
          <p:nvPr/>
        </p:nvSpPr>
        <p:spPr>
          <a:xfrm>
            <a:off x="595606" y="2157770"/>
            <a:ext cx="1098679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RS-485 communication between SH and IM.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New software with fully automatic operation of recording raw data and filtered minute data.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Real-time online data archive with minute data in IAGA2002 INTERMAGNET Exchange Format and ImagCDF (NASA’s Common </a:t>
            </a:r>
            <a:r>
              <a:rPr lang="en-US" sz="3200">
                <a:solidFill>
                  <a:srgbClr val="2F5597"/>
                </a:solidFill>
              </a:rPr>
              <a:t>Data Format).</a:t>
            </a:r>
            <a:endParaRPr lang="en-US" sz="3200" dirty="0">
              <a:solidFill>
                <a:srgbClr val="2F5597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2F5597"/>
                </a:solidFill>
              </a:rPr>
              <a:t>NAO Rozhen </a:t>
            </a:r>
            <a:r>
              <a:rPr lang="en-US" sz="3200" dirty="0">
                <a:solidFill>
                  <a:srgbClr val="2F5597"/>
                </a:solidFill>
              </a:rPr>
              <a:t>as part of INTERMAGNET.</a:t>
            </a:r>
          </a:p>
        </p:txBody>
      </p:sp>
    </p:spTree>
    <p:extLst>
      <p:ext uri="{BB962C8B-B14F-4D97-AF65-F5344CB8AC3E}">
        <p14:creationId xmlns:p14="http://schemas.microsoft.com/office/powerpoint/2010/main" val="572888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AFD21B-FE95-4220-9FCE-BD89B7D0F974}"/>
              </a:ext>
            </a:extLst>
          </p:cNvPr>
          <p:cNvSpPr txBox="1"/>
          <p:nvPr/>
        </p:nvSpPr>
        <p:spPr>
          <a:xfrm>
            <a:off x="602603" y="500420"/>
            <a:ext cx="1098679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Ring network (SATI).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Multi observational points network.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Satellite missions.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Drone (geophysical and archeological surveys).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Joint projects with </a:t>
            </a:r>
            <a:r>
              <a:rPr lang="en-US" sz="3200" b="1" dirty="0">
                <a:solidFill>
                  <a:srgbClr val="2F5597"/>
                </a:solidFill>
              </a:rPr>
              <a:t>Bulgarian Academy of Sciences </a:t>
            </a:r>
            <a:r>
              <a:rPr lang="en-US" sz="3200" dirty="0">
                <a:solidFill>
                  <a:srgbClr val="2F5597"/>
                </a:solidFill>
              </a:rPr>
              <a:t>and other research organizations.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91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2085974" y="507266"/>
            <a:ext cx="8020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BOSA-02, BOSA-04</a:t>
            </a:r>
          </a:p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Automotive Diagnostic Oscilloscopes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03D16-BB17-4C2E-8E8F-21508E87A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66" y="2222944"/>
            <a:ext cx="6604463" cy="412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73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913723" y="344741"/>
            <a:ext cx="10364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GTR-01</a:t>
            </a:r>
          </a:p>
          <a:p>
            <a:pPr algn="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Quantum Hardware Random Number Generator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BDEE1-CD00-49FC-902B-B08D99634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123" y="2531405"/>
            <a:ext cx="4937446" cy="3085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195B7-EDD7-4EE7-8B23-6E6E70182D41}"/>
              </a:ext>
            </a:extLst>
          </p:cNvPr>
          <p:cNvSpPr txBox="1"/>
          <p:nvPr/>
        </p:nvSpPr>
        <p:spPr>
          <a:xfrm>
            <a:off x="4164272" y="2417883"/>
            <a:ext cx="787222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5597"/>
                </a:solidFill>
              </a:rPr>
              <a:t>Avalanche noise in the reverse-biased p-n junction as an entropy source.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5597"/>
                </a:solidFill>
              </a:rPr>
              <a:t>Data output rate through a USB interface up to 2.2 Mb/s.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5597"/>
                </a:solidFill>
              </a:rPr>
              <a:t>12-bit precise calibration with EEPROM values storage.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F5597"/>
                </a:solidFill>
              </a:rPr>
              <a:t>Statistical validation using </a:t>
            </a:r>
            <a:r>
              <a:rPr lang="en-US" sz="2800" b="1" i="1" dirty="0">
                <a:solidFill>
                  <a:srgbClr val="2F5597"/>
                </a:solidFill>
              </a:rPr>
              <a:t>NIST STS</a:t>
            </a:r>
            <a:r>
              <a:rPr lang="en-US" sz="2800" b="1" dirty="0">
                <a:solidFill>
                  <a:srgbClr val="2F5597"/>
                </a:solidFill>
              </a:rPr>
              <a:t>, </a:t>
            </a:r>
            <a:r>
              <a:rPr lang="en-US" sz="2800" b="1" i="1" dirty="0">
                <a:solidFill>
                  <a:srgbClr val="2F5597"/>
                </a:solidFill>
              </a:rPr>
              <a:t>TestU01, Diehard!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75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1A72453-92DC-4E82-A2D7-87C096DCAC65}"/>
              </a:ext>
            </a:extLst>
          </p:cNvPr>
          <p:cNvSpPr txBox="1">
            <a:spLocks/>
          </p:cNvSpPr>
          <p:nvPr/>
        </p:nvSpPr>
        <p:spPr>
          <a:xfrm>
            <a:off x="2594295" y="2168890"/>
            <a:ext cx="7003409" cy="1000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Thank You For Your Attention!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62011E5-7096-4753-AA75-D73724B85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0615" y="4829962"/>
            <a:ext cx="3011229" cy="54202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E29C86-B5C8-4EF4-8395-B70B6F324B97}"/>
              </a:ext>
            </a:extLst>
          </p:cNvPr>
          <p:cNvSpPr txBox="1">
            <a:spLocks/>
          </p:cNvSpPr>
          <p:nvPr/>
        </p:nvSpPr>
        <p:spPr>
          <a:xfrm>
            <a:off x="7835318" y="5477776"/>
            <a:ext cx="3186526" cy="268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EC7320"/>
                </a:solidFill>
                <a:latin typeface="Bahnschrift" panose="020B0502040204020203" pitchFamily="34" charset="0"/>
              </a:rPr>
              <a:t>www.</a:t>
            </a:r>
            <a:r>
              <a:rPr lang="en-US" sz="2000" b="1" dirty="0">
                <a:solidFill>
                  <a:srgbClr val="EC7320"/>
                </a:solidFill>
                <a:uFill>
                  <a:solidFill>
                    <a:srgbClr val="EC7320"/>
                  </a:solidFill>
                </a:uFill>
                <a:latin typeface="Bahnschrift" panose="020B0502040204020203" pitchFamily="34" charset="0"/>
              </a:rPr>
              <a:t>BenevSciTech</a:t>
            </a:r>
            <a:r>
              <a:rPr lang="en-US" sz="2000" b="1" dirty="0">
                <a:solidFill>
                  <a:srgbClr val="EC7320"/>
                </a:solidFill>
                <a:latin typeface="Bahnschrift" panose="020B0502040204020203" pitchFamily="34" charset="0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444702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943351" y="877872"/>
            <a:ext cx="630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Magnetoresistance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C988D-D5C7-497E-8311-82A79DE8F7AD}"/>
              </a:ext>
            </a:extLst>
          </p:cNvPr>
          <p:cNvSpPr txBox="1"/>
          <p:nvPr/>
        </p:nvSpPr>
        <p:spPr>
          <a:xfrm>
            <a:off x="369879" y="2865572"/>
            <a:ext cx="109780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1856 - William Thomson (Lord Kelvin). </a:t>
            </a:r>
            <a:r>
              <a:rPr lang="en-US" sz="3200" dirty="0">
                <a:solidFill>
                  <a:srgbClr val="2F5597"/>
                </a:solidFill>
              </a:rPr>
              <a:t>“Dependence of electrical resistance on the angle between the direction of electric current and direction of magnetization.”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2F5597"/>
                </a:solidFill>
              </a:rPr>
              <a:t>Just to mansion: Giant magnetoresistance (</a:t>
            </a:r>
            <a:r>
              <a:rPr lang="en-US" sz="3200" b="1" dirty="0">
                <a:solidFill>
                  <a:srgbClr val="2F5597"/>
                </a:solidFill>
              </a:rPr>
              <a:t>GMR</a:t>
            </a:r>
            <a:r>
              <a:rPr lang="en-US" sz="3200" dirty="0">
                <a:solidFill>
                  <a:srgbClr val="2F5597"/>
                </a:solidFill>
              </a:rPr>
              <a:t>), Tunnel magnetoresistance (</a:t>
            </a:r>
            <a:r>
              <a:rPr lang="en-US" sz="3200" b="1" dirty="0">
                <a:solidFill>
                  <a:srgbClr val="2F5597"/>
                </a:solidFill>
              </a:rPr>
              <a:t>TMR</a:t>
            </a:r>
            <a:r>
              <a:rPr lang="en-US" sz="3200" dirty="0">
                <a:solidFill>
                  <a:srgbClr val="2F5597"/>
                </a:solidFill>
              </a:rPr>
              <a:t>), Colossal magnetoresistance (</a:t>
            </a:r>
            <a:r>
              <a:rPr lang="en-US" sz="3200" b="1" dirty="0">
                <a:solidFill>
                  <a:srgbClr val="2F5597"/>
                </a:solidFill>
              </a:rPr>
              <a:t>CMR</a:t>
            </a:r>
            <a:r>
              <a:rPr lang="en-US" sz="3200" dirty="0">
                <a:solidFill>
                  <a:srgbClr val="2F5597"/>
                </a:solidFill>
              </a:rPr>
              <a:t>), Extraordinary magnetoresistance (</a:t>
            </a:r>
            <a:r>
              <a:rPr lang="en-US" sz="3200" b="1" dirty="0">
                <a:solidFill>
                  <a:srgbClr val="2F5597"/>
                </a:solidFill>
              </a:rPr>
              <a:t>EMR</a:t>
            </a:r>
            <a:r>
              <a:rPr lang="en-US" sz="3200" dirty="0">
                <a:solidFill>
                  <a:srgbClr val="2F5597"/>
                </a:solidFill>
              </a:rPr>
              <a:t>), </a:t>
            </a:r>
            <a:r>
              <a:rPr lang="en-US" sz="3200" b="1" dirty="0">
                <a:solidFill>
                  <a:srgbClr val="2F5597"/>
                </a:solidFill>
              </a:rPr>
              <a:t>Anisotropic magnetoresistance (AMR)</a:t>
            </a:r>
            <a:r>
              <a:rPr lang="en-US" sz="3200" dirty="0">
                <a:solidFill>
                  <a:srgbClr val="2F5597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C8B03-3BCC-4057-8BEC-B9508F344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299109"/>
            <a:ext cx="1628197" cy="237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33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809625" y="687372"/>
            <a:ext cx="5984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AMR 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C988D-D5C7-497E-8311-82A79DE8F7AD}"/>
              </a:ext>
            </a:extLst>
          </p:cNvPr>
          <p:cNvSpPr txBox="1"/>
          <p:nvPr/>
        </p:nvSpPr>
        <p:spPr>
          <a:xfrm>
            <a:off x="465544" y="3240858"/>
            <a:ext cx="58597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Permalloy (NiFe) thin-film crystalline ferromagnetic layer 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Set/Reset function.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26BEE8-FB42-4E64-9295-16996F463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5" y="2488281"/>
            <a:ext cx="4629150" cy="3385682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A3B29A-1923-419E-8A44-FE01BEB69B73}"/>
              </a:ext>
            </a:extLst>
          </p:cNvPr>
          <p:cNvSpPr txBox="1"/>
          <p:nvPr/>
        </p:nvSpPr>
        <p:spPr>
          <a:xfrm>
            <a:off x="6794208" y="6016739"/>
            <a:ext cx="4702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Honeywell International Inc. – www.magneticsensors.com</a:t>
            </a:r>
          </a:p>
        </p:txBody>
      </p:sp>
    </p:spTree>
    <p:extLst>
      <p:ext uri="{BB962C8B-B14F-4D97-AF65-F5344CB8AC3E}">
        <p14:creationId xmlns:p14="http://schemas.microsoft.com/office/powerpoint/2010/main" val="3405261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0B60F96-FBB9-4FB9-9958-FE6C5922C50D}"/>
              </a:ext>
            </a:extLst>
          </p:cNvPr>
          <p:cNvSpPr txBox="1"/>
          <p:nvPr/>
        </p:nvSpPr>
        <p:spPr>
          <a:xfrm>
            <a:off x="5932769" y="1158193"/>
            <a:ext cx="57279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Linear region of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Barber-pole configuration forming a Wheatstone bridge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FE053-6CFE-49BA-B823-BDACBF5BB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48" y="3639078"/>
            <a:ext cx="6436017" cy="2549533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D4A8D-9DBE-4E68-8790-476858834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33" y="546525"/>
            <a:ext cx="4593410" cy="2511839"/>
          </a:xfrm>
          <a:prstGeom prst="rect">
            <a:avLst/>
          </a:prstGeom>
          <a:ln w="25400">
            <a:solidFill>
              <a:srgbClr val="7030A0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0" h="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01394F-C86B-4BE0-995B-E74B581FED79}"/>
              </a:ext>
            </a:extLst>
          </p:cNvPr>
          <p:cNvSpPr txBox="1"/>
          <p:nvPr/>
        </p:nvSpPr>
        <p:spPr>
          <a:xfrm>
            <a:off x="636776" y="3143126"/>
            <a:ext cx="4702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Honeywell International Inc. – www.magneticsensors.com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602A10-369B-4DD2-8DBC-4BA11FB83892}"/>
              </a:ext>
            </a:extLst>
          </p:cNvPr>
          <p:cNvSpPr txBox="1"/>
          <p:nvPr/>
        </p:nvSpPr>
        <p:spPr>
          <a:xfrm>
            <a:off x="4689713" y="6282157"/>
            <a:ext cx="4702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Honeywell International Inc. – www.magneticsensors.com</a:t>
            </a:r>
          </a:p>
        </p:txBody>
      </p:sp>
    </p:spTree>
    <p:extLst>
      <p:ext uri="{BB962C8B-B14F-4D97-AF65-F5344CB8AC3E}">
        <p14:creationId xmlns:p14="http://schemas.microsoft.com/office/powerpoint/2010/main" val="399849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6338655" y="790062"/>
            <a:ext cx="344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Why AMR?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C988D-D5C7-497E-8311-82A79DE8F7AD}"/>
              </a:ext>
            </a:extLst>
          </p:cNvPr>
          <p:cNvSpPr txBox="1"/>
          <p:nvPr/>
        </p:nvSpPr>
        <p:spPr>
          <a:xfrm>
            <a:off x="5029942" y="2645912"/>
            <a:ext cx="704127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The short answer is “Why not?”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RMS noise spectral density  at 1 kHz – 12 pT/Sqrt(Hz).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Small energy demands!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Miniaturization.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Alternative to other technologies.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5FD21E-9CF3-45EE-9984-08B6C9B6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8" y="565805"/>
            <a:ext cx="4322851" cy="3012669"/>
          </a:xfrm>
          <a:prstGeom prst="rect">
            <a:avLst/>
          </a:prstGeom>
          <a:ln w="25400">
            <a:solidFill>
              <a:srgbClr val="7030A0"/>
            </a:solidFill>
          </a:ln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F6EDA2-1B28-45CF-839D-78E82D7A5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35" y="4429725"/>
            <a:ext cx="1878728" cy="1878728"/>
          </a:xfrm>
          <a:prstGeom prst="rect">
            <a:avLst/>
          </a:prstGeom>
          <a:ln w="25400">
            <a:solidFill>
              <a:srgbClr val="7030A0"/>
            </a:solidFill>
          </a:ln>
          <a:effectLst>
            <a:glow>
              <a:schemeClr val="accent1">
                <a:alpha val="40000"/>
              </a:schemeClr>
            </a:glow>
            <a:outerShdw blurRad="914400" dist="50800" dir="5400000" sx="67000" sy="67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2557E4-8501-4610-9C9B-2D8885E3525B}"/>
              </a:ext>
            </a:extLst>
          </p:cNvPr>
          <p:cNvSpPr txBox="1"/>
          <p:nvPr/>
        </p:nvSpPr>
        <p:spPr>
          <a:xfrm>
            <a:off x="434181" y="3641822"/>
            <a:ext cx="4496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HMC1001/1002 RMS noise spectral density curve. </a:t>
            </a:r>
          </a:p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Honeywell International Inc. – www.magneticsensors.com</a:t>
            </a:r>
          </a:p>
        </p:txBody>
      </p:sp>
    </p:spTree>
    <p:extLst>
      <p:ext uri="{BB962C8B-B14F-4D97-AF65-F5344CB8AC3E}">
        <p14:creationId xmlns:p14="http://schemas.microsoft.com/office/powerpoint/2010/main" val="3311392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5D9DE3-4A32-4EBC-B90C-4C1335D3966C}"/>
              </a:ext>
            </a:extLst>
          </p:cNvPr>
          <p:cNvSpPr txBox="1"/>
          <p:nvPr/>
        </p:nvSpPr>
        <p:spPr>
          <a:xfrm>
            <a:off x="3824287" y="523362"/>
            <a:ext cx="456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HMC5883L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</a:t>
            </a:r>
            <a:r>
              <a:rPr lang="en-U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Honeywell International Inc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ABED27-4355-4A82-BF77-C030AEC11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04" y="2511884"/>
            <a:ext cx="2833075" cy="2572562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80DDA-F2C3-405C-A843-15A97AF37E3E}"/>
              </a:ext>
            </a:extLst>
          </p:cNvPr>
          <p:cNvSpPr txBox="1"/>
          <p:nvPr/>
        </p:nvSpPr>
        <p:spPr>
          <a:xfrm>
            <a:off x="769121" y="2340595"/>
            <a:ext cx="710805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3-Axis Magnetoresistive Sensors in a tiny 3x3 mm SMD package.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Built-in Set/Reset and Offset circuits.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12-Bit ADC.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32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 Digital Interface.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Up to 160 Hz Output Rate.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465F4-E361-4AA4-98B1-FBE1EDA32195}"/>
              </a:ext>
            </a:extLst>
          </p:cNvPr>
          <p:cNvSpPr txBox="1"/>
          <p:nvPr/>
        </p:nvSpPr>
        <p:spPr>
          <a:xfrm>
            <a:off x="8572637" y="5186786"/>
            <a:ext cx="3047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Honeywell International Inc.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www.magneticsensors.com</a:t>
            </a:r>
          </a:p>
        </p:txBody>
      </p:sp>
    </p:spTree>
    <p:extLst>
      <p:ext uri="{BB962C8B-B14F-4D97-AF65-F5344CB8AC3E}">
        <p14:creationId xmlns:p14="http://schemas.microsoft.com/office/powerpoint/2010/main" val="3722849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4650</TotalTime>
  <Words>2114</Words>
  <Application>Microsoft Office PowerPoint</Application>
  <PresentationFormat>Widescreen</PresentationFormat>
  <Paragraphs>227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Bahnschrift</vt:lpstr>
      <vt:lpstr>Calibri</vt:lpstr>
      <vt:lpstr>Calibri Light</vt:lpstr>
      <vt:lpstr>Trebuchet MS</vt:lpstr>
      <vt:lpstr>Office Theme</vt:lpstr>
      <vt:lpstr>Magnetometry: from single measurements to network of magnetometers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Magnetometry: from single measurements to network of magnetometers</dc:title>
  <dc:creator>Petar</dc:creator>
  <cp:lastModifiedBy>Petar Vishev</cp:lastModifiedBy>
  <cp:revision>215</cp:revision>
  <dcterms:created xsi:type="dcterms:W3CDTF">2025-09-01T06:09:24Z</dcterms:created>
  <dcterms:modified xsi:type="dcterms:W3CDTF">2025-09-11T05:37:58Z</dcterms:modified>
</cp:coreProperties>
</file>